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953" r:id="rId2"/>
    <p:sldId id="907" r:id="rId3"/>
    <p:sldId id="946" r:id="rId4"/>
    <p:sldId id="957" r:id="rId5"/>
    <p:sldId id="969" r:id="rId6"/>
    <p:sldId id="976" r:id="rId7"/>
    <p:sldId id="972" r:id="rId8"/>
    <p:sldId id="970" r:id="rId9"/>
    <p:sldId id="956" r:id="rId10"/>
    <p:sldId id="962" r:id="rId11"/>
    <p:sldId id="958" r:id="rId12"/>
    <p:sldId id="963" r:id="rId13"/>
    <p:sldId id="964" r:id="rId14"/>
    <p:sldId id="974" r:id="rId15"/>
    <p:sldId id="966" r:id="rId16"/>
    <p:sldId id="967" r:id="rId17"/>
    <p:sldId id="955" r:id="rId18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沙 鹏" initials="沙" lastIdx="1" clrIdx="0">
    <p:extLst>
      <p:ext uri="{19B8F6BF-5375-455C-9EA6-DF929625EA0E}">
        <p15:presenceInfo xmlns="" xmlns:p15="http://schemas.microsoft.com/office/powerpoint/2012/main" userId="b8608ec0e979a9e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FFFF"/>
    <a:srgbClr val="003399"/>
    <a:srgbClr val="E6E6E6"/>
    <a:srgbClr val="0070C0"/>
    <a:srgbClr val="4D8357"/>
    <a:srgbClr val="005800"/>
    <a:srgbClr val="008400"/>
    <a:srgbClr val="FDCC6D"/>
    <a:srgbClr val="00A2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33" autoAdjust="0"/>
    <p:restoredTop sz="95460" autoAdjust="0"/>
  </p:normalViewPr>
  <p:slideViewPr>
    <p:cSldViewPr>
      <p:cViewPr varScale="1">
        <p:scale>
          <a:sx n="83" d="100"/>
          <a:sy n="83" d="100"/>
        </p:scale>
        <p:origin x="-485" y="-67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9182"/>
    </p:cViewPr>
  </p:sorterViewPr>
  <p:notesViewPr>
    <p:cSldViewPr>
      <p:cViewPr varScale="1">
        <p:scale>
          <a:sx n="53" d="100"/>
          <a:sy n="53" d="100"/>
        </p:scale>
        <p:origin x="3312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E6D00-2C1C-47F1-8495-043F093F9ED6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A05AE-EECD-457A-A033-312F4EB81B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617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3E0D183-6031-4C32-B44B-14746A336CF0}" type="datetimeFigureOut">
              <a:rPr lang="zh-CN" altLang="en-US" smtClean="0"/>
              <a:pPr/>
              <a:t>2025/11/7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03A1DF17-A28C-4D46-829F-D8D110C093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46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With the help of some other</a:t>
            </a:r>
            <a:r>
              <a:rPr lang="en-US" altLang="zh-CN" baseline="0" dirty="0" smtClean="0"/>
              <a:t> colleagues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44428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200" baseline="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752">
              <a:defRPr/>
            </a:pPr>
            <a:fld id="{4782BABE-A268-4011-AB62-F38D4174A187}" type="slidenum">
              <a: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 defTabSz="990752">
                <a:defRPr/>
              </a:pPr>
              <a:t>10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639750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 </a:t>
            </a:r>
            <a:r>
              <a:rPr lang="en-US" altLang="zh-CN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simulation conditions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are:</a:t>
            </a:r>
            <a:endParaRPr lang="zh-CN" altLang="en-US" sz="1200" baseline="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752">
              <a:defRPr/>
            </a:pPr>
            <a:fld id="{4782BABE-A268-4011-AB62-F38D4174A187}" type="slidenum">
              <a: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 defTabSz="990752">
                <a:defRPr/>
              </a:pPr>
              <a:t>12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639750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000" baseline="0" dirty="0" smtClean="0">
                <a:latin typeface="+mn-lt"/>
                <a:cs typeface="Times New Roman" pitchFamily="18" charset="0"/>
              </a:rPr>
              <a:t>The width of the light is about 0.36mm          values are shown in the table</a:t>
            </a:r>
            <a:endParaRPr lang="zh-CN" altLang="en-US" sz="1000" baseline="0" dirty="0">
              <a:latin typeface="+mn-lt"/>
              <a:cs typeface="Times New Roman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752">
              <a:defRPr/>
            </a:pPr>
            <a:fld id="{4782BABE-A268-4011-AB62-F38D4174A187}" type="slidenum">
              <a: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 defTabSz="990752">
                <a:defRPr/>
              </a:pPr>
              <a:t>13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639750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Zero point eight watts per square </a:t>
            </a:r>
            <a:r>
              <a:rPr lang="en-US" altLang="zh-CN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millimetre</a:t>
            </a:r>
            <a:endParaRPr lang="zh-CN" altLang="en-US" sz="1200" baseline="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752">
              <a:defRPr/>
            </a:pPr>
            <a:fld id="{4782BABE-A268-4011-AB62-F38D4174A187}" type="slidenum">
              <a: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 defTabSz="990752">
                <a:defRPr/>
              </a:pPr>
              <a:t>14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639750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 </a:t>
            </a:r>
            <a:r>
              <a:rPr lang="en-US" altLang="zh-CN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simulation conditions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are:</a:t>
            </a:r>
            <a:endParaRPr lang="zh-CN" altLang="en-US" sz="1200" baseline="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752">
              <a:defRPr/>
            </a:pPr>
            <a:fld id="{4782BABE-A268-4011-AB62-F38D4174A187}" type="slidenum">
              <a: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 defTabSz="990752">
                <a:defRPr/>
              </a:pPr>
              <a:t>15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639750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5732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1384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2778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200" baseline="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752">
              <a:defRPr/>
            </a:pPr>
            <a:fld id="{4782BABE-A268-4011-AB62-F38D4174A187}" type="slidenum">
              <a: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 defTabSz="990752">
                <a:defRPr/>
              </a:pPr>
              <a:t>4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63975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aseline="0" dirty="0" smtClean="0">
                <a:latin typeface="Calibri" pitchFamily="34" charset="0"/>
                <a:cs typeface="Times New Roman" pitchFamily="18" charset="0"/>
              </a:rPr>
              <a:t>Chromium Zirconium copper</a:t>
            </a:r>
            <a:endParaRPr lang="zh-CN" altLang="en-US" sz="1200" baseline="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752">
              <a:defRPr/>
            </a:pPr>
            <a:fld id="{4782BABE-A268-4011-AB62-F38D4174A187}" type="slidenum">
              <a: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 defTabSz="990752">
                <a:defRPr/>
              </a:pPr>
              <a:t>5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63975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aseline="0" dirty="0" smtClean="0">
                <a:latin typeface="Calibri" pitchFamily="34" charset="0"/>
                <a:cs typeface="Times New Roman" pitchFamily="18" charset="0"/>
              </a:rPr>
              <a:t>Chromium Zirconium copper</a:t>
            </a:r>
            <a:endParaRPr lang="zh-CN" altLang="en-US" sz="1200" baseline="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752">
              <a:defRPr/>
            </a:pPr>
            <a:fld id="{4782BABE-A268-4011-AB62-F38D4174A187}" type="slidenum">
              <a: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 defTabSz="990752">
                <a:defRPr/>
              </a:pPr>
              <a:t>6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63975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4B0EC-7E5C-471D-B686-A0A83F4DE3D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8159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aseline="0" dirty="0" smtClean="0">
                <a:latin typeface="Calibri" pitchFamily="34" charset="0"/>
                <a:cs typeface="Times New Roman" pitchFamily="18" charset="0"/>
              </a:rPr>
              <a:t>Power   megawatt</a:t>
            </a:r>
            <a:endParaRPr lang="zh-CN" altLang="en-US" sz="1200" baseline="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752">
              <a:defRPr/>
            </a:pPr>
            <a:fld id="{4782BABE-A268-4011-AB62-F38D4174A187}" type="slidenum">
              <a: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 defTabSz="990752">
                <a:defRPr/>
              </a:pPr>
              <a:t>8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639750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200" baseline="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752">
              <a:defRPr/>
            </a:pPr>
            <a:fld id="{4782BABE-A268-4011-AB62-F38D4174A187}" type="slidenum">
              <a:rPr lang="zh-CN" altLang="en-US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 defTabSz="990752">
                <a:defRPr/>
              </a:pPr>
              <a:t>9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63975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21308" y="1718148"/>
            <a:ext cx="10363200" cy="1470025"/>
          </a:xfrm>
        </p:spPr>
        <p:txBody>
          <a:bodyPr>
            <a:noAutofit/>
          </a:bodyPr>
          <a:lstStyle>
            <a:lvl1pPr>
              <a:defRPr lang="zh-CN" altLang="en-US" sz="66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0B2B-8DAF-4635-9F01-0B9C458933E3}" type="datetime1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矩形 8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" name="矩形 9"/>
          <p:cNvSpPr/>
          <p:nvPr userDrawn="1"/>
        </p:nvSpPr>
        <p:spPr>
          <a:xfrm>
            <a:off x="-1" y="0"/>
            <a:ext cx="12192000" cy="21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9239272" y="-2"/>
            <a:ext cx="2952728" cy="216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733552" y="6356351"/>
            <a:ext cx="473871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 smtClean="0"/>
              <a:t>CEPC Accelerator TDR International Review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179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85861"/>
            <a:ext cx="10972800" cy="4840303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baseline="0">
                <a:latin typeface="Arial" panose="020B0604020202020204" pitchFamily="34" charset="0"/>
                <a:ea typeface="微软雅黑" pitchFamily="34" charset="-122"/>
              </a:defRPr>
            </a:lvl1pPr>
            <a:lvl2pPr>
              <a:defRPr sz="2400" baseline="0">
                <a:latin typeface="Arial" panose="020B0604020202020204" pitchFamily="34" charset="0"/>
                <a:ea typeface="微软雅黑" pitchFamily="34" charset="-122"/>
              </a:defRPr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B315D-5845-4E10-96EE-900B6420E4E9}" type="datetime1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6712" y="142852"/>
            <a:ext cx="10763325" cy="725470"/>
          </a:xfrm>
        </p:spPr>
        <p:txBody>
          <a:bodyPr>
            <a:normAutofit/>
          </a:bodyPr>
          <a:lstStyle>
            <a:lvl1pPr algn="l">
              <a:defRPr sz="3000" b="1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5" name="矩形 14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矩形 15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矩形 17"/>
          <p:cNvSpPr/>
          <p:nvPr userDrawn="1"/>
        </p:nvSpPr>
        <p:spPr>
          <a:xfrm>
            <a:off x="-1" y="937526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3" name="矩形 22"/>
          <p:cNvSpPr/>
          <p:nvPr userDrawn="1"/>
        </p:nvSpPr>
        <p:spPr>
          <a:xfrm>
            <a:off x="0" y="0"/>
            <a:ext cx="285709" cy="9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 smtClean="0"/>
              <a:t>CEPC Accelerator TDR International Review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D2C3-E4EE-4507-8B92-8AE7B7B616F4}" type="datetime1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 smtClean="0"/>
              <a:t>CEPC Accelerator TDR International Review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92942-8651-4956-B7C0-A7B74FFC6096}" type="datetime1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CEPC Accelerator TDR International Review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75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CE2C9-0858-40D0-852F-2215466EB8FC}" type="datetime1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 smtClean="0"/>
              <a:t>CEPC Accelerator TDR International Review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0" r:id="rId2"/>
    <p:sldLayoutId id="2147483655" r:id="rId3"/>
    <p:sldLayoutId id="2147483674" r:id="rId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 descr="8d5d924e275b0c7f58feed1244176003"/>
          <p:cNvPicPr>
            <a:picLocks noChangeAspect="1"/>
          </p:cNvPicPr>
          <p:nvPr/>
        </p:nvPicPr>
        <p:blipFill rotWithShape="1">
          <a:blip r:embed="rId3"/>
          <a:srcRect t="28679" b="6192"/>
          <a:stretch/>
        </p:blipFill>
        <p:spPr>
          <a:xfrm>
            <a:off x="635" y="0"/>
            <a:ext cx="12191365" cy="2118283"/>
          </a:xfrm>
          <a:prstGeom prst="rect">
            <a:avLst/>
          </a:prstGeom>
        </p:spPr>
      </p:pic>
      <p:sp>
        <p:nvSpPr>
          <p:cNvPr id="6" name="标题 3"/>
          <p:cNvSpPr txBox="1">
            <a:spLocks/>
          </p:cNvSpPr>
          <p:nvPr/>
        </p:nvSpPr>
        <p:spPr>
          <a:xfrm>
            <a:off x="1692720" y="2480570"/>
            <a:ext cx="8627534" cy="132631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6000" dirty="0" smtClean="0">
                <a:solidFill>
                  <a:srgbClr val="C00000"/>
                </a:solidFill>
              </a:rPr>
              <a:t>CEPC MDI VACUUM</a:t>
            </a:r>
            <a:endParaRPr lang="zh-CN" altLang="en-US" sz="6000" dirty="0">
              <a:solidFill>
                <a:srgbClr val="C00000"/>
              </a:solidFill>
            </a:endParaRPr>
          </a:p>
        </p:txBody>
      </p:sp>
      <p:sp>
        <p:nvSpPr>
          <p:cNvPr id="7" name="文本框 7">
            <a:extLst>
              <a:ext uri="{FF2B5EF4-FFF2-40B4-BE49-F238E27FC236}">
                <a16:creationId xmlns="" xmlns:a16="http://schemas.microsoft.com/office/drawing/2014/main" id="{785816F2-AEF2-4FFE-A0DA-84B4490709A4}"/>
              </a:ext>
            </a:extLst>
          </p:cNvPr>
          <p:cNvSpPr txBox="1"/>
          <p:nvPr/>
        </p:nvSpPr>
        <p:spPr>
          <a:xfrm>
            <a:off x="1847528" y="4043680"/>
            <a:ext cx="835292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altLang="zh-CN" sz="2800" b="1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Lei  Zhang,  </a:t>
            </a:r>
            <a:r>
              <a:rPr lang="en-US" altLang="zh-CN" sz="2800" b="1" dirty="0" err="1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Yongsheng</a:t>
            </a:r>
            <a:r>
              <a:rPr lang="en-US" altLang="zh-CN" sz="2800" b="1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 Ma</a:t>
            </a:r>
          </a:p>
          <a:p>
            <a:pPr algn="ctr">
              <a:spcAft>
                <a:spcPts val="600"/>
              </a:spcAft>
            </a:pPr>
            <a:r>
              <a:rPr lang="en-US" altLang="zh-CN" sz="2400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On 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behalf of CEPC </a:t>
            </a:r>
            <a:r>
              <a:rPr lang="en-US" altLang="zh-CN" sz="2400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Vacuum System</a:t>
            </a:r>
          </a:p>
          <a:p>
            <a:pPr algn="ctr">
              <a:spcAft>
                <a:spcPts val="600"/>
              </a:spcAft>
            </a:pPr>
            <a:r>
              <a:rPr lang="en-US" altLang="zh-CN" sz="2400" b="1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Haijing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Wang, </a:t>
            </a:r>
            <a:r>
              <a:rPr lang="en-US" altLang="zh-CN" sz="2400" b="1" dirty="0" err="1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Haoyu</a:t>
            </a:r>
            <a:r>
              <a:rPr lang="en-US" altLang="zh-CN" sz="2400" b="1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 Shi, </a:t>
            </a:r>
            <a:r>
              <a:rPr lang="en-US" altLang="zh-CN" sz="2400" b="1" dirty="0" err="1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Sha</a:t>
            </a:r>
            <a:r>
              <a:rPr lang="en-US" altLang="zh-CN" sz="2400" b="1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400" b="1" dirty="0" err="1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Bai</a:t>
            </a:r>
            <a:r>
              <a:rPr lang="en-US" altLang="zh-CN" sz="2400" b="1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, </a:t>
            </a:r>
            <a:r>
              <a:rPr lang="en-US" altLang="zh-CN" sz="2400" b="1" dirty="0" err="1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Haiyi</a:t>
            </a:r>
            <a:r>
              <a:rPr lang="en-US" altLang="zh-CN" sz="2400" b="1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 Dong, </a:t>
            </a:r>
            <a:r>
              <a:rPr lang="en-US" altLang="zh-CN" sz="2400" b="1" dirty="0" err="1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Huamin</a:t>
            </a:r>
            <a:r>
              <a:rPr lang="en-US" altLang="zh-CN" sz="2400" b="1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400" b="1" dirty="0" err="1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Qu</a:t>
            </a:r>
            <a:r>
              <a:rPr lang="en-US" altLang="zh-CN" sz="2400" b="1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</a:p>
        </p:txBody>
      </p:sp>
      <p:pic>
        <p:nvPicPr>
          <p:cNvPr id="10" name="Picture 2" descr="C:\Users\Administrator\Desktop\111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2" y="35979"/>
            <a:ext cx="1548428" cy="91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363" y="5398314"/>
            <a:ext cx="3552825" cy="67291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35" y="6480192"/>
            <a:ext cx="12191365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b="1" dirty="0">
                <a:solidFill>
                  <a:prstClr val="white"/>
                </a:solidFill>
                <a:latin typeface="Calibri" pitchFamily="34" charset="0"/>
                <a:ea typeface="宋体" panose="02010600030101010101" pitchFamily="2" charset="-122"/>
                <a:cs typeface="Calibri" pitchFamily="34" charset="0"/>
              </a:rPr>
              <a:t> 2025 International Workshop on CEPC, Guangzhou, China, November 6-10, </a:t>
            </a:r>
            <a:r>
              <a:rPr lang="en-US" altLang="zh-CN" b="1" dirty="0" smtClean="0">
                <a:solidFill>
                  <a:prstClr val="white"/>
                </a:solidFill>
                <a:latin typeface="Calibri" pitchFamily="34" charset="0"/>
                <a:ea typeface="宋体" panose="02010600030101010101" pitchFamily="2" charset="-122"/>
                <a:cs typeface="Calibri" pitchFamily="34" charset="0"/>
              </a:rPr>
              <a:t>2025</a:t>
            </a:r>
            <a:endParaRPr lang="zh-CN" altLang="en-US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39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56"/>
    </mc:Choice>
    <mc:Fallback xmlns="">
      <p:transition spd="slow" advTm="855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23">
            <a:extLst>
              <a:ext uri="{FF2B5EF4-FFF2-40B4-BE49-F238E27FC236}">
                <a16:creationId xmlns=""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b="1" dirty="0" smtClean="0">
                <a:solidFill>
                  <a:srgbClr val="C00000"/>
                </a:solidFill>
                <a:ea typeface="微软雅黑" panose="020B0503020204020204" pitchFamily="34" charset="-122"/>
              </a:rPr>
              <a:t>Vacuum </a:t>
            </a:r>
            <a:r>
              <a:rPr lang="en-US" altLang="zh-CN" b="1" dirty="0" smtClean="0">
                <a:solidFill>
                  <a:srgbClr val="C00000"/>
                </a:solidFill>
                <a:ea typeface="微软雅黑" panose="020B0503020204020204" pitchFamily="34" charset="-122"/>
              </a:rPr>
              <a:t>system</a:t>
            </a:r>
            <a:endParaRPr lang="en-US" altLang="zh-CN" b="1" dirty="0">
              <a:solidFill>
                <a:srgbClr val="C00000"/>
              </a:solidFill>
              <a:ea typeface="微软雅黑" panose="020B0503020204020204" pitchFamily="34" charset="-122"/>
            </a:endParaRPr>
          </a:p>
        </p:txBody>
      </p:sp>
      <p:pic>
        <p:nvPicPr>
          <p:cNvPr id="8" name="Picture 2" descr="C:\Users\Administrator\Desktop\11112.png">
            <a:extLst>
              <a:ext uri="{FF2B5EF4-FFF2-40B4-BE49-F238E27FC236}">
                <a16:creationId xmlns="" xmlns:a16="http://schemas.microsoft.com/office/drawing/2014/main" id="{E517AA0F-6A14-46A2-BDB7-D38CF56A7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5209" y="145436"/>
            <a:ext cx="949382" cy="55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 vert="horz" lIns="91440" tIns="45720" rIns="91440" bIns="45720" rtlCol="0" anchor="ctr"/>
          <a:lstStyle/>
          <a:p>
            <a:fld id="{F15E9139-A00B-4B2A-98A6-095DC08F1345}" type="slidenum">
              <a:rPr lang="zh-CN" altLang="en-US" b="1">
                <a:solidFill>
                  <a:schemeClr val="tx1"/>
                </a:solidFill>
              </a:rPr>
              <a:pPr/>
              <a:t>10</a:t>
            </a:fld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263352" y="1196753"/>
            <a:ext cx="11593288" cy="1800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3" indent="-34290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</a:pPr>
            <a:r>
              <a:rPr lang="en-US" altLang="zh-CN" dirty="0" smtClean="0">
                <a:ea typeface="Times New Roman" panose="02020603050405020304" pitchFamily="18" charset="0"/>
                <a:cs typeface="Arial" pitchFamily="34" charset="0"/>
              </a:rPr>
              <a:t>Due </a:t>
            </a:r>
            <a:r>
              <a:rPr lang="en-US" altLang="zh-CN" dirty="0">
                <a:ea typeface="Times New Roman" panose="02020603050405020304" pitchFamily="18" charset="0"/>
                <a:cs typeface="Arial" pitchFamily="34" charset="0"/>
              </a:rPr>
              <a:t>to </a:t>
            </a:r>
            <a:r>
              <a:rPr lang="en-US" altLang="zh-CN" dirty="0" smtClean="0">
                <a:ea typeface="Times New Roman" panose="02020603050405020304" pitchFamily="18" charset="0"/>
                <a:cs typeface="Arial" pitchFamily="34" charset="0"/>
              </a:rPr>
              <a:t>the limited </a:t>
            </a:r>
            <a:r>
              <a:rPr lang="en-US" altLang="zh-CN" dirty="0">
                <a:ea typeface="Times New Roman" panose="02020603050405020304" pitchFamily="18" charset="0"/>
                <a:cs typeface="Arial" pitchFamily="34" charset="0"/>
              </a:rPr>
              <a:t>space at the </a:t>
            </a:r>
            <a:r>
              <a:rPr lang="en-US" altLang="zh-CN" dirty="0" smtClean="0">
                <a:ea typeface="Times New Roman" panose="02020603050405020304" pitchFamily="18" charset="0"/>
                <a:cs typeface="Arial" pitchFamily="34" charset="0"/>
              </a:rPr>
              <a:t>MDI, </a:t>
            </a:r>
            <a:r>
              <a:rPr lang="en-US" altLang="zh-CN" dirty="0">
                <a:ea typeface="Times New Roman" panose="02020603050405020304" pitchFamily="18" charset="0"/>
                <a:cs typeface="Arial" pitchFamily="34" charset="0"/>
              </a:rPr>
              <a:t>it is not possible to install a vacuum </a:t>
            </a:r>
            <a:r>
              <a:rPr lang="en-US" altLang="zh-CN" dirty="0" smtClean="0">
                <a:ea typeface="Times New Roman" panose="02020603050405020304" pitchFamily="18" charset="0"/>
                <a:cs typeface="Arial" pitchFamily="34" charset="0"/>
              </a:rPr>
              <a:t>pump. So a Non-Evaporable-Getters </a:t>
            </a:r>
            <a:r>
              <a:rPr lang="en-US" altLang="zh-CN" dirty="0">
                <a:ea typeface="Times New Roman" panose="02020603050405020304" pitchFamily="18" charset="0"/>
                <a:cs typeface="Arial" pitchFamily="34" charset="0"/>
              </a:rPr>
              <a:t>(NEG) film must be coated on the inner wall of the vacuum </a:t>
            </a:r>
            <a:r>
              <a:rPr lang="en-US" altLang="zh-CN" dirty="0" smtClean="0">
                <a:ea typeface="Times New Roman" panose="02020603050405020304" pitchFamily="18" charset="0"/>
                <a:cs typeface="Arial" pitchFamily="34" charset="0"/>
              </a:rPr>
              <a:t>chamber. </a:t>
            </a:r>
            <a:r>
              <a:rPr lang="en-US" altLang="zh-CN" dirty="0">
                <a:ea typeface="Times New Roman" panose="02020603050405020304" pitchFamily="18" charset="0"/>
                <a:cs typeface="Arial" pitchFamily="34" charset="0"/>
              </a:rPr>
              <a:t>Usually, after NEG coating, hydrogen (H</a:t>
            </a:r>
            <a:r>
              <a:rPr lang="en-US" altLang="zh-CN" baseline="-25000" dirty="0">
                <a:ea typeface="Times New Roman" panose="02020603050405020304" pitchFamily="18" charset="0"/>
                <a:cs typeface="Arial" pitchFamily="34" charset="0"/>
              </a:rPr>
              <a:t>2</a:t>
            </a:r>
            <a:r>
              <a:rPr lang="en-US" altLang="zh-CN" dirty="0">
                <a:ea typeface="Times New Roman" panose="02020603050405020304" pitchFamily="18" charset="0"/>
                <a:cs typeface="Arial" pitchFamily="34" charset="0"/>
              </a:rPr>
              <a:t>) accounts for over </a:t>
            </a:r>
            <a:r>
              <a:rPr lang="en-US" altLang="zh-CN" dirty="0" smtClean="0">
                <a:ea typeface="Times New Roman" panose="02020603050405020304" pitchFamily="18" charset="0"/>
                <a:cs typeface="Arial" pitchFamily="34" charset="0"/>
              </a:rPr>
              <a:t>80</a:t>
            </a:r>
            <a:r>
              <a:rPr lang="en-US" altLang="zh-CN" dirty="0">
                <a:ea typeface="Times New Roman" panose="02020603050405020304" pitchFamily="18" charset="0"/>
                <a:cs typeface="Arial" pitchFamily="34" charset="0"/>
              </a:rPr>
              <a:t>% of the residual gas, while the total concentration of carbon monoxide (CO) and carbon dioxide (CO</a:t>
            </a:r>
            <a:r>
              <a:rPr lang="en-US" altLang="zh-CN" baseline="-25000" dirty="0">
                <a:ea typeface="Times New Roman" panose="02020603050405020304" pitchFamily="18" charset="0"/>
                <a:cs typeface="Arial" pitchFamily="34" charset="0"/>
              </a:rPr>
              <a:t>2</a:t>
            </a:r>
            <a:r>
              <a:rPr lang="en-US" altLang="zh-CN" dirty="0">
                <a:ea typeface="Times New Roman" panose="02020603050405020304" pitchFamily="18" charset="0"/>
                <a:cs typeface="Arial" pitchFamily="34" charset="0"/>
              </a:rPr>
              <a:t>) is less than </a:t>
            </a:r>
            <a:r>
              <a:rPr lang="en-US" altLang="zh-CN" dirty="0" smtClean="0">
                <a:ea typeface="Times New Roman" panose="02020603050405020304" pitchFamily="18" charset="0"/>
                <a:cs typeface="Arial" pitchFamily="34" charset="0"/>
              </a:rPr>
              <a:t>20</a:t>
            </a:r>
            <a:r>
              <a:rPr lang="en-US" altLang="zh-CN" dirty="0" smtClean="0">
                <a:ea typeface="Times New Roman" panose="02020603050405020304" pitchFamily="18" charset="0"/>
                <a:cs typeface="Arial" pitchFamily="34" charset="0"/>
              </a:rPr>
              <a:t>%.</a:t>
            </a:r>
          </a:p>
          <a:p>
            <a:pPr marL="342900" lvl="3" indent="-34290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</a:pPr>
            <a:r>
              <a:rPr lang="en-US" altLang="zh-CN" dirty="0">
                <a:ea typeface="Times New Roman" panose="02020603050405020304" pitchFamily="18" charset="0"/>
                <a:cs typeface="Arial" pitchFamily="34" charset="0"/>
              </a:rPr>
              <a:t>Generally, the </a:t>
            </a:r>
            <a:r>
              <a:rPr lang="en-US" altLang="zh-CN" dirty="0" smtClean="0">
                <a:ea typeface="Times New Roman" panose="02020603050405020304" pitchFamily="18" charset="0"/>
                <a:cs typeface="Arial" pitchFamily="34" charset="0"/>
              </a:rPr>
              <a:t>temperature of </a:t>
            </a:r>
            <a:r>
              <a:rPr lang="en-US" altLang="zh-CN" dirty="0">
                <a:ea typeface="Times New Roman" panose="02020603050405020304" pitchFamily="18" charset="0"/>
                <a:cs typeface="Arial" pitchFamily="34" charset="0"/>
              </a:rPr>
              <a:t>activation </a:t>
            </a:r>
            <a:r>
              <a:rPr lang="en-US" altLang="zh-CN" dirty="0" smtClean="0">
                <a:ea typeface="Times New Roman" panose="02020603050405020304" pitchFamily="18" charset="0"/>
                <a:cs typeface="Arial" pitchFamily="34" charset="0"/>
              </a:rPr>
              <a:t>is about </a:t>
            </a:r>
            <a:r>
              <a:rPr lang="en-US" altLang="zh-CN" dirty="0">
                <a:ea typeface="Times New Roman" panose="02020603050405020304" pitchFamily="18" charset="0"/>
                <a:cs typeface="Arial" pitchFamily="34" charset="0"/>
              </a:rPr>
              <a:t>180-200 </a:t>
            </a:r>
            <a:r>
              <a:rPr lang="en-US" altLang="zh-CN" dirty="0" smtClean="0">
                <a:ea typeface="Times New Roman" panose="02020603050405020304" pitchFamily="18" charset="0"/>
                <a:cs typeface="Arial" pitchFamily="34" charset="0"/>
              </a:rPr>
              <a:t>℃.</a:t>
            </a:r>
          </a:p>
        </p:txBody>
      </p:sp>
      <p:pic>
        <p:nvPicPr>
          <p:cNvPr id="7" name="内容占位符 3">
            <a:extLst>
              <a:ext uri="{FF2B5EF4-FFF2-40B4-BE49-F238E27FC236}">
                <a16:creationId xmlns:a16="http://schemas.microsoft.com/office/drawing/2014/main" xmlns="" id="{FC1F18E6-BD3F-426C-AD12-BBD768CC945F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80" y="2750588"/>
            <a:ext cx="5472608" cy="399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832304" y="548680"/>
            <a:ext cx="2495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0000FF"/>
                </a:solidFill>
              </a:rPr>
              <a:t>By  </a:t>
            </a:r>
            <a:r>
              <a:rPr lang="en-US" altLang="zh-CN" sz="2400" b="1" dirty="0" err="1" smtClean="0">
                <a:solidFill>
                  <a:srgbClr val="0000FF"/>
                </a:solidFill>
              </a:rPr>
              <a:t>Yongsheng</a:t>
            </a:r>
            <a:r>
              <a:rPr lang="en-US" altLang="zh-CN" sz="2400" b="1" dirty="0" smtClean="0">
                <a:solidFill>
                  <a:srgbClr val="0000FF"/>
                </a:solidFill>
              </a:rPr>
              <a:t> Ma</a:t>
            </a:r>
            <a:endParaRPr lang="zh-CN" alt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64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文本框 23">
            <a:extLst>
              <a:ext uri="{FF2B5EF4-FFF2-40B4-BE49-F238E27FC236}">
                <a16:creationId xmlns=""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b="1" dirty="0" smtClean="0">
                <a:solidFill>
                  <a:srgbClr val="C00000"/>
                </a:solidFill>
                <a:ea typeface="微软雅黑" panose="020B0503020204020204" pitchFamily="34" charset="-122"/>
              </a:rPr>
              <a:t>Vacuum </a:t>
            </a:r>
            <a:r>
              <a:rPr lang="en-US" altLang="zh-CN" b="1" dirty="0" smtClean="0">
                <a:solidFill>
                  <a:srgbClr val="C00000"/>
                </a:solidFill>
                <a:ea typeface="微软雅黑" panose="020B0503020204020204" pitchFamily="34" charset="-122"/>
              </a:rPr>
              <a:t>system</a:t>
            </a:r>
            <a:endParaRPr lang="en-US" altLang="zh-CN" b="1" dirty="0">
              <a:solidFill>
                <a:srgbClr val="C00000"/>
              </a:solidFill>
              <a:ea typeface="微软雅黑" panose="020B0503020204020204" pitchFamily="34" charset="-122"/>
            </a:endParaRPr>
          </a:p>
        </p:txBody>
      </p:sp>
      <p:pic>
        <p:nvPicPr>
          <p:cNvPr id="51" name="图片 50">
            <a:extLst>
              <a:ext uri="{FF2B5EF4-FFF2-40B4-BE49-F238E27FC236}">
                <a16:creationId xmlns="" xmlns:a16="http://schemas.microsoft.com/office/drawing/2014/main" id="{C7CB4E87-7AC0-458D-AC45-2EEB4987CA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76" b="-12285"/>
          <a:stretch/>
        </p:blipFill>
        <p:spPr>
          <a:xfrm>
            <a:off x="7232334" y="2219130"/>
            <a:ext cx="4614447" cy="2145974"/>
          </a:xfrm>
          <a:prstGeom prst="rect">
            <a:avLst/>
          </a:prstGeom>
        </p:spPr>
      </p:pic>
      <p:sp>
        <p:nvSpPr>
          <p:cNvPr id="72" name="文本框 71">
            <a:extLst>
              <a:ext uri="{FF2B5EF4-FFF2-40B4-BE49-F238E27FC236}">
                <a16:creationId xmlns="" xmlns:a16="http://schemas.microsoft.com/office/drawing/2014/main" id="{F7C8E3DE-EC26-4839-8E6D-F052158137A8}"/>
              </a:ext>
            </a:extLst>
          </p:cNvPr>
          <p:cNvSpPr txBox="1"/>
          <p:nvPr/>
        </p:nvSpPr>
        <p:spPr>
          <a:xfrm>
            <a:off x="290542" y="1112257"/>
            <a:ext cx="11926138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3" indent="-342900">
              <a:spcAft>
                <a:spcPts val="6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/>
            </a:pPr>
            <a:r>
              <a:rPr lang="en-US" altLang="zh-CN" sz="2000" dirty="0" smtClean="0">
                <a:ea typeface="Times New Roman" panose="02020603050405020304" pitchFamily="18" charset="0"/>
                <a:cs typeface="Arial" pitchFamily="34" charset="0"/>
              </a:rPr>
              <a:t>Multi-layer </a:t>
            </a:r>
            <a:r>
              <a:rPr lang="en-US" altLang="zh-CN" sz="2000" dirty="0">
                <a:ea typeface="Times New Roman" panose="02020603050405020304" pitchFamily="18" charset="0"/>
                <a:cs typeface="Arial" pitchFamily="34" charset="0"/>
              </a:rPr>
              <a:t>heating film </a:t>
            </a:r>
            <a:r>
              <a:rPr lang="en-US" altLang="zh-CN" sz="2000" dirty="0" smtClean="0">
                <a:ea typeface="Times New Roman" panose="02020603050405020304" pitchFamily="18" charset="0"/>
                <a:cs typeface="Arial" pitchFamily="34" charset="0"/>
              </a:rPr>
              <a:t>composed </a:t>
            </a:r>
            <a:r>
              <a:rPr lang="en-US" altLang="zh-CN" sz="2000" dirty="0">
                <a:ea typeface="Times New Roman" panose="02020603050405020304" pitchFamily="18" charset="0"/>
                <a:cs typeface="Arial" pitchFamily="34" charset="0"/>
              </a:rPr>
              <a:t>of </a:t>
            </a:r>
            <a:r>
              <a:rPr lang="en-US" altLang="zh-CN" sz="2000" dirty="0" smtClean="0">
                <a:ea typeface="Times New Roman" panose="02020603050405020304" pitchFamily="18" charset="0"/>
                <a:cs typeface="Arial" pitchFamily="34" charset="0"/>
              </a:rPr>
              <a:t>ceramic </a:t>
            </a:r>
            <a:r>
              <a:rPr lang="en-US" altLang="zh-CN" sz="2000" dirty="0">
                <a:ea typeface="Times New Roman" panose="02020603050405020304" pitchFamily="18" charset="0"/>
                <a:cs typeface="Arial" pitchFamily="34" charset="0"/>
              </a:rPr>
              <a:t>and </a:t>
            </a:r>
            <a:r>
              <a:rPr lang="en-US" altLang="zh-CN" sz="2000" dirty="0" smtClean="0">
                <a:ea typeface="Times New Roman" panose="02020603050405020304" pitchFamily="18" charset="0"/>
                <a:cs typeface="Arial" pitchFamily="34" charset="0"/>
              </a:rPr>
              <a:t>conductive layer </a:t>
            </a:r>
            <a:r>
              <a:rPr lang="en-US" altLang="zh-CN" sz="2000" dirty="0">
                <a:ea typeface="Times New Roman" panose="02020603050405020304" pitchFamily="18" charset="0"/>
                <a:cs typeface="Arial" pitchFamily="34" charset="0"/>
              </a:rPr>
              <a:t>will be sprayed outside the vacuum </a:t>
            </a:r>
            <a:r>
              <a:rPr lang="en-US" altLang="zh-CN" sz="2000" dirty="0" smtClean="0">
                <a:ea typeface="Times New Roman" panose="02020603050405020304" pitchFamily="18" charset="0"/>
                <a:cs typeface="Arial" pitchFamily="34" charset="0"/>
              </a:rPr>
              <a:t>chamber.</a:t>
            </a:r>
            <a:endParaRPr lang="en-US" altLang="zh-CN" sz="2000" dirty="0">
              <a:ea typeface="Times New Roman" panose="02020603050405020304" pitchFamily="18" charset="0"/>
              <a:cs typeface="Arial" pitchFamily="34" charset="0"/>
            </a:endParaRPr>
          </a:p>
          <a:p>
            <a:pPr marL="342900" lvl="3" indent="-342900">
              <a:spcAft>
                <a:spcPts val="6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/>
            </a:pPr>
            <a:r>
              <a:rPr lang="en-US" altLang="zh-CN" sz="2000" dirty="0">
                <a:ea typeface="Times New Roman" panose="02020603050405020304" pitchFamily="18" charset="0"/>
                <a:cs typeface="Arial" pitchFamily="34" charset="0"/>
              </a:rPr>
              <a:t>The heating temperature </a:t>
            </a:r>
            <a:r>
              <a:rPr lang="en-US" altLang="zh-CN" sz="2000" dirty="0" smtClean="0">
                <a:ea typeface="Times New Roman" panose="02020603050405020304" pitchFamily="18" charset="0"/>
                <a:cs typeface="Arial" pitchFamily="34" charset="0"/>
              </a:rPr>
              <a:t>can </a:t>
            </a:r>
            <a:r>
              <a:rPr lang="en-US" altLang="zh-CN" sz="2000" dirty="0">
                <a:ea typeface="Times New Roman" panose="02020603050405020304" pitchFamily="18" charset="0"/>
                <a:cs typeface="Arial" pitchFamily="34" charset="0"/>
              </a:rPr>
              <a:t>reach </a:t>
            </a:r>
            <a:r>
              <a:rPr lang="en-US" altLang="zh-CN" sz="2000" dirty="0" smtClean="0">
                <a:ea typeface="Times New Roman" panose="02020603050405020304" pitchFamily="18" charset="0"/>
                <a:cs typeface="Arial" pitchFamily="34" charset="0"/>
              </a:rPr>
              <a:t>250-300℃.</a:t>
            </a:r>
            <a:endParaRPr lang="en-US" altLang="zh-CN" sz="2000" dirty="0">
              <a:ea typeface="Times New Roman" panose="02020603050405020304" pitchFamily="18" charset="0"/>
              <a:cs typeface="Arial" pitchFamily="34" charset="0"/>
            </a:endParaRPr>
          </a:p>
        </p:txBody>
      </p:sp>
      <p:pic>
        <p:nvPicPr>
          <p:cNvPr id="83" name="内容占位符 4">
            <a:extLst>
              <a:ext uri="{FF2B5EF4-FFF2-40B4-BE49-F238E27FC236}">
                <a16:creationId xmlns="" xmlns:a16="http://schemas.microsoft.com/office/drawing/2014/main" id="{043096B9-EF0A-4F5F-988C-52E5595B6F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90"/>
          <a:stretch/>
        </p:blipFill>
        <p:spPr>
          <a:xfrm rot="5400000">
            <a:off x="7461440" y="5007906"/>
            <a:ext cx="1327509" cy="1466102"/>
          </a:xfrm>
          <a:prstGeom prst="rect">
            <a:avLst/>
          </a:prstGeom>
        </p:spPr>
      </p:pic>
      <p:sp>
        <p:nvSpPr>
          <p:cNvPr id="85" name="文本框 84">
            <a:extLst>
              <a:ext uri="{FF2B5EF4-FFF2-40B4-BE49-F238E27FC236}">
                <a16:creationId xmlns="" xmlns:a16="http://schemas.microsoft.com/office/drawing/2014/main" id="{61AD72C7-D51C-4AF3-A8D1-477B3B2A8573}"/>
              </a:ext>
            </a:extLst>
          </p:cNvPr>
          <p:cNvSpPr txBox="1"/>
          <p:nvPr/>
        </p:nvSpPr>
        <p:spPr>
          <a:xfrm>
            <a:off x="7064477" y="6412579"/>
            <a:ext cx="2005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/>
              <a:t>Electric heating circuit</a:t>
            </a:r>
            <a:endParaRPr lang="zh-CN" altLang="en-US" sz="1400" dirty="0"/>
          </a:p>
        </p:txBody>
      </p:sp>
      <p:sp>
        <p:nvSpPr>
          <p:cNvPr id="68" name="Slide Number Placeholder 2"/>
          <p:cNvSpPr txBox="1">
            <a:spLocks/>
          </p:cNvSpPr>
          <p:nvPr/>
        </p:nvSpPr>
        <p:spPr>
          <a:xfrm>
            <a:off x="9069808" y="633862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algn="r">
              <a:defRPr sz="1200" b="1"/>
            </a:lvl1pPr>
          </a:lstStyle>
          <a:p>
            <a:fld id="{F15E9139-A00B-4B2A-98A6-095DC08F1345}" type="slidenum">
              <a:rPr lang="zh-CN" altLang="en-US"/>
              <a:pPr/>
              <a:t>11</a:t>
            </a:fld>
            <a:endParaRPr lang="zh-CN" altLang="en-US" dirty="0"/>
          </a:p>
        </p:txBody>
      </p:sp>
      <p:grpSp>
        <p:nvGrpSpPr>
          <p:cNvPr id="78" name="组合 77"/>
          <p:cNvGrpSpPr/>
          <p:nvPr/>
        </p:nvGrpSpPr>
        <p:grpSpPr>
          <a:xfrm>
            <a:off x="190070" y="2492896"/>
            <a:ext cx="6813888" cy="3919064"/>
            <a:chOff x="808464" y="2324734"/>
            <a:chExt cx="6813888" cy="3919064"/>
          </a:xfrm>
        </p:grpSpPr>
        <p:grpSp>
          <p:nvGrpSpPr>
            <p:cNvPr id="79" name="组合 78">
              <a:extLst>
                <a:ext uri="{FF2B5EF4-FFF2-40B4-BE49-F238E27FC236}">
                  <a16:creationId xmlns:a16="http://schemas.microsoft.com/office/drawing/2014/main" xmlns="" id="{2B17B5A3-C039-49B2-9C14-351B92EFF3CD}"/>
                </a:ext>
              </a:extLst>
            </p:cNvPr>
            <p:cNvGrpSpPr/>
            <p:nvPr/>
          </p:nvGrpSpPr>
          <p:grpSpPr>
            <a:xfrm>
              <a:off x="808464" y="3802212"/>
              <a:ext cx="2047753" cy="824280"/>
              <a:chOff x="403696" y="3162759"/>
              <a:chExt cx="4192406" cy="2066441"/>
            </a:xfrm>
          </p:grpSpPr>
          <p:sp>
            <p:nvSpPr>
              <p:cNvPr id="123" name="立方体 122">
                <a:extLst>
                  <a:ext uri="{FF2B5EF4-FFF2-40B4-BE49-F238E27FC236}">
                    <a16:creationId xmlns:a16="http://schemas.microsoft.com/office/drawing/2014/main" xmlns="" id="{48AD37B2-4CBB-496A-82FA-26DC32A9E869}"/>
                  </a:ext>
                </a:extLst>
              </p:cNvPr>
              <p:cNvSpPr/>
              <p:nvPr/>
            </p:nvSpPr>
            <p:spPr>
              <a:xfrm>
                <a:off x="422537" y="3466973"/>
                <a:ext cx="4154725" cy="1762227"/>
              </a:xfrm>
              <a:prstGeom prst="cube">
                <a:avLst>
                  <a:gd name="adj" fmla="val 66632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4" name="立方体 123">
                <a:extLst>
                  <a:ext uri="{FF2B5EF4-FFF2-40B4-BE49-F238E27FC236}">
                    <a16:creationId xmlns:a16="http://schemas.microsoft.com/office/drawing/2014/main" xmlns="" id="{93E4F53D-0070-420E-9393-00A376B8C3C1}"/>
                  </a:ext>
                </a:extLst>
              </p:cNvPr>
              <p:cNvSpPr/>
              <p:nvPr/>
            </p:nvSpPr>
            <p:spPr>
              <a:xfrm>
                <a:off x="422643" y="3398947"/>
                <a:ext cx="4154724" cy="1249726"/>
              </a:xfrm>
              <a:prstGeom prst="cube">
                <a:avLst>
                  <a:gd name="adj" fmla="val 93118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5" name="立方体 124">
                <a:extLst>
                  <a:ext uri="{FF2B5EF4-FFF2-40B4-BE49-F238E27FC236}">
                    <a16:creationId xmlns:a16="http://schemas.microsoft.com/office/drawing/2014/main" xmlns="" id="{DC9430EF-4DF2-433A-B40C-554BAEEB663F}"/>
                  </a:ext>
                </a:extLst>
              </p:cNvPr>
              <p:cNvSpPr/>
              <p:nvPr/>
            </p:nvSpPr>
            <p:spPr>
              <a:xfrm>
                <a:off x="403696" y="3342868"/>
                <a:ext cx="4192406" cy="1225756"/>
              </a:xfrm>
              <a:prstGeom prst="cube">
                <a:avLst>
                  <a:gd name="adj" fmla="val 9519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6" name="立方体 125">
                <a:extLst>
                  <a:ext uri="{FF2B5EF4-FFF2-40B4-BE49-F238E27FC236}">
                    <a16:creationId xmlns:a16="http://schemas.microsoft.com/office/drawing/2014/main" xmlns="" id="{9EF6BAA3-CF2C-4D14-AEBC-349610906389}"/>
                  </a:ext>
                </a:extLst>
              </p:cNvPr>
              <p:cNvSpPr/>
              <p:nvPr/>
            </p:nvSpPr>
            <p:spPr>
              <a:xfrm>
                <a:off x="423112" y="3212976"/>
                <a:ext cx="4089392" cy="1281209"/>
              </a:xfrm>
              <a:prstGeom prst="cube">
                <a:avLst>
                  <a:gd name="adj" fmla="val 86565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7" name="立方体 126">
                <a:extLst>
                  <a:ext uri="{FF2B5EF4-FFF2-40B4-BE49-F238E27FC236}">
                    <a16:creationId xmlns:a16="http://schemas.microsoft.com/office/drawing/2014/main" xmlns="" id="{DA16598B-6343-4E4A-A4AE-30C2342B302F}"/>
                  </a:ext>
                </a:extLst>
              </p:cNvPr>
              <p:cNvSpPr/>
              <p:nvPr/>
            </p:nvSpPr>
            <p:spPr>
              <a:xfrm>
                <a:off x="422432" y="3162759"/>
                <a:ext cx="4089392" cy="1172500"/>
              </a:xfrm>
              <a:prstGeom prst="cube">
                <a:avLst>
                  <a:gd name="adj" fmla="val 93118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80" name="箭头: 右 32">
              <a:extLst>
                <a:ext uri="{FF2B5EF4-FFF2-40B4-BE49-F238E27FC236}">
                  <a16:creationId xmlns:a16="http://schemas.microsoft.com/office/drawing/2014/main" xmlns="" id="{EDD81E8B-00FF-4648-BDC7-512B01FA792A}"/>
                </a:ext>
              </a:extLst>
            </p:cNvPr>
            <p:cNvSpPr/>
            <p:nvPr/>
          </p:nvSpPr>
          <p:spPr>
            <a:xfrm>
              <a:off x="2815250" y="4084496"/>
              <a:ext cx="461519" cy="48894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81" name="组合 80">
              <a:extLst>
                <a:ext uri="{FF2B5EF4-FFF2-40B4-BE49-F238E27FC236}">
                  <a16:creationId xmlns:a16="http://schemas.microsoft.com/office/drawing/2014/main" xmlns="" id="{4A5F991F-D569-4DD7-AC9C-251E0551E726}"/>
                </a:ext>
              </a:extLst>
            </p:cNvPr>
            <p:cNvGrpSpPr/>
            <p:nvPr/>
          </p:nvGrpSpPr>
          <p:grpSpPr>
            <a:xfrm>
              <a:off x="3209651" y="2324734"/>
              <a:ext cx="4412701" cy="3919064"/>
              <a:chOff x="3360655" y="2466204"/>
              <a:chExt cx="4412701" cy="3919064"/>
            </a:xfrm>
          </p:grpSpPr>
          <p:sp>
            <p:nvSpPr>
              <p:cNvPr id="90" name="立方体 89">
                <a:extLst>
                  <a:ext uri="{FF2B5EF4-FFF2-40B4-BE49-F238E27FC236}">
                    <a16:creationId xmlns:a16="http://schemas.microsoft.com/office/drawing/2014/main" xmlns="" id="{B10C89EB-419B-4473-8ED2-4C6670DDCF5E}"/>
                  </a:ext>
                </a:extLst>
              </p:cNvPr>
              <p:cNvSpPr/>
              <p:nvPr/>
            </p:nvSpPr>
            <p:spPr>
              <a:xfrm>
                <a:off x="3481022" y="5609362"/>
                <a:ext cx="3467113" cy="775906"/>
              </a:xfrm>
              <a:prstGeom prst="cube">
                <a:avLst>
                  <a:gd name="adj" fmla="val 66632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1" name="立方体 90">
                <a:extLst>
                  <a:ext uri="{FF2B5EF4-FFF2-40B4-BE49-F238E27FC236}">
                    <a16:creationId xmlns:a16="http://schemas.microsoft.com/office/drawing/2014/main" xmlns="" id="{1E308170-EB05-4ABC-94EC-3FAE118CA081}"/>
                  </a:ext>
                </a:extLst>
              </p:cNvPr>
              <p:cNvSpPr/>
              <p:nvPr/>
            </p:nvSpPr>
            <p:spPr>
              <a:xfrm>
                <a:off x="3481022" y="5260229"/>
                <a:ext cx="3467112" cy="600978"/>
              </a:xfrm>
              <a:prstGeom prst="cube">
                <a:avLst>
                  <a:gd name="adj" fmla="val 93118"/>
                </a:avLst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2" name="立方体 91">
                <a:extLst>
                  <a:ext uri="{FF2B5EF4-FFF2-40B4-BE49-F238E27FC236}">
                    <a16:creationId xmlns:a16="http://schemas.microsoft.com/office/drawing/2014/main" xmlns="" id="{5266B0FF-6047-4647-8916-3F0F0F39BC2F}"/>
                  </a:ext>
                </a:extLst>
              </p:cNvPr>
              <p:cNvSpPr/>
              <p:nvPr/>
            </p:nvSpPr>
            <p:spPr>
              <a:xfrm>
                <a:off x="3553030" y="3629337"/>
                <a:ext cx="3412593" cy="498572"/>
              </a:xfrm>
              <a:prstGeom prst="cube">
                <a:avLst>
                  <a:gd name="adj" fmla="val 86565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3" name="立方体 92">
                <a:extLst>
                  <a:ext uri="{FF2B5EF4-FFF2-40B4-BE49-F238E27FC236}">
                    <a16:creationId xmlns:a16="http://schemas.microsoft.com/office/drawing/2014/main" xmlns="" id="{1351BED8-53EB-4946-870B-0A257D4037FA}"/>
                  </a:ext>
                </a:extLst>
              </p:cNvPr>
              <p:cNvSpPr/>
              <p:nvPr/>
            </p:nvSpPr>
            <p:spPr>
              <a:xfrm>
                <a:off x="3553030" y="4771364"/>
                <a:ext cx="3412593" cy="511817"/>
              </a:xfrm>
              <a:prstGeom prst="cube">
                <a:avLst>
                  <a:gd name="adj" fmla="val 93118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4" name="立方体 93">
                <a:extLst>
                  <a:ext uri="{FF2B5EF4-FFF2-40B4-BE49-F238E27FC236}">
                    <a16:creationId xmlns:a16="http://schemas.microsoft.com/office/drawing/2014/main" xmlns="" id="{A3F50915-45D4-42FC-A5B1-40D479F01713}"/>
                  </a:ext>
                </a:extLst>
              </p:cNvPr>
              <p:cNvSpPr/>
              <p:nvPr/>
            </p:nvSpPr>
            <p:spPr>
              <a:xfrm>
                <a:off x="3699350" y="2466204"/>
                <a:ext cx="3412593" cy="600977"/>
              </a:xfrm>
              <a:prstGeom prst="cube">
                <a:avLst>
                  <a:gd name="adj" fmla="val 93118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5" name="箭头: 下 25">
                <a:extLst>
                  <a:ext uri="{FF2B5EF4-FFF2-40B4-BE49-F238E27FC236}">
                    <a16:creationId xmlns:a16="http://schemas.microsoft.com/office/drawing/2014/main" xmlns="" id="{6B099E02-FD48-49F3-AB36-D6FFF06D6C6D}"/>
                  </a:ext>
                </a:extLst>
              </p:cNvPr>
              <p:cNvSpPr/>
              <p:nvPr/>
            </p:nvSpPr>
            <p:spPr>
              <a:xfrm rot="16200000">
                <a:off x="3420838" y="3667474"/>
                <a:ext cx="216025" cy="336391"/>
              </a:xfrm>
              <a:prstGeom prst="down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6" name="箭头: 下 26">
                <a:extLst>
                  <a:ext uri="{FF2B5EF4-FFF2-40B4-BE49-F238E27FC236}">
                    <a16:creationId xmlns:a16="http://schemas.microsoft.com/office/drawing/2014/main" xmlns="" id="{DB06F3BE-2BB9-4F4D-B143-4CE06EA479F8}"/>
                  </a:ext>
                </a:extLst>
              </p:cNvPr>
              <p:cNvSpPr/>
              <p:nvPr/>
            </p:nvSpPr>
            <p:spPr>
              <a:xfrm rot="16200000">
                <a:off x="7003930" y="3681726"/>
                <a:ext cx="216025" cy="336391"/>
              </a:xfrm>
              <a:prstGeom prst="down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7" name="文本框 27">
                <a:extLst>
                  <a:ext uri="{FF2B5EF4-FFF2-40B4-BE49-F238E27FC236}">
                    <a16:creationId xmlns:a16="http://schemas.microsoft.com/office/drawing/2014/main" xmlns="" id="{04C93B03-1257-4D7E-8703-B65687C432AD}"/>
                  </a:ext>
                </a:extLst>
              </p:cNvPr>
              <p:cNvSpPr txBox="1"/>
              <p:nvPr/>
            </p:nvSpPr>
            <p:spPr>
              <a:xfrm>
                <a:off x="4719271" y="3681782"/>
                <a:ext cx="18004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1400" b="1" dirty="0">
                    <a:solidFill>
                      <a:prstClr val="white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Conductivity layer</a:t>
                </a:r>
                <a:endPara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8" name="文本框 28">
                <a:extLst>
                  <a:ext uri="{FF2B5EF4-FFF2-40B4-BE49-F238E27FC236}">
                    <a16:creationId xmlns:a16="http://schemas.microsoft.com/office/drawing/2014/main" xmlns="" id="{D708E593-82A9-4F89-BA6F-7890D34C3DC6}"/>
                  </a:ext>
                </a:extLst>
              </p:cNvPr>
              <p:cNvSpPr txBox="1"/>
              <p:nvPr/>
            </p:nvSpPr>
            <p:spPr>
              <a:xfrm>
                <a:off x="4719271" y="2560063"/>
                <a:ext cx="13516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+mn-cs"/>
                  </a:rPr>
                  <a:t>Ceramic layer</a:t>
                </a:r>
                <a:endPara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9" name="文本框 29">
                <a:extLst>
                  <a:ext uri="{FF2B5EF4-FFF2-40B4-BE49-F238E27FC236}">
                    <a16:creationId xmlns:a16="http://schemas.microsoft.com/office/drawing/2014/main" xmlns="" id="{85EF03D3-C2F6-403E-A3B1-D9A2B1B689AE}"/>
                  </a:ext>
                </a:extLst>
              </p:cNvPr>
              <p:cNvSpPr txBox="1"/>
              <p:nvPr/>
            </p:nvSpPr>
            <p:spPr>
              <a:xfrm>
                <a:off x="4789661" y="4811382"/>
                <a:ext cx="13516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+mn-cs"/>
                  </a:rPr>
                  <a:t>Ceramic layer</a:t>
                </a:r>
                <a:endPara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0" name="文本框 30">
                <a:extLst>
                  <a:ext uri="{FF2B5EF4-FFF2-40B4-BE49-F238E27FC236}">
                    <a16:creationId xmlns:a16="http://schemas.microsoft.com/office/drawing/2014/main" xmlns="" id="{6862EEE0-B822-443F-A3B0-66C83CD84197}"/>
                  </a:ext>
                </a:extLst>
              </p:cNvPr>
              <p:cNvSpPr txBox="1"/>
              <p:nvPr/>
            </p:nvSpPr>
            <p:spPr>
              <a:xfrm>
                <a:off x="3949606" y="5401503"/>
                <a:ext cx="332826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+mn-cs"/>
                  </a:rPr>
                  <a:t>Cu/ceramic transition layer</a:t>
                </a:r>
                <a:endPara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1" name="文本框 31">
                <a:extLst>
                  <a:ext uri="{FF2B5EF4-FFF2-40B4-BE49-F238E27FC236}">
                    <a16:creationId xmlns:a16="http://schemas.microsoft.com/office/drawing/2014/main" xmlns="" id="{05237AA9-D1BE-4DBC-AC89-2D952CD3752D}"/>
                  </a:ext>
                </a:extLst>
              </p:cNvPr>
              <p:cNvSpPr txBox="1"/>
              <p:nvPr/>
            </p:nvSpPr>
            <p:spPr>
              <a:xfrm>
                <a:off x="4893197" y="6035461"/>
                <a:ext cx="144142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1400" b="1" dirty="0">
                    <a:solidFill>
                      <a:prstClr val="black"/>
                    </a:solidFill>
                    <a:latin typeface="宋体" panose="02010600030101010101" pitchFamily="2" charset="-122"/>
                    <a:ea typeface="宋体" panose="02010600030101010101" pitchFamily="2" charset="-122"/>
                  </a:rPr>
                  <a:t>Vacuum chamber</a:t>
                </a:r>
                <a:endPara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2" name="文本框 33">
                <a:extLst>
                  <a:ext uri="{FF2B5EF4-FFF2-40B4-BE49-F238E27FC236}">
                    <a16:creationId xmlns:a16="http://schemas.microsoft.com/office/drawing/2014/main" xmlns="" id="{2B916BD5-19EC-4BBD-9D76-D4096A61B066}"/>
                  </a:ext>
                </a:extLst>
              </p:cNvPr>
              <p:cNvSpPr txBox="1"/>
              <p:nvPr/>
            </p:nvSpPr>
            <p:spPr>
              <a:xfrm>
                <a:off x="6683298" y="3384449"/>
                <a:ext cx="1090058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1400" b="1" dirty="0" smtClean="0">
                    <a:solidFill>
                      <a:srgbClr val="FF0000"/>
                    </a:solidFill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Current </a:t>
                </a:r>
                <a:r>
                  <a:rPr kumimoji="0" lang="en-US" altLang="zh-CN" sz="1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宋体" panose="02010600030101010101" pitchFamily="2" charset="-122"/>
                    <a:cs typeface="Times New Roman" pitchFamily="18" charset="0"/>
                  </a:rPr>
                  <a:t>I</a:t>
                </a:r>
                <a:endPara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endParaRPr>
              </a:p>
            </p:txBody>
          </p:sp>
          <p:sp>
            <p:nvSpPr>
              <p:cNvPr id="103" name="箭头: 下 36">
                <a:extLst>
                  <a:ext uri="{FF2B5EF4-FFF2-40B4-BE49-F238E27FC236}">
                    <a16:creationId xmlns:a16="http://schemas.microsoft.com/office/drawing/2014/main" xmlns="" id="{38C45C81-FCDE-49F4-A399-8D811C7B705F}"/>
                  </a:ext>
                </a:extLst>
              </p:cNvPr>
              <p:cNvSpPr/>
              <p:nvPr/>
            </p:nvSpPr>
            <p:spPr>
              <a:xfrm>
                <a:off x="3922035" y="4193173"/>
                <a:ext cx="130148" cy="416806"/>
              </a:xfrm>
              <a:prstGeom prst="downArrow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4" name="箭头: 下 37">
                <a:extLst>
                  <a:ext uri="{FF2B5EF4-FFF2-40B4-BE49-F238E27FC236}">
                    <a16:creationId xmlns:a16="http://schemas.microsoft.com/office/drawing/2014/main" xmlns="" id="{F7D75267-655C-492B-BC6B-08F28E7881F5}"/>
                  </a:ext>
                </a:extLst>
              </p:cNvPr>
              <p:cNvSpPr/>
              <p:nvPr/>
            </p:nvSpPr>
            <p:spPr>
              <a:xfrm>
                <a:off x="4100258" y="4192276"/>
                <a:ext cx="130148" cy="416806"/>
              </a:xfrm>
              <a:prstGeom prst="downArrow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5" name="箭头: 下 38">
                <a:extLst>
                  <a:ext uri="{FF2B5EF4-FFF2-40B4-BE49-F238E27FC236}">
                    <a16:creationId xmlns:a16="http://schemas.microsoft.com/office/drawing/2014/main" xmlns="" id="{89227408-2D3C-4D45-8C86-809F35D9A781}"/>
                  </a:ext>
                </a:extLst>
              </p:cNvPr>
              <p:cNvSpPr/>
              <p:nvPr/>
            </p:nvSpPr>
            <p:spPr>
              <a:xfrm>
                <a:off x="4277893" y="4192276"/>
                <a:ext cx="130148" cy="416806"/>
              </a:xfrm>
              <a:prstGeom prst="downArrow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6" name="箭头: 下 39">
                <a:extLst>
                  <a:ext uri="{FF2B5EF4-FFF2-40B4-BE49-F238E27FC236}">
                    <a16:creationId xmlns:a16="http://schemas.microsoft.com/office/drawing/2014/main" xmlns="" id="{2E2C2CB9-6478-4961-BCD7-77B4E1CE6BFE}"/>
                  </a:ext>
                </a:extLst>
              </p:cNvPr>
              <p:cNvSpPr/>
              <p:nvPr/>
            </p:nvSpPr>
            <p:spPr>
              <a:xfrm flipH="1">
                <a:off x="4446462" y="4192276"/>
                <a:ext cx="130148" cy="416806"/>
              </a:xfrm>
              <a:prstGeom prst="downArrow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7" name="箭头: 下 40">
                <a:extLst>
                  <a:ext uri="{FF2B5EF4-FFF2-40B4-BE49-F238E27FC236}">
                    <a16:creationId xmlns:a16="http://schemas.microsoft.com/office/drawing/2014/main" xmlns="" id="{860093FE-8DAF-41E1-ABFF-1B293C37D7BE}"/>
                  </a:ext>
                </a:extLst>
              </p:cNvPr>
              <p:cNvSpPr/>
              <p:nvPr/>
            </p:nvSpPr>
            <p:spPr>
              <a:xfrm flipH="1">
                <a:off x="4611160" y="4192276"/>
                <a:ext cx="130148" cy="416806"/>
              </a:xfrm>
              <a:prstGeom prst="downArrow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8" name="箭头: 下 41">
                <a:extLst>
                  <a:ext uri="{FF2B5EF4-FFF2-40B4-BE49-F238E27FC236}">
                    <a16:creationId xmlns:a16="http://schemas.microsoft.com/office/drawing/2014/main" xmlns="" id="{2075A242-E63C-4217-BFBA-AF2BA891A788}"/>
                  </a:ext>
                </a:extLst>
              </p:cNvPr>
              <p:cNvSpPr/>
              <p:nvPr/>
            </p:nvSpPr>
            <p:spPr>
              <a:xfrm flipH="1">
                <a:off x="5844783" y="4190985"/>
                <a:ext cx="130148" cy="416806"/>
              </a:xfrm>
              <a:prstGeom prst="downArrow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9" name="箭头: 下 42">
                <a:extLst>
                  <a:ext uri="{FF2B5EF4-FFF2-40B4-BE49-F238E27FC236}">
                    <a16:creationId xmlns:a16="http://schemas.microsoft.com/office/drawing/2014/main" xmlns="" id="{1828AC6F-56FE-4E1B-885B-5EB6AFB81552}"/>
                  </a:ext>
                </a:extLst>
              </p:cNvPr>
              <p:cNvSpPr/>
              <p:nvPr/>
            </p:nvSpPr>
            <p:spPr>
              <a:xfrm>
                <a:off x="3730276" y="4190985"/>
                <a:ext cx="130148" cy="416806"/>
              </a:xfrm>
              <a:prstGeom prst="downArrow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10" name="箭头: 下 43">
                <a:extLst>
                  <a:ext uri="{FF2B5EF4-FFF2-40B4-BE49-F238E27FC236}">
                    <a16:creationId xmlns:a16="http://schemas.microsoft.com/office/drawing/2014/main" xmlns="" id="{2C6BC19D-1742-4634-AF62-3982473EB88F}"/>
                  </a:ext>
                </a:extLst>
              </p:cNvPr>
              <p:cNvSpPr/>
              <p:nvPr/>
            </p:nvSpPr>
            <p:spPr>
              <a:xfrm flipH="1">
                <a:off x="5693595" y="4193212"/>
                <a:ext cx="130148" cy="416806"/>
              </a:xfrm>
              <a:prstGeom prst="downArrow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11" name="箭头: 下 44">
                <a:extLst>
                  <a:ext uri="{FF2B5EF4-FFF2-40B4-BE49-F238E27FC236}">
                    <a16:creationId xmlns:a16="http://schemas.microsoft.com/office/drawing/2014/main" xmlns="" id="{D0E1B2EE-18A6-497A-B012-0DFD3E204C65}"/>
                  </a:ext>
                </a:extLst>
              </p:cNvPr>
              <p:cNvSpPr/>
              <p:nvPr/>
            </p:nvSpPr>
            <p:spPr>
              <a:xfrm flipH="1">
                <a:off x="6118139" y="4191162"/>
                <a:ext cx="130148" cy="416806"/>
              </a:xfrm>
              <a:prstGeom prst="downArrow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12" name="箭头: 下 45">
                <a:extLst>
                  <a:ext uri="{FF2B5EF4-FFF2-40B4-BE49-F238E27FC236}">
                    <a16:creationId xmlns:a16="http://schemas.microsoft.com/office/drawing/2014/main" xmlns="" id="{0F71CCED-B4F5-49AF-BBC0-3BBFFE3E321A}"/>
                  </a:ext>
                </a:extLst>
              </p:cNvPr>
              <p:cNvSpPr/>
              <p:nvPr/>
            </p:nvSpPr>
            <p:spPr>
              <a:xfrm flipH="1">
                <a:off x="5981461" y="4192276"/>
                <a:ext cx="130148" cy="416806"/>
              </a:xfrm>
              <a:prstGeom prst="downArrow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13" name="箭头: 下 46">
                <a:extLst>
                  <a:ext uri="{FF2B5EF4-FFF2-40B4-BE49-F238E27FC236}">
                    <a16:creationId xmlns:a16="http://schemas.microsoft.com/office/drawing/2014/main" xmlns="" id="{34A13C75-B592-450C-96B0-7FD162D81F4D}"/>
                  </a:ext>
                </a:extLst>
              </p:cNvPr>
              <p:cNvSpPr/>
              <p:nvPr/>
            </p:nvSpPr>
            <p:spPr>
              <a:xfrm flipH="1">
                <a:off x="6417270" y="4185150"/>
                <a:ext cx="116638" cy="416806"/>
              </a:xfrm>
              <a:prstGeom prst="downArrow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14" name="箭头: 下 47">
                <a:extLst>
                  <a:ext uri="{FF2B5EF4-FFF2-40B4-BE49-F238E27FC236}">
                    <a16:creationId xmlns:a16="http://schemas.microsoft.com/office/drawing/2014/main" xmlns="" id="{8ADC8DF4-35F9-48CB-BCFA-EF63A51A89AA}"/>
                  </a:ext>
                </a:extLst>
              </p:cNvPr>
              <p:cNvSpPr/>
              <p:nvPr/>
            </p:nvSpPr>
            <p:spPr>
              <a:xfrm flipH="1">
                <a:off x="6263034" y="4185150"/>
                <a:ext cx="130148" cy="416806"/>
              </a:xfrm>
              <a:prstGeom prst="downArrow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15" name="文本框 48">
                <a:extLst>
                  <a:ext uri="{FF2B5EF4-FFF2-40B4-BE49-F238E27FC236}">
                    <a16:creationId xmlns:a16="http://schemas.microsoft.com/office/drawing/2014/main" xmlns="" id="{4606F48B-D57C-4073-9C5C-E295320C92CD}"/>
                  </a:ext>
                </a:extLst>
              </p:cNvPr>
              <p:cNvSpPr txBox="1"/>
              <p:nvPr/>
            </p:nvSpPr>
            <p:spPr>
              <a:xfrm>
                <a:off x="4703769" y="4229838"/>
                <a:ext cx="10823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+mn-cs"/>
                  </a:rPr>
                  <a:t>Conduction</a:t>
                </a:r>
                <a:endParaRPr kumimoji="0" lang="zh-CN" altLang="en-US" sz="1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endParaRPr>
              </a:p>
            </p:txBody>
          </p:sp>
          <p:cxnSp>
            <p:nvCxnSpPr>
              <p:cNvPr id="116" name="连接符: 曲线 51">
                <a:extLst>
                  <a:ext uri="{FF2B5EF4-FFF2-40B4-BE49-F238E27FC236}">
                    <a16:creationId xmlns:a16="http://schemas.microsoft.com/office/drawing/2014/main" xmlns="" id="{9AA3BD36-1124-444F-A0B7-0D87B6805B56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4150163" y="3506892"/>
                <a:ext cx="442740" cy="149863"/>
              </a:xfrm>
              <a:prstGeom prst="curvedConnector3">
                <a:avLst/>
              </a:prstGeom>
              <a:ln w="57150"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连接符: 曲线 53">
                <a:extLst>
                  <a:ext uri="{FF2B5EF4-FFF2-40B4-BE49-F238E27FC236}">
                    <a16:creationId xmlns:a16="http://schemas.microsoft.com/office/drawing/2014/main" xmlns="" id="{BD9F03D6-95CE-4143-BB0F-B95B508A7255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3971374" y="3506891"/>
                <a:ext cx="442740" cy="149863"/>
              </a:xfrm>
              <a:prstGeom prst="curvedConnector3">
                <a:avLst/>
              </a:prstGeom>
              <a:ln w="57150"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连接符: 曲线 54">
                <a:extLst>
                  <a:ext uri="{FF2B5EF4-FFF2-40B4-BE49-F238E27FC236}">
                    <a16:creationId xmlns:a16="http://schemas.microsoft.com/office/drawing/2014/main" xmlns="" id="{D44845CD-EBFE-4142-B05C-B11A21DA534D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4369560" y="3497164"/>
                <a:ext cx="442740" cy="149863"/>
              </a:xfrm>
              <a:prstGeom prst="curvedConnector3">
                <a:avLst/>
              </a:prstGeom>
              <a:ln w="57150"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9" name="文本框 55">
                <a:extLst>
                  <a:ext uri="{FF2B5EF4-FFF2-40B4-BE49-F238E27FC236}">
                    <a16:creationId xmlns:a16="http://schemas.microsoft.com/office/drawing/2014/main" xmlns="" id="{F8B8A13C-A219-4076-8C3B-CA0723589269}"/>
                  </a:ext>
                </a:extLst>
              </p:cNvPr>
              <p:cNvSpPr txBox="1"/>
              <p:nvPr/>
            </p:nvSpPr>
            <p:spPr>
              <a:xfrm>
                <a:off x="3782077" y="3075650"/>
                <a:ext cx="10823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+mn-cs"/>
                  </a:rPr>
                  <a:t>Convection</a:t>
                </a:r>
                <a:endParaRPr kumimoji="0" lang="zh-CN" altLang="en-US" sz="1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0" name="任意多边形: 形状 64">
                <a:extLst>
                  <a:ext uri="{FF2B5EF4-FFF2-40B4-BE49-F238E27FC236}">
                    <a16:creationId xmlns:a16="http://schemas.microsoft.com/office/drawing/2014/main" xmlns="" id="{36C6C12A-B2C6-4C66-BE9C-36314E238C01}"/>
                  </a:ext>
                </a:extLst>
              </p:cNvPr>
              <p:cNvSpPr/>
              <p:nvPr/>
            </p:nvSpPr>
            <p:spPr>
              <a:xfrm>
                <a:off x="6019519" y="3268596"/>
                <a:ext cx="479324" cy="590373"/>
              </a:xfrm>
              <a:custGeom>
                <a:avLst/>
                <a:gdLst>
                  <a:gd name="connsiteX0" fmla="*/ 0 w 285750"/>
                  <a:gd name="connsiteY0" fmla="*/ 403860 h 403860"/>
                  <a:gd name="connsiteX1" fmla="*/ 15240 w 285750"/>
                  <a:gd name="connsiteY1" fmla="*/ 384810 h 403860"/>
                  <a:gd name="connsiteX2" fmla="*/ 38100 w 285750"/>
                  <a:gd name="connsiteY2" fmla="*/ 361950 h 403860"/>
                  <a:gd name="connsiteX3" fmla="*/ 57150 w 285750"/>
                  <a:gd name="connsiteY3" fmla="*/ 327660 h 403860"/>
                  <a:gd name="connsiteX4" fmla="*/ 72390 w 285750"/>
                  <a:gd name="connsiteY4" fmla="*/ 289560 h 403860"/>
                  <a:gd name="connsiteX5" fmla="*/ 57150 w 285750"/>
                  <a:gd name="connsiteY5" fmla="*/ 240030 h 403860"/>
                  <a:gd name="connsiteX6" fmla="*/ 49530 w 285750"/>
                  <a:gd name="connsiteY6" fmla="*/ 228600 h 403860"/>
                  <a:gd name="connsiteX7" fmla="*/ 34290 w 285750"/>
                  <a:gd name="connsiteY7" fmla="*/ 220980 h 403860"/>
                  <a:gd name="connsiteX8" fmla="*/ 19050 w 285750"/>
                  <a:gd name="connsiteY8" fmla="*/ 247650 h 403860"/>
                  <a:gd name="connsiteX9" fmla="*/ 45720 w 285750"/>
                  <a:gd name="connsiteY9" fmla="*/ 312420 h 403860"/>
                  <a:gd name="connsiteX10" fmla="*/ 64770 w 285750"/>
                  <a:gd name="connsiteY10" fmla="*/ 316230 h 403860"/>
                  <a:gd name="connsiteX11" fmla="*/ 83820 w 285750"/>
                  <a:gd name="connsiteY11" fmla="*/ 308610 h 403860"/>
                  <a:gd name="connsiteX12" fmla="*/ 114300 w 285750"/>
                  <a:gd name="connsiteY12" fmla="*/ 274320 h 403860"/>
                  <a:gd name="connsiteX13" fmla="*/ 91440 w 285750"/>
                  <a:gd name="connsiteY13" fmla="*/ 175260 h 403860"/>
                  <a:gd name="connsiteX14" fmla="*/ 76200 w 285750"/>
                  <a:gd name="connsiteY14" fmla="*/ 171450 h 403860"/>
                  <a:gd name="connsiteX15" fmla="*/ 64770 w 285750"/>
                  <a:gd name="connsiteY15" fmla="*/ 190500 h 403860"/>
                  <a:gd name="connsiteX16" fmla="*/ 83820 w 285750"/>
                  <a:gd name="connsiteY16" fmla="*/ 228600 h 403860"/>
                  <a:gd name="connsiteX17" fmla="*/ 102870 w 285750"/>
                  <a:gd name="connsiteY17" fmla="*/ 240030 h 403860"/>
                  <a:gd name="connsiteX18" fmla="*/ 152400 w 285750"/>
                  <a:gd name="connsiteY18" fmla="*/ 224790 h 403860"/>
                  <a:gd name="connsiteX19" fmla="*/ 167640 w 285750"/>
                  <a:gd name="connsiteY19" fmla="*/ 201930 h 403860"/>
                  <a:gd name="connsiteX20" fmla="*/ 182880 w 285750"/>
                  <a:gd name="connsiteY20" fmla="*/ 186690 h 403860"/>
                  <a:gd name="connsiteX21" fmla="*/ 179070 w 285750"/>
                  <a:gd name="connsiteY21" fmla="*/ 156210 h 403860"/>
                  <a:gd name="connsiteX22" fmla="*/ 160020 w 285750"/>
                  <a:gd name="connsiteY22" fmla="*/ 137160 h 403860"/>
                  <a:gd name="connsiteX23" fmla="*/ 148590 w 285750"/>
                  <a:gd name="connsiteY23" fmla="*/ 121920 h 403860"/>
                  <a:gd name="connsiteX24" fmla="*/ 118110 w 285750"/>
                  <a:gd name="connsiteY24" fmla="*/ 125730 h 403860"/>
                  <a:gd name="connsiteX25" fmla="*/ 114300 w 285750"/>
                  <a:gd name="connsiteY25" fmla="*/ 140970 h 403860"/>
                  <a:gd name="connsiteX26" fmla="*/ 140970 w 285750"/>
                  <a:gd name="connsiteY26" fmla="*/ 186690 h 403860"/>
                  <a:gd name="connsiteX27" fmla="*/ 171450 w 285750"/>
                  <a:gd name="connsiteY27" fmla="*/ 171450 h 403860"/>
                  <a:gd name="connsiteX28" fmla="*/ 182880 w 285750"/>
                  <a:gd name="connsiteY28" fmla="*/ 152400 h 403860"/>
                  <a:gd name="connsiteX29" fmla="*/ 194310 w 285750"/>
                  <a:gd name="connsiteY29" fmla="*/ 137160 h 403860"/>
                  <a:gd name="connsiteX30" fmla="*/ 201930 w 285750"/>
                  <a:gd name="connsiteY30" fmla="*/ 118110 h 403860"/>
                  <a:gd name="connsiteX31" fmla="*/ 209550 w 285750"/>
                  <a:gd name="connsiteY31" fmla="*/ 102870 h 403860"/>
                  <a:gd name="connsiteX32" fmla="*/ 213360 w 285750"/>
                  <a:gd name="connsiteY32" fmla="*/ 87630 h 403860"/>
                  <a:gd name="connsiteX33" fmla="*/ 240030 w 285750"/>
                  <a:gd name="connsiteY33" fmla="*/ 60960 h 403860"/>
                  <a:gd name="connsiteX34" fmla="*/ 247650 w 285750"/>
                  <a:gd name="connsiteY34" fmla="*/ 49530 h 403860"/>
                  <a:gd name="connsiteX35" fmla="*/ 259080 w 285750"/>
                  <a:gd name="connsiteY35" fmla="*/ 38100 h 403860"/>
                  <a:gd name="connsiteX36" fmla="*/ 266700 w 285750"/>
                  <a:gd name="connsiteY36" fmla="*/ 19050 h 403860"/>
                  <a:gd name="connsiteX37" fmla="*/ 285750 w 285750"/>
                  <a:gd name="connsiteY37" fmla="*/ 0 h 403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285750" h="403860">
                    <a:moveTo>
                      <a:pt x="0" y="403860"/>
                    </a:moveTo>
                    <a:cubicBezTo>
                      <a:pt x="5080" y="397510"/>
                      <a:pt x="9770" y="390827"/>
                      <a:pt x="15240" y="384810"/>
                    </a:cubicBezTo>
                    <a:cubicBezTo>
                      <a:pt x="22489" y="376836"/>
                      <a:pt x="31201" y="370229"/>
                      <a:pt x="38100" y="361950"/>
                    </a:cubicBezTo>
                    <a:cubicBezTo>
                      <a:pt x="61500" y="333870"/>
                      <a:pt x="47843" y="348602"/>
                      <a:pt x="57150" y="327660"/>
                    </a:cubicBezTo>
                    <a:cubicBezTo>
                      <a:pt x="72889" y="292247"/>
                      <a:pt x="65305" y="317902"/>
                      <a:pt x="72390" y="289560"/>
                    </a:cubicBezTo>
                    <a:cubicBezTo>
                      <a:pt x="65947" y="260568"/>
                      <a:pt x="68838" y="260483"/>
                      <a:pt x="57150" y="240030"/>
                    </a:cubicBezTo>
                    <a:cubicBezTo>
                      <a:pt x="54878" y="236054"/>
                      <a:pt x="53048" y="231531"/>
                      <a:pt x="49530" y="228600"/>
                    </a:cubicBezTo>
                    <a:cubicBezTo>
                      <a:pt x="45167" y="224964"/>
                      <a:pt x="39370" y="223520"/>
                      <a:pt x="34290" y="220980"/>
                    </a:cubicBezTo>
                    <a:cubicBezTo>
                      <a:pt x="29210" y="229870"/>
                      <a:pt x="19618" y="237427"/>
                      <a:pt x="19050" y="247650"/>
                    </a:cubicBezTo>
                    <a:cubicBezTo>
                      <a:pt x="18336" y="260501"/>
                      <a:pt x="31652" y="301478"/>
                      <a:pt x="45720" y="312420"/>
                    </a:cubicBezTo>
                    <a:cubicBezTo>
                      <a:pt x="50832" y="316396"/>
                      <a:pt x="58420" y="314960"/>
                      <a:pt x="64770" y="316230"/>
                    </a:cubicBezTo>
                    <a:cubicBezTo>
                      <a:pt x="71120" y="313690"/>
                      <a:pt x="78217" y="312532"/>
                      <a:pt x="83820" y="308610"/>
                    </a:cubicBezTo>
                    <a:cubicBezTo>
                      <a:pt x="96210" y="299937"/>
                      <a:pt x="105367" y="286231"/>
                      <a:pt x="114300" y="274320"/>
                    </a:cubicBezTo>
                    <a:cubicBezTo>
                      <a:pt x="110191" y="227063"/>
                      <a:pt x="129257" y="194168"/>
                      <a:pt x="91440" y="175260"/>
                    </a:cubicBezTo>
                    <a:cubicBezTo>
                      <a:pt x="86756" y="172918"/>
                      <a:pt x="81280" y="172720"/>
                      <a:pt x="76200" y="171450"/>
                    </a:cubicBezTo>
                    <a:cubicBezTo>
                      <a:pt x="72390" y="177800"/>
                      <a:pt x="65440" y="183125"/>
                      <a:pt x="64770" y="190500"/>
                    </a:cubicBezTo>
                    <a:cubicBezTo>
                      <a:pt x="63840" y="200726"/>
                      <a:pt x="75917" y="221685"/>
                      <a:pt x="83820" y="228600"/>
                    </a:cubicBezTo>
                    <a:cubicBezTo>
                      <a:pt x="89393" y="233476"/>
                      <a:pt x="96520" y="236220"/>
                      <a:pt x="102870" y="240030"/>
                    </a:cubicBezTo>
                    <a:cubicBezTo>
                      <a:pt x="119380" y="234950"/>
                      <a:pt x="137511" y="233548"/>
                      <a:pt x="152400" y="224790"/>
                    </a:cubicBezTo>
                    <a:cubicBezTo>
                      <a:pt x="160294" y="220147"/>
                      <a:pt x="161919" y="209081"/>
                      <a:pt x="167640" y="201930"/>
                    </a:cubicBezTo>
                    <a:cubicBezTo>
                      <a:pt x="172128" y="196320"/>
                      <a:pt x="177800" y="191770"/>
                      <a:pt x="182880" y="186690"/>
                    </a:cubicBezTo>
                    <a:cubicBezTo>
                      <a:pt x="181610" y="176530"/>
                      <a:pt x="183361" y="165507"/>
                      <a:pt x="179070" y="156210"/>
                    </a:cubicBezTo>
                    <a:cubicBezTo>
                      <a:pt x="175307" y="148056"/>
                      <a:pt x="165986" y="143872"/>
                      <a:pt x="160020" y="137160"/>
                    </a:cubicBezTo>
                    <a:cubicBezTo>
                      <a:pt x="155801" y="132414"/>
                      <a:pt x="152400" y="127000"/>
                      <a:pt x="148590" y="121920"/>
                    </a:cubicBezTo>
                    <a:cubicBezTo>
                      <a:pt x="138430" y="123190"/>
                      <a:pt x="127061" y="120757"/>
                      <a:pt x="118110" y="125730"/>
                    </a:cubicBezTo>
                    <a:cubicBezTo>
                      <a:pt x="113533" y="128273"/>
                      <a:pt x="113439" y="135805"/>
                      <a:pt x="114300" y="140970"/>
                    </a:cubicBezTo>
                    <a:cubicBezTo>
                      <a:pt x="118951" y="168875"/>
                      <a:pt x="124216" y="169936"/>
                      <a:pt x="140970" y="186690"/>
                    </a:cubicBezTo>
                    <a:cubicBezTo>
                      <a:pt x="151130" y="181610"/>
                      <a:pt x="162658" y="178643"/>
                      <a:pt x="171450" y="171450"/>
                    </a:cubicBezTo>
                    <a:cubicBezTo>
                      <a:pt x="177181" y="166761"/>
                      <a:pt x="178772" y="158562"/>
                      <a:pt x="182880" y="152400"/>
                    </a:cubicBezTo>
                    <a:cubicBezTo>
                      <a:pt x="186402" y="147116"/>
                      <a:pt x="191226" y="142711"/>
                      <a:pt x="194310" y="137160"/>
                    </a:cubicBezTo>
                    <a:cubicBezTo>
                      <a:pt x="197631" y="131181"/>
                      <a:pt x="199152" y="124360"/>
                      <a:pt x="201930" y="118110"/>
                    </a:cubicBezTo>
                    <a:cubicBezTo>
                      <a:pt x="204237" y="112920"/>
                      <a:pt x="207556" y="108188"/>
                      <a:pt x="209550" y="102870"/>
                    </a:cubicBezTo>
                    <a:cubicBezTo>
                      <a:pt x="211389" y="97967"/>
                      <a:pt x="211297" y="92443"/>
                      <a:pt x="213360" y="87630"/>
                    </a:cubicBezTo>
                    <a:cubicBezTo>
                      <a:pt x="219820" y="72556"/>
                      <a:pt x="227475" y="73515"/>
                      <a:pt x="240030" y="60960"/>
                    </a:cubicBezTo>
                    <a:cubicBezTo>
                      <a:pt x="243268" y="57722"/>
                      <a:pt x="244719" y="53048"/>
                      <a:pt x="247650" y="49530"/>
                    </a:cubicBezTo>
                    <a:cubicBezTo>
                      <a:pt x="251099" y="45391"/>
                      <a:pt x="255270" y="41910"/>
                      <a:pt x="259080" y="38100"/>
                    </a:cubicBezTo>
                    <a:cubicBezTo>
                      <a:pt x="261620" y="31750"/>
                      <a:pt x="262778" y="24653"/>
                      <a:pt x="266700" y="19050"/>
                    </a:cubicBezTo>
                    <a:cubicBezTo>
                      <a:pt x="271850" y="11693"/>
                      <a:pt x="285750" y="0"/>
                      <a:pt x="285750" y="0"/>
                    </a:cubicBezTo>
                  </a:path>
                </a:pathLst>
              </a:custGeom>
              <a:noFill/>
              <a:ln w="5715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endParaRPr>
              </a:p>
            </p:txBody>
          </p:sp>
          <p:cxnSp>
            <p:nvCxnSpPr>
              <p:cNvPr id="121" name="直接箭头连接符 120">
                <a:extLst>
                  <a:ext uri="{FF2B5EF4-FFF2-40B4-BE49-F238E27FC236}">
                    <a16:creationId xmlns:a16="http://schemas.microsoft.com/office/drawing/2014/main" xmlns="" id="{CA80148F-E7C5-4626-8CF0-89C7D93DDE8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54504" y="3197942"/>
                <a:ext cx="158808" cy="124642"/>
              </a:xfrm>
              <a:prstGeom prst="straightConnector1">
                <a:avLst/>
              </a:prstGeom>
              <a:ln w="57150">
                <a:solidFill>
                  <a:schemeClr val="accent2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2" name="文本框 69">
                <a:extLst>
                  <a:ext uri="{FF2B5EF4-FFF2-40B4-BE49-F238E27FC236}">
                    <a16:creationId xmlns:a16="http://schemas.microsoft.com/office/drawing/2014/main" xmlns="" id="{005985F7-B8D0-4D83-B0CF-4FF49A2A5473}"/>
                  </a:ext>
                </a:extLst>
              </p:cNvPr>
              <p:cNvSpPr txBox="1"/>
              <p:nvPr/>
            </p:nvSpPr>
            <p:spPr>
              <a:xfrm>
                <a:off x="5355055" y="3107854"/>
                <a:ext cx="9925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+mn-cs"/>
                  </a:rPr>
                  <a:t>Radiation</a:t>
                </a:r>
                <a:endParaRPr kumimoji="0" lang="zh-CN" altLang="en-US" sz="1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82" name="文本框 75">
              <a:extLst>
                <a:ext uri="{FF2B5EF4-FFF2-40B4-BE49-F238E27FC236}">
                  <a16:creationId xmlns:a16="http://schemas.microsoft.com/office/drawing/2014/main" xmlns="" id="{28626F4C-7C63-4BF5-AB9F-7C5957C032D8}"/>
                </a:ext>
              </a:extLst>
            </p:cNvPr>
            <p:cNvSpPr txBox="1"/>
            <p:nvPr/>
          </p:nvSpPr>
          <p:spPr>
            <a:xfrm>
              <a:off x="817091" y="2700213"/>
              <a:ext cx="2314073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</a:rPr>
                <a:t>Heating layer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600" b="1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Thickness</a:t>
              </a:r>
              <a:r>
                <a:rPr lang="zh-CN" altLang="en-US" sz="1600" b="1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：</a:t>
              </a:r>
              <a:r>
                <a:rPr kumimoji="0" lang="zh-CN" altLang="en-US" sz="16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</a:rPr>
                <a:t> </a:t>
              </a:r>
              <a:r>
                <a:rPr kumimoji="0" lang="en-US" altLang="zh-CN" sz="16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</a:rPr>
                <a:t>0.5mm</a:t>
              </a:r>
              <a:endParaRPr kumimoji="0" lang="zh-CN" alt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</a:endParaRPr>
            </a:p>
          </p:txBody>
        </p:sp>
      </p:grpSp>
      <p:grpSp>
        <p:nvGrpSpPr>
          <p:cNvPr id="128" name="组合 127"/>
          <p:cNvGrpSpPr/>
          <p:nvPr/>
        </p:nvGrpSpPr>
        <p:grpSpPr>
          <a:xfrm>
            <a:off x="9539557" y="4384136"/>
            <a:ext cx="1714500" cy="2169715"/>
            <a:chOff x="7251973" y="4038243"/>
            <a:chExt cx="1714500" cy="2169715"/>
          </a:xfrm>
        </p:grpSpPr>
        <p:pic>
          <p:nvPicPr>
            <p:cNvPr id="129" name="图片 128">
              <a:extLst>
                <a:ext uri="{FF2B5EF4-FFF2-40B4-BE49-F238E27FC236}">
                  <a16:creationId xmlns:a16="http://schemas.microsoft.com/office/drawing/2014/main" xmlns="" id="{80A52E47-2DC5-492E-A049-9F02AA0A58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141"/>
            <a:stretch/>
          </p:blipFill>
          <p:spPr>
            <a:xfrm>
              <a:off x="7251973" y="4473273"/>
              <a:ext cx="1714499" cy="1734685"/>
            </a:xfrm>
            <a:prstGeom prst="rect">
              <a:avLst/>
            </a:prstGeom>
          </p:spPr>
        </p:pic>
        <p:pic>
          <p:nvPicPr>
            <p:cNvPr id="130" name="图片 129" descr="10.4.32.24 - 远程桌面连接">
              <a:extLst>
                <a:ext uri="{FF2B5EF4-FFF2-40B4-BE49-F238E27FC236}">
                  <a16:creationId xmlns:a16="http://schemas.microsoft.com/office/drawing/2014/main" xmlns="" id="{FBA67289-3309-440D-8391-6B0BD53AA84F}"/>
                </a:ext>
              </a:extLst>
            </p:cNvPr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60" t="17066" r="24770" b="9185"/>
            <a:stretch/>
          </p:blipFill>
          <p:spPr bwMode="auto">
            <a:xfrm>
              <a:off x="7251973" y="4038243"/>
              <a:ext cx="1714500" cy="122515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55" name="Picture 2" descr="C:\Users\Administrator\Desktop\11112.png">
            <a:extLst>
              <a:ext uri="{FF2B5EF4-FFF2-40B4-BE49-F238E27FC236}">
                <a16:creationId xmlns="" xmlns:a16="http://schemas.microsoft.com/office/drawing/2014/main" id="{E517AA0F-6A14-46A2-BDB7-D38CF56A7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5209" y="145436"/>
            <a:ext cx="949382" cy="55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8832304" y="548680"/>
            <a:ext cx="2495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0000FF"/>
                </a:solidFill>
              </a:rPr>
              <a:t>By  </a:t>
            </a:r>
            <a:r>
              <a:rPr lang="en-US" altLang="zh-CN" sz="2400" b="1" dirty="0" err="1" smtClean="0">
                <a:solidFill>
                  <a:srgbClr val="0000FF"/>
                </a:solidFill>
              </a:rPr>
              <a:t>Yongsheng</a:t>
            </a:r>
            <a:r>
              <a:rPr lang="en-US" altLang="zh-CN" sz="2400" b="1" dirty="0" smtClean="0">
                <a:solidFill>
                  <a:srgbClr val="0000FF"/>
                </a:solidFill>
              </a:rPr>
              <a:t> Ma</a:t>
            </a:r>
            <a:endParaRPr lang="zh-CN" alt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23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23">
            <a:extLst>
              <a:ext uri="{FF2B5EF4-FFF2-40B4-BE49-F238E27FC236}">
                <a16:creationId xmlns=""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b="1" dirty="0" smtClean="0">
                <a:solidFill>
                  <a:srgbClr val="C00000"/>
                </a:solidFill>
                <a:ea typeface="微软雅黑" panose="020B0503020204020204" pitchFamily="34" charset="-122"/>
              </a:rPr>
              <a:t>Vacuum </a:t>
            </a:r>
            <a:r>
              <a:rPr lang="en-US" altLang="zh-CN" b="1" dirty="0" smtClean="0">
                <a:solidFill>
                  <a:srgbClr val="C00000"/>
                </a:solidFill>
                <a:ea typeface="微软雅黑" panose="020B0503020204020204" pitchFamily="34" charset="-122"/>
              </a:rPr>
              <a:t>system</a:t>
            </a:r>
            <a:endParaRPr lang="en-US" altLang="zh-CN" b="1" dirty="0">
              <a:solidFill>
                <a:srgbClr val="C00000"/>
              </a:solidFill>
              <a:ea typeface="微软雅黑" panose="020B0503020204020204" pitchFamily="34" charset="-122"/>
            </a:endParaRPr>
          </a:p>
        </p:txBody>
      </p:sp>
      <p:pic>
        <p:nvPicPr>
          <p:cNvPr id="8" name="Picture 2" descr="C:\Users\Administrator\Desktop\11112.png">
            <a:extLst>
              <a:ext uri="{FF2B5EF4-FFF2-40B4-BE49-F238E27FC236}">
                <a16:creationId xmlns="" xmlns:a16="http://schemas.microsoft.com/office/drawing/2014/main" id="{E517AA0F-6A14-46A2-BDB7-D38CF56A7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5209" y="145436"/>
            <a:ext cx="949382" cy="55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 vert="horz" lIns="91440" tIns="45720" rIns="91440" bIns="45720" rtlCol="0" anchor="ctr"/>
          <a:lstStyle/>
          <a:p>
            <a:fld id="{F15E9139-A00B-4B2A-98A6-095DC08F1345}" type="slidenum">
              <a:rPr lang="zh-CN" altLang="en-US" b="1">
                <a:solidFill>
                  <a:schemeClr val="tx1"/>
                </a:solidFill>
              </a:rPr>
              <a:pPr/>
              <a:t>12</a:t>
            </a:fld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263352" y="1052737"/>
            <a:ext cx="11593288" cy="1800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3" indent="-34290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</a:pPr>
            <a:r>
              <a:rPr lang="en-US" altLang="zh-CN" dirty="0" smtClean="0">
                <a:ea typeface="Times New Roman" panose="02020603050405020304" pitchFamily="18" charset="0"/>
                <a:cs typeface="Arial" pitchFamily="34" charset="0"/>
              </a:rPr>
              <a:t>The central </a:t>
            </a:r>
            <a:r>
              <a:rPr lang="en-US" altLang="zh-CN" dirty="0">
                <a:ea typeface="Times New Roman" panose="02020603050405020304" pitchFamily="18" charset="0"/>
                <a:cs typeface="Arial" pitchFamily="34" charset="0"/>
              </a:rPr>
              <a:t>beam </a:t>
            </a:r>
            <a:r>
              <a:rPr lang="en-US" altLang="zh-CN" dirty="0" smtClean="0">
                <a:ea typeface="Times New Roman" panose="02020603050405020304" pitchFamily="18" charset="0"/>
                <a:cs typeface="Arial" pitchFamily="34" charset="0"/>
              </a:rPr>
              <a:t>pipe </a:t>
            </a:r>
            <a:r>
              <a:rPr lang="en-US" altLang="zh-CN" dirty="0">
                <a:ea typeface="Times New Roman" panose="02020603050405020304" pitchFamily="18" charset="0"/>
                <a:cs typeface="Arial" pitchFamily="34" charset="0"/>
              </a:rPr>
              <a:t>and </a:t>
            </a:r>
            <a:r>
              <a:rPr lang="en-US" altLang="zh-CN" dirty="0" smtClean="0">
                <a:ea typeface="Times New Roman" panose="02020603050405020304" pitchFamily="18" charset="0"/>
                <a:cs typeface="Arial" pitchFamily="34" charset="0"/>
              </a:rPr>
              <a:t>luminal can not </a:t>
            </a:r>
            <a:r>
              <a:rPr lang="en-US" altLang="zh-CN" dirty="0">
                <a:ea typeface="Times New Roman" panose="02020603050405020304" pitchFamily="18" charset="0"/>
                <a:cs typeface="Arial" pitchFamily="34" charset="0"/>
              </a:rPr>
              <a:t>be </a:t>
            </a:r>
            <a:r>
              <a:rPr lang="en-US" altLang="zh-CN" dirty="0" smtClean="0">
                <a:ea typeface="Times New Roman" panose="02020603050405020304" pitchFamily="18" charset="0"/>
                <a:cs typeface="Arial" pitchFamily="34" charset="0"/>
              </a:rPr>
              <a:t>NEG-coated </a:t>
            </a:r>
            <a:r>
              <a:rPr lang="en-US" altLang="zh-CN" dirty="0">
                <a:ea typeface="Times New Roman" panose="02020603050405020304" pitchFamily="18" charset="0"/>
                <a:cs typeface="Arial" pitchFamily="34" charset="0"/>
              </a:rPr>
              <a:t>or </a:t>
            </a:r>
            <a:r>
              <a:rPr lang="en-US" altLang="zh-CN" dirty="0" smtClean="0">
                <a:ea typeface="Times New Roman" panose="02020603050405020304" pitchFamily="18" charset="0"/>
                <a:cs typeface="Arial" pitchFamily="34" charset="0"/>
              </a:rPr>
              <a:t>baked. </a:t>
            </a:r>
          </a:p>
          <a:p>
            <a:pPr marL="342900" lvl="3" indent="-34290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</a:pPr>
            <a:r>
              <a:rPr lang="en-US" altLang="zh-CN" dirty="0" smtClean="0">
                <a:ea typeface="Times New Roman" panose="02020603050405020304" pitchFamily="18" charset="0"/>
                <a:cs typeface="Arial" pitchFamily="34" charset="0"/>
              </a:rPr>
              <a:t>The </a:t>
            </a:r>
            <a:r>
              <a:rPr lang="en-US" altLang="zh-CN" dirty="0">
                <a:ea typeface="Times New Roman" panose="02020603050405020304" pitchFamily="18" charset="0"/>
                <a:cs typeface="Arial" pitchFamily="34" charset="0"/>
              </a:rPr>
              <a:t>worst vacuum pressure is </a:t>
            </a:r>
            <a:r>
              <a:rPr lang="en-US" altLang="zh-CN" dirty="0" smtClean="0">
                <a:ea typeface="Times New Roman" panose="02020603050405020304" pitchFamily="18" charset="0"/>
                <a:cs typeface="Arial" pitchFamily="34" charset="0"/>
              </a:rPr>
              <a:t>2.1E-9mbar. Most of other parts of chamber </a:t>
            </a:r>
            <a:r>
              <a:rPr lang="en-US" altLang="zh-CN" dirty="0">
                <a:ea typeface="Times New Roman" panose="02020603050405020304" pitchFamily="18" charset="0"/>
                <a:cs typeface="Arial" pitchFamily="34" charset="0"/>
              </a:rPr>
              <a:t>are </a:t>
            </a:r>
            <a:r>
              <a:rPr lang="en-US" altLang="zh-CN" dirty="0" smtClean="0">
                <a:ea typeface="Times New Roman" panose="02020603050405020304" pitchFamily="18" charset="0"/>
                <a:cs typeface="Arial" pitchFamily="34" charset="0"/>
              </a:rPr>
              <a:t>better </a:t>
            </a:r>
            <a:r>
              <a:rPr lang="en-US" altLang="zh-CN" dirty="0">
                <a:ea typeface="Times New Roman" panose="02020603050405020304" pitchFamily="18" charset="0"/>
                <a:cs typeface="Arial" pitchFamily="34" charset="0"/>
              </a:rPr>
              <a:t>than </a:t>
            </a:r>
            <a:r>
              <a:rPr lang="en-US" altLang="zh-CN" dirty="0" smtClean="0">
                <a:ea typeface="Times New Roman" panose="02020603050405020304" pitchFamily="18" charset="0"/>
                <a:cs typeface="Arial" pitchFamily="34" charset="0"/>
              </a:rPr>
              <a:t>1E-9mbar. </a:t>
            </a:r>
          </a:p>
          <a:p>
            <a:pPr marL="342900" lvl="3" indent="-34290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80000"/>
              <a:buFont typeface="Wingdings" pitchFamily="2" charset="2"/>
              <a:buChar char="ü"/>
            </a:pPr>
            <a:r>
              <a:rPr lang="en-US" altLang="zh-CN" sz="1800" dirty="0" smtClean="0">
                <a:ea typeface="Times New Roman" panose="02020603050405020304" pitchFamily="18" charset="0"/>
                <a:cs typeface="Arial" pitchFamily="34" charset="0"/>
              </a:rPr>
              <a:t>Sticking factor is </a:t>
            </a:r>
            <a:r>
              <a:rPr lang="en-US" altLang="zh-CN" sz="1800" dirty="0" smtClean="0">
                <a:ea typeface="Times New Roman" panose="02020603050405020304" pitchFamily="18" charset="0"/>
                <a:cs typeface="Arial" pitchFamily="34" charset="0"/>
              </a:rPr>
              <a:t>0.003, which is conservative</a:t>
            </a:r>
            <a:r>
              <a:rPr lang="zh-CN" altLang="en-US" sz="1800" dirty="0" smtClean="0">
                <a:ea typeface="Times New Roman" panose="02020603050405020304" pitchFamily="18" charset="0"/>
                <a:cs typeface="Arial" pitchFamily="34" charset="0"/>
              </a:rPr>
              <a:t>；</a:t>
            </a:r>
            <a:endParaRPr lang="en-US" altLang="zh-CN" sz="1800" dirty="0" smtClean="0">
              <a:ea typeface="Times New Roman" panose="02020603050405020304" pitchFamily="18" charset="0"/>
              <a:cs typeface="Arial" pitchFamily="34" charset="0"/>
            </a:endParaRPr>
          </a:p>
          <a:p>
            <a:pPr marL="342900" lvl="3" indent="-34290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80000"/>
              <a:buFont typeface="Wingdings" pitchFamily="2" charset="2"/>
              <a:buChar char="ü"/>
            </a:pPr>
            <a:r>
              <a:rPr lang="en-US" altLang="zh-CN" sz="1800" dirty="0" smtClean="0">
                <a:ea typeface="Times New Roman" panose="02020603050405020304" pitchFamily="18" charset="0"/>
                <a:cs typeface="Arial" pitchFamily="34" charset="0"/>
              </a:rPr>
              <a:t>The out gassing rate </a:t>
            </a:r>
            <a:r>
              <a:rPr lang="en-US" altLang="zh-CN" sz="1800" dirty="0">
                <a:ea typeface="Times New Roman" panose="02020603050405020304" pitchFamily="18" charset="0"/>
                <a:cs typeface="Arial" pitchFamily="34" charset="0"/>
              </a:rPr>
              <a:t>of baked </a:t>
            </a:r>
            <a:r>
              <a:rPr lang="en-US" altLang="zh-CN" sz="1800" dirty="0" smtClean="0">
                <a:ea typeface="Times New Roman" panose="02020603050405020304" pitchFamily="18" charset="0"/>
                <a:cs typeface="Arial" pitchFamily="34" charset="0"/>
              </a:rPr>
              <a:t>chamber is 1E-12 </a:t>
            </a:r>
            <a:r>
              <a:rPr lang="en-US" altLang="zh-CN" sz="1800" dirty="0" err="1" smtClean="0">
                <a:ea typeface="Times New Roman" panose="02020603050405020304" pitchFamily="18" charset="0"/>
                <a:cs typeface="Arial" pitchFamily="34" charset="0"/>
              </a:rPr>
              <a:t>mabr·L</a:t>
            </a:r>
            <a:r>
              <a:rPr lang="en-US" altLang="zh-CN" sz="1800" dirty="0" smtClean="0">
                <a:ea typeface="Times New Roman" panose="02020603050405020304" pitchFamily="18" charset="0"/>
                <a:cs typeface="Arial" pitchFamily="34" charset="0"/>
              </a:rPr>
              <a:t>/(s·cm</a:t>
            </a:r>
            <a:r>
              <a:rPr lang="en-US" altLang="zh-CN" sz="1800" baseline="30000" dirty="0" smtClean="0">
                <a:ea typeface="Times New Roman" panose="02020603050405020304" pitchFamily="18" charset="0"/>
                <a:cs typeface="Arial" pitchFamily="34" charset="0"/>
              </a:rPr>
              <a:t>2</a:t>
            </a:r>
            <a:r>
              <a:rPr lang="en-US" altLang="zh-CN" sz="1800" dirty="0" smtClean="0">
                <a:ea typeface="Times New Roman" panose="02020603050405020304" pitchFamily="18" charset="0"/>
                <a:cs typeface="Arial" pitchFamily="34" charset="0"/>
              </a:rPr>
              <a:t>) , no baked part </a:t>
            </a:r>
            <a:r>
              <a:rPr lang="en-US" altLang="zh-CN" sz="1800" dirty="0">
                <a:ea typeface="Times New Roman" panose="02020603050405020304" pitchFamily="18" charset="0"/>
                <a:cs typeface="Arial" pitchFamily="34" charset="0"/>
              </a:rPr>
              <a:t>is </a:t>
            </a:r>
            <a:r>
              <a:rPr lang="en-US" altLang="zh-CN" sz="1800" dirty="0" smtClean="0">
                <a:ea typeface="Times New Roman" panose="02020603050405020304" pitchFamily="18" charset="0"/>
                <a:cs typeface="Arial" pitchFamily="34" charset="0"/>
              </a:rPr>
              <a:t>1E-11 </a:t>
            </a:r>
            <a:r>
              <a:rPr lang="en-US" altLang="zh-CN" sz="1800" dirty="0" err="1">
                <a:ea typeface="Times New Roman" panose="02020603050405020304" pitchFamily="18" charset="0"/>
                <a:cs typeface="Arial" pitchFamily="34" charset="0"/>
              </a:rPr>
              <a:t>mabr·L</a:t>
            </a:r>
            <a:r>
              <a:rPr lang="en-US" altLang="zh-CN" sz="1800" dirty="0">
                <a:ea typeface="Times New Roman" panose="02020603050405020304" pitchFamily="18" charset="0"/>
                <a:cs typeface="Arial" pitchFamily="34" charset="0"/>
              </a:rPr>
              <a:t>/(s·cm</a:t>
            </a:r>
            <a:r>
              <a:rPr lang="en-US" altLang="zh-CN" sz="1800" baseline="30000" dirty="0">
                <a:ea typeface="Times New Roman" panose="02020603050405020304" pitchFamily="18" charset="0"/>
                <a:cs typeface="Arial" pitchFamily="34" charset="0"/>
              </a:rPr>
              <a:t>2</a:t>
            </a:r>
            <a:r>
              <a:rPr lang="en-US" altLang="zh-CN" sz="1800" dirty="0">
                <a:ea typeface="Times New Roman" panose="02020603050405020304" pitchFamily="18" charset="0"/>
                <a:cs typeface="Arial" pitchFamily="34" charset="0"/>
              </a:rPr>
              <a:t>) .</a:t>
            </a:r>
            <a:endParaRPr lang="en-US" altLang="zh-CN" sz="1800" dirty="0" smtClean="0">
              <a:ea typeface="Times New Roman" panose="02020603050405020304" pitchFamily="18" charset="0"/>
              <a:cs typeface="Arial" pitchFamily="34" charset="0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 flipV="1">
            <a:off x="7803609" y="5015477"/>
            <a:ext cx="0" cy="1"/>
          </a:xfrm>
          <a:prstGeom prst="straightConnector1">
            <a:avLst/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 descr="C:\Users\Administrator\Desktop\微信截图_20250725163426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2686053"/>
            <a:ext cx="10840524" cy="38392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120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23">
            <a:extLst>
              <a:ext uri="{FF2B5EF4-FFF2-40B4-BE49-F238E27FC236}">
                <a16:creationId xmlns=""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b="1" dirty="0" smtClean="0">
                <a:solidFill>
                  <a:srgbClr val="C00000"/>
                </a:solidFill>
                <a:ea typeface="微软雅黑" panose="020B0503020204020204" pitchFamily="34" charset="-122"/>
              </a:rPr>
              <a:t>Thermal simulation</a:t>
            </a:r>
            <a:endParaRPr lang="en-US" altLang="zh-CN" b="1" dirty="0">
              <a:solidFill>
                <a:srgbClr val="C00000"/>
              </a:solidFill>
              <a:ea typeface="微软雅黑" panose="020B0503020204020204" pitchFamily="34" charset="-122"/>
            </a:endParaRPr>
          </a:p>
        </p:txBody>
      </p:sp>
      <p:pic>
        <p:nvPicPr>
          <p:cNvPr id="8" name="Picture 2" descr="C:\Users\Administrator\Desktop\11112.png">
            <a:extLst>
              <a:ext uri="{FF2B5EF4-FFF2-40B4-BE49-F238E27FC236}">
                <a16:creationId xmlns="" xmlns:a16="http://schemas.microsoft.com/office/drawing/2014/main" id="{E517AA0F-6A14-46A2-BDB7-D38CF56A7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5209" y="145436"/>
            <a:ext cx="949382" cy="55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 vert="horz" lIns="91440" tIns="45720" rIns="91440" bIns="45720" rtlCol="0" anchor="ctr"/>
          <a:lstStyle/>
          <a:p>
            <a:fld id="{F15E9139-A00B-4B2A-98A6-095DC08F1345}" type="slidenum">
              <a:rPr lang="zh-CN" altLang="en-US" b="1">
                <a:solidFill>
                  <a:schemeClr val="tx1"/>
                </a:solidFill>
              </a:rPr>
              <a:pPr/>
              <a:t>13</a:t>
            </a:fld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263352" y="1052736"/>
            <a:ext cx="11593288" cy="10081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3" indent="-34290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</a:pPr>
            <a:r>
              <a:rPr lang="en-US" altLang="zh-CN" dirty="0">
                <a:ea typeface="微软雅黑" pitchFamily="34" charset="-122"/>
                <a:cs typeface="Arial" pitchFamily="34" charset="0"/>
              </a:rPr>
              <a:t>The main sources of thermal power of vacuum </a:t>
            </a:r>
            <a:r>
              <a:rPr lang="en-US" altLang="zh-CN" dirty="0" smtClean="0">
                <a:ea typeface="微软雅黑" pitchFamily="34" charset="-122"/>
                <a:cs typeface="Arial" pitchFamily="34" charset="0"/>
              </a:rPr>
              <a:t>chamber are</a:t>
            </a:r>
            <a:r>
              <a:rPr lang="en-US" altLang="zh-CN" dirty="0">
                <a:ea typeface="微软雅黑" pitchFamily="34" charset="-122"/>
                <a:cs typeface="Arial" pitchFamily="34" charset="0"/>
              </a:rPr>
              <a:t>:</a:t>
            </a:r>
            <a:endParaRPr lang="en-US" altLang="zh-CN" dirty="0" smtClean="0">
              <a:ea typeface="微软雅黑" pitchFamily="34" charset="-122"/>
              <a:cs typeface="Arial" pitchFamily="34" charset="0"/>
            </a:endParaRPr>
          </a:p>
          <a:p>
            <a:pPr marL="342900" lvl="3" indent="-34290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80000"/>
              <a:buFont typeface="Wingdings" pitchFamily="2" charset="2"/>
              <a:buChar char="ü"/>
            </a:pPr>
            <a:r>
              <a:rPr lang="en-US" altLang="zh-CN" sz="1800" dirty="0" smtClean="0">
                <a:ea typeface="微软雅黑" pitchFamily="34" charset="-122"/>
                <a:cs typeface="Arial" pitchFamily="34" charset="0"/>
              </a:rPr>
              <a:t>The </a:t>
            </a:r>
            <a:r>
              <a:rPr lang="en-US" altLang="zh-CN" sz="1800" dirty="0">
                <a:ea typeface="Times New Roman" panose="02020603050405020304" pitchFamily="18" charset="0"/>
                <a:cs typeface="Arial" pitchFamily="34" charset="0"/>
              </a:rPr>
              <a:t>synchrotron </a:t>
            </a:r>
            <a:r>
              <a:rPr lang="en-US" altLang="zh-CN" sz="1800" dirty="0" smtClean="0">
                <a:ea typeface="Times New Roman" panose="02020603050405020304" pitchFamily="18" charset="0"/>
                <a:cs typeface="Arial" pitchFamily="34" charset="0"/>
              </a:rPr>
              <a:t>radiation(SR)</a:t>
            </a:r>
            <a:r>
              <a:rPr lang="en-US" altLang="zh-CN" sz="1800" dirty="0" smtClean="0">
                <a:ea typeface="微软雅黑" pitchFamily="34" charset="-122"/>
                <a:cs typeface="Arial" pitchFamily="34" charset="0"/>
              </a:rPr>
              <a:t> </a:t>
            </a:r>
            <a:r>
              <a:rPr lang="en-US" altLang="zh-CN" sz="1800" dirty="0">
                <a:ea typeface="微软雅黑" pitchFamily="34" charset="-122"/>
                <a:cs typeface="Arial" pitchFamily="34" charset="0"/>
              </a:rPr>
              <a:t>heat </a:t>
            </a:r>
            <a:r>
              <a:rPr lang="en-US" altLang="zh-CN" sz="1800" dirty="0" smtClean="0">
                <a:ea typeface="微软雅黑" pitchFamily="34" charset="-122"/>
                <a:cs typeface="Arial" pitchFamily="34" charset="0"/>
              </a:rPr>
              <a:t>load;</a:t>
            </a:r>
          </a:p>
          <a:p>
            <a:pPr marL="342900" lvl="3" indent="-34290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80000"/>
              <a:buFont typeface="Wingdings" pitchFamily="2" charset="2"/>
              <a:buChar char="ü"/>
            </a:pPr>
            <a:r>
              <a:rPr lang="en-US" altLang="zh-CN" sz="1800" dirty="0">
                <a:ea typeface="微软雅黑" pitchFamily="34" charset="-122"/>
                <a:cs typeface="Arial" pitchFamily="34" charset="0"/>
              </a:rPr>
              <a:t>High order </a:t>
            </a:r>
            <a:r>
              <a:rPr lang="en-US" altLang="zh-CN" sz="1800" dirty="0" smtClean="0">
                <a:ea typeface="微软雅黑" pitchFamily="34" charset="-122"/>
                <a:cs typeface="Arial" pitchFamily="34" charset="0"/>
              </a:rPr>
              <a:t>mode(HOM) </a:t>
            </a:r>
            <a:r>
              <a:rPr lang="en-US" altLang="zh-CN" sz="1800" dirty="0">
                <a:ea typeface="微软雅黑" pitchFamily="34" charset="-122"/>
                <a:cs typeface="Arial" pitchFamily="34" charset="0"/>
              </a:rPr>
              <a:t>&amp; Resistance </a:t>
            </a:r>
            <a:r>
              <a:rPr lang="en-US" altLang="zh-CN" sz="1800" dirty="0" smtClean="0">
                <a:ea typeface="微软雅黑" pitchFamily="34" charset="-122"/>
                <a:cs typeface="Arial" pitchFamily="34" charset="0"/>
              </a:rPr>
              <a:t>wall.</a:t>
            </a:r>
            <a:endParaRPr lang="zh-CN" altLang="en-US" sz="1800" dirty="0">
              <a:ea typeface="微软雅黑" pitchFamily="34" charset="-122"/>
              <a:cs typeface="Arial" pitchFamily="34" charset="0"/>
            </a:endParaRPr>
          </a:p>
          <a:p>
            <a:pPr marL="342900" lvl="3" indent="-34290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</a:pPr>
            <a:endParaRPr lang="en-US" altLang="zh-CN" dirty="0" smtClean="0">
              <a:ea typeface="微软雅黑" pitchFamily="34" charset="-122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055" y="2139318"/>
            <a:ext cx="5631078" cy="2369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360562" y="548680"/>
            <a:ext cx="1848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0000FF"/>
                </a:solidFill>
              </a:rPr>
              <a:t>From </a:t>
            </a:r>
            <a:r>
              <a:rPr lang="en-US" altLang="zh-CN" sz="2400" b="1" dirty="0" err="1">
                <a:solidFill>
                  <a:srgbClr val="0000FF"/>
                </a:solidFill>
              </a:rPr>
              <a:t>S</a:t>
            </a:r>
            <a:r>
              <a:rPr lang="en-US" altLang="zh-CN" sz="2400" b="1" dirty="0" err="1" smtClean="0">
                <a:solidFill>
                  <a:srgbClr val="0000FF"/>
                </a:solidFill>
              </a:rPr>
              <a:t>ha</a:t>
            </a:r>
            <a:r>
              <a:rPr lang="en-US" altLang="zh-CN" sz="2400" b="1" dirty="0" smtClean="0">
                <a:solidFill>
                  <a:srgbClr val="0000FF"/>
                </a:solidFill>
              </a:rPr>
              <a:t> </a:t>
            </a:r>
            <a:r>
              <a:rPr lang="en-US" altLang="zh-CN" sz="2400" b="1" dirty="0" err="1" smtClean="0">
                <a:solidFill>
                  <a:srgbClr val="0000FF"/>
                </a:solidFill>
              </a:rPr>
              <a:t>Bai</a:t>
            </a:r>
            <a:endParaRPr lang="zh-CN" altLang="en-US" sz="2400" b="1" dirty="0">
              <a:solidFill>
                <a:srgbClr val="0000FF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047" y="4509120"/>
            <a:ext cx="5780257" cy="2191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428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23">
            <a:extLst>
              <a:ext uri="{FF2B5EF4-FFF2-40B4-BE49-F238E27FC236}">
                <a16:creationId xmlns=""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b="1" dirty="0" smtClean="0">
                <a:solidFill>
                  <a:srgbClr val="C00000"/>
                </a:solidFill>
                <a:ea typeface="微软雅黑" panose="020B0503020204020204" pitchFamily="34" charset="-122"/>
              </a:rPr>
              <a:t>Thermal simulation</a:t>
            </a:r>
            <a:endParaRPr lang="en-US" altLang="zh-CN" b="1" dirty="0">
              <a:solidFill>
                <a:srgbClr val="C00000"/>
              </a:solidFill>
              <a:ea typeface="微软雅黑" panose="020B0503020204020204" pitchFamily="34" charset="-122"/>
            </a:endParaRPr>
          </a:p>
        </p:txBody>
      </p:sp>
      <p:pic>
        <p:nvPicPr>
          <p:cNvPr id="8" name="Picture 2" descr="C:\Users\Administrator\Desktop\11112.png">
            <a:extLst>
              <a:ext uri="{FF2B5EF4-FFF2-40B4-BE49-F238E27FC236}">
                <a16:creationId xmlns="" xmlns:a16="http://schemas.microsoft.com/office/drawing/2014/main" id="{E517AA0F-6A14-46A2-BDB7-D38CF56A7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5209" y="145436"/>
            <a:ext cx="949382" cy="55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 vert="horz" lIns="91440" tIns="45720" rIns="91440" bIns="45720" rtlCol="0" anchor="ctr"/>
          <a:lstStyle/>
          <a:p>
            <a:fld id="{F15E9139-A00B-4B2A-98A6-095DC08F1345}" type="slidenum">
              <a:rPr lang="zh-CN" altLang="en-US" b="1">
                <a:solidFill>
                  <a:schemeClr val="tx1"/>
                </a:solidFill>
              </a:rPr>
              <a:pPr/>
              <a:t>14</a:t>
            </a:fld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263352" y="1196753"/>
            <a:ext cx="11593288" cy="30963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3" indent="-34290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</a:pPr>
            <a:r>
              <a:rPr lang="en-US" altLang="zh-CN" dirty="0" smtClean="0">
                <a:ea typeface="微软雅黑" pitchFamily="34" charset="-122"/>
                <a:cs typeface="Arial" pitchFamily="34" charset="0"/>
              </a:rPr>
              <a:t>The </a:t>
            </a:r>
            <a:r>
              <a:rPr lang="en-US" altLang="zh-CN" dirty="0">
                <a:ea typeface="微软雅黑" pitchFamily="34" charset="-122"/>
                <a:cs typeface="Arial" pitchFamily="34" charset="0"/>
              </a:rPr>
              <a:t>material used for the vacuum </a:t>
            </a:r>
            <a:r>
              <a:rPr lang="en-US" altLang="zh-CN" dirty="0" smtClean="0">
                <a:ea typeface="微软雅黑" pitchFamily="34" charset="-122"/>
                <a:cs typeface="Arial" pitchFamily="34" charset="0"/>
              </a:rPr>
              <a:t>chamber </a:t>
            </a:r>
            <a:r>
              <a:rPr lang="en-US" altLang="zh-CN" dirty="0">
                <a:ea typeface="微软雅黑" pitchFamily="34" charset="-122"/>
                <a:cs typeface="Arial" pitchFamily="34" charset="0"/>
              </a:rPr>
              <a:t>is </a:t>
            </a:r>
            <a:r>
              <a:rPr lang="en-US" altLang="zh-CN" dirty="0" err="1" smtClean="0">
                <a:ea typeface="微软雅黑" pitchFamily="34" charset="-122"/>
                <a:cs typeface="Arial" pitchFamily="34" charset="0"/>
              </a:rPr>
              <a:t>CuCrZr</a:t>
            </a:r>
            <a:r>
              <a:rPr lang="en-US" altLang="zh-CN" dirty="0" smtClean="0">
                <a:ea typeface="微软雅黑" pitchFamily="34" charset="-122"/>
                <a:cs typeface="Arial" pitchFamily="34" charset="0"/>
              </a:rPr>
              <a:t> </a:t>
            </a:r>
            <a:r>
              <a:rPr lang="zh-CN" altLang="en-US" dirty="0" smtClean="0">
                <a:ea typeface="微软雅黑" pitchFamily="34" charset="-122"/>
                <a:cs typeface="Arial" pitchFamily="34" charset="0"/>
              </a:rPr>
              <a:t>（</a:t>
            </a:r>
            <a:r>
              <a:rPr lang="en-US" altLang="zh-CN" dirty="0" smtClean="0">
                <a:ea typeface="微软雅黑" pitchFamily="34" charset="-122"/>
                <a:cs typeface="Arial" pitchFamily="34" charset="0"/>
              </a:rPr>
              <a:t>C18150</a:t>
            </a:r>
            <a:r>
              <a:rPr lang="zh-CN" altLang="en-US" dirty="0">
                <a:ea typeface="微软雅黑" pitchFamily="34" charset="-122"/>
                <a:cs typeface="Arial" pitchFamily="34" charset="0"/>
              </a:rPr>
              <a:t>）</a:t>
            </a:r>
            <a:r>
              <a:rPr lang="en-US" altLang="zh-CN" dirty="0" smtClean="0">
                <a:ea typeface="微软雅黑" pitchFamily="34" charset="-122"/>
                <a:cs typeface="Arial" pitchFamily="34" charset="0"/>
              </a:rPr>
              <a:t>, </a:t>
            </a:r>
            <a:r>
              <a:rPr lang="en-US" altLang="zh-CN" dirty="0">
                <a:ea typeface="微软雅黑" pitchFamily="34" charset="-122"/>
                <a:cs typeface="Arial" pitchFamily="34" charset="0"/>
              </a:rPr>
              <a:t>with a coefficient of thermal conductivity of 320 W/(</a:t>
            </a:r>
            <a:r>
              <a:rPr lang="en-US" altLang="zh-CN" dirty="0" err="1" smtClean="0">
                <a:ea typeface="微软雅黑" pitchFamily="34" charset="-122"/>
                <a:cs typeface="Arial" pitchFamily="34" charset="0"/>
              </a:rPr>
              <a:t>m·K</a:t>
            </a:r>
            <a:r>
              <a:rPr lang="en-US" altLang="zh-CN" dirty="0" smtClean="0">
                <a:ea typeface="微软雅黑" pitchFamily="34" charset="-122"/>
                <a:cs typeface="Arial" pitchFamily="34" charset="0"/>
              </a:rPr>
              <a:t>).</a:t>
            </a:r>
          </a:p>
          <a:p>
            <a:pPr marL="342900" lvl="3" indent="-34290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</a:pPr>
            <a:r>
              <a:rPr lang="en-US" altLang="zh-CN" dirty="0" smtClean="0">
                <a:ea typeface="微软雅黑" pitchFamily="34" charset="-122"/>
                <a:cs typeface="Arial" pitchFamily="34" charset="0"/>
              </a:rPr>
              <a:t>The </a:t>
            </a:r>
            <a:r>
              <a:rPr lang="en-US" altLang="zh-CN" dirty="0">
                <a:ea typeface="微软雅黑" pitchFamily="34" charset="-122"/>
                <a:cs typeface="Arial" pitchFamily="34" charset="0"/>
              </a:rPr>
              <a:t>vacuum </a:t>
            </a:r>
            <a:r>
              <a:rPr lang="en-US" altLang="zh-CN" dirty="0" smtClean="0">
                <a:ea typeface="微软雅黑" pitchFamily="34" charset="-122"/>
                <a:cs typeface="Arial" pitchFamily="34" charset="0"/>
              </a:rPr>
              <a:t>chamber </a:t>
            </a:r>
            <a:r>
              <a:rPr lang="en-US" altLang="zh-CN" dirty="0">
                <a:ea typeface="微软雅黑" pitchFamily="34" charset="-122"/>
                <a:cs typeface="Arial" pitchFamily="34" charset="0"/>
              </a:rPr>
              <a:t>has a block mask at 1.9m and </a:t>
            </a:r>
            <a:r>
              <a:rPr lang="en-US" altLang="zh-CN" dirty="0" smtClean="0">
                <a:ea typeface="微软雅黑" pitchFamily="34" charset="-122"/>
                <a:cs typeface="Arial" pitchFamily="34" charset="0"/>
              </a:rPr>
              <a:t>7.2m </a:t>
            </a:r>
            <a:r>
              <a:rPr lang="en-US" altLang="zh-CN" dirty="0">
                <a:ea typeface="微软雅黑" pitchFamily="34" charset="-122"/>
                <a:cs typeface="Arial" pitchFamily="34" charset="0"/>
              </a:rPr>
              <a:t>respectively, and the power density is highest at the block mask. The power density of the synchronous radiation</a:t>
            </a:r>
            <a:r>
              <a:rPr lang="en-US" altLang="zh-CN" dirty="0" smtClean="0">
                <a:ea typeface="微软雅黑" pitchFamily="34" charset="-122"/>
                <a:cs typeface="Arial" pitchFamily="34" charset="0"/>
              </a:rPr>
              <a:t> </a:t>
            </a:r>
            <a:r>
              <a:rPr lang="en-US" altLang="zh-CN" dirty="0">
                <a:ea typeface="微软雅黑" pitchFamily="34" charset="-122"/>
                <a:cs typeface="Arial" pitchFamily="34" charset="0"/>
              </a:rPr>
              <a:t>at Mask-1 is about 2.966 </a:t>
            </a:r>
            <a:r>
              <a:rPr lang="en-US" altLang="zh-CN" dirty="0" smtClean="0">
                <a:ea typeface="微软雅黑" pitchFamily="34" charset="-122"/>
                <a:cs typeface="Arial" pitchFamily="34" charset="0"/>
              </a:rPr>
              <a:t>W/mm</a:t>
            </a:r>
            <a:r>
              <a:rPr lang="en-US" altLang="zh-CN" baseline="30000" dirty="0">
                <a:ea typeface="微软雅黑" pitchFamily="34" charset="-122"/>
                <a:cs typeface="Arial" pitchFamily="34" charset="0"/>
              </a:rPr>
              <a:t>2</a:t>
            </a:r>
            <a:r>
              <a:rPr lang="en-US" altLang="zh-CN" dirty="0" smtClean="0">
                <a:ea typeface="微软雅黑" pitchFamily="34" charset="-122"/>
                <a:cs typeface="Arial" pitchFamily="34" charset="0"/>
              </a:rPr>
              <a:t>, </a:t>
            </a:r>
            <a:r>
              <a:rPr lang="en-US" altLang="zh-CN" dirty="0">
                <a:ea typeface="微软雅黑" pitchFamily="34" charset="-122"/>
                <a:cs typeface="Arial" pitchFamily="34" charset="0"/>
              </a:rPr>
              <a:t>and the power density of the synchronous </a:t>
            </a:r>
            <a:r>
              <a:rPr lang="en-US" altLang="zh-CN" dirty="0" smtClean="0">
                <a:ea typeface="微软雅黑" pitchFamily="34" charset="-122"/>
                <a:cs typeface="Arial" pitchFamily="34" charset="0"/>
              </a:rPr>
              <a:t>radiation </a:t>
            </a:r>
            <a:r>
              <a:rPr lang="en-US" altLang="zh-CN" dirty="0">
                <a:ea typeface="微软雅黑" pitchFamily="34" charset="-122"/>
                <a:cs typeface="Arial" pitchFamily="34" charset="0"/>
              </a:rPr>
              <a:t>at Mask-2 is about 3.2 </a:t>
            </a:r>
            <a:r>
              <a:rPr lang="en-US" altLang="zh-CN" dirty="0" smtClean="0">
                <a:ea typeface="微软雅黑" pitchFamily="34" charset="-122"/>
                <a:cs typeface="Arial" pitchFamily="34" charset="0"/>
              </a:rPr>
              <a:t>W/mm</a:t>
            </a:r>
            <a:r>
              <a:rPr lang="en-US" altLang="zh-CN" baseline="30000" dirty="0">
                <a:ea typeface="微软雅黑" pitchFamily="34" charset="-122"/>
                <a:cs typeface="Arial" pitchFamily="34" charset="0"/>
              </a:rPr>
              <a:t>2</a:t>
            </a:r>
            <a:r>
              <a:rPr lang="en-US" altLang="zh-CN" dirty="0" smtClean="0">
                <a:ea typeface="微软雅黑" pitchFamily="34" charset="-122"/>
                <a:cs typeface="Arial" pitchFamily="34" charset="0"/>
              </a:rPr>
              <a:t>.</a:t>
            </a:r>
          </a:p>
          <a:p>
            <a:pPr marL="342900" lvl="3" indent="-34290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</a:pPr>
            <a:r>
              <a:rPr lang="en-US" altLang="zh-CN" dirty="0" smtClean="0">
                <a:ea typeface="微软雅黑" pitchFamily="34" charset="-122"/>
                <a:cs typeface="Arial" pitchFamily="34" charset="0"/>
              </a:rPr>
              <a:t>The </a:t>
            </a:r>
            <a:r>
              <a:rPr lang="en-US" altLang="zh-CN" dirty="0">
                <a:ea typeface="微软雅黑" pitchFamily="34" charset="-122"/>
                <a:cs typeface="Arial" pitchFamily="34" charset="0"/>
              </a:rPr>
              <a:t>power density at the </a:t>
            </a:r>
            <a:r>
              <a:rPr lang="en-US" altLang="zh-CN" dirty="0">
                <a:ea typeface="微软雅黑" pitchFamily="34" charset="-122"/>
                <a:cs typeface="Arial" pitchFamily="34" charset="0"/>
              </a:rPr>
              <a:t>Crotch </a:t>
            </a:r>
            <a:r>
              <a:rPr lang="en-US" altLang="zh-CN" dirty="0" smtClean="0">
                <a:ea typeface="微软雅黑" pitchFamily="34" charset="-122"/>
                <a:cs typeface="Arial" pitchFamily="34" charset="0"/>
              </a:rPr>
              <a:t>chamber is </a:t>
            </a:r>
            <a:r>
              <a:rPr lang="en-US" altLang="zh-CN" dirty="0">
                <a:ea typeface="微软雅黑" pitchFamily="34" charset="-122"/>
                <a:cs typeface="Arial" pitchFamily="34" charset="0"/>
              </a:rPr>
              <a:t>2.97 </a:t>
            </a:r>
            <a:r>
              <a:rPr lang="en-US" altLang="zh-CN" dirty="0" smtClean="0">
                <a:ea typeface="微软雅黑" pitchFamily="34" charset="-122"/>
                <a:cs typeface="Arial" pitchFamily="34" charset="0"/>
              </a:rPr>
              <a:t>W/mm</a:t>
            </a:r>
            <a:r>
              <a:rPr lang="en-US" altLang="zh-CN" baseline="30000" dirty="0" smtClean="0">
                <a:ea typeface="微软雅黑" pitchFamily="34" charset="-122"/>
                <a:cs typeface="Arial" pitchFamily="34" charset="0"/>
              </a:rPr>
              <a:t>2</a:t>
            </a:r>
            <a:r>
              <a:rPr lang="en-US" altLang="zh-CN" dirty="0" smtClean="0">
                <a:ea typeface="微软雅黑" pitchFamily="34" charset="-122"/>
                <a:cs typeface="Arial" pitchFamily="34" charset="0"/>
              </a:rPr>
              <a:t>, </a:t>
            </a:r>
            <a:r>
              <a:rPr lang="en-US" altLang="zh-CN" dirty="0">
                <a:ea typeface="微软雅黑" pitchFamily="34" charset="-122"/>
                <a:cs typeface="Arial" pitchFamily="34" charset="0"/>
              </a:rPr>
              <a:t>while the power density at other positions is less than 0.8 </a:t>
            </a:r>
            <a:r>
              <a:rPr lang="en-US" altLang="zh-CN" dirty="0" smtClean="0">
                <a:ea typeface="微软雅黑" pitchFamily="34" charset="-122"/>
                <a:cs typeface="Arial" pitchFamily="34" charset="0"/>
              </a:rPr>
              <a:t>W/mm</a:t>
            </a:r>
            <a:r>
              <a:rPr lang="en-US" altLang="zh-CN" baseline="30000" dirty="0" smtClean="0">
                <a:ea typeface="微软雅黑" pitchFamily="34" charset="-122"/>
                <a:cs typeface="Arial" pitchFamily="34" charset="0"/>
              </a:rPr>
              <a:t>2</a:t>
            </a:r>
            <a:r>
              <a:rPr lang="en-US" altLang="zh-CN" dirty="0" smtClean="0">
                <a:ea typeface="微软雅黑" pitchFamily="34" charset="-122"/>
                <a:cs typeface="Arial" pitchFamily="34" charset="0"/>
              </a:rPr>
              <a:t>.</a:t>
            </a:r>
          </a:p>
          <a:p>
            <a:pPr marL="342900" lvl="3" indent="-34290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</a:pPr>
            <a:r>
              <a:rPr lang="en-US" altLang="zh-CN" dirty="0" smtClean="0">
                <a:ea typeface="微软雅黑" pitchFamily="34" charset="-122"/>
                <a:cs typeface="Arial" pitchFamily="34" charset="0"/>
              </a:rPr>
              <a:t>The </a:t>
            </a:r>
            <a:r>
              <a:rPr lang="en-US" altLang="zh-CN" dirty="0" err="1" smtClean="0">
                <a:ea typeface="微软雅黑" pitchFamily="34" charset="-122"/>
                <a:cs typeface="Arial" pitchFamily="34" charset="0"/>
              </a:rPr>
              <a:t>the</a:t>
            </a:r>
            <a:r>
              <a:rPr lang="en-US" altLang="zh-CN" dirty="0" smtClean="0">
                <a:ea typeface="微软雅黑" pitchFamily="34" charset="-122"/>
                <a:cs typeface="Arial" pitchFamily="34" charset="0"/>
              </a:rPr>
              <a:t> </a:t>
            </a:r>
            <a:r>
              <a:rPr lang="en-US" altLang="zh-CN" dirty="0">
                <a:ea typeface="微软雅黑" pitchFamily="34" charset="-122"/>
                <a:cs typeface="Arial" pitchFamily="34" charset="0"/>
              </a:rPr>
              <a:t>cooling water </a:t>
            </a:r>
            <a:r>
              <a:rPr lang="en-US" altLang="zh-CN" dirty="0" smtClean="0">
                <a:ea typeface="微软雅黑" pitchFamily="34" charset="-122"/>
                <a:cs typeface="Arial" pitchFamily="34" charset="0"/>
              </a:rPr>
              <a:t>channels are </a:t>
            </a:r>
            <a:r>
              <a:rPr lang="en-US" altLang="zh-CN" dirty="0" smtClean="0">
                <a:ea typeface="微软雅黑" pitchFamily="34" charset="-122"/>
                <a:cs typeface="Arial" pitchFamily="34" charset="0"/>
              </a:rPr>
              <a:t>connected by electron </a:t>
            </a:r>
            <a:r>
              <a:rPr lang="en-US" altLang="zh-CN" dirty="0">
                <a:ea typeface="微软雅黑" pitchFamily="34" charset="-122"/>
                <a:cs typeface="Arial" pitchFamily="34" charset="0"/>
              </a:rPr>
              <a:t>beam </a:t>
            </a:r>
            <a:r>
              <a:rPr lang="en-US" altLang="zh-CN" dirty="0" smtClean="0">
                <a:ea typeface="微软雅黑" pitchFamily="34" charset="-122"/>
                <a:cs typeface="Arial" pitchFamily="34" charset="0"/>
              </a:rPr>
              <a:t>welding.</a:t>
            </a:r>
          </a:p>
        </p:txBody>
      </p:sp>
    </p:spTree>
    <p:extLst>
      <p:ext uri="{BB962C8B-B14F-4D97-AF65-F5344CB8AC3E}">
        <p14:creationId xmlns:p14="http://schemas.microsoft.com/office/powerpoint/2010/main" val="270633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23">
            <a:extLst>
              <a:ext uri="{FF2B5EF4-FFF2-40B4-BE49-F238E27FC236}">
                <a16:creationId xmlns=""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b="1" dirty="0" smtClean="0">
                <a:solidFill>
                  <a:srgbClr val="C00000"/>
                </a:solidFill>
                <a:ea typeface="微软雅黑" panose="020B0503020204020204" pitchFamily="34" charset="-122"/>
              </a:rPr>
              <a:t>Thermal simulation</a:t>
            </a:r>
            <a:endParaRPr lang="en-US" altLang="zh-CN" b="1" dirty="0">
              <a:solidFill>
                <a:srgbClr val="C00000"/>
              </a:solidFill>
              <a:ea typeface="微软雅黑" panose="020B0503020204020204" pitchFamily="34" charset="-122"/>
            </a:endParaRPr>
          </a:p>
        </p:txBody>
      </p:sp>
      <p:pic>
        <p:nvPicPr>
          <p:cNvPr id="8" name="Picture 2" descr="C:\Users\Administrator\Desktop\11112.png">
            <a:extLst>
              <a:ext uri="{FF2B5EF4-FFF2-40B4-BE49-F238E27FC236}">
                <a16:creationId xmlns="" xmlns:a16="http://schemas.microsoft.com/office/drawing/2014/main" id="{E517AA0F-6A14-46A2-BDB7-D38CF56A7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5209" y="145436"/>
            <a:ext cx="949382" cy="55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 vert="horz" lIns="91440" tIns="45720" rIns="91440" bIns="45720" rtlCol="0" anchor="ctr"/>
          <a:lstStyle/>
          <a:p>
            <a:fld id="{F15E9139-A00B-4B2A-98A6-095DC08F1345}" type="slidenum">
              <a:rPr lang="zh-CN" altLang="en-US" b="1">
                <a:solidFill>
                  <a:schemeClr val="tx1"/>
                </a:solidFill>
              </a:rPr>
              <a:pPr/>
              <a:t>15</a:t>
            </a:fld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6" name="内容占位符 1">
            <a:extLst>
              <a:ext uri="{FF2B5EF4-FFF2-40B4-BE49-F238E27FC236}">
                <a16:creationId xmlns="" xmlns:a16="http://schemas.microsoft.com/office/drawing/2014/main" id="{B565458D-7F0E-45EA-8866-F70E16B4699A}"/>
              </a:ext>
            </a:extLst>
          </p:cNvPr>
          <p:cNvSpPr txBox="1">
            <a:spLocks/>
          </p:cNvSpPr>
          <p:nvPr/>
        </p:nvSpPr>
        <p:spPr>
          <a:xfrm>
            <a:off x="609599" y="1285862"/>
            <a:ext cx="10820437" cy="18551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3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</a:pPr>
            <a:r>
              <a:rPr lang="en-US" altLang="zh-CN" dirty="0">
                <a:ea typeface="微软雅黑" pitchFamily="34" charset="-122"/>
              </a:rPr>
              <a:t>Thermal analyses of chamber at cryostat @Higgs, 5</a:t>
            </a:r>
            <a:r>
              <a:rPr lang="en-US" altLang="zh-CN" dirty="0">
                <a:ea typeface="微软雅黑" pitchFamily="34" charset="-122"/>
              </a:rPr>
              <a:t>0MW.</a:t>
            </a:r>
            <a:r>
              <a:rPr lang="en-US" altLang="zh-CN" dirty="0">
                <a:ea typeface="微软雅黑" pitchFamily="34" charset="-122"/>
              </a:rPr>
              <a:t> </a:t>
            </a:r>
            <a:r>
              <a:rPr lang="en-US" altLang="zh-CN" dirty="0">
                <a:ea typeface="微软雅黑" pitchFamily="34" charset="-122"/>
              </a:rPr>
              <a:t>The highest temperature at crotch part is </a:t>
            </a:r>
            <a:r>
              <a:rPr lang="en-US" altLang="zh-CN" dirty="0">
                <a:solidFill>
                  <a:srgbClr val="0000FF"/>
                </a:solidFill>
                <a:ea typeface="微软雅黑" pitchFamily="34" charset="-122"/>
              </a:rPr>
              <a:t>42.86 ℃</a:t>
            </a:r>
            <a:r>
              <a:rPr lang="en-US" altLang="zh-CN" dirty="0">
                <a:ea typeface="微软雅黑" pitchFamily="34" charset="-122"/>
              </a:rPr>
              <a:t>; The highest temperature at Masks is </a:t>
            </a:r>
            <a:r>
              <a:rPr lang="en-US" altLang="zh-CN" dirty="0">
                <a:solidFill>
                  <a:srgbClr val="0000FF"/>
                </a:solidFill>
                <a:ea typeface="微软雅黑" pitchFamily="34" charset="-122"/>
              </a:rPr>
              <a:t>38.5 ℃</a:t>
            </a:r>
            <a:r>
              <a:rPr lang="en-US" altLang="zh-CN" dirty="0" smtClean="0">
                <a:ea typeface="微软雅黑" pitchFamily="34" charset="-122"/>
              </a:rPr>
              <a:t>. The width </a:t>
            </a:r>
            <a:r>
              <a:rPr lang="en-US" altLang="zh-CN" dirty="0">
                <a:ea typeface="微软雅黑" pitchFamily="34" charset="-122"/>
              </a:rPr>
              <a:t>at the highest temperature is less than </a:t>
            </a:r>
            <a:r>
              <a:rPr lang="en-US" altLang="zh-CN" dirty="0" smtClean="0">
                <a:solidFill>
                  <a:srgbClr val="0000FF"/>
                </a:solidFill>
                <a:ea typeface="微软雅黑" pitchFamily="34" charset="-122"/>
              </a:rPr>
              <a:t>1mm</a:t>
            </a:r>
            <a:r>
              <a:rPr lang="en-US" altLang="zh-CN" dirty="0" smtClean="0">
                <a:ea typeface="微软雅黑" pitchFamily="34" charset="-122"/>
              </a:rPr>
              <a:t>.</a:t>
            </a:r>
            <a:endParaRPr lang="zh-CN" altLang="en-US" dirty="0">
              <a:ea typeface="微软雅黑" pitchFamily="34" charset="-122"/>
            </a:endParaRPr>
          </a:p>
          <a:p>
            <a:pPr marL="342900" lvl="3" indent="-3429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80000"/>
              <a:buFont typeface="Wingdings" pitchFamily="2" charset="2"/>
              <a:buChar char="ü"/>
            </a:pPr>
            <a:r>
              <a:rPr lang="en-US" altLang="zh-CN" sz="1800" dirty="0">
                <a:ea typeface="微软雅黑" pitchFamily="34" charset="-122"/>
              </a:rPr>
              <a:t>Material </a:t>
            </a:r>
            <a:r>
              <a:rPr lang="zh-CN" altLang="en-US" sz="1800" dirty="0">
                <a:ea typeface="微软雅黑" pitchFamily="34" charset="-122"/>
              </a:rPr>
              <a:t>：</a:t>
            </a:r>
            <a:r>
              <a:rPr lang="en-US" altLang="zh-CN" sz="1800" dirty="0">
                <a:ea typeface="微软雅黑" pitchFamily="34" charset="-122"/>
              </a:rPr>
              <a:t>C18150</a:t>
            </a:r>
          </a:p>
          <a:p>
            <a:pPr marL="342900" lvl="3" indent="-342900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80000"/>
              <a:buFont typeface="Wingdings" pitchFamily="2" charset="2"/>
              <a:buChar char="ü"/>
            </a:pPr>
            <a:r>
              <a:rPr lang="en-US" altLang="zh-CN" sz="1800" dirty="0">
                <a:ea typeface="微软雅黑" pitchFamily="34" charset="-122"/>
              </a:rPr>
              <a:t>Cooling medium: water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606539" y="2996952"/>
            <a:ext cx="10536051" cy="3679783"/>
            <a:chOff x="606539" y="2996952"/>
            <a:chExt cx="10536051" cy="3679783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5560" y="2996952"/>
              <a:ext cx="7697936" cy="36797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539" y="4856664"/>
              <a:ext cx="4841389" cy="18200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4032" y="2996952"/>
              <a:ext cx="4758558" cy="1790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" name="内容占位符 1">
            <a:extLst>
              <a:ext uri="{FF2B5EF4-FFF2-40B4-BE49-F238E27FC236}">
                <a16:creationId xmlns="" xmlns:a16="http://schemas.microsoft.com/office/drawing/2014/main" id="{B565458D-7F0E-45EA-8866-F70E16B4699A}"/>
              </a:ext>
            </a:extLst>
          </p:cNvPr>
          <p:cNvSpPr txBox="1">
            <a:spLocks/>
          </p:cNvSpPr>
          <p:nvPr/>
        </p:nvSpPr>
        <p:spPr>
          <a:xfrm>
            <a:off x="4786063" y="2060848"/>
            <a:ext cx="4766321" cy="991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3" indent="-342900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80000"/>
              <a:buFont typeface="Wingdings" pitchFamily="2" charset="2"/>
              <a:buChar char="ü"/>
            </a:pPr>
            <a:r>
              <a:rPr lang="en-US" altLang="zh-CN" sz="1800" dirty="0" smtClean="0">
                <a:ea typeface="Times New Roman" panose="02020603050405020304" pitchFamily="18" charset="0"/>
                <a:cs typeface="Arial" pitchFamily="34" charset="0"/>
              </a:rPr>
              <a:t>Inlet temperature</a:t>
            </a:r>
            <a:r>
              <a:rPr lang="zh-CN" altLang="en-US" sz="1800" dirty="0" smtClean="0">
                <a:ea typeface="Times New Roman" panose="02020603050405020304" pitchFamily="18" charset="0"/>
                <a:cs typeface="Arial" pitchFamily="34" charset="0"/>
              </a:rPr>
              <a:t>：</a:t>
            </a:r>
            <a:r>
              <a:rPr lang="en-US" altLang="zh-CN" sz="1800" dirty="0" smtClean="0">
                <a:ea typeface="Times New Roman" panose="02020603050405020304" pitchFamily="18" charset="0"/>
                <a:cs typeface="Arial" pitchFamily="34" charset="0"/>
              </a:rPr>
              <a:t>22</a:t>
            </a:r>
            <a:r>
              <a:rPr lang="zh-CN" altLang="en-US" sz="1800" dirty="0" smtClean="0">
                <a:ea typeface="Times New Roman" panose="02020603050405020304" pitchFamily="18" charset="0"/>
                <a:cs typeface="Arial" pitchFamily="34" charset="0"/>
              </a:rPr>
              <a:t>℃</a:t>
            </a:r>
            <a:endParaRPr lang="en-US" altLang="zh-CN" sz="1800" dirty="0" smtClean="0">
              <a:ea typeface="Times New Roman" panose="02020603050405020304" pitchFamily="18" charset="0"/>
              <a:cs typeface="Arial" pitchFamily="34" charset="0"/>
            </a:endParaRPr>
          </a:p>
          <a:p>
            <a:pPr marL="342900" lvl="3" indent="-342900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80000"/>
              <a:buFont typeface="Wingdings" pitchFamily="2" charset="2"/>
              <a:buChar char="ü"/>
            </a:pPr>
            <a:r>
              <a:rPr lang="en-US" altLang="zh-CN" sz="1800" dirty="0" smtClean="0">
                <a:ea typeface="Times New Roman" panose="02020603050405020304" pitchFamily="18" charset="0"/>
                <a:cs typeface="Arial" pitchFamily="34" charset="0"/>
              </a:rPr>
              <a:t>Inlet velocity</a:t>
            </a:r>
            <a:r>
              <a:rPr lang="zh-CN" altLang="en-US" sz="1800" dirty="0" smtClean="0">
                <a:ea typeface="Times New Roman" panose="02020603050405020304" pitchFamily="18" charset="0"/>
                <a:cs typeface="Arial" pitchFamily="34" charset="0"/>
              </a:rPr>
              <a:t>：</a:t>
            </a:r>
            <a:r>
              <a:rPr lang="en-US" altLang="zh-CN" sz="1800" dirty="0" smtClean="0">
                <a:ea typeface="Times New Roman" panose="02020603050405020304" pitchFamily="18" charset="0"/>
                <a:cs typeface="Arial" pitchFamily="34" charset="0"/>
              </a:rPr>
              <a:t>1.5-2m/s  (14.7-19.6 L/min)</a:t>
            </a:r>
          </a:p>
        </p:txBody>
      </p:sp>
    </p:spTree>
    <p:extLst>
      <p:ext uri="{BB962C8B-B14F-4D97-AF65-F5344CB8AC3E}">
        <p14:creationId xmlns:p14="http://schemas.microsoft.com/office/powerpoint/2010/main" val="27881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23">
            <a:extLst>
              <a:ext uri="{FF2B5EF4-FFF2-40B4-BE49-F238E27FC236}">
                <a16:creationId xmlns=""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349140" y="116632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 smtClean="0">
                <a:solidFill>
                  <a:srgbClr val="C00000"/>
                </a:solidFill>
              </a:rPr>
              <a:t>Summary and outlook</a:t>
            </a:r>
          </a:p>
        </p:txBody>
      </p:sp>
      <p:sp>
        <p:nvSpPr>
          <p:cNvPr id="2" name="内容占位符 1">
            <a:extLst>
              <a:ext uri="{FF2B5EF4-FFF2-40B4-BE49-F238E27FC236}">
                <a16:creationId xmlns="" xmlns:a16="http://schemas.microsoft.com/office/drawing/2014/main" id="{239F2265-C170-41CA-A0AD-4E7AA5CCA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800" y="1319279"/>
            <a:ext cx="11699421" cy="3405866"/>
          </a:xfrm>
        </p:spPr>
        <p:txBody>
          <a:bodyPr>
            <a:normAutofit/>
          </a:bodyPr>
          <a:lstStyle/>
          <a:p>
            <a:r>
              <a:rPr lang="en-US" altLang="zh-CN" sz="2000" dirty="0">
                <a:latin typeface="+mn-lt"/>
              </a:rPr>
              <a:t>The </a:t>
            </a:r>
            <a:r>
              <a:rPr lang="en-US" altLang="zh-CN" sz="2000" dirty="0">
                <a:latin typeface="+mn-lt"/>
              </a:rPr>
              <a:t>inner surface of the vacuum </a:t>
            </a:r>
            <a:r>
              <a:rPr lang="en-US" altLang="zh-CN" sz="2000" dirty="0">
                <a:latin typeface="+mn-lt"/>
              </a:rPr>
              <a:t>chamber </a:t>
            </a:r>
            <a:r>
              <a:rPr lang="en-US" altLang="zh-CN" sz="2000" dirty="0">
                <a:latin typeface="+mn-lt"/>
              </a:rPr>
              <a:t>needs to be coated with NEG film to ensure vacuum </a:t>
            </a:r>
            <a:r>
              <a:rPr lang="en-US" altLang="zh-CN" sz="2000" dirty="0">
                <a:latin typeface="+mn-lt"/>
              </a:rPr>
              <a:t>requirements. </a:t>
            </a:r>
            <a:r>
              <a:rPr lang="en-US" altLang="zh-CN" sz="2000" dirty="0">
                <a:latin typeface="+mn-lt"/>
              </a:rPr>
              <a:t>Spray a ceramic heating film layer on the outer surface of the vacuum </a:t>
            </a:r>
            <a:r>
              <a:rPr lang="en-US" altLang="zh-CN" sz="2000" dirty="0">
                <a:latin typeface="+mn-lt"/>
              </a:rPr>
              <a:t>chamber </a:t>
            </a:r>
            <a:r>
              <a:rPr lang="en-US" altLang="zh-CN" sz="2000" dirty="0">
                <a:latin typeface="+mn-lt"/>
              </a:rPr>
              <a:t>to activate </a:t>
            </a:r>
            <a:r>
              <a:rPr lang="en-US" altLang="zh-CN" sz="2000" dirty="0">
                <a:latin typeface="+mn-lt"/>
              </a:rPr>
              <a:t>the </a:t>
            </a:r>
            <a:r>
              <a:rPr lang="en-US" altLang="zh-CN" sz="2000" dirty="0">
                <a:latin typeface="+mn-lt"/>
              </a:rPr>
              <a:t>NEG film</a:t>
            </a:r>
            <a:r>
              <a:rPr lang="en-US" altLang="zh-CN" sz="2000" dirty="0" smtClean="0">
                <a:latin typeface="+mn-lt"/>
              </a:rPr>
              <a:t>.</a:t>
            </a:r>
          </a:p>
          <a:p>
            <a:r>
              <a:rPr lang="en-US" altLang="zh-CN" sz="2000" dirty="0" smtClean="0">
                <a:latin typeface="+mn-lt"/>
              </a:rPr>
              <a:t>The </a:t>
            </a:r>
            <a:r>
              <a:rPr lang="en-US" altLang="zh-CN" sz="2000" dirty="0">
                <a:latin typeface="+mn-lt"/>
              </a:rPr>
              <a:t>position, size, material and manufacturing process of the mask are continuously </a:t>
            </a:r>
            <a:r>
              <a:rPr lang="en-US" altLang="zh-CN" sz="2000" dirty="0" smtClean="0">
                <a:latin typeface="+mn-lt"/>
              </a:rPr>
              <a:t>optimized.</a:t>
            </a:r>
            <a:endParaRPr lang="en-US" altLang="zh-CN" sz="2000" dirty="0">
              <a:latin typeface="+mn-lt"/>
            </a:endParaRPr>
          </a:p>
          <a:p>
            <a:r>
              <a:rPr lang="en-US" altLang="zh-CN" sz="2000" dirty="0" smtClean="0">
                <a:latin typeface="+mn-lt"/>
              </a:rPr>
              <a:t>The </a:t>
            </a:r>
            <a:r>
              <a:rPr lang="en-US" altLang="zh-CN" sz="2000" dirty="0">
                <a:latin typeface="+mn-lt"/>
              </a:rPr>
              <a:t>installation and alignment </a:t>
            </a:r>
            <a:r>
              <a:rPr lang="en-US" altLang="zh-CN" sz="2000" dirty="0">
                <a:latin typeface="+mn-lt"/>
              </a:rPr>
              <a:t>of </a:t>
            </a:r>
            <a:r>
              <a:rPr lang="en-US" altLang="zh-CN" sz="2000" dirty="0">
                <a:latin typeface="+mn-lt"/>
              </a:rPr>
              <a:t>the vacuum </a:t>
            </a:r>
            <a:r>
              <a:rPr lang="en-US" altLang="zh-CN" sz="2000" dirty="0">
                <a:latin typeface="+mn-lt"/>
              </a:rPr>
              <a:t>chamber </a:t>
            </a:r>
            <a:r>
              <a:rPr lang="en-US" altLang="zh-CN" sz="2000" dirty="0">
                <a:latin typeface="+mn-lt"/>
              </a:rPr>
              <a:t>will be one of the next steps of the </a:t>
            </a:r>
            <a:r>
              <a:rPr lang="en-US" altLang="zh-CN" sz="2000" dirty="0">
                <a:latin typeface="+mn-lt"/>
              </a:rPr>
              <a:t>work</a:t>
            </a:r>
            <a:r>
              <a:rPr lang="en-US" altLang="zh-CN" sz="2000" dirty="0" smtClean="0">
                <a:latin typeface="+mn-lt"/>
              </a:rPr>
              <a:t>.</a:t>
            </a:r>
          </a:p>
          <a:p>
            <a:r>
              <a:rPr lang="en-US" altLang="zh-CN" sz="2000" dirty="0">
                <a:solidFill>
                  <a:prstClr val="black"/>
                </a:solidFill>
                <a:latin typeface="+mn-lt"/>
                <a:ea typeface="宋体" panose="02010600030101010101" pitchFamily="2" charset="-122"/>
                <a:cs typeface="Arial" panose="020B0604020202020204" pitchFamily="34" charset="0"/>
              </a:rPr>
              <a:t>Safety and reliability of the </a:t>
            </a:r>
            <a:r>
              <a:rPr lang="en-US" altLang="zh-CN" sz="2000" dirty="0" smtClean="0">
                <a:solidFill>
                  <a:prstClr val="black"/>
                </a:solidFill>
                <a:latin typeface="+mn-lt"/>
                <a:ea typeface="宋体" panose="02010600030101010101" pitchFamily="2" charset="-122"/>
                <a:cs typeface="Arial" panose="020B0604020202020204" pitchFamily="34" charset="0"/>
              </a:rPr>
              <a:t>MDI vacuum </a:t>
            </a:r>
            <a:r>
              <a:rPr lang="en-US" altLang="zh-CN" sz="2000" dirty="0">
                <a:solidFill>
                  <a:prstClr val="black"/>
                </a:solidFill>
                <a:latin typeface="+mn-lt"/>
                <a:ea typeface="宋体" panose="02010600030101010101" pitchFamily="2" charset="-122"/>
                <a:cs typeface="Arial" panose="020B0604020202020204" pitchFamily="34" charset="0"/>
              </a:rPr>
              <a:t>system will remain a </a:t>
            </a:r>
            <a:r>
              <a:rPr lang="en-US" altLang="zh-CN" sz="2000" dirty="0" smtClean="0">
                <a:solidFill>
                  <a:prstClr val="black"/>
                </a:solidFill>
                <a:latin typeface="+mn-lt"/>
                <a:ea typeface="宋体" panose="02010600030101010101" pitchFamily="2" charset="-122"/>
                <a:cs typeface="Arial" panose="020B0604020202020204" pitchFamily="34" charset="0"/>
              </a:rPr>
              <a:t>priority. Temperature </a:t>
            </a:r>
            <a:r>
              <a:rPr lang="en-US" altLang="zh-CN" sz="2000" dirty="0">
                <a:solidFill>
                  <a:prstClr val="black"/>
                </a:solidFill>
                <a:latin typeface="+mn-lt"/>
                <a:ea typeface="宋体" panose="02010600030101010101" pitchFamily="2" charset="-122"/>
                <a:cs typeface="Arial" panose="020B0604020202020204" pitchFamily="34" charset="0"/>
              </a:rPr>
              <a:t>sensors and other monitoring equipment will ensure </a:t>
            </a:r>
            <a:r>
              <a:rPr lang="en-US" altLang="zh-CN" sz="2000" dirty="0" smtClean="0">
                <a:solidFill>
                  <a:prstClr val="black"/>
                </a:solidFill>
                <a:latin typeface="+mn-lt"/>
                <a:ea typeface="宋体" panose="02010600030101010101" pitchFamily="2" charset="-122"/>
                <a:cs typeface="Arial" panose="020B0604020202020204" pitchFamily="34" charset="0"/>
              </a:rPr>
              <a:t>the safety of chambers and people.</a:t>
            </a:r>
            <a:endParaRPr lang="en-GB" altLang="zh-CN" sz="2000" dirty="0">
              <a:latin typeface="+mn-lt"/>
            </a:endParaRP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 vert="horz" lIns="91440" tIns="45720" rIns="91440" bIns="45720" rtlCol="0" anchor="ctr"/>
          <a:lstStyle/>
          <a:p>
            <a:fld id="{F15E9139-A00B-4B2A-98A6-095DC08F1345}" type="slidenum">
              <a:rPr lang="zh-CN" altLang="en-US" b="1">
                <a:solidFill>
                  <a:schemeClr val="tx1"/>
                </a:solidFill>
              </a:rPr>
              <a:pPr/>
              <a:t>16</a:t>
            </a:fld>
            <a:endParaRPr lang="zh-CN" altLang="en-US" b="1" dirty="0">
              <a:solidFill>
                <a:schemeClr val="tx1"/>
              </a:solidFill>
            </a:endParaRPr>
          </a:p>
        </p:txBody>
      </p:sp>
      <p:pic>
        <p:nvPicPr>
          <p:cNvPr id="5" name="Picture 2" descr="C:\Users\Administrator\Desktop\11112.png">
            <a:extLst>
              <a:ext uri="{FF2B5EF4-FFF2-40B4-BE49-F238E27FC236}">
                <a16:creationId xmlns="" xmlns:a16="http://schemas.microsoft.com/office/drawing/2014/main" id="{E517AA0F-6A14-46A2-BDB7-D38CF56A7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5209" y="145436"/>
            <a:ext cx="949382" cy="55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08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3"/>
          <p:cNvSpPr txBox="1">
            <a:spLocks/>
          </p:cNvSpPr>
          <p:nvPr/>
        </p:nvSpPr>
        <p:spPr>
          <a:xfrm>
            <a:off x="1559496" y="2678745"/>
            <a:ext cx="9073008" cy="132631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6600" dirty="0" smtClean="0">
                <a:solidFill>
                  <a:srgbClr val="C00000"/>
                </a:solidFill>
              </a:rPr>
              <a:t>Thanks for </a:t>
            </a:r>
            <a:r>
              <a:rPr lang="en-US" altLang="zh-CN" sz="6600" dirty="0">
                <a:solidFill>
                  <a:srgbClr val="C00000"/>
                </a:solidFill>
              </a:rPr>
              <a:t>your attention!</a:t>
            </a:r>
            <a:endParaRPr lang="zh-CN" altLang="en-US" sz="6600" dirty="0">
              <a:solidFill>
                <a:srgbClr val="C00000"/>
              </a:solidFill>
            </a:endParaRP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 vert="horz" lIns="91440" tIns="45720" rIns="91440" bIns="45720" rtlCol="0" anchor="ctr"/>
          <a:lstStyle/>
          <a:p>
            <a:fld id="{F15E9139-A00B-4B2A-98A6-095DC08F1345}" type="slidenum">
              <a:rPr lang="zh-CN" altLang="en-US" b="1">
                <a:solidFill>
                  <a:schemeClr val="tx1"/>
                </a:solidFill>
              </a:rPr>
              <a:pPr/>
              <a:t>17</a:t>
            </a:fld>
            <a:endParaRPr lang="zh-CN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92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147"/>
    </mc:Choice>
    <mc:Fallback xmlns="">
      <p:transition spd="slow" advTm="41147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2121448" y="67537"/>
            <a:ext cx="7916416" cy="1036506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altLang="zh-CN" sz="6000" kern="0" dirty="0" smtClean="0">
                <a:latin typeface="Arial Black" panose="020B0A04020102020204" pitchFamily="34" charset="0"/>
              </a:rPr>
              <a:t>Content</a:t>
            </a:r>
            <a:endParaRPr lang="zh-CN" altLang="en-US" sz="6000" kern="0" dirty="0">
              <a:latin typeface="Arial Black" panose="020B0A04020102020204" pitchFamily="34" charset="0"/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1127448" y="1412776"/>
            <a:ext cx="10578570" cy="4747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Introduction</a:t>
            </a: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The structure </a:t>
            </a:r>
            <a:r>
              <a:rPr lang="en-US" altLang="zh-CN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of beam chamber</a:t>
            </a:r>
            <a:endParaRPr lang="en-US" altLang="zh-CN" b="1" dirty="0" smtClean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Vacuum </a:t>
            </a:r>
            <a:r>
              <a:rPr lang="en-US" altLang="zh-CN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system</a:t>
            </a:r>
            <a:endParaRPr lang="en-US" altLang="zh-CN" b="1" dirty="0" smtClean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Thermal simulation</a:t>
            </a: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Summary and outlook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2</a:t>
            </a:fld>
            <a:endParaRPr lang="zh-CN" alt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26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378"/>
    </mc:Choice>
    <mc:Fallback xmlns="">
      <p:transition spd="slow" advTm="57378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23">
            <a:extLst>
              <a:ext uri="{FF2B5EF4-FFF2-40B4-BE49-F238E27FC236}">
                <a16:creationId xmlns=""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 smtClean="0">
                <a:solidFill>
                  <a:srgbClr val="C00000"/>
                </a:solidFill>
              </a:rPr>
              <a:t>Introduction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848A466C-73F1-4630-9B93-C80A02C6D3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2564904"/>
            <a:ext cx="5471728" cy="363697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3</a:t>
            </a:fld>
            <a:endParaRPr lang="zh-CN" altLang="en-US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63352" y="1196753"/>
            <a:ext cx="11593288" cy="136815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 smtClean="0">
                <a:latin typeface="+mn-lt"/>
                <a:ea typeface="Times New Roman" panose="02020603050405020304" pitchFamily="18" charset="0"/>
                <a:cs typeface="Arial" pitchFamily="34" charset="0"/>
              </a:rPr>
              <a:t>The 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Arial" pitchFamily="34" charset="0"/>
              </a:rPr>
              <a:t>total length of MDI vacuum </a:t>
            </a:r>
            <a:r>
              <a:rPr lang="en-US" altLang="zh-CN" sz="2000" dirty="0">
                <a:latin typeface="+mn-lt"/>
                <a:ea typeface="Times New Roman" panose="02020603050405020304" pitchFamily="18" charset="0"/>
                <a:cs typeface="Arial" pitchFamily="34" charset="0"/>
              </a:rPr>
              <a:t>system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Arial" pitchFamily="34" charset="0"/>
              </a:rPr>
              <a:t>is about 14m, mainly composed of vacuum </a:t>
            </a:r>
            <a:r>
              <a:rPr lang="en-US" altLang="zh-CN" sz="2000" dirty="0">
                <a:latin typeface="+mn-lt"/>
                <a:ea typeface="Times New Roman" panose="02020603050405020304" pitchFamily="18" charset="0"/>
                <a:cs typeface="Arial" pitchFamily="34" charset="0"/>
              </a:rPr>
              <a:t>chamber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  <a:cs typeface="Arial" pitchFamily="34" charset="0"/>
              </a:rPr>
              <a:t>, 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Arial" pitchFamily="34" charset="0"/>
              </a:rPr>
              <a:t>NEG </a:t>
            </a:r>
            <a:r>
              <a:rPr lang="en-US" altLang="zh-CN" sz="2000" dirty="0" smtClean="0">
                <a:latin typeface="+mn-lt"/>
                <a:ea typeface="Times New Roman" panose="02020603050405020304" pitchFamily="18" charset="0"/>
                <a:cs typeface="Arial" pitchFamily="34" charset="0"/>
              </a:rPr>
              <a:t>coating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  <a:cs typeface="Arial" pitchFamily="34" charset="0"/>
              </a:rPr>
              <a:t>, 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Arial" pitchFamily="34" charset="0"/>
              </a:rPr>
              <a:t>water cooling system, support system, etc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  <a:cs typeface="Arial" pitchFamily="34" charset="0"/>
              </a:rPr>
              <a:t>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 smtClean="0">
                <a:latin typeface="+mn-lt"/>
                <a:ea typeface="Times New Roman" panose="02020603050405020304" pitchFamily="18" charset="0"/>
                <a:cs typeface="Arial" pitchFamily="34" charset="0"/>
              </a:rPr>
              <a:t>The 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Arial" pitchFamily="34" charset="0"/>
              </a:rPr>
              <a:t>energy, beam life, and </a:t>
            </a:r>
            <a:r>
              <a:rPr lang="en-US" altLang="zh-CN" sz="2000" dirty="0" smtClean="0">
                <a:latin typeface="+mn-lt"/>
                <a:ea typeface="Times New Roman" panose="02020603050405020304" pitchFamily="18" charset="0"/>
                <a:cs typeface="Arial" pitchFamily="34" charset="0"/>
              </a:rPr>
              <a:t>vacuum </a:t>
            </a:r>
            <a:r>
              <a:rPr lang="en-US" sz="2000" dirty="0" smtClean="0">
                <a:latin typeface="+mn-lt"/>
                <a:ea typeface="Times New Roman" panose="02020603050405020304" pitchFamily="18" charset="0"/>
                <a:cs typeface="Arial" pitchFamily="34" charset="0"/>
              </a:rPr>
              <a:t>pressure requirements at </a:t>
            </a:r>
            <a:r>
              <a:rPr lang="en-US" sz="2000" dirty="0">
                <a:latin typeface="+mn-lt"/>
                <a:ea typeface="Times New Roman" panose="02020603050405020304" pitchFamily="18" charset="0"/>
                <a:cs typeface="Arial" pitchFamily="34" charset="0"/>
              </a:rPr>
              <a:t>MDI are shown in the following table:</a:t>
            </a:r>
            <a:endParaRPr lang="en-US" sz="2000" dirty="0" smtClean="0">
              <a:effectLst/>
              <a:latin typeface="+mn-lt"/>
              <a:ea typeface="Times New Roman" panose="02020603050405020304" pitchFamily="18" charset="0"/>
              <a:cs typeface="Arial" pitchFamily="34" charset="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781588"/>
              </p:ext>
            </p:extLst>
          </p:nvPr>
        </p:nvGraphicFramePr>
        <p:xfrm>
          <a:off x="5663952" y="3110099"/>
          <a:ext cx="6180010" cy="25465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3426">
                  <a:extLst>
                    <a:ext uri="{9D8B030D-6E8A-4147-A177-3AD203B41FA5}">
                      <a16:colId xmlns:a16="http://schemas.microsoft.com/office/drawing/2014/main" xmlns="" val="215945105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595946174"/>
                    </a:ext>
                  </a:extLst>
                </a:gridCol>
                <a:gridCol w="1872208"/>
                <a:gridCol w="2088232">
                  <a:extLst>
                    <a:ext uri="{9D8B030D-6E8A-4147-A177-3AD203B41FA5}">
                      <a16:colId xmlns:a16="http://schemas.microsoft.com/office/drawing/2014/main" xmlns="" val="1241400944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Modes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E (</a:t>
                      </a:r>
                      <a:r>
                        <a:rPr lang="en-US" sz="1600" b="1" kern="100" dirty="0" err="1">
                          <a:effectLst/>
                          <a:latin typeface="Calibri" pitchFamily="34" charset="0"/>
                          <a:cs typeface="Calibri" pitchFamily="34" charset="0"/>
                        </a:rPr>
                        <a:t>Gev</a:t>
                      </a:r>
                      <a:r>
                        <a:rPr lang="en-US" sz="1600" b="1" kern="1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endParaRPr lang="zh-CN" sz="1600" b="1" kern="1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Mincho" panose="02020609040205080304" pitchFamily="49" charset="-128"/>
                        <a:cs typeface="Calibri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Beam gas scattering lifetime (h)</a:t>
                      </a:r>
                      <a:endParaRPr lang="zh-CN" sz="1600" b="1" kern="1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Mincho" panose="02020609040205080304" pitchFamily="49" charset="-128"/>
                        <a:cs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Vacuum requirement</a:t>
                      </a:r>
                      <a:endParaRPr lang="zh-CN" sz="1600" b="1" kern="100" dirty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algn="ctr"/>
                      <a:r>
                        <a:rPr lang="en-US" sz="1600" b="1" kern="100" dirty="0">
                          <a:effectLst/>
                          <a:latin typeface="Calibri" pitchFamily="34" charset="0"/>
                          <a:cs typeface="Calibri" pitchFamily="34" charset="0"/>
                        </a:rPr>
                        <a:t>(Torr)</a:t>
                      </a:r>
                      <a:endParaRPr lang="zh-CN" sz="1600" b="1" kern="10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Mincho" panose="02020609040205080304" pitchFamily="49" charset="-128"/>
                        <a:cs typeface="Calibri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334073903"/>
                  </a:ext>
                </a:extLst>
              </a:tr>
              <a:tr h="5269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Higgs</a:t>
                      </a:r>
                      <a:endParaRPr lang="zh-CN" sz="1600" b="0" kern="100" dirty="0">
                        <a:solidFill>
                          <a:srgbClr val="000000"/>
                        </a:solidFill>
                        <a:latin typeface="+mn-lt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120 </a:t>
                      </a: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GeV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zh-CN" altLang="en-US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tx1"/>
                          </a:solidFill>
                          <a:effectLst/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&lt;2</a:t>
                      </a:r>
                      <a:r>
                        <a:rPr lang="en-US" altLang="zh-CN" sz="1600" b="0" kern="0" dirty="0" smtClean="0">
                          <a:solidFill>
                            <a:srgbClr val="000000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×</a:t>
                      </a:r>
                      <a:r>
                        <a:rPr lang="en-US" altLang="zh-CN" sz="1600" kern="1200" dirty="0" smtClean="0">
                          <a:solidFill>
                            <a:schemeClr val="tx1"/>
                          </a:solidFill>
                          <a:effectLst/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10</a:t>
                      </a:r>
                      <a:r>
                        <a:rPr lang="en-US" altLang="zh-CN" sz="1600" kern="1200" baseline="30000" dirty="0" smtClean="0">
                          <a:solidFill>
                            <a:schemeClr val="tx1"/>
                          </a:solidFill>
                          <a:effectLst/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-9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537173926"/>
                  </a:ext>
                </a:extLst>
              </a:tr>
              <a:tr h="4433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</a:rPr>
                        <a:t>W</a:t>
                      </a:r>
                      <a:endParaRPr lang="zh-CN" sz="1600" b="0" kern="100" dirty="0">
                        <a:solidFill>
                          <a:srgbClr val="000000"/>
                        </a:solidFill>
                        <a:latin typeface="+mn-lt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80 </a:t>
                      </a: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GeV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zh-CN" altLang="zh-CN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0" dirty="0">
                          <a:solidFill>
                            <a:srgbClr val="000000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&lt;</a:t>
                      </a:r>
                      <a:r>
                        <a:rPr lang="en-US" altLang="zh-CN" sz="1600" b="0" kern="0" dirty="0" smtClean="0">
                          <a:solidFill>
                            <a:srgbClr val="000000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1.5×10</a:t>
                      </a:r>
                      <a:r>
                        <a:rPr lang="en-US" altLang="zh-CN" sz="1600" b="0" kern="0" baseline="30000" dirty="0" smtClean="0">
                          <a:solidFill>
                            <a:srgbClr val="000000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-9</a:t>
                      </a:r>
                      <a:endParaRPr lang="zh-CN" altLang="zh-CN" sz="1600" b="1" kern="100" dirty="0">
                        <a:solidFill>
                          <a:srgbClr val="000000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106510538"/>
                  </a:ext>
                </a:extLst>
              </a:tr>
              <a:tr h="4906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0" kern="0" dirty="0" smtClean="0">
                          <a:solidFill>
                            <a:srgbClr val="000000"/>
                          </a:solidFill>
                          <a:latin typeface="+mn-lt"/>
                          <a:ea typeface="宋体"/>
                        </a:rPr>
                        <a:t>Z</a:t>
                      </a:r>
                      <a:endParaRPr lang="zh-CN" sz="1600" b="0" kern="100" dirty="0">
                        <a:solidFill>
                          <a:srgbClr val="000000"/>
                        </a:solidFill>
                        <a:latin typeface="+mn-lt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45.5 </a:t>
                      </a: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GeV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zh-CN" altLang="zh-CN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0" dirty="0" smtClean="0">
                          <a:solidFill>
                            <a:srgbClr val="000000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&lt;8×10</a:t>
                      </a:r>
                      <a:r>
                        <a:rPr lang="en-US" altLang="zh-CN" sz="1600" b="0" kern="0" baseline="30000" dirty="0" smtClean="0">
                          <a:solidFill>
                            <a:srgbClr val="000000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-10</a:t>
                      </a:r>
                      <a:endParaRPr lang="zh-CN" altLang="zh-CN" sz="1600" b="1" kern="100" dirty="0">
                        <a:solidFill>
                          <a:srgbClr val="000000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523266695"/>
                  </a:ext>
                </a:extLst>
              </a:tr>
              <a:tr h="4376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0" kern="100" dirty="0" err="1" smtClean="0">
                          <a:solidFill>
                            <a:srgbClr val="000000"/>
                          </a:solidFill>
                          <a:latin typeface="+mn-lt"/>
                          <a:ea typeface="宋体"/>
                        </a:rPr>
                        <a:t>Tt</a:t>
                      </a:r>
                      <a:endParaRPr lang="zh-CN" sz="1600" b="0" kern="100" dirty="0">
                        <a:solidFill>
                          <a:srgbClr val="000000"/>
                        </a:solidFill>
                        <a:latin typeface="+mn-lt"/>
                        <a:ea typeface="宋体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180 </a:t>
                      </a:r>
                      <a:r>
                        <a:rPr lang="en-US" altLang="zh-CN" sz="16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GeV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zh-CN" altLang="zh-CN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kern="0" dirty="0">
                          <a:solidFill>
                            <a:srgbClr val="000000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&lt;</a:t>
                      </a:r>
                      <a:r>
                        <a:rPr lang="en-US" altLang="zh-CN" sz="1600" b="0" kern="0" dirty="0" smtClean="0">
                          <a:solidFill>
                            <a:srgbClr val="000000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1×10</a:t>
                      </a:r>
                      <a:r>
                        <a:rPr lang="en-US" altLang="zh-CN" sz="1600" b="0" kern="0" baseline="30000" dirty="0" smtClean="0">
                          <a:solidFill>
                            <a:srgbClr val="000000"/>
                          </a:solidFill>
                          <a:latin typeface="Arial Unicode MS" pitchFamily="34" charset="-122"/>
                          <a:ea typeface="Arial Unicode MS" pitchFamily="34" charset="-122"/>
                          <a:cs typeface="Arial Unicode MS" pitchFamily="34" charset="-122"/>
                        </a:rPr>
                        <a:t>-8</a:t>
                      </a:r>
                      <a:endParaRPr lang="zh-CN" altLang="zh-CN" sz="1600" b="1" kern="100" dirty="0">
                        <a:solidFill>
                          <a:srgbClr val="000000"/>
                        </a:solidFill>
                        <a:latin typeface="Arial Unicode MS" pitchFamily="34" charset="-122"/>
                        <a:ea typeface="Arial Unicode MS" pitchFamily="34" charset="-122"/>
                        <a:cs typeface="Arial Unicode MS" pitchFamily="34" charset="-122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966081820"/>
                  </a:ext>
                </a:extLst>
              </a:tr>
            </a:tbl>
          </a:graphicData>
        </a:graphic>
      </p:graphicFrame>
      <p:pic>
        <p:nvPicPr>
          <p:cNvPr id="9" name="Picture 2" descr="C:\Users\Administrator\Desktop\11112.png">
            <a:extLst>
              <a:ext uri="{FF2B5EF4-FFF2-40B4-BE49-F238E27FC236}">
                <a16:creationId xmlns="" xmlns:a16="http://schemas.microsoft.com/office/drawing/2014/main" id="{E517AA0F-6A14-46A2-BDB7-D38CF56A7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5209" y="145436"/>
            <a:ext cx="949382" cy="55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97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>
            <a:extLst>
              <a:ext uri="{FF2B5EF4-FFF2-40B4-BE49-F238E27FC236}">
                <a16:creationId xmlns="" xmlns:a16="http://schemas.microsoft.com/office/drawing/2014/main" id="{8B3DE9B9-B85C-49C8-9F67-0B9532670EA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00" y="3356992"/>
            <a:ext cx="7488141" cy="144016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" name="Picture 2" descr="C:\Users\Administrator\Desktop\11112.png">
            <a:extLst>
              <a:ext uri="{FF2B5EF4-FFF2-40B4-BE49-F238E27FC236}">
                <a16:creationId xmlns="" xmlns:a16="http://schemas.microsoft.com/office/drawing/2014/main" id="{E517AA0F-6A14-46A2-BDB7-D38CF56A7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5209" y="145436"/>
            <a:ext cx="949382" cy="55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b="1" smtClean="0">
                <a:solidFill>
                  <a:schemeClr val="tx1"/>
                </a:solidFill>
              </a:rPr>
              <a:pPr/>
              <a:t>4</a:t>
            </a:fld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263352" y="1196753"/>
            <a:ext cx="11593288" cy="1800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3" indent="-34290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</a:pPr>
            <a:r>
              <a:rPr lang="en-US" altLang="zh-CN" dirty="0" smtClean="0">
                <a:ea typeface="Times New Roman" panose="02020603050405020304" pitchFamily="18" charset="0"/>
                <a:cs typeface="Arial" pitchFamily="34" charset="0"/>
              </a:rPr>
              <a:t>The length </a:t>
            </a:r>
            <a:r>
              <a:rPr lang="en-US" altLang="zh-CN" dirty="0">
                <a:ea typeface="Times New Roman" panose="02020603050405020304" pitchFamily="18" charset="0"/>
                <a:cs typeface="Arial" pitchFamily="34" charset="0"/>
              </a:rPr>
              <a:t>of MDI vacuum </a:t>
            </a:r>
            <a:r>
              <a:rPr lang="en-US" altLang="zh-CN" dirty="0" smtClean="0">
                <a:ea typeface="Times New Roman" panose="02020603050405020304" pitchFamily="18" charset="0"/>
                <a:cs typeface="Arial" pitchFamily="34" charset="0"/>
              </a:rPr>
              <a:t>chamber </a:t>
            </a:r>
            <a:r>
              <a:rPr lang="en-US" altLang="zh-CN" dirty="0">
                <a:ea typeface="Times New Roman" panose="02020603050405020304" pitchFamily="18" charset="0"/>
                <a:cs typeface="Arial" pitchFamily="34" charset="0"/>
              </a:rPr>
              <a:t>is about 14m</a:t>
            </a:r>
            <a:r>
              <a:rPr lang="en-US" altLang="zh-CN" dirty="0" smtClean="0">
                <a:ea typeface="Times New Roman" panose="02020603050405020304" pitchFamily="18" charset="0"/>
                <a:cs typeface="Arial" pitchFamily="34" charset="0"/>
              </a:rPr>
              <a:t>.</a:t>
            </a:r>
          </a:p>
          <a:p>
            <a:pPr marL="342900" lvl="3" indent="-34290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80000"/>
              <a:buFont typeface="Wingdings" pitchFamily="2" charset="2"/>
              <a:buChar char="ü"/>
            </a:pPr>
            <a:r>
              <a:rPr lang="en-US" altLang="zh-CN" sz="1800" dirty="0" smtClean="0">
                <a:ea typeface="Times New Roman" panose="02020603050405020304" pitchFamily="18" charset="0"/>
                <a:cs typeface="Arial" pitchFamily="34" charset="0"/>
              </a:rPr>
              <a:t>Central beam pipe</a:t>
            </a:r>
            <a:r>
              <a:rPr lang="zh-CN" altLang="en-US" sz="1800" dirty="0" smtClean="0">
                <a:ea typeface="Times New Roman" panose="02020603050405020304" pitchFamily="18" charset="0"/>
                <a:cs typeface="Arial" pitchFamily="34" charset="0"/>
              </a:rPr>
              <a:t>：</a:t>
            </a:r>
            <a:r>
              <a:rPr lang="en-US" altLang="zh-CN" sz="1800" dirty="0" smtClean="0">
                <a:ea typeface="Times New Roman" panose="02020603050405020304" pitchFamily="18" charset="0"/>
                <a:cs typeface="Arial" pitchFamily="34" charset="0"/>
              </a:rPr>
              <a:t>-</a:t>
            </a:r>
            <a:r>
              <a:rPr lang="en-US" altLang="zh-CN" sz="1800" dirty="0" smtClean="0">
                <a:ea typeface="Times New Roman" panose="02020603050405020304" pitchFamily="18" charset="0"/>
                <a:cs typeface="Arial" pitchFamily="34" charset="0"/>
              </a:rPr>
              <a:t>700~700mm (</a:t>
            </a:r>
            <a:r>
              <a:rPr lang="en-US" altLang="zh-CN" sz="1800" dirty="0" smtClean="0">
                <a:solidFill>
                  <a:srgbClr val="0000FF"/>
                </a:solidFill>
                <a:ea typeface="Times New Roman" panose="02020603050405020304" pitchFamily="18" charset="0"/>
                <a:cs typeface="Arial" pitchFamily="34" charset="0"/>
              </a:rPr>
              <a:t>other colleagues</a:t>
            </a:r>
            <a:r>
              <a:rPr lang="en-US" altLang="zh-CN" sz="1800" dirty="0" smtClean="0">
                <a:ea typeface="Times New Roman" panose="02020603050405020304" pitchFamily="18" charset="0"/>
                <a:cs typeface="Arial" pitchFamily="34" charset="0"/>
              </a:rPr>
              <a:t>)</a:t>
            </a:r>
            <a:r>
              <a:rPr lang="zh-CN" altLang="en-US" sz="1800" dirty="0" smtClean="0">
                <a:ea typeface="Times New Roman" panose="02020603050405020304" pitchFamily="18" charset="0"/>
                <a:cs typeface="Arial" pitchFamily="34" charset="0"/>
              </a:rPr>
              <a:t>；</a:t>
            </a:r>
            <a:endParaRPr lang="en-US" altLang="zh-CN" sz="1800" dirty="0">
              <a:ea typeface="Times New Roman" panose="02020603050405020304" pitchFamily="18" charset="0"/>
              <a:cs typeface="Arial" pitchFamily="34" charset="0"/>
            </a:endParaRPr>
          </a:p>
          <a:p>
            <a:pPr marL="342900" lvl="3" indent="-34290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80000"/>
              <a:buFont typeface="Wingdings" pitchFamily="2" charset="2"/>
              <a:buChar char="ü"/>
            </a:pPr>
            <a:r>
              <a:rPr lang="en-US" altLang="zh-CN" sz="1800" dirty="0" smtClean="0">
                <a:ea typeface="Times New Roman" panose="02020603050405020304" pitchFamily="18" charset="0"/>
                <a:cs typeface="Arial" pitchFamily="34" charset="0"/>
              </a:rPr>
              <a:t>RVC</a:t>
            </a:r>
            <a:r>
              <a:rPr lang="zh-CN" altLang="en-US" sz="1800" dirty="0" smtClean="0">
                <a:ea typeface="Times New Roman" panose="02020603050405020304" pitchFamily="18" charset="0"/>
                <a:cs typeface="Arial" pitchFamily="34" charset="0"/>
              </a:rPr>
              <a:t>：</a:t>
            </a:r>
            <a:r>
              <a:rPr lang="en-US" altLang="zh-CN" sz="1800" dirty="0" smtClean="0">
                <a:ea typeface="Times New Roman" panose="02020603050405020304" pitchFamily="18" charset="0"/>
                <a:cs typeface="Arial" pitchFamily="34" charset="0"/>
              </a:rPr>
              <a:t>700-783mm</a:t>
            </a:r>
            <a:r>
              <a:rPr lang="zh-CN" altLang="en-US" sz="1800" dirty="0" smtClean="0">
                <a:ea typeface="Times New Roman" panose="02020603050405020304" pitchFamily="18" charset="0"/>
                <a:cs typeface="Arial" pitchFamily="34" charset="0"/>
              </a:rPr>
              <a:t>；</a:t>
            </a:r>
            <a:endParaRPr lang="en-US" altLang="zh-CN" sz="1800" dirty="0" smtClean="0">
              <a:ea typeface="Times New Roman" panose="02020603050405020304" pitchFamily="18" charset="0"/>
              <a:cs typeface="Arial" pitchFamily="34" charset="0"/>
            </a:endParaRPr>
          </a:p>
          <a:p>
            <a:pPr marL="342900" lvl="3" indent="-34290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80000"/>
              <a:buFont typeface="Wingdings" pitchFamily="2" charset="2"/>
              <a:buChar char="ü"/>
            </a:pPr>
            <a:r>
              <a:rPr lang="en-US" altLang="zh-CN" sz="1800" b="1" dirty="0" smtClean="0">
                <a:solidFill>
                  <a:srgbClr val="0000FF"/>
                </a:solidFill>
                <a:ea typeface="Times New Roman" panose="02020603050405020304" pitchFamily="18" charset="0"/>
                <a:cs typeface="Arial" pitchFamily="34" charset="0"/>
              </a:rPr>
              <a:t>Chamber</a:t>
            </a:r>
            <a:r>
              <a:rPr lang="zh-CN" altLang="en-US" sz="1800" b="1" dirty="0" smtClean="0">
                <a:solidFill>
                  <a:srgbClr val="0000FF"/>
                </a:solidFill>
                <a:ea typeface="Times New Roman" panose="02020603050405020304" pitchFamily="18" charset="0"/>
                <a:cs typeface="Arial" pitchFamily="34" charset="0"/>
              </a:rPr>
              <a:t>：</a:t>
            </a:r>
            <a:r>
              <a:rPr lang="en-US" altLang="zh-CN" sz="1800" b="1" dirty="0" smtClean="0">
                <a:solidFill>
                  <a:srgbClr val="0000FF"/>
                </a:solidFill>
                <a:ea typeface="Times New Roman" panose="02020603050405020304" pitchFamily="18" charset="0"/>
                <a:cs typeface="Arial" pitchFamily="34" charset="0"/>
              </a:rPr>
              <a:t>783-7000mm (MDI vacuum system)</a:t>
            </a:r>
            <a:r>
              <a:rPr lang="en-US" altLang="zh-CN" sz="1800" dirty="0" smtClean="0">
                <a:ea typeface="Times New Roman" panose="02020603050405020304" pitchFamily="18" charset="0"/>
                <a:cs typeface="Arial" pitchFamily="34" charset="0"/>
              </a:rPr>
              <a:t>.</a:t>
            </a:r>
          </a:p>
          <a:p>
            <a:pPr marL="342900" lvl="3" indent="-34290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</a:pPr>
            <a:r>
              <a:rPr lang="en-US" altLang="zh-CN" dirty="0" smtClean="0">
                <a:ea typeface="Times New Roman" panose="02020603050405020304" pitchFamily="18" charset="0"/>
                <a:cs typeface="Arial" pitchFamily="34" charset="0"/>
              </a:rPr>
              <a:t>Most of the chambers are in the </a:t>
            </a:r>
            <a:r>
              <a:rPr lang="en-US" altLang="zh-CN" dirty="0">
                <a:ea typeface="Times New Roman" panose="02020603050405020304" pitchFamily="18" charset="0"/>
                <a:cs typeface="Arial" pitchFamily="34" charset="0"/>
              </a:rPr>
              <a:t>cryostat </a:t>
            </a:r>
            <a:r>
              <a:rPr lang="en-US" altLang="zh-CN" dirty="0" smtClean="0">
                <a:ea typeface="Times New Roman" panose="02020603050405020304" pitchFamily="18" charset="0"/>
                <a:cs typeface="Arial" pitchFamily="34" charset="0"/>
              </a:rPr>
              <a:t>and the smallest gap </a:t>
            </a:r>
            <a:r>
              <a:rPr lang="en-US" altLang="zh-CN" dirty="0">
                <a:ea typeface="Times New Roman" panose="02020603050405020304" pitchFamily="18" charset="0"/>
                <a:cs typeface="Arial" pitchFamily="34" charset="0"/>
              </a:rPr>
              <a:t>between the vacuum </a:t>
            </a:r>
            <a:r>
              <a:rPr lang="en-US" altLang="zh-CN" dirty="0" smtClean="0">
                <a:ea typeface="Times New Roman" panose="02020603050405020304" pitchFamily="18" charset="0"/>
                <a:cs typeface="Arial" pitchFamily="34" charset="0"/>
              </a:rPr>
              <a:t>chamber </a:t>
            </a:r>
            <a:r>
              <a:rPr lang="en-US" altLang="zh-CN" dirty="0">
                <a:ea typeface="Times New Roman" panose="02020603050405020304" pitchFamily="18" charset="0"/>
                <a:cs typeface="Arial" pitchFamily="34" charset="0"/>
              </a:rPr>
              <a:t>and the cold screen is only </a:t>
            </a:r>
            <a:r>
              <a:rPr lang="en-US" altLang="zh-CN" dirty="0" smtClean="0">
                <a:solidFill>
                  <a:srgbClr val="0000FF"/>
                </a:solidFill>
                <a:ea typeface="Times New Roman" panose="02020603050405020304" pitchFamily="18" charset="0"/>
                <a:cs typeface="Arial" pitchFamily="34" charset="0"/>
              </a:rPr>
              <a:t>3mm. </a:t>
            </a:r>
            <a:r>
              <a:rPr lang="en-US" altLang="zh-CN" dirty="0" smtClean="0">
                <a:ea typeface="Times New Roman" panose="02020603050405020304" pitchFamily="18" charset="0"/>
                <a:cs typeface="Arial" pitchFamily="34" charset="0"/>
              </a:rPr>
              <a:t>So it poses </a:t>
            </a:r>
            <a:r>
              <a:rPr lang="en-US" altLang="zh-CN" dirty="0">
                <a:ea typeface="Times New Roman" panose="02020603050405020304" pitchFamily="18" charset="0"/>
                <a:cs typeface="Arial" pitchFamily="34" charset="0"/>
              </a:rPr>
              <a:t>significant challenges for the support and alignment of </a:t>
            </a:r>
            <a:r>
              <a:rPr lang="en-US" altLang="zh-CN" dirty="0" smtClean="0">
                <a:ea typeface="Times New Roman" panose="02020603050405020304" pitchFamily="18" charset="0"/>
                <a:cs typeface="Arial" pitchFamily="34" charset="0"/>
              </a:rPr>
              <a:t>chambers.</a:t>
            </a:r>
            <a:endParaRPr lang="en-US" altLang="zh-CN" dirty="0">
              <a:ea typeface="Times New Roman" panose="02020603050405020304" pitchFamily="18" charset="0"/>
              <a:cs typeface="Arial" pitchFamily="34" charset="0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119336" y="4725144"/>
            <a:ext cx="11965082" cy="1872208"/>
            <a:chOff x="132939" y="3789040"/>
            <a:chExt cx="11965082" cy="162776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939" y="3789040"/>
              <a:ext cx="11965082" cy="6537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文本框 15">
              <a:extLst>
                <a:ext uri="{FF2B5EF4-FFF2-40B4-BE49-F238E27FC236}">
                  <a16:creationId xmlns="" xmlns:a16="http://schemas.microsoft.com/office/drawing/2014/main" id="{06FC9530-F4B3-4A62-951E-86C9E13E85BF}"/>
                </a:ext>
              </a:extLst>
            </p:cNvPr>
            <p:cNvSpPr txBox="1"/>
            <p:nvPr/>
          </p:nvSpPr>
          <p:spPr>
            <a:xfrm>
              <a:off x="343800" y="4801249"/>
              <a:ext cx="1800200" cy="615553"/>
            </a:xfrm>
            <a:prstGeom prst="rect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Crotch </a:t>
              </a:r>
              <a:r>
                <a:rPr lang="en-US" altLang="zh-CN" dirty="0" smtClean="0"/>
                <a:t>chamber</a:t>
              </a:r>
              <a:endParaRPr lang="en-US" altLang="zh-CN" dirty="0"/>
            </a:p>
            <a:p>
              <a:r>
                <a:rPr lang="en-US" altLang="zh-CN" sz="1600" dirty="0">
                  <a:solidFill>
                    <a:srgbClr val="0000FF"/>
                  </a:solidFill>
                </a:rPr>
                <a:t>Z: 783~855mm</a:t>
              </a:r>
            </a:p>
          </p:txBody>
        </p:sp>
        <p:cxnSp>
          <p:nvCxnSpPr>
            <p:cNvPr id="29" name="直接连接符 28">
              <a:extLst>
                <a:ext uri="{FF2B5EF4-FFF2-40B4-BE49-F238E27FC236}">
                  <a16:creationId xmlns="" xmlns:a16="http://schemas.microsoft.com/office/drawing/2014/main" id="{0FACAC10-4E87-4924-B893-79ED8A792035}"/>
                </a:ext>
              </a:extLst>
            </p:cNvPr>
            <p:cNvCxnSpPr>
              <a:cxnSpLocks/>
              <a:stCxn id="28" idx="0"/>
            </p:cNvCxnSpPr>
            <p:nvPr/>
          </p:nvCxnSpPr>
          <p:spPr>
            <a:xfrm flipH="1" flipV="1">
              <a:off x="695400" y="4136245"/>
              <a:ext cx="548500" cy="66500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文本框 15">
              <a:extLst>
                <a:ext uri="{FF2B5EF4-FFF2-40B4-BE49-F238E27FC236}">
                  <a16:creationId xmlns="" xmlns:a16="http://schemas.microsoft.com/office/drawing/2014/main" id="{06FC9530-F4B3-4A62-951E-86C9E13E85BF}"/>
                </a:ext>
              </a:extLst>
            </p:cNvPr>
            <p:cNvSpPr txBox="1"/>
            <p:nvPr/>
          </p:nvSpPr>
          <p:spPr>
            <a:xfrm>
              <a:off x="2927648" y="4801249"/>
              <a:ext cx="1800200" cy="615553"/>
            </a:xfrm>
            <a:prstGeom prst="rect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l-GR" altLang="zh-CN" dirty="0" smtClean="0"/>
                <a:t>Φ</a:t>
              </a:r>
              <a:r>
                <a:rPr lang="en-US" altLang="zh-CN" dirty="0" smtClean="0"/>
                <a:t>20 chamber</a:t>
              </a:r>
              <a:endParaRPr lang="en-US" altLang="zh-CN" dirty="0"/>
            </a:p>
            <a:p>
              <a:r>
                <a:rPr lang="en-US" altLang="zh-CN" sz="1600" dirty="0">
                  <a:solidFill>
                    <a:srgbClr val="0000FF"/>
                  </a:solidFill>
                </a:rPr>
                <a:t>Z: </a:t>
              </a:r>
              <a:r>
                <a:rPr lang="en-US" altLang="zh-CN" sz="1600" dirty="0" smtClean="0">
                  <a:solidFill>
                    <a:srgbClr val="0000FF"/>
                  </a:solidFill>
                </a:rPr>
                <a:t>855~4438mm</a:t>
              </a:r>
              <a:endParaRPr lang="en-US" altLang="zh-CN" sz="1600" dirty="0">
                <a:solidFill>
                  <a:srgbClr val="0000FF"/>
                </a:solidFill>
              </a:endParaRPr>
            </a:p>
          </p:txBody>
        </p:sp>
        <p:cxnSp>
          <p:nvCxnSpPr>
            <p:cNvPr id="31" name="直接连接符 30">
              <a:extLst>
                <a:ext uri="{FF2B5EF4-FFF2-40B4-BE49-F238E27FC236}">
                  <a16:creationId xmlns="" xmlns:a16="http://schemas.microsoft.com/office/drawing/2014/main" id="{0FACAC10-4E87-4924-B893-79ED8A792035}"/>
                </a:ext>
              </a:extLst>
            </p:cNvPr>
            <p:cNvCxnSpPr>
              <a:cxnSpLocks/>
              <a:stCxn id="30" idx="0"/>
            </p:cNvCxnSpPr>
            <p:nvPr/>
          </p:nvCxnSpPr>
          <p:spPr>
            <a:xfrm flipH="1" flipV="1">
              <a:off x="3071664" y="4136245"/>
              <a:ext cx="756084" cy="66500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文本框 15">
              <a:extLst>
                <a:ext uri="{FF2B5EF4-FFF2-40B4-BE49-F238E27FC236}">
                  <a16:creationId xmlns="" xmlns:a16="http://schemas.microsoft.com/office/drawing/2014/main" id="{06FC9530-F4B3-4A62-951E-86C9E13E85BF}"/>
                </a:ext>
              </a:extLst>
            </p:cNvPr>
            <p:cNvSpPr txBox="1"/>
            <p:nvPr/>
          </p:nvSpPr>
          <p:spPr>
            <a:xfrm>
              <a:off x="9696400" y="4800399"/>
              <a:ext cx="1800200" cy="615553"/>
            </a:xfrm>
            <a:prstGeom prst="rect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l-GR" altLang="zh-CN" dirty="0" smtClean="0"/>
                <a:t>Φ</a:t>
              </a:r>
              <a:r>
                <a:rPr lang="en-US" altLang="zh-CN" dirty="0" smtClean="0"/>
                <a:t>30 chamber</a:t>
              </a:r>
              <a:endParaRPr lang="en-US" altLang="zh-CN" dirty="0"/>
            </a:p>
            <a:p>
              <a:r>
                <a:rPr lang="en-US" altLang="zh-CN" sz="1600" dirty="0">
                  <a:solidFill>
                    <a:srgbClr val="0000FF"/>
                  </a:solidFill>
                </a:rPr>
                <a:t>Z: </a:t>
              </a:r>
              <a:r>
                <a:rPr lang="en-US" altLang="zh-CN" sz="1600" dirty="0" smtClean="0">
                  <a:solidFill>
                    <a:srgbClr val="0000FF"/>
                  </a:solidFill>
                </a:rPr>
                <a:t>4653~7000mm</a:t>
              </a:r>
              <a:endParaRPr lang="en-US" altLang="zh-CN" sz="1600" dirty="0">
                <a:solidFill>
                  <a:srgbClr val="0000FF"/>
                </a:solidFill>
              </a:endParaRPr>
            </a:p>
          </p:txBody>
        </p:sp>
        <p:cxnSp>
          <p:nvCxnSpPr>
            <p:cNvPr id="35" name="直接连接符 34">
              <a:extLst>
                <a:ext uri="{FF2B5EF4-FFF2-40B4-BE49-F238E27FC236}">
                  <a16:creationId xmlns="" xmlns:a16="http://schemas.microsoft.com/office/drawing/2014/main" id="{0FACAC10-4E87-4924-B893-79ED8A792035}"/>
                </a:ext>
              </a:extLst>
            </p:cNvPr>
            <p:cNvCxnSpPr>
              <a:cxnSpLocks/>
              <a:stCxn id="34" idx="0"/>
            </p:cNvCxnSpPr>
            <p:nvPr/>
          </p:nvCxnSpPr>
          <p:spPr>
            <a:xfrm flipH="1" flipV="1">
              <a:off x="10061293" y="4265842"/>
              <a:ext cx="535207" cy="53455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文本框 15">
              <a:extLst>
                <a:ext uri="{FF2B5EF4-FFF2-40B4-BE49-F238E27FC236}">
                  <a16:creationId xmlns="" xmlns:a16="http://schemas.microsoft.com/office/drawing/2014/main" id="{06FC9530-F4B3-4A62-951E-86C9E13E85BF}"/>
                </a:ext>
              </a:extLst>
            </p:cNvPr>
            <p:cNvSpPr txBox="1"/>
            <p:nvPr/>
          </p:nvSpPr>
          <p:spPr>
            <a:xfrm>
              <a:off x="7248128" y="4800400"/>
              <a:ext cx="1800200" cy="615553"/>
            </a:xfrm>
            <a:prstGeom prst="rect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l-GR" altLang="zh-CN" dirty="0" smtClean="0"/>
                <a:t>Φ</a:t>
              </a:r>
              <a:r>
                <a:rPr lang="en-US" altLang="zh-CN" dirty="0" smtClean="0"/>
                <a:t>20-30 chamber</a:t>
              </a:r>
              <a:endParaRPr lang="en-US" altLang="zh-CN" dirty="0"/>
            </a:p>
            <a:p>
              <a:r>
                <a:rPr lang="en-US" altLang="zh-CN" sz="1600" dirty="0">
                  <a:solidFill>
                    <a:srgbClr val="0000FF"/>
                  </a:solidFill>
                </a:rPr>
                <a:t>Z: </a:t>
              </a:r>
              <a:r>
                <a:rPr lang="en-US" altLang="zh-CN" sz="1600" dirty="0" smtClean="0">
                  <a:solidFill>
                    <a:srgbClr val="0000FF"/>
                  </a:solidFill>
                </a:rPr>
                <a:t>4438~4653mm</a:t>
              </a:r>
              <a:endParaRPr lang="en-US" altLang="zh-CN" sz="1600" dirty="0">
                <a:solidFill>
                  <a:srgbClr val="0000FF"/>
                </a:solidFill>
              </a:endParaRPr>
            </a:p>
          </p:txBody>
        </p:sp>
        <p:cxnSp>
          <p:nvCxnSpPr>
            <p:cNvPr id="37" name="直接连接符 36">
              <a:extLst>
                <a:ext uri="{FF2B5EF4-FFF2-40B4-BE49-F238E27FC236}">
                  <a16:creationId xmlns="" xmlns:a16="http://schemas.microsoft.com/office/drawing/2014/main" id="{0FACAC10-4E87-4924-B893-79ED8A792035}"/>
                </a:ext>
              </a:extLst>
            </p:cNvPr>
            <p:cNvCxnSpPr>
              <a:cxnSpLocks/>
              <a:stCxn id="36" idx="0"/>
            </p:cNvCxnSpPr>
            <p:nvPr/>
          </p:nvCxnSpPr>
          <p:spPr>
            <a:xfrm flipH="1" flipV="1">
              <a:off x="7536160" y="4280698"/>
              <a:ext cx="612068" cy="51970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文本框 23">
            <a:extLst>
              <a:ext uri="{FF2B5EF4-FFF2-40B4-BE49-F238E27FC236}">
                <a16:creationId xmlns=""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1343472" y="73386"/>
            <a:ext cx="9501737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b="1" dirty="0">
                <a:solidFill>
                  <a:srgbClr val="C00000"/>
                </a:solidFill>
                <a:ea typeface="微软雅黑" panose="020B0503020204020204" pitchFamily="34" charset="-122"/>
              </a:rPr>
              <a:t>The structure of beam chamber</a:t>
            </a:r>
          </a:p>
        </p:txBody>
      </p:sp>
    </p:spTree>
    <p:extLst>
      <p:ext uri="{BB962C8B-B14F-4D97-AF65-F5344CB8AC3E}">
        <p14:creationId xmlns:p14="http://schemas.microsoft.com/office/powerpoint/2010/main" val="255206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dministrator\Desktop\11112.png">
            <a:extLst>
              <a:ext uri="{FF2B5EF4-FFF2-40B4-BE49-F238E27FC236}">
                <a16:creationId xmlns="" xmlns:a16="http://schemas.microsoft.com/office/drawing/2014/main" id="{E517AA0F-6A14-46A2-BDB7-D38CF56A7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5209" y="145436"/>
            <a:ext cx="949382" cy="55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09320"/>
            <a:ext cx="2844800" cy="365125"/>
          </a:xfrm>
        </p:spPr>
        <p:txBody>
          <a:bodyPr vert="horz" lIns="91440" tIns="45720" rIns="91440" bIns="45720" rtlCol="0" anchor="ctr"/>
          <a:lstStyle/>
          <a:p>
            <a:fld id="{F15E9139-A00B-4B2A-98A6-095DC08F1345}" type="slidenum">
              <a:rPr lang="zh-CN" altLang="en-US" b="1">
                <a:solidFill>
                  <a:schemeClr val="tx1"/>
                </a:solidFill>
              </a:rPr>
              <a:pPr/>
              <a:t>5</a:t>
            </a:fld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18" name="文本框 23">
            <a:extLst>
              <a:ext uri="{FF2B5EF4-FFF2-40B4-BE49-F238E27FC236}">
                <a16:creationId xmlns=""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1343472" y="73386"/>
            <a:ext cx="9501737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b="1" dirty="0">
                <a:solidFill>
                  <a:srgbClr val="C00000"/>
                </a:solidFill>
                <a:ea typeface="微软雅黑" panose="020B0503020204020204" pitchFamily="34" charset="-122"/>
              </a:rPr>
              <a:t>The structure of beam chamber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263352" y="1196752"/>
            <a:ext cx="11809312" cy="23620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3" indent="-34290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</a:pPr>
            <a:r>
              <a:rPr lang="en-US" altLang="zh-CN" dirty="0" smtClean="0">
                <a:ea typeface="Times New Roman" panose="02020603050405020304" pitchFamily="18" charset="0"/>
                <a:cs typeface="Arial" pitchFamily="34" charset="0"/>
              </a:rPr>
              <a:t>The </a:t>
            </a:r>
            <a:r>
              <a:rPr lang="en-US" altLang="zh-CN" dirty="0">
                <a:ea typeface="Times New Roman" panose="02020603050405020304" pitchFamily="18" charset="0"/>
                <a:cs typeface="Arial" pitchFamily="34" charset="0"/>
              </a:rPr>
              <a:t>vacuum </a:t>
            </a:r>
            <a:r>
              <a:rPr lang="en-US" altLang="zh-CN" dirty="0" smtClean="0">
                <a:ea typeface="Times New Roman" panose="02020603050405020304" pitchFamily="18" charset="0"/>
                <a:cs typeface="Arial" pitchFamily="34" charset="0"/>
              </a:rPr>
              <a:t>chamber </a:t>
            </a:r>
            <a:r>
              <a:rPr lang="en-US" altLang="zh-CN" dirty="0">
                <a:ea typeface="Times New Roman" panose="02020603050405020304" pitchFamily="18" charset="0"/>
                <a:cs typeface="Arial" pitchFamily="34" charset="0"/>
              </a:rPr>
              <a:t>is made of </a:t>
            </a:r>
            <a:r>
              <a:rPr lang="en-US" altLang="zh-CN" dirty="0" err="1">
                <a:cs typeface="Arial" pitchFamily="34" charset="0"/>
              </a:rPr>
              <a:t>CuCrZr</a:t>
            </a:r>
            <a:r>
              <a:rPr lang="en-US" altLang="zh-CN" dirty="0" smtClean="0">
                <a:ea typeface="Times New Roman" panose="02020603050405020304" pitchFamily="18" charset="0"/>
                <a:cs typeface="Arial" pitchFamily="34" charset="0"/>
              </a:rPr>
              <a:t> (C18150), </a:t>
            </a:r>
            <a:r>
              <a:rPr lang="en-US" altLang="zh-CN" dirty="0">
                <a:ea typeface="Times New Roman" panose="02020603050405020304" pitchFamily="18" charset="0"/>
                <a:cs typeface="Arial" pitchFamily="34" charset="0"/>
              </a:rPr>
              <a:t>with a cooling water pipe welded on the </a:t>
            </a:r>
            <a:r>
              <a:rPr lang="en-US" altLang="zh-CN" dirty="0" smtClean="0">
                <a:ea typeface="Times New Roman" panose="02020603050405020304" pitchFamily="18" charset="0"/>
                <a:cs typeface="Arial" pitchFamily="34" charset="0"/>
              </a:rPr>
              <a:t>outside</a:t>
            </a:r>
            <a:r>
              <a:rPr lang="en-US" altLang="zh-CN" dirty="0">
                <a:ea typeface="Times New Roman" panose="02020603050405020304" pitchFamily="18" charset="0"/>
                <a:cs typeface="Arial" pitchFamily="34" charset="0"/>
              </a:rPr>
              <a:t>. The cross-section of the circular pipe with a diameter of </a:t>
            </a:r>
            <a:r>
              <a:rPr lang="en-US" altLang="zh-CN" dirty="0" smtClean="0">
                <a:ea typeface="Times New Roman" panose="02020603050405020304" pitchFamily="18" charset="0"/>
                <a:cs typeface="Arial" pitchFamily="34" charset="0"/>
              </a:rPr>
              <a:t>20mm </a:t>
            </a:r>
            <a:r>
              <a:rPr lang="en-US" altLang="zh-CN" dirty="0">
                <a:ea typeface="Times New Roman" panose="02020603050405020304" pitchFamily="18" charset="0"/>
                <a:cs typeface="Arial" pitchFamily="34" charset="0"/>
              </a:rPr>
              <a:t>is shown in the figure</a:t>
            </a:r>
            <a:r>
              <a:rPr lang="en-US" altLang="zh-CN" dirty="0" smtClean="0">
                <a:ea typeface="Times New Roman" panose="02020603050405020304" pitchFamily="18" charset="0"/>
                <a:cs typeface="Arial" pitchFamily="34" charset="0"/>
              </a:rPr>
              <a:t>.</a:t>
            </a:r>
          </a:p>
          <a:p>
            <a:pPr marL="342900" lvl="3" indent="-34290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80000"/>
              <a:buFont typeface="Wingdings" pitchFamily="2" charset="2"/>
              <a:buChar char="ü"/>
            </a:pPr>
            <a:r>
              <a:rPr lang="en-US" altLang="zh-CN" sz="1800" dirty="0" smtClean="0">
                <a:ea typeface="Times New Roman" panose="02020603050405020304" pitchFamily="18" charset="0"/>
                <a:cs typeface="Arial" pitchFamily="34" charset="0"/>
              </a:rPr>
              <a:t>Inner </a:t>
            </a:r>
            <a:r>
              <a:rPr lang="en-US" altLang="zh-CN" sz="1800" dirty="0">
                <a:ea typeface="Times New Roman" panose="02020603050405020304" pitchFamily="18" charset="0"/>
                <a:cs typeface="Arial" pitchFamily="34" charset="0"/>
              </a:rPr>
              <a:t>diameter </a:t>
            </a:r>
            <a:r>
              <a:rPr lang="en-US" altLang="zh-CN" sz="1800" dirty="0" smtClean="0">
                <a:ea typeface="Times New Roman" panose="02020603050405020304" pitchFamily="18" charset="0"/>
                <a:cs typeface="Arial" pitchFamily="34" charset="0"/>
              </a:rPr>
              <a:t> φ20mm</a:t>
            </a:r>
            <a:r>
              <a:rPr lang="zh-CN" altLang="en-US" sz="1800" dirty="0" smtClean="0">
                <a:ea typeface="Times New Roman" panose="02020603050405020304" pitchFamily="18" charset="0"/>
                <a:cs typeface="Arial" pitchFamily="34" charset="0"/>
              </a:rPr>
              <a:t>；</a:t>
            </a:r>
            <a:endParaRPr lang="en-US" altLang="zh-CN" sz="1800" dirty="0" smtClean="0">
              <a:ea typeface="Times New Roman" panose="02020603050405020304" pitchFamily="18" charset="0"/>
              <a:cs typeface="Arial" pitchFamily="34" charset="0"/>
            </a:endParaRPr>
          </a:p>
          <a:p>
            <a:pPr marL="342900" lvl="3" indent="-34290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80000"/>
              <a:buFont typeface="Wingdings" pitchFamily="2" charset="2"/>
              <a:buChar char="ü"/>
            </a:pPr>
            <a:r>
              <a:rPr lang="en-US" altLang="zh-CN" sz="1800" dirty="0" smtClean="0">
                <a:ea typeface="Times New Roman" panose="02020603050405020304" pitchFamily="18" charset="0"/>
                <a:cs typeface="Arial" pitchFamily="34" charset="0"/>
              </a:rPr>
              <a:t>Outer diameter </a:t>
            </a:r>
            <a:r>
              <a:rPr lang="en-US" altLang="zh-CN" sz="1800" dirty="0" smtClean="0">
                <a:ea typeface="Times New Roman" panose="02020603050405020304" pitchFamily="18" charset="0"/>
                <a:cs typeface="Arial" pitchFamily="34" charset="0"/>
              </a:rPr>
              <a:t>φ26mm</a:t>
            </a:r>
            <a:r>
              <a:rPr lang="zh-CN" altLang="en-US" sz="1800" dirty="0" smtClean="0">
                <a:ea typeface="Times New Roman" panose="02020603050405020304" pitchFamily="18" charset="0"/>
                <a:cs typeface="Arial" pitchFamily="34" charset="0"/>
              </a:rPr>
              <a:t>；</a:t>
            </a:r>
            <a:endParaRPr lang="en-US" altLang="zh-CN" sz="1800" dirty="0" smtClean="0">
              <a:ea typeface="Times New Roman" panose="02020603050405020304" pitchFamily="18" charset="0"/>
              <a:cs typeface="Arial" pitchFamily="34" charset="0"/>
            </a:endParaRPr>
          </a:p>
          <a:p>
            <a:pPr marL="342900" lvl="3" indent="-342900">
              <a:spcBef>
                <a:spcPts val="1200"/>
              </a:spcBef>
              <a:spcAft>
                <a:spcPts val="6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</a:pPr>
            <a:r>
              <a:rPr lang="en-US" altLang="zh-CN" dirty="0">
                <a:ea typeface="Times New Roman" panose="02020603050405020304" pitchFamily="18" charset="0"/>
                <a:cs typeface="Arial" pitchFamily="34" charset="0"/>
              </a:rPr>
              <a:t>The two circular tubes merge into a single duct with a racetrack-shaped , which is shown </a:t>
            </a:r>
            <a:r>
              <a:rPr lang="en-US" altLang="zh-CN" dirty="0" smtClean="0">
                <a:ea typeface="Times New Roman" panose="02020603050405020304" pitchFamily="18" charset="0"/>
                <a:cs typeface="Arial" pitchFamily="34" charset="0"/>
              </a:rPr>
              <a:t>below. </a:t>
            </a:r>
            <a:endParaRPr lang="zh-CN" altLang="en-US" sz="1800" dirty="0" smtClean="0">
              <a:ea typeface="Times New Roman" panose="02020603050405020304" pitchFamily="18" charset="0"/>
              <a:cs typeface="Arial" pitchFamily="34" charset="0"/>
            </a:endParaRPr>
          </a:p>
          <a:p>
            <a:pPr marL="0" lvl="3" indent="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80000"/>
              <a:buNone/>
            </a:pPr>
            <a:endParaRPr lang="en-US" altLang="zh-CN" sz="1800" dirty="0">
              <a:ea typeface="Times New Roman" panose="02020603050405020304" pitchFamily="18" charset="0"/>
              <a:cs typeface="Arial" pitchFamily="34" charset="0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463" y="3936516"/>
            <a:ext cx="2577332" cy="2479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3936516"/>
            <a:ext cx="2861210" cy="247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" name="矩形 59"/>
          <p:cNvSpPr/>
          <p:nvPr/>
        </p:nvSpPr>
        <p:spPr>
          <a:xfrm>
            <a:off x="4104456" y="1913637"/>
            <a:ext cx="6096000" cy="7232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3" indent="-34290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80000"/>
              <a:buFont typeface="Wingdings" pitchFamily="2" charset="2"/>
              <a:buChar char="ü"/>
            </a:pPr>
            <a:r>
              <a:rPr lang="en-US" altLang="zh-CN" dirty="0">
                <a:ea typeface="Times New Roman" panose="02020603050405020304" pitchFamily="18" charset="0"/>
                <a:cs typeface="Arial" pitchFamily="34" charset="0"/>
              </a:rPr>
              <a:t>Width 29mm</a:t>
            </a:r>
            <a:r>
              <a:rPr lang="zh-CN" altLang="en-US" dirty="0">
                <a:ea typeface="Times New Roman" panose="02020603050405020304" pitchFamily="18" charset="0"/>
                <a:cs typeface="Arial" pitchFamily="34" charset="0"/>
              </a:rPr>
              <a:t>；</a:t>
            </a:r>
            <a:endParaRPr lang="en-US" altLang="zh-CN" dirty="0">
              <a:ea typeface="Times New Roman" panose="02020603050405020304" pitchFamily="18" charset="0"/>
              <a:cs typeface="Arial" pitchFamily="34" charset="0"/>
            </a:endParaRPr>
          </a:p>
          <a:p>
            <a:pPr marL="342900" lvl="3" indent="-34290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80000"/>
              <a:buFont typeface="Wingdings" pitchFamily="2" charset="2"/>
              <a:buChar char="ü"/>
            </a:pPr>
            <a:r>
              <a:rPr lang="en-US" altLang="zh-CN" dirty="0">
                <a:ea typeface="Times New Roman" panose="02020603050405020304" pitchFamily="18" charset="0"/>
                <a:cs typeface="Arial" pitchFamily="34" charset="0"/>
              </a:rPr>
              <a:t>Multi-layer heating film</a:t>
            </a:r>
            <a:r>
              <a:rPr lang="zh-CN" altLang="en-US" dirty="0">
                <a:ea typeface="Times New Roman" panose="02020603050405020304" pitchFamily="18" charset="0"/>
                <a:cs typeface="Arial" pitchFamily="34" charset="0"/>
              </a:rPr>
              <a:t>：</a:t>
            </a:r>
            <a:r>
              <a:rPr lang="en-US" altLang="zh-CN" dirty="0">
                <a:ea typeface="Times New Roman" panose="02020603050405020304" pitchFamily="18" charset="0"/>
                <a:cs typeface="Arial" pitchFamily="34" charset="0"/>
              </a:rPr>
              <a:t>0.5mm.</a:t>
            </a:r>
            <a:endParaRPr lang="en-US" altLang="zh-CN" dirty="0">
              <a:ea typeface="Times New Roman" panose="02020603050405020304" pitchFamily="18" charset="0"/>
              <a:cs typeface="Arial" pitchFamily="34" charset="0"/>
            </a:endParaRPr>
          </a:p>
        </p:txBody>
      </p:sp>
      <p:grpSp>
        <p:nvGrpSpPr>
          <p:cNvPr id="61" name="组合 60"/>
          <p:cNvGrpSpPr/>
          <p:nvPr/>
        </p:nvGrpSpPr>
        <p:grpSpPr>
          <a:xfrm>
            <a:off x="6742066" y="3148601"/>
            <a:ext cx="4177785" cy="2224615"/>
            <a:chOff x="623392" y="2996952"/>
            <a:chExt cx="4536504" cy="2714731"/>
          </a:xfrm>
        </p:grpSpPr>
        <p:grpSp>
          <p:nvGrpSpPr>
            <p:cNvPr id="62" name="组合 61"/>
            <p:cNvGrpSpPr/>
            <p:nvPr/>
          </p:nvGrpSpPr>
          <p:grpSpPr>
            <a:xfrm>
              <a:off x="623392" y="3356992"/>
              <a:ext cx="4536504" cy="2354691"/>
              <a:chOff x="551384" y="4067287"/>
              <a:chExt cx="4536504" cy="2354691"/>
            </a:xfrm>
          </p:grpSpPr>
          <p:grpSp>
            <p:nvGrpSpPr>
              <p:cNvPr id="68" name="组合 67"/>
              <p:cNvGrpSpPr/>
              <p:nvPr/>
            </p:nvGrpSpPr>
            <p:grpSpPr>
              <a:xfrm>
                <a:off x="551384" y="4067287"/>
                <a:ext cx="4266122" cy="2354691"/>
                <a:chOff x="551384" y="4067287"/>
                <a:chExt cx="4266122" cy="2354691"/>
              </a:xfrm>
            </p:grpSpPr>
            <p:pic>
              <p:nvPicPr>
                <p:cNvPr id="72" name="Picture 3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1384" y="4067287"/>
                  <a:ext cx="4266122" cy="19693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cxnSp>
              <p:nvCxnSpPr>
                <p:cNvPr id="73" name="直接连接符 72"/>
                <p:cNvCxnSpPr/>
                <p:nvPr/>
              </p:nvCxnSpPr>
              <p:spPr>
                <a:xfrm>
                  <a:off x="1658936" y="5088550"/>
                  <a:ext cx="0" cy="1329354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直接连接符 73"/>
                <p:cNvCxnSpPr/>
                <p:nvPr/>
              </p:nvCxnSpPr>
              <p:spPr>
                <a:xfrm>
                  <a:off x="3823016" y="5058070"/>
                  <a:ext cx="0" cy="1329354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直接箭头连接符 74"/>
                <p:cNvCxnSpPr>
                  <a:stCxn id="77" idx="3"/>
                </p:cNvCxnSpPr>
                <p:nvPr/>
              </p:nvCxnSpPr>
              <p:spPr>
                <a:xfrm flipV="1">
                  <a:off x="2914304" y="6235024"/>
                  <a:ext cx="908712" cy="2288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直接箭头连接符 75"/>
                <p:cNvCxnSpPr>
                  <a:stCxn id="77" idx="1"/>
                </p:cNvCxnSpPr>
                <p:nvPr/>
              </p:nvCxnSpPr>
              <p:spPr>
                <a:xfrm flipH="1" flipV="1">
                  <a:off x="1658936" y="6235024"/>
                  <a:ext cx="836664" cy="2288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7" name="TextBox 76"/>
                <p:cNvSpPr txBox="1"/>
                <p:nvPr/>
              </p:nvSpPr>
              <p:spPr>
                <a:xfrm>
                  <a:off x="2495600" y="6052646"/>
                  <a:ext cx="4187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b="1" dirty="0" smtClean="0">
                      <a:solidFill>
                        <a:srgbClr val="FF0000"/>
                      </a:solidFill>
                    </a:rPr>
                    <a:t>35</a:t>
                  </a:r>
                  <a:endParaRPr lang="zh-CN" altLang="en-US" b="1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69" name="直接箭头连接符 68"/>
              <p:cNvCxnSpPr/>
              <p:nvPr/>
            </p:nvCxnSpPr>
            <p:spPr>
              <a:xfrm flipH="1" flipV="1">
                <a:off x="3647728" y="5517232"/>
                <a:ext cx="720080" cy="72008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TextBox 69"/>
              <p:cNvSpPr txBox="1"/>
              <p:nvPr/>
            </p:nvSpPr>
            <p:spPr>
              <a:xfrm>
                <a:off x="4412146" y="5848042"/>
                <a:ext cx="5485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 smtClean="0">
                    <a:solidFill>
                      <a:srgbClr val="FF0000"/>
                    </a:solidFill>
                  </a:rPr>
                  <a:t>R10</a:t>
                </a:r>
                <a:endParaRPr lang="zh-CN" altLang="en-US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71" name="直接连接符 70"/>
              <p:cNvCxnSpPr/>
              <p:nvPr/>
            </p:nvCxnSpPr>
            <p:spPr>
              <a:xfrm>
                <a:off x="4367808" y="6237312"/>
                <a:ext cx="72008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3" name="直接连接符 62"/>
            <p:cNvCxnSpPr/>
            <p:nvPr/>
          </p:nvCxnSpPr>
          <p:spPr>
            <a:xfrm>
              <a:off x="2351584" y="2996952"/>
              <a:ext cx="0" cy="73668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>
              <a:off x="3287688" y="2996952"/>
              <a:ext cx="0" cy="73668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箭头连接符 64"/>
            <p:cNvCxnSpPr/>
            <p:nvPr/>
          </p:nvCxnSpPr>
          <p:spPr>
            <a:xfrm>
              <a:off x="2999656" y="3181618"/>
              <a:ext cx="301376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箭头连接符 65"/>
            <p:cNvCxnSpPr>
              <a:stCxn id="67" idx="1"/>
            </p:cNvCxnSpPr>
            <p:nvPr/>
          </p:nvCxnSpPr>
          <p:spPr>
            <a:xfrm flipH="1">
              <a:off x="2278967" y="3181619"/>
              <a:ext cx="301375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2580342" y="299695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rgbClr val="FF0000"/>
                  </a:solidFill>
                </a:rPr>
                <a:t>1</a:t>
              </a:r>
              <a:r>
                <a:rPr lang="en-US" altLang="zh-CN" b="1" dirty="0" smtClean="0">
                  <a:solidFill>
                    <a:srgbClr val="FF0000"/>
                  </a:solidFill>
                </a:rPr>
                <a:t>5</a:t>
              </a:r>
              <a:endParaRPr lang="zh-CN" altLang="en-US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7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846" y="5406827"/>
            <a:ext cx="5375920" cy="1334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451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dministrator\Desktop\11112.png">
            <a:extLst>
              <a:ext uri="{FF2B5EF4-FFF2-40B4-BE49-F238E27FC236}">
                <a16:creationId xmlns="" xmlns:a16="http://schemas.microsoft.com/office/drawing/2014/main" id="{E517AA0F-6A14-46A2-BDB7-D38CF56A7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5209" y="145436"/>
            <a:ext cx="949382" cy="55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09320"/>
            <a:ext cx="2844800" cy="365125"/>
          </a:xfrm>
        </p:spPr>
        <p:txBody>
          <a:bodyPr vert="horz" lIns="91440" tIns="45720" rIns="91440" bIns="45720" rtlCol="0" anchor="ctr"/>
          <a:lstStyle/>
          <a:p>
            <a:fld id="{F15E9139-A00B-4B2A-98A6-095DC08F1345}" type="slidenum">
              <a:rPr lang="zh-CN" altLang="en-US" b="1">
                <a:solidFill>
                  <a:schemeClr val="tx1"/>
                </a:solidFill>
              </a:rPr>
              <a:pPr/>
              <a:t>6</a:t>
            </a:fld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18" name="文本框 23">
            <a:extLst>
              <a:ext uri="{FF2B5EF4-FFF2-40B4-BE49-F238E27FC236}">
                <a16:creationId xmlns=""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1343472" y="73386"/>
            <a:ext cx="9501737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b="1" dirty="0">
                <a:solidFill>
                  <a:srgbClr val="C00000"/>
                </a:solidFill>
                <a:ea typeface="微软雅黑" panose="020B0503020204020204" pitchFamily="34" charset="-122"/>
              </a:rPr>
              <a:t>The structure of beam chamber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263352" y="1196752"/>
            <a:ext cx="11809312" cy="19442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3" indent="-34290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</a:pPr>
            <a:r>
              <a:rPr lang="en-US" altLang="zh-CN" dirty="0">
                <a:ea typeface="微软雅黑" pitchFamily="34" charset="-122"/>
                <a:cs typeface="Arial" pitchFamily="34" charset="0"/>
              </a:rPr>
              <a:t>The vacuum chamber has </a:t>
            </a:r>
            <a:r>
              <a:rPr lang="en-US" altLang="zh-CN" dirty="0">
                <a:solidFill>
                  <a:srgbClr val="0000FF"/>
                </a:solidFill>
                <a:ea typeface="微软雅黑" pitchFamily="34" charset="-122"/>
                <a:cs typeface="Arial" pitchFamily="34" charset="0"/>
              </a:rPr>
              <a:t>two masks</a:t>
            </a:r>
            <a:r>
              <a:rPr lang="en-US" altLang="zh-CN" dirty="0">
                <a:ea typeface="微软雅黑" pitchFamily="34" charset="-122"/>
                <a:cs typeface="Arial" pitchFamily="34" charset="0"/>
              </a:rPr>
              <a:t>, that </a:t>
            </a:r>
            <a:r>
              <a:rPr lang="en-US" altLang="zh-CN" dirty="0" smtClean="0">
                <a:ea typeface="微软雅黑" pitchFamily="34" charset="-122"/>
                <a:cs typeface="Arial" pitchFamily="34" charset="0"/>
              </a:rPr>
              <a:t>are 1.9m </a:t>
            </a:r>
            <a:r>
              <a:rPr lang="en-US" altLang="zh-CN" dirty="0">
                <a:ea typeface="微软雅黑" pitchFamily="34" charset="-122"/>
                <a:cs typeface="Arial" pitchFamily="34" charset="0"/>
              </a:rPr>
              <a:t>and 7.2m away from the center respectively</a:t>
            </a:r>
            <a:r>
              <a:rPr lang="en-US" altLang="zh-CN" dirty="0">
                <a:ea typeface="Times New Roman" panose="02020603050405020304" pitchFamily="18" charset="0"/>
                <a:cs typeface="Arial" pitchFamily="34" charset="0"/>
              </a:rPr>
              <a:t>. </a:t>
            </a:r>
            <a:r>
              <a:rPr lang="en-US" altLang="zh-CN" dirty="0" smtClean="0">
                <a:ea typeface="Times New Roman" panose="02020603050405020304" pitchFamily="18" charset="0"/>
                <a:cs typeface="Arial" pitchFamily="34" charset="0"/>
              </a:rPr>
              <a:t>And the masks </a:t>
            </a:r>
            <a:r>
              <a:rPr lang="en-US" altLang="zh-CN" dirty="0">
                <a:ea typeface="Times New Roman" panose="02020603050405020304" pitchFamily="18" charset="0"/>
                <a:cs typeface="Arial" pitchFamily="34" charset="0"/>
              </a:rPr>
              <a:t>can block the synchrotron radiation of the upstream magnet and protect the downstream </a:t>
            </a:r>
            <a:r>
              <a:rPr lang="en-US" altLang="zh-CN" dirty="0" err="1">
                <a:ea typeface="Times New Roman" panose="02020603050405020304" pitchFamily="18" charset="0"/>
                <a:cs typeface="Arial" pitchFamily="34" charset="0"/>
              </a:rPr>
              <a:t>equipments</a:t>
            </a:r>
            <a:r>
              <a:rPr lang="en-US" altLang="zh-CN" dirty="0" smtClean="0">
                <a:ea typeface="Times New Roman" panose="02020603050405020304" pitchFamily="18" charset="0"/>
                <a:cs typeface="Arial" pitchFamily="34" charset="0"/>
              </a:rPr>
              <a:t>.</a:t>
            </a:r>
            <a:endParaRPr lang="en-US" altLang="zh-CN" dirty="0" smtClean="0">
              <a:ea typeface="Times New Roman" panose="02020603050405020304" pitchFamily="18" charset="0"/>
              <a:cs typeface="Arial" pitchFamily="34" charset="0"/>
            </a:endParaRPr>
          </a:p>
          <a:p>
            <a:pPr marL="342900" lvl="3" indent="-342900"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</a:pPr>
            <a:r>
              <a:rPr lang="en-US" altLang="zh-CN" dirty="0">
                <a:ea typeface="Times New Roman" panose="02020603050405020304" pitchFamily="18" charset="0"/>
                <a:cs typeface="Arial" pitchFamily="34" charset="0"/>
              </a:rPr>
              <a:t>The </a:t>
            </a:r>
            <a:r>
              <a:rPr lang="en-US" altLang="zh-CN" dirty="0" smtClean="0">
                <a:ea typeface="Times New Roman" panose="02020603050405020304" pitchFamily="18" charset="0"/>
                <a:cs typeface="Arial" pitchFamily="34" charset="0"/>
              </a:rPr>
              <a:t>material is </a:t>
            </a:r>
            <a:r>
              <a:rPr lang="en-US" altLang="zh-CN" dirty="0" err="1" smtClean="0">
                <a:cs typeface="Arial" pitchFamily="34" charset="0"/>
              </a:rPr>
              <a:t>CuCrZr</a:t>
            </a:r>
            <a:r>
              <a:rPr lang="en-US" altLang="zh-CN" dirty="0" smtClean="0"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altLang="zh-CN" dirty="0" smtClean="0">
                <a:ea typeface="Times New Roman" panose="02020603050405020304" pitchFamily="18" charset="0"/>
                <a:cs typeface="Arial" pitchFamily="34" charset="0"/>
              </a:rPr>
              <a:t>(C18150</a:t>
            </a:r>
            <a:r>
              <a:rPr lang="en-US" altLang="zh-CN" dirty="0">
                <a:ea typeface="Times New Roman" panose="02020603050405020304" pitchFamily="18" charset="0"/>
                <a:cs typeface="Arial" pitchFamily="34" charset="0"/>
              </a:rPr>
              <a:t>), </a:t>
            </a:r>
            <a:r>
              <a:rPr lang="en-US" altLang="zh-CN" dirty="0" smtClean="0">
                <a:ea typeface="Times New Roman" panose="02020603050405020304" pitchFamily="18" charset="0"/>
                <a:cs typeface="Arial" pitchFamily="34" charset="0"/>
              </a:rPr>
              <a:t>nine supports are </a:t>
            </a:r>
            <a:r>
              <a:rPr lang="en-US" altLang="zh-CN" dirty="0">
                <a:ea typeface="Times New Roman" panose="02020603050405020304" pitchFamily="18" charset="0"/>
                <a:cs typeface="Arial" pitchFamily="34" charset="0"/>
              </a:rPr>
              <a:t>set on the vacuum </a:t>
            </a:r>
            <a:r>
              <a:rPr lang="en-US" altLang="zh-CN" dirty="0" smtClean="0">
                <a:ea typeface="Times New Roman" panose="02020603050405020304" pitchFamily="18" charset="0"/>
                <a:cs typeface="Arial" pitchFamily="34" charset="0"/>
              </a:rPr>
              <a:t>chamber, </a:t>
            </a:r>
            <a:r>
              <a:rPr lang="en-US" altLang="zh-CN" dirty="0">
                <a:ea typeface="Times New Roman" panose="02020603050405020304" pitchFamily="18" charset="0"/>
                <a:cs typeface="Arial" pitchFamily="34" charset="0"/>
              </a:rPr>
              <a:t>with an interval of about 750mm</a:t>
            </a:r>
            <a:r>
              <a:rPr lang="en-US" altLang="zh-CN" dirty="0" smtClean="0">
                <a:ea typeface="Times New Roman" panose="02020603050405020304" pitchFamily="18" charset="0"/>
                <a:cs typeface="Arial" pitchFamily="34" charset="0"/>
              </a:rPr>
              <a:t>. </a:t>
            </a:r>
            <a:r>
              <a:rPr lang="en-US" altLang="zh-CN" dirty="0" smtClean="0"/>
              <a:t>The maximum stress is </a:t>
            </a:r>
            <a:r>
              <a:rPr lang="en-US" altLang="zh-CN" dirty="0" smtClean="0">
                <a:ea typeface="黑体" panose="02010609060101010101" pitchFamily="49" charset="-122"/>
                <a:cs typeface="Times New Roman" panose="02020603050405020304" pitchFamily="18" charset="0"/>
              </a:rPr>
              <a:t>1.4MPa, the maximum deformation </a:t>
            </a:r>
            <a:r>
              <a:rPr lang="zh-CN" altLang="en-US" dirty="0" smtClean="0">
                <a:ea typeface="黑体" panose="02010609060101010101" pitchFamily="49" charset="-122"/>
                <a:cs typeface="Times New Roman" panose="02020603050405020304" pitchFamily="18" charset="0"/>
              </a:rPr>
              <a:t>＜</a:t>
            </a:r>
            <a:r>
              <a:rPr lang="en-US" altLang="zh-CN" dirty="0" smtClean="0">
                <a:ea typeface="黑体" panose="02010609060101010101" pitchFamily="49" charset="-122"/>
                <a:cs typeface="Times New Roman" panose="02020603050405020304" pitchFamily="18" charset="0"/>
              </a:rPr>
              <a:t>0.1mm</a:t>
            </a:r>
            <a:r>
              <a:rPr lang="en-US" altLang="zh-CN" dirty="0"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  <a:endParaRPr lang="zh-CN" altLang="en-US" dirty="0"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199456" y="2996952"/>
            <a:ext cx="9763390" cy="1440160"/>
            <a:chOff x="4246734" y="2563973"/>
            <a:chExt cx="7860626" cy="1120775"/>
          </a:xfrm>
        </p:grpSpPr>
        <p:grpSp>
          <p:nvGrpSpPr>
            <p:cNvPr id="46" name="组合 45"/>
            <p:cNvGrpSpPr/>
            <p:nvPr/>
          </p:nvGrpSpPr>
          <p:grpSpPr>
            <a:xfrm>
              <a:off x="4246734" y="2563973"/>
              <a:ext cx="7860626" cy="1120775"/>
              <a:chOff x="132939" y="3789040"/>
              <a:chExt cx="11965082" cy="1509708"/>
            </a:xfrm>
          </p:grpSpPr>
          <p:pic>
            <p:nvPicPr>
              <p:cNvPr id="47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2939" y="3789040"/>
                <a:ext cx="11965082" cy="6537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0" name="文本框 15">
                <a:extLst>
                  <a:ext uri="{FF2B5EF4-FFF2-40B4-BE49-F238E27FC236}">
                    <a16:creationId xmlns="" xmlns:a16="http://schemas.microsoft.com/office/drawing/2014/main" id="{06FC9530-F4B3-4A62-951E-86C9E13E85BF}"/>
                  </a:ext>
                </a:extLst>
              </p:cNvPr>
              <p:cNvSpPr txBox="1"/>
              <p:nvPr/>
            </p:nvSpPr>
            <p:spPr>
              <a:xfrm>
                <a:off x="1941182" y="4801249"/>
                <a:ext cx="2515116" cy="497499"/>
              </a:xfrm>
              <a:prstGeom prst="rect">
                <a:avLst/>
              </a:prstGeom>
              <a:ln w="190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Mask-1, 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1.9m</a:t>
                </a:r>
                <a:endParaRPr lang="en-US" altLang="zh-CN" sz="1600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51" name="直接连接符 50">
                <a:extLst>
                  <a:ext uri="{FF2B5EF4-FFF2-40B4-BE49-F238E27FC236}">
                    <a16:creationId xmlns="" xmlns:a16="http://schemas.microsoft.com/office/drawing/2014/main" id="{0FACAC10-4E87-4924-B893-79ED8A792035}"/>
                  </a:ext>
                </a:extLst>
              </p:cNvPr>
              <p:cNvCxnSpPr>
                <a:cxnSpLocks/>
                <a:stCxn id="50" idx="0"/>
              </p:cNvCxnSpPr>
              <p:nvPr/>
            </p:nvCxnSpPr>
            <p:spPr>
              <a:xfrm flipH="1" flipV="1">
                <a:off x="3037254" y="4136246"/>
                <a:ext cx="161485" cy="66500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2" name="文本框 15">
                <a:extLst>
                  <a:ext uri="{FF2B5EF4-FFF2-40B4-BE49-F238E27FC236}">
                    <a16:creationId xmlns="" xmlns:a16="http://schemas.microsoft.com/office/drawing/2014/main" id="{06FC9530-F4B3-4A62-951E-86C9E13E85BF}"/>
                  </a:ext>
                </a:extLst>
              </p:cNvPr>
              <p:cNvSpPr txBox="1"/>
              <p:nvPr/>
            </p:nvSpPr>
            <p:spPr>
              <a:xfrm>
                <a:off x="9498231" y="4800399"/>
                <a:ext cx="2411360" cy="497498"/>
              </a:xfrm>
              <a:prstGeom prst="rect">
                <a:avLst/>
              </a:prstGeom>
              <a:ln w="190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Mask-2, 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7.2m</a:t>
                </a:r>
                <a:endParaRPr lang="en-US" altLang="zh-CN" sz="1600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53" name="直接连接符 52">
                <a:extLst>
                  <a:ext uri="{FF2B5EF4-FFF2-40B4-BE49-F238E27FC236}">
                    <a16:creationId xmlns="" xmlns:a16="http://schemas.microsoft.com/office/drawing/2014/main" id="{0FACAC10-4E87-4924-B893-79ED8A792035}"/>
                  </a:ext>
                </a:extLst>
              </p:cNvPr>
              <p:cNvCxnSpPr>
                <a:cxnSpLocks/>
                <a:stCxn id="52" idx="0"/>
              </p:cNvCxnSpPr>
              <p:nvPr/>
            </p:nvCxnSpPr>
            <p:spPr>
              <a:xfrm flipV="1">
                <a:off x="10703911" y="3907603"/>
                <a:ext cx="1096073" cy="89279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56" name="直接连接符 55">
              <a:extLst>
                <a:ext uri="{FF2B5EF4-FFF2-40B4-BE49-F238E27FC236}">
                  <a16:creationId xmlns="" xmlns:a16="http://schemas.microsoft.com/office/drawing/2014/main" id="{0FACAC10-4E87-4924-B893-79ED8A79203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89727" y="2724630"/>
              <a:ext cx="258490" cy="59078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直接连接符 56">
              <a:extLst>
                <a:ext uri="{FF2B5EF4-FFF2-40B4-BE49-F238E27FC236}">
                  <a16:creationId xmlns="" xmlns:a16="http://schemas.microsoft.com/office/drawing/2014/main" id="{0FACAC10-4E87-4924-B893-79ED8A7920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704581" y="2951570"/>
              <a:ext cx="180020" cy="33202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6" name="Picture 2" descr="C:\CEPC\MDI 真空设计\！2025.06开会\1变形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4" y="4686869"/>
            <a:ext cx="3672408" cy="180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CEPC\MDI 真空设计\！2025.06开会\2应力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340" y="4682845"/>
            <a:ext cx="3672408" cy="184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86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23">
            <a:extLst>
              <a:ext uri="{FF2B5EF4-FFF2-40B4-BE49-F238E27FC236}">
                <a16:creationId xmlns=""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b="1" dirty="0" smtClean="0">
                <a:solidFill>
                  <a:srgbClr val="C00000"/>
                </a:solidFill>
                <a:ea typeface="微软雅黑" panose="020B0503020204020204" pitchFamily="34" charset="-122"/>
              </a:rPr>
              <a:t>Vacuum </a:t>
            </a:r>
            <a:r>
              <a:rPr lang="en-US" altLang="zh-CN" b="1" dirty="0" smtClean="0">
                <a:solidFill>
                  <a:srgbClr val="C00000"/>
                </a:solidFill>
                <a:ea typeface="微软雅黑" panose="020B0503020204020204" pitchFamily="34" charset="-122"/>
              </a:rPr>
              <a:t>system</a:t>
            </a:r>
            <a:endParaRPr lang="en-US" altLang="zh-CN" b="1" dirty="0">
              <a:solidFill>
                <a:srgbClr val="C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127448" y="2060847"/>
            <a:ext cx="78957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6"/>
              </a:buClr>
              <a:buFont typeface="Wingdings" pitchFamily="2" charset="2"/>
              <a:buChar char="ü"/>
            </a:pPr>
            <a:r>
              <a:rPr lang="en-US" altLang="zh-CN" dirty="0">
                <a:latin typeface="Calibri" pitchFamily="34" charset="0"/>
                <a:ea typeface="黑体" pitchFamily="49" charset="-122"/>
              </a:rPr>
              <a:t>Estimating </a:t>
            </a:r>
            <a:r>
              <a:rPr lang="en-US" altLang="zh-CN" dirty="0">
                <a:ea typeface="Times New Roman" panose="02020603050405020304" pitchFamily="18" charset="0"/>
                <a:cs typeface="Arial" pitchFamily="34" charset="0"/>
              </a:rPr>
              <a:t>the</a:t>
            </a:r>
            <a:r>
              <a:rPr lang="en-US" altLang="zh-CN" dirty="0">
                <a:latin typeface="Calibri" pitchFamily="34" charset="0"/>
                <a:ea typeface="黑体" pitchFamily="49" charset="-122"/>
              </a:rPr>
              <a:t> gas load of the </a:t>
            </a:r>
            <a:r>
              <a:rPr lang="en-US" altLang="zh-CN" dirty="0" smtClean="0">
                <a:latin typeface="Calibri" pitchFamily="34" charset="0"/>
                <a:ea typeface="黑体" pitchFamily="49" charset="-122"/>
              </a:rPr>
              <a:t>MDI </a:t>
            </a:r>
            <a:r>
              <a:rPr lang="en-US" altLang="zh-CN" dirty="0">
                <a:latin typeface="Calibri" pitchFamily="34" charset="0"/>
                <a:ea typeface="黑体" pitchFamily="49" charset="-122"/>
              </a:rPr>
              <a:t>vacuum </a:t>
            </a:r>
            <a:r>
              <a:rPr lang="en-US" altLang="zh-CN" dirty="0" smtClean="0">
                <a:latin typeface="Calibri" pitchFamily="34" charset="0"/>
                <a:ea typeface="黑体" pitchFamily="49" charset="-122"/>
              </a:rPr>
              <a:t>system</a:t>
            </a:r>
            <a:r>
              <a:rPr lang="zh-CN" altLang="en-US" dirty="0" smtClean="0">
                <a:latin typeface="Calibri" pitchFamily="34" charset="0"/>
                <a:ea typeface="黑体" pitchFamily="49" charset="-122"/>
              </a:rPr>
              <a:t>：</a:t>
            </a:r>
            <a:endParaRPr lang="en-US" altLang="zh-CN" dirty="0" smtClean="0">
              <a:latin typeface="Calibri" pitchFamily="34" charset="0"/>
              <a:ea typeface="黑体" pitchFamily="49" charset="-122"/>
            </a:endParaRP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dirty="0" smtClean="0">
                <a:latin typeface="Calibri" pitchFamily="34" charset="0"/>
                <a:ea typeface="黑体" pitchFamily="49" charset="-122"/>
              </a:rPr>
              <a:t>         (</a:t>
            </a:r>
            <a:r>
              <a:rPr lang="en-US" altLang="zh-CN" dirty="0">
                <a:latin typeface="Calibri" pitchFamily="34" charset="0"/>
                <a:ea typeface="黑体" pitchFamily="49" charset="-122"/>
              </a:rPr>
              <a:t>1) Outgassing of materials; </a:t>
            </a:r>
            <a:endParaRPr lang="en-US" altLang="zh-CN" dirty="0" smtClean="0">
              <a:latin typeface="Calibri" pitchFamily="34" charset="0"/>
              <a:ea typeface="黑体" pitchFamily="49" charset="-122"/>
            </a:endParaRP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dirty="0">
                <a:latin typeface="Calibri" pitchFamily="34" charset="0"/>
                <a:ea typeface="黑体" pitchFamily="49" charset="-122"/>
              </a:rPr>
              <a:t> </a:t>
            </a:r>
            <a:r>
              <a:rPr lang="en-US" altLang="zh-CN" dirty="0" smtClean="0">
                <a:latin typeface="Calibri" pitchFamily="34" charset="0"/>
                <a:ea typeface="黑体" pitchFamily="49" charset="-122"/>
              </a:rPr>
              <a:t>        (</a:t>
            </a:r>
            <a:r>
              <a:rPr lang="en-US" altLang="zh-CN" dirty="0">
                <a:latin typeface="Calibri" pitchFamily="34" charset="0"/>
                <a:ea typeface="黑体" pitchFamily="49" charset="-122"/>
              </a:rPr>
              <a:t>2) Beam induced </a:t>
            </a:r>
            <a:r>
              <a:rPr lang="en-US" altLang="zh-CN" dirty="0" smtClean="0">
                <a:latin typeface="Calibri" pitchFamily="34" charset="0"/>
                <a:ea typeface="黑体" pitchFamily="49" charset="-122"/>
              </a:rPr>
              <a:t>gas load: </a:t>
            </a:r>
          </a:p>
          <a:p>
            <a:pPr>
              <a:lnSpc>
                <a:spcPct val="130000"/>
              </a:lnSpc>
            </a:pPr>
            <a:r>
              <a:rPr lang="en-US" altLang="zh-CN" dirty="0" smtClean="0">
                <a:latin typeface="Calibri" pitchFamily="34" charset="0"/>
                <a:ea typeface="黑体" pitchFamily="49" charset="-122"/>
              </a:rPr>
              <a:t>             A</a:t>
            </a:r>
            <a:r>
              <a:rPr lang="en-US" altLang="zh-CN" dirty="0">
                <a:latin typeface="Calibri" pitchFamily="34" charset="0"/>
                <a:ea typeface="黑体" pitchFamily="49" charset="-122"/>
              </a:rPr>
              <a:t>. </a:t>
            </a:r>
            <a:r>
              <a:rPr lang="en-US" altLang="zh-CN" dirty="0" smtClean="0">
                <a:latin typeface="Calibri" pitchFamily="34" charset="0"/>
                <a:ea typeface="黑体" pitchFamily="49" charset="-122"/>
              </a:rPr>
              <a:t>Thermal </a:t>
            </a:r>
            <a:r>
              <a:rPr lang="en-US" altLang="zh-CN" dirty="0">
                <a:latin typeface="Calibri" pitchFamily="34" charset="0"/>
                <a:ea typeface="黑体" pitchFamily="49" charset="-122"/>
              </a:rPr>
              <a:t>outgassing of materials </a:t>
            </a:r>
            <a:endParaRPr lang="en-US" altLang="zh-CN" dirty="0" smtClean="0">
              <a:latin typeface="Calibri" pitchFamily="34" charset="0"/>
              <a:ea typeface="黑体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dirty="0" smtClean="0">
                <a:latin typeface="Calibri" pitchFamily="34" charset="0"/>
                <a:ea typeface="黑体" pitchFamily="49" charset="-122"/>
              </a:rPr>
              <a:t>             B</a:t>
            </a:r>
            <a:r>
              <a:rPr lang="en-US" altLang="zh-CN" dirty="0">
                <a:latin typeface="Calibri" pitchFamily="34" charset="0"/>
                <a:ea typeface="黑体" pitchFamily="49" charset="-122"/>
              </a:rPr>
              <a:t>. Photon </a:t>
            </a:r>
            <a:r>
              <a:rPr lang="en-US" altLang="zh-CN" dirty="0"/>
              <a:t>stimulated</a:t>
            </a:r>
            <a:r>
              <a:rPr lang="en-US" altLang="zh-CN" dirty="0" smtClean="0">
                <a:latin typeface="Calibri" pitchFamily="34" charset="0"/>
                <a:ea typeface="黑体" pitchFamily="49" charset="-122"/>
              </a:rPr>
              <a:t> </a:t>
            </a:r>
            <a:r>
              <a:rPr lang="en-US" altLang="zh-CN" dirty="0">
                <a:latin typeface="Calibri" pitchFamily="34" charset="0"/>
                <a:ea typeface="黑体" pitchFamily="49" charset="-122"/>
              </a:rPr>
              <a:t>outgassing </a:t>
            </a:r>
            <a:endParaRPr lang="en-US" altLang="zh-CN" dirty="0" smtClean="0">
              <a:latin typeface="Calibri" pitchFamily="34" charset="0"/>
              <a:ea typeface="黑体" pitchFamily="49" charset="-122"/>
            </a:endParaRP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dirty="0" smtClean="0">
                <a:latin typeface="Calibri" pitchFamily="34" charset="0"/>
                <a:ea typeface="黑体" pitchFamily="49" charset="-122"/>
              </a:rPr>
              <a:t>          (</a:t>
            </a:r>
            <a:r>
              <a:rPr lang="en-US" altLang="zh-CN" dirty="0">
                <a:latin typeface="Calibri" pitchFamily="34" charset="0"/>
                <a:ea typeface="黑体" pitchFamily="49" charset="-122"/>
              </a:rPr>
              <a:t>3) </a:t>
            </a:r>
            <a:r>
              <a:rPr lang="en-US" altLang="zh-CN" dirty="0" smtClean="0">
                <a:latin typeface="Calibri" pitchFamily="34" charset="0"/>
                <a:ea typeface="黑体" pitchFamily="49" charset="-122"/>
              </a:rPr>
              <a:t>Leakage.</a:t>
            </a:r>
            <a:endParaRPr lang="en-US" altLang="zh-CN" sz="900" dirty="0">
              <a:latin typeface="Calibri" pitchFamily="34" charset="0"/>
              <a:ea typeface="黑体" pitchFamily="49" charset="-122"/>
            </a:endParaRPr>
          </a:p>
        </p:txBody>
      </p:sp>
      <p:pic>
        <p:nvPicPr>
          <p:cNvPr id="15" name="Picture 2" descr="C:\Users\Administrator\Desktop\11112.png">
            <a:extLst>
              <a:ext uri="{FF2B5EF4-FFF2-40B4-BE49-F238E27FC236}">
                <a16:creationId xmlns="" xmlns:a16="http://schemas.microsoft.com/office/drawing/2014/main" id="{E517AA0F-6A14-46A2-BDB7-D38CF56A7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5209" y="145436"/>
            <a:ext cx="949382" cy="55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 vert="horz" lIns="91440" tIns="45720" rIns="91440" bIns="45720" rtlCol="0" anchor="ctr"/>
          <a:lstStyle/>
          <a:p>
            <a:fld id="{F15E9139-A00B-4B2A-98A6-095DC08F1345}" type="slidenum">
              <a:rPr lang="zh-CN" altLang="en-US" b="1">
                <a:solidFill>
                  <a:schemeClr val="tx1"/>
                </a:solidFill>
              </a:rPr>
              <a:pPr/>
              <a:t>7</a:t>
            </a:fld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26" name="文本框 16"/>
          <p:cNvSpPr txBox="1"/>
          <p:nvPr/>
        </p:nvSpPr>
        <p:spPr>
          <a:xfrm>
            <a:off x="551384" y="1163217"/>
            <a:ext cx="10319817" cy="5325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zh-CN"/>
            </a:defPPr>
            <a:lvl1pPr marL="342900" indent="-3429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baseline="0">
                <a:latin typeface="Arial" panose="020B0604020202020204" pitchFamily="34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 baseline="0">
                <a:latin typeface="Arial" panose="020B0604020202020204" pitchFamily="34" charset="0"/>
                <a:ea typeface="微软雅黑" pitchFamily="34" charset="-122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 baseline="0"/>
            </a:lvl3pPr>
            <a:lvl4pPr marL="342900" lvl="3" indent="-34290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000" baseline="0">
                <a:ea typeface="Times New Roman" panose="02020603050405020304" pitchFamily="18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 baseline="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altLang="zh-CN" sz="2000" dirty="0">
                <a:latin typeface="+mn-lt"/>
              </a:rPr>
              <a:t>To design the </a:t>
            </a:r>
            <a:r>
              <a:rPr lang="en-US" altLang="zh-CN" sz="2000" dirty="0" smtClean="0">
                <a:latin typeface="+mn-lt"/>
              </a:rPr>
              <a:t>MDI vacuum </a:t>
            </a:r>
            <a:r>
              <a:rPr lang="en-US" altLang="zh-CN" sz="2000" dirty="0">
                <a:latin typeface="+mn-lt"/>
              </a:rPr>
              <a:t>system, the main gas load of the vacuum system must be analyzed </a:t>
            </a:r>
            <a:r>
              <a:rPr lang="en-US" altLang="zh-CN" sz="2000" dirty="0" smtClean="0">
                <a:latin typeface="+mn-lt"/>
              </a:rPr>
              <a:t>first</a:t>
            </a:r>
            <a:r>
              <a:rPr lang="zh-CN" altLang="en-US" sz="2000" dirty="0" smtClean="0">
                <a:latin typeface="+mn-lt"/>
              </a:rPr>
              <a:t>：</a:t>
            </a:r>
            <a:endParaRPr lang="zh-CN" altLang="en-US" sz="2000" dirty="0">
              <a:latin typeface="+mn-lt"/>
            </a:endParaRPr>
          </a:p>
        </p:txBody>
      </p:sp>
      <p:sp>
        <p:nvSpPr>
          <p:cNvPr id="28" name="文本框 16"/>
          <p:cNvSpPr txBox="1"/>
          <p:nvPr/>
        </p:nvSpPr>
        <p:spPr>
          <a:xfrm>
            <a:off x="551384" y="4653136"/>
            <a:ext cx="10319817" cy="5325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zh-CN"/>
            </a:defPPr>
            <a:lvl1pPr marL="342900" indent="-3429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baseline="0">
                <a:latin typeface="Arial" panose="020B0604020202020204" pitchFamily="34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 baseline="0">
                <a:latin typeface="Arial" panose="020B0604020202020204" pitchFamily="34" charset="0"/>
                <a:ea typeface="微软雅黑" pitchFamily="34" charset="-122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 baseline="0"/>
            </a:lvl3pPr>
            <a:lvl4pPr marL="342900" lvl="3" indent="-34290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000" baseline="0">
                <a:ea typeface="Times New Roman" panose="02020603050405020304" pitchFamily="18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 baseline="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altLang="zh-CN" sz="2000" dirty="0">
                <a:latin typeface="+mn-lt"/>
              </a:rPr>
              <a:t>Evaluate the photon stimulated gas desorption</a:t>
            </a:r>
            <a:r>
              <a:rPr lang="zh-CN" altLang="en-US" sz="2000" dirty="0">
                <a:latin typeface="+mn-lt"/>
              </a:rPr>
              <a:t>（</a:t>
            </a:r>
            <a:r>
              <a:rPr lang="en-US" altLang="zh-CN" sz="2000" dirty="0" smtClean="0">
                <a:solidFill>
                  <a:srgbClr val="FF0000"/>
                </a:solidFill>
                <a:latin typeface="+mn-lt"/>
              </a:rPr>
              <a:t>dynamic, main</a:t>
            </a:r>
            <a:r>
              <a:rPr lang="zh-CN" altLang="en-US" sz="2000" dirty="0" smtClean="0">
                <a:latin typeface="+mn-lt"/>
              </a:rPr>
              <a:t>）</a:t>
            </a:r>
            <a:endParaRPr lang="zh-CN" altLang="zh-CN" sz="2000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矩形 28"/>
              <p:cNvSpPr/>
              <p:nvPr/>
            </p:nvSpPr>
            <p:spPr>
              <a:xfrm>
                <a:off x="3215680" y="5197338"/>
                <a:ext cx="1792093" cy="3919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𝑔𝑎𝑠</m:t>
                          </m:r>
                        </m:sub>
                      </m:sSub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=24.2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𝐸𝐼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𝜂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5680" y="5197338"/>
                <a:ext cx="1792093" cy="391902"/>
              </a:xfrm>
              <a:prstGeom prst="rect">
                <a:avLst/>
              </a:prstGeom>
              <a:blipFill rotWithShape="1">
                <a:blip r:embed="rId4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矩形 29"/>
          <p:cNvSpPr/>
          <p:nvPr/>
        </p:nvSpPr>
        <p:spPr>
          <a:xfrm>
            <a:off x="5738060" y="5197338"/>
            <a:ext cx="1143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仿宋_GB2312"/>
              </a:rPr>
              <a:t>[</a:t>
            </a:r>
            <a:r>
              <a:rPr lang="en-US" altLang="zh-CN" dirty="0" err="1">
                <a:latin typeface="Times New Roman" panose="02020603050405020304" pitchFamily="18" charset="0"/>
                <a:ea typeface="仿宋_GB2312"/>
              </a:rPr>
              <a:t>Torr</a:t>
            </a:r>
            <a:r>
              <a:rPr lang="en-US" altLang="zh-CN" dirty="0" err="1">
                <a:latin typeface="Times New Roman" panose="02020603050405020304" pitchFamily="18" charset="0"/>
                <a:ea typeface="仿宋_GB2312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zh-CN" dirty="0" err="1">
                <a:latin typeface="Times New Roman" panose="02020603050405020304" pitchFamily="18" charset="0"/>
                <a:ea typeface="仿宋_GB2312"/>
              </a:rPr>
              <a:t>L</a:t>
            </a:r>
            <a:r>
              <a:rPr lang="en-US" altLang="zh-CN" dirty="0">
                <a:latin typeface="Times New Roman" panose="02020603050405020304" pitchFamily="18" charset="0"/>
                <a:ea typeface="仿宋_GB2312"/>
              </a:rPr>
              <a:t>/s]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4028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23">
            <a:extLst>
              <a:ext uri="{FF2B5EF4-FFF2-40B4-BE49-F238E27FC236}">
                <a16:creationId xmlns=""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b="1" dirty="0" smtClean="0">
                <a:solidFill>
                  <a:srgbClr val="C00000"/>
                </a:solidFill>
                <a:ea typeface="微软雅黑" panose="020B0503020204020204" pitchFamily="34" charset="-122"/>
              </a:rPr>
              <a:t>Vacuum </a:t>
            </a:r>
            <a:r>
              <a:rPr lang="en-US" altLang="zh-CN" b="1" dirty="0" smtClean="0">
                <a:solidFill>
                  <a:srgbClr val="C00000"/>
                </a:solidFill>
                <a:ea typeface="微软雅黑" panose="020B0503020204020204" pitchFamily="34" charset="-122"/>
              </a:rPr>
              <a:t>system</a:t>
            </a:r>
            <a:endParaRPr lang="en-US" altLang="zh-CN" b="1" dirty="0">
              <a:solidFill>
                <a:srgbClr val="C00000"/>
              </a:solidFill>
              <a:ea typeface="微软雅黑" panose="020B0503020204020204" pitchFamily="34" charset="-122"/>
            </a:endParaRPr>
          </a:p>
        </p:txBody>
      </p:sp>
      <p:pic>
        <p:nvPicPr>
          <p:cNvPr id="8" name="Picture 2" descr="C:\Users\Administrator\Desktop\11112.png">
            <a:extLst>
              <a:ext uri="{FF2B5EF4-FFF2-40B4-BE49-F238E27FC236}">
                <a16:creationId xmlns="" xmlns:a16="http://schemas.microsoft.com/office/drawing/2014/main" id="{E517AA0F-6A14-46A2-BDB7-D38CF56A7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5209" y="145436"/>
            <a:ext cx="949382" cy="55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 vert="horz" lIns="91440" tIns="45720" rIns="91440" bIns="45720" rtlCol="0" anchor="ctr"/>
          <a:lstStyle/>
          <a:p>
            <a:fld id="{F15E9139-A00B-4B2A-98A6-095DC08F1345}" type="slidenum">
              <a:rPr lang="zh-CN" altLang="en-US" b="1">
                <a:solidFill>
                  <a:schemeClr val="tx1"/>
                </a:solidFill>
              </a:rPr>
              <a:pPr/>
              <a:t>8</a:t>
            </a:fld>
            <a:endParaRPr lang="zh-CN" alt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176390"/>
              </p:ext>
            </p:extLst>
          </p:nvPr>
        </p:nvGraphicFramePr>
        <p:xfrm>
          <a:off x="646608" y="2564904"/>
          <a:ext cx="11182991" cy="35855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2647">
                  <a:extLst>
                    <a:ext uri="{9D8B030D-6E8A-4147-A177-3AD203B41FA5}">
                      <a16:colId xmlns="" xmlns:a16="http://schemas.microsoft.com/office/drawing/2014/main" val="2159451051"/>
                    </a:ext>
                  </a:extLst>
                </a:gridCol>
                <a:gridCol w="1101335">
                  <a:extLst>
                    <a:ext uri="{9D8B030D-6E8A-4147-A177-3AD203B41FA5}">
                      <a16:colId xmlns="" xmlns:a16="http://schemas.microsoft.com/office/drawing/2014/main" val="2595946174"/>
                    </a:ext>
                  </a:extLst>
                </a:gridCol>
                <a:gridCol w="1159300">
                  <a:extLst>
                    <a:ext uri="{9D8B030D-6E8A-4147-A177-3AD203B41FA5}">
                      <a16:colId xmlns="" xmlns:a16="http://schemas.microsoft.com/office/drawing/2014/main" val="753678586"/>
                    </a:ext>
                  </a:extLst>
                </a:gridCol>
                <a:gridCol w="2028776">
                  <a:extLst>
                    <a:ext uri="{9D8B030D-6E8A-4147-A177-3AD203B41FA5}">
                      <a16:colId xmlns="" xmlns:a16="http://schemas.microsoft.com/office/drawing/2014/main" val="47107708"/>
                    </a:ext>
                  </a:extLst>
                </a:gridCol>
                <a:gridCol w="1661510">
                  <a:extLst>
                    <a:ext uri="{9D8B030D-6E8A-4147-A177-3AD203B41FA5}">
                      <a16:colId xmlns="" xmlns:a16="http://schemas.microsoft.com/office/drawing/2014/main" val="1365085092"/>
                    </a:ext>
                  </a:extLst>
                </a:gridCol>
                <a:gridCol w="1968519"/>
                <a:gridCol w="2180904">
                  <a:extLst>
                    <a:ext uri="{9D8B030D-6E8A-4147-A177-3AD203B41FA5}">
                      <a16:colId xmlns="" xmlns:a16="http://schemas.microsoft.com/office/drawing/2014/main" val="1241400944"/>
                    </a:ext>
                  </a:extLst>
                </a:gridCol>
              </a:tblGrid>
              <a:tr h="70525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Mode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E</a:t>
                      </a:r>
                    </a:p>
                    <a:p>
                      <a:pPr algn="ctr"/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[</a:t>
                      </a:r>
                      <a:r>
                        <a:rPr lang="en-US" altLang="zh-CN" sz="1800" b="1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GeV</a:t>
                      </a:r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]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I</a:t>
                      </a:r>
                    </a:p>
                    <a:p>
                      <a:pPr algn="ctr"/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[A]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PSD</a:t>
                      </a:r>
                    </a:p>
                    <a:p>
                      <a:pPr algn="ctr"/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[molecules/photon]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Q</a:t>
                      </a:r>
                      <a:r>
                        <a:rPr lang="en-US" altLang="zh-CN" sz="1800" b="1" baseline="-250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gas</a:t>
                      </a:r>
                      <a:endParaRPr lang="en-US" altLang="zh-CN" sz="1800" b="1" baseline="-2500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[</a:t>
                      </a:r>
                      <a:r>
                        <a:rPr lang="en-US" altLang="zh-CN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Torr</a:t>
                      </a:r>
                      <a:r>
                        <a:rPr lang="en-US" altLang="zh-CN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</a:t>
                      </a:r>
                      <a:r>
                        <a:rPr lang="en-US" altLang="zh-CN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r>
                        <a:rPr lang="en-US" altLang="zh-CN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/s</a:t>
                      </a:r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]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</a:t>
                      </a:r>
                      <a:r>
                        <a:rPr lang="en-US" altLang="zh-CN" sz="1800" b="1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[</a:t>
                      </a:r>
                      <a:r>
                        <a:rPr lang="en-US" altLang="zh-CN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Torr</a:t>
                      </a:r>
                      <a:r>
                        <a:rPr lang="en-US" altLang="zh-CN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</a:t>
                      </a:r>
                      <a:r>
                        <a:rPr lang="en-US" altLang="zh-CN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r>
                        <a:rPr lang="en-US" altLang="zh-CN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/s/m</a:t>
                      </a:r>
                      <a:r>
                        <a:rPr lang="en-US" altLang="zh-CN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zh-CN" altLang="en-US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00" dirty="0">
                          <a:solidFill>
                            <a:schemeClr val="tx1"/>
                          </a:solidFill>
                          <a:latin typeface="+mj-lt"/>
                          <a:ea typeface="宋体"/>
                        </a:rPr>
                        <a:t>Dynamic</a:t>
                      </a:r>
                      <a:r>
                        <a:rPr lang="en-US" altLang="zh-CN" sz="1800" b="1" kern="100" baseline="0" dirty="0">
                          <a:solidFill>
                            <a:schemeClr val="tx1"/>
                          </a:solidFill>
                          <a:latin typeface="+mj-lt"/>
                          <a:ea typeface="宋体"/>
                        </a:rPr>
                        <a:t> pressure </a:t>
                      </a:r>
                      <a:endParaRPr lang="en-US" altLang="zh-CN" sz="1800" b="1" kern="100" baseline="0" dirty="0" smtClean="0">
                        <a:solidFill>
                          <a:schemeClr val="tx1"/>
                        </a:solidFill>
                        <a:latin typeface="+mj-lt"/>
                        <a:ea typeface="宋体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kern="100" baseline="0" dirty="0" smtClean="0">
                          <a:solidFill>
                            <a:schemeClr val="tx1"/>
                          </a:solidFill>
                          <a:latin typeface="+mj-lt"/>
                          <a:ea typeface="宋体"/>
                        </a:rPr>
                        <a:t>[</a:t>
                      </a:r>
                      <a:r>
                        <a:rPr lang="en-US" altLang="zh-CN" sz="1800" b="1" kern="0" dirty="0" err="1" smtClean="0">
                          <a:solidFill>
                            <a:schemeClr val="tx1"/>
                          </a:solidFill>
                          <a:latin typeface="+mj-lt"/>
                          <a:ea typeface="宋体"/>
                        </a:rPr>
                        <a:t>Torr</a:t>
                      </a:r>
                      <a:r>
                        <a:rPr lang="en-US" altLang="zh-CN" sz="1800" b="1" kern="0" dirty="0" smtClean="0">
                          <a:solidFill>
                            <a:schemeClr val="tx1"/>
                          </a:solidFill>
                          <a:latin typeface="+mj-lt"/>
                          <a:ea typeface="宋体"/>
                        </a:rPr>
                        <a:t>]</a:t>
                      </a:r>
                      <a:endParaRPr lang="zh-CN" altLang="zh-CN" sz="1800" b="1" kern="100" dirty="0">
                        <a:solidFill>
                          <a:schemeClr val="tx1"/>
                        </a:solidFill>
                        <a:latin typeface="+mj-lt"/>
                        <a:ea typeface="宋体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="" xmlns:a16="http://schemas.microsoft.com/office/drawing/2014/main" val="1334073903"/>
                  </a:ext>
                </a:extLst>
              </a:tr>
              <a:tr h="73490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Higgs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120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0.029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2.0 E-5</a:t>
                      </a:r>
                      <a:endParaRPr lang="en-US" altLang="zh-CN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1.68E-3</a:t>
                      </a:r>
                      <a:endParaRPr lang="en-US" altLang="zh-CN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4.46E-9</a:t>
                      </a:r>
                      <a:endParaRPr lang="zh-CN" altLang="zh-CN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2.0 E-9</a:t>
                      </a:r>
                      <a:endParaRPr lang="zh-CN" sz="1800" b="0" kern="1200" baseline="300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2623948248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W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80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0.147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1.0 E-5</a:t>
                      </a:r>
                      <a:endParaRPr lang="en-US" altLang="zh-CN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2.85E-03</a:t>
                      </a:r>
                      <a:endParaRPr lang="en-US" altLang="zh-CN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7.57E-9</a:t>
                      </a:r>
                      <a:endParaRPr lang="zh-CN" altLang="zh-CN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1.5 </a:t>
                      </a: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E-9</a:t>
                      </a:r>
                      <a:endParaRPr lang="zh-CN" sz="1800" b="0" kern="1200" baseline="300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288107967"/>
                  </a:ext>
                </a:extLst>
              </a:tr>
              <a:tr h="76924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Z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45.5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1.39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2.0 E-6</a:t>
                      </a:r>
                      <a:endParaRPr lang="en-US" altLang="zh-CN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3.06E-03</a:t>
                      </a:r>
                      <a:endParaRPr lang="en-US" altLang="zh-CN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8.13E-9</a:t>
                      </a:r>
                      <a:endParaRPr lang="zh-CN" altLang="zh-CN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8.0 E-10</a:t>
                      </a:r>
                      <a:endParaRPr lang="zh-CN" sz="1800" b="0" kern="1200" baseline="300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793183531"/>
                  </a:ext>
                </a:extLst>
              </a:tr>
              <a:tr h="72809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tt</a:t>
                      </a:r>
                      <a:endParaRPr lang="zh-CN" altLang="en-US" sz="1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180</a:t>
                      </a:r>
                      <a:endParaRPr lang="en-US" altLang="zh-CN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0.0054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1.35 E-3</a:t>
                      </a:r>
                      <a:endParaRPr lang="en-US" altLang="zh-CN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3.18E-02</a:t>
                      </a:r>
                      <a:endParaRPr lang="en-US" altLang="zh-CN" sz="1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8.45E-8</a:t>
                      </a:r>
                      <a:endParaRPr lang="zh-CN" altLang="zh-CN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1.0 E-8</a:t>
                      </a:r>
                      <a:endParaRPr lang="zh-CN" sz="1800" b="0" kern="1200" baseline="300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814062807"/>
                  </a:ext>
                </a:extLst>
              </a:tr>
            </a:tbl>
          </a:graphicData>
        </a:graphic>
      </p:graphicFrame>
      <p:sp>
        <p:nvSpPr>
          <p:cNvPr id="10" name="Content Placeholder 2"/>
          <p:cNvSpPr txBox="1">
            <a:spLocks/>
          </p:cNvSpPr>
          <p:nvPr/>
        </p:nvSpPr>
        <p:spPr>
          <a:xfrm>
            <a:off x="263352" y="1196753"/>
            <a:ext cx="11593288" cy="12241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3" indent="-34290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</a:pPr>
            <a:r>
              <a:rPr lang="en-US" altLang="zh-CN" dirty="0" smtClean="0">
                <a:ea typeface="Times New Roman" panose="02020603050405020304" pitchFamily="18" charset="0"/>
                <a:cs typeface="Arial" pitchFamily="34" charset="0"/>
              </a:rPr>
              <a:t>The </a:t>
            </a:r>
            <a:r>
              <a:rPr lang="en-US" altLang="zh-CN" dirty="0">
                <a:ea typeface="Times New Roman" panose="02020603050405020304" pitchFamily="18" charset="0"/>
                <a:cs typeface="Arial" pitchFamily="34" charset="0"/>
              </a:rPr>
              <a:t>photon </a:t>
            </a:r>
            <a:r>
              <a:rPr lang="en-US" altLang="zh-CN" dirty="0" smtClean="0">
                <a:ea typeface="Times New Roman" panose="02020603050405020304" pitchFamily="18" charset="0"/>
                <a:cs typeface="Arial" pitchFamily="34" charset="0"/>
              </a:rPr>
              <a:t>stimulated desorption </a:t>
            </a:r>
            <a:r>
              <a:rPr lang="en-US" altLang="zh-CN" dirty="0" smtClean="0">
                <a:ea typeface="Times New Roman" panose="02020603050405020304" pitchFamily="18" charset="0"/>
                <a:cs typeface="Arial" pitchFamily="34" charset="0"/>
              </a:rPr>
              <a:t>outgas </a:t>
            </a:r>
            <a:r>
              <a:rPr lang="en-US" altLang="zh-CN" dirty="0">
                <a:ea typeface="Times New Roman" panose="02020603050405020304" pitchFamily="18" charset="0"/>
                <a:cs typeface="Arial" pitchFamily="34" charset="0"/>
              </a:rPr>
              <a:t>caused by synchrotron radiation is analyzed in the following table. </a:t>
            </a:r>
            <a:endParaRPr lang="en-US" altLang="zh-CN" dirty="0" smtClean="0">
              <a:ea typeface="Times New Roman" panose="02020603050405020304" pitchFamily="18" charset="0"/>
              <a:cs typeface="Arial" pitchFamily="34" charset="0"/>
            </a:endParaRPr>
          </a:p>
          <a:p>
            <a:pPr marL="342900" lvl="3" indent="-34290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</a:pPr>
            <a:r>
              <a:rPr lang="en-US" altLang="zh-CN" dirty="0" smtClean="0">
                <a:ea typeface="Times New Roman" panose="02020603050405020304" pitchFamily="18" charset="0"/>
                <a:cs typeface="Arial" pitchFamily="34" charset="0"/>
              </a:rPr>
              <a:t>The </a:t>
            </a:r>
            <a:r>
              <a:rPr lang="en-US" altLang="zh-CN" dirty="0">
                <a:ea typeface="Times New Roman" panose="02020603050405020304" pitchFamily="18" charset="0"/>
                <a:cs typeface="Arial" pitchFamily="34" charset="0"/>
              </a:rPr>
              <a:t>desorption </a:t>
            </a:r>
            <a:r>
              <a:rPr lang="en-US" altLang="zh-CN" dirty="0" smtClean="0">
                <a:ea typeface="Times New Roman" panose="02020603050405020304" pitchFamily="18" charset="0"/>
                <a:cs typeface="Arial" pitchFamily="34" charset="0"/>
              </a:rPr>
              <a:t>outgassing rate </a:t>
            </a:r>
            <a:r>
              <a:rPr lang="en-US" altLang="zh-CN" dirty="0">
                <a:ea typeface="Times New Roman" panose="02020603050405020304" pitchFamily="18" charset="0"/>
                <a:cs typeface="Arial" pitchFamily="34" charset="0"/>
              </a:rPr>
              <a:t>on the surface of the vacuum </a:t>
            </a:r>
            <a:r>
              <a:rPr lang="en-US" altLang="zh-CN" dirty="0" smtClean="0">
                <a:ea typeface="Times New Roman" panose="02020603050405020304" pitchFamily="18" charset="0"/>
                <a:cs typeface="Arial" pitchFamily="34" charset="0"/>
              </a:rPr>
              <a:t>chamber is </a:t>
            </a:r>
            <a:r>
              <a:rPr lang="en-US" altLang="zh-CN" dirty="0">
                <a:ea typeface="Times New Roman" panose="02020603050405020304" pitchFamily="18" charset="0"/>
                <a:cs typeface="Arial" pitchFamily="34" charset="0"/>
              </a:rPr>
              <a:t>approximately </a:t>
            </a:r>
            <a:r>
              <a:rPr lang="en-US" altLang="zh-CN" dirty="0" smtClean="0">
                <a:ea typeface="Times New Roman" panose="02020603050405020304" pitchFamily="18" charset="0"/>
                <a:cs typeface="Arial" pitchFamily="34" charset="0"/>
              </a:rPr>
              <a:t>4.46E-9 </a:t>
            </a:r>
            <a:r>
              <a:rPr lang="en-US" altLang="zh-CN" dirty="0" err="1" smtClean="0">
                <a:ea typeface="Times New Roman" panose="02020603050405020304" pitchFamily="18" charset="0"/>
                <a:cs typeface="Arial" pitchFamily="34" charset="0"/>
              </a:rPr>
              <a:t>mbar·L</a:t>
            </a:r>
            <a:r>
              <a:rPr lang="en-US" altLang="zh-CN" dirty="0" smtClean="0">
                <a:ea typeface="Times New Roman" panose="02020603050405020304" pitchFamily="18" charset="0"/>
                <a:cs typeface="Arial" pitchFamily="34" charset="0"/>
              </a:rPr>
              <a:t>/s/m</a:t>
            </a:r>
            <a:r>
              <a:rPr lang="en-US" altLang="zh-CN" baseline="30000" dirty="0" smtClean="0"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zh-CN" altLang="en-US" dirty="0" smtClean="0">
                <a:ea typeface="Times New Roman" panose="02020603050405020304" pitchFamily="18" charset="0"/>
                <a:cs typeface="Arial" pitchFamily="34" charset="0"/>
              </a:rPr>
              <a:t>（</a:t>
            </a:r>
            <a:r>
              <a:rPr lang="en-US" altLang="zh-CN" dirty="0"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altLang="zh-CN" dirty="0" smtClean="0">
                <a:ea typeface="Times New Roman" panose="02020603050405020304" pitchFamily="18" charset="0"/>
                <a:cs typeface="Arial" pitchFamily="34" charset="0"/>
              </a:rPr>
              <a:t>Higgs mode, 50MW</a:t>
            </a:r>
            <a:r>
              <a:rPr lang="zh-CN" altLang="en-US" dirty="0" smtClean="0">
                <a:ea typeface="Times New Roman" panose="02020603050405020304" pitchFamily="18" charset="0"/>
                <a:cs typeface="Arial" pitchFamily="34" charset="0"/>
              </a:rPr>
              <a:t>）</a:t>
            </a:r>
            <a:r>
              <a:rPr lang="en-US" altLang="zh-CN" dirty="0" smtClean="0">
                <a:ea typeface="Times New Roman" panose="02020603050405020304" pitchFamily="18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880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23">
            <a:extLst>
              <a:ext uri="{FF2B5EF4-FFF2-40B4-BE49-F238E27FC236}">
                <a16:creationId xmlns=""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b="1" dirty="0" smtClean="0">
                <a:solidFill>
                  <a:srgbClr val="C00000"/>
                </a:solidFill>
                <a:ea typeface="微软雅黑" panose="020B0503020204020204" pitchFamily="34" charset="-122"/>
              </a:rPr>
              <a:t>Vacuum </a:t>
            </a:r>
            <a:r>
              <a:rPr lang="en-US" altLang="zh-CN" b="1" dirty="0" smtClean="0">
                <a:solidFill>
                  <a:srgbClr val="C00000"/>
                </a:solidFill>
                <a:ea typeface="微软雅黑" panose="020B0503020204020204" pitchFamily="34" charset="-122"/>
              </a:rPr>
              <a:t>system</a:t>
            </a:r>
            <a:endParaRPr lang="en-US" altLang="zh-CN" b="1" dirty="0">
              <a:solidFill>
                <a:srgbClr val="C00000"/>
              </a:solidFill>
              <a:ea typeface="微软雅黑" panose="020B0503020204020204" pitchFamily="34" charset="-122"/>
            </a:endParaRPr>
          </a:p>
        </p:txBody>
      </p:sp>
      <p:pic>
        <p:nvPicPr>
          <p:cNvPr id="8" name="Picture 2" descr="C:\Users\Administrator\Desktop\11112.png">
            <a:extLst>
              <a:ext uri="{FF2B5EF4-FFF2-40B4-BE49-F238E27FC236}">
                <a16:creationId xmlns="" xmlns:a16="http://schemas.microsoft.com/office/drawing/2014/main" id="{E517AA0F-6A14-46A2-BDB7-D38CF56A7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5209" y="145436"/>
            <a:ext cx="949382" cy="55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02C57964-B1C4-4884-AA2B-356967162F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80" y="3247704"/>
            <a:ext cx="5040560" cy="3421656"/>
          </a:xfrm>
          <a:prstGeom prst="rect">
            <a:avLst/>
          </a:prstGeom>
        </p:spPr>
      </p:pic>
      <p:sp>
        <p:nvSpPr>
          <p:cNvPr id="19" name="Content Placeholder 2"/>
          <p:cNvSpPr txBox="1">
            <a:spLocks/>
          </p:cNvSpPr>
          <p:nvPr/>
        </p:nvSpPr>
        <p:spPr>
          <a:xfrm>
            <a:off x="263352" y="1124744"/>
            <a:ext cx="11593288" cy="18722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3" indent="-34290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</a:pPr>
            <a:r>
              <a:rPr lang="en-GB" altLang="zh-CN" dirty="0">
                <a:ea typeface="Times New Roman" panose="02020603050405020304" pitchFamily="18" charset="0"/>
                <a:cs typeface="Arial" pitchFamily="34" charset="0"/>
              </a:rPr>
              <a:t>Good beam lifetime must be achieved soon after the initial start-up with a stored beam.</a:t>
            </a:r>
            <a:endParaRPr lang="zh-CN" altLang="zh-CN" dirty="0">
              <a:ea typeface="Times New Roman" panose="02020603050405020304" pitchFamily="18" charset="0"/>
              <a:cs typeface="Arial" pitchFamily="34" charset="0"/>
            </a:endParaRPr>
          </a:p>
          <a:p>
            <a:pPr marL="342900" lvl="3" indent="-34290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</a:pPr>
            <a:r>
              <a:rPr lang="en-GB" altLang="zh-CN" dirty="0" smtClean="0">
                <a:ea typeface="Times New Roman" panose="02020603050405020304" pitchFamily="18" charset="0"/>
                <a:cs typeface="Arial" pitchFamily="34" charset="0"/>
              </a:rPr>
              <a:t>The vacuum system must be capable of quick recovery after sections are exposed to air for maintenance or repairs.</a:t>
            </a:r>
            <a:endParaRPr lang="zh-CN" altLang="zh-CN" dirty="0" smtClean="0">
              <a:ea typeface="Times New Roman" panose="02020603050405020304" pitchFamily="18" charset="0"/>
              <a:cs typeface="Arial" pitchFamily="34" charset="0"/>
            </a:endParaRPr>
          </a:p>
          <a:p>
            <a:pPr marL="342900" lvl="3" indent="-34290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</a:pPr>
            <a:r>
              <a:rPr lang="en-GB" altLang="zh-CN" dirty="0" smtClean="0">
                <a:ea typeface="Times New Roman" panose="02020603050405020304" pitchFamily="18" charset="0"/>
                <a:cs typeface="Arial" pitchFamily="34" charset="0"/>
              </a:rPr>
              <a:t>The </a:t>
            </a:r>
            <a:r>
              <a:rPr lang="en-GB" altLang="zh-CN" dirty="0">
                <a:ea typeface="Times New Roman" panose="02020603050405020304" pitchFamily="18" charset="0"/>
                <a:cs typeface="Arial" pitchFamily="34" charset="0"/>
              </a:rPr>
              <a:t>chamber wall must be as smooth as possible to minimize electromagnetic fields induced by the beam.</a:t>
            </a:r>
            <a:endParaRPr lang="zh-CN" altLang="zh-CN" dirty="0">
              <a:ea typeface="Times New Roman" panose="02020603050405020304" pitchFamily="18" charset="0"/>
              <a:cs typeface="Arial" pitchFamily="34" charset="0"/>
            </a:endParaRPr>
          </a:p>
          <a:p>
            <a:pPr marL="342900" lvl="3" indent="-34290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</a:pPr>
            <a:r>
              <a:rPr lang="en-US" altLang="zh-CN" dirty="0">
                <a:ea typeface="Times New Roman" panose="02020603050405020304" pitchFamily="18" charset="0"/>
                <a:cs typeface="Arial" pitchFamily="34" charset="0"/>
              </a:rPr>
              <a:t>NEG coating of 200nm is </a:t>
            </a:r>
            <a:r>
              <a:rPr lang="en-US" altLang="zh-CN" dirty="0" smtClean="0">
                <a:ea typeface="Times New Roman" panose="02020603050405020304" pitchFamily="18" charset="0"/>
                <a:cs typeface="Arial" pitchFamily="34" charset="0"/>
              </a:rPr>
              <a:t>used </a:t>
            </a:r>
            <a:r>
              <a:rPr lang="en-US" altLang="zh-CN" dirty="0">
                <a:ea typeface="Times New Roman" panose="02020603050405020304" pitchFamily="18" charset="0"/>
                <a:cs typeface="Arial" pitchFamily="34" charset="0"/>
              </a:rPr>
              <a:t>to suppress e-cloud of positron ring  while absorbing residual gases. After 24 hours of activation at 180 ℃, SEY is 1.2, which can be reduced at higher </a:t>
            </a:r>
            <a:r>
              <a:rPr lang="en-US" altLang="zh-CN" dirty="0" smtClean="0">
                <a:ea typeface="Times New Roman" panose="02020603050405020304" pitchFamily="18" charset="0"/>
                <a:cs typeface="Arial" pitchFamily="34" charset="0"/>
              </a:rPr>
              <a:t>activation temperature.</a:t>
            </a:r>
            <a:endParaRPr lang="en-US" altLang="zh-CN" dirty="0">
              <a:ea typeface="Times New Roman" panose="02020603050405020304" pitchFamily="18" charset="0"/>
              <a:cs typeface="Arial" pitchFamily="34" charset="0"/>
            </a:endParaRPr>
          </a:p>
        </p:txBody>
      </p:sp>
      <p:pic>
        <p:nvPicPr>
          <p:cNvPr id="21" name="Picture 2">
            <a:extLst>
              <a:ext uri="{FF2B5EF4-FFF2-40B4-BE49-F238E27FC236}">
                <a16:creationId xmlns="" xmlns:a16="http://schemas.microsoft.com/office/drawing/2014/main" id="{92452179-B9CC-4DD1-9603-D5965DD68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48" y="3347157"/>
            <a:ext cx="2541760" cy="3394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文本框 16">
            <a:extLst>
              <a:ext uri="{FF2B5EF4-FFF2-40B4-BE49-F238E27FC236}">
                <a16:creationId xmlns="" xmlns:a16="http://schemas.microsoft.com/office/drawing/2014/main" id="{6AF8AAA9-3A08-4EB3-A975-6115FBAB13E1}"/>
              </a:ext>
            </a:extLst>
          </p:cNvPr>
          <p:cNvSpPr txBox="1"/>
          <p:nvPr/>
        </p:nvSpPr>
        <p:spPr>
          <a:xfrm>
            <a:off x="8616280" y="5482098"/>
            <a:ext cx="29211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Outside magnet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solenoid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9069808" y="633862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algn="r">
              <a:defRPr sz="1200" b="1"/>
            </a:lvl1pPr>
          </a:lstStyle>
          <a:p>
            <a:fld id="{F15E9139-A00B-4B2A-98A6-095DC08F1345}" type="slidenum">
              <a:rPr lang="zh-CN" altLang="en-US"/>
              <a:pPr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3008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34101</TotalTime>
  <Words>1312</Words>
  <Application>Microsoft Office PowerPoint</Application>
  <PresentationFormat>自定义</PresentationFormat>
  <Paragraphs>211</Paragraphs>
  <Slides>17</Slides>
  <Notes>15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Office 主题</vt:lpstr>
      <vt:lpstr>PowerPoint 演示文稿</vt:lpstr>
      <vt:lpstr>Content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vivi</dc:creator>
  <cp:lastModifiedBy>Microsoft</cp:lastModifiedBy>
  <cp:revision>2267</cp:revision>
  <cp:lastPrinted>2022-11-06T05:19:21Z</cp:lastPrinted>
  <dcterms:created xsi:type="dcterms:W3CDTF">2012-09-04T11:33:36Z</dcterms:created>
  <dcterms:modified xsi:type="dcterms:W3CDTF">2025-11-08T06:32:39Z</dcterms:modified>
</cp:coreProperties>
</file>