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953" r:id="rId2"/>
    <p:sldId id="907" r:id="rId3"/>
    <p:sldId id="1121" r:id="rId4"/>
    <p:sldId id="1126" r:id="rId5"/>
    <p:sldId id="1588" r:id="rId6"/>
    <p:sldId id="996" r:id="rId7"/>
    <p:sldId id="1136" r:id="rId8"/>
    <p:sldId id="1105" r:id="rId9"/>
    <p:sldId id="1600" r:id="rId10"/>
    <p:sldId id="1138" r:id="rId11"/>
    <p:sldId id="954" r:id="rId12"/>
    <p:sldId id="1591" r:id="rId13"/>
    <p:sldId id="1592" r:id="rId14"/>
    <p:sldId id="1143" r:id="rId15"/>
    <p:sldId id="1146" r:id="rId16"/>
    <p:sldId id="1598" r:id="rId17"/>
    <p:sldId id="1597" r:id="rId18"/>
    <p:sldId id="1149" r:id="rId19"/>
    <p:sldId id="1583" r:id="rId20"/>
    <p:sldId id="971" r:id="rId21"/>
    <p:sldId id="1596" r:id="rId22"/>
    <p:sldId id="1118" r:id="rId23"/>
    <p:sldId id="1601" r:id="rId24"/>
    <p:sldId id="1602" r:id="rId25"/>
    <p:sldId id="1134" r:id="rId26"/>
    <p:sldId id="1101" r:id="rId27"/>
  </p:sldIdLst>
  <p:sldSz cx="12192000" cy="6858000"/>
  <p:notesSz cx="9872663"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249"/>
    <a:srgbClr val="617A98"/>
    <a:srgbClr val="FFFFFF"/>
    <a:srgbClr val="003399"/>
    <a:srgbClr val="0000FF"/>
    <a:srgbClr val="E6E6E6"/>
    <a:srgbClr val="0070C0"/>
    <a:srgbClr val="4D8357"/>
    <a:srgbClr val="005800"/>
    <a:srgbClr val="00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91732" autoAdjust="0"/>
  </p:normalViewPr>
  <p:slideViewPr>
    <p:cSldViewPr>
      <p:cViewPr varScale="1">
        <p:scale>
          <a:sx n="60" d="100"/>
          <a:sy n="60" d="100"/>
        </p:scale>
        <p:origin x="768" y="3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786" cy="340570"/>
          </a:xfrm>
          <a:prstGeom prst="rect">
            <a:avLst/>
          </a:prstGeom>
        </p:spPr>
        <p:txBody>
          <a:bodyPr vert="horz" lIns="87910" tIns="43955" rIns="87910" bIns="43955" rtlCol="0"/>
          <a:lstStyle>
            <a:lvl1pPr algn="l">
              <a:defRPr sz="1200"/>
            </a:lvl1pPr>
          </a:lstStyle>
          <a:p>
            <a:endParaRPr lang="zh-CN" altLang="en-US"/>
          </a:p>
        </p:txBody>
      </p:sp>
      <p:sp>
        <p:nvSpPr>
          <p:cNvPr id="3" name="Date Placeholder 2"/>
          <p:cNvSpPr>
            <a:spLocks noGrp="1"/>
          </p:cNvSpPr>
          <p:nvPr>
            <p:ph type="dt" sz="quarter" idx="1"/>
          </p:nvPr>
        </p:nvSpPr>
        <p:spPr>
          <a:xfrm>
            <a:off x="5592671" y="0"/>
            <a:ext cx="4277786" cy="340570"/>
          </a:xfrm>
          <a:prstGeom prst="rect">
            <a:avLst/>
          </a:prstGeom>
        </p:spPr>
        <p:txBody>
          <a:bodyPr vert="horz" lIns="87910" tIns="43955" rIns="87910" bIns="43955" rtlCol="0"/>
          <a:lstStyle>
            <a:lvl1pPr algn="r">
              <a:defRPr sz="1200"/>
            </a:lvl1pPr>
          </a:lstStyle>
          <a:p>
            <a:fld id="{7F9E6D00-2C1C-47F1-8495-043F093F9ED6}" type="datetimeFigureOut">
              <a:rPr lang="zh-CN" altLang="en-US" smtClean="0"/>
              <a:t>2025/11/7</a:t>
            </a:fld>
            <a:endParaRPr lang="zh-CN" altLang="en-US"/>
          </a:p>
        </p:txBody>
      </p:sp>
      <p:sp>
        <p:nvSpPr>
          <p:cNvPr id="4" name="Footer Placeholder 3"/>
          <p:cNvSpPr>
            <a:spLocks noGrp="1"/>
          </p:cNvSpPr>
          <p:nvPr>
            <p:ph type="ftr" sz="quarter" idx="2"/>
          </p:nvPr>
        </p:nvSpPr>
        <p:spPr>
          <a:xfrm>
            <a:off x="1" y="6457105"/>
            <a:ext cx="4277786" cy="340570"/>
          </a:xfrm>
          <a:prstGeom prst="rect">
            <a:avLst/>
          </a:prstGeom>
        </p:spPr>
        <p:txBody>
          <a:bodyPr vert="horz" lIns="87910" tIns="43955" rIns="87910" bIns="43955"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5592671" y="6457105"/>
            <a:ext cx="4277786" cy="340570"/>
          </a:xfrm>
          <a:prstGeom prst="rect">
            <a:avLst/>
          </a:prstGeom>
        </p:spPr>
        <p:txBody>
          <a:bodyPr vert="horz" lIns="87910" tIns="43955" rIns="87910" bIns="43955"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278154" cy="339884"/>
          </a:xfrm>
          <a:prstGeom prst="rect">
            <a:avLst/>
          </a:prstGeom>
        </p:spPr>
        <p:txBody>
          <a:bodyPr vert="horz" lIns="95251" tIns="47626" rIns="95251" bIns="47626" rtlCol="0"/>
          <a:lstStyle>
            <a:lvl1pPr algn="l">
              <a:defRPr sz="1200"/>
            </a:lvl1pPr>
          </a:lstStyle>
          <a:p>
            <a:endParaRPr lang="zh-CN" altLang="en-US"/>
          </a:p>
        </p:txBody>
      </p:sp>
      <p:sp>
        <p:nvSpPr>
          <p:cNvPr id="3" name="日期占位符 2"/>
          <p:cNvSpPr>
            <a:spLocks noGrp="1"/>
          </p:cNvSpPr>
          <p:nvPr>
            <p:ph type="dt" idx="1"/>
          </p:nvPr>
        </p:nvSpPr>
        <p:spPr>
          <a:xfrm>
            <a:off x="5592225" y="1"/>
            <a:ext cx="4278154" cy="339884"/>
          </a:xfrm>
          <a:prstGeom prst="rect">
            <a:avLst/>
          </a:prstGeom>
        </p:spPr>
        <p:txBody>
          <a:bodyPr vert="horz" lIns="95251" tIns="47626" rIns="95251" bIns="47626" rtlCol="0"/>
          <a:lstStyle>
            <a:lvl1pPr algn="r">
              <a:defRPr sz="1200"/>
            </a:lvl1pPr>
          </a:lstStyle>
          <a:p>
            <a:fld id="{A3E0D183-6031-4C32-B44B-14746A336CF0}" type="datetimeFigureOut">
              <a:rPr lang="zh-CN" altLang="en-US" smtClean="0"/>
              <a:pPr/>
              <a:t>2025/11/7</a:t>
            </a:fld>
            <a:endParaRPr lang="zh-CN" altLang="en-US"/>
          </a:p>
        </p:txBody>
      </p:sp>
      <p:sp>
        <p:nvSpPr>
          <p:cNvPr id="4" name="幻灯片图像占位符 3"/>
          <p:cNvSpPr>
            <a:spLocks noGrp="1" noRot="1" noChangeAspect="1"/>
          </p:cNvSpPr>
          <p:nvPr>
            <p:ph type="sldImg" idx="2"/>
          </p:nvPr>
        </p:nvSpPr>
        <p:spPr>
          <a:xfrm>
            <a:off x="2671763" y="511175"/>
            <a:ext cx="4529137" cy="2547938"/>
          </a:xfrm>
          <a:prstGeom prst="rect">
            <a:avLst/>
          </a:prstGeom>
          <a:noFill/>
          <a:ln w="12700">
            <a:solidFill>
              <a:prstClr val="black"/>
            </a:solidFill>
          </a:ln>
        </p:spPr>
        <p:txBody>
          <a:bodyPr vert="horz" lIns="95251" tIns="47626" rIns="95251" bIns="47626" rtlCol="0" anchor="ctr"/>
          <a:lstStyle/>
          <a:p>
            <a:endParaRPr lang="zh-CN" altLang="en-US"/>
          </a:p>
        </p:txBody>
      </p:sp>
      <p:sp>
        <p:nvSpPr>
          <p:cNvPr id="5" name="备注占位符 4"/>
          <p:cNvSpPr>
            <a:spLocks noGrp="1"/>
          </p:cNvSpPr>
          <p:nvPr>
            <p:ph type="body" sz="quarter" idx="3"/>
          </p:nvPr>
        </p:nvSpPr>
        <p:spPr>
          <a:xfrm>
            <a:off x="987267" y="3228896"/>
            <a:ext cx="7898130" cy="3058953"/>
          </a:xfrm>
          <a:prstGeom prst="rect">
            <a:avLst/>
          </a:prstGeom>
        </p:spPr>
        <p:txBody>
          <a:bodyPr vert="horz" lIns="95251" tIns="47626" rIns="95251" bIns="4762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278154" cy="339884"/>
          </a:xfrm>
          <a:prstGeom prst="rect">
            <a:avLst/>
          </a:prstGeom>
        </p:spPr>
        <p:txBody>
          <a:bodyPr vert="horz" lIns="95251" tIns="47626" rIns="95251" bIns="4762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92225" y="6456612"/>
            <a:ext cx="4278154" cy="339884"/>
          </a:xfrm>
          <a:prstGeom prst="rect">
            <a:avLst/>
          </a:prstGeom>
        </p:spPr>
        <p:txBody>
          <a:bodyPr vert="horz" lIns="95251" tIns="47626" rIns="95251" bIns="47626" rtlCol="0" anchor="b"/>
          <a:lstStyle>
            <a:lvl1pPr algn="r">
              <a:defRPr sz="12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377026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18</a:t>
            </a:fld>
            <a:endParaRPr lang="zh-CN" altLang="en-US"/>
          </a:p>
        </p:txBody>
      </p:sp>
    </p:spTree>
    <p:extLst>
      <p:ext uri="{BB962C8B-B14F-4D97-AF65-F5344CB8AC3E}">
        <p14:creationId xmlns:p14="http://schemas.microsoft.com/office/powerpoint/2010/main" val="113928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152032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2025/11/7</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2025/11/7</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2025/11/7</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2025/11/7</a:t>
            </a:fld>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2025/11/7</a:t>
            </a:fld>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8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10.png"/></Relationships>
</file>

<file path=ppt/slides/_rels/slide21.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1127448" y="2480570"/>
            <a:ext cx="964907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Interaction Region engineering design status</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98342" y="4242209"/>
            <a:ext cx="11758298" cy="1631216"/>
          </a:xfrm>
          <a:prstGeom prst="rect">
            <a:avLst/>
          </a:prstGeom>
          <a:noFill/>
        </p:spPr>
        <p:txBody>
          <a:bodyPr wrap="square" rtlCol="0">
            <a:spAutoFit/>
          </a:bodyPr>
          <a:lstStyle/>
          <a:p>
            <a:pPr algn="ctr"/>
            <a:r>
              <a:rPr lang="en-US" altLang="zh-CN" sz="2800" dirty="0" err="1">
                <a:latin typeface="Times New Roman" panose="02020603050405020304" pitchFamily="18" charset="0"/>
                <a:ea typeface="微软雅黑" panose="020B0503020204020204" pitchFamily="34" charset="-122"/>
              </a:rPr>
              <a:t>Haijing</a:t>
            </a:r>
            <a:r>
              <a:rPr lang="en-US" altLang="zh-CN" sz="2800" dirty="0">
                <a:latin typeface="Times New Roman" panose="02020603050405020304" pitchFamily="18" charset="0"/>
                <a:ea typeface="微软雅黑" panose="020B0503020204020204" pitchFamily="34" charset="-122"/>
              </a:rPr>
              <a:t> Wang, on behalf of the MDI colleagues</a:t>
            </a:r>
          </a:p>
          <a:p>
            <a:pPr algn="ctr"/>
            <a:endParaRPr lang="en-US" altLang="zh-CN" sz="2400" dirty="0">
              <a:latin typeface="Times New Roman" panose="02020603050405020304" pitchFamily="18" charset="0"/>
              <a:ea typeface="微软雅黑" panose="020B0503020204020204" pitchFamily="34" charset="-122"/>
            </a:endParaRPr>
          </a:p>
          <a:p>
            <a:pPr algn="ctr"/>
            <a:r>
              <a:rPr lang="en-US" altLang="zh-CN" sz="2400" dirty="0">
                <a:latin typeface="Times New Roman" panose="02020603050405020304" pitchFamily="18" charset="0"/>
                <a:ea typeface="微软雅黑" panose="020B0503020204020204" pitchFamily="34" charset="-122"/>
              </a:rPr>
              <a:t>The 2025 International Workshop on the High Energy Circular Electron Positron Collider</a:t>
            </a:r>
          </a:p>
          <a:p>
            <a:pPr algn="ctr"/>
            <a:r>
              <a:rPr lang="en-US" altLang="zh-CN" sz="2400" dirty="0">
                <a:latin typeface="Times New Roman" panose="02020603050405020304" pitchFamily="18" charset="0"/>
                <a:ea typeface="微软雅黑" panose="020B0503020204020204" pitchFamily="34" charset="-122"/>
              </a:rPr>
              <a:t>Nov 5 – 10, 2025,</a:t>
            </a:r>
            <a:r>
              <a:rPr lang="zh-CN" altLang="en-US" sz="2400" dirty="0">
                <a:latin typeface="Times New Roman" panose="02020603050405020304" pitchFamily="18" charset="0"/>
                <a:ea typeface="微软雅黑" panose="020B0503020204020204" pitchFamily="34" charset="-122"/>
              </a:rPr>
              <a:t> </a:t>
            </a:r>
            <a:r>
              <a:rPr lang="en-US" altLang="zh-CN" sz="2400" dirty="0">
                <a:latin typeface="Times New Roman" panose="02020603050405020304" pitchFamily="18" charset="0"/>
                <a:ea typeface="微软雅黑" panose="020B0503020204020204" pitchFamily="34" charset="-122"/>
              </a:rPr>
              <a:t>Guangzhou</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776" y="5949280"/>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F0D0D82-E7AD-49BF-8BAA-E48975D0773A}"/>
              </a:ext>
            </a:extLst>
          </p:cNvPr>
          <p:cNvSpPr>
            <a:spLocks noGrp="1"/>
          </p:cNvSpPr>
          <p:nvPr>
            <p:ph type="title"/>
          </p:nvPr>
        </p:nvSpPr>
        <p:spPr/>
        <p:txBody>
          <a:bodyPr>
            <a:normAutofit/>
          </a:bodyPr>
          <a:lstStyle/>
          <a:p>
            <a:r>
              <a:rPr lang="en-US" altLang="zh-CN" dirty="0"/>
              <a:t>SC magnet, cryostat and support design</a:t>
            </a:r>
            <a:endParaRPr lang="en-US" dirty="0"/>
          </a:p>
        </p:txBody>
      </p:sp>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sp>
        <p:nvSpPr>
          <p:cNvPr id="6" name="内容占位符 1">
            <a:extLst>
              <a:ext uri="{FF2B5EF4-FFF2-40B4-BE49-F238E27FC236}">
                <a16:creationId xmlns:a16="http://schemas.microsoft.com/office/drawing/2014/main" id="{A697C0D4-AE7B-47EE-B205-729AC21E81AC}"/>
              </a:ext>
            </a:extLst>
          </p:cNvPr>
          <p:cNvSpPr txBox="1">
            <a:spLocks/>
          </p:cNvSpPr>
          <p:nvPr/>
        </p:nvSpPr>
        <p:spPr>
          <a:xfrm>
            <a:off x="576485" y="1480310"/>
            <a:ext cx="10853551" cy="446897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The mechanical analyses mainly include</a:t>
            </a:r>
          </a:p>
          <a:p>
            <a:pPr lvl="1"/>
            <a:r>
              <a:rPr lang="en-US" altLang="zh-CN" sz="2000" b="1" dirty="0"/>
              <a:t>Static structure</a:t>
            </a:r>
            <a:r>
              <a:rPr lang="en-US" altLang="zh-CN" sz="2000" dirty="0"/>
              <a:t>: the displacement of quadrupoles, and their uneven deformation</a:t>
            </a:r>
          </a:p>
          <a:p>
            <a:pPr lvl="1"/>
            <a:r>
              <a:rPr lang="en-US" altLang="zh-CN" sz="2000" b="1" dirty="0"/>
              <a:t>Vibration analyses</a:t>
            </a:r>
            <a:r>
              <a:rPr lang="en-US" altLang="zh-CN" sz="2000" dirty="0"/>
              <a:t>: modal, harmonic responses</a:t>
            </a:r>
          </a:p>
          <a:p>
            <a:pPr lvl="1"/>
            <a:r>
              <a:rPr lang="en-US" altLang="zh-CN" sz="2000" b="1" dirty="0"/>
              <a:t>Structure optimization</a:t>
            </a:r>
            <a:r>
              <a:rPr lang="en-US" altLang="zh-CN" sz="2000" dirty="0"/>
              <a:t>: to decrease deformation and enhance natural frequencies</a:t>
            </a:r>
          </a:p>
          <a:p>
            <a:pPr lvl="1"/>
            <a:r>
              <a:rPr lang="en-US" altLang="zh-CN" sz="2000" b="1" dirty="0"/>
              <a:t>Quench analyses</a:t>
            </a:r>
            <a:r>
              <a:rPr lang="en-US" altLang="zh-CN" sz="2000" dirty="0"/>
              <a:t>: the response when all the Lorentz forces vanished in 0.2 s</a:t>
            </a:r>
          </a:p>
          <a:p>
            <a:pPr lvl="1"/>
            <a:r>
              <a:rPr lang="en-US" altLang="zh-CN" sz="2000" dirty="0"/>
              <a:t>Load used in analyses: </a:t>
            </a:r>
          </a:p>
          <a:p>
            <a:pPr lvl="2"/>
            <a:r>
              <a:rPr lang="en-US" altLang="zh-CN" sz="2000" dirty="0"/>
              <a:t>Gravity</a:t>
            </a:r>
          </a:p>
          <a:p>
            <a:pPr lvl="2"/>
            <a:r>
              <a:rPr lang="en-US" altLang="zh-CN" sz="2000" dirty="0"/>
              <a:t>Lorentz forces*</a:t>
            </a:r>
          </a:p>
          <a:p>
            <a:pPr lvl="2"/>
            <a:r>
              <a:rPr lang="en-US" altLang="zh-CN" sz="2000" dirty="0"/>
              <a:t>Cryogenic temperature</a:t>
            </a:r>
          </a:p>
          <a:p>
            <a:pPr lvl="1"/>
            <a:endParaRPr lang="en-US" altLang="zh-CN" sz="2000" dirty="0"/>
          </a:p>
          <a:p>
            <a:pPr lvl="1"/>
            <a:endParaRPr lang="en-US" altLang="zh-CN" sz="2000" dirty="0"/>
          </a:p>
        </p:txBody>
      </p:sp>
      <p:pic>
        <p:nvPicPr>
          <p:cNvPr id="5" name="图片 4">
            <a:extLst>
              <a:ext uri="{FF2B5EF4-FFF2-40B4-BE49-F238E27FC236}">
                <a16:creationId xmlns:a16="http://schemas.microsoft.com/office/drawing/2014/main" id="{49A1B750-880C-4601-9BEC-E731BD68EA3B}"/>
              </a:ext>
            </a:extLst>
          </p:cNvPr>
          <p:cNvPicPr>
            <a:picLocks noChangeAspect="1"/>
          </p:cNvPicPr>
          <p:nvPr/>
        </p:nvPicPr>
        <p:blipFill>
          <a:blip r:embed="rId2"/>
          <a:stretch>
            <a:fillRect/>
          </a:stretch>
        </p:blipFill>
        <p:spPr>
          <a:xfrm>
            <a:off x="5231904" y="3861048"/>
            <a:ext cx="6480000" cy="2592857"/>
          </a:xfrm>
          <a:prstGeom prst="rect">
            <a:avLst/>
          </a:prstGeom>
        </p:spPr>
      </p:pic>
      <p:sp>
        <p:nvSpPr>
          <p:cNvPr id="2" name="文本框 1">
            <a:extLst>
              <a:ext uri="{FF2B5EF4-FFF2-40B4-BE49-F238E27FC236}">
                <a16:creationId xmlns:a16="http://schemas.microsoft.com/office/drawing/2014/main" id="{D45CAE32-9B2E-4932-9D7D-D16E6177087A}"/>
              </a:ext>
            </a:extLst>
          </p:cNvPr>
          <p:cNvSpPr txBox="1"/>
          <p:nvPr/>
        </p:nvSpPr>
        <p:spPr>
          <a:xfrm>
            <a:off x="576485" y="5085184"/>
            <a:ext cx="4799435" cy="1754326"/>
          </a:xfrm>
          <a:prstGeom prst="rect">
            <a:avLst/>
          </a:prstGeom>
          <a:noFill/>
        </p:spPr>
        <p:txBody>
          <a:bodyPr wrap="square" rtlCol="0">
            <a:spAutoFit/>
          </a:bodyPr>
          <a:lstStyle/>
          <a:p>
            <a:r>
              <a:rPr lang="en-US" altLang="zh-CN" i="1" dirty="0"/>
              <a:t>* 2.7e5 N in total in TDR, 1.48e5 N in total now. To facilitate a single-variable comparison and maintain a certain safety factor, the calculations still employ the former value. A unified update will be implemented once the design converges.</a:t>
            </a:r>
          </a:p>
          <a:p>
            <a:endParaRPr lang="zh-CN" altLang="en-US" i="1" dirty="0"/>
          </a:p>
        </p:txBody>
      </p:sp>
    </p:spTree>
    <p:extLst>
      <p:ext uri="{BB962C8B-B14F-4D97-AF65-F5344CB8AC3E}">
        <p14:creationId xmlns:p14="http://schemas.microsoft.com/office/powerpoint/2010/main" val="397880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a:extLst>
              <a:ext uri="{FF2B5EF4-FFF2-40B4-BE49-F238E27FC236}">
                <a16:creationId xmlns:a16="http://schemas.microsoft.com/office/drawing/2014/main" id="{A0BD2C90-55E7-4214-9AE4-BA34F61CE6C0}"/>
              </a:ext>
            </a:extLst>
          </p:cNvPr>
          <p:cNvPicPr>
            <a:picLocks noChangeAspect="1"/>
          </p:cNvPicPr>
          <p:nvPr/>
        </p:nvPicPr>
        <p:blipFill>
          <a:blip r:embed="rId2"/>
          <a:stretch>
            <a:fillRect/>
          </a:stretch>
        </p:blipFill>
        <p:spPr>
          <a:xfrm>
            <a:off x="4295800" y="4293096"/>
            <a:ext cx="7200000" cy="2037575"/>
          </a:xfrm>
          <a:prstGeom prst="rect">
            <a:avLst/>
          </a:prstGeom>
        </p:spPr>
      </p:pic>
      <p:sp>
        <p:nvSpPr>
          <p:cNvPr id="3" name="标题 2">
            <a:extLst>
              <a:ext uri="{FF2B5EF4-FFF2-40B4-BE49-F238E27FC236}">
                <a16:creationId xmlns:a16="http://schemas.microsoft.com/office/drawing/2014/main" id="{654350D2-4A03-4502-A467-6E0D2C7F38F3}"/>
              </a:ext>
            </a:extLst>
          </p:cNvPr>
          <p:cNvSpPr>
            <a:spLocks noGrp="1"/>
          </p:cNvSpPr>
          <p:nvPr>
            <p:ph type="title"/>
          </p:nvPr>
        </p:nvSpPr>
        <p:spPr/>
        <p:txBody>
          <a:bodyPr/>
          <a:lstStyle/>
          <a:p>
            <a:r>
              <a:rPr lang="en-US" altLang="zh-CN" dirty="0"/>
              <a:t>SC magnet, cryostat and support design</a:t>
            </a:r>
            <a:endParaRPr lang="en-US" dirty="0"/>
          </a:p>
        </p:txBody>
      </p:sp>
      <p:sp>
        <p:nvSpPr>
          <p:cNvPr id="4" name="灯片编号占位符 3">
            <a:extLst>
              <a:ext uri="{FF2B5EF4-FFF2-40B4-BE49-F238E27FC236}">
                <a16:creationId xmlns:a16="http://schemas.microsoft.com/office/drawing/2014/main" id="{1377A575-D94F-4E8C-893F-1143100B56CF}"/>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graphicFrame>
        <p:nvGraphicFramePr>
          <p:cNvPr id="8" name="内容占位符 7">
            <a:extLst>
              <a:ext uri="{FF2B5EF4-FFF2-40B4-BE49-F238E27FC236}">
                <a16:creationId xmlns:a16="http://schemas.microsoft.com/office/drawing/2014/main" id="{A95A7609-8165-4B6D-BBBA-3D2281D15E9D}"/>
              </a:ext>
            </a:extLst>
          </p:cNvPr>
          <p:cNvGraphicFramePr>
            <a:graphicFrameLocks noGrp="1"/>
          </p:cNvGraphicFramePr>
          <p:nvPr>
            <p:ph idx="1"/>
            <p:extLst>
              <p:ext uri="{D42A27DB-BD31-4B8C-83A1-F6EECF244321}">
                <p14:modId xmlns:p14="http://schemas.microsoft.com/office/powerpoint/2010/main" val="2784237975"/>
              </p:ext>
            </p:extLst>
          </p:nvPr>
        </p:nvGraphicFramePr>
        <p:xfrm>
          <a:off x="1231008" y="1988840"/>
          <a:ext cx="8928992" cy="2011680"/>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2840650389"/>
                    </a:ext>
                  </a:extLst>
                </a:gridCol>
                <a:gridCol w="1116124">
                  <a:extLst>
                    <a:ext uri="{9D8B030D-6E8A-4147-A177-3AD203B41FA5}">
                      <a16:colId xmlns:a16="http://schemas.microsoft.com/office/drawing/2014/main" val="2744110616"/>
                    </a:ext>
                  </a:extLst>
                </a:gridCol>
                <a:gridCol w="1116124">
                  <a:extLst>
                    <a:ext uri="{9D8B030D-6E8A-4147-A177-3AD203B41FA5}">
                      <a16:colId xmlns:a16="http://schemas.microsoft.com/office/drawing/2014/main" val="426582563"/>
                    </a:ext>
                  </a:extLst>
                </a:gridCol>
                <a:gridCol w="1116124">
                  <a:extLst>
                    <a:ext uri="{9D8B030D-6E8A-4147-A177-3AD203B41FA5}">
                      <a16:colId xmlns:a16="http://schemas.microsoft.com/office/drawing/2014/main" val="3108115366"/>
                    </a:ext>
                  </a:extLst>
                </a:gridCol>
                <a:gridCol w="1116124">
                  <a:extLst>
                    <a:ext uri="{9D8B030D-6E8A-4147-A177-3AD203B41FA5}">
                      <a16:colId xmlns:a16="http://schemas.microsoft.com/office/drawing/2014/main" val="515124560"/>
                    </a:ext>
                  </a:extLst>
                </a:gridCol>
                <a:gridCol w="1116124">
                  <a:extLst>
                    <a:ext uri="{9D8B030D-6E8A-4147-A177-3AD203B41FA5}">
                      <a16:colId xmlns:a16="http://schemas.microsoft.com/office/drawing/2014/main" val="1079970578"/>
                    </a:ext>
                  </a:extLst>
                </a:gridCol>
              </a:tblGrid>
              <a:tr h="240027">
                <a:tc>
                  <a:txBody>
                    <a:bodyPr/>
                    <a:lstStyle/>
                    <a:p>
                      <a:r>
                        <a:rPr lang="en-US" sz="1600" dirty="0"/>
                        <a:t>Model </a:t>
                      </a:r>
                    </a:p>
                  </a:txBody>
                  <a:tcPr/>
                </a:tc>
                <a:tc>
                  <a:txBody>
                    <a:bodyPr/>
                    <a:lstStyle/>
                    <a:p>
                      <a:r>
                        <a:rPr lang="en-US" sz="1600" dirty="0"/>
                        <a:t>TDR</a:t>
                      </a:r>
                    </a:p>
                  </a:txBody>
                  <a:tcPr/>
                </a:tc>
                <a:tc>
                  <a:txBody>
                    <a:bodyPr/>
                    <a:lstStyle/>
                    <a:p>
                      <a:r>
                        <a:rPr lang="en-US" sz="1600" dirty="0"/>
                        <a:t>IARC 24</a:t>
                      </a:r>
                    </a:p>
                  </a:txBody>
                  <a:tcPr/>
                </a:tc>
                <a:tc>
                  <a:txBody>
                    <a:bodyPr/>
                    <a:lstStyle/>
                    <a:p>
                      <a:r>
                        <a:rPr lang="en-US" sz="1600" dirty="0"/>
                        <a:t>Thinner </a:t>
                      </a:r>
                    </a:p>
                  </a:txBody>
                  <a:tcPr/>
                </a:tc>
                <a:tc>
                  <a:txBody>
                    <a:bodyPr/>
                    <a:lstStyle/>
                    <a:p>
                      <a:r>
                        <a:rPr lang="en-US" sz="1600" dirty="0"/>
                        <a:t>Thicker </a:t>
                      </a:r>
                    </a:p>
                  </a:txBody>
                  <a:tcPr/>
                </a:tc>
                <a:tc>
                  <a:txBody>
                    <a:bodyPr/>
                    <a:lstStyle/>
                    <a:p>
                      <a:r>
                        <a:rPr lang="en-US" sz="1600" dirty="0"/>
                        <a:t>Thicker II</a:t>
                      </a:r>
                    </a:p>
                  </a:txBody>
                  <a:tcPr/>
                </a:tc>
                <a:extLst>
                  <a:ext uri="{0D108BD9-81ED-4DB2-BD59-A6C34878D82A}">
                    <a16:rowId xmlns:a16="http://schemas.microsoft.com/office/drawing/2014/main" val="39919518"/>
                  </a:ext>
                </a:extLst>
              </a:tr>
              <a:tr h="240027">
                <a:tc>
                  <a:txBody>
                    <a:bodyPr/>
                    <a:lstStyle/>
                    <a:p>
                      <a:r>
                        <a:rPr lang="en-US" sz="1600" dirty="0"/>
                        <a:t>Cryostat length /mm</a:t>
                      </a:r>
                    </a:p>
                  </a:txBody>
                  <a:tcPr/>
                </a:tc>
                <a:tc>
                  <a:txBody>
                    <a:bodyPr/>
                    <a:lstStyle/>
                    <a:p>
                      <a:r>
                        <a:rPr lang="en-US" sz="1600" dirty="0"/>
                        <a:t>5613</a:t>
                      </a:r>
                    </a:p>
                  </a:txBody>
                  <a:tcPr/>
                </a:tc>
                <a:tc>
                  <a:txBody>
                    <a:bodyPr/>
                    <a:lstStyle/>
                    <a:p>
                      <a:r>
                        <a:rPr lang="en-US" sz="1600" dirty="0"/>
                        <a:t>5716</a:t>
                      </a:r>
                    </a:p>
                  </a:txBody>
                  <a:tcPr/>
                </a:tc>
                <a:tc>
                  <a:txBody>
                    <a:bodyPr/>
                    <a:lstStyle/>
                    <a:p>
                      <a:r>
                        <a:rPr lang="en-US" sz="1600" dirty="0"/>
                        <a:t>5599</a:t>
                      </a:r>
                    </a:p>
                  </a:txBody>
                  <a:tcPr/>
                </a:tc>
                <a:tc>
                  <a:txBody>
                    <a:bodyPr/>
                    <a:lstStyle/>
                    <a:p>
                      <a:r>
                        <a:rPr lang="en-US" sz="1600" dirty="0"/>
                        <a:t>5716</a:t>
                      </a:r>
                    </a:p>
                  </a:txBody>
                  <a:tcPr/>
                </a:tc>
                <a:tc>
                  <a:txBody>
                    <a:bodyPr/>
                    <a:lstStyle/>
                    <a:p>
                      <a:r>
                        <a:rPr lang="en-US" sz="1600" dirty="0"/>
                        <a:t>5577</a:t>
                      </a:r>
                    </a:p>
                  </a:txBody>
                  <a:tcPr/>
                </a:tc>
                <a:extLst>
                  <a:ext uri="{0D108BD9-81ED-4DB2-BD59-A6C34878D82A}">
                    <a16:rowId xmlns:a16="http://schemas.microsoft.com/office/drawing/2014/main" val="4120319515"/>
                  </a:ext>
                </a:extLst>
              </a:tr>
              <a:tr h="240027">
                <a:tc>
                  <a:txBody>
                    <a:bodyPr/>
                    <a:lstStyle/>
                    <a:p>
                      <a:r>
                        <a:rPr lang="en-US" sz="1600" dirty="0"/>
                        <a:t>Vacuum vessel thickness /mm</a:t>
                      </a:r>
                    </a:p>
                  </a:txBody>
                  <a:tcPr/>
                </a:tc>
                <a:tc>
                  <a:txBody>
                    <a:bodyPr/>
                    <a:lstStyle/>
                    <a:p>
                      <a:r>
                        <a:rPr lang="en-US" sz="1600" dirty="0"/>
                        <a:t>4/8</a:t>
                      </a:r>
                    </a:p>
                  </a:txBody>
                  <a:tcPr/>
                </a:tc>
                <a:tc>
                  <a:txBody>
                    <a:bodyPr/>
                    <a:lstStyle/>
                    <a:p>
                      <a:r>
                        <a:rPr lang="en-US" sz="1600" dirty="0"/>
                        <a:t>4/8</a:t>
                      </a:r>
                    </a:p>
                  </a:txBody>
                  <a:tcPr/>
                </a:tc>
                <a:tc>
                  <a:txBody>
                    <a:bodyPr/>
                    <a:lstStyle/>
                    <a:p>
                      <a:r>
                        <a:rPr lang="en-US" sz="1600" dirty="0"/>
                        <a:t>3/3</a:t>
                      </a:r>
                    </a:p>
                  </a:txBody>
                  <a:tcPr/>
                </a:tc>
                <a:tc>
                  <a:txBody>
                    <a:bodyPr/>
                    <a:lstStyle/>
                    <a:p>
                      <a:r>
                        <a:rPr lang="en-US" sz="1600" dirty="0"/>
                        <a:t>12/16</a:t>
                      </a:r>
                    </a:p>
                  </a:txBody>
                  <a:tcPr/>
                </a:tc>
                <a:tc>
                  <a:txBody>
                    <a:bodyPr/>
                    <a:lstStyle/>
                    <a:p>
                      <a:r>
                        <a:rPr lang="en-US" sz="1600" dirty="0">
                          <a:solidFill>
                            <a:schemeClr val="tx1"/>
                          </a:solidFill>
                        </a:rPr>
                        <a:t>6/6</a:t>
                      </a:r>
                    </a:p>
                  </a:txBody>
                  <a:tcPr/>
                </a:tc>
                <a:extLst>
                  <a:ext uri="{0D108BD9-81ED-4DB2-BD59-A6C34878D82A}">
                    <a16:rowId xmlns:a16="http://schemas.microsoft.com/office/drawing/2014/main" val="647010847"/>
                  </a:ext>
                </a:extLst>
              </a:tr>
              <a:tr h="240027">
                <a:tc>
                  <a:txBody>
                    <a:bodyPr/>
                    <a:lstStyle/>
                    <a:p>
                      <a:r>
                        <a:rPr lang="en-US" sz="1600" dirty="0"/>
                        <a:t>Helium vessel thickness/mm</a:t>
                      </a:r>
                    </a:p>
                  </a:txBody>
                  <a:tcPr/>
                </a:tc>
                <a:tc>
                  <a:txBody>
                    <a:bodyPr/>
                    <a:lstStyle/>
                    <a:p>
                      <a:r>
                        <a:rPr lang="en-US" sz="1600" dirty="0"/>
                        <a:t>3</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10/10</a:t>
                      </a:r>
                    </a:p>
                  </a:txBody>
                  <a:tcPr/>
                </a:tc>
                <a:extLst>
                  <a:ext uri="{0D108BD9-81ED-4DB2-BD59-A6C34878D82A}">
                    <a16:rowId xmlns:a16="http://schemas.microsoft.com/office/drawing/2014/main" val="1279645722"/>
                  </a:ext>
                </a:extLst>
              </a:tr>
              <a:tr h="240027">
                <a:tc>
                  <a:txBody>
                    <a:bodyPr/>
                    <a:lstStyle/>
                    <a:p>
                      <a:r>
                        <a:rPr lang="en-US" sz="1600" dirty="0"/>
                        <a:t>End diameter/mm</a:t>
                      </a:r>
                    </a:p>
                  </a:txBody>
                  <a:tcPr/>
                </a:tc>
                <a:tc>
                  <a:txBody>
                    <a:bodyPr/>
                    <a:lstStyle/>
                    <a:p>
                      <a:r>
                        <a:rPr lang="en-US" sz="1600" dirty="0"/>
                        <a:t>1000</a:t>
                      </a:r>
                    </a:p>
                  </a:txBody>
                  <a:tcPr/>
                </a:tc>
                <a:tc>
                  <a:txBody>
                    <a:bodyPr/>
                    <a:lstStyle/>
                    <a:p>
                      <a:r>
                        <a:rPr lang="en-US" sz="1600" dirty="0"/>
                        <a:t>1000</a:t>
                      </a:r>
                    </a:p>
                  </a:txBody>
                  <a:tcPr/>
                </a:tc>
                <a:tc>
                  <a:txBody>
                    <a:bodyPr/>
                    <a:lstStyle/>
                    <a:p>
                      <a:r>
                        <a:rPr lang="en-US" sz="1600" dirty="0"/>
                        <a:t>1000</a:t>
                      </a:r>
                    </a:p>
                  </a:txBody>
                  <a:tcPr/>
                </a:tc>
                <a:tc>
                  <a:txBody>
                    <a:bodyPr/>
                    <a:lstStyle/>
                    <a:p>
                      <a:r>
                        <a:rPr lang="en-US" sz="1600" dirty="0"/>
                        <a:t>1000</a:t>
                      </a:r>
                    </a:p>
                  </a:txBody>
                  <a:tcPr/>
                </a:tc>
                <a:tc>
                  <a:txBody>
                    <a:bodyPr/>
                    <a:lstStyle/>
                    <a:p>
                      <a:r>
                        <a:rPr lang="en-US" sz="1600" dirty="0"/>
                        <a:t>1000</a:t>
                      </a:r>
                    </a:p>
                  </a:txBody>
                  <a:tcPr/>
                </a:tc>
                <a:extLst>
                  <a:ext uri="{0D108BD9-81ED-4DB2-BD59-A6C34878D82A}">
                    <a16:rowId xmlns:a16="http://schemas.microsoft.com/office/drawing/2014/main" val="985455584"/>
                  </a:ext>
                </a:extLst>
              </a:tr>
              <a:tr h="240027">
                <a:tc>
                  <a:txBody>
                    <a:bodyPr/>
                    <a:lstStyle/>
                    <a:p>
                      <a:r>
                        <a:rPr lang="en-US" sz="1600" dirty="0"/>
                        <a:t>Cryostat weight/kg</a:t>
                      </a:r>
                    </a:p>
                  </a:txBody>
                  <a:tcPr/>
                </a:tc>
                <a:tc>
                  <a:txBody>
                    <a:bodyPr/>
                    <a:lstStyle/>
                    <a:p>
                      <a:r>
                        <a:rPr lang="en-US" sz="1600" dirty="0"/>
                        <a:t>2.7</a:t>
                      </a:r>
                    </a:p>
                  </a:txBody>
                  <a:tcPr/>
                </a:tc>
                <a:tc>
                  <a:txBody>
                    <a:bodyPr/>
                    <a:lstStyle/>
                    <a:p>
                      <a:r>
                        <a:rPr lang="en-US" sz="1600" dirty="0"/>
                        <a:t>2.4</a:t>
                      </a:r>
                    </a:p>
                  </a:txBody>
                  <a:tcPr/>
                </a:tc>
                <a:tc>
                  <a:txBody>
                    <a:bodyPr/>
                    <a:lstStyle/>
                    <a:p>
                      <a:r>
                        <a:rPr lang="en-US" sz="1600" dirty="0"/>
                        <a:t>1.3</a:t>
                      </a:r>
                    </a:p>
                  </a:txBody>
                  <a:tcPr/>
                </a:tc>
                <a:tc>
                  <a:txBody>
                    <a:bodyPr/>
                    <a:lstStyle/>
                    <a:p>
                      <a:r>
                        <a:rPr lang="en-US" sz="1600" dirty="0"/>
                        <a:t>2.7</a:t>
                      </a:r>
                    </a:p>
                  </a:txBody>
                  <a:tcPr/>
                </a:tc>
                <a:tc>
                  <a:txBody>
                    <a:bodyPr/>
                    <a:lstStyle/>
                    <a:p>
                      <a:r>
                        <a:rPr lang="en-US" sz="1600" dirty="0"/>
                        <a:t>2.2</a:t>
                      </a:r>
                    </a:p>
                  </a:txBody>
                  <a:tcPr/>
                </a:tc>
                <a:extLst>
                  <a:ext uri="{0D108BD9-81ED-4DB2-BD59-A6C34878D82A}">
                    <a16:rowId xmlns:a16="http://schemas.microsoft.com/office/drawing/2014/main" val="3090271957"/>
                  </a:ext>
                </a:extLst>
              </a:tr>
            </a:tbl>
          </a:graphicData>
        </a:graphic>
      </p:graphicFrame>
      <p:sp>
        <p:nvSpPr>
          <p:cNvPr id="9" name="内容占位符 1">
            <a:extLst>
              <a:ext uri="{FF2B5EF4-FFF2-40B4-BE49-F238E27FC236}">
                <a16:creationId xmlns:a16="http://schemas.microsoft.com/office/drawing/2014/main" id="{43F5D39F-69F7-455A-B854-D541E7D39445}"/>
              </a:ext>
            </a:extLst>
          </p:cNvPr>
          <p:cNvSpPr txBox="1">
            <a:spLocks/>
          </p:cNvSpPr>
          <p:nvPr/>
        </p:nvSpPr>
        <p:spPr>
          <a:xfrm>
            <a:off x="576485" y="1480310"/>
            <a:ext cx="10853551" cy="1238224"/>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The analyses model (Cryostat)</a:t>
            </a:r>
          </a:p>
          <a:p>
            <a:pPr lvl="1"/>
            <a:endParaRPr lang="en-US" altLang="zh-CN" sz="2000" dirty="0"/>
          </a:p>
          <a:p>
            <a:pPr lvl="1"/>
            <a:endParaRPr lang="en-US" altLang="zh-CN" sz="2000" dirty="0"/>
          </a:p>
        </p:txBody>
      </p:sp>
      <p:sp>
        <p:nvSpPr>
          <p:cNvPr id="16" name="内容占位符 1">
            <a:extLst>
              <a:ext uri="{FF2B5EF4-FFF2-40B4-BE49-F238E27FC236}">
                <a16:creationId xmlns:a16="http://schemas.microsoft.com/office/drawing/2014/main" id="{07942071-222C-4A96-8A9B-4EF508698F16}"/>
              </a:ext>
            </a:extLst>
          </p:cNvPr>
          <p:cNvSpPr txBox="1">
            <a:spLocks/>
          </p:cNvSpPr>
          <p:nvPr/>
        </p:nvSpPr>
        <p:spPr>
          <a:xfrm>
            <a:off x="421" y="4360332"/>
            <a:ext cx="4511403" cy="2381036"/>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zh-CN" sz="2000" dirty="0"/>
              <a:t>TDR:  iron quadrupoles</a:t>
            </a:r>
          </a:p>
          <a:p>
            <a:pPr lvl="1"/>
            <a:r>
              <a:rPr lang="en-US" altLang="zh-CN" sz="2000" dirty="0"/>
              <a:t>IARC 24: iron-free quadrupoles</a:t>
            </a:r>
          </a:p>
          <a:p>
            <a:pPr lvl="1"/>
            <a:r>
              <a:rPr lang="en-US" altLang="zh-CN" sz="2000" dirty="0"/>
              <a:t>Thinner: Thinner cryostat walls</a:t>
            </a:r>
          </a:p>
          <a:p>
            <a:pPr lvl="1"/>
            <a:r>
              <a:rPr lang="en-US" altLang="zh-CN" sz="2000" dirty="0"/>
              <a:t>Thicker: Thicker cryostat walls</a:t>
            </a:r>
          </a:p>
          <a:p>
            <a:pPr lvl="1"/>
            <a:r>
              <a:rPr lang="en-US" altLang="zh-CN" sz="2000" dirty="0"/>
              <a:t>Thicker II: another thicker version with adjustable support rods</a:t>
            </a:r>
          </a:p>
        </p:txBody>
      </p:sp>
      <p:sp>
        <p:nvSpPr>
          <p:cNvPr id="2" name="文本框 1">
            <a:extLst>
              <a:ext uri="{FF2B5EF4-FFF2-40B4-BE49-F238E27FC236}">
                <a16:creationId xmlns:a16="http://schemas.microsoft.com/office/drawing/2014/main" id="{9D80EC3A-A834-4DD0-9FD1-EE1AAFAB833F}"/>
              </a:ext>
            </a:extLst>
          </p:cNvPr>
          <p:cNvSpPr txBox="1"/>
          <p:nvPr/>
        </p:nvSpPr>
        <p:spPr>
          <a:xfrm>
            <a:off x="4835860" y="6345816"/>
            <a:ext cx="936104" cy="369332"/>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Bonded </a:t>
            </a:r>
          </a:p>
        </p:txBody>
      </p:sp>
      <p:cxnSp>
        <p:nvCxnSpPr>
          <p:cNvPr id="6" name="直接连接符 5">
            <a:extLst>
              <a:ext uri="{FF2B5EF4-FFF2-40B4-BE49-F238E27FC236}">
                <a16:creationId xmlns:a16="http://schemas.microsoft.com/office/drawing/2014/main" id="{3A93A991-6B6C-4946-AC7C-6C347C0FC007}"/>
              </a:ext>
            </a:extLst>
          </p:cNvPr>
          <p:cNvCxnSpPr>
            <a:stCxn id="2" idx="0"/>
          </p:cNvCxnSpPr>
          <p:nvPr/>
        </p:nvCxnSpPr>
        <p:spPr>
          <a:xfrm flipV="1">
            <a:off x="5303912" y="5230230"/>
            <a:ext cx="391592" cy="1115586"/>
          </a:xfrm>
          <a:prstGeom prst="line">
            <a:avLst/>
          </a:prstGeom>
        </p:spPr>
        <p:style>
          <a:lnRef idx="1">
            <a:schemeClr val="accent3"/>
          </a:lnRef>
          <a:fillRef idx="0">
            <a:schemeClr val="accent3"/>
          </a:fillRef>
          <a:effectRef idx="0">
            <a:schemeClr val="accent3"/>
          </a:effectRef>
          <a:fontRef idx="minor">
            <a:schemeClr val="tx1"/>
          </a:fontRef>
        </p:style>
      </p:cxnSp>
      <p:sp>
        <p:nvSpPr>
          <p:cNvPr id="14" name="文本框 13">
            <a:extLst>
              <a:ext uri="{FF2B5EF4-FFF2-40B4-BE49-F238E27FC236}">
                <a16:creationId xmlns:a16="http://schemas.microsoft.com/office/drawing/2014/main" id="{1BEEC498-60B0-4A50-8E0D-72B20883FD91}"/>
              </a:ext>
            </a:extLst>
          </p:cNvPr>
          <p:cNvSpPr txBox="1"/>
          <p:nvPr/>
        </p:nvSpPr>
        <p:spPr>
          <a:xfrm>
            <a:off x="6333380" y="6342864"/>
            <a:ext cx="2498923" cy="369332"/>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Frictional in Z direction </a:t>
            </a:r>
          </a:p>
        </p:txBody>
      </p:sp>
      <p:cxnSp>
        <p:nvCxnSpPr>
          <p:cNvPr id="15" name="直接连接符 14">
            <a:extLst>
              <a:ext uri="{FF2B5EF4-FFF2-40B4-BE49-F238E27FC236}">
                <a16:creationId xmlns:a16="http://schemas.microsoft.com/office/drawing/2014/main" id="{D4B20D1F-7349-4E5B-8A66-DEDE620B2295}"/>
              </a:ext>
            </a:extLst>
          </p:cNvPr>
          <p:cNvCxnSpPr>
            <a:cxnSpLocks/>
            <a:stCxn id="14" idx="0"/>
          </p:cNvCxnSpPr>
          <p:nvPr/>
        </p:nvCxnSpPr>
        <p:spPr>
          <a:xfrm flipH="1" flipV="1">
            <a:off x="6615163" y="5311883"/>
            <a:ext cx="967679" cy="1030981"/>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直接连接符 17">
            <a:extLst>
              <a:ext uri="{FF2B5EF4-FFF2-40B4-BE49-F238E27FC236}">
                <a16:creationId xmlns:a16="http://schemas.microsoft.com/office/drawing/2014/main" id="{B07E486A-5011-4C0B-8C70-A1DD698C06D8}"/>
              </a:ext>
            </a:extLst>
          </p:cNvPr>
          <p:cNvCxnSpPr>
            <a:cxnSpLocks/>
            <a:stCxn id="14" idx="0"/>
          </p:cNvCxnSpPr>
          <p:nvPr/>
        </p:nvCxnSpPr>
        <p:spPr>
          <a:xfrm flipH="1" flipV="1">
            <a:off x="7464152" y="5311883"/>
            <a:ext cx="118690" cy="1030981"/>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直接连接符 19">
            <a:extLst>
              <a:ext uri="{FF2B5EF4-FFF2-40B4-BE49-F238E27FC236}">
                <a16:creationId xmlns:a16="http://schemas.microsoft.com/office/drawing/2014/main" id="{4A5EAEB6-FAAD-4920-9DA5-3B0F140D452D}"/>
              </a:ext>
            </a:extLst>
          </p:cNvPr>
          <p:cNvCxnSpPr>
            <a:cxnSpLocks/>
            <a:stCxn id="14" idx="0"/>
          </p:cNvCxnSpPr>
          <p:nvPr/>
        </p:nvCxnSpPr>
        <p:spPr>
          <a:xfrm flipV="1">
            <a:off x="7582842" y="5377690"/>
            <a:ext cx="637876" cy="965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直接连接符 21">
            <a:extLst>
              <a:ext uri="{FF2B5EF4-FFF2-40B4-BE49-F238E27FC236}">
                <a16:creationId xmlns:a16="http://schemas.microsoft.com/office/drawing/2014/main" id="{9AD1C93F-7D2E-4B33-B9EC-8EEFB353C729}"/>
              </a:ext>
            </a:extLst>
          </p:cNvPr>
          <p:cNvCxnSpPr>
            <a:cxnSpLocks/>
            <a:stCxn id="14" idx="0"/>
          </p:cNvCxnSpPr>
          <p:nvPr/>
        </p:nvCxnSpPr>
        <p:spPr>
          <a:xfrm flipV="1">
            <a:off x="7582842" y="5377690"/>
            <a:ext cx="1969542" cy="965174"/>
          </a:xfrm>
          <a:prstGeom prst="line">
            <a:avLst/>
          </a:prstGeom>
        </p:spPr>
        <p:style>
          <a:lnRef idx="1">
            <a:schemeClr val="accent3"/>
          </a:lnRef>
          <a:fillRef idx="0">
            <a:schemeClr val="accent3"/>
          </a:fillRef>
          <a:effectRef idx="0">
            <a:schemeClr val="accent3"/>
          </a:effectRef>
          <a:fontRef idx="minor">
            <a:schemeClr val="tx1"/>
          </a:fontRef>
        </p:style>
      </p:cxnSp>
      <p:sp>
        <p:nvSpPr>
          <p:cNvPr id="5" name="文本框 4">
            <a:extLst>
              <a:ext uri="{FF2B5EF4-FFF2-40B4-BE49-F238E27FC236}">
                <a16:creationId xmlns:a16="http://schemas.microsoft.com/office/drawing/2014/main" id="{1EE60953-145F-4D5D-8805-501B31F1C330}"/>
              </a:ext>
            </a:extLst>
          </p:cNvPr>
          <p:cNvSpPr txBox="1"/>
          <p:nvPr/>
        </p:nvSpPr>
        <p:spPr>
          <a:xfrm>
            <a:off x="6310741" y="3954801"/>
            <a:ext cx="2880320" cy="369332"/>
          </a:xfrm>
          <a:prstGeom prst="rect">
            <a:avLst/>
          </a:prstGeom>
          <a:noFill/>
        </p:spPr>
        <p:txBody>
          <a:bodyPr wrap="square" rtlCol="0">
            <a:spAutoFit/>
          </a:bodyPr>
          <a:lstStyle/>
          <a:p>
            <a:r>
              <a:rPr lang="en-US" dirty="0"/>
              <a:t>Cross section of “Thicker”</a:t>
            </a:r>
          </a:p>
        </p:txBody>
      </p:sp>
    </p:spTree>
    <p:extLst>
      <p:ext uri="{BB962C8B-B14F-4D97-AF65-F5344CB8AC3E}">
        <p14:creationId xmlns:p14="http://schemas.microsoft.com/office/powerpoint/2010/main" val="57646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1FD6DF3-70E1-4FA7-B85F-DE3812F18352}"/>
              </a:ext>
            </a:extLst>
          </p:cNvPr>
          <p:cNvSpPr>
            <a:spLocks noGrp="1"/>
          </p:cNvSpPr>
          <p:nvPr>
            <p:ph type="title"/>
          </p:nvPr>
        </p:nvSpPr>
        <p:spPr/>
        <p:txBody>
          <a:bodyPr/>
          <a:lstStyle/>
          <a:p>
            <a:r>
              <a:rPr lang="en-US" altLang="zh-CN" dirty="0"/>
              <a:t>SC magnet, cryostat and support design</a:t>
            </a:r>
            <a:endParaRPr lang="en-US" dirty="0"/>
          </a:p>
        </p:txBody>
      </p:sp>
      <p:sp>
        <p:nvSpPr>
          <p:cNvPr id="4" name="灯片编号占位符 3">
            <a:extLst>
              <a:ext uri="{FF2B5EF4-FFF2-40B4-BE49-F238E27FC236}">
                <a16:creationId xmlns:a16="http://schemas.microsoft.com/office/drawing/2014/main" id="{A35494CE-65F6-4627-BD04-48CDC1C1182D}"/>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sp>
        <p:nvSpPr>
          <p:cNvPr id="18" name="内容占位符 1">
            <a:extLst>
              <a:ext uri="{FF2B5EF4-FFF2-40B4-BE49-F238E27FC236}">
                <a16:creationId xmlns:a16="http://schemas.microsoft.com/office/drawing/2014/main" id="{5AD3ECF9-A77A-4694-8EC6-3AFB515CBAF6}"/>
              </a:ext>
            </a:extLst>
          </p:cNvPr>
          <p:cNvSpPr>
            <a:spLocks noGrp="1"/>
          </p:cNvSpPr>
          <p:nvPr>
            <p:ph idx="1"/>
          </p:nvPr>
        </p:nvSpPr>
        <p:spPr>
          <a:xfrm>
            <a:off x="666712" y="1404020"/>
            <a:ext cx="10972800" cy="3753172"/>
          </a:xfrm>
        </p:spPr>
        <p:txBody>
          <a:bodyPr>
            <a:normAutofit lnSpcReduction="10000"/>
          </a:bodyPr>
          <a:lstStyle/>
          <a:p>
            <a:r>
              <a:rPr lang="en-US" sz="2400" dirty="0"/>
              <a:t>Primary concerned metrics</a:t>
            </a:r>
          </a:p>
          <a:p>
            <a:pPr lvl="1"/>
            <a:r>
              <a:rPr lang="en-US" sz="2000" dirty="0">
                <a:solidFill>
                  <a:srgbClr val="FF0000"/>
                </a:solidFill>
              </a:rPr>
              <a:t>Max. def: </a:t>
            </a:r>
            <a:r>
              <a:rPr lang="en-US" sz="2000" dirty="0"/>
              <a:t>the maximum uneven deformation in </a:t>
            </a:r>
            <a:r>
              <a:rPr lang="en-US" sz="2000" dirty="0">
                <a:solidFill>
                  <a:srgbClr val="FF0000"/>
                </a:solidFill>
              </a:rPr>
              <a:t>Y (vertical) direction </a:t>
            </a:r>
            <a:r>
              <a:rPr lang="en-US" sz="2000" dirty="0"/>
              <a:t>of quadrupole, difficult be adjusted by alignment.</a:t>
            </a:r>
          </a:p>
          <a:p>
            <a:pPr lvl="2"/>
            <a:r>
              <a:rPr lang="en-US" sz="2000" dirty="0"/>
              <a:t>Length/diameter, </a:t>
            </a:r>
            <a:r>
              <a:rPr lang="en-US" sz="2000" dirty="0">
                <a:solidFill>
                  <a:srgbClr val="FF0000"/>
                </a:solidFill>
              </a:rPr>
              <a:t>CEPC Q1a: 20 </a:t>
            </a:r>
            <a:r>
              <a:rPr lang="en-US" sz="2000" i="1" dirty="0">
                <a:solidFill>
                  <a:srgbClr val="FF0000"/>
                </a:solidFill>
              </a:rPr>
              <a:t>vs</a:t>
            </a:r>
            <a:r>
              <a:rPr lang="en-US" sz="2000" dirty="0">
                <a:solidFill>
                  <a:srgbClr val="FF0000"/>
                </a:solidFill>
              </a:rPr>
              <a:t> BEPCII SCQ: 4.5</a:t>
            </a:r>
            <a:r>
              <a:rPr lang="en-US" sz="2000" dirty="0"/>
              <a:t>, the uneven deformation of quadrupoles should be considered</a:t>
            </a:r>
          </a:p>
          <a:p>
            <a:pPr lvl="1"/>
            <a:r>
              <a:rPr lang="en-US" sz="2000" dirty="0">
                <a:solidFill>
                  <a:srgbClr val="FF0000"/>
                </a:solidFill>
              </a:rPr>
              <a:t>Disp. change: </a:t>
            </a:r>
            <a:r>
              <a:rPr lang="en-US" sz="2000" dirty="0"/>
              <a:t>Displacement change in </a:t>
            </a:r>
            <a:r>
              <a:rPr lang="en-US" sz="2000" dirty="0">
                <a:solidFill>
                  <a:srgbClr val="FF0000"/>
                </a:solidFill>
              </a:rPr>
              <a:t>Y direction </a:t>
            </a:r>
            <a:r>
              <a:rPr lang="en-US" sz="2000" dirty="0"/>
              <a:t>before and after Lorentz force</a:t>
            </a:r>
          </a:p>
          <a:p>
            <a:pPr lvl="2"/>
            <a:r>
              <a:rPr lang="en-US" sz="2000" dirty="0"/>
              <a:t>If the change is small enough, re-alignment can be neglect after having Lorentz force.</a:t>
            </a:r>
          </a:p>
          <a:p>
            <a:pPr lvl="2"/>
            <a:r>
              <a:rPr lang="en-US" sz="2000" dirty="0"/>
              <a:t>BEPCII also concerned this metric before installation</a:t>
            </a:r>
          </a:p>
          <a:p>
            <a:pPr lvl="1"/>
            <a:r>
              <a:rPr lang="en-US" sz="2000" dirty="0">
                <a:solidFill>
                  <a:srgbClr val="FF0000"/>
                </a:solidFill>
              </a:rPr>
              <a:t>Natural frequencies</a:t>
            </a:r>
          </a:p>
          <a:p>
            <a:pPr lvl="2"/>
            <a:r>
              <a:rPr lang="en-US" sz="2000" dirty="0"/>
              <a:t>Relates to vibration response. The higher the better.</a:t>
            </a:r>
          </a:p>
        </p:txBody>
      </p:sp>
      <p:pic>
        <p:nvPicPr>
          <p:cNvPr id="20" name="图片 19">
            <a:extLst>
              <a:ext uri="{FF2B5EF4-FFF2-40B4-BE49-F238E27FC236}">
                <a16:creationId xmlns:a16="http://schemas.microsoft.com/office/drawing/2014/main" id="{AD2332E4-E01A-48D5-8014-AE10E4ACC9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208" y="3818294"/>
            <a:ext cx="3240000" cy="2707050"/>
          </a:xfrm>
          <a:prstGeom prst="rect">
            <a:avLst/>
          </a:prstGeom>
        </p:spPr>
      </p:pic>
      <p:sp>
        <p:nvSpPr>
          <p:cNvPr id="22" name="椭圆 21">
            <a:extLst>
              <a:ext uri="{FF2B5EF4-FFF2-40B4-BE49-F238E27FC236}">
                <a16:creationId xmlns:a16="http://schemas.microsoft.com/office/drawing/2014/main" id="{B92768C9-A957-4EB9-9167-92B6729055E3}"/>
              </a:ext>
            </a:extLst>
          </p:cNvPr>
          <p:cNvSpPr/>
          <p:nvPr/>
        </p:nvSpPr>
        <p:spPr>
          <a:xfrm>
            <a:off x="8077768" y="537321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直接箭头连接符 23">
            <a:extLst>
              <a:ext uri="{FF2B5EF4-FFF2-40B4-BE49-F238E27FC236}">
                <a16:creationId xmlns:a16="http://schemas.microsoft.com/office/drawing/2014/main" id="{8E7167BB-2325-444D-BC26-EC6AA6421E24}"/>
              </a:ext>
            </a:extLst>
          </p:cNvPr>
          <p:cNvCxnSpPr>
            <a:endCxn id="22" idx="2"/>
          </p:cNvCxnSpPr>
          <p:nvPr/>
        </p:nvCxnSpPr>
        <p:spPr>
          <a:xfrm>
            <a:off x="7285680" y="4765939"/>
            <a:ext cx="792088" cy="71528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5" name="文本框 24">
            <a:extLst>
              <a:ext uri="{FF2B5EF4-FFF2-40B4-BE49-F238E27FC236}">
                <a16:creationId xmlns:a16="http://schemas.microsoft.com/office/drawing/2014/main" id="{B6B5CB21-422A-4CA0-93B5-8D4FABB3496C}"/>
              </a:ext>
            </a:extLst>
          </p:cNvPr>
          <p:cNvSpPr txBox="1"/>
          <p:nvPr/>
        </p:nvSpPr>
        <p:spPr>
          <a:xfrm>
            <a:off x="4925388" y="5244810"/>
            <a:ext cx="2844800" cy="1206484"/>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Ref. </a:t>
            </a:r>
          </a:p>
          <a:p>
            <a:pPr marL="360000" lvl="1" indent="-285750">
              <a:spcBef>
                <a:spcPct val="20000"/>
              </a:spcBef>
              <a:buFont typeface="Arial" pitchFamily="34" charset="0"/>
              <a:buChar char="–"/>
            </a:pPr>
            <a:r>
              <a:rPr lang="en-US" sz="1600" dirty="0">
                <a:latin typeface="Arial" panose="020B0604020202020204" pitchFamily="34" charset="0"/>
                <a:ea typeface="微软雅黑" pitchFamily="34" charset="-122"/>
              </a:rPr>
              <a:t>HEPS </a:t>
            </a:r>
            <a:r>
              <a:rPr lang="zh-CN" altLang="en-US" sz="1600" dirty="0">
                <a:latin typeface="Arial" panose="020B0604020202020204" pitchFamily="34" charset="0"/>
                <a:ea typeface="微软雅黑" pitchFamily="34" charset="-122"/>
              </a:rPr>
              <a:t>≥</a:t>
            </a:r>
            <a:r>
              <a:rPr lang="en-US" altLang="zh-CN" sz="1600" dirty="0">
                <a:latin typeface="Arial" panose="020B0604020202020204" pitchFamily="34" charset="0"/>
                <a:ea typeface="微软雅黑" pitchFamily="34" charset="-122"/>
              </a:rPr>
              <a:t>54Hz</a:t>
            </a:r>
          </a:p>
          <a:p>
            <a:pPr marL="360000" lvl="1" indent="-285750">
              <a:spcBef>
                <a:spcPct val="20000"/>
              </a:spcBef>
              <a:buFont typeface="Arial" pitchFamily="34" charset="0"/>
              <a:buChar char="–"/>
            </a:pPr>
            <a:r>
              <a:rPr lang="en-US" altLang="zh-CN" sz="1600" dirty="0">
                <a:latin typeface="Arial" panose="020B0604020202020204" pitchFamily="34" charset="0"/>
                <a:ea typeface="微软雅黑" pitchFamily="34" charset="-122"/>
              </a:rPr>
              <a:t>Quadrupole of arc section of CEPC: ~45 Hz</a:t>
            </a:r>
            <a:endParaRPr lang="en-US" sz="1600" dirty="0">
              <a:latin typeface="Arial" panose="020B0604020202020204" pitchFamily="34" charset="0"/>
              <a:ea typeface="微软雅黑" pitchFamily="34" charset="-122"/>
            </a:endParaRPr>
          </a:p>
        </p:txBody>
      </p:sp>
      <p:pic>
        <p:nvPicPr>
          <p:cNvPr id="6" name="图片 5">
            <a:extLst>
              <a:ext uri="{FF2B5EF4-FFF2-40B4-BE49-F238E27FC236}">
                <a16:creationId xmlns:a16="http://schemas.microsoft.com/office/drawing/2014/main" id="{CA18411A-31D4-4EDE-94C5-5C273EE82D99}"/>
              </a:ext>
            </a:extLst>
          </p:cNvPr>
          <p:cNvPicPr>
            <a:picLocks noChangeAspect="1"/>
          </p:cNvPicPr>
          <p:nvPr/>
        </p:nvPicPr>
        <p:blipFill>
          <a:blip r:embed="rId3"/>
          <a:stretch>
            <a:fillRect/>
          </a:stretch>
        </p:blipFill>
        <p:spPr>
          <a:xfrm>
            <a:off x="317356" y="4738691"/>
            <a:ext cx="4320000" cy="2035927"/>
          </a:xfrm>
          <a:prstGeom prst="rect">
            <a:avLst/>
          </a:prstGeom>
        </p:spPr>
      </p:pic>
    </p:spTree>
    <p:extLst>
      <p:ext uri="{BB962C8B-B14F-4D97-AF65-F5344CB8AC3E}">
        <p14:creationId xmlns:p14="http://schemas.microsoft.com/office/powerpoint/2010/main" val="245071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0C76374E-FCBD-44DD-960B-2CDD5E42A942}"/>
                  </a:ext>
                </a:extLst>
              </p:cNvPr>
              <p:cNvSpPr>
                <a:spLocks noGrp="1"/>
              </p:cNvSpPr>
              <p:nvPr>
                <p:ph idx="1"/>
              </p:nvPr>
            </p:nvSpPr>
            <p:spPr/>
            <p:txBody>
              <a:bodyPr>
                <a:normAutofit/>
              </a:bodyPr>
              <a:lstStyle/>
              <a:p>
                <a:r>
                  <a:rPr lang="en-US" sz="2400" dirty="0"/>
                  <a:t>Quadrupole design &amp; skeleton optimization</a:t>
                </a:r>
              </a:p>
              <a:p>
                <a:pPr lvl="1"/>
                <a:r>
                  <a:rPr lang="en-US" sz="2000" dirty="0">
                    <a:solidFill>
                      <a:srgbClr val="FF0000"/>
                    </a:solidFill>
                  </a:rPr>
                  <a:t>Iron </a:t>
                </a:r>
                <a:r>
                  <a:rPr lang="en-US" sz="2000" dirty="0">
                    <a:solidFill>
                      <a:srgbClr val="FF0000"/>
                    </a:solidFill>
                    <a:sym typeface="Wingdings" panose="05000000000000000000" pitchFamily="2" charset="2"/>
                  </a:rPr>
                  <a:t> </a:t>
                </a:r>
                <a:r>
                  <a:rPr lang="en-US" sz="2000" dirty="0">
                    <a:solidFill>
                      <a:srgbClr val="FF0000"/>
                    </a:solidFill>
                  </a:rPr>
                  <a:t>iron</a:t>
                </a:r>
                <a:r>
                  <a:rPr lang="en-US" sz="2000" dirty="0">
                    <a:solidFill>
                      <a:srgbClr val="FF0000"/>
                    </a:solidFill>
                    <a:sym typeface="Wingdings" panose="05000000000000000000" pitchFamily="2" charset="2"/>
                  </a:rPr>
                  <a:t> free</a:t>
                </a:r>
                <a:r>
                  <a:rPr lang="en-US" sz="2000" dirty="0">
                    <a:sym typeface="Wingdings" panose="05000000000000000000" pitchFamily="2" charset="2"/>
                  </a:rPr>
                  <a:t>, decrease load factor </a:t>
                </a:r>
                <a14:m>
                  <m:oMath xmlns:m="http://schemas.openxmlformats.org/officeDocument/2006/math">
                    <m:r>
                      <a:rPr lang="en-US" altLang="zh-CN" sz="2000" i="1">
                        <a:solidFill>
                          <a:srgbClr val="FF0000"/>
                        </a:solidFill>
                        <a:latin typeface="Cambria Math" panose="02040503050406030204" pitchFamily="18" charset="0"/>
                      </a:rPr>
                      <m:t>𝑞</m:t>
                    </m:r>
                  </m:oMath>
                </a14:m>
                <a:r>
                  <a:rPr lang="en-US" altLang="zh-CN" sz="2000" dirty="0"/>
                  <a:t>.</a:t>
                </a:r>
              </a:p>
              <a:p>
                <a:pPr lvl="1"/>
                <a:r>
                  <a:rPr lang="en-US" sz="2000" dirty="0">
                    <a:solidFill>
                      <a:srgbClr val="FF0000"/>
                    </a:solidFill>
                  </a:rPr>
                  <a:t>Skeleton optimization</a:t>
                </a:r>
                <a:r>
                  <a:rPr lang="en-US" sz="2000" dirty="0">
                    <a:sym typeface="Wingdings" panose="05000000000000000000" pitchFamily="2" charset="2"/>
                  </a:rPr>
                  <a:t>, mainly decrease load factor </a:t>
                </a:r>
                <a14:m>
                  <m:oMath xmlns:m="http://schemas.openxmlformats.org/officeDocument/2006/math">
                    <m:r>
                      <a:rPr lang="en-US" altLang="zh-CN" sz="2000" i="1">
                        <a:solidFill>
                          <a:srgbClr val="FF0000"/>
                        </a:solidFill>
                        <a:latin typeface="Cambria Math" panose="02040503050406030204" pitchFamily="18" charset="0"/>
                      </a:rPr>
                      <m:t>𝑞</m:t>
                    </m:r>
                  </m:oMath>
                </a14:m>
                <a:r>
                  <a:rPr lang="en-US" altLang="zh-CN" sz="2000" dirty="0"/>
                  <a:t> and increase equivalent </a:t>
                </a:r>
                <a14:m>
                  <m:oMath xmlns:m="http://schemas.openxmlformats.org/officeDocument/2006/math">
                    <m:r>
                      <a:rPr lang="en-US" altLang="zh-CN" sz="2000" i="1">
                        <a:solidFill>
                          <a:srgbClr val="FF0000"/>
                        </a:solidFill>
                        <a:latin typeface="Cambria Math" panose="02040503050406030204" pitchFamily="18" charset="0"/>
                      </a:rPr>
                      <m:t>𝐸</m:t>
                    </m:r>
                  </m:oMath>
                </a14:m>
                <a:r>
                  <a:rPr lang="en-US" altLang="zh-CN" sz="2000" dirty="0">
                    <a:solidFill>
                      <a:srgbClr val="FF0000"/>
                    </a:solidFill>
                  </a:rPr>
                  <a:t>/</a:t>
                </a:r>
                <a14:m>
                  <m:oMath xmlns:m="http://schemas.openxmlformats.org/officeDocument/2006/math">
                    <m:r>
                      <a:rPr lang="zh-CN" altLang="en-US" sz="2000" i="1">
                        <a:solidFill>
                          <a:srgbClr val="FF0000"/>
                        </a:solidFill>
                        <a:latin typeface="Cambria Math" panose="02040503050406030204" pitchFamily="18" charset="0"/>
                      </a:rPr>
                      <m:t>𝜌</m:t>
                    </m:r>
                  </m:oMath>
                </a14:m>
                <a:r>
                  <a:rPr lang="en-US" altLang="zh-CN" sz="2000" dirty="0"/>
                  <a:t>.</a:t>
                </a:r>
              </a:p>
              <a:p>
                <a:pPr lvl="1"/>
                <a:r>
                  <a:rPr lang="en-US" altLang="zh-CN" sz="2000" dirty="0"/>
                  <a:t>For all the cases, only gravity applied.</a:t>
                </a:r>
              </a:p>
              <a:p>
                <a:pPr lvl="1"/>
                <a:r>
                  <a:rPr lang="en-US" altLang="zh-CN" sz="2000" dirty="0"/>
                  <a:t>Good effect.</a:t>
                </a:r>
              </a:p>
            </p:txBody>
          </p:sp>
        </mc:Choice>
        <mc:Fallback xmlns="">
          <p:sp>
            <p:nvSpPr>
              <p:cNvPr id="2" name="内容占位符 1">
                <a:extLst>
                  <a:ext uri="{FF2B5EF4-FFF2-40B4-BE49-F238E27FC236}">
                    <a16:creationId xmlns:a16="http://schemas.microsoft.com/office/drawing/2014/main" id="{0C76374E-FCBD-44DD-960B-2CDD5E42A942}"/>
                  </a:ext>
                </a:extLst>
              </p:cNvPr>
              <p:cNvSpPr>
                <a:spLocks noGrp="1" noRot="1" noChangeAspect="1" noMove="1" noResize="1" noEditPoints="1" noAdjustHandles="1" noChangeArrowheads="1" noChangeShapeType="1" noTextEdit="1"/>
              </p:cNvSpPr>
              <p:nvPr>
                <p:ph idx="1"/>
              </p:nvPr>
            </p:nvSpPr>
            <p:spPr>
              <a:blipFill>
                <a:blip r:embed="rId2"/>
                <a:stretch>
                  <a:fillRect l="-389" t="-756"/>
                </a:stretch>
              </a:blipFill>
            </p:spPr>
            <p:txBody>
              <a:bodyPr/>
              <a:lstStyle/>
              <a:p>
                <a:r>
                  <a:rPr lang="en-US">
                    <a:noFill/>
                  </a:rPr>
                  <a:t> </a:t>
                </a:r>
              </a:p>
            </p:txBody>
          </p:sp>
        </mc:Fallback>
      </mc:AlternateContent>
      <p:sp>
        <p:nvSpPr>
          <p:cNvPr id="3" name="标题 2">
            <a:extLst>
              <a:ext uri="{FF2B5EF4-FFF2-40B4-BE49-F238E27FC236}">
                <a16:creationId xmlns:a16="http://schemas.microsoft.com/office/drawing/2014/main" id="{AADFF4C6-A462-4A0C-A2D0-B66953FDC94B}"/>
              </a:ext>
            </a:extLst>
          </p:cNvPr>
          <p:cNvSpPr>
            <a:spLocks noGrp="1"/>
          </p:cNvSpPr>
          <p:nvPr>
            <p:ph type="title"/>
          </p:nvPr>
        </p:nvSpPr>
        <p:spPr/>
        <p:txBody>
          <a:bodyPr/>
          <a:lstStyle/>
          <a:p>
            <a:r>
              <a:rPr lang="en-US" altLang="zh-CN" dirty="0"/>
              <a:t>Mechanics and vibration analyses</a:t>
            </a:r>
            <a:endParaRPr lang="en-US" dirty="0"/>
          </a:p>
        </p:txBody>
      </p:sp>
      <p:sp>
        <p:nvSpPr>
          <p:cNvPr id="4" name="灯片编号占位符 3">
            <a:extLst>
              <a:ext uri="{FF2B5EF4-FFF2-40B4-BE49-F238E27FC236}">
                <a16:creationId xmlns:a16="http://schemas.microsoft.com/office/drawing/2014/main" id="{BDC65803-376F-4E31-A716-746F4C487EC7}"/>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a:p>
        </p:txBody>
      </p:sp>
      <mc:AlternateContent xmlns:mc="http://schemas.openxmlformats.org/markup-compatibility/2006" xmlns:a14="http://schemas.microsoft.com/office/drawing/2010/main">
        <mc:Choice Requires="a14">
          <p:graphicFrame>
            <p:nvGraphicFramePr>
              <p:cNvPr id="6" name="内容占位符 4">
                <a:extLst>
                  <a:ext uri="{FF2B5EF4-FFF2-40B4-BE49-F238E27FC236}">
                    <a16:creationId xmlns:a16="http://schemas.microsoft.com/office/drawing/2014/main" id="{CEE3899C-7A46-495E-AA54-2B23865104DF}"/>
                  </a:ext>
                </a:extLst>
              </p:cNvPr>
              <p:cNvGraphicFramePr>
                <a:graphicFrameLocks/>
              </p:cNvGraphicFramePr>
              <p:nvPr>
                <p:extLst>
                  <p:ext uri="{D42A27DB-BD31-4B8C-83A1-F6EECF244321}">
                    <p14:modId xmlns:p14="http://schemas.microsoft.com/office/powerpoint/2010/main" val="287990636"/>
                  </p:ext>
                </p:extLst>
              </p:nvPr>
            </p:nvGraphicFramePr>
            <p:xfrm>
              <a:off x="1415480" y="3645024"/>
              <a:ext cx="8917370" cy="2123440"/>
            </p:xfrm>
            <a:graphic>
              <a:graphicData uri="http://schemas.openxmlformats.org/drawingml/2006/table">
                <a:tbl>
                  <a:tblPr firstRow="1" bandRow="1">
                    <a:tableStyleId>{5C22544A-7EE6-4342-B048-85BDC9FD1C3A}</a:tableStyleId>
                  </a:tblPr>
                  <a:tblGrid>
                    <a:gridCol w="3349721">
                      <a:extLst>
                        <a:ext uri="{9D8B030D-6E8A-4147-A177-3AD203B41FA5}">
                          <a16:colId xmlns:a16="http://schemas.microsoft.com/office/drawing/2014/main" val="2012729957"/>
                        </a:ext>
                      </a:extLst>
                    </a:gridCol>
                    <a:gridCol w="1735870">
                      <a:extLst>
                        <a:ext uri="{9D8B030D-6E8A-4147-A177-3AD203B41FA5}">
                          <a16:colId xmlns:a16="http://schemas.microsoft.com/office/drawing/2014/main" val="2756701971"/>
                        </a:ext>
                      </a:extLst>
                    </a:gridCol>
                    <a:gridCol w="1735870">
                      <a:extLst>
                        <a:ext uri="{9D8B030D-6E8A-4147-A177-3AD203B41FA5}">
                          <a16:colId xmlns:a16="http://schemas.microsoft.com/office/drawing/2014/main" val="2793999055"/>
                        </a:ext>
                      </a:extLst>
                    </a:gridCol>
                    <a:gridCol w="2095909">
                      <a:extLst>
                        <a:ext uri="{9D8B030D-6E8A-4147-A177-3AD203B41FA5}">
                          <a16:colId xmlns:a16="http://schemas.microsoft.com/office/drawing/2014/main" val="2871537702"/>
                        </a:ext>
                      </a:extLst>
                    </a:gridCol>
                  </a:tblGrid>
                  <a:tr h="370840">
                    <a:tc>
                      <a:txBody>
                        <a:bodyPr/>
                        <a:lstStyle/>
                        <a:p>
                          <a:r>
                            <a:rPr lang="en-US" altLang="zh-CN" dirty="0"/>
                            <a:t>Analyses </a:t>
                          </a:r>
                          <a:endParaRPr lang="en-US" dirty="0"/>
                        </a:p>
                      </a:txBody>
                      <a:tcPr/>
                    </a:tc>
                    <a:tc>
                      <a:txBody>
                        <a:bodyPr/>
                        <a:lstStyle/>
                        <a:p>
                          <a:r>
                            <a:rPr lang="en-US" dirty="0"/>
                            <a:t>TDR</a:t>
                          </a:r>
                        </a:p>
                      </a:txBody>
                      <a:tcPr/>
                    </a:tc>
                    <a:tc>
                      <a:txBody>
                        <a:bodyPr/>
                        <a:lstStyle/>
                        <a:p>
                          <a:r>
                            <a:rPr lang="en-US" dirty="0"/>
                            <a:t>IARC 24</a:t>
                          </a:r>
                        </a:p>
                      </a:txBody>
                      <a:tcPr/>
                    </a:tc>
                    <a:tc>
                      <a:txBody>
                        <a:bodyPr/>
                        <a:lstStyle/>
                        <a:p>
                          <a:r>
                            <a:rPr lang="en-US" dirty="0"/>
                            <a:t>IARC 24 with optimized skeletons</a:t>
                          </a:r>
                        </a:p>
                      </a:txBody>
                      <a:tcPr/>
                    </a:tc>
                    <a:extLst>
                      <a:ext uri="{0D108BD9-81ED-4DB2-BD59-A6C34878D82A}">
                        <a16:rowId xmlns:a16="http://schemas.microsoft.com/office/drawing/2014/main" val="3637920401"/>
                      </a:ext>
                    </a:extLst>
                  </a:tr>
                  <a:tr h="370840">
                    <a:tc>
                      <a:txBody>
                        <a:bodyPr/>
                        <a:lstStyle/>
                        <a:p>
                          <a:r>
                            <a:rPr lang="en-US" dirty="0"/>
                            <a:t>Max. disp. of SC quadrupole/mm</a:t>
                          </a:r>
                        </a:p>
                      </a:txBody>
                      <a:tcPr/>
                    </a:tc>
                    <a:tc>
                      <a:txBody>
                        <a:bodyPr/>
                        <a:lstStyle/>
                        <a:p>
                          <a:r>
                            <a:rPr lang="en-US" dirty="0"/>
                            <a:t>1.934 (Q1a)↓</a:t>
                          </a:r>
                        </a:p>
                      </a:txBody>
                      <a:tcPr/>
                    </a:tc>
                    <a:tc>
                      <a:txBody>
                        <a:bodyPr/>
                        <a:lstStyle/>
                        <a:p>
                          <a:r>
                            <a:rPr lang="en-US" dirty="0"/>
                            <a:t>1.634 (Q1a) ↓</a:t>
                          </a:r>
                        </a:p>
                      </a:txBody>
                      <a:tcPr/>
                    </a:tc>
                    <a:tc>
                      <a:txBody>
                        <a:bodyPr/>
                        <a:lstStyle/>
                        <a:p>
                          <a:r>
                            <a:rPr lang="en-US" dirty="0"/>
                            <a:t>1.282 (Q1a)↓</a:t>
                          </a:r>
                        </a:p>
                      </a:txBody>
                      <a:tcPr/>
                    </a:tc>
                    <a:extLst>
                      <a:ext uri="{0D108BD9-81ED-4DB2-BD59-A6C34878D82A}">
                        <a16:rowId xmlns:a16="http://schemas.microsoft.com/office/drawing/2014/main" val="346130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disp. of cryostat/mm</a:t>
                          </a:r>
                        </a:p>
                      </a:txBody>
                      <a:tcPr/>
                    </a:tc>
                    <a:tc>
                      <a:txBody>
                        <a:bodyPr/>
                        <a:lstStyle/>
                        <a:p>
                          <a:r>
                            <a:rPr lang="en-US" dirty="0">
                              <a:solidFill>
                                <a:schemeClr val="tx1"/>
                              </a:solidFill>
                            </a:rPr>
                            <a:t>2.357↓</a:t>
                          </a:r>
                        </a:p>
                      </a:txBody>
                      <a:tcPr/>
                    </a:tc>
                    <a:tc>
                      <a:txBody>
                        <a:bodyPr/>
                        <a:lstStyle/>
                        <a:p>
                          <a:r>
                            <a:rPr lang="en-US" dirty="0">
                              <a:solidFill>
                                <a:schemeClr val="tx1"/>
                              </a:solidFill>
                            </a:rPr>
                            <a:t>2.106 ↓</a:t>
                          </a:r>
                        </a:p>
                      </a:txBody>
                      <a:tcPr/>
                    </a:tc>
                    <a:tc>
                      <a:txBody>
                        <a:bodyPr/>
                        <a:lstStyle/>
                        <a:p>
                          <a:r>
                            <a:rPr lang="en-US" dirty="0">
                              <a:solidFill>
                                <a:schemeClr val="tx1"/>
                              </a:solidFill>
                            </a:rPr>
                            <a:t>1.669 ↓</a:t>
                          </a:r>
                        </a:p>
                      </a:txBody>
                      <a:tcPr/>
                    </a:tc>
                    <a:extLst>
                      <a:ext uri="{0D108BD9-81ED-4DB2-BD59-A6C34878D82A}">
                        <a16:rowId xmlns:a16="http://schemas.microsoft.com/office/drawing/2014/main" val="3567370132"/>
                      </a:ext>
                    </a:extLst>
                  </a:tr>
                  <a:tr h="370840">
                    <a:tc>
                      <a:txBody>
                        <a:bodyPr/>
                        <a:lstStyle/>
                        <a:p>
                          <a:r>
                            <a:rPr lang="en-US" dirty="0"/>
                            <a:t>Max. def. of SC quadrupole/um</a:t>
                          </a:r>
                        </a:p>
                      </a:txBody>
                      <a:tcPr/>
                    </a:tc>
                    <a:tc>
                      <a:txBody>
                        <a:bodyPr/>
                        <a:lstStyle/>
                        <a:p>
                          <a:r>
                            <a:rPr lang="en-US" dirty="0">
                              <a:solidFill>
                                <a:schemeClr val="tx1"/>
                              </a:solidFill>
                            </a:rPr>
                            <a:t>36(Q1b)</a:t>
                          </a:r>
                        </a:p>
                      </a:txBody>
                      <a:tcPr/>
                    </a:tc>
                    <a:tc>
                      <a:txBody>
                        <a:bodyPr/>
                        <a:lstStyle/>
                        <a:p>
                          <a:r>
                            <a:rPr lang="en-US" dirty="0">
                              <a:solidFill>
                                <a:schemeClr val="tx1"/>
                              </a:solidFill>
                            </a:rPr>
                            <a:t>41 (Q1b)</a:t>
                          </a:r>
                        </a:p>
                      </a:txBody>
                      <a:tcPr/>
                    </a:tc>
                    <a:tc>
                      <a:txBody>
                        <a:bodyPr/>
                        <a:lstStyle/>
                        <a:p>
                          <a:r>
                            <a:rPr lang="en-US" dirty="0">
                              <a:solidFill>
                                <a:schemeClr val="tx1"/>
                              </a:solidFill>
                            </a:rPr>
                            <a:t>29(Q1b)</a:t>
                          </a:r>
                        </a:p>
                      </a:txBody>
                      <a:tcPr/>
                    </a:tc>
                    <a:extLst>
                      <a:ext uri="{0D108BD9-81ED-4DB2-BD59-A6C34878D82A}">
                        <a16:rowId xmlns:a16="http://schemas.microsoft.com/office/drawing/2014/main" val="1152369738"/>
                      </a:ext>
                    </a:extLst>
                  </a:tr>
                  <a:tr h="370840">
                    <a:tc>
                      <a:txBody>
                        <a:bodyPr/>
                        <a:lstStyle/>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𝑓</m:t>
                                  </m:r>
                                </m:e>
                                <m:sub>
                                  <m:r>
                                    <a:rPr lang="en-US" altLang="zh-CN" sz="1800" i="1">
                                      <a:latin typeface="Cambria Math" panose="02040503050406030204" pitchFamily="18" charset="0"/>
                                    </a:rPr>
                                    <m:t>1</m:t>
                                  </m:r>
                                </m:sub>
                              </m:sSub>
                            </m:oMath>
                          </a14:m>
                          <a:r>
                            <a:rPr lang="en-US" dirty="0"/>
                            <a:t> /Hz</a:t>
                          </a:r>
                        </a:p>
                      </a:txBody>
                      <a:tcPr/>
                    </a:tc>
                    <a:tc>
                      <a:txBody>
                        <a:bodyPr/>
                        <a:lstStyle/>
                        <a:p>
                          <a:r>
                            <a:rPr lang="en-US" dirty="0">
                              <a:solidFill>
                                <a:schemeClr val="tx1"/>
                              </a:solidFill>
                            </a:rPr>
                            <a:t>12.7(Y)</a:t>
                          </a:r>
                        </a:p>
                      </a:txBody>
                      <a:tcPr/>
                    </a:tc>
                    <a:tc>
                      <a:txBody>
                        <a:bodyPr/>
                        <a:lstStyle/>
                        <a:p>
                          <a:r>
                            <a:rPr lang="en-US" dirty="0">
                              <a:solidFill>
                                <a:schemeClr val="tx1"/>
                              </a:solidFill>
                            </a:rPr>
                            <a:t>13.29(Y)</a:t>
                          </a:r>
                        </a:p>
                      </a:txBody>
                      <a:tcPr/>
                    </a:tc>
                    <a:tc>
                      <a:txBody>
                        <a:bodyPr/>
                        <a:lstStyle/>
                        <a:p>
                          <a:r>
                            <a:rPr lang="en-US" dirty="0">
                              <a:solidFill>
                                <a:schemeClr val="tx1"/>
                              </a:solidFill>
                            </a:rPr>
                            <a:t>15.0(Y)</a:t>
                          </a:r>
                        </a:p>
                      </a:txBody>
                      <a:tcPr/>
                    </a:tc>
                    <a:extLst>
                      <a:ext uri="{0D108BD9-81ED-4DB2-BD59-A6C34878D82A}">
                        <a16:rowId xmlns:a16="http://schemas.microsoft.com/office/drawing/2014/main" val="1341220010"/>
                      </a:ext>
                    </a:extLst>
                  </a:tr>
                </a:tbl>
              </a:graphicData>
            </a:graphic>
          </p:graphicFrame>
        </mc:Choice>
        <mc:Fallback xmlns="">
          <p:graphicFrame>
            <p:nvGraphicFramePr>
              <p:cNvPr id="6" name="内容占位符 4">
                <a:extLst>
                  <a:ext uri="{FF2B5EF4-FFF2-40B4-BE49-F238E27FC236}">
                    <a16:creationId xmlns:a16="http://schemas.microsoft.com/office/drawing/2014/main" id="{CEE3899C-7A46-495E-AA54-2B23865104DF}"/>
                  </a:ext>
                </a:extLst>
              </p:cNvPr>
              <p:cNvGraphicFramePr>
                <a:graphicFrameLocks/>
              </p:cNvGraphicFramePr>
              <p:nvPr>
                <p:extLst>
                  <p:ext uri="{D42A27DB-BD31-4B8C-83A1-F6EECF244321}">
                    <p14:modId xmlns:p14="http://schemas.microsoft.com/office/powerpoint/2010/main" val="287990636"/>
                  </p:ext>
                </p:extLst>
              </p:nvPr>
            </p:nvGraphicFramePr>
            <p:xfrm>
              <a:off x="1415480" y="3645024"/>
              <a:ext cx="8917370" cy="2123440"/>
            </p:xfrm>
            <a:graphic>
              <a:graphicData uri="http://schemas.openxmlformats.org/drawingml/2006/table">
                <a:tbl>
                  <a:tblPr firstRow="1" bandRow="1">
                    <a:tableStyleId>{5C22544A-7EE6-4342-B048-85BDC9FD1C3A}</a:tableStyleId>
                  </a:tblPr>
                  <a:tblGrid>
                    <a:gridCol w="3349721">
                      <a:extLst>
                        <a:ext uri="{9D8B030D-6E8A-4147-A177-3AD203B41FA5}">
                          <a16:colId xmlns:a16="http://schemas.microsoft.com/office/drawing/2014/main" val="2012729957"/>
                        </a:ext>
                      </a:extLst>
                    </a:gridCol>
                    <a:gridCol w="1735870">
                      <a:extLst>
                        <a:ext uri="{9D8B030D-6E8A-4147-A177-3AD203B41FA5}">
                          <a16:colId xmlns:a16="http://schemas.microsoft.com/office/drawing/2014/main" val="2756701971"/>
                        </a:ext>
                      </a:extLst>
                    </a:gridCol>
                    <a:gridCol w="1735870">
                      <a:extLst>
                        <a:ext uri="{9D8B030D-6E8A-4147-A177-3AD203B41FA5}">
                          <a16:colId xmlns:a16="http://schemas.microsoft.com/office/drawing/2014/main" val="2793999055"/>
                        </a:ext>
                      </a:extLst>
                    </a:gridCol>
                    <a:gridCol w="2095909">
                      <a:extLst>
                        <a:ext uri="{9D8B030D-6E8A-4147-A177-3AD203B41FA5}">
                          <a16:colId xmlns:a16="http://schemas.microsoft.com/office/drawing/2014/main" val="2871537702"/>
                        </a:ext>
                      </a:extLst>
                    </a:gridCol>
                  </a:tblGrid>
                  <a:tr h="640080">
                    <a:tc>
                      <a:txBody>
                        <a:bodyPr/>
                        <a:lstStyle/>
                        <a:p>
                          <a:r>
                            <a:rPr lang="en-US" altLang="zh-CN" dirty="0"/>
                            <a:t>Analyses </a:t>
                          </a:r>
                          <a:endParaRPr lang="en-US" dirty="0"/>
                        </a:p>
                      </a:txBody>
                      <a:tcPr/>
                    </a:tc>
                    <a:tc>
                      <a:txBody>
                        <a:bodyPr/>
                        <a:lstStyle/>
                        <a:p>
                          <a:r>
                            <a:rPr lang="en-US" dirty="0"/>
                            <a:t>TDR</a:t>
                          </a:r>
                        </a:p>
                      </a:txBody>
                      <a:tcPr/>
                    </a:tc>
                    <a:tc>
                      <a:txBody>
                        <a:bodyPr/>
                        <a:lstStyle/>
                        <a:p>
                          <a:r>
                            <a:rPr lang="en-US" dirty="0"/>
                            <a:t>IARC 24</a:t>
                          </a:r>
                        </a:p>
                      </a:txBody>
                      <a:tcPr/>
                    </a:tc>
                    <a:tc>
                      <a:txBody>
                        <a:bodyPr/>
                        <a:lstStyle/>
                        <a:p>
                          <a:r>
                            <a:rPr lang="en-US" dirty="0"/>
                            <a:t>IARC 24 with optimized skeletons</a:t>
                          </a:r>
                        </a:p>
                      </a:txBody>
                      <a:tcPr/>
                    </a:tc>
                    <a:extLst>
                      <a:ext uri="{0D108BD9-81ED-4DB2-BD59-A6C34878D82A}">
                        <a16:rowId xmlns:a16="http://schemas.microsoft.com/office/drawing/2014/main" val="3637920401"/>
                      </a:ext>
                    </a:extLst>
                  </a:tr>
                  <a:tr h="370840">
                    <a:tc>
                      <a:txBody>
                        <a:bodyPr/>
                        <a:lstStyle/>
                        <a:p>
                          <a:r>
                            <a:rPr lang="en-US" dirty="0"/>
                            <a:t>Max. disp. of SC quadrupole/mm</a:t>
                          </a:r>
                        </a:p>
                      </a:txBody>
                      <a:tcPr/>
                    </a:tc>
                    <a:tc>
                      <a:txBody>
                        <a:bodyPr/>
                        <a:lstStyle/>
                        <a:p>
                          <a:r>
                            <a:rPr lang="en-US" dirty="0"/>
                            <a:t>1.934 (Q1a)↓</a:t>
                          </a:r>
                        </a:p>
                      </a:txBody>
                      <a:tcPr/>
                    </a:tc>
                    <a:tc>
                      <a:txBody>
                        <a:bodyPr/>
                        <a:lstStyle/>
                        <a:p>
                          <a:r>
                            <a:rPr lang="en-US" dirty="0"/>
                            <a:t>1.634 (Q1a) ↓</a:t>
                          </a:r>
                        </a:p>
                      </a:txBody>
                      <a:tcPr/>
                    </a:tc>
                    <a:tc>
                      <a:txBody>
                        <a:bodyPr/>
                        <a:lstStyle/>
                        <a:p>
                          <a:r>
                            <a:rPr lang="en-US" dirty="0"/>
                            <a:t>1.282 (Q1a)↓</a:t>
                          </a:r>
                        </a:p>
                      </a:txBody>
                      <a:tcPr/>
                    </a:tc>
                    <a:extLst>
                      <a:ext uri="{0D108BD9-81ED-4DB2-BD59-A6C34878D82A}">
                        <a16:rowId xmlns:a16="http://schemas.microsoft.com/office/drawing/2014/main" val="346130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disp. of cryostat/mm</a:t>
                          </a:r>
                        </a:p>
                      </a:txBody>
                      <a:tcPr/>
                    </a:tc>
                    <a:tc>
                      <a:txBody>
                        <a:bodyPr/>
                        <a:lstStyle/>
                        <a:p>
                          <a:r>
                            <a:rPr lang="en-US" dirty="0">
                              <a:solidFill>
                                <a:schemeClr val="tx1"/>
                              </a:solidFill>
                            </a:rPr>
                            <a:t>2.357↓</a:t>
                          </a:r>
                        </a:p>
                      </a:txBody>
                      <a:tcPr/>
                    </a:tc>
                    <a:tc>
                      <a:txBody>
                        <a:bodyPr/>
                        <a:lstStyle/>
                        <a:p>
                          <a:r>
                            <a:rPr lang="en-US" dirty="0">
                              <a:solidFill>
                                <a:schemeClr val="tx1"/>
                              </a:solidFill>
                            </a:rPr>
                            <a:t>2.106 ↓</a:t>
                          </a:r>
                        </a:p>
                      </a:txBody>
                      <a:tcPr/>
                    </a:tc>
                    <a:tc>
                      <a:txBody>
                        <a:bodyPr/>
                        <a:lstStyle/>
                        <a:p>
                          <a:r>
                            <a:rPr lang="en-US" dirty="0">
                              <a:solidFill>
                                <a:schemeClr val="tx1"/>
                              </a:solidFill>
                            </a:rPr>
                            <a:t>1.669 ↓</a:t>
                          </a:r>
                        </a:p>
                      </a:txBody>
                      <a:tcPr/>
                    </a:tc>
                    <a:extLst>
                      <a:ext uri="{0D108BD9-81ED-4DB2-BD59-A6C34878D82A}">
                        <a16:rowId xmlns:a16="http://schemas.microsoft.com/office/drawing/2014/main" val="3567370132"/>
                      </a:ext>
                    </a:extLst>
                  </a:tr>
                  <a:tr h="370840">
                    <a:tc>
                      <a:txBody>
                        <a:bodyPr/>
                        <a:lstStyle/>
                        <a:p>
                          <a:r>
                            <a:rPr lang="en-US" dirty="0"/>
                            <a:t>Max. def. of SC quadrupole/um</a:t>
                          </a:r>
                        </a:p>
                      </a:txBody>
                      <a:tcPr/>
                    </a:tc>
                    <a:tc>
                      <a:txBody>
                        <a:bodyPr/>
                        <a:lstStyle/>
                        <a:p>
                          <a:r>
                            <a:rPr lang="en-US" dirty="0">
                              <a:solidFill>
                                <a:schemeClr val="tx1"/>
                              </a:solidFill>
                            </a:rPr>
                            <a:t>36(Q1b)</a:t>
                          </a:r>
                        </a:p>
                      </a:txBody>
                      <a:tcPr/>
                    </a:tc>
                    <a:tc>
                      <a:txBody>
                        <a:bodyPr/>
                        <a:lstStyle/>
                        <a:p>
                          <a:r>
                            <a:rPr lang="en-US" dirty="0">
                              <a:solidFill>
                                <a:schemeClr val="tx1"/>
                              </a:solidFill>
                            </a:rPr>
                            <a:t>41 (Q1b)</a:t>
                          </a:r>
                        </a:p>
                      </a:txBody>
                      <a:tcPr/>
                    </a:tc>
                    <a:tc>
                      <a:txBody>
                        <a:bodyPr/>
                        <a:lstStyle/>
                        <a:p>
                          <a:r>
                            <a:rPr lang="en-US" dirty="0">
                              <a:solidFill>
                                <a:schemeClr val="tx1"/>
                              </a:solidFill>
                            </a:rPr>
                            <a:t>29(Q1b)</a:t>
                          </a:r>
                        </a:p>
                      </a:txBody>
                      <a:tcPr/>
                    </a:tc>
                    <a:extLst>
                      <a:ext uri="{0D108BD9-81ED-4DB2-BD59-A6C34878D82A}">
                        <a16:rowId xmlns:a16="http://schemas.microsoft.com/office/drawing/2014/main" val="1152369738"/>
                      </a:ext>
                    </a:extLst>
                  </a:tr>
                  <a:tr h="370840">
                    <a:tc>
                      <a:txBody>
                        <a:bodyPr/>
                        <a:lstStyle/>
                        <a:p>
                          <a:endParaRPr lang="en-US"/>
                        </a:p>
                      </a:txBody>
                      <a:tcPr>
                        <a:blipFill>
                          <a:blip r:embed="rId3"/>
                          <a:stretch>
                            <a:fillRect l="-182" t="-481967" r="-166909" b="-22951"/>
                          </a:stretch>
                        </a:blipFill>
                      </a:tcPr>
                    </a:tc>
                    <a:tc>
                      <a:txBody>
                        <a:bodyPr/>
                        <a:lstStyle/>
                        <a:p>
                          <a:r>
                            <a:rPr lang="en-US" dirty="0">
                              <a:solidFill>
                                <a:schemeClr val="tx1"/>
                              </a:solidFill>
                            </a:rPr>
                            <a:t>12.7(Y)</a:t>
                          </a:r>
                        </a:p>
                      </a:txBody>
                      <a:tcPr/>
                    </a:tc>
                    <a:tc>
                      <a:txBody>
                        <a:bodyPr/>
                        <a:lstStyle/>
                        <a:p>
                          <a:r>
                            <a:rPr lang="en-US" dirty="0">
                              <a:solidFill>
                                <a:schemeClr val="tx1"/>
                              </a:solidFill>
                            </a:rPr>
                            <a:t>13.29(Y)</a:t>
                          </a:r>
                        </a:p>
                      </a:txBody>
                      <a:tcPr/>
                    </a:tc>
                    <a:tc>
                      <a:txBody>
                        <a:bodyPr/>
                        <a:lstStyle/>
                        <a:p>
                          <a:r>
                            <a:rPr lang="en-US" dirty="0">
                              <a:solidFill>
                                <a:schemeClr val="tx1"/>
                              </a:solidFill>
                            </a:rPr>
                            <a:t>15.0(Y)</a:t>
                          </a:r>
                        </a:p>
                      </a:txBody>
                      <a:tcPr/>
                    </a:tc>
                    <a:extLst>
                      <a:ext uri="{0D108BD9-81ED-4DB2-BD59-A6C34878D82A}">
                        <a16:rowId xmlns:a16="http://schemas.microsoft.com/office/drawing/2014/main" val="1341220010"/>
                      </a:ext>
                    </a:extLst>
                  </a:tr>
                </a:tbl>
              </a:graphicData>
            </a:graphic>
          </p:graphicFrame>
        </mc:Fallback>
      </mc:AlternateContent>
    </p:spTree>
    <p:extLst>
      <p:ext uri="{BB962C8B-B14F-4D97-AF65-F5344CB8AC3E}">
        <p14:creationId xmlns:p14="http://schemas.microsoft.com/office/powerpoint/2010/main" val="156217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D8123E6-D8A9-4795-938C-FB45F2EA36A1}"/>
              </a:ext>
            </a:extLst>
          </p:cNvPr>
          <p:cNvSpPr>
            <a:spLocks noGrp="1"/>
          </p:cNvSpPr>
          <p:nvPr>
            <p:ph idx="1"/>
          </p:nvPr>
        </p:nvSpPr>
        <p:spPr/>
        <p:txBody>
          <a:bodyPr/>
          <a:lstStyle/>
          <a:p>
            <a:pPr marL="0"/>
            <a:r>
              <a:rPr lang="en-US" altLang="zh-CN" sz="2400" dirty="0"/>
              <a:t>Auxiliary support </a:t>
            </a:r>
            <a:r>
              <a:rPr lang="en-US" altLang="zh-CN" sz="2400" dirty="0">
                <a:sym typeface="Wingdings" panose="05000000000000000000" pitchFamily="2" charset="2"/>
              </a:rPr>
              <a:t>(IARC 24 model)</a:t>
            </a:r>
            <a:endParaRPr lang="en-US" altLang="zh-CN" sz="2400" dirty="0"/>
          </a:p>
          <a:p>
            <a:pPr marL="400050" lvl="1"/>
            <a:r>
              <a:rPr lang="en-US" altLang="zh-CN" sz="2000" dirty="0">
                <a:solidFill>
                  <a:srgbClr val="FF0000"/>
                </a:solidFill>
              </a:rPr>
              <a:t>Significant effect </a:t>
            </a:r>
            <a:r>
              <a:rPr lang="en-US" altLang="zh-CN" sz="2000" dirty="0"/>
              <a:t>on improving the deformation and stability performance</a:t>
            </a:r>
          </a:p>
          <a:p>
            <a:pPr marL="400050" lvl="1"/>
            <a:r>
              <a:rPr lang="en-US" altLang="zh-CN" sz="2000" dirty="0"/>
              <a:t>The Max. disp. change of SC quadrupoles about </a:t>
            </a:r>
            <a:r>
              <a:rPr lang="en-US" altLang="zh-CN" sz="2000" dirty="0">
                <a:solidFill>
                  <a:srgbClr val="FF0000"/>
                </a:solidFill>
              </a:rPr>
              <a:t>2mm</a:t>
            </a:r>
            <a:r>
              <a:rPr lang="en-US" altLang="zh-CN" sz="2000" dirty="0">
                <a:sym typeface="Wingdings" panose="05000000000000000000" pitchFamily="2" charset="2"/>
              </a:rPr>
              <a:t> without auxiliary support but </a:t>
            </a:r>
            <a:r>
              <a:rPr lang="en-US" altLang="zh-CN" sz="2000" dirty="0">
                <a:solidFill>
                  <a:srgbClr val="FF0000"/>
                </a:solidFill>
                <a:sym typeface="Wingdings" panose="05000000000000000000" pitchFamily="2" charset="2"/>
              </a:rPr>
              <a:t>0.084mm</a:t>
            </a:r>
            <a:r>
              <a:rPr lang="en-US" altLang="zh-CN" sz="2000" dirty="0">
                <a:sym typeface="Wingdings" panose="05000000000000000000" pitchFamily="2" charset="2"/>
              </a:rPr>
              <a:t> with it </a:t>
            </a:r>
          </a:p>
          <a:p>
            <a:pPr marL="400050" lvl="1"/>
            <a:r>
              <a:rPr lang="en-US" altLang="zh-CN" sz="2000" dirty="0">
                <a:sym typeface="Wingdings" panose="05000000000000000000" pitchFamily="2" charset="2"/>
              </a:rPr>
              <a:t>The natural frequency can be improved to about 3 times</a:t>
            </a:r>
          </a:p>
          <a:p>
            <a:pPr marL="400050" lvl="1"/>
            <a:endParaRPr lang="en-US" altLang="zh-CN" sz="2000" dirty="0">
              <a:sym typeface="Wingdings" panose="05000000000000000000" pitchFamily="2" charset="2"/>
            </a:endParaRPr>
          </a:p>
        </p:txBody>
      </p:sp>
      <p:sp>
        <p:nvSpPr>
          <p:cNvPr id="3" name="标题 2">
            <a:extLst>
              <a:ext uri="{FF2B5EF4-FFF2-40B4-BE49-F238E27FC236}">
                <a16:creationId xmlns:a16="http://schemas.microsoft.com/office/drawing/2014/main" id="{331FBF92-919F-4CE4-8B30-3323E1288885}"/>
              </a:ext>
            </a:extLst>
          </p:cNvPr>
          <p:cNvSpPr>
            <a:spLocks noGrp="1"/>
          </p:cNvSpPr>
          <p:nvPr>
            <p:ph type="title"/>
          </p:nvPr>
        </p:nvSpPr>
        <p:spPr/>
        <p:txBody>
          <a:bodyPr/>
          <a:lstStyle/>
          <a:p>
            <a:r>
              <a:rPr lang="en-US" altLang="zh-CN" dirty="0"/>
              <a:t>Mechanics and vibration analyses</a:t>
            </a:r>
            <a:endParaRPr lang="en-US" dirty="0"/>
          </a:p>
        </p:txBody>
      </p:sp>
      <p:sp>
        <p:nvSpPr>
          <p:cNvPr id="4" name="灯片编号占位符 3">
            <a:extLst>
              <a:ext uri="{FF2B5EF4-FFF2-40B4-BE49-F238E27FC236}">
                <a16:creationId xmlns:a16="http://schemas.microsoft.com/office/drawing/2014/main" id="{E8CD7313-0163-49FF-B4BA-E9C8ADCD475D}"/>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mc:AlternateContent xmlns:mc="http://schemas.openxmlformats.org/markup-compatibility/2006" xmlns:a14="http://schemas.microsoft.com/office/drawing/2010/main">
        <mc:Choice Requires="a14">
          <p:graphicFrame>
            <p:nvGraphicFramePr>
              <p:cNvPr id="7" name="内容占位符 4">
                <a:extLst>
                  <a:ext uri="{FF2B5EF4-FFF2-40B4-BE49-F238E27FC236}">
                    <a16:creationId xmlns:a16="http://schemas.microsoft.com/office/drawing/2014/main" id="{6D006155-0691-4A67-B218-169F9EB778CE}"/>
                  </a:ext>
                </a:extLst>
              </p:cNvPr>
              <p:cNvGraphicFramePr>
                <a:graphicFrameLocks/>
              </p:cNvGraphicFramePr>
              <p:nvPr>
                <p:extLst>
                  <p:ext uri="{D42A27DB-BD31-4B8C-83A1-F6EECF244321}">
                    <p14:modId xmlns:p14="http://schemas.microsoft.com/office/powerpoint/2010/main" val="3906505350"/>
                  </p:ext>
                </p:extLst>
              </p:nvPr>
            </p:nvGraphicFramePr>
            <p:xfrm>
              <a:off x="1199456" y="3456434"/>
              <a:ext cx="9397044" cy="3134360"/>
            </p:xfrm>
            <a:graphic>
              <a:graphicData uri="http://schemas.openxmlformats.org/drawingml/2006/table">
                <a:tbl>
                  <a:tblPr bandRow="1">
                    <a:tableStyleId>{5C22544A-7EE6-4342-B048-85BDC9FD1C3A}</a:tableStyleId>
                  </a:tblPr>
                  <a:tblGrid>
                    <a:gridCol w="1363320">
                      <a:extLst>
                        <a:ext uri="{9D8B030D-6E8A-4147-A177-3AD203B41FA5}">
                          <a16:colId xmlns:a16="http://schemas.microsoft.com/office/drawing/2014/main" val="712663298"/>
                        </a:ext>
                      </a:extLst>
                    </a:gridCol>
                    <a:gridCol w="2660010">
                      <a:extLst>
                        <a:ext uri="{9D8B030D-6E8A-4147-A177-3AD203B41FA5}">
                          <a16:colId xmlns:a16="http://schemas.microsoft.com/office/drawing/2014/main" val="2012729957"/>
                        </a:ext>
                      </a:extLst>
                    </a:gridCol>
                    <a:gridCol w="1289702">
                      <a:extLst>
                        <a:ext uri="{9D8B030D-6E8A-4147-A177-3AD203B41FA5}">
                          <a16:colId xmlns:a16="http://schemas.microsoft.com/office/drawing/2014/main" val="2871537702"/>
                        </a:ext>
                      </a:extLst>
                    </a:gridCol>
                    <a:gridCol w="1209095">
                      <a:extLst>
                        <a:ext uri="{9D8B030D-6E8A-4147-A177-3AD203B41FA5}">
                          <a16:colId xmlns:a16="http://schemas.microsoft.com/office/drawing/2014/main" val="1948127109"/>
                        </a:ext>
                      </a:extLst>
                    </a:gridCol>
                    <a:gridCol w="1220883">
                      <a:extLst>
                        <a:ext uri="{9D8B030D-6E8A-4147-A177-3AD203B41FA5}">
                          <a16:colId xmlns:a16="http://schemas.microsoft.com/office/drawing/2014/main" val="2606535711"/>
                        </a:ext>
                      </a:extLst>
                    </a:gridCol>
                    <a:gridCol w="1654034">
                      <a:extLst>
                        <a:ext uri="{9D8B030D-6E8A-4147-A177-3AD203B41FA5}">
                          <a16:colId xmlns:a16="http://schemas.microsoft.com/office/drawing/2014/main" val="2801816411"/>
                        </a:ext>
                      </a:extLst>
                    </a:gridCol>
                  </a:tblGrid>
                  <a:tr h="370840">
                    <a:tc rowSpan="2">
                      <a:txBody>
                        <a:bodyPr/>
                        <a:lstStyle/>
                        <a:p>
                          <a:r>
                            <a:rPr lang="en-US" b="1" dirty="0">
                              <a:solidFill>
                                <a:schemeClr val="bg1"/>
                              </a:solidFill>
                            </a:rPr>
                            <a:t>Cases </a:t>
                          </a:r>
                        </a:p>
                      </a:txBody>
                      <a:tcPr>
                        <a:solidFill>
                          <a:srgbClr val="0070C0"/>
                        </a:solidFill>
                      </a:tcPr>
                    </a:tc>
                    <a:tc>
                      <a:txBody>
                        <a:bodyPr/>
                        <a:lstStyle/>
                        <a:p>
                          <a:r>
                            <a:rPr lang="en-US" b="1" dirty="0">
                              <a:solidFill>
                                <a:schemeClr val="bg1"/>
                              </a:solidFill>
                            </a:rPr>
                            <a:t>With Lorentz force</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extLst>
                      <a:ext uri="{0D108BD9-81ED-4DB2-BD59-A6C34878D82A}">
                        <a16:rowId xmlns:a16="http://schemas.microsoft.com/office/drawing/2014/main" val="1186691049"/>
                      </a:ext>
                    </a:extLst>
                  </a:tr>
                  <a:tr h="370840">
                    <a:tc vMerge="1">
                      <a:txBody>
                        <a:bodyPr/>
                        <a:lstStyle/>
                        <a:p>
                          <a:endParaRPr lang="en-US" dirty="0"/>
                        </a:p>
                      </a:txBody>
                      <a:tcPr/>
                    </a:tc>
                    <a:tc>
                      <a:txBody>
                        <a:bodyPr/>
                        <a:lstStyle/>
                        <a:p>
                          <a:pPr marL="0" algn="l" defTabSz="914400" rtl="0" eaLnBrk="1" latinLnBrk="0" hangingPunct="1"/>
                          <a:r>
                            <a:rPr lang="en-US" sz="1800" b="1" kern="1200" dirty="0">
                              <a:solidFill>
                                <a:schemeClr val="bg1"/>
                              </a:solidFill>
                              <a:latin typeface="+mn-lt"/>
                              <a:ea typeface="+mn-ea"/>
                              <a:cs typeface="+mn-cs"/>
                            </a:rPr>
                            <a:t>With auxiliary support</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No</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No</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Yes</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Yes</a:t>
                          </a:r>
                        </a:p>
                      </a:txBody>
                      <a:tcPr>
                        <a:solidFill>
                          <a:srgbClr val="0070C0"/>
                        </a:solidFill>
                      </a:tcPr>
                    </a:tc>
                    <a:extLst>
                      <a:ext uri="{0D108BD9-81ED-4DB2-BD59-A6C34878D82A}">
                        <a16:rowId xmlns:a16="http://schemas.microsoft.com/office/drawing/2014/main" val="2366669755"/>
                      </a:ext>
                    </a:extLst>
                  </a:tr>
                  <a:tr h="370840">
                    <a:tc gridSpan="2">
                      <a:txBody>
                        <a:bodyPr/>
                        <a:lstStyle/>
                        <a:p>
                          <a:r>
                            <a:rPr lang="en-US" dirty="0"/>
                            <a:t>Max. disp. of SC quadrupole/mm</a:t>
                          </a:r>
                        </a:p>
                      </a:txBody>
                      <a:tcPr/>
                    </a:tc>
                    <a:tc hMerge="1">
                      <a:txBody>
                        <a:bodyPr/>
                        <a:lstStyle/>
                        <a:p>
                          <a:endParaRPr lang="en-US" dirty="0"/>
                        </a:p>
                      </a:txBody>
                      <a:tcPr/>
                    </a:tc>
                    <a:tc>
                      <a:txBody>
                        <a:bodyPr/>
                        <a:lstStyle/>
                        <a:p>
                          <a:r>
                            <a:rPr lang="en-US" dirty="0"/>
                            <a:t>0.805</a:t>
                          </a:r>
                        </a:p>
                        <a:p>
                          <a:r>
                            <a:rPr lang="en-US" dirty="0"/>
                            <a:t> (Q1a) ↑</a:t>
                          </a:r>
                        </a:p>
                      </a:txBody>
                      <a:tcPr/>
                    </a:tc>
                    <a:tc>
                      <a:txBody>
                        <a:bodyPr/>
                        <a:lstStyle/>
                        <a:p>
                          <a:r>
                            <a:rPr lang="en-US" dirty="0"/>
                            <a:t>1.220 </a:t>
                          </a:r>
                        </a:p>
                        <a:p>
                          <a:r>
                            <a:rPr lang="en-US" dirty="0"/>
                            <a:t>(Q1a)↓</a:t>
                          </a:r>
                        </a:p>
                      </a:txBody>
                      <a:tcPr/>
                    </a:tc>
                    <a:tc>
                      <a:txBody>
                        <a:bodyPr/>
                        <a:lstStyle/>
                        <a:p>
                          <a:r>
                            <a:rPr lang="en-US" dirty="0"/>
                            <a:t>0.117 (Q1a)↓</a:t>
                          </a:r>
                        </a:p>
                      </a:txBody>
                      <a:tcPr/>
                    </a:tc>
                    <a:tc>
                      <a:txBody>
                        <a:bodyPr/>
                        <a:lstStyle/>
                        <a:p>
                          <a:r>
                            <a:rPr lang="en-US" dirty="0"/>
                            <a:t>0.043</a:t>
                          </a:r>
                        </a:p>
                        <a:p>
                          <a:r>
                            <a:rPr lang="en-US" dirty="0"/>
                            <a:t> (Q2) ↓</a:t>
                          </a:r>
                        </a:p>
                      </a:txBody>
                      <a:tcPr/>
                    </a:tc>
                    <a:extLst>
                      <a:ext uri="{0D108BD9-81ED-4DB2-BD59-A6C34878D82A}">
                        <a16:rowId xmlns:a16="http://schemas.microsoft.com/office/drawing/2014/main" val="346130952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disp. of cryostat/mm</a:t>
                          </a:r>
                        </a:p>
                      </a:txBody>
                      <a:tcPr/>
                    </a:tc>
                    <a:tc hMerge="1">
                      <a:txBody>
                        <a:bodyPr/>
                        <a:lstStyle/>
                        <a:p>
                          <a:endParaRPr lang="en-US"/>
                        </a:p>
                      </a:txBody>
                      <a:tcPr/>
                    </a:tc>
                    <a:tc>
                      <a:txBody>
                        <a:bodyPr/>
                        <a:lstStyle/>
                        <a:p>
                          <a:r>
                            <a:rPr lang="en-US" dirty="0"/>
                            <a:t>~1 ↑</a:t>
                          </a:r>
                        </a:p>
                      </a:txBody>
                      <a:tcPr/>
                    </a:tc>
                    <a:tc>
                      <a:txBody>
                        <a:bodyPr/>
                        <a:lstStyle/>
                        <a:p>
                          <a:r>
                            <a:rPr lang="en-US" dirty="0"/>
                            <a:t>1.545 ↓</a:t>
                          </a:r>
                        </a:p>
                      </a:txBody>
                      <a:tcPr/>
                    </a:tc>
                    <a:tc>
                      <a:txBody>
                        <a:bodyPr/>
                        <a:lstStyle/>
                        <a:p>
                          <a:r>
                            <a:rPr lang="en-US" dirty="0">
                              <a:solidFill>
                                <a:srgbClr val="FF0000"/>
                              </a:solidFill>
                            </a:rPr>
                            <a:t>0.166↓</a:t>
                          </a:r>
                        </a:p>
                      </a:txBody>
                      <a:tcPr/>
                    </a:tc>
                    <a:tc>
                      <a:txBody>
                        <a:bodyPr/>
                        <a:lstStyle/>
                        <a:p>
                          <a:r>
                            <a:rPr lang="en-US" dirty="0">
                              <a:solidFill>
                                <a:srgbClr val="FF0000"/>
                              </a:solidFill>
                            </a:rPr>
                            <a:t>0.016↓</a:t>
                          </a:r>
                        </a:p>
                      </a:txBody>
                      <a:tcPr/>
                    </a:tc>
                    <a:extLst>
                      <a:ext uri="{0D108BD9-81ED-4DB2-BD59-A6C34878D82A}">
                        <a16:rowId xmlns:a16="http://schemas.microsoft.com/office/drawing/2014/main" val="522050234"/>
                      </a:ext>
                    </a:extLst>
                  </a:tr>
                  <a:tr h="370840">
                    <a:tc gridSpan="2">
                      <a:txBody>
                        <a:bodyPr/>
                        <a:lstStyle/>
                        <a:p>
                          <a:r>
                            <a:rPr lang="en-US" dirty="0"/>
                            <a:t>Max. def. of SC quadrupole/um</a:t>
                          </a:r>
                        </a:p>
                      </a:txBody>
                      <a:tcPr/>
                    </a:tc>
                    <a:tc hMerge="1">
                      <a:txBody>
                        <a:bodyPr/>
                        <a:lstStyle/>
                        <a:p>
                          <a:endParaRPr lang="en-US" dirty="0"/>
                        </a:p>
                      </a:txBody>
                      <a:tcPr/>
                    </a:tc>
                    <a:tc>
                      <a:txBody>
                        <a:bodyPr/>
                        <a:lstStyle/>
                        <a:p>
                          <a:r>
                            <a:rPr lang="en-US" dirty="0">
                              <a:solidFill>
                                <a:schemeClr val="tx1"/>
                              </a:solidFill>
                            </a:rPr>
                            <a:t>24(Q1b)</a:t>
                          </a:r>
                        </a:p>
                      </a:txBody>
                      <a:tcPr/>
                    </a:tc>
                    <a:tc>
                      <a:txBody>
                        <a:bodyPr/>
                        <a:lstStyle/>
                        <a:p>
                          <a:r>
                            <a:rPr lang="en-US" dirty="0">
                              <a:solidFill>
                                <a:schemeClr val="tx1"/>
                              </a:solidFill>
                            </a:rPr>
                            <a:t>25(Q1b)</a:t>
                          </a:r>
                        </a:p>
                      </a:txBody>
                      <a:tcPr/>
                    </a:tc>
                    <a:tc>
                      <a:txBody>
                        <a:bodyPr/>
                        <a:lstStyle/>
                        <a:p>
                          <a:r>
                            <a:rPr lang="en-US" dirty="0">
                              <a:solidFill>
                                <a:srgbClr val="FF0000"/>
                              </a:solidFill>
                            </a:rPr>
                            <a:t>11(Q1b)</a:t>
                          </a:r>
                        </a:p>
                      </a:txBody>
                      <a:tcPr/>
                    </a:tc>
                    <a:tc>
                      <a:txBody>
                        <a:bodyPr/>
                        <a:lstStyle/>
                        <a:p>
                          <a:r>
                            <a:rPr lang="en-US" dirty="0">
                              <a:solidFill>
                                <a:srgbClr val="FF0000"/>
                              </a:solidFill>
                            </a:rPr>
                            <a:t>6 (Q1a)</a:t>
                          </a:r>
                        </a:p>
                      </a:txBody>
                      <a:tcPr/>
                    </a:tc>
                    <a:extLst>
                      <a:ext uri="{0D108BD9-81ED-4DB2-BD59-A6C34878D82A}">
                        <a16:rowId xmlns:a16="http://schemas.microsoft.com/office/drawing/2014/main" val="1152369738"/>
                      </a:ext>
                    </a:extLst>
                  </a:tr>
                  <a:tr h="370840">
                    <a:tc gridSpan="2">
                      <a:txBody>
                        <a:bodyPr/>
                        <a:lstStyle/>
                        <a:p>
                          <a:r>
                            <a:rPr lang="en-US" dirty="0"/>
                            <a:t>Max. disp. change of SC quadrupole/ um</a:t>
                          </a:r>
                        </a:p>
                      </a:txBody>
                      <a:tcPr/>
                    </a:tc>
                    <a:tc hMerge="1">
                      <a:txBody>
                        <a:bodyPr/>
                        <a:lstStyle/>
                        <a:p>
                          <a:endParaRPr lang="en-US"/>
                        </a:p>
                      </a:txBody>
                      <a:tcPr/>
                    </a:tc>
                    <a:tc gridSpan="2">
                      <a:txBody>
                        <a:bodyPr/>
                        <a:lstStyle/>
                        <a:p>
                          <a:r>
                            <a:rPr lang="en-US" dirty="0">
                              <a:solidFill>
                                <a:schemeClr val="tx1"/>
                              </a:solidFill>
                            </a:rPr>
                            <a:t>2012 (Q1a)</a:t>
                          </a:r>
                        </a:p>
                      </a:txBody>
                      <a:tcPr/>
                    </a:tc>
                    <a:tc hMerge="1">
                      <a:txBody>
                        <a:bodyPr/>
                        <a:lstStyle/>
                        <a:p>
                          <a:endParaRPr lang="en-US" dirty="0"/>
                        </a:p>
                      </a:txBody>
                      <a:tcPr/>
                    </a:tc>
                    <a:tc gridSpan="2">
                      <a:txBody>
                        <a:bodyPr/>
                        <a:lstStyle/>
                        <a:p>
                          <a:r>
                            <a:rPr lang="en-US" dirty="0">
                              <a:solidFill>
                                <a:srgbClr val="FF0000"/>
                              </a:solidFill>
                            </a:rPr>
                            <a:t>84 (Q1a)</a:t>
                          </a:r>
                        </a:p>
                      </a:txBody>
                      <a:tcPr/>
                    </a:tc>
                    <a:tc hMerge="1">
                      <a:txBody>
                        <a:bodyPr/>
                        <a:lstStyle/>
                        <a:p>
                          <a:endParaRPr lang="en-US" dirty="0"/>
                        </a:p>
                      </a:txBody>
                      <a:tcPr/>
                    </a:tc>
                    <a:extLst>
                      <a:ext uri="{0D108BD9-81ED-4DB2-BD59-A6C34878D82A}">
                        <a16:rowId xmlns:a16="http://schemas.microsoft.com/office/drawing/2014/main" val="4031886197"/>
                      </a:ext>
                    </a:extLst>
                  </a:tr>
                  <a:tr h="370840">
                    <a:tc gridSpan="2">
                      <a:txBody>
                        <a:bodyPr/>
                        <a:lstStyle/>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𝑓</m:t>
                                  </m:r>
                                </m:e>
                                <m:sub>
                                  <m:r>
                                    <a:rPr lang="en-US" altLang="zh-CN" sz="1800" i="1">
                                      <a:latin typeface="Cambria Math" panose="02040503050406030204" pitchFamily="18" charset="0"/>
                                    </a:rPr>
                                    <m:t>1</m:t>
                                  </m:r>
                                </m:sub>
                              </m:sSub>
                            </m:oMath>
                          </a14:m>
                          <a:r>
                            <a:rPr lang="en-US" dirty="0"/>
                            <a:t>/Hz</a:t>
                          </a:r>
                        </a:p>
                      </a:txBody>
                      <a:tcPr/>
                    </a:tc>
                    <a:tc hMerge="1">
                      <a:txBody>
                        <a:bodyPr/>
                        <a:lstStyle/>
                        <a:p>
                          <a:endParaRPr lang="en-US" dirty="0"/>
                        </a:p>
                      </a:txBody>
                      <a:tcPr/>
                    </a:tc>
                    <a:tc gridSpan="2">
                      <a:txBody>
                        <a:bodyPr/>
                        <a:lstStyle/>
                        <a:p>
                          <a:r>
                            <a:rPr lang="en-US" dirty="0">
                              <a:solidFill>
                                <a:schemeClr val="tx1"/>
                              </a:solidFill>
                            </a:rPr>
                            <a:t>17.7 (</a:t>
                          </a:r>
                          <a:r>
                            <a:rPr lang="en-US" dirty="0" err="1">
                              <a:solidFill>
                                <a:schemeClr val="tx1"/>
                              </a:solidFill>
                            </a:rPr>
                            <a:t>Y+pitch</a:t>
                          </a:r>
                          <a:r>
                            <a:rPr lang="en-US" dirty="0">
                              <a:solidFill>
                                <a:schemeClr val="tx1"/>
                              </a:solidFill>
                            </a:rPr>
                            <a:t>, all SC)</a:t>
                          </a:r>
                        </a:p>
                      </a:txBody>
                      <a:tcPr/>
                    </a:tc>
                    <a:tc hMerge="1">
                      <a:txBody>
                        <a:bodyPr/>
                        <a:lstStyle/>
                        <a:p>
                          <a:endParaRPr lang="en-US" dirty="0"/>
                        </a:p>
                      </a:txBody>
                      <a:tcPr/>
                    </a:tc>
                    <a:tc gridSpan="2">
                      <a:txBody>
                        <a:bodyPr/>
                        <a:lstStyle/>
                        <a:p>
                          <a14:m>
                            <m:oMath xmlns:m="http://schemas.openxmlformats.org/officeDocument/2006/math">
                              <m:sSub>
                                <m:sSubPr>
                                  <m:ctrlPr>
                                    <a:rPr lang="en-US" altLang="zh-CN" sz="180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𝑓</m:t>
                                  </m:r>
                                </m:e>
                                <m:sub>
                                  <m:r>
                                    <a:rPr lang="en-US" altLang="zh-CN" sz="1800" b="0" i="1" smtClean="0">
                                      <a:solidFill>
                                        <a:srgbClr val="FF0000"/>
                                      </a:solidFill>
                                      <a:latin typeface="Cambria Math" panose="02040503050406030204" pitchFamily="18" charset="0"/>
                                    </a:rPr>
                                    <m:t>1</m:t>
                                  </m:r>
                                </m:sub>
                              </m:sSub>
                            </m:oMath>
                          </a14:m>
                          <a:r>
                            <a:rPr lang="en-US" dirty="0">
                              <a:solidFill>
                                <a:srgbClr val="FF0000"/>
                              </a:solidFill>
                            </a:rPr>
                            <a:t>: 49.2 (Z, all SC)</a:t>
                          </a:r>
                        </a:p>
                        <a:p>
                          <a14:m>
                            <m:oMath xmlns:m="http://schemas.openxmlformats.org/officeDocument/2006/math">
                              <m:sSub>
                                <m:sSubPr>
                                  <m:ctrlPr>
                                    <a:rPr lang="en-US" altLang="zh-CN" sz="180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𝑓</m:t>
                                  </m:r>
                                </m:e>
                                <m:sub>
                                  <m:r>
                                    <a:rPr lang="en-US" altLang="zh-CN" sz="1800" b="0" i="1" smtClean="0">
                                      <a:solidFill>
                                        <a:srgbClr val="FF0000"/>
                                      </a:solidFill>
                                      <a:latin typeface="Cambria Math" panose="02040503050406030204" pitchFamily="18" charset="0"/>
                                    </a:rPr>
                                    <m:t>2</m:t>
                                  </m:r>
                                </m:sub>
                              </m:sSub>
                            </m:oMath>
                          </a14:m>
                          <a:r>
                            <a:rPr lang="en-US" dirty="0">
                              <a:solidFill>
                                <a:srgbClr val="FF0000"/>
                              </a:solidFill>
                            </a:rPr>
                            <a:t>: 58.8 (Y, Q1a)</a:t>
                          </a:r>
                        </a:p>
                      </a:txBody>
                      <a:tcPr/>
                    </a:tc>
                    <a:tc hMerge="1">
                      <a:txBody>
                        <a:bodyPr/>
                        <a:lstStyle/>
                        <a:p>
                          <a:endParaRPr lang="en-US" dirty="0"/>
                        </a:p>
                      </a:txBody>
                      <a:tcPr/>
                    </a:tc>
                    <a:extLst>
                      <a:ext uri="{0D108BD9-81ED-4DB2-BD59-A6C34878D82A}">
                        <a16:rowId xmlns:a16="http://schemas.microsoft.com/office/drawing/2014/main" val="1341220010"/>
                      </a:ext>
                    </a:extLst>
                  </a:tr>
                </a:tbl>
              </a:graphicData>
            </a:graphic>
          </p:graphicFrame>
        </mc:Choice>
        <mc:Fallback xmlns="">
          <p:graphicFrame>
            <p:nvGraphicFramePr>
              <p:cNvPr id="7" name="内容占位符 4">
                <a:extLst>
                  <a:ext uri="{FF2B5EF4-FFF2-40B4-BE49-F238E27FC236}">
                    <a16:creationId xmlns:a16="http://schemas.microsoft.com/office/drawing/2014/main" id="{6D006155-0691-4A67-B218-169F9EB778CE}"/>
                  </a:ext>
                </a:extLst>
              </p:cNvPr>
              <p:cNvGraphicFramePr>
                <a:graphicFrameLocks/>
              </p:cNvGraphicFramePr>
              <p:nvPr>
                <p:extLst>
                  <p:ext uri="{D42A27DB-BD31-4B8C-83A1-F6EECF244321}">
                    <p14:modId xmlns:p14="http://schemas.microsoft.com/office/powerpoint/2010/main" val="3906505350"/>
                  </p:ext>
                </p:extLst>
              </p:nvPr>
            </p:nvGraphicFramePr>
            <p:xfrm>
              <a:off x="1199456" y="3456434"/>
              <a:ext cx="9397044" cy="3134360"/>
            </p:xfrm>
            <a:graphic>
              <a:graphicData uri="http://schemas.openxmlformats.org/drawingml/2006/table">
                <a:tbl>
                  <a:tblPr bandRow="1">
                    <a:tableStyleId>{5C22544A-7EE6-4342-B048-85BDC9FD1C3A}</a:tableStyleId>
                  </a:tblPr>
                  <a:tblGrid>
                    <a:gridCol w="1363320">
                      <a:extLst>
                        <a:ext uri="{9D8B030D-6E8A-4147-A177-3AD203B41FA5}">
                          <a16:colId xmlns:a16="http://schemas.microsoft.com/office/drawing/2014/main" val="712663298"/>
                        </a:ext>
                      </a:extLst>
                    </a:gridCol>
                    <a:gridCol w="2660010">
                      <a:extLst>
                        <a:ext uri="{9D8B030D-6E8A-4147-A177-3AD203B41FA5}">
                          <a16:colId xmlns:a16="http://schemas.microsoft.com/office/drawing/2014/main" val="2012729957"/>
                        </a:ext>
                      </a:extLst>
                    </a:gridCol>
                    <a:gridCol w="1289702">
                      <a:extLst>
                        <a:ext uri="{9D8B030D-6E8A-4147-A177-3AD203B41FA5}">
                          <a16:colId xmlns:a16="http://schemas.microsoft.com/office/drawing/2014/main" val="2871537702"/>
                        </a:ext>
                      </a:extLst>
                    </a:gridCol>
                    <a:gridCol w="1209095">
                      <a:extLst>
                        <a:ext uri="{9D8B030D-6E8A-4147-A177-3AD203B41FA5}">
                          <a16:colId xmlns:a16="http://schemas.microsoft.com/office/drawing/2014/main" val="1948127109"/>
                        </a:ext>
                      </a:extLst>
                    </a:gridCol>
                    <a:gridCol w="1220883">
                      <a:extLst>
                        <a:ext uri="{9D8B030D-6E8A-4147-A177-3AD203B41FA5}">
                          <a16:colId xmlns:a16="http://schemas.microsoft.com/office/drawing/2014/main" val="2606535711"/>
                        </a:ext>
                      </a:extLst>
                    </a:gridCol>
                    <a:gridCol w="1654034">
                      <a:extLst>
                        <a:ext uri="{9D8B030D-6E8A-4147-A177-3AD203B41FA5}">
                          <a16:colId xmlns:a16="http://schemas.microsoft.com/office/drawing/2014/main" val="2801816411"/>
                        </a:ext>
                      </a:extLst>
                    </a:gridCol>
                  </a:tblGrid>
                  <a:tr h="370840">
                    <a:tc rowSpan="2">
                      <a:txBody>
                        <a:bodyPr/>
                        <a:lstStyle/>
                        <a:p>
                          <a:r>
                            <a:rPr lang="en-US" b="1" dirty="0">
                              <a:solidFill>
                                <a:schemeClr val="bg1"/>
                              </a:solidFill>
                            </a:rPr>
                            <a:t>Cases </a:t>
                          </a:r>
                        </a:p>
                      </a:txBody>
                      <a:tcPr>
                        <a:solidFill>
                          <a:srgbClr val="0070C0"/>
                        </a:solidFill>
                      </a:tcPr>
                    </a:tc>
                    <a:tc>
                      <a:txBody>
                        <a:bodyPr/>
                        <a:lstStyle/>
                        <a:p>
                          <a:r>
                            <a:rPr lang="en-US" b="1" dirty="0">
                              <a:solidFill>
                                <a:schemeClr val="bg1"/>
                              </a:solidFill>
                            </a:rPr>
                            <a:t>With Lorentz force</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extLst>
                      <a:ext uri="{0D108BD9-81ED-4DB2-BD59-A6C34878D82A}">
                        <a16:rowId xmlns:a16="http://schemas.microsoft.com/office/drawing/2014/main" val="1186691049"/>
                      </a:ext>
                    </a:extLst>
                  </a:tr>
                  <a:tr h="370840">
                    <a:tc vMerge="1">
                      <a:txBody>
                        <a:bodyPr/>
                        <a:lstStyle/>
                        <a:p>
                          <a:endParaRPr lang="en-US" dirty="0"/>
                        </a:p>
                      </a:txBody>
                      <a:tcPr/>
                    </a:tc>
                    <a:tc>
                      <a:txBody>
                        <a:bodyPr/>
                        <a:lstStyle/>
                        <a:p>
                          <a:pPr marL="0" algn="l" defTabSz="914400" rtl="0" eaLnBrk="1" latinLnBrk="0" hangingPunct="1"/>
                          <a:r>
                            <a:rPr lang="en-US" sz="1800" b="1" kern="1200" dirty="0">
                              <a:solidFill>
                                <a:schemeClr val="bg1"/>
                              </a:solidFill>
                              <a:latin typeface="+mn-lt"/>
                              <a:ea typeface="+mn-ea"/>
                              <a:cs typeface="+mn-cs"/>
                            </a:rPr>
                            <a:t>With auxiliary support</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No</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No</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Yes</a:t>
                          </a:r>
                        </a:p>
                      </a:txBody>
                      <a:tcPr>
                        <a:solidFill>
                          <a:srgbClr val="0070C0"/>
                        </a:solidFill>
                      </a:tcPr>
                    </a:tc>
                    <a:tc>
                      <a:txBody>
                        <a:bodyPr/>
                        <a:lstStyle/>
                        <a:p>
                          <a:pPr marL="0" algn="l" defTabSz="914400" rtl="0" eaLnBrk="1" latinLnBrk="0" hangingPunct="1"/>
                          <a:r>
                            <a:rPr lang="en-US" sz="1800" b="1" kern="1200" dirty="0">
                              <a:solidFill>
                                <a:schemeClr val="bg1"/>
                              </a:solidFill>
                              <a:latin typeface="+mn-lt"/>
                              <a:ea typeface="+mn-ea"/>
                              <a:cs typeface="+mn-cs"/>
                            </a:rPr>
                            <a:t>Yes</a:t>
                          </a:r>
                        </a:p>
                      </a:txBody>
                      <a:tcPr>
                        <a:solidFill>
                          <a:srgbClr val="0070C0"/>
                        </a:solidFill>
                      </a:tcPr>
                    </a:tc>
                    <a:extLst>
                      <a:ext uri="{0D108BD9-81ED-4DB2-BD59-A6C34878D82A}">
                        <a16:rowId xmlns:a16="http://schemas.microsoft.com/office/drawing/2014/main" val="2366669755"/>
                      </a:ext>
                    </a:extLst>
                  </a:tr>
                  <a:tr h="640080">
                    <a:tc gridSpan="2">
                      <a:txBody>
                        <a:bodyPr/>
                        <a:lstStyle/>
                        <a:p>
                          <a:r>
                            <a:rPr lang="en-US" dirty="0"/>
                            <a:t>Max. disp. of SC quadrupole/mm</a:t>
                          </a:r>
                        </a:p>
                      </a:txBody>
                      <a:tcPr/>
                    </a:tc>
                    <a:tc hMerge="1">
                      <a:txBody>
                        <a:bodyPr/>
                        <a:lstStyle/>
                        <a:p>
                          <a:endParaRPr lang="en-US" dirty="0"/>
                        </a:p>
                      </a:txBody>
                      <a:tcPr/>
                    </a:tc>
                    <a:tc>
                      <a:txBody>
                        <a:bodyPr/>
                        <a:lstStyle/>
                        <a:p>
                          <a:r>
                            <a:rPr lang="en-US" dirty="0"/>
                            <a:t>0.805</a:t>
                          </a:r>
                        </a:p>
                        <a:p>
                          <a:r>
                            <a:rPr lang="en-US" dirty="0"/>
                            <a:t> (Q1a) ↑</a:t>
                          </a:r>
                        </a:p>
                      </a:txBody>
                      <a:tcPr/>
                    </a:tc>
                    <a:tc>
                      <a:txBody>
                        <a:bodyPr/>
                        <a:lstStyle/>
                        <a:p>
                          <a:r>
                            <a:rPr lang="en-US" dirty="0"/>
                            <a:t>1.220 </a:t>
                          </a:r>
                        </a:p>
                        <a:p>
                          <a:r>
                            <a:rPr lang="en-US" dirty="0"/>
                            <a:t>(Q1a)↓</a:t>
                          </a:r>
                        </a:p>
                      </a:txBody>
                      <a:tcPr/>
                    </a:tc>
                    <a:tc>
                      <a:txBody>
                        <a:bodyPr/>
                        <a:lstStyle/>
                        <a:p>
                          <a:r>
                            <a:rPr lang="en-US" dirty="0"/>
                            <a:t>0.117 (Q1a)↓</a:t>
                          </a:r>
                        </a:p>
                      </a:txBody>
                      <a:tcPr/>
                    </a:tc>
                    <a:tc>
                      <a:txBody>
                        <a:bodyPr/>
                        <a:lstStyle/>
                        <a:p>
                          <a:r>
                            <a:rPr lang="en-US" dirty="0"/>
                            <a:t>0.043</a:t>
                          </a:r>
                        </a:p>
                        <a:p>
                          <a:r>
                            <a:rPr lang="en-US" dirty="0"/>
                            <a:t> (Q2) ↓</a:t>
                          </a:r>
                        </a:p>
                      </a:txBody>
                      <a:tcPr/>
                    </a:tc>
                    <a:extLst>
                      <a:ext uri="{0D108BD9-81ED-4DB2-BD59-A6C34878D82A}">
                        <a16:rowId xmlns:a16="http://schemas.microsoft.com/office/drawing/2014/main" val="346130952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disp. of cryostat/mm</a:t>
                          </a:r>
                        </a:p>
                      </a:txBody>
                      <a:tcPr/>
                    </a:tc>
                    <a:tc hMerge="1">
                      <a:txBody>
                        <a:bodyPr/>
                        <a:lstStyle/>
                        <a:p>
                          <a:endParaRPr lang="en-US"/>
                        </a:p>
                      </a:txBody>
                      <a:tcPr/>
                    </a:tc>
                    <a:tc>
                      <a:txBody>
                        <a:bodyPr/>
                        <a:lstStyle/>
                        <a:p>
                          <a:r>
                            <a:rPr lang="en-US" dirty="0"/>
                            <a:t>~1 ↑</a:t>
                          </a:r>
                        </a:p>
                      </a:txBody>
                      <a:tcPr/>
                    </a:tc>
                    <a:tc>
                      <a:txBody>
                        <a:bodyPr/>
                        <a:lstStyle/>
                        <a:p>
                          <a:r>
                            <a:rPr lang="en-US" dirty="0"/>
                            <a:t>1.545 ↓</a:t>
                          </a:r>
                        </a:p>
                      </a:txBody>
                      <a:tcPr/>
                    </a:tc>
                    <a:tc>
                      <a:txBody>
                        <a:bodyPr/>
                        <a:lstStyle/>
                        <a:p>
                          <a:r>
                            <a:rPr lang="en-US" dirty="0">
                              <a:solidFill>
                                <a:srgbClr val="FF0000"/>
                              </a:solidFill>
                            </a:rPr>
                            <a:t>0.166↓</a:t>
                          </a:r>
                        </a:p>
                      </a:txBody>
                      <a:tcPr/>
                    </a:tc>
                    <a:tc>
                      <a:txBody>
                        <a:bodyPr/>
                        <a:lstStyle/>
                        <a:p>
                          <a:r>
                            <a:rPr lang="en-US" dirty="0">
                              <a:solidFill>
                                <a:srgbClr val="FF0000"/>
                              </a:solidFill>
                            </a:rPr>
                            <a:t>0.016↓</a:t>
                          </a:r>
                        </a:p>
                      </a:txBody>
                      <a:tcPr/>
                    </a:tc>
                    <a:extLst>
                      <a:ext uri="{0D108BD9-81ED-4DB2-BD59-A6C34878D82A}">
                        <a16:rowId xmlns:a16="http://schemas.microsoft.com/office/drawing/2014/main" val="522050234"/>
                      </a:ext>
                    </a:extLst>
                  </a:tr>
                  <a:tr h="370840">
                    <a:tc gridSpan="2">
                      <a:txBody>
                        <a:bodyPr/>
                        <a:lstStyle/>
                        <a:p>
                          <a:r>
                            <a:rPr lang="en-US" dirty="0"/>
                            <a:t>Max. def. of SC quadrupole/um</a:t>
                          </a:r>
                        </a:p>
                      </a:txBody>
                      <a:tcPr/>
                    </a:tc>
                    <a:tc hMerge="1">
                      <a:txBody>
                        <a:bodyPr/>
                        <a:lstStyle/>
                        <a:p>
                          <a:endParaRPr lang="en-US" dirty="0"/>
                        </a:p>
                      </a:txBody>
                      <a:tcPr/>
                    </a:tc>
                    <a:tc>
                      <a:txBody>
                        <a:bodyPr/>
                        <a:lstStyle/>
                        <a:p>
                          <a:r>
                            <a:rPr lang="en-US" dirty="0">
                              <a:solidFill>
                                <a:schemeClr val="tx1"/>
                              </a:solidFill>
                            </a:rPr>
                            <a:t>24(Q1b)</a:t>
                          </a:r>
                        </a:p>
                      </a:txBody>
                      <a:tcPr/>
                    </a:tc>
                    <a:tc>
                      <a:txBody>
                        <a:bodyPr/>
                        <a:lstStyle/>
                        <a:p>
                          <a:r>
                            <a:rPr lang="en-US" dirty="0">
                              <a:solidFill>
                                <a:schemeClr val="tx1"/>
                              </a:solidFill>
                            </a:rPr>
                            <a:t>25(Q1b)</a:t>
                          </a:r>
                        </a:p>
                      </a:txBody>
                      <a:tcPr/>
                    </a:tc>
                    <a:tc>
                      <a:txBody>
                        <a:bodyPr/>
                        <a:lstStyle/>
                        <a:p>
                          <a:r>
                            <a:rPr lang="en-US" dirty="0">
                              <a:solidFill>
                                <a:srgbClr val="FF0000"/>
                              </a:solidFill>
                            </a:rPr>
                            <a:t>11(Q1b)</a:t>
                          </a:r>
                        </a:p>
                      </a:txBody>
                      <a:tcPr/>
                    </a:tc>
                    <a:tc>
                      <a:txBody>
                        <a:bodyPr/>
                        <a:lstStyle/>
                        <a:p>
                          <a:r>
                            <a:rPr lang="en-US" dirty="0">
                              <a:solidFill>
                                <a:srgbClr val="FF0000"/>
                              </a:solidFill>
                            </a:rPr>
                            <a:t>6 (Q1a)</a:t>
                          </a:r>
                        </a:p>
                      </a:txBody>
                      <a:tcPr/>
                    </a:tc>
                    <a:extLst>
                      <a:ext uri="{0D108BD9-81ED-4DB2-BD59-A6C34878D82A}">
                        <a16:rowId xmlns:a16="http://schemas.microsoft.com/office/drawing/2014/main" val="1152369738"/>
                      </a:ext>
                    </a:extLst>
                  </a:tr>
                  <a:tr h="370840">
                    <a:tc gridSpan="2">
                      <a:txBody>
                        <a:bodyPr/>
                        <a:lstStyle/>
                        <a:p>
                          <a:r>
                            <a:rPr lang="en-US" dirty="0"/>
                            <a:t>Max. disp. change of SC quadrupole/ um</a:t>
                          </a:r>
                        </a:p>
                      </a:txBody>
                      <a:tcPr/>
                    </a:tc>
                    <a:tc hMerge="1">
                      <a:txBody>
                        <a:bodyPr/>
                        <a:lstStyle/>
                        <a:p>
                          <a:endParaRPr lang="en-US"/>
                        </a:p>
                      </a:txBody>
                      <a:tcPr/>
                    </a:tc>
                    <a:tc gridSpan="2">
                      <a:txBody>
                        <a:bodyPr/>
                        <a:lstStyle/>
                        <a:p>
                          <a:r>
                            <a:rPr lang="en-US" dirty="0">
                              <a:solidFill>
                                <a:schemeClr val="tx1"/>
                              </a:solidFill>
                            </a:rPr>
                            <a:t>2012 (Q1a)</a:t>
                          </a:r>
                        </a:p>
                      </a:txBody>
                      <a:tcPr/>
                    </a:tc>
                    <a:tc hMerge="1">
                      <a:txBody>
                        <a:bodyPr/>
                        <a:lstStyle/>
                        <a:p>
                          <a:endParaRPr lang="en-US" dirty="0"/>
                        </a:p>
                      </a:txBody>
                      <a:tcPr/>
                    </a:tc>
                    <a:tc gridSpan="2">
                      <a:txBody>
                        <a:bodyPr/>
                        <a:lstStyle/>
                        <a:p>
                          <a:r>
                            <a:rPr lang="en-US" dirty="0">
                              <a:solidFill>
                                <a:srgbClr val="FF0000"/>
                              </a:solidFill>
                            </a:rPr>
                            <a:t>84 (Q1a)</a:t>
                          </a:r>
                        </a:p>
                      </a:txBody>
                      <a:tcPr/>
                    </a:tc>
                    <a:tc hMerge="1">
                      <a:txBody>
                        <a:bodyPr/>
                        <a:lstStyle/>
                        <a:p>
                          <a:endParaRPr lang="en-US" dirty="0"/>
                        </a:p>
                      </a:txBody>
                      <a:tcPr/>
                    </a:tc>
                    <a:extLst>
                      <a:ext uri="{0D108BD9-81ED-4DB2-BD59-A6C34878D82A}">
                        <a16:rowId xmlns:a16="http://schemas.microsoft.com/office/drawing/2014/main" val="4031886197"/>
                      </a:ext>
                    </a:extLst>
                  </a:tr>
                  <a:tr h="640080">
                    <a:tc gridSpan="2">
                      <a:txBody>
                        <a:bodyPr/>
                        <a:lstStyle/>
                        <a:p>
                          <a:endParaRPr lang="en-US"/>
                        </a:p>
                      </a:txBody>
                      <a:tcPr>
                        <a:blipFill>
                          <a:blip r:embed="rId2"/>
                          <a:stretch>
                            <a:fillRect l="-151" t="-395238" r="-133737" b="-14286"/>
                          </a:stretch>
                        </a:blipFill>
                      </a:tcPr>
                    </a:tc>
                    <a:tc hMerge="1">
                      <a:txBody>
                        <a:bodyPr/>
                        <a:lstStyle/>
                        <a:p>
                          <a:endParaRPr lang="en-US" dirty="0"/>
                        </a:p>
                      </a:txBody>
                      <a:tcPr/>
                    </a:tc>
                    <a:tc gridSpan="2">
                      <a:txBody>
                        <a:bodyPr/>
                        <a:lstStyle/>
                        <a:p>
                          <a:r>
                            <a:rPr lang="en-US" dirty="0">
                              <a:solidFill>
                                <a:schemeClr val="tx1"/>
                              </a:solidFill>
                            </a:rPr>
                            <a:t>17.7 (</a:t>
                          </a:r>
                          <a:r>
                            <a:rPr lang="en-US" dirty="0" err="1">
                              <a:solidFill>
                                <a:schemeClr val="tx1"/>
                              </a:solidFill>
                            </a:rPr>
                            <a:t>Y+pitch</a:t>
                          </a:r>
                          <a:r>
                            <a:rPr lang="en-US" dirty="0">
                              <a:solidFill>
                                <a:schemeClr val="tx1"/>
                              </a:solidFill>
                            </a:rPr>
                            <a:t>, all SC)</a:t>
                          </a:r>
                        </a:p>
                      </a:txBody>
                      <a:tcPr/>
                    </a:tc>
                    <a:tc hMerge="1">
                      <a:txBody>
                        <a:bodyPr/>
                        <a:lstStyle/>
                        <a:p>
                          <a:endParaRPr lang="en-US" dirty="0"/>
                        </a:p>
                      </a:txBody>
                      <a:tcPr/>
                    </a:tc>
                    <a:tc gridSpan="2">
                      <a:txBody>
                        <a:bodyPr/>
                        <a:lstStyle/>
                        <a:p>
                          <a:endParaRPr lang="en-US"/>
                        </a:p>
                      </a:txBody>
                      <a:tcPr>
                        <a:blipFill>
                          <a:blip r:embed="rId2"/>
                          <a:stretch>
                            <a:fillRect l="-227119" t="-395238" r="-424" b="-14286"/>
                          </a:stretch>
                        </a:blipFill>
                      </a:tcPr>
                    </a:tc>
                    <a:tc hMerge="1">
                      <a:txBody>
                        <a:bodyPr/>
                        <a:lstStyle/>
                        <a:p>
                          <a:endParaRPr lang="en-US" dirty="0"/>
                        </a:p>
                      </a:txBody>
                      <a:tcPr/>
                    </a:tc>
                    <a:extLst>
                      <a:ext uri="{0D108BD9-81ED-4DB2-BD59-A6C34878D82A}">
                        <a16:rowId xmlns:a16="http://schemas.microsoft.com/office/drawing/2014/main" val="1341220010"/>
                      </a:ext>
                    </a:extLst>
                  </a:tr>
                </a:tbl>
              </a:graphicData>
            </a:graphic>
          </p:graphicFrame>
        </mc:Fallback>
      </mc:AlternateContent>
    </p:spTree>
    <p:extLst>
      <p:ext uri="{BB962C8B-B14F-4D97-AF65-F5344CB8AC3E}">
        <p14:creationId xmlns:p14="http://schemas.microsoft.com/office/powerpoint/2010/main" val="369815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ADFD4B0-8B1B-4DE2-B1F5-6ED7F79A6E7C}"/>
              </a:ext>
            </a:extLst>
          </p:cNvPr>
          <p:cNvSpPr>
            <a:spLocks noGrp="1"/>
          </p:cNvSpPr>
          <p:nvPr>
            <p:ph idx="1"/>
          </p:nvPr>
        </p:nvSpPr>
        <p:spPr>
          <a:xfrm>
            <a:off x="609600" y="1285861"/>
            <a:ext cx="10972800" cy="4840303"/>
          </a:xfrm>
        </p:spPr>
        <p:txBody>
          <a:bodyPr>
            <a:normAutofit/>
          </a:bodyPr>
          <a:lstStyle/>
          <a:p>
            <a:r>
              <a:rPr lang="en-US" sz="2400" dirty="0"/>
              <a:t>Cryostat wall thickness</a:t>
            </a:r>
          </a:p>
          <a:p>
            <a:pPr lvl="1"/>
            <a:r>
              <a:rPr lang="en-US" sz="2000" dirty="0"/>
              <a:t>The thinner model has </a:t>
            </a:r>
            <a:r>
              <a:rPr lang="en-US" sz="2000" dirty="0">
                <a:solidFill>
                  <a:srgbClr val="FF0000"/>
                </a:solidFill>
              </a:rPr>
              <a:t>worse</a:t>
            </a:r>
            <a:r>
              <a:rPr lang="en-US" sz="2000" dirty="0"/>
              <a:t> deformation and stability performance than the thicker one, even has worse deformation than the IARC 24 version.</a:t>
            </a:r>
          </a:p>
        </p:txBody>
      </p:sp>
      <p:sp>
        <p:nvSpPr>
          <p:cNvPr id="3" name="标题 2">
            <a:extLst>
              <a:ext uri="{FF2B5EF4-FFF2-40B4-BE49-F238E27FC236}">
                <a16:creationId xmlns:a16="http://schemas.microsoft.com/office/drawing/2014/main" id="{C9564592-20A8-4258-A87A-9195151A815A}"/>
              </a:ext>
            </a:extLst>
          </p:cNvPr>
          <p:cNvSpPr>
            <a:spLocks noGrp="1"/>
          </p:cNvSpPr>
          <p:nvPr>
            <p:ph type="title"/>
          </p:nvPr>
        </p:nvSpPr>
        <p:spPr/>
        <p:txBody>
          <a:bodyPr/>
          <a:lstStyle/>
          <a:p>
            <a:r>
              <a:rPr lang="en-US" altLang="zh-CN" dirty="0"/>
              <a:t>Mechanics and vibration analyses</a:t>
            </a:r>
            <a:endParaRPr lang="en-US" dirty="0"/>
          </a:p>
        </p:txBody>
      </p:sp>
      <p:sp>
        <p:nvSpPr>
          <p:cNvPr id="4" name="灯片编号占位符 3">
            <a:extLst>
              <a:ext uri="{FF2B5EF4-FFF2-40B4-BE49-F238E27FC236}">
                <a16:creationId xmlns:a16="http://schemas.microsoft.com/office/drawing/2014/main" id="{5BA4B1AD-7A34-4695-864D-83496A15C5BC}"/>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mc:AlternateContent xmlns:mc="http://schemas.openxmlformats.org/markup-compatibility/2006" xmlns:a14="http://schemas.microsoft.com/office/drawing/2010/main">
        <mc:Choice Requires="a14">
          <p:graphicFrame>
            <p:nvGraphicFramePr>
              <p:cNvPr id="10" name="内容占位符 4">
                <a:extLst>
                  <a:ext uri="{FF2B5EF4-FFF2-40B4-BE49-F238E27FC236}">
                    <a16:creationId xmlns:a16="http://schemas.microsoft.com/office/drawing/2014/main" id="{34ABA46B-162A-47D2-8AA0-65C34FCA6CCB}"/>
                  </a:ext>
                </a:extLst>
              </p:cNvPr>
              <p:cNvGraphicFramePr>
                <a:graphicFrameLocks/>
              </p:cNvGraphicFramePr>
              <p:nvPr>
                <p:extLst>
                  <p:ext uri="{D42A27DB-BD31-4B8C-83A1-F6EECF244321}">
                    <p14:modId xmlns:p14="http://schemas.microsoft.com/office/powerpoint/2010/main" val="511217434"/>
                  </p:ext>
                </p:extLst>
              </p:nvPr>
            </p:nvGraphicFramePr>
            <p:xfrm>
              <a:off x="695400" y="2736058"/>
              <a:ext cx="10434386" cy="3235960"/>
            </p:xfrm>
            <a:graphic>
              <a:graphicData uri="http://schemas.openxmlformats.org/drawingml/2006/table">
                <a:tbl>
                  <a:tblPr bandRow="1">
                    <a:tableStyleId>{5C22544A-7EE6-4342-B048-85BDC9FD1C3A}</a:tableStyleId>
                  </a:tblPr>
                  <a:tblGrid>
                    <a:gridCol w="1830303">
                      <a:extLst>
                        <a:ext uri="{9D8B030D-6E8A-4147-A177-3AD203B41FA5}">
                          <a16:colId xmlns:a16="http://schemas.microsoft.com/office/drawing/2014/main" val="712663298"/>
                        </a:ext>
                      </a:extLst>
                    </a:gridCol>
                    <a:gridCol w="2124083">
                      <a:extLst>
                        <a:ext uri="{9D8B030D-6E8A-4147-A177-3AD203B41FA5}">
                          <a16:colId xmlns:a16="http://schemas.microsoft.com/office/drawing/2014/main" val="2012729957"/>
                        </a:ext>
                      </a:extLst>
                    </a:gridCol>
                    <a:gridCol w="1080000">
                      <a:extLst>
                        <a:ext uri="{9D8B030D-6E8A-4147-A177-3AD203B41FA5}">
                          <a16:colId xmlns:a16="http://schemas.microsoft.com/office/drawing/2014/main" val="2871537702"/>
                        </a:ext>
                      </a:extLst>
                    </a:gridCol>
                    <a:gridCol w="1080000">
                      <a:extLst>
                        <a:ext uri="{9D8B030D-6E8A-4147-A177-3AD203B41FA5}">
                          <a16:colId xmlns:a16="http://schemas.microsoft.com/office/drawing/2014/main" val="1948127109"/>
                        </a:ext>
                      </a:extLst>
                    </a:gridCol>
                    <a:gridCol w="1080000">
                      <a:extLst>
                        <a:ext uri="{9D8B030D-6E8A-4147-A177-3AD203B41FA5}">
                          <a16:colId xmlns:a16="http://schemas.microsoft.com/office/drawing/2014/main" val="2606535711"/>
                        </a:ext>
                      </a:extLst>
                    </a:gridCol>
                    <a:gridCol w="1080000">
                      <a:extLst>
                        <a:ext uri="{9D8B030D-6E8A-4147-A177-3AD203B41FA5}">
                          <a16:colId xmlns:a16="http://schemas.microsoft.com/office/drawing/2014/main" val="2801816411"/>
                        </a:ext>
                      </a:extLst>
                    </a:gridCol>
                    <a:gridCol w="1080000">
                      <a:extLst>
                        <a:ext uri="{9D8B030D-6E8A-4147-A177-3AD203B41FA5}">
                          <a16:colId xmlns:a16="http://schemas.microsoft.com/office/drawing/2014/main" val="2581068906"/>
                        </a:ext>
                      </a:extLst>
                    </a:gridCol>
                    <a:gridCol w="1080000">
                      <a:extLst>
                        <a:ext uri="{9D8B030D-6E8A-4147-A177-3AD203B41FA5}">
                          <a16:colId xmlns:a16="http://schemas.microsoft.com/office/drawing/2014/main" val="2083551400"/>
                        </a:ext>
                      </a:extLst>
                    </a:gridCol>
                  </a:tblGrid>
                  <a:tr h="370840">
                    <a:tc rowSpan="2">
                      <a:txBody>
                        <a:bodyPr/>
                        <a:lstStyle/>
                        <a:p>
                          <a:r>
                            <a:rPr lang="en-US" b="1" dirty="0">
                              <a:solidFill>
                                <a:schemeClr val="bg1"/>
                              </a:solidFill>
                            </a:rPr>
                            <a:t>Cases </a:t>
                          </a:r>
                        </a:p>
                      </a:txBody>
                      <a:tcPr>
                        <a:solidFill>
                          <a:srgbClr val="0070C0"/>
                        </a:solidFill>
                      </a:tcPr>
                    </a:tc>
                    <a:tc>
                      <a:txBody>
                        <a:bodyPr/>
                        <a:lstStyle/>
                        <a:p>
                          <a:r>
                            <a:rPr lang="en-US" b="1" dirty="0">
                              <a:solidFill>
                                <a:schemeClr val="bg1"/>
                              </a:solidFill>
                            </a:rPr>
                            <a:t>With Lorentz force</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extLst>
                      <a:ext uri="{0D108BD9-81ED-4DB2-BD59-A6C34878D82A}">
                        <a16:rowId xmlns:a16="http://schemas.microsoft.com/office/drawing/2014/main" val="1186691049"/>
                      </a:ext>
                    </a:extLst>
                  </a:tr>
                  <a:tr h="370840">
                    <a:tc vMerge="1">
                      <a:txBody>
                        <a:bodyPr/>
                        <a:lstStyle/>
                        <a:p>
                          <a:endParaRPr lang="en-US" dirty="0"/>
                        </a:p>
                      </a:txBody>
                      <a:tcPr/>
                    </a:tc>
                    <a:tc>
                      <a:txBody>
                        <a:bodyPr/>
                        <a:lstStyle/>
                        <a:p>
                          <a:pPr marL="0" algn="l" defTabSz="914400" rtl="0" eaLnBrk="1" latinLnBrk="0" hangingPunct="1"/>
                          <a:r>
                            <a:rPr lang="en-US" sz="1800" b="1" kern="1200" dirty="0">
                              <a:solidFill>
                                <a:schemeClr val="bg1"/>
                              </a:solidFill>
                              <a:latin typeface="+mn-lt"/>
                              <a:ea typeface="+mn-ea"/>
                              <a:cs typeface="+mn-cs"/>
                            </a:rPr>
                            <a:t>Model </a:t>
                          </a:r>
                        </a:p>
                      </a:txBody>
                      <a:tcPr>
                        <a:solidFill>
                          <a:srgbClr val="0070C0"/>
                        </a:solidFill>
                      </a:tcPr>
                    </a:tc>
                    <a:tc gridSpan="2">
                      <a:txBody>
                        <a:bodyPr/>
                        <a:lstStyle/>
                        <a:p>
                          <a:pPr marL="0" algn="l" defTabSz="914400" rtl="0" eaLnBrk="1" latinLnBrk="0" hangingPunct="1"/>
                          <a:r>
                            <a:rPr lang="en-US" sz="1800" b="1" kern="1200" dirty="0">
                              <a:solidFill>
                                <a:schemeClr val="bg1"/>
                              </a:solidFill>
                              <a:latin typeface="+mn-lt"/>
                              <a:ea typeface="+mn-ea"/>
                              <a:cs typeface="+mn-cs"/>
                            </a:rPr>
                            <a:t>IARC 24</a:t>
                          </a:r>
                        </a:p>
                      </a:txBody>
                      <a:tcPr>
                        <a:solidFill>
                          <a:srgbClr val="0070C0"/>
                        </a:solidFill>
                      </a:tcPr>
                    </a:tc>
                    <a:tc hMerge="1">
                      <a:txBody>
                        <a:bodyPr/>
                        <a:lstStyle/>
                        <a:p>
                          <a:pPr marL="0" algn="l" defTabSz="914400" rtl="0" eaLnBrk="1" latinLnBrk="0" hangingPunct="1"/>
                          <a:endParaRPr lang="en-US" sz="1800" b="1" kern="1200" dirty="0">
                            <a:solidFill>
                              <a:schemeClr val="bg1"/>
                            </a:solidFill>
                            <a:latin typeface="+mn-lt"/>
                            <a:ea typeface="+mn-ea"/>
                            <a:cs typeface="+mn-cs"/>
                          </a:endParaRPr>
                        </a:p>
                      </a:txBody>
                      <a:tcPr>
                        <a:solidFill>
                          <a:srgbClr val="0070C0"/>
                        </a:solidFill>
                      </a:tcPr>
                    </a:tc>
                    <a:tc gridSpan="2">
                      <a:txBody>
                        <a:bodyPr/>
                        <a:lstStyle/>
                        <a:p>
                          <a:pPr marL="0" algn="l" defTabSz="914400" rtl="0" eaLnBrk="1" latinLnBrk="0" hangingPunct="1"/>
                          <a:r>
                            <a:rPr lang="en-US" sz="1800" b="1" kern="1200" dirty="0">
                              <a:solidFill>
                                <a:schemeClr val="bg1"/>
                              </a:solidFill>
                              <a:latin typeface="+mn-lt"/>
                              <a:ea typeface="+mn-ea"/>
                              <a:cs typeface="+mn-cs"/>
                            </a:rPr>
                            <a:t>Thinner</a:t>
                          </a:r>
                        </a:p>
                      </a:txBody>
                      <a:tcPr>
                        <a:solidFill>
                          <a:srgbClr val="0070C0"/>
                        </a:solidFill>
                      </a:tcPr>
                    </a:tc>
                    <a:tc hMerge="1">
                      <a:txBody>
                        <a:bodyPr/>
                        <a:lstStyle/>
                        <a:p>
                          <a:pPr marL="0" algn="l" defTabSz="914400" rtl="0" eaLnBrk="1" latinLnBrk="0" hangingPunct="1"/>
                          <a:endParaRPr lang="en-US" sz="1800" b="1" kern="1200" dirty="0">
                            <a:solidFill>
                              <a:schemeClr val="bg1"/>
                            </a:solidFill>
                            <a:latin typeface="+mn-lt"/>
                            <a:ea typeface="+mn-ea"/>
                            <a:cs typeface="+mn-cs"/>
                          </a:endParaRPr>
                        </a:p>
                      </a:txBody>
                      <a:tcPr>
                        <a:solidFill>
                          <a:srgbClr val="0070C0"/>
                        </a:solidFill>
                      </a:tcPr>
                    </a:tc>
                    <a:tc gridSpan="2">
                      <a:txBody>
                        <a:bodyPr/>
                        <a:lstStyle/>
                        <a:p>
                          <a:pPr marL="0" algn="l" defTabSz="914400" rtl="0" eaLnBrk="1" latinLnBrk="0" hangingPunct="1"/>
                          <a:r>
                            <a:rPr lang="en-US" sz="1800" b="1" kern="1200" dirty="0">
                              <a:solidFill>
                                <a:schemeClr val="bg1"/>
                              </a:solidFill>
                              <a:latin typeface="+mn-lt"/>
                              <a:ea typeface="+mn-ea"/>
                              <a:cs typeface="+mn-cs"/>
                            </a:rPr>
                            <a:t>Thicker</a:t>
                          </a:r>
                        </a:p>
                      </a:txBody>
                      <a:tcPr>
                        <a:solidFill>
                          <a:srgbClr val="0070C0"/>
                        </a:solidFill>
                      </a:tcPr>
                    </a:tc>
                    <a:tc hMerge="1">
                      <a:txBody>
                        <a:bodyPr/>
                        <a:lstStyle/>
                        <a:p>
                          <a:pPr marL="0" algn="l" defTabSz="914400" rtl="0" eaLnBrk="1" latinLnBrk="0" hangingPunct="1"/>
                          <a:endParaRPr lang="en-US" sz="1800" b="1" kern="1200" dirty="0">
                            <a:solidFill>
                              <a:schemeClr val="bg1"/>
                            </a:solidFill>
                            <a:latin typeface="+mn-lt"/>
                            <a:ea typeface="+mn-ea"/>
                            <a:cs typeface="+mn-cs"/>
                          </a:endParaRPr>
                        </a:p>
                      </a:txBody>
                      <a:tcPr>
                        <a:solidFill>
                          <a:srgbClr val="0070C0"/>
                        </a:solidFill>
                      </a:tcPr>
                    </a:tc>
                    <a:extLst>
                      <a:ext uri="{0D108BD9-81ED-4DB2-BD59-A6C34878D82A}">
                        <a16:rowId xmlns:a16="http://schemas.microsoft.com/office/drawing/2014/main" val="2366669755"/>
                      </a:ext>
                    </a:extLst>
                  </a:tr>
                  <a:tr h="370840">
                    <a:tc gridSpan="2">
                      <a:txBody>
                        <a:bodyPr/>
                        <a:lstStyle/>
                        <a:p>
                          <a:r>
                            <a:rPr lang="en-US" dirty="0"/>
                            <a:t>Max. disp. of SC quadrupole/mm</a:t>
                          </a:r>
                        </a:p>
                      </a:txBody>
                      <a:tcPr/>
                    </a:tc>
                    <a:tc hMerge="1">
                      <a:txBody>
                        <a:bodyPr/>
                        <a:lstStyle/>
                        <a:p>
                          <a:endParaRPr lang="en-US" dirty="0"/>
                        </a:p>
                      </a:txBody>
                      <a:tcPr/>
                    </a:tc>
                    <a:tc>
                      <a:txBody>
                        <a:bodyPr/>
                        <a:lstStyle/>
                        <a:p>
                          <a:r>
                            <a:rPr lang="en-US" dirty="0"/>
                            <a:t>0.117 (Q1a)↓</a:t>
                          </a:r>
                        </a:p>
                      </a:txBody>
                      <a:tcPr/>
                    </a:tc>
                    <a:tc>
                      <a:txBody>
                        <a:bodyPr/>
                        <a:lstStyle/>
                        <a:p>
                          <a:r>
                            <a:rPr lang="en-US" dirty="0"/>
                            <a:t>0.043 (Q2) ↓</a:t>
                          </a:r>
                        </a:p>
                      </a:txBody>
                      <a:tcPr/>
                    </a:tc>
                    <a:tc>
                      <a:txBody>
                        <a:bodyPr/>
                        <a:lstStyle/>
                        <a:p>
                          <a:r>
                            <a:rPr lang="en-US" dirty="0">
                              <a:solidFill>
                                <a:schemeClr val="tx1"/>
                              </a:solidFill>
                            </a:rPr>
                            <a:t>0.210</a:t>
                          </a:r>
                        </a:p>
                        <a:p>
                          <a:r>
                            <a:rPr lang="en-US" dirty="0"/>
                            <a:t>(Q1a)↓</a:t>
                          </a:r>
                          <a:endParaRPr lang="en-US" dirty="0">
                            <a:solidFill>
                              <a:schemeClr val="tx1"/>
                            </a:solidFill>
                          </a:endParaRPr>
                        </a:p>
                      </a:txBody>
                      <a:tcPr/>
                    </a:tc>
                    <a:tc>
                      <a:txBody>
                        <a:bodyPr/>
                        <a:lstStyle/>
                        <a:p>
                          <a:r>
                            <a:rPr lang="en-US" dirty="0">
                              <a:solidFill>
                                <a:schemeClr val="tx1"/>
                              </a:solidFill>
                            </a:rPr>
                            <a:t>0.053</a:t>
                          </a:r>
                        </a:p>
                        <a:p>
                          <a:r>
                            <a:rPr lang="en-US" dirty="0">
                              <a:solidFill>
                                <a:schemeClr val="tx1"/>
                              </a:solidFill>
                            </a:rPr>
                            <a:t>(Q2)↓</a:t>
                          </a:r>
                        </a:p>
                      </a:txBody>
                      <a:tcPr/>
                    </a:tc>
                    <a:tc>
                      <a:txBody>
                        <a:bodyPr/>
                        <a:lstStyle/>
                        <a:p>
                          <a:r>
                            <a:rPr lang="en-US" dirty="0">
                              <a:solidFill>
                                <a:schemeClr val="tx1"/>
                              </a:solidFill>
                            </a:rPr>
                            <a:t>0.114↑</a:t>
                          </a:r>
                        </a:p>
                        <a:p>
                          <a:r>
                            <a:rPr lang="en-US" dirty="0">
                              <a:solidFill>
                                <a:schemeClr val="tx1"/>
                              </a:solidFill>
                            </a:rPr>
                            <a:t>(Q2)</a:t>
                          </a:r>
                        </a:p>
                      </a:txBody>
                      <a:tcPr/>
                    </a:tc>
                    <a:tc>
                      <a:txBody>
                        <a:bodyPr/>
                        <a:lstStyle/>
                        <a:p>
                          <a:r>
                            <a:rPr lang="en-US" dirty="0">
                              <a:solidFill>
                                <a:schemeClr val="tx1"/>
                              </a:solidFill>
                            </a:rPr>
                            <a:t>0.081↑</a:t>
                          </a:r>
                        </a:p>
                        <a:p>
                          <a:r>
                            <a:rPr lang="en-US" dirty="0">
                              <a:solidFill>
                                <a:schemeClr val="tx1"/>
                              </a:solidFill>
                            </a:rPr>
                            <a:t>(Q2)</a:t>
                          </a:r>
                          <a:endParaRPr lang="en-US" dirty="0"/>
                        </a:p>
                      </a:txBody>
                      <a:tcPr/>
                    </a:tc>
                    <a:extLst>
                      <a:ext uri="{0D108BD9-81ED-4DB2-BD59-A6C34878D82A}">
                        <a16:rowId xmlns:a16="http://schemas.microsoft.com/office/drawing/2014/main" val="346130952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disp. of cryostat/mm</a:t>
                          </a:r>
                        </a:p>
                      </a:txBody>
                      <a:tcPr/>
                    </a:tc>
                    <a:tc hMerge="1">
                      <a:txBody>
                        <a:bodyPr/>
                        <a:lstStyle/>
                        <a:p>
                          <a:endParaRPr lang="en-US"/>
                        </a:p>
                      </a:txBody>
                      <a:tcPr/>
                    </a:tc>
                    <a:tc>
                      <a:txBody>
                        <a:bodyPr/>
                        <a:lstStyle/>
                        <a:p>
                          <a:r>
                            <a:rPr lang="en-US" dirty="0">
                              <a:solidFill>
                                <a:schemeClr val="tx1"/>
                              </a:solidFill>
                            </a:rPr>
                            <a:t>0.166↓</a:t>
                          </a:r>
                        </a:p>
                      </a:txBody>
                      <a:tcPr/>
                    </a:tc>
                    <a:tc>
                      <a:txBody>
                        <a:bodyPr/>
                        <a:lstStyle/>
                        <a:p>
                          <a:r>
                            <a:rPr lang="en-US" dirty="0">
                              <a:solidFill>
                                <a:schemeClr val="tx1"/>
                              </a:solidFill>
                            </a:rPr>
                            <a:t>0.016↓</a:t>
                          </a:r>
                        </a:p>
                      </a:txBody>
                      <a:tcPr/>
                    </a:tc>
                    <a:tc>
                      <a:txBody>
                        <a:bodyPr/>
                        <a:lstStyle/>
                        <a:p>
                          <a:r>
                            <a:rPr lang="en-US" dirty="0">
                              <a:solidFill>
                                <a:schemeClr val="tx1"/>
                              </a:solidFill>
                            </a:rPr>
                            <a:t>0.302↓</a:t>
                          </a:r>
                        </a:p>
                      </a:txBody>
                      <a:tcPr/>
                    </a:tc>
                    <a:tc>
                      <a:txBody>
                        <a:bodyPr/>
                        <a:lstStyle/>
                        <a:p>
                          <a:r>
                            <a:rPr lang="en-US" dirty="0">
                              <a:solidFill>
                                <a:schemeClr val="tx1"/>
                              </a:solidFill>
                            </a:rPr>
                            <a:t>0.024↓</a:t>
                          </a:r>
                        </a:p>
                      </a:txBody>
                      <a:tcPr/>
                    </a:tc>
                    <a:tc>
                      <a:txBody>
                        <a:bodyPr/>
                        <a:lstStyle/>
                        <a:p>
                          <a:r>
                            <a:rPr lang="en-US" dirty="0">
                              <a:solidFill>
                                <a:srgbClr val="FF0000"/>
                              </a:solidFill>
                            </a:rPr>
                            <a:t>0.027↓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0.020↓</a:t>
                          </a:r>
                        </a:p>
                      </a:txBody>
                      <a:tcPr/>
                    </a:tc>
                    <a:extLst>
                      <a:ext uri="{0D108BD9-81ED-4DB2-BD59-A6C34878D82A}">
                        <a16:rowId xmlns:a16="http://schemas.microsoft.com/office/drawing/2014/main" val="522050234"/>
                      </a:ext>
                    </a:extLst>
                  </a:tr>
                  <a:tr h="370840">
                    <a:tc gridSpan="2">
                      <a:txBody>
                        <a:bodyPr/>
                        <a:lstStyle/>
                        <a:p>
                          <a:r>
                            <a:rPr lang="en-US" dirty="0"/>
                            <a:t>Max. def. of SC quadrupole/um</a:t>
                          </a:r>
                        </a:p>
                      </a:txBody>
                      <a:tcPr/>
                    </a:tc>
                    <a:tc hMerge="1">
                      <a:txBody>
                        <a:bodyPr/>
                        <a:lstStyle/>
                        <a:p>
                          <a:endParaRPr lang="en-US" dirty="0"/>
                        </a:p>
                      </a:txBody>
                      <a:tcPr/>
                    </a:tc>
                    <a:tc>
                      <a:txBody>
                        <a:bodyPr/>
                        <a:lstStyle/>
                        <a:p>
                          <a:r>
                            <a:rPr lang="en-US" dirty="0">
                              <a:solidFill>
                                <a:schemeClr val="tx1"/>
                              </a:solidFill>
                            </a:rPr>
                            <a:t>11(Q1b)</a:t>
                          </a:r>
                        </a:p>
                      </a:txBody>
                      <a:tcPr/>
                    </a:tc>
                    <a:tc>
                      <a:txBody>
                        <a:bodyPr/>
                        <a:lstStyle/>
                        <a:p>
                          <a:r>
                            <a:rPr lang="en-US" dirty="0">
                              <a:solidFill>
                                <a:schemeClr val="tx1"/>
                              </a:solidFill>
                            </a:rPr>
                            <a:t>6 (Q1a)</a:t>
                          </a:r>
                        </a:p>
                      </a:txBody>
                      <a:tcPr/>
                    </a:tc>
                    <a:tc>
                      <a:txBody>
                        <a:bodyPr/>
                        <a:lstStyle/>
                        <a:p>
                          <a:r>
                            <a:rPr lang="en-US" dirty="0">
                              <a:solidFill>
                                <a:schemeClr val="tx1"/>
                              </a:solidFill>
                            </a:rPr>
                            <a:t>25(Q1b)</a:t>
                          </a:r>
                        </a:p>
                      </a:txBody>
                      <a:tcPr/>
                    </a:tc>
                    <a:tc>
                      <a:txBody>
                        <a:bodyPr/>
                        <a:lstStyle/>
                        <a:p>
                          <a:r>
                            <a:rPr lang="en-US" dirty="0">
                              <a:solidFill>
                                <a:schemeClr val="tx1"/>
                              </a:solidFill>
                            </a:rPr>
                            <a:t>5(Q1a)</a:t>
                          </a:r>
                        </a:p>
                      </a:txBody>
                      <a:tcPr/>
                    </a:tc>
                    <a:tc>
                      <a:txBody>
                        <a:bodyPr/>
                        <a:lstStyle/>
                        <a:p>
                          <a:r>
                            <a:rPr lang="en-US" dirty="0">
                              <a:solidFill>
                                <a:srgbClr val="FF0000"/>
                              </a:solidFill>
                            </a:rPr>
                            <a:t>12(Q1b)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12(Q1b)</a:t>
                          </a:r>
                        </a:p>
                      </a:txBody>
                      <a:tcPr/>
                    </a:tc>
                    <a:extLst>
                      <a:ext uri="{0D108BD9-81ED-4DB2-BD59-A6C34878D82A}">
                        <a16:rowId xmlns:a16="http://schemas.microsoft.com/office/drawing/2014/main" val="1152369738"/>
                      </a:ext>
                    </a:extLst>
                  </a:tr>
                  <a:tr h="370840">
                    <a:tc gridSpan="2">
                      <a:txBody>
                        <a:bodyPr/>
                        <a:lstStyle/>
                        <a:p>
                          <a:r>
                            <a:rPr lang="en-US" dirty="0"/>
                            <a:t>Max. disp. change of SC quadrupole/ um</a:t>
                          </a:r>
                        </a:p>
                      </a:txBody>
                      <a:tcPr/>
                    </a:tc>
                    <a:tc hMerge="1">
                      <a:txBody>
                        <a:bodyPr/>
                        <a:lstStyle/>
                        <a:p>
                          <a:endParaRPr lang="en-US"/>
                        </a:p>
                      </a:txBody>
                      <a:tcPr/>
                    </a:tc>
                    <a:tc gridSpan="2">
                      <a:txBody>
                        <a:bodyPr/>
                        <a:lstStyle/>
                        <a:p>
                          <a:r>
                            <a:rPr lang="en-US" dirty="0">
                              <a:solidFill>
                                <a:srgbClr val="FF0000"/>
                              </a:solidFill>
                            </a:rPr>
                            <a:t>84 (Q1a)</a:t>
                          </a:r>
                        </a:p>
                      </a:txBody>
                      <a:tcPr/>
                    </a:tc>
                    <a:tc hMerge="1">
                      <a:txBody>
                        <a:bodyPr/>
                        <a:lstStyle/>
                        <a:p>
                          <a:endParaRPr lang="en-US" dirty="0"/>
                        </a:p>
                      </a:txBody>
                      <a:tcPr/>
                    </a:tc>
                    <a:tc gridSpan="2">
                      <a:txBody>
                        <a:bodyPr/>
                        <a:lstStyle/>
                        <a:p>
                          <a:r>
                            <a:rPr lang="en-US" dirty="0">
                              <a:solidFill>
                                <a:srgbClr val="FF0000"/>
                              </a:solidFill>
                            </a:rPr>
                            <a:t>169 (Q1a)</a:t>
                          </a:r>
                        </a:p>
                      </a:txBody>
                      <a:tcPr/>
                    </a:tc>
                    <a:tc hMerge="1">
                      <a:txBody>
                        <a:bodyPr/>
                        <a:lstStyle/>
                        <a:p>
                          <a:endParaRPr lang="en-US" dirty="0">
                            <a:solidFill>
                              <a:srgbClr val="00B050"/>
                            </a:solidFill>
                          </a:endParaRPr>
                        </a:p>
                      </a:txBody>
                      <a:tcPr/>
                    </a:tc>
                    <a:tc gridSpan="2">
                      <a:txBody>
                        <a:bodyPr/>
                        <a:lstStyle/>
                        <a:p>
                          <a:r>
                            <a:rPr lang="en-US" dirty="0">
                              <a:solidFill>
                                <a:srgbClr val="FF0000"/>
                              </a:solidFill>
                            </a:rPr>
                            <a:t>33 (Q2)</a:t>
                          </a:r>
                        </a:p>
                      </a:txBody>
                      <a:tcPr/>
                    </a:tc>
                    <a:tc hMerge="1">
                      <a:txBody>
                        <a:bodyPr/>
                        <a:lstStyle/>
                        <a:p>
                          <a:endParaRPr lang="en-US" dirty="0"/>
                        </a:p>
                      </a:txBody>
                      <a:tcPr/>
                    </a:tc>
                    <a:extLst>
                      <a:ext uri="{0D108BD9-81ED-4DB2-BD59-A6C34878D82A}">
                        <a16:rowId xmlns:a16="http://schemas.microsoft.com/office/drawing/2014/main" val="4031886197"/>
                      </a:ext>
                    </a:extLst>
                  </a:tr>
                  <a:tr h="370840">
                    <a:tc gridSpan="2">
                      <a:txBody>
                        <a:bodyPr/>
                        <a:lstStyle/>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𝑓</m:t>
                                  </m:r>
                                </m:e>
                                <m:sub>
                                  <m:r>
                                    <a:rPr lang="en-US" altLang="zh-CN" sz="1800" i="1">
                                      <a:latin typeface="Cambria Math" panose="02040503050406030204" pitchFamily="18" charset="0"/>
                                    </a:rPr>
                                    <m:t>1</m:t>
                                  </m:r>
                                </m:sub>
                              </m:sSub>
                            </m:oMath>
                          </a14:m>
                          <a:r>
                            <a:rPr lang="en-US" dirty="0"/>
                            <a:t>/Hz</a:t>
                          </a:r>
                        </a:p>
                      </a:txBody>
                      <a:tcPr/>
                    </a:tc>
                    <a:tc hMerge="1">
                      <a:txBody>
                        <a:bodyPr/>
                        <a:lstStyle/>
                        <a:p>
                          <a:endParaRPr lang="en-US" dirty="0"/>
                        </a:p>
                      </a:txBody>
                      <a:tcPr/>
                    </a:tc>
                    <a:tc gridSpan="2">
                      <a:txBody>
                        <a:bodyPr/>
                        <a:lstStyle/>
                        <a:p>
                          <a:r>
                            <a:rPr lang="en-US" dirty="0">
                              <a:solidFill>
                                <a:schemeClr val="tx1"/>
                              </a:solidFill>
                            </a:rPr>
                            <a:t>49.2 (Z, all SC)</a:t>
                          </a:r>
                        </a:p>
                      </a:txBody>
                      <a:tcPr/>
                    </a:tc>
                    <a:tc hMerge="1">
                      <a:txBody>
                        <a:bodyPr/>
                        <a:lstStyle/>
                        <a:p>
                          <a:endParaRPr lang="en-US" dirty="0"/>
                        </a:p>
                      </a:txBody>
                      <a:tcPr/>
                    </a:tc>
                    <a:tc gridSpan="2">
                      <a:txBody>
                        <a:bodyPr/>
                        <a:lstStyle/>
                        <a:p>
                          <a:r>
                            <a:rPr lang="en-US" dirty="0">
                              <a:solidFill>
                                <a:schemeClr val="tx1"/>
                              </a:solidFill>
                            </a:rPr>
                            <a:t>54.8 (Y, Q1a)</a:t>
                          </a:r>
                        </a:p>
                      </a:txBody>
                      <a:tcPr/>
                    </a:tc>
                    <a:tc hMerge="1">
                      <a:txBody>
                        <a:bodyPr/>
                        <a:lstStyle/>
                        <a:p>
                          <a:endParaRPr lang="en-US" dirty="0">
                            <a:solidFill>
                              <a:srgbClr val="00B050"/>
                            </a:solidFill>
                          </a:endParaRPr>
                        </a:p>
                      </a:txBody>
                      <a:tcPr/>
                    </a:tc>
                    <a:tc gridSpan="2">
                      <a:txBody>
                        <a:bodyPr/>
                        <a:lstStyle/>
                        <a:p>
                          <a:r>
                            <a:rPr lang="en-US" dirty="0">
                              <a:solidFill>
                                <a:srgbClr val="FF0000"/>
                              </a:solidFill>
                            </a:rPr>
                            <a:t>52.5 (Z, all SC)</a:t>
                          </a:r>
                        </a:p>
                      </a:txBody>
                      <a:tcPr/>
                    </a:tc>
                    <a:tc hMerge="1">
                      <a:txBody>
                        <a:bodyPr/>
                        <a:lstStyle/>
                        <a:p>
                          <a:endParaRPr lang="en-US" dirty="0"/>
                        </a:p>
                      </a:txBody>
                      <a:tcPr/>
                    </a:tc>
                    <a:extLst>
                      <a:ext uri="{0D108BD9-81ED-4DB2-BD59-A6C34878D82A}">
                        <a16:rowId xmlns:a16="http://schemas.microsoft.com/office/drawing/2014/main" val="1341220010"/>
                      </a:ext>
                    </a:extLst>
                  </a:tr>
                  <a:tr h="370840">
                    <a:tc gridSpan="2">
                      <a:txBody>
                        <a:bodyPr/>
                        <a:lstStyle/>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𝑓</m:t>
                                  </m:r>
                                </m:e>
                                <m:sub>
                                  <m:r>
                                    <a:rPr lang="en-US" altLang="zh-CN" sz="1800" b="0" i="1" smtClean="0">
                                      <a:latin typeface="Cambria Math" panose="02040503050406030204" pitchFamily="18" charset="0"/>
                                    </a:rPr>
                                    <m:t>2</m:t>
                                  </m:r>
                                </m:sub>
                              </m:sSub>
                            </m:oMath>
                          </a14:m>
                          <a:r>
                            <a:rPr lang="en-US" dirty="0"/>
                            <a:t>/Hz</a:t>
                          </a:r>
                        </a:p>
                      </a:txBody>
                      <a:tcPr/>
                    </a:tc>
                    <a:tc hMerge="1">
                      <a:txBody>
                        <a:bodyPr/>
                        <a:lstStyle/>
                        <a:p>
                          <a:endParaRPr lang="en-US"/>
                        </a:p>
                      </a:txBody>
                      <a:tcPr/>
                    </a:tc>
                    <a:tc gridSpan="2">
                      <a:txBody>
                        <a:bodyPr/>
                        <a:lstStyle/>
                        <a:p>
                          <a:r>
                            <a:rPr lang="en-US" dirty="0">
                              <a:solidFill>
                                <a:schemeClr val="tx1"/>
                              </a:solidFill>
                            </a:rPr>
                            <a:t>58.8 (Y, Q1a) </a:t>
                          </a:r>
                        </a:p>
                      </a:txBody>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59.8 (X, Q1a)</a:t>
                          </a:r>
                        </a:p>
                      </a:txBody>
                      <a:tcPr/>
                    </a:tc>
                    <a:tc hMerge="1">
                      <a:txBody>
                        <a:bodyPr/>
                        <a:lstStyle/>
                        <a:p>
                          <a:endParaRPr lang="en-US"/>
                        </a:p>
                      </a:txBody>
                      <a:tcPr/>
                    </a:tc>
                    <a:tc gridSpan="2">
                      <a:txBody>
                        <a:bodyPr/>
                        <a:lstStyle/>
                        <a:p>
                          <a:r>
                            <a:rPr lang="en-US" dirty="0">
                              <a:solidFill>
                                <a:srgbClr val="FF0000"/>
                              </a:solidFill>
                            </a:rPr>
                            <a:t>60.9 (X, Q1a)</a:t>
                          </a:r>
                        </a:p>
                      </a:txBody>
                      <a:tcPr/>
                    </a:tc>
                    <a:tc hMerge="1">
                      <a:txBody>
                        <a:bodyPr/>
                        <a:lstStyle/>
                        <a:p>
                          <a:endParaRPr lang="en-US"/>
                        </a:p>
                      </a:txBody>
                      <a:tcPr/>
                    </a:tc>
                    <a:extLst>
                      <a:ext uri="{0D108BD9-81ED-4DB2-BD59-A6C34878D82A}">
                        <a16:rowId xmlns:a16="http://schemas.microsoft.com/office/drawing/2014/main" val="890177374"/>
                      </a:ext>
                    </a:extLst>
                  </a:tr>
                </a:tbl>
              </a:graphicData>
            </a:graphic>
          </p:graphicFrame>
        </mc:Choice>
        <mc:Fallback xmlns="">
          <p:graphicFrame>
            <p:nvGraphicFramePr>
              <p:cNvPr id="10" name="内容占位符 4">
                <a:extLst>
                  <a:ext uri="{FF2B5EF4-FFF2-40B4-BE49-F238E27FC236}">
                    <a16:creationId xmlns:a16="http://schemas.microsoft.com/office/drawing/2014/main" id="{34ABA46B-162A-47D2-8AA0-65C34FCA6CCB}"/>
                  </a:ext>
                </a:extLst>
              </p:cNvPr>
              <p:cNvGraphicFramePr>
                <a:graphicFrameLocks/>
              </p:cNvGraphicFramePr>
              <p:nvPr>
                <p:extLst>
                  <p:ext uri="{D42A27DB-BD31-4B8C-83A1-F6EECF244321}">
                    <p14:modId xmlns:p14="http://schemas.microsoft.com/office/powerpoint/2010/main" val="511217434"/>
                  </p:ext>
                </p:extLst>
              </p:nvPr>
            </p:nvGraphicFramePr>
            <p:xfrm>
              <a:off x="695400" y="2736058"/>
              <a:ext cx="10434386" cy="3235960"/>
            </p:xfrm>
            <a:graphic>
              <a:graphicData uri="http://schemas.openxmlformats.org/drawingml/2006/table">
                <a:tbl>
                  <a:tblPr bandRow="1">
                    <a:tableStyleId>{5C22544A-7EE6-4342-B048-85BDC9FD1C3A}</a:tableStyleId>
                  </a:tblPr>
                  <a:tblGrid>
                    <a:gridCol w="1830303">
                      <a:extLst>
                        <a:ext uri="{9D8B030D-6E8A-4147-A177-3AD203B41FA5}">
                          <a16:colId xmlns:a16="http://schemas.microsoft.com/office/drawing/2014/main" val="712663298"/>
                        </a:ext>
                      </a:extLst>
                    </a:gridCol>
                    <a:gridCol w="2124083">
                      <a:extLst>
                        <a:ext uri="{9D8B030D-6E8A-4147-A177-3AD203B41FA5}">
                          <a16:colId xmlns:a16="http://schemas.microsoft.com/office/drawing/2014/main" val="2012729957"/>
                        </a:ext>
                      </a:extLst>
                    </a:gridCol>
                    <a:gridCol w="1080000">
                      <a:extLst>
                        <a:ext uri="{9D8B030D-6E8A-4147-A177-3AD203B41FA5}">
                          <a16:colId xmlns:a16="http://schemas.microsoft.com/office/drawing/2014/main" val="2871537702"/>
                        </a:ext>
                      </a:extLst>
                    </a:gridCol>
                    <a:gridCol w="1080000">
                      <a:extLst>
                        <a:ext uri="{9D8B030D-6E8A-4147-A177-3AD203B41FA5}">
                          <a16:colId xmlns:a16="http://schemas.microsoft.com/office/drawing/2014/main" val="1948127109"/>
                        </a:ext>
                      </a:extLst>
                    </a:gridCol>
                    <a:gridCol w="1080000">
                      <a:extLst>
                        <a:ext uri="{9D8B030D-6E8A-4147-A177-3AD203B41FA5}">
                          <a16:colId xmlns:a16="http://schemas.microsoft.com/office/drawing/2014/main" val="2606535711"/>
                        </a:ext>
                      </a:extLst>
                    </a:gridCol>
                    <a:gridCol w="1080000">
                      <a:extLst>
                        <a:ext uri="{9D8B030D-6E8A-4147-A177-3AD203B41FA5}">
                          <a16:colId xmlns:a16="http://schemas.microsoft.com/office/drawing/2014/main" val="2801816411"/>
                        </a:ext>
                      </a:extLst>
                    </a:gridCol>
                    <a:gridCol w="1080000">
                      <a:extLst>
                        <a:ext uri="{9D8B030D-6E8A-4147-A177-3AD203B41FA5}">
                          <a16:colId xmlns:a16="http://schemas.microsoft.com/office/drawing/2014/main" val="2581068906"/>
                        </a:ext>
                      </a:extLst>
                    </a:gridCol>
                    <a:gridCol w="1080000">
                      <a:extLst>
                        <a:ext uri="{9D8B030D-6E8A-4147-A177-3AD203B41FA5}">
                          <a16:colId xmlns:a16="http://schemas.microsoft.com/office/drawing/2014/main" val="2083551400"/>
                        </a:ext>
                      </a:extLst>
                    </a:gridCol>
                  </a:tblGrid>
                  <a:tr h="370840">
                    <a:tc rowSpan="2">
                      <a:txBody>
                        <a:bodyPr/>
                        <a:lstStyle/>
                        <a:p>
                          <a:r>
                            <a:rPr lang="en-US" b="1" dirty="0">
                              <a:solidFill>
                                <a:schemeClr val="bg1"/>
                              </a:solidFill>
                            </a:rPr>
                            <a:t>Cases </a:t>
                          </a:r>
                        </a:p>
                      </a:txBody>
                      <a:tcPr>
                        <a:solidFill>
                          <a:srgbClr val="0070C0"/>
                        </a:solidFill>
                      </a:tcPr>
                    </a:tc>
                    <a:tc>
                      <a:txBody>
                        <a:bodyPr/>
                        <a:lstStyle/>
                        <a:p>
                          <a:r>
                            <a:rPr lang="en-US" b="1" dirty="0">
                              <a:solidFill>
                                <a:schemeClr val="bg1"/>
                              </a:solidFill>
                            </a:rPr>
                            <a:t>With Lorentz force</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tc>
                      <a:txBody>
                        <a:bodyPr/>
                        <a:lstStyle/>
                        <a:p>
                          <a:r>
                            <a:rPr lang="en-US" b="1" dirty="0">
                              <a:solidFill>
                                <a:schemeClr val="bg1"/>
                              </a:solidFill>
                            </a:rPr>
                            <a:t>Yes</a:t>
                          </a:r>
                        </a:p>
                      </a:txBody>
                      <a:tcPr>
                        <a:solidFill>
                          <a:srgbClr val="0070C0"/>
                        </a:solidFill>
                      </a:tcPr>
                    </a:tc>
                    <a:tc>
                      <a:txBody>
                        <a:bodyPr/>
                        <a:lstStyle/>
                        <a:p>
                          <a:r>
                            <a:rPr lang="en-US" b="1" dirty="0">
                              <a:solidFill>
                                <a:schemeClr val="bg1"/>
                              </a:solidFill>
                            </a:rPr>
                            <a:t>No</a:t>
                          </a:r>
                        </a:p>
                      </a:txBody>
                      <a:tcPr>
                        <a:solidFill>
                          <a:srgbClr val="0070C0"/>
                        </a:solidFill>
                      </a:tcPr>
                    </a:tc>
                    <a:extLst>
                      <a:ext uri="{0D108BD9-81ED-4DB2-BD59-A6C34878D82A}">
                        <a16:rowId xmlns:a16="http://schemas.microsoft.com/office/drawing/2014/main" val="1186691049"/>
                      </a:ext>
                    </a:extLst>
                  </a:tr>
                  <a:tr h="370840">
                    <a:tc vMerge="1">
                      <a:txBody>
                        <a:bodyPr/>
                        <a:lstStyle/>
                        <a:p>
                          <a:endParaRPr lang="en-US" dirty="0"/>
                        </a:p>
                      </a:txBody>
                      <a:tcPr/>
                    </a:tc>
                    <a:tc>
                      <a:txBody>
                        <a:bodyPr/>
                        <a:lstStyle/>
                        <a:p>
                          <a:pPr marL="0" algn="l" defTabSz="914400" rtl="0" eaLnBrk="1" latinLnBrk="0" hangingPunct="1"/>
                          <a:r>
                            <a:rPr lang="en-US" sz="1800" b="1" kern="1200" dirty="0">
                              <a:solidFill>
                                <a:schemeClr val="bg1"/>
                              </a:solidFill>
                              <a:latin typeface="+mn-lt"/>
                              <a:ea typeface="+mn-ea"/>
                              <a:cs typeface="+mn-cs"/>
                            </a:rPr>
                            <a:t>Model </a:t>
                          </a:r>
                        </a:p>
                      </a:txBody>
                      <a:tcPr>
                        <a:solidFill>
                          <a:srgbClr val="0070C0"/>
                        </a:solidFill>
                      </a:tcPr>
                    </a:tc>
                    <a:tc gridSpan="2">
                      <a:txBody>
                        <a:bodyPr/>
                        <a:lstStyle/>
                        <a:p>
                          <a:pPr marL="0" algn="l" defTabSz="914400" rtl="0" eaLnBrk="1" latinLnBrk="0" hangingPunct="1"/>
                          <a:r>
                            <a:rPr lang="en-US" sz="1800" b="1" kern="1200" dirty="0">
                              <a:solidFill>
                                <a:schemeClr val="bg1"/>
                              </a:solidFill>
                              <a:latin typeface="+mn-lt"/>
                              <a:ea typeface="+mn-ea"/>
                              <a:cs typeface="+mn-cs"/>
                            </a:rPr>
                            <a:t>IARC 24</a:t>
                          </a:r>
                        </a:p>
                      </a:txBody>
                      <a:tcPr>
                        <a:solidFill>
                          <a:srgbClr val="0070C0"/>
                        </a:solidFill>
                      </a:tcPr>
                    </a:tc>
                    <a:tc hMerge="1">
                      <a:txBody>
                        <a:bodyPr/>
                        <a:lstStyle/>
                        <a:p>
                          <a:pPr marL="0" algn="l" defTabSz="914400" rtl="0" eaLnBrk="1" latinLnBrk="0" hangingPunct="1"/>
                          <a:endParaRPr lang="en-US" sz="1800" b="1" kern="1200" dirty="0">
                            <a:solidFill>
                              <a:schemeClr val="bg1"/>
                            </a:solidFill>
                            <a:latin typeface="+mn-lt"/>
                            <a:ea typeface="+mn-ea"/>
                            <a:cs typeface="+mn-cs"/>
                          </a:endParaRPr>
                        </a:p>
                      </a:txBody>
                      <a:tcPr>
                        <a:solidFill>
                          <a:srgbClr val="0070C0"/>
                        </a:solidFill>
                      </a:tcPr>
                    </a:tc>
                    <a:tc gridSpan="2">
                      <a:txBody>
                        <a:bodyPr/>
                        <a:lstStyle/>
                        <a:p>
                          <a:pPr marL="0" algn="l" defTabSz="914400" rtl="0" eaLnBrk="1" latinLnBrk="0" hangingPunct="1"/>
                          <a:r>
                            <a:rPr lang="en-US" sz="1800" b="1" kern="1200" dirty="0">
                              <a:solidFill>
                                <a:schemeClr val="bg1"/>
                              </a:solidFill>
                              <a:latin typeface="+mn-lt"/>
                              <a:ea typeface="+mn-ea"/>
                              <a:cs typeface="+mn-cs"/>
                            </a:rPr>
                            <a:t>Thinner</a:t>
                          </a:r>
                        </a:p>
                      </a:txBody>
                      <a:tcPr>
                        <a:solidFill>
                          <a:srgbClr val="0070C0"/>
                        </a:solidFill>
                      </a:tcPr>
                    </a:tc>
                    <a:tc hMerge="1">
                      <a:txBody>
                        <a:bodyPr/>
                        <a:lstStyle/>
                        <a:p>
                          <a:pPr marL="0" algn="l" defTabSz="914400" rtl="0" eaLnBrk="1" latinLnBrk="0" hangingPunct="1"/>
                          <a:endParaRPr lang="en-US" sz="1800" b="1" kern="1200" dirty="0">
                            <a:solidFill>
                              <a:schemeClr val="bg1"/>
                            </a:solidFill>
                            <a:latin typeface="+mn-lt"/>
                            <a:ea typeface="+mn-ea"/>
                            <a:cs typeface="+mn-cs"/>
                          </a:endParaRPr>
                        </a:p>
                      </a:txBody>
                      <a:tcPr>
                        <a:solidFill>
                          <a:srgbClr val="0070C0"/>
                        </a:solidFill>
                      </a:tcPr>
                    </a:tc>
                    <a:tc gridSpan="2">
                      <a:txBody>
                        <a:bodyPr/>
                        <a:lstStyle/>
                        <a:p>
                          <a:pPr marL="0" algn="l" defTabSz="914400" rtl="0" eaLnBrk="1" latinLnBrk="0" hangingPunct="1"/>
                          <a:r>
                            <a:rPr lang="en-US" sz="1800" b="1" kern="1200" dirty="0">
                              <a:solidFill>
                                <a:schemeClr val="bg1"/>
                              </a:solidFill>
                              <a:latin typeface="+mn-lt"/>
                              <a:ea typeface="+mn-ea"/>
                              <a:cs typeface="+mn-cs"/>
                            </a:rPr>
                            <a:t>Thicker</a:t>
                          </a:r>
                        </a:p>
                      </a:txBody>
                      <a:tcPr>
                        <a:solidFill>
                          <a:srgbClr val="0070C0"/>
                        </a:solidFill>
                      </a:tcPr>
                    </a:tc>
                    <a:tc hMerge="1">
                      <a:txBody>
                        <a:bodyPr/>
                        <a:lstStyle/>
                        <a:p>
                          <a:pPr marL="0" algn="l" defTabSz="914400" rtl="0" eaLnBrk="1" latinLnBrk="0" hangingPunct="1"/>
                          <a:endParaRPr lang="en-US" sz="1800" b="1" kern="1200" dirty="0">
                            <a:solidFill>
                              <a:schemeClr val="bg1"/>
                            </a:solidFill>
                            <a:latin typeface="+mn-lt"/>
                            <a:ea typeface="+mn-ea"/>
                            <a:cs typeface="+mn-cs"/>
                          </a:endParaRPr>
                        </a:p>
                      </a:txBody>
                      <a:tcPr>
                        <a:solidFill>
                          <a:srgbClr val="0070C0"/>
                        </a:solidFill>
                      </a:tcPr>
                    </a:tc>
                    <a:extLst>
                      <a:ext uri="{0D108BD9-81ED-4DB2-BD59-A6C34878D82A}">
                        <a16:rowId xmlns:a16="http://schemas.microsoft.com/office/drawing/2014/main" val="2366669755"/>
                      </a:ext>
                    </a:extLst>
                  </a:tr>
                  <a:tr h="640080">
                    <a:tc gridSpan="2">
                      <a:txBody>
                        <a:bodyPr/>
                        <a:lstStyle/>
                        <a:p>
                          <a:r>
                            <a:rPr lang="en-US" dirty="0"/>
                            <a:t>Max. disp. of SC quadrupole/mm</a:t>
                          </a:r>
                        </a:p>
                      </a:txBody>
                      <a:tcPr/>
                    </a:tc>
                    <a:tc hMerge="1">
                      <a:txBody>
                        <a:bodyPr/>
                        <a:lstStyle/>
                        <a:p>
                          <a:endParaRPr lang="en-US" dirty="0"/>
                        </a:p>
                      </a:txBody>
                      <a:tcPr/>
                    </a:tc>
                    <a:tc>
                      <a:txBody>
                        <a:bodyPr/>
                        <a:lstStyle/>
                        <a:p>
                          <a:r>
                            <a:rPr lang="en-US" dirty="0"/>
                            <a:t>0.117 (Q1a)↓</a:t>
                          </a:r>
                        </a:p>
                      </a:txBody>
                      <a:tcPr/>
                    </a:tc>
                    <a:tc>
                      <a:txBody>
                        <a:bodyPr/>
                        <a:lstStyle/>
                        <a:p>
                          <a:r>
                            <a:rPr lang="en-US" dirty="0"/>
                            <a:t>0.043 (Q2) ↓</a:t>
                          </a:r>
                        </a:p>
                      </a:txBody>
                      <a:tcPr/>
                    </a:tc>
                    <a:tc>
                      <a:txBody>
                        <a:bodyPr/>
                        <a:lstStyle/>
                        <a:p>
                          <a:r>
                            <a:rPr lang="en-US" dirty="0">
                              <a:solidFill>
                                <a:schemeClr val="tx1"/>
                              </a:solidFill>
                            </a:rPr>
                            <a:t>0.210</a:t>
                          </a:r>
                        </a:p>
                        <a:p>
                          <a:r>
                            <a:rPr lang="en-US" dirty="0"/>
                            <a:t>(Q1a)↓</a:t>
                          </a:r>
                          <a:endParaRPr lang="en-US" dirty="0">
                            <a:solidFill>
                              <a:schemeClr val="tx1"/>
                            </a:solidFill>
                          </a:endParaRPr>
                        </a:p>
                      </a:txBody>
                      <a:tcPr/>
                    </a:tc>
                    <a:tc>
                      <a:txBody>
                        <a:bodyPr/>
                        <a:lstStyle/>
                        <a:p>
                          <a:r>
                            <a:rPr lang="en-US" dirty="0">
                              <a:solidFill>
                                <a:schemeClr val="tx1"/>
                              </a:solidFill>
                            </a:rPr>
                            <a:t>0.053</a:t>
                          </a:r>
                        </a:p>
                        <a:p>
                          <a:r>
                            <a:rPr lang="en-US" dirty="0">
                              <a:solidFill>
                                <a:schemeClr val="tx1"/>
                              </a:solidFill>
                            </a:rPr>
                            <a:t>(Q2)↓</a:t>
                          </a:r>
                        </a:p>
                      </a:txBody>
                      <a:tcPr/>
                    </a:tc>
                    <a:tc>
                      <a:txBody>
                        <a:bodyPr/>
                        <a:lstStyle/>
                        <a:p>
                          <a:r>
                            <a:rPr lang="en-US" dirty="0">
                              <a:solidFill>
                                <a:schemeClr val="tx1"/>
                              </a:solidFill>
                            </a:rPr>
                            <a:t>0.114↑</a:t>
                          </a:r>
                        </a:p>
                        <a:p>
                          <a:r>
                            <a:rPr lang="en-US" dirty="0">
                              <a:solidFill>
                                <a:schemeClr val="tx1"/>
                              </a:solidFill>
                            </a:rPr>
                            <a:t>(Q2)</a:t>
                          </a:r>
                        </a:p>
                      </a:txBody>
                      <a:tcPr/>
                    </a:tc>
                    <a:tc>
                      <a:txBody>
                        <a:bodyPr/>
                        <a:lstStyle/>
                        <a:p>
                          <a:r>
                            <a:rPr lang="en-US" dirty="0">
                              <a:solidFill>
                                <a:schemeClr val="tx1"/>
                              </a:solidFill>
                            </a:rPr>
                            <a:t>0.081↑</a:t>
                          </a:r>
                        </a:p>
                        <a:p>
                          <a:r>
                            <a:rPr lang="en-US" dirty="0">
                              <a:solidFill>
                                <a:schemeClr val="tx1"/>
                              </a:solidFill>
                            </a:rPr>
                            <a:t>(Q2)</a:t>
                          </a:r>
                          <a:endParaRPr lang="en-US" dirty="0"/>
                        </a:p>
                      </a:txBody>
                      <a:tcPr/>
                    </a:tc>
                    <a:extLst>
                      <a:ext uri="{0D108BD9-81ED-4DB2-BD59-A6C34878D82A}">
                        <a16:rowId xmlns:a16="http://schemas.microsoft.com/office/drawing/2014/main" val="346130952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disp. of cryostat/mm</a:t>
                          </a:r>
                        </a:p>
                      </a:txBody>
                      <a:tcPr/>
                    </a:tc>
                    <a:tc hMerge="1">
                      <a:txBody>
                        <a:bodyPr/>
                        <a:lstStyle/>
                        <a:p>
                          <a:endParaRPr lang="en-US"/>
                        </a:p>
                      </a:txBody>
                      <a:tcPr/>
                    </a:tc>
                    <a:tc>
                      <a:txBody>
                        <a:bodyPr/>
                        <a:lstStyle/>
                        <a:p>
                          <a:r>
                            <a:rPr lang="en-US" dirty="0">
                              <a:solidFill>
                                <a:schemeClr val="tx1"/>
                              </a:solidFill>
                            </a:rPr>
                            <a:t>0.166↓</a:t>
                          </a:r>
                        </a:p>
                      </a:txBody>
                      <a:tcPr/>
                    </a:tc>
                    <a:tc>
                      <a:txBody>
                        <a:bodyPr/>
                        <a:lstStyle/>
                        <a:p>
                          <a:r>
                            <a:rPr lang="en-US" dirty="0">
                              <a:solidFill>
                                <a:schemeClr val="tx1"/>
                              </a:solidFill>
                            </a:rPr>
                            <a:t>0.016↓</a:t>
                          </a:r>
                        </a:p>
                      </a:txBody>
                      <a:tcPr/>
                    </a:tc>
                    <a:tc>
                      <a:txBody>
                        <a:bodyPr/>
                        <a:lstStyle/>
                        <a:p>
                          <a:r>
                            <a:rPr lang="en-US" dirty="0">
                              <a:solidFill>
                                <a:schemeClr val="tx1"/>
                              </a:solidFill>
                            </a:rPr>
                            <a:t>0.302↓</a:t>
                          </a:r>
                        </a:p>
                      </a:txBody>
                      <a:tcPr/>
                    </a:tc>
                    <a:tc>
                      <a:txBody>
                        <a:bodyPr/>
                        <a:lstStyle/>
                        <a:p>
                          <a:r>
                            <a:rPr lang="en-US" dirty="0">
                              <a:solidFill>
                                <a:schemeClr val="tx1"/>
                              </a:solidFill>
                            </a:rPr>
                            <a:t>0.024↓</a:t>
                          </a:r>
                        </a:p>
                      </a:txBody>
                      <a:tcPr/>
                    </a:tc>
                    <a:tc>
                      <a:txBody>
                        <a:bodyPr/>
                        <a:lstStyle/>
                        <a:p>
                          <a:r>
                            <a:rPr lang="en-US" dirty="0">
                              <a:solidFill>
                                <a:srgbClr val="FF0000"/>
                              </a:solidFill>
                            </a:rPr>
                            <a:t>0.027↓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0.020↓</a:t>
                          </a:r>
                        </a:p>
                      </a:txBody>
                      <a:tcPr/>
                    </a:tc>
                    <a:extLst>
                      <a:ext uri="{0D108BD9-81ED-4DB2-BD59-A6C34878D82A}">
                        <a16:rowId xmlns:a16="http://schemas.microsoft.com/office/drawing/2014/main" val="522050234"/>
                      </a:ext>
                    </a:extLst>
                  </a:tr>
                  <a:tr h="370840">
                    <a:tc gridSpan="2">
                      <a:txBody>
                        <a:bodyPr/>
                        <a:lstStyle/>
                        <a:p>
                          <a:r>
                            <a:rPr lang="en-US" dirty="0"/>
                            <a:t>Max. def. of SC quadrupole/um</a:t>
                          </a:r>
                        </a:p>
                      </a:txBody>
                      <a:tcPr/>
                    </a:tc>
                    <a:tc hMerge="1">
                      <a:txBody>
                        <a:bodyPr/>
                        <a:lstStyle/>
                        <a:p>
                          <a:endParaRPr lang="en-US" dirty="0"/>
                        </a:p>
                      </a:txBody>
                      <a:tcPr/>
                    </a:tc>
                    <a:tc>
                      <a:txBody>
                        <a:bodyPr/>
                        <a:lstStyle/>
                        <a:p>
                          <a:r>
                            <a:rPr lang="en-US" dirty="0">
                              <a:solidFill>
                                <a:schemeClr val="tx1"/>
                              </a:solidFill>
                            </a:rPr>
                            <a:t>11(Q1b)</a:t>
                          </a:r>
                        </a:p>
                      </a:txBody>
                      <a:tcPr/>
                    </a:tc>
                    <a:tc>
                      <a:txBody>
                        <a:bodyPr/>
                        <a:lstStyle/>
                        <a:p>
                          <a:r>
                            <a:rPr lang="en-US" dirty="0">
                              <a:solidFill>
                                <a:schemeClr val="tx1"/>
                              </a:solidFill>
                            </a:rPr>
                            <a:t>6 (Q1a)</a:t>
                          </a:r>
                        </a:p>
                      </a:txBody>
                      <a:tcPr/>
                    </a:tc>
                    <a:tc>
                      <a:txBody>
                        <a:bodyPr/>
                        <a:lstStyle/>
                        <a:p>
                          <a:r>
                            <a:rPr lang="en-US" dirty="0">
                              <a:solidFill>
                                <a:schemeClr val="tx1"/>
                              </a:solidFill>
                            </a:rPr>
                            <a:t>25(Q1b)</a:t>
                          </a:r>
                        </a:p>
                      </a:txBody>
                      <a:tcPr/>
                    </a:tc>
                    <a:tc>
                      <a:txBody>
                        <a:bodyPr/>
                        <a:lstStyle/>
                        <a:p>
                          <a:r>
                            <a:rPr lang="en-US" dirty="0">
                              <a:solidFill>
                                <a:schemeClr val="tx1"/>
                              </a:solidFill>
                            </a:rPr>
                            <a:t>5(Q1a)</a:t>
                          </a:r>
                        </a:p>
                      </a:txBody>
                      <a:tcPr/>
                    </a:tc>
                    <a:tc>
                      <a:txBody>
                        <a:bodyPr/>
                        <a:lstStyle/>
                        <a:p>
                          <a:r>
                            <a:rPr lang="en-US" dirty="0">
                              <a:solidFill>
                                <a:srgbClr val="FF0000"/>
                              </a:solidFill>
                            </a:rPr>
                            <a:t>12(Q1b)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12(Q1b)</a:t>
                          </a:r>
                        </a:p>
                      </a:txBody>
                      <a:tcPr/>
                    </a:tc>
                    <a:extLst>
                      <a:ext uri="{0D108BD9-81ED-4DB2-BD59-A6C34878D82A}">
                        <a16:rowId xmlns:a16="http://schemas.microsoft.com/office/drawing/2014/main" val="1152369738"/>
                      </a:ext>
                    </a:extLst>
                  </a:tr>
                  <a:tr h="370840">
                    <a:tc gridSpan="2">
                      <a:txBody>
                        <a:bodyPr/>
                        <a:lstStyle/>
                        <a:p>
                          <a:r>
                            <a:rPr lang="en-US" dirty="0"/>
                            <a:t>Max. disp. change of SC quadrupole/ um</a:t>
                          </a:r>
                        </a:p>
                      </a:txBody>
                      <a:tcPr/>
                    </a:tc>
                    <a:tc hMerge="1">
                      <a:txBody>
                        <a:bodyPr/>
                        <a:lstStyle/>
                        <a:p>
                          <a:endParaRPr lang="en-US"/>
                        </a:p>
                      </a:txBody>
                      <a:tcPr/>
                    </a:tc>
                    <a:tc gridSpan="2">
                      <a:txBody>
                        <a:bodyPr/>
                        <a:lstStyle/>
                        <a:p>
                          <a:r>
                            <a:rPr lang="en-US" dirty="0">
                              <a:solidFill>
                                <a:srgbClr val="FF0000"/>
                              </a:solidFill>
                            </a:rPr>
                            <a:t>84 (Q1a)</a:t>
                          </a:r>
                        </a:p>
                      </a:txBody>
                      <a:tcPr/>
                    </a:tc>
                    <a:tc hMerge="1">
                      <a:txBody>
                        <a:bodyPr/>
                        <a:lstStyle/>
                        <a:p>
                          <a:endParaRPr lang="en-US" dirty="0"/>
                        </a:p>
                      </a:txBody>
                      <a:tcPr/>
                    </a:tc>
                    <a:tc gridSpan="2">
                      <a:txBody>
                        <a:bodyPr/>
                        <a:lstStyle/>
                        <a:p>
                          <a:r>
                            <a:rPr lang="en-US" dirty="0">
                              <a:solidFill>
                                <a:srgbClr val="FF0000"/>
                              </a:solidFill>
                            </a:rPr>
                            <a:t>169 (Q1a)</a:t>
                          </a:r>
                        </a:p>
                      </a:txBody>
                      <a:tcPr/>
                    </a:tc>
                    <a:tc hMerge="1">
                      <a:txBody>
                        <a:bodyPr/>
                        <a:lstStyle/>
                        <a:p>
                          <a:endParaRPr lang="en-US" dirty="0">
                            <a:solidFill>
                              <a:srgbClr val="00B050"/>
                            </a:solidFill>
                          </a:endParaRPr>
                        </a:p>
                      </a:txBody>
                      <a:tcPr/>
                    </a:tc>
                    <a:tc gridSpan="2">
                      <a:txBody>
                        <a:bodyPr/>
                        <a:lstStyle/>
                        <a:p>
                          <a:r>
                            <a:rPr lang="en-US" dirty="0">
                              <a:solidFill>
                                <a:srgbClr val="FF0000"/>
                              </a:solidFill>
                            </a:rPr>
                            <a:t>33 (Q2)</a:t>
                          </a:r>
                        </a:p>
                      </a:txBody>
                      <a:tcPr/>
                    </a:tc>
                    <a:tc hMerge="1">
                      <a:txBody>
                        <a:bodyPr/>
                        <a:lstStyle/>
                        <a:p>
                          <a:endParaRPr lang="en-US" dirty="0"/>
                        </a:p>
                      </a:txBody>
                      <a:tcPr/>
                    </a:tc>
                    <a:extLst>
                      <a:ext uri="{0D108BD9-81ED-4DB2-BD59-A6C34878D82A}">
                        <a16:rowId xmlns:a16="http://schemas.microsoft.com/office/drawing/2014/main" val="4031886197"/>
                      </a:ext>
                    </a:extLst>
                  </a:tr>
                  <a:tr h="370840">
                    <a:tc gridSpan="2">
                      <a:txBody>
                        <a:bodyPr/>
                        <a:lstStyle/>
                        <a:p>
                          <a:endParaRPr lang="en-US"/>
                        </a:p>
                      </a:txBody>
                      <a:tcPr>
                        <a:blipFill>
                          <a:blip r:embed="rId2"/>
                          <a:stretch>
                            <a:fillRect l="-154" t="-680328" r="-164099" b="-124590"/>
                          </a:stretch>
                        </a:blipFill>
                      </a:tcPr>
                    </a:tc>
                    <a:tc hMerge="1">
                      <a:txBody>
                        <a:bodyPr/>
                        <a:lstStyle/>
                        <a:p>
                          <a:endParaRPr lang="en-US" dirty="0"/>
                        </a:p>
                      </a:txBody>
                      <a:tcPr/>
                    </a:tc>
                    <a:tc gridSpan="2">
                      <a:txBody>
                        <a:bodyPr/>
                        <a:lstStyle/>
                        <a:p>
                          <a:r>
                            <a:rPr lang="en-US" dirty="0">
                              <a:solidFill>
                                <a:schemeClr val="tx1"/>
                              </a:solidFill>
                            </a:rPr>
                            <a:t>49.2 (Z, all SC)</a:t>
                          </a:r>
                        </a:p>
                      </a:txBody>
                      <a:tcPr/>
                    </a:tc>
                    <a:tc hMerge="1">
                      <a:txBody>
                        <a:bodyPr/>
                        <a:lstStyle/>
                        <a:p>
                          <a:endParaRPr lang="en-US" dirty="0"/>
                        </a:p>
                      </a:txBody>
                      <a:tcPr/>
                    </a:tc>
                    <a:tc gridSpan="2">
                      <a:txBody>
                        <a:bodyPr/>
                        <a:lstStyle/>
                        <a:p>
                          <a:r>
                            <a:rPr lang="en-US" dirty="0">
                              <a:solidFill>
                                <a:schemeClr val="tx1"/>
                              </a:solidFill>
                            </a:rPr>
                            <a:t>54.8 (Y, Q1a)</a:t>
                          </a:r>
                        </a:p>
                      </a:txBody>
                      <a:tcPr/>
                    </a:tc>
                    <a:tc hMerge="1">
                      <a:txBody>
                        <a:bodyPr/>
                        <a:lstStyle/>
                        <a:p>
                          <a:endParaRPr lang="en-US" dirty="0">
                            <a:solidFill>
                              <a:srgbClr val="00B050"/>
                            </a:solidFill>
                          </a:endParaRPr>
                        </a:p>
                      </a:txBody>
                      <a:tcPr/>
                    </a:tc>
                    <a:tc gridSpan="2">
                      <a:txBody>
                        <a:bodyPr/>
                        <a:lstStyle/>
                        <a:p>
                          <a:r>
                            <a:rPr lang="en-US" dirty="0">
                              <a:solidFill>
                                <a:srgbClr val="FF0000"/>
                              </a:solidFill>
                            </a:rPr>
                            <a:t>52.5 (Z, all SC)</a:t>
                          </a:r>
                        </a:p>
                      </a:txBody>
                      <a:tcPr/>
                    </a:tc>
                    <a:tc hMerge="1">
                      <a:txBody>
                        <a:bodyPr/>
                        <a:lstStyle/>
                        <a:p>
                          <a:endParaRPr lang="en-US" dirty="0"/>
                        </a:p>
                      </a:txBody>
                      <a:tcPr/>
                    </a:tc>
                    <a:extLst>
                      <a:ext uri="{0D108BD9-81ED-4DB2-BD59-A6C34878D82A}">
                        <a16:rowId xmlns:a16="http://schemas.microsoft.com/office/drawing/2014/main" val="1341220010"/>
                      </a:ext>
                    </a:extLst>
                  </a:tr>
                  <a:tr h="370840">
                    <a:tc gridSpan="2">
                      <a:txBody>
                        <a:bodyPr/>
                        <a:lstStyle/>
                        <a:p>
                          <a:endParaRPr lang="en-US"/>
                        </a:p>
                      </a:txBody>
                      <a:tcPr>
                        <a:blipFill>
                          <a:blip r:embed="rId2"/>
                          <a:stretch>
                            <a:fillRect l="-154" t="-780328" r="-164099" b="-24590"/>
                          </a:stretch>
                        </a:blipFill>
                      </a:tcPr>
                    </a:tc>
                    <a:tc hMerge="1">
                      <a:txBody>
                        <a:bodyPr/>
                        <a:lstStyle/>
                        <a:p>
                          <a:endParaRPr lang="en-US"/>
                        </a:p>
                      </a:txBody>
                      <a:tcPr/>
                    </a:tc>
                    <a:tc gridSpan="2">
                      <a:txBody>
                        <a:bodyPr/>
                        <a:lstStyle/>
                        <a:p>
                          <a:r>
                            <a:rPr lang="en-US" dirty="0">
                              <a:solidFill>
                                <a:schemeClr val="tx1"/>
                              </a:solidFill>
                            </a:rPr>
                            <a:t>58.8 (Y, Q1a) </a:t>
                          </a:r>
                        </a:p>
                      </a:txBody>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59.8 (X, Q1a)</a:t>
                          </a:r>
                        </a:p>
                      </a:txBody>
                      <a:tcPr/>
                    </a:tc>
                    <a:tc hMerge="1">
                      <a:txBody>
                        <a:bodyPr/>
                        <a:lstStyle/>
                        <a:p>
                          <a:endParaRPr lang="en-US"/>
                        </a:p>
                      </a:txBody>
                      <a:tcPr/>
                    </a:tc>
                    <a:tc gridSpan="2">
                      <a:txBody>
                        <a:bodyPr/>
                        <a:lstStyle/>
                        <a:p>
                          <a:r>
                            <a:rPr lang="en-US" dirty="0">
                              <a:solidFill>
                                <a:srgbClr val="FF0000"/>
                              </a:solidFill>
                            </a:rPr>
                            <a:t>60.9 (X, Q1a)</a:t>
                          </a:r>
                        </a:p>
                      </a:txBody>
                      <a:tcPr/>
                    </a:tc>
                    <a:tc hMerge="1">
                      <a:txBody>
                        <a:bodyPr/>
                        <a:lstStyle/>
                        <a:p>
                          <a:endParaRPr lang="en-US"/>
                        </a:p>
                      </a:txBody>
                      <a:tcPr/>
                    </a:tc>
                    <a:extLst>
                      <a:ext uri="{0D108BD9-81ED-4DB2-BD59-A6C34878D82A}">
                        <a16:rowId xmlns:a16="http://schemas.microsoft.com/office/drawing/2014/main" val="890177374"/>
                      </a:ext>
                    </a:extLst>
                  </a:tr>
                </a:tbl>
              </a:graphicData>
            </a:graphic>
          </p:graphicFrame>
        </mc:Fallback>
      </mc:AlternateContent>
    </p:spTree>
    <p:extLst>
      <p:ext uri="{BB962C8B-B14F-4D97-AF65-F5344CB8AC3E}">
        <p14:creationId xmlns:p14="http://schemas.microsoft.com/office/powerpoint/2010/main" val="53563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2B93A88E-5C0B-427A-9897-AE1778E80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468" y="1825357"/>
            <a:ext cx="3600000" cy="1880656"/>
          </a:xfrm>
          <a:prstGeom prst="rect">
            <a:avLst/>
          </a:prstGeom>
        </p:spPr>
      </p:pic>
      <p:sp>
        <p:nvSpPr>
          <p:cNvPr id="2" name="内容占位符 1">
            <a:extLst>
              <a:ext uri="{FF2B5EF4-FFF2-40B4-BE49-F238E27FC236}">
                <a16:creationId xmlns:a16="http://schemas.microsoft.com/office/drawing/2014/main" id="{1ADFD4B0-8B1B-4DE2-B1F5-6ED7F79A6E7C}"/>
              </a:ext>
            </a:extLst>
          </p:cNvPr>
          <p:cNvSpPr>
            <a:spLocks noGrp="1"/>
          </p:cNvSpPr>
          <p:nvPr>
            <p:ph idx="1"/>
          </p:nvPr>
        </p:nvSpPr>
        <p:spPr>
          <a:xfrm>
            <a:off x="609600" y="1285861"/>
            <a:ext cx="10972800" cy="4840303"/>
          </a:xfrm>
        </p:spPr>
        <p:txBody>
          <a:bodyPr>
            <a:normAutofit/>
          </a:bodyPr>
          <a:lstStyle/>
          <a:p>
            <a:r>
              <a:rPr lang="en-US" sz="2400" dirty="0"/>
              <a:t>Simulation results for “Thicker” model, with Lorentz force and gravity </a:t>
            </a:r>
          </a:p>
        </p:txBody>
      </p:sp>
      <p:sp>
        <p:nvSpPr>
          <p:cNvPr id="3" name="标题 2">
            <a:extLst>
              <a:ext uri="{FF2B5EF4-FFF2-40B4-BE49-F238E27FC236}">
                <a16:creationId xmlns:a16="http://schemas.microsoft.com/office/drawing/2014/main" id="{C9564592-20A8-4258-A87A-9195151A815A}"/>
              </a:ext>
            </a:extLst>
          </p:cNvPr>
          <p:cNvSpPr>
            <a:spLocks noGrp="1"/>
          </p:cNvSpPr>
          <p:nvPr>
            <p:ph type="title"/>
          </p:nvPr>
        </p:nvSpPr>
        <p:spPr/>
        <p:txBody>
          <a:bodyPr/>
          <a:lstStyle/>
          <a:p>
            <a:r>
              <a:rPr lang="en-US" altLang="zh-CN" dirty="0"/>
              <a:t>Mechanics and vibration analyses</a:t>
            </a:r>
            <a:endParaRPr lang="en-US" dirty="0"/>
          </a:p>
        </p:txBody>
      </p:sp>
      <p:sp>
        <p:nvSpPr>
          <p:cNvPr id="4" name="灯片编号占位符 3">
            <a:extLst>
              <a:ext uri="{FF2B5EF4-FFF2-40B4-BE49-F238E27FC236}">
                <a16:creationId xmlns:a16="http://schemas.microsoft.com/office/drawing/2014/main" id="{5BA4B1AD-7A34-4695-864D-83496A15C5BC}"/>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a:p>
        </p:txBody>
      </p:sp>
      <p:sp>
        <p:nvSpPr>
          <p:cNvPr id="23" name="文本框 22">
            <a:extLst>
              <a:ext uri="{FF2B5EF4-FFF2-40B4-BE49-F238E27FC236}">
                <a16:creationId xmlns:a16="http://schemas.microsoft.com/office/drawing/2014/main" id="{DECCC700-1BC1-47D5-B2E4-FB2CAA8B75FB}"/>
              </a:ext>
            </a:extLst>
          </p:cNvPr>
          <p:cNvSpPr txBox="1"/>
          <p:nvPr/>
        </p:nvSpPr>
        <p:spPr>
          <a:xfrm>
            <a:off x="1069823" y="3784784"/>
            <a:ext cx="2865537" cy="369332"/>
          </a:xfrm>
          <a:prstGeom prst="rect">
            <a:avLst/>
          </a:prstGeom>
          <a:noFill/>
        </p:spPr>
        <p:txBody>
          <a:bodyPr wrap="square" rtlCol="0">
            <a:spAutoFit/>
          </a:bodyPr>
          <a:lstStyle/>
          <a:p>
            <a:r>
              <a:rPr lang="en-US" dirty="0"/>
              <a:t>SC quadrupole displacement</a:t>
            </a:r>
          </a:p>
        </p:txBody>
      </p:sp>
      <p:sp>
        <p:nvSpPr>
          <p:cNvPr id="25" name="文本框 24">
            <a:extLst>
              <a:ext uri="{FF2B5EF4-FFF2-40B4-BE49-F238E27FC236}">
                <a16:creationId xmlns:a16="http://schemas.microsoft.com/office/drawing/2014/main" id="{6BD99555-D00E-42EA-BA46-60F58FE9579B}"/>
              </a:ext>
            </a:extLst>
          </p:cNvPr>
          <p:cNvSpPr txBox="1"/>
          <p:nvPr/>
        </p:nvSpPr>
        <p:spPr>
          <a:xfrm>
            <a:off x="4536481" y="3573016"/>
            <a:ext cx="3281974" cy="369332"/>
          </a:xfrm>
          <a:prstGeom prst="rect">
            <a:avLst/>
          </a:prstGeom>
          <a:noFill/>
        </p:spPr>
        <p:txBody>
          <a:bodyPr wrap="square" rtlCol="0">
            <a:spAutoFit/>
          </a:bodyPr>
          <a:lstStyle/>
          <a:p>
            <a:r>
              <a:rPr lang="en-US" dirty="0"/>
              <a:t>Z disp. of SC quadrupoles, 4.2 K</a:t>
            </a:r>
          </a:p>
        </p:txBody>
      </p:sp>
      <p:sp>
        <p:nvSpPr>
          <p:cNvPr id="27" name="文本框 26">
            <a:extLst>
              <a:ext uri="{FF2B5EF4-FFF2-40B4-BE49-F238E27FC236}">
                <a16:creationId xmlns:a16="http://schemas.microsoft.com/office/drawing/2014/main" id="{F836160D-51C8-4918-8CA2-910229A1071F}"/>
              </a:ext>
            </a:extLst>
          </p:cNvPr>
          <p:cNvSpPr txBox="1"/>
          <p:nvPr/>
        </p:nvSpPr>
        <p:spPr>
          <a:xfrm>
            <a:off x="893650" y="6126164"/>
            <a:ext cx="2865537" cy="369332"/>
          </a:xfrm>
          <a:prstGeom prst="rect">
            <a:avLst/>
          </a:prstGeom>
          <a:noFill/>
        </p:spPr>
        <p:txBody>
          <a:bodyPr wrap="square" rtlCol="0">
            <a:spAutoFit/>
          </a:bodyPr>
          <a:lstStyle/>
          <a:p>
            <a:pPr algn="ctr"/>
            <a:r>
              <a:rPr lang="en-US" dirty="0"/>
              <a:t>1</a:t>
            </a:r>
            <a:r>
              <a:rPr lang="en-US" baseline="30000" dirty="0"/>
              <a:t>st</a:t>
            </a:r>
            <a:r>
              <a:rPr lang="en-US" dirty="0"/>
              <a:t> order of mode, 4.2 K</a:t>
            </a:r>
          </a:p>
        </p:txBody>
      </p:sp>
      <p:sp>
        <p:nvSpPr>
          <p:cNvPr id="28" name="文本框 27">
            <a:extLst>
              <a:ext uri="{FF2B5EF4-FFF2-40B4-BE49-F238E27FC236}">
                <a16:creationId xmlns:a16="http://schemas.microsoft.com/office/drawing/2014/main" id="{2079B22C-E7F5-47B8-9035-16A8FFA47C5D}"/>
              </a:ext>
            </a:extLst>
          </p:cNvPr>
          <p:cNvSpPr txBox="1"/>
          <p:nvPr/>
        </p:nvSpPr>
        <p:spPr>
          <a:xfrm>
            <a:off x="4663231" y="6114240"/>
            <a:ext cx="2865537" cy="369332"/>
          </a:xfrm>
          <a:prstGeom prst="rect">
            <a:avLst/>
          </a:prstGeom>
          <a:noFill/>
        </p:spPr>
        <p:txBody>
          <a:bodyPr wrap="square" rtlCol="0">
            <a:spAutoFit/>
          </a:bodyPr>
          <a:lstStyle/>
          <a:p>
            <a:pPr algn="ctr"/>
            <a:r>
              <a:rPr lang="en-US" dirty="0"/>
              <a:t>2</a:t>
            </a:r>
            <a:r>
              <a:rPr lang="en-US" baseline="30000" dirty="0"/>
              <a:t>nd</a:t>
            </a:r>
            <a:r>
              <a:rPr lang="en-US" dirty="0"/>
              <a:t> order of mode, 4.2 K</a:t>
            </a:r>
          </a:p>
        </p:txBody>
      </p:sp>
      <p:sp>
        <p:nvSpPr>
          <p:cNvPr id="29" name="文本框 28">
            <a:extLst>
              <a:ext uri="{FF2B5EF4-FFF2-40B4-BE49-F238E27FC236}">
                <a16:creationId xmlns:a16="http://schemas.microsoft.com/office/drawing/2014/main" id="{38438EE5-06B0-4397-A487-8DCE36433D88}"/>
              </a:ext>
            </a:extLst>
          </p:cNvPr>
          <p:cNvSpPr txBox="1"/>
          <p:nvPr/>
        </p:nvSpPr>
        <p:spPr>
          <a:xfrm>
            <a:off x="8737600" y="6076470"/>
            <a:ext cx="2865537" cy="369332"/>
          </a:xfrm>
          <a:prstGeom prst="rect">
            <a:avLst/>
          </a:prstGeom>
          <a:noFill/>
        </p:spPr>
        <p:txBody>
          <a:bodyPr wrap="square" rtlCol="0">
            <a:spAutoFit/>
          </a:bodyPr>
          <a:lstStyle/>
          <a:p>
            <a:pPr algn="ctr"/>
            <a:r>
              <a:rPr lang="en-US" dirty="0"/>
              <a:t>3</a:t>
            </a:r>
            <a:r>
              <a:rPr lang="en-US" baseline="30000" dirty="0"/>
              <a:t>rd</a:t>
            </a:r>
            <a:r>
              <a:rPr lang="en-US" dirty="0"/>
              <a:t> order of mode, 4.2 K</a:t>
            </a:r>
          </a:p>
        </p:txBody>
      </p:sp>
      <p:pic>
        <p:nvPicPr>
          <p:cNvPr id="11" name="图片 10">
            <a:extLst>
              <a:ext uri="{FF2B5EF4-FFF2-40B4-BE49-F238E27FC236}">
                <a16:creationId xmlns:a16="http://schemas.microsoft.com/office/drawing/2014/main" id="{E2F66626-D216-4C1A-8423-E877DD2F3073}"/>
              </a:ext>
            </a:extLst>
          </p:cNvPr>
          <p:cNvPicPr>
            <a:picLocks noChangeAspect="1"/>
          </p:cNvPicPr>
          <p:nvPr/>
        </p:nvPicPr>
        <p:blipFill>
          <a:blip r:embed="rId3"/>
          <a:stretch>
            <a:fillRect/>
          </a:stretch>
        </p:blipFill>
        <p:spPr>
          <a:xfrm>
            <a:off x="856709" y="1708348"/>
            <a:ext cx="3600000" cy="2163415"/>
          </a:xfrm>
          <a:prstGeom prst="rect">
            <a:avLst/>
          </a:prstGeom>
        </p:spPr>
      </p:pic>
      <p:pic>
        <p:nvPicPr>
          <p:cNvPr id="32" name="图片 31">
            <a:extLst>
              <a:ext uri="{FF2B5EF4-FFF2-40B4-BE49-F238E27FC236}">
                <a16:creationId xmlns:a16="http://schemas.microsoft.com/office/drawing/2014/main" id="{E8448244-2F5B-403C-8323-28303F069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91" y="4263706"/>
            <a:ext cx="3600000" cy="1880656"/>
          </a:xfrm>
          <a:prstGeom prst="rect">
            <a:avLst/>
          </a:prstGeom>
        </p:spPr>
      </p:pic>
      <p:pic>
        <p:nvPicPr>
          <p:cNvPr id="41" name="图片 40">
            <a:extLst>
              <a:ext uri="{FF2B5EF4-FFF2-40B4-BE49-F238E27FC236}">
                <a16:creationId xmlns:a16="http://schemas.microsoft.com/office/drawing/2014/main" id="{F6F9FD11-D31E-4391-A116-E997FE6E8F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368" y="1904128"/>
            <a:ext cx="3600000" cy="1880656"/>
          </a:xfrm>
          <a:prstGeom prst="rect">
            <a:avLst/>
          </a:prstGeom>
        </p:spPr>
      </p:pic>
      <p:pic>
        <p:nvPicPr>
          <p:cNvPr id="44" name="图片 43">
            <a:extLst>
              <a:ext uri="{FF2B5EF4-FFF2-40B4-BE49-F238E27FC236}">
                <a16:creationId xmlns:a16="http://schemas.microsoft.com/office/drawing/2014/main" id="{8ED82812-C043-47C0-8AE7-6FBA16110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468" y="4154116"/>
            <a:ext cx="3600000" cy="1880656"/>
          </a:xfrm>
          <a:prstGeom prst="rect">
            <a:avLst/>
          </a:prstGeom>
        </p:spPr>
      </p:pic>
      <p:pic>
        <p:nvPicPr>
          <p:cNvPr id="50" name="图片 49">
            <a:extLst>
              <a:ext uri="{FF2B5EF4-FFF2-40B4-BE49-F238E27FC236}">
                <a16:creationId xmlns:a16="http://schemas.microsoft.com/office/drawing/2014/main" id="{8C2CDF4C-A034-4974-8F48-D0E0FCF4BE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9999" y="4233584"/>
            <a:ext cx="3600000" cy="1880656"/>
          </a:xfrm>
          <a:prstGeom prst="rect">
            <a:avLst/>
          </a:prstGeom>
        </p:spPr>
      </p:pic>
      <p:sp>
        <p:nvSpPr>
          <p:cNvPr id="26" name="文本框 25">
            <a:extLst>
              <a:ext uri="{FF2B5EF4-FFF2-40B4-BE49-F238E27FC236}">
                <a16:creationId xmlns:a16="http://schemas.microsoft.com/office/drawing/2014/main" id="{040A34E2-D379-41E9-A48E-948E6BAB8F61}"/>
              </a:ext>
            </a:extLst>
          </p:cNvPr>
          <p:cNvSpPr txBox="1"/>
          <p:nvPr/>
        </p:nvSpPr>
        <p:spPr>
          <a:xfrm>
            <a:off x="8727231" y="3777355"/>
            <a:ext cx="3148632" cy="369332"/>
          </a:xfrm>
          <a:prstGeom prst="rect">
            <a:avLst/>
          </a:prstGeom>
          <a:noFill/>
        </p:spPr>
        <p:txBody>
          <a:bodyPr wrap="square" rtlCol="0">
            <a:spAutoFit/>
          </a:bodyPr>
          <a:lstStyle/>
          <a:p>
            <a:pPr algn="ctr"/>
            <a:r>
              <a:rPr lang="en-US" dirty="0"/>
              <a:t>Y disp. of vacuum vessel, 4.2 K</a:t>
            </a:r>
          </a:p>
        </p:txBody>
      </p:sp>
    </p:spTree>
    <p:extLst>
      <p:ext uri="{BB962C8B-B14F-4D97-AF65-F5344CB8AC3E}">
        <p14:creationId xmlns:p14="http://schemas.microsoft.com/office/powerpoint/2010/main" val="73284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F3BC5A5-2703-4C38-81EC-F548582374D9}"/>
              </a:ext>
            </a:extLst>
          </p:cNvPr>
          <p:cNvSpPr>
            <a:spLocks noGrp="1"/>
          </p:cNvSpPr>
          <p:nvPr>
            <p:ph idx="1"/>
          </p:nvPr>
        </p:nvSpPr>
        <p:spPr/>
        <p:txBody>
          <a:bodyPr>
            <a:normAutofit/>
          </a:bodyPr>
          <a:lstStyle/>
          <a:p>
            <a:r>
              <a:rPr lang="en-US" sz="2400" dirty="0"/>
              <a:t>Quench analyses</a:t>
            </a:r>
          </a:p>
          <a:p>
            <a:pPr lvl="1"/>
            <a:r>
              <a:rPr lang="en-US" sz="2000" dirty="0"/>
              <a:t>When quenching, the Lorentz forces vanish in 0.2 s. All the other loads remains the same in short period.</a:t>
            </a:r>
          </a:p>
          <a:p>
            <a:pPr lvl="1"/>
            <a:r>
              <a:rPr lang="en-US" sz="2000" dirty="0"/>
              <a:t>Three timesteps have been set.</a:t>
            </a:r>
          </a:p>
          <a:p>
            <a:pPr lvl="1"/>
            <a:r>
              <a:rPr lang="en-US" sz="2000" dirty="0"/>
              <a:t>It seems there is no sudden positional jitter caused by the disappearance of the Lorentz force. Either for the Von mises stress.</a:t>
            </a:r>
          </a:p>
        </p:txBody>
      </p:sp>
      <p:sp>
        <p:nvSpPr>
          <p:cNvPr id="3" name="标题 2">
            <a:extLst>
              <a:ext uri="{FF2B5EF4-FFF2-40B4-BE49-F238E27FC236}">
                <a16:creationId xmlns:a16="http://schemas.microsoft.com/office/drawing/2014/main" id="{2C503831-66E6-4B0D-BCE9-27F5213FAB17}"/>
              </a:ext>
            </a:extLst>
          </p:cNvPr>
          <p:cNvSpPr>
            <a:spLocks noGrp="1"/>
          </p:cNvSpPr>
          <p:nvPr>
            <p:ph type="title"/>
          </p:nvPr>
        </p:nvSpPr>
        <p:spPr/>
        <p:txBody>
          <a:bodyPr/>
          <a:lstStyle/>
          <a:p>
            <a:r>
              <a:rPr lang="en-US" altLang="zh-CN" dirty="0"/>
              <a:t>Mechanics and vibration analyses</a:t>
            </a:r>
            <a:endParaRPr lang="en-US" dirty="0"/>
          </a:p>
        </p:txBody>
      </p:sp>
      <p:sp>
        <p:nvSpPr>
          <p:cNvPr id="4" name="灯片编号占位符 3">
            <a:extLst>
              <a:ext uri="{FF2B5EF4-FFF2-40B4-BE49-F238E27FC236}">
                <a16:creationId xmlns:a16="http://schemas.microsoft.com/office/drawing/2014/main" id="{0CD54411-20D3-4DD3-9B06-C1CC8623B108}"/>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graphicFrame>
        <p:nvGraphicFramePr>
          <p:cNvPr id="5" name="表格 4">
            <a:extLst>
              <a:ext uri="{FF2B5EF4-FFF2-40B4-BE49-F238E27FC236}">
                <a16:creationId xmlns:a16="http://schemas.microsoft.com/office/drawing/2014/main" id="{0401D295-F85B-4853-AEDA-1E8F52CA3481}"/>
              </a:ext>
            </a:extLst>
          </p:cNvPr>
          <p:cNvGraphicFramePr>
            <a:graphicFrameLocks noGrp="1"/>
          </p:cNvGraphicFramePr>
          <p:nvPr>
            <p:extLst>
              <p:ext uri="{D42A27DB-BD31-4B8C-83A1-F6EECF244321}">
                <p14:modId xmlns:p14="http://schemas.microsoft.com/office/powerpoint/2010/main" val="1922102274"/>
              </p:ext>
            </p:extLst>
          </p:nvPr>
        </p:nvGraphicFramePr>
        <p:xfrm>
          <a:off x="1276421" y="4509120"/>
          <a:ext cx="4392488" cy="148336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4216933385"/>
                    </a:ext>
                  </a:extLst>
                </a:gridCol>
                <a:gridCol w="3600400">
                  <a:extLst>
                    <a:ext uri="{9D8B030D-6E8A-4147-A177-3AD203B41FA5}">
                      <a16:colId xmlns:a16="http://schemas.microsoft.com/office/drawing/2014/main" val="101846476"/>
                    </a:ext>
                  </a:extLst>
                </a:gridCol>
              </a:tblGrid>
              <a:tr h="370840">
                <a:tc>
                  <a:txBody>
                    <a:bodyPr/>
                    <a:lstStyle/>
                    <a:p>
                      <a:r>
                        <a:rPr lang="en-US" dirty="0"/>
                        <a:t>Time</a:t>
                      </a:r>
                    </a:p>
                  </a:txBody>
                  <a:tcPr/>
                </a:tc>
                <a:tc>
                  <a:txBody>
                    <a:bodyPr/>
                    <a:lstStyle/>
                    <a:p>
                      <a:endParaRPr lang="en-US" dirty="0"/>
                    </a:p>
                  </a:txBody>
                  <a:tcPr/>
                </a:tc>
                <a:extLst>
                  <a:ext uri="{0D108BD9-81ED-4DB2-BD59-A6C34878D82A}">
                    <a16:rowId xmlns:a16="http://schemas.microsoft.com/office/drawing/2014/main" val="94990325"/>
                  </a:ext>
                </a:extLst>
              </a:tr>
              <a:tr h="370840">
                <a:tc>
                  <a:txBody>
                    <a:bodyPr/>
                    <a:lstStyle/>
                    <a:p>
                      <a:r>
                        <a:rPr lang="en-US" dirty="0"/>
                        <a:t>1e-3</a:t>
                      </a:r>
                    </a:p>
                  </a:txBody>
                  <a:tcPr/>
                </a:tc>
                <a:tc>
                  <a:txBody>
                    <a:bodyPr/>
                    <a:lstStyle/>
                    <a:p>
                      <a:r>
                        <a:rPr lang="en-US" dirty="0"/>
                        <a:t>Original Lorentz force</a:t>
                      </a:r>
                    </a:p>
                  </a:txBody>
                  <a:tcPr/>
                </a:tc>
                <a:extLst>
                  <a:ext uri="{0D108BD9-81ED-4DB2-BD59-A6C34878D82A}">
                    <a16:rowId xmlns:a16="http://schemas.microsoft.com/office/drawing/2014/main" val="3396933906"/>
                  </a:ext>
                </a:extLst>
              </a:tr>
              <a:tr h="370840">
                <a:tc>
                  <a:txBody>
                    <a:bodyPr/>
                    <a:lstStyle/>
                    <a:p>
                      <a:r>
                        <a:rPr lang="en-US" dirty="0"/>
                        <a:t>0.2</a:t>
                      </a:r>
                    </a:p>
                  </a:txBody>
                  <a:tcPr/>
                </a:tc>
                <a:tc>
                  <a:txBody>
                    <a:bodyPr/>
                    <a:lstStyle/>
                    <a:p>
                      <a:r>
                        <a:rPr lang="en-US" dirty="0"/>
                        <a:t>Lorentz force decrease to 0, ramping</a:t>
                      </a:r>
                    </a:p>
                  </a:txBody>
                  <a:tcPr/>
                </a:tc>
                <a:extLst>
                  <a:ext uri="{0D108BD9-81ED-4DB2-BD59-A6C34878D82A}">
                    <a16:rowId xmlns:a16="http://schemas.microsoft.com/office/drawing/2014/main" val="196000869"/>
                  </a:ext>
                </a:extLst>
              </a:tr>
              <a:tr h="370840">
                <a:tc>
                  <a:txBody>
                    <a:bodyPr/>
                    <a:lstStyle/>
                    <a:p>
                      <a:r>
                        <a:rPr lang="en-US" dirty="0"/>
                        <a:t>1</a:t>
                      </a:r>
                    </a:p>
                  </a:txBody>
                  <a:tcPr/>
                </a:tc>
                <a:tc>
                  <a:txBody>
                    <a:bodyPr/>
                    <a:lstStyle/>
                    <a:p>
                      <a:r>
                        <a:rPr lang="en-US" dirty="0"/>
                        <a:t>Lorentz force: 0</a:t>
                      </a:r>
                    </a:p>
                  </a:txBody>
                  <a:tcPr/>
                </a:tc>
                <a:extLst>
                  <a:ext uri="{0D108BD9-81ED-4DB2-BD59-A6C34878D82A}">
                    <a16:rowId xmlns:a16="http://schemas.microsoft.com/office/drawing/2014/main" val="3460070307"/>
                  </a:ext>
                </a:extLst>
              </a:tr>
            </a:tbl>
          </a:graphicData>
        </a:graphic>
      </p:graphicFrame>
      <p:sp>
        <p:nvSpPr>
          <p:cNvPr id="7" name="文本框 6">
            <a:extLst>
              <a:ext uri="{FF2B5EF4-FFF2-40B4-BE49-F238E27FC236}">
                <a16:creationId xmlns:a16="http://schemas.microsoft.com/office/drawing/2014/main" id="{A0273ABC-F130-44EF-A0AF-EE7340B54DC2}"/>
              </a:ext>
            </a:extLst>
          </p:cNvPr>
          <p:cNvSpPr txBox="1"/>
          <p:nvPr/>
        </p:nvSpPr>
        <p:spPr>
          <a:xfrm>
            <a:off x="6582306" y="3413950"/>
            <a:ext cx="4839273" cy="369332"/>
          </a:xfrm>
          <a:prstGeom prst="rect">
            <a:avLst/>
          </a:prstGeom>
          <a:noFill/>
        </p:spPr>
        <p:txBody>
          <a:bodyPr wrap="none" rtlCol="0">
            <a:spAutoFit/>
          </a:bodyPr>
          <a:lstStyle/>
          <a:p>
            <a:r>
              <a:rPr lang="en-US" dirty="0"/>
              <a:t>Displacement of SC quadrupoles when quenching</a:t>
            </a:r>
          </a:p>
        </p:txBody>
      </p:sp>
      <p:pic>
        <p:nvPicPr>
          <p:cNvPr id="10" name="图片 9">
            <a:extLst>
              <a:ext uri="{FF2B5EF4-FFF2-40B4-BE49-F238E27FC236}">
                <a16:creationId xmlns:a16="http://schemas.microsoft.com/office/drawing/2014/main" id="{FEDF256F-9E2B-44A0-82FE-D13A66E6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513" y="3847154"/>
            <a:ext cx="5400000" cy="2509197"/>
          </a:xfrm>
          <a:prstGeom prst="rect">
            <a:avLst/>
          </a:prstGeom>
        </p:spPr>
      </p:pic>
    </p:spTree>
    <p:extLst>
      <p:ext uri="{BB962C8B-B14F-4D97-AF65-F5344CB8AC3E}">
        <p14:creationId xmlns:p14="http://schemas.microsoft.com/office/powerpoint/2010/main" val="172076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22D184D-DFF0-4950-9C4A-718D21B5AEB5}"/>
              </a:ext>
            </a:extLst>
          </p:cNvPr>
          <p:cNvGrpSpPr>
            <a:grpSpLocks noChangeAspect="1"/>
          </p:cNvGrpSpPr>
          <p:nvPr/>
        </p:nvGrpSpPr>
        <p:grpSpPr>
          <a:xfrm>
            <a:off x="862261" y="3004905"/>
            <a:ext cx="4320000" cy="1830781"/>
            <a:chOff x="821166" y="4410745"/>
            <a:chExt cx="5040000" cy="2135912"/>
          </a:xfrm>
        </p:grpSpPr>
        <p:pic>
          <p:nvPicPr>
            <p:cNvPr id="9" name="图片 8">
              <a:extLst>
                <a:ext uri="{FF2B5EF4-FFF2-40B4-BE49-F238E27FC236}">
                  <a16:creationId xmlns:a16="http://schemas.microsoft.com/office/drawing/2014/main" id="{DCEB0BA5-F3BC-4A52-8D72-3D69C43F4D09}"/>
                </a:ext>
              </a:extLst>
            </p:cNvPr>
            <p:cNvPicPr>
              <a:picLocks noChangeAspect="1"/>
            </p:cNvPicPr>
            <p:nvPr/>
          </p:nvPicPr>
          <p:blipFill rotWithShape="1">
            <a:blip r:embed="rId3">
              <a:extLst>
                <a:ext uri="{28A0092B-C50C-407E-A947-70E740481C1C}">
                  <a14:useLocalDpi xmlns:a14="http://schemas.microsoft.com/office/drawing/2010/main" val="0"/>
                </a:ext>
              </a:extLst>
            </a:blip>
            <a:srcRect t="21433"/>
            <a:stretch/>
          </p:blipFill>
          <p:spPr>
            <a:xfrm>
              <a:off x="821166" y="4410745"/>
              <a:ext cx="5040000" cy="2135912"/>
            </a:xfrm>
            <a:prstGeom prst="rect">
              <a:avLst/>
            </a:prstGeom>
          </p:spPr>
        </p:pic>
        <p:sp>
          <p:nvSpPr>
            <p:cNvPr id="12" name="文本框 11">
              <a:extLst>
                <a:ext uri="{FF2B5EF4-FFF2-40B4-BE49-F238E27FC236}">
                  <a16:creationId xmlns:a16="http://schemas.microsoft.com/office/drawing/2014/main" id="{739880FD-8231-45F8-BD5A-4E35909F9A1C}"/>
                </a:ext>
              </a:extLst>
            </p:cNvPr>
            <p:cNvSpPr txBox="1"/>
            <p:nvPr/>
          </p:nvSpPr>
          <p:spPr>
            <a:xfrm>
              <a:off x="2327800" y="5786551"/>
              <a:ext cx="2026731" cy="338554"/>
            </a:xfrm>
            <a:prstGeom prst="rect">
              <a:avLst/>
            </a:prstGeom>
            <a:noFill/>
          </p:spPr>
          <p:txBody>
            <a:bodyPr wrap="square" rtlCol="0">
              <a:spAutoFit/>
            </a:bodyPr>
            <a:lstStyle/>
            <a:p>
              <a:r>
                <a:rPr lang="en-US" altLang="zh-CN" sz="1600" dirty="0"/>
                <a:t>Input locations</a:t>
              </a:r>
              <a:endParaRPr lang="en-US" sz="1600" dirty="0"/>
            </a:p>
          </p:txBody>
        </p:sp>
        <p:sp>
          <p:nvSpPr>
            <p:cNvPr id="7" name="矩形: 圆角 6">
              <a:extLst>
                <a:ext uri="{FF2B5EF4-FFF2-40B4-BE49-F238E27FC236}">
                  <a16:creationId xmlns:a16="http://schemas.microsoft.com/office/drawing/2014/main" id="{495A7B07-FE8A-4955-97A3-ECC74002BDAF}"/>
                </a:ext>
              </a:extLst>
            </p:cNvPr>
            <p:cNvSpPr/>
            <p:nvPr/>
          </p:nvSpPr>
          <p:spPr>
            <a:xfrm>
              <a:off x="2039768" y="5894500"/>
              <a:ext cx="288032" cy="89109"/>
            </a:xfrm>
            <a:prstGeom prst="round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6DE45534-FC1F-40B7-8325-AF23436CFDA1}"/>
                  </a:ext>
                </a:extLst>
              </p:cNvPr>
              <p:cNvSpPr>
                <a:spLocks noGrp="1"/>
              </p:cNvSpPr>
              <p:nvPr>
                <p:ph idx="1"/>
              </p:nvPr>
            </p:nvSpPr>
            <p:spPr>
              <a:xfrm>
                <a:off x="609600" y="1285861"/>
                <a:ext cx="11247040" cy="2143139"/>
              </a:xfrm>
            </p:spPr>
            <p:txBody>
              <a:bodyPr>
                <a:normAutofit/>
              </a:bodyPr>
              <a:lstStyle/>
              <a:p>
                <a:r>
                  <a:rPr lang="en-US" sz="2400" dirty="0"/>
                  <a:t>Harmonic response: </a:t>
                </a:r>
              </a:p>
              <a:p>
                <a:pPr lvl="1"/>
                <a:r>
                  <a:rPr lang="en-US" sz="2000" dirty="0"/>
                  <a:t>Input: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𝑖𝑛𝑝𝑢𝑡</m:t>
                        </m:r>
                      </m:sub>
                    </m:sSub>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𝑓𝑡</m:t>
                            </m:r>
                          </m:e>
                        </m:d>
                      </m:e>
                    </m:func>
                  </m:oMath>
                </a14:m>
                <a:r>
                  <a:rPr lang="zh-CN" altLang="en-US" sz="2000" b="0" dirty="0">
                    <a:ea typeface="Cambria Math" panose="02040503050406030204" pitchFamily="18" charset="0"/>
                  </a:rPr>
                  <a:t>； </a:t>
                </a:r>
                <a:r>
                  <a:rPr lang="en-US" altLang="zh-CN" sz="2000" dirty="0">
                    <a:ea typeface="Cambria Math" panose="02040503050406030204" pitchFamily="18" charset="0"/>
                  </a:rPr>
                  <a:t>1-100Hz.</a:t>
                </a:r>
                <a:endParaRPr lang="en-US" sz="2000" b="0" dirty="0">
                  <a:ea typeface="Cambria Math" panose="02040503050406030204" pitchFamily="18" charset="0"/>
                </a:endParaRPr>
              </a:p>
              <a:p>
                <a:pPr lvl="1"/>
                <a:r>
                  <a:rPr lang="en-US" sz="2000" dirty="0"/>
                  <a:t>Response points recorded: end of Q1a, Q1b and Q2, near IP.</a:t>
                </a:r>
              </a:p>
              <a:p>
                <a:pPr lvl="1"/>
                <a:r>
                  <a:rPr lang="en-US" sz="2000" dirty="0"/>
                  <a:t>After optimization, the </a:t>
                </a:r>
                <a:r>
                  <a:rPr lang="en-US" altLang="zh-CN" sz="2000" dirty="0">
                    <a:latin typeface="微软雅黑" panose="020B0503020204020204" pitchFamily="34" charset="-122"/>
                  </a:rPr>
                  <a:t>amplification factor in low frequencies has </a:t>
                </a:r>
                <a:r>
                  <a:rPr lang="en-US" altLang="zh-CN" sz="2000" dirty="0">
                    <a:solidFill>
                      <a:srgbClr val="FF0000"/>
                    </a:solidFill>
                    <a:latin typeface="微软雅黑" panose="020B0503020204020204" pitchFamily="34" charset="-122"/>
                  </a:rPr>
                  <a:t>largely decreased</a:t>
                </a:r>
                <a:r>
                  <a:rPr lang="en-US" altLang="zh-CN" sz="2000" dirty="0">
                    <a:latin typeface="微软雅黑" panose="020B0503020204020204" pitchFamily="34" charset="-122"/>
                  </a:rPr>
                  <a:t>.</a:t>
                </a:r>
                <a:endParaRPr lang="en-US" sz="2000" dirty="0"/>
              </a:p>
              <a:p>
                <a:pPr lvl="1"/>
                <a:endParaRPr lang="en-US" sz="2000" dirty="0"/>
              </a:p>
            </p:txBody>
          </p:sp>
        </mc:Choice>
        <mc:Fallback xmlns="">
          <p:sp>
            <p:nvSpPr>
              <p:cNvPr id="2" name="内容占位符 1">
                <a:extLst>
                  <a:ext uri="{FF2B5EF4-FFF2-40B4-BE49-F238E27FC236}">
                    <a16:creationId xmlns:a16="http://schemas.microsoft.com/office/drawing/2014/main" id="{6DE45534-FC1F-40B7-8325-AF23436CFDA1}"/>
                  </a:ext>
                </a:extLst>
              </p:cNvPr>
              <p:cNvSpPr>
                <a:spLocks noGrp="1" noRot="1" noChangeAspect="1" noMove="1" noResize="1" noEditPoints="1" noAdjustHandles="1" noChangeArrowheads="1" noChangeShapeType="1" noTextEdit="1"/>
              </p:cNvSpPr>
              <p:nvPr>
                <p:ph idx="1"/>
              </p:nvPr>
            </p:nvSpPr>
            <p:spPr>
              <a:xfrm>
                <a:off x="609600" y="1285861"/>
                <a:ext cx="11247040" cy="2143139"/>
              </a:xfrm>
              <a:blipFill>
                <a:blip r:embed="rId4"/>
                <a:stretch>
                  <a:fillRect l="-379" t="-1705"/>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DBDF1657-4274-44F1-B8FB-CCFA69F7C35C}"/>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sp>
        <p:nvSpPr>
          <p:cNvPr id="5" name="标题 2">
            <a:extLst>
              <a:ext uri="{FF2B5EF4-FFF2-40B4-BE49-F238E27FC236}">
                <a16:creationId xmlns:a16="http://schemas.microsoft.com/office/drawing/2014/main" id="{0145059E-68E1-41DA-9B1F-B26E07171C8E}"/>
              </a:ext>
            </a:extLst>
          </p:cNvPr>
          <p:cNvSpPr>
            <a:spLocks noGrp="1"/>
          </p:cNvSpPr>
          <p:nvPr>
            <p:ph type="title"/>
          </p:nvPr>
        </p:nvSpPr>
        <p:spPr>
          <a:xfrm>
            <a:off x="666712" y="142852"/>
            <a:ext cx="10763325" cy="725470"/>
          </a:xfrm>
        </p:spPr>
        <p:txBody>
          <a:bodyPr/>
          <a:lstStyle/>
          <a:p>
            <a:r>
              <a:rPr lang="en-US" altLang="zh-CN" dirty="0"/>
              <a:t>Mechanics and vibration analyses</a:t>
            </a:r>
            <a:endParaRPr lang="en-US" b="0" dirty="0">
              <a:solidFill>
                <a:schemeClr val="tx1"/>
              </a:solidFill>
              <a:effectLst/>
            </a:endParaRPr>
          </a:p>
        </p:txBody>
      </p:sp>
      <p:pic>
        <p:nvPicPr>
          <p:cNvPr id="11" name="图片 10">
            <a:extLst>
              <a:ext uri="{FF2B5EF4-FFF2-40B4-BE49-F238E27FC236}">
                <a16:creationId xmlns:a16="http://schemas.microsoft.com/office/drawing/2014/main" id="{DE24F07B-D6D6-46E6-BA0F-CEBC1C7F9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16" y="4600933"/>
            <a:ext cx="4320000" cy="2003973"/>
          </a:xfrm>
          <a:prstGeom prst="rect">
            <a:avLst/>
          </a:prstGeom>
        </p:spPr>
      </p:pic>
      <p:sp>
        <p:nvSpPr>
          <p:cNvPr id="13" name="文本框 12">
            <a:extLst>
              <a:ext uri="{FF2B5EF4-FFF2-40B4-BE49-F238E27FC236}">
                <a16:creationId xmlns:a16="http://schemas.microsoft.com/office/drawing/2014/main" id="{4B3306C8-6321-405F-9703-62540463C532}"/>
              </a:ext>
            </a:extLst>
          </p:cNvPr>
          <p:cNvSpPr txBox="1"/>
          <p:nvPr/>
        </p:nvSpPr>
        <p:spPr>
          <a:xfrm>
            <a:off x="1680935" y="6183261"/>
            <a:ext cx="3312368" cy="369332"/>
          </a:xfrm>
          <a:prstGeom prst="rect">
            <a:avLst/>
          </a:prstGeom>
          <a:noFill/>
        </p:spPr>
        <p:txBody>
          <a:bodyPr wrap="square" rtlCol="0">
            <a:spAutoFit/>
          </a:bodyPr>
          <a:lstStyle/>
          <a:p>
            <a:r>
              <a:rPr lang="en-US" altLang="zh-CN" dirty="0"/>
              <a:t>Response points recorded</a:t>
            </a:r>
            <a:endParaRPr lang="en-US" dirty="0"/>
          </a:p>
        </p:txBody>
      </p:sp>
      <p:pic>
        <p:nvPicPr>
          <p:cNvPr id="10" name="图片 9">
            <a:extLst>
              <a:ext uri="{FF2B5EF4-FFF2-40B4-BE49-F238E27FC236}">
                <a16:creationId xmlns:a16="http://schemas.microsoft.com/office/drawing/2014/main" id="{CC282C5C-72EC-4E6F-B90F-836A6276A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871" y="3004906"/>
            <a:ext cx="5400000" cy="3600000"/>
          </a:xfrm>
          <a:prstGeom prst="rect">
            <a:avLst/>
          </a:prstGeom>
        </p:spPr>
      </p:pic>
      <p:cxnSp>
        <p:nvCxnSpPr>
          <p:cNvPr id="8" name="直接连接符 7">
            <a:extLst>
              <a:ext uri="{FF2B5EF4-FFF2-40B4-BE49-F238E27FC236}">
                <a16:creationId xmlns:a16="http://schemas.microsoft.com/office/drawing/2014/main" id="{70F51766-EEEF-46CA-A04E-62AB9E283524}"/>
              </a:ext>
            </a:extLst>
          </p:cNvPr>
          <p:cNvCxnSpPr/>
          <p:nvPr/>
        </p:nvCxnSpPr>
        <p:spPr>
          <a:xfrm flipV="1">
            <a:off x="6888088" y="3212976"/>
            <a:ext cx="0" cy="297028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89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9BC9B0E-6593-47EA-9786-221F53C82088}"/>
              </a:ext>
            </a:extLst>
          </p:cNvPr>
          <p:cNvSpPr>
            <a:spLocks noGrp="1"/>
          </p:cNvSpPr>
          <p:nvPr>
            <p:ph idx="1"/>
          </p:nvPr>
        </p:nvSpPr>
        <p:spPr>
          <a:xfrm>
            <a:off x="609600" y="1285861"/>
            <a:ext cx="10972800" cy="5383499"/>
          </a:xfrm>
        </p:spPr>
        <p:txBody>
          <a:bodyPr>
            <a:normAutofit/>
          </a:bodyPr>
          <a:lstStyle/>
          <a:p>
            <a:r>
              <a:rPr lang="en-US" sz="2400" dirty="0"/>
              <a:t>Conclusions on mechanical FEA</a:t>
            </a:r>
          </a:p>
          <a:p>
            <a:pPr lvl="1"/>
            <a:r>
              <a:rPr lang="en-US" sz="2000" dirty="0">
                <a:solidFill>
                  <a:srgbClr val="FF0000"/>
                </a:solidFill>
              </a:rPr>
              <a:t>Iron-free</a:t>
            </a:r>
            <a:r>
              <a:rPr lang="en-US" sz="2000" dirty="0"/>
              <a:t> quadrupole and optimized skeleton has benefits (Max. disp. of SC quadrupoles/cryostat decreased)</a:t>
            </a:r>
          </a:p>
          <a:p>
            <a:pPr lvl="1"/>
            <a:r>
              <a:rPr lang="en-US" sz="2000" dirty="0"/>
              <a:t>Material optimization</a:t>
            </a:r>
            <a:r>
              <a:rPr lang="zh-CN" altLang="en-US" sz="2000" dirty="0"/>
              <a:t>，</a:t>
            </a:r>
            <a:r>
              <a:rPr lang="en-US" altLang="zh-CN" sz="2000" dirty="0"/>
              <a:t>no obvious effect </a:t>
            </a:r>
            <a:endParaRPr lang="en-US" sz="2000" dirty="0"/>
          </a:p>
          <a:p>
            <a:pPr lvl="1"/>
            <a:r>
              <a:rPr lang="en-US" sz="2000" dirty="0"/>
              <a:t>Auxiliary support</a:t>
            </a:r>
            <a:r>
              <a:rPr lang="zh-CN" altLang="en-US" sz="2000" dirty="0"/>
              <a:t>，</a:t>
            </a:r>
            <a:r>
              <a:rPr lang="en-US" sz="2000" dirty="0">
                <a:solidFill>
                  <a:srgbClr val="FF0000"/>
                </a:solidFill>
              </a:rPr>
              <a:t>significant</a:t>
            </a:r>
            <a:r>
              <a:rPr lang="en-US" sz="2000" dirty="0"/>
              <a:t> effect (max. change from 2 mm to 84 um, 1</a:t>
            </a:r>
            <a:r>
              <a:rPr lang="en-US" sz="2000" baseline="30000" dirty="0"/>
              <a:t>st</a:t>
            </a:r>
            <a:r>
              <a:rPr lang="en-US" sz="2000" dirty="0"/>
              <a:t> natural frequency from 17.7Hz to 49.2 Hz)</a:t>
            </a:r>
          </a:p>
          <a:p>
            <a:pPr lvl="1"/>
            <a:r>
              <a:rPr lang="en-US" altLang="zh-CN" sz="2000" dirty="0"/>
              <a:t>Thicker vacuum vessel: </a:t>
            </a:r>
            <a:r>
              <a:rPr lang="en-US" altLang="zh-CN" sz="2000" dirty="0">
                <a:solidFill>
                  <a:srgbClr val="FF0000"/>
                </a:solidFill>
              </a:rPr>
              <a:t>significant</a:t>
            </a:r>
            <a:r>
              <a:rPr lang="en-US" altLang="zh-CN" sz="2000" dirty="0"/>
              <a:t> effect </a:t>
            </a:r>
            <a:r>
              <a:rPr lang="en-US" sz="2000" dirty="0"/>
              <a:t>(max. change from 84 um to 33 um)</a:t>
            </a:r>
            <a:r>
              <a:rPr lang="en-US" altLang="zh-CN" sz="2000" dirty="0">
                <a:sym typeface="Wingdings" panose="05000000000000000000" pitchFamily="2" charset="2"/>
              </a:rPr>
              <a:t></a:t>
            </a:r>
            <a:r>
              <a:rPr lang="en-US" altLang="zh-CN" sz="2000" dirty="0"/>
              <a:t>can be considered comprehensively with radiation.</a:t>
            </a:r>
          </a:p>
          <a:p>
            <a:pPr lvl="1"/>
            <a:r>
              <a:rPr lang="en-US" altLang="zh-CN" sz="2000" dirty="0"/>
              <a:t>Support rods: </a:t>
            </a:r>
            <a:r>
              <a:rPr lang="en-US" altLang="zh-CN" sz="2000" dirty="0">
                <a:solidFill>
                  <a:srgbClr val="FF0000"/>
                </a:solidFill>
              </a:rPr>
              <a:t>significant</a:t>
            </a:r>
            <a:r>
              <a:rPr lang="en-US" altLang="zh-CN" sz="2000" dirty="0"/>
              <a:t> effect</a:t>
            </a:r>
            <a:r>
              <a:rPr lang="en-US" altLang="zh-CN" sz="2000" dirty="0">
                <a:sym typeface="Wingdings" panose="05000000000000000000" pitchFamily="2" charset="2"/>
              </a:rPr>
              <a:t></a:t>
            </a:r>
            <a:r>
              <a:rPr lang="en-US" altLang="zh-CN" sz="2000" dirty="0"/>
              <a:t> can be </a:t>
            </a:r>
            <a:r>
              <a:rPr lang="en-US" altLang="zh-CN" sz="2000" dirty="0">
                <a:solidFill>
                  <a:srgbClr val="FF0000"/>
                </a:solidFill>
              </a:rPr>
              <a:t>optimized further</a:t>
            </a:r>
          </a:p>
          <a:p>
            <a:r>
              <a:rPr lang="en-US" altLang="zh-CN" sz="2400" dirty="0"/>
              <a:t>Works to be done </a:t>
            </a:r>
            <a:endParaRPr lang="en-US" altLang="zh-CN" sz="2000" dirty="0"/>
          </a:p>
          <a:p>
            <a:pPr lvl="1"/>
            <a:r>
              <a:rPr lang="en-US" altLang="zh-CN" sz="2000" dirty="0"/>
              <a:t>Further optimization with collaboration with other colleagues: compromise solution with other aspects of optimization, updated loads (radiation shielding, Lorentz force)</a:t>
            </a:r>
          </a:p>
          <a:p>
            <a:pPr lvl="1"/>
            <a:r>
              <a:rPr lang="en-US" sz="2000" dirty="0"/>
              <a:t>After above analyses converged, we will taking into account all the relative components and make a whole FEA.</a:t>
            </a:r>
            <a:endParaRPr lang="en-US" altLang="zh-CN" sz="2000" dirty="0"/>
          </a:p>
          <a:p>
            <a:pPr lvl="1"/>
            <a:endParaRPr lang="en-US" altLang="zh-CN" sz="2000" dirty="0"/>
          </a:p>
        </p:txBody>
      </p:sp>
      <p:sp>
        <p:nvSpPr>
          <p:cNvPr id="4" name="灯片编号占位符 3">
            <a:extLst>
              <a:ext uri="{FF2B5EF4-FFF2-40B4-BE49-F238E27FC236}">
                <a16:creationId xmlns:a16="http://schemas.microsoft.com/office/drawing/2014/main" id="{839EE823-8390-4368-BC67-61A98F356D13}"/>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dirty="0"/>
          </a:p>
        </p:txBody>
      </p:sp>
      <p:sp>
        <p:nvSpPr>
          <p:cNvPr id="5" name="标题 2">
            <a:extLst>
              <a:ext uri="{FF2B5EF4-FFF2-40B4-BE49-F238E27FC236}">
                <a16:creationId xmlns:a16="http://schemas.microsoft.com/office/drawing/2014/main" id="{2672A94D-7B40-4007-B3BA-CF127F6C0722}"/>
              </a:ext>
            </a:extLst>
          </p:cNvPr>
          <p:cNvSpPr>
            <a:spLocks noGrp="1"/>
          </p:cNvSpPr>
          <p:nvPr>
            <p:ph type="title"/>
          </p:nvPr>
        </p:nvSpPr>
        <p:spPr>
          <a:xfrm>
            <a:off x="666712" y="142852"/>
            <a:ext cx="10763325" cy="725470"/>
          </a:xfrm>
        </p:spPr>
        <p:txBody>
          <a:bodyPr/>
          <a:lstStyle/>
          <a:p>
            <a:r>
              <a:rPr lang="en-US" altLang="zh-CN" dirty="0"/>
              <a:t>Mechanics and vibration analyses</a:t>
            </a:r>
            <a:endParaRPr lang="en-US" dirty="0"/>
          </a:p>
        </p:txBody>
      </p:sp>
    </p:spTree>
    <p:extLst>
      <p:ext uri="{BB962C8B-B14F-4D97-AF65-F5344CB8AC3E}">
        <p14:creationId xmlns:p14="http://schemas.microsoft.com/office/powerpoint/2010/main" val="270418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Introduction</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MDI layout</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SC magnet, cryostat and support design</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RVC</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MDI alignment scheme</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Conclusion</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8ED1C4AF-04DA-4AAF-9287-0CAB23E1B613}"/>
                  </a:ext>
                </a:extLst>
              </p:cNvPr>
              <p:cNvSpPr/>
              <p:nvPr/>
            </p:nvSpPr>
            <p:spPr>
              <a:xfrm>
                <a:off x="660299" y="1129226"/>
                <a:ext cx="6796508" cy="28931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40000" lvl="2" indent="-342900">
                  <a:spcBef>
                    <a:spcPts val="800"/>
                  </a:spcBef>
                  <a:spcAft>
                    <a:spcPts val="500"/>
                  </a:spcAft>
                  <a:buClr>
                    <a:srgbClr val="FFC000"/>
                  </a:buClr>
                  <a:buSzPct val="80000"/>
                  <a:buFont typeface="Wingdings" pitchFamily="2" charset="2"/>
                  <a:buChar char="n"/>
                </a:pPr>
                <a:r>
                  <a:rPr lang="en-US" altLang="zh-CN" sz="2800" dirty="0"/>
                  <a:t>Leak rate requirement: 2.7</a:t>
                </a:r>
                <a:r>
                  <a:rPr lang="en-US" sz="2800" dirty="0">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 </a:t>
                </a:r>
                <a:r>
                  <a:rPr lang="en-US" altLang="zh-CN" sz="2800" dirty="0"/>
                  <a:t>10</a:t>
                </a:r>
                <a:r>
                  <a:rPr lang="en-US" altLang="zh-CN" sz="2800" baseline="30000" dirty="0"/>
                  <a:t>–11</a:t>
                </a:r>
                <a:r>
                  <a:rPr lang="en-US" altLang="zh-CN" sz="2800" dirty="0"/>
                  <a:t> Pa·m</a:t>
                </a:r>
                <a:r>
                  <a:rPr lang="en-US" altLang="zh-CN" sz="2800" baseline="30000" dirty="0"/>
                  <a:t>3</a:t>
                </a:r>
                <a:r>
                  <a:rPr lang="en-US" altLang="zh-CN" sz="2800" dirty="0"/>
                  <a:t>/s</a:t>
                </a:r>
              </a:p>
              <a:p>
                <a:pPr marL="540000" lvl="2" indent="-342900">
                  <a:spcBef>
                    <a:spcPts val="800"/>
                  </a:spcBef>
                  <a:spcAft>
                    <a:spcPts val="500"/>
                  </a:spcAft>
                  <a:buClr>
                    <a:srgbClr val="FFC000"/>
                  </a:buClr>
                  <a:buSzPct val="80000"/>
                  <a:buFont typeface="Wingdings" pitchFamily="2" charset="2"/>
                  <a:buChar char="n"/>
                </a:pPr>
                <a:r>
                  <a:rPr lang="en-US" altLang="zh-CN" sz="2800" dirty="0"/>
                  <a:t>Leak rate: </a:t>
                </a:r>
                <a14:m>
                  <m:oMath xmlns:m="http://schemas.openxmlformats.org/officeDocument/2006/math">
                    <m:r>
                      <a:rPr lang="en-US" altLang="zh-CN" sz="2800" i="1">
                        <a:latin typeface="Cambria Math" panose="02040503050406030204" pitchFamily="18" charset="0"/>
                      </a:rPr>
                      <m:t>𝑄</m:t>
                    </m:r>
                    <m:r>
                      <a:rPr lang="en-US" altLang="zh-CN" sz="2800">
                        <a:latin typeface="Cambria Math" panose="02040503050406030204" pitchFamily="18" charset="0"/>
                      </a:rPr>
                      <m:t>=</m:t>
                    </m:r>
                    <m:r>
                      <a:rPr lang="en-US" altLang="zh-CN" sz="2800" i="1">
                        <a:latin typeface="Cambria Math" panose="02040503050406030204" pitchFamily="18" charset="0"/>
                      </a:rPr>
                      <m:t>𝐶</m:t>
                    </m:r>
                    <m:r>
                      <a:rPr lang="en-US" altLang="zh-CN" sz="2800">
                        <a:latin typeface="Cambria Math" panose="02040503050406030204" pitchFamily="18" charset="0"/>
                      </a:rPr>
                      <m:t>∙∆</m:t>
                    </m:r>
                    <m:r>
                      <a:rPr lang="en-US" altLang="zh-CN" sz="2800" i="1">
                        <a:latin typeface="Cambria Math" panose="02040503050406030204" pitchFamily="18" charset="0"/>
                      </a:rPr>
                      <m:t>𝑃</m:t>
                    </m:r>
                  </m:oMath>
                </a14:m>
                <a:endParaRPr lang="en-US" altLang="zh-CN" sz="2800" dirty="0"/>
              </a:p>
              <a:p>
                <a:pPr marL="540000" lvl="2" indent="-342900">
                  <a:spcBef>
                    <a:spcPts val="800"/>
                  </a:spcBef>
                  <a:spcAft>
                    <a:spcPts val="500"/>
                  </a:spcAft>
                  <a:buClr>
                    <a:srgbClr val="FFC000"/>
                  </a:buClr>
                  <a:buSzPct val="80000"/>
                  <a:buFont typeface="Wingdings" pitchFamily="2" charset="2"/>
                  <a:buChar char="n"/>
                </a:pPr>
                <a:r>
                  <a:rPr lang="en-US" altLang="zh-CN" sz="2800" dirty="0"/>
                  <a:t>Decrease</a:t>
                </a:r>
                <a:r>
                  <a:rPr lang="en-US" sz="2800" dirty="0"/>
                  <a:t>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𝑃</m:t>
                    </m:r>
                  </m:oMath>
                </a14:m>
                <a:r>
                  <a:rPr lang="en-US" altLang="zh-CN" sz="2800" dirty="0"/>
                  <a:t> (experience from CSNS)</a:t>
                </a:r>
              </a:p>
              <a:p>
                <a:pPr marL="742950" lvl="1" indent="-285750">
                  <a:spcBef>
                    <a:spcPct val="20000"/>
                  </a:spcBef>
                  <a:spcAft>
                    <a:spcPts val="500"/>
                  </a:spcAft>
                  <a:buClr>
                    <a:srgbClr val="FFC000"/>
                  </a:buClr>
                  <a:buSzPct val="80000"/>
                  <a:buFont typeface="Arial" pitchFamily="34" charset="0"/>
                  <a:buChar char="–"/>
                </a:pPr>
                <a:r>
                  <a:rPr lang="en-US" altLang="zh-CN" sz="2000" dirty="0">
                    <a:solidFill>
                      <a:schemeClr val="tx1"/>
                    </a:solidFill>
                    <a:latin typeface="Arial" panose="020B0604020202020204" pitchFamily="34" charset="0"/>
                    <a:ea typeface="微软雅黑" pitchFamily="34" charset="-122"/>
                  </a:rPr>
                  <a:t>Single-layer </a:t>
                </a:r>
                <a:r>
                  <a:rPr lang="en-US" altLang="zh-CN" sz="2000" dirty="0">
                    <a:solidFill>
                      <a:schemeClr val="tx1"/>
                    </a:solidFill>
                    <a:latin typeface="Arial" panose="020B0604020202020204" pitchFamily="34" charset="0"/>
                    <a:ea typeface="微软雅黑" pitchFamily="34" charset="-122"/>
                    <a:sym typeface="Wingdings" panose="05000000000000000000" pitchFamily="2" charset="2"/>
                  </a:rPr>
                  <a:t> double layer, leak rate can be improved from 1e-6 Pa.m3/s to 8.5e-10 Pa.m3/s.</a:t>
                </a:r>
                <a:endParaRPr lang="en-US" altLang="zh-CN" sz="2800" dirty="0"/>
              </a:p>
              <a:p>
                <a:pPr marL="742950" lvl="1" indent="-285750">
                  <a:spcBef>
                    <a:spcPct val="20000"/>
                  </a:spcBef>
                  <a:spcAft>
                    <a:spcPts val="500"/>
                  </a:spcAft>
                  <a:buClr>
                    <a:srgbClr val="FFC000"/>
                  </a:buClr>
                  <a:buSzPct val="80000"/>
                  <a:buFont typeface="Wingdings" panose="05000000000000000000" pitchFamily="2" charset="2"/>
                  <a:buChar char="Ø"/>
                </a:pPr>
                <a:endParaRPr lang="en-US" altLang="zh-CN" sz="2000" dirty="0">
                  <a:solidFill>
                    <a:schemeClr val="tx1"/>
                  </a:solidFill>
                  <a:latin typeface="Arial" panose="020B0604020202020204" pitchFamily="34" charset="0"/>
                  <a:ea typeface="微软雅黑" pitchFamily="34" charset="-122"/>
                </a:endParaRPr>
              </a:p>
            </p:txBody>
          </p:sp>
        </mc:Choice>
        <mc:Fallback xmlns="">
          <p:sp>
            <p:nvSpPr>
              <p:cNvPr id="11" name="矩形 10">
                <a:extLst>
                  <a:ext uri="{FF2B5EF4-FFF2-40B4-BE49-F238E27FC236}">
                    <a16:creationId xmlns:a16="http://schemas.microsoft.com/office/drawing/2014/main" id="{8ED1C4AF-04DA-4AAF-9287-0CAB23E1B613}"/>
                  </a:ext>
                </a:extLst>
              </p:cNvPr>
              <p:cNvSpPr>
                <a:spLocks noRot="1" noChangeAspect="1" noMove="1" noResize="1" noEditPoints="1" noAdjustHandles="1" noChangeArrowheads="1" noChangeShapeType="1" noTextEdit="1"/>
              </p:cNvSpPr>
              <p:nvPr/>
            </p:nvSpPr>
            <p:spPr>
              <a:xfrm>
                <a:off x="660299" y="1129226"/>
                <a:ext cx="6796508" cy="2893100"/>
              </a:xfrm>
              <a:prstGeom prst="rect">
                <a:avLst/>
              </a:prstGeom>
              <a:blipFill>
                <a:blip r:embed="rId2"/>
                <a:stretch>
                  <a:fillRect t="-2526" r="-12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1B3CFDC8-6761-42A3-BFC5-48950EFC0CED}"/>
                  </a:ext>
                </a:extLst>
              </p:cNvPr>
              <p:cNvSpPr/>
              <p:nvPr/>
            </p:nvSpPr>
            <p:spPr>
              <a:xfrm>
                <a:off x="1199456" y="3573016"/>
                <a:ext cx="4575868" cy="43973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𝐶</m:t>
                          </m:r>
                          <m:r>
                            <a:rPr lang="en-US" sz="2000">
                              <a:latin typeface="Cambria Math" panose="02040503050406030204" pitchFamily="18" charset="0"/>
                            </a:rPr>
                            <m:t>=34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a:latin typeface="Cambria Math" panose="02040503050406030204" pitchFamily="18" charset="0"/>
                                </a:rPr>
                                <m:t>2</m:t>
                              </m:r>
                            </m:sup>
                          </m:sSup>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𝑤</m:t>
                              </m:r>
                            </m:den>
                          </m:f>
                          <m:r>
                            <a:rPr lang="en-US" sz="2000">
                              <a:latin typeface="Cambria Math" panose="02040503050406030204" pitchFamily="18" charset="0"/>
                            </a:rPr>
                            <m:t>）</m:t>
                          </m:r>
                          <m:r>
                            <a:rPr lang="en-US" sz="2000" i="1">
                              <a:latin typeface="Cambria Math" panose="02040503050406030204" pitchFamily="18" charset="0"/>
                            </a:rPr>
                            <m:t>𝑒𝑥</m:t>
                          </m:r>
                          <m:func>
                            <m:funcPr>
                              <m:ctrlPr>
                                <a:rPr lang="en-US" sz="2000" i="1">
                                  <a:latin typeface="Cambria Math" panose="02040503050406030204" pitchFamily="18" charset="0"/>
                                </a:rPr>
                              </m:ctrlPr>
                            </m:funcPr>
                            <m:fName>
                              <m:r>
                                <a:rPr lang="en-US" sz="2000" i="1">
                                  <a:latin typeface="Cambria Math" panose="02040503050406030204" pitchFamily="18" charset="0"/>
                                </a:rPr>
                                <m:t>𝑝</m:t>
                              </m:r>
                            </m:fName>
                            <m:e>
                              <m:r>
                                <a:rPr lang="en-US" sz="2000">
                                  <a:latin typeface="Cambria Math" panose="02040503050406030204" pitchFamily="18" charset="0"/>
                                </a:rPr>
                                <m:t>[</m:t>
                              </m:r>
                            </m:e>
                          </m:func>
                          <m:r>
                            <a:rPr lang="en-US" sz="2000">
                              <a:latin typeface="Cambria Math" panose="02040503050406030204" pitchFamily="18" charset="0"/>
                            </a:rPr>
                            <m:t>−3</m:t>
                          </m:r>
                          <m:f>
                            <m:fPr>
                              <m:type m:val="lin"/>
                              <m:ctrlPr>
                                <a:rPr lang="en-US" sz="2000" i="1">
                                  <a:latin typeface="Cambria Math" panose="02040503050406030204" pitchFamily="18" charset="0"/>
                                </a:rPr>
                              </m:ctrlPr>
                            </m:fPr>
                            <m:num>
                              <m:r>
                                <a:rPr lang="en-US" sz="2000" i="1">
                                  <a:latin typeface="Cambria Math" panose="02040503050406030204" pitchFamily="18" charset="0"/>
                                </a:rPr>
                                <m:t>𝐹</m:t>
                              </m:r>
                            </m:num>
                            <m:den>
                              <m:r>
                                <a:rPr lang="en-US" sz="2000">
                                  <a:latin typeface="Cambria Math" panose="02040503050406030204" pitchFamily="18" charset="0"/>
                                </a:rPr>
                                <m:t>(</m:t>
                              </m:r>
                            </m:den>
                          </m:f>
                          <m:r>
                            <a:rPr lang="en-US" sz="2000" i="1">
                              <a:latin typeface="Cambria Math" panose="02040503050406030204" pitchFamily="18" charset="0"/>
                            </a:rPr>
                            <m:t>𝐿𝑤𝑅</m:t>
                          </m:r>
                          <m:r>
                            <a:rPr lang="en-US" sz="2000">
                              <a:latin typeface="Cambria Math" panose="02040503050406030204" pitchFamily="18" charset="0"/>
                            </a:rPr>
                            <m:t>)</m:t>
                          </m:r>
                        </m:e>
                      </m:d>
                    </m:oMath>
                  </m:oMathPara>
                </a14:m>
                <a:endParaRPr lang="en-US" sz="2000" dirty="0"/>
              </a:p>
            </p:txBody>
          </p:sp>
        </mc:Choice>
        <mc:Fallback xmlns="">
          <p:sp>
            <p:nvSpPr>
              <p:cNvPr id="19" name="矩形 18">
                <a:extLst>
                  <a:ext uri="{FF2B5EF4-FFF2-40B4-BE49-F238E27FC236}">
                    <a16:creationId xmlns:a16="http://schemas.microsoft.com/office/drawing/2014/main" id="{1B3CFDC8-6761-42A3-BFC5-48950EFC0CED}"/>
                  </a:ext>
                </a:extLst>
              </p:cNvPr>
              <p:cNvSpPr>
                <a:spLocks noRot="1" noChangeAspect="1" noMove="1" noResize="1" noEditPoints="1" noAdjustHandles="1" noChangeArrowheads="1" noChangeShapeType="1" noTextEdit="1"/>
              </p:cNvSpPr>
              <p:nvPr/>
            </p:nvSpPr>
            <p:spPr>
              <a:xfrm>
                <a:off x="1199456" y="3573016"/>
                <a:ext cx="4575868" cy="439736"/>
              </a:xfrm>
              <a:prstGeom prst="rect">
                <a:avLst/>
              </a:prstGeom>
              <a:blipFill>
                <a:blip r:embed="rId3"/>
                <a:stretch>
                  <a:fillRect t="-106579" r="-9947" b="-15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内容占位符 1">
                <a:extLst>
                  <a:ext uri="{FF2B5EF4-FFF2-40B4-BE49-F238E27FC236}">
                    <a16:creationId xmlns:a16="http://schemas.microsoft.com/office/drawing/2014/main" id="{13D24B0C-B00F-4BAD-B880-8887B725D5F8}"/>
                  </a:ext>
                </a:extLst>
              </p:cNvPr>
              <p:cNvSpPr txBox="1">
                <a:spLocks/>
              </p:cNvSpPr>
              <p:nvPr/>
            </p:nvSpPr>
            <p:spPr>
              <a:xfrm>
                <a:off x="263352" y="4403403"/>
                <a:ext cx="7464737" cy="185633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lnSpc>
                    <a:spcPct val="110000"/>
                  </a:lnSpc>
                  <a:spcBef>
                    <a:spcPts val="800"/>
                  </a:spcBef>
                  <a:spcAft>
                    <a:spcPts val="5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Wingdings" panose="05000000000000000000" pitchFamily="2" charset="2"/>
                  <a:buChar char="Ø"/>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a:cs typeface="Arial" panose="020B0604020202020204" pitchFamily="34" charset="0"/>
                  </a:rPr>
                  <a:t>For sealings with the same </a:t>
                </a:r>
                <a:r>
                  <a:rPr lang="en-US" i="1" dirty="0">
                    <a:cs typeface="Arial" panose="020B0604020202020204" pitchFamily="34" charset="0"/>
                  </a:rPr>
                  <a:t>F/L</a:t>
                </a:r>
              </a:p>
              <a:p>
                <a:pPr marL="0" lvl="1">
                  <a:buFont typeface="Arial" panose="020B0604020202020204" pitchFamily="34" charset="0"/>
                  <a:buChar char="•"/>
                </a:pPr>
                <a:r>
                  <a:rPr lang="en-US" dirty="0">
                    <a:cs typeface="Arial" panose="020B0604020202020204" pitchFamily="34" charset="0"/>
                  </a:rPr>
                  <a:t>Decrease roughness A, demonstrated by J-PARC</a:t>
                </a:r>
              </a:p>
              <a:p>
                <a:pPr marL="0" lvl="1">
                  <a:buFont typeface="Arial" panose="020B0604020202020204" pitchFamily="34" charset="0"/>
                  <a:buChar char="•"/>
                </a:pPr>
                <a:r>
                  <a:rPr lang="en-US" dirty="0">
                    <a:cs typeface="Arial" panose="020B0604020202020204" pitchFamily="34" charset="0"/>
                  </a:rPr>
                  <a:t>Decease the perimeter L </a:t>
                </a:r>
                <a:r>
                  <a:rPr lang="en-US" dirty="0">
                    <a:cs typeface="Arial" panose="020B0604020202020204" pitchFamily="34" charset="0"/>
                    <a:sym typeface="Wingdings" panose="05000000000000000000" pitchFamily="2" charset="2"/>
                  </a:rPr>
                  <a:t>almost determined by layout</a:t>
                </a:r>
                <a:endParaRPr lang="en-US" dirty="0">
                  <a:cs typeface="Arial" panose="020B0604020202020204" pitchFamily="34" charset="0"/>
                </a:endParaRPr>
              </a:p>
              <a:p>
                <a:pPr marL="0" lvl="1">
                  <a:buFont typeface="Arial" panose="020B0604020202020204" pitchFamily="34" charset="0"/>
                  <a:buChar char="•"/>
                </a:pPr>
                <a:r>
                  <a:rPr lang="en-US" dirty="0">
                    <a:cs typeface="Arial" panose="020B0604020202020204" pitchFamily="34" charset="0"/>
                  </a:rPr>
                  <a:t>Decrease the hardness of gasket materials</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𝑅</m:t>
                    </m:r>
                  </m:oMath>
                </a14:m>
                <a:r>
                  <a:rPr lang="en-US" dirty="0">
                    <a:cs typeface="Arial" panose="020B0604020202020204" pitchFamily="34" charset="0"/>
                    <a:sym typeface="Wingdings" panose="05000000000000000000" pitchFamily="2" charset="2"/>
                  </a:rPr>
                  <a:t>using copper</a:t>
                </a:r>
                <a:endParaRPr lang="en-US" dirty="0">
                  <a:cs typeface="Arial" panose="020B0604020202020204" pitchFamily="34" charset="0"/>
                </a:endParaRPr>
              </a:p>
              <a:p>
                <a:pPr marL="0" lvl="1">
                  <a:buFont typeface="Arial" panose="020B0604020202020204" pitchFamily="34" charset="0"/>
                  <a:buChar char="•"/>
                </a:pPr>
                <a:r>
                  <a:rPr lang="en-US" dirty="0">
                    <a:cs typeface="Arial" panose="020B0604020202020204" pitchFamily="34" charset="0"/>
                  </a:rPr>
                  <a:t>Decrease the seal width </a:t>
                </a:r>
                <a14:m>
                  <m:oMath xmlns:m="http://schemas.openxmlformats.org/officeDocument/2006/math">
                    <m:r>
                      <a:rPr lang="en-US" i="1">
                        <a:latin typeface="Cambria Math" panose="02040503050406030204" pitchFamily="18" charset="0"/>
                      </a:rPr>
                      <m:t>𝑤</m:t>
                    </m:r>
                  </m:oMath>
                </a14:m>
                <a:r>
                  <a:rPr lang="en-US" dirty="0">
                    <a:cs typeface="Arial" panose="020B0604020202020204" pitchFamily="34" charset="0"/>
                    <a:sym typeface="Wingdings" panose="05000000000000000000" pitchFamily="2" charset="2"/>
                  </a:rPr>
                  <a:t>knife-edge seal</a:t>
                </a:r>
                <a:endParaRPr lang="en-US" dirty="0">
                  <a:cs typeface="Arial" panose="020B0604020202020204" pitchFamily="34" charset="0"/>
                </a:endParaRPr>
              </a:p>
              <a:p>
                <a:endParaRPr lang="en-US" altLang="zh-CN" sz="2000" dirty="0">
                  <a:cs typeface="Arial" panose="020B0604020202020204" pitchFamily="34" charset="0"/>
                </a:endParaRPr>
              </a:p>
            </p:txBody>
          </p:sp>
        </mc:Choice>
        <mc:Fallback xmlns="">
          <p:sp>
            <p:nvSpPr>
              <p:cNvPr id="30" name="内容占位符 1">
                <a:extLst>
                  <a:ext uri="{FF2B5EF4-FFF2-40B4-BE49-F238E27FC236}">
                    <a16:creationId xmlns:a16="http://schemas.microsoft.com/office/drawing/2014/main" id="{13D24B0C-B00F-4BAD-B880-8887B725D5F8}"/>
                  </a:ext>
                </a:extLst>
              </p:cNvPr>
              <p:cNvSpPr txBox="1">
                <a:spLocks noRot="1" noChangeAspect="1" noMove="1" noResize="1" noEditPoints="1" noAdjustHandles="1" noChangeArrowheads="1" noChangeShapeType="1" noTextEdit="1"/>
              </p:cNvSpPr>
              <p:nvPr/>
            </p:nvSpPr>
            <p:spPr>
              <a:xfrm>
                <a:off x="263352" y="4403403"/>
                <a:ext cx="7464737" cy="1856332"/>
              </a:xfrm>
              <a:prstGeom prst="rect">
                <a:avLst/>
              </a:prstGeom>
              <a:blipFill>
                <a:blip r:embed="rId4"/>
                <a:stretch>
                  <a:fillRect l="-651" t="-647" b="-5502"/>
                </a:stretch>
              </a:blipFill>
            </p:spPr>
            <p:txBody>
              <a:bodyPr/>
              <a:lstStyle/>
              <a:p>
                <a:r>
                  <a:rPr lang="zh-CN" altLang="en-US">
                    <a:noFill/>
                  </a:rPr>
                  <a:t> </a:t>
                </a:r>
              </a:p>
            </p:txBody>
          </p:sp>
        </mc:Fallback>
      </mc:AlternateContent>
      <p:sp>
        <p:nvSpPr>
          <p:cNvPr id="22" name="箭头: 下 21">
            <a:extLst>
              <a:ext uri="{FF2B5EF4-FFF2-40B4-BE49-F238E27FC236}">
                <a16:creationId xmlns:a16="http://schemas.microsoft.com/office/drawing/2014/main" id="{BB0FB712-FAF9-44F3-90CD-95D39199FD7E}"/>
              </a:ext>
            </a:extLst>
          </p:cNvPr>
          <p:cNvSpPr/>
          <p:nvPr/>
        </p:nvSpPr>
        <p:spPr>
          <a:xfrm>
            <a:off x="3361214" y="3989478"/>
            <a:ext cx="385333" cy="447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图片 31">
            <a:extLst>
              <a:ext uri="{FF2B5EF4-FFF2-40B4-BE49-F238E27FC236}">
                <a16:creationId xmlns:a16="http://schemas.microsoft.com/office/drawing/2014/main" id="{75AF1416-A6E4-44F1-A414-7F8D267A4017}"/>
              </a:ext>
            </a:extLst>
          </p:cNvPr>
          <p:cNvPicPr>
            <a:picLocks noChangeAspect="1"/>
          </p:cNvPicPr>
          <p:nvPr/>
        </p:nvPicPr>
        <p:blipFill rotWithShape="1">
          <a:blip r:embed="rId5"/>
          <a:srcRect r="4482"/>
          <a:stretch/>
        </p:blipFill>
        <p:spPr>
          <a:xfrm>
            <a:off x="7910891" y="4128092"/>
            <a:ext cx="3600000" cy="2406953"/>
          </a:xfrm>
          <a:prstGeom prst="rect">
            <a:avLst/>
          </a:prstGeom>
        </p:spPr>
      </p:pic>
      <p:sp>
        <p:nvSpPr>
          <p:cNvPr id="12" name="文本框 11">
            <a:extLst>
              <a:ext uri="{FF2B5EF4-FFF2-40B4-BE49-F238E27FC236}">
                <a16:creationId xmlns:a16="http://schemas.microsoft.com/office/drawing/2014/main" id="{94D68E7A-C31D-4EF7-839E-FB9C8DF8FE87}"/>
              </a:ext>
            </a:extLst>
          </p:cNvPr>
          <p:cNvSpPr txBox="1"/>
          <p:nvPr/>
        </p:nvSpPr>
        <p:spPr>
          <a:xfrm>
            <a:off x="8555204" y="1355772"/>
            <a:ext cx="1541297"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solidFill>
                  <a:schemeClr val="tx1"/>
                </a:solidFill>
              </a:rPr>
              <a:t>Inflatable seal</a:t>
            </a:r>
            <a:endParaRPr lang="zh-CN" altLang="en-US" dirty="0">
              <a:solidFill>
                <a:schemeClr val="tx1"/>
              </a:solidFill>
            </a:endParaRPr>
          </a:p>
        </p:txBody>
      </p:sp>
      <p:pic>
        <p:nvPicPr>
          <p:cNvPr id="13" name="图片 12">
            <a:extLst>
              <a:ext uri="{FF2B5EF4-FFF2-40B4-BE49-F238E27FC236}">
                <a16:creationId xmlns:a16="http://schemas.microsoft.com/office/drawing/2014/main" id="{E925DA2E-088A-445D-9F65-A82F2FBE6CC3}"/>
              </a:ext>
            </a:extLst>
          </p:cNvPr>
          <p:cNvPicPr>
            <a:picLocks noChangeAspect="1"/>
          </p:cNvPicPr>
          <p:nvPr/>
        </p:nvPicPr>
        <p:blipFill>
          <a:blip r:embed="rId6"/>
          <a:stretch>
            <a:fillRect/>
          </a:stretch>
        </p:blipFill>
        <p:spPr>
          <a:xfrm>
            <a:off x="7608168" y="1817895"/>
            <a:ext cx="3600000" cy="2351825"/>
          </a:xfrm>
          <a:prstGeom prst="rect">
            <a:avLst/>
          </a:prstGeom>
        </p:spPr>
      </p:pic>
      <p:sp>
        <p:nvSpPr>
          <p:cNvPr id="3" name="文本框 2">
            <a:extLst>
              <a:ext uri="{FF2B5EF4-FFF2-40B4-BE49-F238E27FC236}">
                <a16:creationId xmlns:a16="http://schemas.microsoft.com/office/drawing/2014/main" id="{9CAE3759-1D4B-45F9-B2F9-71242AC7C58F}"/>
              </a:ext>
            </a:extLst>
          </p:cNvPr>
          <p:cNvSpPr txBox="1"/>
          <p:nvPr/>
        </p:nvSpPr>
        <p:spPr>
          <a:xfrm>
            <a:off x="8069198" y="6453336"/>
            <a:ext cx="3744416" cy="369332"/>
          </a:xfrm>
          <a:prstGeom prst="rect">
            <a:avLst/>
          </a:prstGeom>
          <a:noFill/>
        </p:spPr>
        <p:txBody>
          <a:bodyPr wrap="square" rtlCol="0">
            <a:spAutoFit/>
          </a:bodyPr>
          <a:lstStyle/>
          <a:p>
            <a:r>
              <a:rPr lang="en-US" altLang="zh-CN" i="1" dirty="0"/>
              <a:t>Roughness and conductance, J-PARC</a:t>
            </a:r>
            <a:endParaRPr lang="zh-CN" altLang="en-US" i="1" dirty="0"/>
          </a:p>
        </p:txBody>
      </p:sp>
      <p:sp>
        <p:nvSpPr>
          <p:cNvPr id="17" name="标题 1">
            <a:extLst>
              <a:ext uri="{FF2B5EF4-FFF2-40B4-BE49-F238E27FC236}">
                <a16:creationId xmlns:a16="http://schemas.microsoft.com/office/drawing/2014/main" id="{1C8C5A07-81E5-410F-BFC8-608BFA4B17E2}"/>
              </a:ext>
            </a:extLst>
          </p:cNvPr>
          <p:cNvSpPr>
            <a:spLocks noGrp="1"/>
          </p:cNvSpPr>
          <p:nvPr>
            <p:ph type="title"/>
          </p:nvPr>
        </p:nvSpPr>
        <p:spPr>
          <a:xfrm>
            <a:off x="666712" y="142852"/>
            <a:ext cx="10763325" cy="725470"/>
          </a:xfrm>
        </p:spPr>
        <p:txBody>
          <a:bodyPr>
            <a:normAutofit/>
          </a:bodyPr>
          <a:lstStyle/>
          <a:p>
            <a:r>
              <a:rPr lang="en-US" altLang="zh-CN" dirty="0"/>
              <a:t>RVC</a:t>
            </a:r>
            <a:endParaRPr lang="zh-CN" altLang="en-US" dirty="0"/>
          </a:p>
        </p:txBody>
      </p:sp>
    </p:spTree>
    <p:extLst>
      <p:ext uri="{BB962C8B-B14F-4D97-AF65-F5344CB8AC3E}">
        <p14:creationId xmlns:p14="http://schemas.microsoft.com/office/powerpoint/2010/main" val="349856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693156E0-8B93-46C6-897A-A22588B2F644}"/>
              </a:ext>
            </a:extLst>
          </p:cNvPr>
          <p:cNvSpPr/>
          <p:nvPr/>
        </p:nvSpPr>
        <p:spPr>
          <a:xfrm>
            <a:off x="660298" y="1129226"/>
            <a:ext cx="11628389" cy="125470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40000" lvl="2" indent="-342900">
              <a:spcBef>
                <a:spcPts val="800"/>
              </a:spcBef>
              <a:spcAft>
                <a:spcPts val="500"/>
              </a:spcAft>
              <a:buClr>
                <a:srgbClr val="FFC000"/>
              </a:buClr>
              <a:buSzPct val="80000"/>
              <a:buFont typeface="Wingdings" pitchFamily="2" charset="2"/>
              <a:buChar char="n"/>
            </a:pPr>
            <a:r>
              <a:rPr lang="en-US" altLang="zh-CN" sz="2400" dirty="0"/>
              <a:t>FEA estimation</a:t>
            </a:r>
          </a:p>
          <a:p>
            <a:pPr marL="742950" lvl="1" indent="-285750">
              <a:spcBef>
                <a:spcPct val="20000"/>
              </a:spcBef>
              <a:spcAft>
                <a:spcPts val="500"/>
              </a:spcAft>
              <a:buClr>
                <a:srgbClr val="FFC000"/>
              </a:buClr>
              <a:buSzPct val="80000"/>
              <a:buFont typeface="Arial" pitchFamily="34" charset="0"/>
              <a:buChar char="–"/>
            </a:pPr>
            <a:r>
              <a:rPr lang="en-US" altLang="zh-CN" sz="2000" dirty="0"/>
              <a:t>Two FEA cases has been made, for membrane inflatable seal and knife-edge inflatable seal, separately.</a:t>
            </a:r>
          </a:p>
          <a:p>
            <a:pPr marL="742950" lvl="1" indent="-285750">
              <a:spcBef>
                <a:spcPct val="20000"/>
              </a:spcBef>
              <a:spcAft>
                <a:spcPts val="500"/>
              </a:spcAft>
              <a:buClr>
                <a:srgbClr val="FFC000"/>
              </a:buClr>
              <a:buSzPct val="80000"/>
              <a:buFont typeface="Wingdings" panose="05000000000000000000" pitchFamily="2" charset="2"/>
              <a:buChar char="Ø"/>
            </a:pPr>
            <a:endParaRPr lang="en-US" altLang="zh-CN" sz="1600" dirty="0">
              <a:solidFill>
                <a:schemeClr val="tx1"/>
              </a:solidFill>
              <a:latin typeface="Arial" panose="020B0604020202020204" pitchFamily="34" charset="0"/>
              <a:ea typeface="微软雅黑" pitchFamily="34" charset="-122"/>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1B3CFDC8-6761-42A3-BFC5-48950EFC0CED}"/>
                  </a:ext>
                </a:extLst>
              </p:cNvPr>
              <p:cNvSpPr/>
              <p:nvPr/>
            </p:nvSpPr>
            <p:spPr>
              <a:xfrm>
                <a:off x="992616" y="2164060"/>
                <a:ext cx="4575868" cy="43973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𝐶</m:t>
                          </m:r>
                          <m:r>
                            <a:rPr lang="en-US" sz="2000">
                              <a:latin typeface="Cambria Math" panose="02040503050406030204" pitchFamily="18" charset="0"/>
                            </a:rPr>
                            <m:t>=34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a:latin typeface="Cambria Math" panose="02040503050406030204" pitchFamily="18" charset="0"/>
                                </a:rPr>
                                <m:t>2</m:t>
                              </m:r>
                            </m:sup>
                          </m:sSup>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𝑤</m:t>
                              </m:r>
                            </m:den>
                          </m:f>
                          <m:r>
                            <a:rPr lang="en-US" sz="2000">
                              <a:latin typeface="Cambria Math" panose="02040503050406030204" pitchFamily="18" charset="0"/>
                            </a:rPr>
                            <m:t>）</m:t>
                          </m:r>
                          <m:r>
                            <a:rPr lang="en-US" sz="2000" i="1">
                              <a:latin typeface="Cambria Math" panose="02040503050406030204" pitchFamily="18" charset="0"/>
                            </a:rPr>
                            <m:t>𝑒𝑥</m:t>
                          </m:r>
                          <m:func>
                            <m:funcPr>
                              <m:ctrlPr>
                                <a:rPr lang="en-US" sz="2000" i="1">
                                  <a:latin typeface="Cambria Math" panose="02040503050406030204" pitchFamily="18" charset="0"/>
                                </a:rPr>
                              </m:ctrlPr>
                            </m:funcPr>
                            <m:fName>
                              <m:r>
                                <a:rPr lang="en-US" sz="2000" i="1">
                                  <a:latin typeface="Cambria Math" panose="02040503050406030204" pitchFamily="18" charset="0"/>
                                </a:rPr>
                                <m:t>𝑝</m:t>
                              </m:r>
                            </m:fName>
                            <m:e>
                              <m:r>
                                <a:rPr lang="en-US" sz="2000">
                                  <a:latin typeface="Cambria Math" panose="02040503050406030204" pitchFamily="18" charset="0"/>
                                </a:rPr>
                                <m:t>[</m:t>
                              </m:r>
                            </m:e>
                          </m:func>
                          <m:r>
                            <a:rPr lang="en-US" sz="2000">
                              <a:latin typeface="Cambria Math" panose="02040503050406030204" pitchFamily="18" charset="0"/>
                            </a:rPr>
                            <m:t>−3</m:t>
                          </m:r>
                          <m:f>
                            <m:fPr>
                              <m:type m:val="lin"/>
                              <m:ctrlPr>
                                <a:rPr lang="en-US" sz="2000" i="1">
                                  <a:latin typeface="Cambria Math" panose="02040503050406030204" pitchFamily="18" charset="0"/>
                                </a:rPr>
                              </m:ctrlPr>
                            </m:fPr>
                            <m:num>
                              <m:r>
                                <a:rPr lang="en-US" sz="2000" i="1">
                                  <a:latin typeface="Cambria Math" panose="02040503050406030204" pitchFamily="18" charset="0"/>
                                </a:rPr>
                                <m:t>𝐹</m:t>
                              </m:r>
                            </m:num>
                            <m:den>
                              <m:r>
                                <a:rPr lang="en-US" sz="2000">
                                  <a:latin typeface="Cambria Math" panose="02040503050406030204" pitchFamily="18" charset="0"/>
                                </a:rPr>
                                <m:t>(</m:t>
                              </m:r>
                            </m:den>
                          </m:f>
                          <m:r>
                            <a:rPr lang="en-US" sz="2000" i="1">
                              <a:latin typeface="Cambria Math" panose="02040503050406030204" pitchFamily="18" charset="0"/>
                            </a:rPr>
                            <m:t>𝐿𝑤𝑅</m:t>
                          </m:r>
                          <m:r>
                            <a:rPr lang="en-US" sz="2000">
                              <a:latin typeface="Cambria Math" panose="02040503050406030204" pitchFamily="18" charset="0"/>
                            </a:rPr>
                            <m:t>)</m:t>
                          </m:r>
                        </m:e>
                      </m:d>
                    </m:oMath>
                  </m:oMathPara>
                </a14:m>
                <a:endParaRPr lang="en-US" sz="2000" dirty="0"/>
              </a:p>
            </p:txBody>
          </p:sp>
        </mc:Choice>
        <mc:Fallback xmlns="">
          <p:sp>
            <p:nvSpPr>
              <p:cNvPr id="19" name="矩形 18">
                <a:extLst>
                  <a:ext uri="{FF2B5EF4-FFF2-40B4-BE49-F238E27FC236}">
                    <a16:creationId xmlns:a16="http://schemas.microsoft.com/office/drawing/2014/main" id="{1B3CFDC8-6761-42A3-BFC5-48950EFC0CED}"/>
                  </a:ext>
                </a:extLst>
              </p:cNvPr>
              <p:cNvSpPr>
                <a:spLocks noRot="1" noChangeAspect="1" noMove="1" noResize="1" noEditPoints="1" noAdjustHandles="1" noChangeArrowheads="1" noChangeShapeType="1" noTextEdit="1"/>
              </p:cNvSpPr>
              <p:nvPr/>
            </p:nvSpPr>
            <p:spPr>
              <a:xfrm>
                <a:off x="992616" y="2164060"/>
                <a:ext cx="4575868" cy="439736"/>
              </a:xfrm>
              <a:prstGeom prst="rect">
                <a:avLst/>
              </a:prstGeom>
              <a:blipFill>
                <a:blip r:embed="rId3"/>
                <a:stretch>
                  <a:fillRect t="-146053" r="-13263" b="-215789"/>
                </a:stretch>
              </a:blipFill>
            </p:spPr>
            <p:txBody>
              <a:bodyPr/>
              <a:lstStyle/>
              <a:p>
                <a:r>
                  <a:rPr lang="en-US">
                    <a:noFill/>
                  </a:rPr>
                  <a:t> </a:t>
                </a:r>
              </a:p>
            </p:txBody>
          </p:sp>
        </mc:Fallback>
      </mc:AlternateContent>
      <p:sp>
        <p:nvSpPr>
          <p:cNvPr id="17" name="标题 1">
            <a:extLst>
              <a:ext uri="{FF2B5EF4-FFF2-40B4-BE49-F238E27FC236}">
                <a16:creationId xmlns:a16="http://schemas.microsoft.com/office/drawing/2014/main" id="{1C8C5A07-81E5-410F-BFC8-608BFA4B17E2}"/>
              </a:ext>
            </a:extLst>
          </p:cNvPr>
          <p:cNvSpPr>
            <a:spLocks noGrp="1"/>
          </p:cNvSpPr>
          <p:nvPr>
            <p:ph type="title"/>
          </p:nvPr>
        </p:nvSpPr>
        <p:spPr>
          <a:xfrm>
            <a:off x="666712" y="142852"/>
            <a:ext cx="10763325" cy="725470"/>
          </a:xfrm>
        </p:spPr>
        <p:txBody>
          <a:bodyPr>
            <a:normAutofit/>
          </a:bodyPr>
          <a:lstStyle/>
          <a:p>
            <a:r>
              <a:rPr lang="en-US" altLang="zh-CN" dirty="0"/>
              <a:t>RVC</a:t>
            </a:r>
            <a:endParaRPr lang="zh-CN" altLang="en-US" dirty="0"/>
          </a:p>
        </p:txBody>
      </p:sp>
      <p:pic>
        <p:nvPicPr>
          <p:cNvPr id="18" name="图片 4">
            <a:extLst>
              <a:ext uri="{FF2B5EF4-FFF2-40B4-BE49-F238E27FC236}">
                <a16:creationId xmlns:a16="http://schemas.microsoft.com/office/drawing/2014/main" id="{EB6095B2-AEC7-4AAE-A8E8-7E61D31C01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5137" y="2319562"/>
            <a:ext cx="2880000" cy="1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内容占位符 7">
            <a:extLst>
              <a:ext uri="{FF2B5EF4-FFF2-40B4-BE49-F238E27FC236}">
                <a16:creationId xmlns:a16="http://schemas.microsoft.com/office/drawing/2014/main" id="{419C0E1C-B26F-4724-AFDC-7BE425D11897}"/>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5588228" y="2366729"/>
            <a:ext cx="3600000" cy="1677027"/>
          </a:xfrm>
        </p:spPr>
      </p:pic>
      <p:pic>
        <p:nvPicPr>
          <p:cNvPr id="21" name="图片 10">
            <a:extLst>
              <a:ext uri="{FF2B5EF4-FFF2-40B4-BE49-F238E27FC236}">
                <a16:creationId xmlns:a16="http://schemas.microsoft.com/office/drawing/2014/main" id="{C5513949-F9E4-4751-B3BD-B83780E2F8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6999" y="4246192"/>
            <a:ext cx="3600000" cy="167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内容占位符 9">
            <a:extLst>
              <a:ext uri="{FF2B5EF4-FFF2-40B4-BE49-F238E27FC236}">
                <a16:creationId xmlns:a16="http://schemas.microsoft.com/office/drawing/2014/main" id="{1656123D-98C3-4ECE-84AF-9DC3A6A42A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9233908" y="4254205"/>
            <a:ext cx="2880000" cy="1661939"/>
          </a:xfrm>
          <a:prstGeom prst="rect">
            <a:avLst/>
          </a:prstGeom>
        </p:spPr>
      </p:pic>
      <p:sp>
        <p:nvSpPr>
          <p:cNvPr id="2" name="文本框 1">
            <a:extLst>
              <a:ext uri="{FF2B5EF4-FFF2-40B4-BE49-F238E27FC236}">
                <a16:creationId xmlns:a16="http://schemas.microsoft.com/office/drawing/2014/main" id="{7A7B222E-96E2-45BF-862D-2A0C443F0ECA}"/>
              </a:ext>
            </a:extLst>
          </p:cNvPr>
          <p:cNvSpPr txBox="1"/>
          <p:nvPr/>
        </p:nvSpPr>
        <p:spPr>
          <a:xfrm>
            <a:off x="7932989" y="2345483"/>
            <a:ext cx="26642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Membrane inflatable seal</a:t>
            </a:r>
          </a:p>
        </p:txBody>
      </p:sp>
      <p:sp>
        <p:nvSpPr>
          <p:cNvPr id="24" name="文本框 23">
            <a:extLst>
              <a:ext uri="{FF2B5EF4-FFF2-40B4-BE49-F238E27FC236}">
                <a16:creationId xmlns:a16="http://schemas.microsoft.com/office/drawing/2014/main" id="{D5321FDC-8969-4436-8F3A-750C7050F62B}"/>
              </a:ext>
            </a:extLst>
          </p:cNvPr>
          <p:cNvSpPr txBox="1"/>
          <p:nvPr/>
        </p:nvSpPr>
        <p:spPr>
          <a:xfrm>
            <a:off x="7932989" y="4341785"/>
            <a:ext cx="26642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Knife-</a:t>
            </a:r>
            <a:r>
              <a:rPr lang="en-US" dirty="0" err="1"/>
              <a:t>egde</a:t>
            </a:r>
            <a:r>
              <a:rPr lang="en-US" dirty="0"/>
              <a:t> inflatable seal</a:t>
            </a:r>
          </a:p>
        </p:txBody>
      </p:sp>
      <p:sp>
        <p:nvSpPr>
          <p:cNvPr id="26" name="矩形 25">
            <a:extLst>
              <a:ext uri="{FF2B5EF4-FFF2-40B4-BE49-F238E27FC236}">
                <a16:creationId xmlns:a16="http://schemas.microsoft.com/office/drawing/2014/main" id="{C2638658-4B4A-43FC-9BF7-97768C3332C2}"/>
              </a:ext>
            </a:extLst>
          </p:cNvPr>
          <p:cNvSpPr/>
          <p:nvPr/>
        </p:nvSpPr>
        <p:spPr>
          <a:xfrm>
            <a:off x="623392" y="3233214"/>
            <a:ext cx="4575868" cy="22421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742950" lvl="1" indent="-285750">
              <a:spcBef>
                <a:spcPct val="20000"/>
              </a:spcBef>
              <a:spcAft>
                <a:spcPts val="500"/>
              </a:spcAft>
              <a:buClr>
                <a:srgbClr val="FFC000"/>
              </a:buClr>
              <a:buSzPct val="80000"/>
              <a:buFont typeface="Arial" pitchFamily="34" charset="0"/>
              <a:buChar char="–"/>
            </a:pPr>
            <a:r>
              <a:rPr lang="en-US" altLang="zh-CN" sz="2000" dirty="0"/>
              <a:t>The preliminary FEA result shows both method can obtain the leak rate at the level of  10</a:t>
            </a:r>
            <a:r>
              <a:rPr lang="en-US" altLang="zh-CN" sz="2000" baseline="30000" dirty="0"/>
              <a:t>–11</a:t>
            </a:r>
            <a:r>
              <a:rPr lang="en-US" altLang="zh-CN" sz="2000" dirty="0"/>
              <a:t> Pa·m</a:t>
            </a:r>
            <a:r>
              <a:rPr lang="en-US" altLang="zh-CN" sz="2000" baseline="30000" dirty="0"/>
              <a:t>3</a:t>
            </a:r>
            <a:r>
              <a:rPr lang="en-US" altLang="zh-CN" sz="2000" dirty="0"/>
              <a:t>/s.</a:t>
            </a:r>
          </a:p>
          <a:p>
            <a:pPr marL="742950" lvl="1" indent="-285750">
              <a:spcBef>
                <a:spcPct val="20000"/>
              </a:spcBef>
              <a:spcAft>
                <a:spcPts val="500"/>
              </a:spcAft>
              <a:buClr>
                <a:srgbClr val="FFC000"/>
              </a:buClr>
              <a:buSzPct val="80000"/>
              <a:buFont typeface="Arial" pitchFamily="34" charset="0"/>
              <a:buChar char="–"/>
            </a:pPr>
            <a:endParaRPr lang="en-US" altLang="zh-CN" sz="2000" dirty="0"/>
          </a:p>
          <a:p>
            <a:pPr marL="742950" lvl="1" indent="-285750">
              <a:spcBef>
                <a:spcPct val="20000"/>
              </a:spcBef>
              <a:spcAft>
                <a:spcPts val="500"/>
              </a:spcAft>
              <a:buClr>
                <a:srgbClr val="FFC000"/>
              </a:buClr>
              <a:buSzPct val="80000"/>
              <a:buFont typeface="Arial" pitchFamily="34" charset="0"/>
              <a:buChar char="–"/>
            </a:pPr>
            <a:endParaRPr lang="en-US" altLang="zh-CN" sz="2000" dirty="0"/>
          </a:p>
          <a:p>
            <a:pPr marL="742950" lvl="1" indent="-285750">
              <a:spcBef>
                <a:spcPct val="20000"/>
              </a:spcBef>
              <a:spcAft>
                <a:spcPts val="500"/>
              </a:spcAft>
              <a:buClr>
                <a:srgbClr val="FFC000"/>
              </a:buClr>
              <a:buSzPct val="80000"/>
              <a:buFont typeface="Wingdings" panose="05000000000000000000" pitchFamily="2" charset="2"/>
              <a:buChar char="Ø"/>
            </a:pPr>
            <a:endParaRPr lang="en-US" altLang="zh-CN" sz="1600" dirty="0">
              <a:solidFill>
                <a:schemeClr val="tx1"/>
              </a:solidFill>
              <a:latin typeface="Arial" panose="020B0604020202020204" pitchFamily="34" charset="0"/>
              <a:ea typeface="微软雅黑" pitchFamily="34" charset="-122"/>
            </a:endParaRPr>
          </a:p>
        </p:txBody>
      </p:sp>
    </p:spTree>
    <p:extLst>
      <p:ext uri="{BB962C8B-B14F-4D97-AF65-F5344CB8AC3E}">
        <p14:creationId xmlns:p14="http://schemas.microsoft.com/office/powerpoint/2010/main" val="50942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Graphical user interface&#10;&#10;Description automatically generated with medium confidence">
            <a:extLst>
              <a:ext uri="{FF2B5EF4-FFF2-40B4-BE49-F238E27FC236}">
                <a16:creationId xmlns:a16="http://schemas.microsoft.com/office/drawing/2014/main" id="{E8C5FE26-9647-47A7-A2D0-B6D250FD18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87" y="3219618"/>
            <a:ext cx="4320000" cy="3000148"/>
          </a:xfrm>
          <a:prstGeom prst="rect">
            <a:avLst/>
          </a:prstGeom>
          <a:noFill/>
        </p:spPr>
      </p:pic>
      <p:sp>
        <p:nvSpPr>
          <p:cNvPr id="2" name="内容占位符 1">
            <a:extLst>
              <a:ext uri="{FF2B5EF4-FFF2-40B4-BE49-F238E27FC236}">
                <a16:creationId xmlns:a16="http://schemas.microsoft.com/office/drawing/2014/main" id="{16C5C8D9-367D-4663-AC91-F8AF23B0B5E1}"/>
              </a:ext>
            </a:extLst>
          </p:cNvPr>
          <p:cNvSpPr>
            <a:spLocks noGrp="1"/>
          </p:cNvSpPr>
          <p:nvPr>
            <p:ph idx="1"/>
          </p:nvPr>
        </p:nvSpPr>
        <p:spPr/>
        <p:txBody>
          <a:bodyPr>
            <a:normAutofit/>
          </a:bodyPr>
          <a:lstStyle/>
          <a:p>
            <a:r>
              <a:rPr lang="en-US" altLang="zh-CN" sz="2400" dirty="0"/>
              <a:t>A prototype will be developed (quotation finished, 1</a:t>
            </a:r>
            <a:r>
              <a:rPr lang="en-US" altLang="zh-CN" sz="2400" baseline="30000" dirty="0"/>
              <a:t>st</a:t>
            </a:r>
            <a:r>
              <a:rPr lang="en-US" altLang="zh-CN" sz="2400" dirty="0"/>
              <a:t> version engineering drawings finished).</a:t>
            </a:r>
          </a:p>
          <a:p>
            <a:r>
              <a:rPr lang="en-US" altLang="zh-CN" sz="2400" dirty="0"/>
              <a:t>The influence of RVC displacement on the leakage rate will be simulated through an adjustment mechanism. </a:t>
            </a:r>
          </a:p>
        </p:txBody>
      </p:sp>
      <p:sp>
        <p:nvSpPr>
          <p:cNvPr id="4" name="灯片编号占位符 3">
            <a:extLst>
              <a:ext uri="{FF2B5EF4-FFF2-40B4-BE49-F238E27FC236}">
                <a16:creationId xmlns:a16="http://schemas.microsoft.com/office/drawing/2014/main" id="{17394BC7-5FC9-4033-9A64-F50D12C239CE}"/>
              </a:ext>
            </a:extLst>
          </p:cNvPr>
          <p:cNvSpPr>
            <a:spLocks noGrp="1"/>
          </p:cNvSpPr>
          <p:nvPr>
            <p:ph type="sldNum" sz="quarter" idx="12"/>
          </p:nvPr>
        </p:nvSpPr>
        <p:spPr>
          <a:xfrm>
            <a:off x="9078878" y="6350023"/>
            <a:ext cx="2844800" cy="365125"/>
          </a:xfrm>
        </p:spPr>
        <p:txBody>
          <a:bodyPr/>
          <a:lstStyle/>
          <a:p>
            <a:fld id="{F15E9139-A00B-4B2A-98A6-095DC08F1345}" type="slidenum">
              <a:rPr lang="zh-CN" altLang="en-US" smtClean="0"/>
              <a:pPr/>
              <a:t>22</a:t>
            </a:fld>
            <a:endParaRPr lang="zh-CN" altLang="en-US"/>
          </a:p>
        </p:txBody>
      </p:sp>
      <p:pic>
        <p:nvPicPr>
          <p:cNvPr id="5" name="图片 4">
            <a:extLst>
              <a:ext uri="{FF2B5EF4-FFF2-40B4-BE49-F238E27FC236}">
                <a16:creationId xmlns:a16="http://schemas.microsoft.com/office/drawing/2014/main" id="{9A189BA6-3E71-4E53-8115-D72402BD21E4}"/>
              </a:ext>
            </a:extLst>
          </p:cNvPr>
          <p:cNvPicPr>
            <a:picLocks noChangeAspect="1"/>
          </p:cNvPicPr>
          <p:nvPr/>
        </p:nvPicPr>
        <p:blipFill>
          <a:blip r:embed="rId3"/>
          <a:stretch>
            <a:fillRect/>
          </a:stretch>
        </p:blipFill>
        <p:spPr>
          <a:xfrm>
            <a:off x="6181278" y="2753156"/>
            <a:ext cx="4320000" cy="3557647"/>
          </a:xfrm>
          <a:prstGeom prst="rect">
            <a:avLst/>
          </a:prstGeom>
        </p:spPr>
      </p:pic>
      <p:sp>
        <p:nvSpPr>
          <p:cNvPr id="6" name="文本框 5">
            <a:extLst>
              <a:ext uri="{FF2B5EF4-FFF2-40B4-BE49-F238E27FC236}">
                <a16:creationId xmlns:a16="http://schemas.microsoft.com/office/drawing/2014/main" id="{F55A1AC0-3AB5-4F5A-B7D9-FCDDECD5BFDE}"/>
              </a:ext>
            </a:extLst>
          </p:cNvPr>
          <p:cNvSpPr txBox="1"/>
          <p:nvPr/>
        </p:nvSpPr>
        <p:spPr>
          <a:xfrm>
            <a:off x="10296024" y="4833475"/>
            <a:ext cx="156866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Adjustment mechanism</a:t>
            </a:r>
            <a:endParaRPr lang="zh-CN" altLang="en-US" dirty="0"/>
          </a:p>
        </p:txBody>
      </p:sp>
      <p:cxnSp>
        <p:nvCxnSpPr>
          <p:cNvPr id="7" name="直接连接符 6">
            <a:extLst>
              <a:ext uri="{FF2B5EF4-FFF2-40B4-BE49-F238E27FC236}">
                <a16:creationId xmlns:a16="http://schemas.microsoft.com/office/drawing/2014/main" id="{AECEAC7A-7310-41AB-9A0D-D7CC9F16960D}"/>
              </a:ext>
            </a:extLst>
          </p:cNvPr>
          <p:cNvCxnSpPr>
            <a:stCxn id="6" idx="1"/>
          </p:cNvCxnSpPr>
          <p:nvPr/>
        </p:nvCxnSpPr>
        <p:spPr>
          <a:xfrm flipH="1" flipV="1">
            <a:off x="9297632" y="4734092"/>
            <a:ext cx="998392" cy="422549"/>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A4961012-F087-41E1-B9F8-711DCF87887B}"/>
              </a:ext>
            </a:extLst>
          </p:cNvPr>
          <p:cNvSpPr txBox="1"/>
          <p:nvPr/>
        </p:nvSpPr>
        <p:spPr>
          <a:xfrm>
            <a:off x="4977838" y="4490609"/>
            <a:ext cx="154414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Fake model of IP chamber, fixed</a:t>
            </a:r>
            <a:endParaRPr lang="zh-CN" altLang="en-US" dirty="0"/>
          </a:p>
        </p:txBody>
      </p:sp>
      <p:sp>
        <p:nvSpPr>
          <p:cNvPr id="9" name="文本框 8">
            <a:extLst>
              <a:ext uri="{FF2B5EF4-FFF2-40B4-BE49-F238E27FC236}">
                <a16:creationId xmlns:a16="http://schemas.microsoft.com/office/drawing/2014/main" id="{A4F8ECA8-1043-498E-B916-AB1EB819AE00}"/>
              </a:ext>
            </a:extLst>
          </p:cNvPr>
          <p:cNvSpPr txBox="1"/>
          <p:nvPr/>
        </p:nvSpPr>
        <p:spPr>
          <a:xfrm>
            <a:off x="7729077" y="5920189"/>
            <a:ext cx="5991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RVC</a:t>
            </a:r>
            <a:endParaRPr lang="zh-CN" altLang="en-US" dirty="0"/>
          </a:p>
        </p:txBody>
      </p:sp>
      <p:cxnSp>
        <p:nvCxnSpPr>
          <p:cNvPr id="10" name="直接连接符 9">
            <a:extLst>
              <a:ext uri="{FF2B5EF4-FFF2-40B4-BE49-F238E27FC236}">
                <a16:creationId xmlns:a16="http://schemas.microsoft.com/office/drawing/2014/main" id="{475B7F06-2AA7-4D91-BC12-06E6725F54CA}"/>
              </a:ext>
            </a:extLst>
          </p:cNvPr>
          <p:cNvCxnSpPr>
            <a:cxnSpLocks/>
            <a:stCxn id="8" idx="3"/>
          </p:cNvCxnSpPr>
          <p:nvPr/>
        </p:nvCxnSpPr>
        <p:spPr>
          <a:xfrm flipV="1">
            <a:off x="6521983" y="4265202"/>
            <a:ext cx="1037294" cy="687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F0F9BE83-1666-48DB-B5CB-6ED4DC0866B4}"/>
              </a:ext>
            </a:extLst>
          </p:cNvPr>
          <p:cNvCxnSpPr>
            <a:cxnSpLocks/>
            <a:endCxn id="9" idx="0"/>
          </p:cNvCxnSpPr>
          <p:nvPr/>
        </p:nvCxnSpPr>
        <p:spPr>
          <a:xfrm>
            <a:off x="7653410" y="4454612"/>
            <a:ext cx="375253" cy="14655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7295BFA-0BAA-423D-86F8-DAD663CD4330}"/>
              </a:ext>
            </a:extLst>
          </p:cNvPr>
          <p:cNvSpPr txBox="1"/>
          <p:nvPr/>
        </p:nvSpPr>
        <p:spPr>
          <a:xfrm>
            <a:off x="7472566" y="2799580"/>
            <a:ext cx="16063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Fake model of vacuum vessel</a:t>
            </a:r>
            <a:endParaRPr lang="zh-CN" altLang="en-US" dirty="0"/>
          </a:p>
        </p:txBody>
      </p:sp>
      <p:sp>
        <p:nvSpPr>
          <p:cNvPr id="16" name="标题 1">
            <a:extLst>
              <a:ext uri="{FF2B5EF4-FFF2-40B4-BE49-F238E27FC236}">
                <a16:creationId xmlns:a16="http://schemas.microsoft.com/office/drawing/2014/main" id="{4F321242-52AD-4BD9-895C-9F3D21CCF34E}"/>
              </a:ext>
            </a:extLst>
          </p:cNvPr>
          <p:cNvSpPr>
            <a:spLocks noGrp="1"/>
          </p:cNvSpPr>
          <p:nvPr>
            <p:ph type="title"/>
          </p:nvPr>
        </p:nvSpPr>
        <p:spPr>
          <a:xfrm>
            <a:off x="666712" y="142852"/>
            <a:ext cx="10763325" cy="725470"/>
          </a:xfrm>
        </p:spPr>
        <p:txBody>
          <a:bodyPr>
            <a:normAutofit/>
          </a:bodyPr>
          <a:lstStyle/>
          <a:p>
            <a:r>
              <a:rPr lang="en-US" altLang="zh-CN" dirty="0"/>
              <a:t>RVC</a:t>
            </a:r>
            <a:endParaRPr lang="zh-CN" altLang="en-US" dirty="0"/>
          </a:p>
        </p:txBody>
      </p:sp>
    </p:spTree>
    <p:extLst>
      <p:ext uri="{BB962C8B-B14F-4D97-AF65-F5344CB8AC3E}">
        <p14:creationId xmlns:p14="http://schemas.microsoft.com/office/powerpoint/2010/main" val="20671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741C194-6FE0-492F-9211-5220160EEE3F}"/>
              </a:ext>
            </a:extLst>
          </p:cNvPr>
          <p:cNvSpPr>
            <a:spLocks noGrp="1"/>
          </p:cNvSpPr>
          <p:nvPr>
            <p:ph idx="1"/>
          </p:nvPr>
        </p:nvSpPr>
        <p:spPr>
          <a:xfrm>
            <a:off x="609599" y="1285861"/>
            <a:ext cx="5630417" cy="5167475"/>
          </a:xfrm>
        </p:spPr>
        <p:txBody>
          <a:bodyPr>
            <a:normAutofit/>
          </a:bodyPr>
          <a:lstStyle/>
          <a:p>
            <a:pPr lvl="1"/>
            <a:r>
              <a:rPr lang="en-US" sz="2000" dirty="0"/>
              <a:t>Alignment of IP beam pipe assembly, about 100 </a:t>
            </a:r>
            <a:r>
              <a:rPr lang="el-GR" altLang="zh-CN" sz="2000" dirty="0"/>
              <a:t>μ</a:t>
            </a:r>
            <a:r>
              <a:rPr lang="en-US" altLang="zh-CN" sz="2000" dirty="0"/>
              <a:t>m for the assembly centerline.</a:t>
            </a:r>
            <a:endParaRPr lang="en-US" sz="2000" dirty="0"/>
          </a:p>
          <a:p>
            <a:pPr lvl="1"/>
            <a:r>
              <a:rPr lang="en-US" sz="2000" dirty="0"/>
              <a:t>Secure the SC quadrupoles inside the helium vessel, and do the </a:t>
            </a:r>
            <a:r>
              <a:rPr lang="en-US" sz="2000" dirty="0" err="1"/>
              <a:t>fiducialization</a:t>
            </a:r>
            <a:endParaRPr lang="en-US" sz="2000" dirty="0"/>
          </a:p>
          <a:p>
            <a:pPr lvl="1"/>
            <a:r>
              <a:rPr lang="en-US" sz="2000" dirty="0"/>
              <a:t>Assemble the helium vessel to the vacuum vessel and perform pre-alignment in the lab.</a:t>
            </a:r>
          </a:p>
          <a:p>
            <a:pPr lvl="1"/>
            <a:r>
              <a:rPr lang="en-US" sz="2000" dirty="0"/>
              <a:t>Assemble the vacuum chambers inside the cryostat,</a:t>
            </a:r>
            <a:r>
              <a:rPr lang="en-US" altLang="zh-CN" sz="2000" dirty="0"/>
              <a:t> the </a:t>
            </a:r>
            <a:r>
              <a:rPr lang="en-US" altLang="zh-CN" sz="2000" dirty="0" err="1"/>
              <a:t>Lumical</a:t>
            </a:r>
            <a:r>
              <a:rPr lang="en-US" altLang="zh-CN" sz="2000" dirty="0"/>
              <a:t> crystal, Y chamber with IP BPM, and perform alignment in the lab.</a:t>
            </a:r>
          </a:p>
          <a:p>
            <a:pPr lvl="1"/>
            <a:endParaRPr lang="en-US" sz="2000" dirty="0"/>
          </a:p>
          <a:p>
            <a:pPr lvl="1"/>
            <a:endParaRPr lang="en-US" sz="2000" dirty="0"/>
          </a:p>
        </p:txBody>
      </p:sp>
      <p:sp>
        <p:nvSpPr>
          <p:cNvPr id="3" name="标题 2">
            <a:extLst>
              <a:ext uri="{FF2B5EF4-FFF2-40B4-BE49-F238E27FC236}">
                <a16:creationId xmlns:a16="http://schemas.microsoft.com/office/drawing/2014/main" id="{470C5531-572A-4248-8D2A-A46818D75350}"/>
              </a:ext>
            </a:extLst>
          </p:cNvPr>
          <p:cNvSpPr>
            <a:spLocks noGrp="1"/>
          </p:cNvSpPr>
          <p:nvPr>
            <p:ph type="title"/>
          </p:nvPr>
        </p:nvSpPr>
        <p:spPr/>
        <p:txBody>
          <a:bodyPr/>
          <a:lstStyle/>
          <a:p>
            <a:r>
              <a:rPr lang="en-US" dirty="0"/>
              <a:t>MDI alignment scheme</a:t>
            </a:r>
          </a:p>
        </p:txBody>
      </p:sp>
      <p:sp>
        <p:nvSpPr>
          <p:cNvPr id="4" name="灯片编号占位符 3">
            <a:extLst>
              <a:ext uri="{FF2B5EF4-FFF2-40B4-BE49-F238E27FC236}">
                <a16:creationId xmlns:a16="http://schemas.microsoft.com/office/drawing/2014/main" id="{DF44189F-0959-4481-802C-D2F936E956C7}"/>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grpSp>
        <p:nvGrpSpPr>
          <p:cNvPr id="5" name="组合 4">
            <a:extLst>
              <a:ext uri="{FF2B5EF4-FFF2-40B4-BE49-F238E27FC236}">
                <a16:creationId xmlns:a16="http://schemas.microsoft.com/office/drawing/2014/main" id="{D786B88D-C5E4-4B89-850F-79FB9264ABBF}"/>
              </a:ext>
            </a:extLst>
          </p:cNvPr>
          <p:cNvGrpSpPr>
            <a:grpSpLocks noChangeAspect="1"/>
          </p:cNvGrpSpPr>
          <p:nvPr/>
        </p:nvGrpSpPr>
        <p:grpSpPr>
          <a:xfrm>
            <a:off x="6528048" y="1208882"/>
            <a:ext cx="4680000" cy="1407341"/>
            <a:chOff x="2187693" y="4504310"/>
            <a:chExt cx="7410788" cy="2234208"/>
          </a:xfrm>
        </p:grpSpPr>
        <p:pic>
          <p:nvPicPr>
            <p:cNvPr id="6" name="图片 5">
              <a:extLst>
                <a:ext uri="{FF2B5EF4-FFF2-40B4-BE49-F238E27FC236}">
                  <a16:creationId xmlns:a16="http://schemas.microsoft.com/office/drawing/2014/main" id="{5E32A266-059C-4149-A9A4-EC654B997FFA}"/>
                </a:ext>
              </a:extLst>
            </p:cNvPr>
            <p:cNvPicPr>
              <a:picLocks noChangeAspect="1"/>
            </p:cNvPicPr>
            <p:nvPr/>
          </p:nvPicPr>
          <p:blipFill>
            <a:blip r:embed="rId2"/>
            <a:stretch>
              <a:fillRect/>
            </a:stretch>
          </p:blipFill>
          <p:spPr>
            <a:xfrm>
              <a:off x="2187693" y="4504310"/>
              <a:ext cx="7410788" cy="2234208"/>
            </a:xfrm>
            <a:prstGeom prst="rect">
              <a:avLst/>
            </a:prstGeom>
          </p:spPr>
        </p:pic>
        <p:sp>
          <p:nvSpPr>
            <p:cNvPr id="7" name="文本框 6">
              <a:extLst>
                <a:ext uri="{FF2B5EF4-FFF2-40B4-BE49-F238E27FC236}">
                  <a16:creationId xmlns:a16="http://schemas.microsoft.com/office/drawing/2014/main" id="{CC3A8FC6-52B5-43A8-AF9D-77323D8599CD}"/>
                </a:ext>
              </a:extLst>
            </p:cNvPr>
            <p:cNvSpPr txBox="1"/>
            <p:nvPr/>
          </p:nvSpPr>
          <p:spPr>
            <a:xfrm>
              <a:off x="4943872" y="4653136"/>
              <a:ext cx="720080" cy="400110"/>
            </a:xfrm>
            <a:prstGeom prst="rect">
              <a:avLst/>
            </a:prstGeom>
            <a:noFill/>
          </p:spPr>
          <p:txBody>
            <a:bodyPr wrap="square">
              <a:spAutoFit/>
            </a:bodyPr>
            <a:lstStyle/>
            <a:p>
              <a:r>
                <a:rPr lang="en-US" altLang="zh-CN" sz="2000" dirty="0">
                  <a:solidFill>
                    <a:prstClr val="black"/>
                  </a:solidFill>
                  <a:latin typeface="Times New Roman" pitchFamily="18" charset="0"/>
                  <a:cs typeface="Times New Roman" pitchFamily="18" charset="0"/>
                </a:rPr>
                <a:t>ITK</a:t>
              </a:r>
              <a:endParaRPr lang="zh-CN" altLang="en-US" sz="2000" dirty="0"/>
            </a:p>
          </p:txBody>
        </p:sp>
      </p:grpSp>
      <p:pic>
        <p:nvPicPr>
          <p:cNvPr id="8" name="图片 7">
            <a:extLst>
              <a:ext uri="{FF2B5EF4-FFF2-40B4-BE49-F238E27FC236}">
                <a16:creationId xmlns:a16="http://schemas.microsoft.com/office/drawing/2014/main" id="{DC6B17C2-BDBA-4AB5-9CE3-CA67A48616FD}"/>
              </a:ext>
            </a:extLst>
          </p:cNvPr>
          <p:cNvPicPr>
            <a:picLocks noChangeAspect="1"/>
          </p:cNvPicPr>
          <p:nvPr/>
        </p:nvPicPr>
        <p:blipFill>
          <a:blip r:embed="rId3"/>
          <a:stretch>
            <a:fillRect/>
          </a:stretch>
        </p:blipFill>
        <p:spPr>
          <a:xfrm>
            <a:off x="6142768" y="2873371"/>
            <a:ext cx="5400000" cy="1368407"/>
          </a:xfrm>
          <a:prstGeom prst="rect">
            <a:avLst/>
          </a:prstGeom>
        </p:spPr>
      </p:pic>
      <p:pic>
        <p:nvPicPr>
          <p:cNvPr id="9" name="图片 8">
            <a:extLst>
              <a:ext uri="{FF2B5EF4-FFF2-40B4-BE49-F238E27FC236}">
                <a16:creationId xmlns:a16="http://schemas.microsoft.com/office/drawing/2014/main" id="{60383B0B-82A8-4B78-B9F4-A31BE6EE3B14}"/>
              </a:ext>
            </a:extLst>
          </p:cNvPr>
          <p:cNvPicPr>
            <a:picLocks noChangeAspect="1"/>
          </p:cNvPicPr>
          <p:nvPr/>
        </p:nvPicPr>
        <p:blipFill>
          <a:blip r:embed="rId4"/>
          <a:stretch>
            <a:fillRect/>
          </a:stretch>
        </p:blipFill>
        <p:spPr>
          <a:xfrm>
            <a:off x="6100898" y="4340358"/>
            <a:ext cx="5541285" cy="1930245"/>
          </a:xfrm>
          <a:prstGeom prst="rect">
            <a:avLst/>
          </a:prstGeom>
        </p:spPr>
      </p:pic>
      <p:sp>
        <p:nvSpPr>
          <p:cNvPr id="10" name="文本框 9">
            <a:extLst>
              <a:ext uri="{FF2B5EF4-FFF2-40B4-BE49-F238E27FC236}">
                <a16:creationId xmlns:a16="http://schemas.microsoft.com/office/drawing/2014/main" id="{CF0339D4-79B0-4C97-AB5B-C8224DEE436F}"/>
              </a:ext>
            </a:extLst>
          </p:cNvPr>
          <p:cNvSpPr txBox="1"/>
          <p:nvPr/>
        </p:nvSpPr>
        <p:spPr>
          <a:xfrm>
            <a:off x="1055440" y="5548947"/>
            <a:ext cx="48245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chemeClr val="tx1"/>
                </a:solidFill>
              </a:rPr>
              <a:t>More details in: </a:t>
            </a:r>
            <a:r>
              <a:rPr lang="en-US" sz="1400" dirty="0" err="1">
                <a:solidFill>
                  <a:schemeClr val="tx1"/>
                </a:solidFill>
              </a:rPr>
              <a:t>Xiaolong</a:t>
            </a:r>
            <a:r>
              <a:rPr lang="en-US" sz="1400" dirty="0">
                <a:solidFill>
                  <a:schemeClr val="tx1"/>
                </a:solidFill>
              </a:rPr>
              <a:t> Wang, Summary of CEPC alignment EDR status mini review. CEPC IARC meeting, 2025</a:t>
            </a:r>
          </a:p>
        </p:txBody>
      </p:sp>
    </p:spTree>
    <p:extLst>
      <p:ext uri="{BB962C8B-B14F-4D97-AF65-F5344CB8AC3E}">
        <p14:creationId xmlns:p14="http://schemas.microsoft.com/office/powerpoint/2010/main" val="204651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741C194-6FE0-492F-9211-5220160EEE3F}"/>
              </a:ext>
            </a:extLst>
          </p:cNvPr>
          <p:cNvSpPr>
            <a:spLocks noGrp="1"/>
          </p:cNvSpPr>
          <p:nvPr>
            <p:ph idx="1"/>
          </p:nvPr>
        </p:nvSpPr>
        <p:spPr>
          <a:xfrm>
            <a:off x="609599" y="1285861"/>
            <a:ext cx="10886691" cy="4840303"/>
          </a:xfrm>
        </p:spPr>
        <p:txBody>
          <a:bodyPr>
            <a:normAutofit/>
          </a:bodyPr>
          <a:lstStyle/>
          <a:p>
            <a:pPr lvl="1"/>
            <a:r>
              <a:rPr lang="en-US" sz="2000" dirty="0"/>
              <a:t>Assemble the cryostat, RVC and the cryostat support system on-site, perform the alignment by adjusting the adjusting mechanism of the support.</a:t>
            </a:r>
          </a:p>
          <a:p>
            <a:pPr lvl="1"/>
            <a:r>
              <a:rPr lang="en-US" sz="2000" dirty="0"/>
              <a:t>Move the cryostat into the detector to its designated location, connecting the Y chamber with the IP chamber using the RVC.</a:t>
            </a:r>
          </a:p>
          <a:p>
            <a:pPr lvl="1"/>
            <a:r>
              <a:rPr lang="en-US" sz="2000" dirty="0"/>
              <a:t>Perform the final alignment, 100 </a:t>
            </a:r>
            <a:r>
              <a:rPr lang="el-GR" altLang="zh-CN" sz="2000" dirty="0"/>
              <a:t>μ</a:t>
            </a:r>
            <a:r>
              <a:rPr lang="en-US" altLang="zh-CN" sz="2000" dirty="0"/>
              <a:t>m for SC quadrupoles.</a:t>
            </a:r>
            <a:endParaRPr lang="en-US" sz="2000" dirty="0"/>
          </a:p>
        </p:txBody>
      </p:sp>
      <p:sp>
        <p:nvSpPr>
          <p:cNvPr id="3" name="标题 2">
            <a:extLst>
              <a:ext uri="{FF2B5EF4-FFF2-40B4-BE49-F238E27FC236}">
                <a16:creationId xmlns:a16="http://schemas.microsoft.com/office/drawing/2014/main" id="{470C5531-572A-4248-8D2A-A46818D75350}"/>
              </a:ext>
            </a:extLst>
          </p:cNvPr>
          <p:cNvSpPr>
            <a:spLocks noGrp="1"/>
          </p:cNvSpPr>
          <p:nvPr>
            <p:ph type="title"/>
          </p:nvPr>
        </p:nvSpPr>
        <p:spPr/>
        <p:txBody>
          <a:bodyPr/>
          <a:lstStyle/>
          <a:p>
            <a:r>
              <a:rPr lang="en-US" altLang="zh-CN" dirty="0"/>
              <a:t>MDI alignment scheme</a:t>
            </a:r>
            <a:endParaRPr lang="en-US" dirty="0"/>
          </a:p>
        </p:txBody>
      </p:sp>
      <p:sp>
        <p:nvSpPr>
          <p:cNvPr id="4" name="灯片编号占位符 3">
            <a:extLst>
              <a:ext uri="{FF2B5EF4-FFF2-40B4-BE49-F238E27FC236}">
                <a16:creationId xmlns:a16="http://schemas.microsoft.com/office/drawing/2014/main" id="{DF44189F-0959-4481-802C-D2F936E956C7}"/>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p:pic>
        <p:nvPicPr>
          <p:cNvPr id="5" name="图片 4">
            <a:extLst>
              <a:ext uri="{FF2B5EF4-FFF2-40B4-BE49-F238E27FC236}">
                <a16:creationId xmlns:a16="http://schemas.microsoft.com/office/drawing/2014/main" id="{E6DC8F1D-8D63-4A2F-9DDD-71629B2D193A}"/>
              </a:ext>
            </a:extLst>
          </p:cNvPr>
          <p:cNvPicPr>
            <a:picLocks noChangeAspect="1"/>
          </p:cNvPicPr>
          <p:nvPr/>
        </p:nvPicPr>
        <p:blipFill>
          <a:blip r:embed="rId2"/>
          <a:stretch>
            <a:fillRect/>
          </a:stretch>
        </p:blipFill>
        <p:spPr>
          <a:xfrm>
            <a:off x="609599" y="3320504"/>
            <a:ext cx="5904656" cy="3383573"/>
          </a:xfrm>
          <a:prstGeom prst="rect">
            <a:avLst/>
          </a:prstGeom>
        </p:spPr>
      </p:pic>
      <p:graphicFrame>
        <p:nvGraphicFramePr>
          <p:cNvPr id="6" name="表格 5">
            <a:extLst>
              <a:ext uri="{FF2B5EF4-FFF2-40B4-BE49-F238E27FC236}">
                <a16:creationId xmlns:a16="http://schemas.microsoft.com/office/drawing/2014/main" id="{4E8DABEE-E0D3-4BD1-A156-78758FB79BA5}"/>
              </a:ext>
            </a:extLst>
          </p:cNvPr>
          <p:cNvGraphicFramePr>
            <a:graphicFrameLocks noGrp="1"/>
          </p:cNvGraphicFramePr>
          <p:nvPr>
            <p:extLst>
              <p:ext uri="{D42A27DB-BD31-4B8C-83A1-F6EECF244321}">
                <p14:modId xmlns:p14="http://schemas.microsoft.com/office/powerpoint/2010/main" val="4041520601"/>
              </p:ext>
            </p:extLst>
          </p:nvPr>
        </p:nvGraphicFramePr>
        <p:xfrm>
          <a:off x="6672064" y="3016182"/>
          <a:ext cx="5140198" cy="3505390"/>
        </p:xfrm>
        <a:graphic>
          <a:graphicData uri="http://schemas.openxmlformats.org/drawingml/2006/table">
            <a:tbl>
              <a:tblPr>
                <a:tableStyleId>{ED083AE6-46FA-4A59-8FB0-9F97EB10719F}</a:tableStyleId>
              </a:tblPr>
              <a:tblGrid>
                <a:gridCol w="3916062">
                  <a:extLst>
                    <a:ext uri="{9D8B030D-6E8A-4147-A177-3AD203B41FA5}">
                      <a16:colId xmlns:a16="http://schemas.microsoft.com/office/drawing/2014/main" val="3440618337"/>
                    </a:ext>
                  </a:extLst>
                </a:gridCol>
                <a:gridCol w="1224136">
                  <a:extLst>
                    <a:ext uri="{9D8B030D-6E8A-4147-A177-3AD203B41FA5}">
                      <a16:colId xmlns:a16="http://schemas.microsoft.com/office/drawing/2014/main" val="74794775"/>
                    </a:ext>
                  </a:extLst>
                </a:gridCol>
              </a:tblGrid>
              <a:tr h="289203">
                <a:tc>
                  <a:txBody>
                    <a:bodyPr/>
                    <a:lstStyle/>
                    <a:p>
                      <a:pPr algn="l" fontAlgn="ctr"/>
                      <a:r>
                        <a:rPr lang="en-US" altLang="zh-CN" sz="2000" b="1" u="none" strike="noStrike" dirty="0">
                          <a:effectLst/>
                        </a:rPr>
                        <a:t>Error item</a:t>
                      </a: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2000" b="1" u="none" strike="noStrike" dirty="0">
                          <a:effectLst/>
                        </a:rPr>
                        <a:t>Error /</a:t>
                      </a:r>
                      <a:r>
                        <a:rPr lang="el-GR" sz="2000" b="1" u="none" strike="noStrike" dirty="0">
                          <a:effectLst/>
                        </a:rPr>
                        <a:t>μ</a:t>
                      </a:r>
                      <a:r>
                        <a:rPr lang="en-US" sz="2000" b="1" u="none" strike="noStrike" dirty="0">
                          <a:effectLst/>
                        </a:rPr>
                        <a:t>m</a:t>
                      </a:r>
                      <a:endParaRPr lang="en-US" sz="20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323149226"/>
                  </a:ext>
                </a:extLst>
              </a:tr>
              <a:tr h="370429">
                <a:tc>
                  <a:txBody>
                    <a:bodyPr/>
                    <a:lstStyle/>
                    <a:p>
                      <a:pPr algn="l" fontAlgn="ctr"/>
                      <a:r>
                        <a:rPr lang="en-US" altLang="zh-CN" sz="2000" u="none" strike="noStrike" kern="1200" dirty="0">
                          <a:solidFill>
                            <a:schemeClr val="tx1"/>
                          </a:solidFill>
                          <a:effectLst/>
                          <a:latin typeface="+mn-lt"/>
                          <a:ea typeface="+mn-ea"/>
                          <a:cs typeface="+mn-cs"/>
                        </a:rPr>
                        <a:t>SCQs installation in skeleton</a:t>
                      </a:r>
                      <a:endParaRPr lang="zh-CN" altLang="en-US" sz="2000" u="none" strike="noStrike" kern="1200" dirty="0">
                        <a:solidFill>
                          <a:schemeClr val="tx1"/>
                        </a:solidFill>
                        <a:effectLst/>
                        <a:latin typeface="+mn-lt"/>
                        <a:ea typeface="+mn-ea"/>
                        <a:cs typeface="+mn-cs"/>
                      </a:endParaRPr>
                    </a:p>
                  </a:txBody>
                  <a:tcPr marL="7620" marR="7620" marT="7620" marB="0" anchor="ctr"/>
                </a:tc>
                <a:tc>
                  <a:txBody>
                    <a:bodyPr/>
                    <a:lstStyle/>
                    <a:p>
                      <a:pPr algn="ctr" fontAlgn="ctr"/>
                      <a:r>
                        <a:rPr lang="en-US" altLang="zh-CN" sz="2000" u="none" strike="noStrike" kern="1200" dirty="0">
                          <a:solidFill>
                            <a:schemeClr val="tx1"/>
                          </a:solidFill>
                          <a:effectLst/>
                          <a:latin typeface="+mn-lt"/>
                          <a:ea typeface="+mn-ea"/>
                          <a:cs typeface="+mn-cs"/>
                        </a:rPr>
                        <a:t>50</a:t>
                      </a:r>
                    </a:p>
                  </a:txBody>
                  <a:tcPr marL="7620" marR="7620" marT="7620" marB="0" anchor="ctr"/>
                </a:tc>
                <a:extLst>
                  <a:ext uri="{0D108BD9-81ED-4DB2-BD59-A6C34878D82A}">
                    <a16:rowId xmlns:a16="http://schemas.microsoft.com/office/drawing/2014/main" val="215510828"/>
                  </a:ext>
                </a:extLst>
              </a:tr>
              <a:tr h="346041">
                <a:tc>
                  <a:txBody>
                    <a:bodyPr/>
                    <a:lstStyle/>
                    <a:p>
                      <a:pPr algn="l" fontAlgn="ctr"/>
                      <a:r>
                        <a:rPr lang="en-US" altLang="zh-CN" sz="2000" u="none" strike="noStrike" dirty="0">
                          <a:effectLst/>
                        </a:rPr>
                        <a:t>LHe-tank module  </a:t>
                      </a:r>
                      <a:r>
                        <a:rPr lang="en-US" altLang="zh-CN" sz="2000" u="none" strike="noStrike" dirty="0" err="1">
                          <a:effectLst/>
                        </a:rPr>
                        <a:t>fiducialization</a:t>
                      </a:r>
                      <a:endParaRPr lang="en-US" altLang="zh-CN" sz="2000" u="none" strike="noStrike" dirty="0">
                        <a:effectLst/>
                      </a:endParaRPr>
                    </a:p>
                  </a:txBody>
                  <a:tcPr marL="7620" marR="7620" marT="7620" marB="0" anchor="ctr"/>
                </a:tc>
                <a:tc>
                  <a:txBody>
                    <a:bodyPr/>
                    <a:lstStyle/>
                    <a:p>
                      <a:pPr algn="ctr" fontAlgn="ctr"/>
                      <a:r>
                        <a:rPr lang="en-US" altLang="zh-CN" sz="2000" u="none" strike="noStrike" kern="1200" dirty="0">
                          <a:solidFill>
                            <a:schemeClr val="tx1"/>
                          </a:solidFill>
                          <a:effectLst/>
                          <a:latin typeface="+mn-lt"/>
                          <a:ea typeface="+mn-ea"/>
                          <a:cs typeface="+mn-cs"/>
                        </a:rPr>
                        <a:t>30</a:t>
                      </a:r>
                    </a:p>
                  </a:txBody>
                  <a:tcPr marL="7620" marR="7620" marT="7620" marB="0" anchor="ctr"/>
                </a:tc>
                <a:extLst>
                  <a:ext uri="{0D108BD9-81ED-4DB2-BD59-A6C34878D82A}">
                    <a16:rowId xmlns:a16="http://schemas.microsoft.com/office/drawing/2014/main" val="1076904201"/>
                  </a:ext>
                </a:extLst>
              </a:tr>
              <a:tr h="397256">
                <a:tc>
                  <a:txBody>
                    <a:bodyPr/>
                    <a:lstStyle/>
                    <a:p>
                      <a:pPr algn="l" fontAlgn="ctr"/>
                      <a:r>
                        <a:rPr lang="en-US" altLang="zh-CN" sz="2000" u="none" strike="noStrike" dirty="0">
                          <a:effectLst/>
                        </a:rPr>
                        <a:t>Superconducting magnets pre-alignment</a:t>
                      </a:r>
                    </a:p>
                  </a:txBody>
                  <a:tcPr marL="7620" marR="7620" marT="7620" marB="0" anchor="ctr"/>
                </a:tc>
                <a:tc>
                  <a:txBody>
                    <a:bodyPr/>
                    <a:lstStyle/>
                    <a:p>
                      <a:pPr algn="ctr" fontAlgn="ctr"/>
                      <a:r>
                        <a:rPr lang="en-US" altLang="zh-CN" sz="2000" u="none" strike="noStrike" kern="1200" dirty="0">
                          <a:solidFill>
                            <a:schemeClr val="tx1"/>
                          </a:solidFill>
                          <a:effectLst/>
                          <a:latin typeface="+mn-lt"/>
                          <a:ea typeface="+mn-ea"/>
                          <a:cs typeface="+mn-cs"/>
                        </a:rPr>
                        <a:t>50</a:t>
                      </a:r>
                    </a:p>
                  </a:txBody>
                  <a:tcPr marL="7620" marR="7620" marT="7620" marB="0" anchor="ctr"/>
                </a:tc>
                <a:extLst>
                  <a:ext uri="{0D108BD9-81ED-4DB2-BD59-A6C34878D82A}">
                    <a16:rowId xmlns:a16="http://schemas.microsoft.com/office/drawing/2014/main" val="3758686149"/>
                  </a:ext>
                </a:extLst>
              </a:tr>
              <a:tr h="289203">
                <a:tc>
                  <a:txBody>
                    <a:bodyPr/>
                    <a:lstStyle/>
                    <a:p>
                      <a:pPr algn="l" fontAlgn="ctr"/>
                      <a:r>
                        <a:rPr lang="en-US" altLang="zh-CN" sz="2000" u="none" strike="noStrike" dirty="0">
                          <a:effectLst/>
                        </a:rPr>
                        <a:t>Laser alignment system</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2000" u="none" strike="noStrike" kern="1200" dirty="0">
                          <a:solidFill>
                            <a:schemeClr val="tx1"/>
                          </a:solidFill>
                          <a:effectLst/>
                          <a:latin typeface="+mn-lt"/>
                          <a:ea typeface="+mn-ea"/>
                          <a:cs typeface="+mn-cs"/>
                        </a:rPr>
                        <a:t>20</a:t>
                      </a:r>
                    </a:p>
                  </a:txBody>
                  <a:tcPr marL="7620" marR="7620" marT="7620" marB="0" anchor="ctr"/>
                </a:tc>
                <a:extLst>
                  <a:ext uri="{0D108BD9-81ED-4DB2-BD59-A6C34878D82A}">
                    <a16:rowId xmlns:a16="http://schemas.microsoft.com/office/drawing/2014/main" val="4063933114"/>
                  </a:ext>
                </a:extLst>
              </a:tr>
              <a:tr h="289203">
                <a:tc>
                  <a:txBody>
                    <a:bodyPr/>
                    <a:lstStyle/>
                    <a:p>
                      <a:pPr algn="l" fontAlgn="ctr"/>
                      <a:r>
                        <a:rPr lang="en-US" altLang="zh-CN" sz="2000" u="none" strike="noStrike" dirty="0">
                          <a:effectLst/>
                        </a:rPr>
                        <a:t>Multiline &amp; Laser tracker measurement</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2000" u="none" strike="noStrike" kern="1200" dirty="0">
                          <a:solidFill>
                            <a:schemeClr val="tx1"/>
                          </a:solidFill>
                          <a:effectLst/>
                          <a:latin typeface="+mn-lt"/>
                          <a:ea typeface="+mn-ea"/>
                          <a:cs typeface="+mn-cs"/>
                        </a:rPr>
                        <a:t>30</a:t>
                      </a:r>
                    </a:p>
                  </a:txBody>
                  <a:tcPr marL="7620" marR="7620" marT="7620" marB="0" anchor="ctr"/>
                </a:tc>
                <a:extLst>
                  <a:ext uri="{0D108BD9-81ED-4DB2-BD59-A6C34878D82A}">
                    <a16:rowId xmlns:a16="http://schemas.microsoft.com/office/drawing/2014/main" val="918168578"/>
                  </a:ext>
                </a:extLst>
              </a:tr>
              <a:tr h="435658">
                <a:tc>
                  <a:txBody>
                    <a:bodyPr/>
                    <a:lstStyle/>
                    <a:p>
                      <a:pPr algn="l" fontAlgn="ctr"/>
                      <a:r>
                        <a:rPr lang="en-US" altLang="zh-CN" sz="2000" u="none" strike="noStrike" dirty="0">
                          <a:effectLst/>
                        </a:rPr>
                        <a:t>Superconducting magnets installation adjustment</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2000" u="none" strike="noStrike" kern="1200" dirty="0">
                          <a:solidFill>
                            <a:schemeClr val="tx1"/>
                          </a:solidFill>
                          <a:effectLst/>
                          <a:latin typeface="+mn-lt"/>
                          <a:ea typeface="+mn-ea"/>
                          <a:cs typeface="+mn-cs"/>
                        </a:rPr>
                        <a:t>30</a:t>
                      </a:r>
                    </a:p>
                  </a:txBody>
                  <a:tcPr marL="7620" marR="7620" marT="7620" marB="0" anchor="ctr"/>
                </a:tc>
                <a:extLst>
                  <a:ext uri="{0D108BD9-81ED-4DB2-BD59-A6C34878D82A}">
                    <a16:rowId xmlns:a16="http://schemas.microsoft.com/office/drawing/2014/main" val="2654377891"/>
                  </a:ext>
                </a:extLst>
              </a:tr>
              <a:tr h="289203">
                <a:tc>
                  <a:txBody>
                    <a:bodyPr/>
                    <a:lstStyle/>
                    <a:p>
                      <a:pPr algn="l" fontAlgn="ctr"/>
                      <a:r>
                        <a:rPr lang="en-US" altLang="zh-CN" sz="2000" b="1" u="none" strike="noStrike" dirty="0">
                          <a:effectLst/>
                        </a:rPr>
                        <a:t>Total</a:t>
                      </a:r>
                      <a:endParaRPr lang="zh-CN" altLang="en-US" sz="20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2000" b="1" u="none" strike="noStrike" dirty="0">
                          <a:effectLst/>
                        </a:rPr>
                        <a:t>90</a:t>
                      </a:r>
                      <a:endParaRPr lang="en-US" altLang="zh-CN" sz="20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086902147"/>
                  </a:ext>
                </a:extLst>
              </a:tr>
            </a:tbl>
          </a:graphicData>
        </a:graphic>
      </p:graphicFrame>
    </p:spTree>
    <p:extLst>
      <p:ext uri="{BB962C8B-B14F-4D97-AF65-F5344CB8AC3E}">
        <p14:creationId xmlns:p14="http://schemas.microsoft.com/office/powerpoint/2010/main" val="336432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1C70F29-44D2-44D3-8F67-FDDB984B090B}"/>
              </a:ext>
            </a:extLst>
          </p:cNvPr>
          <p:cNvSpPr>
            <a:spLocks noGrp="1"/>
          </p:cNvSpPr>
          <p:nvPr>
            <p:ph idx="1"/>
          </p:nvPr>
        </p:nvSpPr>
        <p:spPr/>
        <p:txBody>
          <a:bodyPr>
            <a:normAutofit/>
          </a:bodyPr>
          <a:lstStyle/>
          <a:p>
            <a:r>
              <a:rPr lang="en-US" sz="2400" dirty="0"/>
              <a:t>We have finished a relatively detailed MDI layout with all the components coherent, based on which the preliminary installation and alignment scheme has been made. </a:t>
            </a:r>
          </a:p>
          <a:p>
            <a:r>
              <a:rPr lang="en-US" sz="2400" dirty="0"/>
              <a:t>The mechanics and vibration analyses and the structure optimization is basically converged, comprehensive considered with the deformation and vibration performance, alignment requirements, radiation and quench. More detailed analyses including all the relative components are planned next stage.</a:t>
            </a:r>
          </a:p>
          <a:p>
            <a:r>
              <a:rPr lang="en-US" sz="2400" dirty="0"/>
              <a:t>The engineering design of RVC has been started. We have made a experiment scheme, based on which the quotation is finished, and the engineering drawings are </a:t>
            </a:r>
            <a:r>
              <a:rPr lang="en-US" sz="2400"/>
              <a:t>under cross-checking.</a:t>
            </a:r>
            <a:endParaRPr lang="en-US" sz="2400" dirty="0"/>
          </a:p>
        </p:txBody>
      </p:sp>
      <p:sp>
        <p:nvSpPr>
          <p:cNvPr id="3" name="标题 2">
            <a:extLst>
              <a:ext uri="{FF2B5EF4-FFF2-40B4-BE49-F238E27FC236}">
                <a16:creationId xmlns:a16="http://schemas.microsoft.com/office/drawing/2014/main" id="{DAE178BE-927F-4A01-88F9-CE4F3BE8ADA4}"/>
              </a:ext>
            </a:extLst>
          </p:cNvPr>
          <p:cNvSpPr>
            <a:spLocks noGrp="1"/>
          </p:cNvSpPr>
          <p:nvPr>
            <p:ph type="title"/>
          </p:nvPr>
        </p:nvSpPr>
        <p:spPr/>
        <p:txBody>
          <a:bodyPr>
            <a:normAutofit/>
          </a:bodyPr>
          <a:lstStyle/>
          <a:p>
            <a:r>
              <a:rPr lang="en-US" dirty="0"/>
              <a:t>Conclusion</a:t>
            </a:r>
          </a:p>
        </p:txBody>
      </p:sp>
      <p:sp>
        <p:nvSpPr>
          <p:cNvPr id="4" name="灯片编号占位符 3">
            <a:extLst>
              <a:ext uri="{FF2B5EF4-FFF2-40B4-BE49-F238E27FC236}">
                <a16:creationId xmlns:a16="http://schemas.microsoft.com/office/drawing/2014/main" id="{0E96FC2C-93D8-4B4C-99E1-7E4761DD94F2}"/>
              </a:ext>
            </a:extLst>
          </p:cNvPr>
          <p:cNvSpPr>
            <a:spLocks noGrp="1"/>
          </p:cNvSpPr>
          <p:nvPr>
            <p:ph type="sldNum" sz="quarter" idx="12"/>
          </p:nvPr>
        </p:nvSpPr>
        <p:spPr/>
        <p:txBody>
          <a:bodyPr/>
          <a:lstStyle/>
          <a:p>
            <a:fld id="{F15E9139-A00B-4B2A-98A6-095DC08F1345}" type="slidenum">
              <a:rPr lang="zh-CN" altLang="en-US" smtClean="0"/>
              <a:pPr/>
              <a:t>25</a:t>
            </a:fld>
            <a:endParaRPr lang="zh-CN" altLang="en-US"/>
          </a:p>
        </p:txBody>
      </p:sp>
    </p:spTree>
    <p:extLst>
      <p:ext uri="{BB962C8B-B14F-4D97-AF65-F5344CB8AC3E}">
        <p14:creationId xmlns:p14="http://schemas.microsoft.com/office/powerpoint/2010/main" val="201545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3582D15-BC19-4FBB-90B7-EEAD2F1F0F2F}"/>
              </a:ext>
            </a:extLst>
          </p:cNvPr>
          <p:cNvSpPr>
            <a:spLocks noGrp="1"/>
          </p:cNvSpPr>
          <p:nvPr>
            <p:ph idx="1"/>
          </p:nvPr>
        </p:nvSpPr>
        <p:spPr/>
        <p:txBody>
          <a:bodyPr>
            <a:normAutofit/>
          </a:bodyPr>
          <a:lstStyle/>
          <a:p>
            <a:pPr marL="0" indent="0" algn="ctr">
              <a:buNone/>
            </a:pPr>
            <a:endParaRPr lang="en-US" altLang="zh-CN" sz="6600" dirty="0"/>
          </a:p>
          <a:p>
            <a:pPr marL="0" indent="0" algn="ctr">
              <a:buNone/>
            </a:pPr>
            <a:r>
              <a:rPr lang="en-US" altLang="zh-CN" sz="9600" dirty="0"/>
              <a:t>Thank you for your attention!</a:t>
            </a:r>
            <a:endParaRPr lang="en-US" sz="9600" dirty="0"/>
          </a:p>
        </p:txBody>
      </p:sp>
      <p:sp>
        <p:nvSpPr>
          <p:cNvPr id="3" name="标题 2">
            <a:extLst>
              <a:ext uri="{FF2B5EF4-FFF2-40B4-BE49-F238E27FC236}">
                <a16:creationId xmlns:a16="http://schemas.microsoft.com/office/drawing/2014/main" id="{8BB27A02-A73C-4221-BA12-EBA259FF19D2}"/>
              </a:ext>
            </a:extLst>
          </p:cNvPr>
          <p:cNvSpPr>
            <a:spLocks noGrp="1"/>
          </p:cNvSpPr>
          <p:nvPr>
            <p:ph type="title"/>
          </p:nvPr>
        </p:nvSpPr>
        <p:spPr/>
        <p:txBody>
          <a:bodyPr/>
          <a:lstStyle/>
          <a:p>
            <a:endParaRPr lang="en-US" dirty="0"/>
          </a:p>
        </p:txBody>
      </p:sp>
      <p:sp>
        <p:nvSpPr>
          <p:cNvPr id="4" name="灯片编号占位符 3">
            <a:extLst>
              <a:ext uri="{FF2B5EF4-FFF2-40B4-BE49-F238E27FC236}">
                <a16:creationId xmlns:a16="http://schemas.microsoft.com/office/drawing/2014/main" id="{7B051CD6-D864-4C5F-80BD-60879257F887}"/>
              </a:ext>
            </a:extLst>
          </p:cNvPr>
          <p:cNvSpPr>
            <a:spLocks noGrp="1"/>
          </p:cNvSpPr>
          <p:nvPr>
            <p:ph type="sldNum" sz="quarter" idx="12"/>
          </p:nvPr>
        </p:nvSpPr>
        <p:spPr/>
        <p:txBody>
          <a:bodyPr/>
          <a:lstStyle/>
          <a:p>
            <a:fld id="{F15E9139-A00B-4B2A-98A6-095DC08F1345}" type="slidenum">
              <a:rPr lang="zh-CN" altLang="en-US" smtClean="0"/>
              <a:pPr/>
              <a:t>26</a:t>
            </a:fld>
            <a:endParaRPr lang="zh-CN" altLang="en-US"/>
          </a:p>
        </p:txBody>
      </p:sp>
    </p:spTree>
    <p:extLst>
      <p:ext uri="{BB962C8B-B14F-4D97-AF65-F5344CB8AC3E}">
        <p14:creationId xmlns:p14="http://schemas.microsoft.com/office/powerpoint/2010/main" val="111305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8F47695-A5ED-445A-BBA4-3B382C7D52FF}"/>
              </a:ext>
            </a:extLst>
          </p:cNvPr>
          <p:cNvSpPr>
            <a:spLocks noGrp="1"/>
          </p:cNvSpPr>
          <p:nvPr>
            <p:ph idx="1"/>
          </p:nvPr>
        </p:nvSpPr>
        <p:spPr/>
        <p:txBody>
          <a:bodyPr>
            <a:normAutofit lnSpcReduction="10000"/>
          </a:bodyPr>
          <a:lstStyle/>
          <a:p>
            <a:r>
              <a:rPr lang="en-US" dirty="0"/>
              <a:t>This report is about the CEPC MDI accelerator </a:t>
            </a:r>
            <a:r>
              <a:rPr lang="en-US" altLang="zh-CN" dirty="0"/>
              <a:t>engineering</a:t>
            </a:r>
            <a:r>
              <a:rPr lang="en-US" dirty="0"/>
              <a:t> design,  mainly focusing on the MDI layout, mechanics and vibration analyses, RVC design and alignment scheme.</a:t>
            </a:r>
          </a:p>
          <a:p>
            <a:r>
              <a:rPr lang="en-US" dirty="0"/>
              <a:t>The</a:t>
            </a:r>
            <a:r>
              <a:rPr lang="zh-CN" altLang="en-US" dirty="0"/>
              <a:t> </a:t>
            </a:r>
            <a:r>
              <a:rPr lang="en-US" altLang="zh-CN" dirty="0"/>
              <a:t>updates from TDR:</a:t>
            </a:r>
          </a:p>
          <a:p>
            <a:pPr lvl="1"/>
            <a:r>
              <a:rPr lang="en-US" dirty="0"/>
              <a:t>MDI layout: Q3 and anti solenoid next to Q3 (2024).</a:t>
            </a:r>
          </a:p>
          <a:p>
            <a:pPr lvl="1"/>
            <a:r>
              <a:rPr lang="en-US" dirty="0"/>
              <a:t>SC quadrupoles</a:t>
            </a:r>
            <a:r>
              <a:rPr lang="en-US" dirty="0">
                <a:sym typeface="Wingdings" panose="05000000000000000000" pitchFamily="2" charset="2"/>
              </a:rPr>
              <a:t>: iron  iron free</a:t>
            </a:r>
            <a:r>
              <a:rPr lang="en-US" dirty="0"/>
              <a:t> (2024). </a:t>
            </a:r>
          </a:p>
          <a:p>
            <a:pPr lvl="1"/>
            <a:r>
              <a:rPr lang="en-US" dirty="0">
                <a:sym typeface="Wingdings" panose="05000000000000000000" pitchFamily="2" charset="2"/>
              </a:rPr>
              <a:t>Cryostat updates</a:t>
            </a:r>
          </a:p>
          <a:p>
            <a:pPr lvl="1"/>
            <a:r>
              <a:rPr lang="en-US" dirty="0">
                <a:sym typeface="Wingdings" panose="05000000000000000000" pitchFamily="2" charset="2"/>
              </a:rPr>
              <a:t>Cryostat support updates</a:t>
            </a:r>
          </a:p>
          <a:p>
            <a:pPr lvl="1"/>
            <a:r>
              <a:rPr lang="en-US" dirty="0"/>
              <a:t>Structure optimization and analyses (always on the way before finalized)</a:t>
            </a:r>
          </a:p>
          <a:p>
            <a:pPr lvl="1"/>
            <a:r>
              <a:rPr lang="en-US" dirty="0"/>
              <a:t>RVC engineering updates</a:t>
            </a:r>
          </a:p>
        </p:txBody>
      </p:sp>
      <p:sp>
        <p:nvSpPr>
          <p:cNvPr id="3" name="标题 2">
            <a:extLst>
              <a:ext uri="{FF2B5EF4-FFF2-40B4-BE49-F238E27FC236}">
                <a16:creationId xmlns:a16="http://schemas.microsoft.com/office/drawing/2014/main" id="{83C881E5-50F2-4048-83D7-4311FD8B903B}"/>
              </a:ext>
            </a:extLst>
          </p:cNvPr>
          <p:cNvSpPr>
            <a:spLocks noGrp="1"/>
          </p:cNvSpPr>
          <p:nvPr>
            <p:ph type="title"/>
          </p:nvPr>
        </p:nvSpPr>
        <p:spPr/>
        <p:txBody>
          <a:bodyPr/>
          <a:lstStyle/>
          <a:p>
            <a:r>
              <a:rPr lang="en-US" dirty="0"/>
              <a:t>Introduction</a:t>
            </a:r>
          </a:p>
        </p:txBody>
      </p:sp>
      <p:sp>
        <p:nvSpPr>
          <p:cNvPr id="4" name="灯片编号占位符 3">
            <a:extLst>
              <a:ext uri="{FF2B5EF4-FFF2-40B4-BE49-F238E27FC236}">
                <a16:creationId xmlns:a16="http://schemas.microsoft.com/office/drawing/2014/main" id="{73D46523-4DCE-43B0-9097-CE31B0FC0371}"/>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spTree>
    <p:extLst>
      <p:ext uri="{BB962C8B-B14F-4D97-AF65-F5344CB8AC3E}">
        <p14:creationId xmlns:p14="http://schemas.microsoft.com/office/powerpoint/2010/main" val="319546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13F9163-5BEC-48B7-8BEE-8AA7DE9DC53D}"/>
              </a:ext>
            </a:extLst>
          </p:cNvPr>
          <p:cNvSpPr>
            <a:spLocks noGrp="1"/>
          </p:cNvSpPr>
          <p:nvPr>
            <p:ph idx="1"/>
          </p:nvPr>
        </p:nvSpPr>
        <p:spPr/>
        <p:txBody>
          <a:bodyPr>
            <a:normAutofit/>
          </a:bodyPr>
          <a:lstStyle/>
          <a:p>
            <a:r>
              <a:rPr lang="en-US" sz="2400" dirty="0"/>
              <a:t>EDR plans and current status</a:t>
            </a:r>
          </a:p>
          <a:p>
            <a:endParaRPr lang="en-US" sz="2400" dirty="0"/>
          </a:p>
          <a:p>
            <a:endParaRPr lang="en-US" sz="2400" dirty="0"/>
          </a:p>
        </p:txBody>
      </p:sp>
      <p:sp>
        <p:nvSpPr>
          <p:cNvPr id="3" name="标题 2">
            <a:extLst>
              <a:ext uri="{FF2B5EF4-FFF2-40B4-BE49-F238E27FC236}">
                <a16:creationId xmlns:a16="http://schemas.microsoft.com/office/drawing/2014/main" id="{5E451A99-B20A-41FC-A25C-92703E3DEBEE}"/>
              </a:ext>
            </a:extLst>
          </p:cNvPr>
          <p:cNvSpPr>
            <a:spLocks noGrp="1"/>
          </p:cNvSpPr>
          <p:nvPr>
            <p:ph type="title"/>
          </p:nvPr>
        </p:nvSpPr>
        <p:spPr/>
        <p:txBody>
          <a:bodyPr/>
          <a:lstStyle/>
          <a:p>
            <a:r>
              <a:rPr lang="en-US" altLang="zh-CN" dirty="0"/>
              <a:t>Introduction--</a:t>
            </a:r>
            <a:r>
              <a:rPr lang="en-US" dirty="0"/>
              <a:t>EDR goal, scope and plans</a:t>
            </a:r>
          </a:p>
        </p:txBody>
      </p:sp>
      <p:sp>
        <p:nvSpPr>
          <p:cNvPr id="4" name="灯片编号占位符 3">
            <a:extLst>
              <a:ext uri="{FF2B5EF4-FFF2-40B4-BE49-F238E27FC236}">
                <a16:creationId xmlns:a16="http://schemas.microsoft.com/office/drawing/2014/main" id="{FBB194EF-E470-4134-8F64-E34FB77A60E7}"/>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graphicFrame>
        <p:nvGraphicFramePr>
          <p:cNvPr id="6" name="表格 5">
            <a:extLst>
              <a:ext uri="{FF2B5EF4-FFF2-40B4-BE49-F238E27FC236}">
                <a16:creationId xmlns:a16="http://schemas.microsoft.com/office/drawing/2014/main" id="{7088D2C4-F03F-4386-9B16-432A44B8EECF}"/>
              </a:ext>
            </a:extLst>
          </p:cNvPr>
          <p:cNvGraphicFramePr>
            <a:graphicFrameLocks noGrp="1"/>
          </p:cNvGraphicFramePr>
          <p:nvPr>
            <p:extLst>
              <p:ext uri="{D42A27DB-BD31-4B8C-83A1-F6EECF244321}">
                <p14:modId xmlns:p14="http://schemas.microsoft.com/office/powerpoint/2010/main" val="4132206265"/>
              </p:ext>
            </p:extLst>
          </p:nvPr>
        </p:nvGraphicFramePr>
        <p:xfrm>
          <a:off x="609600" y="1772816"/>
          <a:ext cx="11161238" cy="49613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412682262"/>
                    </a:ext>
                  </a:extLst>
                </a:gridCol>
                <a:gridCol w="2088232">
                  <a:extLst>
                    <a:ext uri="{9D8B030D-6E8A-4147-A177-3AD203B41FA5}">
                      <a16:colId xmlns:a16="http://schemas.microsoft.com/office/drawing/2014/main" val="4067324086"/>
                    </a:ext>
                  </a:extLst>
                </a:gridCol>
                <a:gridCol w="2506486">
                  <a:extLst>
                    <a:ext uri="{9D8B030D-6E8A-4147-A177-3AD203B41FA5}">
                      <a16:colId xmlns:a16="http://schemas.microsoft.com/office/drawing/2014/main" val="141741000"/>
                    </a:ext>
                  </a:extLst>
                </a:gridCol>
                <a:gridCol w="3398170">
                  <a:extLst>
                    <a:ext uri="{9D8B030D-6E8A-4147-A177-3AD203B41FA5}">
                      <a16:colId xmlns:a16="http://schemas.microsoft.com/office/drawing/2014/main" val="2214057527"/>
                    </a:ext>
                  </a:extLst>
                </a:gridCol>
                <a:gridCol w="1512166">
                  <a:extLst>
                    <a:ext uri="{9D8B030D-6E8A-4147-A177-3AD203B41FA5}">
                      <a16:colId xmlns:a16="http://schemas.microsoft.com/office/drawing/2014/main" val="4268842754"/>
                    </a:ext>
                  </a:extLst>
                </a:gridCol>
              </a:tblGrid>
              <a:tr h="413315">
                <a:tc>
                  <a:txBody>
                    <a:bodyPr/>
                    <a:lstStyle/>
                    <a:p>
                      <a:r>
                        <a:rPr lang="en-US" dirty="0" err="1"/>
                        <a:t>Itemsalmost</a:t>
                      </a:r>
                      <a:endParaRPr lang="en-US" dirty="0"/>
                    </a:p>
                  </a:txBody>
                  <a:tcPr/>
                </a:tc>
                <a:tc>
                  <a:txBody>
                    <a:bodyPr/>
                    <a:lstStyle/>
                    <a:p>
                      <a:r>
                        <a:rPr lang="en-US" dirty="0"/>
                        <a:t>2024</a:t>
                      </a:r>
                    </a:p>
                  </a:txBody>
                  <a:tcPr/>
                </a:tc>
                <a:tc>
                  <a:txBody>
                    <a:bodyPr/>
                    <a:lstStyle/>
                    <a:p>
                      <a:r>
                        <a:rPr lang="en-US" dirty="0"/>
                        <a:t>2025</a:t>
                      </a:r>
                    </a:p>
                  </a:txBody>
                  <a:tcPr/>
                </a:tc>
                <a:tc>
                  <a:txBody>
                    <a:bodyPr/>
                    <a:lstStyle/>
                    <a:p>
                      <a:r>
                        <a:rPr lang="en-US" dirty="0"/>
                        <a:t>2026</a:t>
                      </a:r>
                    </a:p>
                  </a:txBody>
                  <a:tcPr/>
                </a:tc>
                <a:tc>
                  <a:txBody>
                    <a:bodyPr/>
                    <a:lstStyle/>
                    <a:p>
                      <a:r>
                        <a:rPr lang="en-US" dirty="0"/>
                        <a:t>2027</a:t>
                      </a:r>
                    </a:p>
                  </a:txBody>
                  <a:tcPr/>
                </a:tc>
                <a:extLst>
                  <a:ext uri="{0D108BD9-81ED-4DB2-BD59-A6C34878D82A}">
                    <a16:rowId xmlns:a16="http://schemas.microsoft.com/office/drawing/2014/main" val="1355797346"/>
                  </a:ext>
                </a:extLst>
              </a:tr>
              <a:tr h="732081">
                <a:tc>
                  <a:txBody>
                    <a:bodyPr/>
                    <a:lstStyle/>
                    <a:p>
                      <a:r>
                        <a:rPr lang="en-US" dirty="0"/>
                        <a:t>MDI layout</a:t>
                      </a:r>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More detailed layout, identify the MDI interface dimensions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The locations for additional BPMs</a:t>
                      </a: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Continuously updating according to the physical and technical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1600" dirty="0"/>
                        <a:t>Detailed i</a:t>
                      </a:r>
                      <a:r>
                        <a:rPr lang="en-US" sz="1600" dirty="0"/>
                        <a:t>nstallation and alignment schedule</a:t>
                      </a:r>
                      <a:endParaRPr lang="en-US" dirty="0"/>
                    </a:p>
                  </a:txBody>
                  <a:tcPr/>
                </a:tc>
                <a:tc rowSpan="6">
                  <a:txBody>
                    <a:bodyPr/>
                    <a:lstStyle/>
                    <a:p>
                      <a:pPr marL="285750" lvl="0" indent="-285750">
                        <a:buFont typeface="Wingdings" panose="05000000000000000000" pitchFamily="2" charset="2"/>
                        <a:buChar char="Ø"/>
                      </a:pPr>
                      <a:r>
                        <a:rPr lang="en-US" sz="1600" kern="1200" dirty="0">
                          <a:solidFill>
                            <a:schemeClr val="dk1"/>
                          </a:solidFill>
                          <a:effectLst/>
                          <a:latin typeface="+mn-lt"/>
                          <a:ea typeface="+mn-ea"/>
                          <a:cs typeface="+mn-cs"/>
                        </a:rPr>
                        <a:t>Wrap up the unfinished work.</a:t>
                      </a:r>
                    </a:p>
                    <a:p>
                      <a:pPr marL="285750" lvl="0" indent="-285750">
                        <a:buFont typeface="Wingdings" panose="05000000000000000000" pitchFamily="2" charset="2"/>
                        <a:buChar char="Ø"/>
                      </a:pPr>
                      <a:r>
                        <a:rPr lang="en-US" sz="1600" kern="1200" dirty="0">
                          <a:solidFill>
                            <a:schemeClr val="dk1"/>
                          </a:solidFill>
                          <a:effectLst/>
                          <a:latin typeface="+mn-lt"/>
                          <a:ea typeface="+mn-ea"/>
                          <a:cs typeface="+mn-cs"/>
                        </a:rPr>
                        <a:t>Prepare the EDR report.</a:t>
                      </a:r>
                    </a:p>
                    <a:p>
                      <a:pPr marL="285750" indent="-285750">
                        <a:buFont typeface="Wingdings" panose="05000000000000000000" pitchFamily="2" charset="2"/>
                        <a:buChar char="Ø"/>
                      </a:pPr>
                      <a:endParaRPr lang="en-US" sz="1600" dirty="0"/>
                    </a:p>
                  </a:txBody>
                  <a:tcPr/>
                </a:tc>
                <a:extLst>
                  <a:ext uri="{0D108BD9-81ED-4DB2-BD59-A6C34878D82A}">
                    <a16:rowId xmlns:a16="http://schemas.microsoft.com/office/drawing/2014/main" val="822648925"/>
                  </a:ext>
                </a:extLst>
              </a:tr>
              <a:tr h="623035">
                <a:tc>
                  <a:txBody>
                    <a:bodyPr/>
                    <a:lstStyle/>
                    <a:p>
                      <a:r>
                        <a:rPr lang="en-US" dirty="0"/>
                        <a:t>Cryostat design</a:t>
                      </a:r>
                    </a:p>
                  </a:txBody>
                  <a:tcPr/>
                </a:tc>
                <a:tc gridSpan="2">
                  <a:txBody>
                    <a:bodyPr/>
                    <a:lstStyle/>
                    <a:p>
                      <a:pPr marL="285750" indent="-285750">
                        <a:buFont typeface="Wingdings" panose="05000000000000000000" pitchFamily="2" charset="2"/>
                        <a:buChar char="Ø"/>
                      </a:pPr>
                      <a:r>
                        <a:rPr lang="en-US" sz="1600" dirty="0"/>
                        <a:t>More detailed structure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Cryogenic design and analyses</a:t>
                      </a: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chemeClr val="dk1"/>
                          </a:solidFill>
                          <a:latin typeface="+mn-lt"/>
                          <a:ea typeface="+mn-ea"/>
                          <a:cs typeface="+mn-cs"/>
                        </a:rPr>
                        <a:t>Design updating according to layout design</a:t>
                      </a:r>
                    </a:p>
                  </a:txBody>
                  <a:tcPr/>
                </a:tc>
                <a:tc vMerge="1">
                  <a:txBody>
                    <a:bodyPr/>
                    <a:lstStyle/>
                    <a:p>
                      <a:endParaRPr lang="en-US" dirty="0"/>
                    </a:p>
                  </a:txBody>
                  <a:tcPr/>
                </a:tc>
                <a:extLst>
                  <a:ext uri="{0D108BD9-81ED-4DB2-BD59-A6C34878D82A}">
                    <a16:rowId xmlns:a16="http://schemas.microsoft.com/office/drawing/2014/main" val="3228238983"/>
                  </a:ext>
                </a:extLst>
              </a:tr>
              <a:tr h="576064">
                <a:tc>
                  <a:txBody>
                    <a:bodyPr/>
                    <a:lstStyle/>
                    <a:p>
                      <a:r>
                        <a:rPr lang="en-US" dirty="0"/>
                        <a:t>Cryostat support design</a:t>
                      </a:r>
                    </a:p>
                  </a:txBody>
                  <a:tcPr/>
                </a:tc>
                <a:tc gridSpan="2">
                  <a:txBody>
                    <a:bodyPr/>
                    <a:lstStyle/>
                    <a:p>
                      <a:pPr marL="285750" indent="-285750">
                        <a:buFont typeface="Wingdings" panose="05000000000000000000" pitchFamily="2" charset="2"/>
                        <a:buChar char="Ø"/>
                      </a:pPr>
                      <a:r>
                        <a:rPr lang="en-US" sz="1600" dirty="0"/>
                        <a:t>More detailed support structure and FEA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Design of auxiliary support </a:t>
                      </a:r>
                    </a:p>
                  </a:txBody>
                  <a:tcPr/>
                </a:tc>
                <a:tc hMerge="1">
                  <a:txBody>
                    <a:bodyPr/>
                    <a:lstStyle/>
                    <a:p>
                      <a:pPr marL="285750" indent="-285750">
                        <a:buFont typeface="Wingdings" panose="05000000000000000000" pitchFamily="2" charset="2"/>
                        <a:buChar char="Ø"/>
                      </a:pP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chemeClr val="dk1"/>
                          </a:solidFill>
                          <a:latin typeface="+mn-lt"/>
                          <a:ea typeface="+mn-ea"/>
                          <a:cs typeface="+mn-cs"/>
                        </a:rPr>
                        <a:t>Vibration decreasing methods, </a:t>
                      </a:r>
                      <a:r>
                        <a:rPr lang="en-US" sz="1600" kern="1200" dirty="0" err="1">
                          <a:solidFill>
                            <a:schemeClr val="dk1"/>
                          </a:solidFill>
                          <a:latin typeface="+mn-lt"/>
                          <a:ea typeface="+mn-ea"/>
                          <a:cs typeface="+mn-cs"/>
                        </a:rPr>
                        <a:t>eg.</a:t>
                      </a:r>
                      <a:r>
                        <a:rPr lang="en-US" sz="1600" kern="1200" dirty="0">
                          <a:solidFill>
                            <a:schemeClr val="dk1"/>
                          </a:solidFill>
                          <a:latin typeface="+mn-lt"/>
                          <a:ea typeface="+mn-ea"/>
                          <a:cs typeface="+mn-cs"/>
                        </a:rPr>
                        <a:t> damping material</a:t>
                      </a:r>
                    </a:p>
                  </a:txBody>
                  <a:tcPr/>
                </a:tc>
                <a:tc vMerge="1">
                  <a:txBody>
                    <a:bodyPr/>
                    <a:lstStyle/>
                    <a:p>
                      <a:endParaRPr lang="en-US" dirty="0"/>
                    </a:p>
                  </a:txBody>
                  <a:tcPr/>
                </a:tc>
                <a:extLst>
                  <a:ext uri="{0D108BD9-81ED-4DB2-BD59-A6C34878D82A}">
                    <a16:rowId xmlns:a16="http://schemas.microsoft.com/office/drawing/2014/main" val="2201243915"/>
                  </a:ext>
                </a:extLst>
              </a:tr>
              <a:tr h="584056">
                <a:tc>
                  <a:txBody>
                    <a:bodyPr/>
                    <a:lstStyle/>
                    <a:p>
                      <a:r>
                        <a:rPr lang="en-US" dirty="0"/>
                        <a:t>RVC design</a:t>
                      </a:r>
                    </a:p>
                  </a:txBody>
                  <a:tcPr/>
                </a:tc>
                <a:tc gridSpan="2">
                  <a:txBody>
                    <a:bodyPr/>
                    <a:lstStyle/>
                    <a:p>
                      <a:pPr marL="285750" indent="-285750">
                        <a:buFont typeface="Wingdings" panose="05000000000000000000" pitchFamily="2" charset="2"/>
                        <a:buChar char="Ø"/>
                      </a:pPr>
                      <a:r>
                        <a:rPr lang="en-US" sz="1600" dirty="0"/>
                        <a:t>Mechanical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Prototype development and leak rate experiment</a:t>
                      </a:r>
                    </a:p>
                  </a:txBody>
                  <a:tcPr/>
                </a:tc>
                <a:tc hMerge="1">
                  <a:txBody>
                    <a:bodyPr/>
                    <a:lstStyle/>
                    <a:p>
                      <a:pPr marL="285750" indent="-285750">
                        <a:buFont typeface="Wingdings" panose="05000000000000000000" pitchFamily="2" charset="2"/>
                        <a:buChar char="Ø"/>
                      </a:pPr>
                      <a:endParaRPr lang="en-US" sz="1600" dirty="0"/>
                    </a:p>
                  </a:txBody>
                  <a:tcPr/>
                </a:tc>
                <a:tc>
                  <a:txBody>
                    <a:bodyPr/>
                    <a:lstStyle/>
                    <a:p>
                      <a:pPr marL="285750" indent="-285750">
                        <a:buFont typeface="Wingdings" panose="05000000000000000000" pitchFamily="2" charset="2"/>
                        <a:buChar char="Ø"/>
                      </a:pPr>
                      <a:r>
                        <a:rPr lang="en-US" sz="1600" dirty="0"/>
                        <a:t>Structure optimization</a:t>
                      </a:r>
                    </a:p>
                    <a:p>
                      <a:pPr marL="285750" indent="-285750">
                        <a:buFont typeface="Wingdings" panose="05000000000000000000" pitchFamily="2" charset="2"/>
                        <a:buChar char="Ø"/>
                      </a:pPr>
                      <a:r>
                        <a:rPr lang="en-US" sz="1600" dirty="0"/>
                        <a:t>Finish the leak rate experiment</a:t>
                      </a:r>
                    </a:p>
                  </a:txBody>
                  <a:tcPr/>
                </a:tc>
                <a:tc vMerge="1">
                  <a:txBody>
                    <a:bodyPr/>
                    <a:lstStyle/>
                    <a:p>
                      <a:endParaRPr lang="en-US" dirty="0"/>
                    </a:p>
                  </a:txBody>
                  <a:tcPr/>
                </a:tc>
                <a:extLst>
                  <a:ext uri="{0D108BD9-81ED-4DB2-BD59-A6C34878D82A}">
                    <a16:rowId xmlns:a16="http://schemas.microsoft.com/office/drawing/2014/main" val="938670597"/>
                  </a:ext>
                </a:extLst>
              </a:tr>
              <a:tr h="414862">
                <a:tc>
                  <a:txBody>
                    <a:bodyPr/>
                    <a:lstStyle/>
                    <a:p>
                      <a:r>
                        <a:rPr lang="en-US" dirty="0"/>
                        <a:t>SC magnets design</a:t>
                      </a:r>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1600" kern="1200" dirty="0">
                          <a:solidFill>
                            <a:schemeClr val="dk1"/>
                          </a:solidFill>
                          <a:latin typeface="+mn-lt"/>
                          <a:ea typeface="+mn-ea"/>
                          <a:cs typeface="+mn-cs"/>
                        </a:rPr>
                        <a:t>Finish magnet design, and summarize parameters </a:t>
                      </a:r>
                    </a:p>
                    <a:p>
                      <a:pPr marL="285750" indent="-285750" algn="l" defTabSz="914400" rtl="0" eaLnBrk="1" latinLnBrk="0" hangingPunct="1">
                        <a:buFont typeface="Wingdings" panose="05000000000000000000" pitchFamily="2" charset="2"/>
                        <a:buChar char="Ø"/>
                      </a:pPr>
                      <a:endParaRPr lang="en-US" sz="1600" kern="1200" dirty="0">
                        <a:solidFill>
                          <a:schemeClr val="dk1"/>
                        </a:solidFill>
                        <a:latin typeface="+mn-lt"/>
                        <a:ea typeface="+mn-ea"/>
                        <a:cs typeface="+mn-cs"/>
                      </a:endParaRPr>
                    </a:p>
                  </a:txBody>
                  <a:tcPr/>
                </a:tc>
                <a:tc h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1600" kern="1200" dirty="0">
                          <a:solidFill>
                            <a:schemeClr val="dk1"/>
                          </a:solidFill>
                          <a:latin typeface="+mn-lt"/>
                          <a:ea typeface="+mn-ea"/>
                          <a:cs typeface="+mn-cs"/>
                        </a:rPr>
                        <a:t>Finish magnet engineering design</a:t>
                      </a:r>
                      <a:endParaRPr lang="en-US" dirty="0"/>
                    </a:p>
                  </a:txBody>
                  <a:tcPr/>
                </a:tc>
                <a:tc vMerge="1">
                  <a:txBody>
                    <a:bodyPr/>
                    <a:lstStyle/>
                    <a:p>
                      <a:endParaRPr lang="en-US" dirty="0"/>
                    </a:p>
                  </a:txBody>
                  <a:tcPr/>
                </a:tc>
                <a:extLst>
                  <a:ext uri="{0D108BD9-81ED-4DB2-BD59-A6C34878D82A}">
                    <a16:rowId xmlns:a16="http://schemas.microsoft.com/office/drawing/2014/main" val="2472390686"/>
                  </a:ext>
                </a:extLst>
              </a:tr>
              <a:tr h="414862">
                <a:tc>
                  <a:txBody>
                    <a:bodyPr/>
                    <a:lstStyle/>
                    <a:p>
                      <a:r>
                        <a:rPr lang="en-US" dirty="0"/>
                        <a:t>Alignment</a:t>
                      </a:r>
                    </a:p>
                  </a:txBody>
                  <a:tcPr/>
                </a:tc>
                <a:tc gridSpan="2">
                  <a:txBody>
                    <a:bodyPr/>
                    <a:lstStyle/>
                    <a:p>
                      <a:pPr marL="285750" indent="-285750">
                        <a:buFont typeface="Wingdings" panose="05000000000000000000" pitchFamily="2" charset="2"/>
                        <a:buChar char="Ø"/>
                      </a:pPr>
                      <a:r>
                        <a:rPr lang="en-US" sz="1600" dirty="0"/>
                        <a:t>Identify the alignment and installation scheme</a:t>
                      </a:r>
                    </a:p>
                  </a:txBody>
                  <a:tcPr/>
                </a:tc>
                <a:tc hMerge="1">
                  <a:txBody>
                    <a:bodyPr/>
                    <a:lstStyle/>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1600" kern="1200" dirty="0">
                          <a:solidFill>
                            <a:schemeClr val="dk1"/>
                          </a:solidFill>
                          <a:latin typeface="+mn-lt"/>
                          <a:ea typeface="+mn-ea"/>
                          <a:cs typeface="+mn-cs"/>
                        </a:rPr>
                        <a:t>Key technology study</a:t>
                      </a:r>
                      <a:endParaRPr lang="en-US" sz="1600" kern="1200" dirty="0">
                        <a:solidFill>
                          <a:schemeClr val="dk1"/>
                        </a:solidFill>
                        <a:latin typeface="+mn-lt"/>
                        <a:ea typeface="+mn-ea"/>
                        <a:cs typeface="+mn-cs"/>
                      </a:endParaRPr>
                    </a:p>
                  </a:txBody>
                  <a:tcPr/>
                </a:tc>
                <a:tc vMerge="1">
                  <a:txBody>
                    <a:bodyPr/>
                    <a:lstStyle/>
                    <a:p>
                      <a:endParaRPr lang="en-US" dirty="0"/>
                    </a:p>
                  </a:txBody>
                  <a:tcPr/>
                </a:tc>
                <a:extLst>
                  <a:ext uri="{0D108BD9-81ED-4DB2-BD59-A6C34878D82A}">
                    <a16:rowId xmlns:a16="http://schemas.microsoft.com/office/drawing/2014/main" val="2134255796"/>
                  </a:ext>
                </a:extLst>
              </a:tr>
              <a:tr h="414862">
                <a:tc>
                  <a:txBody>
                    <a:bodyPr/>
                    <a:lstStyle/>
                    <a:p>
                      <a:r>
                        <a:rPr lang="en-US" dirty="0"/>
                        <a:t>Vacuum </a:t>
                      </a:r>
                    </a:p>
                  </a:txBody>
                  <a:tcPr/>
                </a:tc>
                <a:tc gridSpan="2">
                  <a:txBody>
                    <a:bodyPr/>
                    <a:lstStyle/>
                    <a:p>
                      <a:pPr marL="285750" indent="-285750">
                        <a:buFont typeface="Wingdings" panose="05000000000000000000" pitchFamily="2" charset="2"/>
                        <a:buChar char="Ø"/>
                      </a:pPr>
                      <a:r>
                        <a:rPr lang="en-US" sz="1600" dirty="0"/>
                        <a:t>Finish the vacuum evaluation and vacuum chambers design</a:t>
                      </a:r>
                    </a:p>
                  </a:txBody>
                  <a:tcPr/>
                </a:tc>
                <a:tc hMerge="1">
                  <a:txBody>
                    <a:bodyPr/>
                    <a:lstStyle/>
                    <a:p>
                      <a:endParaRPr lang="zh-CN" alt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chemeClr val="dk1"/>
                          </a:solidFill>
                          <a:latin typeface="+mn-lt"/>
                          <a:ea typeface="+mn-ea"/>
                          <a:cs typeface="+mn-cs"/>
                        </a:rPr>
                        <a:t>Key technology study</a:t>
                      </a:r>
                    </a:p>
                  </a:txBody>
                  <a:tcPr/>
                </a:tc>
                <a:tc>
                  <a:txBody>
                    <a:bodyPr/>
                    <a:lstStyle/>
                    <a:p>
                      <a:pPr marL="285750" indent="-285750">
                        <a:buFont typeface="Wingdings" panose="05000000000000000000" pitchFamily="2" charset="2"/>
                        <a:buChar char="Ø"/>
                      </a:pPr>
                      <a:endParaRPr lang="en-US" sz="1600" dirty="0"/>
                    </a:p>
                  </a:txBody>
                  <a:tcPr/>
                </a:tc>
                <a:extLst>
                  <a:ext uri="{0D108BD9-81ED-4DB2-BD59-A6C34878D82A}">
                    <a16:rowId xmlns:a16="http://schemas.microsoft.com/office/drawing/2014/main" val="2956011821"/>
                  </a:ext>
                </a:extLst>
              </a:tr>
            </a:tbl>
          </a:graphicData>
        </a:graphic>
      </p:graphicFrame>
      <p:sp>
        <p:nvSpPr>
          <p:cNvPr id="8" name="矩形 7">
            <a:extLst>
              <a:ext uri="{FF2B5EF4-FFF2-40B4-BE49-F238E27FC236}">
                <a16:creationId xmlns:a16="http://schemas.microsoft.com/office/drawing/2014/main" id="{0A167245-73F8-475D-BC5A-DE80A8B22DC4}"/>
              </a:ext>
            </a:extLst>
          </p:cNvPr>
          <p:cNvSpPr/>
          <p:nvPr/>
        </p:nvSpPr>
        <p:spPr>
          <a:xfrm>
            <a:off x="4871864" y="2924944"/>
            <a:ext cx="1656175"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Finished</a:t>
            </a:r>
          </a:p>
        </p:txBody>
      </p:sp>
      <p:sp>
        <p:nvSpPr>
          <p:cNvPr id="9" name="矩形 8">
            <a:extLst>
              <a:ext uri="{FF2B5EF4-FFF2-40B4-BE49-F238E27FC236}">
                <a16:creationId xmlns:a16="http://schemas.microsoft.com/office/drawing/2014/main" id="{B1C31AE9-AD3E-4C7B-B143-E92A341BF4AC}"/>
              </a:ext>
            </a:extLst>
          </p:cNvPr>
          <p:cNvSpPr/>
          <p:nvPr/>
        </p:nvSpPr>
        <p:spPr>
          <a:xfrm>
            <a:off x="4943872" y="3527916"/>
            <a:ext cx="2016208" cy="82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Almost individually finished, needs joint design </a:t>
            </a:r>
          </a:p>
        </p:txBody>
      </p:sp>
      <p:sp>
        <p:nvSpPr>
          <p:cNvPr id="10" name="矩形 9">
            <a:extLst>
              <a:ext uri="{FF2B5EF4-FFF2-40B4-BE49-F238E27FC236}">
                <a16:creationId xmlns:a16="http://schemas.microsoft.com/office/drawing/2014/main" id="{940CDE7A-1000-44EB-8A19-D87BBE0F60B5}"/>
              </a:ext>
            </a:extLst>
          </p:cNvPr>
          <p:cNvSpPr/>
          <p:nvPr/>
        </p:nvSpPr>
        <p:spPr>
          <a:xfrm>
            <a:off x="4877352" y="4509495"/>
            <a:ext cx="1656175"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Design finished</a:t>
            </a:r>
          </a:p>
        </p:txBody>
      </p:sp>
      <p:cxnSp>
        <p:nvCxnSpPr>
          <p:cNvPr id="11" name="直接连接符 10">
            <a:extLst>
              <a:ext uri="{FF2B5EF4-FFF2-40B4-BE49-F238E27FC236}">
                <a16:creationId xmlns:a16="http://schemas.microsoft.com/office/drawing/2014/main" id="{391BB8A3-81D2-4D9B-87AF-49468DFD7482}"/>
              </a:ext>
            </a:extLst>
          </p:cNvPr>
          <p:cNvCxnSpPr/>
          <p:nvPr/>
        </p:nvCxnSpPr>
        <p:spPr>
          <a:xfrm>
            <a:off x="6600056" y="868322"/>
            <a:ext cx="0" cy="585315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E5EB75FD-6C3C-467B-A3FD-8D85006256E0}"/>
              </a:ext>
            </a:extLst>
          </p:cNvPr>
          <p:cNvSpPr/>
          <p:nvPr/>
        </p:nvSpPr>
        <p:spPr>
          <a:xfrm>
            <a:off x="4871863" y="6003079"/>
            <a:ext cx="1656175"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Finished</a:t>
            </a:r>
          </a:p>
        </p:txBody>
      </p:sp>
      <p:sp>
        <p:nvSpPr>
          <p:cNvPr id="13" name="矩形 12">
            <a:extLst>
              <a:ext uri="{FF2B5EF4-FFF2-40B4-BE49-F238E27FC236}">
                <a16:creationId xmlns:a16="http://schemas.microsoft.com/office/drawing/2014/main" id="{70B8519E-FC44-4235-A9D5-A2CE25C007CB}"/>
              </a:ext>
            </a:extLst>
          </p:cNvPr>
          <p:cNvSpPr/>
          <p:nvPr/>
        </p:nvSpPr>
        <p:spPr>
          <a:xfrm>
            <a:off x="4871864" y="5373216"/>
            <a:ext cx="1656175"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Finished</a:t>
            </a:r>
          </a:p>
        </p:txBody>
      </p:sp>
      <p:sp>
        <p:nvSpPr>
          <p:cNvPr id="14" name="矩形 13">
            <a:extLst>
              <a:ext uri="{FF2B5EF4-FFF2-40B4-BE49-F238E27FC236}">
                <a16:creationId xmlns:a16="http://schemas.microsoft.com/office/drawing/2014/main" id="{98AC72A7-8621-474D-BFD0-B8D8A4CC9760}"/>
              </a:ext>
            </a:extLst>
          </p:cNvPr>
          <p:cNvSpPr/>
          <p:nvPr/>
        </p:nvSpPr>
        <p:spPr>
          <a:xfrm>
            <a:off x="4878780" y="6465488"/>
            <a:ext cx="1656175"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Almost finished</a:t>
            </a:r>
          </a:p>
        </p:txBody>
      </p:sp>
    </p:spTree>
    <p:extLst>
      <p:ext uri="{BB962C8B-B14F-4D97-AF65-F5344CB8AC3E}">
        <p14:creationId xmlns:p14="http://schemas.microsoft.com/office/powerpoint/2010/main" val="322277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48A466C-73F1-4630-9B93-C80A02C6D3CE}"/>
              </a:ext>
            </a:extLst>
          </p:cNvPr>
          <p:cNvPicPr>
            <a:picLocks noChangeAspect="1"/>
          </p:cNvPicPr>
          <p:nvPr/>
        </p:nvPicPr>
        <p:blipFill>
          <a:blip r:embed="rId2"/>
          <a:stretch>
            <a:fillRect/>
          </a:stretch>
        </p:blipFill>
        <p:spPr>
          <a:xfrm>
            <a:off x="4079776" y="1256707"/>
            <a:ext cx="7920000" cy="5264297"/>
          </a:xfrm>
          <a:prstGeom prst="rect">
            <a:avLst/>
          </a:prstGeom>
        </p:spPr>
      </p:pic>
      <p:sp>
        <p:nvSpPr>
          <p:cNvPr id="3" name="标题 2">
            <a:extLst>
              <a:ext uri="{FF2B5EF4-FFF2-40B4-BE49-F238E27FC236}">
                <a16:creationId xmlns:a16="http://schemas.microsoft.com/office/drawing/2014/main" id="{D5EE8E12-92A7-43F0-8082-2BF529ED0D67}"/>
              </a:ext>
            </a:extLst>
          </p:cNvPr>
          <p:cNvSpPr>
            <a:spLocks noGrp="1"/>
          </p:cNvSpPr>
          <p:nvPr>
            <p:ph type="title"/>
          </p:nvPr>
        </p:nvSpPr>
        <p:spPr/>
        <p:txBody>
          <a:bodyPr/>
          <a:lstStyle/>
          <a:p>
            <a:r>
              <a:rPr lang="en-US" dirty="0"/>
              <a:t>MDI layout</a:t>
            </a:r>
          </a:p>
        </p:txBody>
      </p:sp>
      <p:sp>
        <p:nvSpPr>
          <p:cNvPr id="4" name="灯片编号占位符 3">
            <a:extLst>
              <a:ext uri="{FF2B5EF4-FFF2-40B4-BE49-F238E27FC236}">
                <a16:creationId xmlns:a16="http://schemas.microsoft.com/office/drawing/2014/main" id="{47839AB7-BD0E-426B-AD47-4AC109304276}"/>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sp>
        <p:nvSpPr>
          <p:cNvPr id="11" name="内容占位符 1">
            <a:extLst>
              <a:ext uri="{FF2B5EF4-FFF2-40B4-BE49-F238E27FC236}">
                <a16:creationId xmlns:a16="http://schemas.microsoft.com/office/drawing/2014/main" id="{9C513838-35B1-4CD4-A254-5502DF12234B}"/>
              </a:ext>
            </a:extLst>
          </p:cNvPr>
          <p:cNvSpPr>
            <a:spLocks noGrp="1"/>
          </p:cNvSpPr>
          <p:nvPr>
            <p:ph idx="1"/>
          </p:nvPr>
        </p:nvSpPr>
        <p:spPr>
          <a:xfrm>
            <a:off x="609600" y="1285862"/>
            <a:ext cx="4406280" cy="2575186"/>
          </a:xfrm>
        </p:spPr>
        <p:txBody>
          <a:bodyPr>
            <a:normAutofit/>
          </a:bodyPr>
          <a:lstStyle/>
          <a:p>
            <a:pPr lvl="1"/>
            <a:r>
              <a:rPr lang="en-US" altLang="zh-CN" sz="1800" dirty="0"/>
              <a:t>Detective</a:t>
            </a:r>
            <a:r>
              <a:rPr lang="zh-CN" altLang="en-US" sz="1800" dirty="0"/>
              <a:t> </a:t>
            </a:r>
            <a:r>
              <a:rPr lang="en-US" altLang="zh-CN" sz="1800" dirty="0"/>
              <a:t>angle: acos0.99</a:t>
            </a:r>
          </a:p>
          <a:p>
            <a:pPr lvl="1"/>
            <a:r>
              <a:rPr lang="en-US" altLang="zh-CN" sz="1800" dirty="0"/>
              <a:t>IP chamber</a:t>
            </a:r>
            <a:r>
              <a:rPr lang="zh-CN" altLang="en-US" sz="1800" dirty="0"/>
              <a:t>：</a:t>
            </a:r>
            <a:r>
              <a:rPr lang="en-US" altLang="zh-CN" sz="1800" dirty="0"/>
              <a:t>±700mm</a:t>
            </a:r>
          </a:p>
          <a:p>
            <a:pPr lvl="1"/>
            <a:r>
              <a:rPr lang="en-US" altLang="zh-CN" sz="1800" dirty="0"/>
              <a:t>Yoke</a:t>
            </a:r>
            <a:r>
              <a:rPr lang="zh-CN" altLang="en-US" sz="1800" dirty="0"/>
              <a:t> </a:t>
            </a:r>
            <a:r>
              <a:rPr lang="en-US" altLang="zh-CN" sz="1800" dirty="0"/>
              <a:t>length</a:t>
            </a:r>
            <a:r>
              <a:rPr lang="zh-CN" altLang="en-US" sz="1800" dirty="0"/>
              <a:t>：</a:t>
            </a:r>
            <a:r>
              <a:rPr lang="en-US" altLang="zh-CN" sz="1800" dirty="0">
                <a:sym typeface="Wingdings" panose="05000000000000000000" pitchFamily="2" charset="2"/>
              </a:rPr>
              <a:t>11950mm</a:t>
            </a:r>
            <a:endParaRPr lang="en-US" altLang="zh-CN" sz="1800" dirty="0"/>
          </a:p>
        </p:txBody>
      </p:sp>
      <p:pic>
        <p:nvPicPr>
          <p:cNvPr id="6" name="图片 5">
            <a:extLst>
              <a:ext uri="{FF2B5EF4-FFF2-40B4-BE49-F238E27FC236}">
                <a16:creationId xmlns:a16="http://schemas.microsoft.com/office/drawing/2014/main" id="{648FA493-7DC1-4E9B-96B6-E116BE7A974D}"/>
              </a:ext>
            </a:extLst>
          </p:cNvPr>
          <p:cNvPicPr>
            <a:picLocks noChangeAspect="1"/>
          </p:cNvPicPr>
          <p:nvPr/>
        </p:nvPicPr>
        <p:blipFill>
          <a:blip r:embed="rId3"/>
          <a:stretch>
            <a:fillRect/>
          </a:stretch>
        </p:blipFill>
        <p:spPr>
          <a:xfrm>
            <a:off x="119336" y="4278588"/>
            <a:ext cx="3600000" cy="1977086"/>
          </a:xfrm>
          <a:prstGeom prst="rect">
            <a:avLst/>
          </a:prstGeom>
        </p:spPr>
      </p:pic>
    </p:spTree>
    <p:extLst>
      <p:ext uri="{BB962C8B-B14F-4D97-AF65-F5344CB8AC3E}">
        <p14:creationId xmlns:p14="http://schemas.microsoft.com/office/powerpoint/2010/main" val="147314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D232AE6-9E12-467E-8996-7F911CCF9D4A}"/>
              </a:ext>
            </a:extLst>
          </p:cNvPr>
          <p:cNvPicPr>
            <a:picLocks noChangeAspect="1"/>
          </p:cNvPicPr>
          <p:nvPr/>
        </p:nvPicPr>
        <p:blipFill>
          <a:blip r:embed="rId2"/>
          <a:stretch>
            <a:fillRect/>
          </a:stretch>
        </p:blipFill>
        <p:spPr>
          <a:xfrm>
            <a:off x="1271464" y="1885344"/>
            <a:ext cx="10080000" cy="3152876"/>
          </a:xfrm>
          <a:prstGeom prst="rect">
            <a:avLst/>
          </a:prstGeom>
        </p:spPr>
      </p:pic>
      <p:sp>
        <p:nvSpPr>
          <p:cNvPr id="3" name="灯片编号占位符 2">
            <a:extLst>
              <a:ext uri="{FF2B5EF4-FFF2-40B4-BE49-F238E27FC236}">
                <a16:creationId xmlns:a16="http://schemas.microsoft.com/office/drawing/2014/main" id="{774400FB-C75F-45D2-91BE-F37C0AC6E3BA}"/>
              </a:ext>
            </a:extLst>
          </p:cNvPr>
          <p:cNvSpPr>
            <a:spLocks noGrp="1"/>
          </p:cNvSpPr>
          <p:nvPr>
            <p:ph type="sldNum" sz="quarter" idx="12"/>
          </p:nvPr>
        </p:nvSpPr>
        <p:spPr/>
        <p:txBody>
          <a:bodyPr/>
          <a:lstStyle/>
          <a:p>
            <a:fld id="{098B4EB0-06CE-481E-B32B-52DF58230A15}" type="slidenum">
              <a:rPr lang="zh-CN" altLang="en-US" smtClean="0"/>
              <a:pPr/>
              <a:t>6</a:t>
            </a:fld>
            <a:endParaRPr lang="zh-CN" altLang="en-US" dirty="0"/>
          </a:p>
        </p:txBody>
      </p:sp>
      <p:sp>
        <p:nvSpPr>
          <p:cNvPr id="23" name="内容占位符 1">
            <a:extLst>
              <a:ext uri="{FF2B5EF4-FFF2-40B4-BE49-F238E27FC236}">
                <a16:creationId xmlns:a16="http://schemas.microsoft.com/office/drawing/2014/main" id="{6F95906C-D579-49BE-8A72-8B9E86213823}"/>
              </a:ext>
            </a:extLst>
          </p:cNvPr>
          <p:cNvSpPr txBox="1">
            <a:spLocks/>
          </p:cNvSpPr>
          <p:nvPr/>
        </p:nvSpPr>
        <p:spPr>
          <a:xfrm>
            <a:off x="335338" y="5706611"/>
            <a:ext cx="11144782" cy="1008537"/>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t>Distance to detective angle</a:t>
            </a:r>
          </a:p>
          <a:p>
            <a:pPr lvl="1"/>
            <a:r>
              <a:rPr lang="en-US" altLang="zh-CN" sz="1800" dirty="0"/>
              <a:t>IP chamber flange: 5.3mm   RVC: 14.9mm (pressure tube)</a:t>
            </a:r>
          </a:p>
          <a:p>
            <a:endParaRPr lang="zh-CN" altLang="en-US" sz="1800" dirty="0"/>
          </a:p>
        </p:txBody>
      </p:sp>
      <p:sp>
        <p:nvSpPr>
          <p:cNvPr id="8" name="标题 2">
            <a:extLst>
              <a:ext uri="{FF2B5EF4-FFF2-40B4-BE49-F238E27FC236}">
                <a16:creationId xmlns:a16="http://schemas.microsoft.com/office/drawing/2014/main" id="{25B1B25A-B684-46F8-8941-F8C2DA7BD57E}"/>
              </a:ext>
            </a:extLst>
          </p:cNvPr>
          <p:cNvSpPr>
            <a:spLocks noGrp="1"/>
          </p:cNvSpPr>
          <p:nvPr>
            <p:ph type="title"/>
          </p:nvPr>
        </p:nvSpPr>
        <p:spPr>
          <a:xfrm>
            <a:off x="666712" y="142852"/>
            <a:ext cx="10763325" cy="725470"/>
          </a:xfrm>
        </p:spPr>
        <p:txBody>
          <a:bodyPr/>
          <a:lstStyle/>
          <a:p>
            <a:r>
              <a:rPr lang="en-US" dirty="0"/>
              <a:t>MDI layout</a:t>
            </a:r>
          </a:p>
        </p:txBody>
      </p:sp>
      <p:sp>
        <p:nvSpPr>
          <p:cNvPr id="12" name="文本框 11">
            <a:extLst>
              <a:ext uri="{FF2B5EF4-FFF2-40B4-BE49-F238E27FC236}">
                <a16:creationId xmlns:a16="http://schemas.microsoft.com/office/drawing/2014/main" id="{743030D1-1041-4CB8-B1FB-A9BB99360AD4}"/>
              </a:ext>
            </a:extLst>
          </p:cNvPr>
          <p:cNvSpPr txBox="1"/>
          <p:nvPr/>
        </p:nvSpPr>
        <p:spPr>
          <a:xfrm>
            <a:off x="1608224" y="5157692"/>
            <a:ext cx="504056"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IP</a:t>
            </a:r>
          </a:p>
        </p:txBody>
      </p:sp>
      <p:sp>
        <p:nvSpPr>
          <p:cNvPr id="13" name="文本框 12">
            <a:extLst>
              <a:ext uri="{FF2B5EF4-FFF2-40B4-BE49-F238E27FC236}">
                <a16:creationId xmlns:a16="http://schemas.microsoft.com/office/drawing/2014/main" id="{7DE027CA-4D3E-481E-AB5E-2FDFCEC073B8}"/>
              </a:ext>
            </a:extLst>
          </p:cNvPr>
          <p:cNvSpPr txBox="1"/>
          <p:nvPr/>
        </p:nvSpPr>
        <p:spPr>
          <a:xfrm>
            <a:off x="1645113" y="1075595"/>
            <a:ext cx="1867817"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Central beampipe</a:t>
            </a:r>
          </a:p>
          <a:p>
            <a:r>
              <a:rPr lang="en-US" altLang="zh-CN" sz="1600" dirty="0">
                <a:solidFill>
                  <a:srgbClr val="0000FF"/>
                </a:solidFill>
              </a:rPr>
              <a:t>Z: -700~700mm</a:t>
            </a:r>
          </a:p>
        </p:txBody>
      </p:sp>
      <p:sp>
        <p:nvSpPr>
          <p:cNvPr id="14" name="文本框 13">
            <a:extLst>
              <a:ext uri="{FF2B5EF4-FFF2-40B4-BE49-F238E27FC236}">
                <a16:creationId xmlns:a16="http://schemas.microsoft.com/office/drawing/2014/main" id="{8D6D5912-6E15-4750-AF7F-9F0C346DE8B3}"/>
              </a:ext>
            </a:extLst>
          </p:cNvPr>
          <p:cNvSpPr txBox="1"/>
          <p:nvPr/>
        </p:nvSpPr>
        <p:spPr>
          <a:xfrm>
            <a:off x="2624392" y="5166852"/>
            <a:ext cx="1500875"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RVC</a:t>
            </a:r>
          </a:p>
          <a:p>
            <a:r>
              <a:rPr lang="en-US" altLang="zh-CN" sz="1600" dirty="0">
                <a:solidFill>
                  <a:srgbClr val="0000FF"/>
                </a:solidFill>
              </a:rPr>
              <a:t>Z: 700~783mm</a:t>
            </a:r>
          </a:p>
        </p:txBody>
      </p:sp>
      <p:sp>
        <p:nvSpPr>
          <p:cNvPr id="15" name="文本框 14">
            <a:extLst>
              <a:ext uri="{FF2B5EF4-FFF2-40B4-BE49-F238E27FC236}">
                <a16:creationId xmlns:a16="http://schemas.microsoft.com/office/drawing/2014/main" id="{6E54629E-F197-42A7-A57C-33ED76CB0D4D}"/>
              </a:ext>
            </a:extLst>
          </p:cNvPr>
          <p:cNvSpPr txBox="1"/>
          <p:nvPr/>
        </p:nvSpPr>
        <p:spPr>
          <a:xfrm>
            <a:off x="4676352" y="5150013"/>
            <a:ext cx="1542525"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IP BPMs</a:t>
            </a:r>
          </a:p>
          <a:p>
            <a:r>
              <a:rPr lang="en-US" altLang="zh-CN" sz="1600" dirty="0">
                <a:solidFill>
                  <a:srgbClr val="0000FF"/>
                </a:solidFill>
              </a:rPr>
              <a:t>Z</a:t>
            </a:r>
            <a:r>
              <a:rPr lang="en-US" altLang="zh-CN" sz="1600">
                <a:solidFill>
                  <a:srgbClr val="0000FF"/>
                </a:solidFill>
              </a:rPr>
              <a:t>: 950~1050mm</a:t>
            </a:r>
            <a:endParaRPr lang="en-US" altLang="zh-CN" sz="1600" dirty="0">
              <a:solidFill>
                <a:srgbClr val="0000FF"/>
              </a:solidFill>
            </a:endParaRPr>
          </a:p>
        </p:txBody>
      </p:sp>
      <p:sp>
        <p:nvSpPr>
          <p:cNvPr id="16" name="文本框 15">
            <a:extLst>
              <a:ext uri="{FF2B5EF4-FFF2-40B4-BE49-F238E27FC236}">
                <a16:creationId xmlns:a16="http://schemas.microsoft.com/office/drawing/2014/main" id="{06FC9530-F4B3-4A62-951E-86C9E13E85BF}"/>
              </a:ext>
            </a:extLst>
          </p:cNvPr>
          <p:cNvSpPr txBox="1"/>
          <p:nvPr/>
        </p:nvSpPr>
        <p:spPr>
          <a:xfrm>
            <a:off x="3686552" y="1075595"/>
            <a:ext cx="1569853"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Y chamber</a:t>
            </a:r>
          </a:p>
          <a:p>
            <a:r>
              <a:rPr lang="en-US" altLang="zh-CN" sz="1600" dirty="0">
                <a:solidFill>
                  <a:srgbClr val="0000FF"/>
                </a:solidFill>
              </a:rPr>
              <a:t>Z: 783~1050mm</a:t>
            </a:r>
          </a:p>
        </p:txBody>
      </p:sp>
      <p:sp>
        <p:nvSpPr>
          <p:cNvPr id="17" name="文本框 16">
            <a:extLst>
              <a:ext uri="{FF2B5EF4-FFF2-40B4-BE49-F238E27FC236}">
                <a16:creationId xmlns:a16="http://schemas.microsoft.com/office/drawing/2014/main" id="{4B6AAB33-4B20-4C96-909F-CCAFFE1ECCF8}"/>
              </a:ext>
            </a:extLst>
          </p:cNvPr>
          <p:cNvSpPr txBox="1"/>
          <p:nvPr/>
        </p:nvSpPr>
        <p:spPr>
          <a:xfrm>
            <a:off x="5574763" y="1078076"/>
            <a:ext cx="1682583"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err="1"/>
              <a:t>Lumical</a:t>
            </a:r>
            <a:r>
              <a:rPr lang="en-US" altLang="zh-CN" dirty="0"/>
              <a:t> </a:t>
            </a:r>
          </a:p>
          <a:p>
            <a:r>
              <a:rPr lang="en-US" altLang="zh-CN" sz="1600" dirty="0">
                <a:solidFill>
                  <a:srgbClr val="0000FF"/>
                </a:solidFill>
              </a:rPr>
              <a:t>Z: 800-950mm</a:t>
            </a:r>
          </a:p>
        </p:txBody>
      </p:sp>
      <p:sp>
        <p:nvSpPr>
          <p:cNvPr id="18" name="文本框 17">
            <a:extLst>
              <a:ext uri="{FF2B5EF4-FFF2-40B4-BE49-F238E27FC236}">
                <a16:creationId xmlns:a16="http://schemas.microsoft.com/office/drawing/2014/main" id="{60FD7136-8A19-4AED-88AC-38240E4989BD}"/>
              </a:ext>
            </a:extLst>
          </p:cNvPr>
          <p:cNvSpPr txBox="1"/>
          <p:nvPr/>
        </p:nvSpPr>
        <p:spPr>
          <a:xfrm>
            <a:off x="9355545" y="5166852"/>
            <a:ext cx="1635673"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dirty="0"/>
              <a:t>Q1a Q1b &amp;Q2</a:t>
            </a:r>
          </a:p>
          <a:p>
            <a:r>
              <a:rPr lang="en-US" altLang="zh-CN" sz="1600" dirty="0">
                <a:solidFill>
                  <a:srgbClr val="0000FF"/>
                </a:solidFill>
              </a:rPr>
              <a:t>Z: 1880~6245mm</a:t>
            </a:r>
            <a:endParaRPr lang="zh-CN" altLang="en-US" sz="1600" dirty="0">
              <a:solidFill>
                <a:srgbClr val="0000FF"/>
              </a:solidFill>
            </a:endParaRPr>
          </a:p>
        </p:txBody>
      </p:sp>
      <p:cxnSp>
        <p:nvCxnSpPr>
          <p:cNvPr id="19" name="直接连接符 18">
            <a:extLst>
              <a:ext uri="{FF2B5EF4-FFF2-40B4-BE49-F238E27FC236}">
                <a16:creationId xmlns:a16="http://schemas.microsoft.com/office/drawing/2014/main" id="{8D379E62-A444-4D31-9C0F-A38FD705F863}"/>
              </a:ext>
            </a:extLst>
          </p:cNvPr>
          <p:cNvCxnSpPr>
            <a:cxnSpLocks/>
            <a:endCxn id="12" idx="0"/>
          </p:cNvCxnSpPr>
          <p:nvPr/>
        </p:nvCxnSpPr>
        <p:spPr>
          <a:xfrm>
            <a:off x="1534670" y="3580939"/>
            <a:ext cx="325582" cy="1576753"/>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2E2C9F52-5A3A-4461-8543-40B76642AF51}"/>
              </a:ext>
            </a:extLst>
          </p:cNvPr>
          <p:cNvCxnSpPr>
            <a:cxnSpLocks/>
            <a:endCxn id="14" idx="0"/>
          </p:cNvCxnSpPr>
          <p:nvPr/>
        </p:nvCxnSpPr>
        <p:spPr>
          <a:xfrm>
            <a:off x="2978404" y="3627605"/>
            <a:ext cx="396426" cy="1539247"/>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0FACAC10-4E87-4924-B893-79ED8A792035}"/>
              </a:ext>
            </a:extLst>
          </p:cNvPr>
          <p:cNvCxnSpPr>
            <a:cxnSpLocks/>
            <a:stCxn id="16" idx="2"/>
          </p:cNvCxnSpPr>
          <p:nvPr/>
        </p:nvCxnSpPr>
        <p:spPr>
          <a:xfrm flipH="1">
            <a:off x="3191853" y="1691148"/>
            <a:ext cx="1279626" cy="1762425"/>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A348E853-0D24-4CB3-B1CE-13377AFF721C}"/>
              </a:ext>
            </a:extLst>
          </p:cNvPr>
          <p:cNvCxnSpPr>
            <a:cxnSpLocks/>
            <a:stCxn id="15" idx="0"/>
          </p:cNvCxnSpPr>
          <p:nvPr/>
        </p:nvCxnSpPr>
        <p:spPr>
          <a:xfrm flipH="1" flipV="1">
            <a:off x="3581723" y="3621277"/>
            <a:ext cx="1865892" cy="1528736"/>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7FEFECAC-2AFB-4580-BA8E-85DD497ACAF5}"/>
              </a:ext>
            </a:extLst>
          </p:cNvPr>
          <p:cNvCxnSpPr>
            <a:cxnSpLocks/>
            <a:stCxn id="17" idx="2"/>
          </p:cNvCxnSpPr>
          <p:nvPr/>
        </p:nvCxnSpPr>
        <p:spPr>
          <a:xfrm flipH="1">
            <a:off x="3512931" y="1693629"/>
            <a:ext cx="2903124" cy="1615929"/>
          </a:xfrm>
          <a:prstGeom prst="line">
            <a:avLst/>
          </a:prstGeom>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4C2C609D-7747-48CD-A442-39049B6F332E}"/>
              </a:ext>
            </a:extLst>
          </p:cNvPr>
          <p:cNvCxnSpPr>
            <a:cxnSpLocks/>
            <a:stCxn id="13" idx="2"/>
          </p:cNvCxnSpPr>
          <p:nvPr/>
        </p:nvCxnSpPr>
        <p:spPr>
          <a:xfrm flipH="1">
            <a:off x="2374018" y="1691148"/>
            <a:ext cx="205004" cy="1770634"/>
          </a:xfrm>
          <a:prstGeom prst="line">
            <a:avLst/>
          </a:prstGeom>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E5FB4F52-0B28-400B-BAE3-88DC7F4EC154}"/>
              </a:ext>
            </a:extLst>
          </p:cNvPr>
          <p:cNvSpPr txBox="1"/>
          <p:nvPr/>
        </p:nvSpPr>
        <p:spPr>
          <a:xfrm>
            <a:off x="6969315" y="5161311"/>
            <a:ext cx="1944216"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Auxiliary support</a:t>
            </a:r>
          </a:p>
          <a:p>
            <a:r>
              <a:rPr lang="en-US" altLang="zh-CN" sz="1600" dirty="0">
                <a:solidFill>
                  <a:srgbClr val="0000FF"/>
                </a:solidFill>
              </a:rPr>
              <a:t>Z: 3300~3700 mm</a:t>
            </a:r>
          </a:p>
        </p:txBody>
      </p:sp>
      <p:cxnSp>
        <p:nvCxnSpPr>
          <p:cNvPr id="30" name="直接连接符 29">
            <a:extLst>
              <a:ext uri="{FF2B5EF4-FFF2-40B4-BE49-F238E27FC236}">
                <a16:creationId xmlns:a16="http://schemas.microsoft.com/office/drawing/2014/main" id="{3FB1AA78-F5E1-4C28-BA45-7D64DBBDD5F2}"/>
              </a:ext>
            </a:extLst>
          </p:cNvPr>
          <p:cNvCxnSpPr>
            <a:cxnSpLocks/>
            <a:stCxn id="29" idx="0"/>
          </p:cNvCxnSpPr>
          <p:nvPr/>
        </p:nvCxnSpPr>
        <p:spPr>
          <a:xfrm flipV="1">
            <a:off x="7941423" y="4211571"/>
            <a:ext cx="386072" cy="94974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3ED39577-A887-4177-B5EC-B649418B38EC}"/>
              </a:ext>
            </a:extLst>
          </p:cNvPr>
          <p:cNvCxnSpPr>
            <a:stCxn id="18" idx="0"/>
          </p:cNvCxnSpPr>
          <p:nvPr/>
        </p:nvCxnSpPr>
        <p:spPr>
          <a:xfrm flipH="1" flipV="1">
            <a:off x="9355545" y="3621277"/>
            <a:ext cx="817837" cy="154557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288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2AA58A7-D00F-4579-94A6-34F1ED690AF6}"/>
              </a:ext>
            </a:extLst>
          </p:cNvPr>
          <p:cNvSpPr>
            <a:spLocks noGrp="1"/>
          </p:cNvSpPr>
          <p:nvPr>
            <p:ph idx="1"/>
          </p:nvPr>
        </p:nvSpPr>
        <p:spPr/>
        <p:txBody>
          <a:bodyPr/>
          <a:lstStyle/>
          <a:p>
            <a:r>
              <a:rPr lang="en-US" dirty="0"/>
              <a:t>Mechanical interface between accelerator and detector</a:t>
            </a:r>
          </a:p>
        </p:txBody>
      </p:sp>
      <p:sp>
        <p:nvSpPr>
          <p:cNvPr id="3" name="标题 2">
            <a:extLst>
              <a:ext uri="{FF2B5EF4-FFF2-40B4-BE49-F238E27FC236}">
                <a16:creationId xmlns:a16="http://schemas.microsoft.com/office/drawing/2014/main" id="{91D6CA1F-6721-4318-BC01-D6F516EAFDF3}"/>
              </a:ext>
            </a:extLst>
          </p:cNvPr>
          <p:cNvSpPr>
            <a:spLocks noGrp="1"/>
          </p:cNvSpPr>
          <p:nvPr>
            <p:ph type="title"/>
          </p:nvPr>
        </p:nvSpPr>
        <p:spPr/>
        <p:txBody>
          <a:bodyPr/>
          <a:lstStyle/>
          <a:p>
            <a:r>
              <a:rPr lang="en-US" dirty="0"/>
              <a:t>MDI layout</a:t>
            </a:r>
          </a:p>
        </p:txBody>
      </p:sp>
      <p:sp>
        <p:nvSpPr>
          <p:cNvPr id="4" name="灯片编号占位符 3">
            <a:extLst>
              <a:ext uri="{FF2B5EF4-FFF2-40B4-BE49-F238E27FC236}">
                <a16:creationId xmlns:a16="http://schemas.microsoft.com/office/drawing/2014/main" id="{7A0B4119-FC46-4252-8025-2DD989FB47E9}"/>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grpSp>
        <p:nvGrpSpPr>
          <p:cNvPr id="21" name="组合 20">
            <a:extLst>
              <a:ext uri="{FF2B5EF4-FFF2-40B4-BE49-F238E27FC236}">
                <a16:creationId xmlns:a16="http://schemas.microsoft.com/office/drawing/2014/main" id="{F34C6A7B-FD74-4E39-A2F1-45D2B439BEE6}"/>
              </a:ext>
            </a:extLst>
          </p:cNvPr>
          <p:cNvGrpSpPr/>
          <p:nvPr/>
        </p:nvGrpSpPr>
        <p:grpSpPr>
          <a:xfrm>
            <a:off x="542648" y="2441519"/>
            <a:ext cx="4560380" cy="3914832"/>
            <a:chOff x="542648" y="2441519"/>
            <a:chExt cx="4560380" cy="3914832"/>
          </a:xfrm>
        </p:grpSpPr>
        <p:pic>
          <p:nvPicPr>
            <p:cNvPr id="7" name="图片 6">
              <a:extLst>
                <a:ext uri="{FF2B5EF4-FFF2-40B4-BE49-F238E27FC236}">
                  <a16:creationId xmlns:a16="http://schemas.microsoft.com/office/drawing/2014/main" id="{96E17D58-7B16-4F1E-8577-D9EC02D19FF8}"/>
                </a:ext>
              </a:extLst>
            </p:cNvPr>
            <p:cNvPicPr>
              <a:picLocks noChangeAspect="1"/>
            </p:cNvPicPr>
            <p:nvPr/>
          </p:nvPicPr>
          <p:blipFill>
            <a:blip r:embed="rId2"/>
            <a:stretch>
              <a:fillRect/>
            </a:stretch>
          </p:blipFill>
          <p:spPr>
            <a:xfrm>
              <a:off x="616174" y="2971054"/>
              <a:ext cx="4320000" cy="3023516"/>
            </a:xfrm>
            <a:prstGeom prst="rect">
              <a:avLst/>
            </a:prstGeom>
          </p:spPr>
        </p:pic>
        <p:sp>
          <p:nvSpPr>
            <p:cNvPr id="6" name="文本框 5">
              <a:extLst>
                <a:ext uri="{FF2B5EF4-FFF2-40B4-BE49-F238E27FC236}">
                  <a16:creationId xmlns:a16="http://schemas.microsoft.com/office/drawing/2014/main" id="{E6D94BD0-C77A-4249-8AC4-858A17E10A0F}"/>
                </a:ext>
              </a:extLst>
            </p:cNvPr>
            <p:cNvSpPr txBox="1"/>
            <p:nvPr/>
          </p:nvSpPr>
          <p:spPr>
            <a:xfrm>
              <a:off x="542648" y="2441519"/>
              <a:ext cx="1952951"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Central beampipe</a:t>
              </a:r>
            </a:p>
          </p:txBody>
        </p:sp>
        <p:cxnSp>
          <p:nvCxnSpPr>
            <p:cNvPr id="8" name="直接连接符 7">
              <a:extLst>
                <a:ext uri="{FF2B5EF4-FFF2-40B4-BE49-F238E27FC236}">
                  <a16:creationId xmlns:a16="http://schemas.microsoft.com/office/drawing/2014/main" id="{A301E22E-7497-4769-8B13-F56F34596CFF}"/>
                </a:ext>
              </a:extLst>
            </p:cNvPr>
            <p:cNvCxnSpPr>
              <a:cxnSpLocks/>
            </p:cNvCxnSpPr>
            <p:nvPr/>
          </p:nvCxnSpPr>
          <p:spPr>
            <a:xfrm flipH="1">
              <a:off x="1055440" y="2873567"/>
              <a:ext cx="135281" cy="1707561"/>
            </a:xfrm>
            <a:prstGeom prst="line">
              <a:avLst/>
            </a:prstGeom>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F59A92F6-D74C-4785-BE35-3165AE8C27E7}"/>
                </a:ext>
              </a:extLst>
            </p:cNvPr>
            <p:cNvSpPr txBox="1"/>
            <p:nvPr/>
          </p:nvSpPr>
          <p:spPr>
            <a:xfrm>
              <a:off x="1406745" y="5984195"/>
              <a:ext cx="648072"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RVC</a:t>
              </a:r>
            </a:p>
          </p:txBody>
        </p:sp>
        <p:sp>
          <p:nvSpPr>
            <p:cNvPr id="11" name="文本框 10">
              <a:extLst>
                <a:ext uri="{FF2B5EF4-FFF2-40B4-BE49-F238E27FC236}">
                  <a16:creationId xmlns:a16="http://schemas.microsoft.com/office/drawing/2014/main" id="{80205106-BC25-4D93-B5FC-5C91038E80CA}"/>
                </a:ext>
              </a:extLst>
            </p:cNvPr>
            <p:cNvSpPr txBox="1"/>
            <p:nvPr/>
          </p:nvSpPr>
          <p:spPr>
            <a:xfrm>
              <a:off x="2762047" y="2441519"/>
              <a:ext cx="957690"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t>Lumical</a:t>
              </a:r>
              <a:endParaRPr lang="en-US" dirty="0"/>
            </a:p>
          </p:txBody>
        </p:sp>
        <p:sp>
          <p:nvSpPr>
            <p:cNvPr id="13" name="文本框 12">
              <a:extLst>
                <a:ext uri="{FF2B5EF4-FFF2-40B4-BE49-F238E27FC236}">
                  <a16:creationId xmlns:a16="http://schemas.microsoft.com/office/drawing/2014/main" id="{6D46084E-6CF2-47B9-9053-1B22AF6298B8}"/>
                </a:ext>
              </a:extLst>
            </p:cNvPr>
            <p:cNvSpPr txBox="1"/>
            <p:nvPr/>
          </p:nvSpPr>
          <p:spPr>
            <a:xfrm>
              <a:off x="4166924" y="5987019"/>
              <a:ext cx="936104"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 BPM</a:t>
              </a:r>
            </a:p>
          </p:txBody>
        </p:sp>
        <p:sp>
          <p:nvSpPr>
            <p:cNvPr id="14" name="文本框 13">
              <a:extLst>
                <a:ext uri="{FF2B5EF4-FFF2-40B4-BE49-F238E27FC236}">
                  <a16:creationId xmlns:a16="http://schemas.microsoft.com/office/drawing/2014/main" id="{1F0646D0-B83C-45A7-892E-485F3D3D8C79}"/>
                </a:ext>
              </a:extLst>
            </p:cNvPr>
            <p:cNvSpPr txBox="1"/>
            <p:nvPr/>
          </p:nvSpPr>
          <p:spPr>
            <a:xfrm>
              <a:off x="2702889" y="5984195"/>
              <a:ext cx="1296144"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Y chamber</a:t>
              </a:r>
            </a:p>
          </p:txBody>
        </p:sp>
        <p:cxnSp>
          <p:nvCxnSpPr>
            <p:cNvPr id="16" name="直接连接符 15">
              <a:extLst>
                <a:ext uri="{FF2B5EF4-FFF2-40B4-BE49-F238E27FC236}">
                  <a16:creationId xmlns:a16="http://schemas.microsoft.com/office/drawing/2014/main" id="{82049684-7A07-48DD-B09F-F6B9742564BF}"/>
                </a:ext>
              </a:extLst>
            </p:cNvPr>
            <p:cNvCxnSpPr>
              <a:cxnSpLocks/>
              <a:stCxn id="11" idx="2"/>
            </p:cNvCxnSpPr>
            <p:nvPr/>
          </p:nvCxnSpPr>
          <p:spPr>
            <a:xfrm flipH="1">
              <a:off x="1964808" y="2810851"/>
              <a:ext cx="1276084" cy="1486689"/>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C164DC6B-0D53-4822-8406-04758B6D9C73}"/>
                </a:ext>
              </a:extLst>
            </p:cNvPr>
            <p:cNvCxnSpPr>
              <a:cxnSpLocks/>
              <a:stCxn id="10" idx="0"/>
            </p:cNvCxnSpPr>
            <p:nvPr/>
          </p:nvCxnSpPr>
          <p:spPr>
            <a:xfrm flipV="1">
              <a:off x="1730781" y="5085184"/>
              <a:ext cx="148226" cy="899011"/>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C500B0D6-0C59-4FB0-A877-BC52A4A73F8E}"/>
                </a:ext>
              </a:extLst>
            </p:cNvPr>
            <p:cNvCxnSpPr>
              <a:cxnSpLocks/>
              <a:stCxn id="14" idx="0"/>
            </p:cNvCxnSpPr>
            <p:nvPr/>
          </p:nvCxnSpPr>
          <p:spPr>
            <a:xfrm flipH="1" flipV="1">
              <a:off x="2922238" y="4581128"/>
              <a:ext cx="428723" cy="1403067"/>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35D67C4C-247A-4188-88E8-E910B3F29201}"/>
                </a:ext>
              </a:extLst>
            </p:cNvPr>
            <p:cNvCxnSpPr>
              <a:cxnSpLocks/>
              <a:stCxn id="13" idx="0"/>
            </p:cNvCxnSpPr>
            <p:nvPr/>
          </p:nvCxnSpPr>
          <p:spPr>
            <a:xfrm flipH="1" flipV="1">
              <a:off x="3357535" y="4710570"/>
              <a:ext cx="1277441" cy="1276449"/>
            </a:xfrm>
            <a:prstGeom prst="line">
              <a:avLst/>
            </a:prstGeom>
          </p:spPr>
          <p:style>
            <a:lnRef idx="1">
              <a:schemeClr val="dk1"/>
            </a:lnRef>
            <a:fillRef idx="0">
              <a:schemeClr val="dk1"/>
            </a:fillRef>
            <a:effectRef idx="0">
              <a:schemeClr val="dk1"/>
            </a:effectRef>
            <a:fontRef idx="minor">
              <a:schemeClr val="tx1"/>
            </a:fontRef>
          </p:style>
        </p:cxnSp>
      </p:grpSp>
      <p:pic>
        <p:nvPicPr>
          <p:cNvPr id="23" name="图片 22">
            <a:extLst>
              <a:ext uri="{FF2B5EF4-FFF2-40B4-BE49-F238E27FC236}">
                <a16:creationId xmlns:a16="http://schemas.microsoft.com/office/drawing/2014/main" id="{CF64C3B5-BDBD-4A19-B538-CE2F3474197D}"/>
              </a:ext>
            </a:extLst>
          </p:cNvPr>
          <p:cNvPicPr>
            <a:picLocks noChangeAspect="1"/>
          </p:cNvPicPr>
          <p:nvPr/>
        </p:nvPicPr>
        <p:blipFill>
          <a:blip r:embed="rId3"/>
          <a:stretch>
            <a:fillRect/>
          </a:stretch>
        </p:blipFill>
        <p:spPr>
          <a:xfrm>
            <a:off x="6324876" y="2238534"/>
            <a:ext cx="5324475" cy="3571875"/>
          </a:xfrm>
          <a:prstGeom prst="rect">
            <a:avLst/>
          </a:prstGeom>
        </p:spPr>
      </p:pic>
      <p:sp>
        <p:nvSpPr>
          <p:cNvPr id="25" name="文本框 24">
            <a:extLst>
              <a:ext uri="{FF2B5EF4-FFF2-40B4-BE49-F238E27FC236}">
                <a16:creationId xmlns:a16="http://schemas.microsoft.com/office/drawing/2014/main" id="{9CD23BBE-4D56-4388-A44C-70D182B1FCCF}"/>
              </a:ext>
            </a:extLst>
          </p:cNvPr>
          <p:cNvSpPr txBox="1"/>
          <p:nvPr/>
        </p:nvSpPr>
        <p:spPr>
          <a:xfrm>
            <a:off x="8587899" y="5870514"/>
            <a:ext cx="1972597"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Detector guide rail</a:t>
            </a:r>
          </a:p>
        </p:txBody>
      </p:sp>
      <p:sp>
        <p:nvSpPr>
          <p:cNvPr id="26" name="文本框 25">
            <a:extLst>
              <a:ext uri="{FF2B5EF4-FFF2-40B4-BE49-F238E27FC236}">
                <a16:creationId xmlns:a16="http://schemas.microsoft.com/office/drawing/2014/main" id="{E5D7CD0F-B40A-4A2D-8FE6-E12C75C95285}"/>
              </a:ext>
            </a:extLst>
          </p:cNvPr>
          <p:cNvSpPr txBox="1"/>
          <p:nvPr/>
        </p:nvSpPr>
        <p:spPr>
          <a:xfrm>
            <a:off x="8724292" y="2259972"/>
            <a:ext cx="1764196"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Accelerator</a:t>
            </a:r>
          </a:p>
          <a:p>
            <a:r>
              <a:rPr lang="en-US" dirty="0"/>
              <a:t>cryostat support</a:t>
            </a:r>
          </a:p>
        </p:txBody>
      </p:sp>
      <p:cxnSp>
        <p:nvCxnSpPr>
          <p:cNvPr id="28" name="直接连接符 27">
            <a:extLst>
              <a:ext uri="{FF2B5EF4-FFF2-40B4-BE49-F238E27FC236}">
                <a16:creationId xmlns:a16="http://schemas.microsoft.com/office/drawing/2014/main" id="{B9F4E7D3-2E24-46E0-B46D-7FA9C791EE17}"/>
              </a:ext>
            </a:extLst>
          </p:cNvPr>
          <p:cNvCxnSpPr>
            <a:stCxn id="25" idx="0"/>
          </p:cNvCxnSpPr>
          <p:nvPr/>
        </p:nvCxnSpPr>
        <p:spPr>
          <a:xfrm flipV="1">
            <a:off x="9574198" y="4710570"/>
            <a:ext cx="50194" cy="1159944"/>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EB6CC849-1440-4542-B72A-248E9A6EE952}"/>
              </a:ext>
            </a:extLst>
          </p:cNvPr>
          <p:cNvCxnSpPr>
            <a:stCxn id="26" idx="2"/>
          </p:cNvCxnSpPr>
          <p:nvPr/>
        </p:nvCxnSpPr>
        <p:spPr>
          <a:xfrm flipH="1">
            <a:off x="9336360" y="2906303"/>
            <a:ext cx="270030" cy="95474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185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741C194-6FE0-492F-9211-5220160EEE3F}"/>
              </a:ext>
            </a:extLst>
          </p:cNvPr>
          <p:cNvSpPr>
            <a:spLocks noGrp="1"/>
          </p:cNvSpPr>
          <p:nvPr>
            <p:ph idx="1"/>
          </p:nvPr>
        </p:nvSpPr>
        <p:spPr>
          <a:xfrm>
            <a:off x="609599" y="1285861"/>
            <a:ext cx="10886691" cy="4840303"/>
          </a:xfrm>
        </p:spPr>
        <p:txBody>
          <a:bodyPr>
            <a:normAutofit/>
          </a:bodyPr>
          <a:lstStyle/>
          <a:p>
            <a:pPr lvl="1"/>
            <a:r>
              <a:rPr lang="en-US" altLang="zh-CN" sz="2000" dirty="0"/>
              <a:t>Q3 and anti-solenoid are at the support bed of cryostat, should be removed first once the cryostat be pulled out.</a:t>
            </a:r>
          </a:p>
          <a:p>
            <a:pPr lvl="1"/>
            <a:r>
              <a:rPr lang="en-US" altLang="zh-CN" sz="2000" dirty="0"/>
              <a:t>Q3: 7.55~10.55m</a:t>
            </a:r>
          </a:p>
          <a:p>
            <a:pPr lvl="1"/>
            <a:r>
              <a:rPr lang="en-US" altLang="zh-CN" sz="2000" dirty="0"/>
              <a:t>Anti-solenoid: 11~12m</a:t>
            </a:r>
            <a:endParaRPr lang="en-US" sz="2000" dirty="0"/>
          </a:p>
        </p:txBody>
      </p:sp>
      <p:sp>
        <p:nvSpPr>
          <p:cNvPr id="3" name="标题 2">
            <a:extLst>
              <a:ext uri="{FF2B5EF4-FFF2-40B4-BE49-F238E27FC236}">
                <a16:creationId xmlns:a16="http://schemas.microsoft.com/office/drawing/2014/main" id="{470C5531-572A-4248-8D2A-A46818D75350}"/>
              </a:ext>
            </a:extLst>
          </p:cNvPr>
          <p:cNvSpPr>
            <a:spLocks noGrp="1"/>
          </p:cNvSpPr>
          <p:nvPr>
            <p:ph type="title"/>
          </p:nvPr>
        </p:nvSpPr>
        <p:spPr/>
        <p:txBody>
          <a:bodyPr/>
          <a:lstStyle/>
          <a:p>
            <a:r>
              <a:rPr lang="en-US" dirty="0"/>
              <a:t>MDI layout</a:t>
            </a:r>
          </a:p>
        </p:txBody>
      </p:sp>
      <p:sp>
        <p:nvSpPr>
          <p:cNvPr id="4" name="灯片编号占位符 3">
            <a:extLst>
              <a:ext uri="{FF2B5EF4-FFF2-40B4-BE49-F238E27FC236}">
                <a16:creationId xmlns:a16="http://schemas.microsoft.com/office/drawing/2014/main" id="{DF44189F-0959-4481-802C-D2F936E956C7}"/>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pic>
        <p:nvPicPr>
          <p:cNvPr id="13" name="table">
            <a:extLst>
              <a:ext uri="{FF2B5EF4-FFF2-40B4-BE49-F238E27FC236}">
                <a16:creationId xmlns:a16="http://schemas.microsoft.com/office/drawing/2014/main" id="{DFD7CD6F-6EC0-406D-A166-957E0ACF23CC}"/>
              </a:ext>
            </a:extLst>
          </p:cNvPr>
          <p:cNvPicPr>
            <a:picLocks noChangeAspect="1"/>
          </p:cNvPicPr>
          <p:nvPr/>
        </p:nvPicPr>
        <p:blipFill rotWithShape="1">
          <a:blip r:embed="rId3"/>
          <a:srcRect r="42815"/>
          <a:stretch/>
        </p:blipFill>
        <p:spPr>
          <a:xfrm>
            <a:off x="582984" y="3412976"/>
            <a:ext cx="3240691" cy="2592288"/>
          </a:xfrm>
          <a:prstGeom prst="rect">
            <a:avLst/>
          </a:prstGeom>
        </p:spPr>
      </p:pic>
      <p:sp>
        <p:nvSpPr>
          <p:cNvPr id="14" name="文本框 13">
            <a:extLst>
              <a:ext uri="{FF2B5EF4-FFF2-40B4-BE49-F238E27FC236}">
                <a16:creationId xmlns:a16="http://schemas.microsoft.com/office/drawing/2014/main" id="{A2F5ADEF-D3EA-47F1-92BC-EB1182F241D1}"/>
              </a:ext>
            </a:extLst>
          </p:cNvPr>
          <p:cNvSpPr txBox="1"/>
          <p:nvPr/>
        </p:nvSpPr>
        <p:spPr>
          <a:xfrm>
            <a:off x="623876" y="5930581"/>
            <a:ext cx="3055446" cy="646331"/>
          </a:xfrm>
          <a:prstGeom prst="rect">
            <a:avLst/>
          </a:prstGeom>
          <a:noFill/>
        </p:spPr>
        <p:txBody>
          <a:bodyPr wrap="square" rtlCol="0">
            <a:spAutoFit/>
          </a:bodyPr>
          <a:lstStyle/>
          <a:p>
            <a:r>
              <a:rPr lang="en-US" sz="1200" i="1" dirty="0" err="1"/>
              <a:t>Yiwei</a:t>
            </a:r>
            <a:r>
              <a:rPr lang="en-US" sz="1200" i="1" dirty="0"/>
              <a:t> </a:t>
            </a:r>
            <a:r>
              <a:rPr lang="en-US" sz="1200" i="1" dirty="0" err="1"/>
              <a:t>Wang，CEPC</a:t>
            </a:r>
            <a:r>
              <a:rPr lang="en-US" sz="1200" i="1" dirty="0"/>
              <a:t> Lattice with Energy Switch, Ground </a:t>
            </a:r>
            <a:r>
              <a:rPr lang="en-US" sz="1200" i="1" dirty="0" err="1"/>
              <a:t>Motion，IAS</a:t>
            </a:r>
            <a:r>
              <a:rPr lang="en-US" sz="1200" i="1" dirty="0"/>
              <a:t> Program on Fundamental </a:t>
            </a:r>
            <a:r>
              <a:rPr lang="en-US" sz="1200" i="1" dirty="0" err="1"/>
              <a:t>Physics，January</a:t>
            </a:r>
            <a:r>
              <a:rPr lang="en-US" sz="1200" i="1" dirty="0"/>
              <a:t> 13-17, 2025.</a:t>
            </a:r>
          </a:p>
        </p:txBody>
      </p:sp>
      <p:grpSp>
        <p:nvGrpSpPr>
          <p:cNvPr id="39" name="组合 38">
            <a:extLst>
              <a:ext uri="{FF2B5EF4-FFF2-40B4-BE49-F238E27FC236}">
                <a16:creationId xmlns:a16="http://schemas.microsoft.com/office/drawing/2014/main" id="{21B4C51F-D952-49CD-84B8-C095262349D8}"/>
              </a:ext>
            </a:extLst>
          </p:cNvPr>
          <p:cNvGrpSpPr/>
          <p:nvPr/>
        </p:nvGrpSpPr>
        <p:grpSpPr>
          <a:xfrm>
            <a:off x="4296290" y="2350621"/>
            <a:ext cx="7587288" cy="4262301"/>
            <a:chOff x="4296290" y="2350621"/>
            <a:chExt cx="7587288" cy="4262301"/>
          </a:xfrm>
        </p:grpSpPr>
        <p:pic>
          <p:nvPicPr>
            <p:cNvPr id="8" name="图片 7">
              <a:extLst>
                <a:ext uri="{FF2B5EF4-FFF2-40B4-BE49-F238E27FC236}">
                  <a16:creationId xmlns:a16="http://schemas.microsoft.com/office/drawing/2014/main" id="{19CA39ED-1619-449B-B394-2BA5F51902DB}"/>
                </a:ext>
              </a:extLst>
            </p:cNvPr>
            <p:cNvPicPr>
              <a:picLocks noChangeAspect="1"/>
            </p:cNvPicPr>
            <p:nvPr/>
          </p:nvPicPr>
          <p:blipFill>
            <a:blip r:embed="rId4"/>
            <a:stretch>
              <a:fillRect/>
            </a:stretch>
          </p:blipFill>
          <p:spPr>
            <a:xfrm>
              <a:off x="4296290" y="2780928"/>
              <a:ext cx="7200000" cy="3825000"/>
            </a:xfrm>
            <a:prstGeom prst="rect">
              <a:avLst/>
            </a:prstGeom>
          </p:spPr>
        </p:pic>
        <p:sp>
          <p:nvSpPr>
            <p:cNvPr id="17" name="文本框 16">
              <a:extLst>
                <a:ext uri="{FF2B5EF4-FFF2-40B4-BE49-F238E27FC236}">
                  <a16:creationId xmlns:a16="http://schemas.microsoft.com/office/drawing/2014/main" id="{EA75D5CD-ABED-4746-8A50-7C5C0EB98257}"/>
                </a:ext>
              </a:extLst>
            </p:cNvPr>
            <p:cNvSpPr txBox="1"/>
            <p:nvPr/>
          </p:nvSpPr>
          <p:spPr>
            <a:xfrm>
              <a:off x="5087888" y="2350621"/>
              <a:ext cx="1440160" cy="646331"/>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Detector components</a:t>
              </a:r>
            </a:p>
          </p:txBody>
        </p:sp>
        <p:cxnSp>
          <p:nvCxnSpPr>
            <p:cNvPr id="19" name="直接连接符 18">
              <a:extLst>
                <a:ext uri="{FF2B5EF4-FFF2-40B4-BE49-F238E27FC236}">
                  <a16:creationId xmlns:a16="http://schemas.microsoft.com/office/drawing/2014/main" id="{094EC2DD-822B-4672-980F-D8189DFBD2FE}"/>
                </a:ext>
              </a:extLst>
            </p:cNvPr>
            <p:cNvCxnSpPr>
              <a:stCxn id="17" idx="2"/>
            </p:cNvCxnSpPr>
            <p:nvPr/>
          </p:nvCxnSpPr>
          <p:spPr>
            <a:xfrm flipH="1">
              <a:off x="5447928" y="2996952"/>
              <a:ext cx="360040" cy="854817"/>
            </a:xfrm>
            <a:prstGeom prst="line">
              <a:avLst/>
            </a:prstGeom>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8B4EF4BD-2F23-4D0B-9BAF-B6A04A4FD0CF}"/>
                </a:ext>
              </a:extLst>
            </p:cNvPr>
            <p:cNvSpPr txBox="1"/>
            <p:nvPr/>
          </p:nvSpPr>
          <p:spPr>
            <a:xfrm>
              <a:off x="7500038" y="2674659"/>
              <a:ext cx="1296144"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Accelerator cryostat</a:t>
              </a:r>
            </a:p>
          </p:txBody>
        </p:sp>
        <p:sp>
          <p:nvSpPr>
            <p:cNvPr id="22" name="文本框 21">
              <a:extLst>
                <a:ext uri="{FF2B5EF4-FFF2-40B4-BE49-F238E27FC236}">
                  <a16:creationId xmlns:a16="http://schemas.microsoft.com/office/drawing/2014/main" id="{211E0555-BDB4-49C3-B9B9-ACBFE6A33831}"/>
                </a:ext>
              </a:extLst>
            </p:cNvPr>
            <p:cNvSpPr txBox="1"/>
            <p:nvPr/>
          </p:nvSpPr>
          <p:spPr>
            <a:xfrm>
              <a:off x="9551155" y="6209021"/>
              <a:ext cx="662355"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Q3</a:t>
              </a:r>
            </a:p>
          </p:txBody>
        </p:sp>
        <p:sp>
          <p:nvSpPr>
            <p:cNvPr id="23" name="文本框 22">
              <a:extLst>
                <a:ext uri="{FF2B5EF4-FFF2-40B4-BE49-F238E27FC236}">
                  <a16:creationId xmlns:a16="http://schemas.microsoft.com/office/drawing/2014/main" id="{E6EE0538-A95D-4129-B6F9-B9831FEBEC9B}"/>
                </a:ext>
              </a:extLst>
            </p:cNvPr>
            <p:cNvSpPr txBox="1"/>
            <p:nvPr/>
          </p:nvSpPr>
          <p:spPr>
            <a:xfrm>
              <a:off x="10282363" y="6243590"/>
              <a:ext cx="1601215"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Anti-solenoid</a:t>
              </a:r>
            </a:p>
          </p:txBody>
        </p:sp>
        <p:sp>
          <p:nvSpPr>
            <p:cNvPr id="25" name="文本框 24">
              <a:extLst>
                <a:ext uri="{FF2B5EF4-FFF2-40B4-BE49-F238E27FC236}">
                  <a16:creationId xmlns:a16="http://schemas.microsoft.com/office/drawing/2014/main" id="{D0DE3955-0C49-4EA3-97DD-F157B662C4DB}"/>
                </a:ext>
              </a:extLst>
            </p:cNvPr>
            <p:cNvSpPr txBox="1"/>
            <p:nvPr/>
          </p:nvSpPr>
          <p:spPr>
            <a:xfrm>
              <a:off x="7518648" y="6261536"/>
              <a:ext cx="648072" cy="307777"/>
            </a:xfrm>
            <a:prstGeom prst="rect">
              <a:avLst/>
            </a:prstGeom>
            <a:noFill/>
          </p:spPr>
          <p:txBody>
            <a:bodyPr wrap="square" rtlCol="0">
              <a:spAutoFit/>
            </a:bodyPr>
            <a:lstStyle/>
            <a:p>
              <a:r>
                <a:rPr lang="en-US" sz="1400" dirty="0"/>
                <a:t>11000</a:t>
              </a:r>
            </a:p>
          </p:txBody>
        </p:sp>
        <p:sp>
          <p:nvSpPr>
            <p:cNvPr id="26" name="矩形 25">
              <a:extLst>
                <a:ext uri="{FF2B5EF4-FFF2-40B4-BE49-F238E27FC236}">
                  <a16:creationId xmlns:a16="http://schemas.microsoft.com/office/drawing/2014/main" id="{B6A20D52-9865-4B67-B47A-70357845D36A}"/>
                </a:ext>
              </a:extLst>
            </p:cNvPr>
            <p:cNvSpPr/>
            <p:nvPr/>
          </p:nvSpPr>
          <p:spPr>
            <a:xfrm>
              <a:off x="6960096" y="6356208"/>
              <a:ext cx="288032" cy="14401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矩形 26">
              <a:extLst>
                <a:ext uri="{FF2B5EF4-FFF2-40B4-BE49-F238E27FC236}">
                  <a16:creationId xmlns:a16="http://schemas.microsoft.com/office/drawing/2014/main" id="{E1017B2D-F142-4970-ADB5-367AD483D1FC}"/>
                </a:ext>
              </a:extLst>
            </p:cNvPr>
            <p:cNvSpPr/>
            <p:nvPr/>
          </p:nvSpPr>
          <p:spPr>
            <a:xfrm>
              <a:off x="6205684" y="6128979"/>
              <a:ext cx="288032" cy="14401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a:extLst>
                <a:ext uri="{FF2B5EF4-FFF2-40B4-BE49-F238E27FC236}">
                  <a16:creationId xmlns:a16="http://schemas.microsoft.com/office/drawing/2014/main" id="{0D09A4D0-E99C-4376-A566-7DFA70D5EE6E}"/>
                </a:ext>
              </a:extLst>
            </p:cNvPr>
            <p:cNvSpPr txBox="1"/>
            <p:nvPr/>
          </p:nvSpPr>
          <p:spPr>
            <a:xfrm>
              <a:off x="6096000" y="6073551"/>
              <a:ext cx="648072" cy="307777"/>
            </a:xfrm>
            <a:prstGeom prst="rect">
              <a:avLst/>
            </a:prstGeom>
            <a:noFill/>
          </p:spPr>
          <p:txBody>
            <a:bodyPr wrap="square" rtlCol="0">
              <a:spAutoFit/>
            </a:bodyPr>
            <a:lstStyle/>
            <a:p>
              <a:r>
                <a:rPr lang="en-US" sz="1400" dirty="0"/>
                <a:t>7550</a:t>
              </a:r>
            </a:p>
          </p:txBody>
        </p:sp>
        <p:sp>
          <p:nvSpPr>
            <p:cNvPr id="28" name="文本框 27">
              <a:extLst>
                <a:ext uri="{FF2B5EF4-FFF2-40B4-BE49-F238E27FC236}">
                  <a16:creationId xmlns:a16="http://schemas.microsoft.com/office/drawing/2014/main" id="{17BA26F0-7C81-46E6-B3F0-30513529A3DD}"/>
                </a:ext>
              </a:extLst>
            </p:cNvPr>
            <p:cNvSpPr txBox="1"/>
            <p:nvPr/>
          </p:nvSpPr>
          <p:spPr>
            <a:xfrm>
              <a:off x="8984907" y="2674659"/>
              <a:ext cx="1944216"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Detector guide rail </a:t>
              </a:r>
            </a:p>
          </p:txBody>
        </p:sp>
        <p:cxnSp>
          <p:nvCxnSpPr>
            <p:cNvPr id="30" name="直接连接符 29">
              <a:extLst>
                <a:ext uri="{FF2B5EF4-FFF2-40B4-BE49-F238E27FC236}">
                  <a16:creationId xmlns:a16="http://schemas.microsoft.com/office/drawing/2014/main" id="{2B615FC1-595A-480D-BB69-528F7E234134}"/>
                </a:ext>
              </a:extLst>
            </p:cNvPr>
            <p:cNvCxnSpPr>
              <a:cxnSpLocks/>
              <a:stCxn id="28" idx="2"/>
            </p:cNvCxnSpPr>
            <p:nvPr/>
          </p:nvCxnSpPr>
          <p:spPr>
            <a:xfrm flipH="1">
              <a:off x="9607264" y="3043991"/>
              <a:ext cx="349751" cy="1508683"/>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862E7F05-81B8-426F-BC74-14A1C61E7BF4}"/>
                </a:ext>
              </a:extLst>
            </p:cNvPr>
            <p:cNvCxnSpPr>
              <a:stCxn id="20" idx="2"/>
            </p:cNvCxnSpPr>
            <p:nvPr/>
          </p:nvCxnSpPr>
          <p:spPr>
            <a:xfrm flipH="1">
              <a:off x="7319646" y="3320990"/>
              <a:ext cx="828464" cy="2103162"/>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D6D87528-C77C-45B9-87EC-AD725CAF17E6}"/>
                </a:ext>
              </a:extLst>
            </p:cNvPr>
            <p:cNvCxnSpPr>
              <a:stCxn id="22" idx="0"/>
            </p:cNvCxnSpPr>
            <p:nvPr/>
          </p:nvCxnSpPr>
          <p:spPr>
            <a:xfrm flipH="1" flipV="1">
              <a:off x="8787491" y="5669369"/>
              <a:ext cx="1094842" cy="539652"/>
            </a:xfrm>
            <a:prstGeom prst="line">
              <a:avLst/>
            </a:prstGeom>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E77339C6-0650-473F-BF3D-82EE6390512C}"/>
                </a:ext>
              </a:extLst>
            </p:cNvPr>
            <p:cNvCxnSpPr>
              <a:stCxn id="23" idx="0"/>
            </p:cNvCxnSpPr>
            <p:nvPr/>
          </p:nvCxnSpPr>
          <p:spPr>
            <a:xfrm flipH="1" flipV="1">
              <a:off x="9709144" y="5572139"/>
              <a:ext cx="1373827" cy="67145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1404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F0D0D82-E7AD-49BF-8BAA-E48975D0773A}"/>
              </a:ext>
            </a:extLst>
          </p:cNvPr>
          <p:cNvSpPr>
            <a:spLocks noGrp="1"/>
          </p:cNvSpPr>
          <p:nvPr>
            <p:ph type="title"/>
          </p:nvPr>
        </p:nvSpPr>
        <p:spPr/>
        <p:txBody>
          <a:bodyPr>
            <a:normAutofit/>
          </a:bodyPr>
          <a:lstStyle/>
          <a:p>
            <a:r>
              <a:rPr lang="en-US" altLang="zh-CN" dirty="0"/>
              <a:t>SC magnet, cryostat and support design</a:t>
            </a:r>
            <a:endParaRPr lang="en-US" dirty="0"/>
          </a:p>
        </p:txBody>
      </p:sp>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sp>
        <p:nvSpPr>
          <p:cNvPr id="6" name="内容占位符 1">
            <a:extLst>
              <a:ext uri="{FF2B5EF4-FFF2-40B4-BE49-F238E27FC236}">
                <a16:creationId xmlns:a16="http://schemas.microsoft.com/office/drawing/2014/main" id="{A697C0D4-AE7B-47EE-B205-729AC21E81AC}"/>
              </a:ext>
            </a:extLst>
          </p:cNvPr>
          <p:cNvSpPr txBox="1">
            <a:spLocks/>
          </p:cNvSpPr>
          <p:nvPr/>
        </p:nvSpPr>
        <p:spPr>
          <a:xfrm>
            <a:off x="576485" y="1480310"/>
            <a:ext cx="10853551" cy="446897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altLang="zh-CN" sz="2000" dirty="0"/>
          </a:p>
          <a:p>
            <a:pPr lvl="1"/>
            <a:endParaRPr lang="en-US" altLang="zh-CN" sz="2000" dirty="0"/>
          </a:p>
        </p:txBody>
      </p:sp>
      <p:pic>
        <p:nvPicPr>
          <p:cNvPr id="5" name="图片 4">
            <a:extLst>
              <a:ext uri="{FF2B5EF4-FFF2-40B4-BE49-F238E27FC236}">
                <a16:creationId xmlns:a16="http://schemas.microsoft.com/office/drawing/2014/main" id="{8A6CE21A-D0B8-45E0-839B-290F77EA587B}"/>
              </a:ext>
            </a:extLst>
          </p:cNvPr>
          <p:cNvPicPr>
            <a:picLocks noChangeAspect="1"/>
          </p:cNvPicPr>
          <p:nvPr/>
        </p:nvPicPr>
        <p:blipFill>
          <a:blip r:embed="rId2"/>
          <a:stretch>
            <a:fillRect/>
          </a:stretch>
        </p:blipFill>
        <p:spPr>
          <a:xfrm>
            <a:off x="6528048" y="3429000"/>
            <a:ext cx="4680521" cy="2246989"/>
          </a:xfrm>
          <a:prstGeom prst="rect">
            <a:avLst/>
          </a:prstGeom>
        </p:spPr>
      </p:pic>
      <p:pic>
        <p:nvPicPr>
          <p:cNvPr id="7" name="图片 6">
            <a:extLst>
              <a:ext uri="{FF2B5EF4-FFF2-40B4-BE49-F238E27FC236}">
                <a16:creationId xmlns:a16="http://schemas.microsoft.com/office/drawing/2014/main" id="{C55C3546-A70F-4389-A021-5AE1C5DBE6A6}"/>
              </a:ext>
            </a:extLst>
          </p:cNvPr>
          <p:cNvPicPr>
            <a:picLocks noChangeAspect="1"/>
          </p:cNvPicPr>
          <p:nvPr/>
        </p:nvPicPr>
        <p:blipFill>
          <a:blip r:embed="rId3"/>
          <a:stretch>
            <a:fillRect/>
          </a:stretch>
        </p:blipFill>
        <p:spPr>
          <a:xfrm>
            <a:off x="5231904" y="1463922"/>
            <a:ext cx="6480000" cy="1833818"/>
          </a:xfrm>
          <a:prstGeom prst="rect">
            <a:avLst/>
          </a:prstGeom>
        </p:spPr>
      </p:pic>
      <p:sp>
        <p:nvSpPr>
          <p:cNvPr id="8" name="内容占位符 1">
            <a:extLst>
              <a:ext uri="{FF2B5EF4-FFF2-40B4-BE49-F238E27FC236}">
                <a16:creationId xmlns:a16="http://schemas.microsoft.com/office/drawing/2014/main" id="{BDC7DAD9-EC85-4745-9937-44380756E898}"/>
              </a:ext>
            </a:extLst>
          </p:cNvPr>
          <p:cNvSpPr txBox="1">
            <a:spLocks/>
          </p:cNvSpPr>
          <p:nvPr/>
        </p:nvSpPr>
        <p:spPr>
          <a:xfrm>
            <a:off x="728885" y="1632710"/>
            <a:ext cx="4575027" cy="446897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SC quadrupoles</a:t>
            </a:r>
            <a:endParaRPr lang="en-US" altLang="zh-CN" sz="2400" dirty="0">
              <a:sym typeface="Wingdings" panose="05000000000000000000" pitchFamily="2" charset="2"/>
            </a:endParaRPr>
          </a:p>
          <a:p>
            <a:pPr lvl="1"/>
            <a:r>
              <a:rPr lang="en-US" altLang="zh-CN" sz="2000" dirty="0">
                <a:sym typeface="Wingdings" panose="05000000000000000000" pitchFamily="2" charset="2"/>
              </a:rPr>
              <a:t> iron  iron free</a:t>
            </a:r>
            <a:r>
              <a:rPr lang="en-US" altLang="zh-CN" sz="2000" dirty="0"/>
              <a:t> (2024),</a:t>
            </a:r>
            <a:r>
              <a:rPr lang="zh-CN" altLang="en-US" sz="2000" dirty="0"/>
              <a:t> </a:t>
            </a:r>
            <a:r>
              <a:rPr lang="en-US" altLang="zh-CN" sz="2000" dirty="0"/>
              <a:t>the weight decreased from 400kg to 100 kg (very small compared to the total weight of cryostat)</a:t>
            </a:r>
          </a:p>
          <a:p>
            <a:r>
              <a:rPr lang="en-US" altLang="zh-CN" sz="2400" dirty="0"/>
              <a:t>Cryostat design</a:t>
            </a:r>
          </a:p>
          <a:p>
            <a:pPr lvl="1"/>
            <a:r>
              <a:rPr lang="en-US" altLang="zh-CN" sz="2000" dirty="0"/>
              <a:t>2K is the baseline, 4.2K is alternative.</a:t>
            </a:r>
          </a:p>
          <a:p>
            <a:pPr lvl="1"/>
            <a:r>
              <a:rPr lang="en-US" altLang="zh-CN" sz="2000" dirty="0"/>
              <a:t>No thermal shielding at Q1a according to space limitation</a:t>
            </a:r>
          </a:p>
          <a:p>
            <a:pPr lvl="1"/>
            <a:endParaRPr lang="en-US" altLang="zh-CN" sz="1800" dirty="0"/>
          </a:p>
        </p:txBody>
      </p:sp>
      <p:sp>
        <p:nvSpPr>
          <p:cNvPr id="9" name="文本框 8">
            <a:extLst>
              <a:ext uri="{FF2B5EF4-FFF2-40B4-BE49-F238E27FC236}">
                <a16:creationId xmlns:a16="http://schemas.microsoft.com/office/drawing/2014/main" id="{34DEDC79-E530-49F8-988C-F47E2F32BF7E}"/>
              </a:ext>
            </a:extLst>
          </p:cNvPr>
          <p:cNvSpPr txBox="1"/>
          <p:nvPr/>
        </p:nvSpPr>
        <p:spPr>
          <a:xfrm>
            <a:off x="1055440" y="5548947"/>
            <a:ext cx="48245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chemeClr val="tx1"/>
                </a:solidFill>
              </a:rPr>
              <a:t>Details of SC magnets: </a:t>
            </a:r>
            <a:r>
              <a:rPr lang="en-US" sz="1400" dirty="0" err="1">
                <a:solidFill>
                  <a:schemeClr val="tx1"/>
                </a:solidFill>
              </a:rPr>
              <a:t>Yingshun</a:t>
            </a:r>
            <a:r>
              <a:rPr lang="en-US" sz="1400" dirty="0">
                <a:solidFill>
                  <a:schemeClr val="tx1"/>
                </a:solidFill>
              </a:rPr>
              <a:t> Zhu, this workshop</a:t>
            </a:r>
          </a:p>
          <a:p>
            <a:r>
              <a:rPr lang="en-US" sz="1400" dirty="0">
                <a:solidFill>
                  <a:schemeClr val="tx1"/>
                </a:solidFill>
              </a:rPr>
              <a:t>Details of cryostat: </a:t>
            </a:r>
            <a:r>
              <a:rPr lang="en-US" sz="1400" dirty="0" err="1">
                <a:solidFill>
                  <a:schemeClr val="tx1"/>
                </a:solidFill>
              </a:rPr>
              <a:t>Xiangzhen</a:t>
            </a:r>
            <a:r>
              <a:rPr lang="en-US" sz="1400" dirty="0">
                <a:solidFill>
                  <a:schemeClr val="tx1"/>
                </a:solidFill>
              </a:rPr>
              <a:t> Zhang, this workshop</a:t>
            </a:r>
          </a:p>
        </p:txBody>
      </p:sp>
    </p:spTree>
    <p:extLst>
      <p:ext uri="{BB962C8B-B14F-4D97-AF65-F5344CB8AC3E}">
        <p14:creationId xmlns:p14="http://schemas.microsoft.com/office/powerpoint/2010/main" val="18772293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52552</TotalTime>
  <Words>2241</Words>
  <Application>Microsoft Office PowerPoint</Application>
  <PresentationFormat>宽屏</PresentationFormat>
  <Paragraphs>429</Paragraphs>
  <Slides>26</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等线</vt:lpstr>
      <vt:lpstr>宋体</vt:lpstr>
      <vt:lpstr>微软雅黑</vt:lpstr>
      <vt:lpstr>Arial</vt:lpstr>
      <vt:lpstr>Arial Black</vt:lpstr>
      <vt:lpstr>Calibri</vt:lpstr>
      <vt:lpstr>Cambria Math</vt:lpstr>
      <vt:lpstr>Symbol</vt:lpstr>
      <vt:lpstr>Times New Roman</vt:lpstr>
      <vt:lpstr>Wingdings</vt:lpstr>
      <vt:lpstr>Office 主题</vt:lpstr>
      <vt:lpstr>PowerPoint 演示文稿</vt:lpstr>
      <vt:lpstr>Content</vt:lpstr>
      <vt:lpstr>Introduction</vt:lpstr>
      <vt:lpstr>Introduction--EDR goal, scope and plans</vt:lpstr>
      <vt:lpstr>MDI layout</vt:lpstr>
      <vt:lpstr>MDI layout</vt:lpstr>
      <vt:lpstr>MDI layout</vt:lpstr>
      <vt:lpstr>MDI layout</vt:lpstr>
      <vt:lpstr>SC magnet, cryostat and support design</vt:lpstr>
      <vt:lpstr>SC magnet, cryostat and support design</vt:lpstr>
      <vt:lpstr>SC magnet, cryostat and support design</vt:lpstr>
      <vt:lpstr>SC magnet, cryostat and support design</vt:lpstr>
      <vt:lpstr>Mechanics and vibration analyses</vt:lpstr>
      <vt:lpstr>Mechanics and vibration analyses</vt:lpstr>
      <vt:lpstr>Mechanics and vibration analyses</vt:lpstr>
      <vt:lpstr>Mechanics and vibration analyses</vt:lpstr>
      <vt:lpstr>Mechanics and vibration analyses</vt:lpstr>
      <vt:lpstr>Mechanics and vibration analyses</vt:lpstr>
      <vt:lpstr>Mechanics and vibration analyses</vt:lpstr>
      <vt:lpstr>RVC</vt:lpstr>
      <vt:lpstr>RVC</vt:lpstr>
      <vt:lpstr>RVC</vt:lpstr>
      <vt:lpstr>MDI alignment scheme</vt:lpstr>
      <vt:lpstr>MDI alignment scheme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wanghaijing@ihep.ac.cn</cp:lastModifiedBy>
  <cp:revision>2614</cp:revision>
  <cp:lastPrinted>2025-06-10T01:40:24Z</cp:lastPrinted>
  <dcterms:created xsi:type="dcterms:W3CDTF">2012-09-04T11:33:36Z</dcterms:created>
  <dcterms:modified xsi:type="dcterms:W3CDTF">2025-11-07T14:14:36Z</dcterms:modified>
</cp:coreProperties>
</file>