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avi" ContentType="video/avi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3"/>
    <p:sldId id="279" r:id="rId4"/>
    <p:sldId id="257" r:id="rId5"/>
    <p:sldId id="270" r:id="rId6"/>
    <p:sldId id="280" r:id="rId7"/>
    <p:sldId id="258" r:id="rId8"/>
    <p:sldId id="261" r:id="rId9"/>
    <p:sldId id="271" r:id="rId10"/>
    <p:sldId id="262" r:id="rId11"/>
    <p:sldId id="263" r:id="rId12"/>
    <p:sldId id="278" r:id="rId13"/>
    <p:sldId id="264" r:id="rId14"/>
    <p:sldId id="268" r:id="rId15"/>
    <p:sldId id="265" r:id="rId16"/>
    <p:sldId id="273" r:id="rId17"/>
    <p:sldId id="274" r:id="rId18"/>
    <p:sldId id="276" r:id="rId19"/>
    <p:sldId id="277" r:id="rId20"/>
    <p:sldId id="26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14" y="96"/>
      </p:cViewPr>
      <p:guideLst>
        <p:guide orient="horz" pos="2160"/>
        <p:guide pos="37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microsoft.com/office/2007/relationships/media" Target="../media/media1.avi"/><Relationship Id="rId1" Type="http://schemas.openxmlformats.org/officeDocument/2006/relationships/video" Target="../media/media1.avi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64.png"/><Relationship Id="rId10" Type="http://schemas.openxmlformats.org/officeDocument/2006/relationships/image" Target="../media/image63.png"/><Relationship Id="rId1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GIF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93470" y="1932305"/>
            <a:ext cx="10004425" cy="110871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Overview of BESIII installation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53515" y="3491230"/>
            <a:ext cx="9144000" cy="1751965"/>
          </a:xfrm>
        </p:spPr>
        <p:txBody>
          <a:bodyPr>
            <a:normAutofit/>
          </a:bodyPr>
          <a:lstStyle/>
          <a:p>
            <a:endParaRPr lang="en-US" altLang="zh-CN" dirty="0"/>
          </a:p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Xiaoping Jing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Nov. 8, 2025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dc20070817_1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53695" y="2912110"/>
            <a:ext cx="5451291" cy="360000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15315" y="365125"/>
            <a:ext cx="10515600" cy="639445"/>
          </a:xfrm>
        </p:spPr>
        <p:txBody>
          <a:bodyPr/>
          <a:lstStyle/>
          <a:p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Procedure - </a:t>
            </a:r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MDC + TOF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(2007.11)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310" y="2877820"/>
            <a:ext cx="2700000" cy="18152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2810" y="2877820"/>
            <a:ext cx="2700000" cy="1811267"/>
          </a:xfrm>
          <a:prstGeom prst="rect">
            <a:avLst/>
          </a:prstGeom>
        </p:spPr>
      </p:pic>
      <p:pic>
        <p:nvPicPr>
          <p:cNvPr id="2" name="图片 -2147482624" descr="E:\liu1\BESIII工程设计过程\DC-漂移室\CAD图\MDC安装工装报告图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810" y="4885055"/>
            <a:ext cx="2700000" cy="1718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标题 1"/>
          <p:cNvSpPr>
            <a:spLocks noGrp="1"/>
          </p:cNvSpPr>
          <p:nvPr/>
        </p:nvSpPr>
        <p:spPr>
          <a:xfrm>
            <a:off x="635" y="932180"/>
            <a:ext cx="12191365" cy="18637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Simply supported beam, 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different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brackets on sliding rail withstand moments, west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moveable cantilever bracket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lvl="0" indent="-34290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West bracket move throuth BESⅢ  → east bracket to the far end → MDC lifted → Connect → adjust then move 300mm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 west →  disconnect  → west bracket move 300mm to east  (otherwise MDC will not reach final postion) →  reconnect  → adjust  → move to final position → fixed  → remove mounting device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lvl="0" indent="-34290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Due to insufficient s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troke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not reach final position, west bracket move and reconect with shaft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indent="0" algn="l" fontAlgn="auto">
              <a:lnSpc>
                <a:spcPct val="120000"/>
              </a:lnSpc>
              <a:buClrTx/>
              <a:buSzTx/>
              <a:buFontTx/>
            </a:pPr>
            <a:endParaRPr lang="en-US" altLang="zh-CN"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5"/>
          <a:stretch>
            <a:fillRect/>
          </a:stretch>
        </p:blipFill>
        <p:spPr>
          <a:xfrm>
            <a:off x="8830310" y="4977130"/>
            <a:ext cx="2700000" cy="162622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389360" y="6319520"/>
            <a:ext cx="607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8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15315" y="365125"/>
            <a:ext cx="10515600" cy="639445"/>
          </a:xfrm>
        </p:spPr>
        <p:txBody>
          <a:bodyPr/>
          <a:lstStyle/>
          <a:p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Procedure - </a:t>
            </a:r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EEMC 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(2008.01)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721360" y="1242060"/>
            <a:ext cx="10926445" cy="12293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indent="0" algn="l" fontAlgn="auto">
              <a:lnSpc>
                <a:spcPct val="120000"/>
              </a:lnSpc>
              <a:buClrTx/>
              <a:buSzTx/>
              <a:buFontTx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Assemble on frame → transport with frame → rotate  → lift to movable frame on MDC sliding rail  → adjust → move to final position→ connect EEMC with flange →  remove all mounting device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 descr="cf52d8358b024129ee73cce9226228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055" y="3197225"/>
            <a:ext cx="1818216" cy="2160000"/>
          </a:xfrm>
          <a:prstGeom prst="rect">
            <a:avLst/>
          </a:prstGeom>
        </p:spPr>
      </p:pic>
      <p:pic>
        <p:nvPicPr>
          <p:cNvPr id="5" name="图片 4" descr="f2885651a6a0d6f7c81e31ea09208b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0" y="3197225"/>
            <a:ext cx="1663099" cy="216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820" y="3197225"/>
            <a:ext cx="2880252" cy="216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355" y="3211830"/>
            <a:ext cx="2985243" cy="216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3145" y="3211830"/>
            <a:ext cx="2194240" cy="2160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389360" y="6319520"/>
            <a:ext cx="607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9</a:t>
            </a:r>
            <a:endParaRPr lang="en-US" altLang="zh-C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315" y="365125"/>
            <a:ext cx="10515600" cy="639445"/>
          </a:xfrm>
        </p:spPr>
        <p:txBody>
          <a:bodyPr/>
          <a:lstStyle/>
          <a:p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Procedure - </a:t>
            </a:r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Beam pipe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(2008.03)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408" name="图片 102407" descr="束流管安装到位状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5020" y="3429000"/>
            <a:ext cx="4625340" cy="2520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8597" name="图片 238596" descr="Bb安装01b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85" y="3429000"/>
            <a:ext cx="2874010" cy="2520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885" y="3429000"/>
            <a:ext cx="3752592" cy="2520000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/>
        </p:nvSpPr>
        <p:spPr>
          <a:xfrm>
            <a:off x="66040" y="1004570"/>
            <a:ext cx="12126595" cy="22548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Cantilever beam: sliding rail, shaft, east movable cantilever bracket </a:t>
            </a:r>
            <a:endParaRPr lang="en-US" altLang="zh-CN" sz="19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9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Gap 2mm,  and the middle section is </a:t>
            </a: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thin Beryllium tube, need shaft to strength beam pipe during installation</a:t>
            </a:r>
            <a:endParaRPr lang="en-US" altLang="zh-CN" sz="19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9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Install platform  on rail of door →  install bracke</a:t>
            </a: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  →  lift beam pipe with shaft  →  adjust  → insert  </a:t>
            </a:r>
            <a:endParaRPr lang="en-US" altLang="zh-CN" sz="19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indent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</a:pP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→ disconnect and fixed  → extract bracket</a:t>
            </a:r>
            <a:endParaRPr lang="en-US" altLang="zh-CN" sz="19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lvl="0" indent="-3429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beam pipe is clamped by 4 jacking screws from the top, bottom, left, and right directions</a:t>
            </a:r>
            <a:endParaRPr lang="en-US" altLang="zh-CN" sz="19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389360" y="6319520"/>
            <a:ext cx="607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10</a:t>
            </a:r>
            <a:endParaRPr lang="en-US" altLang="zh-C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15315" y="365125"/>
            <a:ext cx="10515600" cy="63944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Procedure - push </a:t>
            </a:r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BESⅢ 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(2008.4)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7880" y="4188460"/>
            <a:ext cx="2409962" cy="18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155" y="4188460"/>
            <a:ext cx="2699615" cy="180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990" y="4188460"/>
            <a:ext cx="2680990" cy="1800000"/>
          </a:xfrm>
          <a:prstGeom prst="rect">
            <a:avLst/>
          </a:prstGeom>
        </p:spPr>
      </p:pic>
      <p:sp>
        <p:nvSpPr>
          <p:cNvPr id="15" name="标题 1"/>
          <p:cNvSpPr>
            <a:spLocks noGrp="1"/>
          </p:cNvSpPr>
          <p:nvPr/>
        </p:nvSpPr>
        <p:spPr>
          <a:xfrm>
            <a:off x="635" y="1004570"/>
            <a:ext cx="12191365" cy="27381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2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After all detectors insatlled, entire BESⅢ pushed to collision point</a:t>
            </a:r>
            <a:r>
              <a:rPr lang="en-US" altLang="zh-CN" sz="19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zh-CN" sz="19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9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Distance from install point to collis</a:t>
            </a: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ion point: &gt;11m, positioning accuracy XYZ </a:t>
            </a:r>
            <a:r>
              <a:rPr lang="en-US" altLang="zh-CN" sz="19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±1.5mm</a:t>
            </a:r>
            <a:endParaRPr lang="en-US" altLang="zh-CN" sz="19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Put PTFE (polytetrafluoroethylene) sliding blocks under BES</a:t>
            </a: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Ⅲ</a:t>
            </a: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 static friction coefficient  0.05, reduce force &lt; 40T</a:t>
            </a:r>
            <a:endParaRPr lang="en-US" altLang="zh-CN" sz="19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Long distance:  hydraulic cylinder(push 40T &amp; pull 30T) , </a:t>
            </a: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1m stroke,</a:t>
            </a: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accuracy 1mm, sensor for dispalcement and force </a:t>
            </a:r>
            <a:endParaRPr lang="en-US" altLang="zh-CN" sz="19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Accurate adjustment: </a:t>
            </a: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ordinary hydraulic cylinder, 50T &amp; 300T, in </a:t>
            </a: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other direction including up and down</a:t>
            </a:r>
            <a:endParaRPr lang="en-US" altLang="zh-CN" sz="19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Anchor: south original steel plate, east and west: new steel plate with chemical anchor bolt, </a:t>
            </a:r>
            <a:endParaRPr lang="en-US" altLang="zh-CN" sz="19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Diffrent distance: 1</a:t>
            </a:r>
            <a:r>
              <a:rPr lang="zh-CN" altLang="en-US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×</a:t>
            </a: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5m &amp; 2</a:t>
            </a:r>
            <a:r>
              <a:rPr lang="zh-CN" altLang="en-US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×</a:t>
            </a: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2m &amp; 2</a:t>
            </a:r>
            <a:r>
              <a:rPr lang="zh-CN" altLang="en-US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×</a:t>
            </a: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1m combine 1 to 11 m</a:t>
            </a:r>
            <a:endParaRPr lang="en-US" altLang="zh-CN" sz="19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sz="2000" dirty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0" y="4188460"/>
            <a:ext cx="2699200" cy="1800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389360" y="6319520"/>
            <a:ext cx="607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11</a:t>
            </a:r>
            <a:endParaRPr lang="en-US" altLang="zh-C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315" y="365125"/>
            <a:ext cx="10515600" cy="639445"/>
          </a:xfrm>
        </p:spPr>
        <p:txBody>
          <a:bodyPr/>
          <a:lstStyle/>
          <a:p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Procedure - Connect </a:t>
            </a:r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SCQ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2008.0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6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）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214630" y="1004570"/>
            <a:ext cx="11616055" cy="17722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SCQ  installed, upper parts move to end on rail before pushing BES</a:t>
            </a: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Ⅲ</a:t>
            </a:r>
            <a:endParaRPr lang="en-US" altLang="zh-CN" sz="19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After accurate adjustment of BESⅢ, SCQ vacuum chambers are inserted and connected to the beam pipe.</a:t>
            </a:r>
            <a:endParaRPr lang="en-US" altLang="zh-CN" sz="19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Depleted uranium shielding layer cover SCQ</a:t>
            </a:r>
            <a:endParaRPr lang="en-US" altLang="zh-CN" sz="19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SCQ  inserted into the BESⅢ </a:t>
            </a:r>
            <a:endParaRPr lang="en-US" altLang="zh-CN" sz="19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sz="19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6615" y="3007995"/>
            <a:ext cx="2399803" cy="18000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322705" y="3022600"/>
            <a:ext cx="2998386" cy="1689696"/>
            <a:chOff x="559" y="6150"/>
            <a:chExt cx="5439" cy="283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rcRect t="21555" b="21837"/>
            <a:stretch>
              <a:fillRect/>
            </a:stretch>
          </p:blipFill>
          <p:spPr>
            <a:xfrm>
              <a:off x="559" y="6150"/>
              <a:ext cx="5439" cy="2835"/>
            </a:xfrm>
            <a:prstGeom prst="rect">
              <a:avLst/>
            </a:prstGeom>
          </p:spPr>
        </p:pic>
        <p:cxnSp>
          <p:nvCxnSpPr>
            <p:cNvPr id="11" name="直接箭头连接符 10"/>
            <p:cNvCxnSpPr/>
            <p:nvPr/>
          </p:nvCxnSpPr>
          <p:spPr>
            <a:xfrm flipH="1" flipV="1">
              <a:off x="4143" y="6996"/>
              <a:ext cx="1206" cy="1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720" y="3007360"/>
            <a:ext cx="2686548" cy="180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rcRect l="16407" r="21537"/>
          <a:stretch>
            <a:fillRect/>
          </a:stretch>
        </p:blipFill>
        <p:spPr>
          <a:xfrm>
            <a:off x="1791970" y="4943475"/>
            <a:ext cx="1666875" cy="18002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265" y="4943475"/>
            <a:ext cx="2689964" cy="180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050" y="4943475"/>
            <a:ext cx="2485838" cy="180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389360" y="6319520"/>
            <a:ext cx="607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12</a:t>
            </a:r>
            <a:endParaRPr lang="en-US" altLang="zh-C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315" y="365125"/>
            <a:ext cx="10515600" cy="639445"/>
          </a:xfrm>
        </p:spPr>
        <p:txBody>
          <a:bodyPr/>
          <a:lstStyle/>
          <a:p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Procedure - S</a:t>
            </a:r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hielding wall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2008.0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7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）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428625" y="1101726"/>
            <a:ext cx="11405870" cy="24511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Lots of difficult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ies  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Concrete block large and heavy,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＞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3m × 1m × 1m, top block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8m× 1m × 0.5m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about 10T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Close to BESⅢ,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＜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500mm 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Narrow space on west side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Surface uneven, add thin shims in gaps to stabilize 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400" y="3649980"/>
            <a:ext cx="3224195" cy="216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630" y="3649980"/>
            <a:ext cx="3223716" cy="216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805" y="3649980"/>
            <a:ext cx="1445406" cy="216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8345" y="3649980"/>
            <a:ext cx="1445173" cy="2160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389360" y="6319520"/>
            <a:ext cx="607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13</a:t>
            </a:r>
            <a:endParaRPr lang="en-US" altLang="zh-C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315" y="365125"/>
            <a:ext cx="10515600" cy="639445"/>
          </a:xfrm>
        </p:spPr>
        <p:txBody>
          <a:bodyPr/>
          <a:lstStyle/>
          <a:p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Procedure - </a:t>
            </a:r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Close door 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2008.0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7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）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615315" y="1004570"/>
            <a:ext cx="10515600" cy="14655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After all detectors and components are installed, confirm all dectors work normally 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Check space of closing door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ensure no any interference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Check cable routing confirm no scratch during closing door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4815" y="2621280"/>
            <a:ext cx="5363595" cy="3600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389360" y="6319520"/>
            <a:ext cx="607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14</a:t>
            </a:r>
            <a:endParaRPr lang="en-US" altLang="zh-C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315" y="365125"/>
            <a:ext cx="10515600" cy="639445"/>
          </a:xfrm>
        </p:spPr>
        <p:txBody>
          <a:bodyPr/>
          <a:lstStyle/>
          <a:p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Upgrade 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(2024.07.08 ~ 2025.02.28) 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7895" y="217805"/>
            <a:ext cx="3451860" cy="2284095"/>
          </a:xfrm>
          <a:prstGeom prst="rect">
            <a:avLst/>
          </a:prstGeom>
        </p:spPr>
      </p:pic>
      <p:pic>
        <p:nvPicPr>
          <p:cNvPr id="137" name="picture" descr="descript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6650" y="4857115"/>
            <a:ext cx="3131185" cy="14230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895" y="2587625"/>
            <a:ext cx="3528695" cy="200152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53695" y="1212215"/>
            <a:ext cx="7990840" cy="3995420"/>
            <a:chOff x="692" y="2841"/>
            <a:chExt cx="12584" cy="629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rcRect b="11081"/>
            <a:stretch>
              <a:fillRect/>
            </a:stretch>
          </p:blipFill>
          <p:spPr>
            <a:xfrm>
              <a:off x="692" y="2841"/>
              <a:ext cx="12585" cy="6292"/>
            </a:xfrm>
            <a:prstGeom prst="rect">
              <a:avLst/>
            </a:prstGeom>
          </p:spPr>
        </p:pic>
        <p:sp>
          <p:nvSpPr>
            <p:cNvPr id="6" name="圆角矩形 5"/>
            <p:cNvSpPr/>
            <p:nvPr/>
          </p:nvSpPr>
          <p:spPr>
            <a:xfrm>
              <a:off x="5417" y="4873"/>
              <a:ext cx="2335" cy="141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90805" y="5226050"/>
            <a:ext cx="883539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ea typeface="+mj-ea"/>
                <a:cs typeface="Times New Roman" panose="02020603050405020304" charset="0"/>
              </a:rPr>
              <a:t>Main task remove inner drift chamber, </a:t>
            </a:r>
            <a:r>
              <a:rPr lang="en-US" altLang="zh-CN" sz="2000" dirty="0">
                <a:latin typeface="Times New Roman" panose="02020603050405020304" charset="0"/>
                <a:ea typeface="+mj-ea"/>
                <a:cs typeface="Times New Roman" panose="02020603050405020304" charset="0"/>
                <a:sym typeface="+mn-ea"/>
              </a:rPr>
              <a:t>Install CGEM by Italian</a:t>
            </a:r>
            <a:endParaRPr lang="en-US" altLang="zh-CN" sz="2000" dirty="0">
              <a:latin typeface="Times New Roman" panose="02020603050405020304" charset="0"/>
              <a:ea typeface="+mj-ea"/>
              <a:cs typeface="Times New Roman" panose="02020603050405020304" charset="0"/>
              <a:sym typeface="+mn-ea"/>
            </a:endParaRP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ea typeface="+mj-ea"/>
                <a:cs typeface="Times New Roman" panose="02020603050405020304" charset="0"/>
              </a:rPr>
              <a:t>Outer chamber and other detectors must not be damaged</a:t>
            </a:r>
            <a:endParaRPr lang="en-US" altLang="zh-CN" sz="2000" dirty="0"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ea typeface="+mj-ea"/>
                <a:cs typeface="Times New Roman" panose="02020603050405020304" charset="0"/>
                <a:sym typeface="+mn-ea"/>
              </a:rPr>
              <a:t>Small clearance fit; sealing </a:t>
            </a:r>
            <a:r>
              <a:rPr lang="en-US" altLang="zh-CN" sz="2000" dirty="0">
                <a:latin typeface="Times New Roman" panose="02020603050405020304" charset="0"/>
                <a:ea typeface="+mj-ea"/>
                <a:cs typeface="Times New Roman" panose="02020603050405020304" charset="0"/>
              </a:rPr>
              <a:t>g</a:t>
            </a:r>
            <a:r>
              <a:rPr lang="en-US" altLang="zh-CN" sz="2000" dirty="0">
                <a:latin typeface="Times New Roman" panose="02020603050405020304" charset="0"/>
                <a:ea typeface="+mj-ea"/>
                <a:cs typeface="Times New Roman" panose="02020603050405020304" charset="0"/>
              </a:rPr>
              <a:t>lue and scratch lead to unpredictable force</a:t>
            </a:r>
            <a:endParaRPr lang="en-US" altLang="zh-CN" sz="2000" dirty="0"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ea typeface="+mj-ea"/>
                <a:cs typeface="Times New Roman" panose="02020603050405020304" charset="0"/>
              </a:rPr>
              <a:t>3+2 legs, shaft, pulling struture, inner drift chamber and CGEM slide on the shaft</a:t>
            </a:r>
            <a:endParaRPr lang="en-US" altLang="zh-CN" sz="2000" dirty="0"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389360" y="6319520"/>
            <a:ext cx="607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15</a:t>
            </a:r>
            <a:endParaRPr lang="en-US" altLang="zh-CN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/>
        </p:nvSpPr>
        <p:spPr>
          <a:xfrm>
            <a:off x="128270" y="902970"/>
            <a:ext cx="11935460" cy="24250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3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Installation test on mock-up and improve pulling struture,  add tension meter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ensure force balance,  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457200">
              <a:lnSpc>
                <a:spcPct val="130000"/>
              </a:lnSpc>
              <a:spcAft>
                <a:spcPct val="0"/>
              </a:spcAft>
              <a:buFont typeface="Arial" panose="020B0604020202020204" pitchFamily="34" charset="0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cooling ring enlarge clearance, adopt structure restrict first step of outer chamber to protect it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lnSpc>
                <a:spcPct val="13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Pull out inner chamber successfully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lnSpc>
                <a:spcPct val="13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Install carbon fiber cylinder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lnSpc>
                <a:spcPct val="13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Italians install the CGEM by using the legs and shaft of the inner chamber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330" y="3353435"/>
            <a:ext cx="1406613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85" y="3353118"/>
            <a:ext cx="2564192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picture" descr="descrip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45" y="3353435"/>
            <a:ext cx="2717428" cy="1440000"/>
          </a:xfrm>
          <a:prstGeom prst="rect">
            <a:avLst/>
          </a:prstGeom>
        </p:spPr>
      </p:pic>
      <p:pic>
        <p:nvPicPr>
          <p:cNvPr id="170" name="picture" descr="descrip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90" y="4902835"/>
            <a:ext cx="2581952" cy="1440000"/>
          </a:xfrm>
          <a:prstGeom prst="rect">
            <a:avLst/>
          </a:prstGeom>
        </p:spPr>
      </p:pic>
      <p:pic>
        <p:nvPicPr>
          <p:cNvPr id="179" name="picture" descr="descript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065453" y="4902518"/>
            <a:ext cx="2558564" cy="1440000"/>
          </a:xfrm>
          <a:prstGeom prst="rect">
            <a:avLst/>
          </a:prstGeom>
        </p:spPr>
      </p:pic>
      <p:pic>
        <p:nvPicPr>
          <p:cNvPr id="182" name="picture" descr="descript"/>
          <p:cNvPicPr>
            <a:picLocks noChangeAspect="1"/>
          </p:cNvPicPr>
          <p:nvPr/>
        </p:nvPicPr>
        <p:blipFill rotWithShape="1">
          <a:blip r:embed="rId6"/>
          <a:srcRect t="12563" b="20294"/>
          <a:stretch>
            <a:fillRect/>
          </a:stretch>
        </p:blipFill>
        <p:spPr>
          <a:xfrm>
            <a:off x="10692130" y="4902200"/>
            <a:ext cx="1207119" cy="1440000"/>
          </a:xfrm>
          <a:prstGeom prst="rect">
            <a:avLst/>
          </a:prstGeom>
        </p:spPr>
      </p:pic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789805" y="4902835"/>
            <a:ext cx="1312991" cy="144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9020" y="3353435"/>
            <a:ext cx="1680735" cy="144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225" y="4902835"/>
            <a:ext cx="1648414" cy="1440000"/>
          </a:xfrm>
          <a:prstGeom prst="rect">
            <a:avLst/>
          </a:prstGeom>
        </p:spPr>
      </p:pic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615315" y="365125"/>
            <a:ext cx="10515600" cy="639445"/>
          </a:xfrm>
        </p:spPr>
        <p:txBody>
          <a:bodyPr/>
          <a:lstStyle/>
          <a:p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Upgrade </a:t>
            </a:r>
            <a:endParaRPr lang="en-US" altLang="zh-CN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225" y="3344545"/>
            <a:ext cx="1643473" cy="144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4590" y="4902835"/>
            <a:ext cx="1753544" cy="144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389360" y="6319520"/>
            <a:ext cx="607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16</a:t>
            </a:r>
            <a:endParaRPr lang="en-US" altLang="zh-CN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315" y="365125"/>
            <a:ext cx="10515600" cy="639445"/>
          </a:xfrm>
        </p:spPr>
        <p:txBody>
          <a:bodyPr/>
          <a:lstStyle/>
          <a:p>
            <a:pPr algn="ctr"/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Summary</a:t>
            </a:r>
            <a:endParaRPr lang="en-US" altLang="zh-CN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5315" y="1185545"/>
            <a:ext cx="10977245" cy="3458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BESⅢ  work normally  after installation and upgrade</a:t>
            </a:r>
            <a:endParaRPr lang="en-US" altLang="en-US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installation becomes more complicate due to space constraints. 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It is necessary to test installation procedure in advance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It is difficult to install concrete shielding wall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2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1865" y="5125720"/>
            <a:ext cx="10288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Thanks for your attention!</a:t>
            </a:r>
            <a:endParaRPr lang="en-US" altLang="zh-CN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389360" y="6319520"/>
            <a:ext cx="607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17</a:t>
            </a:r>
            <a:endParaRPr lang="en-US" altLang="zh-C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94105" y="587375"/>
            <a:ext cx="10004425" cy="110871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contents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26820" y="1748155"/>
            <a:ext cx="9144000" cy="3177540"/>
          </a:xfrm>
        </p:spPr>
        <p:txBody>
          <a:bodyPr>
            <a:normAutofit fontScale="92500" lnSpcReduction="20000"/>
          </a:bodyPr>
          <a:lstStyle/>
          <a:p>
            <a:endParaRPr lang="en-US" altLang="zh-CN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02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Structure </a:t>
            </a:r>
            <a:endParaRPr lang="en-US" altLang="zh-CN" sz="3025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02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Procedure </a:t>
            </a:r>
            <a:endParaRPr lang="en-US" altLang="zh-CN" sz="3025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02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Upgrade </a:t>
            </a:r>
            <a:endParaRPr lang="en-US" altLang="zh-CN" sz="3025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02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Summary</a:t>
            </a:r>
            <a:endParaRPr lang="en-US" altLang="zh-CN" sz="3025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altLang="zh-CN" sz="2800" dirty="0"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altLang="zh-CN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1212850" y="3090545"/>
            <a:ext cx="3885565" cy="3599815"/>
            <a:chOff x="1910" y="4972"/>
            <a:chExt cx="6119" cy="5669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10" y="4972"/>
              <a:ext cx="6119" cy="5669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943" y="7250"/>
              <a:ext cx="138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FFFF00"/>
                  </a:solidFill>
                </a:rPr>
                <a:t>BP</a:t>
              </a:r>
              <a:endParaRPr lang="zh-CN" alt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729" y="6867"/>
              <a:ext cx="1678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FFFF00"/>
                  </a:solidFill>
                </a:rPr>
                <a:t>MDC+TOF</a:t>
              </a:r>
              <a:endParaRPr lang="zh-CN" alt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879" y="6464"/>
              <a:ext cx="144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FFFF00"/>
                  </a:solidFill>
                </a:rPr>
                <a:t>BEMC</a:t>
              </a:r>
              <a:endParaRPr lang="zh-CN" alt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879" y="6021"/>
              <a:ext cx="144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rgbClr val="FFFF00"/>
                  </a:solidFill>
                </a:defRPr>
              </a:lvl1pPr>
            </a:lstStyle>
            <a:p>
              <a:r>
                <a:rPr lang="en-US" altLang="zh-CN" sz="1400" dirty="0"/>
                <a:t>SSM</a:t>
              </a:r>
              <a:endParaRPr lang="zh-CN" altLang="en-US" sz="1400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422" y="5540"/>
              <a:ext cx="260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FF00"/>
                  </a:solidFill>
                </a:rPr>
                <a:t>Iron yoke + muon</a:t>
              </a:r>
              <a:endParaRPr lang="zh-CN" alt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255" y="5732"/>
              <a:ext cx="869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rgbClr val="FFFF00"/>
                  </a:solidFill>
                </a:rPr>
                <a:t>door</a:t>
              </a:r>
              <a:endParaRPr lang="zh-CN" alt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189" y="6764"/>
              <a:ext cx="1079" cy="53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200" dirty="0">
                  <a:solidFill>
                    <a:srgbClr val="FFFF00"/>
                  </a:solidFill>
                </a:rPr>
                <a:t>Pole</a:t>
              </a:r>
              <a:endParaRPr lang="zh-CN" altLang="en-US" sz="1200" dirty="0">
                <a:solidFill>
                  <a:srgbClr val="FFFF00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118" y="9533"/>
              <a:ext cx="779" cy="3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rgbClr val="FFFF00"/>
                  </a:solidFill>
                </a:rPr>
                <a:t>Rail</a:t>
              </a:r>
              <a:endParaRPr lang="zh-CN" alt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098" y="9613"/>
              <a:ext cx="1079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FFFF00"/>
                  </a:solidFill>
                </a:rPr>
                <a:t>Base</a:t>
              </a:r>
              <a:endParaRPr lang="zh-CN" alt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740" y="7215"/>
              <a:ext cx="1420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FFFF00"/>
                  </a:solidFill>
                </a:rPr>
                <a:t>SCQ</a:t>
              </a:r>
              <a:endParaRPr lang="zh-CN" alt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177" y="6723"/>
              <a:ext cx="144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FFFF00"/>
                  </a:solidFill>
                </a:rPr>
                <a:t>EEMC</a:t>
              </a:r>
              <a:endParaRPr lang="zh-CN" alt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251" y="6221"/>
              <a:ext cx="1188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rgbClr val="FFFF00"/>
                  </a:solidFill>
                </a:rPr>
                <a:t>Flange</a:t>
              </a:r>
              <a:endParaRPr lang="en-US" altLang="zh-CN" sz="1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315" y="365125"/>
            <a:ext cx="10515600" cy="63944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Structure</a:t>
            </a:r>
            <a:endParaRPr lang="en-US" altLang="zh-CN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标题 1"/>
          <p:cNvSpPr>
            <a:spLocks noGrp="1"/>
          </p:cNvSpPr>
          <p:nvPr/>
        </p:nvSpPr>
        <p:spPr>
          <a:xfrm>
            <a:off x="803275" y="905510"/>
            <a:ext cx="10773410" cy="2251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Multi-layer </a:t>
            </a: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</a:rPr>
              <a:t>ctagonal  structure</a:t>
            </a:r>
            <a:r>
              <a:rPr lang="zh-CN" altLang="en-US" sz="19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</a:rPr>
              <a:t>with 4 doors</a:t>
            </a:r>
            <a:endParaRPr lang="en-US" altLang="zh-CN" sz="19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</a:rPr>
              <a:t>11m × 6m × 6.5m</a:t>
            </a:r>
            <a:r>
              <a:rPr lang="zh-CN" altLang="en-US" sz="1900" dirty="0">
                <a:latin typeface="Times New Roman" panose="02020603050405020304" charset="0"/>
                <a:cs typeface="Times New Roman" panose="02020603050405020304" charset="0"/>
              </a:rPr>
              <a:t>，</a:t>
            </a: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</a:rPr>
              <a:t>Weight 750t</a:t>
            </a:r>
            <a:endParaRPr lang="zh-CN" altLang="en-US" sz="19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</a:rPr>
              <a:t>Component: from inside to outside BP, MDC,TOF etc.</a:t>
            </a:r>
            <a:endParaRPr lang="en-US" altLang="zh-CN" sz="19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</a:rPr>
              <a:t>Gap(mm):  Flange &gt; 20 &lt; EMC &gt; 10 &lt; MDC +TOF</a:t>
            </a:r>
            <a:r>
              <a:rPr lang="zh-CN" altLang="en-US" sz="19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</a:rPr>
              <a:t>&gt; 2 &lt; BP</a:t>
            </a:r>
            <a:endParaRPr lang="en-US" altLang="zh-CN" sz="19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8 blocks fixed on barrel iron yoke, flange on blocks, </a:t>
            </a: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flange bear weight of all </a:t>
            </a: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detectors </a:t>
            </a:r>
            <a:endParaRPr lang="en-US" altLang="zh-CN" sz="19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Cable routing: recessed  region between blocks</a:t>
            </a:r>
            <a:endParaRPr lang="en-US" altLang="zh-CN" sz="19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sz="17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94495" y="0"/>
            <a:ext cx="289750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US" altLang="zh-CN" sz="1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BESⅢ: Beijing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Spectrometer Ⅲ</a:t>
            </a:r>
            <a:endParaRPr lang="en-US" altLang="zh-CN" sz="12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-US" altLang="zh-CN" sz="1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SSM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superconducting solenoid magnet</a:t>
            </a:r>
            <a:endParaRPr lang="en-US" altLang="zh-CN" sz="1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-US" altLang="zh-CN" sz="1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BEMC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barrel electromagnetic calorimeter   </a:t>
            </a:r>
            <a:endParaRPr lang="en-US" altLang="zh-CN" sz="12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-US" altLang="zh-CN" sz="1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TOF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:time of flight counter </a:t>
            </a:r>
            <a:endParaRPr lang="en-US" altLang="zh-CN" sz="12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-US" altLang="zh-CN" sz="1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MDC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:main drift chamber </a:t>
            </a:r>
            <a:endParaRPr lang="en-US" altLang="zh-CN" sz="12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-US" altLang="zh-CN" sz="1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BP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beam pipe </a:t>
            </a:r>
            <a:endParaRPr lang="en-US" altLang="zh-CN" sz="12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-US" altLang="zh-CN" sz="1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EEMC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end electromagnetic calorimeter </a:t>
            </a:r>
            <a:endParaRPr lang="en-US" altLang="zh-CN" sz="12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-US" altLang="zh-CN" sz="1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SCQ</a:t>
            </a:r>
            <a:r>
              <a:rPr lang="en-US" altLang="zh-CN" sz="1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super-conducting quadrupole magnet</a:t>
            </a:r>
            <a:endParaRPr lang="en-US" altLang="zh-CN" sz="12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599430" y="3090545"/>
            <a:ext cx="5531485" cy="3599815"/>
            <a:chOff x="8818" y="4972"/>
            <a:chExt cx="8711" cy="566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8" y="4972"/>
              <a:ext cx="8711" cy="5669"/>
            </a:xfrm>
            <a:prstGeom prst="rect">
              <a:avLst/>
            </a:prstGeom>
          </p:spPr>
        </p:pic>
        <p:cxnSp>
          <p:nvCxnSpPr>
            <p:cNvPr id="20" name="直接箭头连接符 19"/>
            <p:cNvCxnSpPr>
              <a:stCxn id="11" idx="1"/>
            </p:cNvCxnSpPr>
            <p:nvPr/>
          </p:nvCxnSpPr>
          <p:spPr>
            <a:xfrm flipH="1">
              <a:off x="14178" y="6794"/>
              <a:ext cx="787" cy="45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>
              <a:stCxn id="22" idx="1"/>
            </p:cNvCxnSpPr>
            <p:nvPr/>
          </p:nvCxnSpPr>
          <p:spPr>
            <a:xfrm flipH="1" flipV="1">
              <a:off x="14553" y="8875"/>
              <a:ext cx="616" cy="5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4" name="椭圆 23"/>
            <p:cNvSpPr/>
            <p:nvPr/>
          </p:nvSpPr>
          <p:spPr>
            <a:xfrm>
              <a:off x="12447" y="7492"/>
              <a:ext cx="1545" cy="1489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箭头连接符 25"/>
            <p:cNvCxnSpPr>
              <a:stCxn id="5" idx="3"/>
              <a:endCxn id="24" idx="1"/>
            </p:cNvCxnSpPr>
            <p:nvPr/>
          </p:nvCxnSpPr>
          <p:spPr>
            <a:xfrm>
              <a:off x="11756" y="6892"/>
              <a:ext cx="917" cy="81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" name="文本框 4"/>
            <p:cNvSpPr txBox="1"/>
            <p:nvPr/>
          </p:nvSpPr>
          <p:spPr>
            <a:xfrm>
              <a:off x="10399" y="6626"/>
              <a:ext cx="135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</a:rPr>
                <a:t>Flange</a:t>
              </a:r>
              <a:endParaRPr lang="en-US" altLang="zh-CN" sz="1600" dirty="0">
                <a:solidFill>
                  <a:srgbClr val="FF0000"/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0354" y="9129"/>
              <a:ext cx="135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1600" dirty="0">
                  <a:solidFill>
                    <a:srgbClr val="FF0000"/>
                  </a:solidFill>
                  <a:sym typeface="+mn-ea"/>
                </a:rPr>
                <a:t>Door</a:t>
              </a:r>
              <a:endParaRPr lang="en-US" altLang="zh-CN" sz="1600" dirty="0">
                <a:solidFill>
                  <a:srgbClr val="FF0000"/>
                </a:solidFill>
                <a:sym typeface="+mn-ea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4965" y="6504"/>
              <a:ext cx="135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1600" dirty="0">
                  <a:solidFill>
                    <a:srgbClr val="FF0000"/>
                  </a:solidFill>
                  <a:sym typeface="+mn-ea"/>
                </a:rPr>
                <a:t>Cable</a:t>
              </a:r>
              <a:endParaRPr lang="en-US" altLang="zh-CN" sz="1600" dirty="0">
                <a:solidFill>
                  <a:srgbClr val="FF0000"/>
                </a:solidFill>
                <a:sym typeface="+mn-ea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5169" y="9129"/>
              <a:ext cx="135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1600" dirty="0">
                  <a:solidFill>
                    <a:srgbClr val="FF0000"/>
                  </a:solidFill>
                  <a:sym typeface="+mn-ea"/>
                </a:rPr>
                <a:t>Block</a:t>
              </a:r>
              <a:endParaRPr lang="en-US" altLang="zh-CN" sz="1600" dirty="0">
                <a:solidFill>
                  <a:srgbClr val="FF0000"/>
                </a:solidFill>
                <a:sym typeface="+mn-ea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1389360" y="6319520"/>
            <a:ext cx="607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315" y="365125"/>
            <a:ext cx="10515600" cy="639445"/>
          </a:xfrm>
        </p:spPr>
        <p:txBody>
          <a:bodyPr/>
          <a:lstStyle/>
          <a:p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Structure - Detector Maintenance</a:t>
            </a:r>
            <a:endParaRPr lang="zh-CN" altLang="en-US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 descr="IMG_20250111_0828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51137" y="3340683"/>
            <a:ext cx="5125155" cy="2880000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/>
        </p:nvSpPr>
        <p:spPr>
          <a:xfrm>
            <a:off x="82550" y="1144905"/>
            <a:ext cx="12109450" cy="19310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In order to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maintain conveniently, sliding doors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designed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EEMC pulling device fixed on door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Pull out Pole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→ open doors → install EEMC pulling device → connect  EEMC→ pull out EEMC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by the device 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4572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→ person enter BES3 and perform maintenance  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09" y="3340683"/>
            <a:ext cx="3694514" cy="2880000"/>
          </a:xfrm>
          <a:prstGeom prst="rect">
            <a:avLst/>
          </a:prstGeom>
        </p:spPr>
      </p:pic>
      <p:cxnSp>
        <p:nvCxnSpPr>
          <p:cNvPr id="26" name="直接箭头连接符 25"/>
          <p:cNvCxnSpPr>
            <a:stCxn id="5" idx="1"/>
          </p:cNvCxnSpPr>
          <p:nvPr/>
        </p:nvCxnSpPr>
        <p:spPr>
          <a:xfrm flipH="1">
            <a:off x="8189595" y="4492625"/>
            <a:ext cx="1129665" cy="6934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9319260" y="4200525"/>
            <a:ext cx="8616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Pulling device</a:t>
            </a:r>
            <a:endParaRPr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389360" y="6319520"/>
            <a:ext cx="607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</a:t>
            </a:r>
            <a:endParaRPr lang="en-US" altLang="zh-C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315" y="365125"/>
            <a:ext cx="10515600" cy="639445"/>
          </a:xfrm>
        </p:spPr>
        <p:txBody>
          <a:bodyPr/>
          <a:lstStyle/>
          <a:p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General Procedure </a:t>
            </a:r>
            <a:endParaRPr lang="en-US" altLang="zh-CN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450975" y="2696845"/>
            <a:ext cx="1800000" cy="540000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Mech + muon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cxnSp>
        <p:nvCxnSpPr>
          <p:cNvPr id="4" name="直接箭头连接符 3"/>
          <p:cNvCxnSpPr>
            <a:stCxn id="3" idx="3"/>
            <a:endCxn id="5" idx="1"/>
          </p:cNvCxnSpPr>
          <p:nvPr/>
        </p:nvCxnSpPr>
        <p:spPr>
          <a:xfrm>
            <a:off x="3251200" y="2966720"/>
            <a:ext cx="57975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圆角矩形 4"/>
          <p:cNvSpPr/>
          <p:nvPr/>
        </p:nvSpPr>
        <p:spPr>
          <a:xfrm>
            <a:off x="3830955" y="2696845"/>
            <a:ext cx="1800000" cy="540000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sym typeface="+mn-ea"/>
              </a:rPr>
              <a:t>SSM</a:t>
            </a:r>
            <a:endParaRPr lang="en-US" altLang="zh-CN" sz="2000" b="1" dirty="0">
              <a:solidFill>
                <a:srgbClr val="FF0000"/>
              </a:solidFill>
              <a:sym typeface="+mn-ea"/>
            </a:endParaRPr>
          </a:p>
        </p:txBody>
      </p:sp>
      <p:cxnSp>
        <p:nvCxnSpPr>
          <p:cNvPr id="7" name="直接箭头连接符 6"/>
          <p:cNvCxnSpPr>
            <a:stCxn id="5" idx="3"/>
            <a:endCxn id="10" idx="1"/>
          </p:cNvCxnSpPr>
          <p:nvPr/>
        </p:nvCxnSpPr>
        <p:spPr>
          <a:xfrm>
            <a:off x="5631180" y="2966720"/>
            <a:ext cx="4686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>
            <a:off x="6099810" y="2696845"/>
            <a:ext cx="1800000" cy="540000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sym typeface="+mn-ea"/>
              </a:rPr>
              <a:t>Flange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cxnSp>
        <p:nvCxnSpPr>
          <p:cNvPr id="12" name="直接箭头连接符 11"/>
          <p:cNvCxnSpPr>
            <a:stCxn id="10" idx="3"/>
            <a:endCxn id="13" idx="1"/>
          </p:cNvCxnSpPr>
          <p:nvPr/>
        </p:nvCxnSpPr>
        <p:spPr>
          <a:xfrm>
            <a:off x="7900035" y="2966720"/>
            <a:ext cx="50355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圆角矩形 12"/>
          <p:cNvSpPr/>
          <p:nvPr/>
        </p:nvSpPr>
        <p:spPr>
          <a:xfrm>
            <a:off x="8403590" y="2696845"/>
            <a:ext cx="1800000" cy="540000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BEMC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8403590" y="3972560"/>
            <a:ext cx="1800000" cy="540000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MDC + TOF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6116955" y="5195570"/>
            <a:ext cx="1800000" cy="540000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Close door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1482090" y="5195570"/>
            <a:ext cx="1800000" cy="540000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 Connect </a:t>
            </a:r>
            <a:r>
              <a:rPr lang="en-US" altLang="zh-CN" sz="2000" b="1" dirty="0">
                <a:solidFill>
                  <a:srgbClr val="FF0000"/>
                </a:solidFill>
                <a:sym typeface="+mn-ea"/>
              </a:rPr>
              <a:t>SCQ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1482090" y="3971925"/>
            <a:ext cx="1800000" cy="540000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Push BES</a:t>
            </a:r>
            <a:r>
              <a:rPr lang="en-US" altLang="zh-CN" sz="2000" b="1" dirty="0">
                <a:solidFill>
                  <a:srgbClr val="FF0000"/>
                </a:solidFill>
                <a:sym typeface="+mn-ea"/>
              </a:rPr>
              <a:t>III</a:t>
            </a:r>
            <a:endParaRPr lang="en-US" altLang="zh-CN" sz="20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3830955" y="3971925"/>
            <a:ext cx="1800000" cy="540000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sym typeface="+mn-ea"/>
              </a:rPr>
              <a:t>BP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 flipH="1" flipV="1">
            <a:off x="7854950" y="4241800"/>
            <a:ext cx="548640" cy="6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圆角矩形 28"/>
          <p:cNvSpPr/>
          <p:nvPr/>
        </p:nvSpPr>
        <p:spPr>
          <a:xfrm>
            <a:off x="6054725" y="3971925"/>
            <a:ext cx="1800000" cy="540000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sym typeface="+mn-ea"/>
              </a:rPr>
              <a:t>EEMC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cxnSp>
        <p:nvCxnSpPr>
          <p:cNvPr id="30" name="直接箭头连接符 29"/>
          <p:cNvCxnSpPr>
            <a:stCxn id="13" idx="2"/>
            <a:endCxn id="15" idx="0"/>
          </p:cNvCxnSpPr>
          <p:nvPr/>
        </p:nvCxnSpPr>
        <p:spPr>
          <a:xfrm>
            <a:off x="9304020" y="3236595"/>
            <a:ext cx="0" cy="7359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圆角矩形 36"/>
          <p:cNvSpPr/>
          <p:nvPr/>
        </p:nvSpPr>
        <p:spPr>
          <a:xfrm>
            <a:off x="3830955" y="5195570"/>
            <a:ext cx="1800000" cy="540000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sym typeface="+mn-ea"/>
              </a:rPr>
              <a:t>Shielding wall</a:t>
            </a:r>
            <a:endParaRPr lang="en-US" altLang="zh-CN" sz="2000" b="1" dirty="0">
              <a:solidFill>
                <a:srgbClr val="FF0000"/>
              </a:solidFill>
              <a:sym typeface="+mn-ea"/>
            </a:endParaRPr>
          </a:p>
        </p:txBody>
      </p:sp>
      <p:cxnSp>
        <p:nvCxnSpPr>
          <p:cNvPr id="43" name="直接箭头连接符 42"/>
          <p:cNvCxnSpPr>
            <a:stCxn id="29" idx="1"/>
            <a:endCxn id="27" idx="3"/>
          </p:cNvCxnSpPr>
          <p:nvPr/>
        </p:nvCxnSpPr>
        <p:spPr>
          <a:xfrm flipH="1">
            <a:off x="5631180" y="4241800"/>
            <a:ext cx="42354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>
            <a:stCxn id="27" idx="1"/>
            <a:endCxn id="25" idx="3"/>
          </p:cNvCxnSpPr>
          <p:nvPr/>
        </p:nvCxnSpPr>
        <p:spPr>
          <a:xfrm flipH="1">
            <a:off x="3282315" y="4241800"/>
            <a:ext cx="5486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stCxn id="25" idx="2"/>
            <a:endCxn id="23" idx="0"/>
          </p:cNvCxnSpPr>
          <p:nvPr/>
        </p:nvCxnSpPr>
        <p:spPr>
          <a:xfrm>
            <a:off x="2382520" y="4511675"/>
            <a:ext cx="0" cy="6838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>
            <a:stCxn id="23" idx="3"/>
            <a:endCxn id="37" idx="1"/>
          </p:cNvCxnSpPr>
          <p:nvPr/>
        </p:nvCxnSpPr>
        <p:spPr>
          <a:xfrm>
            <a:off x="3282315" y="5465445"/>
            <a:ext cx="5486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>
            <a:stCxn id="37" idx="3"/>
            <a:endCxn id="21" idx="1"/>
          </p:cNvCxnSpPr>
          <p:nvPr/>
        </p:nvCxnSpPr>
        <p:spPr>
          <a:xfrm>
            <a:off x="5631180" y="5465445"/>
            <a:ext cx="4857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标题 1"/>
          <p:cNvSpPr>
            <a:spLocks noGrp="1"/>
          </p:cNvSpPr>
          <p:nvPr/>
        </p:nvSpPr>
        <p:spPr>
          <a:xfrm>
            <a:off x="709295" y="1216660"/>
            <a:ext cx="10845165" cy="990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Mechanical Structure → detectors and components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from outside to inside 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→ entire BESⅢ to final position → connect with SCQ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→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sheilding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→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close doors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389360" y="6319520"/>
            <a:ext cx="607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3</a:t>
            </a:r>
            <a:endParaRPr lang="en-US" altLang="zh-C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315" y="365125"/>
            <a:ext cx="11171555" cy="639445"/>
          </a:xfrm>
        </p:spPr>
        <p:txBody>
          <a:bodyPr>
            <a:normAutofit fontScale="90000"/>
          </a:bodyPr>
          <a:lstStyle/>
          <a:p>
            <a:r>
              <a:rPr lang="en-US" altLang="zh-CN" sz="3555" dirty="0">
                <a:latin typeface="Times New Roman" panose="02020603050405020304" charset="0"/>
                <a:cs typeface="Times New Roman" panose="02020603050405020304" charset="0"/>
              </a:rPr>
              <a:t>Procedure - Mechanical Structure  and muon detector</a:t>
            </a:r>
            <a:r>
              <a:rPr lang="zh-CN" altLang="en-US" sz="2220" dirty="0"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2220" dirty="0">
                <a:latin typeface="Times New Roman" panose="02020603050405020304" charset="0"/>
                <a:cs typeface="Times New Roman" panose="02020603050405020304" charset="0"/>
              </a:rPr>
              <a:t>2005.03~2005.11</a:t>
            </a:r>
            <a:r>
              <a:rPr lang="zh-CN" altLang="en-US" sz="2220" dirty="0">
                <a:latin typeface="Times New Roman" panose="02020603050405020304" charset="0"/>
                <a:cs typeface="Times New Roman" panose="02020603050405020304" charset="0"/>
              </a:rPr>
              <a:t>）</a:t>
            </a:r>
            <a:r>
              <a:rPr lang="en-US" altLang="zh-CN" sz="2220" dirty="0"/>
              <a:t> </a:t>
            </a:r>
            <a:endParaRPr lang="zh-CN" altLang="en-US" sz="222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5305" y="2095525"/>
            <a:ext cx="3276300" cy="216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540" y="2095525"/>
            <a:ext cx="3255450" cy="2160000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/>
        </p:nvSpPr>
        <p:spPr>
          <a:xfrm>
            <a:off x="501650" y="927100"/>
            <a:ext cx="11170920" cy="1066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Base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+ sliding rail →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barrel yoke (inner mounting frame)  → muon detector inserted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→ door(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end yoke)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Muon detector and end yoke assembled to be door then lifted on rail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623" y="2095273"/>
            <a:ext cx="3247653" cy="216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l="6121" t="5884" r="7766" b="25829"/>
          <a:stretch>
            <a:fillRect/>
          </a:stretch>
        </p:blipFill>
        <p:spPr>
          <a:xfrm>
            <a:off x="8027035" y="4457065"/>
            <a:ext cx="3234690" cy="21602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103" y="4456991"/>
            <a:ext cx="3266578" cy="216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175" y="4457065"/>
            <a:ext cx="3252470" cy="21602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1389360" y="6319520"/>
            <a:ext cx="607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4</a:t>
            </a:r>
            <a:endParaRPr lang="en-US" altLang="zh-C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315" y="365125"/>
            <a:ext cx="10515600" cy="639445"/>
          </a:xfrm>
        </p:spPr>
        <p:txBody>
          <a:bodyPr/>
          <a:lstStyle/>
          <a:p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Procedure - </a:t>
            </a:r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SSM 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(2005.12~2006.07)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197" name="图片 8196" descr="P101008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7710" y="2228440"/>
            <a:ext cx="3212652" cy="216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P1010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035" y="2228215"/>
            <a:ext cx="2880000" cy="2160000"/>
          </a:xfrm>
          <a:prstGeom prst="rect">
            <a:avLst/>
          </a:prstGeom>
        </p:spPr>
      </p:pic>
      <p:pic>
        <p:nvPicPr>
          <p:cNvPr id="8" name="图片 7" descr="P10100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450" y="4551680"/>
            <a:ext cx="2880161" cy="2160000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/>
        </p:nvSpPr>
        <p:spPr>
          <a:xfrm>
            <a:off x="123825" y="937260"/>
            <a:ext cx="11989435" cy="1056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Enough space between SSM and yoke, rail structure reserved on  yoke, external rail installed on the platform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Rotate to horizontal → insert mounting frame wit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h wheel → lift on rail → adjust coaxial then insert into BESⅢ → fix → remove frame → in order to measure magnetic field, install  and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remove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Magnetometer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→remove rail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25" y="4523105"/>
            <a:ext cx="2886278" cy="216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0845" y="4523105"/>
            <a:ext cx="2856355" cy="2160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389360" y="6319520"/>
            <a:ext cx="607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5</a:t>
            </a:r>
            <a:endParaRPr lang="en-US" altLang="zh-C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315" y="365125"/>
            <a:ext cx="10515600" cy="639445"/>
          </a:xfrm>
        </p:spPr>
        <p:txBody>
          <a:bodyPr/>
          <a:lstStyle/>
          <a:p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Procedure - </a:t>
            </a:r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Flange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(2006.08)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676910" y="1084580"/>
            <a:ext cx="10515600" cy="97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Lift flange and fix it on 8 blocks 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2675" y="2613025"/>
            <a:ext cx="5155555" cy="288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70" y="2613025"/>
            <a:ext cx="4538233" cy="2880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389360" y="6319520"/>
            <a:ext cx="607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6</a:t>
            </a:r>
            <a:endParaRPr lang="en-US" altLang="zh-C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315" y="365125"/>
            <a:ext cx="10515600" cy="639445"/>
          </a:xfrm>
        </p:spPr>
        <p:txBody>
          <a:bodyPr/>
          <a:lstStyle/>
          <a:p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Procedure - </a:t>
            </a:r>
            <a:r>
              <a:rPr lang="en-US" altLang="zh-CN" sz="3200" dirty="0">
                <a:latin typeface="Times New Roman" panose="02020603050405020304" charset="0"/>
                <a:cs typeface="Times New Roman" panose="02020603050405020304" charset="0"/>
              </a:rPr>
              <a:t>BEMC 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(2007.09)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615315" y="842645"/>
            <a:ext cx="7858760" cy="18440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Simply supported beam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：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Rail,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Multi-segment rectangular beam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457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West: fixed bracket，east: movable  bracket +  temp bracket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No enough space on the west side lead to complicate procedure, install 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remove parts of beam many times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5"/>
          <a:stretch>
            <a:fillRect/>
          </a:stretch>
        </p:blipFill>
        <p:spPr>
          <a:xfrm>
            <a:off x="8551545" y="258445"/>
            <a:ext cx="2880000" cy="200420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rcRect b="7042"/>
          <a:stretch>
            <a:fillRect/>
          </a:stretch>
        </p:blipFill>
        <p:spPr>
          <a:xfrm>
            <a:off x="8551545" y="4595495"/>
            <a:ext cx="2880000" cy="20079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545" y="2461895"/>
            <a:ext cx="2880000" cy="1934167"/>
          </a:xfrm>
          <a:prstGeom prst="rect">
            <a:avLst/>
          </a:prstGeom>
        </p:spPr>
      </p:pic>
      <p:pic>
        <p:nvPicPr>
          <p:cNvPr id="6" name="图片 5" descr="量能器动画-1500m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155" y="2677795"/>
            <a:ext cx="5631284" cy="3960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389360" y="6319520"/>
            <a:ext cx="607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7</a:t>
            </a:r>
            <a:endParaRPr lang="en-US" altLang="zh-C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5718</Words>
  <Application>WPS 演示</Application>
  <PresentationFormat>宽屏</PresentationFormat>
  <Paragraphs>234</Paragraphs>
  <Slides>19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Arial</vt:lpstr>
      <vt:lpstr>宋体</vt:lpstr>
      <vt:lpstr>Wingdings</vt:lpstr>
      <vt:lpstr>Times New Roman</vt:lpstr>
      <vt:lpstr>Calibri</vt:lpstr>
      <vt:lpstr>微软雅黑</vt:lpstr>
      <vt:lpstr>Arial Unicode MS</vt:lpstr>
      <vt:lpstr>WPS</vt:lpstr>
      <vt:lpstr>Overview of BESIII installation</vt:lpstr>
      <vt:lpstr>contents</vt:lpstr>
      <vt:lpstr>Structure</vt:lpstr>
      <vt:lpstr>Structure - Detector Maintenance</vt:lpstr>
      <vt:lpstr>General Procedure </vt:lpstr>
      <vt:lpstr>Procedure - Mechanical Structure  and muon detector（2005.03~2005.11） </vt:lpstr>
      <vt:lpstr>Procedure - SSM  (2005.12~2006.07)</vt:lpstr>
      <vt:lpstr>Procedure - Flange  (2006.08)</vt:lpstr>
      <vt:lpstr>Procedure - BEMC  (2007.09)</vt:lpstr>
      <vt:lpstr>Procedure - MDC + TOF (2007.11)</vt:lpstr>
      <vt:lpstr>Procedure - EEMC  (2008.01)</vt:lpstr>
      <vt:lpstr>Procedure - Beam pipe  (2008.03)</vt:lpstr>
      <vt:lpstr>Procedure - push BESⅢ   (2008.4)</vt:lpstr>
      <vt:lpstr>Procedure - Connect SCQ （2008.06）</vt:lpstr>
      <vt:lpstr>Procedure - Shielding wall （2008.07）</vt:lpstr>
      <vt:lpstr>Procedure - Close door （2008.07）</vt:lpstr>
      <vt:lpstr>Upgrade  (2024.07.08 ~ 2025.02.28) </vt:lpstr>
      <vt:lpstr>Upgrade 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BESIII integration</dc:title>
  <dc:creator>jingxp</dc:creator>
  <cp:lastModifiedBy>无言</cp:lastModifiedBy>
  <cp:revision>813</cp:revision>
  <dcterms:created xsi:type="dcterms:W3CDTF">2023-08-09T12:44:00Z</dcterms:created>
  <dcterms:modified xsi:type="dcterms:W3CDTF">2025-11-06T00:37:19Z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14B28D0DB4464890ABEACF9A9E05807D_13</vt:lpwstr>
  </property>
</Properties>
</file>