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1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9B2B5-28B7-479C-81D8-4E2CCB5CD978}" type="datetimeFigureOut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180F5-CBF9-4F0D-A939-DC04DD1E61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72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180F5-CBF9-4F0D-A939-DC04DD1E616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25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56B7BC-C2EE-BDD6-41F1-BEFF4B67EC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86E5C77-8F65-90EF-00F6-B151BF4D19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9501C4-E758-6CA0-CDFC-067E9DC9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45BF4-B96B-4AF5-AC7A-66DB95B949E3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445BD6-D2D9-80E4-9908-A2F7E379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EB3967-AC43-7A4D-D390-E3AE27D7F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23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1AE7BC-E94F-1DF6-75D9-4DA54D2A7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09DD29F-AB94-DB32-87A0-2D4FA48321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21EC75-8169-93E6-A09F-A00B5166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F7F22-3A38-41BB-887D-E9030CE7BF18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32326-9830-9056-8C48-8CE82E816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87A72C-652D-31D9-D4BC-5A4A1DD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30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556C092-96E6-BA02-456D-E374C41B4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E0EB15-6767-A5B6-2C31-A4B28048E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506028-19AA-2D0B-7C23-E2D27C63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3F01B-4A6C-411E-A57E-4B760D617E90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862DD6-B26C-4E26-96C4-F0987BA09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869A8D-A43A-4393-D8FF-C7E2281A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99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0525F-F21F-3822-F8A5-C67E794B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3D833C-4236-4974-A522-6F50948EBE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7104FF7-02DD-AABB-181D-81CA8AC1C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E1EF0-65BA-4EEA-BF3E-A20E35305DD8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C2E675-C996-DE68-DEAD-17FA09B0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5C4FF0-4803-7C69-8F5B-2028D0E48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88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D573C3-790E-3BB9-0977-A91AD38BE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67DE6F-57A3-C16A-EF44-31CEF9DDC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FD770C-A160-713D-B978-D2B6D1E5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F6350-5AA0-48C7-BD70-C706DD013AE5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541872-B35D-549A-53BA-36A8642D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B5E5B0-A23A-1EEB-3C96-D6D368968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22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0210B-3D33-F6AA-2EB1-E1F323FB6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F0E0AA-84B7-890D-9AE2-73A2E268D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FEF3AA-756C-A0A2-AFFD-5DBE6441D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1A6554-F800-C4F1-C568-A94403CC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6B980-F0E8-4E4A-8B2E-2CA2B62A9C32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B6D736-D8AB-58FB-2F98-48881F772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1A4CFC8-6026-4BD9-675B-28737724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826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926792-4221-F483-76FF-39DC853B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1F0DD0-E38B-FC9B-BF45-7C32EDC9F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F8B6FC-837D-D5FD-0C58-01EB884CA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08F16C5-4AEF-8032-43FD-DA6C3ABA7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8A2FA48-982D-E859-63BA-B517E602D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D4C6E05-CC34-D79A-18D8-A9D873ABE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8513-2C6C-4318-A358-6FCC3F24BB4D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0EEF93B-4428-560B-C100-EE8C0D27B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6D9BF72-BE99-BD58-6448-02B40013C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16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137ED-B9B2-FA8B-D884-03E8B6EC3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A59F6F3-FE7B-4502-A64D-E981A8E09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E2BC1-2D1D-403E-B635-1BE62B89646C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AC66B7-D21D-72C7-E986-D8CC2417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568C54-1051-89E1-D2B9-63AC57CE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70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4EC8151-5AAD-1A7F-4B99-7ACFBA2F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B13AD-FFB2-4689-8B7F-B8BCDEFBBA20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2664C2-53F8-6DB4-C94E-4492250B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FF2488B-A706-1E98-0072-ECE8333D8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96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1054EF-59F1-2A9F-30AB-DED8188E1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E2D0597-8196-C1DA-9BEB-E47ADC29C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624C50-B417-5B56-D36E-4A63BDC0EA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FF7F02-36C6-EC6D-7732-17F0942D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8D80-2FE0-4D05-9BD4-5844D4EC38FB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75A8228-41AD-F020-3CA5-09B8802ED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65E893-B9CD-0AC3-8372-E9A5F8E4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38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3ED1E-0B2B-AFA8-090A-9E2230C0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5B2867C-EDEF-BBB7-1D80-31E9F57CD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869D7D-7635-014D-EC5B-3AB31AE36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46822B-4293-5DCF-1799-C28A941B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173C5-3A83-45F4-85FF-C82E1900133C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AB07D9-F3E3-397F-3D63-816B58EB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50EFF8A-358D-5106-EFC9-FB14AB21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31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D42F76-241C-B29D-96E3-C4678F0F9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6B640A-72A1-452F-C494-EE7226517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9D0830-1EE1-E189-82E4-E6884B3EC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EEEA-D56E-4EB6-A57E-66C39797A9F6}" type="datetime1">
              <a:rPr lang="zh-CN" altLang="en-US" smtClean="0"/>
              <a:t>2025/11/6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01F763-1D8B-8497-C0FB-52CEEEEAE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35B540-460D-07E2-DF6D-9A0162A18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B428D-24C4-4A49-A03B-5D805B2747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73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s://link.springer.com/article/10.1007/s41605-024-00491-8" TargetMode="External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k.springer.com/article/10.1007/s41605-024-00491-8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ieeexplore.ieee.org/document/9217477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s://ieeexplore.ieee.org/document/171030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ciencedirect.com/science/article/pii/S0168583X07008488?via%3Dihub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E03FECE4-D849-2101-AA4D-244CC8CEFF91}"/>
              </a:ext>
            </a:extLst>
          </p:cNvPr>
          <p:cNvSpPr txBox="1"/>
          <p:nvPr/>
        </p:nvSpPr>
        <p:spPr>
          <a:xfrm>
            <a:off x="2046162" y="1905677"/>
            <a:ext cx="82359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Study for CEPC 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Luminosity  Detector 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4H-SiC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756DEF-F60C-5856-3B90-86341E98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852D767-CEF4-C724-F885-091AD2C9E8FC}"/>
              </a:ext>
            </a:extLst>
          </p:cNvPr>
          <p:cNvSpPr txBox="1"/>
          <p:nvPr/>
        </p:nvSpPr>
        <p:spPr>
          <a:xfrm>
            <a:off x="2920404" y="3551940"/>
            <a:ext cx="659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Yanpeng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Meng Li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Qiming Ye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Xiyuan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Haoyu Shi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Dou Wang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Philip Bambade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Weimin Song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Xin Shi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3EA1F2-BB16-E25E-9521-25E6EABAEE26}"/>
              </a:ext>
            </a:extLst>
          </p:cNvPr>
          <p:cNvSpPr txBox="1"/>
          <p:nvPr/>
        </p:nvSpPr>
        <p:spPr>
          <a:xfrm>
            <a:off x="485978" y="5655288"/>
            <a:ext cx="48688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1.Jilin University</a:t>
            </a:r>
          </a:p>
          <a:p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2.Institute of High Energy Physics, CAS</a:t>
            </a:r>
          </a:p>
          <a:p>
            <a:r>
              <a:rPr lang="fr-F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3.Laboratoire de l'Accélérateur Linéaire (LAL),Centre Scientifique d’Orsay</a:t>
            </a:r>
          </a:p>
          <a:p>
            <a:r>
              <a:rPr lang="fr-F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4.Lanzhou University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3E7ABE4-B616-5CA0-1267-72CF1377C1FA}"/>
              </a:ext>
            </a:extLst>
          </p:cNvPr>
          <p:cNvSpPr txBox="1"/>
          <p:nvPr/>
        </p:nvSpPr>
        <p:spPr>
          <a:xfrm>
            <a:off x="4905306" y="4225366"/>
            <a:ext cx="2381387" cy="888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CEPC Workshop 2025 </a:t>
            </a:r>
          </a:p>
          <a:p>
            <a:pPr algn="ctr">
              <a:lnSpc>
                <a:spcPct val="20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Guangzhou         Nov.8 2025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F9772D5-4A02-2C3B-71F5-763978F9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587"/>
            <a:ext cx="3129579" cy="18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407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2AA106-054F-51CA-5C2F-5DE504DF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F1CA18A-CAD4-888B-9E37-AEE8F1C1CB3C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Discussion for CEPC Fast Luminosity Detector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145DBF5-C5AC-8D36-72F3-11EB658AA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502" y="1366300"/>
            <a:ext cx="3138629" cy="22569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9167BE0-C7B0-73FF-2870-7CCE4EC33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102" y="1309965"/>
            <a:ext cx="2977335" cy="225693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C13B37A-442A-8E92-9836-56C36407D803}"/>
              </a:ext>
            </a:extLst>
          </p:cNvPr>
          <p:cNvSpPr txBox="1"/>
          <p:nvPr/>
        </p:nvSpPr>
        <p:spPr>
          <a:xfrm>
            <a:off x="7413761" y="2571125"/>
            <a:ext cx="14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Position 1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1C087D9-648C-EEF3-73EA-383D9D0E6A85}"/>
              </a:ext>
            </a:extLst>
          </p:cNvPr>
          <p:cNvSpPr txBox="1"/>
          <p:nvPr/>
        </p:nvSpPr>
        <p:spPr>
          <a:xfrm>
            <a:off x="10552390" y="2571125"/>
            <a:ext cx="14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Position 3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C9F7878-4F24-E629-5ECF-D72C2C5DD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22" y="4122463"/>
            <a:ext cx="5037922" cy="259901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8EA5CCF-0121-4E03-275B-2065D7C6D1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5555" y="4122463"/>
            <a:ext cx="5029215" cy="259877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623CFB4-7AEC-C2E7-19B6-CDE308166971}"/>
              </a:ext>
            </a:extLst>
          </p:cNvPr>
          <p:cNvSpPr txBox="1"/>
          <p:nvPr/>
        </p:nvSpPr>
        <p:spPr>
          <a:xfrm>
            <a:off x="265822" y="1817661"/>
            <a:ext cx="55733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 fluctuation        detector’ response change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 single pixel, different signal responses at  nominal luminosity and 10% of nominal luminosity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entire detector, significant differences in the number and amplitude of the signals.</a:t>
            </a: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4895688E-A05D-0851-BEEE-A7AB18D247CD}"/>
              </a:ext>
            </a:extLst>
          </p:cNvPr>
          <p:cNvSpPr/>
          <p:nvPr/>
        </p:nvSpPr>
        <p:spPr>
          <a:xfrm>
            <a:off x="2897950" y="2005123"/>
            <a:ext cx="204281" cy="583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752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0D9774C-2068-F562-8923-FFBD70D80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1A5C140-2EED-2515-5FFE-9C9EAAC19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8" y="3429000"/>
            <a:ext cx="4715833" cy="33031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F8DC53-94D1-6D95-F668-7D87E9BB1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269" y="3388880"/>
            <a:ext cx="4715832" cy="33834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5595FE8-DB36-963F-7212-DA155E6B6C70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Discussion for CEPC Fast Luminosity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044A55D-AFDA-FA06-69C8-C506139F4126}"/>
                  </a:ext>
                </a:extLst>
              </p:cNvPr>
              <p:cNvSpPr txBox="1"/>
              <p:nvPr/>
            </p:nvSpPr>
            <p:spPr>
              <a:xfrm>
                <a:off x="252918" y="904809"/>
                <a:ext cx="7169285" cy="3001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relationship between detector RAW SUM and luminosity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Assuming the sampling frequency of the DAQ is 10 GHz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 RAW SUM: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𝑠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signifies the sampling points within 1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𝑝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denotes the channel associated with each pixel within the single-sided detector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𝑗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represents the signals generated by the detectors situated on both sides of the beam pipe at Position 1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relative precision under different luminosity conforms to 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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sym typeface="Symbol" panose="05050102010706020507" pitchFamily="18" charset="2"/>
                              </a:rPr>
                              <m:t>𝐿</m:t>
                            </m:r>
                          </m:e>
                        </m:rad>
                      </m:den>
                    </m:f>
                  </m:oMath>
                </a14:m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044A55D-AFDA-FA06-69C8-C506139F41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18" y="904809"/>
                <a:ext cx="7169285" cy="3001527"/>
              </a:xfrm>
              <a:prstGeom prst="rect">
                <a:avLst/>
              </a:prstGeom>
              <a:blipFill>
                <a:blip r:embed="rId4"/>
                <a:stretch>
                  <a:fillRect l="-510" t="-10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>
            <a:extLst>
              <a:ext uri="{FF2B5EF4-FFF2-40B4-BE49-F238E27FC236}">
                <a16:creationId xmlns:a16="http://schemas.microsoft.com/office/drawing/2014/main" id="{353A59B3-44E6-5F10-3DE7-F7F2007BC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064" y="993235"/>
            <a:ext cx="4933936" cy="156137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5EB65AA-FEE8-CF6C-DCEE-C1F79A5A35F9}"/>
              </a:ext>
            </a:extLst>
          </p:cNvPr>
          <p:cNvSpPr txBox="1"/>
          <p:nvPr/>
        </p:nvSpPr>
        <p:spPr>
          <a:xfrm>
            <a:off x="3088530" y="5052335"/>
            <a:ext cx="14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Position 1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260145-512E-5D1F-6E5C-D54B70DDBDA1}"/>
              </a:ext>
            </a:extLst>
          </p:cNvPr>
          <p:cNvSpPr txBox="1"/>
          <p:nvPr/>
        </p:nvSpPr>
        <p:spPr>
          <a:xfrm>
            <a:off x="7804363" y="5049230"/>
            <a:ext cx="1498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Position 3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2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DED80B-7BF3-FF64-75DE-695A1F16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8AA7CA4-5B3B-A683-24C8-099385E42D9F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Beam-Beam Deflection and Background Concerns for CEPC Fast Luminosity Detector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2732AA-344F-170E-54A4-624249CCD815}"/>
                  </a:ext>
                </a:extLst>
              </p:cNvPr>
              <p:cNvSpPr txBox="1"/>
              <p:nvPr/>
            </p:nvSpPr>
            <p:spPr>
              <a:xfrm>
                <a:off x="194553" y="758757"/>
                <a:ext cx="1139109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Beam-Beam Deflection: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originates from the electromagnetic interaction between the electron and positron bunches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principle of BPM measurement of the orbit offset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Beam-Beam Deflection mainly impacts position 1, with almost no effect on position 3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10% reduction of detected Bhabha electrons  after considering beam-beam deflection(the worst case)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considering beam-beam deflection, the detector precision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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1.04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</a:rPr>
                      <m:t>ν</m:t>
                    </m:r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52732AA-344F-170E-54A4-624249CCD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53" y="758757"/>
                <a:ext cx="11391090" cy="1692771"/>
              </a:xfrm>
              <a:prstGeom prst="rect">
                <a:avLst/>
              </a:prstGeom>
              <a:blipFill>
                <a:blip r:embed="rId2"/>
                <a:stretch>
                  <a:fillRect l="-375" t="-1799" b="-46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003B2E4A-0024-2805-BFB7-53010F36F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3" y="4126940"/>
            <a:ext cx="4395170" cy="20238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96C1558-7529-90BC-AB79-56254DD6A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425" y="3134750"/>
            <a:ext cx="5708456" cy="24539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F8AF01E-5DDF-2FF8-10F2-2E895DC83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51" y="2823723"/>
            <a:ext cx="1614072" cy="6052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77912B9-2387-0A0D-9D02-7B53850B70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4426" y="2547751"/>
            <a:ext cx="1909796" cy="120343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DEE7D0A-B868-CFB9-A99C-4C79536A3932}"/>
              </a:ext>
            </a:extLst>
          </p:cNvPr>
          <p:cNvSpPr txBox="1"/>
          <p:nvPr/>
        </p:nvSpPr>
        <p:spPr>
          <a:xfrm>
            <a:off x="194553" y="6268183"/>
            <a:ext cx="10814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[1]M.Li,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P.Bambade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,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D.Wang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,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H.Shi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,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S.Bai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,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J.He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et al. Preliminary design consideration for CEPC fast  luminosity feedback system, Radiation Detection Technology and Methods 9 (2025) 41.  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247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D4A9584-7F12-5548-E25D-E5C854E8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943F1D0-8EAA-6173-06F8-7EA7F77FA4D6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Beam-Beam Deflection and Background Concerns for CEPC Fast Luminosity Detector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B961AA-E575-A97A-6EF8-2A502FE2201E}"/>
              </a:ext>
            </a:extLst>
          </p:cNvPr>
          <p:cNvSpPr txBox="1"/>
          <p:nvPr/>
        </p:nvSpPr>
        <p:spPr>
          <a:xfrm>
            <a:off x="214009" y="790637"/>
            <a:ext cx="110117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Single-Beam background: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single-beam background are concerned: beam-thermal photon scattering (BTH), beam-gas scattering (Coulomb scattering (BGC) and Bremsstrahlung scattering (BGB)), and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Touschek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scattering (TSC)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BGC dominants, and the single-beam background has losses at position 1 and position 3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05BB4B29-B1A8-EB71-528A-532E000502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141819"/>
              </p:ext>
            </p:extLst>
          </p:nvPr>
        </p:nvGraphicFramePr>
        <p:xfrm>
          <a:off x="821445" y="2029426"/>
          <a:ext cx="960660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379">
                  <a:extLst>
                    <a:ext uri="{9D8B030D-6E8A-4147-A177-3AD203B41FA5}">
                      <a16:colId xmlns:a16="http://schemas.microsoft.com/office/drawing/2014/main" val="26190359"/>
                    </a:ext>
                  </a:extLst>
                </a:gridCol>
                <a:gridCol w="3472774">
                  <a:extLst>
                    <a:ext uri="{9D8B030D-6E8A-4147-A177-3AD203B41FA5}">
                      <a16:colId xmlns:a16="http://schemas.microsoft.com/office/drawing/2014/main" val="1831585637"/>
                    </a:ext>
                  </a:extLst>
                </a:gridCol>
                <a:gridCol w="4484450">
                  <a:extLst>
                    <a:ext uri="{9D8B030D-6E8A-4147-A177-3AD203B41FA5}">
                      <a16:colId xmlns:a16="http://schemas.microsoft.com/office/drawing/2014/main" val="28357441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Single-Beam background 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Primary electrons by radiative Bhabha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245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1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altLang="zh-CN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-5 </a:t>
                      </a:r>
                      <a:r>
                        <a:rPr lang="en-US" altLang="zh-C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per bunch crossing</a:t>
                      </a:r>
                      <a:endParaRPr lang="zh-CN" alt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 per bunch crossing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79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3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10</a:t>
                      </a:r>
                      <a:r>
                        <a:rPr lang="en-US" altLang="zh-CN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-2</a:t>
                      </a:r>
                      <a:r>
                        <a:rPr lang="en-US" altLang="zh-CN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per bunch crossing</a:t>
                      </a:r>
                      <a:endParaRPr lang="zh-CN" altLang="en-US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 per bunch crossing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191894"/>
                  </a:ext>
                </a:extLst>
              </a:tr>
            </a:tbl>
          </a:graphicData>
        </a:graphic>
      </p:graphicFrame>
      <p:pic>
        <p:nvPicPr>
          <p:cNvPr id="11" name="图片 10">
            <a:extLst>
              <a:ext uri="{FF2B5EF4-FFF2-40B4-BE49-F238E27FC236}">
                <a16:creationId xmlns:a16="http://schemas.microsoft.com/office/drawing/2014/main" id="{A5D7DA4D-40DC-FCAA-ADF8-F694457E2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86" y="3406576"/>
            <a:ext cx="5087060" cy="3105583"/>
          </a:xfrm>
          <a:prstGeom prst="rect">
            <a:avLst/>
          </a:prstGeom>
        </p:spPr>
      </p:pic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6526DD21-56A9-2612-4A9C-575D82DE8F58}"/>
              </a:ext>
            </a:extLst>
          </p:cNvPr>
          <p:cNvCxnSpPr>
            <a:cxnSpLocks/>
          </p:cNvCxnSpPr>
          <p:nvPr/>
        </p:nvCxnSpPr>
        <p:spPr>
          <a:xfrm flipV="1">
            <a:off x="1701632" y="6116185"/>
            <a:ext cx="0" cy="240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B606DFF5-0C2D-9480-65A4-C2FE17E2D8A3}"/>
              </a:ext>
            </a:extLst>
          </p:cNvPr>
          <p:cNvSpPr txBox="1"/>
          <p:nvPr/>
        </p:nvSpPr>
        <p:spPr>
          <a:xfrm>
            <a:off x="1379385" y="6367294"/>
            <a:ext cx="891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1</a:t>
            </a:r>
            <a:endParaRPr lang="zh-CN" altLang="en-US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7109D1ED-6646-1BB9-7ACC-AE2E5F3CB5D9}"/>
              </a:ext>
            </a:extLst>
          </p:cNvPr>
          <p:cNvCxnSpPr>
            <a:cxnSpLocks/>
          </p:cNvCxnSpPr>
          <p:nvPr/>
        </p:nvCxnSpPr>
        <p:spPr>
          <a:xfrm flipV="1">
            <a:off x="4954514" y="6116185"/>
            <a:ext cx="0" cy="2401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CE134008-258A-F4C5-BD02-7EEB89936DE5}"/>
              </a:ext>
            </a:extLst>
          </p:cNvPr>
          <p:cNvSpPr txBox="1"/>
          <p:nvPr/>
        </p:nvSpPr>
        <p:spPr>
          <a:xfrm>
            <a:off x="4614100" y="6323403"/>
            <a:ext cx="8914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3</a:t>
            </a:r>
            <a:endParaRPr lang="zh-CN" altLang="en-US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49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3029C9-0A99-F270-0A2E-1BB809DE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44B0319-F82F-2311-9390-FBF6AB2045BF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Beam-Beam Deflection and Background Concerns for CEPC Fast Luminosity Detector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41D4176-1635-CF15-5487-D81385FFFEB7}"/>
              </a:ext>
            </a:extLst>
          </p:cNvPr>
          <p:cNvSpPr txBox="1"/>
          <p:nvPr/>
        </p:nvSpPr>
        <p:spPr>
          <a:xfrm>
            <a:off x="155642" y="729574"/>
            <a:ext cx="1037941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background</a:t>
            </a:r>
            <a:r>
              <a:rPr lang="en-US" altLang="zh-CN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Top-up injection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Aperture blocks to minimize the impact of injection background on the collision region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beam-beam impact concerned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million particles are injected and run around the ring for 200 turns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loss is mainly concentrated at 49.28 km downstream of the IP, with no loss at position 1 and Position 3(10 m and 90.5 m downstream of the IP)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D7F2B48-615A-7EF4-8788-4D8818F0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2" y="2749533"/>
            <a:ext cx="7147208" cy="36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79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71C54F-1AA1-CABD-23F9-EC1C91E91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570E143-358A-4074-E605-049CD658B7E5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Next to do</a:t>
            </a:r>
            <a:endParaRPr lang="zh-CN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1EBA76-89E0-2A53-B1E5-8A642F7914A3}"/>
                  </a:ext>
                </a:extLst>
              </p:cNvPr>
              <p:cNvSpPr txBox="1"/>
              <p:nvPr/>
            </p:nvSpPr>
            <p:spPr>
              <a:xfrm>
                <a:off x="520118" y="1619075"/>
                <a:ext cx="10774959" cy="26161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dimension (1 cm </a:t>
                </a:r>
                <a14:m>
                  <m:oMath xmlns:m="http://schemas.openxmlformats.org/officeDocument/2006/math">
                    <m:r>
                      <a:rPr lang="en-US" altLang="zh-CN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cm) and position (Position 1 offset 23 cm, Position 3 offset 17 cm) of the detector installation have been determined.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 RAW SUM within 1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a good linear relationship with luminosity, and therefore can be used for real-time luminosity monitoring</a:t>
                </a:r>
                <a:r>
                  <a:rPr lang="en-US" altLang="zh-CN" sz="1600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impact of Beam-Beam deflection, Single-beam background and Injection background has been concerned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Next to do: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4H-SiC device fabrication and test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 for multi-channel ultrafast readout electronics of the detector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fast luminosity monitor system prototype and Design validation at BEPCII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1EBA76-89E0-2A53-B1E5-8A642F791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118" y="1619075"/>
                <a:ext cx="10774959" cy="2616101"/>
              </a:xfrm>
              <a:prstGeom prst="rect">
                <a:avLst/>
              </a:prstGeom>
              <a:blipFill>
                <a:blip r:embed="rId3"/>
                <a:stretch>
                  <a:fillRect l="-339" t="-1399" b="-9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D4B38517-01E1-0CC0-BBBD-4BD437FCD397}"/>
              </a:ext>
            </a:extLst>
          </p:cNvPr>
          <p:cNvSpPr/>
          <p:nvPr/>
        </p:nvSpPr>
        <p:spPr>
          <a:xfrm>
            <a:off x="8736122" y="5100198"/>
            <a:ext cx="14141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</a:t>
            </a:r>
            <a:endParaRPr lang="zh-CN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09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AF875B4-7434-748D-42AD-6743C52B1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2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B2EFE0C5-08D6-0373-96F6-88BB32C77F30}"/>
              </a:ext>
            </a:extLst>
          </p:cNvPr>
          <p:cNvCxnSpPr>
            <a:cxnSpLocks/>
          </p:cNvCxnSpPr>
          <p:nvPr/>
        </p:nvCxnSpPr>
        <p:spPr>
          <a:xfrm>
            <a:off x="0" y="730204"/>
            <a:ext cx="1219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8CEF425-524A-0A08-DF38-617F6125D3EC}"/>
              </a:ext>
            </a:extLst>
          </p:cNvPr>
          <p:cNvSpPr txBox="1"/>
          <p:nvPr/>
        </p:nvSpPr>
        <p:spPr>
          <a:xfrm>
            <a:off x="0" y="65314"/>
            <a:ext cx="3111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6AEBB54-BFA7-8600-8EDD-254BD558B566}"/>
              </a:ext>
            </a:extLst>
          </p:cNvPr>
          <p:cNvSpPr txBox="1"/>
          <p:nvPr/>
        </p:nvSpPr>
        <p:spPr>
          <a:xfrm>
            <a:off x="995895" y="1822083"/>
            <a:ext cx="9435095" cy="3076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 for CEPC Fast Luminosity Monitor System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for 4H-SiC detector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Discussion for CEPC Fast Luminosity Detector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Beam-Beam Deflection and Background Concerns for CEPC Fast Luminosity Detector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 and Next to do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ADCBB68-5AC8-5900-6DF6-5BE0C0FD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B84554A-60D5-88F9-E6CC-BA42D1930B8E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for CEPC Fast Luminosity Monitor System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6BC6D07-B368-C9F4-486B-FD9AFC6117B3}"/>
              </a:ext>
            </a:extLst>
          </p:cNvPr>
          <p:cNvSpPr txBox="1"/>
          <p:nvPr/>
        </p:nvSpPr>
        <p:spPr>
          <a:xfrm>
            <a:off x="315761" y="842037"/>
            <a:ext cx="992025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Crab-waist scheme for CEPC to achieve high luminosity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size very small (horizontal: 14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𝜇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m; vertical: 36 nm)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Luminosity sensitive to the stability of beam jitter(like ground motion)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feedback system at IP to maintain an optimum collision and maximize the luminosity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possible methods for IP orbit feedback system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50C1065-028F-20B7-1A74-8EF852736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61" y="2518056"/>
            <a:ext cx="11459603" cy="318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19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31E400-D093-E0CB-08F6-57EEB0E8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97ABEB-FE3A-B412-1ABE-9B0844093A92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for CEPC Fast Luminosity Monitor System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B18FBFE-D76C-DC92-E9D7-6241EE5C5E38}"/>
              </a:ext>
            </a:extLst>
          </p:cNvPr>
          <p:cNvSpPr txBox="1"/>
          <p:nvPr/>
        </p:nvSpPr>
        <p:spPr>
          <a:xfrm>
            <a:off x="197353" y="763096"/>
            <a:ext cx="88896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fast luminosity monitor based on radiative Bhabha at vanishing photon degree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large cross section (127mbarn)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Bhabha particles produced at the IP are proportional to the luminosity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8E9B0C8-3147-45D9-E012-4BE5C4B62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92" y="1754910"/>
            <a:ext cx="2600721" cy="13042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612E289-83D7-9F11-84A4-FF34C176F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238" y="1886478"/>
            <a:ext cx="7685230" cy="95259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4FD2441-6FFA-0DA4-0232-1E2286D720E3}"/>
              </a:ext>
            </a:extLst>
          </p:cNvPr>
          <p:cNvSpPr txBox="1"/>
          <p:nvPr/>
        </p:nvSpPr>
        <p:spPr>
          <a:xfrm>
            <a:off x="197353" y="3168065"/>
            <a:ext cx="803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 energy Bhabha electrons hit the beam pipe downstream of IP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09DB83BC-9F05-DC65-90C1-646737094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7" y="3544752"/>
            <a:ext cx="3041475" cy="136485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443E0C2-9947-4C2E-4F7B-F4583ACAA8FA}"/>
              </a:ext>
            </a:extLst>
          </p:cNvPr>
          <p:cNvSpPr txBox="1"/>
          <p:nvPr/>
        </p:nvSpPr>
        <p:spPr>
          <a:xfrm>
            <a:off x="197353" y="4834370"/>
            <a:ext cx="117759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detectors put outside the beam pipe to capture secondary particles and provide the luminosity information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DA03053-0A29-EC60-4C1B-6A6664310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47" y="5289692"/>
            <a:ext cx="2308476" cy="13795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9F1FF503-FCDF-4556-1231-56CC466E02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2093" y="5747193"/>
            <a:ext cx="3715268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9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0CE3AC-8BE2-14EE-E244-6BB6AA229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B4FDB22-3AFA-7806-F95E-6273DC412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9096" y="2370273"/>
            <a:ext cx="5064702" cy="14292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9D6DAF6-DD7B-8AEF-8C82-6D0FFDADB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609" y="3902758"/>
            <a:ext cx="4924189" cy="224705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4710DF6-476C-B8CA-6EA5-A4201812E16F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 for CEPC Fast Luminosity Monitor System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4E69C71-7583-75AA-B6CE-B5FF0C21CC69}"/>
              </a:ext>
            </a:extLst>
          </p:cNvPr>
          <p:cNvCxnSpPr>
            <a:cxnSpLocks/>
          </p:cNvCxnSpPr>
          <p:nvPr/>
        </p:nvCxnSpPr>
        <p:spPr>
          <a:xfrm flipH="1" flipV="1">
            <a:off x="7486239" y="3657600"/>
            <a:ext cx="1407781" cy="24515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D3EEBECB-489A-964E-7A19-9B418B7A0F50}"/>
              </a:ext>
            </a:extLst>
          </p:cNvPr>
          <p:cNvCxnSpPr>
            <a:cxnSpLocks/>
          </p:cNvCxnSpPr>
          <p:nvPr/>
        </p:nvCxnSpPr>
        <p:spPr>
          <a:xfrm flipV="1">
            <a:off x="10414731" y="3657600"/>
            <a:ext cx="373873" cy="26447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9349A6E2-D723-C107-EB26-5EFA8FF273D3}"/>
              </a:ext>
            </a:extLst>
          </p:cNvPr>
          <p:cNvCxnSpPr>
            <a:cxnSpLocks/>
          </p:cNvCxnSpPr>
          <p:nvPr/>
        </p:nvCxnSpPr>
        <p:spPr>
          <a:xfrm flipV="1">
            <a:off x="11263346" y="3632376"/>
            <a:ext cx="0" cy="2741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F7327FFD-8847-BB67-F380-B3A9F0649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120" y="802319"/>
            <a:ext cx="2485330" cy="1516320"/>
          </a:xfrm>
          <a:prstGeom prst="rect">
            <a:avLst/>
          </a:prstGeom>
        </p:spPr>
      </p:pic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98409798-9830-7DCF-110C-3DF9B7C9F0CA}"/>
              </a:ext>
            </a:extLst>
          </p:cNvPr>
          <p:cNvCxnSpPr>
            <a:cxnSpLocks/>
          </p:cNvCxnSpPr>
          <p:nvPr/>
        </p:nvCxnSpPr>
        <p:spPr>
          <a:xfrm flipV="1">
            <a:off x="7776785" y="2370273"/>
            <a:ext cx="0" cy="8754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:a16="http://schemas.microsoft.com/office/drawing/2014/main" id="{45381C07-17B1-507F-A0FB-06E61B35E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5594" y="802319"/>
            <a:ext cx="2027919" cy="1575408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15A9BFD1-C878-DBD0-4BD7-4A84FBE5A2A5}"/>
              </a:ext>
            </a:extLst>
          </p:cNvPr>
          <p:cNvCxnSpPr>
            <a:cxnSpLocks/>
          </p:cNvCxnSpPr>
          <p:nvPr/>
        </p:nvCxnSpPr>
        <p:spPr>
          <a:xfrm flipH="1" flipV="1">
            <a:off x="11263346" y="2368364"/>
            <a:ext cx="8770" cy="8481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C9B50B03-3179-D72C-1B71-C80A0C7AFA4E}"/>
              </a:ext>
            </a:extLst>
          </p:cNvPr>
          <p:cNvSpPr/>
          <p:nvPr/>
        </p:nvSpPr>
        <p:spPr>
          <a:xfrm>
            <a:off x="8715983" y="3922070"/>
            <a:ext cx="1316477" cy="1786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D67AE001-F4EA-41A4-8E23-B221212AE292}"/>
              </a:ext>
            </a:extLst>
          </p:cNvPr>
          <p:cNvSpPr/>
          <p:nvPr/>
        </p:nvSpPr>
        <p:spPr>
          <a:xfrm>
            <a:off x="10856450" y="3902758"/>
            <a:ext cx="894564" cy="17860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589012-16E7-5489-794F-0F81CB16E479}"/>
              </a:ext>
            </a:extLst>
          </p:cNvPr>
          <p:cNvSpPr txBox="1"/>
          <p:nvPr/>
        </p:nvSpPr>
        <p:spPr>
          <a:xfrm>
            <a:off x="202766" y="1898168"/>
            <a:ext cx="658886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Downstream of IP 100 m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quadrupoles (strong defocusing in the horizontal direction)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m drift section (some low-energy electrons are likely to be lost)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 m dipole magnet (deflects electrons towards inner side)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drift sections, magnets and other elements….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installed position: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1 and Position 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2 inside the dipole magnet (spatial constraints)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C659D52-3CC8-4BF4-6BE4-CBD2DCBD3A2C}"/>
              </a:ext>
            </a:extLst>
          </p:cNvPr>
          <p:cNvSpPr txBox="1"/>
          <p:nvPr/>
        </p:nvSpPr>
        <p:spPr>
          <a:xfrm>
            <a:off x="81777" y="6415801"/>
            <a:ext cx="11504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[1]M.Li,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P.Bambade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,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D.Wang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,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H.Shi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,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S.Bai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,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J.He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 et al. Preliminary design consideration for CEPC fast luminosity feedback system, Radiation Detection Technology and Methods 9 (2025) 41.  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4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92C977-091F-DC3F-E971-F44F62DED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F036036-5F7A-CB5A-6594-2C1A30FB8B55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for 4H-SiC detector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A4581B9-0B3C-ED2C-2943-F1799956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38" y="3581553"/>
            <a:ext cx="4231833" cy="277479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B823BA5-047C-BE18-FDFC-D4AE04654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104" y="633256"/>
            <a:ext cx="4370191" cy="356631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99A30A4-3C1D-1CDB-8B36-6DDD2F657FBC}"/>
              </a:ext>
            </a:extLst>
          </p:cNvPr>
          <p:cNvSpPr txBox="1"/>
          <p:nvPr/>
        </p:nvSpPr>
        <p:spPr>
          <a:xfrm>
            <a:off x="304801" y="965373"/>
            <a:ext cx="766215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bandgap semiconductor (3.26 eV)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leakage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insensitivity to visible light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breakdown field and saturation velocity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potentially higher radiation hardness, no cooling needed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ionization energy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 in epitaxial layer thickness and resistivity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not new but now available in higher quality (MOS technologies)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3011CE3-BCF5-D565-429D-D3CF1351E9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738" y="3938738"/>
            <a:ext cx="2791215" cy="221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02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18C97C-FB4D-411C-1A12-943F3344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6592F5E-1F41-1525-3779-C6B5D6093498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for 4H-SiC detector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05C520D-E880-E691-19FC-D8C9550C9B2B}"/>
              </a:ext>
            </a:extLst>
          </p:cNvPr>
          <p:cNvSpPr txBox="1"/>
          <p:nvPr/>
        </p:nvSpPr>
        <p:spPr>
          <a:xfrm>
            <a:off x="0" y="625267"/>
            <a:ext cx="1219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5.445 MGy gamma irradiation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full width at half maximum (FWHM) of the peak increased by 17%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energy shifted by 0.24% relative to the unirradiated detector for the 238Pu alpha source.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of these changes are negligible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 irradiation at 2 MeV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× 10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e/cm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CCE decreases to 90%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sv-SE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Neutron irradiation at 1 MeV: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× 10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n/cm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diodes maintain the charge collection efficiency (CCE) of 80%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× 10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n/cm</a:t>
            </a:r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CCE decreases to 20%</a:t>
            </a:r>
            <a:endParaRPr lang="en-US" altLang="zh-CN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irradiation at 24 GeV: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× 10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p/cm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CCE decreases to 45%</a:t>
            </a:r>
            <a:endParaRPr lang="en-US" altLang="zh-CN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 irradiation indicate that an irradiation dose of 1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MGy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not affect the performance of the 4H-SiC detector.[Poster D01]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CCB266EA-A0F8-8EA6-2B85-3AF9A3EBC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135" y="4027286"/>
            <a:ext cx="2435344" cy="16029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4D5BC83-8F02-3396-3946-95C312C20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627" y="4011548"/>
            <a:ext cx="2435344" cy="169907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A675CBC-9C26-43F3-AAB7-A8D3F542C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16" y="3995663"/>
            <a:ext cx="2211634" cy="179813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7E863C94-6C86-7CA1-2BFE-081E8FAC07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5031" y="3962018"/>
            <a:ext cx="2203456" cy="1798139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A3232F4B-7746-7F13-B4E6-0CE0A2FF817C}"/>
              </a:ext>
            </a:extLst>
          </p:cNvPr>
          <p:cNvSpPr txBox="1"/>
          <p:nvPr/>
        </p:nvSpPr>
        <p:spPr>
          <a:xfrm>
            <a:off x="-80527" y="5793801"/>
            <a:ext cx="117376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[1]F.H. Ruddy and J.G. Seidel, The effects of intense gamma-irradiation on the alpha-particle response of silicon carbide semiconductor radiation detectors, Nuclear Instruments and Methods in Physics Research Section B: Beam Interactions with Materials and Atoms 263 (2007) 163.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[2]F. Nava, A.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Castaldini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, A. Cavallini, P. Errani and V.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Cindro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, Radiation Detection properties of 4H-SiC Schottky Diodes Irradiated up to 10</a:t>
            </a:r>
            <a:r>
              <a:rPr lang="en-US" altLang="zh-CN" sz="1000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16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n/cm</a:t>
            </a:r>
            <a:r>
              <a:rPr lang="en-US" altLang="zh-CN" sz="1000" baseline="30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2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 by 1 MeV Neutrons, IEEE Transactions on369Nuclear Science 53 (2006) 2977.370</a:t>
            </a:r>
            <a:endParaRPr lang="en-US" altLang="zh-CN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[3]J.M.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Rafí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, G. Pellegrini, P.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Godignon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, S.O.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Ugobono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, G. Rius, I. Tsunoda et al., Electron, Neutron,371and Proton Irradiation Effects on </a:t>
            </a:r>
            <a:r>
              <a:rPr lang="en-US" altLang="zh-CN" sz="10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SiC</a:t>
            </a:r>
            <a:r>
              <a:rPr lang="en-US" altLang="zh-CN" sz="10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 Radiation Detectors, IEEE Transactions on Nuclear Science 67372(2020) 2481.373</a:t>
            </a:r>
            <a:endParaRPr lang="zh-CN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31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F0BC49-BFAA-E808-94E1-8567A6AE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B6412E2-A256-61EF-87AE-6248B913AA55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Discussion for CEPC Fast Luminosity Detector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116088F-CBB7-63B3-CBBF-44D99BE71802}"/>
              </a:ext>
            </a:extLst>
          </p:cNvPr>
          <p:cNvSpPr txBox="1"/>
          <p:nvPr/>
        </p:nvSpPr>
        <p:spPr>
          <a:xfrm>
            <a:off x="233464" y="865762"/>
            <a:ext cx="986384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particle: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by the interaction between primary electrons and beam pipe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Captured by the detector and generates a 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Photons dominant (87%), with 7% electrons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particle distribution: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plane: tangent to the outer wall of the beam pipe, ±31 mm in horizontal, detector mounting plane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Statistical distribution of secondary particles in the detector plane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 distribution: symmetrical distribution with respect to the origin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direction: 23 cm (Position 1)  and 17 cm (Position 3) from one end of the primary electron loss region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0405D994-6BCF-66E1-07D0-A14631FCC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971" y="1128639"/>
            <a:ext cx="4632615" cy="90550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A1B4CC1-8C14-D744-0EF0-CF21988B49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88" y="3183308"/>
            <a:ext cx="4739609" cy="169628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1DE37ED-E1FA-BD03-EA2A-C35775972D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88" y="4960239"/>
            <a:ext cx="4739609" cy="163639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CBEE8800-F701-4AC8-9920-3FA85A425037}"/>
              </a:ext>
            </a:extLst>
          </p:cNvPr>
          <p:cNvSpPr/>
          <p:nvPr/>
        </p:nvSpPr>
        <p:spPr>
          <a:xfrm>
            <a:off x="5817139" y="4180393"/>
            <a:ext cx="3793788" cy="1400783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F869D3D-905F-B85D-71C9-BE00910CA886}"/>
              </a:ext>
            </a:extLst>
          </p:cNvPr>
          <p:cNvSpPr/>
          <p:nvPr/>
        </p:nvSpPr>
        <p:spPr>
          <a:xfrm>
            <a:off x="5817139" y="4446708"/>
            <a:ext cx="2918298" cy="8463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E98CCF5-1B29-0319-20C9-D1EB07A34880}"/>
              </a:ext>
            </a:extLst>
          </p:cNvPr>
          <p:cNvSpPr/>
          <p:nvPr/>
        </p:nvSpPr>
        <p:spPr>
          <a:xfrm>
            <a:off x="9212092" y="4446708"/>
            <a:ext cx="272375" cy="7684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CDFAF4B8-A29E-0977-CD73-B50B8D7D4206}"/>
              </a:ext>
            </a:extLst>
          </p:cNvPr>
          <p:cNvSpPr txBox="1"/>
          <p:nvPr/>
        </p:nvSpPr>
        <p:spPr>
          <a:xfrm>
            <a:off x="5918526" y="4932714"/>
            <a:ext cx="2503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particle loss region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A178FC5-A315-3818-2ED1-ED56C2ABA660}"/>
              </a:ext>
            </a:extLst>
          </p:cNvPr>
          <p:cNvSpPr txBox="1"/>
          <p:nvPr/>
        </p:nvSpPr>
        <p:spPr>
          <a:xfrm>
            <a:off x="6521642" y="4112295"/>
            <a:ext cx="17217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plane</a:t>
            </a:r>
            <a:endParaRPr lang="zh-CN" alt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F8F5C2B2-DB49-6222-A8CC-624032D28A03}"/>
              </a:ext>
            </a:extLst>
          </p:cNvPr>
          <p:cNvCxnSpPr>
            <a:cxnSpLocks/>
          </p:cNvCxnSpPr>
          <p:nvPr/>
        </p:nvCxnSpPr>
        <p:spPr>
          <a:xfrm>
            <a:off x="5817139" y="5823172"/>
            <a:ext cx="35311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C403939B-3A0E-FA4B-A0C0-B12E45176D38}"/>
              </a:ext>
            </a:extLst>
          </p:cNvPr>
          <p:cNvCxnSpPr>
            <a:cxnSpLocks/>
            <a:stCxn id="23" idx="1"/>
          </p:cNvCxnSpPr>
          <p:nvPr/>
        </p:nvCxnSpPr>
        <p:spPr>
          <a:xfrm>
            <a:off x="5817139" y="4869862"/>
            <a:ext cx="0" cy="9924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0504A695-F0B6-57DE-5C1D-1DAC20598EF2}"/>
              </a:ext>
            </a:extLst>
          </p:cNvPr>
          <p:cNvCxnSpPr>
            <a:cxnSpLocks/>
          </p:cNvCxnSpPr>
          <p:nvPr/>
        </p:nvCxnSpPr>
        <p:spPr>
          <a:xfrm>
            <a:off x="9348279" y="4830951"/>
            <a:ext cx="0" cy="10728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DEA2E8DC-DC2B-904E-B24E-3168D41DD08C}"/>
              </a:ext>
            </a:extLst>
          </p:cNvPr>
          <p:cNvSpPr txBox="1"/>
          <p:nvPr/>
        </p:nvSpPr>
        <p:spPr>
          <a:xfrm>
            <a:off x="7382540" y="5554914"/>
            <a:ext cx="1829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cm (Position 1)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D3C453D-3CBE-5508-A1FC-A745ACA178A8}"/>
              </a:ext>
            </a:extLst>
          </p:cNvPr>
          <p:cNvSpPr txBox="1"/>
          <p:nvPr/>
        </p:nvSpPr>
        <p:spPr>
          <a:xfrm>
            <a:off x="7382540" y="5838560"/>
            <a:ext cx="18798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cm (Position 3)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4813CAC-8F9E-1BB4-1A85-7BC0CF9D2D33}"/>
              </a:ext>
            </a:extLst>
          </p:cNvPr>
          <p:cNvSpPr txBox="1"/>
          <p:nvPr/>
        </p:nvSpPr>
        <p:spPr>
          <a:xfrm>
            <a:off x="8631677" y="4130095"/>
            <a:ext cx="1316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detector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088CE27D-1FD5-52F3-1870-09F1A4539846}"/>
              </a:ext>
            </a:extLst>
          </p:cNvPr>
          <p:cNvCxnSpPr>
            <a:cxnSpLocks/>
          </p:cNvCxnSpPr>
          <p:nvPr/>
        </p:nvCxnSpPr>
        <p:spPr>
          <a:xfrm flipV="1">
            <a:off x="5817138" y="3931420"/>
            <a:ext cx="0" cy="9398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23FB525-1797-E78D-A210-214A2C56A609}"/>
              </a:ext>
            </a:extLst>
          </p:cNvPr>
          <p:cNvCxnSpPr>
            <a:cxnSpLocks/>
          </p:cNvCxnSpPr>
          <p:nvPr/>
        </p:nvCxnSpPr>
        <p:spPr>
          <a:xfrm>
            <a:off x="5817138" y="4871307"/>
            <a:ext cx="1147864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B3A12ABD-8F70-23D0-2D31-4B86C2181AF1}"/>
              </a:ext>
            </a:extLst>
          </p:cNvPr>
          <p:cNvSpPr txBox="1"/>
          <p:nvPr/>
        </p:nvSpPr>
        <p:spPr>
          <a:xfrm>
            <a:off x="4957863" y="4077376"/>
            <a:ext cx="16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</a:t>
            </a:r>
            <a:r>
              <a:rPr lang="en-US" altLang="zh-CN" dirty="0"/>
              <a:t>l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0FC4A23-8FBC-F052-6D13-83ACC578755C}"/>
              </a:ext>
            </a:extLst>
          </p:cNvPr>
          <p:cNvSpPr txBox="1"/>
          <p:nvPr/>
        </p:nvSpPr>
        <p:spPr>
          <a:xfrm>
            <a:off x="5858190" y="4510257"/>
            <a:ext cx="1605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Beam direction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4FA033A-F5B0-2910-44E3-5A36F485001A}"/>
              </a:ext>
            </a:extLst>
          </p:cNvPr>
          <p:cNvSpPr txBox="1"/>
          <p:nvPr/>
        </p:nvSpPr>
        <p:spPr>
          <a:xfrm>
            <a:off x="1905198" y="4195743"/>
            <a:ext cx="148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Position 1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EC80D0-ECC5-0647-A1FE-12CE09F35072}"/>
              </a:ext>
            </a:extLst>
          </p:cNvPr>
          <p:cNvSpPr txBox="1"/>
          <p:nvPr/>
        </p:nvSpPr>
        <p:spPr>
          <a:xfrm>
            <a:off x="1905198" y="5937401"/>
            <a:ext cx="148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 Position 3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85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33A206-6806-6D17-E095-DD2B2897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B428D-24C4-4A49-A03B-5D805B274761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5CFE480-9C27-A161-C02C-F57F31E5332A}"/>
              </a:ext>
            </a:extLst>
          </p:cNvPr>
          <p:cNvSpPr txBox="1"/>
          <p:nvPr/>
        </p:nvSpPr>
        <p:spPr>
          <a:xfrm>
            <a:off x="0" y="0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Discussion for CEPC Fast Luminosity Detector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CDD27CD-847E-7CF0-8286-67B541224FFA}"/>
                  </a:ext>
                </a:extLst>
              </p:cNvPr>
              <p:cNvSpPr txBox="1"/>
              <p:nvPr/>
            </p:nvSpPr>
            <p:spPr>
              <a:xfrm>
                <a:off x="177428" y="719847"/>
                <a:ext cx="8639401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Fast luminosity detector 2% precision requirement: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804 bunch crossing within 1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bunch space: 600 ns (Low power Higgs mode)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3.4 and 3.2 particles interact with the beam pipe at position 1 and position 3 per bunch crossing, respectively</a:t>
                </a:r>
                <a:r>
                  <a:rPr lang="en-US" altLang="zh-CN" dirty="0"/>
                  <a:t>. 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(Poisson distribution)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Precision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 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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2%,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the number of detected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Bhabha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electrons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𝑁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 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2500 (within 1 </a:t>
                </a:r>
                <a:r>
                  <a:rPr lang="en-US" altLang="zh-CN" sz="16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ms</a:t>
                </a: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285750" indent="-285750">
                  <a:buFont typeface="Wingdings" panose="05000000000000000000" pitchFamily="2" charset="2"/>
                  <a:buChar char="l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Detector dimension optimization: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entire detector is constructed by 5mm × 5mm pixels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detector length in the beam-direction is fixed at 1 cm, while the vertical length varies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equivalent input current noise levels (0, 1uA, 3uA, 5uA, 10uA) are considered</a:t>
                </a:r>
                <a:endParaRPr lang="zh-CN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2CDD27CD-847E-7CF0-8286-67B541224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8" y="719847"/>
                <a:ext cx="8639401" cy="2431435"/>
              </a:xfrm>
              <a:prstGeom prst="rect">
                <a:avLst/>
              </a:prstGeom>
              <a:blipFill>
                <a:blip r:embed="rId2"/>
                <a:stretch>
                  <a:fillRect l="-423" t="-1253" b="-10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21E58751-9C58-437C-CD93-74CF42C0A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600" y="1445207"/>
            <a:ext cx="2258613" cy="9807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8A28578-9695-C67B-8BFA-A5536CE4D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32" y="3151282"/>
            <a:ext cx="3717113" cy="268706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C0A6C9E-F81E-397F-5FC4-AF41A53B8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975" y="3151282"/>
            <a:ext cx="3596049" cy="266293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4C45507C-7847-8EEC-1F34-97C6583A434A}"/>
              </a:ext>
            </a:extLst>
          </p:cNvPr>
          <p:cNvSpPr txBox="1"/>
          <p:nvPr/>
        </p:nvSpPr>
        <p:spPr>
          <a:xfrm>
            <a:off x="177428" y="5959693"/>
            <a:ext cx="116264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final determined </a:t>
            </a:r>
            <a:r>
              <a:rPr lang="en-US" altLang="zh-CN" b="0" i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detector dimension </a:t>
            </a:r>
            <a:r>
              <a:rPr lang="en-US" altLang="zh-CN" dirty="0">
                <a:solidFill>
                  <a:srgbClr val="24292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cm (beam direction) × 3 cm (vertical length), 12 pixels in total.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noise threshold at position 1 is 3 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μA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while the noise threshold at position 3 is 10 </a:t>
            </a:r>
            <a:r>
              <a:rPr lang="en-US" altLang="zh-CN" b="0" i="0" dirty="0" err="1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μA</a:t>
            </a:r>
            <a:r>
              <a:rPr lang="en-US" altLang="zh-CN" b="0" i="0" dirty="0">
                <a:solidFill>
                  <a:srgbClr val="2429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D437FA-901B-5EB5-1352-A5C566CFB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6963" y="3626239"/>
            <a:ext cx="3053291" cy="178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9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1597</Words>
  <Application>Microsoft Office PowerPoint</Application>
  <PresentationFormat>宽屏</PresentationFormat>
  <Paragraphs>162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等线</vt:lpstr>
      <vt:lpstr>等线 Light</vt:lpstr>
      <vt:lpstr>Arial</vt:lpstr>
      <vt:lpstr>Cambria Math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雁鹏 李</dc:creator>
  <cp:lastModifiedBy>雁鹏 李</cp:lastModifiedBy>
  <cp:revision>15</cp:revision>
  <dcterms:created xsi:type="dcterms:W3CDTF">2025-10-31T13:02:24Z</dcterms:created>
  <dcterms:modified xsi:type="dcterms:W3CDTF">2025-11-07T15:13:53Z</dcterms:modified>
</cp:coreProperties>
</file>