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5280" r:id="rId3"/>
    <p:sldId id="5281" r:id="rId4"/>
    <p:sldId id="257" r:id="rId5"/>
    <p:sldId id="258" r:id="rId6"/>
    <p:sldId id="5245" r:id="rId7"/>
    <p:sldId id="5186" r:id="rId8"/>
    <p:sldId id="5276" r:id="rId9"/>
    <p:sldId id="5249" r:id="rId10"/>
    <p:sldId id="5284" r:id="rId11"/>
    <p:sldId id="5283" r:id="rId12"/>
    <p:sldId id="5155" r:id="rId13"/>
    <p:sldId id="5152" r:id="rId14"/>
    <p:sldId id="5253" r:id="rId15"/>
    <p:sldId id="5237" r:id="rId16"/>
    <p:sldId id="5268" r:id="rId17"/>
    <p:sldId id="5230" r:id="rId18"/>
    <p:sldId id="5238" r:id="rId19"/>
    <p:sldId id="5256" r:id="rId20"/>
    <p:sldId id="5188" r:id="rId21"/>
    <p:sldId id="5277" r:id="rId22"/>
    <p:sldId id="5162" r:id="rId23"/>
    <p:sldId id="5242" r:id="rId24"/>
    <p:sldId id="5240" r:id="rId25"/>
    <p:sldId id="5286" r:id="rId26"/>
    <p:sldId id="5243" r:id="rId27"/>
    <p:sldId id="5266" r:id="rId28"/>
    <p:sldId id="5270" r:id="rId29"/>
    <p:sldId id="750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2F92"/>
    <a:srgbClr val="9437FF"/>
    <a:srgbClr val="00FB92"/>
    <a:srgbClr val="73FEFF"/>
    <a:srgbClr val="011893"/>
    <a:srgbClr val="D883FF"/>
    <a:srgbClr val="FFFC00"/>
    <a:srgbClr val="FF9300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0"/>
    <p:restoredTop sz="96503"/>
  </p:normalViewPr>
  <p:slideViewPr>
    <p:cSldViewPr snapToGrid="0">
      <p:cViewPr varScale="1">
        <p:scale>
          <a:sx n="67" d="100"/>
          <a:sy n="67" d="100"/>
        </p:scale>
        <p:origin x="29" y="3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53275-55AA-874E-B240-3A1F86751D4D}" type="datetimeFigureOut">
              <a:rPr kumimoji="1" lang="zh-CN" altLang="en-US" smtClean="0"/>
              <a:t>2025/11/7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CA849-893C-6847-B8AE-81A6A9AAAF1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7670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4A3306-B574-4FF6-E636-E3704DE8C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FDEA999-1E77-5D01-970D-01330F617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6AC938-CD18-C8D3-3FCA-1C519531C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CD967-871D-E743-861E-87326456A80E}" type="datetime1">
              <a:rPr kumimoji="1" lang="zh-CN" altLang="en-US" smtClean="0"/>
              <a:t>2025/11/7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108E54-A643-D924-231C-25C0D6C04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6EC61-AAE2-67F1-B987-6CD83FF3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000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96676F-173B-6805-BC37-A524E5547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F1E291-1CE0-5D42-5236-3E69A549D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BAB62-26EF-8A6B-4054-E20205842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67D7-D26A-BF4E-BCCF-A469D110C1C3}" type="datetime1">
              <a:rPr kumimoji="1" lang="zh-CN" altLang="en-US" smtClean="0"/>
              <a:t>2025/11/7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0E3C07-5FCA-8848-D2CB-14CC7EC4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E97095-B411-84BF-C7EE-D77DBCC47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97773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C9FB8B-AFB5-2ED7-016A-76551D5A9B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AFDE309-0A8E-92DA-8B06-AD93F18C0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2F6B0A-F76F-ED00-05EC-3E3FA2670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7389-4729-9243-9B2B-A6A089EAC2F0}" type="datetime1">
              <a:rPr kumimoji="1" lang="zh-CN" altLang="en-US" smtClean="0"/>
              <a:t>2025/11/7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B915E0-F653-0D44-67B1-B3359EFF2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C9D4D6-204B-1FC8-EA52-B4FFF8F6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13337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322B5B-F78C-652A-2F61-C69354892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5FF52F-0F06-6F05-DA80-367834B02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B5AF5B-218C-ED48-BEC1-5B21311DA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355A-2427-DA40-AD0C-565EF2BA090D}" type="datetime1">
              <a:rPr kumimoji="1" lang="zh-CN" altLang="en-US" smtClean="0"/>
              <a:t>2025/11/7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BE67BA-57BB-CE16-6F0A-6F90CAE1F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7CF9EF-DD2B-AB2E-90F0-48DA5780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340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83C66A-5E55-3E40-38E5-29735F84C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7B9BB6-D6B4-EE71-E8E2-99BFE3E17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F0A59-2F17-C09C-CC3F-7D5BB2455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65407-D583-CD4D-A828-771DDB2B5AB7}" type="datetime1">
              <a:rPr kumimoji="1" lang="zh-CN" altLang="en-US" smtClean="0"/>
              <a:t>2025/11/7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1DAE9B-5BF6-D16B-8A8F-23A28CCE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48790-E362-B51B-8E5F-E5AAD1165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63673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1ECD7E-8692-BD31-C12D-21BB0B1C3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0A85A3-BE2D-EE9D-951D-DCE28989F6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702B43-B9D2-266D-CFB3-1FF5F08BD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BB0F4-826B-73B4-08F6-C4F0FFB0B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9D4A-D21F-5241-9F88-996EA163399C}" type="datetime1">
              <a:rPr kumimoji="1" lang="zh-CN" altLang="en-US" smtClean="0"/>
              <a:t>2025/11/7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75ACFD-F15E-0135-FC39-AB58FC7C7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7796370-300A-43C2-F519-3218FA4E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5929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957ABE-69A9-1BC6-380A-B79F1A776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36A27E-8B05-6D30-43D0-494EA2AD7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890467-319F-689F-EAFF-62A0BB0A2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B91186-9133-5769-A67E-085AFFAB43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5109B5B-EA4C-A428-89E1-1A28E2E75D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25E601B-2604-4A10-4344-208825F29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20C7-95D7-B44C-B676-E16948385A17}" type="datetime1">
              <a:rPr kumimoji="1" lang="zh-CN" altLang="en-US" smtClean="0"/>
              <a:t>2025/11/7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279EF9-7CDB-01E9-6001-5FECCFDE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BAFF74D-9650-55F6-F6E3-CEEB6F76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0045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806D9E-1B73-AA18-B46E-B7D5F4CD8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3957BE9-1DE4-ECD8-A1C9-3AD6ABD9D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C4DA4-23CF-464A-8616-04ABC8F7BCBE}" type="datetime1">
              <a:rPr kumimoji="1" lang="zh-CN" altLang="en-US" smtClean="0"/>
              <a:t>2025/11/7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598C5ED-61F5-7C8D-5B6D-3BBAC79B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3794F1-D35C-5750-0847-0F0AD1A9F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07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4258B9C-6529-C2F3-6F29-7D3C567F8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21F3-0EF4-254E-B175-B6BBB599FB6D}" type="datetime1">
              <a:rPr kumimoji="1" lang="zh-CN" altLang="en-US" smtClean="0"/>
              <a:t>2025/11/7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191FFB9-EF3F-FDCC-645E-85706ACD2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FCB25D-6BB2-8AF2-5E07-887620D5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4622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7601A6-D5FD-A2D1-DF48-34A19DD8D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97506-154E-2AE9-7B2D-302479550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B93253-D7AA-075D-723F-8477B0255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264924-650C-FCF0-1B73-977B5012A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2B4DC-B97F-FF49-B0EC-8393D1CD9328}" type="datetime1">
              <a:rPr kumimoji="1" lang="zh-CN" altLang="en-US" smtClean="0"/>
              <a:t>2025/11/7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FEE9FE-D979-11C1-9083-0B7A6D2F3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E391C3-2288-2760-F218-52FFA77B4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780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4F1CB-30D2-FB90-6DA2-6435F750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477B2-C761-BBA5-61C7-69908623AF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738F6BE-2A23-4C2E-6136-B79DD9FDC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60F622-832E-BB9F-F215-8E7F5B4B6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38120-F2C2-EE4D-9587-537061A2A698}" type="datetime1">
              <a:rPr kumimoji="1" lang="zh-CN" altLang="en-US" smtClean="0"/>
              <a:t>2025/11/7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22F5DB-BBBC-2FD2-19CE-F59DF073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EE9EF2-7C40-83E6-0B4D-38DF7BEB0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3045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BA31FF8-5763-E1EA-9A65-8848E183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81034E-DC91-F3DA-7FC8-CD45E4679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3594E0-D99D-A1E5-BF82-018300B950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7BC11-13F5-CD4F-B34A-53C37220C033}" type="datetime1">
              <a:rPr kumimoji="1" lang="zh-CN" altLang="en-US" smtClean="0"/>
              <a:t>2025/11/7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1CF60E-8561-7176-1FC7-216865542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2220FD-73CC-61A1-1B23-87B609161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A7D54-A25A-724D-9929-48FA8294DF4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751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rxiv.org/abs/2505.2481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">
            <a:extLst>
              <a:ext uri="{FF2B5EF4-FFF2-40B4-BE49-F238E27FC236}">
                <a16:creationId xmlns:a16="http://schemas.microsoft.com/office/drawing/2014/main" id="{8436E7DB-1D40-A30C-0895-F55831D856E0}"/>
              </a:ext>
            </a:extLst>
          </p:cNvPr>
          <p:cNvSpPr txBox="1">
            <a:spLocks/>
          </p:cNvSpPr>
          <p:nvPr/>
        </p:nvSpPr>
        <p:spPr>
          <a:xfrm>
            <a:off x="2810411" y="390288"/>
            <a:ext cx="6571177" cy="268673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0432FF"/>
                </a:solidFill>
                <a:latin typeface="Cooper Black" panose="0208090404030B020404" pitchFamily="18" charset="0"/>
              </a:rPr>
              <a:t>Overview of BSM </a:t>
            </a:r>
            <a:br>
              <a:rPr lang="en-US" altLang="zh-CN" sz="4400" b="1" dirty="0">
                <a:solidFill>
                  <a:srgbClr val="0432FF"/>
                </a:solidFill>
                <a:latin typeface="Cooper Black" panose="0208090404030B020404" pitchFamily="18" charset="0"/>
              </a:rPr>
            </a:br>
            <a:r>
              <a:rPr lang="en-US" altLang="zh-CN" sz="4400" b="1" dirty="0">
                <a:solidFill>
                  <a:srgbClr val="0432FF"/>
                </a:solidFill>
                <a:latin typeface="Cooper Black" panose="0208090404030B020404" pitchFamily="18" charset="0"/>
              </a:rPr>
              <a:t>at CEPC</a:t>
            </a:r>
            <a:endParaRPr lang="en-US" altLang="zh-CN" sz="3200" b="1" dirty="0">
              <a:solidFill>
                <a:srgbClr val="0432FF"/>
              </a:solidFill>
              <a:latin typeface="Cooper Black" panose="0208090404030B020404" pitchFamily="18" charset="0"/>
            </a:endParaRPr>
          </a:p>
        </p:txBody>
      </p:sp>
      <p:sp>
        <p:nvSpPr>
          <p:cNvPr id="7" name="矩形 2">
            <a:extLst>
              <a:ext uri="{FF2B5EF4-FFF2-40B4-BE49-F238E27FC236}">
                <a16:creationId xmlns:a16="http://schemas.microsoft.com/office/drawing/2014/main" id="{F6633725-96B1-4431-D12E-71383B200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9555" y="3579756"/>
            <a:ext cx="7992888" cy="3223959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>
              <a:spcBef>
                <a:spcPts val="600"/>
              </a:spcBef>
              <a:spcAft>
                <a:spcPts val="9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800" b="1" dirty="0">
                <a:latin typeface="Arial Rounded MT Bold" panose="020F0704030504030204" pitchFamily="34" charset="0"/>
                <a:ea typeface="Marker Felt Thin" charset="0"/>
                <a:cs typeface="Marker Felt Thin" charset="0"/>
              </a:rPr>
              <a:t>Yongchao Zhang</a:t>
            </a:r>
            <a:r>
              <a:rPr lang="zh-CN" altLang="en-US" sz="2800" b="1" dirty="0">
                <a:latin typeface="Arial Rounded MT Bold" panose="020F0704030504030204" pitchFamily="34" charset="0"/>
                <a:ea typeface="Marker Felt Thin" charset="0"/>
                <a:cs typeface="Marker Felt Thin" charset="0"/>
              </a:rPr>
              <a:t> </a:t>
            </a:r>
            <a:br>
              <a:rPr lang="en-US" altLang="zh-CN" sz="2800" b="1" dirty="0">
                <a:latin typeface="Arial Rounded MT Bold" panose="020F0704030504030204" pitchFamily="34" charset="0"/>
                <a:ea typeface="Marker Felt Thin" charset="0"/>
                <a:cs typeface="Marker Felt Thin" charset="0"/>
              </a:rPr>
            </a:br>
            <a:r>
              <a:rPr lang="en-US" altLang="zh-CN" sz="2800" b="1" dirty="0">
                <a:latin typeface="Arial Rounded MT Bold" panose="020F0704030504030204" pitchFamily="34" charset="0"/>
                <a:ea typeface="Marker Felt Thin" charset="0"/>
                <a:cs typeface="Marker Felt Thin" charset="0"/>
              </a:rPr>
              <a:t>(</a:t>
            </a:r>
            <a:r>
              <a:rPr lang="zh-CN" altLang="en-US" sz="2800" b="1" dirty="0">
                <a:latin typeface="Arial Rounded MT Bold" panose="020F0704030504030204" pitchFamily="34" charset="0"/>
                <a:ea typeface="Marker Felt Thin" charset="0"/>
                <a:cs typeface="Marker Felt Thin" charset="0"/>
              </a:rPr>
              <a:t>张永超</a:t>
            </a:r>
            <a:r>
              <a:rPr lang="en-US" altLang="zh-CN" sz="2800" b="1" dirty="0">
                <a:latin typeface="Arial Rounded MT Bold" panose="020F0704030504030204" pitchFamily="34" charset="0"/>
                <a:ea typeface="Marker Felt Thin" charset="0"/>
                <a:cs typeface="Marker Felt Thin" charset="0"/>
              </a:rPr>
              <a:t>)</a:t>
            </a:r>
            <a:br>
              <a:rPr lang="en-US" altLang="zh-CN" sz="2800" b="1" dirty="0">
                <a:latin typeface="Arial Rounded MT Bold" panose="020F0704030504030204" pitchFamily="34" charset="0"/>
                <a:ea typeface="Marker Felt Thin" charset="0"/>
                <a:cs typeface="Marker Felt Thin" charset="0"/>
              </a:rPr>
            </a:br>
            <a:r>
              <a:rPr lang="en-US" altLang="zh-CN" sz="2800" b="1" dirty="0">
                <a:latin typeface="Arial Rounded MT Bold" panose="020F0704030504030204" pitchFamily="34" charset="0"/>
                <a:ea typeface="Marker Felt Thin" charset="0"/>
                <a:cs typeface="Marker Felt Thin" charset="0"/>
              </a:rPr>
              <a:t>Southeast University</a:t>
            </a:r>
          </a:p>
          <a:p>
            <a:pPr algn="ctr" defTabSz="457200">
              <a:spcBef>
                <a:spcPts val="600"/>
              </a:spcBef>
              <a:spcAft>
                <a:spcPts val="9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400" b="1" dirty="0">
                <a:latin typeface="Arial Rounded MT Bold" panose="020F0704030504030204" pitchFamily="34" charset="0"/>
                <a:ea typeface="Marker Felt Thin" charset="0"/>
                <a:cs typeface="Marker Felt Thin" charset="0"/>
              </a:rPr>
              <a:t>On behalf of CEPC NP team</a:t>
            </a:r>
          </a:p>
          <a:p>
            <a:pPr algn="ctr" defTabSz="457200">
              <a:spcBef>
                <a:spcPts val="600"/>
              </a:spcBef>
              <a:spcAft>
                <a:spcPts val="9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endParaRPr lang="en-US" altLang="zh-CN" sz="1000" b="1" dirty="0">
              <a:latin typeface="Arial Rounded MT Bold" panose="020F0704030504030204" pitchFamily="34" charset="0"/>
              <a:ea typeface="Marker Felt Thin" charset="0"/>
              <a:cs typeface="Marker Felt Thin" charset="0"/>
            </a:endParaRPr>
          </a:p>
          <a:p>
            <a:pPr algn="ctr" defTabSz="457200">
              <a:spcBef>
                <a:spcPts val="600"/>
              </a:spcBef>
              <a:spcAft>
                <a:spcPts val="900"/>
              </a:spcAft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400" b="1" dirty="0">
                <a:latin typeface="Arial Rounded MT Bold" panose="020F0704030504030204" pitchFamily="34" charset="0"/>
                <a:ea typeface="Marker Felt Thin" charset="0"/>
                <a:cs typeface="Marker Felt Thin" charset="0"/>
              </a:rPr>
              <a:t>CEPC2025, Guangzhou </a:t>
            </a:r>
            <a:br>
              <a:rPr lang="en-US" altLang="zh-CN" sz="2400" b="1" dirty="0">
                <a:latin typeface="Arial Rounded MT Bold" panose="020F0704030504030204" pitchFamily="34" charset="0"/>
                <a:ea typeface="Marker Felt Thin" charset="0"/>
                <a:cs typeface="Marker Felt Thin" charset="0"/>
              </a:rPr>
            </a:br>
            <a:r>
              <a:rPr lang="en-US" altLang="zh-CN" sz="2400" b="1" dirty="0">
                <a:latin typeface="Arial Rounded MT Bold" panose="020F0704030504030204" pitchFamily="34" charset="0"/>
                <a:ea typeface="Marker Felt Thin" charset="0"/>
                <a:cs typeface="Marker Felt Thin" charset="0"/>
              </a:rPr>
              <a:t>Nov 8, 2025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9DBE472-CEC6-9A13-3016-A7AD611D2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1</a:t>
            </a:fld>
            <a:endParaRPr kumimoji="1" lang="zh-CN" altLang="en-US"/>
          </a:p>
        </p:txBody>
      </p:sp>
      <p:pic>
        <p:nvPicPr>
          <p:cNvPr id="9" name="Picture 2" descr="东南大学- 维基百科，自由的百科全书">
            <a:extLst>
              <a:ext uri="{FF2B5EF4-FFF2-40B4-BE49-F238E27FC236}">
                <a16:creationId xmlns:a16="http://schemas.microsoft.com/office/drawing/2014/main" id="{9D57D17E-CA02-4E7C-9A15-EFFD46AAD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937" y="263736"/>
            <a:ext cx="1298363" cy="129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043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4D0CC-20D7-8DB7-7AF2-D5D22A801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5EB6545D-A2F2-2819-8221-20BBAC3F4104}"/>
              </a:ext>
            </a:extLst>
          </p:cNvPr>
          <p:cNvSpPr txBox="1">
            <a:spLocks/>
          </p:cNvSpPr>
          <p:nvPr/>
        </p:nvSpPr>
        <p:spPr>
          <a:xfrm>
            <a:off x="1524001" y="-29304"/>
            <a:ext cx="9147059" cy="864097"/>
          </a:xfrm>
          <a:prstGeom prst="rect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kumimoji="1" lang="en-US" altLang="zh-CN" b="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2. EWPT at CEPC (2)</a:t>
            </a:r>
            <a:endParaRPr kumimoji="1" lang="zh-CN" altLang="en-US" b="0" dirty="0">
              <a:solidFill>
                <a:schemeClr val="bg1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18" name="灯片编号占位符 2">
            <a:extLst>
              <a:ext uri="{FF2B5EF4-FFF2-40B4-BE49-F238E27FC236}">
                <a16:creationId xmlns:a16="http://schemas.microsoft.com/office/drawing/2014/main" id="{15787131-D79E-E51D-DD8F-2F7DDC178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FA7D54-A25A-724D-9929-48FA8294DF48}" type="slidenum">
              <a:rPr kumimoji="1" lang="zh-CN" altLang="en-US" smtClean="0"/>
              <a:t>10</a:t>
            </a:fld>
            <a:endParaRPr kumimoji="1"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DD331DF-FA6B-5551-546D-F90DACB5ACBC}"/>
              </a:ext>
            </a:extLst>
          </p:cNvPr>
          <p:cNvSpPr txBox="1"/>
          <p:nvPr/>
        </p:nvSpPr>
        <p:spPr>
          <a:xfrm>
            <a:off x="484233" y="1108759"/>
            <a:ext cx="5462003" cy="9079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系统字体常规体"/>
              <a:buChar char="-"/>
            </a:pPr>
            <a:r>
              <a:rPr lang="en-US" altLang="zh-CN" sz="2400" dirty="0">
                <a:solidFill>
                  <a:srgbClr val="0432FF"/>
                </a:solidFill>
                <a:latin typeface="Arial Rounded MT Bold" panose="020F0704030504030204" pitchFamily="34" charset="0"/>
              </a:rPr>
              <a:t>Higgs precision measurements</a:t>
            </a:r>
          </a:p>
          <a:p>
            <a:pPr marL="342900" indent="-342900" algn="just">
              <a:spcAft>
                <a:spcPts val="600"/>
              </a:spcAft>
              <a:buFont typeface="系统字体常规体"/>
              <a:buChar char="-"/>
            </a:pPr>
            <a:r>
              <a:rPr lang="en-US" altLang="zh-CN" sz="2400" dirty="0">
                <a:latin typeface="Arial Rounded MT Bold" panose="020F0704030504030204" pitchFamily="34" charset="0"/>
              </a:rPr>
              <a:t>Higgs exotic decay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3A013A1-7D41-969A-96BA-05A07D40D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597" y="1664887"/>
            <a:ext cx="5811170" cy="386136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B2117F2-DE6B-C205-238E-9B45E2DA4D91}"/>
              </a:ext>
            </a:extLst>
          </p:cNvPr>
          <p:cNvSpPr txBox="1"/>
          <p:nvPr/>
        </p:nvSpPr>
        <p:spPr>
          <a:xfrm>
            <a:off x="266690" y="2510046"/>
            <a:ext cx="5420921" cy="36317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Helvetica" pitchFamily="2" charset="0"/>
              </a:rPr>
              <a:t>A</a:t>
            </a:r>
            <a:r>
              <a:rPr lang="zh-CN" altLang="en-US" sz="2000" b="1" dirty="0">
                <a:latin typeface="Helvetica" pitchFamily="2" charset="0"/>
              </a:rPr>
              <a:t> </a:t>
            </a:r>
            <a:r>
              <a:rPr lang="en-US" altLang="zh-CN" sz="2000" b="1" dirty="0">
                <a:latin typeface="Helvetica" pitchFamily="2" charset="0"/>
              </a:rPr>
              <a:t>FOEWPT could also generate detectable </a:t>
            </a:r>
            <a:r>
              <a:rPr lang="en-US" altLang="zh-CN" sz="2000" b="1" dirty="0">
                <a:solidFill>
                  <a:srgbClr val="0432FF"/>
                </a:solidFill>
                <a:latin typeface="Helvetica" pitchFamily="2" charset="0"/>
              </a:rPr>
              <a:t>GW signals</a:t>
            </a:r>
            <a:r>
              <a:rPr lang="en-US" altLang="zh-CN" sz="2000" b="1" dirty="0">
                <a:latin typeface="Helvetica" pitchFamily="2" charset="0"/>
              </a:rPr>
              <a:t>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1000" b="1" dirty="0">
              <a:latin typeface="Helvetica" pitchFamily="2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Helvetica" pitchFamily="2" charset="0"/>
              </a:rPr>
              <a:t>In the event of a GW observation, and assuming the xSM is realized in nature, one could either anticipate a CEPC discovery of a significant singlet-doublet mixing or identify the narrow region of xSM parameter space consistent with both sets of experiments</a:t>
            </a:r>
            <a:r>
              <a:rPr lang="en-US" altLang="zh-CN" sz="20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D61D79D-D049-18FC-9FF1-071349E2A87F}"/>
              </a:ext>
            </a:extLst>
          </p:cNvPr>
          <p:cNvSpPr/>
          <p:nvPr/>
        </p:nvSpPr>
        <p:spPr>
          <a:xfrm>
            <a:off x="266690" y="1188992"/>
            <a:ext cx="5679546" cy="415950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931725-E459-4B35-AC5A-77E1C7E7B7F5}"/>
              </a:ext>
            </a:extLst>
          </p:cNvPr>
          <p:cNvSpPr txBox="1"/>
          <p:nvPr/>
        </p:nvSpPr>
        <p:spPr>
          <a:xfrm>
            <a:off x="6207616" y="5600250"/>
            <a:ext cx="518913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Ramsey-</a:t>
            </a:r>
            <a:r>
              <a:rPr lang="en-US" dirty="0" err="1">
                <a:latin typeface="Helvetica" pitchFamily="2" charset="0"/>
              </a:rPr>
              <a:t>Musolf</a:t>
            </a:r>
            <a:r>
              <a:rPr lang="en-US" dirty="0">
                <a:latin typeface="Helvetica" pitchFamily="2" charset="0"/>
              </a:rPr>
              <a:t>, </a:t>
            </a:r>
            <a:r>
              <a:rPr lang="en-US" dirty="0" err="1">
                <a:latin typeface="Helvetica" pitchFamily="2" charset="0"/>
              </a:rPr>
              <a:t>Tenkanen</a:t>
            </a:r>
            <a:r>
              <a:rPr lang="en-US" dirty="0">
                <a:latin typeface="Helvetica" pitchFamily="2" charset="0"/>
              </a:rPr>
              <a:t> &amp; Tran, 2409.17554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B8471F-43C9-4500-A663-4CBC7AE95B90}"/>
              </a:ext>
            </a:extLst>
          </p:cNvPr>
          <p:cNvSpPr txBox="1"/>
          <p:nvPr/>
        </p:nvSpPr>
        <p:spPr>
          <a:xfrm>
            <a:off x="6902245" y="6033184"/>
            <a:ext cx="413446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See the talk by M. J. Ramsey-</a:t>
            </a:r>
            <a:r>
              <a:rPr lang="en-US" dirty="0" err="1">
                <a:latin typeface="Helvetica" pitchFamily="2" charset="0"/>
              </a:rPr>
              <a:t>Musolf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(Higgs factory &amp; GW)</a:t>
            </a:r>
          </a:p>
        </p:txBody>
      </p:sp>
    </p:spTree>
    <p:extLst>
      <p:ext uri="{BB962C8B-B14F-4D97-AF65-F5344CB8AC3E}">
        <p14:creationId xmlns:p14="http://schemas.microsoft.com/office/powerpoint/2010/main" val="218973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82280-DE52-57CF-2879-B9C501D64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2957C57-695B-AEAF-1DDD-C75D3263970B}"/>
              </a:ext>
            </a:extLst>
          </p:cNvPr>
          <p:cNvSpPr txBox="1">
            <a:spLocks/>
          </p:cNvSpPr>
          <p:nvPr/>
        </p:nvSpPr>
        <p:spPr>
          <a:xfrm>
            <a:off x="1524001" y="-29304"/>
            <a:ext cx="9147059" cy="864097"/>
          </a:xfrm>
          <a:prstGeom prst="rect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kumimoji="1" lang="en-US" altLang="zh-CN" b="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2. EWPT at CEPC (3)</a:t>
            </a:r>
            <a:endParaRPr kumimoji="1" lang="zh-CN" altLang="en-US" b="0" dirty="0">
              <a:solidFill>
                <a:schemeClr val="bg1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18" name="灯片编号占位符 2">
            <a:extLst>
              <a:ext uri="{FF2B5EF4-FFF2-40B4-BE49-F238E27FC236}">
                <a16:creationId xmlns:a16="http://schemas.microsoft.com/office/drawing/2014/main" id="{FC0AD8C2-6825-A7A8-ADC7-2EF08A0F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FA7D54-A25A-724D-9929-48FA8294DF48}" type="slidenum">
              <a:rPr kumimoji="1" lang="zh-CN" altLang="en-US" smtClean="0"/>
              <a:t>11</a:t>
            </a:fld>
            <a:endParaRPr kumimoji="1"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E681FAC-2390-0185-BA03-9A4CBC1CC2DF}"/>
              </a:ext>
            </a:extLst>
          </p:cNvPr>
          <p:cNvSpPr/>
          <p:nvPr/>
        </p:nvSpPr>
        <p:spPr>
          <a:xfrm>
            <a:off x="7741601" y="2788995"/>
            <a:ext cx="405138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B0F0"/>
                </a:solidFill>
                <a:latin typeface="Helvetica" pitchFamily="2" charset="0"/>
              </a:rPr>
              <a:t>Higgs exotic decay</a:t>
            </a:r>
            <a:r>
              <a:rPr lang="zh-CN" altLang="en-US" sz="2400" b="1" dirty="0">
                <a:solidFill>
                  <a:srgbClr val="00B0F0"/>
                </a:solidFill>
                <a:latin typeface="Helvetica" pitchFamily="2" charset="0"/>
              </a:rPr>
              <a:t> </a:t>
            </a:r>
            <a:r>
              <a:rPr lang="en-US" altLang="zh-CN" sz="2400" dirty="0">
                <a:solidFill>
                  <a:srgbClr val="00B0F0"/>
                </a:solidFill>
                <a:latin typeface="Helvetica" pitchFamily="2" charset="0"/>
              </a:rPr>
              <a:t>h→ss→XXYY </a:t>
            </a:r>
            <a:r>
              <a:rPr lang="en-US" altLang="zh-CN" sz="2400" dirty="0">
                <a:solidFill>
                  <a:srgbClr val="021F03"/>
                </a:solidFill>
                <a:latin typeface="Helvetica" pitchFamily="2" charset="0"/>
              </a:rPr>
              <a:t>as a probe for the FOEWPT.</a:t>
            </a:r>
          </a:p>
          <a:p>
            <a:pPr algn="just">
              <a:spcAft>
                <a:spcPts val="600"/>
              </a:spcAft>
            </a:pPr>
            <a:endParaRPr lang="en-US" altLang="zh-CN" sz="1000" dirty="0">
              <a:solidFill>
                <a:srgbClr val="021F03"/>
              </a:solidFill>
              <a:latin typeface="Helvetica" pitchFamily="2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21F03"/>
                </a:solidFill>
                <a:latin typeface="Helvetica" pitchFamily="2" charset="0"/>
              </a:rPr>
              <a:t>CEPC has the potential to probe </a:t>
            </a:r>
            <a:r>
              <a:rPr lang="en-US" altLang="zh-CN" sz="2000" b="1" dirty="0">
                <a:solidFill>
                  <a:srgbClr val="0432FF"/>
                </a:solidFill>
                <a:latin typeface="Helvetica" pitchFamily="2" charset="0"/>
              </a:rPr>
              <a:t>almost the entire FOEWPT parameter space</a:t>
            </a:r>
            <a:r>
              <a:rPr lang="zh-CN" altLang="en-US" sz="2000" b="1" dirty="0">
                <a:solidFill>
                  <a:srgbClr val="0432FF"/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rgbClr val="021F03"/>
                </a:solidFill>
                <a:latin typeface="Helvetica" pitchFamily="2" charset="0"/>
              </a:rPr>
              <a:t>for </a:t>
            </a:r>
            <a:r>
              <a:rPr lang="en-US" altLang="zh-CN" sz="2000" dirty="0">
                <a:solidFill>
                  <a:srgbClr val="929000"/>
                </a:solidFill>
                <a:latin typeface="Helvetica" pitchFamily="2" charset="0"/>
              </a:rPr>
              <a:t>4b </a:t>
            </a:r>
            <a:r>
              <a:rPr lang="en-US" altLang="zh-CN" sz="2000" dirty="0">
                <a:solidFill>
                  <a:srgbClr val="021F03"/>
                </a:solidFill>
                <a:latin typeface="Helvetica" pitchFamily="2" charset="0"/>
              </a:rPr>
              <a:t>and </a:t>
            </a:r>
            <a:r>
              <a:rPr lang="en-US" altLang="zh-CN" sz="2000" dirty="0">
                <a:solidFill>
                  <a:srgbClr val="945200"/>
                </a:solidFill>
                <a:latin typeface="Helvetica" pitchFamily="2" charset="0"/>
              </a:rPr>
              <a:t>4</a:t>
            </a:r>
            <a:r>
              <a:rPr lang="zh-CN" altLang="en-US" sz="2000" dirty="0">
                <a:solidFill>
                  <a:srgbClr val="945200"/>
                </a:solidFill>
                <a:latin typeface="Cambria Math" panose="02040503050406030204" pitchFamily="18" charset="0"/>
              </a:rPr>
              <a:t>𝜏</a:t>
            </a:r>
            <a:r>
              <a:rPr lang="en-US" altLang="zh-CN" sz="2000" dirty="0">
                <a:solidFill>
                  <a:srgbClr val="021F03"/>
                </a:solidFill>
                <a:latin typeface="Helvetica" pitchFamily="2" charset="0"/>
              </a:rPr>
              <a:t> channels.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64CD6AA-50AE-F974-70DF-556356F5E10D}"/>
              </a:ext>
            </a:extLst>
          </p:cNvPr>
          <p:cNvSpPr/>
          <p:nvPr/>
        </p:nvSpPr>
        <p:spPr>
          <a:xfrm>
            <a:off x="375461" y="1585186"/>
            <a:ext cx="5679546" cy="41595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79C73C8-8151-6AA3-E6FD-314B3A8B12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41" r="1911"/>
          <a:stretch>
            <a:fillRect/>
          </a:stretch>
        </p:blipFill>
        <p:spPr>
          <a:xfrm>
            <a:off x="182202" y="2564619"/>
            <a:ext cx="7403068" cy="36576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B40DB8C-6AA1-8C61-45F1-5FD063CFAF22}"/>
              </a:ext>
            </a:extLst>
          </p:cNvPr>
          <p:cNvSpPr txBox="1"/>
          <p:nvPr/>
        </p:nvSpPr>
        <p:spPr>
          <a:xfrm>
            <a:off x="484233" y="1137039"/>
            <a:ext cx="5462003" cy="9079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系统字体常规体"/>
              <a:buChar char="-"/>
            </a:pPr>
            <a:r>
              <a:rPr lang="en-US" altLang="zh-CN" sz="2400" dirty="0">
                <a:latin typeface="Arial Rounded MT Bold" panose="020F0704030504030204" pitchFamily="34" charset="0"/>
              </a:rPr>
              <a:t>Higgs precision measurements</a:t>
            </a:r>
          </a:p>
          <a:p>
            <a:pPr marL="342900" indent="-342900" algn="just">
              <a:spcAft>
                <a:spcPts val="600"/>
              </a:spcAft>
              <a:buFont typeface="系统字体常规体"/>
              <a:buChar char="-"/>
            </a:pPr>
            <a:r>
              <a:rPr lang="en-US" altLang="zh-CN" sz="2400" dirty="0">
                <a:solidFill>
                  <a:srgbClr val="00B0F0"/>
                </a:solidFill>
                <a:latin typeface="Arial Rounded MT Bold" panose="020F0704030504030204" pitchFamily="34" charset="0"/>
              </a:rPr>
              <a:t>Higgs exotic decay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02A5E4-3A31-40D6-B6DA-FB2063159170}"/>
              </a:ext>
            </a:extLst>
          </p:cNvPr>
          <p:cNvSpPr txBox="1"/>
          <p:nvPr/>
        </p:nvSpPr>
        <p:spPr>
          <a:xfrm>
            <a:off x="1289170" y="6170574"/>
            <a:ext cx="518913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Helvetica" pitchFamily="2" charset="0"/>
              </a:rPr>
              <a:t>Carena</a:t>
            </a:r>
            <a:r>
              <a:rPr lang="en-US" dirty="0">
                <a:latin typeface="Helvetica" pitchFamily="2" charset="0"/>
              </a:rPr>
              <a:t>, </a:t>
            </a:r>
            <a:r>
              <a:rPr lang="en-US" dirty="0" err="1">
                <a:latin typeface="Helvetica" pitchFamily="2" charset="0"/>
              </a:rPr>
              <a:t>Kozaczuk</a:t>
            </a:r>
            <a:r>
              <a:rPr lang="en-US" dirty="0">
                <a:latin typeface="Helvetica" pitchFamily="2" charset="0"/>
              </a:rPr>
              <a:t>, Liu, </a:t>
            </a:r>
            <a:r>
              <a:rPr lang="en-US" dirty="0" err="1">
                <a:latin typeface="Helvetica" pitchFamily="2" charset="0"/>
              </a:rPr>
              <a:t>Ou</a:t>
            </a:r>
            <a:r>
              <a:rPr lang="en-US" dirty="0">
                <a:latin typeface="Helvetica" pitchFamily="2" charset="0"/>
              </a:rPr>
              <a:t>, Ramsey-</a:t>
            </a:r>
            <a:r>
              <a:rPr lang="en-US" dirty="0" err="1">
                <a:latin typeface="Helvetica" pitchFamily="2" charset="0"/>
              </a:rPr>
              <a:t>Musolf</a:t>
            </a:r>
            <a:r>
              <a:rPr lang="en-US" dirty="0">
                <a:latin typeface="Helvetica" pitchFamily="2" charset="0"/>
              </a:rPr>
              <a:t>,  Shelton, Wang &amp; </a:t>
            </a:r>
            <a:r>
              <a:rPr lang="en-US" dirty="0" err="1">
                <a:latin typeface="Helvetica" pitchFamily="2" charset="0"/>
              </a:rPr>
              <a:t>Xie</a:t>
            </a:r>
            <a:r>
              <a:rPr lang="en-US" dirty="0">
                <a:latin typeface="Helvetica" pitchFamily="2" charset="0"/>
              </a:rPr>
              <a:t>, 2203.08206</a:t>
            </a:r>
          </a:p>
        </p:txBody>
      </p:sp>
    </p:spTree>
    <p:extLst>
      <p:ext uri="{BB962C8B-B14F-4D97-AF65-F5344CB8AC3E}">
        <p14:creationId xmlns:p14="http://schemas.microsoft.com/office/powerpoint/2010/main" val="373712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EAA74F-13EA-B004-4AC5-6A7C2BC03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12</a:t>
            </a:fld>
            <a:endParaRPr kumimoji="1"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E12D0FF-7CBB-1924-ADEB-AA6D9D61EF5E}"/>
              </a:ext>
            </a:extLst>
          </p:cNvPr>
          <p:cNvSpPr txBox="1"/>
          <p:nvPr/>
        </p:nvSpPr>
        <p:spPr>
          <a:xfrm>
            <a:off x="8477755" y="1340714"/>
            <a:ext cx="3416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2F92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Double dark portal model: scale and v</a:t>
            </a:r>
            <a:r>
              <a:rPr lang="en-US" altLang="zh-CN" sz="1800" b="1" dirty="0">
                <a:solidFill>
                  <a:srgbClr val="FF2F92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ector-portal DM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AB8CAD-B783-E9E1-9C66-DC06CAEE5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5" y="3377078"/>
            <a:ext cx="7710904" cy="348092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1B323CE-4AFA-30BC-4B23-6C94FE158EF0}"/>
              </a:ext>
            </a:extLst>
          </p:cNvPr>
          <p:cNvSpPr/>
          <p:nvPr/>
        </p:nvSpPr>
        <p:spPr>
          <a:xfrm>
            <a:off x="117209" y="3662359"/>
            <a:ext cx="7664824" cy="278804"/>
          </a:xfrm>
          <a:prstGeom prst="rect">
            <a:avLst/>
          </a:prstGeom>
          <a:noFill/>
          <a:ln w="28575">
            <a:solidFill>
              <a:srgbClr val="FF2F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6E87CEB-BB05-5374-924E-1DEC0A06F6AD}"/>
              </a:ext>
            </a:extLst>
          </p:cNvPr>
          <p:cNvSpPr txBox="1"/>
          <p:nvPr/>
        </p:nvSpPr>
        <p:spPr>
          <a:xfrm>
            <a:off x="362146" y="1057760"/>
            <a:ext cx="664705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itchFamily="2" charset="2"/>
              <a:buChar char="n"/>
            </a:pPr>
            <a:r>
              <a:rPr lang="en-US" altLang="zh-CN" sz="2400" b="1" dirty="0">
                <a:solidFill>
                  <a:srgbClr val="011893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UV models DM: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11893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SUSY DM / Double dark portal model /……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n"/>
            </a:pPr>
            <a:r>
              <a:rPr lang="en-US" altLang="zh-CN" sz="2400" b="1" dirty="0">
                <a:solidFill>
                  <a:srgbClr val="011893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Simplified models DM: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11893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Scalar / Fermion / Vector portal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011893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EFT</a:t>
            </a:r>
            <a:r>
              <a:rPr lang="zh-CN" altLang="en-US" sz="2400" dirty="0">
                <a:solidFill>
                  <a:srgbClr val="011893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11893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DM</a:t>
            </a:r>
            <a:endParaRPr lang="zh-CN" altLang="en-US" sz="2800" dirty="0">
              <a:solidFill>
                <a:srgbClr val="011893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B4A4AAA-E27F-AD9A-7361-E2C5C93F46EF}"/>
              </a:ext>
            </a:extLst>
          </p:cNvPr>
          <p:cNvSpPr txBox="1">
            <a:spLocks/>
          </p:cNvSpPr>
          <p:nvPr/>
        </p:nvSpPr>
        <p:spPr>
          <a:xfrm>
            <a:off x="1520942" y="9331"/>
            <a:ext cx="9147059" cy="852745"/>
          </a:xfrm>
          <a:prstGeom prst="rect">
            <a:avLst/>
          </a:prstGeom>
          <a:solidFill>
            <a:schemeClr val="accent4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Cooper Black" panose="0208090404030B020404" pitchFamily="18" charset="0"/>
                <a:ea typeface="Marker Felt Thin" charset="0"/>
                <a:cs typeface="Times New Roman" panose="02020603050405020304" pitchFamily="18" charset="0"/>
              </a:rPr>
              <a:t>3. Dark Matter and Dark Sector (1)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B12ED2-4B70-4D8D-AAEA-A5D2E45C3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113" y="1987045"/>
            <a:ext cx="4066132" cy="41112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98FDCE-65DC-46F2-BE8E-C7F7DA2F65E8}"/>
              </a:ext>
            </a:extLst>
          </p:cNvPr>
          <p:cNvSpPr txBox="1"/>
          <p:nvPr/>
        </p:nvSpPr>
        <p:spPr>
          <a:xfrm>
            <a:off x="8419243" y="6073066"/>
            <a:ext cx="341649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Liu, Wang &amp; Yu, 1704.00730</a:t>
            </a:r>
          </a:p>
        </p:txBody>
      </p:sp>
      <p:sp>
        <p:nvSpPr>
          <p:cNvPr id="10" name="右箭头 3">
            <a:extLst>
              <a:ext uri="{FF2B5EF4-FFF2-40B4-BE49-F238E27FC236}">
                <a16:creationId xmlns:a16="http://schemas.microsoft.com/office/drawing/2014/main" id="{DBFE7E7D-EC1B-4909-86AF-CA6096745D4B}"/>
              </a:ext>
            </a:extLst>
          </p:cNvPr>
          <p:cNvSpPr/>
          <p:nvPr/>
        </p:nvSpPr>
        <p:spPr>
          <a:xfrm rot="19567245">
            <a:off x="7761198" y="3177209"/>
            <a:ext cx="797347" cy="36952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8CBA06-9AEC-4552-A83D-AC6524B0A841}"/>
              </a:ext>
            </a:extLst>
          </p:cNvPr>
          <p:cNvSpPr txBox="1"/>
          <p:nvPr/>
        </p:nvSpPr>
        <p:spPr>
          <a:xfrm>
            <a:off x="2110037" y="2782669"/>
            <a:ext cx="561585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See the talks by </a:t>
            </a:r>
            <a:r>
              <a:rPr lang="en-US" dirty="0" err="1">
                <a:latin typeface="Helvetica" pitchFamily="2" charset="0"/>
              </a:rPr>
              <a:t>Jinhan</a:t>
            </a:r>
            <a:r>
              <a:rPr lang="en-US" dirty="0">
                <a:latin typeface="Helvetica" pitchFamily="2" charset="0"/>
              </a:rPr>
              <a:t> Liang (dark particles twinkle),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 &amp; </a:t>
            </a:r>
            <a:r>
              <a:rPr lang="en-US" dirty="0" err="1">
                <a:latin typeface="Helvetica" pitchFamily="2" charset="0"/>
              </a:rPr>
              <a:t>Sahabub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 err="1">
                <a:latin typeface="Helvetica" pitchFamily="2" charset="0"/>
              </a:rPr>
              <a:t>Jahedi</a:t>
            </a:r>
            <a:r>
              <a:rPr lang="en-US" dirty="0">
                <a:latin typeface="Helvetica" pitchFamily="2" charset="0"/>
              </a:rPr>
              <a:t> (freeze-in DM)</a:t>
            </a:r>
          </a:p>
        </p:txBody>
      </p:sp>
    </p:spTree>
    <p:extLst>
      <p:ext uri="{BB962C8B-B14F-4D97-AF65-F5344CB8AC3E}">
        <p14:creationId xmlns:p14="http://schemas.microsoft.com/office/powerpoint/2010/main" val="3697300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CCADC16-616A-479D-06BA-F653B3D4B48B}"/>
              </a:ext>
            </a:extLst>
          </p:cNvPr>
          <p:cNvSpPr txBox="1">
            <a:spLocks/>
          </p:cNvSpPr>
          <p:nvPr/>
        </p:nvSpPr>
        <p:spPr>
          <a:xfrm>
            <a:off x="1520942" y="9331"/>
            <a:ext cx="9147059" cy="852745"/>
          </a:xfrm>
          <a:prstGeom prst="rect">
            <a:avLst/>
          </a:prstGeom>
          <a:solidFill>
            <a:schemeClr val="accent4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Cooper Black" panose="0208090404030B020404" pitchFamily="18" charset="0"/>
                <a:ea typeface="Marker Felt Thin" charset="0"/>
                <a:cs typeface="Times New Roman" panose="02020603050405020304" pitchFamily="18" charset="0"/>
              </a:rPr>
              <a:t>3. Dark Matter and Dark Sector (2)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12DAB0F-EF39-4E70-9888-97368847B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13</a:t>
            </a:fld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A3DDE84-132D-43F1-0700-B741423A55F7}"/>
              </a:ext>
            </a:extLst>
          </p:cNvPr>
          <p:cNvSpPr txBox="1"/>
          <p:nvPr/>
        </p:nvSpPr>
        <p:spPr>
          <a:xfrm>
            <a:off x="8679028" y="2849539"/>
            <a:ext cx="3231310" cy="1548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Helvetica" pitchFamily="2" charset="0"/>
              </a:rPr>
              <a:t>CEPC can improve the sensitivities by roughly one order of magnitude (vs LHC</a:t>
            </a:r>
            <a:r>
              <a:rPr lang="en-US" altLang="zh-CN" sz="2000" dirty="0">
                <a:solidFill>
                  <a:srgbClr val="002060"/>
                </a:solidFill>
                <a:latin typeface="Helvetica" pitchFamily="2" charset="0"/>
              </a:rPr>
              <a:t>)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FA61E68-FAD1-4DF0-9B07-81F50D78B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28" y="1157304"/>
            <a:ext cx="7772400" cy="519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7E75C-9214-4A53-FA74-84CA96EDE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C742424-F990-0A32-D008-8E28F24B429D}"/>
              </a:ext>
            </a:extLst>
          </p:cNvPr>
          <p:cNvSpPr txBox="1">
            <a:spLocks/>
          </p:cNvSpPr>
          <p:nvPr/>
        </p:nvSpPr>
        <p:spPr>
          <a:xfrm>
            <a:off x="1524001" y="1"/>
            <a:ext cx="9147059" cy="8527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4. Long-lived particles (LLP) (1)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D44D5E-1CB8-36C6-CE04-C8047BC20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76" y="2641799"/>
            <a:ext cx="5504553" cy="407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1">
            <a:extLst>
              <a:ext uri="{FF2B5EF4-FFF2-40B4-BE49-F238E27FC236}">
                <a16:creationId xmlns:a16="http://schemas.microsoft.com/office/drawing/2014/main" id="{F5EDF520-6DEF-4E1A-DD60-908B95EFD94D}"/>
              </a:ext>
            </a:extLst>
          </p:cNvPr>
          <p:cNvSpPr txBox="1">
            <a:spLocks/>
          </p:cNvSpPr>
          <p:nvPr/>
        </p:nvSpPr>
        <p:spPr>
          <a:xfrm>
            <a:off x="1775520" y="932487"/>
            <a:ext cx="8712968" cy="1804562"/>
          </a:xfrm>
          <a:prstGeom prst="rect">
            <a:avLst/>
          </a:prstGeom>
        </p:spPr>
        <p:txBody>
          <a:bodyPr vert="horz" wrap="square" lIns="80229" tIns="40115" rIns="80229" bIns="40115" rtlCol="0">
            <a:spAutoFit/>
          </a:bodyPr>
          <a:lstStyle>
            <a:lvl1pPr marL="300990" indent="-30099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2145" indent="-250825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66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98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530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662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7310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8630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9950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0432F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Long lifetimes result from a few simple physical mechanisms:</a:t>
            </a:r>
          </a:p>
          <a:p>
            <a:pPr marL="513080" indent="-457200">
              <a:spcBef>
                <a:spcPts val="600"/>
              </a:spcBef>
            </a:pPr>
            <a:r>
              <a:rPr lang="en-US" altLang="zh-CN" sz="1800" dirty="0">
                <a:latin typeface="Arial Rounded MT Bold" panose="020F0704030504030204" pitchFamily="34" charset="0"/>
                <a:cs typeface="Arial" panose="020B0604020202020204" pitchFamily="34" charset="0"/>
              </a:rPr>
              <a:t>Small couplings (ex. RPV SUSY )</a:t>
            </a:r>
          </a:p>
          <a:p>
            <a:pPr marL="513080" indent="-457200">
              <a:spcBef>
                <a:spcPts val="600"/>
              </a:spcBef>
            </a:pPr>
            <a:r>
              <a:rPr lang="en-US" altLang="zh-CN" sz="1800" dirty="0">
                <a:latin typeface="Arial Rounded MT Bold" panose="020F0704030504030204" pitchFamily="34" charset="0"/>
                <a:cs typeface="Arial" panose="020B0604020202020204" pitchFamily="34" charset="0"/>
              </a:rPr>
              <a:t>Limited phase space: small mass splitting (ex. compressed SUSY, …)</a:t>
            </a:r>
          </a:p>
          <a:p>
            <a:pPr marL="513080" indent="-457200">
              <a:spcBef>
                <a:spcPts val="600"/>
              </a:spcBef>
            </a:pPr>
            <a:r>
              <a:rPr lang="en-US" altLang="zh-CN" sz="1800" dirty="0">
                <a:latin typeface="Arial Rounded MT Bold" panose="020F0704030504030204" pitchFamily="34" charset="0"/>
                <a:cs typeface="Arial" panose="020B0604020202020204" pitchFamily="34" charset="0"/>
              </a:rPr>
              <a:t>Heavy intermediate states</a:t>
            </a:r>
          </a:p>
          <a:p>
            <a:pPr marL="513080" indent="-457200">
              <a:spcBef>
                <a:spcPts val="600"/>
              </a:spcBef>
            </a:pPr>
            <a:r>
              <a:rPr lang="en-US" altLang="zh-CN" sz="1800" dirty="0">
                <a:latin typeface="Arial Rounded MT Bold" panose="020F0704030504030204" pitchFamily="34" charset="0"/>
                <a:cs typeface="Arial" panose="020B0604020202020204" pitchFamily="34" charset="0"/>
              </a:rPr>
              <a:t>……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D5B161A-F358-186D-022A-FD27A29A1695}"/>
              </a:ext>
            </a:extLst>
          </p:cNvPr>
          <p:cNvSpPr/>
          <p:nvPr/>
        </p:nvSpPr>
        <p:spPr>
          <a:xfrm>
            <a:off x="7334735" y="2737049"/>
            <a:ext cx="4321507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New scale particles from higgs decay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SUSY RPV N1 from Z-boson decays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ALP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Dark photons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0070C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à"/>
            </a:pPr>
            <a:r>
              <a:rPr lang="en-US" altLang="zh-CN" sz="2000" dirty="0">
                <a:solidFill>
                  <a:srgbClr val="0070C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Far Detector can help a lot!</a:t>
            </a:r>
          </a:p>
          <a:p>
            <a:pPr algn="just">
              <a:spcAft>
                <a:spcPts val="600"/>
              </a:spcAft>
            </a:pPr>
            <a:endParaRPr lang="en-US" altLang="zh-CN" dirty="0">
              <a:solidFill>
                <a:srgbClr val="0432FF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F2A04C4-DAE9-C2B6-137C-87F6EBB6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14</a:t>
            </a:fld>
            <a:endParaRPr kumimoji="1"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2E786E-5A17-4BD3-94E7-58F79143CC30}"/>
              </a:ext>
            </a:extLst>
          </p:cNvPr>
          <p:cNvSpPr txBox="1"/>
          <p:nvPr/>
        </p:nvSpPr>
        <p:spPr>
          <a:xfrm>
            <a:off x="37708" y="6407250"/>
            <a:ext cx="252676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De </a:t>
            </a:r>
            <a:r>
              <a:rPr lang="en-US" dirty="0" err="1">
                <a:latin typeface="Helvetica" pitchFamily="2" charset="0"/>
              </a:rPr>
              <a:t>Roeck</a:t>
            </a:r>
            <a:r>
              <a:rPr lang="en-US" dirty="0">
                <a:latin typeface="Helvetica" pitchFamily="2" charset="0"/>
              </a:rPr>
              <a:t> </a:t>
            </a:r>
            <a:r>
              <a:rPr lang="zh-CN" altLang="en-US" dirty="0">
                <a:latin typeface="Helvetica" pitchFamily="2" charset="0"/>
              </a:rPr>
              <a:t>‘</a:t>
            </a:r>
            <a:r>
              <a:rPr lang="en-US" dirty="0">
                <a:latin typeface="Helvetica" pitchFamily="2" charset="0"/>
              </a:rPr>
              <a:t>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2D1AAC-E278-4480-8A62-745F3797F9BD}"/>
              </a:ext>
            </a:extLst>
          </p:cNvPr>
          <p:cNvSpPr txBox="1"/>
          <p:nvPr/>
        </p:nvSpPr>
        <p:spPr>
          <a:xfrm>
            <a:off x="7447936" y="6075144"/>
            <a:ext cx="358651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See the talk by </a:t>
            </a:r>
            <a:r>
              <a:rPr lang="en-US" dirty="0" err="1">
                <a:latin typeface="Helvetica" pitchFamily="2" charset="0"/>
              </a:rPr>
              <a:t>Lingfeng</a:t>
            </a:r>
            <a:r>
              <a:rPr lang="en-US" dirty="0">
                <a:latin typeface="Helvetica" pitchFamily="2" charset="0"/>
              </a:rPr>
              <a:t> Li 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(</a:t>
            </a:r>
            <a:r>
              <a:rPr lang="en-US" altLang="zh-CN" dirty="0">
                <a:latin typeface="Helvetica" pitchFamily="2" charset="0"/>
              </a:rPr>
              <a:t>long-lived </a:t>
            </a:r>
            <a:r>
              <a:rPr lang="en-US" dirty="0">
                <a:latin typeface="Helvetica" pitchFamily="2" charset="0"/>
              </a:rPr>
              <a:t>dark sector)</a:t>
            </a:r>
          </a:p>
        </p:txBody>
      </p:sp>
    </p:spTree>
    <p:extLst>
      <p:ext uri="{BB962C8B-B14F-4D97-AF65-F5344CB8AC3E}">
        <p14:creationId xmlns:p14="http://schemas.microsoft.com/office/powerpoint/2010/main" val="3911421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E3193-D542-FF8C-3AA3-721F61C0E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165B242-6E1E-3793-02A0-30ABCA5CD0F9}"/>
              </a:ext>
            </a:extLst>
          </p:cNvPr>
          <p:cNvSpPr txBox="1">
            <a:spLocks/>
          </p:cNvSpPr>
          <p:nvPr/>
        </p:nvSpPr>
        <p:spPr>
          <a:xfrm>
            <a:off x="1524001" y="1"/>
            <a:ext cx="9147059" cy="8527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4. Long-lived particles (LLP) (2)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F7EEB54-DDFB-5C49-E911-5B4EC30E8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15</a:t>
            </a:fld>
            <a:endParaRPr kumimoji="1"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EBB5CA0-451A-9C91-116F-FBBDDEC82D7A}"/>
              </a:ext>
            </a:extLst>
          </p:cNvPr>
          <p:cNvSpPr/>
          <p:nvPr/>
        </p:nvSpPr>
        <p:spPr>
          <a:xfrm>
            <a:off x="6813013" y="1298500"/>
            <a:ext cx="37391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2200" dirty="0">
                <a:solidFill>
                  <a:srgbClr val="0432F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Good sensitivity for ALP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9FE835F-0643-35BF-19A2-B891C08FC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39" y="979932"/>
            <a:ext cx="5893827" cy="572724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935E844-100D-9C7F-7425-386FA495B317}"/>
              </a:ext>
            </a:extLst>
          </p:cNvPr>
          <p:cNvSpPr/>
          <p:nvPr/>
        </p:nvSpPr>
        <p:spPr>
          <a:xfrm>
            <a:off x="247644" y="4526576"/>
            <a:ext cx="5875715" cy="124175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02E6008-5D31-7F90-4F56-15A141D8E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815" y="1816735"/>
            <a:ext cx="5171047" cy="3977728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EA287A5-A68A-F063-B9F1-C33087CABB99}"/>
              </a:ext>
            </a:extLst>
          </p:cNvPr>
          <p:cNvSpPr txBox="1"/>
          <p:nvPr/>
        </p:nvSpPr>
        <p:spPr>
          <a:xfrm>
            <a:off x="7856045" y="2144560"/>
            <a:ext cx="2425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e</a:t>
            </a:r>
            <a:r>
              <a:rPr lang="zh-CN" altLang="en-US" baseline="30000" dirty="0"/>
              <a:t>−</a:t>
            </a:r>
            <a:r>
              <a:rPr lang="zh-CN" altLang="en-US" dirty="0"/>
              <a:t>e</a:t>
            </a:r>
            <a:r>
              <a:rPr lang="zh-CN" altLang="en-US" baseline="30000" dirty="0"/>
              <a:t>+</a:t>
            </a:r>
            <a:r>
              <a:rPr lang="zh-CN" altLang="en-US" dirty="0"/>
              <a:t>→ γ a, a → γγ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917BE9-1E59-4729-B68D-4A9745DE536C}"/>
              </a:ext>
            </a:extLst>
          </p:cNvPr>
          <p:cNvSpPr txBox="1"/>
          <p:nvPr/>
        </p:nvSpPr>
        <p:spPr>
          <a:xfrm>
            <a:off x="7362175" y="5937622"/>
            <a:ext cx="381823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Tian, Wang &amp; Wang, 2201.08960</a:t>
            </a:r>
          </a:p>
        </p:txBody>
      </p:sp>
      <p:sp>
        <p:nvSpPr>
          <p:cNvPr id="10" name="右箭头 3">
            <a:extLst>
              <a:ext uri="{FF2B5EF4-FFF2-40B4-BE49-F238E27FC236}">
                <a16:creationId xmlns:a16="http://schemas.microsoft.com/office/drawing/2014/main" id="{7C9B6D70-2889-4118-8282-F86E8A24A246}"/>
              </a:ext>
            </a:extLst>
          </p:cNvPr>
          <p:cNvSpPr/>
          <p:nvPr/>
        </p:nvSpPr>
        <p:spPr>
          <a:xfrm rot="20217260">
            <a:off x="5850804" y="4482036"/>
            <a:ext cx="1022435" cy="48463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32884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6A34D-FC19-F963-34D8-6CEECD3D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1036F-5091-4F64-A3F6-E568AD2B9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751" y="2395701"/>
            <a:ext cx="5618497" cy="3912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0685D58-CB09-59B7-F443-A8A064C0C88B}"/>
              </a:ext>
            </a:extLst>
          </p:cNvPr>
          <p:cNvSpPr txBox="1">
            <a:spLocks/>
          </p:cNvSpPr>
          <p:nvPr/>
        </p:nvSpPr>
        <p:spPr>
          <a:xfrm>
            <a:off x="1511424" y="-15938"/>
            <a:ext cx="9147059" cy="852745"/>
          </a:xfrm>
          <a:prstGeom prst="rect">
            <a:avLst/>
          </a:prstGeom>
          <a:solidFill>
            <a:schemeClr val="accent6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5. SUSY Searches at CEPC (1)</a:t>
            </a:r>
            <a:endParaRPr kumimoji="1" lang="zh-CN" altLang="en-US" b="0" dirty="0">
              <a:solidFill>
                <a:schemeClr val="bg1"/>
              </a:solidFill>
              <a:latin typeface="Cooper Black" panose="0208090404030B020404" pitchFamily="18" charset="0"/>
              <a:ea typeface="Cooper Black" charset="0"/>
              <a:cs typeface="Cooper Black" charset="0"/>
            </a:endParaRPr>
          </a:p>
        </p:txBody>
      </p:sp>
      <p:sp>
        <p:nvSpPr>
          <p:cNvPr id="8" name="矩形 2">
            <a:extLst>
              <a:ext uri="{FF2B5EF4-FFF2-40B4-BE49-F238E27FC236}">
                <a16:creationId xmlns:a16="http://schemas.microsoft.com/office/drawing/2014/main" id="{483FDE8A-6BFC-71BF-5926-B5E5E1190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182" y="1009870"/>
            <a:ext cx="10163939" cy="1361911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Wingdings" pitchFamily="2" charset="2"/>
              <a:buChar char="n"/>
            </a:pPr>
            <a:r>
              <a:rPr lang="en-US" altLang="zh-CN" sz="2000" b="1" dirty="0">
                <a:solidFill>
                  <a:srgbClr val="011893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SUSY: </a:t>
            </a:r>
            <a:r>
              <a:rPr lang="en-US" altLang="zh-CN" sz="2000" b="1" dirty="0">
                <a:solidFill>
                  <a:srgbClr val="011893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establishes a symmetry between fermions and bosons, solve many big questions: unification,  DM, Hierarchy, …… </a:t>
            </a:r>
            <a:endParaRPr lang="en-US" altLang="zh-CN" sz="2000" b="1" dirty="0">
              <a:solidFill>
                <a:srgbClr val="011893"/>
              </a:solidFill>
              <a:latin typeface="Arial Rounded MT Bold" panose="020F0704030504030204" pitchFamily="34" charset="0"/>
              <a:ea typeface="Marker Felt Thin" charset="0"/>
              <a:cs typeface="Times New Roman" panose="02020603050405020304" pitchFamily="18" charset="0"/>
            </a:endParaRPr>
          </a:p>
          <a:p>
            <a:pPr marL="457200" indent="-457200" algn="just" defTabSz="457200">
              <a:buFont typeface="Wingdings" pitchFamily="2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>
                <a:solidFill>
                  <a:srgbClr val="011893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Complementary with LHC: lower mass/soft energy region</a:t>
            </a:r>
          </a:p>
          <a:p>
            <a:pPr marL="914400" lvl="1" indent="-457200" algn="just" defTabSz="457200">
              <a:buFont typeface="Wingdings" pitchFamily="2" charset="2"/>
              <a:buChar char="ü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000" b="1" dirty="0">
                <a:solidFill>
                  <a:srgbClr val="011893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Mainly light EWKino and slepton for CEPC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B975C06-FD9E-0985-4360-70255F1AAEBC}"/>
                  </a:ext>
                </a:extLst>
              </p:cNvPr>
              <p:cNvSpPr txBox="1"/>
              <p:nvPr/>
            </p:nvSpPr>
            <p:spPr>
              <a:xfrm>
                <a:off x="1636664" y="6271863"/>
                <a:ext cx="8851824" cy="4058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457200">
                  <a:tabLst>
                    <a:tab pos="322263" algn="l"/>
                    <a:tab pos="779463" algn="l"/>
                    <a:tab pos="1236663" algn="l"/>
                    <a:tab pos="1693863" algn="l"/>
                    <a:tab pos="2151063" algn="l"/>
                    <a:tab pos="2608263" algn="l"/>
                    <a:tab pos="3065463" algn="l"/>
                    <a:tab pos="3522663" algn="l"/>
                    <a:tab pos="3979863" algn="l"/>
                    <a:tab pos="4437063" algn="l"/>
                    <a:tab pos="4894263" algn="l"/>
                    <a:tab pos="5351463" algn="l"/>
                    <a:tab pos="5808663" algn="l"/>
                    <a:tab pos="6265863" algn="l"/>
                    <a:tab pos="6723063" algn="l"/>
                    <a:tab pos="7180263" algn="l"/>
                    <a:tab pos="7637463" algn="l"/>
                    <a:tab pos="8094663" algn="l"/>
                    <a:tab pos="8551863" algn="l"/>
                    <a:tab pos="9009063" algn="l"/>
                    <a:tab pos="9466263" algn="l"/>
                  </a:tabLst>
                </a:pPr>
                <a:r>
                  <a:rPr lang="en-US" altLang="zh-CN" sz="2000" b="1" dirty="0">
                    <a:solidFill>
                      <a:srgbClr val="0432FF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Lepton collider: </a:t>
                </a:r>
                <a:r>
                  <a:rPr lang="zh-CN" altLang="en-US" sz="2000" b="1" dirty="0">
                    <a:solidFill>
                      <a:srgbClr val="0432FF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discovery in all scenarios up to kinematic limit</a:t>
                </a:r>
                <a:r>
                  <a:rPr lang="en-US" altLang="zh-CN" sz="2000" b="1" dirty="0">
                    <a:solidFill>
                      <a:srgbClr val="0432FF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rad>
                    <m:r>
                      <a:rPr lang="en-US" altLang="zh-CN" sz="20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20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zh-CN" altLang="en-US" sz="2000" b="1" dirty="0">
                  <a:solidFill>
                    <a:srgbClr val="0432FF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B975C06-FD9E-0985-4360-70255F1AA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664" y="6271863"/>
                <a:ext cx="8851824" cy="405817"/>
              </a:xfrm>
              <a:prstGeom prst="rect">
                <a:avLst/>
              </a:prstGeom>
              <a:blipFill>
                <a:blip r:embed="rId3"/>
                <a:stretch>
                  <a:fillRect l="-688" t="-757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B39BF4F-A63B-DFCD-3AD0-687BBAB3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16</a:t>
            </a:fld>
            <a:endParaRPr kumimoji="1"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603DE2-9311-451F-812D-3E675E391647}"/>
              </a:ext>
            </a:extLst>
          </p:cNvPr>
          <p:cNvSpPr txBox="1"/>
          <p:nvPr/>
        </p:nvSpPr>
        <p:spPr>
          <a:xfrm>
            <a:off x="3473619" y="5906390"/>
            <a:ext cx="381823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Yuan, Cheng &amp; Zhuang </a:t>
            </a:r>
            <a:r>
              <a:rPr lang="zh-CN" altLang="en-US" dirty="0">
                <a:latin typeface="Helvetica" pitchFamily="2" charset="0"/>
              </a:rPr>
              <a:t>‘</a:t>
            </a:r>
            <a:r>
              <a:rPr lang="en-US" altLang="zh-CN" dirty="0">
                <a:latin typeface="Helvetica" pitchFamily="2" charset="0"/>
              </a:rPr>
              <a:t>22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514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AAE5A-786E-076F-09C4-1EE400FE1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30003396-1832-F282-C191-5CFB62FF48DC}"/>
              </a:ext>
            </a:extLst>
          </p:cNvPr>
          <p:cNvSpPr txBox="1">
            <a:spLocks/>
          </p:cNvSpPr>
          <p:nvPr/>
        </p:nvSpPr>
        <p:spPr>
          <a:xfrm>
            <a:off x="1520942" y="2397"/>
            <a:ext cx="9147059" cy="711075"/>
          </a:xfrm>
          <a:prstGeom prst="rect">
            <a:avLst/>
          </a:prstGeom>
          <a:solidFill>
            <a:schemeClr val="accent6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5. SUSY Searches at CEPC (2)</a:t>
            </a:r>
            <a:endParaRPr kumimoji="1" lang="zh-CN" altLang="en-US" b="0" dirty="0">
              <a:solidFill>
                <a:schemeClr val="bg1"/>
              </a:solidFill>
              <a:latin typeface="Cooper Black" panose="0208090404030B020404" pitchFamily="18" charset="0"/>
              <a:ea typeface="Cooper Black" charset="0"/>
              <a:cs typeface="Cooper Black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0A771D-FD38-9C94-3835-609FB4EE9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D4FB4E5-B8C6-4BBE-D251-54F90C930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92" y="2819447"/>
            <a:ext cx="4010224" cy="348237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B6132D-1402-A98F-B6D7-B147E355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52" y="3477812"/>
            <a:ext cx="1583448" cy="10093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225B590-A190-D1A2-291B-C64D7E90A4C1}"/>
                  </a:ext>
                </a:extLst>
              </p:cNvPr>
              <p:cNvSpPr txBox="1"/>
              <p:nvPr/>
            </p:nvSpPr>
            <p:spPr>
              <a:xfrm>
                <a:off x="7395329" y="1210794"/>
                <a:ext cx="4421170" cy="1554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chemeClr val="tx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Light EWKinos/sleptons: 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discovery in all scenarios up to kinematic limit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rad>
                    <m:r>
                      <a:rPr lang="en-US" altLang="zh-CN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altLang="zh-CN" sz="2000" b="1" dirty="0">
                  <a:solidFill>
                    <a:schemeClr val="tx1"/>
                  </a:solidFill>
                  <a:latin typeface="Arial Rounded MT Bold" panose="020F0704030504030204" pitchFamily="34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Arial Rounded MT Bold" panose="020F0704030504030204" pitchFamily="34" charset="0"/>
                    <a:cs typeface="Times New Roman" panose="02020603050405020304" pitchFamily="18" charset="0"/>
                  </a:rPr>
                  <a:t>Heavy selectron from t-channel</a:t>
                </a:r>
                <a:endParaRPr lang="zh-CN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225B590-A190-D1A2-291B-C64D7E90A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329" y="1210794"/>
                <a:ext cx="4421170" cy="1554272"/>
              </a:xfrm>
              <a:prstGeom prst="rect">
                <a:avLst/>
              </a:prstGeom>
              <a:blipFill>
                <a:blip r:embed="rId4"/>
                <a:stretch>
                  <a:fillRect l="-1241" t="-2353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30ACD227-A69C-06EE-567C-C32109BF7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33" y="1260616"/>
            <a:ext cx="6794312" cy="5095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76DF7-6D2B-49E6-B246-D617F1F478B3}"/>
              </a:ext>
            </a:extLst>
          </p:cNvPr>
          <p:cNvSpPr txBox="1"/>
          <p:nvPr/>
        </p:nvSpPr>
        <p:spPr>
          <a:xfrm>
            <a:off x="7517494" y="6352143"/>
            <a:ext cx="437913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Chen, Han, Yang &amp; Zhang, 2101.12131</a:t>
            </a:r>
          </a:p>
        </p:txBody>
      </p:sp>
    </p:spTree>
    <p:extLst>
      <p:ext uri="{BB962C8B-B14F-4D97-AF65-F5344CB8AC3E}">
        <p14:creationId xmlns:p14="http://schemas.microsoft.com/office/powerpoint/2010/main" val="162687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75225-7970-9DCA-B50F-43DF4A88E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09CA3E4-4C68-3449-9E15-B4AFA8BD06E9}"/>
              </a:ext>
            </a:extLst>
          </p:cNvPr>
          <p:cNvSpPr txBox="1">
            <a:spLocks/>
          </p:cNvSpPr>
          <p:nvPr/>
        </p:nvSpPr>
        <p:spPr>
          <a:xfrm>
            <a:off x="385767" y="31967"/>
            <a:ext cx="4849173" cy="852745"/>
          </a:xfrm>
          <a:prstGeom prst="rect">
            <a:avLst/>
          </a:prstGeom>
          <a:solidFill>
            <a:srgbClr val="00FB92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6. Flavor NP (1)</a:t>
            </a:r>
          </a:p>
        </p:txBody>
      </p:sp>
      <p:sp>
        <p:nvSpPr>
          <p:cNvPr id="12" name="内容占位符 1">
            <a:extLst>
              <a:ext uri="{FF2B5EF4-FFF2-40B4-BE49-F238E27FC236}">
                <a16:creationId xmlns:a16="http://schemas.microsoft.com/office/drawing/2014/main" id="{ADF1FDF8-FE28-A02B-D5AC-5563828D57BB}"/>
              </a:ext>
            </a:extLst>
          </p:cNvPr>
          <p:cNvSpPr txBox="1">
            <a:spLocks/>
          </p:cNvSpPr>
          <p:nvPr/>
        </p:nvSpPr>
        <p:spPr>
          <a:xfrm>
            <a:off x="305863" y="1161186"/>
            <a:ext cx="5818347" cy="4820773"/>
          </a:xfrm>
          <a:prstGeom prst="rect">
            <a:avLst/>
          </a:prstGeom>
        </p:spPr>
        <p:txBody>
          <a:bodyPr vert="horz" wrap="square" lIns="80229" tIns="40115" rIns="80229" bIns="40115" rtlCol="0">
            <a:spAutoFit/>
          </a:bodyPr>
          <a:lstStyle>
            <a:lvl1pPr marL="300990" indent="-30099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2145" indent="-250825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66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98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530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662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7310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8630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9950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US" sz="24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CEPC is also a flavor factory (</a:t>
            </a:r>
            <a:r>
              <a:rPr lang="en-US" sz="2400" dirty="0" err="1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b,c</a:t>
            </a:r>
            <a:r>
              <a:rPr lang="en-US" sz="24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,</a:t>
            </a:r>
            <a:r>
              <a:rPr lang="en-US" sz="2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𝜏</a:t>
            </a:r>
            <a:r>
              <a:rPr lang="en-US" sz="24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) when running at Z pole, which has a unique sensitivity for some </a:t>
            </a:r>
            <a:r>
              <a:rPr lang="en-US" sz="2400" b="1" dirty="0">
                <a:solidFill>
                  <a:srgbClr val="0432F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rare</a:t>
            </a:r>
            <a:r>
              <a:rPr lang="en-US" altLang="zh-CN" sz="2400" b="1" dirty="0">
                <a:solidFill>
                  <a:srgbClr val="0432F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/SM–forbidden decays of leptons</a:t>
            </a:r>
            <a:r>
              <a:rPr lang="zh-CN" altLang="en-US" sz="2400" b="1" dirty="0">
                <a:solidFill>
                  <a:srgbClr val="0432F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432F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rgbClr val="0432F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432F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heavy quarks</a:t>
            </a:r>
            <a:endParaRPr lang="en-US" sz="2400" dirty="0">
              <a:solidFill>
                <a:srgbClr val="0432FF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n"/>
            </a:pPr>
            <a:endParaRPr lang="en-US" sz="2400" dirty="0">
              <a:solidFill>
                <a:srgbClr val="00206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n"/>
            </a:pPr>
            <a:r>
              <a:rPr lang="en-US" sz="2400" dirty="0">
                <a:solidFill>
                  <a:srgbClr val="00206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New Physics scenarios: </a:t>
            </a:r>
          </a:p>
          <a:p>
            <a:pPr marL="864235" lvl="1" indent="-457200" algn="just">
              <a:spcBef>
                <a:spcPts val="600"/>
              </a:spcBef>
            </a:pPr>
            <a:r>
              <a:rPr lang="en-US" altLang="zh-CN" sz="2000" dirty="0">
                <a:solidFill>
                  <a:srgbClr val="00B0F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cLFV processes </a:t>
            </a:r>
          </a:p>
          <a:p>
            <a:pPr marL="864235" lvl="1" indent="-457200" algn="just">
              <a:spcBef>
                <a:spcPts val="600"/>
              </a:spcBef>
            </a:pPr>
            <a:r>
              <a:rPr lang="en-US" altLang="zh-CN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Decays of b and c hadrons</a:t>
            </a:r>
          </a:p>
          <a:p>
            <a:pPr marL="864235" lvl="1" indent="-457200">
              <a:spcBef>
                <a:spcPts val="600"/>
              </a:spcBef>
            </a:pPr>
            <a:r>
              <a:rPr lang="en-US" altLang="zh-CN" sz="2000" dirty="0">
                <a:solidFill>
                  <a:srgbClr val="011893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Light BSM particles (e.g. axion) from flavor transitions (cLFV or quark FCNC processes) with inv. BSM states or LLP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E9214B7-2A0B-6E90-E6F2-64E06EC5F521}"/>
              </a:ext>
            </a:extLst>
          </p:cNvPr>
          <p:cNvSpPr txBox="1"/>
          <p:nvPr/>
        </p:nvSpPr>
        <p:spPr>
          <a:xfrm>
            <a:off x="12559990" y="61666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0CEFCB-72DE-817D-C660-C6BB2F59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874" y="513761"/>
            <a:ext cx="4025670" cy="579342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20A26B5-2D1A-A4BD-79F0-C2C247CA22F8}"/>
              </a:ext>
            </a:extLst>
          </p:cNvPr>
          <p:cNvSpPr txBox="1"/>
          <p:nvPr/>
        </p:nvSpPr>
        <p:spPr>
          <a:xfrm>
            <a:off x="6390013" y="6293792"/>
            <a:ext cx="5152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&gt; </a:t>
            </a:r>
            <a:r>
              <a:rPr lang="zh-CN" altLang="en-US" sz="2400" b="1" dirty="0">
                <a:solidFill>
                  <a:srgbClr val="C00000"/>
                </a:solidFill>
              </a:rPr>
              <a:t>two orders of magnitude </a:t>
            </a:r>
            <a:r>
              <a:rPr lang="en-US" altLang="zh-CN" sz="2400" b="1" dirty="0">
                <a:solidFill>
                  <a:srgbClr val="C00000"/>
                </a:solidFill>
              </a:rPr>
              <a:t>improv.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18" name="灯片编号占位符 2">
            <a:extLst>
              <a:ext uri="{FF2B5EF4-FFF2-40B4-BE49-F238E27FC236}">
                <a16:creationId xmlns:a16="http://schemas.microsoft.com/office/drawing/2014/main" id="{59946693-4579-E943-CF6E-B7924FAD5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6432" y="6356350"/>
            <a:ext cx="2743200" cy="365125"/>
          </a:xfrm>
        </p:spPr>
        <p:txBody>
          <a:bodyPr/>
          <a:lstStyle/>
          <a:p>
            <a:fld id="{83FA7D54-A25A-724D-9929-48FA8294DF48}" type="slidenum">
              <a:rPr kumimoji="1" lang="zh-CN" altLang="en-US" smtClean="0"/>
              <a:t>18</a:t>
            </a:fld>
            <a:endParaRPr kumimoji="1"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CE8471-27A8-465A-9C4B-74EFA5219322}"/>
              </a:ext>
            </a:extLst>
          </p:cNvPr>
          <p:cNvSpPr txBox="1"/>
          <p:nvPr/>
        </p:nvSpPr>
        <p:spPr>
          <a:xfrm>
            <a:off x="7507633" y="157913"/>
            <a:ext cx="291759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Ai et al., 2412.19743</a:t>
            </a:r>
          </a:p>
        </p:txBody>
      </p:sp>
    </p:spTree>
    <p:extLst>
      <p:ext uri="{BB962C8B-B14F-4D97-AF65-F5344CB8AC3E}">
        <p14:creationId xmlns:p14="http://schemas.microsoft.com/office/powerpoint/2010/main" val="1589235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523FC-20D4-3CA8-AE8D-5FB1865B2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4E7718C-BA89-F84E-DD85-8B81794751BE}"/>
              </a:ext>
            </a:extLst>
          </p:cNvPr>
          <p:cNvSpPr txBox="1"/>
          <p:nvPr/>
        </p:nvSpPr>
        <p:spPr>
          <a:xfrm>
            <a:off x="12559990" y="61666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8" name="灯片编号占位符 2">
            <a:extLst>
              <a:ext uri="{FF2B5EF4-FFF2-40B4-BE49-F238E27FC236}">
                <a16:creationId xmlns:a16="http://schemas.microsoft.com/office/drawing/2014/main" id="{1AEA0C2C-D103-5498-0BC5-785FCF99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6432" y="6356350"/>
            <a:ext cx="2743200" cy="365125"/>
          </a:xfrm>
        </p:spPr>
        <p:txBody>
          <a:bodyPr/>
          <a:lstStyle/>
          <a:p>
            <a:fld id="{83FA7D54-A25A-724D-9929-48FA8294DF48}" type="slidenum">
              <a:rPr kumimoji="1" lang="zh-CN" altLang="en-US" smtClean="0"/>
              <a:t>19</a:t>
            </a:fld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98BF30C-E664-3924-0775-9BF6AFAB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32" t="-157" r="5411" b="23047"/>
          <a:stretch>
            <a:fillRect/>
          </a:stretch>
        </p:blipFill>
        <p:spPr>
          <a:xfrm>
            <a:off x="2415067" y="1126613"/>
            <a:ext cx="7361865" cy="559486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7E6EBD7-8A27-234F-7F5B-42C80B3CCAC4}"/>
              </a:ext>
            </a:extLst>
          </p:cNvPr>
          <p:cNvSpPr txBox="1">
            <a:spLocks/>
          </p:cNvSpPr>
          <p:nvPr/>
        </p:nvSpPr>
        <p:spPr>
          <a:xfrm>
            <a:off x="385767" y="31967"/>
            <a:ext cx="4849173" cy="852745"/>
          </a:xfrm>
          <a:prstGeom prst="rect">
            <a:avLst/>
          </a:prstGeom>
          <a:solidFill>
            <a:srgbClr val="00FB92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6. Flavor NP (2)</a:t>
            </a:r>
          </a:p>
        </p:txBody>
      </p:sp>
    </p:spTree>
    <p:extLst>
      <p:ext uri="{BB962C8B-B14F-4D97-AF65-F5344CB8AC3E}">
        <p14:creationId xmlns:p14="http://schemas.microsoft.com/office/powerpoint/2010/main" val="4148326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DA4A22-3B18-69BF-20F9-A6B1CEB92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2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955BD37-6F40-4720-0CED-5C444E9C7AAC}"/>
              </a:ext>
            </a:extLst>
          </p:cNvPr>
          <p:cNvSpPr txBox="1"/>
          <p:nvPr/>
        </p:nvSpPr>
        <p:spPr>
          <a:xfrm>
            <a:off x="6346371" y="4266815"/>
            <a:ext cx="4892040" cy="2272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0432FF"/>
                </a:solidFill>
                <a:latin typeface="Cooper Black" panose="0208090404030B020404" pitchFamily="18" charset="0"/>
              </a:rPr>
              <a:t>CEPC NP white paper: </a:t>
            </a:r>
            <a:endParaRPr lang="en-US" altLang="zh-CN" sz="2000" b="1" dirty="0">
              <a:solidFill>
                <a:srgbClr val="002060"/>
              </a:solidFill>
              <a:latin typeface="Helvetica" pitchFamily="2" charset="0"/>
              <a:hlinkClick r:id="rId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Helvetica" pitchFamily="2" charset="0"/>
                <a:hlinkClick r:id="rId2"/>
              </a:rPr>
              <a:t>https://arxiv.org/abs/2505.24810</a:t>
            </a:r>
            <a:r>
              <a:rPr lang="en-US" altLang="zh-CN" sz="2000" b="1" dirty="0">
                <a:solidFill>
                  <a:srgbClr val="002060"/>
                </a:solidFill>
                <a:latin typeface="Helvetica" pitchFamily="2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011893"/>
                </a:solidFill>
                <a:latin typeface="Arial Rounded MT Bold" panose="020F0704030504030204" pitchFamily="34" charset="0"/>
              </a:rPr>
              <a:t>Accepted by CPC !</a:t>
            </a:r>
          </a:p>
          <a:p>
            <a:pPr algn="ctr">
              <a:lnSpc>
                <a:spcPct val="120000"/>
              </a:lnSpc>
            </a:pPr>
            <a:endParaRPr lang="en-US" altLang="zh-CN" sz="2000" b="1" dirty="0">
              <a:solidFill>
                <a:srgbClr val="011893"/>
              </a:solidFill>
              <a:latin typeface="Arial Rounded MT Bold" panose="020F07040305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011893"/>
                </a:solidFill>
                <a:latin typeface="Arial Rounded MT Bold" panose="020F0704030504030204" pitchFamily="34" charset="0"/>
              </a:rPr>
              <a:t>~</a:t>
            </a:r>
            <a:r>
              <a:rPr lang="zh-CN" altLang="en-US" sz="2000" b="1" dirty="0">
                <a:solidFill>
                  <a:srgbClr val="011893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zh-CN" sz="2000" b="1" dirty="0">
                <a:solidFill>
                  <a:srgbClr val="011893"/>
                </a:solidFill>
                <a:latin typeface="Arial Rounded MT Bold" panose="020F0704030504030204" pitchFamily="34" charset="0"/>
              </a:rPr>
              <a:t>215</a:t>
            </a:r>
            <a:r>
              <a:rPr lang="zh-CN" altLang="en-US" sz="2000" b="1" dirty="0">
                <a:solidFill>
                  <a:srgbClr val="011893"/>
                </a:solidFill>
                <a:latin typeface="Arial Rounded MT Bold" panose="020F0704030504030204" pitchFamily="34" charset="0"/>
              </a:rPr>
              <a:t> </a:t>
            </a:r>
            <a:r>
              <a:rPr lang="en-US" altLang="zh-CN" sz="2000" b="1" dirty="0">
                <a:solidFill>
                  <a:srgbClr val="011893"/>
                </a:solidFill>
                <a:latin typeface="Arial Rounded MT Bold" panose="020F0704030504030204" pitchFamily="34" charset="0"/>
              </a:rPr>
              <a:t>authors (38 editors)</a:t>
            </a:r>
            <a:r>
              <a:rPr lang="zh-CN" altLang="en-US" sz="2000" b="1" dirty="0">
                <a:solidFill>
                  <a:srgbClr val="011893"/>
                </a:solidFill>
                <a:latin typeface="Arial Rounded MT Bold" panose="020F0704030504030204" pitchFamily="34" charset="0"/>
              </a:rPr>
              <a:t>，</a:t>
            </a:r>
            <a:endParaRPr lang="en-US" altLang="zh-CN" sz="2000" b="1" dirty="0">
              <a:solidFill>
                <a:srgbClr val="011893"/>
              </a:solidFill>
              <a:latin typeface="Arial Rounded MT Bold" panose="020F07040305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000" b="1" dirty="0">
                <a:solidFill>
                  <a:srgbClr val="011893"/>
                </a:solidFill>
                <a:latin typeface="Arial Rounded MT Bold" panose="020F0704030504030204" pitchFamily="34" charset="0"/>
              </a:rPr>
              <a:t>&gt; 130 institutes, ~ 270 pages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9AB735-EE81-4AFF-9ED5-880E7EE76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45" y="364356"/>
            <a:ext cx="4929324" cy="585404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17E477-597F-4087-B4F8-23F740504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371" y="364356"/>
            <a:ext cx="4892040" cy="384638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4277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内容占位符 1">
            <a:extLst>
              <a:ext uri="{FF2B5EF4-FFF2-40B4-BE49-F238E27FC236}">
                <a16:creationId xmlns:a16="http://schemas.microsoft.com/office/drawing/2014/main" id="{995AA03B-7E57-23F7-D207-84DAC02D3ED5}"/>
              </a:ext>
            </a:extLst>
          </p:cNvPr>
          <p:cNvSpPr txBox="1">
            <a:spLocks/>
          </p:cNvSpPr>
          <p:nvPr/>
        </p:nvSpPr>
        <p:spPr>
          <a:xfrm>
            <a:off x="480253" y="1033801"/>
            <a:ext cx="4938317" cy="5405548"/>
          </a:xfrm>
          <a:prstGeom prst="rect">
            <a:avLst/>
          </a:prstGeom>
        </p:spPr>
        <p:txBody>
          <a:bodyPr vert="horz" wrap="square" lIns="80229" tIns="40115" rIns="80229" bIns="40115" rtlCol="0">
            <a:spAutoFit/>
          </a:bodyPr>
          <a:lstStyle>
            <a:lvl1pPr marL="300990" indent="-30099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2145" indent="-250825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66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98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530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662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7310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8630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9950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0432F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Studying neutrino mass generation mechanisms will pave the way for discovering underlying BSM physics:</a:t>
            </a:r>
          </a:p>
          <a:p>
            <a:pPr marL="513080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rgbClr val="00B0F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Heavy neutrino (@ND, FD)</a:t>
            </a:r>
          </a:p>
          <a:p>
            <a:pPr marL="513080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Non-standard neutrino interactions (NSI)</a:t>
            </a:r>
          </a:p>
          <a:p>
            <a:pPr marL="513080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Active-sterile neutrino transition magnetic moments</a:t>
            </a:r>
          </a:p>
          <a:p>
            <a:pPr marL="513080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1" dirty="0">
                <a:latin typeface="Arial Rounded MT Bold" panose="020F0704030504030204" pitchFamily="34" charset="0"/>
              </a:rPr>
              <a:t>Neutral and doubly-charged scalars in seesaw models </a:t>
            </a:r>
          </a:p>
          <a:p>
            <a:pPr marL="513080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Connection to leptogenesis (collider probes) and dark matter (sterile neutrino in the </a:t>
            </a:r>
            <a:r>
              <a:rPr lang="el-GR" altLang="zh-CN" sz="2000" dirty="0">
                <a:latin typeface="+mn-ea"/>
                <a:cs typeface="Arial" panose="020B0604020202020204" pitchFamily="34" charset="0"/>
              </a:rPr>
              <a:t>ν</a:t>
            </a:r>
            <a:r>
              <a:rPr lang="en-US" altLang="zh-CN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MSM)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5118EF-3F51-F9F3-BE0D-F4300702C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551191"/>
            <a:ext cx="5524500" cy="4542414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00A8C53-C52E-FB10-5CB1-D02CDB463436}"/>
              </a:ext>
            </a:extLst>
          </p:cNvPr>
          <p:cNvSpPr txBox="1">
            <a:spLocks/>
          </p:cNvSpPr>
          <p:nvPr/>
        </p:nvSpPr>
        <p:spPr>
          <a:xfrm>
            <a:off x="414617" y="-32414"/>
            <a:ext cx="5968036" cy="852745"/>
          </a:xfrm>
          <a:prstGeom prst="rect">
            <a:avLst/>
          </a:prstGeom>
          <a:solidFill>
            <a:srgbClr val="73FEFF">
              <a:alpha val="87843"/>
            </a:srgb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tx1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7. Neutrino physics (1)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CC81513-0446-2F34-D2E1-7FA5793E4BE3}"/>
              </a:ext>
            </a:extLst>
          </p:cNvPr>
          <p:cNvSpPr txBox="1"/>
          <p:nvPr/>
        </p:nvSpPr>
        <p:spPr>
          <a:xfrm>
            <a:off x="6672761" y="4631939"/>
            <a:ext cx="1419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Z → νN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F81B64E-4629-7D05-2F80-211FEBF42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20</a:t>
            </a:fld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EC691AD-5B12-FBBE-9AC5-FEC9D093D045}"/>
              </a:ext>
            </a:extLst>
          </p:cNvPr>
          <p:cNvSpPr txBox="1"/>
          <p:nvPr/>
        </p:nvSpPr>
        <p:spPr>
          <a:xfrm>
            <a:off x="6338758" y="5475812"/>
            <a:ext cx="50389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00B0F0"/>
                </a:solidFill>
              </a:rPr>
              <a:t>Discovery potential</a:t>
            </a:r>
            <a:r>
              <a:rPr lang="zh-CN" altLang="en-US" sz="2400" b="1" dirty="0">
                <a:solidFill>
                  <a:srgbClr val="00B0F0"/>
                </a:solidFill>
              </a:rPr>
              <a:t> extends down to mixing values of O(10 </a:t>
            </a:r>
            <a:r>
              <a:rPr lang="zh-CN" altLang="en-US" sz="2400" b="1" baseline="30000" dirty="0">
                <a:solidFill>
                  <a:srgbClr val="00B0F0"/>
                </a:solidFill>
              </a:rPr>
              <a:t>−11</a:t>
            </a:r>
            <a:r>
              <a:rPr lang="zh-CN" altLang="en-US" sz="2400" b="1" dirty="0">
                <a:solidFill>
                  <a:srgbClr val="00B0F0"/>
                </a:solidFill>
              </a:rPr>
              <a:t>)</a:t>
            </a:r>
            <a:r>
              <a:rPr lang="en-US" altLang="zh-CN" sz="2400" b="1" dirty="0">
                <a:solidFill>
                  <a:srgbClr val="00B0F0"/>
                </a:solidFill>
              </a:rPr>
              <a:t>.</a:t>
            </a:r>
            <a:r>
              <a:rPr lang="zh-CN" altLang="en-US" sz="2400" b="1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40DC28-FD9E-413F-AC86-D2877B9A8A35}"/>
              </a:ext>
            </a:extLst>
          </p:cNvPr>
          <p:cNvSpPr txBox="1"/>
          <p:nvPr/>
        </p:nvSpPr>
        <p:spPr>
          <a:xfrm>
            <a:off x="6974668" y="5143145"/>
            <a:ext cx="437913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Wang &amp; Wang, 1911.06576</a:t>
            </a:r>
          </a:p>
        </p:txBody>
      </p:sp>
      <p:sp>
        <p:nvSpPr>
          <p:cNvPr id="13" name="右箭头 3">
            <a:extLst>
              <a:ext uri="{FF2B5EF4-FFF2-40B4-BE49-F238E27FC236}">
                <a16:creationId xmlns:a16="http://schemas.microsoft.com/office/drawing/2014/main" id="{6B6C0509-0A5B-4E45-91F5-16039335DEE9}"/>
              </a:ext>
            </a:extLst>
          </p:cNvPr>
          <p:cNvSpPr/>
          <p:nvPr/>
        </p:nvSpPr>
        <p:spPr>
          <a:xfrm rot="20217260">
            <a:off x="4456471" y="2335534"/>
            <a:ext cx="1769495" cy="39656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9407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3ED34-CA22-74EE-E170-D093B5982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09D9517-A075-D16C-4AF8-E3FB744AD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21</a:t>
            </a:fld>
            <a:endParaRPr kumimoji="1" lang="zh-CN" alt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EC8B0E9-E641-B3AA-923E-FE3940CC67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"/>
          <a:stretch/>
        </p:blipFill>
        <p:spPr>
          <a:xfrm>
            <a:off x="5418570" y="1264633"/>
            <a:ext cx="6755255" cy="432208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9206F4E-A94C-33B8-B1AA-4F30A17F1A43}"/>
              </a:ext>
            </a:extLst>
          </p:cNvPr>
          <p:cNvSpPr txBox="1"/>
          <p:nvPr/>
        </p:nvSpPr>
        <p:spPr>
          <a:xfrm>
            <a:off x="5844000" y="863512"/>
            <a:ext cx="61517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</a:rPr>
              <a:t>Summary plot of neutrino relevant models</a:t>
            </a:r>
            <a:endParaRPr lang="zh-CN" altLang="en-US" sz="2400" b="1" dirty="0">
              <a:solidFill>
                <a:srgbClr val="00206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2FEE3E2-C570-45A7-2D39-9A229EDB683B}"/>
              </a:ext>
            </a:extLst>
          </p:cNvPr>
          <p:cNvSpPr txBox="1"/>
          <p:nvPr/>
        </p:nvSpPr>
        <p:spPr>
          <a:xfrm>
            <a:off x="5803732" y="5629897"/>
            <a:ext cx="6232264" cy="809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000" b="1" dirty="0">
                <a:solidFill>
                  <a:srgbClr val="011893"/>
                </a:solidFill>
                <a:latin typeface="Helvetica" pitchFamily="2" charset="0"/>
              </a:rPr>
              <a:t>The sensitivities can be improved by roughly </a:t>
            </a:r>
            <a:r>
              <a:rPr lang="en-US" altLang="zh-CN" sz="2000" b="1" i="1" dirty="0">
                <a:solidFill>
                  <a:srgbClr val="0432FF"/>
                </a:solidFill>
                <a:latin typeface="Helvetica" pitchFamily="2" charset="0"/>
              </a:rPr>
              <a:t>1 to 2 (or more) orders of magnitude</a:t>
            </a:r>
            <a:r>
              <a:rPr lang="en-US" altLang="zh-CN" sz="2000" b="1" i="1" dirty="0">
                <a:solidFill>
                  <a:srgbClr val="011893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011893"/>
                </a:solidFill>
                <a:latin typeface="Helvetica" pitchFamily="2" charset="0"/>
              </a:rPr>
              <a:t>(vs LHC &amp; LEP).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99E2FC0-B30C-AEDC-1EE1-AF5E3CA5BC2A}"/>
              </a:ext>
            </a:extLst>
          </p:cNvPr>
          <p:cNvSpPr txBox="1">
            <a:spLocks/>
          </p:cNvSpPr>
          <p:nvPr/>
        </p:nvSpPr>
        <p:spPr>
          <a:xfrm>
            <a:off x="409904" y="-32414"/>
            <a:ext cx="5968036" cy="852745"/>
          </a:xfrm>
          <a:prstGeom prst="rect">
            <a:avLst/>
          </a:prstGeom>
          <a:solidFill>
            <a:srgbClr val="73FEFF">
              <a:alpha val="87843"/>
            </a:srgb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tx1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7. Neutrino physics (2)</a:t>
            </a:r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A3E14591-2462-494A-5124-03BB1DB36906}"/>
              </a:ext>
            </a:extLst>
          </p:cNvPr>
          <p:cNvSpPr txBox="1">
            <a:spLocks/>
          </p:cNvSpPr>
          <p:nvPr/>
        </p:nvSpPr>
        <p:spPr>
          <a:xfrm>
            <a:off x="480253" y="1033801"/>
            <a:ext cx="4938317" cy="5405548"/>
          </a:xfrm>
          <a:prstGeom prst="rect">
            <a:avLst/>
          </a:prstGeom>
        </p:spPr>
        <p:txBody>
          <a:bodyPr vert="horz" wrap="square" lIns="80229" tIns="40115" rIns="80229" bIns="40115" rtlCol="0">
            <a:spAutoFit/>
          </a:bodyPr>
          <a:lstStyle>
            <a:lvl1pPr marL="300990" indent="-30099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2145" indent="-250825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66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98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530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662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7310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8630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9950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0432F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Studying neutrino mass generation mechanisms will pave the way for discovering underlying BSM physics:</a:t>
            </a:r>
          </a:p>
          <a:p>
            <a:pPr marL="513080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Heavy neutrino (@ND, FD)</a:t>
            </a:r>
          </a:p>
          <a:p>
            <a:pPr marL="513080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Non-standard neutrino interactions (NSI)</a:t>
            </a:r>
          </a:p>
          <a:p>
            <a:pPr marL="513080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Active-sterile neutrino transition magnetic moments</a:t>
            </a:r>
          </a:p>
          <a:p>
            <a:pPr marL="513080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1" dirty="0">
                <a:latin typeface="Arial Rounded MT Bold" panose="020F0704030504030204" pitchFamily="34" charset="0"/>
              </a:rPr>
              <a:t>Neutral and doubly-charged scalars in seesaw models </a:t>
            </a:r>
          </a:p>
          <a:p>
            <a:pPr marL="513080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Connection to leptogenesis (collider probes) and dark matter (sterile neutrino in the </a:t>
            </a:r>
            <a:r>
              <a:rPr lang="el-GR" altLang="zh-CN" sz="2000" dirty="0">
                <a:latin typeface="+mn-ea"/>
                <a:cs typeface="Arial" panose="020B0604020202020204" pitchFamily="34" charset="0"/>
              </a:rPr>
              <a:t>ν</a:t>
            </a:r>
            <a:r>
              <a:rPr lang="en-US" altLang="zh-CN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MSM)</a:t>
            </a:r>
          </a:p>
        </p:txBody>
      </p:sp>
    </p:spTree>
    <p:extLst>
      <p:ext uri="{BB962C8B-B14F-4D97-AF65-F5344CB8AC3E}">
        <p14:creationId xmlns:p14="http://schemas.microsoft.com/office/powerpoint/2010/main" val="1762344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1FC5B1-23B5-E5E3-4870-06A65C9D23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873"/>
          <a:stretch>
            <a:fillRect/>
          </a:stretch>
        </p:blipFill>
        <p:spPr>
          <a:xfrm>
            <a:off x="6215169" y="206007"/>
            <a:ext cx="5898776" cy="280115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06A44B2-8938-2585-93C2-5968F18DA9C4}"/>
              </a:ext>
            </a:extLst>
          </p:cNvPr>
          <p:cNvSpPr txBox="1">
            <a:spLocks/>
          </p:cNvSpPr>
          <p:nvPr/>
        </p:nvSpPr>
        <p:spPr>
          <a:xfrm>
            <a:off x="496930" y="-26495"/>
            <a:ext cx="5413677" cy="864097"/>
          </a:xfrm>
          <a:prstGeom prst="rect">
            <a:avLst/>
          </a:prstGeom>
          <a:solidFill>
            <a:srgbClr val="00B0F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kumimoji="1" lang="en-US" altLang="zh-CN" b="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8. More exotics (1)</a:t>
            </a:r>
          </a:p>
        </p:txBody>
      </p:sp>
      <p:sp>
        <p:nvSpPr>
          <p:cNvPr id="9" name="幻灯片编号占位符 1">
            <a:extLst>
              <a:ext uri="{FF2B5EF4-FFF2-40B4-BE49-F238E27FC236}">
                <a16:creationId xmlns:a16="http://schemas.microsoft.com/office/drawing/2014/main" id="{E237238E-EE2C-6C47-181B-79CFE840A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1659" y="6232228"/>
            <a:ext cx="480060" cy="365125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17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AA2F3A29-E199-8824-F307-3BC51486BD7E}"/>
              </a:ext>
            </a:extLst>
          </p:cNvPr>
          <p:cNvSpPr txBox="1">
            <a:spLocks/>
          </p:cNvSpPr>
          <p:nvPr/>
        </p:nvSpPr>
        <p:spPr>
          <a:xfrm>
            <a:off x="322792" y="1192787"/>
            <a:ext cx="5773208" cy="5128549"/>
          </a:xfrm>
          <a:prstGeom prst="rect">
            <a:avLst/>
          </a:prstGeom>
        </p:spPr>
        <p:txBody>
          <a:bodyPr vert="horz" wrap="square" lIns="80229" tIns="40115" rIns="80229" bIns="40115" rtlCol="0">
            <a:spAutoFit/>
          </a:bodyPr>
          <a:lstStyle>
            <a:lvl1pPr marL="300990" indent="-30099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2145" indent="-250825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66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98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530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6625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7310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8630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9950" indent="-200660" algn="l" defTabSz="80200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rgbClr val="0432F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High precision of Z, h width offers power test of exotics process of 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Lepton number/flavor violation, </a:t>
            </a:r>
            <a:r>
              <a:rPr lang="en-US" altLang="zh-CN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Sterile 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states, Axion-like particles …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513080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rgbClr val="0070C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Axion-like particles (solve strong CP problem)</a:t>
            </a:r>
          </a:p>
          <a:p>
            <a:pPr marL="513080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Emergent Hadron Mass</a:t>
            </a:r>
          </a:p>
          <a:p>
            <a:pPr marL="513080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Lepton form factors (µ /e g-2, µ /e dipole moments in SUSY, </a:t>
            </a:r>
            <a:r>
              <a:rPr lang="el-GR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Arial" panose="020B0604020202020204" pitchFamily="34" charset="0"/>
              </a:rPr>
              <a:t>τ </a:t>
            </a:r>
            <a:r>
              <a:rPr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weak-electric dipole moments)</a:t>
            </a:r>
          </a:p>
          <a:p>
            <a:pPr marL="513080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Exotic lepton mass models</a:t>
            </a:r>
          </a:p>
          <a:p>
            <a:pPr marL="513080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Spin entanglement</a:t>
            </a:r>
          </a:p>
          <a:p>
            <a:pPr marL="513080" indent="-457200"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……</a:t>
            </a: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AB0C8BA3-4B80-AF72-EBEF-003679E588C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FA7D54-A25A-724D-9929-48FA8294DF48}" type="slidenum">
              <a:rPr kumimoji="1" lang="zh-CN" altLang="en-US" smtClean="0"/>
              <a:pPr/>
              <a:t>22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5B9935-5589-F1A8-CE2E-D7C80D00E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536" y="3090130"/>
            <a:ext cx="3403672" cy="318325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CF0463-1532-969C-27AA-641F660A8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608" y="4747268"/>
            <a:ext cx="1790279" cy="120007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9B9E04-B7C7-DEBB-58B9-CC72DAF2DD31}"/>
              </a:ext>
            </a:extLst>
          </p:cNvPr>
          <p:cNvSpPr/>
          <p:nvPr/>
        </p:nvSpPr>
        <p:spPr>
          <a:xfrm>
            <a:off x="814831" y="2709652"/>
            <a:ext cx="5005055" cy="719347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88BAB1-1140-466B-B40E-BD0CD22B6931}"/>
              </a:ext>
            </a:extLst>
          </p:cNvPr>
          <p:cNvSpPr txBox="1"/>
          <p:nvPr/>
        </p:nvSpPr>
        <p:spPr>
          <a:xfrm>
            <a:off x="7420564" y="6356350"/>
            <a:ext cx="427810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Zhang, Yue, Guo &amp; Yang, 2103.05218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773DBF-57ED-4F26-829F-511B56DDDAA0}"/>
              </a:ext>
            </a:extLst>
          </p:cNvPr>
          <p:cNvSpPr txBox="1"/>
          <p:nvPr/>
        </p:nvSpPr>
        <p:spPr>
          <a:xfrm>
            <a:off x="2164156" y="6033184"/>
            <a:ext cx="404678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See the talk by </a:t>
            </a:r>
            <a:r>
              <a:rPr lang="en-US" dirty="0" err="1">
                <a:latin typeface="Helvetica" pitchFamily="2" charset="0"/>
              </a:rPr>
              <a:t>Shouhan</a:t>
            </a:r>
            <a:r>
              <a:rPr lang="en-US" dirty="0">
                <a:latin typeface="Helvetica" pitchFamily="2" charset="0"/>
              </a:rPr>
              <a:t> Bao (ALP)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Hao Zhang (entanglement)</a:t>
            </a:r>
          </a:p>
        </p:txBody>
      </p:sp>
    </p:spTree>
    <p:extLst>
      <p:ext uri="{BB962C8B-B14F-4D97-AF65-F5344CB8AC3E}">
        <p14:creationId xmlns:p14="http://schemas.microsoft.com/office/powerpoint/2010/main" val="2962781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45F43-C6DF-6925-529D-F21C4C1F0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94F72E3-FBDD-294B-EFDA-FFBAAA4088C2}"/>
              </a:ext>
            </a:extLst>
          </p:cNvPr>
          <p:cNvSpPr txBox="1">
            <a:spLocks/>
          </p:cNvSpPr>
          <p:nvPr/>
        </p:nvSpPr>
        <p:spPr>
          <a:xfrm>
            <a:off x="1515024" y="-26495"/>
            <a:ext cx="9147059" cy="864097"/>
          </a:xfrm>
          <a:prstGeom prst="rect">
            <a:avLst/>
          </a:prstGeom>
          <a:solidFill>
            <a:srgbClr val="00B0F0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kumimoji="1" lang="en-US" altLang="zh-CN" b="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8. More exotics (2)</a:t>
            </a:r>
          </a:p>
        </p:txBody>
      </p:sp>
      <p:sp>
        <p:nvSpPr>
          <p:cNvPr id="9" name="幻灯片编号占位符 1">
            <a:extLst>
              <a:ext uri="{FF2B5EF4-FFF2-40B4-BE49-F238E27FC236}">
                <a16:creationId xmlns:a16="http://schemas.microsoft.com/office/drawing/2014/main" id="{D2D8F451-19AF-A772-BC8C-DEECB713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1659" y="6232228"/>
            <a:ext cx="480060" cy="365125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17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3D7EF1EC-EA05-B879-436C-0A63560D5BE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FA7D54-A25A-724D-9929-48FA8294DF48}" type="slidenum">
              <a:rPr kumimoji="1" lang="zh-CN" altLang="en-US" smtClean="0"/>
              <a:pPr/>
              <a:t>23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38EB34-C28C-C763-48E1-3B2206E4F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02" y="1235628"/>
            <a:ext cx="11290110" cy="376337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16565EC-5ECD-C436-6D05-ABF48690AB5E}"/>
              </a:ext>
            </a:extLst>
          </p:cNvPr>
          <p:cNvSpPr txBox="1"/>
          <p:nvPr/>
        </p:nvSpPr>
        <p:spPr>
          <a:xfrm>
            <a:off x="1071684" y="5109944"/>
            <a:ext cx="100486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Energy reach in representative exotic search channels at the CEPC. </a:t>
            </a:r>
            <a:r>
              <a:rPr lang="zh-CN" altLang="en-US" sz="2400" dirty="0"/>
              <a:t>Note the maximal energy reach may apply to different model parameter regions between experiments.</a:t>
            </a:r>
          </a:p>
        </p:txBody>
      </p:sp>
    </p:spTree>
    <p:extLst>
      <p:ext uri="{BB962C8B-B14F-4D97-AF65-F5344CB8AC3E}">
        <p14:creationId xmlns:p14="http://schemas.microsoft.com/office/powerpoint/2010/main" val="2733263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1A635-B1CF-5C2B-3958-6D8A7E69C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1C7410-D145-4124-2BFA-2E8243BDC685}"/>
              </a:ext>
            </a:extLst>
          </p:cNvPr>
          <p:cNvSpPr txBox="1">
            <a:spLocks/>
          </p:cNvSpPr>
          <p:nvPr/>
        </p:nvSpPr>
        <p:spPr>
          <a:xfrm>
            <a:off x="715992" y="9483"/>
            <a:ext cx="4461798" cy="910073"/>
          </a:xfrm>
          <a:prstGeom prst="rect">
            <a:avLst/>
          </a:prstGeom>
          <a:solidFill>
            <a:srgbClr val="7030A0"/>
          </a:solidFill>
        </p:spPr>
        <p:txBody>
          <a:bodyPr t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kumimoji="1" lang="en-US" altLang="zh-CN" sz="36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9. Global </a:t>
            </a:r>
            <a:r>
              <a:rPr kumimoji="1" lang="en-US" altLang="zh-CN" sz="3600" b="1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ﬁ</a:t>
            </a:r>
            <a:r>
              <a:rPr kumimoji="1" lang="en-US" altLang="zh-CN" sz="36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ts (1)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2E48492-9ADA-A0EB-FB02-BB788C5930AB}"/>
              </a:ext>
            </a:extLst>
          </p:cNvPr>
          <p:cNvSpPr/>
          <p:nvPr/>
        </p:nvSpPr>
        <p:spPr>
          <a:xfrm>
            <a:off x="456684" y="998002"/>
            <a:ext cx="548052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2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Global fits: </a:t>
            </a:r>
            <a:r>
              <a:rPr lang="en-US" altLang="zh-CN" sz="2200" dirty="0">
                <a:latin typeface="Arial Rounded MT Bold" panose="020F0704030504030204" pitchFamily="34" charset="0"/>
                <a:cs typeface="Arial" panose="020B0604020202020204" pitchFamily="34" charset="0"/>
              </a:rPr>
              <a:t>an essential tool to obtaining a thorough understanding of a NP model, and the implications and predictions of the models for future searches and experiments.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0B0F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SMEFT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 Rounded MT Bold" panose="020F0704030504030204" pitchFamily="34" charset="0"/>
                <a:cs typeface="Arial" panose="020B0604020202020204" pitchFamily="34" charset="0"/>
              </a:rPr>
              <a:t>2HDM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 Rounded MT Bold" panose="020F0704030504030204" pitchFamily="34" charset="0"/>
                <a:cs typeface="Arial" panose="020B0604020202020204" pitchFamily="34" charset="0"/>
              </a:rPr>
              <a:t>SUSY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0647080-0413-BA22-85C3-B7CF4A8000FB}"/>
              </a:ext>
            </a:extLst>
          </p:cNvPr>
          <p:cNvSpPr/>
          <p:nvPr/>
        </p:nvSpPr>
        <p:spPr>
          <a:xfrm>
            <a:off x="6359856" y="879544"/>
            <a:ext cx="5480528" cy="3016210"/>
          </a:xfrm>
          <a:prstGeom prst="rect">
            <a:avLst/>
          </a:prstGeom>
          <a:ln>
            <a:solidFill>
              <a:srgbClr val="011893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000" b="1" dirty="0">
                <a:solidFill>
                  <a:srgbClr val="011893"/>
                </a:solidFill>
                <a:latin typeface="Helvetica" pitchFamily="2" charset="0"/>
              </a:rPr>
              <a:t>Global fit for SMEFT operators at future colliders</a:t>
            </a:r>
          </a:p>
          <a:p>
            <a:pPr marL="342900" indent="-342900">
              <a:spcAft>
                <a:spcPts val="600"/>
              </a:spcAft>
              <a:buFont typeface="系统字体常规体"/>
              <a:buChar char="-"/>
            </a:pPr>
            <a:r>
              <a:rPr lang="en-US" altLang="zh-CN" sz="2000" b="1" dirty="0">
                <a:solidFill>
                  <a:srgbClr val="00B0F0"/>
                </a:solidFill>
                <a:latin typeface="ArialMT"/>
              </a:rPr>
              <a:t>CEPC can improve the Higgs couplings by a factor of a few, or even orders of magnitude</a:t>
            </a:r>
            <a:r>
              <a:rPr lang="zh-CN" altLang="en-US" sz="2000" b="1" dirty="0">
                <a:solidFill>
                  <a:srgbClr val="00B0F0"/>
                </a:solidFill>
                <a:latin typeface="ArialMT"/>
              </a:rPr>
              <a:t> （</a:t>
            </a:r>
            <a:r>
              <a:rPr lang="el-GR" altLang="zh-CN" sz="2000" b="1" dirty="0">
                <a:solidFill>
                  <a:srgbClr val="00B0F0"/>
                </a:solidFill>
                <a:latin typeface="ArialMT"/>
              </a:rPr>
              <a:t>δ</a:t>
            </a:r>
            <a:r>
              <a:rPr lang="en-US" altLang="zh-CN" sz="2000" b="1" dirty="0">
                <a:solidFill>
                  <a:srgbClr val="00B0F0"/>
                </a:solidFill>
                <a:latin typeface="ArialMT"/>
              </a:rPr>
              <a:t>g</a:t>
            </a:r>
            <a:r>
              <a:rPr lang="en-US" altLang="zh-CN" sz="2000" b="1" baseline="-25000" dirty="0">
                <a:solidFill>
                  <a:srgbClr val="00B0F0"/>
                </a:solidFill>
                <a:latin typeface="ArialMT"/>
              </a:rPr>
              <a:t>1,Z</a:t>
            </a:r>
            <a:r>
              <a:rPr lang="en-US" altLang="zh-CN" sz="2000" b="1" dirty="0">
                <a:solidFill>
                  <a:srgbClr val="00B0F0"/>
                </a:solidFill>
                <a:latin typeface="ArialMT"/>
              </a:rPr>
              <a:t>, </a:t>
            </a:r>
            <a:r>
              <a:rPr lang="el-GR" altLang="zh-CN" sz="2000" b="1" dirty="0">
                <a:solidFill>
                  <a:srgbClr val="00B0F0"/>
                </a:solidFill>
                <a:latin typeface="ArialMT"/>
              </a:rPr>
              <a:t>δκ</a:t>
            </a:r>
            <a:r>
              <a:rPr lang="el-GR" altLang="zh-CN" sz="2000" b="1" baseline="-25000" dirty="0">
                <a:solidFill>
                  <a:srgbClr val="00B0F0"/>
                </a:solidFill>
                <a:latin typeface="ArialMT"/>
              </a:rPr>
              <a:t>γ</a:t>
            </a:r>
            <a:r>
              <a:rPr lang="el-GR" altLang="zh-CN" sz="2000" b="1" dirty="0">
                <a:solidFill>
                  <a:srgbClr val="00B0F0"/>
                </a:solidFill>
                <a:latin typeface="ArialMT"/>
              </a:rPr>
              <a:t>, </a:t>
            </a:r>
            <a:r>
              <a:rPr lang="en-US" altLang="zh-CN" sz="2000" b="1" dirty="0">
                <a:solidFill>
                  <a:srgbClr val="00B0F0"/>
                </a:solidFill>
                <a:latin typeface="ArialMT"/>
              </a:rPr>
              <a:t>and </a:t>
            </a:r>
            <a:r>
              <a:rPr lang="el-GR" altLang="zh-CN" sz="2000" b="1" dirty="0">
                <a:solidFill>
                  <a:srgbClr val="00B0F0"/>
                </a:solidFill>
                <a:latin typeface="ArialMT"/>
              </a:rPr>
              <a:t>λ</a:t>
            </a:r>
            <a:r>
              <a:rPr lang="en-US" altLang="zh-CN" sz="2000" b="1" baseline="-25000" dirty="0">
                <a:solidFill>
                  <a:srgbClr val="00B0F0"/>
                </a:solidFill>
                <a:latin typeface="ArialMT"/>
              </a:rPr>
              <a:t>Z</a:t>
            </a:r>
            <a:r>
              <a:rPr lang="en-US" altLang="zh-CN" sz="2000" b="1" dirty="0">
                <a:solidFill>
                  <a:srgbClr val="00B0F0"/>
                </a:solidFill>
                <a:latin typeface="ArialMT"/>
              </a:rPr>
              <a:t>.</a:t>
            </a:r>
            <a:r>
              <a:rPr lang="zh-CN" altLang="en-US" sz="2000" b="1" dirty="0">
                <a:solidFill>
                  <a:srgbClr val="00B0F0"/>
                </a:solidFill>
                <a:latin typeface="ArialMT"/>
              </a:rPr>
              <a:t>）</a:t>
            </a:r>
            <a:endParaRPr lang="en-US" altLang="zh-CN" sz="2000" b="1" dirty="0">
              <a:solidFill>
                <a:srgbClr val="00B0F0"/>
              </a:solidFill>
              <a:latin typeface="ArialMT"/>
            </a:endParaRPr>
          </a:p>
          <a:p>
            <a:pPr marL="342900" indent="-342900">
              <a:spcAft>
                <a:spcPts val="600"/>
              </a:spcAft>
              <a:buFont typeface="系统字体常规体"/>
              <a:buChar char="-"/>
            </a:pP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As a Higgs factory, CEPC is expected to improve significantly the SMEFT global analysis due to its high energy and luminosity.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ADEF258-BA5F-5E37-BF65-6481983BF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00" y="4009219"/>
            <a:ext cx="10752668" cy="2467159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2" name="灯片编号占位符 2">
            <a:extLst>
              <a:ext uri="{FF2B5EF4-FFF2-40B4-BE49-F238E27FC236}">
                <a16:creationId xmlns:a16="http://schemas.microsoft.com/office/drawing/2014/main" id="{CA588B0C-551F-3514-81C9-A3E63DF8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FA7D54-A25A-724D-9929-48FA8294DF48}" type="slidenum">
              <a:rPr kumimoji="1" lang="zh-CN" altLang="en-US" smtClean="0"/>
              <a:t>24</a:t>
            </a:fld>
            <a:endParaRPr kumimoji="1"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19903-5203-401B-B248-C845660E8F48}"/>
              </a:ext>
            </a:extLst>
          </p:cNvPr>
          <p:cNvSpPr txBox="1"/>
          <p:nvPr/>
        </p:nvSpPr>
        <p:spPr>
          <a:xfrm>
            <a:off x="2204992" y="6422899"/>
            <a:ext cx="8592532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de Blas, Du, </a:t>
            </a:r>
            <a:r>
              <a:rPr lang="en-US" dirty="0" err="1">
                <a:latin typeface="Helvetica" pitchFamily="2" charset="0"/>
              </a:rPr>
              <a:t>Grojean</a:t>
            </a:r>
            <a:r>
              <a:rPr lang="en-US" dirty="0">
                <a:latin typeface="Helvetica" pitchFamily="2" charset="0"/>
              </a:rPr>
              <a:t>, Gu, </a:t>
            </a:r>
            <a:r>
              <a:rPr lang="en-US" dirty="0" err="1">
                <a:latin typeface="Helvetica" pitchFamily="2" charset="0"/>
              </a:rPr>
              <a:t>Miralles</a:t>
            </a:r>
            <a:r>
              <a:rPr lang="en-US" dirty="0">
                <a:latin typeface="Helvetica" pitchFamily="2" charset="0"/>
              </a:rPr>
              <a:t>, </a:t>
            </a:r>
            <a:r>
              <a:rPr lang="en-US" dirty="0" err="1">
                <a:latin typeface="Helvetica" pitchFamily="2" charset="0"/>
              </a:rPr>
              <a:t>Peskin</a:t>
            </a:r>
            <a:r>
              <a:rPr lang="en-US" dirty="0">
                <a:latin typeface="Helvetica" pitchFamily="2" charset="0"/>
              </a:rPr>
              <a:t>, Tian, Vos &amp; </a:t>
            </a:r>
            <a:r>
              <a:rPr lang="en-US" dirty="0" err="1">
                <a:latin typeface="Helvetica" pitchFamily="2" charset="0"/>
              </a:rPr>
              <a:t>Vryonidou</a:t>
            </a:r>
            <a:r>
              <a:rPr lang="en-US" dirty="0">
                <a:latin typeface="Helvetica" pitchFamily="2" charset="0"/>
              </a:rPr>
              <a:t>, 2206.08326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508D2-8BE4-446D-A28F-FC47314A0981}"/>
              </a:ext>
            </a:extLst>
          </p:cNvPr>
          <p:cNvSpPr txBox="1"/>
          <p:nvPr/>
        </p:nvSpPr>
        <p:spPr>
          <a:xfrm>
            <a:off x="2521974" y="3249423"/>
            <a:ext cx="349455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See the talk by </a:t>
            </a:r>
            <a:r>
              <a:rPr lang="en-US" dirty="0" err="1">
                <a:latin typeface="Helvetica" pitchFamily="2" charset="0"/>
              </a:rPr>
              <a:t>Yoshiki</a:t>
            </a:r>
            <a:r>
              <a:rPr lang="en-US" dirty="0">
                <a:latin typeface="Helvetica" pitchFamily="2" charset="0"/>
              </a:rPr>
              <a:t> Uchida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(EFT for type-II seesaw)</a:t>
            </a:r>
          </a:p>
        </p:txBody>
      </p:sp>
    </p:spTree>
    <p:extLst>
      <p:ext uri="{BB962C8B-B14F-4D97-AF65-F5344CB8AC3E}">
        <p14:creationId xmlns:p14="http://schemas.microsoft.com/office/powerpoint/2010/main" val="4226273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3FB89-A932-DB12-BDAA-F954F5E1D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E1A56F48-8B80-33D1-6422-D5833DABCDE8}"/>
              </a:ext>
            </a:extLst>
          </p:cNvPr>
          <p:cNvSpPr/>
          <p:nvPr/>
        </p:nvSpPr>
        <p:spPr>
          <a:xfrm>
            <a:off x="456684" y="998002"/>
            <a:ext cx="548052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Global fits: </a:t>
            </a:r>
            <a:r>
              <a:rPr lang="en-US" altLang="zh-CN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an essential tool to obtaining a thorough understanding of a NP model, and the implications and predictions of the models for future searches and experiments.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SMEFT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2HDM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432F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SUSY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2A0E50A-1C1A-A89A-E849-2683A9115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829" y="15659"/>
            <a:ext cx="5121974" cy="6829299"/>
          </a:xfrm>
          <a:prstGeom prst="rect">
            <a:avLst/>
          </a:prstGeom>
          <a:noFill/>
          <a:ln>
            <a:solidFill>
              <a:srgbClr val="0432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FD6BC61-249C-F5E2-C7D0-9CC7138B86C7}"/>
              </a:ext>
            </a:extLst>
          </p:cNvPr>
          <p:cNvSpPr/>
          <p:nvPr/>
        </p:nvSpPr>
        <p:spPr>
          <a:xfrm>
            <a:off x="10393253" y="1717350"/>
            <a:ext cx="1467550" cy="936104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E75A173-CD08-866D-2314-7B55B7959712}"/>
              </a:ext>
            </a:extLst>
          </p:cNvPr>
          <p:cNvSpPr txBox="1"/>
          <p:nvPr/>
        </p:nvSpPr>
        <p:spPr>
          <a:xfrm>
            <a:off x="522672" y="4292712"/>
            <a:ext cx="5121974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dirty="0">
                <a:solidFill>
                  <a:srgbClr val="0432FF"/>
                </a:solidFill>
              </a:rPr>
              <a:t>CEPC has </a:t>
            </a:r>
            <a:r>
              <a:rPr lang="zh-CN" altLang="en-US" sz="2000" b="1" dirty="0">
                <a:solidFill>
                  <a:srgbClr val="0432FF"/>
                </a:solidFill>
              </a:rPr>
              <a:t>the potential to greatly enhance our </a:t>
            </a:r>
            <a:r>
              <a:rPr lang="en-US" altLang="zh-CN" sz="2000" b="1" dirty="0">
                <a:solidFill>
                  <a:srgbClr val="0432FF"/>
                </a:solidFill>
              </a:rPr>
              <a:t>understanding</a:t>
            </a:r>
            <a:r>
              <a:rPr lang="zh-CN" altLang="en-US" sz="2000" b="1" dirty="0">
                <a:solidFill>
                  <a:srgbClr val="0432FF"/>
                </a:solidFill>
              </a:rPr>
              <a:t> of the parameter space and mass spectrum in the MSSM.</a:t>
            </a:r>
          </a:p>
        </p:txBody>
      </p:sp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DB202D02-FFBB-99C3-E6C1-64C8A224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FA7D54-A25A-724D-9929-48FA8294DF48}" type="slidenum">
              <a:rPr kumimoji="1" lang="zh-CN" altLang="en-US" smtClean="0"/>
              <a:t>25</a:t>
            </a:fld>
            <a:endParaRPr kumimoji="1"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983EE-AC45-F30D-5096-1FB366BAE0D2}"/>
              </a:ext>
            </a:extLst>
          </p:cNvPr>
          <p:cNvSpPr txBox="1">
            <a:spLocks/>
          </p:cNvSpPr>
          <p:nvPr/>
        </p:nvSpPr>
        <p:spPr>
          <a:xfrm>
            <a:off x="715992" y="9483"/>
            <a:ext cx="4461798" cy="910073"/>
          </a:xfrm>
          <a:prstGeom prst="rect">
            <a:avLst/>
          </a:prstGeom>
          <a:solidFill>
            <a:srgbClr val="7030A0"/>
          </a:solidFill>
        </p:spPr>
        <p:txBody>
          <a:bodyPr t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kumimoji="1" lang="en-US" altLang="zh-CN" sz="36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9. Global </a:t>
            </a:r>
            <a:r>
              <a:rPr kumimoji="1" lang="en-US" altLang="zh-CN" sz="3600" b="1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ﬁ</a:t>
            </a:r>
            <a:r>
              <a:rPr kumimoji="1" lang="en-US" altLang="zh-CN" sz="360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ts (2)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2E8BE5-FB36-492D-BA72-73CFAE2307A6}"/>
              </a:ext>
            </a:extLst>
          </p:cNvPr>
          <p:cNvSpPr txBox="1"/>
          <p:nvPr/>
        </p:nvSpPr>
        <p:spPr>
          <a:xfrm>
            <a:off x="715992" y="5710019"/>
            <a:ext cx="516205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Helvetica" pitchFamily="2" charset="0"/>
              </a:rPr>
              <a:t>Athron</a:t>
            </a:r>
            <a:r>
              <a:rPr lang="en-US" dirty="0">
                <a:latin typeface="Helvetica" pitchFamily="2" charset="0"/>
              </a:rPr>
              <a:t>, </a:t>
            </a:r>
            <a:r>
              <a:rPr lang="en-US" dirty="0" err="1">
                <a:latin typeface="Helvetica" pitchFamily="2" charset="0"/>
              </a:rPr>
              <a:t>Balazs</a:t>
            </a:r>
            <a:r>
              <a:rPr lang="en-US" dirty="0">
                <a:latin typeface="Helvetica" pitchFamily="2" charset="0"/>
              </a:rPr>
              <a:t>, Fowlie, </a:t>
            </a:r>
            <a:r>
              <a:rPr lang="en-US" dirty="0" err="1">
                <a:latin typeface="Helvetica" pitchFamily="2" charset="0"/>
              </a:rPr>
              <a:t>Lv</a:t>
            </a:r>
            <a:r>
              <a:rPr lang="en-US" dirty="0">
                <a:latin typeface="Helvetica" pitchFamily="2" charset="0"/>
              </a:rPr>
              <a:t>, </a:t>
            </a:r>
            <a:r>
              <a:rPr lang="en-US" dirty="0" err="1">
                <a:latin typeface="Helvetica" pitchFamily="2" charset="0"/>
              </a:rPr>
              <a:t>Su</a:t>
            </a:r>
            <a:r>
              <a:rPr lang="en-US" dirty="0">
                <a:latin typeface="Helvetica" pitchFamily="2" charset="0"/>
              </a:rPr>
              <a:t>, Wu, Yang &amp; Zhang, 2203.04828</a:t>
            </a:r>
          </a:p>
        </p:txBody>
      </p:sp>
    </p:spTree>
    <p:extLst>
      <p:ext uri="{BB962C8B-B14F-4D97-AF65-F5344CB8AC3E}">
        <p14:creationId xmlns:p14="http://schemas.microsoft.com/office/powerpoint/2010/main" val="4042415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22D4E-826C-7E1C-0738-791D76ED2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0CFA4568-A5C5-82F1-DDD6-1BCC286B7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4700" y="6485726"/>
            <a:ext cx="2743200" cy="365125"/>
          </a:xfrm>
        </p:spPr>
        <p:txBody>
          <a:bodyPr/>
          <a:lstStyle/>
          <a:p>
            <a:fld id="{83FA7D54-A25A-724D-9929-48FA8294DF48}" type="slidenum">
              <a:rPr kumimoji="1" lang="zh-CN" altLang="en-US" smtClean="0"/>
              <a:t>26</a:t>
            </a:fld>
            <a:endParaRPr kumimoji="1"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144EB84-D0D0-751C-3F38-D6C3DB885723}"/>
              </a:ext>
            </a:extLst>
          </p:cNvPr>
          <p:cNvSpPr txBox="1"/>
          <p:nvPr/>
        </p:nvSpPr>
        <p:spPr>
          <a:xfrm>
            <a:off x="1220724" y="140919"/>
            <a:ext cx="91470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11893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Projected sensitivities of the CEPC and HL-LHC for various new physics scenarios</a:t>
            </a:r>
            <a:endParaRPr lang="zh-CN" altLang="en-US" sz="2800" dirty="0">
              <a:solidFill>
                <a:srgbClr val="011893"/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左大括号 12">
            <a:extLst>
              <a:ext uri="{FF2B5EF4-FFF2-40B4-BE49-F238E27FC236}">
                <a16:creationId xmlns:a16="http://schemas.microsoft.com/office/drawing/2014/main" id="{F9018E97-F6FD-71DB-DC9F-0CD70C6BEFE5}"/>
              </a:ext>
            </a:extLst>
          </p:cNvPr>
          <p:cNvSpPr/>
          <p:nvPr/>
        </p:nvSpPr>
        <p:spPr>
          <a:xfrm rot="16200000">
            <a:off x="2040960" y="5048034"/>
            <a:ext cx="224904" cy="120497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17CDE77-EA0E-43E0-0332-77F4825D980F}"/>
              </a:ext>
            </a:extLst>
          </p:cNvPr>
          <p:cNvSpPr txBox="1"/>
          <p:nvPr/>
        </p:nvSpPr>
        <p:spPr>
          <a:xfrm>
            <a:off x="1498600" y="5743278"/>
            <a:ext cx="1536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11893"/>
                </a:solidFill>
              </a:rPr>
              <a:t>exotic Higgs </a:t>
            </a:r>
          </a:p>
        </p:txBody>
      </p:sp>
      <p:sp>
        <p:nvSpPr>
          <p:cNvPr id="17" name="左大括号 16">
            <a:extLst>
              <a:ext uri="{FF2B5EF4-FFF2-40B4-BE49-F238E27FC236}">
                <a16:creationId xmlns:a16="http://schemas.microsoft.com/office/drawing/2014/main" id="{39FD9ECD-A3D3-5EC2-3416-A63144D0856F}"/>
              </a:ext>
            </a:extLst>
          </p:cNvPr>
          <p:cNvSpPr/>
          <p:nvPr/>
        </p:nvSpPr>
        <p:spPr>
          <a:xfrm rot="16200000">
            <a:off x="3639962" y="5026733"/>
            <a:ext cx="224904" cy="120497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185F648-BA1D-D9E9-37A0-3122D2D5845E}"/>
              </a:ext>
            </a:extLst>
          </p:cNvPr>
          <p:cNvSpPr txBox="1"/>
          <p:nvPr/>
        </p:nvSpPr>
        <p:spPr>
          <a:xfrm>
            <a:off x="3321693" y="5714735"/>
            <a:ext cx="1304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11893"/>
                </a:solidFill>
              </a:rPr>
              <a:t>exotic </a:t>
            </a:r>
            <a:r>
              <a:rPr lang="en-US" altLang="zh-CN" b="1" dirty="0">
                <a:solidFill>
                  <a:srgbClr val="011893"/>
                </a:solidFill>
              </a:rPr>
              <a:t>Z</a:t>
            </a:r>
            <a:r>
              <a:rPr lang="zh-CN" altLang="en-US" b="1" dirty="0">
                <a:solidFill>
                  <a:srgbClr val="011893"/>
                </a:solidFill>
              </a:rPr>
              <a:t> </a:t>
            </a:r>
          </a:p>
        </p:txBody>
      </p:sp>
      <p:sp>
        <p:nvSpPr>
          <p:cNvPr id="21" name="左大括号 20">
            <a:extLst>
              <a:ext uri="{FF2B5EF4-FFF2-40B4-BE49-F238E27FC236}">
                <a16:creationId xmlns:a16="http://schemas.microsoft.com/office/drawing/2014/main" id="{D92B86DF-A8F2-2875-4858-535463F19171}"/>
              </a:ext>
            </a:extLst>
          </p:cNvPr>
          <p:cNvSpPr/>
          <p:nvPr/>
        </p:nvSpPr>
        <p:spPr>
          <a:xfrm rot="16200000">
            <a:off x="5146240" y="4977026"/>
            <a:ext cx="224905" cy="130439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474B590-0146-F54C-98DB-8773D306E3E3}"/>
              </a:ext>
            </a:extLst>
          </p:cNvPr>
          <p:cNvSpPr txBox="1"/>
          <p:nvPr/>
        </p:nvSpPr>
        <p:spPr>
          <a:xfrm>
            <a:off x="4348788" y="5659944"/>
            <a:ext cx="18415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11893"/>
                </a:solidFill>
              </a:rPr>
              <a:t>Flavor</a:t>
            </a:r>
            <a:endParaRPr lang="en-US" altLang="zh-CN" dirty="0"/>
          </a:p>
          <a:p>
            <a:pPr algn="ctr"/>
            <a:r>
              <a:rPr lang="zh-CN" altLang="en-US" sz="1600" dirty="0"/>
              <a:t>flavor-violating Higgs and </a:t>
            </a:r>
            <a:r>
              <a:rPr lang="en-US" altLang="zh-CN" sz="1600" dirty="0"/>
              <a:t> and </a:t>
            </a:r>
            <a:r>
              <a:rPr lang="zh-CN" altLang="en-US" sz="1600" dirty="0"/>
              <a:t>B-meson decays </a:t>
            </a:r>
          </a:p>
        </p:txBody>
      </p:sp>
      <p:sp>
        <p:nvSpPr>
          <p:cNvPr id="24" name="左大括号 23">
            <a:extLst>
              <a:ext uri="{FF2B5EF4-FFF2-40B4-BE49-F238E27FC236}">
                <a16:creationId xmlns:a16="http://schemas.microsoft.com/office/drawing/2014/main" id="{F00E2AE6-69BC-49E9-3F00-D36F923E9C48}"/>
              </a:ext>
            </a:extLst>
          </p:cNvPr>
          <p:cNvSpPr/>
          <p:nvPr/>
        </p:nvSpPr>
        <p:spPr>
          <a:xfrm rot="16200000">
            <a:off x="6462312" y="5178149"/>
            <a:ext cx="224906" cy="954047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DC00E80-B512-58E9-30D5-E4828AC45799}"/>
              </a:ext>
            </a:extLst>
          </p:cNvPr>
          <p:cNvSpPr txBox="1"/>
          <p:nvPr/>
        </p:nvSpPr>
        <p:spPr>
          <a:xfrm>
            <a:off x="6276747" y="5849146"/>
            <a:ext cx="753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11893"/>
                </a:solidFill>
              </a:rPr>
              <a:t>LLP</a:t>
            </a:r>
            <a:r>
              <a:rPr lang="zh-CN" altLang="en-US" b="1" dirty="0">
                <a:solidFill>
                  <a:srgbClr val="011893"/>
                </a:solidFill>
              </a:rPr>
              <a:t> </a:t>
            </a:r>
          </a:p>
        </p:txBody>
      </p:sp>
      <p:sp>
        <p:nvSpPr>
          <p:cNvPr id="26" name="左大括号 25">
            <a:extLst>
              <a:ext uri="{FF2B5EF4-FFF2-40B4-BE49-F238E27FC236}">
                <a16:creationId xmlns:a16="http://schemas.microsoft.com/office/drawing/2014/main" id="{D9F192B3-6735-C8D8-5F92-DD9B8D23B125}"/>
              </a:ext>
            </a:extLst>
          </p:cNvPr>
          <p:cNvSpPr/>
          <p:nvPr/>
        </p:nvSpPr>
        <p:spPr>
          <a:xfrm rot="16200000">
            <a:off x="7566705" y="5202388"/>
            <a:ext cx="194657" cy="954047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DE6E2A8-8E96-A15B-A1D3-040E6E351EFC}"/>
              </a:ext>
            </a:extLst>
          </p:cNvPr>
          <p:cNvSpPr txBox="1"/>
          <p:nvPr/>
        </p:nvSpPr>
        <p:spPr>
          <a:xfrm>
            <a:off x="6945280" y="5750004"/>
            <a:ext cx="1415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11893"/>
                </a:solidFill>
              </a:rPr>
              <a:t>DM&amp;DS</a:t>
            </a:r>
            <a:endParaRPr lang="en-US" altLang="zh-CN" dirty="0"/>
          </a:p>
          <a:p>
            <a:pPr algn="ctr"/>
            <a:r>
              <a:rPr lang="zh-CN" altLang="en-US" sz="1400" dirty="0"/>
              <a:t>scalar and vector portal mixing </a:t>
            </a:r>
          </a:p>
        </p:txBody>
      </p:sp>
      <p:sp>
        <p:nvSpPr>
          <p:cNvPr id="29" name="左大括号 28">
            <a:extLst>
              <a:ext uri="{FF2B5EF4-FFF2-40B4-BE49-F238E27FC236}">
                <a16:creationId xmlns:a16="http://schemas.microsoft.com/office/drawing/2014/main" id="{C144EC99-D3E1-2F33-510A-17BAFFA8984F}"/>
              </a:ext>
            </a:extLst>
          </p:cNvPr>
          <p:cNvSpPr/>
          <p:nvPr/>
        </p:nvSpPr>
        <p:spPr>
          <a:xfrm rot="16200000">
            <a:off x="8620727" y="5185966"/>
            <a:ext cx="194657" cy="954047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7D7996D-602D-F43D-A9CE-3198C1B06020}"/>
              </a:ext>
            </a:extLst>
          </p:cNvPr>
          <p:cNvSpPr txBox="1"/>
          <p:nvPr/>
        </p:nvSpPr>
        <p:spPr>
          <a:xfrm>
            <a:off x="8020991" y="5679411"/>
            <a:ext cx="189503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11893"/>
                </a:solidFill>
              </a:rPr>
              <a:t>Neutrino</a:t>
            </a:r>
            <a:r>
              <a:rPr lang="zh-CN" altLang="en-US" b="1" dirty="0">
                <a:solidFill>
                  <a:srgbClr val="011893"/>
                </a:solidFill>
              </a:rPr>
              <a:t> </a:t>
            </a:r>
            <a:endParaRPr lang="en-US" altLang="zh-CN" b="1" dirty="0">
              <a:solidFill>
                <a:srgbClr val="011893"/>
              </a:solidFill>
            </a:endParaRPr>
          </a:p>
          <a:p>
            <a:pPr algn="ctr"/>
            <a:r>
              <a:rPr lang="zh-CN" altLang="en-US" sz="1400" dirty="0"/>
              <a:t>sterile-active neutrino mixing and magnetic dipole moment interactions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7998AF8-11EA-A35D-FF68-C151879862EB}"/>
              </a:ext>
            </a:extLst>
          </p:cNvPr>
          <p:cNvSpPr txBox="1"/>
          <p:nvPr/>
        </p:nvSpPr>
        <p:spPr>
          <a:xfrm>
            <a:off x="9766300" y="2225590"/>
            <a:ext cx="22198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432FF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The sensitivities are orders of magnitude better than the existing facility</a:t>
            </a:r>
            <a:r>
              <a:rPr lang="en-US" altLang="zh-CN" dirty="0">
                <a:solidFill>
                  <a:srgbClr val="0432FF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.</a:t>
            </a:r>
            <a:r>
              <a:rPr lang="en-US" altLang="zh-CN" sz="1800" dirty="0">
                <a:solidFill>
                  <a:srgbClr val="0432FF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endParaRPr lang="zh-CN" altLang="en-US" dirty="0">
              <a:solidFill>
                <a:srgbClr val="0432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76C116-13C7-44E9-B367-640D6C31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04" y="1143264"/>
            <a:ext cx="8809351" cy="44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55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64234-9CB9-8D92-A7AB-09368B4DD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2">
            <a:extLst>
              <a:ext uri="{FF2B5EF4-FFF2-40B4-BE49-F238E27FC236}">
                <a16:creationId xmlns:a16="http://schemas.microsoft.com/office/drawing/2014/main" id="{A65F8F27-4BEA-0590-CFC7-B1C9A84AB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4700" y="6485726"/>
            <a:ext cx="2743200" cy="365125"/>
          </a:xfrm>
        </p:spPr>
        <p:txBody>
          <a:bodyPr/>
          <a:lstStyle/>
          <a:p>
            <a:fld id="{83FA7D54-A25A-724D-9929-48FA8294DF48}" type="slidenum">
              <a:rPr kumimoji="1" lang="zh-CN" altLang="en-US" smtClean="0"/>
              <a:t>27</a:t>
            </a:fld>
            <a:endParaRPr kumimoji="1" lang="zh-CN" altLang="en-US" dirty="0"/>
          </a:p>
        </p:txBody>
      </p:sp>
      <p:sp>
        <p:nvSpPr>
          <p:cNvPr id="13" name="左大括号 12">
            <a:extLst>
              <a:ext uri="{FF2B5EF4-FFF2-40B4-BE49-F238E27FC236}">
                <a16:creationId xmlns:a16="http://schemas.microsoft.com/office/drawing/2014/main" id="{399F9FB5-68DF-4187-5784-6310EA4C36E4}"/>
              </a:ext>
            </a:extLst>
          </p:cNvPr>
          <p:cNvSpPr/>
          <p:nvPr/>
        </p:nvSpPr>
        <p:spPr>
          <a:xfrm>
            <a:off x="1174829" y="1291660"/>
            <a:ext cx="298728" cy="145772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DE2AC85-20F0-5343-1292-998C2E56EA7F}"/>
              </a:ext>
            </a:extLst>
          </p:cNvPr>
          <p:cNvSpPr txBox="1"/>
          <p:nvPr/>
        </p:nvSpPr>
        <p:spPr>
          <a:xfrm rot="16200000">
            <a:off x="282128" y="1745140"/>
            <a:ext cx="922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11893"/>
                </a:solidFill>
              </a:rPr>
              <a:t>SUSY</a:t>
            </a:r>
            <a:endParaRPr lang="zh-CN" altLang="en-US" b="1" dirty="0">
              <a:solidFill>
                <a:srgbClr val="011893"/>
              </a:solidFill>
            </a:endParaRPr>
          </a:p>
        </p:txBody>
      </p:sp>
      <p:sp>
        <p:nvSpPr>
          <p:cNvPr id="17" name="左大括号 16">
            <a:extLst>
              <a:ext uri="{FF2B5EF4-FFF2-40B4-BE49-F238E27FC236}">
                <a16:creationId xmlns:a16="http://schemas.microsoft.com/office/drawing/2014/main" id="{B83461BF-135C-A011-48FA-829498CCBD5C}"/>
              </a:ext>
            </a:extLst>
          </p:cNvPr>
          <p:cNvSpPr/>
          <p:nvPr/>
        </p:nvSpPr>
        <p:spPr>
          <a:xfrm>
            <a:off x="1102614" y="3142799"/>
            <a:ext cx="473645" cy="2645933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F3F2843-0F96-E9B2-B50A-45129B55F9DD}"/>
              </a:ext>
            </a:extLst>
          </p:cNvPr>
          <p:cNvSpPr txBox="1"/>
          <p:nvPr/>
        </p:nvSpPr>
        <p:spPr>
          <a:xfrm rot="16200000">
            <a:off x="-658421" y="4222521"/>
            <a:ext cx="2434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11893"/>
                </a:solidFill>
              </a:rPr>
              <a:t>E</a:t>
            </a:r>
            <a:r>
              <a:rPr lang="zh-CN" altLang="en-US" b="1" dirty="0">
                <a:solidFill>
                  <a:srgbClr val="011893"/>
                </a:solidFill>
              </a:rPr>
              <a:t>xotic</a:t>
            </a:r>
            <a:r>
              <a:rPr lang="en-US" altLang="zh-CN" b="1" dirty="0">
                <a:solidFill>
                  <a:srgbClr val="011893"/>
                </a:solidFill>
              </a:rPr>
              <a:t>s</a:t>
            </a:r>
          </a:p>
          <a:p>
            <a:pPr algn="ctr"/>
            <a:r>
              <a:rPr lang="en-US" altLang="zh-CN" b="1" dirty="0">
                <a:solidFill>
                  <a:srgbClr val="011893"/>
                </a:solidFill>
              </a:rPr>
              <a:t> </a:t>
            </a:r>
            <a:r>
              <a:rPr lang="en-US" altLang="zh-CN" sz="1200" b="1" dirty="0">
                <a:solidFill>
                  <a:srgbClr val="011893"/>
                </a:solidFill>
              </a:rPr>
              <a:t>(ALP, Scale particles in seesaw)</a:t>
            </a:r>
            <a:r>
              <a:rPr lang="zh-CN" altLang="en-US" sz="1200" b="1" dirty="0">
                <a:solidFill>
                  <a:srgbClr val="011893"/>
                </a:solidFill>
              </a:rPr>
              <a:t> </a:t>
            </a:r>
            <a:endParaRPr lang="zh-CN" altLang="en-US" b="1" dirty="0">
              <a:solidFill>
                <a:srgbClr val="011893"/>
              </a:solidFill>
            </a:endParaRPr>
          </a:p>
        </p:txBody>
      </p:sp>
      <p:sp>
        <p:nvSpPr>
          <p:cNvPr id="21" name="左大括号 20">
            <a:extLst>
              <a:ext uri="{FF2B5EF4-FFF2-40B4-BE49-F238E27FC236}">
                <a16:creationId xmlns:a16="http://schemas.microsoft.com/office/drawing/2014/main" id="{00899A6B-67BC-5813-7634-25F2CA0FF8B9}"/>
              </a:ext>
            </a:extLst>
          </p:cNvPr>
          <p:cNvSpPr/>
          <p:nvPr/>
        </p:nvSpPr>
        <p:spPr>
          <a:xfrm rot="16200000">
            <a:off x="6637821" y="3873094"/>
            <a:ext cx="256441" cy="4720164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6C9B9F6-01EB-CB4B-2F68-A41D9E41A976}"/>
              </a:ext>
            </a:extLst>
          </p:cNvPr>
          <p:cNvSpPr txBox="1"/>
          <p:nvPr/>
        </p:nvSpPr>
        <p:spPr>
          <a:xfrm>
            <a:off x="5755746" y="6385574"/>
            <a:ext cx="2296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11893"/>
                </a:solidFill>
              </a:rPr>
              <a:t>NP search via </a:t>
            </a:r>
            <a:r>
              <a:rPr lang="en-US" altLang="zh-CN" b="1" dirty="0">
                <a:solidFill>
                  <a:srgbClr val="011893"/>
                </a:solidFill>
                <a:latin typeface="+mn-ea"/>
              </a:rPr>
              <a:t>EFT</a:t>
            </a:r>
            <a:r>
              <a:rPr lang="zh-CN" altLang="en-US" b="1" dirty="0">
                <a:solidFill>
                  <a:srgbClr val="011893"/>
                </a:solidFill>
                <a:latin typeface="+mn-ea"/>
              </a:rPr>
              <a:t>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D61CD6-68E7-00DC-7DF1-6C3ECD65E516}"/>
              </a:ext>
            </a:extLst>
          </p:cNvPr>
          <p:cNvSpPr txBox="1"/>
          <p:nvPr/>
        </p:nvSpPr>
        <p:spPr>
          <a:xfrm>
            <a:off x="1243004" y="13520"/>
            <a:ext cx="91470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11893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Sensitivity scale </a:t>
            </a:r>
            <a:r>
              <a:rPr lang="zh-CN" altLang="en-US" sz="2800" b="1" dirty="0">
                <a:solidFill>
                  <a:srgbClr val="011893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of the CEPC and </a:t>
            </a:r>
            <a:r>
              <a:rPr lang="en-US" altLang="zh-CN" sz="2800" b="1" dirty="0">
                <a:solidFill>
                  <a:srgbClr val="011893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other Exp. </a:t>
            </a:r>
          </a:p>
          <a:p>
            <a:pPr algn="ctr"/>
            <a:r>
              <a:rPr lang="zh-CN" altLang="en-US" sz="2800" b="1" dirty="0">
                <a:solidFill>
                  <a:srgbClr val="011893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for various new physics scenarios</a:t>
            </a:r>
            <a:endParaRPr lang="zh-CN" altLang="en-US" sz="2800" dirty="0">
              <a:solidFill>
                <a:srgbClr val="011893"/>
              </a:solidFill>
              <a:latin typeface="Cooper Black" panose="0208090404030B0204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75F0D8B-95EC-D128-2D87-FC7FA1FCB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930" y="1079799"/>
            <a:ext cx="7772400" cy="510235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4B9E608-2C2C-8B91-5532-73065A6B1D3D}"/>
              </a:ext>
            </a:extLst>
          </p:cNvPr>
          <p:cNvSpPr txBox="1"/>
          <p:nvPr/>
        </p:nvSpPr>
        <p:spPr>
          <a:xfrm>
            <a:off x="9239330" y="2228416"/>
            <a:ext cx="2936632" cy="3616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800" dirty="0">
                <a:solidFill>
                  <a:srgbClr val="0432FF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The new physics discovery power could also be expressed in the explorable energy range: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432FF"/>
                </a:solidFill>
                <a:latin typeface="Arial Rounded MT Bold" panose="020F0704030504030204" pitchFamily="34" charset="0"/>
              </a:rPr>
              <a:t>SMEFT: up to 10-100 TeV, </a:t>
            </a:r>
            <a:r>
              <a:rPr lang="en-US" altLang="zh-CN" sz="1600" dirty="0" err="1">
                <a:solidFill>
                  <a:srgbClr val="0432FF"/>
                </a:solidFill>
                <a:latin typeface="Arial Rounded MT Bold" panose="020F0704030504030204" pitchFamily="34" charset="0"/>
              </a:rPr>
              <a:t>i</a:t>
            </a:r>
            <a:r>
              <a:rPr lang="zh-CN" altLang="en-US" sz="1600" dirty="0">
                <a:solidFill>
                  <a:srgbClr val="0432FF"/>
                </a:solidFill>
                <a:latin typeface="Arial Rounded MT Bold" panose="020F0704030504030204" pitchFamily="34" charset="0"/>
              </a:rPr>
              <a:t>mprove </a:t>
            </a:r>
            <a:r>
              <a:rPr lang="en-US" altLang="zh-CN" sz="1600" dirty="0">
                <a:solidFill>
                  <a:srgbClr val="0432FF"/>
                </a:solidFill>
                <a:latin typeface="Arial Rounded MT Bold" panose="020F0704030504030204" pitchFamily="34" charset="0"/>
              </a:rPr>
              <a:t>NP</a:t>
            </a:r>
            <a:r>
              <a:rPr lang="zh-CN" altLang="en-US" sz="1600" dirty="0">
                <a:solidFill>
                  <a:srgbClr val="0432FF"/>
                </a:solidFill>
                <a:latin typeface="Arial Rounded MT Bold" panose="020F0704030504030204" pitchFamily="34" charset="0"/>
              </a:rPr>
              <a:t> scale by a factor of 3∼10</a:t>
            </a:r>
            <a:r>
              <a:rPr lang="en-US" altLang="zh-CN" sz="1600" dirty="0">
                <a:solidFill>
                  <a:srgbClr val="0432FF"/>
                </a:solidFill>
                <a:latin typeface="Arial Rounded MT Bold" panose="020F070403050403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432FF"/>
                </a:solidFill>
                <a:latin typeface="Arial Rounded MT Bold" panose="020F0704030504030204" pitchFamily="34" charset="0"/>
              </a:rPr>
              <a:t>SUSY/exotics: from half beam energy to </a:t>
            </a:r>
            <a:r>
              <a:rPr lang="en-US" altLang="zh-CN" sz="1600" dirty="0" err="1">
                <a:solidFill>
                  <a:srgbClr val="0432FF"/>
                </a:solidFill>
                <a:latin typeface="Arial Rounded MT Bold" panose="020F0704030504030204" pitchFamily="34" charset="0"/>
              </a:rPr>
              <a:t>TeV</a:t>
            </a:r>
            <a:r>
              <a:rPr lang="en-US" altLang="zh-CN" sz="1600" dirty="0">
                <a:solidFill>
                  <a:srgbClr val="0432FF"/>
                </a:solidFill>
                <a:latin typeface="Arial Rounded MT Bold" panose="020F0704030504030204" pitchFamily="34" charset="0"/>
              </a:rPr>
              <a:t> scale.</a:t>
            </a:r>
            <a:endParaRPr lang="zh-CN" altLang="en-US" sz="1600" dirty="0">
              <a:solidFill>
                <a:srgbClr val="0432FF"/>
              </a:solidFill>
              <a:latin typeface="Arial Rounded MT Bold" panose="020F0704030504030204" pitchFamily="34" charset="0"/>
            </a:endParaRPr>
          </a:p>
          <a:p>
            <a:pPr algn="just"/>
            <a:endParaRPr lang="en-US" altLang="zh-CN" sz="1800" dirty="0">
              <a:solidFill>
                <a:srgbClr val="0432FF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  <a:p>
            <a:endParaRPr lang="en-US" altLang="zh-CN" dirty="0">
              <a:solidFill>
                <a:srgbClr val="0432FF"/>
              </a:solidFill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065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DC5F0-67D3-596B-2D22-C9F1E5F64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3">
            <a:extLst>
              <a:ext uri="{FF2B5EF4-FFF2-40B4-BE49-F238E27FC236}">
                <a16:creationId xmlns:a16="http://schemas.microsoft.com/office/drawing/2014/main" id="{5AA8B622-64CC-D9AC-1F01-7612B5665D00}"/>
              </a:ext>
            </a:extLst>
          </p:cNvPr>
          <p:cNvSpPr txBox="1">
            <a:spLocks/>
          </p:cNvSpPr>
          <p:nvPr/>
        </p:nvSpPr>
        <p:spPr>
          <a:xfrm>
            <a:off x="2142382" y="0"/>
            <a:ext cx="7580882" cy="101476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dirty="0">
                <a:solidFill>
                  <a:srgbClr val="011893"/>
                </a:solidFill>
                <a:latin typeface="Cooper Black" panose="0208090404030B020404" pitchFamily="18" charset="0"/>
                <a:ea typeface="黑体"/>
                <a:cs typeface="Hannotate SC Regular"/>
              </a:rPr>
              <a:t>Executive Summary </a:t>
            </a:r>
            <a:endParaRPr lang="en-US" altLang="zh-CN" sz="900" b="1" dirty="0">
              <a:solidFill>
                <a:srgbClr val="011893"/>
              </a:solidFill>
              <a:latin typeface="Arial Black" pitchFamily="34" charset="0"/>
              <a:ea typeface="黑体"/>
              <a:cs typeface="Hannotate SC Regular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70C8C0-866C-00AF-8835-DD378C7B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28</a:t>
            </a:fld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D6C37A0-3E72-36BA-8156-2D800B87E953}"/>
              </a:ext>
            </a:extLst>
          </p:cNvPr>
          <p:cNvSpPr txBox="1"/>
          <p:nvPr/>
        </p:nvSpPr>
        <p:spPr>
          <a:xfrm>
            <a:off x="409680" y="1343814"/>
            <a:ext cx="11046285" cy="41703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zh-CN" sz="2600" b="1" dirty="0"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As a Higgs (flavor, top) factory, CEPC will provide unprecedented opportunities for looking for new physics Beyond SM. CEPC could: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Identify </a:t>
            </a:r>
            <a:r>
              <a:rPr lang="en-US" altLang="zh-CN" sz="2400" dirty="0">
                <a:solidFill>
                  <a:srgbClr val="0432FF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the origin of matter</a:t>
            </a:r>
            <a:r>
              <a:rPr lang="en-US" altLang="zh-CN" sz="2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, especially the mechanism related to the first-order EW phase transition (EWPT) in the early Universe, which could produce a detectable gravitational wave signal.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Discover </a:t>
            </a:r>
            <a:r>
              <a:rPr lang="en-US" altLang="zh-CN" sz="2400" dirty="0">
                <a:solidFill>
                  <a:srgbClr val="0432FF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dark matter</a:t>
            </a:r>
            <a:r>
              <a:rPr lang="en-US" altLang="zh-CN" sz="2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, particularly dark matter particles with a mass between one tenth and 100 times the proton mass.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Observe an array of </a:t>
            </a:r>
            <a:r>
              <a:rPr lang="en-US" altLang="zh-CN" sz="2400" dirty="0">
                <a:solidFill>
                  <a:srgbClr val="0432FF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new physics smoking guns</a:t>
            </a:r>
            <a:r>
              <a:rPr lang="en-US" altLang="zh-CN" sz="2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, with sensitivities orders of magnitude better than those of existing facilities. </a:t>
            </a:r>
          </a:p>
        </p:txBody>
      </p:sp>
    </p:spTree>
    <p:extLst>
      <p:ext uri="{BB962C8B-B14F-4D97-AF65-F5344CB8AC3E}">
        <p14:creationId xmlns:p14="http://schemas.microsoft.com/office/powerpoint/2010/main" val="1561832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EF60532-BD4E-F246-98AD-CA7ED9AC7A77}"/>
              </a:ext>
            </a:extLst>
          </p:cNvPr>
          <p:cNvSpPr txBox="1">
            <a:spLocks/>
          </p:cNvSpPr>
          <p:nvPr/>
        </p:nvSpPr>
        <p:spPr>
          <a:xfrm>
            <a:off x="1333930" y="61776"/>
            <a:ext cx="9147059" cy="1023776"/>
          </a:xfrm>
          <a:prstGeom prst="rect">
            <a:avLst/>
          </a:prstGeom>
          <a:noFill/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kumimoji="1" lang="en-US" altLang="zh-CN" sz="4400" b="0" dirty="0">
                <a:solidFill>
                  <a:srgbClr val="011893"/>
                </a:solidFill>
                <a:latin typeface="Cooper Black" charset="0"/>
                <a:ea typeface="Cooper Black" charset="0"/>
                <a:cs typeface="Cooper Black" charset="0"/>
              </a:rPr>
              <a:t>Summary and Outlook</a:t>
            </a:r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id="{C9A095A7-77C9-CD47-A270-C5AB19996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035" y="1749537"/>
            <a:ext cx="9994848" cy="3139321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defTabSz="457200">
              <a:spcBef>
                <a:spcPts val="600"/>
              </a:spcBef>
              <a:spcAft>
                <a:spcPts val="12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800" b="1" dirty="0">
                <a:solidFill>
                  <a:srgbClr val="011893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CEPC has excellent discovery potential for NP, especially for light new particles at low energy/mass scale.</a:t>
            </a:r>
          </a:p>
          <a:p>
            <a:pPr marL="457200" indent="-457200" defTabSz="457200">
              <a:spcBef>
                <a:spcPts val="600"/>
              </a:spcBef>
              <a:spcAft>
                <a:spcPts val="12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800" b="1" dirty="0">
                <a:solidFill>
                  <a:srgbClr val="011893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It is good complementary to hadron colliders, and DM </a:t>
            </a:r>
            <a:r>
              <a:rPr lang="en-US" altLang="zh-CN" sz="2800" b="1" dirty="0">
                <a:solidFill>
                  <a:srgbClr val="011893"/>
                </a:solidFill>
                <a:latin typeface="Helvetica" pitchFamily="2" charset="0"/>
              </a:rPr>
              <a:t>direct-detection experiments.</a:t>
            </a:r>
          </a:p>
          <a:p>
            <a:pPr marL="457200" indent="-457200" defTabSz="457200">
              <a:spcBef>
                <a:spcPts val="600"/>
              </a:spcBef>
              <a:spcAft>
                <a:spcPts val="1200"/>
              </a:spcAft>
              <a:buFont typeface="Wingdings" charset="2"/>
              <a:buChar char="n"/>
              <a:tabLst>
                <a:tab pos="322263" algn="l"/>
                <a:tab pos="779463" algn="l"/>
                <a:tab pos="1236663" algn="l"/>
                <a:tab pos="1693863" algn="l"/>
                <a:tab pos="2151063" algn="l"/>
                <a:tab pos="2608263" algn="l"/>
                <a:tab pos="3065463" algn="l"/>
                <a:tab pos="3522663" algn="l"/>
                <a:tab pos="3979863" algn="l"/>
                <a:tab pos="4437063" algn="l"/>
                <a:tab pos="4894263" algn="l"/>
                <a:tab pos="5351463" algn="l"/>
                <a:tab pos="5808663" algn="l"/>
                <a:tab pos="6265863" algn="l"/>
                <a:tab pos="6723063" algn="l"/>
                <a:tab pos="7180263" algn="l"/>
                <a:tab pos="7637463" algn="l"/>
                <a:tab pos="8094663" algn="l"/>
                <a:tab pos="8551863" algn="l"/>
                <a:tab pos="9009063" algn="l"/>
                <a:tab pos="9466263" algn="l"/>
              </a:tabLst>
            </a:pPr>
            <a:r>
              <a:rPr lang="en-US" altLang="zh-CN" sz="2800" b="1" dirty="0">
                <a:solidFill>
                  <a:srgbClr val="011893"/>
                </a:solidFill>
                <a:latin typeface="Helvetica" pitchFamily="2" charset="0"/>
                <a:cs typeface="Arial" panose="020B0604020202020204" pitchFamily="34" charset="0"/>
              </a:rPr>
              <a:t>More ideas are welcome!</a:t>
            </a:r>
            <a:endParaRPr lang="en-US" altLang="zh-CN" sz="2800" b="1" dirty="0">
              <a:solidFill>
                <a:srgbClr val="011893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D3808FC-69A3-7A2C-69EF-5BEAA47C4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302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5B7B64-1734-3F93-4919-77ADFCE0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3</a:t>
            </a:fld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282CB47-DA6E-F722-BC4B-A40A941D7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5" y="250825"/>
            <a:ext cx="3765655" cy="6356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B725D84-999C-5B6F-BBE4-5C34005BF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200" y="185098"/>
            <a:ext cx="3287217" cy="648081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4C567D1-03BC-BA32-3D9B-6CFDDA2AA54B}"/>
              </a:ext>
            </a:extLst>
          </p:cNvPr>
          <p:cNvSpPr txBox="1"/>
          <p:nvPr/>
        </p:nvSpPr>
        <p:spPr>
          <a:xfrm>
            <a:off x="7739608" y="2115531"/>
            <a:ext cx="3739429" cy="262693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011893"/>
                </a:solidFill>
                <a:latin typeface="Arial Rounded MT Bold" panose="020F0704030504030204" pitchFamily="34" charset="0"/>
              </a:rPr>
              <a:t>Thanks a lot for all authors, especially for the </a:t>
            </a:r>
            <a:r>
              <a:rPr lang="en-US" altLang="zh-CN" sz="2800" b="1" dirty="0">
                <a:solidFill>
                  <a:srgbClr val="0432FF"/>
                </a:solidFill>
                <a:latin typeface="Arial Rounded MT Bold" panose="020F0704030504030204" pitchFamily="34" charset="0"/>
              </a:rPr>
              <a:t>paper editors and session conveners </a:t>
            </a:r>
            <a:r>
              <a:rPr lang="en-US" altLang="zh-CN" sz="2800" b="1" dirty="0">
                <a:solidFill>
                  <a:srgbClr val="011893"/>
                </a:solidFill>
                <a:latin typeface="Arial Rounded MT Bold" panose="020F0704030504030204" pitchFamily="34" charset="0"/>
              </a:rPr>
              <a:t>!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CE1599C-318B-F03F-B532-75B6FCD20C37}"/>
              </a:ext>
            </a:extLst>
          </p:cNvPr>
          <p:cNvSpPr/>
          <p:nvPr/>
        </p:nvSpPr>
        <p:spPr>
          <a:xfrm>
            <a:off x="356861" y="130379"/>
            <a:ext cx="6809750" cy="6601256"/>
          </a:xfrm>
          <a:custGeom>
            <a:avLst/>
            <a:gdLst>
              <a:gd name="connsiteX0" fmla="*/ 0 w 6809750"/>
              <a:gd name="connsiteY0" fmla="*/ 0 h 6601256"/>
              <a:gd name="connsiteX1" fmla="*/ 612878 w 6809750"/>
              <a:gd name="connsiteY1" fmla="*/ 0 h 6601256"/>
              <a:gd name="connsiteX2" fmla="*/ 1089560 w 6809750"/>
              <a:gd name="connsiteY2" fmla="*/ 0 h 6601256"/>
              <a:gd name="connsiteX3" fmla="*/ 1906730 w 6809750"/>
              <a:gd name="connsiteY3" fmla="*/ 0 h 6601256"/>
              <a:gd name="connsiteX4" fmla="*/ 2519608 w 6809750"/>
              <a:gd name="connsiteY4" fmla="*/ 0 h 6601256"/>
              <a:gd name="connsiteX5" fmla="*/ 3132485 w 6809750"/>
              <a:gd name="connsiteY5" fmla="*/ 0 h 6601256"/>
              <a:gd name="connsiteX6" fmla="*/ 3949655 w 6809750"/>
              <a:gd name="connsiteY6" fmla="*/ 0 h 6601256"/>
              <a:gd name="connsiteX7" fmla="*/ 4494435 w 6809750"/>
              <a:gd name="connsiteY7" fmla="*/ 0 h 6601256"/>
              <a:gd name="connsiteX8" fmla="*/ 5311605 w 6809750"/>
              <a:gd name="connsiteY8" fmla="*/ 0 h 6601256"/>
              <a:gd name="connsiteX9" fmla="*/ 6128775 w 6809750"/>
              <a:gd name="connsiteY9" fmla="*/ 0 h 6601256"/>
              <a:gd name="connsiteX10" fmla="*/ 6809750 w 6809750"/>
              <a:gd name="connsiteY10" fmla="*/ 0 h 6601256"/>
              <a:gd name="connsiteX11" fmla="*/ 6809750 w 6809750"/>
              <a:gd name="connsiteY11" fmla="*/ 792151 h 6601256"/>
              <a:gd name="connsiteX12" fmla="*/ 6809750 w 6809750"/>
              <a:gd name="connsiteY12" fmla="*/ 1518289 h 6601256"/>
              <a:gd name="connsiteX13" fmla="*/ 6809750 w 6809750"/>
              <a:gd name="connsiteY13" fmla="*/ 1980377 h 6601256"/>
              <a:gd name="connsiteX14" fmla="*/ 6809750 w 6809750"/>
              <a:gd name="connsiteY14" fmla="*/ 2640502 h 6601256"/>
              <a:gd name="connsiteX15" fmla="*/ 6809750 w 6809750"/>
              <a:gd name="connsiteY15" fmla="*/ 3300628 h 6601256"/>
              <a:gd name="connsiteX16" fmla="*/ 6809750 w 6809750"/>
              <a:gd name="connsiteY16" fmla="*/ 3960754 h 6601256"/>
              <a:gd name="connsiteX17" fmla="*/ 6809750 w 6809750"/>
              <a:gd name="connsiteY17" fmla="*/ 4686892 h 6601256"/>
              <a:gd name="connsiteX18" fmla="*/ 6809750 w 6809750"/>
              <a:gd name="connsiteY18" fmla="*/ 5413030 h 6601256"/>
              <a:gd name="connsiteX19" fmla="*/ 6809750 w 6809750"/>
              <a:gd name="connsiteY19" fmla="*/ 6601256 h 6601256"/>
              <a:gd name="connsiteX20" fmla="*/ 6333068 w 6809750"/>
              <a:gd name="connsiteY20" fmla="*/ 6601256 h 6601256"/>
              <a:gd name="connsiteX21" fmla="*/ 5515898 w 6809750"/>
              <a:gd name="connsiteY21" fmla="*/ 6601256 h 6601256"/>
              <a:gd name="connsiteX22" fmla="*/ 4834923 w 6809750"/>
              <a:gd name="connsiteY22" fmla="*/ 6601256 h 6601256"/>
              <a:gd name="connsiteX23" fmla="*/ 4290142 w 6809750"/>
              <a:gd name="connsiteY23" fmla="*/ 6601256 h 6601256"/>
              <a:gd name="connsiteX24" fmla="*/ 3609167 w 6809750"/>
              <a:gd name="connsiteY24" fmla="*/ 6601256 h 6601256"/>
              <a:gd name="connsiteX25" fmla="*/ 3132485 w 6809750"/>
              <a:gd name="connsiteY25" fmla="*/ 6601256 h 6601256"/>
              <a:gd name="connsiteX26" fmla="*/ 2655802 w 6809750"/>
              <a:gd name="connsiteY26" fmla="*/ 6601256 h 6601256"/>
              <a:gd name="connsiteX27" fmla="*/ 1974827 w 6809750"/>
              <a:gd name="connsiteY27" fmla="*/ 6601256 h 6601256"/>
              <a:gd name="connsiteX28" fmla="*/ 1430047 w 6809750"/>
              <a:gd name="connsiteY28" fmla="*/ 6601256 h 6601256"/>
              <a:gd name="connsiteX29" fmla="*/ 680975 w 6809750"/>
              <a:gd name="connsiteY29" fmla="*/ 6601256 h 6601256"/>
              <a:gd name="connsiteX30" fmla="*/ 0 w 6809750"/>
              <a:gd name="connsiteY30" fmla="*/ 6601256 h 6601256"/>
              <a:gd name="connsiteX31" fmla="*/ 0 w 6809750"/>
              <a:gd name="connsiteY31" fmla="*/ 5875118 h 6601256"/>
              <a:gd name="connsiteX32" fmla="*/ 0 w 6809750"/>
              <a:gd name="connsiteY32" fmla="*/ 5148980 h 6601256"/>
              <a:gd name="connsiteX33" fmla="*/ 0 w 6809750"/>
              <a:gd name="connsiteY33" fmla="*/ 4620879 h 6601256"/>
              <a:gd name="connsiteX34" fmla="*/ 0 w 6809750"/>
              <a:gd name="connsiteY34" fmla="*/ 3894741 h 6601256"/>
              <a:gd name="connsiteX35" fmla="*/ 0 w 6809750"/>
              <a:gd name="connsiteY35" fmla="*/ 3102590 h 6601256"/>
              <a:gd name="connsiteX36" fmla="*/ 0 w 6809750"/>
              <a:gd name="connsiteY36" fmla="*/ 2508477 h 6601256"/>
              <a:gd name="connsiteX37" fmla="*/ 0 w 6809750"/>
              <a:gd name="connsiteY37" fmla="*/ 1716327 h 6601256"/>
              <a:gd name="connsiteX38" fmla="*/ 0 w 6809750"/>
              <a:gd name="connsiteY38" fmla="*/ 1188226 h 6601256"/>
              <a:gd name="connsiteX39" fmla="*/ 0 w 6809750"/>
              <a:gd name="connsiteY39" fmla="*/ 726138 h 6601256"/>
              <a:gd name="connsiteX40" fmla="*/ 0 w 6809750"/>
              <a:gd name="connsiteY40" fmla="*/ 0 h 6601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809750" h="6601256" extrusionOk="0">
                <a:moveTo>
                  <a:pt x="0" y="0"/>
                </a:moveTo>
                <a:cubicBezTo>
                  <a:pt x="167402" y="25217"/>
                  <a:pt x="461867" y="26822"/>
                  <a:pt x="612878" y="0"/>
                </a:cubicBezTo>
                <a:cubicBezTo>
                  <a:pt x="763889" y="-26822"/>
                  <a:pt x="963423" y="-2930"/>
                  <a:pt x="1089560" y="0"/>
                </a:cubicBezTo>
                <a:cubicBezTo>
                  <a:pt x="1215697" y="2930"/>
                  <a:pt x="1729609" y="-13203"/>
                  <a:pt x="1906730" y="0"/>
                </a:cubicBezTo>
                <a:cubicBezTo>
                  <a:pt x="2083851" y="13203"/>
                  <a:pt x="2282935" y="-4908"/>
                  <a:pt x="2519608" y="0"/>
                </a:cubicBezTo>
                <a:cubicBezTo>
                  <a:pt x="2756281" y="4908"/>
                  <a:pt x="2838491" y="-16374"/>
                  <a:pt x="3132485" y="0"/>
                </a:cubicBezTo>
                <a:cubicBezTo>
                  <a:pt x="3426479" y="16374"/>
                  <a:pt x="3603398" y="2808"/>
                  <a:pt x="3949655" y="0"/>
                </a:cubicBezTo>
                <a:cubicBezTo>
                  <a:pt x="4295912" y="-2808"/>
                  <a:pt x="4222466" y="22936"/>
                  <a:pt x="4494435" y="0"/>
                </a:cubicBezTo>
                <a:cubicBezTo>
                  <a:pt x="4766404" y="-22936"/>
                  <a:pt x="5076317" y="-25580"/>
                  <a:pt x="5311605" y="0"/>
                </a:cubicBezTo>
                <a:cubicBezTo>
                  <a:pt x="5546893" y="25580"/>
                  <a:pt x="5780103" y="-21421"/>
                  <a:pt x="6128775" y="0"/>
                </a:cubicBezTo>
                <a:cubicBezTo>
                  <a:pt x="6477447" y="21421"/>
                  <a:pt x="6660611" y="29357"/>
                  <a:pt x="6809750" y="0"/>
                </a:cubicBezTo>
                <a:cubicBezTo>
                  <a:pt x="6820366" y="282669"/>
                  <a:pt x="6849135" y="579832"/>
                  <a:pt x="6809750" y="792151"/>
                </a:cubicBezTo>
                <a:cubicBezTo>
                  <a:pt x="6770365" y="1004470"/>
                  <a:pt x="6812795" y="1175034"/>
                  <a:pt x="6809750" y="1518289"/>
                </a:cubicBezTo>
                <a:cubicBezTo>
                  <a:pt x="6806705" y="1861544"/>
                  <a:pt x="6815565" y="1761511"/>
                  <a:pt x="6809750" y="1980377"/>
                </a:cubicBezTo>
                <a:cubicBezTo>
                  <a:pt x="6803935" y="2199243"/>
                  <a:pt x="6780417" y="2425352"/>
                  <a:pt x="6809750" y="2640502"/>
                </a:cubicBezTo>
                <a:cubicBezTo>
                  <a:pt x="6839083" y="2855653"/>
                  <a:pt x="6782786" y="3095118"/>
                  <a:pt x="6809750" y="3300628"/>
                </a:cubicBezTo>
                <a:cubicBezTo>
                  <a:pt x="6836714" y="3506138"/>
                  <a:pt x="6840465" y="3811964"/>
                  <a:pt x="6809750" y="3960754"/>
                </a:cubicBezTo>
                <a:cubicBezTo>
                  <a:pt x="6779035" y="4109544"/>
                  <a:pt x="6777926" y="4356514"/>
                  <a:pt x="6809750" y="4686892"/>
                </a:cubicBezTo>
                <a:cubicBezTo>
                  <a:pt x="6841574" y="5017270"/>
                  <a:pt x="6836318" y="5244457"/>
                  <a:pt x="6809750" y="5413030"/>
                </a:cubicBezTo>
                <a:cubicBezTo>
                  <a:pt x="6783182" y="5581603"/>
                  <a:pt x="6782982" y="6215247"/>
                  <a:pt x="6809750" y="6601256"/>
                </a:cubicBezTo>
                <a:cubicBezTo>
                  <a:pt x="6703051" y="6595519"/>
                  <a:pt x="6459113" y="6605652"/>
                  <a:pt x="6333068" y="6601256"/>
                </a:cubicBezTo>
                <a:cubicBezTo>
                  <a:pt x="6207023" y="6596860"/>
                  <a:pt x="5873669" y="6564374"/>
                  <a:pt x="5515898" y="6601256"/>
                </a:cubicBezTo>
                <a:cubicBezTo>
                  <a:pt x="5158127" y="6638139"/>
                  <a:pt x="5146944" y="6634618"/>
                  <a:pt x="4834923" y="6601256"/>
                </a:cubicBezTo>
                <a:cubicBezTo>
                  <a:pt x="4522902" y="6567894"/>
                  <a:pt x="4426940" y="6616983"/>
                  <a:pt x="4290142" y="6601256"/>
                </a:cubicBezTo>
                <a:cubicBezTo>
                  <a:pt x="4153344" y="6585529"/>
                  <a:pt x="3894582" y="6610251"/>
                  <a:pt x="3609167" y="6601256"/>
                </a:cubicBezTo>
                <a:cubicBezTo>
                  <a:pt x="3323752" y="6592261"/>
                  <a:pt x="3368684" y="6621453"/>
                  <a:pt x="3132485" y="6601256"/>
                </a:cubicBezTo>
                <a:cubicBezTo>
                  <a:pt x="2896286" y="6581059"/>
                  <a:pt x="2776950" y="6617900"/>
                  <a:pt x="2655802" y="6601256"/>
                </a:cubicBezTo>
                <a:cubicBezTo>
                  <a:pt x="2534654" y="6584612"/>
                  <a:pt x="2242376" y="6633312"/>
                  <a:pt x="1974827" y="6601256"/>
                </a:cubicBezTo>
                <a:cubicBezTo>
                  <a:pt x="1707278" y="6569200"/>
                  <a:pt x="1641323" y="6603006"/>
                  <a:pt x="1430047" y="6601256"/>
                </a:cubicBezTo>
                <a:cubicBezTo>
                  <a:pt x="1218771" y="6599506"/>
                  <a:pt x="985244" y="6602736"/>
                  <a:pt x="680975" y="6601256"/>
                </a:cubicBezTo>
                <a:cubicBezTo>
                  <a:pt x="376706" y="6599776"/>
                  <a:pt x="300854" y="6585504"/>
                  <a:pt x="0" y="6601256"/>
                </a:cubicBezTo>
                <a:cubicBezTo>
                  <a:pt x="3523" y="6319602"/>
                  <a:pt x="-25721" y="6112209"/>
                  <a:pt x="0" y="5875118"/>
                </a:cubicBezTo>
                <a:cubicBezTo>
                  <a:pt x="25721" y="5638027"/>
                  <a:pt x="20365" y="5437823"/>
                  <a:pt x="0" y="5148980"/>
                </a:cubicBezTo>
                <a:cubicBezTo>
                  <a:pt x="-20365" y="4860137"/>
                  <a:pt x="-12226" y="4872949"/>
                  <a:pt x="0" y="4620879"/>
                </a:cubicBezTo>
                <a:cubicBezTo>
                  <a:pt x="12226" y="4368809"/>
                  <a:pt x="-23148" y="4128040"/>
                  <a:pt x="0" y="3894741"/>
                </a:cubicBezTo>
                <a:cubicBezTo>
                  <a:pt x="23148" y="3661442"/>
                  <a:pt x="25240" y="3424442"/>
                  <a:pt x="0" y="3102590"/>
                </a:cubicBezTo>
                <a:cubicBezTo>
                  <a:pt x="-25240" y="2780738"/>
                  <a:pt x="-25607" y="2707151"/>
                  <a:pt x="0" y="2508477"/>
                </a:cubicBezTo>
                <a:cubicBezTo>
                  <a:pt x="25607" y="2309803"/>
                  <a:pt x="4599" y="1954865"/>
                  <a:pt x="0" y="1716327"/>
                </a:cubicBezTo>
                <a:cubicBezTo>
                  <a:pt x="-4599" y="1477789"/>
                  <a:pt x="-5900" y="1450040"/>
                  <a:pt x="0" y="1188226"/>
                </a:cubicBezTo>
                <a:cubicBezTo>
                  <a:pt x="5900" y="926412"/>
                  <a:pt x="-5827" y="889527"/>
                  <a:pt x="0" y="726138"/>
                </a:cubicBezTo>
                <a:cubicBezTo>
                  <a:pt x="5827" y="562749"/>
                  <a:pt x="-2143" y="22401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D2C428C-A988-DFC9-2353-9424A9678819}"/>
              </a:ext>
            </a:extLst>
          </p:cNvPr>
          <p:cNvSpPr txBox="1"/>
          <p:nvPr/>
        </p:nvSpPr>
        <p:spPr>
          <a:xfrm>
            <a:off x="7282802" y="192092"/>
            <a:ext cx="1979524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11893"/>
                </a:solidFill>
                <a:latin typeface="Cooper Black" panose="0208090404030B020404" pitchFamily="18" charset="0"/>
              </a:rPr>
              <a:t>Editors</a:t>
            </a:r>
            <a:endParaRPr lang="zh-CN" altLang="en-US" sz="32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417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">
            <a:extLst>
              <a:ext uri="{FF2B5EF4-FFF2-40B4-BE49-F238E27FC236}">
                <a16:creationId xmlns:a16="http://schemas.microsoft.com/office/drawing/2014/main" id="{E618BD1D-F4DC-33EC-3B4B-4EE355F57EE1}"/>
              </a:ext>
            </a:extLst>
          </p:cNvPr>
          <p:cNvSpPr txBox="1">
            <a:spLocks/>
          </p:cNvSpPr>
          <p:nvPr/>
        </p:nvSpPr>
        <p:spPr>
          <a:xfrm>
            <a:off x="1445101" y="96494"/>
            <a:ext cx="9301797" cy="13815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dirty="0">
                <a:solidFill>
                  <a:srgbClr val="0C0CB4"/>
                </a:solidFill>
                <a:latin typeface="Cooper Black" panose="0208090404030B020404" pitchFamily="18" charset="0"/>
                <a:ea typeface="黑体"/>
                <a:cs typeface="Hannotate SC Regular"/>
              </a:rPr>
              <a:t>Big Questions and Ideas </a:t>
            </a:r>
          </a:p>
          <a:p>
            <a:pPr algn="ctr"/>
            <a:r>
              <a:rPr lang="en-US" altLang="zh-CN" sz="4400" b="1" dirty="0">
                <a:solidFill>
                  <a:srgbClr val="0C0CB4"/>
                </a:solidFill>
                <a:latin typeface="Cooper Black" panose="0208090404030B020404" pitchFamily="18" charset="0"/>
                <a:ea typeface="黑体"/>
                <a:cs typeface="Hannotate SC Regular"/>
              </a:rPr>
              <a:t>in particle physics</a:t>
            </a:r>
            <a:endParaRPr lang="en-US" altLang="zh-CN" sz="900" b="1" dirty="0">
              <a:solidFill>
                <a:srgbClr val="0C0CB4"/>
              </a:solidFill>
              <a:latin typeface="Arial Black" pitchFamily="34" charset="0"/>
              <a:ea typeface="黑体"/>
              <a:cs typeface="Hannotate SC Regular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D6FDEC8-A0BE-ABBC-2153-026CD04DB9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47"/>
          <a:stretch/>
        </p:blipFill>
        <p:spPr>
          <a:xfrm>
            <a:off x="221179" y="2391722"/>
            <a:ext cx="4361942" cy="287261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989F153-A4C0-A37C-8EEC-5EA17BE9F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6380506"/>
            <a:ext cx="2743200" cy="381000"/>
          </a:xfrm>
          <a:prstGeom prst="rect">
            <a:avLst/>
          </a:prstGeom>
        </p:spPr>
      </p:pic>
      <p:sp>
        <p:nvSpPr>
          <p:cNvPr id="4" name="右箭头 3">
            <a:extLst>
              <a:ext uri="{FF2B5EF4-FFF2-40B4-BE49-F238E27FC236}">
                <a16:creationId xmlns:a16="http://schemas.microsoft.com/office/drawing/2014/main" id="{A5876F6E-E10E-CB00-46DC-1B89C6023DAC}"/>
              </a:ext>
            </a:extLst>
          </p:cNvPr>
          <p:cNvSpPr/>
          <p:nvPr/>
        </p:nvSpPr>
        <p:spPr>
          <a:xfrm>
            <a:off x="4980037" y="3486276"/>
            <a:ext cx="553939" cy="484632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41470A5-F8E5-1131-4194-98EB2378FF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6972"/>
          <a:stretch>
            <a:fillRect/>
          </a:stretch>
        </p:blipFill>
        <p:spPr>
          <a:xfrm>
            <a:off x="5698504" y="1570116"/>
            <a:ext cx="6193409" cy="43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60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DD33A-B8BC-607C-9B6A-E20B69733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3">
            <a:extLst>
              <a:ext uri="{FF2B5EF4-FFF2-40B4-BE49-F238E27FC236}">
                <a16:creationId xmlns:a16="http://schemas.microsoft.com/office/drawing/2014/main" id="{D8961E14-F60A-628D-DEDA-8EA86D0D8C24}"/>
              </a:ext>
            </a:extLst>
          </p:cNvPr>
          <p:cNvSpPr txBox="1">
            <a:spLocks/>
          </p:cNvSpPr>
          <p:nvPr/>
        </p:nvSpPr>
        <p:spPr>
          <a:xfrm>
            <a:off x="2086303" y="13023"/>
            <a:ext cx="8019393" cy="11787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dirty="0">
                <a:solidFill>
                  <a:srgbClr val="0C0CB4"/>
                </a:solidFill>
                <a:latin typeface="Cooper Black" panose="0208090404030B020404" pitchFamily="18" charset="0"/>
                <a:ea typeface="黑体"/>
                <a:cs typeface="Hannotate SC Regular"/>
              </a:rPr>
              <a:t>CEPC operation scheme 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E50A12-A593-BAD0-1181-BDC82E424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5</a:t>
            </a:fld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8DC0AA-E7AF-C8FC-14D4-B11699D727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27" r="1"/>
          <a:stretch>
            <a:fillRect/>
          </a:stretch>
        </p:blipFill>
        <p:spPr>
          <a:xfrm>
            <a:off x="5685532" y="1375833"/>
            <a:ext cx="6205417" cy="338327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1DC2AD-BFB5-AB61-254F-F6D35FA3F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53" y="1375833"/>
            <a:ext cx="5330214" cy="480906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5304D1D-5539-7314-687B-CADEE67A4FEA}"/>
              </a:ext>
            </a:extLst>
          </p:cNvPr>
          <p:cNvSpPr txBox="1"/>
          <p:nvPr/>
        </p:nvSpPr>
        <p:spPr>
          <a:xfrm>
            <a:off x="6317931" y="5096066"/>
            <a:ext cx="49406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FF"/>
                </a:solidFill>
                <a:effectLst/>
                <a:latin typeface="Arial Rounded MT Bold" panose="020F0704030504030204" pitchFamily="34" charset="0"/>
              </a:rPr>
              <a:t>4 Million</a:t>
            </a:r>
            <a:r>
              <a:rPr lang="en-US" altLang="zh-CN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 Higgs (10 years)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~ </a:t>
            </a:r>
            <a:r>
              <a:rPr lang="en-US" altLang="zh-CN" dirty="0">
                <a:solidFill>
                  <a:srgbClr val="0000C0"/>
                </a:solidFill>
                <a:effectLst/>
                <a:latin typeface="Arial Rounded MT Bold" panose="020F0704030504030204" pitchFamily="34" charset="0"/>
              </a:rPr>
              <a:t>1 Giga </a:t>
            </a:r>
            <a:r>
              <a:rPr lang="en-US" altLang="zh-CN" dirty="0">
                <a:solidFill>
                  <a:srgbClr val="0E0E0E"/>
                </a:solidFill>
                <a:effectLst/>
                <a:latin typeface="Arial Rounded MT Bold" panose="020F0704030504030204" pitchFamily="34" charset="0"/>
              </a:rPr>
              <a:t>W (1 year)</a:t>
            </a:r>
            <a:r>
              <a:rPr lang="en-US" altLang="zh-CN" dirty="0">
                <a:solidFill>
                  <a:srgbClr val="0000C0"/>
                </a:solidFill>
                <a:effectLst/>
                <a:latin typeface="Arial Rounded MT Bold" panose="020F0704030504030204" pitchFamily="34" charset="0"/>
              </a:rPr>
              <a:t> + 4 Tera</a:t>
            </a:r>
            <a:r>
              <a:rPr lang="en-US" altLang="zh-CN" dirty="0">
                <a:solidFill>
                  <a:srgbClr val="FC1827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Z (2 years)</a:t>
            </a:r>
            <a:endParaRPr lang="en-US" altLang="zh-CN" dirty="0">
              <a:solidFill>
                <a:srgbClr val="0000C0"/>
              </a:solidFill>
              <a:effectLst/>
              <a:latin typeface="Arial Rounded MT Bold" panose="020F07040305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</a:rPr>
              <a:t>Upgradable: Top factory (500 k ttbar)</a:t>
            </a:r>
          </a:p>
        </p:txBody>
      </p:sp>
    </p:spTree>
    <p:extLst>
      <p:ext uri="{BB962C8B-B14F-4D97-AF65-F5344CB8AC3E}">
        <p14:creationId xmlns:p14="http://schemas.microsoft.com/office/powerpoint/2010/main" val="3846343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D686E-A1DF-881B-9E71-A5AB5981E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3">
            <a:extLst>
              <a:ext uri="{FF2B5EF4-FFF2-40B4-BE49-F238E27FC236}">
                <a16:creationId xmlns:a16="http://schemas.microsoft.com/office/drawing/2014/main" id="{71BA9460-D70C-6D1D-91B1-B4266C623A8C}"/>
              </a:ext>
            </a:extLst>
          </p:cNvPr>
          <p:cNvSpPr txBox="1">
            <a:spLocks/>
          </p:cNvSpPr>
          <p:nvPr/>
        </p:nvSpPr>
        <p:spPr>
          <a:xfrm>
            <a:off x="707712" y="71703"/>
            <a:ext cx="4749191" cy="101476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dirty="0">
                <a:solidFill>
                  <a:srgbClr val="011893"/>
                </a:solidFill>
                <a:latin typeface="Cooper Black" panose="0208090404030B020404" pitchFamily="18" charset="0"/>
                <a:ea typeface="黑体"/>
                <a:cs typeface="Hannotate SC Regular"/>
              </a:rPr>
              <a:t>NP Program</a:t>
            </a:r>
            <a:r>
              <a:rPr lang="en-US" altLang="zh-CN" sz="3600" b="1" dirty="0">
                <a:solidFill>
                  <a:srgbClr val="011893"/>
                </a:solidFill>
                <a:latin typeface="Arial Black" pitchFamily="34" charset="0"/>
                <a:ea typeface="黑体"/>
                <a:cs typeface="Hannotate SC Regular"/>
              </a:rPr>
              <a:t> </a:t>
            </a:r>
            <a:endParaRPr lang="en-US" altLang="zh-CN" sz="900" b="1" dirty="0">
              <a:solidFill>
                <a:srgbClr val="011893"/>
              </a:solidFill>
              <a:latin typeface="Arial Black" pitchFamily="34" charset="0"/>
              <a:ea typeface="黑体"/>
              <a:cs typeface="Hannotate SC Regular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814CCE-FE80-AC2B-C7F5-2C5181B0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6</a:t>
            </a:fld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556B9ED-C4BD-28DF-895A-46B10BC0D282}"/>
              </a:ext>
            </a:extLst>
          </p:cNvPr>
          <p:cNvSpPr txBox="1"/>
          <p:nvPr/>
        </p:nvSpPr>
        <p:spPr>
          <a:xfrm>
            <a:off x="6489293" y="1430257"/>
            <a:ext cx="547678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itchFamily="2" charset="2"/>
              <a:buChar char="n"/>
            </a:pPr>
            <a:r>
              <a:rPr lang="en-US" altLang="zh-CN" sz="2400" b="1" dirty="0">
                <a:solidFill>
                  <a:srgbClr val="011893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Intensity frontier</a:t>
            </a:r>
            <a:r>
              <a:rPr lang="zh-CN" altLang="en-US" sz="2400" b="1" dirty="0">
                <a:solidFill>
                  <a:srgbClr val="011893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11893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of H/Z…: </a:t>
            </a:r>
            <a:r>
              <a:rPr lang="en-US" altLang="zh-CN" sz="2000" b="1" dirty="0">
                <a:solidFill>
                  <a:srgbClr val="011893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 </a:t>
            </a:r>
            <a:endParaRPr lang="en-US" altLang="zh-CN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C00000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Exotic Higgs/Z, </a:t>
            </a:r>
            <a:r>
              <a:rPr lang="en-US" altLang="zh-CN" sz="2000" dirty="0">
                <a:solidFill>
                  <a:srgbClr val="FF7E79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EWPT,…</a:t>
            </a:r>
            <a:endParaRPr lang="en-US" altLang="zh-CN" sz="2000" dirty="0">
              <a:solidFill>
                <a:srgbClr val="011893"/>
              </a:solidFill>
              <a:latin typeface="Arial Rounded MT Bold" panose="020F0704030504030204" pitchFamily="34" charset="0"/>
              <a:ea typeface="Marker Felt Thin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011893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Dark Matter and Dark Sector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011893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New particles/phenomena: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LLP, ALP</a:t>
            </a:r>
            <a:r>
              <a:rPr lang="en-US" altLang="zh-CN" sz="2000" dirty="0">
                <a:solidFill>
                  <a:srgbClr val="FFC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, …</a:t>
            </a:r>
          </a:p>
          <a:p>
            <a:pPr marL="342900" indent="-342900" algn="just">
              <a:spcAft>
                <a:spcPts val="600"/>
              </a:spcAft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011893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New symmetries: </a:t>
            </a:r>
          </a:p>
          <a:p>
            <a:pPr marL="914400" lvl="1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B05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SUSY</a:t>
            </a:r>
          </a:p>
          <a:p>
            <a:pPr marL="342900" indent="-342900">
              <a:spcAft>
                <a:spcPts val="600"/>
              </a:spcAft>
              <a:buFont typeface="Wingdings" pitchFamily="2" charset="2"/>
              <a:buChar char="n"/>
            </a:pPr>
            <a:r>
              <a:rPr lang="en-US" altLang="zh-CN" sz="2400" b="1" dirty="0">
                <a:solidFill>
                  <a:srgbClr val="011893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Flavor frontier :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FB92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Flavor</a:t>
            </a:r>
            <a:r>
              <a:rPr lang="en-US" altLang="zh-CN" sz="2000" dirty="0">
                <a:solidFill>
                  <a:srgbClr val="011893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Neutrino</a:t>
            </a:r>
            <a:r>
              <a:rPr lang="en-US" altLang="zh-CN" sz="2000" dirty="0">
                <a:solidFill>
                  <a:srgbClr val="011893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, …</a:t>
            </a:r>
          </a:p>
          <a:p>
            <a:pPr marL="457200" indent="-457200" algn="just">
              <a:spcAft>
                <a:spcPts val="600"/>
              </a:spcAft>
              <a:buFont typeface="Wingdings" pitchFamily="2" charset="2"/>
              <a:buChar char="n"/>
            </a:pPr>
            <a:r>
              <a:rPr lang="en-US" altLang="zh-CN" sz="2400" b="1" dirty="0">
                <a:solidFill>
                  <a:srgbClr val="011893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Techniques:</a:t>
            </a:r>
          </a:p>
          <a:p>
            <a:pPr marL="914400" lvl="1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9437FF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Global fitting, AI,…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BC04700-DA4D-DC1E-3F9D-6C906FE049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591"/>
          <a:stretch>
            <a:fillRect/>
          </a:stretch>
        </p:blipFill>
        <p:spPr>
          <a:xfrm>
            <a:off x="375514" y="1430257"/>
            <a:ext cx="5327195" cy="45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48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1C52FF27-859A-E4F6-B469-51F54FCD070D}"/>
              </a:ext>
            </a:extLst>
          </p:cNvPr>
          <p:cNvSpPr txBox="1"/>
          <p:nvPr/>
        </p:nvSpPr>
        <p:spPr>
          <a:xfrm>
            <a:off x="25401" y="1805651"/>
            <a:ext cx="5417328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altLang="zh-CN" sz="2200" b="1" dirty="0">
                <a:latin typeface="Arial Rounded MT Bold" panose="020F0704030504030204" pitchFamily="34" charset="0"/>
              </a:rPr>
              <a:t>Higgs</a:t>
            </a:r>
            <a:r>
              <a:rPr lang="en-US" altLang="zh-CN" sz="2200" dirty="0">
                <a:latin typeface="Arial Rounded MT Bold" panose="020F0704030504030204" pitchFamily="34" charset="0"/>
              </a:rPr>
              <a:t> portal to NP:</a:t>
            </a:r>
          </a:p>
          <a:p>
            <a:pPr marL="800100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 Rounded MT Bold" panose="020F0704030504030204" pitchFamily="34" charset="0"/>
              </a:rPr>
              <a:t>neutrino physics</a:t>
            </a:r>
          </a:p>
          <a:p>
            <a:pPr marL="800100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 Rounded MT Bold" panose="020F0704030504030204" pitchFamily="34" charset="0"/>
              </a:rPr>
              <a:t>DM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 Rounded MT Bold" panose="020F0704030504030204" pitchFamily="34" charset="0"/>
              </a:rPr>
              <a:t>phase transition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 Rounded MT Bold" panose="020F0704030504030204" pitchFamily="34" charset="0"/>
              </a:rPr>
              <a:t>vacuum stability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 Rounded MT Bold" panose="020F0704030504030204" pitchFamily="34" charset="0"/>
              </a:rPr>
              <a:t>…</a:t>
            </a:r>
          </a:p>
          <a:p>
            <a:pPr lvl="1" algn="just">
              <a:spcAft>
                <a:spcPts val="1200"/>
              </a:spcAft>
            </a:pPr>
            <a:r>
              <a:rPr lang="en-US" altLang="zh-CN" sz="2200" b="1" dirty="0">
                <a:solidFill>
                  <a:srgbClr val="0432FF"/>
                </a:solidFill>
                <a:latin typeface="Arial Rounded MT Bold" panose="020F0704030504030204" pitchFamily="34" charset="0"/>
                <a:sym typeface="Wingdings" pitchFamily="2" charset="2"/>
              </a:rPr>
              <a:t> A promising way towards NP.</a:t>
            </a:r>
            <a:endParaRPr lang="en-US" altLang="zh-CN" sz="2200" b="1" i="1" dirty="0">
              <a:solidFill>
                <a:srgbClr val="0432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7B32F5-8803-F614-02D7-0BBED5A2728B}"/>
              </a:ext>
            </a:extLst>
          </p:cNvPr>
          <p:cNvSpPr txBox="1">
            <a:spLocks/>
          </p:cNvSpPr>
          <p:nvPr/>
        </p:nvSpPr>
        <p:spPr>
          <a:xfrm>
            <a:off x="1520942" y="-16260"/>
            <a:ext cx="9147059" cy="864097"/>
          </a:xfrm>
          <a:prstGeom prst="rect">
            <a:avLst/>
          </a:prstGeom>
          <a:solidFill>
            <a:srgbClr val="C00000">
              <a:alpha val="81569"/>
            </a:srgbClr>
          </a:solidFill>
          <a:ln>
            <a:noFill/>
          </a:ln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kumimoji="1" lang="en-US" altLang="zh-CN" sz="3200" b="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1. Exotic Higgs/Z/top decays</a:t>
            </a:r>
            <a:r>
              <a:rPr kumimoji="1" lang="zh-CN" altLang="en-US" sz="3200" b="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 （</a:t>
            </a:r>
            <a:r>
              <a:rPr kumimoji="1" lang="en-US" altLang="zh-CN" sz="3200" b="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1</a:t>
            </a:r>
            <a:r>
              <a:rPr kumimoji="1" lang="zh-CN" altLang="en-US" sz="3200" b="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）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1B6BFC6-AEF2-7E34-F140-6BBC1551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312" y="2802647"/>
            <a:ext cx="6554157" cy="364236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A314FC1-E89D-B848-E171-7C2DC814FE4B}"/>
              </a:ext>
            </a:extLst>
          </p:cNvPr>
          <p:cNvSpPr txBox="1"/>
          <p:nvPr/>
        </p:nvSpPr>
        <p:spPr>
          <a:xfrm>
            <a:off x="9322758" y="2974214"/>
            <a:ext cx="20310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432FF"/>
                </a:solidFill>
              </a:rPr>
              <a:t>Exotic higgs </a:t>
            </a:r>
            <a:endParaRPr lang="zh-CN" altLang="en-US" sz="20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FB75A7D-D834-2112-1366-F64E60406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00" y="941726"/>
            <a:ext cx="5549900" cy="14224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BB6D682-85C2-7FDF-A56E-7535A93860A9}"/>
              </a:ext>
            </a:extLst>
          </p:cNvPr>
          <p:cNvSpPr txBox="1"/>
          <p:nvPr/>
        </p:nvSpPr>
        <p:spPr>
          <a:xfrm>
            <a:off x="6004789" y="2366416"/>
            <a:ext cx="6120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Representative topologies of the Higgs exotic decays</a:t>
            </a:r>
          </a:p>
        </p:txBody>
      </p:sp>
      <p:sp>
        <p:nvSpPr>
          <p:cNvPr id="8" name="灯片编号占位符 4">
            <a:extLst>
              <a:ext uri="{FF2B5EF4-FFF2-40B4-BE49-F238E27FC236}">
                <a16:creationId xmlns:a16="http://schemas.microsoft.com/office/drawing/2014/main" id="{A5D076B8-CE81-0AC6-3697-3B39159FE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FA7D54-A25A-724D-9929-48FA8294DF48}" type="slidenum">
              <a:rPr kumimoji="1" lang="zh-CN" altLang="en-US" smtClean="0"/>
              <a:t>7</a:t>
            </a:fld>
            <a:endParaRPr kumimoji="1"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029153-E42D-4FE6-BBF4-3D15543689D0}"/>
              </a:ext>
            </a:extLst>
          </p:cNvPr>
          <p:cNvSpPr txBox="1"/>
          <p:nvPr/>
        </p:nvSpPr>
        <p:spPr>
          <a:xfrm>
            <a:off x="7026711" y="6431916"/>
            <a:ext cx="407683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Liu, Wang &amp; Zhang, 1612.09284</a:t>
            </a:r>
          </a:p>
        </p:txBody>
      </p:sp>
    </p:spTree>
    <p:extLst>
      <p:ext uri="{BB962C8B-B14F-4D97-AF65-F5344CB8AC3E}">
        <p14:creationId xmlns:p14="http://schemas.microsoft.com/office/powerpoint/2010/main" val="2867413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5FD0E-D47A-A743-1731-022A300E9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A4C99887-6247-548E-2704-B7C2E03D83DB}"/>
              </a:ext>
            </a:extLst>
          </p:cNvPr>
          <p:cNvSpPr txBox="1"/>
          <p:nvPr/>
        </p:nvSpPr>
        <p:spPr>
          <a:xfrm>
            <a:off x="413467" y="5831026"/>
            <a:ext cx="10254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altLang="zh-CN" sz="2000" dirty="0">
                <a:latin typeface="Arial Rounded MT Bold" panose="020F0704030504030204" pitchFamily="34" charset="0"/>
                <a:sym typeface="Wingdings" pitchFamily="2" charset="2"/>
              </a:rPr>
              <a:t> </a:t>
            </a:r>
            <a:r>
              <a:rPr lang="en-US" altLang="zh-CN" sz="2000" dirty="0">
                <a:latin typeface="Arial Rounded MT Bold" panose="020F0704030504030204" pitchFamily="34" charset="0"/>
              </a:rPr>
              <a:t>As a </a:t>
            </a:r>
            <a:r>
              <a:rPr lang="en-US" altLang="zh-CN" sz="2000" b="1" i="1" dirty="0">
                <a:solidFill>
                  <a:srgbClr val="0432FF"/>
                </a:solidFill>
                <a:latin typeface="Arial Rounded MT Bold" panose="020F0704030504030204" pitchFamily="34" charset="0"/>
                <a:ea typeface="Marker Felt Thin" charset="0"/>
                <a:cs typeface="Times New Roman" panose="02020603050405020304" pitchFamily="18" charset="0"/>
              </a:rPr>
              <a:t>Higgs (flavor, top) factory</a:t>
            </a:r>
            <a:r>
              <a:rPr lang="en-US" altLang="zh-CN" sz="2000" dirty="0">
                <a:latin typeface="Arial Rounded MT Bold" panose="020F0704030504030204" pitchFamily="34" charset="0"/>
              </a:rPr>
              <a:t>, CEPC could  search for </a:t>
            </a:r>
            <a:r>
              <a:rPr lang="en-US" altLang="zh-CN" sz="2000" b="1" dirty="0">
                <a:latin typeface="Arial Rounded MT Bold" panose="020F0704030504030204" pitchFamily="34" charset="0"/>
              </a:rPr>
              <a:t>exotic H/Z/top decays </a:t>
            </a:r>
            <a:r>
              <a:rPr lang="en-US" altLang="zh-CN" sz="2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with sensitivities </a:t>
            </a:r>
            <a:r>
              <a:rPr lang="en-US" altLang="zh-CN" sz="2000" b="1" dirty="0">
                <a:solidFill>
                  <a:srgbClr val="FF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orders of magnitude better </a:t>
            </a:r>
            <a:r>
              <a:rPr lang="en-US" altLang="zh-CN" sz="20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than those of existing facilities.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CA5B757-883B-C24A-9086-89F319A1C3BF}"/>
              </a:ext>
            </a:extLst>
          </p:cNvPr>
          <p:cNvSpPr txBox="1">
            <a:spLocks/>
          </p:cNvSpPr>
          <p:nvPr/>
        </p:nvSpPr>
        <p:spPr>
          <a:xfrm>
            <a:off x="1520942" y="-16260"/>
            <a:ext cx="9147059" cy="864097"/>
          </a:xfrm>
          <a:prstGeom prst="rect">
            <a:avLst/>
          </a:prstGeom>
          <a:solidFill>
            <a:srgbClr val="C00000">
              <a:alpha val="81569"/>
            </a:srgbClr>
          </a:solidFill>
          <a:ln>
            <a:noFill/>
          </a:ln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kumimoji="1" lang="en-US" altLang="zh-CN" sz="3200" b="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1. Exotic Higgs/Z/top decays</a:t>
            </a:r>
            <a:r>
              <a:rPr kumimoji="1" lang="zh-CN" altLang="en-US" sz="3200" b="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 （</a:t>
            </a:r>
            <a:r>
              <a:rPr kumimoji="1" lang="en-US" altLang="zh-CN" sz="3200" b="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2</a:t>
            </a:r>
            <a:r>
              <a:rPr kumimoji="1" lang="zh-CN" altLang="en-US" sz="3200" b="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）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18F604-FA1B-0A45-4507-F102E773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A7D54-A25A-724D-9929-48FA8294DF48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39C87DC-B6A3-5210-57D9-99CD91C68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060" y="948621"/>
            <a:ext cx="7463270" cy="449401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486B808-66A4-8120-3506-251C502E67FB}"/>
              </a:ext>
            </a:extLst>
          </p:cNvPr>
          <p:cNvSpPr txBox="1"/>
          <p:nvPr/>
        </p:nvSpPr>
        <p:spPr>
          <a:xfrm>
            <a:off x="5973847" y="1152347"/>
            <a:ext cx="1535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432FF"/>
                </a:solidFill>
              </a:rPr>
              <a:t>Exotic Z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E887EF4-0CA7-8090-925A-DD9CB17E8BCC}"/>
              </a:ext>
            </a:extLst>
          </p:cNvPr>
          <p:cNvSpPr txBox="1"/>
          <p:nvPr/>
        </p:nvSpPr>
        <p:spPr>
          <a:xfrm>
            <a:off x="413467" y="1609205"/>
            <a:ext cx="3186983" cy="287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200" b="1" dirty="0">
                <a:latin typeface="Arial Rounded MT Bold" panose="020F0704030504030204" pitchFamily="34" charset="0"/>
              </a:rPr>
              <a:t>Exposing NP with Future Z-Factories: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A broad range of dark sector models considered.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Model-independent </a:t>
            </a:r>
            <a:r>
              <a:rPr lang="en-US" altLang="zh-CN" sz="2200" i="1" dirty="0">
                <a:latin typeface="Arial" panose="020B0604020202020204" pitchFamily="34" charset="0"/>
                <a:cs typeface="Arial" panose="020B0604020202020204" pitchFamily="34" charset="0"/>
              </a:rPr>
              <a:t>exotic Z decay channels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used.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F500D7-DBBF-4256-82A4-8D6B9C93DB80}"/>
              </a:ext>
            </a:extLst>
          </p:cNvPr>
          <p:cNvSpPr txBox="1"/>
          <p:nvPr/>
        </p:nvSpPr>
        <p:spPr>
          <a:xfrm>
            <a:off x="5633277" y="5427148"/>
            <a:ext cx="407683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Liu, Wang, Wang &amp; </a:t>
            </a:r>
            <a:r>
              <a:rPr lang="en-US" dirty="0" err="1">
                <a:latin typeface="Helvetica" pitchFamily="2" charset="0"/>
              </a:rPr>
              <a:t>Xue</a:t>
            </a:r>
            <a:r>
              <a:rPr lang="en-US" dirty="0">
                <a:latin typeface="Helvetica" pitchFamily="2" charset="0"/>
              </a:rPr>
              <a:t>,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dirty="0">
                <a:latin typeface="Helvetica" pitchFamily="2" charset="0"/>
              </a:rPr>
              <a:t>1712.07237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5B066E-628D-47BE-A66A-8038F5D05134}"/>
              </a:ext>
            </a:extLst>
          </p:cNvPr>
          <p:cNvSpPr txBox="1"/>
          <p:nvPr/>
        </p:nvSpPr>
        <p:spPr>
          <a:xfrm>
            <a:off x="339213" y="4667334"/>
            <a:ext cx="349455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See the talk by Shao-Feng Ge</a:t>
            </a:r>
            <a:br>
              <a:rPr lang="en-US" dirty="0">
                <a:latin typeface="Helvetica" pitchFamily="2" charset="0"/>
              </a:rPr>
            </a:br>
            <a:r>
              <a:rPr lang="en-US" dirty="0">
                <a:latin typeface="Helvetica" pitchFamily="2" charset="0"/>
              </a:rPr>
              <a:t>(Z/W resonances)</a:t>
            </a:r>
          </a:p>
        </p:txBody>
      </p:sp>
    </p:spTree>
    <p:extLst>
      <p:ext uri="{BB962C8B-B14F-4D97-AF65-F5344CB8AC3E}">
        <p14:creationId xmlns:p14="http://schemas.microsoft.com/office/powerpoint/2010/main" val="2832333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9CC60-8E08-6012-B563-238A81383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9DE16351-1915-94D2-00EE-D38CD278E0AC}"/>
              </a:ext>
            </a:extLst>
          </p:cNvPr>
          <p:cNvSpPr txBox="1">
            <a:spLocks/>
          </p:cNvSpPr>
          <p:nvPr/>
        </p:nvSpPr>
        <p:spPr>
          <a:xfrm>
            <a:off x="1524001" y="-29304"/>
            <a:ext cx="9147059" cy="864097"/>
          </a:xfrm>
          <a:prstGeom prst="rect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kumimoji="1" lang="en-US" altLang="zh-CN" b="0" dirty="0">
                <a:solidFill>
                  <a:schemeClr val="bg1"/>
                </a:solidFill>
                <a:latin typeface="Cooper Black" charset="0"/>
                <a:ea typeface="Cooper Black" charset="0"/>
                <a:cs typeface="Cooper Black" charset="0"/>
              </a:rPr>
              <a:t>2. EWPT at CEPC (1)</a:t>
            </a:r>
            <a:endParaRPr kumimoji="1" lang="zh-CN" altLang="en-US" b="0" dirty="0">
              <a:solidFill>
                <a:schemeClr val="bg1"/>
              </a:solidFill>
              <a:latin typeface="Cooper Black" charset="0"/>
              <a:ea typeface="Cooper Black" charset="0"/>
              <a:cs typeface="Cooper Black" charset="0"/>
            </a:endParaRPr>
          </a:p>
        </p:txBody>
      </p:sp>
      <p:sp>
        <p:nvSpPr>
          <p:cNvPr id="18" name="灯片编号占位符 2">
            <a:extLst>
              <a:ext uri="{FF2B5EF4-FFF2-40B4-BE49-F238E27FC236}">
                <a16:creationId xmlns:a16="http://schemas.microsoft.com/office/drawing/2014/main" id="{0B42DF7C-3F7C-CC1C-5613-ABEB3D0BB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FA7D54-A25A-724D-9929-48FA8294DF48}" type="slidenum">
              <a:rPr kumimoji="1" lang="zh-CN" altLang="en-US" smtClean="0"/>
              <a:t>9</a:t>
            </a:fld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6092F99-9206-5F5D-EAAE-CDB7020081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157"/>
          <a:stretch>
            <a:fillRect/>
          </a:stretch>
        </p:blipFill>
        <p:spPr>
          <a:xfrm>
            <a:off x="187867" y="2432618"/>
            <a:ext cx="6112336" cy="320827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F02B5EC-8031-E4B6-2A7C-EC5CD026F420}"/>
              </a:ext>
            </a:extLst>
          </p:cNvPr>
          <p:cNvSpPr/>
          <p:nvPr/>
        </p:nvSpPr>
        <p:spPr>
          <a:xfrm>
            <a:off x="187867" y="910993"/>
            <a:ext cx="11175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itchFamily="2" charset="2"/>
              <a:buChar char="n"/>
            </a:pPr>
            <a:r>
              <a:rPr lang="en-US" altLang="zh-CN" sz="2400" dirty="0">
                <a:solidFill>
                  <a:srgbClr val="021F03"/>
                </a:solidFill>
                <a:latin typeface="Arial Rounded MT Bold" panose="020F0704030504030204" pitchFamily="34" charset="0"/>
              </a:rPr>
              <a:t>The nature of Electroweak Phase Transition (EWPT) deeply impacts the thermal history of the Universe, closely linked to puzzles of </a:t>
            </a:r>
            <a:r>
              <a:rPr lang="en-US" altLang="zh-CN" sz="2400" dirty="0">
                <a:solidFill>
                  <a:srgbClr val="0432FF"/>
                </a:solidFill>
                <a:latin typeface="Arial Rounded MT Bold" panose="020F0704030504030204" pitchFamily="34" charset="0"/>
              </a:rPr>
              <a:t>DM, matter-antimatter asymmetry</a:t>
            </a:r>
            <a:r>
              <a:rPr lang="en-US" altLang="zh-CN" sz="2400" dirty="0">
                <a:solidFill>
                  <a:srgbClr val="021F03"/>
                </a:solidFill>
                <a:latin typeface="Arial Rounded MT Bold" panose="020F0704030504030204" pitchFamily="34" charset="0"/>
              </a:rPr>
              <a:t>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BE36F22-F8FB-3C06-3CFC-DB863814BCB5}"/>
              </a:ext>
            </a:extLst>
          </p:cNvPr>
          <p:cNvSpPr txBox="1"/>
          <p:nvPr/>
        </p:nvSpPr>
        <p:spPr>
          <a:xfrm>
            <a:off x="6603018" y="2433686"/>
            <a:ext cx="502023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dirty="0"/>
              <a:t>I</a:t>
            </a:r>
            <a:r>
              <a:rPr lang="zh-CN" altLang="en-US" sz="2000" dirty="0"/>
              <a:t>n the </a:t>
            </a:r>
            <a:r>
              <a:rPr lang="zh-CN" altLang="en-US" sz="2000" b="1" dirty="0"/>
              <a:t>SM</a:t>
            </a:r>
            <a:r>
              <a:rPr lang="zh-CN" altLang="en-US" sz="2000" dirty="0"/>
              <a:t>, the transition is a </a:t>
            </a:r>
            <a:r>
              <a:rPr lang="zh-CN" altLang="en-US" sz="2000" b="1" dirty="0"/>
              <a:t>smooth crossover</a:t>
            </a:r>
            <a:r>
              <a:rPr lang="en-US" altLang="zh-CN" sz="2000" b="1" dirty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dirty="0"/>
              <a:t>In </a:t>
            </a:r>
            <a:r>
              <a:rPr lang="en-US" altLang="zh-CN" sz="2000" b="1" dirty="0"/>
              <a:t>NP</a:t>
            </a:r>
            <a:r>
              <a:rPr lang="en-US" altLang="zh-CN" sz="2000" dirty="0"/>
              <a:t>, </a:t>
            </a:r>
            <a:r>
              <a:rPr lang="zh-CN" altLang="en-US" sz="2000" dirty="0"/>
              <a:t>the scalar potential exhibits a barrier, allowing for a </a:t>
            </a:r>
            <a:r>
              <a:rPr lang="en-US" altLang="zh-CN" sz="2000" b="1" dirty="0">
                <a:solidFill>
                  <a:srgbClr val="0432FF"/>
                </a:solidFill>
              </a:rPr>
              <a:t>first order (FO)</a:t>
            </a:r>
            <a:r>
              <a:rPr lang="zh-CN" altLang="en-US" sz="2000" b="1" dirty="0">
                <a:solidFill>
                  <a:srgbClr val="0432FF"/>
                </a:solidFill>
              </a:rPr>
              <a:t> EWPT</a:t>
            </a:r>
            <a:r>
              <a:rPr lang="en-US" altLang="zh-CN" sz="2000" dirty="0"/>
              <a:t>,</a:t>
            </a:r>
            <a:r>
              <a:rPr lang="zh-CN" altLang="en-US" sz="2000" dirty="0"/>
              <a:t> with </a:t>
            </a:r>
            <a:r>
              <a:rPr lang="zh-CN" altLang="en-US" sz="2000" b="1" dirty="0"/>
              <a:t>bubble nucleation and expansion</a:t>
            </a:r>
            <a:r>
              <a:rPr lang="en-US" altLang="zh-CN" sz="2000" b="1" dirty="0"/>
              <a:t>.</a:t>
            </a:r>
            <a:endParaRPr lang="zh-CN" altLang="en-US" sz="2000" b="1" dirty="0"/>
          </a:p>
          <a:p>
            <a:pPr algn="just"/>
            <a:endParaRPr lang="zh-CN" altLang="en-US" sz="20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B89185D-479C-AA35-3AD5-70A47EF338AA}"/>
              </a:ext>
            </a:extLst>
          </p:cNvPr>
          <p:cNvSpPr txBox="1"/>
          <p:nvPr/>
        </p:nvSpPr>
        <p:spPr>
          <a:xfrm>
            <a:off x="6301774" y="4410517"/>
            <a:ext cx="5938253" cy="13542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2400" dirty="0">
                <a:latin typeface="Arial Rounded MT Bold" panose="020F0704030504030204" pitchFamily="34" charset="0"/>
              </a:rPr>
              <a:t>CEPC could study FOEWPT:</a:t>
            </a:r>
          </a:p>
          <a:p>
            <a:pPr marL="800100" lvl="1" indent="-342900" algn="just">
              <a:spcAft>
                <a:spcPts val="600"/>
              </a:spcAft>
              <a:buFont typeface="系统字体常规体"/>
              <a:buChar char="-"/>
            </a:pPr>
            <a:r>
              <a:rPr lang="en-US" altLang="zh-CN" sz="2400" dirty="0">
                <a:latin typeface="Arial Rounded MT Bold" panose="020F0704030504030204" pitchFamily="34" charset="0"/>
              </a:rPr>
              <a:t>Higgs precision measurements</a:t>
            </a:r>
          </a:p>
          <a:p>
            <a:pPr marL="800100" lvl="1" indent="-342900" algn="just">
              <a:spcAft>
                <a:spcPts val="600"/>
              </a:spcAft>
              <a:buFont typeface="系统字体常规体"/>
              <a:buChar char="-"/>
            </a:pPr>
            <a:r>
              <a:rPr lang="en-US" altLang="zh-CN" sz="2400" dirty="0">
                <a:latin typeface="Arial Rounded MT Bold" panose="020F0704030504030204" pitchFamily="34" charset="0"/>
              </a:rPr>
              <a:t>Higgs exotic decay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19F482B-43C9-98B4-A283-E8DF2AC370F5}"/>
              </a:ext>
            </a:extLst>
          </p:cNvPr>
          <p:cNvSpPr txBox="1"/>
          <p:nvPr/>
        </p:nvSpPr>
        <p:spPr>
          <a:xfrm>
            <a:off x="1650647" y="5678860"/>
            <a:ext cx="3186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Illustration of </a:t>
            </a:r>
            <a:r>
              <a:rPr lang="en-US" altLang="zh-CN" dirty="0"/>
              <a:t>EWPT</a:t>
            </a:r>
            <a:r>
              <a:rPr lang="zh-CN" altLang="en-US" dirty="0"/>
              <a:t> patterns.</a:t>
            </a:r>
          </a:p>
        </p:txBody>
      </p:sp>
    </p:spTree>
    <p:extLst>
      <p:ext uri="{BB962C8B-B14F-4D97-AF65-F5344CB8AC3E}">
        <p14:creationId xmlns:p14="http://schemas.microsoft.com/office/powerpoint/2010/main" val="2508592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80199</TotalTime>
  <Words>1816</Words>
  <Application>Microsoft Office PowerPoint</Application>
  <PresentationFormat>Widescreen</PresentationFormat>
  <Paragraphs>230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ArialMT</vt:lpstr>
      <vt:lpstr>Hannotate SC Regular</vt:lpstr>
      <vt:lpstr>Marker Felt Thin</vt:lpstr>
      <vt:lpstr>等线</vt:lpstr>
      <vt:lpstr>等线 Light</vt:lpstr>
      <vt:lpstr>系统字体常规体</vt:lpstr>
      <vt:lpstr>黑体</vt:lpstr>
      <vt:lpstr>Arial</vt:lpstr>
      <vt:lpstr>Arial Black</vt:lpstr>
      <vt:lpstr>Arial Rounded MT Bold</vt:lpstr>
      <vt:lpstr>Cambria Math</vt:lpstr>
      <vt:lpstr>Century Gothic</vt:lpstr>
      <vt:lpstr>Cooper Black</vt:lpstr>
      <vt:lpstr>Helvetica</vt:lpstr>
      <vt:lpstr>Times New Roman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xuai zhuang</dc:creator>
  <cp:lastModifiedBy>Yongchao Zhang</cp:lastModifiedBy>
  <cp:revision>1000</cp:revision>
  <cp:lastPrinted>2025-10-11T17:20:37Z</cp:lastPrinted>
  <dcterms:created xsi:type="dcterms:W3CDTF">2024-10-16T04:01:02Z</dcterms:created>
  <dcterms:modified xsi:type="dcterms:W3CDTF">2025-11-07T12:35:59Z</dcterms:modified>
</cp:coreProperties>
</file>