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7"/>
  </p:handoutMasterIdLst>
  <p:sldIdLst>
    <p:sldId id="256" r:id="rId3"/>
    <p:sldId id="430" r:id="rId5"/>
    <p:sldId id="370" r:id="rId6"/>
    <p:sldId id="402" r:id="rId7"/>
    <p:sldId id="503" r:id="rId8"/>
    <p:sldId id="376" r:id="rId9"/>
    <p:sldId id="416" r:id="rId10"/>
    <p:sldId id="417" r:id="rId11"/>
    <p:sldId id="418" r:id="rId12"/>
    <p:sldId id="419" r:id="rId13"/>
    <p:sldId id="504" r:id="rId14"/>
    <p:sldId id="379" r:id="rId15"/>
    <p:sldId id="465" r:id="rId16"/>
    <p:sldId id="466" r:id="rId17"/>
    <p:sldId id="467" r:id="rId18"/>
    <p:sldId id="468" r:id="rId19"/>
    <p:sldId id="469" r:id="rId20"/>
    <p:sldId id="470" r:id="rId21"/>
    <p:sldId id="471" r:id="rId22"/>
    <p:sldId id="472" r:id="rId23"/>
    <p:sldId id="473" r:id="rId24"/>
    <p:sldId id="474" r:id="rId25"/>
    <p:sldId id="475" r:id="rId26"/>
    <p:sldId id="476" r:id="rId27"/>
    <p:sldId id="391" r:id="rId28"/>
    <p:sldId id="392" r:id="rId29"/>
    <p:sldId id="393" r:id="rId30"/>
    <p:sldId id="394" r:id="rId31"/>
    <p:sldId id="507" r:id="rId32"/>
    <p:sldId id="510" r:id="rId33"/>
    <p:sldId id="508" r:id="rId34"/>
    <p:sldId id="511" r:id="rId35"/>
    <p:sldId id="401" r:id="rId36"/>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849A8E"/>
    <a:srgbClr val="3333CC"/>
    <a:srgbClr val="0000FF"/>
    <a:srgbClr val="06022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4561"/>
  </p:normalViewPr>
  <p:slideViewPr>
    <p:cSldViewPr showGuides="1">
      <p:cViewPr>
        <p:scale>
          <a:sx n="100" d="100"/>
          <a:sy n="100" d="100"/>
        </p:scale>
        <p:origin x="-1944" y="-402"/>
      </p:cViewPr>
      <p:guideLst>
        <p:guide orient="horz" pos="2155"/>
        <p:guide pos="2857"/>
      </p:guideLst>
    </p:cSldViewPr>
  </p:slideViewPr>
  <p:notesTextViewPr>
    <p:cViewPr>
      <p:scale>
        <a:sx n="100" d="100"/>
        <a:sy n="100" d="100"/>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bleStyles" Target="tableStyles.xml"/><Relationship Id="rId4" Type="http://schemas.openxmlformats.org/officeDocument/2006/relationships/notesMaster" Target="notesMasters/notesMaster1.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handoutMaster" Target="handoutMasters/handoutMaster1.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EF94F03B-BD96-49A4-ADCB-AA4B9057CA1C}"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A58772AB-3709-4CE0-BF7A-8C635BB4B42C}"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EFE94BC0-1BD2-4106-A490-BDDCD367F084}" type="datetimeFigureOut">
              <a:rPr lang="zh-CN" altLang="en-US" strike="noStrike" noProof="1" smtClean="0">
                <a:latin typeface="+mn-lt"/>
                <a:ea typeface="+mn-ea"/>
                <a:cs typeface="+mn-cs"/>
              </a:rPr>
            </a:fld>
            <a:endParaRPr lang="zh-CN" altLang="en-US" strike="noStrike" noProof="1"/>
          </a:p>
        </p:txBody>
      </p:sp>
      <p:sp>
        <p:nvSpPr>
          <p:cNvPr id="4100" name="幻灯片图像占位符 3"/>
          <p:cNvSpPr>
            <a:spLocks noGrp="1" noRot="1" noChangeAspect="1"/>
          </p:cNvSpPr>
          <p:nvPr>
            <p:ph type="sldImg"/>
          </p:nvPr>
        </p:nvSpPr>
        <p:spPr>
          <a:xfrm>
            <a:off x="1143000" y="685800"/>
            <a:ext cx="4572000" cy="34290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685800" y="4343400"/>
            <a:ext cx="5486400" cy="4114800"/>
          </a:xfrm>
          <a:prstGeom prst="rect">
            <a:avLst/>
          </a:prstGeom>
          <a:noFill/>
          <a:ln w="9525">
            <a:noFill/>
          </a:ln>
        </p:spPr>
        <p:txBody>
          <a:bodyPr vert="horz" lIns="91440" tIns="45720" rIns="91440" bIns="45720"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E4906404-A113-4BB8-9D28-9D764020810B}"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p:cNvSpPr>
          <p:nvPr>
            <p:ph type="sldImg"/>
          </p:nvPr>
        </p:nvSpPr>
        <p:spPr/>
      </p:sp>
      <p:sp>
        <p:nvSpPr>
          <p:cNvPr id="6146" name="文本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p:sp>
      <p:sp>
        <p:nvSpPr>
          <p:cNvPr id="8194" name="备注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p:sp>
      <p:sp>
        <p:nvSpPr>
          <p:cNvPr id="16386" name="备注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幻灯片图像占位符 1"/>
          <p:cNvSpPr>
            <a:spLocks noGrp="1" noRot="1" noChangeAspect="1"/>
          </p:cNvSpPr>
          <p:nvPr>
            <p:ph type="sldImg"/>
          </p:nvPr>
        </p:nvSpPr>
        <p:spPr/>
      </p:sp>
      <p:sp>
        <p:nvSpPr>
          <p:cNvPr id="23554" name="备注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p:sp>
      <p:sp>
        <p:nvSpPr>
          <p:cNvPr id="48130" name="备注占位符 2"/>
          <p:cNvSpPr>
            <a:spLocks noGrp="1"/>
          </p:cNvSpPr>
          <p:nvPr>
            <p:ph type="body"/>
          </p:nvPr>
        </p:nvSpPr>
        <p:spPr/>
        <p:txBody>
          <a:bodyPr lIns="91440" tIns="45720" rIns="91440" bIns="45720" anchor="t" anchorCtr="0"/>
          <a:lstStyle/>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061" name="矩形 3"/>
          <p:cNvSpPr>
            <a:spLocks noChangeAspect="1"/>
          </p:cNvSpPr>
          <p:nvPr userDrawn="1"/>
        </p:nvSpPr>
        <p:spPr>
          <a:xfrm>
            <a:off x="-193675" y="4741863"/>
            <a:ext cx="9720263" cy="1800225"/>
          </a:xfrm>
          <a:prstGeom prst="rect">
            <a:avLst/>
          </a:prstGeom>
          <a:blipFill rotWithShape="1">
            <a:blip r:embed="rId2">
              <a:alphaModFix amt="34999"/>
            </a:blip>
            <a:stretch>
              <a:fillRect/>
            </a:stretch>
          </a:blipFill>
          <a:ln w="9525">
            <a:noFill/>
          </a:ln>
        </p:spPr>
        <p:txBody>
          <a:bodyPr wrap="square" anchor="ctr" anchorCtr="0">
            <a:spAutoFit/>
          </a:bodyPr>
          <a:lstStyle/>
          <a:p>
            <a:pPr marL="285750" lvl="0" indent="-285750" algn="just">
              <a:lnSpc>
                <a:spcPct val="150000"/>
              </a:lnSpc>
              <a:buFont typeface="Wingdings" panose="05000000000000000000" pitchFamily="2" charset="2"/>
              <a:buChar char="l"/>
            </a:pPr>
            <a:endParaRPr lang="zh-CN" altLang="en-US" sz="2000" dirty="0">
              <a:solidFill>
                <a:srgbClr val="0000FF"/>
              </a:solidFill>
              <a:latin typeface="Times New Roman" panose="02020603050405020304" pitchFamily="18" charset="0"/>
              <a:ea typeface="微软雅黑" panose="020B0503020204020204" pitchFamily="34" charset="-122"/>
            </a:endParaRPr>
          </a:p>
        </p:txBody>
      </p:sp>
      <p:sp>
        <p:nvSpPr>
          <p:cNvPr id="2" name="标题 1"/>
          <p:cNvSpPr>
            <a:spLocks noGrp="1"/>
          </p:cNvSpPr>
          <p:nvPr>
            <p:ph type="ctrTitle"/>
          </p:nvPr>
        </p:nvSpPr>
        <p:spPr>
          <a:xfrm>
            <a:off x="685800" y="2130427"/>
            <a:ext cx="7772400" cy="1470025"/>
          </a:xfrm>
        </p:spPr>
        <p:txBody>
          <a:bodyPr/>
          <a:lstStyle>
            <a:lvl1pPr>
              <a:defRPr baseline="0">
                <a:solidFill>
                  <a:srgbClr val="0000FF"/>
                </a:solidFill>
                <a:ea typeface="黑体" panose="02010609060101010101" pitchFamily="49" charset="-122"/>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baseline="0">
                <a:ea typeface="黑体" panose="02010609060101010101" pitchFamily="49" charset="-122"/>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标题 3"/>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2" name="矩形 2"/>
          <p:cNvSpPr>
            <a:spLocks noChangeArrowheads="1"/>
          </p:cNvSpPr>
          <p:nvPr userDrawn="1"/>
        </p:nvSpPr>
        <p:spPr bwMode="auto">
          <a:xfrm>
            <a:off x="6350" y="6505575"/>
            <a:ext cx="477012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p>
            <a:pPr algn="ctr" eaLnBrk="1" fontAlgn="auto" hangingPunct="1"/>
            <a:r>
              <a:rPr lang="zh-CN" altLang="en-US" sz="1800" b="1" strike="noStrike" spc="300" noProof="1" smtClean="0">
                <a:solidFill>
                  <a:srgbClr val="3333CC"/>
                </a:solidFill>
                <a:latin typeface="华文楷体" panose="02010600040101010101" pitchFamily="2" charset="-122"/>
                <a:ea typeface="华文楷体" panose="02010600040101010101" pitchFamily="2" charset="-122"/>
                <a:cs typeface="Times New Roman" panose="02020603050405020304" pitchFamily="18" charset="0"/>
              </a:rPr>
              <a:t>安徽华东光电技术研究所有限公司</a:t>
            </a:r>
            <a:endParaRPr lang="zh-CN" altLang="en-US" sz="1800" b="1" strike="noStrike" spc="300" noProof="1" smtClean="0">
              <a:solidFill>
                <a:srgbClr val="3333CC"/>
              </a:solidFill>
              <a:latin typeface="华文楷体" panose="02010600040101010101" pitchFamily="2" charset="-122"/>
              <a:ea typeface="华文楷体" panose="02010600040101010101" pitchFamily="2" charset="-122"/>
              <a:cs typeface="Times New Roman" panose="02020603050405020304" pitchFamily="18" charset="0"/>
            </a:endParaRPr>
          </a:p>
        </p:txBody>
      </p:sp>
      <p:sp>
        <p:nvSpPr>
          <p:cNvPr id="1034" name="TextBox 8"/>
          <p:cNvSpPr txBox="1"/>
          <p:nvPr userDrawn="1"/>
        </p:nvSpPr>
        <p:spPr>
          <a:xfrm>
            <a:off x="8545513" y="6497638"/>
            <a:ext cx="699770" cy="306705"/>
          </a:xfrm>
          <a:prstGeom prst="rect">
            <a:avLst/>
          </a:prstGeom>
          <a:noFill/>
          <a:ln w="9525">
            <a:noFill/>
          </a:ln>
        </p:spPr>
        <p:txBody>
          <a:bodyPr wrap="none" anchor="t" anchorCtr="0">
            <a:spAutoFit/>
          </a:bodyPr>
          <a:p>
            <a:pPr lvl="0"/>
            <a:fld id="{9A0DB2DC-4C9A-4742-B13C-FB6460FD3503}" type="slidenum">
              <a:rPr lang="en-US" altLang="zh-CN" sz="1400">
                <a:solidFill>
                  <a:srgbClr val="333399"/>
                </a:solidFill>
                <a:latin typeface="Times New Roman" panose="02020603050405020304" pitchFamily="18" charset="0"/>
                <a:ea typeface="微软雅黑" panose="020B0503020204020204" pitchFamily="34" charset="-122"/>
              </a:rPr>
            </a:fld>
            <a:r>
              <a:rPr lang="en-US" altLang="zh-CN" sz="1400" dirty="0">
                <a:solidFill>
                  <a:srgbClr val="333399"/>
                </a:solidFill>
                <a:latin typeface="Times New Roman" panose="02020603050405020304" pitchFamily="18" charset="0"/>
                <a:ea typeface="微软雅黑" panose="020B0503020204020204" pitchFamily="34" charset="-122"/>
              </a:rPr>
              <a:t>/33</a:t>
            </a:r>
            <a:endParaRPr lang="en-US" altLang="zh-CN" sz="1400" dirty="0">
              <a:solidFill>
                <a:srgbClr val="333399"/>
              </a:solidFill>
              <a:latin typeface="Times New Roman" panose="02020603050405020304" pitchFamily="18" charset="0"/>
              <a:ea typeface="微软雅黑" panose="020B0503020204020204" pitchFamily="34" charset="-122"/>
            </a:endParaRPr>
          </a:p>
        </p:txBody>
      </p:sp>
      <p:sp>
        <p:nvSpPr>
          <p:cNvPr id="1035" name="TextBox 3"/>
          <p:cNvSpPr txBox="1"/>
          <p:nvPr userDrawn="1"/>
        </p:nvSpPr>
        <p:spPr>
          <a:xfrm>
            <a:off x="7169150" y="6489700"/>
            <a:ext cx="1071880" cy="306705"/>
          </a:xfrm>
          <a:prstGeom prst="rect">
            <a:avLst/>
          </a:prstGeom>
          <a:noFill/>
          <a:ln w="9525">
            <a:noFill/>
          </a:ln>
        </p:spPr>
        <p:txBody>
          <a:bodyPr wrap="none" anchor="t" anchorCtr="0">
            <a:spAutoFit/>
          </a:bodyPr>
          <a:p>
            <a:pPr lvl="0"/>
            <a:r>
              <a:rPr lang="en-US" altLang="zh-CN" sz="1400" dirty="0">
                <a:solidFill>
                  <a:srgbClr val="333399"/>
                </a:solidFill>
                <a:latin typeface="黑体" panose="02010609060101010101" pitchFamily="49" charset="-122"/>
                <a:ea typeface="黑体" panose="02010609060101010101" pitchFamily="49" charset="-122"/>
              </a:rPr>
              <a:t>2025</a:t>
            </a:r>
            <a:r>
              <a:rPr lang="zh-CN" altLang="en-US" sz="1400" dirty="0">
                <a:solidFill>
                  <a:srgbClr val="333399"/>
                </a:solidFill>
                <a:latin typeface="黑体" panose="02010609060101010101" pitchFamily="49" charset="-122"/>
                <a:ea typeface="黑体" panose="02010609060101010101" pitchFamily="49" charset="-122"/>
              </a:rPr>
              <a:t>年</a:t>
            </a:r>
            <a:r>
              <a:rPr lang="en-US" altLang="zh-CN" sz="1400" dirty="0">
                <a:solidFill>
                  <a:srgbClr val="333399"/>
                </a:solidFill>
                <a:latin typeface="黑体" panose="02010609060101010101" pitchFamily="49" charset="-122"/>
                <a:ea typeface="黑体" panose="02010609060101010101" pitchFamily="49" charset="-122"/>
              </a:rPr>
              <a:t>11</a:t>
            </a:r>
            <a:r>
              <a:rPr lang="zh-CN" altLang="en-US" sz="1400" dirty="0">
                <a:solidFill>
                  <a:srgbClr val="333399"/>
                </a:solidFill>
                <a:latin typeface="黑体" panose="02010609060101010101" pitchFamily="49" charset="-122"/>
                <a:ea typeface="黑体" panose="02010609060101010101" pitchFamily="49" charset="-122"/>
              </a:rPr>
              <a:t>月</a:t>
            </a:r>
            <a:endParaRPr lang="zh-CN" altLang="en-US" sz="1400" dirty="0">
              <a:solidFill>
                <a:srgbClr val="333399"/>
              </a:solidFill>
              <a:latin typeface="黑体" panose="02010609060101010101" pitchFamily="49" charset="-122"/>
              <a:ea typeface="黑体" panose="02010609060101010101" pitchFamily="49"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2" name="标题 1"/>
          <p:cNvSpPr>
            <a:spLocks noGrp="1"/>
          </p:cNvSpPr>
          <p:nvPr>
            <p:ph type="title"/>
          </p:nvPr>
        </p:nvSpPr>
        <p:spPr>
          <a:xfrm>
            <a:off x="457200" y="64170"/>
            <a:ext cx="8229600" cy="844550"/>
          </a:xfrm>
        </p:spPr>
        <p:txBody>
          <a:bodyPr/>
          <a:lstStyle/>
          <a:p>
            <a:pPr fontAlgn="base"/>
            <a:r>
              <a:rPr lang="zh-CN" altLang="en-US" strike="noStrike" noProof="1" smtClean="0"/>
              <a:t>单击此处编辑母版标题样式</a:t>
            </a:r>
            <a:endParaRPr lang="zh-CN" altLang="en-US" strike="noStrike" noProof="1"/>
          </a:p>
        </p:txBody>
      </p:sp>
      <p:sp>
        <p:nvSpPr>
          <p:cNvPr id="4" name="内容占位符 2"/>
          <p:cNvSpPr>
            <a:spLocks noGrp="1"/>
          </p:cNvSpPr>
          <p:nvPr>
            <p:ph idx="1"/>
          </p:nvPr>
        </p:nvSpPr>
        <p:spPr>
          <a:xfrm>
            <a:off x="406229" y="1124746"/>
            <a:ext cx="8229600"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456248" y="1555115"/>
            <a:ext cx="3924776"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fontAlgn="auto"/>
            <a:r>
              <a:rPr lang="zh-CN" altLang="en-US" strike="noStrike" noProof="1" smtClean="0">
                <a:sym typeface="+mn-ea"/>
              </a:rPr>
              <a:t>单击图标添加图片</a:t>
            </a:r>
            <a:endParaRPr strike="noStrike" noProof="1">
              <a:sym typeface="+mn-ea"/>
            </a:endParaRPr>
          </a:p>
        </p:txBody>
      </p:sp>
      <p:sp>
        <p:nvSpPr>
          <p:cNvPr id="4" name="文本占位符 3"/>
          <p:cNvSpPr>
            <a:spLocks noGrp="1"/>
          </p:cNvSpPr>
          <p:nvPr>
            <p:ph type="body" sz="half" idx="2"/>
          </p:nvPr>
        </p:nvSpPr>
        <p:spPr>
          <a:xfrm>
            <a:off x="4762800" y="1555200"/>
            <a:ext cx="39204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fontAlgn="auto"/>
            <a:r>
              <a:rPr lang="zh-CN" altLang="en-US" strike="noStrike" noProof="1" smtClean="0">
                <a:sym typeface="+mn-ea"/>
              </a:rPr>
              <a:t>单击此处编辑母版文本样式</a:t>
            </a:r>
            <a:endParaRPr lang="zh-CN" altLang="en-US" strike="noStrike" noProof="1" smtClean="0">
              <a:sym typeface="+mn-ea"/>
            </a:endParaRPr>
          </a:p>
        </p:txBody>
      </p:sp>
      <p:sp>
        <p:nvSpPr>
          <p:cNvPr id="9" name="标题 8"/>
          <p:cNvSpPr>
            <a:spLocks noGrp="1"/>
          </p:cNvSpPr>
          <p:nvPr>
            <p:ph type="title"/>
          </p:nvPr>
        </p:nvSpPr>
        <p:spPr/>
        <p:txBody>
          <a:bodyPr/>
          <a:lstStyle>
            <a:lvl1pPr>
              <a:defRPr baseline="0"/>
            </a:lvl1p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456300" y="774000"/>
            <a:ext cx="82296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fontAlgn="auto"/>
            <a:r>
              <a:rPr lang="zh-CN" altLang="en-US" strike="noStrike" noProof="1" smtClean="0"/>
              <a:t>单击此处编辑母版文本样式</a:t>
            </a:r>
            <a:endParaRPr lang="zh-CN" altLang="en-US" strike="noStrike" noProof="1" smtClean="0"/>
          </a:p>
          <a:p>
            <a:pPr lvl="1" fontAlgn="auto"/>
            <a:r>
              <a:rPr lang="zh-CN" altLang="en-US" strike="noStrike" noProof="1" smtClean="0"/>
              <a:t>第二级</a:t>
            </a:r>
            <a:endParaRPr lang="zh-CN" altLang="en-US" strike="noStrike" noProof="1" smtClean="0"/>
          </a:p>
          <a:p>
            <a:pPr lvl="2" fontAlgn="auto"/>
            <a:r>
              <a:rPr lang="zh-CN" altLang="en-US" strike="noStrike" noProof="1" smtClean="0"/>
              <a:t>第三级</a:t>
            </a:r>
            <a:endParaRPr lang="zh-CN" altLang="en-US" strike="noStrike" noProof="1" smtClean="0"/>
          </a:p>
          <a:p>
            <a:pPr lvl="3" fontAlgn="auto"/>
            <a:r>
              <a:rPr lang="zh-CN" altLang="en-US" strike="noStrike" noProof="1" smtClean="0"/>
              <a:t>第四级</a:t>
            </a:r>
            <a:endParaRPr lang="zh-CN" altLang="en-US" strike="noStrike" noProof="1" smtClean="0"/>
          </a:p>
          <a:p>
            <a:pPr lvl="4" fontAlgn="auto"/>
            <a:r>
              <a:rPr lang="zh-CN" altLang="en-US" strike="noStrike" noProof="1" smtClean="0"/>
              <a:t>第五级</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99100" y="2484000"/>
            <a:ext cx="73494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单击此处编辑标题</a:t>
            </a:r>
            <a:endParaRPr strike="noStrike" noProof="1">
              <a:sym typeface="+mn-ea"/>
            </a:endParaRPr>
          </a:p>
        </p:txBody>
      </p:sp>
      <p:sp>
        <p:nvSpPr>
          <p:cNvPr id="7" name="文本占位符 6"/>
          <p:cNvSpPr>
            <a:spLocks noGrp="1"/>
          </p:cNvSpPr>
          <p:nvPr>
            <p:ph type="body" sz="quarter" idx="13"/>
          </p:nvPr>
        </p:nvSpPr>
        <p:spPr>
          <a:xfrm>
            <a:off x="899100" y="3560400"/>
            <a:ext cx="73494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vmlDrawing" Target="../drawings/vmlDrawing1.vml"/><Relationship Id="rId11" Type="http://schemas.openxmlformats.org/officeDocument/2006/relationships/image" Target="../media/image4.wmf"/><Relationship Id="rId10" Type="http://schemas.openxmlformats.org/officeDocument/2006/relationships/oleObject" Target="../embeddings/oleObject1.bin"/><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
          <p:cNvGrpSpPr/>
          <p:nvPr/>
        </p:nvGrpSpPr>
        <p:grpSpPr>
          <a:xfrm>
            <a:off x="4022725" y="6478588"/>
            <a:ext cx="5145088" cy="550862"/>
            <a:chOff x="-6" y="-481"/>
            <a:chExt cx="3241" cy="480"/>
          </a:xfrm>
        </p:grpSpPr>
        <p:pic>
          <p:nvPicPr>
            <p:cNvPr id="1027" name="任意多边形 14"/>
            <p:cNvPicPr/>
            <p:nvPr/>
          </p:nvPicPr>
          <p:blipFill>
            <a:blip r:embed="rId8"/>
            <a:stretch>
              <a:fillRect/>
            </a:stretch>
          </p:blipFill>
          <p:spPr>
            <a:xfrm>
              <a:off x="-6" y="-481"/>
              <a:ext cx="3241" cy="326"/>
            </a:xfrm>
            <a:prstGeom prst="rect">
              <a:avLst/>
            </a:prstGeom>
            <a:noFill/>
            <a:ln w="9525">
              <a:noFill/>
            </a:ln>
          </p:spPr>
        </p:pic>
        <p:sp>
          <p:nvSpPr>
            <p:cNvPr id="2" name="Text Box 12"/>
            <p:cNvSpPr txBox="1">
              <a:spLocks noChangeArrowheads="1"/>
            </p:cNvSpPr>
            <p:nvPr/>
          </p:nvSpPr>
          <p:spPr bwMode="auto">
            <a:xfrm>
              <a:off x="-2" y="-1"/>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fontAlgn="auto" hangingPunct="1">
                <a:spcBef>
                  <a:spcPts val="0"/>
                </a:spcBef>
                <a:spcAft>
                  <a:spcPts val="0"/>
                </a:spcAft>
                <a:buFont typeface="Arial" panose="020B0604020202020204" pitchFamily="34" charset="0"/>
                <a:buNone/>
                <a:defRPr/>
              </a:pPr>
              <a:endParaRPr lang="en-US" sz="1350" strike="noStrike" noProof="1" smtClean="0">
                <a:solidFill>
                  <a:srgbClr val="000000"/>
                </a:solidFill>
                <a:latin typeface="Arial" panose="020B0604020202020204" pitchFamily="34" charset="0"/>
                <a:cs typeface="Arial" panose="020B0604020202020204" pitchFamily="34" charset="0"/>
              </a:endParaRPr>
            </a:p>
          </p:txBody>
        </p:sp>
      </p:grpSp>
      <p:pic>
        <p:nvPicPr>
          <p:cNvPr id="1029" name="Picture 6"/>
          <p:cNvPicPr>
            <a:picLocks noChangeAspect="1"/>
          </p:cNvPicPr>
          <p:nvPr/>
        </p:nvPicPr>
        <p:blipFill>
          <a:blip r:embed="rId9"/>
          <a:stretch>
            <a:fillRect/>
          </a:stretch>
        </p:blipFill>
        <p:spPr>
          <a:xfrm>
            <a:off x="0" y="0"/>
            <a:ext cx="9144000" cy="908050"/>
          </a:xfrm>
          <a:prstGeom prst="rect">
            <a:avLst/>
          </a:prstGeom>
          <a:noFill/>
          <a:ln w="9525">
            <a:noFill/>
          </a:ln>
        </p:spPr>
      </p:pic>
      <p:sp>
        <p:nvSpPr>
          <p:cNvPr id="1028" name="Rectangle 7"/>
          <p:cNvSpPr>
            <a:spLocks noChangeArrowheads="1"/>
          </p:cNvSpPr>
          <p:nvPr/>
        </p:nvSpPr>
        <p:spPr bwMode="auto">
          <a:xfrm>
            <a:off x="0" y="6437313"/>
            <a:ext cx="9144000" cy="46038"/>
          </a:xfrm>
          <a:prstGeom prst="rect">
            <a:avLst/>
          </a:prstGeom>
          <a:gradFill rotWithShape="1">
            <a:gsLst>
              <a:gs pos="0">
                <a:srgbClr val="526780"/>
              </a:gs>
              <a:gs pos="38000">
                <a:srgbClr val="526780"/>
              </a:gs>
              <a:gs pos="50000">
                <a:srgbClr val="7996B9"/>
              </a:gs>
              <a:gs pos="100000">
                <a:srgbClr val="90B3D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fontAlgn="auto" hangingPunct="1">
              <a:spcBef>
                <a:spcPts val="0"/>
              </a:spcBef>
              <a:spcAft>
                <a:spcPts val="0"/>
              </a:spcAft>
              <a:buFont typeface="Arial" panose="020B0604020202020204" pitchFamily="34" charset="0"/>
              <a:buNone/>
              <a:defRPr/>
            </a:pPr>
            <a:endParaRPr lang="en-US" altLang="zh-CN" sz="1350" strike="noStrike" noProof="1" smtClean="0">
              <a:solidFill>
                <a:srgbClr val="FFFFFF"/>
              </a:solidFill>
            </a:endParaRPr>
          </a:p>
        </p:txBody>
      </p:sp>
      <p:sp>
        <p:nvSpPr>
          <p:cNvPr id="1031" name="标题占位符 1"/>
          <p:cNvSpPr>
            <a:spLocks noGrp="1"/>
          </p:cNvSpPr>
          <p:nvPr>
            <p:ph type="title"/>
          </p:nvPr>
        </p:nvSpPr>
        <p:spPr>
          <a:xfrm>
            <a:off x="457200" y="63500"/>
            <a:ext cx="8229600" cy="844550"/>
          </a:xfrm>
          <a:prstGeom prst="rect">
            <a:avLst/>
          </a:prstGeom>
          <a:noFill/>
          <a:ln w="9525">
            <a:noFill/>
          </a:ln>
        </p:spPr>
        <p:txBody>
          <a:bodyPr vert="horz" wrap="square" lIns="91440" tIns="45720" rIns="91440" bIns="45720" anchor="ctr" anchorCtr="0"/>
          <a:lstStyle/>
          <a:p>
            <a:pPr lvl="0"/>
            <a:r>
              <a:rPr lang="zh-CN" altLang="zh-CN" dirty="0"/>
              <a:t>单击此处编辑母版标题样式</a:t>
            </a:r>
            <a:endParaRPr lang="zh-CN" altLang="zh-CN" dirty="0"/>
          </a:p>
        </p:txBody>
      </p:sp>
      <p:sp>
        <p:nvSpPr>
          <p:cNvPr id="1032" name="文本占位符 2"/>
          <p:cNvSpPr>
            <a:spLocks noGrp="1"/>
          </p:cNvSpPr>
          <p:nvPr>
            <p:ph type="body"/>
          </p:nvPr>
        </p:nvSpPr>
        <p:spPr>
          <a:xfrm>
            <a:off x="376238" y="1149350"/>
            <a:ext cx="8229600" cy="4525963"/>
          </a:xfrm>
          <a:prstGeom prst="rect">
            <a:avLst/>
          </a:prstGeom>
          <a:noFill/>
          <a:ln w="9525">
            <a:noFill/>
          </a:ln>
        </p:spPr>
        <p:txBody>
          <a:bodyPr vert="horz" wrap="square" lIns="91440" tIns="45720" rIns="91440" bIns="45720" anchor="t" anchorCtr="0"/>
          <a:lstStyle/>
          <a:p>
            <a:pPr lvl="0"/>
            <a:r>
              <a:rPr lang="zh-CN" altLang="zh-CN" dirty="0"/>
              <a:t>单击此处编辑母版文本样式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3" name="任意多边形 13"/>
          <p:cNvSpPr/>
          <p:nvPr/>
        </p:nvSpPr>
        <p:spPr bwMode="auto">
          <a:xfrm>
            <a:off x="-7937" y="6515100"/>
            <a:ext cx="9161463" cy="550863"/>
          </a:xfrm>
          <a:custGeom>
            <a:avLst/>
            <a:gdLst>
              <a:gd name="T0" fmla="*/ 2147483647 w 5772"/>
              <a:gd name="T1" fmla="*/ 2147483647 h 656"/>
              <a:gd name="T2" fmla="*/ 2147483647 w 5772"/>
              <a:gd name="T3" fmla="*/ 0 h 656"/>
              <a:gd name="T4" fmla="*/ 2147483647 w 5772"/>
              <a:gd name="T5" fmla="*/ 2147483647 h 656"/>
              <a:gd name="T6" fmla="*/ 2147483647 w 5772"/>
              <a:gd name="T7" fmla="*/ 2147483647 h 656"/>
              <a:gd name="T8" fmla="*/ 2147483647 w 5772"/>
              <a:gd name="T9" fmla="*/ 2147483647 h 656"/>
              <a:gd name="T10" fmla="*/ 2147483647 w 5772"/>
              <a:gd name="T11" fmla="*/ 2147483647 h 656"/>
              <a:gd name="T12" fmla="*/ 2147483647 w 5772"/>
              <a:gd name="T13" fmla="*/ 2147483647 h 656"/>
              <a:gd name="T14" fmla="*/ 0 w 5772"/>
              <a:gd name="T15" fmla="*/ 2147483647 h 656"/>
              <a:gd name="T16" fmla="*/ 2147483647 w 5772"/>
              <a:gd name="T17" fmla="*/ 2147483647 h 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72"/>
              <a:gd name="T28" fmla="*/ 0 h 656"/>
              <a:gd name="T29" fmla="*/ 5772 w 5772"/>
              <a:gd name="T30" fmla="*/ 656 h 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rotWithShape="0">
            <a:gsLst>
              <a:gs pos="0">
                <a:srgbClr val="1B1B77">
                  <a:alpha val="45000"/>
                </a:srgbClr>
              </a:gs>
              <a:gs pos="100000">
                <a:srgbClr val="E7E7E7">
                  <a:alpha val="54999"/>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eaLnBrk="1" fontAlgn="auto" hangingPunct="1">
              <a:spcBef>
                <a:spcPts val="0"/>
              </a:spcBef>
              <a:spcAft>
                <a:spcPts val="0"/>
              </a:spcAft>
              <a:defRPr/>
            </a:pPr>
            <a:endParaRPr lang="zh-CN" altLang="en-US" sz="1350" strike="noStrike" noProof="1">
              <a:latin typeface="+mn-lt"/>
              <a:ea typeface="+mn-ea"/>
            </a:endParaRPr>
          </a:p>
        </p:txBody>
      </p:sp>
      <p:sp>
        <p:nvSpPr>
          <p:cNvPr id="1037" name="矩形 3"/>
          <p:cNvSpPr/>
          <p:nvPr/>
        </p:nvSpPr>
        <p:spPr>
          <a:xfrm>
            <a:off x="1093788" y="6491288"/>
            <a:ext cx="696912" cy="306387"/>
          </a:xfrm>
          <a:prstGeom prst="rect">
            <a:avLst/>
          </a:prstGeom>
          <a:noFill/>
          <a:ln w="9525">
            <a:noFill/>
          </a:ln>
        </p:spPr>
        <p:txBody>
          <a:bodyPr wrap="square" anchor="t" anchorCtr="0">
            <a:spAutoFit/>
          </a:bodyPr>
          <a:lstStyle/>
          <a:p>
            <a:pPr lvl="0"/>
            <a:endParaRPr lang="zh-CN" altLang="en-US" sz="1400" b="1" dirty="0">
              <a:solidFill>
                <a:srgbClr val="333399"/>
              </a:solidFill>
              <a:latin typeface="黑体" panose="02010609060101010101" pitchFamily="49" charset="-122"/>
              <a:ea typeface="黑体" panose="02010609060101010101" pitchFamily="49" charset="-122"/>
            </a:endParaRPr>
          </a:p>
        </p:txBody>
      </p:sp>
      <p:graphicFrame>
        <p:nvGraphicFramePr>
          <p:cNvPr id="7" name="对象 6"/>
          <p:cNvGraphicFramePr>
            <a:graphicFrameLocks noChangeAspect="1"/>
          </p:cNvGraphicFramePr>
          <p:nvPr userDrawn="1"/>
        </p:nvGraphicFramePr>
        <p:xfrm>
          <a:off x="0" y="0"/>
          <a:ext cx="913049" cy="914382"/>
        </p:xfrm>
        <a:graphic>
          <a:graphicData uri="http://schemas.openxmlformats.org/presentationml/2006/ole">
            <mc:AlternateContent xmlns:mc="http://schemas.openxmlformats.org/markup-compatibility/2006">
              <mc:Choice xmlns:v="urn:schemas-microsoft-com:vml" Requires="v">
                <p:oleObj spid="_x0000_s8" name="" r:id="rId10" imgW="6086475" imgH="6096000" progId="Paint.Picture">
                  <p:embed/>
                </p:oleObj>
              </mc:Choice>
              <mc:Fallback>
                <p:oleObj name="" r:id="rId10" imgW="6086475" imgH="6096000" progId="Paint.Picture">
                  <p:embed/>
                  <p:pic>
                    <p:nvPicPr>
                      <p:cNvPr id="0" name="图片 7"/>
                      <p:cNvPicPr/>
                      <p:nvPr/>
                    </p:nvPicPr>
                    <p:blipFill>
                      <a:blip r:embed="rId11"/>
                      <a:stretch>
                        <a:fillRect/>
                      </a:stretch>
                    </p:blipFill>
                    <p:spPr>
                      <a:xfrm>
                        <a:off x="0" y="0"/>
                        <a:ext cx="913049" cy="914382"/>
                      </a:xfrm>
                      <a:prstGeom prst="rect">
                        <a:avLst/>
                      </a:prstGeom>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rtl="0" eaLnBrk="1" fontAlgn="base" hangingPunct="1">
        <a:spcBef>
          <a:spcPct val="0"/>
        </a:spcBef>
        <a:spcAft>
          <a:spcPct val="0"/>
        </a:spcAft>
        <a:buFont typeface="Arial" panose="020B0604020202020204" pitchFamily="34" charset="0"/>
        <a:defRPr lang="zh-CN" altLang="zh-CN" sz="4400" b="1" kern="1200" baseline="0" dirty="0">
          <a:solidFill>
            <a:srgbClr val="F2F2F2"/>
          </a:solidFill>
          <a:latin typeface="Times New Roman" panose="02020603050405020304" pitchFamily="18" charset="0"/>
          <a:ea typeface="黑体" panose="02010609060101010101" pitchFamily="49" charset="-122"/>
          <a:cs typeface="+mn-cs"/>
        </a:defRPr>
      </a:lvl1pPr>
      <a:lvl2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2pPr>
      <a:lvl3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3pPr>
      <a:lvl4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4pPr>
      <a:lvl5pPr algn="ctr" rtl="0" eaLnBrk="1" fontAlgn="base" hangingPunct="1">
        <a:spcBef>
          <a:spcPct val="0"/>
        </a:spcBef>
        <a:spcAft>
          <a:spcPct val="0"/>
        </a:spcAft>
        <a:buFont typeface="Arial" panose="020B0604020202020204" pitchFamily="34" charset="0"/>
        <a:defRPr sz="3600">
          <a:solidFill>
            <a:srgbClr val="F2F2F2"/>
          </a:solidFill>
          <a:latin typeface="Calibri" panose="020F0502020204030204" pitchFamily="34" charset="0"/>
          <a:ea typeface="隶书" panose="02010509060101010101" pitchFamily="49" charset="-122"/>
        </a:defRPr>
      </a:lvl5pPr>
      <a:lvl6pPr marL="3429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6pPr>
      <a:lvl7pPr marL="6858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7pPr>
      <a:lvl8pPr marL="10287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8pPr>
      <a:lvl9pPr marL="1371600" algn="ctr" rtl="0" eaLnBrk="1" fontAlgn="base" hangingPunct="1">
        <a:spcBef>
          <a:spcPct val="0"/>
        </a:spcBef>
        <a:spcAft>
          <a:spcPct val="0"/>
        </a:spcAft>
        <a:defRPr sz="3300">
          <a:solidFill>
            <a:schemeClr val="tx1"/>
          </a:solidFill>
          <a:latin typeface="Calibri" panose="020F0502020204030204" pitchFamily="34" charset="0"/>
          <a:ea typeface="宋体" panose="02010600030101010101" pitchFamily="2" charset="-122"/>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baseline="0">
          <a:solidFill>
            <a:schemeClr val="tx1"/>
          </a:solidFill>
          <a:latin typeface="Times New Roman" panose="02020603050405020304" pitchFamily="18" charset="0"/>
          <a:ea typeface="宋体" panose="02010600030101010101" pitchFamily="2" charset="-122"/>
          <a:cs typeface="+mn-cs"/>
        </a:defRPr>
      </a:lvl1pPr>
      <a:lvl2pPr marL="557530" indent="-214630" algn="l" rtl="0" eaLnBrk="1" fontAlgn="base" hangingPunct="1">
        <a:spcBef>
          <a:spcPct val="20000"/>
        </a:spcBef>
        <a:spcAft>
          <a:spcPct val="0"/>
        </a:spcAft>
        <a:buFont typeface="Arial" panose="020B0604020202020204" pitchFamily="34" charset="0"/>
        <a:buChar char="–"/>
        <a:defRPr sz="2100" baseline="0">
          <a:solidFill>
            <a:schemeClr val="tx1"/>
          </a:solidFill>
          <a:latin typeface="Times New Roman" panose="02020603050405020304" pitchFamily="18" charset="0"/>
          <a:ea typeface="宋体" panose="02010600030101010101" pitchFamily="2" charset="-122"/>
        </a:defRPr>
      </a:lvl2pPr>
      <a:lvl3pPr marL="857250" indent="-171450" algn="l" rtl="0" eaLnBrk="1" fontAlgn="base" hangingPunct="1">
        <a:spcBef>
          <a:spcPct val="20000"/>
        </a:spcBef>
        <a:spcAft>
          <a:spcPct val="0"/>
        </a:spcAft>
        <a:buFont typeface="Arial" panose="020B0604020202020204" pitchFamily="34" charset="0"/>
        <a:buChar char="•"/>
        <a:defRPr baseline="0">
          <a:solidFill>
            <a:schemeClr val="tx1"/>
          </a:solidFill>
          <a:latin typeface="Times New Roman" panose="02020603050405020304" pitchFamily="18" charset="0"/>
          <a:ea typeface="宋体" panose="02010600030101010101" pitchFamily="2" charset="-122"/>
        </a:defRPr>
      </a:lvl3pPr>
      <a:lvl4pPr marL="1200150" indent="-171450" algn="l" rtl="0" eaLnBrk="1" fontAlgn="base" hangingPunct="1">
        <a:spcBef>
          <a:spcPct val="20000"/>
        </a:spcBef>
        <a:spcAft>
          <a:spcPct val="0"/>
        </a:spcAft>
        <a:buFont typeface="Arial" panose="020B0604020202020204" pitchFamily="34" charset="0"/>
        <a:buChar char="–"/>
        <a:defRPr sz="1500" baseline="0">
          <a:solidFill>
            <a:schemeClr val="tx1"/>
          </a:solidFill>
          <a:latin typeface="Times New Roman" panose="02020603050405020304" pitchFamily="18" charset="0"/>
          <a:ea typeface="宋体" panose="02010600030101010101" pitchFamily="2" charset="-122"/>
        </a:defRPr>
      </a:lvl4pPr>
      <a:lvl5pPr marL="1543050" indent="-171450" algn="l" rtl="0" eaLnBrk="1" fontAlgn="base" hangingPunct="1">
        <a:spcBef>
          <a:spcPct val="20000"/>
        </a:spcBef>
        <a:spcAft>
          <a:spcPct val="0"/>
        </a:spcAft>
        <a:buFont typeface="Arial" panose="020B0604020202020204" pitchFamily="34" charset="0"/>
        <a:buChar char="»"/>
        <a:defRPr sz="1500" baseline="0">
          <a:solidFill>
            <a:schemeClr val="tx1"/>
          </a:solidFill>
          <a:latin typeface="Times New Roman" panose="02020603050405020304" pitchFamily="18" charset="0"/>
          <a:ea typeface="宋体" panose="02010600030101010101" pitchFamily="2" charset="-122"/>
        </a:defRPr>
      </a:lvl5pPr>
      <a:lvl6pPr marL="18859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6pPr>
      <a:lvl7pPr marL="22288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7pPr>
      <a:lvl8pPr marL="25717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8pPr>
      <a:lvl9pPr marL="2914650" indent="-171450" algn="l" rtl="0" eaLnBrk="1" fontAlgn="base" hangingPunct="1">
        <a:spcBef>
          <a:spcPct val="20000"/>
        </a:spcBef>
        <a:spcAft>
          <a:spcPct val="0"/>
        </a:spcAft>
        <a:buFont typeface="Arial" panose="020B0604020202020204" pitchFamily="34" charset="0"/>
        <a:buChar char="»"/>
        <a:defRPr sz="1500">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4.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40.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9.png"/><Relationship Id="rId1"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png"/><Relationship Id="rId1"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png"/><Relationship Id="rId1" Type="http://schemas.openxmlformats.org/officeDocument/2006/relationships/image" Target="../media/image52.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8.jpeg"/><Relationship Id="rId1" Type="http://schemas.openxmlformats.org/officeDocument/2006/relationships/image" Target="../media/image57.jpeg"/></Relationships>
</file>

<file path=ppt/slides/_rels/slide25.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66.pn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jpeg"/><Relationship Id="rId15" Type="http://schemas.openxmlformats.org/officeDocument/2006/relationships/slideLayout" Target="../slideLayouts/slideLayout2.xml"/><Relationship Id="rId14" Type="http://schemas.openxmlformats.org/officeDocument/2006/relationships/image" Target="../media/image72.png"/><Relationship Id="rId13" Type="http://schemas.openxmlformats.org/officeDocument/2006/relationships/image" Target="../media/image71.png"/><Relationship Id="rId12" Type="http://schemas.openxmlformats.org/officeDocument/2006/relationships/image" Target="../media/image70.png"/><Relationship Id="rId11" Type="http://schemas.openxmlformats.org/officeDocument/2006/relationships/image" Target="../media/image69.png"/><Relationship Id="rId10" Type="http://schemas.openxmlformats.org/officeDocument/2006/relationships/image" Target="../media/image68.png"/><Relationship Id="rId1" Type="http://schemas.openxmlformats.org/officeDocument/2006/relationships/image" Target="../media/image59.png"/></Relationships>
</file>

<file path=ppt/slides/_rels/slide26.xml.rels><?xml version="1.0" encoding="UTF-8" standalone="yes"?>
<Relationships xmlns="http://schemas.openxmlformats.org/package/2006/relationships"><Relationship Id="rId9" Type="http://schemas.openxmlformats.org/officeDocument/2006/relationships/image" Target="../media/image81.jpeg"/><Relationship Id="rId8" Type="http://schemas.openxmlformats.org/officeDocument/2006/relationships/image" Target="../media/image80.jpeg"/><Relationship Id="rId7" Type="http://schemas.openxmlformats.org/officeDocument/2006/relationships/image" Target="../media/image79.jpeg"/><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jpeg"/><Relationship Id="rId10" Type="http://schemas.openxmlformats.org/officeDocument/2006/relationships/slideLayout" Target="../slideLayouts/slideLayout2.xml"/><Relationship Id="rId1" Type="http://schemas.openxmlformats.org/officeDocument/2006/relationships/image" Target="../media/image73.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image" Target="../media/image91.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jpeg"/><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image" Target="../media/image96.jpeg"/></Relationships>
</file>

<file path=ppt/slides/_rels/slide3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07.jpeg"/><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image" Target="../media/image101.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标题 1"/>
          <p:cNvSpPr>
            <a:spLocks noGrp="1"/>
          </p:cNvSpPr>
          <p:nvPr>
            <p:ph type="ctrTitle"/>
          </p:nvPr>
        </p:nvSpPr>
        <p:spPr>
          <a:xfrm>
            <a:off x="430530" y="3422015"/>
            <a:ext cx="8390255" cy="992505"/>
          </a:xfrm>
        </p:spPr>
        <p:txBody>
          <a:bodyPr vert="horz" wrap="square" lIns="0" tIns="0" rIns="0" bIns="0" anchor="ctr" anchorCtr="0"/>
          <a:lstStyle/>
          <a:p>
            <a:pPr latinLnBrk="0">
              <a:lnSpc>
                <a:spcPct val="100000"/>
              </a:lnSpc>
              <a:buFont typeface="Arial" panose="020B0604020202020204" pitchFamily="34" charset="0"/>
            </a:pPr>
            <a:r>
              <a:rPr lang="zh-CN" altLang="en-US" sz="4000" kern="1200" baseline="0" dirty="0">
                <a:solidFill>
                  <a:schemeClr val="accent2"/>
                </a:solidFill>
                <a:latin typeface="华文楷体" panose="02010600040101010101" pitchFamily="2" charset="-122"/>
                <a:ea typeface="华文楷体" panose="02010600040101010101" pitchFamily="2" charset="-122"/>
                <a:cs typeface="华文楷体" panose="02010600040101010101" pitchFamily="2" charset="-122"/>
              </a:rPr>
              <a:t>安徽华东光电</a:t>
            </a:r>
            <a:br>
              <a:rPr lang="zh-CN" altLang="en-US" sz="4000" kern="1200" baseline="0" dirty="0">
                <a:solidFill>
                  <a:schemeClr val="accent2"/>
                </a:solidFill>
                <a:latin typeface="华文楷体" panose="02010600040101010101" pitchFamily="2" charset="-122"/>
                <a:ea typeface="华文楷体" panose="02010600040101010101" pitchFamily="2" charset="-122"/>
                <a:cs typeface="华文楷体" panose="02010600040101010101" pitchFamily="2" charset="-122"/>
              </a:rPr>
            </a:br>
            <a:r>
              <a:rPr lang="zh-CN" altLang="en-US" sz="4000" kern="1200" baseline="0" dirty="0">
                <a:solidFill>
                  <a:schemeClr val="accent2"/>
                </a:solidFill>
                <a:latin typeface="华文楷体" panose="02010600040101010101" pitchFamily="2" charset="-122"/>
                <a:ea typeface="华文楷体" panose="02010600040101010101" pitchFamily="2" charset="-122"/>
                <a:cs typeface="华文楷体" panose="02010600040101010101" pitchFamily="2" charset="-122"/>
              </a:rPr>
              <a:t>大科学装置配套发展近况</a:t>
            </a:r>
            <a:endParaRPr lang="zh-CN" altLang="en-US" sz="4000" kern="1200" baseline="0" dirty="0">
              <a:solidFill>
                <a:schemeClr val="accent2"/>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122" name="副标题 2"/>
          <p:cNvSpPr>
            <a:spLocks noGrp="1"/>
          </p:cNvSpPr>
          <p:nvPr>
            <p:ph type="subTitle" idx="1"/>
            <p:custDataLst>
              <p:tags r:id="rId1"/>
            </p:custDataLst>
          </p:nvPr>
        </p:nvSpPr>
        <p:spPr>
          <a:xfrm>
            <a:off x="755333" y="4723765"/>
            <a:ext cx="7561262" cy="504825"/>
          </a:xfrm>
        </p:spPr>
        <p:txBody>
          <a:bodyPr vert="horz" wrap="square" lIns="91440" tIns="45720" rIns="91440" bIns="45720" anchor="t" anchorCtr="0"/>
          <a:lstStyle/>
          <a:p>
            <a:r>
              <a:rPr lang="zh-CN" altLang="en-US" sz="2800" b="1" baseline="0" dirty="0">
                <a:latin typeface="宋体" panose="02010600030101010101" pitchFamily="2" charset="-122"/>
                <a:ea typeface="宋体" panose="02010600030101010101" pitchFamily="2" charset="-122"/>
                <a:cs typeface="+mn-cs"/>
              </a:rPr>
              <a:t>报告人： 吴磊</a:t>
            </a:r>
            <a:endParaRPr lang="en-US" altLang="zh-CN" sz="2800" b="1" baseline="0" dirty="0">
              <a:latin typeface="宋体" panose="02010600030101010101" pitchFamily="2" charset="-122"/>
              <a:ea typeface="宋体" panose="02010600030101010101" pitchFamily="2" charset="-122"/>
              <a:cs typeface="+mn-cs"/>
            </a:endParaRPr>
          </a:p>
        </p:txBody>
      </p:sp>
      <p:sp>
        <p:nvSpPr>
          <p:cNvPr id="5123" name="标题 2"/>
          <p:cNvSpPr txBox="1"/>
          <p:nvPr/>
        </p:nvSpPr>
        <p:spPr>
          <a:xfrm>
            <a:off x="963930" y="132398"/>
            <a:ext cx="7856220" cy="706755"/>
          </a:xfrm>
          <a:prstGeom prst="rect">
            <a:avLst/>
          </a:prstGeom>
          <a:noFill/>
          <a:ln w="9525">
            <a:noFill/>
          </a:ln>
        </p:spPr>
        <p:txBody>
          <a:bodyPr wrap="square" lIns="91440" tIns="45720" rIns="91440" bIns="45720" anchor="ctr" anchorCtr="0">
            <a:spAutoFit/>
          </a:bodyPr>
          <a:lstStyle/>
          <a:p>
            <a:pPr algn="ctr">
              <a:buClrTx/>
              <a:buFont typeface="Arial" panose="020B0604020202020204" pitchFamily="34" charset="0"/>
            </a:pPr>
            <a:r>
              <a:rPr lang="zh-CN" altLang="en-US" sz="4000" baseline="0" dirty="0">
                <a:solidFill>
                  <a:schemeClr val="bg1"/>
                </a:solidFill>
                <a:latin typeface="华文行楷" panose="02010800040101010101" pitchFamily="2" charset="-122"/>
                <a:ea typeface="华文行楷" panose="02010800040101010101" pitchFamily="2" charset="-122"/>
              </a:rPr>
              <a:t>安徽华东光电技术研究所有限公司</a:t>
            </a:r>
            <a:endParaRPr lang="zh-CN" altLang="en-US" sz="4000" baseline="0" dirty="0">
              <a:solidFill>
                <a:schemeClr val="bg1"/>
              </a:solidFill>
              <a:latin typeface="华文行楷" panose="02010800040101010101" pitchFamily="2" charset="-122"/>
              <a:ea typeface="华文行楷" panose="02010800040101010101" pitchFamily="2" charset="-122"/>
            </a:endParaRPr>
          </a:p>
        </p:txBody>
      </p:sp>
      <p:pic>
        <p:nvPicPr>
          <p:cNvPr id="5" name="图片 6" descr="mmexport1511590846524.jpg"/>
          <p:cNvPicPr>
            <a:picLocks noChangeAspect="1"/>
          </p:cNvPicPr>
          <p:nvPr/>
        </p:nvPicPr>
        <p:blipFill>
          <a:blip r:embed="rId2"/>
          <a:srcRect/>
          <a:stretch>
            <a:fillRect/>
          </a:stretch>
        </p:blipFill>
        <p:spPr>
          <a:xfrm>
            <a:off x="53340" y="1559560"/>
            <a:ext cx="1916430" cy="1222375"/>
          </a:xfrm>
          <a:prstGeom prst="rect">
            <a:avLst/>
          </a:prstGeom>
          <a:noFill/>
          <a:ln w="9525">
            <a:noFill/>
          </a:ln>
        </p:spPr>
      </p:pic>
      <p:pic>
        <p:nvPicPr>
          <p:cNvPr id="6" name="图片 9" descr="7.jfif"/>
          <p:cNvPicPr>
            <a:picLocks noChangeAspect="1"/>
          </p:cNvPicPr>
          <p:nvPr/>
        </p:nvPicPr>
        <p:blipFill>
          <a:blip r:embed="rId3"/>
          <a:srcRect/>
          <a:stretch>
            <a:fillRect/>
          </a:stretch>
        </p:blipFill>
        <p:spPr>
          <a:xfrm>
            <a:off x="1911350" y="1559560"/>
            <a:ext cx="1804405" cy="1221971"/>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标题 1"/>
          <p:cNvSpPr>
            <a:spLocks noGrp="1"/>
          </p:cNvSpPr>
          <p:nvPr>
            <p:ph type="title"/>
          </p:nvPr>
        </p:nvSpPr>
        <p:spPr>
          <a:xfrm>
            <a:off x="928688" y="71438"/>
            <a:ext cx="7497762" cy="725487"/>
          </a:xfrm>
        </p:spPr>
        <p:txBody>
          <a:bodyPr vert="horz" wrap="square" lIns="0" tIns="45720" rIns="0" bIns="0" anchor="b" anchorCtr="0"/>
          <a:lstStyle/>
          <a:p>
            <a:r>
              <a:rPr lang="zh-CN" altLang="en-US" dirty="0"/>
              <a:t>微波真空事业部简介</a:t>
            </a:r>
            <a:endParaRPr lang="zh-CN" altLang="en-US" dirty="0"/>
          </a:p>
        </p:txBody>
      </p:sp>
      <p:grpSp>
        <p:nvGrpSpPr>
          <p:cNvPr id="21506" name="组合 4"/>
          <p:cNvGrpSpPr/>
          <p:nvPr/>
        </p:nvGrpSpPr>
        <p:grpSpPr>
          <a:xfrm>
            <a:off x="6084888" y="1628775"/>
            <a:ext cx="2776537" cy="3960813"/>
            <a:chOff x="7628119" y="1214422"/>
            <a:chExt cx="3467747" cy="5090795"/>
          </a:xfrm>
        </p:grpSpPr>
        <p:pic>
          <p:nvPicPr>
            <p:cNvPr id="21507" name="图片 5" descr="IMG_0444"/>
            <p:cNvPicPr>
              <a:picLocks noChangeAspect="1"/>
            </p:cNvPicPr>
            <p:nvPr/>
          </p:nvPicPr>
          <p:blipFill>
            <a:blip r:embed="rId1">
              <a:lum bright="23999" contrast="11999"/>
            </a:blip>
            <a:stretch>
              <a:fillRect/>
            </a:stretch>
          </p:blipFill>
          <p:spPr>
            <a:xfrm>
              <a:off x="7628119" y="1214422"/>
              <a:ext cx="1751965" cy="1525270"/>
            </a:xfrm>
            <a:prstGeom prst="rect">
              <a:avLst/>
            </a:prstGeom>
            <a:noFill/>
            <a:ln w="9525">
              <a:noFill/>
            </a:ln>
          </p:spPr>
        </p:pic>
        <p:pic>
          <p:nvPicPr>
            <p:cNvPr id="21508" name="图片 6" descr="矢网1"/>
            <p:cNvPicPr>
              <a:picLocks noChangeAspect="1"/>
            </p:cNvPicPr>
            <p:nvPr/>
          </p:nvPicPr>
          <p:blipFill>
            <a:blip r:embed="rId2">
              <a:lum bright="17999" contrast="11999"/>
            </a:blip>
            <a:stretch>
              <a:fillRect/>
            </a:stretch>
          </p:blipFill>
          <p:spPr>
            <a:xfrm>
              <a:off x="7629389" y="4779312"/>
              <a:ext cx="1751965" cy="1525905"/>
            </a:xfrm>
            <a:prstGeom prst="rect">
              <a:avLst/>
            </a:prstGeom>
            <a:noFill/>
            <a:ln w="9525">
              <a:noFill/>
            </a:ln>
          </p:spPr>
        </p:pic>
        <p:pic>
          <p:nvPicPr>
            <p:cNvPr id="21509" name="图片 7" descr="IMG_0447"/>
            <p:cNvPicPr>
              <a:picLocks noChangeAspect="1"/>
            </p:cNvPicPr>
            <p:nvPr/>
          </p:nvPicPr>
          <p:blipFill>
            <a:blip r:embed="rId3"/>
            <a:srcRect t="26877"/>
            <a:stretch>
              <a:fillRect/>
            </a:stretch>
          </p:blipFill>
          <p:spPr>
            <a:xfrm>
              <a:off x="7628119" y="3120057"/>
              <a:ext cx="1751330" cy="1348105"/>
            </a:xfrm>
            <a:prstGeom prst="rect">
              <a:avLst/>
            </a:prstGeom>
            <a:noFill/>
            <a:ln w="9525">
              <a:noFill/>
            </a:ln>
          </p:spPr>
        </p:pic>
        <p:pic>
          <p:nvPicPr>
            <p:cNvPr id="21510" name="图片 8" descr="IMG_0438"/>
            <p:cNvPicPr>
              <a:picLocks noChangeAspect="1"/>
            </p:cNvPicPr>
            <p:nvPr/>
          </p:nvPicPr>
          <p:blipFill>
            <a:blip r:embed="rId4"/>
            <a:stretch>
              <a:fillRect/>
            </a:stretch>
          </p:blipFill>
          <p:spPr>
            <a:xfrm>
              <a:off x="9381354" y="3120057"/>
              <a:ext cx="1652905" cy="1348740"/>
            </a:xfrm>
            <a:prstGeom prst="rect">
              <a:avLst/>
            </a:prstGeom>
            <a:noFill/>
            <a:ln w="9525">
              <a:noFill/>
            </a:ln>
          </p:spPr>
        </p:pic>
        <p:pic>
          <p:nvPicPr>
            <p:cNvPr id="21511" name="图片 10" descr="万能材料试验仪"/>
            <p:cNvPicPr>
              <a:picLocks noChangeAspect="1"/>
            </p:cNvPicPr>
            <p:nvPr/>
          </p:nvPicPr>
          <p:blipFill>
            <a:blip r:embed="rId5"/>
            <a:srcRect l="19186" r="8997"/>
            <a:stretch>
              <a:fillRect/>
            </a:stretch>
          </p:blipFill>
          <p:spPr>
            <a:xfrm>
              <a:off x="9381354" y="1214422"/>
              <a:ext cx="1652905" cy="1557020"/>
            </a:xfrm>
            <a:prstGeom prst="rect">
              <a:avLst/>
            </a:prstGeom>
            <a:noFill/>
            <a:ln w="9525">
              <a:noFill/>
            </a:ln>
          </p:spPr>
        </p:pic>
        <p:pic>
          <p:nvPicPr>
            <p:cNvPr id="21512" name="图片 5" descr="测试车间.JPG"/>
            <p:cNvPicPr>
              <a:picLocks noChangeAspect="1"/>
            </p:cNvPicPr>
            <p:nvPr/>
          </p:nvPicPr>
          <p:blipFill>
            <a:blip r:embed="rId6"/>
            <a:stretch>
              <a:fillRect/>
            </a:stretch>
          </p:blipFill>
          <p:spPr>
            <a:xfrm>
              <a:off x="9309916" y="4786322"/>
              <a:ext cx="1785950" cy="1500195"/>
            </a:xfrm>
            <a:prstGeom prst="rect">
              <a:avLst/>
            </a:prstGeom>
            <a:noFill/>
            <a:ln w="9525">
              <a:noFill/>
            </a:ln>
          </p:spPr>
        </p:pic>
      </p:grpSp>
      <p:sp>
        <p:nvSpPr>
          <p:cNvPr id="13" name="矩形 6"/>
          <p:cNvSpPr>
            <a:spLocks noChangeArrowheads="1"/>
          </p:cNvSpPr>
          <p:nvPr/>
        </p:nvSpPr>
        <p:spPr bwMode="auto">
          <a:xfrm>
            <a:off x="468630" y="1412875"/>
            <a:ext cx="4773930" cy="4615815"/>
          </a:xfrm>
          <a:prstGeom prst="rect">
            <a:avLst/>
          </a:prstGeom>
          <a:noFill/>
          <a:ln w="9525">
            <a:noFill/>
            <a:miter lim="800000"/>
          </a:ln>
        </p:spPr>
        <p:txBody>
          <a:bodyPr wrap="square">
            <a:spAutoFit/>
          </a:bodyPr>
          <a:lstStyle/>
          <a:p>
            <a:pPr lvl="0" algn="just" fontAlgn="auto">
              <a:lnSpc>
                <a:spcPct val="150000"/>
              </a:lnSpc>
              <a:spcBef>
                <a:spcPts val="0"/>
              </a:spcBef>
              <a:spcAft>
                <a:spcPts val="600"/>
              </a:spcAft>
              <a:defRPr/>
            </a:pPr>
            <a:r>
              <a:rPr lang="en-US" altLang="zh-CN" sz="1600" b="1" strike="noStrike" noProof="1" smtClean="0">
                <a:latin typeface="宋体" panose="02010600030101010101" pitchFamily="2" charset="-122"/>
                <a:ea typeface="宋体" panose="02010600030101010101" pitchFamily="2" charset="-122"/>
                <a:cs typeface="+mn-cs"/>
              </a:rPr>
              <a:t>4</a:t>
            </a:r>
            <a:r>
              <a:rPr lang="zh-CN" altLang="en-US" sz="1600" b="1" strike="noStrike" noProof="1" smtClean="0">
                <a:latin typeface="宋体" panose="02010600030101010101" pitchFamily="2" charset="-122"/>
                <a:ea typeface="宋体" panose="02010600030101010101" pitchFamily="2" charset="-122"/>
                <a:cs typeface="+mn-cs"/>
              </a:rPr>
              <a:t>、检测条件：</a:t>
            </a:r>
            <a:endParaRPr lang="en-US" altLang="zh-CN" sz="1600" b="1" strike="noStrike" noProof="1" smtClean="0">
              <a:latin typeface="宋体" panose="02010600030101010101" pitchFamily="2" charset="-122"/>
              <a:ea typeface="宋体" panose="02010600030101010101" pitchFamily="2" charset="-122"/>
            </a:endParaRPr>
          </a:p>
          <a:p>
            <a:pPr lvl="0" algn="just" fontAlgn="auto">
              <a:lnSpc>
                <a:spcPct val="150000"/>
              </a:lnSpc>
              <a:spcBef>
                <a:spcPts val="0"/>
              </a:spcBef>
              <a:spcAft>
                <a:spcPts val="600"/>
              </a:spcAft>
              <a:defRPr/>
            </a:pPr>
            <a:r>
              <a:rPr lang="zh-CN" altLang="en-US" sz="1600" b="1" strike="noStrike" noProof="1" smtClean="0">
                <a:latin typeface="宋体" panose="02010600030101010101" pitchFamily="2" charset="-122"/>
                <a:ea typeface="宋体" panose="02010600030101010101" pitchFamily="2" charset="-122"/>
                <a:cs typeface="+mn-cs"/>
              </a:rPr>
              <a:t>机械尺寸检测：各种常规量具、投影仪、万能工具显微镜、三维测量仪、粗糙度测量仪等；</a:t>
            </a:r>
            <a:endParaRPr lang="zh-CN" altLang="en-US" sz="1600" b="1" strike="noStrike" noProof="1" smtClean="0">
              <a:latin typeface="宋体" panose="02010600030101010101" pitchFamily="2" charset="-122"/>
              <a:ea typeface="宋体" panose="02010600030101010101" pitchFamily="2" charset="-122"/>
              <a:cs typeface="+mn-cs"/>
            </a:endParaRPr>
          </a:p>
          <a:p>
            <a:pPr lvl="0" algn="just" fontAlgn="auto">
              <a:lnSpc>
                <a:spcPct val="150000"/>
              </a:lnSpc>
              <a:spcBef>
                <a:spcPts val="0"/>
              </a:spcBef>
              <a:spcAft>
                <a:spcPts val="600"/>
              </a:spcAft>
              <a:defRPr/>
            </a:pPr>
            <a:r>
              <a:rPr lang="zh-CN" altLang="en-US" sz="1600" b="1" strike="noStrike" noProof="1" smtClean="0">
                <a:latin typeface="宋体" panose="02010600030101010101" pitchFamily="2" charset="-122"/>
                <a:ea typeface="宋体" panose="02010600030101010101" pitchFamily="2" charset="-122"/>
                <a:cs typeface="+mn-cs"/>
              </a:rPr>
              <a:t>材料检测：剩磁检测仪、</a:t>
            </a:r>
            <a:r>
              <a:rPr lang="zh-CN" altLang="en-US" sz="1600" b="1" smtClean="0">
                <a:latin typeface="宋体" panose="02010600030101010101" pitchFamily="2" charset="-122"/>
                <a:sym typeface="+mn-ea"/>
              </a:rPr>
              <a:t>膜厚测试仪、万能材料试验机等；</a:t>
            </a:r>
            <a:endParaRPr lang="zh-CN" altLang="en-US" sz="1600" b="1" strike="noStrike" noProof="1" smtClean="0">
              <a:latin typeface="宋体" panose="02010600030101010101" pitchFamily="2" charset="-122"/>
              <a:ea typeface="宋体" panose="02010600030101010101" pitchFamily="2" charset="-122"/>
            </a:endParaRPr>
          </a:p>
          <a:p>
            <a:pPr lvl="0" algn="just" fontAlgn="auto">
              <a:lnSpc>
                <a:spcPct val="150000"/>
              </a:lnSpc>
              <a:spcBef>
                <a:spcPts val="0"/>
              </a:spcBef>
              <a:spcAft>
                <a:spcPts val="600"/>
              </a:spcAft>
              <a:defRPr/>
            </a:pPr>
            <a:r>
              <a:rPr lang="zh-CN" altLang="en-US" sz="1600" b="1" strike="noStrike" noProof="1" smtClean="0">
                <a:latin typeface="宋体" panose="02010600030101010101" pitchFamily="2" charset="-122"/>
                <a:ea typeface="宋体" panose="02010600030101010101" pitchFamily="2" charset="-122"/>
                <a:cs typeface="+mn-cs"/>
              </a:rPr>
              <a:t>微波性能检测：各种频段矢量网络分析仪；</a:t>
            </a:r>
            <a:endParaRPr lang="zh-CN" altLang="en-US" sz="1600" b="1" strike="noStrike" noProof="1" smtClean="0">
              <a:latin typeface="宋体" panose="02010600030101010101" pitchFamily="2" charset="-122"/>
              <a:ea typeface="宋体" panose="02010600030101010101" pitchFamily="2" charset="-122"/>
            </a:endParaRPr>
          </a:p>
          <a:p>
            <a:pPr lvl="0" algn="just" fontAlgn="auto">
              <a:lnSpc>
                <a:spcPct val="150000"/>
              </a:lnSpc>
              <a:spcBef>
                <a:spcPts val="0"/>
              </a:spcBef>
              <a:spcAft>
                <a:spcPts val="600"/>
              </a:spcAft>
              <a:defRPr/>
            </a:pPr>
            <a:r>
              <a:rPr lang="zh-CN" altLang="en-US" sz="1600" b="1" strike="noStrike" noProof="1" smtClean="0">
                <a:latin typeface="宋体" panose="02010600030101010101" pitchFamily="2" charset="-122"/>
                <a:ea typeface="宋体" panose="02010600030101010101" pitchFamily="2" charset="-122"/>
                <a:cs typeface="+mn-cs"/>
              </a:rPr>
              <a:t>真空检测：氦质谱检漏仪、残余气体分析仪。</a:t>
            </a:r>
            <a:endParaRPr lang="zh-CN" altLang="en-US" sz="1600" b="1" strike="noStrike" noProof="1" smtClean="0">
              <a:latin typeface="宋体" panose="02010600030101010101" pitchFamily="2" charset="-122"/>
              <a:ea typeface="宋体" panose="02010600030101010101" pitchFamily="2" charset="-122"/>
            </a:endParaRPr>
          </a:p>
          <a:p>
            <a:pPr lvl="0" algn="just" fontAlgn="auto">
              <a:lnSpc>
                <a:spcPct val="150000"/>
              </a:lnSpc>
              <a:spcAft>
                <a:spcPts val="600"/>
              </a:spcAft>
              <a:defRPr/>
            </a:pPr>
            <a:r>
              <a:rPr lang="en-US" altLang="zh-CN" sz="1600" b="1" strike="noStrike" noProof="1" smtClean="0">
                <a:latin typeface="宋体" panose="02010600030101010101" pitchFamily="2" charset="-122"/>
                <a:ea typeface="宋体" panose="02010600030101010101" pitchFamily="2" charset="-122"/>
                <a:cs typeface="+mn-cs"/>
              </a:rPr>
              <a:t>5</a:t>
            </a:r>
            <a:r>
              <a:rPr lang="zh-CN" altLang="en-US" sz="1600" b="1" strike="noStrike" noProof="1" smtClean="0">
                <a:latin typeface="宋体" panose="02010600030101010101" pitchFamily="2" charset="-122"/>
                <a:ea typeface="宋体" panose="02010600030101010101" pitchFamily="2" charset="-122"/>
                <a:cs typeface="+mn-cs"/>
              </a:rPr>
              <a:t>、</a:t>
            </a:r>
            <a:r>
              <a:rPr lang="zh-CN" altLang="en-US" sz="1600" b="1" strike="noStrike" noProof="1">
                <a:latin typeface="宋体" panose="02010600030101010101" pitchFamily="2" charset="-122"/>
                <a:ea typeface="宋体" panose="02010600030101010101" pitchFamily="2" charset="-122"/>
                <a:cs typeface="+mn-cs"/>
              </a:rPr>
              <a:t>阴极的设计加工：</a:t>
            </a:r>
            <a:endParaRPr lang="zh-CN" altLang="en-US" sz="1600" b="1" strike="noStrike" noProof="1">
              <a:latin typeface="宋体" panose="02010600030101010101" pitchFamily="2" charset="-122"/>
              <a:ea typeface="宋体" panose="02010600030101010101" pitchFamily="2" charset="-122"/>
              <a:cs typeface="+mn-cs"/>
            </a:endParaRPr>
          </a:p>
          <a:p>
            <a:pPr lvl="0" algn="just" fontAlgn="auto">
              <a:lnSpc>
                <a:spcPct val="150000"/>
              </a:lnSpc>
              <a:spcAft>
                <a:spcPts val="600"/>
              </a:spcAft>
              <a:defRPr/>
            </a:pPr>
            <a:r>
              <a:rPr lang="zh-CN" altLang="en-US" sz="1600" b="1" strike="noStrike" noProof="1">
                <a:latin typeface="宋体" panose="02010600030101010101" pitchFamily="2" charset="-122"/>
                <a:ea typeface="宋体" panose="02010600030101010101" pitchFamily="2" charset="-122"/>
                <a:cs typeface="+mn-cs"/>
              </a:rPr>
              <a:t>我部门具有完整的钡钨阴极研制工艺技术体系，具备独立的阴极研制</a:t>
            </a:r>
            <a:r>
              <a:rPr lang="zh-CN" altLang="en-US" sz="1600" b="1" strike="noStrike" noProof="1" smtClean="0">
                <a:latin typeface="宋体" panose="02010600030101010101" pitchFamily="2" charset="-122"/>
                <a:ea typeface="宋体" panose="02010600030101010101" pitchFamily="2" charset="-122"/>
                <a:cs typeface="+mn-cs"/>
              </a:rPr>
              <a:t>能力，共有生产测试设备</a:t>
            </a:r>
            <a:r>
              <a:rPr lang="en-US" altLang="zh-CN" sz="1600" b="1" strike="noStrike" noProof="1" smtClean="0">
                <a:latin typeface="宋体" panose="02010600030101010101" pitchFamily="2" charset="-122"/>
                <a:ea typeface="宋体" panose="02010600030101010101" pitchFamily="2" charset="-122"/>
                <a:cs typeface="+mn-cs"/>
              </a:rPr>
              <a:t>40</a:t>
            </a:r>
            <a:r>
              <a:rPr lang="zh-CN" altLang="en-US" sz="1600" b="1" strike="noStrike" noProof="1" smtClean="0">
                <a:latin typeface="宋体" panose="02010600030101010101" pitchFamily="2" charset="-122"/>
                <a:ea typeface="宋体" panose="02010600030101010101" pitchFamily="2" charset="-122"/>
                <a:cs typeface="+mn-cs"/>
              </a:rPr>
              <a:t>余台（套），并配备有独立的万级净化装配车间。</a:t>
            </a:r>
            <a:endParaRPr lang="zh-CN" altLang="en-US" sz="1600" b="1" strike="noStrike" noProof="1" smtClean="0">
              <a:latin typeface="宋体" panose="02010600030101010101" pitchFamily="2" charset="-122"/>
              <a:ea typeface="宋体" panose="02010600030101010101" pitchFamily="2"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内容占位符 2"/>
          <p:cNvSpPr>
            <a:spLocks noGrp="1"/>
          </p:cNvSpPr>
          <p:nvPr>
            <p:ph idx="1"/>
          </p:nvPr>
        </p:nvSpPr>
        <p:spPr>
          <a:xfrm>
            <a:off x="1413510" y="1870710"/>
            <a:ext cx="6316980" cy="3115945"/>
          </a:xfrm>
        </p:spPr>
        <p:txBody>
          <a:bodyPr vert="horz" wrap="square" lIns="91440" tIns="45720" rIns="91440" bIns="45720" anchor="t" anchorCtr="0"/>
          <a:lstStyle/>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微波真空事业部简介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rPr>
              <a:t>产品展示</a:t>
            </a:r>
            <a:endParaRPr lang="zh-CN" altLang="en-US"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sym typeface="+mn-ea"/>
              </a:rPr>
              <a:t>通用工艺和设施</a:t>
            </a:r>
            <a:endParaRPr lang="zh-CN" altLang="en-US" sz="2800" b="1" dirty="0">
              <a:solidFill>
                <a:schemeClr val="tx1"/>
              </a:solidFill>
              <a:latin typeface="华文楷体" panose="02010600040101010101" pitchFamily="2" charset="-122"/>
              <a:ea typeface="华文楷体" panose="02010600040101010101" pitchFamily="2" charset="-122"/>
              <a:sym typeface="+mn-ea"/>
            </a:endParaRPr>
          </a:p>
        </p:txBody>
      </p:sp>
      <p:sp>
        <p:nvSpPr>
          <p:cNvPr id="22530" name="标题 2"/>
          <p:cNvSpPr>
            <a:spLocks noGrp="1"/>
          </p:cNvSpPr>
          <p:nvPr>
            <p:ph type="title"/>
          </p:nvPr>
        </p:nvSpPr>
        <p:spPr/>
        <p:txBody>
          <a:bodyPr vert="horz" wrap="square" lIns="91440" tIns="45720" rIns="91440" bIns="45720" anchor="ctr" anchorCtr="0"/>
          <a:lstStyle/>
          <a:p>
            <a:r>
              <a:rPr lang="zh-CN" altLang="en-US" dirty="0"/>
              <a:t>目  录</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p:nvPr/>
        </p:nvSpPr>
        <p:spPr>
          <a:xfrm>
            <a:off x="0" y="0"/>
            <a:ext cx="9144000" cy="0"/>
          </a:xfrm>
          <a:prstGeom prst="rect">
            <a:avLst/>
          </a:prstGeom>
          <a:noFill/>
          <a:ln w="9525">
            <a:noFill/>
          </a:ln>
        </p:spPr>
        <p:txBody>
          <a:bodyPr wrap="none" anchor="ctr" anchorCtr="0">
            <a:spAutoFit/>
          </a:bodyPr>
          <a:lstStyle/>
          <a:p>
            <a:endParaRPr lang="zh-CN" altLang="en-US" dirty="0">
              <a:latin typeface="Constantia" panose="02030602050306030303" pitchFamily="18" charset="0"/>
              <a:ea typeface="宋体" panose="02010600030101010101" pitchFamily="2" charset="-122"/>
            </a:endParaRPr>
          </a:p>
        </p:txBody>
      </p:sp>
      <p:sp>
        <p:nvSpPr>
          <p:cNvPr id="24579" name="Rectangle 4"/>
          <p:cNvSpPr/>
          <p:nvPr/>
        </p:nvSpPr>
        <p:spPr>
          <a:xfrm>
            <a:off x="0" y="0"/>
            <a:ext cx="9144000" cy="0"/>
          </a:xfrm>
          <a:prstGeom prst="rect">
            <a:avLst/>
          </a:prstGeom>
          <a:noFill/>
          <a:ln w="9525">
            <a:noFill/>
          </a:ln>
        </p:spPr>
        <p:txBody>
          <a:bodyPr wrap="none" anchor="ctr" anchorCtr="0">
            <a:spAutoFit/>
          </a:bodyPr>
          <a:lstStyle/>
          <a:p>
            <a:endParaRPr lang="zh-CN" altLang="en-US" dirty="0">
              <a:latin typeface="Constantia" panose="02030602050306030303" pitchFamily="18" charset="0"/>
              <a:ea typeface="宋体" panose="02010600030101010101" pitchFamily="2" charset="-122"/>
            </a:endParaRPr>
          </a:p>
        </p:txBody>
      </p:sp>
      <p:sp>
        <p:nvSpPr>
          <p:cNvPr id="27649" name="标题 1"/>
          <p:cNvSpPr>
            <a:spLocks noGrp="1"/>
          </p:cNvSpPr>
          <p:nvPr>
            <p:ph type="title"/>
          </p:nvPr>
        </p:nvSpPr>
        <p:spPr>
          <a:xfrm>
            <a:off x="642938" y="-73025"/>
            <a:ext cx="7497762" cy="796925"/>
          </a:xfrm>
        </p:spPr>
        <p:txBody>
          <a:bodyPr vert="horz" wrap="square" lIns="0" tIns="45720" rIns="0" bIns="0" anchor="b" anchorCtr="0"/>
          <a:p>
            <a:r>
              <a:rPr lang="zh-CN" altLang="en-US" sz="3200" dirty="0"/>
              <a:t>大科学装置配套产品展示</a:t>
            </a:r>
            <a:endParaRPr lang="zh-CN" altLang="en-US" sz="3200" dirty="0"/>
          </a:p>
        </p:txBody>
      </p:sp>
      <p:sp>
        <p:nvSpPr>
          <p:cNvPr id="5" name="内容占位符 2"/>
          <p:cNvSpPr>
            <a:spLocks noGrp="1"/>
          </p:cNvSpPr>
          <p:nvPr>
            <p:ph idx="1"/>
          </p:nvPr>
        </p:nvSpPr>
        <p:spPr>
          <a:xfrm>
            <a:off x="695325" y="1170940"/>
            <a:ext cx="7752715" cy="2694305"/>
          </a:xfrm>
        </p:spPr>
        <p:txBody>
          <a:bodyPr vert="horz" wrap="square" lIns="91440" tIns="45720" rIns="91440" bIns="45720" anchor="t" anchorCtr="0"/>
          <a:p>
            <a:pPr marL="0" indent="457200" algn="just" latinLnBrk="0">
              <a:lnSpc>
                <a:spcPct val="140000"/>
              </a:lnSpc>
              <a:spcBef>
                <a:spcPts val="0"/>
              </a:spcBef>
              <a:spcAft>
                <a:spcPts val="0"/>
              </a:spcAft>
              <a:buFont typeface="Wingdings" panose="05000000000000000000" pitchFamily="2" charset="2"/>
              <a:buNone/>
            </a:pPr>
            <a:r>
              <a:rPr lang="en-US" altLang="zh-CN" sz="1700" b="1" kern="1200" dirty="0">
                <a:latin typeface="华文楷体" panose="02010600040101010101" pitchFamily="2" charset="-122"/>
                <a:ea typeface="华文楷体" panose="02010600040101010101" pitchFamily="2" charset="-122"/>
                <a:sym typeface="+mn-ea"/>
              </a:rPr>
              <a:t>研发出以耦合器、吸收器、调谐器、真空管路、BPM、馈通、其他真空器件等为代表系列微波真空器件。广泛应用于大型高能粒子加速器</a:t>
            </a:r>
            <a:r>
              <a:rPr lang="zh-CN" altLang="en-US" sz="1700" b="1" kern="1200" dirty="0">
                <a:latin typeface="华文楷体" panose="02010600040101010101" pitchFamily="2" charset="-122"/>
                <a:ea typeface="华文楷体" panose="02010600040101010101" pitchFamily="2" charset="-122"/>
                <a:sym typeface="+mn-ea"/>
              </a:rPr>
              <a:t>、工业和医疗加速器</a:t>
            </a:r>
            <a:r>
              <a:rPr lang="en-US" altLang="zh-CN" sz="1700" b="1" kern="1200" dirty="0">
                <a:latin typeface="华文楷体" panose="02010600040101010101" pitchFamily="2" charset="-122"/>
                <a:ea typeface="华文楷体" panose="02010600040101010101" pitchFamily="2" charset="-122"/>
                <a:sym typeface="+mn-ea"/>
              </a:rPr>
              <a:t>等领域。为上海硬X射线自由电子激光SHINE、高能</a:t>
            </a:r>
            <a:r>
              <a:rPr lang="zh-CN" altLang="en-US" sz="1700" b="1" kern="1200" dirty="0">
                <a:latin typeface="华文楷体" panose="02010600040101010101" pitchFamily="2" charset="-122"/>
                <a:ea typeface="华文楷体" panose="02010600040101010101" pitchFamily="2" charset="-122"/>
                <a:sym typeface="+mn-ea"/>
              </a:rPr>
              <a:t>同步辐射</a:t>
            </a:r>
            <a:r>
              <a:rPr lang="en-US" altLang="zh-CN" sz="1700" b="1" kern="1200" dirty="0">
                <a:latin typeface="华文楷体" panose="02010600040101010101" pitchFamily="2" charset="-122"/>
                <a:ea typeface="华文楷体" panose="02010600040101010101" pitchFamily="2" charset="-122"/>
                <a:sym typeface="+mn-ea"/>
              </a:rPr>
              <a:t>光源HEPS、</a:t>
            </a:r>
            <a:r>
              <a:rPr lang="zh-CN" altLang="en-US" sz="1700" b="1" kern="1200" dirty="0">
                <a:latin typeface="华文楷体" panose="02010600040101010101" pitchFamily="2" charset="-122"/>
                <a:ea typeface="华文楷体" panose="02010600040101010101" pitchFamily="2" charset="-122"/>
                <a:sym typeface="+mn-ea"/>
              </a:rPr>
              <a:t>加速器驱动嬗变研究装置</a:t>
            </a:r>
            <a:r>
              <a:rPr lang="en-US" altLang="zh-CN" sz="1700" b="1" kern="1200" dirty="0">
                <a:latin typeface="华文楷体" panose="02010600040101010101" pitchFamily="2" charset="-122"/>
                <a:ea typeface="华文楷体" panose="02010600040101010101" pitchFamily="2" charset="-122"/>
                <a:sym typeface="+mn-ea"/>
              </a:rPr>
              <a:t>CIADS</a:t>
            </a:r>
            <a:r>
              <a:rPr lang="zh-CN" altLang="en-US" sz="1700" b="1" kern="1200" dirty="0">
                <a:latin typeface="华文楷体" panose="02010600040101010101" pitchFamily="2" charset="-122"/>
                <a:ea typeface="华文楷体" panose="02010600040101010101" pitchFamily="2" charset="-122"/>
                <a:sym typeface="+mn-ea"/>
              </a:rPr>
              <a:t>和</a:t>
            </a:r>
            <a:r>
              <a:rPr lang="en-US" altLang="zh-CN" sz="1700" b="1" kern="1200" dirty="0">
                <a:latin typeface="华文楷体" panose="02010600040101010101" pitchFamily="2" charset="-122"/>
                <a:ea typeface="华文楷体" panose="02010600040101010101" pitchFamily="2" charset="-122"/>
                <a:sym typeface="+mn-ea"/>
              </a:rPr>
              <a:t>大连先进光源DALS等一系列国家大科学装置</a:t>
            </a:r>
            <a:r>
              <a:rPr lang="zh-CN" altLang="en-US" sz="1700" b="1" kern="1200" dirty="0">
                <a:latin typeface="华文楷体" panose="02010600040101010101" pitchFamily="2" charset="-122"/>
                <a:ea typeface="华文楷体" panose="02010600040101010101" pitchFamily="2" charset="-122"/>
                <a:sym typeface="+mn-ea"/>
              </a:rPr>
              <a:t>服务</a:t>
            </a:r>
            <a:r>
              <a:rPr lang="en-US" altLang="zh-CN" sz="1700" b="1" kern="1200" dirty="0">
                <a:latin typeface="华文楷体" panose="02010600040101010101" pitchFamily="2" charset="-122"/>
                <a:ea typeface="华文楷体" panose="02010600040101010101" pitchFamily="2" charset="-122"/>
                <a:sym typeface="+mn-ea"/>
              </a:rPr>
              <a:t>。</a:t>
            </a:r>
            <a:endParaRPr lang="en-US" altLang="zh-CN" sz="1700" b="1" kern="1200" dirty="0">
              <a:latin typeface="华文楷体" panose="02010600040101010101" pitchFamily="2" charset="-122"/>
              <a:ea typeface="华文楷体" panose="02010600040101010101" pitchFamily="2" charset="-122"/>
              <a:sym typeface="+mn-ea"/>
            </a:endParaRPr>
          </a:p>
          <a:p>
            <a:pPr marL="0" indent="323850" algn="just" eaLnBrk="1" latinLnBrk="0" hangingPunct="1">
              <a:lnSpc>
                <a:spcPct val="140000"/>
              </a:lnSpc>
              <a:spcBef>
                <a:spcPts val="0"/>
              </a:spcBef>
              <a:spcAft>
                <a:spcPts val="0"/>
              </a:spcAft>
              <a:buFont typeface="Wingdings" panose="05000000000000000000" pitchFamily="2" charset="2"/>
              <a:buNone/>
              <a:extLst>
                <a:ext uri="{35155182-B16C-46BC-9424-99874614C6A1}">
                  <wpsdc:indentchars xmlns:wpsdc="http://www.wps.cn/officeDocument/2017/drawingmlCustomData" val="150" checksum="2162608095"/>
                </a:ext>
              </a:extLst>
            </a:pPr>
            <a:r>
              <a:rPr lang="en-US" altLang="zh-CN" sz="1700" b="1" kern="1200" dirty="0">
                <a:solidFill>
                  <a:schemeClr val="tx1"/>
                </a:solidFill>
                <a:latin typeface="华文楷体" panose="02010600040101010101" pitchFamily="2" charset="-122"/>
                <a:ea typeface="华文楷体" panose="02010600040101010101" pitchFamily="2" charset="-122"/>
                <a:sym typeface="+mn-ea"/>
              </a:rPr>
              <a:t>交付</a:t>
            </a:r>
            <a:r>
              <a:rPr lang="zh-CN" altLang="en-US" sz="1700" b="1" kern="1200" dirty="0">
                <a:solidFill>
                  <a:schemeClr val="tx1"/>
                </a:solidFill>
                <a:latin typeface="华文楷体" panose="02010600040101010101" pitchFamily="2" charset="-122"/>
                <a:ea typeface="华文楷体" panose="02010600040101010101" pitchFamily="2" charset="-122"/>
                <a:sym typeface="+mn-ea"/>
              </a:rPr>
              <a:t>配套</a:t>
            </a:r>
            <a:r>
              <a:rPr lang="en-US" altLang="zh-CN" sz="1700" b="1" kern="1200" dirty="0">
                <a:solidFill>
                  <a:schemeClr val="tx1"/>
                </a:solidFill>
                <a:latin typeface="华文楷体" panose="02010600040101010101" pitchFamily="2" charset="-122"/>
                <a:ea typeface="华文楷体" panose="02010600040101010101" pitchFamily="2" charset="-122"/>
                <a:sym typeface="+mn-ea"/>
              </a:rPr>
              <a:t>耦合器400</a:t>
            </a:r>
            <a:r>
              <a:rPr lang="zh-CN" altLang="en-US" sz="1700" b="1" kern="1200" dirty="0">
                <a:solidFill>
                  <a:schemeClr val="tx1"/>
                </a:solidFill>
                <a:latin typeface="华文楷体" panose="02010600040101010101" pitchFamily="2" charset="-122"/>
                <a:ea typeface="华文楷体" panose="02010600040101010101" pitchFamily="2" charset="-122"/>
                <a:sym typeface="+mn-ea"/>
              </a:rPr>
              <a:t>余</a:t>
            </a:r>
            <a:r>
              <a:rPr lang="en-US" altLang="zh-CN" sz="1700" b="1" kern="1200" dirty="0">
                <a:solidFill>
                  <a:schemeClr val="tx1"/>
                </a:solidFill>
                <a:latin typeface="华文楷体" panose="02010600040101010101" pitchFamily="2" charset="-122"/>
                <a:ea typeface="华文楷体" panose="02010600040101010101" pitchFamily="2" charset="-122"/>
                <a:sym typeface="+mn-ea"/>
              </a:rPr>
              <a:t>套、</a:t>
            </a:r>
            <a:r>
              <a:rPr lang="zh-CN" altLang="en-US" sz="1700" b="1" kern="1200" dirty="0">
                <a:solidFill>
                  <a:schemeClr val="tx1"/>
                </a:solidFill>
                <a:latin typeface="华文楷体" panose="02010600040101010101" pitchFamily="2" charset="-122"/>
                <a:ea typeface="华文楷体" panose="02010600040101010101" pitchFamily="2" charset="-122"/>
                <a:sym typeface="+mn-ea"/>
              </a:rPr>
              <a:t>高次模</a:t>
            </a:r>
            <a:r>
              <a:rPr lang="en-US" altLang="zh-CN" sz="1700" b="1" kern="1200" dirty="0">
                <a:solidFill>
                  <a:schemeClr val="tx1"/>
                </a:solidFill>
                <a:latin typeface="华文楷体" panose="02010600040101010101" pitchFamily="2" charset="-122"/>
                <a:ea typeface="华文楷体" panose="02010600040101010101" pitchFamily="2" charset="-122"/>
                <a:sym typeface="+mn-ea"/>
              </a:rPr>
              <a:t>吸收器50</a:t>
            </a:r>
            <a:r>
              <a:rPr lang="zh-CN" altLang="en-US" sz="1700" b="1" kern="1200" dirty="0">
                <a:latin typeface="华文楷体" panose="02010600040101010101" pitchFamily="2" charset="-122"/>
                <a:ea typeface="华文楷体" panose="02010600040101010101" pitchFamily="2" charset="-122"/>
                <a:sym typeface="+mn-ea"/>
              </a:rPr>
              <a:t>余</a:t>
            </a:r>
            <a:r>
              <a:rPr lang="en-US" altLang="zh-CN" sz="1700" b="1" kern="1200" dirty="0">
                <a:solidFill>
                  <a:schemeClr val="tx1"/>
                </a:solidFill>
                <a:latin typeface="华文楷体" panose="02010600040101010101" pitchFamily="2" charset="-122"/>
                <a:ea typeface="华文楷体" panose="02010600040101010101" pitchFamily="2" charset="-122"/>
                <a:sym typeface="+mn-ea"/>
              </a:rPr>
              <a:t>套 、</a:t>
            </a:r>
            <a:r>
              <a:rPr lang="en-US" altLang="zh-CN" sz="1700" b="1" kern="1200" dirty="0">
                <a:latin typeface="华文楷体" panose="02010600040101010101" pitchFamily="2" charset="-122"/>
                <a:ea typeface="华文楷体" panose="02010600040101010101" pitchFamily="2" charset="-122"/>
                <a:sym typeface="+mn-ea"/>
              </a:rPr>
              <a:t>BPM70</a:t>
            </a:r>
            <a:r>
              <a:rPr lang="zh-CN" altLang="en-US" sz="1700" b="1" kern="1200" dirty="0">
                <a:latin typeface="华文楷体" panose="02010600040101010101" pitchFamily="2" charset="-122"/>
                <a:ea typeface="华文楷体" panose="02010600040101010101" pitchFamily="2" charset="-122"/>
                <a:sym typeface="+mn-ea"/>
              </a:rPr>
              <a:t>余</a:t>
            </a:r>
            <a:r>
              <a:rPr lang="en-US" altLang="zh-CN" sz="1700" b="1" kern="1200" dirty="0">
                <a:latin typeface="华文楷体" panose="02010600040101010101" pitchFamily="2" charset="-122"/>
                <a:ea typeface="华文楷体" panose="02010600040101010101" pitchFamily="2" charset="-122"/>
                <a:sym typeface="+mn-ea"/>
              </a:rPr>
              <a:t>套、调谐器500套、真空管路500套、</a:t>
            </a:r>
            <a:r>
              <a:rPr lang="zh-CN" altLang="en-US" sz="1700" b="1" kern="1200" dirty="0">
                <a:latin typeface="华文楷体" panose="02010600040101010101" pitchFamily="2" charset="-122"/>
                <a:ea typeface="华文楷体" panose="02010600040101010101" pitchFamily="2" charset="-122"/>
                <a:sym typeface="+mn-ea"/>
              </a:rPr>
              <a:t>各种</a:t>
            </a:r>
            <a:r>
              <a:rPr lang="en-US" altLang="zh-CN" sz="1700" b="1" kern="1200" dirty="0">
                <a:latin typeface="华文楷体" panose="02010600040101010101" pitchFamily="2" charset="-122"/>
                <a:ea typeface="华文楷体" panose="02010600040101010101" pitchFamily="2" charset="-122"/>
                <a:sym typeface="+mn-ea"/>
              </a:rPr>
              <a:t>馈通1000个及其他产品。</a:t>
            </a:r>
            <a:endParaRPr lang="en-US" altLang="zh-CN" sz="1700" b="1" kern="1200" dirty="0">
              <a:solidFill>
                <a:schemeClr val="tx1"/>
              </a:solidFill>
              <a:latin typeface="华文楷体" panose="02010600040101010101" pitchFamily="2" charset="-122"/>
              <a:ea typeface="华文楷体" panose="02010600040101010101" pitchFamily="2" charset="-122"/>
              <a:sym typeface="+mn-ea"/>
            </a:endParaRPr>
          </a:p>
        </p:txBody>
      </p:sp>
      <p:pic>
        <p:nvPicPr>
          <p:cNvPr id="3" name="图片 2"/>
          <p:cNvPicPr>
            <a:picLocks noChangeAspect="1"/>
          </p:cNvPicPr>
          <p:nvPr/>
        </p:nvPicPr>
        <p:blipFill>
          <a:blip r:embed="rId1"/>
          <a:stretch>
            <a:fillRect/>
          </a:stretch>
        </p:blipFill>
        <p:spPr>
          <a:xfrm>
            <a:off x="808990" y="3865245"/>
            <a:ext cx="3467100" cy="647700"/>
          </a:xfrm>
          <a:prstGeom prst="rect">
            <a:avLst/>
          </a:prstGeom>
        </p:spPr>
      </p:pic>
      <p:pic>
        <p:nvPicPr>
          <p:cNvPr id="4" name="图片 3"/>
          <p:cNvPicPr>
            <a:picLocks noChangeAspect="1"/>
          </p:cNvPicPr>
          <p:nvPr/>
        </p:nvPicPr>
        <p:blipFill>
          <a:blip r:embed="rId2"/>
          <a:stretch>
            <a:fillRect/>
          </a:stretch>
        </p:blipFill>
        <p:spPr>
          <a:xfrm>
            <a:off x="4782820" y="4605020"/>
            <a:ext cx="3400425" cy="609600"/>
          </a:xfrm>
          <a:prstGeom prst="rect">
            <a:avLst/>
          </a:prstGeom>
        </p:spPr>
      </p:pic>
      <p:pic>
        <p:nvPicPr>
          <p:cNvPr id="6" name="图片 5"/>
          <p:cNvPicPr>
            <a:picLocks noChangeAspect="1"/>
          </p:cNvPicPr>
          <p:nvPr/>
        </p:nvPicPr>
        <p:blipFill>
          <a:blip r:embed="rId3"/>
          <a:stretch>
            <a:fillRect/>
          </a:stretch>
        </p:blipFill>
        <p:spPr>
          <a:xfrm>
            <a:off x="808990" y="4605020"/>
            <a:ext cx="3419475" cy="657225"/>
          </a:xfrm>
          <a:prstGeom prst="rect">
            <a:avLst/>
          </a:prstGeom>
        </p:spPr>
      </p:pic>
      <p:pic>
        <p:nvPicPr>
          <p:cNvPr id="7" name="图片 6"/>
          <p:cNvPicPr>
            <a:picLocks noChangeAspect="1"/>
          </p:cNvPicPr>
          <p:nvPr/>
        </p:nvPicPr>
        <p:blipFill>
          <a:blip r:embed="rId4"/>
          <a:stretch>
            <a:fillRect/>
          </a:stretch>
        </p:blipFill>
        <p:spPr>
          <a:xfrm>
            <a:off x="4782820" y="3865245"/>
            <a:ext cx="3401060" cy="602615"/>
          </a:xfrm>
          <a:prstGeom prst="rect">
            <a:avLst/>
          </a:prstGeom>
        </p:spPr>
      </p:pic>
      <p:pic>
        <p:nvPicPr>
          <p:cNvPr id="9" name="图片 8"/>
          <p:cNvPicPr>
            <a:picLocks noChangeAspect="1"/>
          </p:cNvPicPr>
          <p:nvPr/>
        </p:nvPicPr>
        <p:blipFill>
          <a:blip r:embed="rId5"/>
          <a:stretch>
            <a:fillRect/>
          </a:stretch>
        </p:blipFill>
        <p:spPr>
          <a:xfrm>
            <a:off x="808990" y="5506720"/>
            <a:ext cx="1971675" cy="590550"/>
          </a:xfrm>
          <a:prstGeom prst="rect">
            <a:avLst/>
          </a:prstGeom>
        </p:spPr>
      </p:pic>
      <p:pic>
        <p:nvPicPr>
          <p:cNvPr id="10" name="图片 9"/>
          <p:cNvPicPr>
            <a:picLocks noChangeAspect="1"/>
          </p:cNvPicPr>
          <p:nvPr/>
        </p:nvPicPr>
        <p:blipFill>
          <a:blip r:embed="rId6"/>
          <a:stretch>
            <a:fillRect/>
          </a:stretch>
        </p:blipFill>
        <p:spPr>
          <a:xfrm>
            <a:off x="3672205" y="5506720"/>
            <a:ext cx="1800225" cy="619125"/>
          </a:xfrm>
          <a:prstGeom prst="rect">
            <a:avLst/>
          </a:prstGeom>
        </p:spPr>
      </p:pic>
      <p:pic>
        <p:nvPicPr>
          <p:cNvPr id="11" name="图片 10"/>
          <p:cNvPicPr>
            <a:picLocks noChangeAspect="1"/>
          </p:cNvPicPr>
          <p:nvPr/>
        </p:nvPicPr>
        <p:blipFill>
          <a:blip r:embed="rId7"/>
          <a:stretch>
            <a:fillRect/>
          </a:stretch>
        </p:blipFill>
        <p:spPr>
          <a:xfrm>
            <a:off x="6197600" y="5506720"/>
            <a:ext cx="1943100" cy="5905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pic>
        <p:nvPicPr>
          <p:cNvPr id="27650" name="Picture 9"/>
          <p:cNvPicPr>
            <a:picLocks noChangeAspect="1"/>
          </p:cNvPicPr>
          <p:nvPr/>
        </p:nvPicPr>
        <p:blipFill>
          <a:blip r:embed="rId1"/>
          <a:stretch>
            <a:fillRect/>
          </a:stretch>
        </p:blipFill>
        <p:spPr>
          <a:xfrm>
            <a:off x="3813175" y="1179513"/>
            <a:ext cx="2058988" cy="4500562"/>
          </a:xfrm>
          <a:prstGeom prst="rect">
            <a:avLst/>
          </a:prstGeom>
          <a:noFill/>
          <a:ln w="9525">
            <a:noFill/>
          </a:ln>
        </p:spPr>
      </p:pic>
      <p:sp>
        <p:nvSpPr>
          <p:cNvPr id="27651" name="TextBox 8"/>
          <p:cNvSpPr txBox="1"/>
          <p:nvPr/>
        </p:nvSpPr>
        <p:spPr>
          <a:xfrm>
            <a:off x="2336165" y="5851525"/>
            <a:ext cx="5013960" cy="460375"/>
          </a:xfrm>
          <a:prstGeom prst="rect">
            <a:avLst/>
          </a:prstGeom>
          <a:noFill/>
          <a:ln w="9525">
            <a:noFill/>
          </a:ln>
        </p:spPr>
        <p:txBody>
          <a:bodyPr wrap="none" anchor="t" anchorCtr="0">
            <a:spAutoFit/>
          </a:bodyPr>
          <a:lstStyle/>
          <a:p>
            <a:pPr algn="ctr"/>
            <a:r>
              <a:rPr lang="zh-CN" altLang="en-US" sz="2400" b="1" dirty="0">
                <a:latin typeface="华文楷体" panose="02010600040101010101" pitchFamily="2" charset="-122"/>
                <a:ea typeface="华文楷体" panose="02010600040101010101" pitchFamily="2" charset="-122"/>
              </a:rPr>
              <a:t>中科院近代物理所  冷</a:t>
            </a:r>
            <a:r>
              <a:rPr lang="en-US" altLang="zh-CN" sz="2400" b="1" dirty="0">
                <a:latin typeface="华文楷体" panose="02010600040101010101" pitchFamily="2" charset="-122"/>
                <a:ea typeface="华文楷体" panose="02010600040101010101" pitchFamily="2" charset="-122"/>
              </a:rPr>
              <a:t>-</a:t>
            </a:r>
            <a:r>
              <a:rPr lang="zh-CN" altLang="en-US" sz="2400" b="1" dirty="0">
                <a:latin typeface="华文楷体" panose="02010600040101010101" pitchFamily="2" charset="-122"/>
                <a:ea typeface="华文楷体" panose="02010600040101010101" pitchFamily="2" charset="-122"/>
              </a:rPr>
              <a:t>热双窗耦合器</a:t>
            </a:r>
            <a:endParaRPr lang="zh-CN" altLang="en-US" sz="2400" b="1" dirty="0">
              <a:latin typeface="华文楷体" panose="02010600040101010101" pitchFamily="2" charset="-122"/>
              <a:ea typeface="华文楷体" panose="02010600040101010101" pitchFamily="2" charset="-122"/>
            </a:endParaRPr>
          </a:p>
        </p:txBody>
      </p:sp>
      <p:sp>
        <p:nvSpPr>
          <p:cNvPr id="27652" name="Rectangle 2"/>
          <p:cNvSpPr/>
          <p:nvPr/>
        </p:nvSpPr>
        <p:spPr>
          <a:xfrm>
            <a:off x="0" y="0"/>
            <a:ext cx="9144000" cy="0"/>
          </a:xfrm>
          <a:prstGeom prst="rect">
            <a:avLst/>
          </a:prstGeom>
          <a:noFill/>
          <a:ln w="9525">
            <a:noFill/>
          </a:ln>
        </p:spPr>
        <p:txBody>
          <a:bodyPr wrap="none" anchor="ctr" anchorCtr="0">
            <a:spAutoFit/>
          </a:bodyPr>
          <a:lstStyle/>
          <a:p>
            <a:endParaRPr lang="zh-CN" altLang="en-US" dirty="0">
              <a:latin typeface="Constantia" panose="02030602050306030303" pitchFamily="18" charset="0"/>
              <a:ea typeface="宋体" panose="02010600030101010101" pitchFamily="2" charset="-122"/>
            </a:endParaRPr>
          </a:p>
        </p:txBody>
      </p:sp>
      <p:sp>
        <p:nvSpPr>
          <p:cNvPr id="27653" name="Rectangle 4"/>
          <p:cNvSpPr/>
          <p:nvPr/>
        </p:nvSpPr>
        <p:spPr>
          <a:xfrm>
            <a:off x="0" y="0"/>
            <a:ext cx="9144000" cy="0"/>
          </a:xfrm>
          <a:prstGeom prst="rect">
            <a:avLst/>
          </a:prstGeom>
          <a:noFill/>
          <a:ln w="9525">
            <a:noFill/>
          </a:ln>
        </p:spPr>
        <p:txBody>
          <a:bodyPr wrap="none" anchor="ctr" anchorCtr="0">
            <a:spAutoFit/>
          </a:bodyPr>
          <a:lstStyle/>
          <a:p>
            <a:endParaRPr lang="zh-CN" altLang="en-US" dirty="0">
              <a:latin typeface="Constantia" panose="02030602050306030303" pitchFamily="18" charset="0"/>
              <a:ea typeface="宋体" panose="02010600030101010101" pitchFamily="2" charset="-122"/>
            </a:endParaRPr>
          </a:p>
        </p:txBody>
      </p:sp>
      <p:pic>
        <p:nvPicPr>
          <p:cNvPr id="27654" name="Picture 3" descr="17270199606000095"/>
          <p:cNvPicPr>
            <a:picLocks noChangeAspect="1"/>
          </p:cNvPicPr>
          <p:nvPr/>
        </p:nvPicPr>
        <p:blipFill>
          <a:blip r:embed="rId2"/>
          <a:srcRect l="11084" r="7951"/>
          <a:stretch>
            <a:fillRect/>
          </a:stretch>
        </p:blipFill>
        <p:spPr>
          <a:xfrm>
            <a:off x="1098550" y="1411288"/>
            <a:ext cx="2166938" cy="3744912"/>
          </a:xfrm>
          <a:prstGeom prst="rect">
            <a:avLst/>
          </a:prstGeom>
          <a:noFill/>
          <a:ln w="9525">
            <a:noFill/>
          </a:ln>
        </p:spPr>
      </p:pic>
      <p:graphicFrame>
        <p:nvGraphicFramePr>
          <p:cNvPr id="9" name="表格 8"/>
          <p:cNvGraphicFramePr>
            <a:graphicFrameLocks noGrp="1"/>
          </p:cNvGraphicFramePr>
          <p:nvPr/>
        </p:nvGraphicFramePr>
        <p:xfrm>
          <a:off x="6659563" y="1341438"/>
          <a:ext cx="2124594" cy="3384381"/>
        </p:xfrm>
        <a:graphic>
          <a:graphicData uri="http://schemas.openxmlformats.org/drawingml/2006/table">
            <a:tbl>
              <a:tblPr/>
              <a:tblGrid>
                <a:gridCol w="778205"/>
                <a:gridCol w="1346389"/>
              </a:tblGrid>
              <a:tr h="307671">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工作频率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162.5MHz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传输损耗</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≥20kw</a:t>
                      </a:r>
                      <a:r>
                        <a:rPr lang="zh-CN" sz="1000" kern="100">
                          <a:solidFill>
                            <a:srgbClr val="000000"/>
                          </a:solidFill>
                          <a:latin typeface="Times New Roman" panose="02020603050405020304"/>
                          <a:ea typeface="宋体" panose="02010600030101010101" pitchFamily="2" charset="-122"/>
                          <a:cs typeface="Times New Roman" panose="02020603050405020304"/>
                        </a:rPr>
                        <a:t>（</a:t>
                      </a:r>
                      <a:r>
                        <a:rPr lang="en-US" sz="1000" kern="100">
                          <a:solidFill>
                            <a:srgbClr val="000000"/>
                          </a:solidFill>
                          <a:latin typeface="Times New Roman" panose="02020603050405020304"/>
                          <a:ea typeface="宋体" panose="02010600030101010101" pitchFamily="2" charset="-122"/>
                        </a:rPr>
                        <a:t>CW</a:t>
                      </a:r>
                      <a:r>
                        <a:rPr lang="zh-CN" sz="1000" kern="100">
                          <a:solidFill>
                            <a:srgbClr val="000000"/>
                          </a:solidFill>
                          <a:latin typeface="Times New Roman" panose="02020603050405020304"/>
                          <a:ea typeface="宋体" panose="02010600030101010101" pitchFamily="2" charset="-122"/>
                          <a:cs typeface="Times New Roman" panose="02020603050405020304"/>
                        </a:rPr>
                        <a:t>）</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优于</a:t>
                      </a:r>
                      <a:r>
                        <a:rPr lang="en-US" sz="1000" kern="100">
                          <a:solidFill>
                            <a:srgbClr val="000000"/>
                          </a:solidFill>
                          <a:latin typeface="Times New Roman" panose="02020603050405020304"/>
                          <a:ea typeface="宋体" panose="02010600030101010101" pitchFamily="2" charset="-122"/>
                        </a:rPr>
                        <a:t>1E-9mbar*L/s</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≤1.05</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风冷</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TiN</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07671">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07671">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8"/>
          <p:cNvSpPr txBox="1"/>
          <p:nvPr/>
        </p:nvSpPr>
        <p:spPr>
          <a:xfrm>
            <a:off x="1928495" y="5786438"/>
            <a:ext cx="5566410" cy="460375"/>
          </a:xfrm>
          <a:prstGeom prst="rect">
            <a:avLst/>
          </a:prstGeom>
          <a:noFill/>
          <a:ln w="9525">
            <a:noFill/>
          </a:ln>
        </p:spPr>
        <p:txBody>
          <a:bodyPr wrap="none" anchor="t" anchorCtr="0">
            <a:spAutoFit/>
          </a:bodyPr>
          <a:lstStyle/>
          <a:p>
            <a:pPr algn="ctr"/>
            <a:r>
              <a:rPr lang="zh-CN" altLang="en-US" sz="2400" b="1" dirty="0">
                <a:latin typeface="华文楷体" panose="02010600040101010101" pitchFamily="2" charset="-122"/>
                <a:ea typeface="华文楷体" panose="02010600040101010101" pitchFamily="2" charset="-122"/>
              </a:rPr>
              <a:t>中科院近代物理所  </a:t>
            </a:r>
            <a:r>
              <a:rPr lang="en-US" altLang="zh-CN" sz="2400" b="1" dirty="0">
                <a:latin typeface="华文楷体" panose="02010600040101010101" pitchFamily="2" charset="-122"/>
                <a:ea typeface="华文楷体" panose="02010600040101010101" pitchFamily="2" charset="-122"/>
              </a:rPr>
              <a:t>162.5MHz</a:t>
            </a:r>
            <a:r>
              <a:rPr lang="zh-CN" altLang="en-US" sz="2400" b="1" dirty="0">
                <a:latin typeface="华文楷体" panose="02010600040101010101" pitchFamily="2" charset="-122"/>
                <a:ea typeface="华文楷体" panose="02010600040101010101" pitchFamily="2" charset="-122"/>
              </a:rPr>
              <a:t>双窗耦合器</a:t>
            </a:r>
            <a:endParaRPr lang="zh-CN" altLang="en-US" sz="2400" b="1" dirty="0">
              <a:latin typeface="华文楷体" panose="02010600040101010101" pitchFamily="2" charset="-122"/>
              <a:ea typeface="华文楷体" panose="02010600040101010101" pitchFamily="2" charset="-122"/>
            </a:endParaRPr>
          </a:p>
        </p:txBody>
      </p:sp>
      <p:pic>
        <p:nvPicPr>
          <p:cNvPr id="28674" name="图片 4" descr="中科院近物所162.5MHz双窗耦合器.JPG"/>
          <p:cNvPicPr>
            <a:picLocks noChangeAspect="1"/>
          </p:cNvPicPr>
          <p:nvPr/>
        </p:nvPicPr>
        <p:blipFill>
          <a:blip r:embed="rId1"/>
          <a:srcRect t="10355" r="3886" b="11989"/>
          <a:stretch>
            <a:fillRect/>
          </a:stretch>
        </p:blipFill>
        <p:spPr>
          <a:xfrm>
            <a:off x="2335213" y="1268413"/>
            <a:ext cx="6808787" cy="4392612"/>
          </a:xfrm>
          <a:prstGeom prst="rect">
            <a:avLst/>
          </a:prstGeom>
          <a:noFill/>
          <a:ln w="9525">
            <a:noFill/>
          </a:ln>
        </p:spPr>
      </p:pic>
      <p:pic>
        <p:nvPicPr>
          <p:cNvPr id="28675" name="Picture 1" descr="D:\民品\民品照片\815281328712586717.jpg"/>
          <p:cNvPicPr>
            <a:picLocks noChangeAspect="1"/>
          </p:cNvPicPr>
          <p:nvPr/>
        </p:nvPicPr>
        <p:blipFill>
          <a:blip r:embed="rId2"/>
          <a:srcRect l="26563" t="11458" r="22656" b="19791"/>
          <a:stretch>
            <a:fillRect/>
          </a:stretch>
        </p:blipFill>
        <p:spPr>
          <a:xfrm>
            <a:off x="2843213" y="4437063"/>
            <a:ext cx="981075" cy="1143000"/>
          </a:xfrm>
          <a:prstGeom prst="rect">
            <a:avLst/>
          </a:prstGeom>
          <a:noFill/>
          <a:ln w="9525">
            <a:noFill/>
          </a:ln>
        </p:spPr>
      </p:pic>
      <p:graphicFrame>
        <p:nvGraphicFramePr>
          <p:cNvPr id="6" name="表格 5"/>
          <p:cNvGraphicFramePr>
            <a:graphicFrameLocks noGrp="1"/>
          </p:cNvGraphicFramePr>
          <p:nvPr/>
        </p:nvGraphicFramePr>
        <p:xfrm>
          <a:off x="323850" y="1268413"/>
          <a:ext cx="2079515" cy="4425217"/>
        </p:xfrm>
        <a:graphic>
          <a:graphicData uri="http://schemas.openxmlformats.org/drawingml/2006/table">
            <a:tbl>
              <a:tblPr/>
              <a:tblGrid>
                <a:gridCol w="778205"/>
                <a:gridCol w="1301310"/>
              </a:tblGrid>
              <a:tr h="405863">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40586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162.5MHz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6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≥14kw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风冷</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0586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05863">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3"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7"/>
          <p:cNvSpPr txBox="1"/>
          <p:nvPr/>
        </p:nvSpPr>
        <p:spPr>
          <a:xfrm>
            <a:off x="2357755" y="5560378"/>
            <a:ext cx="4428490" cy="829945"/>
          </a:xfrm>
          <a:prstGeom prst="rect">
            <a:avLst/>
          </a:prstGeom>
          <a:noFill/>
          <a:ln w="9525">
            <a:noFill/>
          </a:ln>
        </p:spPr>
        <p:txBody>
          <a:bodyPr wrap="none" anchor="t" anchorCtr="0">
            <a:spAutoFit/>
          </a:bodyPr>
          <a:lstStyle/>
          <a:p>
            <a:pPr algn="ctr"/>
            <a:r>
              <a:rPr lang="zh-CN" altLang="en-US" sz="2400" b="1" dirty="0">
                <a:latin typeface="华文楷体" panose="02010600040101010101" pitchFamily="2" charset="-122"/>
                <a:ea typeface="华文楷体" panose="02010600040101010101" pitchFamily="2" charset="-122"/>
              </a:rPr>
              <a:t>上海</a:t>
            </a:r>
            <a:r>
              <a:rPr lang="en-US" altLang="zh-CN" sz="2400" b="1" dirty="0">
                <a:latin typeface="华文楷体" panose="02010600040101010101" pitchFamily="2" charset="-122"/>
                <a:ea typeface="华文楷体" panose="02010600040101010101" pitchFamily="2" charset="-122"/>
              </a:rPr>
              <a:t>SHINE   1.3GHz</a:t>
            </a:r>
            <a:r>
              <a:rPr lang="zh-CN" altLang="en-US" sz="2400" b="1" dirty="0">
                <a:latin typeface="华文楷体" panose="02010600040101010101" pitchFamily="2" charset="-122"/>
                <a:ea typeface="华文楷体" panose="02010600040101010101" pitchFamily="2" charset="-122"/>
              </a:rPr>
              <a:t>双窗耦合器</a:t>
            </a:r>
            <a:endParaRPr lang="zh-CN" altLang="en-US" sz="2400" b="1" dirty="0">
              <a:latin typeface="华文楷体" panose="02010600040101010101" pitchFamily="2" charset="-122"/>
              <a:ea typeface="华文楷体" panose="02010600040101010101" pitchFamily="2" charset="-122"/>
            </a:endParaRPr>
          </a:p>
          <a:p>
            <a:pPr algn="ctr"/>
            <a:r>
              <a:rPr lang="zh-CN" altLang="zh-CN" sz="2400" b="1" dirty="0">
                <a:latin typeface="华文楷体" panose="02010600040101010101" pitchFamily="2" charset="-122"/>
                <a:ea typeface="华文楷体" panose="02010600040101010101" pitchFamily="2" charset="-122"/>
              </a:rPr>
              <a:t>目前已批量交付近</a:t>
            </a:r>
            <a:r>
              <a:rPr lang="en-US" altLang="zh-CN" sz="2400" b="1" dirty="0">
                <a:latin typeface="华文楷体" panose="02010600040101010101" pitchFamily="2" charset="-122"/>
                <a:ea typeface="华文楷体" panose="02010600040101010101" pitchFamily="2" charset="-122"/>
              </a:rPr>
              <a:t>200</a:t>
            </a:r>
            <a:r>
              <a:rPr lang="zh-CN" altLang="en-US" sz="2400" b="1" dirty="0">
                <a:latin typeface="华文楷体" panose="02010600040101010101" pitchFamily="2" charset="-122"/>
                <a:ea typeface="华文楷体" panose="02010600040101010101" pitchFamily="2" charset="-122"/>
              </a:rPr>
              <a:t>套</a:t>
            </a:r>
            <a:endParaRPr lang="zh-CN" altLang="en-US" sz="2400" b="1" dirty="0">
              <a:latin typeface="华文楷体" panose="02010600040101010101" pitchFamily="2" charset="-122"/>
              <a:ea typeface="华文楷体" panose="02010600040101010101" pitchFamily="2" charset="-122"/>
            </a:endParaRPr>
          </a:p>
        </p:txBody>
      </p:sp>
      <p:pic>
        <p:nvPicPr>
          <p:cNvPr id="29699" name="Picture 1" descr="D:\民品\民品照片\mmexport1560172057749.jpg"/>
          <p:cNvPicPr>
            <a:picLocks noChangeAspect="1"/>
          </p:cNvPicPr>
          <p:nvPr/>
        </p:nvPicPr>
        <p:blipFill>
          <a:blip r:embed="rId1"/>
          <a:srcRect r="2344" b="15279"/>
          <a:stretch>
            <a:fillRect/>
          </a:stretch>
        </p:blipFill>
        <p:spPr>
          <a:xfrm>
            <a:off x="643255" y="1978025"/>
            <a:ext cx="5943600" cy="2901950"/>
          </a:xfrm>
          <a:prstGeom prst="rect">
            <a:avLst/>
          </a:prstGeom>
          <a:noFill/>
          <a:ln w="9525">
            <a:noFill/>
          </a:ln>
        </p:spPr>
      </p:pic>
      <p:graphicFrame>
        <p:nvGraphicFramePr>
          <p:cNvPr id="6" name="表格 5"/>
          <p:cNvGraphicFramePr>
            <a:graphicFrameLocks noGrp="1"/>
          </p:cNvGraphicFramePr>
          <p:nvPr/>
        </p:nvGraphicFramePr>
        <p:xfrm>
          <a:off x="6726238" y="2160588"/>
          <a:ext cx="2304415" cy="3130550"/>
        </p:xfrm>
        <a:graphic>
          <a:graphicData uri="http://schemas.openxmlformats.org/drawingml/2006/table">
            <a:tbl>
              <a:tblPr/>
              <a:tblGrid>
                <a:gridCol w="817245"/>
                <a:gridCol w="1487170"/>
              </a:tblGrid>
              <a:tr h="313055">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31305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1.3GHz</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1305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≥14kw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1305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13055">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29735" name="TextBox 7"/>
          <p:cNvSpPr txBox="1"/>
          <p:nvPr/>
        </p:nvSpPr>
        <p:spPr>
          <a:xfrm>
            <a:off x="6899275" y="1644650"/>
            <a:ext cx="1741488" cy="398463"/>
          </a:xfrm>
          <a:prstGeom prst="rect">
            <a:avLst/>
          </a:prstGeom>
          <a:noFill/>
          <a:ln w="9525">
            <a:noFill/>
          </a:ln>
        </p:spPr>
        <p:txBody>
          <a:bodyPr wrap="none" anchor="t" anchorCtr="0">
            <a:spAutoFit/>
          </a:bodyPr>
          <a:lstStyle/>
          <a:p>
            <a:r>
              <a:rPr lang="en-US" altLang="zh-CN" sz="2000" b="1" dirty="0">
                <a:latin typeface="华文楷体" panose="02010600040101010101" pitchFamily="2" charset="-122"/>
                <a:ea typeface="华文楷体" panose="02010600040101010101" pitchFamily="2" charset="-122"/>
              </a:rPr>
              <a:t>1.3GHz</a:t>
            </a:r>
            <a:r>
              <a:rPr lang="zh-CN" altLang="en-US" sz="2000" b="1" dirty="0">
                <a:latin typeface="华文楷体" panose="02010600040101010101" pitchFamily="2" charset="-122"/>
                <a:ea typeface="华文楷体" panose="02010600040101010101" pitchFamily="2" charset="-122"/>
              </a:rPr>
              <a:t>耦合器</a:t>
            </a:r>
            <a:endParaRPr lang="zh-CN" altLang="en-US" sz="2000" b="1" dirty="0">
              <a:latin typeface="华文楷体" panose="02010600040101010101" pitchFamily="2" charset="-122"/>
              <a:ea typeface="华文楷体" panose="02010600040101010101" pitchFamily="2" charset="-122"/>
            </a:endParaRPr>
          </a:p>
        </p:txBody>
      </p:sp>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7"/>
          <p:cNvSpPr txBox="1"/>
          <p:nvPr/>
        </p:nvSpPr>
        <p:spPr>
          <a:xfrm>
            <a:off x="1561465" y="5949950"/>
            <a:ext cx="5661025" cy="460375"/>
          </a:xfrm>
          <a:prstGeom prst="rect">
            <a:avLst/>
          </a:prstGeom>
          <a:noFill/>
          <a:ln w="9525">
            <a:noFill/>
          </a:ln>
        </p:spPr>
        <p:txBody>
          <a:bodyPr wrap="none" anchor="t" anchorCtr="0">
            <a:spAutoFit/>
          </a:bodyPr>
          <a:lstStyle/>
          <a:p>
            <a:pPr algn="ctr"/>
            <a:r>
              <a:rPr lang="zh-CN" altLang="en-US" sz="2400" b="1" dirty="0">
                <a:latin typeface="华文楷体" panose="02010600040101010101" pitchFamily="2" charset="-122"/>
                <a:ea typeface="华文楷体" panose="02010600040101010101" pitchFamily="2" charset="-122"/>
              </a:rPr>
              <a:t>中科院高能所  </a:t>
            </a:r>
            <a:r>
              <a:rPr lang="en-US" altLang="zh-CN" sz="2400" b="1" dirty="0">
                <a:latin typeface="华文楷体" panose="02010600040101010101" pitchFamily="2" charset="-122"/>
                <a:ea typeface="华文楷体" panose="02010600040101010101" pitchFamily="2" charset="-122"/>
              </a:rPr>
              <a:t>650MHz</a:t>
            </a:r>
            <a:r>
              <a:rPr lang="zh-CN" altLang="en-US" sz="2400" b="1" dirty="0">
                <a:latin typeface="华文楷体" panose="02010600040101010101" pitchFamily="2" charset="-122"/>
                <a:ea typeface="华文楷体" panose="02010600040101010101" pitchFamily="2" charset="-122"/>
              </a:rPr>
              <a:t>高功率输入耦合器</a:t>
            </a:r>
            <a:endParaRPr lang="zh-CN" altLang="en-US" sz="2400" b="1" dirty="0">
              <a:latin typeface="华文楷体" panose="02010600040101010101" pitchFamily="2" charset="-122"/>
              <a:ea typeface="华文楷体" panose="02010600040101010101" pitchFamily="2" charset="-122"/>
            </a:endParaRPr>
          </a:p>
        </p:txBody>
      </p:sp>
      <p:pic>
        <p:nvPicPr>
          <p:cNvPr id="30722" name="Picture 1" descr="C:\Users\lirong\Desktop\TU1法兰\TU1法兰\0b895f9b9c35ea126968a6ffa6a26c1.jpg"/>
          <p:cNvPicPr>
            <a:picLocks noChangeAspect="1"/>
          </p:cNvPicPr>
          <p:nvPr/>
        </p:nvPicPr>
        <p:blipFill>
          <a:blip r:embed="rId1"/>
          <a:srcRect t="10416" r="781" b="26042"/>
          <a:stretch>
            <a:fillRect/>
          </a:stretch>
        </p:blipFill>
        <p:spPr>
          <a:xfrm>
            <a:off x="469900" y="3419475"/>
            <a:ext cx="5902325" cy="2530475"/>
          </a:xfrm>
          <a:prstGeom prst="rect">
            <a:avLst/>
          </a:prstGeom>
          <a:noFill/>
          <a:ln w="9525">
            <a:noFill/>
          </a:ln>
        </p:spPr>
      </p:pic>
      <p:pic>
        <p:nvPicPr>
          <p:cNvPr id="30723" name="Picture 2" descr="C:\Users\lirong\Desktop\新建文件夹\中科院高能所650MHz可调耦合器.JPG"/>
          <p:cNvPicPr>
            <a:picLocks noChangeAspect="1"/>
          </p:cNvPicPr>
          <p:nvPr/>
        </p:nvPicPr>
        <p:blipFill>
          <a:blip r:embed="rId2"/>
          <a:srcRect l="4688" t="4668" r="6250" b="7591"/>
          <a:stretch>
            <a:fillRect/>
          </a:stretch>
        </p:blipFill>
        <p:spPr>
          <a:xfrm>
            <a:off x="449263" y="931863"/>
            <a:ext cx="5922962" cy="2487612"/>
          </a:xfrm>
          <a:prstGeom prst="rect">
            <a:avLst/>
          </a:prstGeom>
          <a:noFill/>
          <a:ln w="9525">
            <a:noFill/>
          </a:ln>
        </p:spPr>
      </p:pic>
      <p:graphicFrame>
        <p:nvGraphicFramePr>
          <p:cNvPr id="6" name="表格 5"/>
          <p:cNvGraphicFramePr>
            <a:graphicFrameLocks noGrp="1"/>
          </p:cNvGraphicFramePr>
          <p:nvPr/>
        </p:nvGraphicFramePr>
        <p:xfrm>
          <a:off x="6372225" y="908050"/>
          <a:ext cx="2336165" cy="5043170"/>
        </p:xfrm>
        <a:graphic>
          <a:graphicData uri="http://schemas.openxmlformats.org/drawingml/2006/table">
            <a:tbl>
              <a:tblPr/>
              <a:tblGrid>
                <a:gridCol w="906780"/>
                <a:gridCol w="1429385"/>
              </a:tblGrid>
              <a:tr h="458470">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458470">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650MHz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≥200kw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847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8470">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7"/>
          <p:cNvSpPr txBox="1"/>
          <p:nvPr/>
        </p:nvSpPr>
        <p:spPr>
          <a:xfrm>
            <a:off x="2794635" y="5565458"/>
            <a:ext cx="3554413" cy="460375"/>
          </a:xfrm>
          <a:prstGeom prst="rect">
            <a:avLst/>
          </a:prstGeom>
          <a:noFill/>
          <a:ln w="9525">
            <a:noFill/>
          </a:ln>
        </p:spPr>
        <p:txBody>
          <a:bodyPr wrap="none" anchor="t" anchorCtr="0">
            <a:spAutoFit/>
          </a:bodyPr>
          <a:lstStyle/>
          <a:p>
            <a:pPr algn="ctr"/>
            <a:r>
              <a:rPr lang="en-US" altLang="zh-CN" sz="2400" b="1" dirty="0">
                <a:latin typeface="楷体" panose="02010609060101010101" pitchFamily="49" charset="-122"/>
                <a:ea typeface="楷体" panose="02010609060101010101" pitchFamily="49" charset="-122"/>
              </a:rPr>
              <a:t>500MHz</a:t>
            </a:r>
            <a:r>
              <a:rPr lang="zh-CN" altLang="en-US" sz="2400" b="1" dirty="0">
                <a:latin typeface="楷体" panose="02010609060101010101" pitchFamily="49" charset="-122"/>
                <a:ea typeface="楷体" panose="02010609060101010101" pitchFamily="49" charset="-122"/>
              </a:rPr>
              <a:t>高功率输入耦合器</a:t>
            </a:r>
            <a:endParaRPr lang="zh-CN" altLang="en-US" sz="2400" b="1" dirty="0">
              <a:latin typeface="楷体" panose="02010609060101010101" pitchFamily="49" charset="-122"/>
              <a:ea typeface="楷体" panose="02010609060101010101" pitchFamily="49" charset="-122"/>
            </a:endParaRPr>
          </a:p>
        </p:txBody>
      </p:sp>
      <p:pic>
        <p:nvPicPr>
          <p:cNvPr id="31746" name="Picture 7" descr="D:\民品\民品照片\微信图片_20210717083512.jpg"/>
          <p:cNvPicPr>
            <a:picLocks noChangeAspect="1"/>
          </p:cNvPicPr>
          <p:nvPr/>
        </p:nvPicPr>
        <p:blipFill>
          <a:blip r:embed="rId1"/>
          <a:srcRect l="11667" t="14000" r="18333" b="23001"/>
          <a:stretch>
            <a:fillRect/>
          </a:stretch>
        </p:blipFill>
        <p:spPr>
          <a:xfrm>
            <a:off x="1476375" y="1328738"/>
            <a:ext cx="3671888" cy="3973512"/>
          </a:xfrm>
          <a:prstGeom prst="rect">
            <a:avLst/>
          </a:prstGeom>
          <a:noFill/>
          <a:ln w="9525" cap="flat" cmpd="sng">
            <a:solidFill>
              <a:srgbClr val="849A8E"/>
            </a:solidFill>
            <a:prstDash val="solid"/>
            <a:round/>
            <a:headEnd type="none" w="med" len="med"/>
            <a:tailEnd type="none" w="med" len="med"/>
          </a:ln>
        </p:spPr>
      </p:pic>
      <p:graphicFrame>
        <p:nvGraphicFramePr>
          <p:cNvPr id="8" name="表格 7"/>
          <p:cNvGraphicFramePr>
            <a:graphicFrameLocks noGrp="1"/>
          </p:cNvGraphicFramePr>
          <p:nvPr/>
        </p:nvGraphicFramePr>
        <p:xfrm>
          <a:off x="5148263" y="1341438"/>
          <a:ext cx="3312368" cy="3960440"/>
        </p:xfrm>
        <a:graphic>
          <a:graphicData uri="http://schemas.openxmlformats.org/drawingml/2006/table">
            <a:tbl>
              <a:tblPr/>
              <a:tblGrid>
                <a:gridCol w="1174502"/>
                <a:gridCol w="2137866"/>
              </a:tblGrid>
              <a:tr h="360040">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参数名称</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工作频率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500MHz</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传输损耗</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≥250kw</a:t>
                      </a:r>
                      <a:r>
                        <a:rPr lang="zh-CN" sz="1000" kern="100">
                          <a:solidFill>
                            <a:srgbClr val="000000"/>
                          </a:solidFill>
                          <a:latin typeface="Times New Roman" panose="02020603050405020304"/>
                          <a:ea typeface="宋体" panose="02010600030101010101" pitchFamily="2" charset="-122"/>
                          <a:cs typeface="Times New Roman" panose="02020603050405020304"/>
                        </a:rPr>
                        <a:t>（</a:t>
                      </a:r>
                      <a:r>
                        <a:rPr lang="en-US" sz="1000" kern="100">
                          <a:solidFill>
                            <a:srgbClr val="000000"/>
                          </a:solidFill>
                          <a:latin typeface="Times New Roman" panose="02020603050405020304"/>
                          <a:ea typeface="宋体" panose="02010600030101010101" pitchFamily="2" charset="-122"/>
                        </a:rPr>
                        <a:t>CW</a:t>
                      </a:r>
                      <a:r>
                        <a:rPr lang="zh-CN" sz="1000" kern="100">
                          <a:solidFill>
                            <a:srgbClr val="000000"/>
                          </a:solidFill>
                          <a:latin typeface="Times New Roman" panose="02020603050405020304"/>
                          <a:ea typeface="宋体" panose="02010600030101010101" pitchFamily="2" charset="-122"/>
                          <a:cs typeface="Times New Roman" panose="02020603050405020304"/>
                        </a:rPr>
                        <a:t>）</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优于</a:t>
                      </a:r>
                      <a:r>
                        <a:rPr lang="en-US" sz="1000" kern="100">
                          <a:solidFill>
                            <a:srgbClr val="000000"/>
                          </a:solidFill>
                          <a:latin typeface="Times New Roman" panose="02020603050405020304"/>
                          <a:ea typeface="宋体" panose="02010600030101010101" pitchFamily="2" charset="-122"/>
                        </a:rPr>
                        <a:t>1E-9mbar*L/s</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≤1.05</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液冷</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TiN</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600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镀铜</a:t>
                      </a:r>
                      <a:r>
                        <a:rPr lang="en-US" sz="1000" kern="100">
                          <a:solidFill>
                            <a:srgbClr val="000000"/>
                          </a:solidFill>
                          <a:latin typeface="Times New Roman" panose="02020603050405020304"/>
                          <a:ea typeface="宋体" panose="02010600030101010101" pitchFamily="2" charset="-122"/>
                        </a:rPr>
                        <a:t>15-30</a:t>
                      </a:r>
                      <a:r>
                        <a:rPr lang="zh-CN" sz="1000" kern="100">
                          <a:solidFill>
                            <a:srgbClr val="000000"/>
                          </a:solidFill>
                          <a:latin typeface="Times New Roman" panose="02020603050405020304"/>
                          <a:ea typeface="宋体" panose="02010600030101010101" pitchFamily="2" charset="-122"/>
                          <a:cs typeface="Times New Roman" panose="02020603050405020304"/>
                        </a:rPr>
                        <a:t>微米</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60040">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RRR∈</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30,80</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7"/>
          <p:cNvSpPr txBox="1"/>
          <p:nvPr/>
        </p:nvSpPr>
        <p:spPr>
          <a:xfrm>
            <a:off x="3270250" y="5589588"/>
            <a:ext cx="2173288" cy="460375"/>
          </a:xfrm>
          <a:prstGeom prst="rect">
            <a:avLst/>
          </a:prstGeom>
          <a:noFill/>
          <a:ln w="9525">
            <a:noFill/>
          </a:ln>
        </p:spPr>
        <p:txBody>
          <a:bodyPr wrap="none" anchor="t" anchorCtr="0">
            <a:spAutoFit/>
          </a:bodyPr>
          <a:lstStyle/>
          <a:p>
            <a:r>
              <a:rPr lang="zh-CN" altLang="en-US" sz="2400" b="1" dirty="0">
                <a:latin typeface="楷体" panose="02010609060101010101" pitchFamily="49" charset="-122"/>
                <a:ea typeface="楷体" panose="02010609060101010101" pitchFamily="49" charset="-122"/>
              </a:rPr>
              <a:t>超重</a:t>
            </a:r>
            <a:r>
              <a:rPr lang="en-US" altLang="zh-CN" sz="2400" b="1" dirty="0">
                <a:latin typeface="楷体" panose="02010609060101010101" pitchFamily="49" charset="-122"/>
                <a:ea typeface="楷体" panose="02010609060101010101" pitchFamily="49" charset="-122"/>
              </a:rPr>
              <a:t>RFQ</a:t>
            </a:r>
            <a:r>
              <a:rPr lang="zh-CN" altLang="en-US" sz="2400" b="1" dirty="0">
                <a:latin typeface="楷体" panose="02010609060101010101" pitchFamily="49" charset="-122"/>
                <a:ea typeface="楷体" panose="02010609060101010101" pitchFamily="49" charset="-122"/>
              </a:rPr>
              <a:t>耦合器</a:t>
            </a:r>
            <a:endParaRPr lang="zh-CN" altLang="en-US" sz="2400" b="1" dirty="0">
              <a:latin typeface="楷体" panose="02010609060101010101" pitchFamily="49" charset="-122"/>
              <a:ea typeface="楷体" panose="02010609060101010101" pitchFamily="49" charset="-122"/>
            </a:endParaRPr>
          </a:p>
        </p:txBody>
      </p:sp>
      <p:pic>
        <p:nvPicPr>
          <p:cNvPr id="32770" name="图片 4"/>
          <p:cNvPicPr>
            <a:picLocks noChangeAspect="1"/>
          </p:cNvPicPr>
          <p:nvPr/>
        </p:nvPicPr>
        <p:blipFill>
          <a:blip r:embed="rId1"/>
          <a:srcRect l="17105" t="42868" r="53667" b="31842"/>
          <a:stretch>
            <a:fillRect/>
          </a:stretch>
        </p:blipFill>
        <p:spPr>
          <a:xfrm>
            <a:off x="611188" y="1196975"/>
            <a:ext cx="5545137" cy="2160588"/>
          </a:xfrm>
          <a:prstGeom prst="rect">
            <a:avLst/>
          </a:prstGeom>
          <a:noFill/>
          <a:ln w="9525">
            <a:noFill/>
          </a:ln>
        </p:spPr>
      </p:pic>
      <p:graphicFrame>
        <p:nvGraphicFramePr>
          <p:cNvPr id="6" name="表格 5"/>
          <p:cNvGraphicFramePr>
            <a:graphicFrameLocks noGrp="1"/>
          </p:cNvGraphicFramePr>
          <p:nvPr/>
        </p:nvGraphicFramePr>
        <p:xfrm>
          <a:off x="6156325" y="1196975"/>
          <a:ext cx="2453693" cy="4064004"/>
        </p:xfrm>
        <a:graphic>
          <a:graphicData uri="http://schemas.openxmlformats.org/drawingml/2006/table">
            <a:tbl>
              <a:tblPr/>
              <a:tblGrid>
                <a:gridCol w="937205"/>
                <a:gridCol w="1516488"/>
              </a:tblGrid>
              <a:tr h="451556">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451556">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162.5MHz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≥160kw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451556">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32803" name="Picture 39" descr="D:\民品\民品照片\微信图片_20210717083200.jpg"/>
          <p:cNvPicPr>
            <a:picLocks noChangeAspect="1"/>
          </p:cNvPicPr>
          <p:nvPr/>
        </p:nvPicPr>
        <p:blipFill>
          <a:blip r:embed="rId2"/>
          <a:srcRect t="18001" b="28333"/>
          <a:stretch>
            <a:fillRect/>
          </a:stretch>
        </p:blipFill>
        <p:spPr>
          <a:xfrm>
            <a:off x="611188" y="3357563"/>
            <a:ext cx="5545137" cy="1943100"/>
          </a:xfrm>
          <a:prstGeom prst="rect">
            <a:avLst/>
          </a:prstGeom>
          <a:noFill/>
          <a:ln w="9525">
            <a:noFill/>
          </a:ln>
        </p:spPr>
      </p:pic>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内容占位符 2"/>
          <p:cNvSpPr>
            <a:spLocks noGrp="1"/>
          </p:cNvSpPr>
          <p:nvPr>
            <p:ph idx="1"/>
          </p:nvPr>
        </p:nvSpPr>
        <p:spPr>
          <a:xfrm>
            <a:off x="376238" y="1149350"/>
            <a:ext cx="8229600" cy="2401888"/>
          </a:xfrm>
        </p:spPr>
        <p:txBody>
          <a:bodyPr vert="horz" wrap="square" lIns="91440" tIns="45720" rIns="91440" bIns="45720" anchor="t" anchorCtr="0"/>
          <a:lstStyle/>
          <a:p>
            <a:pPr marL="0" indent="0">
              <a:buNone/>
            </a:pPr>
            <a:endParaRPr lang="zh-CN" altLang="en-US" dirty="0"/>
          </a:p>
          <a:p>
            <a:pPr marL="0" indent="0">
              <a:buNone/>
            </a:pPr>
            <a:endParaRPr lang="zh-CN" altLang="en-US" dirty="0"/>
          </a:p>
          <a:p>
            <a:pPr marL="0" indent="0">
              <a:lnSpc>
                <a:spcPct val="150000"/>
              </a:lnSpc>
              <a:buNone/>
            </a:pPr>
            <a:endParaRPr lang="zh-CN" altLang="en-US" dirty="0"/>
          </a:p>
          <a:p>
            <a:pPr marL="0" indent="0">
              <a:buNone/>
            </a:pPr>
            <a:endParaRPr lang="zh-CN" altLang="en-US" dirty="0"/>
          </a:p>
          <a:p>
            <a:pPr marL="0" indent="0">
              <a:buNone/>
            </a:pPr>
            <a:r>
              <a:rPr lang="zh-CN" altLang="en-US" sz="2000" dirty="0"/>
              <a:t>                </a:t>
            </a:r>
            <a:r>
              <a:rPr lang="zh-CN" altLang="en-US" sz="1800" b="1" dirty="0">
                <a:latin typeface="楷体" panose="02010609060101010101" pitchFamily="49" charset="-122"/>
                <a:ea typeface="楷体" panose="02010609060101010101" pitchFamily="49" charset="-122"/>
              </a:rPr>
              <a:t>BNCT-RFQ耦合器</a:t>
            </a:r>
            <a:endParaRPr lang="zh-CN" altLang="en-US" sz="2000" dirty="0"/>
          </a:p>
          <a:p>
            <a:pPr marL="0" indent="0">
              <a:buNone/>
            </a:pPr>
            <a:endParaRPr lang="zh-CN" altLang="en-US" dirty="0"/>
          </a:p>
          <a:p>
            <a:pPr marL="0" indent="0">
              <a:buNone/>
            </a:pPr>
            <a:endParaRPr lang="zh-CN" altLang="en-US" dirty="0"/>
          </a:p>
          <a:p>
            <a:pPr marL="0" indent="0">
              <a:buNone/>
            </a:pPr>
            <a:endParaRPr lang="zh-CN" altLang="en-US" dirty="0"/>
          </a:p>
          <a:p>
            <a:pPr marL="0" indent="0">
              <a:buNone/>
            </a:pPr>
            <a:r>
              <a:rPr lang="zh-CN" altLang="en-US" sz="2000" dirty="0"/>
              <a:t>            </a:t>
            </a:r>
            <a:endParaRPr lang="zh-CN" altLang="en-US" sz="1800" b="1" dirty="0">
              <a:latin typeface="楷体" panose="02010609060101010101" pitchFamily="49" charset="-122"/>
              <a:ea typeface="楷体" panose="02010609060101010101" pitchFamily="49" charset="-122"/>
            </a:endParaRPr>
          </a:p>
        </p:txBody>
      </p:sp>
      <p:pic>
        <p:nvPicPr>
          <p:cNvPr id="33794" name="图片 3" descr="33"/>
          <p:cNvPicPr>
            <a:picLocks noChangeAspect="1"/>
          </p:cNvPicPr>
          <p:nvPr/>
        </p:nvPicPr>
        <p:blipFill>
          <a:blip r:embed="rId1"/>
          <a:stretch>
            <a:fillRect/>
          </a:stretch>
        </p:blipFill>
        <p:spPr>
          <a:xfrm>
            <a:off x="690563" y="1047750"/>
            <a:ext cx="4008437" cy="2000250"/>
          </a:xfrm>
          <a:prstGeom prst="rect">
            <a:avLst/>
          </a:prstGeom>
          <a:noFill/>
          <a:ln w="9525">
            <a:noFill/>
          </a:ln>
        </p:spPr>
      </p:pic>
      <p:graphicFrame>
        <p:nvGraphicFramePr>
          <p:cNvPr id="11" name="表格 10"/>
          <p:cNvGraphicFramePr>
            <a:graphicFrameLocks noGrp="1"/>
          </p:cNvGraphicFramePr>
          <p:nvPr/>
        </p:nvGraphicFramePr>
        <p:xfrm>
          <a:off x="5295900" y="1265238"/>
          <a:ext cx="2736304" cy="1783065"/>
        </p:xfrm>
        <a:graphic>
          <a:graphicData uri="http://schemas.openxmlformats.org/drawingml/2006/table">
            <a:tbl>
              <a:tblPr/>
              <a:tblGrid>
                <a:gridCol w="970240"/>
                <a:gridCol w="1766064"/>
              </a:tblGrid>
              <a:tr h="320040">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688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180MHz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885">
                <a:tc>
                  <a:txBody>
                    <a:bodyPr/>
                    <a:lstStyle/>
                    <a:p>
                      <a:pPr algn="ctr">
                        <a:lnSpc>
                          <a:spcPct val="150000"/>
                        </a:lnSpc>
                        <a:spcAft>
                          <a:spcPts val="0"/>
                        </a:spcAft>
                      </a:pPr>
                      <a:r>
                        <a:rPr lang="zh-CN" sz="1000" dirty="0">
                          <a:solidFill>
                            <a:srgbClr val="000000"/>
                          </a:solidFill>
                          <a:latin typeface="Arial" panose="020B0604020202020204"/>
                          <a:ea typeface="宋体" panose="02010600030101010101" pitchFamily="2" charset="-122"/>
                        </a:rPr>
                        <a:t>占空比</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cs typeface="Times New Roman" panose="02020603050405020304"/>
                        </a:rPr>
                        <a:t>80%</a:t>
                      </a:r>
                      <a:endParaRPr lang="en-US"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rPr>
                        <a:t>功率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sym typeface="+mn-ea"/>
                        </a:rPr>
                        <a:t>脉冲</a:t>
                      </a:r>
                      <a:r>
                        <a:rPr sz="1000" kern="100" dirty="0">
                          <a:solidFill>
                            <a:srgbClr val="000000"/>
                          </a:solidFill>
                          <a:latin typeface="Times New Roman" panose="02020603050405020304"/>
                          <a:ea typeface="宋体" panose="02010600030101010101" pitchFamily="2" charset="-122"/>
                        </a:rPr>
                        <a:t>95kW，平均76kW</a:t>
                      </a:r>
                      <a:endParaRPr sz="1000" kern="100" dirty="0">
                        <a:solidFill>
                          <a:srgbClr val="000000"/>
                        </a:solidFill>
                        <a:latin typeface="Times New Roman" panose="020206030504050203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8600">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rPr>
                        <a:t>真空漏率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2E-11Pa*m</a:t>
                      </a:r>
                      <a:r>
                        <a:rPr lang="en-US" sz="1000" kern="100" baseline="30000" dirty="0">
                          <a:solidFill>
                            <a:srgbClr val="000000"/>
                          </a:solidFill>
                          <a:latin typeface="Times New Roman" panose="02020603050405020304"/>
                          <a:ea typeface="宋体" panose="02010600030101010101" pitchFamily="2" charset="-122"/>
                        </a:rPr>
                        <a:t>3</a:t>
                      </a:r>
                      <a:r>
                        <a:rPr lang="en-US" sz="1000" kern="100" dirty="0">
                          <a:solidFill>
                            <a:srgbClr val="000000"/>
                          </a:solidFill>
                          <a:latin typeface="Times New Roman" panose="02020603050405020304"/>
                          <a:ea typeface="宋体" panose="02010600030101010101" pitchFamily="2" charset="-122"/>
                        </a:rPr>
                        <a:t>/m</a:t>
                      </a:r>
                      <a:endParaRPr lang="en-US" sz="1000" kern="100" dirty="0">
                        <a:solidFill>
                          <a:srgbClr val="000000"/>
                        </a:solidFill>
                        <a:latin typeface="Times New Roman" panose="020206030504050203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885">
                <a:tc>
                  <a:txBody>
                    <a:bodyPr/>
                    <a:lstStyle/>
                    <a:p>
                      <a:pPr algn="ctr">
                        <a:lnSpc>
                          <a:spcPct val="150000"/>
                        </a:lnSpc>
                        <a:spcAft>
                          <a:spcPts val="0"/>
                        </a:spcAft>
                      </a:pPr>
                      <a:r>
                        <a:rPr lang="zh-CN" sz="1000">
                          <a:solidFill>
                            <a:srgbClr val="000000"/>
                          </a:solidFill>
                          <a:latin typeface="Arial" panose="020B0604020202020204"/>
                          <a:ea typeface="宋体" panose="02010600030101010101" pitchFamily="2" charset="-122"/>
                        </a:rPr>
                        <a:t>陶瓷表面</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a:t>
                      </a:r>
                      <a:r>
                        <a:rPr lang="en-US" altLang="zh-CN" sz="1000" kern="100" dirty="0">
                          <a:solidFill>
                            <a:srgbClr val="000000"/>
                          </a:solidFill>
                          <a:latin typeface="Times New Roman" panose="02020603050405020304"/>
                          <a:ea typeface="宋体" panose="02010600030101010101" pitchFamily="2" charset="-122"/>
                          <a:cs typeface="Times New Roman" panose="02020603050405020304"/>
                        </a:rPr>
                        <a:t>TiN</a:t>
                      </a:r>
                      <a:r>
                        <a:rPr lang="zh-CN" altLang="en-US"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7-15</a:t>
                      </a:r>
                      <a:r>
                        <a:rPr lang="zh-CN" altLang="en-US" sz="1000" kern="100" dirty="0">
                          <a:solidFill>
                            <a:srgbClr val="000000"/>
                          </a:solidFill>
                          <a:latin typeface="Times New Roman" panose="02020603050405020304"/>
                          <a:ea typeface="宋体" panose="02010600030101010101" pitchFamily="2" charset="-122"/>
                        </a:rPr>
                        <a:t>）纳米</a:t>
                      </a:r>
                      <a:endParaRPr lang="zh-CN" altLang="en-US" sz="1000" kern="100" dirty="0">
                        <a:solidFill>
                          <a:srgbClr val="000000"/>
                        </a:solidFill>
                        <a:latin typeface="Times New Roman" panose="020206030504050203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33821" name="图片 11" descr="C:\Users\lirong\AppData\Local\Temp\Rar$DIa0.755\2998.8MHz单头定向耦合器.PNG"/>
          <p:cNvPicPr>
            <a:picLocks noChangeAspect="1"/>
          </p:cNvPicPr>
          <p:nvPr/>
        </p:nvPicPr>
        <p:blipFill>
          <a:blip r:embed="rId2"/>
          <a:stretch>
            <a:fillRect/>
          </a:stretch>
        </p:blipFill>
        <p:spPr>
          <a:xfrm>
            <a:off x="376238" y="3987800"/>
            <a:ext cx="2305050" cy="1346200"/>
          </a:xfrm>
          <a:prstGeom prst="rect">
            <a:avLst/>
          </a:prstGeom>
          <a:noFill/>
          <a:ln w="9525">
            <a:noFill/>
          </a:ln>
        </p:spPr>
      </p:pic>
      <p:pic>
        <p:nvPicPr>
          <p:cNvPr id="33822" name="图片 15" descr="C:\Users\lirong\AppData\Local\Temp\Rar$DIa0.895\2998.8MHz双头定向耦合器.PNG"/>
          <p:cNvPicPr>
            <a:picLocks noChangeAspect="1"/>
          </p:cNvPicPr>
          <p:nvPr/>
        </p:nvPicPr>
        <p:blipFill>
          <a:blip r:embed="rId3"/>
          <a:stretch>
            <a:fillRect/>
          </a:stretch>
        </p:blipFill>
        <p:spPr>
          <a:xfrm>
            <a:off x="2681288" y="3981450"/>
            <a:ext cx="2230437" cy="1358900"/>
          </a:xfrm>
          <a:prstGeom prst="rect">
            <a:avLst/>
          </a:prstGeom>
          <a:noFill/>
          <a:ln w="9525">
            <a:noFill/>
          </a:ln>
        </p:spPr>
      </p:pic>
      <p:sp>
        <p:nvSpPr>
          <p:cNvPr id="33823" name="文本框 6"/>
          <p:cNvSpPr txBox="1"/>
          <p:nvPr/>
        </p:nvSpPr>
        <p:spPr>
          <a:xfrm>
            <a:off x="2028825" y="5648325"/>
            <a:ext cx="1331913" cy="368300"/>
          </a:xfrm>
          <a:prstGeom prst="rect">
            <a:avLst/>
          </a:prstGeom>
          <a:noFill/>
          <a:ln w="9525">
            <a:noFill/>
          </a:ln>
        </p:spPr>
        <p:txBody>
          <a:bodyPr wrap="none" anchor="t" anchorCtr="0">
            <a:spAutoFit/>
          </a:bodyPr>
          <a:lstStyle/>
          <a:p>
            <a:r>
              <a:rPr lang="zh-CN" altLang="en-US" b="1" dirty="0">
                <a:latin typeface="楷体" panose="02010609060101010101" pitchFamily="49" charset="-122"/>
                <a:ea typeface="楷体" panose="02010609060101010101" pitchFamily="49" charset="-122"/>
                <a:sym typeface="宋体" panose="02010600030101010101" pitchFamily="2" charset="-122"/>
              </a:rPr>
              <a:t>定向耦合器</a:t>
            </a:r>
            <a:endParaRPr lang="zh-CN" altLang="en-US">
              <a:latin typeface="Calibri" panose="020F0502020204030204" pitchFamily="34" charset="0"/>
              <a:ea typeface="宋体" panose="02010600030101010101" pitchFamily="2" charset="-122"/>
            </a:endParaRPr>
          </a:p>
        </p:txBody>
      </p:sp>
      <p:graphicFrame>
        <p:nvGraphicFramePr>
          <p:cNvPr id="8" name="表格 7"/>
          <p:cNvGraphicFramePr>
            <a:graphicFrameLocks noGrp="1"/>
          </p:cNvGraphicFramePr>
          <p:nvPr/>
        </p:nvGraphicFramePr>
        <p:xfrm>
          <a:off x="5295900" y="3760788"/>
          <a:ext cx="2736304" cy="1800975"/>
        </p:xfrm>
        <a:graphic>
          <a:graphicData uri="http://schemas.openxmlformats.org/drawingml/2006/table">
            <a:tbl>
              <a:tblPr/>
              <a:tblGrid>
                <a:gridCol w="970280"/>
                <a:gridCol w="1766024"/>
              </a:tblGrid>
              <a:tr h="246885">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688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2998MHz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380">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耦合度</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60dB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隔离度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-40dB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701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688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688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3"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内容占位符 2"/>
          <p:cNvSpPr>
            <a:spLocks noGrp="1"/>
          </p:cNvSpPr>
          <p:nvPr>
            <p:ph idx="1"/>
          </p:nvPr>
        </p:nvSpPr>
        <p:spPr>
          <a:xfrm>
            <a:off x="1413510" y="1875790"/>
            <a:ext cx="6316980" cy="3106420"/>
          </a:xfrm>
        </p:spPr>
        <p:txBody>
          <a:bodyPr vert="horz" wrap="square" lIns="91440" tIns="45720" rIns="91440" bIns="45720" anchor="t" anchorCtr="0"/>
          <a:lstStyle/>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rPr>
              <a:t>公司简介</a:t>
            </a:r>
            <a:endParaRPr lang="en-US" altLang="zh-CN"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rPr>
              <a:t>微波真空专业简介</a:t>
            </a:r>
            <a:endParaRPr lang="en-US" altLang="zh-CN"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1"/>
                </a:solidFill>
                <a:latin typeface="华文楷体" panose="02010600040101010101" pitchFamily="2" charset="-122"/>
                <a:ea typeface="华文楷体" panose="02010600040101010101" pitchFamily="2" charset="-122"/>
              </a:rPr>
              <a:t>产品展示</a:t>
            </a:r>
            <a:endParaRPr lang="zh-CN" altLang="en-US" sz="2800" b="1" dirty="0">
              <a:solidFill>
                <a:schemeClr val="tx1"/>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mn-ea"/>
              </a:rPr>
              <a:t>通用工艺和设施</a:t>
            </a:r>
            <a:endParaRPr lang="zh-CN" altLang="en-US" sz="2800" b="1" dirty="0">
              <a:solidFill>
                <a:schemeClr val="tx1"/>
              </a:solidFill>
              <a:latin typeface="华文楷体" panose="02010600040101010101" pitchFamily="2" charset="-122"/>
              <a:ea typeface="华文楷体" panose="02010600040101010101" pitchFamily="2" charset="-122"/>
            </a:endParaRPr>
          </a:p>
        </p:txBody>
      </p:sp>
      <p:sp>
        <p:nvSpPr>
          <p:cNvPr id="7170" name="标题 2"/>
          <p:cNvSpPr>
            <a:spLocks noGrp="1"/>
          </p:cNvSpPr>
          <p:nvPr>
            <p:ph type="title"/>
          </p:nvPr>
        </p:nvSpPr>
        <p:spPr/>
        <p:txBody>
          <a:bodyPr vert="horz" wrap="square" lIns="91440" tIns="45720" rIns="91440" bIns="45720" anchor="ctr" anchorCtr="0"/>
          <a:lstStyle/>
          <a:p>
            <a:r>
              <a:rPr lang="zh-CN" altLang="en-US" dirty="0"/>
              <a:t>目  录</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Box 6"/>
          <p:cNvSpPr txBox="1"/>
          <p:nvPr/>
        </p:nvSpPr>
        <p:spPr>
          <a:xfrm>
            <a:off x="1763713" y="5732463"/>
            <a:ext cx="2428875" cy="369887"/>
          </a:xfrm>
          <a:prstGeom prst="rect">
            <a:avLst/>
          </a:prstGeom>
          <a:noFill/>
          <a:ln w="9525">
            <a:noFill/>
          </a:ln>
        </p:spPr>
        <p:txBody>
          <a:bodyPr anchor="t" anchorCtr="0">
            <a:spAutoFit/>
          </a:bodyPr>
          <a:lstStyle/>
          <a:p>
            <a:r>
              <a:rPr lang="en-US" altLang="zh-CN" b="1" dirty="0">
                <a:latin typeface="楷体" panose="02010609060101010101" pitchFamily="49" charset="-122"/>
                <a:ea typeface="楷体" panose="02010609060101010101" pitchFamily="49" charset="-122"/>
              </a:rPr>
              <a:t>S</a:t>
            </a:r>
            <a:r>
              <a:rPr lang="zh-CN" altLang="en-US" b="1" dirty="0">
                <a:latin typeface="楷体" panose="02010609060101010101" pitchFamily="49" charset="-122"/>
                <a:ea typeface="楷体" panose="02010609060101010101" pitchFamily="49" charset="-122"/>
              </a:rPr>
              <a:t>波段功分器组件</a:t>
            </a:r>
            <a:endParaRPr lang="zh-CN" altLang="en-US" b="1" dirty="0">
              <a:latin typeface="楷体" panose="02010609060101010101" pitchFamily="49" charset="-122"/>
              <a:ea typeface="楷体" panose="02010609060101010101" pitchFamily="49" charset="-122"/>
            </a:endParaRPr>
          </a:p>
        </p:txBody>
      </p:sp>
      <p:pic>
        <p:nvPicPr>
          <p:cNvPr id="34818" name="图片 10"/>
          <p:cNvPicPr>
            <a:picLocks noChangeAspect="1"/>
          </p:cNvPicPr>
          <p:nvPr/>
        </p:nvPicPr>
        <p:blipFill>
          <a:blip r:embed="rId1"/>
          <a:stretch>
            <a:fillRect/>
          </a:stretch>
        </p:blipFill>
        <p:spPr>
          <a:xfrm>
            <a:off x="1458913" y="3848100"/>
            <a:ext cx="2465387" cy="1884363"/>
          </a:xfrm>
          <a:prstGeom prst="rect">
            <a:avLst/>
          </a:prstGeom>
          <a:noFill/>
          <a:ln w="9525">
            <a:noFill/>
          </a:ln>
        </p:spPr>
      </p:pic>
      <p:pic>
        <p:nvPicPr>
          <p:cNvPr id="34819" name="图片 7"/>
          <p:cNvPicPr>
            <a:picLocks noChangeAspect="1"/>
          </p:cNvPicPr>
          <p:nvPr/>
        </p:nvPicPr>
        <p:blipFill>
          <a:blip r:embed="rId2"/>
          <a:srcRect l="12277" t="22221" r="63393" b="22916"/>
          <a:stretch>
            <a:fillRect/>
          </a:stretch>
        </p:blipFill>
        <p:spPr>
          <a:xfrm>
            <a:off x="1460500" y="1117600"/>
            <a:ext cx="2463800" cy="2144713"/>
          </a:xfrm>
          <a:prstGeom prst="rect">
            <a:avLst/>
          </a:prstGeom>
          <a:noFill/>
          <a:ln w="9525">
            <a:noFill/>
          </a:ln>
        </p:spPr>
      </p:pic>
      <p:sp>
        <p:nvSpPr>
          <p:cNvPr id="34820" name="TextBox 6"/>
          <p:cNvSpPr txBox="1"/>
          <p:nvPr/>
        </p:nvSpPr>
        <p:spPr>
          <a:xfrm>
            <a:off x="1835150" y="3357563"/>
            <a:ext cx="2428875" cy="369887"/>
          </a:xfrm>
          <a:prstGeom prst="rect">
            <a:avLst/>
          </a:prstGeom>
          <a:noFill/>
          <a:ln w="9525">
            <a:noFill/>
          </a:ln>
        </p:spPr>
        <p:txBody>
          <a:bodyPr anchor="t" anchorCtr="0">
            <a:spAutoFit/>
          </a:bodyPr>
          <a:lstStyle/>
          <a:p>
            <a:r>
              <a:rPr lang="zh-CN" altLang="en-US" b="1" dirty="0">
                <a:latin typeface="楷体" panose="02010609060101010101" pitchFamily="49" charset="-122"/>
                <a:ea typeface="楷体" panose="02010609060101010101" pitchFamily="49" charset="-122"/>
              </a:rPr>
              <a:t>高阶模耦合器</a:t>
            </a:r>
            <a:endParaRPr lang="zh-CN" altLang="en-US" b="1" dirty="0">
              <a:latin typeface="楷体" panose="02010609060101010101" pitchFamily="49" charset="-122"/>
              <a:ea typeface="楷体" panose="02010609060101010101" pitchFamily="49" charset="-122"/>
            </a:endParaRPr>
          </a:p>
        </p:txBody>
      </p:sp>
      <p:graphicFrame>
        <p:nvGraphicFramePr>
          <p:cNvPr id="10" name="表格 9"/>
          <p:cNvGraphicFramePr>
            <a:graphicFrameLocks noGrp="1"/>
          </p:cNvGraphicFramePr>
          <p:nvPr/>
        </p:nvGraphicFramePr>
        <p:xfrm>
          <a:off x="4899025" y="1052513"/>
          <a:ext cx="2663825" cy="2409190"/>
        </p:xfrm>
        <a:graphic>
          <a:graphicData uri="http://schemas.openxmlformats.org/drawingml/2006/table">
            <a:tbl>
              <a:tblPr/>
              <a:tblGrid>
                <a:gridCol w="950595"/>
                <a:gridCol w="1713230"/>
              </a:tblGrid>
              <a:tr h="320040">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6606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1.3GHz</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606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≤0.2dB</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606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≥1000w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CW</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543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543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606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自然冷却</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543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装配结构</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860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陶瓷镀膜</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TiN</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graphicFrame>
        <p:nvGraphicFramePr>
          <p:cNvPr id="12" name="表格 11"/>
          <p:cNvGraphicFramePr>
            <a:graphicFrameLocks noGrp="1"/>
          </p:cNvGraphicFramePr>
          <p:nvPr/>
        </p:nvGraphicFramePr>
        <p:xfrm>
          <a:off x="4900613" y="3787775"/>
          <a:ext cx="2623185" cy="2041525"/>
        </p:xfrm>
        <a:graphic>
          <a:graphicData uri="http://schemas.openxmlformats.org/drawingml/2006/table">
            <a:tbl>
              <a:tblPr/>
              <a:tblGrid>
                <a:gridCol w="987425"/>
                <a:gridCol w="1635760"/>
              </a:tblGrid>
              <a:tr h="334010">
                <a:tc>
                  <a:txBody>
                    <a:bodyPr/>
                    <a:lstStyle/>
                    <a:p>
                      <a:pPr algn="ctr">
                        <a:lnSpc>
                          <a:spcPct val="150000"/>
                        </a:lnSpc>
                        <a:spcAft>
                          <a:spcPts val="0"/>
                        </a:spcAft>
                      </a:pPr>
                      <a:r>
                        <a:rPr lang="zh-CN" sz="1400" b="1" kern="100">
                          <a:solidFill>
                            <a:srgbClr val="FFFFFF"/>
                          </a:solidFill>
                          <a:latin typeface="Times New Roman" panose="02020603050405020304"/>
                          <a:ea typeface="宋体" panose="02010600030101010101" pitchFamily="2" charset="-122"/>
                          <a:cs typeface="Times New Roman" panose="02020603050405020304"/>
                        </a:rPr>
                        <a:t>参数名称</a:t>
                      </a:r>
                      <a:endParaRPr lang="zh-CN" sz="12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12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320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2998.8MHz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447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耦合度</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3dB</a:t>
                      </a: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38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驻波比</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VSWR&lt;1.1</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447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隔离度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40dB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320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幅度平衡度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447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相位平衡度</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90</a:t>
                      </a: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r>
                        <a:rPr lang="en-US" sz="1000" kern="100" dirty="0">
                          <a:solidFill>
                            <a:srgbClr val="000000"/>
                          </a:solidFill>
                          <a:latin typeface="Times New Roman" panose="02020603050405020304"/>
                          <a:ea typeface="宋体" panose="02010600030101010101" pitchFamily="2" charset="-122"/>
                        </a:rPr>
                        <a:t>0.2</a:t>
                      </a:r>
                      <a:r>
                        <a:rPr lang="en-US" sz="1000" kern="100" dirty="0">
                          <a:solidFill>
                            <a:srgbClr val="000000"/>
                          </a:solidFill>
                          <a:latin typeface="Times New Roman" panose="02020603050405020304"/>
                          <a:ea typeface="宋体" panose="02010600030101010101" pitchFamily="2" charset="-122"/>
                          <a:cs typeface="Times New Roman" panose="02020603050405020304"/>
                          <a:sym typeface="Symbol" panose="05050102010706020507"/>
                        </a:rPr>
                        <a:t></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384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6"/>
          <p:cNvSpPr txBox="1"/>
          <p:nvPr/>
        </p:nvSpPr>
        <p:spPr>
          <a:xfrm>
            <a:off x="1625600" y="3284538"/>
            <a:ext cx="3095625" cy="369887"/>
          </a:xfrm>
          <a:prstGeom prst="rect">
            <a:avLst/>
          </a:prstGeom>
          <a:noFill/>
          <a:ln w="9525">
            <a:noFill/>
          </a:ln>
        </p:spPr>
        <p:txBody>
          <a:bodyPr anchor="t" anchorCtr="0">
            <a:spAutoFit/>
          </a:bodyPr>
          <a:lstStyle/>
          <a:p>
            <a:r>
              <a:rPr lang="en-US" altLang="zh-CN" b="1" dirty="0">
                <a:latin typeface="楷体" panose="02010609060101010101" pitchFamily="49" charset="-122"/>
                <a:ea typeface="楷体" panose="02010609060101010101" pitchFamily="49" charset="-122"/>
              </a:rPr>
              <a:t>1.3GHz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pic>
        <p:nvPicPr>
          <p:cNvPr id="35842" name="图片 7" descr="C:\Users\lirong\AppData\Local\Temp\Rar$DIa0.367\HOM(SiC)吸收器剖面图.PNG"/>
          <p:cNvPicPr>
            <a:picLocks noChangeAspect="1"/>
          </p:cNvPicPr>
          <p:nvPr/>
        </p:nvPicPr>
        <p:blipFill>
          <a:blip r:embed="rId1"/>
          <a:srcRect t="50974"/>
          <a:stretch>
            <a:fillRect/>
          </a:stretch>
        </p:blipFill>
        <p:spPr>
          <a:xfrm>
            <a:off x="1252538" y="952500"/>
            <a:ext cx="3313112" cy="2232025"/>
          </a:xfrm>
          <a:prstGeom prst="rect">
            <a:avLst/>
          </a:prstGeom>
          <a:noFill/>
          <a:ln w="9525">
            <a:noFill/>
          </a:ln>
        </p:spPr>
      </p:pic>
      <p:graphicFrame>
        <p:nvGraphicFramePr>
          <p:cNvPr id="17" name="表格 16"/>
          <p:cNvGraphicFramePr>
            <a:graphicFrameLocks noGrp="1"/>
          </p:cNvGraphicFramePr>
          <p:nvPr/>
        </p:nvGraphicFramePr>
        <p:xfrm>
          <a:off x="5434013" y="3706813"/>
          <a:ext cx="2592288" cy="2331720"/>
        </p:xfrm>
        <a:graphic>
          <a:graphicData uri="http://schemas.openxmlformats.org/drawingml/2006/table">
            <a:tbl>
              <a:tblPr/>
              <a:tblGrid>
                <a:gridCol w="919175"/>
                <a:gridCol w="1673113"/>
              </a:tblGrid>
              <a:tr h="255348">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参数名称</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指标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12790">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宋体" panose="02010600030101010101" pitchFamily="2" charset="-122"/>
                          <a:ea typeface="宋体" panose="02010600030101010101" pitchFamily="2" charset="-122"/>
                          <a:cs typeface="Times New Roman" panose="02020603050405020304"/>
                        </a:rPr>
                        <a:t>1.5GHz</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12790">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宋体" panose="02010600030101010101" pitchFamily="2" charset="-122"/>
                          <a:ea typeface="宋体" panose="02010600030101010101" pitchFamily="2" charset="-122"/>
                          <a:cs typeface="Times New Roman" panose="02020603050405020304"/>
                        </a:rPr>
                        <a:t>SiC</a:t>
                      </a:r>
                      <a:r>
                        <a:rPr lang="zh-CN" sz="1000" kern="100" dirty="0">
                          <a:solidFill>
                            <a:srgbClr val="000000"/>
                          </a:solidFill>
                          <a:latin typeface="Arial" panose="020B0604020202020204"/>
                          <a:ea typeface="宋体" panose="02010600030101010101" pitchFamily="2" charset="-122"/>
                          <a:cs typeface="Times New Roman" panose="02020603050405020304"/>
                        </a:rPr>
                        <a:t>掺杂材料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吸收效率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50%</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860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功率容量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1kW</a:t>
                      </a:r>
                      <a:r>
                        <a:rPr lang="zh-CN" sz="1000" kern="100" dirty="0">
                          <a:solidFill>
                            <a:srgbClr val="000000"/>
                          </a:solidFill>
                          <a:latin typeface="Arial" panose="020B0604020202020204"/>
                          <a:ea typeface="宋体" panose="02010600030101010101" pitchFamily="2" charset="-122"/>
                          <a:cs typeface="Times New Roman" panose="02020603050405020304"/>
                        </a:rPr>
                        <a:t>（连续）</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优于</a:t>
                      </a:r>
                      <a:r>
                        <a:rPr lang="en-US" sz="1000" kern="100" dirty="0">
                          <a:solidFill>
                            <a:srgbClr val="000000"/>
                          </a:solidFill>
                          <a:latin typeface="Arial" panose="020B0604020202020204"/>
                          <a:ea typeface="宋体" panose="02010600030101010101" pitchFamily="2" charset="-122"/>
                          <a:cs typeface="Times New Roman" panose="02020603050405020304"/>
                        </a:rPr>
                        <a:t>1E-9mbar*L/s</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1.05</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液冷流量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宋体" panose="02010600030101010101" pitchFamily="2" charset="-122"/>
                          <a:ea typeface="宋体" panose="02010600030101010101" pitchFamily="2" charset="-122"/>
                          <a:cs typeface="Times New Roman" panose="02020603050405020304"/>
                        </a:rPr>
                        <a:t>9L/min</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12790">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装配方式</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热压缩</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pic>
        <p:nvPicPr>
          <p:cNvPr id="35878" name="图片 17"/>
          <p:cNvPicPr>
            <a:picLocks noChangeAspect="1"/>
          </p:cNvPicPr>
          <p:nvPr/>
        </p:nvPicPr>
        <p:blipFill>
          <a:blip r:embed="rId2"/>
          <a:srcRect l="24052" t="23471" r="62639" b="19273"/>
          <a:stretch>
            <a:fillRect/>
          </a:stretch>
        </p:blipFill>
        <p:spPr>
          <a:xfrm>
            <a:off x="1189038" y="3706813"/>
            <a:ext cx="3168650" cy="2160587"/>
          </a:xfrm>
          <a:prstGeom prst="rect">
            <a:avLst/>
          </a:prstGeom>
          <a:noFill/>
          <a:ln w="9525">
            <a:noFill/>
          </a:ln>
        </p:spPr>
      </p:pic>
      <p:sp>
        <p:nvSpPr>
          <p:cNvPr id="35879" name="TextBox 6"/>
          <p:cNvSpPr txBox="1"/>
          <p:nvPr/>
        </p:nvSpPr>
        <p:spPr>
          <a:xfrm>
            <a:off x="1768475" y="5938838"/>
            <a:ext cx="3097213" cy="369887"/>
          </a:xfrm>
          <a:prstGeom prst="rect">
            <a:avLst/>
          </a:prstGeom>
          <a:noFill/>
          <a:ln w="9525">
            <a:noFill/>
          </a:ln>
        </p:spPr>
        <p:txBody>
          <a:bodyPr anchor="t" anchorCtr="0">
            <a:spAutoFit/>
          </a:bodyPr>
          <a:lstStyle/>
          <a:p>
            <a:r>
              <a:rPr lang="en-US" altLang="zh-CN" b="1" dirty="0">
                <a:latin typeface="楷体" panose="02010609060101010101" pitchFamily="49" charset="-122"/>
                <a:ea typeface="楷体" panose="02010609060101010101" pitchFamily="49" charset="-122"/>
              </a:rPr>
              <a:t>1.5GHz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graphicFrame>
        <p:nvGraphicFramePr>
          <p:cNvPr id="20" name="表格 19"/>
          <p:cNvGraphicFramePr>
            <a:graphicFrameLocks noGrp="1"/>
          </p:cNvGraphicFramePr>
          <p:nvPr/>
        </p:nvGraphicFramePr>
        <p:xfrm>
          <a:off x="5364163" y="952500"/>
          <a:ext cx="2733924" cy="2331720"/>
        </p:xfrm>
        <a:graphic>
          <a:graphicData uri="http://schemas.openxmlformats.org/drawingml/2006/table">
            <a:tbl>
              <a:tblPr/>
              <a:tblGrid>
                <a:gridCol w="969396"/>
                <a:gridCol w="1764528"/>
              </a:tblGrid>
              <a:tr h="265938">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参数名称</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Arial" panose="020B0604020202020204"/>
                          <a:ea typeface="宋体" panose="02010600030101010101" pitchFamily="2" charset="-122"/>
                          <a:cs typeface="Times New Roman" panose="02020603050405020304"/>
                        </a:rPr>
                        <a:t>指标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21615">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smtClean="0">
                          <a:solidFill>
                            <a:srgbClr val="000000"/>
                          </a:solidFill>
                          <a:latin typeface="宋体" panose="02010600030101010101" pitchFamily="2" charset="-122"/>
                          <a:ea typeface="宋体" panose="02010600030101010101" pitchFamily="2" charset="-122"/>
                          <a:cs typeface="Times New Roman" panose="02020603050405020304"/>
                        </a:rPr>
                        <a:t>1.3GHz</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宋体" panose="02010600030101010101" pitchFamily="2" charset="-122"/>
                          <a:ea typeface="宋体" panose="02010600030101010101" pitchFamily="2" charset="-122"/>
                          <a:cs typeface="Times New Roman" panose="02020603050405020304"/>
                        </a:rPr>
                        <a:t>SiC</a:t>
                      </a:r>
                      <a:r>
                        <a:rPr lang="zh-CN" sz="1000" kern="100" dirty="0">
                          <a:solidFill>
                            <a:srgbClr val="000000"/>
                          </a:solidFill>
                          <a:latin typeface="Arial" panose="020B0604020202020204"/>
                          <a:ea typeface="宋体" panose="02010600030101010101" pitchFamily="2" charset="-122"/>
                          <a:cs typeface="Times New Roman" panose="02020603050405020304"/>
                        </a:rPr>
                        <a:t>掺杂材料</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吸收效率</a:t>
                      </a:r>
                      <a:endParaRPr lang="zh-CN" sz="100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50%</a:t>
                      </a:r>
                      <a:endParaRPr lang="zh-CN" sz="1000" dirty="0">
                        <a:solidFill>
                          <a:srgbClr val="000000"/>
                        </a:solidFill>
                        <a:latin typeface="Arial" panose="020B0604020202020204"/>
                        <a:ea typeface="宋体" panose="02010600030101010101" pitchFamily="2" charset="-122"/>
                      </a:endParaRPr>
                    </a:p>
                  </a:txBody>
                  <a:tcPr marL="59554" marR="59554"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真空漏率</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优于</a:t>
                      </a:r>
                      <a:r>
                        <a:rPr kumimoji="0" lang="en-US" sz="1000" kern="100" dirty="0">
                          <a:solidFill>
                            <a:srgbClr val="000000"/>
                          </a:solidFill>
                          <a:latin typeface="Times New Roman" panose="02020603050405020304"/>
                          <a:ea typeface="宋体" panose="02010600030101010101" pitchFamily="2" charset="-122"/>
                          <a:cs typeface="+mn-cs"/>
                        </a:rPr>
                        <a:t>1E-9mbar*L/s</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材料磁导率</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a:t>
                      </a:r>
                      <a:r>
                        <a:rPr kumimoji="0" lang="en-US" sz="1000" kern="100" dirty="0">
                          <a:solidFill>
                            <a:srgbClr val="000000"/>
                          </a:solidFill>
                          <a:latin typeface="Times New Roman" panose="02020603050405020304"/>
                          <a:ea typeface="宋体" panose="02010600030101010101" pitchFamily="2" charset="-122"/>
                          <a:cs typeface="+mn-cs"/>
                        </a:rPr>
                        <a:t>1.05</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微波面镀铜</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厚度（</a:t>
                      </a:r>
                      <a:r>
                        <a:rPr kumimoji="0" lang="en-US" sz="1000" kern="100" dirty="0">
                          <a:solidFill>
                            <a:srgbClr val="000000"/>
                          </a:solidFill>
                          <a:latin typeface="Times New Roman" panose="02020603050405020304"/>
                          <a:ea typeface="宋体" panose="02010600030101010101" pitchFamily="2" charset="-122"/>
                          <a:cs typeface="+mn-cs"/>
                        </a:rPr>
                        <a:t>15-30</a:t>
                      </a:r>
                      <a:r>
                        <a:rPr kumimoji="0" lang="zh-CN" altLang="en-US" sz="1000" kern="100" dirty="0">
                          <a:solidFill>
                            <a:srgbClr val="000000"/>
                          </a:solidFill>
                          <a:latin typeface="Times New Roman" panose="02020603050405020304"/>
                          <a:ea typeface="宋体" panose="02010600030101010101" pitchFamily="2" charset="-122"/>
                          <a:cs typeface="+mn-cs"/>
                        </a:rPr>
                        <a:t>）</a:t>
                      </a:r>
                      <a:r>
                        <a:rPr kumimoji="0" lang="zh-CN" sz="1000" kern="100" dirty="0">
                          <a:solidFill>
                            <a:srgbClr val="000000"/>
                          </a:solidFill>
                          <a:latin typeface="Times New Roman" panose="02020603050405020304"/>
                          <a:ea typeface="宋体" panose="02010600030101010101" pitchFamily="2" charset="-122"/>
                          <a:cs typeface="+mn-cs"/>
                        </a:rPr>
                        <a:t>微米</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镀铜面</a:t>
                      </a:r>
                      <a:r>
                        <a:rPr kumimoji="0" lang="en-US" sz="1000" kern="100" dirty="0">
                          <a:solidFill>
                            <a:srgbClr val="000000"/>
                          </a:solidFill>
                          <a:latin typeface="Times New Roman" panose="02020603050405020304"/>
                          <a:ea typeface="宋体" panose="02010600030101010101" pitchFamily="2" charset="-122"/>
                          <a:cs typeface="+mn-cs"/>
                        </a:rPr>
                        <a:t>RRR</a:t>
                      </a:r>
                      <a:r>
                        <a:rPr kumimoji="0" lang="zh-CN" sz="1000" kern="100" dirty="0">
                          <a:solidFill>
                            <a:srgbClr val="000000"/>
                          </a:solidFill>
                          <a:latin typeface="Times New Roman" panose="02020603050405020304"/>
                          <a:ea typeface="宋体" panose="02010600030101010101" pitchFamily="2" charset="-122"/>
                          <a:cs typeface="+mn-cs"/>
                        </a:rPr>
                        <a:t>值</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00" dirty="0">
                          <a:solidFill>
                            <a:srgbClr val="000000"/>
                          </a:solidFill>
                          <a:latin typeface="Times New Roman" panose="02020603050405020304"/>
                          <a:ea typeface="宋体" panose="02010600030101010101" pitchFamily="2" charset="-122"/>
                          <a:cs typeface="+mn-cs"/>
                        </a:rPr>
                        <a:t>30-80</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冷却方式</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自然冷却</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1615">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装配方式</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00" dirty="0">
                          <a:solidFill>
                            <a:srgbClr val="000000"/>
                          </a:solidFill>
                          <a:latin typeface="Times New Roman" panose="02020603050405020304"/>
                          <a:ea typeface="宋体" panose="02010600030101010101" pitchFamily="2" charset="-122"/>
                          <a:cs typeface="+mn-cs"/>
                        </a:rPr>
                        <a:t>热压缩</a:t>
                      </a:r>
                      <a:endParaRPr kumimoji="0" lang="zh-CN" sz="1000" kern="100" dirty="0">
                        <a:solidFill>
                          <a:srgbClr val="000000"/>
                        </a:solidFill>
                        <a:latin typeface="Times New Roman" panose="02020603050405020304"/>
                        <a:ea typeface="宋体" panose="02010600030101010101" pitchFamily="2" charset="-122"/>
                        <a:cs typeface="+mn-cs"/>
                      </a:endParaRPr>
                    </a:p>
                  </a:txBody>
                  <a:tcPr marL="59554" marR="59554"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6"/>
          <p:cNvSpPr txBox="1"/>
          <p:nvPr/>
        </p:nvSpPr>
        <p:spPr>
          <a:xfrm>
            <a:off x="1697038" y="5938838"/>
            <a:ext cx="3097212" cy="369887"/>
          </a:xfrm>
          <a:prstGeom prst="rect">
            <a:avLst/>
          </a:prstGeom>
          <a:noFill/>
          <a:ln w="9525">
            <a:noFill/>
          </a:ln>
        </p:spPr>
        <p:txBody>
          <a:bodyPr anchor="t" anchorCtr="0">
            <a:spAutoFit/>
          </a:bodyPr>
          <a:lstStyle/>
          <a:p>
            <a:r>
              <a:rPr lang="en-US" altLang="zh-CN" b="1" dirty="0">
                <a:latin typeface="楷体" panose="02010609060101010101" pitchFamily="49" charset="-122"/>
                <a:ea typeface="楷体" panose="02010609060101010101" pitchFamily="49" charset="-122"/>
              </a:rPr>
              <a:t>650MHz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pic>
        <p:nvPicPr>
          <p:cNvPr id="36866" name="图片 10" descr="C:\Users\lirong\AppData\Local\Temp\Rar$DIa0.577\500M吸收器正等轴测图.PNG"/>
          <p:cNvPicPr>
            <a:picLocks noChangeAspect="1"/>
          </p:cNvPicPr>
          <p:nvPr/>
        </p:nvPicPr>
        <p:blipFill>
          <a:blip r:embed="rId1"/>
          <a:stretch>
            <a:fillRect/>
          </a:stretch>
        </p:blipFill>
        <p:spPr>
          <a:xfrm>
            <a:off x="974725" y="1052513"/>
            <a:ext cx="3311525" cy="2146300"/>
          </a:xfrm>
          <a:prstGeom prst="rect">
            <a:avLst/>
          </a:prstGeom>
          <a:noFill/>
          <a:ln w="9525">
            <a:noFill/>
          </a:ln>
        </p:spPr>
      </p:pic>
      <p:sp>
        <p:nvSpPr>
          <p:cNvPr id="36867" name="TextBox 6"/>
          <p:cNvSpPr txBox="1"/>
          <p:nvPr/>
        </p:nvSpPr>
        <p:spPr>
          <a:xfrm>
            <a:off x="1549400" y="3141663"/>
            <a:ext cx="3097213" cy="369887"/>
          </a:xfrm>
          <a:prstGeom prst="rect">
            <a:avLst/>
          </a:prstGeom>
          <a:noFill/>
          <a:ln w="9525">
            <a:noFill/>
          </a:ln>
        </p:spPr>
        <p:txBody>
          <a:bodyPr anchor="t" anchorCtr="0">
            <a:spAutoFit/>
          </a:bodyPr>
          <a:lstStyle/>
          <a:p>
            <a:r>
              <a:rPr lang="en-US" altLang="zh-CN" b="1" dirty="0">
                <a:latin typeface="楷体" panose="02010609060101010101" pitchFamily="49" charset="-122"/>
                <a:ea typeface="楷体" panose="02010609060101010101" pitchFamily="49" charset="-122"/>
              </a:rPr>
              <a:t>500MHz</a:t>
            </a:r>
            <a:r>
              <a:rPr lang="zh-CN" altLang="en-US" b="1" dirty="0">
                <a:latin typeface="楷体" panose="02010609060101010101" pitchFamily="49" charset="-122"/>
                <a:ea typeface="楷体" panose="02010609060101010101" pitchFamily="49" charset="-122"/>
              </a:rPr>
              <a:t>高次模吸收器</a:t>
            </a:r>
            <a:endParaRPr lang="zh-CN" altLang="en-US" b="1" dirty="0">
              <a:latin typeface="楷体" panose="02010609060101010101" pitchFamily="49" charset="-122"/>
              <a:ea typeface="楷体" panose="02010609060101010101" pitchFamily="49" charset="-122"/>
            </a:endParaRPr>
          </a:p>
        </p:txBody>
      </p:sp>
      <p:pic>
        <p:nvPicPr>
          <p:cNvPr id="36868" name="图片 12"/>
          <p:cNvPicPr>
            <a:picLocks noChangeAspect="1"/>
          </p:cNvPicPr>
          <p:nvPr/>
        </p:nvPicPr>
        <p:blipFill>
          <a:blip r:embed="rId2"/>
          <a:stretch>
            <a:fillRect/>
          </a:stretch>
        </p:blipFill>
        <p:spPr>
          <a:xfrm>
            <a:off x="895350" y="3727450"/>
            <a:ext cx="3449638" cy="2232025"/>
          </a:xfrm>
          <a:prstGeom prst="rect">
            <a:avLst/>
          </a:prstGeom>
          <a:noFill/>
          <a:ln w="9525">
            <a:noFill/>
          </a:ln>
        </p:spPr>
      </p:pic>
      <p:graphicFrame>
        <p:nvGraphicFramePr>
          <p:cNvPr id="12" name="表格 11"/>
          <p:cNvGraphicFramePr>
            <a:graphicFrameLocks noGrp="1"/>
          </p:cNvGraphicFramePr>
          <p:nvPr/>
        </p:nvGraphicFramePr>
        <p:xfrm>
          <a:off x="4787900" y="1063625"/>
          <a:ext cx="3213712" cy="2160152"/>
        </p:xfrm>
        <a:graphic>
          <a:graphicData uri="http://schemas.openxmlformats.org/drawingml/2006/table">
            <a:tbl>
              <a:tblPr/>
              <a:tblGrid>
                <a:gridCol w="1139519"/>
                <a:gridCol w="2074193"/>
              </a:tblGrid>
              <a:tr h="309237">
                <a:tc>
                  <a:txBody>
                    <a:bodyPr/>
                    <a:lstStyle/>
                    <a:p>
                      <a:pPr algn="ctr">
                        <a:lnSpc>
                          <a:spcPct val="150000"/>
                        </a:lnSpc>
                        <a:spcAft>
                          <a:spcPts val="0"/>
                        </a:spcAft>
                      </a:pPr>
                      <a:r>
                        <a:rPr lang="zh-CN" sz="1400" b="1" kern="100" dirty="0">
                          <a:solidFill>
                            <a:srgbClr val="FFFFFF"/>
                          </a:solidFill>
                          <a:latin typeface="Arial" panose="020B06040202020202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a:solidFill>
                            <a:srgbClr val="FFFFFF"/>
                          </a:solidFill>
                          <a:latin typeface="Arial" panose="020B0604020202020204"/>
                          <a:ea typeface="宋体" panose="02010600030101010101" pitchFamily="2" charset="-122"/>
                          <a:cs typeface="Times New Roman" panose="02020603050405020304"/>
                        </a:rPr>
                        <a:t>指标</a:t>
                      </a:r>
                      <a:endParaRPr lang="zh-CN" sz="12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30014">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宋体" panose="02010600030101010101" pitchFamily="2" charset="-122"/>
                          <a:ea typeface="宋体" panose="02010600030101010101" pitchFamily="2" charset="-122"/>
                          <a:cs typeface="Times New Roman" panose="02020603050405020304"/>
                        </a:rPr>
                        <a:t>500MHz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铁氧体材料</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0014">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吸收效率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50%</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单片功率容量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550W</a:t>
                      </a:r>
                      <a:r>
                        <a:rPr lang="zh-CN" sz="1000" kern="100" dirty="0">
                          <a:solidFill>
                            <a:srgbClr val="000000"/>
                          </a:solidFill>
                          <a:latin typeface="Arial" panose="020B0604020202020204"/>
                          <a:ea typeface="宋体" panose="02010600030101010101" pitchFamily="2" charset="-122"/>
                          <a:cs typeface="Times New Roman" panose="02020603050405020304"/>
                        </a:rPr>
                        <a:t>（连续）</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优于</a:t>
                      </a:r>
                      <a:r>
                        <a:rPr lang="en-US" sz="1000" kern="100" dirty="0">
                          <a:solidFill>
                            <a:srgbClr val="000000"/>
                          </a:solidFill>
                          <a:latin typeface="Arial" panose="020B0604020202020204"/>
                          <a:ea typeface="宋体" panose="02010600030101010101" pitchFamily="2" charset="-122"/>
                          <a:cs typeface="Times New Roman" panose="02020603050405020304"/>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a:t>
                      </a:r>
                      <a:r>
                        <a:rPr lang="en-US" sz="1000" kern="100" dirty="0">
                          <a:solidFill>
                            <a:srgbClr val="000000"/>
                          </a:solidFill>
                          <a:latin typeface="Arial" panose="020B0604020202020204"/>
                          <a:ea typeface="宋体" panose="02010600030101010101" pitchFamily="2" charset="-122"/>
                          <a:cs typeface="Times New Roman" panose="02020603050405020304"/>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0014">
                <a:tc>
                  <a:txBody>
                    <a:bodyPr/>
                    <a:lstStyle/>
                    <a:p>
                      <a:pPr algn="ctr">
                        <a:lnSpc>
                          <a:spcPct val="150000"/>
                        </a:lnSpc>
                        <a:spcAft>
                          <a:spcPts val="0"/>
                        </a:spcAft>
                      </a:pPr>
                      <a:r>
                        <a:rPr lang="zh-CN" sz="1000" kern="100">
                          <a:solidFill>
                            <a:srgbClr val="000000"/>
                          </a:solidFill>
                          <a:latin typeface="Arial" panose="020B0604020202020204"/>
                          <a:ea typeface="宋体" panose="02010600030101010101" pitchFamily="2" charset="-122"/>
                          <a:cs typeface="Times New Roman" panose="02020603050405020304"/>
                        </a:rPr>
                        <a:t>装配方式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Arial" panose="020B06040202020202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graphicFrame>
        <p:nvGraphicFramePr>
          <p:cNvPr id="13" name="表格 12"/>
          <p:cNvGraphicFramePr>
            <a:graphicFrameLocks noGrp="1"/>
          </p:cNvGraphicFramePr>
          <p:nvPr/>
        </p:nvGraphicFramePr>
        <p:xfrm>
          <a:off x="4859338" y="3727450"/>
          <a:ext cx="3069696" cy="2246000"/>
        </p:xfrm>
        <a:graphic>
          <a:graphicData uri="http://schemas.openxmlformats.org/drawingml/2006/table">
            <a:tbl>
              <a:tblPr/>
              <a:tblGrid>
                <a:gridCol w="1088454"/>
                <a:gridCol w="1981242"/>
              </a:tblGrid>
              <a:tr h="295871">
                <a:tc>
                  <a:txBody>
                    <a:bodyPr/>
                    <a:lstStyle/>
                    <a:p>
                      <a:pPr algn="ctr">
                        <a:lnSpc>
                          <a:spcPct val="150000"/>
                        </a:lnSpc>
                        <a:spcAft>
                          <a:spcPts val="0"/>
                        </a:spcAft>
                      </a:pPr>
                      <a:r>
                        <a:rPr lang="zh-CN" sz="1400" b="1" kern="100" dirty="0">
                          <a:solidFill>
                            <a:srgbClr val="000000"/>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a:solidFill>
                            <a:srgbClr val="000000"/>
                          </a:solidFill>
                          <a:latin typeface="Times New Roman" panose="02020603050405020304"/>
                          <a:ea typeface="宋体" panose="02010600030101010101" pitchFamily="2" charset="-122"/>
                          <a:cs typeface="Times New Roman" panose="02020603050405020304"/>
                        </a:rPr>
                        <a:t>指标</a:t>
                      </a:r>
                      <a:endParaRPr lang="zh-CN" sz="12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4074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650MHz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吸收材料</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err="1">
                          <a:solidFill>
                            <a:srgbClr val="000000"/>
                          </a:solidFill>
                          <a:latin typeface="Times New Roman" panose="02020603050405020304"/>
                          <a:ea typeface="宋体" panose="02010600030101010101" pitchFamily="2" charset="-122"/>
                        </a:rPr>
                        <a:t>AlN</a:t>
                      </a:r>
                      <a:r>
                        <a:rPr lang="zh-CN" sz="1000" kern="100" dirty="0">
                          <a:solidFill>
                            <a:srgbClr val="000000"/>
                          </a:solidFill>
                          <a:latin typeface="Times New Roman" panose="02020603050405020304"/>
                          <a:ea typeface="宋体" panose="02010600030101010101" pitchFamily="2" charset="-122"/>
                          <a:cs typeface="Times New Roman" panose="02020603050405020304"/>
                        </a:rPr>
                        <a:t>掺杂材料</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0745">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吸收效率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≥80%</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功率容量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≥5.2kw</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40745">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装配方式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陶瓷金属焊接</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Box 6"/>
          <p:cNvSpPr txBox="1"/>
          <p:nvPr/>
        </p:nvSpPr>
        <p:spPr>
          <a:xfrm>
            <a:off x="2270125" y="3492500"/>
            <a:ext cx="2428875" cy="368300"/>
          </a:xfrm>
          <a:prstGeom prst="rect">
            <a:avLst/>
          </a:prstGeom>
          <a:noFill/>
          <a:ln w="9525">
            <a:noFill/>
          </a:ln>
        </p:spPr>
        <p:txBody>
          <a:bodyPr anchor="t" anchorCtr="0">
            <a:spAutoFit/>
          </a:bodyPr>
          <a:lstStyle/>
          <a:p>
            <a:r>
              <a:rPr lang="zh-CN" altLang="en-US" b="1" dirty="0">
                <a:latin typeface="楷体" panose="02010609060101010101" pitchFamily="49" charset="-122"/>
                <a:ea typeface="楷体" panose="02010609060101010101" pitchFamily="49" charset="-122"/>
              </a:rPr>
              <a:t>低温</a:t>
            </a:r>
            <a:r>
              <a:rPr lang="en-US" altLang="zh-CN" b="1" dirty="0">
                <a:latin typeface="楷体" panose="02010609060101010101" pitchFamily="49" charset="-122"/>
                <a:ea typeface="楷体" panose="02010609060101010101" pitchFamily="49" charset="-122"/>
              </a:rPr>
              <a:t>BPM</a:t>
            </a:r>
            <a:endParaRPr lang="zh-CN" altLang="en-US" b="1" dirty="0">
              <a:latin typeface="楷体" panose="02010609060101010101" pitchFamily="49" charset="-122"/>
              <a:ea typeface="楷体" panose="02010609060101010101" pitchFamily="49" charset="-122"/>
            </a:endParaRPr>
          </a:p>
        </p:txBody>
      </p:sp>
      <p:pic>
        <p:nvPicPr>
          <p:cNvPr id="37890" name="图片 6" descr="D:\民品\上海光源\上海光源BPM\上海光源CBPM\200nsCBPM照片\微信图片_20200909084900.jpg"/>
          <p:cNvPicPr>
            <a:picLocks noChangeAspect="1"/>
          </p:cNvPicPr>
          <p:nvPr/>
        </p:nvPicPr>
        <p:blipFill>
          <a:blip r:embed="rId1"/>
          <a:srcRect l="10721" t="28667" r="28329" b="12415"/>
          <a:stretch>
            <a:fillRect/>
          </a:stretch>
        </p:blipFill>
        <p:spPr>
          <a:xfrm>
            <a:off x="612775" y="3933825"/>
            <a:ext cx="2214563" cy="2016125"/>
          </a:xfrm>
          <a:prstGeom prst="rect">
            <a:avLst/>
          </a:prstGeom>
          <a:noFill/>
          <a:ln w="9525">
            <a:noFill/>
          </a:ln>
        </p:spPr>
      </p:pic>
      <p:pic>
        <p:nvPicPr>
          <p:cNvPr id="37891" name="图片 7"/>
          <p:cNvPicPr>
            <a:picLocks noChangeAspect="1"/>
          </p:cNvPicPr>
          <p:nvPr/>
        </p:nvPicPr>
        <p:blipFill>
          <a:blip r:embed="rId2"/>
          <a:srcRect l="20949" t="20226" r="56477" b="21349"/>
          <a:stretch>
            <a:fillRect/>
          </a:stretch>
        </p:blipFill>
        <p:spPr>
          <a:xfrm>
            <a:off x="5938838" y="3933825"/>
            <a:ext cx="2438400" cy="1943100"/>
          </a:xfrm>
          <a:prstGeom prst="rect">
            <a:avLst/>
          </a:prstGeom>
          <a:noFill/>
          <a:ln w="9525">
            <a:noFill/>
          </a:ln>
        </p:spPr>
      </p:pic>
      <p:sp>
        <p:nvSpPr>
          <p:cNvPr id="37892" name="TextBox 6"/>
          <p:cNvSpPr txBox="1"/>
          <p:nvPr/>
        </p:nvSpPr>
        <p:spPr>
          <a:xfrm>
            <a:off x="1071563" y="5938838"/>
            <a:ext cx="2428875" cy="368300"/>
          </a:xfrm>
          <a:prstGeom prst="rect">
            <a:avLst/>
          </a:prstGeom>
          <a:noFill/>
          <a:ln w="9525">
            <a:noFill/>
          </a:ln>
        </p:spPr>
        <p:txBody>
          <a:bodyPr anchor="t" anchorCtr="0">
            <a:spAutoFit/>
          </a:bodyPr>
          <a:lstStyle/>
          <a:p>
            <a:r>
              <a:rPr lang="en-US" altLang="zh-CN" b="1" dirty="0">
                <a:latin typeface="楷体" panose="02010609060101010101" pitchFamily="49" charset="-122"/>
                <a:ea typeface="楷体" panose="02010609060101010101" pitchFamily="49" charset="-122"/>
              </a:rPr>
              <a:t>200ns-BPM</a:t>
            </a:r>
            <a:endParaRPr lang="zh-CN" altLang="en-US" b="1" dirty="0">
              <a:latin typeface="楷体" panose="02010609060101010101" pitchFamily="49" charset="-122"/>
              <a:ea typeface="楷体" panose="02010609060101010101" pitchFamily="49" charset="-122"/>
            </a:endParaRPr>
          </a:p>
        </p:txBody>
      </p:sp>
      <p:sp>
        <p:nvSpPr>
          <p:cNvPr id="37893" name="TextBox 6"/>
          <p:cNvSpPr txBox="1"/>
          <p:nvPr/>
        </p:nvSpPr>
        <p:spPr>
          <a:xfrm>
            <a:off x="6461125" y="5876925"/>
            <a:ext cx="2428875" cy="368300"/>
          </a:xfrm>
          <a:prstGeom prst="rect">
            <a:avLst/>
          </a:prstGeom>
          <a:noFill/>
          <a:ln w="9525">
            <a:noFill/>
          </a:ln>
        </p:spPr>
        <p:txBody>
          <a:bodyPr anchor="t" anchorCtr="0">
            <a:spAutoFit/>
          </a:bodyPr>
          <a:lstStyle/>
          <a:p>
            <a:r>
              <a:rPr lang="en-US" altLang="zh-CN" b="1" dirty="0">
                <a:latin typeface="楷体" panose="02010609060101010101" pitchFamily="49" charset="-122"/>
                <a:ea typeface="楷体" panose="02010609060101010101" pitchFamily="49" charset="-122"/>
              </a:rPr>
              <a:t>300ns-BPM</a:t>
            </a:r>
            <a:endParaRPr lang="zh-CN" altLang="en-US" b="1" dirty="0">
              <a:latin typeface="楷体" panose="02010609060101010101" pitchFamily="49" charset="-122"/>
              <a:ea typeface="楷体" panose="02010609060101010101" pitchFamily="49" charset="-122"/>
            </a:endParaRPr>
          </a:p>
        </p:txBody>
      </p:sp>
      <p:pic>
        <p:nvPicPr>
          <p:cNvPr id="37894" name="图片 10"/>
          <p:cNvPicPr>
            <a:picLocks noChangeAspect="1"/>
          </p:cNvPicPr>
          <p:nvPr/>
        </p:nvPicPr>
        <p:blipFill>
          <a:blip r:embed="rId3"/>
          <a:srcRect l="17188" t="25000" r="61385" b="21529"/>
          <a:stretch>
            <a:fillRect/>
          </a:stretch>
        </p:blipFill>
        <p:spPr>
          <a:xfrm>
            <a:off x="1438275" y="1044575"/>
            <a:ext cx="2846388" cy="2366963"/>
          </a:xfrm>
          <a:prstGeom prst="rect">
            <a:avLst/>
          </a:prstGeom>
          <a:noFill/>
          <a:ln w="9525">
            <a:noFill/>
          </a:ln>
        </p:spPr>
      </p:pic>
      <p:graphicFrame>
        <p:nvGraphicFramePr>
          <p:cNvPr id="12" name="表格 11"/>
          <p:cNvGraphicFramePr>
            <a:graphicFrameLocks noGrp="1"/>
          </p:cNvGraphicFramePr>
          <p:nvPr/>
        </p:nvGraphicFramePr>
        <p:xfrm>
          <a:off x="4572000" y="981075"/>
          <a:ext cx="3026246" cy="2531398"/>
        </p:xfrm>
        <a:graphic>
          <a:graphicData uri="http://schemas.openxmlformats.org/drawingml/2006/table">
            <a:tbl>
              <a:tblPr/>
              <a:tblGrid>
                <a:gridCol w="1242005"/>
                <a:gridCol w="1784241"/>
              </a:tblGrid>
              <a:tr h="308575">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6449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工作环境</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4k</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449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工作带宽</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1.5MHz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449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频率一致性</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1MHz</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75868">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束流探测接口</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N</a:t>
                      </a:r>
                      <a:r>
                        <a:rPr lang="zh-CN" sz="1000" kern="100" dirty="0">
                          <a:solidFill>
                            <a:srgbClr val="000000"/>
                          </a:solidFill>
                          <a:latin typeface="Times New Roman" panose="02020603050405020304"/>
                          <a:ea typeface="宋体" panose="02010600030101010101" pitchFamily="2" charset="-122"/>
                          <a:cs typeface="Times New Roman" panose="02020603050405020304"/>
                        </a:rPr>
                        <a:t>型</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348532">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束流检测口阻抗</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50</a:t>
                      </a:r>
                      <a:r>
                        <a:rPr lang="zh-CN" sz="1000" kern="100" dirty="0">
                          <a:solidFill>
                            <a:srgbClr val="000000"/>
                          </a:solidFill>
                          <a:latin typeface="Times New Roman" panose="02020603050405020304"/>
                          <a:ea typeface="宋体" panose="02010600030101010101" pitchFamily="2" charset="-122"/>
                          <a:cs typeface="Times New Roman" panose="02020603050405020304"/>
                        </a:rPr>
                        <a:t>Ω</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449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6449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6449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微波面镀膜</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镀铜</a:t>
                      </a:r>
                      <a:r>
                        <a:rPr lang="en-US" sz="1000" kern="100" dirty="0">
                          <a:solidFill>
                            <a:srgbClr val="000000"/>
                          </a:solidFill>
                          <a:latin typeface="Times New Roman" panose="02020603050405020304"/>
                          <a:ea typeface="宋体" panose="02010600030101010101" pitchFamily="2" charset="-122"/>
                        </a:rPr>
                        <a:t>15-30</a:t>
                      </a:r>
                      <a:r>
                        <a:rPr lang="zh-CN" sz="1000" kern="100" dirty="0">
                          <a:solidFill>
                            <a:srgbClr val="000000"/>
                          </a:solidFill>
                          <a:latin typeface="Times New Roman" panose="02020603050405020304"/>
                          <a:ea typeface="宋体" panose="02010600030101010101" pitchFamily="2" charset="-122"/>
                          <a:cs typeface="Times New Roman" panose="02020603050405020304"/>
                        </a:rPr>
                        <a:t>微米</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graphicFrame>
        <p:nvGraphicFramePr>
          <p:cNvPr id="13" name="表格 12"/>
          <p:cNvGraphicFramePr>
            <a:graphicFrameLocks noGrp="1"/>
          </p:cNvGraphicFramePr>
          <p:nvPr/>
        </p:nvGraphicFramePr>
        <p:xfrm>
          <a:off x="2987675" y="3933825"/>
          <a:ext cx="2882478" cy="1943306"/>
        </p:xfrm>
        <a:graphic>
          <a:graphicData uri="http://schemas.openxmlformats.org/drawingml/2006/table">
            <a:tbl>
              <a:tblPr/>
              <a:tblGrid>
                <a:gridCol w="1246822"/>
                <a:gridCol w="1635656"/>
              </a:tblGrid>
              <a:tr h="277495">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2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3797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5771.5MHz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797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工作带宽</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1.5MHz</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797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频率一致性</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0.3MHz</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束流探测接口</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SMA</a:t>
                      </a:r>
                      <a:r>
                        <a:rPr lang="zh-CN" sz="1000" kern="100" dirty="0">
                          <a:solidFill>
                            <a:srgbClr val="000000"/>
                          </a:solidFill>
                          <a:latin typeface="Times New Roman" panose="02020603050405020304"/>
                          <a:ea typeface="宋体" panose="02010600030101010101" pitchFamily="2" charset="-122"/>
                          <a:cs typeface="Times New Roman" panose="02020603050405020304"/>
                        </a:rPr>
                        <a:t>型</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束流检测口阻抗</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50</a:t>
                      </a:r>
                      <a:r>
                        <a:rPr lang="zh-CN" sz="1000" kern="100" dirty="0">
                          <a:solidFill>
                            <a:srgbClr val="000000"/>
                          </a:solidFill>
                          <a:latin typeface="Times New Roman" panose="02020603050405020304"/>
                          <a:ea typeface="宋体" panose="02010600030101010101" pitchFamily="2" charset="-122"/>
                          <a:cs typeface="Times New Roman" panose="02020603050405020304"/>
                        </a:rPr>
                        <a:t>Ω</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3797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材料磁导率</a:t>
                      </a:r>
                      <a:endParaRPr lang="zh-CN" sz="100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bl>
          </a:graphicData>
        </a:graphic>
      </p:graphicFrame>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Grp="1" noChangeAspect="1"/>
          </p:cNvPicPr>
          <p:nvPr>
            <p:ph idx="1"/>
          </p:nvPr>
        </p:nvPicPr>
        <p:blipFill>
          <a:blip r:embed="rId1"/>
          <a:stretch>
            <a:fillRect/>
          </a:stretch>
        </p:blipFill>
        <p:spPr>
          <a:xfrm>
            <a:off x="952500" y="1052513"/>
            <a:ext cx="3527425" cy="4679950"/>
          </a:xfrm>
        </p:spPr>
      </p:pic>
      <p:sp>
        <p:nvSpPr>
          <p:cNvPr id="38914" name="TextBox 5"/>
          <p:cNvSpPr txBox="1"/>
          <p:nvPr/>
        </p:nvSpPr>
        <p:spPr>
          <a:xfrm>
            <a:off x="2127250" y="5876925"/>
            <a:ext cx="2500313" cy="460375"/>
          </a:xfrm>
          <a:prstGeom prst="rect">
            <a:avLst/>
          </a:prstGeom>
          <a:noFill/>
          <a:ln w="9525">
            <a:noFill/>
          </a:ln>
        </p:spPr>
        <p:txBody>
          <a:bodyPr anchor="t" anchorCtr="0">
            <a:spAutoFit/>
          </a:bodyPr>
          <a:lstStyle/>
          <a:p>
            <a:r>
              <a:rPr lang="zh-CN" altLang="en-US" sz="2400" b="1" dirty="0">
                <a:latin typeface="楷体" panose="02010609060101010101" pitchFamily="49" charset="-122"/>
                <a:ea typeface="楷体" panose="02010609060101010101" pitchFamily="49" charset="-122"/>
              </a:rPr>
              <a:t>调谐器</a:t>
            </a:r>
            <a:endParaRPr lang="zh-CN" altLang="en-US" sz="2400" b="1" dirty="0">
              <a:latin typeface="楷体" panose="02010609060101010101" pitchFamily="49" charset="-122"/>
              <a:ea typeface="楷体" panose="02010609060101010101" pitchFamily="49" charset="-122"/>
            </a:endParaRPr>
          </a:p>
        </p:txBody>
      </p:sp>
      <p:graphicFrame>
        <p:nvGraphicFramePr>
          <p:cNvPr id="11" name="表格 10"/>
          <p:cNvGraphicFramePr>
            <a:graphicFrameLocks noGrp="1"/>
          </p:cNvGraphicFramePr>
          <p:nvPr/>
        </p:nvGraphicFramePr>
        <p:xfrm>
          <a:off x="4932363" y="3429000"/>
          <a:ext cx="3094180" cy="2537460"/>
        </p:xfrm>
        <a:graphic>
          <a:graphicData uri="http://schemas.openxmlformats.org/drawingml/2006/table">
            <a:tbl>
              <a:tblPr/>
              <a:tblGrid>
                <a:gridCol w="1097136"/>
                <a:gridCol w="1997044"/>
              </a:tblGrid>
              <a:tr h="221214">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0110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慢调谐运动范围</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1300μm</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慢调谐频率范围</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250kHz</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慢调谐分辨率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1-2Hz/step</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快调谐运动范围</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3μm</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快调谐频率范围</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1kHz</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快调谐分辨率</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1Hz</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快调谐运动精度</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3nm</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调谐器刚度</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30N/μm</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工作环境</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真空</a:t>
                      </a:r>
                      <a:r>
                        <a:rPr lang="en-US" sz="1000" kern="100" dirty="0">
                          <a:solidFill>
                            <a:srgbClr val="000000"/>
                          </a:solidFill>
                          <a:latin typeface="Times New Roman" panose="02020603050405020304"/>
                          <a:ea typeface="宋体" panose="02010600030101010101" pitchFamily="2" charset="-122"/>
                        </a:rPr>
                        <a:t>20k—60k</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110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寿命</a:t>
                      </a:r>
                      <a:endParaRPr lang="zh-CN" sz="10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dirty="0">
                          <a:solidFill>
                            <a:srgbClr val="000000"/>
                          </a:solidFill>
                          <a:latin typeface="Times New Roman" panose="02020603050405020304"/>
                          <a:ea typeface="宋体" panose="02010600030101010101" pitchFamily="2" charset="-122"/>
                        </a:rPr>
                        <a:t>20</a:t>
                      </a:r>
                      <a:r>
                        <a:rPr lang="zh-CN" sz="1000" dirty="0">
                          <a:solidFill>
                            <a:srgbClr val="000000"/>
                          </a:solidFill>
                          <a:latin typeface="Times New Roman" panose="02020603050405020304"/>
                          <a:ea typeface="宋体" panose="02010600030101010101" pitchFamily="2" charset="-122"/>
                          <a:cs typeface="Times New Roman" panose="02020603050405020304"/>
                        </a:rPr>
                        <a:t>年</a:t>
                      </a:r>
                      <a:endParaRPr lang="zh-CN" sz="10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38953" name="图片 11"/>
          <p:cNvPicPr>
            <a:picLocks noChangeAspect="1"/>
          </p:cNvPicPr>
          <p:nvPr/>
        </p:nvPicPr>
        <p:blipFill>
          <a:blip r:embed="rId2"/>
          <a:stretch>
            <a:fillRect/>
          </a:stretch>
        </p:blipFill>
        <p:spPr>
          <a:xfrm>
            <a:off x="4859338" y="1052513"/>
            <a:ext cx="3095625" cy="2266950"/>
          </a:xfrm>
          <a:prstGeom prst="rect">
            <a:avLst/>
          </a:prstGeom>
          <a:noFill/>
          <a:ln w="9525">
            <a:noFill/>
          </a:ln>
        </p:spPr>
      </p:pic>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6"/>
          <p:cNvSpPr txBox="1"/>
          <p:nvPr/>
        </p:nvSpPr>
        <p:spPr>
          <a:xfrm>
            <a:off x="3419475" y="3860800"/>
            <a:ext cx="2428875" cy="369888"/>
          </a:xfrm>
          <a:prstGeom prst="rect">
            <a:avLst/>
          </a:prstGeom>
          <a:noFill/>
          <a:ln w="9525">
            <a:noFill/>
          </a:ln>
        </p:spPr>
        <p:txBody>
          <a:bodyPr anchor="t" anchorCtr="0">
            <a:spAutoFit/>
          </a:bodyPr>
          <a:lstStyle/>
          <a:p>
            <a:r>
              <a:rPr lang="zh-CN" altLang="en-US" b="1" dirty="0">
                <a:latin typeface="楷体" panose="02010609060101010101" pitchFamily="49" charset="-122"/>
                <a:ea typeface="楷体" panose="02010609060101010101" pitchFamily="49" charset="-122"/>
              </a:rPr>
              <a:t>各种型号</a:t>
            </a:r>
            <a:r>
              <a:rPr lang="en-US" altLang="zh-CN" b="1" dirty="0">
                <a:latin typeface="楷体" panose="02010609060101010101" pitchFamily="49" charset="-122"/>
                <a:ea typeface="楷体" panose="02010609060101010101" pitchFamily="49" charset="-122"/>
              </a:rPr>
              <a:t>N</a:t>
            </a:r>
            <a:r>
              <a:rPr lang="zh-CN" altLang="en-US" b="1" dirty="0">
                <a:latin typeface="楷体" panose="02010609060101010101" pitchFamily="49" charset="-122"/>
                <a:ea typeface="楷体" panose="02010609060101010101" pitchFamily="49" charset="-122"/>
              </a:rPr>
              <a:t>型馈通</a:t>
            </a:r>
            <a:endParaRPr lang="zh-CN" altLang="en-US" b="1" dirty="0">
              <a:latin typeface="楷体" panose="02010609060101010101" pitchFamily="49" charset="-122"/>
              <a:ea typeface="楷体" panose="02010609060101010101" pitchFamily="49" charset="-122"/>
            </a:endParaRPr>
          </a:p>
        </p:txBody>
      </p:sp>
      <p:sp>
        <p:nvSpPr>
          <p:cNvPr id="39938" name="TextBox 6"/>
          <p:cNvSpPr txBox="1"/>
          <p:nvPr/>
        </p:nvSpPr>
        <p:spPr>
          <a:xfrm>
            <a:off x="1908175" y="5867400"/>
            <a:ext cx="2428875" cy="369888"/>
          </a:xfrm>
          <a:prstGeom prst="rect">
            <a:avLst/>
          </a:prstGeom>
          <a:noFill/>
          <a:ln w="9525">
            <a:noFill/>
          </a:ln>
        </p:spPr>
        <p:txBody>
          <a:bodyPr anchor="t" anchorCtr="0">
            <a:spAutoFit/>
          </a:bodyPr>
          <a:lstStyle/>
          <a:p>
            <a:r>
              <a:rPr lang="zh-CN" altLang="en-US" b="1" dirty="0">
                <a:latin typeface="楷体" panose="02010609060101010101" pitchFamily="49" charset="-122"/>
                <a:ea typeface="楷体" panose="02010609060101010101" pitchFamily="49" charset="-122"/>
              </a:rPr>
              <a:t>各种</a:t>
            </a:r>
            <a:r>
              <a:rPr lang="en-US" altLang="zh-CN" b="1" dirty="0">
                <a:latin typeface="楷体" panose="02010609060101010101" pitchFamily="49" charset="-122"/>
                <a:ea typeface="楷体" panose="02010609060101010101" pitchFamily="49" charset="-122"/>
              </a:rPr>
              <a:t>SMA</a:t>
            </a:r>
            <a:r>
              <a:rPr lang="zh-CN" altLang="en-US" b="1" dirty="0">
                <a:latin typeface="楷体" panose="02010609060101010101" pitchFamily="49" charset="-122"/>
                <a:ea typeface="楷体" panose="02010609060101010101" pitchFamily="49" charset="-122"/>
              </a:rPr>
              <a:t>型馈通</a:t>
            </a:r>
            <a:endParaRPr lang="zh-CN" altLang="en-US" b="1" dirty="0">
              <a:latin typeface="楷体" panose="02010609060101010101" pitchFamily="49" charset="-122"/>
              <a:ea typeface="楷体" panose="02010609060101010101" pitchFamily="49" charset="-122"/>
            </a:endParaRPr>
          </a:p>
        </p:txBody>
      </p:sp>
      <p:sp>
        <p:nvSpPr>
          <p:cNvPr id="39939" name="TextBox 6"/>
          <p:cNvSpPr txBox="1"/>
          <p:nvPr/>
        </p:nvSpPr>
        <p:spPr>
          <a:xfrm>
            <a:off x="5795963" y="5805488"/>
            <a:ext cx="2428875" cy="369887"/>
          </a:xfrm>
          <a:prstGeom prst="rect">
            <a:avLst/>
          </a:prstGeom>
          <a:noFill/>
          <a:ln w="9525">
            <a:noFill/>
          </a:ln>
        </p:spPr>
        <p:txBody>
          <a:bodyPr anchor="t" anchorCtr="0">
            <a:spAutoFit/>
          </a:bodyPr>
          <a:lstStyle/>
          <a:p>
            <a:r>
              <a:rPr lang="zh-CN" altLang="en-US" b="1" dirty="0">
                <a:latin typeface="楷体" panose="02010609060101010101" pitchFamily="49" charset="-122"/>
                <a:ea typeface="楷体" panose="02010609060101010101" pitchFamily="49" charset="-122"/>
              </a:rPr>
              <a:t>宝石观察窗组件</a:t>
            </a:r>
            <a:endParaRPr lang="zh-CN" altLang="en-US" b="1" dirty="0">
              <a:latin typeface="楷体" panose="02010609060101010101" pitchFamily="49" charset="-122"/>
              <a:ea typeface="楷体" panose="02010609060101010101" pitchFamily="49" charset="-122"/>
            </a:endParaRPr>
          </a:p>
        </p:txBody>
      </p:sp>
      <p:pic>
        <p:nvPicPr>
          <p:cNvPr id="39940" name="图片 12"/>
          <p:cNvPicPr>
            <a:picLocks noChangeAspect="1"/>
          </p:cNvPicPr>
          <p:nvPr/>
        </p:nvPicPr>
        <p:blipFill>
          <a:blip r:embed="rId1"/>
          <a:srcRect l="36407" t="24907" r="25267" b="23012"/>
          <a:stretch>
            <a:fillRect/>
          </a:stretch>
        </p:blipFill>
        <p:spPr>
          <a:xfrm>
            <a:off x="785813" y="1071563"/>
            <a:ext cx="1649412" cy="1204912"/>
          </a:xfrm>
          <a:prstGeom prst="rect">
            <a:avLst/>
          </a:prstGeom>
          <a:noFill/>
          <a:ln w="9525">
            <a:noFill/>
          </a:ln>
        </p:spPr>
      </p:pic>
      <p:pic>
        <p:nvPicPr>
          <p:cNvPr id="39941" name="图片 13" descr="IMAG0036.jpg"/>
          <p:cNvPicPr>
            <a:picLocks noChangeAspect="1"/>
          </p:cNvPicPr>
          <p:nvPr/>
        </p:nvPicPr>
        <p:blipFill>
          <a:blip r:embed="rId2"/>
          <a:srcRect l="38278" t="30968" r="42442" b="31918"/>
          <a:stretch>
            <a:fillRect/>
          </a:stretch>
        </p:blipFill>
        <p:spPr>
          <a:xfrm>
            <a:off x="4140200" y="1052513"/>
            <a:ext cx="1060450" cy="1223962"/>
          </a:xfrm>
          <a:prstGeom prst="rect">
            <a:avLst/>
          </a:prstGeom>
          <a:noFill/>
          <a:ln w="9525">
            <a:noFill/>
          </a:ln>
        </p:spPr>
      </p:pic>
      <p:pic>
        <p:nvPicPr>
          <p:cNvPr id="39942" name="图片 14"/>
          <p:cNvPicPr>
            <a:picLocks noChangeAspect="1"/>
          </p:cNvPicPr>
          <p:nvPr/>
        </p:nvPicPr>
        <p:blipFill>
          <a:blip r:embed="rId3"/>
          <a:srcRect l="29756" t="24239" r="21025" b="12975"/>
          <a:stretch>
            <a:fillRect/>
          </a:stretch>
        </p:blipFill>
        <p:spPr>
          <a:xfrm>
            <a:off x="684213" y="4498975"/>
            <a:ext cx="1511300" cy="1296988"/>
          </a:xfrm>
          <a:prstGeom prst="rect">
            <a:avLst/>
          </a:prstGeom>
          <a:noFill/>
          <a:ln w="9525">
            <a:noFill/>
          </a:ln>
        </p:spPr>
      </p:pic>
      <p:pic>
        <p:nvPicPr>
          <p:cNvPr id="39943" name="图片 15"/>
          <p:cNvPicPr>
            <a:picLocks noChangeAspect="1"/>
          </p:cNvPicPr>
          <p:nvPr/>
        </p:nvPicPr>
        <p:blipFill>
          <a:blip r:embed="rId4"/>
          <a:srcRect l="20486" t="25731" r="58089" b="26315"/>
          <a:stretch>
            <a:fillRect/>
          </a:stretch>
        </p:blipFill>
        <p:spPr>
          <a:xfrm>
            <a:off x="5940425" y="4508500"/>
            <a:ext cx="2189163" cy="1296988"/>
          </a:xfrm>
          <a:prstGeom prst="rect">
            <a:avLst/>
          </a:prstGeom>
          <a:noFill/>
          <a:ln w="9525">
            <a:noFill/>
          </a:ln>
        </p:spPr>
      </p:pic>
      <p:pic>
        <p:nvPicPr>
          <p:cNvPr id="39944" name="图片 12"/>
          <p:cNvPicPr>
            <a:picLocks noChangeAspect="1"/>
          </p:cNvPicPr>
          <p:nvPr/>
        </p:nvPicPr>
        <p:blipFill>
          <a:blip r:embed="rId5"/>
          <a:srcRect l="7138" t="18210" r="6981" b="10918"/>
          <a:stretch>
            <a:fillRect/>
          </a:stretch>
        </p:blipFill>
        <p:spPr>
          <a:xfrm>
            <a:off x="2411413" y="1052513"/>
            <a:ext cx="1765300" cy="1223962"/>
          </a:xfrm>
          <a:prstGeom prst="rect">
            <a:avLst/>
          </a:prstGeom>
          <a:noFill/>
          <a:ln w="9525">
            <a:noFill/>
          </a:ln>
        </p:spPr>
      </p:pic>
      <p:pic>
        <p:nvPicPr>
          <p:cNvPr id="39945" name="图片 14" descr="2021-07-08 08:05:10.362000"/>
          <p:cNvPicPr>
            <a:picLocks noChangeAspect="1"/>
          </p:cNvPicPr>
          <p:nvPr/>
        </p:nvPicPr>
        <p:blipFill>
          <a:blip r:embed="rId6"/>
          <a:srcRect l="22591" t="4289" r="15288" b="18495"/>
          <a:stretch>
            <a:fillRect/>
          </a:stretch>
        </p:blipFill>
        <p:spPr>
          <a:xfrm>
            <a:off x="5148263" y="1052513"/>
            <a:ext cx="1511300" cy="1223962"/>
          </a:xfrm>
          <a:prstGeom prst="rect">
            <a:avLst/>
          </a:prstGeom>
          <a:noFill/>
          <a:ln w="9525">
            <a:noFill/>
          </a:ln>
        </p:spPr>
      </p:pic>
      <p:pic>
        <p:nvPicPr>
          <p:cNvPr id="39946" name="图片 15" descr="2021-07-08 08:01:19.531000"/>
          <p:cNvPicPr>
            <a:picLocks noChangeAspect="1"/>
          </p:cNvPicPr>
          <p:nvPr/>
        </p:nvPicPr>
        <p:blipFill>
          <a:blip r:embed="rId7"/>
          <a:srcRect l="17084" t="15535" r="10310" b="11971"/>
          <a:stretch>
            <a:fillRect/>
          </a:stretch>
        </p:blipFill>
        <p:spPr>
          <a:xfrm>
            <a:off x="6659563" y="1052513"/>
            <a:ext cx="1657350" cy="1223962"/>
          </a:xfrm>
          <a:prstGeom prst="rect">
            <a:avLst/>
          </a:prstGeom>
          <a:noFill/>
          <a:ln w="9525">
            <a:noFill/>
          </a:ln>
        </p:spPr>
      </p:pic>
      <p:pic>
        <p:nvPicPr>
          <p:cNvPr id="39947" name="图片 16" descr="2-3"/>
          <p:cNvPicPr>
            <a:picLocks noChangeAspect="1"/>
          </p:cNvPicPr>
          <p:nvPr/>
        </p:nvPicPr>
        <p:blipFill>
          <a:blip r:embed="rId8"/>
          <a:stretch>
            <a:fillRect/>
          </a:stretch>
        </p:blipFill>
        <p:spPr>
          <a:xfrm>
            <a:off x="755650" y="2276475"/>
            <a:ext cx="1790700" cy="1593850"/>
          </a:xfrm>
          <a:prstGeom prst="rect">
            <a:avLst/>
          </a:prstGeom>
          <a:noFill/>
          <a:ln w="9525">
            <a:noFill/>
          </a:ln>
        </p:spPr>
      </p:pic>
      <p:pic>
        <p:nvPicPr>
          <p:cNvPr id="39948" name="图片 17" descr="1-2"/>
          <p:cNvPicPr>
            <a:picLocks noChangeAspect="1"/>
          </p:cNvPicPr>
          <p:nvPr/>
        </p:nvPicPr>
        <p:blipFill>
          <a:blip r:embed="rId9"/>
          <a:stretch>
            <a:fillRect/>
          </a:stretch>
        </p:blipFill>
        <p:spPr>
          <a:xfrm>
            <a:off x="2555875" y="2276475"/>
            <a:ext cx="1008063" cy="1584325"/>
          </a:xfrm>
          <a:prstGeom prst="rect">
            <a:avLst/>
          </a:prstGeom>
          <a:noFill/>
          <a:ln w="9525">
            <a:noFill/>
          </a:ln>
        </p:spPr>
      </p:pic>
      <p:pic>
        <p:nvPicPr>
          <p:cNvPr id="39949" name="图片 18"/>
          <p:cNvPicPr>
            <a:picLocks noChangeAspect="1"/>
          </p:cNvPicPr>
          <p:nvPr/>
        </p:nvPicPr>
        <p:blipFill>
          <a:blip r:embed="rId10"/>
          <a:srcRect l="27129" t="19946" r="4738" b="12288"/>
          <a:stretch>
            <a:fillRect/>
          </a:stretch>
        </p:blipFill>
        <p:spPr>
          <a:xfrm>
            <a:off x="3419475" y="2276475"/>
            <a:ext cx="2089150" cy="1584325"/>
          </a:xfrm>
          <a:prstGeom prst="rect">
            <a:avLst/>
          </a:prstGeom>
          <a:noFill/>
          <a:ln w="9525">
            <a:noFill/>
          </a:ln>
        </p:spPr>
      </p:pic>
      <p:pic>
        <p:nvPicPr>
          <p:cNvPr id="39950" name="图片 19" descr="2021-07-08 08:03:03.912000"/>
          <p:cNvPicPr>
            <a:picLocks noChangeAspect="1"/>
          </p:cNvPicPr>
          <p:nvPr/>
        </p:nvPicPr>
        <p:blipFill>
          <a:blip r:embed="rId11"/>
          <a:stretch>
            <a:fillRect/>
          </a:stretch>
        </p:blipFill>
        <p:spPr>
          <a:xfrm>
            <a:off x="2195513" y="4498975"/>
            <a:ext cx="1584325" cy="1296988"/>
          </a:xfrm>
          <a:prstGeom prst="rect">
            <a:avLst/>
          </a:prstGeom>
          <a:noFill/>
          <a:ln w="9525">
            <a:noFill/>
          </a:ln>
        </p:spPr>
      </p:pic>
      <p:pic>
        <p:nvPicPr>
          <p:cNvPr id="39951" name="图片 21" descr="1-3"/>
          <p:cNvPicPr>
            <a:picLocks noChangeAspect="1"/>
          </p:cNvPicPr>
          <p:nvPr/>
        </p:nvPicPr>
        <p:blipFill>
          <a:blip r:embed="rId12"/>
          <a:stretch>
            <a:fillRect/>
          </a:stretch>
        </p:blipFill>
        <p:spPr>
          <a:xfrm>
            <a:off x="6659563" y="2276475"/>
            <a:ext cx="1657350" cy="1584325"/>
          </a:xfrm>
          <a:prstGeom prst="rect">
            <a:avLst/>
          </a:prstGeom>
          <a:noFill/>
          <a:ln w="9525">
            <a:noFill/>
          </a:ln>
        </p:spPr>
      </p:pic>
      <p:pic>
        <p:nvPicPr>
          <p:cNvPr id="39952" name="图片 22" descr="2021-07-08 08:03:41.717000"/>
          <p:cNvPicPr>
            <a:picLocks noChangeAspect="1"/>
          </p:cNvPicPr>
          <p:nvPr/>
        </p:nvPicPr>
        <p:blipFill>
          <a:blip r:embed="rId13"/>
          <a:srcRect l="6992" t="14503" r="15184" b="9042"/>
          <a:stretch>
            <a:fillRect/>
          </a:stretch>
        </p:blipFill>
        <p:spPr>
          <a:xfrm>
            <a:off x="5508625" y="2276475"/>
            <a:ext cx="1150938" cy="1584325"/>
          </a:xfrm>
          <a:prstGeom prst="rect">
            <a:avLst/>
          </a:prstGeom>
          <a:noFill/>
          <a:ln w="9525">
            <a:noFill/>
          </a:ln>
        </p:spPr>
      </p:pic>
      <p:pic>
        <p:nvPicPr>
          <p:cNvPr id="39953" name="图片 23" descr="2021-07-08 08:07:31.288000"/>
          <p:cNvPicPr>
            <a:picLocks noChangeAspect="1"/>
          </p:cNvPicPr>
          <p:nvPr/>
        </p:nvPicPr>
        <p:blipFill>
          <a:blip r:embed="rId14"/>
          <a:srcRect l="42320" t="43008" r="43855" b="39760"/>
          <a:stretch>
            <a:fillRect/>
          </a:stretch>
        </p:blipFill>
        <p:spPr>
          <a:xfrm>
            <a:off x="3779838" y="4498975"/>
            <a:ext cx="1296987" cy="1296988"/>
          </a:xfrm>
          <a:prstGeom prst="rect">
            <a:avLst/>
          </a:prstGeom>
          <a:noFill/>
          <a:ln w="9525">
            <a:noFill/>
          </a:ln>
        </p:spPr>
      </p:pic>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p:cNvPicPr>
          <p:nvPr/>
        </p:nvPicPr>
        <p:blipFill>
          <a:blip r:embed="rId1"/>
          <a:stretch>
            <a:fillRect/>
          </a:stretch>
        </p:blipFill>
        <p:spPr>
          <a:xfrm>
            <a:off x="827088" y="4365625"/>
            <a:ext cx="1368425" cy="1511300"/>
          </a:xfrm>
          <a:prstGeom prst="rect">
            <a:avLst/>
          </a:prstGeom>
          <a:noFill/>
          <a:ln w="9525">
            <a:noFill/>
          </a:ln>
        </p:spPr>
      </p:pic>
      <p:pic>
        <p:nvPicPr>
          <p:cNvPr id="40962" name="Picture 1" descr="D:\民品\民品照片\2c0205f0d700bde7e2d7360e65f2b42.jpg"/>
          <p:cNvPicPr>
            <a:picLocks noChangeAspect="1"/>
          </p:cNvPicPr>
          <p:nvPr/>
        </p:nvPicPr>
        <p:blipFill>
          <a:blip r:embed="rId2"/>
          <a:srcRect l="28471" t="69531" r="59723" b="12346"/>
          <a:stretch>
            <a:fillRect/>
          </a:stretch>
        </p:blipFill>
        <p:spPr>
          <a:xfrm>
            <a:off x="6875463" y="4365625"/>
            <a:ext cx="1368425" cy="1511300"/>
          </a:xfrm>
          <a:prstGeom prst="rect">
            <a:avLst/>
          </a:prstGeom>
          <a:noFill/>
          <a:ln w="9525">
            <a:noFill/>
          </a:ln>
        </p:spPr>
      </p:pic>
      <p:pic>
        <p:nvPicPr>
          <p:cNvPr id="40963" name="Picture 2"/>
          <p:cNvPicPr>
            <a:picLocks noChangeAspect="1"/>
          </p:cNvPicPr>
          <p:nvPr/>
        </p:nvPicPr>
        <p:blipFill>
          <a:blip r:embed="rId3"/>
          <a:srcRect l="4910" t="28931" r="45090" b="33333"/>
          <a:stretch>
            <a:fillRect/>
          </a:stretch>
        </p:blipFill>
        <p:spPr>
          <a:xfrm>
            <a:off x="971550" y="908050"/>
            <a:ext cx="3602038" cy="1517650"/>
          </a:xfrm>
          <a:prstGeom prst="rect">
            <a:avLst/>
          </a:prstGeom>
          <a:noFill/>
          <a:ln w="9525">
            <a:noFill/>
          </a:ln>
        </p:spPr>
      </p:pic>
      <p:pic>
        <p:nvPicPr>
          <p:cNvPr id="40964" name="Picture 2"/>
          <p:cNvPicPr>
            <a:picLocks noChangeAspect="1"/>
          </p:cNvPicPr>
          <p:nvPr/>
        </p:nvPicPr>
        <p:blipFill>
          <a:blip r:embed="rId4"/>
          <a:srcRect l="12500" t="22221" r="53712" b="17361"/>
          <a:stretch>
            <a:fillRect/>
          </a:stretch>
        </p:blipFill>
        <p:spPr>
          <a:xfrm>
            <a:off x="4572000" y="908050"/>
            <a:ext cx="3600450" cy="1512888"/>
          </a:xfrm>
          <a:prstGeom prst="rect">
            <a:avLst/>
          </a:prstGeom>
          <a:noFill/>
          <a:ln w="9525">
            <a:noFill/>
          </a:ln>
        </p:spPr>
      </p:pic>
      <p:pic>
        <p:nvPicPr>
          <p:cNvPr id="40965" name="Picture 2"/>
          <p:cNvPicPr>
            <a:picLocks noChangeAspect="1"/>
          </p:cNvPicPr>
          <p:nvPr/>
        </p:nvPicPr>
        <p:blipFill>
          <a:blip r:embed="rId5"/>
          <a:srcRect l="10045" t="30960" r="54018" b="29167"/>
          <a:stretch>
            <a:fillRect/>
          </a:stretch>
        </p:blipFill>
        <p:spPr>
          <a:xfrm>
            <a:off x="971550" y="2420938"/>
            <a:ext cx="3600450" cy="1411287"/>
          </a:xfrm>
          <a:prstGeom prst="rect">
            <a:avLst/>
          </a:prstGeom>
          <a:noFill/>
          <a:ln w="9525">
            <a:noFill/>
          </a:ln>
        </p:spPr>
      </p:pic>
      <p:pic>
        <p:nvPicPr>
          <p:cNvPr id="40966" name="Picture 2"/>
          <p:cNvPicPr>
            <a:picLocks noChangeAspect="1"/>
          </p:cNvPicPr>
          <p:nvPr/>
        </p:nvPicPr>
        <p:blipFill>
          <a:blip r:embed="rId6"/>
          <a:srcRect l="14063" t="18102" r="54407" b="41734"/>
          <a:stretch>
            <a:fillRect/>
          </a:stretch>
        </p:blipFill>
        <p:spPr>
          <a:xfrm>
            <a:off x="4572000" y="2420938"/>
            <a:ext cx="3600450" cy="1409700"/>
          </a:xfrm>
          <a:prstGeom prst="rect">
            <a:avLst/>
          </a:prstGeom>
          <a:noFill/>
          <a:ln w="9525">
            <a:noFill/>
          </a:ln>
        </p:spPr>
      </p:pic>
      <p:sp>
        <p:nvSpPr>
          <p:cNvPr id="40967" name="TextBox 7"/>
          <p:cNvSpPr txBox="1"/>
          <p:nvPr/>
        </p:nvSpPr>
        <p:spPr>
          <a:xfrm>
            <a:off x="3276600" y="3789363"/>
            <a:ext cx="2765425"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高次模吸收器测试工装</a:t>
            </a:r>
            <a:endParaRPr lang="zh-CN" altLang="en-US" sz="2000" b="1" dirty="0">
              <a:latin typeface="楷体" panose="02010609060101010101" pitchFamily="49" charset="-122"/>
              <a:ea typeface="楷体" panose="02010609060101010101" pitchFamily="49" charset="-122"/>
            </a:endParaRPr>
          </a:p>
        </p:txBody>
      </p:sp>
      <p:pic>
        <p:nvPicPr>
          <p:cNvPr id="40968" name="Picture 13" descr="D:\民品\民品照片\IMAG0037.jpg"/>
          <p:cNvPicPr>
            <a:picLocks noChangeAspect="1"/>
          </p:cNvPicPr>
          <p:nvPr/>
        </p:nvPicPr>
        <p:blipFill>
          <a:blip r:embed="rId7"/>
          <a:srcRect l="35825" t="19751" r="31888" b="21066"/>
          <a:stretch>
            <a:fillRect/>
          </a:stretch>
        </p:blipFill>
        <p:spPr>
          <a:xfrm>
            <a:off x="2124075" y="4365625"/>
            <a:ext cx="1368425" cy="1511300"/>
          </a:xfrm>
          <a:prstGeom prst="rect">
            <a:avLst/>
          </a:prstGeom>
          <a:noFill/>
          <a:ln w="9525">
            <a:noFill/>
          </a:ln>
        </p:spPr>
      </p:pic>
      <p:pic>
        <p:nvPicPr>
          <p:cNvPr id="40969" name="Picture 14" descr="D:\民品\民品照片\IMAG0038.jpg"/>
          <p:cNvPicPr>
            <a:picLocks noChangeAspect="1"/>
          </p:cNvPicPr>
          <p:nvPr/>
        </p:nvPicPr>
        <p:blipFill>
          <a:blip r:embed="rId8"/>
          <a:srcRect l="37399" t="17120" r="26375" b="21066"/>
          <a:stretch>
            <a:fillRect/>
          </a:stretch>
        </p:blipFill>
        <p:spPr>
          <a:xfrm>
            <a:off x="3419475" y="4365625"/>
            <a:ext cx="1439863" cy="1511300"/>
          </a:xfrm>
          <a:prstGeom prst="rect">
            <a:avLst/>
          </a:prstGeom>
          <a:noFill/>
          <a:ln w="9525">
            <a:noFill/>
          </a:ln>
        </p:spPr>
      </p:pic>
      <p:sp>
        <p:nvSpPr>
          <p:cNvPr id="40970" name="TextBox 7"/>
          <p:cNvSpPr txBox="1"/>
          <p:nvPr/>
        </p:nvSpPr>
        <p:spPr>
          <a:xfrm>
            <a:off x="2051050" y="5876925"/>
            <a:ext cx="3024188"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各种陶瓷金属封接件产品</a:t>
            </a:r>
            <a:endParaRPr lang="zh-CN" altLang="en-US" sz="2000" b="1" dirty="0">
              <a:latin typeface="楷体" panose="02010609060101010101" pitchFamily="49" charset="-122"/>
              <a:ea typeface="楷体" panose="02010609060101010101" pitchFamily="49" charset="-122"/>
            </a:endParaRPr>
          </a:p>
        </p:txBody>
      </p:sp>
      <p:pic>
        <p:nvPicPr>
          <p:cNvPr id="40971" name="Picture 15" descr="D:\民品\民品照片\高压连接器 (2).JPG"/>
          <p:cNvPicPr>
            <a:picLocks noChangeAspect="1"/>
          </p:cNvPicPr>
          <p:nvPr/>
        </p:nvPicPr>
        <p:blipFill>
          <a:blip r:embed="rId9"/>
          <a:srcRect l="13333" t="9071" r="16667" b="4745"/>
          <a:stretch>
            <a:fillRect/>
          </a:stretch>
        </p:blipFill>
        <p:spPr>
          <a:xfrm>
            <a:off x="4787900" y="4365625"/>
            <a:ext cx="1671638" cy="1511300"/>
          </a:xfrm>
          <a:prstGeom prst="rect">
            <a:avLst/>
          </a:prstGeom>
          <a:noFill/>
          <a:ln w="9525">
            <a:noFill/>
          </a:ln>
        </p:spPr>
      </p:pic>
      <p:sp>
        <p:nvSpPr>
          <p:cNvPr id="40972" name="TextBox 7"/>
          <p:cNvSpPr txBox="1"/>
          <p:nvPr/>
        </p:nvSpPr>
        <p:spPr>
          <a:xfrm>
            <a:off x="6804025" y="5876925"/>
            <a:ext cx="1474788"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铝镁合金圈</a:t>
            </a:r>
            <a:endParaRPr lang="zh-CN" altLang="en-US" sz="2000" b="1" dirty="0">
              <a:latin typeface="楷体" panose="02010609060101010101" pitchFamily="49" charset="-122"/>
              <a:ea typeface="楷体" panose="02010609060101010101" pitchFamily="49" charset="-122"/>
            </a:endParaRPr>
          </a:p>
        </p:txBody>
      </p:sp>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7"/>
          <p:cNvSpPr txBox="1"/>
          <p:nvPr/>
        </p:nvSpPr>
        <p:spPr>
          <a:xfrm>
            <a:off x="1042988" y="3429000"/>
            <a:ext cx="3544887"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中科院高能所纵向</a:t>
            </a:r>
            <a:r>
              <a:rPr lang="en-US" altLang="zh-CN" sz="2000" b="1" dirty="0">
                <a:latin typeface="楷体" panose="02010609060101010101" pitchFamily="49" charset="-122"/>
                <a:ea typeface="楷体" panose="02010609060101010101" pitchFamily="49" charset="-122"/>
              </a:rPr>
              <a:t>kicker</a:t>
            </a:r>
            <a:r>
              <a:rPr lang="zh-CN" altLang="en-US" sz="2000" b="1" dirty="0">
                <a:latin typeface="楷体" panose="02010609060101010101" pitchFamily="49" charset="-122"/>
                <a:ea typeface="楷体" panose="02010609060101010101" pitchFamily="49" charset="-122"/>
              </a:rPr>
              <a:t>组件</a:t>
            </a:r>
            <a:endParaRPr lang="zh-CN" altLang="en-US" sz="2000" b="1" dirty="0">
              <a:latin typeface="楷体" panose="02010609060101010101" pitchFamily="49" charset="-122"/>
              <a:ea typeface="楷体" panose="02010609060101010101" pitchFamily="49" charset="-122"/>
            </a:endParaRPr>
          </a:p>
        </p:txBody>
      </p:sp>
      <p:pic>
        <p:nvPicPr>
          <p:cNvPr id="41986" name="Picture 1" descr="D:\民品\民品照片\mmexport1560172096230.jpg"/>
          <p:cNvPicPr>
            <a:picLocks noChangeAspect="1"/>
          </p:cNvPicPr>
          <p:nvPr/>
        </p:nvPicPr>
        <p:blipFill>
          <a:blip r:embed="rId1"/>
          <a:srcRect l="14063" t="20833" r="13281" b="32292"/>
          <a:stretch>
            <a:fillRect/>
          </a:stretch>
        </p:blipFill>
        <p:spPr>
          <a:xfrm>
            <a:off x="1042988" y="1196975"/>
            <a:ext cx="3494087" cy="2160588"/>
          </a:xfrm>
          <a:prstGeom prst="rect">
            <a:avLst/>
          </a:prstGeom>
          <a:noFill/>
          <a:ln w="9525">
            <a:noFill/>
          </a:ln>
        </p:spPr>
      </p:pic>
      <p:sp>
        <p:nvSpPr>
          <p:cNvPr id="41987" name="TextBox 7"/>
          <p:cNvSpPr txBox="1"/>
          <p:nvPr/>
        </p:nvSpPr>
        <p:spPr>
          <a:xfrm>
            <a:off x="5292725" y="3429000"/>
            <a:ext cx="3281363"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散裂中子源耦合器测试工装</a:t>
            </a:r>
            <a:endParaRPr lang="zh-CN" altLang="en-US" sz="2000" b="1" dirty="0">
              <a:latin typeface="楷体" panose="02010609060101010101" pitchFamily="49" charset="-122"/>
              <a:ea typeface="楷体" panose="02010609060101010101" pitchFamily="49" charset="-122"/>
            </a:endParaRPr>
          </a:p>
        </p:txBody>
      </p:sp>
      <p:sp>
        <p:nvSpPr>
          <p:cNvPr id="41988" name="TextBox 8"/>
          <p:cNvSpPr txBox="1"/>
          <p:nvPr/>
        </p:nvSpPr>
        <p:spPr>
          <a:xfrm>
            <a:off x="1403350" y="5805488"/>
            <a:ext cx="2770188" cy="400050"/>
          </a:xfrm>
          <a:prstGeom prst="rect">
            <a:avLst/>
          </a:prstGeom>
          <a:noFill/>
          <a:ln w="9525">
            <a:noFill/>
          </a:ln>
        </p:spPr>
        <p:txBody>
          <a:bodyPr wrap="none" anchor="t" anchorCtr="0">
            <a:spAutoFit/>
          </a:bodyPr>
          <a:lstStyle/>
          <a:p>
            <a:r>
              <a:rPr lang="en-US" altLang="zh-CN" sz="2000" b="1" dirty="0">
                <a:latin typeface="楷体" panose="02010609060101010101" pitchFamily="49" charset="-122"/>
                <a:ea typeface="楷体" panose="02010609060101010101" pitchFamily="49" charset="-122"/>
              </a:rPr>
              <a:t>500MHz</a:t>
            </a:r>
            <a:r>
              <a:rPr lang="zh-CN" altLang="en-US" sz="2000" b="1" dirty="0">
                <a:latin typeface="楷体" panose="02010609060101010101" pitchFamily="49" charset="-122"/>
                <a:ea typeface="楷体" panose="02010609060101010101" pitchFamily="49" charset="-122"/>
              </a:rPr>
              <a:t>耦合器测试工装</a:t>
            </a:r>
            <a:endParaRPr lang="zh-CN" altLang="en-US" sz="2000" b="1" dirty="0">
              <a:latin typeface="楷体" panose="02010609060101010101" pitchFamily="49" charset="-122"/>
              <a:ea typeface="楷体" panose="02010609060101010101" pitchFamily="49" charset="-122"/>
            </a:endParaRPr>
          </a:p>
        </p:txBody>
      </p:sp>
      <p:sp>
        <p:nvSpPr>
          <p:cNvPr id="41989" name="TextBox 10"/>
          <p:cNvSpPr txBox="1"/>
          <p:nvPr/>
        </p:nvSpPr>
        <p:spPr>
          <a:xfrm>
            <a:off x="5580063" y="5765800"/>
            <a:ext cx="2249487"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超导腔腔间波纹管</a:t>
            </a:r>
            <a:endParaRPr lang="zh-CN" altLang="en-US" sz="2000" b="1" dirty="0">
              <a:latin typeface="楷体" panose="02010609060101010101" pitchFamily="49" charset="-122"/>
              <a:ea typeface="楷体" panose="02010609060101010101" pitchFamily="49" charset="-122"/>
            </a:endParaRPr>
          </a:p>
        </p:txBody>
      </p:sp>
      <p:pic>
        <p:nvPicPr>
          <p:cNvPr id="41990" name="Picture 11" descr="D:\民品\民品照片\微信图片_20210717083452.jpg"/>
          <p:cNvPicPr>
            <a:picLocks noChangeAspect="1"/>
          </p:cNvPicPr>
          <p:nvPr/>
        </p:nvPicPr>
        <p:blipFill>
          <a:blip r:embed="rId2"/>
          <a:srcRect l="7875" t="7001" r="23875" b="9001"/>
          <a:stretch>
            <a:fillRect/>
          </a:stretch>
        </p:blipFill>
        <p:spPr>
          <a:xfrm>
            <a:off x="4932363" y="1196975"/>
            <a:ext cx="1871662" cy="2160588"/>
          </a:xfrm>
          <a:prstGeom prst="rect">
            <a:avLst/>
          </a:prstGeom>
          <a:noFill/>
          <a:ln w="9525">
            <a:noFill/>
          </a:ln>
        </p:spPr>
      </p:pic>
      <p:pic>
        <p:nvPicPr>
          <p:cNvPr id="41991" name="Picture 12" descr="D:\民品\民品照片\微信图片_20210717083436.jpg"/>
          <p:cNvPicPr>
            <a:picLocks noChangeAspect="1"/>
          </p:cNvPicPr>
          <p:nvPr/>
        </p:nvPicPr>
        <p:blipFill>
          <a:blip r:embed="rId3"/>
          <a:srcRect l="3500" t="34125" r="47501" b="10751"/>
          <a:stretch>
            <a:fillRect/>
          </a:stretch>
        </p:blipFill>
        <p:spPr>
          <a:xfrm>
            <a:off x="6804025" y="1196975"/>
            <a:ext cx="1800225" cy="2160588"/>
          </a:xfrm>
          <a:prstGeom prst="rect">
            <a:avLst/>
          </a:prstGeom>
          <a:noFill/>
          <a:ln w="9525">
            <a:noFill/>
          </a:ln>
        </p:spPr>
      </p:pic>
      <p:pic>
        <p:nvPicPr>
          <p:cNvPr id="41992" name="Picture 13" descr="D:\民品\民品照片\微信图片_20210717083130.jpg"/>
          <p:cNvPicPr>
            <a:picLocks noChangeAspect="1"/>
          </p:cNvPicPr>
          <p:nvPr/>
        </p:nvPicPr>
        <p:blipFill>
          <a:blip r:embed="rId4"/>
          <a:srcRect t="21001" r="37001" b="18626"/>
          <a:stretch>
            <a:fillRect/>
          </a:stretch>
        </p:blipFill>
        <p:spPr>
          <a:xfrm>
            <a:off x="1547813" y="3933825"/>
            <a:ext cx="2376487" cy="1871663"/>
          </a:xfrm>
          <a:prstGeom prst="rect">
            <a:avLst/>
          </a:prstGeom>
          <a:noFill/>
          <a:ln w="9525">
            <a:noFill/>
          </a:ln>
        </p:spPr>
      </p:pic>
      <p:pic>
        <p:nvPicPr>
          <p:cNvPr id="41993" name="Picture 14" descr="D:\民品\民品照片\IMG20190531105117.jpg"/>
          <p:cNvPicPr>
            <a:picLocks noChangeAspect="1"/>
          </p:cNvPicPr>
          <p:nvPr/>
        </p:nvPicPr>
        <p:blipFill>
          <a:blip r:embed="rId5"/>
          <a:srcRect l="21651" t="40550" r="24800" b="27950"/>
          <a:stretch>
            <a:fillRect/>
          </a:stretch>
        </p:blipFill>
        <p:spPr>
          <a:xfrm>
            <a:off x="4932363" y="3860800"/>
            <a:ext cx="3384550" cy="1871663"/>
          </a:xfrm>
          <a:prstGeom prst="rect">
            <a:avLst/>
          </a:prstGeom>
          <a:noFill/>
          <a:ln w="9525">
            <a:noFill/>
          </a:ln>
        </p:spPr>
      </p:pic>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1"/>
          <a:srcRect/>
          <a:stretch>
            <a:fillRect/>
          </a:stretch>
        </p:blipFill>
        <p:spPr>
          <a:xfrm>
            <a:off x="179388" y="1125538"/>
            <a:ext cx="1944688" cy="1798638"/>
          </a:xfrm>
          <a:prstGeom prst="rect">
            <a:avLst/>
          </a:prstGeom>
          <a:noFill/>
          <a:ln w="9525">
            <a:noFill/>
            <a:miter lim="800000"/>
            <a:headEnd/>
            <a:tailEnd/>
          </a:ln>
          <a:effectLst>
            <a:outerShdw blurRad="50800" dist="50800" dir="5400000" algn="ctr" rotWithShape="0">
              <a:schemeClr val="bg1">
                <a:alpha val="100000"/>
              </a:schemeClr>
            </a:outerShdw>
          </a:effectLst>
        </p:spPr>
      </p:pic>
      <p:pic>
        <p:nvPicPr>
          <p:cNvPr id="6" name="图片 5" descr="745239315439746768"/>
          <p:cNvPicPr/>
          <p:nvPr/>
        </p:nvPicPr>
        <p:blipFill>
          <a:blip r:embed="rId2"/>
          <a:srcRect l="12115" t="21167" r="13382" b="22795"/>
          <a:stretch>
            <a:fillRect/>
          </a:stretch>
        </p:blipFill>
        <p:spPr>
          <a:xfrm>
            <a:off x="2052638" y="1125538"/>
            <a:ext cx="1800225" cy="1871663"/>
          </a:xfrm>
          <a:prstGeom prst="rect">
            <a:avLst/>
          </a:prstGeom>
          <a:noFill/>
          <a:ln w="9525">
            <a:noFill/>
            <a:miter lim="800000"/>
            <a:headEnd/>
            <a:tailEnd/>
          </a:ln>
          <a:effectLst>
            <a:outerShdw blurRad="50800" dist="50800" dir="5400000" algn="ctr" rotWithShape="0">
              <a:schemeClr val="bg1">
                <a:alpha val="100000"/>
              </a:schemeClr>
            </a:outerShdw>
          </a:effectLst>
        </p:spPr>
      </p:pic>
      <p:sp>
        <p:nvSpPr>
          <p:cNvPr id="46084" name="TextBox 7"/>
          <p:cNvSpPr txBox="1"/>
          <p:nvPr/>
        </p:nvSpPr>
        <p:spPr>
          <a:xfrm>
            <a:off x="1273175" y="2997200"/>
            <a:ext cx="2506663"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医疗加速器用波导窗</a:t>
            </a:r>
            <a:endParaRPr lang="zh-CN" altLang="en-US" sz="2000" b="1" dirty="0">
              <a:latin typeface="楷体" panose="02010609060101010101" pitchFamily="49" charset="-122"/>
              <a:ea typeface="楷体" panose="02010609060101010101" pitchFamily="49" charset="-122"/>
            </a:endParaRPr>
          </a:p>
        </p:txBody>
      </p:sp>
      <p:graphicFrame>
        <p:nvGraphicFramePr>
          <p:cNvPr id="9" name="表格 8"/>
          <p:cNvGraphicFramePr>
            <a:graphicFrameLocks noGrp="1"/>
          </p:cNvGraphicFramePr>
          <p:nvPr/>
        </p:nvGraphicFramePr>
        <p:xfrm>
          <a:off x="3924300" y="1125538"/>
          <a:ext cx="2182385" cy="2148840"/>
        </p:xfrm>
        <a:graphic>
          <a:graphicData uri="http://schemas.openxmlformats.org/drawingml/2006/table">
            <a:tbl>
              <a:tblPr/>
              <a:tblGrid>
                <a:gridCol w="892755"/>
                <a:gridCol w="1289630"/>
              </a:tblGrid>
              <a:tr h="251514">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2998MHz</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传输功率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3MW / 3KW</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驻波比</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VSWR</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1.1</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28600">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介质材料</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氧化铝瓷</a:t>
                      </a:r>
                      <a:r>
                        <a:rPr lang="en-US" sz="1000" kern="100" dirty="0">
                          <a:solidFill>
                            <a:srgbClr val="000000"/>
                          </a:solidFill>
                          <a:latin typeface="Times New Roman" panose="02020603050405020304"/>
                          <a:ea typeface="宋体" panose="02010600030101010101" pitchFamily="2" charset="-122"/>
                        </a:rPr>
                        <a:t>A-95 / </a:t>
                      </a:r>
                      <a:r>
                        <a:rPr lang="zh-CN" sz="1000" kern="100" dirty="0">
                          <a:solidFill>
                            <a:srgbClr val="000000"/>
                          </a:solidFill>
                          <a:latin typeface="Times New Roman" panose="02020603050405020304"/>
                          <a:ea typeface="宋体" panose="02010600030101010101" pitchFamily="2" charset="-122"/>
                          <a:cs typeface="Times New Roman" panose="02020603050405020304"/>
                        </a:rPr>
                        <a:t>单晶</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02587">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02587">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接口形式</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dirty="0">
                          <a:solidFill>
                            <a:srgbClr val="000000"/>
                          </a:solidFill>
                          <a:latin typeface="宋体" panose="02010600030101010101" pitchFamily="2" charset="-122"/>
                          <a:ea typeface="宋体" panose="02010600030101010101" pitchFamily="2" charset="-122"/>
                        </a:rPr>
                        <a:t>FAP-32</a:t>
                      </a:r>
                      <a:r>
                        <a:rPr lang="zh-CN" sz="1000" dirty="0">
                          <a:solidFill>
                            <a:srgbClr val="000000"/>
                          </a:solidFill>
                          <a:latin typeface="Arial" panose="020B0604020202020204"/>
                          <a:ea typeface="宋体" panose="02010600030101010101" pitchFamily="2" charset="-122"/>
                        </a:rPr>
                        <a:t>法兰接口</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46117" name="图片 9" descr="499036599462714848"/>
          <p:cNvPicPr>
            <a:picLocks noChangeAspect="1"/>
          </p:cNvPicPr>
          <p:nvPr/>
        </p:nvPicPr>
        <p:blipFill>
          <a:blip r:embed="rId3"/>
          <a:srcRect l="18304" t="6375" r="15178" b="8725"/>
          <a:stretch>
            <a:fillRect/>
          </a:stretch>
        </p:blipFill>
        <p:spPr>
          <a:xfrm>
            <a:off x="701675" y="3429000"/>
            <a:ext cx="2232025" cy="2663825"/>
          </a:xfrm>
          <a:prstGeom prst="rect">
            <a:avLst/>
          </a:prstGeom>
          <a:solidFill>
            <a:srgbClr val="FFFFFF"/>
          </a:solidFill>
          <a:ln w="9525">
            <a:noFill/>
          </a:ln>
        </p:spPr>
      </p:pic>
      <p:sp>
        <p:nvSpPr>
          <p:cNvPr id="46118" name="TextBox 10"/>
          <p:cNvSpPr txBox="1"/>
          <p:nvPr/>
        </p:nvSpPr>
        <p:spPr>
          <a:xfrm>
            <a:off x="755650" y="6092825"/>
            <a:ext cx="2249488" cy="400050"/>
          </a:xfrm>
          <a:prstGeom prst="rect">
            <a:avLst/>
          </a:prstGeom>
          <a:noFill/>
          <a:ln w="9525">
            <a:noFill/>
          </a:ln>
        </p:spPr>
        <p:txBody>
          <a:bodyPr wrap="none" anchor="t" anchorCtr="0">
            <a:spAutoFit/>
          </a:bodyPr>
          <a:lstStyle/>
          <a:p>
            <a:r>
              <a:rPr lang="zh-CN" altLang="en-US" sz="2000" b="1" dirty="0">
                <a:latin typeface="楷体" panose="02010609060101010101" pitchFamily="49" charset="-122"/>
                <a:ea typeface="楷体" panose="02010609060101010101" pitchFamily="49" charset="-122"/>
              </a:rPr>
              <a:t>工业辐照用波导窗</a:t>
            </a:r>
            <a:endParaRPr lang="zh-CN" altLang="en-US" sz="2000" b="1" dirty="0">
              <a:latin typeface="楷体" panose="02010609060101010101" pitchFamily="49" charset="-122"/>
              <a:ea typeface="楷体" panose="02010609060101010101" pitchFamily="49" charset="-122"/>
            </a:endParaRPr>
          </a:p>
        </p:txBody>
      </p:sp>
      <p:graphicFrame>
        <p:nvGraphicFramePr>
          <p:cNvPr id="12" name="表格 11"/>
          <p:cNvGraphicFramePr>
            <a:graphicFrameLocks noGrp="1"/>
          </p:cNvGraphicFramePr>
          <p:nvPr/>
        </p:nvGraphicFramePr>
        <p:xfrm>
          <a:off x="3005138" y="3429000"/>
          <a:ext cx="2255465" cy="2688304"/>
        </p:xfrm>
        <a:graphic>
          <a:graphicData uri="http://schemas.openxmlformats.org/drawingml/2006/table">
            <a:tbl>
              <a:tblPr/>
              <a:tblGrid>
                <a:gridCol w="892810"/>
                <a:gridCol w="1362655"/>
              </a:tblGrid>
              <a:tr h="296033">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400" b="1" kern="100" dirty="0">
                          <a:solidFill>
                            <a:srgbClr val="FFFFFF"/>
                          </a:solidFill>
                          <a:latin typeface="Times New Roman" panose="02020603050405020304"/>
                          <a:ea typeface="宋体" panose="02010600030101010101" pitchFamily="2" charset="-122"/>
                          <a:cs typeface="Times New Roman" panose="02020603050405020304"/>
                        </a:rPr>
                        <a:t>指标</a:t>
                      </a:r>
                      <a:endParaRPr lang="zh-CN" sz="12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29603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工作频率</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a:solidFill>
                            <a:srgbClr val="000000"/>
                          </a:solidFill>
                          <a:latin typeface="Times New Roman" panose="02020603050405020304"/>
                          <a:ea typeface="宋体" panose="02010600030101010101" pitchFamily="2" charset="-122"/>
                        </a:rPr>
                        <a:t>2856MHz</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传输损耗</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0.2dB</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传输功率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50MW / 45KW</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驻波比</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kern="100" dirty="0">
                          <a:solidFill>
                            <a:srgbClr val="000000"/>
                          </a:solidFill>
                          <a:latin typeface="Times New Roman" panose="02020603050405020304"/>
                          <a:ea typeface="宋体" panose="02010600030101010101" pitchFamily="2" charset="-122"/>
                        </a:rPr>
                        <a:t>VSWR</a:t>
                      </a:r>
                      <a:r>
                        <a:rPr lang="zh-CN" sz="1000" kern="100" dirty="0">
                          <a:solidFill>
                            <a:srgbClr val="000000"/>
                          </a:solidFill>
                          <a:latin typeface="Times New Roman" panose="02020603050405020304"/>
                          <a:ea typeface="宋体" panose="02010600030101010101" pitchFamily="2" charset="-122"/>
                          <a:cs typeface="Times New Roman" panose="02020603050405020304"/>
                        </a:rPr>
                        <a:t>≤</a:t>
                      </a:r>
                      <a:r>
                        <a:rPr lang="en-US" sz="1000" kern="100" dirty="0">
                          <a:solidFill>
                            <a:srgbClr val="000000"/>
                          </a:solidFill>
                          <a:latin typeface="Times New Roman" panose="02020603050405020304"/>
                          <a:ea typeface="宋体" panose="02010600030101010101" pitchFamily="2" charset="-122"/>
                        </a:rPr>
                        <a:t>1.05</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介质材料</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氧化铝瓷</a:t>
                      </a:r>
                      <a:r>
                        <a:rPr lang="en-US" sz="1000" kern="100" dirty="0">
                          <a:solidFill>
                            <a:srgbClr val="000000"/>
                          </a:solidFill>
                          <a:latin typeface="Times New Roman" panose="02020603050405020304"/>
                          <a:ea typeface="宋体" panose="02010600030101010101" pitchFamily="2" charset="-122"/>
                        </a:rPr>
                        <a:t>A-99</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真空漏率</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优于</a:t>
                      </a:r>
                      <a:r>
                        <a:rPr lang="en-US" sz="1000" kern="100" dirty="0">
                          <a:solidFill>
                            <a:srgbClr val="000000"/>
                          </a:solidFill>
                          <a:latin typeface="Times New Roman" panose="02020603050405020304"/>
                          <a:ea typeface="宋体" panose="02010600030101010101" pitchFamily="2" charset="-122"/>
                        </a:rPr>
                        <a:t>1E-9mbar*L/s</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冷却方式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algn="ctr">
                        <a:lnSpc>
                          <a:spcPct val="150000"/>
                        </a:lnSpc>
                        <a:spcAft>
                          <a:spcPts val="0"/>
                        </a:spcAft>
                      </a:pPr>
                      <a:r>
                        <a:rPr lang="zh-CN" sz="1000" kern="100" dirty="0">
                          <a:solidFill>
                            <a:srgbClr val="000000"/>
                          </a:solidFill>
                          <a:latin typeface="Times New Roman" panose="02020603050405020304"/>
                          <a:ea typeface="宋体" panose="02010600030101010101" pitchFamily="2" charset="-122"/>
                          <a:cs typeface="Times New Roman" panose="02020603050405020304"/>
                        </a:rPr>
                        <a:t>液冷</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296033">
                <a:tc>
                  <a:txBody>
                    <a:bodyPr/>
                    <a:lstStyle/>
                    <a:p>
                      <a:pPr algn="ctr">
                        <a:lnSpc>
                          <a:spcPct val="150000"/>
                        </a:lnSpc>
                        <a:spcAft>
                          <a:spcPts val="0"/>
                        </a:spcAft>
                      </a:pPr>
                      <a:r>
                        <a:rPr lang="zh-CN" sz="1000" kern="100">
                          <a:solidFill>
                            <a:srgbClr val="000000"/>
                          </a:solidFill>
                          <a:latin typeface="Times New Roman" panose="02020603050405020304"/>
                          <a:ea typeface="宋体" panose="02010600030101010101" pitchFamily="2" charset="-122"/>
                          <a:cs typeface="Times New Roman" panose="02020603050405020304"/>
                        </a:rPr>
                        <a:t>接口形式</a:t>
                      </a:r>
                      <a:endParaRPr lang="zh-CN" sz="100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lgn="ctr">
                        <a:lnSpc>
                          <a:spcPct val="150000"/>
                        </a:lnSpc>
                        <a:spcAft>
                          <a:spcPts val="0"/>
                        </a:spcAft>
                      </a:pPr>
                      <a:r>
                        <a:rPr lang="en-US" sz="1000" dirty="0">
                          <a:solidFill>
                            <a:srgbClr val="000000"/>
                          </a:solidFill>
                          <a:latin typeface="宋体" panose="02010600030101010101" pitchFamily="2" charset="-122"/>
                          <a:ea typeface="宋体" panose="02010600030101010101" pitchFamily="2" charset="-122"/>
                        </a:rPr>
                        <a:t>BJ32</a:t>
                      </a:r>
                      <a:r>
                        <a:rPr lang="zh-CN" sz="1000" dirty="0">
                          <a:solidFill>
                            <a:srgbClr val="000000"/>
                          </a:solidFill>
                          <a:latin typeface="Arial" panose="020B0604020202020204"/>
                          <a:ea typeface="宋体" panose="02010600030101010101" pitchFamily="2" charset="-122"/>
                        </a:rPr>
                        <a:t>波导接口</a:t>
                      </a:r>
                      <a:endParaRPr lang="zh-CN" sz="1000" dirty="0">
                        <a:solidFill>
                          <a:srgbClr val="000000"/>
                        </a:solidFill>
                        <a:latin typeface="Arial" panose="020B0604020202020204"/>
                        <a:ea typeface="宋体" panose="02010600030101010101" pitchFamily="2" charset="-122"/>
                      </a:endParaRPr>
                    </a:p>
                  </a:txBody>
                  <a:tcPr marL="66171" marR="66171"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pic>
        <p:nvPicPr>
          <p:cNvPr id="46151" name="图片 12" descr="031"/>
          <p:cNvPicPr/>
          <p:nvPr/>
        </p:nvPicPr>
        <p:blipFill>
          <a:blip r:embed="rId4"/>
          <a:srcRect b="38260"/>
          <a:stretch>
            <a:fillRect/>
          </a:stretch>
        </p:blipFill>
        <p:spPr>
          <a:xfrm>
            <a:off x="5795963" y="3860800"/>
            <a:ext cx="3248025" cy="2070100"/>
          </a:xfrm>
          <a:prstGeom prst="rect">
            <a:avLst/>
          </a:prstGeom>
          <a:noFill/>
          <a:ln w="9525">
            <a:noFill/>
          </a:ln>
          <a:effectLst>
            <a:outerShdw sx="999" sy="999" algn="ctr" rotWithShape="0">
              <a:srgbClr val="000000"/>
            </a:outerShdw>
          </a:effectLst>
        </p:spPr>
      </p:pic>
      <p:graphicFrame>
        <p:nvGraphicFramePr>
          <p:cNvPr id="14" name="表格 13"/>
          <p:cNvGraphicFramePr>
            <a:graphicFrameLocks noGrp="1"/>
          </p:cNvGraphicFramePr>
          <p:nvPr/>
        </p:nvGraphicFramePr>
        <p:xfrm>
          <a:off x="6372225" y="1095375"/>
          <a:ext cx="2662132" cy="2766060"/>
        </p:xfrm>
        <a:graphic>
          <a:graphicData uri="http://schemas.openxmlformats.org/drawingml/2006/table">
            <a:tbl>
              <a:tblPr/>
              <a:tblGrid>
                <a:gridCol w="943940"/>
                <a:gridCol w="1718192"/>
              </a:tblGrid>
              <a:tr h="195218">
                <a:tc>
                  <a:txBody>
                    <a:bodyPr/>
                    <a:lstStyle/>
                    <a:p>
                      <a:pPr algn="ctr">
                        <a:lnSpc>
                          <a:spcPct val="150000"/>
                        </a:lnSpc>
                        <a:spcAft>
                          <a:spcPts val="0"/>
                        </a:spcAft>
                      </a:pPr>
                      <a:r>
                        <a:rPr lang="zh-CN" sz="1100" b="1" kern="100" dirty="0">
                          <a:solidFill>
                            <a:srgbClr val="FFFFFF"/>
                          </a:solidFill>
                          <a:latin typeface="Times New Roman" panose="02020603050405020304"/>
                          <a:ea typeface="宋体" panose="02010600030101010101" pitchFamily="2" charset="-122"/>
                          <a:cs typeface="Times New Roman" panose="02020603050405020304"/>
                        </a:rPr>
                        <a:t>参数名称</a:t>
                      </a:r>
                      <a:endParaRPr lang="zh-CN" sz="900" dirty="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algn="ctr">
                        <a:lnSpc>
                          <a:spcPct val="150000"/>
                        </a:lnSpc>
                        <a:spcAft>
                          <a:spcPts val="0"/>
                        </a:spcAft>
                      </a:pPr>
                      <a:r>
                        <a:rPr lang="zh-CN" sz="1100" b="1" kern="100">
                          <a:solidFill>
                            <a:srgbClr val="FFFFFF"/>
                          </a:solidFill>
                          <a:latin typeface="Times New Roman" panose="02020603050405020304"/>
                          <a:ea typeface="宋体" panose="02010600030101010101" pitchFamily="2" charset="-122"/>
                          <a:cs typeface="Times New Roman" panose="02020603050405020304"/>
                        </a:rPr>
                        <a:t>指标</a:t>
                      </a:r>
                      <a:endParaRPr lang="zh-CN" sz="900">
                        <a:solidFill>
                          <a:srgbClr val="000000"/>
                        </a:solidFill>
                        <a:latin typeface="Arial" panose="020B0604020202020204"/>
                        <a:ea typeface="宋体" panose="02010600030101010101" pitchFamily="2" charset="-122"/>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阳极电压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10</a:t>
                      </a:r>
                      <a:r>
                        <a:rPr kumimoji="0" lang="zh-CN" sz="1000" kern="1200" dirty="0">
                          <a:solidFill>
                            <a:srgbClr val="000000"/>
                          </a:solidFill>
                          <a:latin typeface="+mn-ea"/>
                          <a:ea typeface="+mn-ea"/>
                          <a:cs typeface="+mn-cs"/>
                        </a:rPr>
                        <a:t>—</a:t>
                      </a:r>
                      <a:r>
                        <a:rPr kumimoji="0" lang="en-US" sz="1000" kern="1200" dirty="0">
                          <a:solidFill>
                            <a:srgbClr val="000000"/>
                          </a:solidFill>
                          <a:latin typeface="+mn-ea"/>
                          <a:ea typeface="+mn-ea"/>
                          <a:cs typeface="+mn-cs"/>
                        </a:rPr>
                        <a:t>60kv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灯丝电压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7.2v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灯丝电流</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2.2A</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352079">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阴极电流</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250mA/400mA/600mA/1A/1.2A/1.4A</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控制方式</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阴极控制</a:t>
                      </a:r>
                      <a:r>
                        <a:rPr kumimoji="0" lang="en-US" sz="1000" kern="1200" dirty="0">
                          <a:solidFill>
                            <a:srgbClr val="000000"/>
                          </a:solidFill>
                          <a:latin typeface="+mn-ea"/>
                          <a:ea typeface="+mn-ea"/>
                          <a:cs typeface="+mn-cs"/>
                        </a:rPr>
                        <a:t>/</a:t>
                      </a:r>
                      <a:r>
                        <a:rPr kumimoji="0" lang="zh-CN" sz="1000" kern="1200" dirty="0">
                          <a:solidFill>
                            <a:srgbClr val="000000"/>
                          </a:solidFill>
                          <a:latin typeface="+mn-ea"/>
                          <a:ea typeface="+mn-ea"/>
                          <a:cs typeface="+mn-cs"/>
                        </a:rPr>
                        <a:t>栅极控制</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栅极电压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-350v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控制电压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en-US" sz="1000" kern="1200" dirty="0">
                          <a:solidFill>
                            <a:srgbClr val="000000"/>
                          </a:solidFill>
                          <a:latin typeface="+mn-ea"/>
                          <a:ea typeface="+mn-ea"/>
                          <a:cs typeface="+mn-cs"/>
                        </a:rPr>
                        <a:t>300v</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电子注半径</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a:t>
                      </a:r>
                      <a:r>
                        <a:rPr kumimoji="0" lang="en-US" sz="1000" kern="1200" dirty="0">
                          <a:solidFill>
                            <a:srgbClr val="000000"/>
                          </a:solidFill>
                          <a:latin typeface="+mn-ea"/>
                          <a:ea typeface="+mn-ea"/>
                          <a:cs typeface="+mn-cs"/>
                        </a:rPr>
                        <a:t>1.1mm</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射程</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a:t>
                      </a:r>
                      <a:r>
                        <a:rPr kumimoji="0" lang="en-US" sz="1000" kern="1200" dirty="0">
                          <a:solidFill>
                            <a:srgbClr val="000000"/>
                          </a:solidFill>
                          <a:latin typeface="+mn-ea"/>
                          <a:ea typeface="+mn-ea"/>
                          <a:cs typeface="+mn-cs"/>
                        </a:rPr>
                        <a:t>15mm</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8CCE4"/>
                    </a:solidFill>
                  </a:tcPr>
                </a:tc>
              </a:tr>
              <a:tr h="195218">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结构</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marL="0" algn="ctr" rtl="0" eaLnBrk="1" latinLnBrk="0" hangingPunct="1">
                        <a:lnSpc>
                          <a:spcPct val="150000"/>
                        </a:lnSpc>
                        <a:spcAft>
                          <a:spcPts val="0"/>
                        </a:spcAft>
                      </a:pPr>
                      <a:r>
                        <a:rPr kumimoji="0" lang="zh-CN" sz="1000" kern="1200" dirty="0">
                          <a:solidFill>
                            <a:srgbClr val="000000"/>
                          </a:solidFill>
                          <a:latin typeface="+mn-ea"/>
                          <a:ea typeface="+mn-ea"/>
                          <a:cs typeface="+mn-cs"/>
                        </a:rPr>
                        <a:t>陶瓷金属封接</a:t>
                      </a:r>
                      <a:endParaRPr kumimoji="0" lang="zh-CN" sz="1000" kern="1200" dirty="0">
                        <a:solidFill>
                          <a:srgbClr val="000000"/>
                        </a:solidFill>
                        <a:latin typeface="+mn-ea"/>
                        <a:ea typeface="+mn-ea"/>
                        <a:cs typeface="+mn-cs"/>
                      </a:endParaRPr>
                    </a:p>
                  </a:txBody>
                  <a:tcPr marL="54140" marR="5414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r>
            </a:tbl>
          </a:graphicData>
        </a:graphic>
      </p:graphicFrame>
      <p:sp>
        <p:nvSpPr>
          <p:cNvPr id="46190" name="TextBox 14"/>
          <p:cNvSpPr txBox="1"/>
          <p:nvPr/>
        </p:nvSpPr>
        <p:spPr>
          <a:xfrm>
            <a:off x="6569234" y="5949950"/>
            <a:ext cx="1969770" cy="398780"/>
          </a:xfrm>
          <a:prstGeom prst="rect">
            <a:avLst/>
          </a:prstGeom>
          <a:noFill/>
          <a:ln w="9525">
            <a:noFill/>
          </a:ln>
        </p:spPr>
        <p:txBody>
          <a:bodyPr wrap="none" anchor="t" anchorCtr="0">
            <a:spAutoFit/>
          </a:bodyPr>
          <a:lstStyle/>
          <a:p>
            <a:pPr algn="ctr"/>
            <a:r>
              <a:rPr lang="zh-CN" altLang="en-US" sz="2000" b="1" dirty="0">
                <a:latin typeface="楷体" panose="02010609060101010101" pitchFamily="49" charset="-122"/>
                <a:ea typeface="楷体" panose="02010609060101010101" pitchFamily="49" charset="-122"/>
              </a:rPr>
              <a:t>各种规格电子枪</a:t>
            </a:r>
            <a:endParaRPr lang="zh-CN" altLang="en-US" sz="2000" b="1" dirty="0">
              <a:latin typeface="楷体" panose="02010609060101010101" pitchFamily="49" charset="-122"/>
              <a:ea typeface="楷体" panose="02010609060101010101" pitchFamily="49" charset="-122"/>
            </a:endParaRPr>
          </a:p>
        </p:txBody>
      </p:sp>
      <p:sp>
        <p:nvSpPr>
          <p:cNvPr id="27649" name="标题 1"/>
          <p:cNvSpPr>
            <a:spLocks noGrp="1"/>
          </p:cNvSpPr>
          <p:nvPr>
            <p:ph type="title"/>
          </p:nvPr>
        </p:nvSpPr>
        <p:spPr>
          <a:xfrm>
            <a:off x="642938" y="-73025"/>
            <a:ext cx="7497762" cy="796925"/>
          </a:xfrm>
        </p:spPr>
        <p:txBody>
          <a:bodyPr vert="horz" wrap="square" lIns="0" tIns="45720" rIns="0" bIns="0" anchor="b" anchorCtr="0"/>
          <a:lstStyle/>
          <a:p>
            <a:r>
              <a:rPr lang="zh-CN" altLang="en-US" sz="3200" dirty="0"/>
              <a:t>大科学装置配套产品展示</a:t>
            </a:r>
            <a:endParaRPr lang="zh-CN" altLang="en-US" sz="3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内容占位符 2"/>
          <p:cNvSpPr>
            <a:spLocks noGrp="1"/>
          </p:cNvSpPr>
          <p:nvPr>
            <p:ph idx="1"/>
          </p:nvPr>
        </p:nvSpPr>
        <p:spPr>
          <a:xfrm>
            <a:off x="1413510" y="1866900"/>
            <a:ext cx="6316980" cy="3124200"/>
          </a:xfrm>
        </p:spPr>
        <p:txBody>
          <a:bodyPr vert="horz" wrap="square" lIns="91440" tIns="45720" rIns="91440" bIns="45720" anchor="t" anchorCtr="0"/>
          <a:lstStyle/>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微波真空事业部简介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产品展示</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chemeClr val="tx2"/>
                </a:solidFill>
                <a:latin typeface="华文楷体" panose="02010600040101010101" pitchFamily="2" charset="-122"/>
                <a:ea typeface="华文楷体" panose="02010600040101010101" pitchFamily="2" charset="-122"/>
              </a:rPr>
              <a:t>通用工艺和设施</a:t>
            </a:r>
            <a:endParaRPr lang="zh-CN" altLang="en-US" sz="2800" b="1" dirty="0">
              <a:solidFill>
                <a:schemeClr val="tx2"/>
              </a:solidFill>
              <a:latin typeface="华文楷体" panose="02010600040101010101" pitchFamily="2" charset="-122"/>
              <a:ea typeface="华文楷体" panose="02010600040101010101" pitchFamily="2" charset="-122"/>
            </a:endParaRPr>
          </a:p>
        </p:txBody>
      </p:sp>
      <p:sp>
        <p:nvSpPr>
          <p:cNvPr id="47106" name="标题 2"/>
          <p:cNvSpPr>
            <a:spLocks noGrp="1"/>
          </p:cNvSpPr>
          <p:nvPr>
            <p:ph type="title"/>
          </p:nvPr>
        </p:nvSpPr>
        <p:spPr/>
        <p:txBody>
          <a:bodyPr vert="horz" wrap="square" lIns="91440" tIns="45720" rIns="91440" bIns="45720" anchor="ctr" anchorCtr="0"/>
          <a:lstStyle/>
          <a:p>
            <a:r>
              <a:rPr lang="zh-CN" altLang="en-US" dirty="0"/>
              <a:t>目  录</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23215" y="1167765"/>
            <a:ext cx="3917950" cy="4661535"/>
          </a:xfrm>
          <a:prstGeom prst="rect">
            <a:avLst/>
          </a:prstGeom>
          <a:noFill/>
        </p:spPr>
        <p:txBody>
          <a:bodyPr wrap="square" rtlCol="0" anchor="t">
            <a:spAutoFit/>
          </a:bodyPr>
          <a:p>
            <a:pPr indent="457200" algn="just" fontAlgn="auto">
              <a:lnSpc>
                <a:spcPct val="150000"/>
              </a:lnSpc>
              <a:spcBef>
                <a:spcPts val="0"/>
              </a:spcBef>
              <a:spcAft>
                <a:spcPts val="0"/>
              </a:spcAft>
              <a:extLst>
                <a:ext uri="{35155182-B16C-46BC-9424-99874614C6A1}">
                  <wpsdc:indentchars xmlns:wpsdc="http://www.wps.cn/officeDocument/2017/drawingmlCustomData" val="200" checksum="59296752"/>
                </a:ext>
              </a:extLst>
            </a:pPr>
            <a:r>
              <a:rPr lang="zh-CN" altLang="en-US" b="1" dirty="0">
                <a:solidFill>
                  <a:srgbClr val="FF0000"/>
                </a:solidFill>
                <a:latin typeface="宋体" panose="02010600030101010101" pitchFamily="2" charset="-122"/>
                <a:cs typeface="宋体" panose="02010600030101010101" pitchFamily="2" charset="-122"/>
              </a:rPr>
              <a:t>安徽华东光电技术研究所有限公司</a:t>
            </a:r>
            <a:r>
              <a:rPr lang="zh-CN" altLang="en-US" b="1" dirty="0">
                <a:latin typeface="宋体" panose="02010600030101010101" pitchFamily="2" charset="-122"/>
                <a:cs typeface="宋体" panose="02010600030101010101" pitchFamily="2" charset="-122"/>
              </a:rPr>
              <a:t>始建于1987 年，位于安徽省芜湖市弋江区高新技术开发区华夏科技园内, 是</a:t>
            </a:r>
            <a:r>
              <a:rPr lang="zh-CN" altLang="en-US" b="1" dirty="0">
                <a:solidFill>
                  <a:srgbClr val="FF0000"/>
                </a:solidFill>
                <a:latin typeface="宋体" panose="02010600030101010101" pitchFamily="2" charset="-122"/>
                <a:cs typeface="宋体" panose="02010600030101010101" pitchFamily="2" charset="-122"/>
              </a:rPr>
              <a:t>国家级创新型企业、国家高新技术企业、</a:t>
            </a:r>
            <a:r>
              <a:rPr lang="zh-CN" altLang="en-US" b="1" dirty="0">
                <a:solidFill>
                  <a:srgbClr val="FF0000"/>
                </a:solidFill>
                <a:latin typeface="宋体" panose="02010600030101010101" pitchFamily="2" charset="-122"/>
                <a:cs typeface="宋体" panose="02010600030101010101" pitchFamily="2" charset="-122"/>
                <a:sym typeface="+mn-ea"/>
              </a:rPr>
              <a:t>国家级专精特新</a:t>
            </a:r>
            <a:r>
              <a:rPr lang="en-US" altLang="zh-CN" b="1" dirty="0">
                <a:solidFill>
                  <a:srgbClr val="FF0000"/>
                </a:solidFill>
                <a:latin typeface="宋体" panose="02010600030101010101" pitchFamily="2" charset="-122"/>
                <a:cs typeface="宋体" panose="02010600030101010101" pitchFamily="2" charset="-122"/>
                <a:sym typeface="+mn-ea"/>
              </a:rPr>
              <a:t>“</a:t>
            </a:r>
            <a:r>
              <a:rPr lang="zh-CN" altLang="en-US" b="1" dirty="0">
                <a:solidFill>
                  <a:srgbClr val="FF0000"/>
                </a:solidFill>
                <a:latin typeface="宋体" panose="02010600030101010101" pitchFamily="2" charset="-122"/>
                <a:cs typeface="宋体" panose="02010600030101010101" pitchFamily="2" charset="-122"/>
                <a:sym typeface="+mn-ea"/>
              </a:rPr>
              <a:t>小巨人</a:t>
            </a:r>
            <a:r>
              <a:rPr lang="en-US" altLang="zh-CN" b="1" dirty="0">
                <a:solidFill>
                  <a:srgbClr val="FF0000"/>
                </a:solidFill>
                <a:latin typeface="宋体" panose="02010600030101010101" pitchFamily="2" charset="-122"/>
                <a:cs typeface="宋体" panose="02010600030101010101" pitchFamily="2" charset="-122"/>
                <a:sym typeface="+mn-ea"/>
              </a:rPr>
              <a:t>”</a:t>
            </a:r>
            <a:r>
              <a:rPr lang="zh-CN" altLang="en-US" b="1" dirty="0">
                <a:solidFill>
                  <a:srgbClr val="FF0000"/>
                </a:solidFill>
                <a:latin typeface="宋体" panose="02010600030101010101" pitchFamily="2" charset="-122"/>
                <a:cs typeface="宋体" panose="02010600030101010101" pitchFamily="2" charset="-122"/>
                <a:sym typeface="+mn-ea"/>
              </a:rPr>
              <a:t>企业和</a:t>
            </a:r>
            <a:r>
              <a:rPr lang="zh-CN" altLang="en-US" b="1" dirty="0">
                <a:solidFill>
                  <a:srgbClr val="FF0000"/>
                </a:solidFill>
                <a:latin typeface="宋体" panose="02010600030101010101" pitchFamily="2" charset="-122"/>
                <a:cs typeface="宋体" panose="02010600030101010101" pitchFamily="2" charset="-122"/>
              </a:rPr>
              <a:t>国家知识产权示范单位</a:t>
            </a:r>
            <a:r>
              <a:rPr lang="zh-CN" altLang="en-US" b="1" dirty="0">
                <a:latin typeface="宋体" panose="02010600030101010101" pitchFamily="2" charset="-122"/>
                <a:cs typeface="宋体" panose="02010600030101010101" pitchFamily="2" charset="-122"/>
              </a:rPr>
              <a:t>。公司已建成国家国际联合研究中心、国家企业技术中心等多个国家级科技创新基地，拥有国家博士后科研工作站、安徽省技术创新中心等近十个省部级科技创新平台和产学研合作基地。</a:t>
            </a:r>
            <a:endParaRPr lang="zh-CN" altLang="en-US">
              <a:latin typeface="宋体" panose="02010600030101010101" pitchFamily="2" charset="-122"/>
              <a:cs typeface="宋体" panose="02010600030101010101" pitchFamily="2" charset="-122"/>
            </a:endParaRPr>
          </a:p>
        </p:txBody>
      </p:sp>
      <p:pic>
        <p:nvPicPr>
          <p:cNvPr id="2" name="图片 21"/>
          <p:cNvPicPr>
            <a:picLocks noChangeAspect="1"/>
          </p:cNvPicPr>
          <p:nvPr/>
        </p:nvPicPr>
        <p:blipFill>
          <a:blip r:embed="rId1"/>
          <a:stretch>
            <a:fillRect/>
          </a:stretch>
        </p:blipFill>
        <p:spPr>
          <a:xfrm>
            <a:off x="4356100" y="1846898"/>
            <a:ext cx="4557713" cy="2940050"/>
          </a:xfrm>
          <a:prstGeom prst="rect">
            <a:avLst/>
          </a:prstGeom>
          <a:noFill/>
          <a:ln w="9525">
            <a:noFill/>
          </a:ln>
        </p:spPr>
      </p:pic>
      <p:sp>
        <p:nvSpPr>
          <p:cNvPr id="4" name="文本框 3"/>
          <p:cNvSpPr txBox="1"/>
          <p:nvPr/>
        </p:nvSpPr>
        <p:spPr>
          <a:xfrm>
            <a:off x="5795963" y="4942523"/>
            <a:ext cx="1512887" cy="400050"/>
          </a:xfrm>
          <a:prstGeom prst="rect">
            <a:avLst/>
          </a:prstGeom>
          <a:noFill/>
          <a:ln w="9525">
            <a:noFill/>
          </a:ln>
        </p:spPr>
        <p:txBody>
          <a:bodyPr wrap="square" lIns="91438" tIns="45719" rIns="91438" bIns="45719" anchor="t" anchorCtr="0">
            <a:spAutoFit/>
          </a:bodyPr>
          <a:p>
            <a:r>
              <a:rPr lang="zh-CN" altLang="en-US" sz="2000" b="1" dirty="0">
                <a:solidFill>
                  <a:srgbClr val="008000"/>
                </a:solidFill>
                <a:latin typeface="黑体" panose="02010609060101010101" pitchFamily="49" charset="-122"/>
                <a:ea typeface="黑体" panose="02010609060101010101" pitchFamily="49" charset="-122"/>
              </a:rPr>
              <a:t>华夏科技园</a:t>
            </a:r>
            <a:endParaRPr lang="zh-CN" altLang="en-US" sz="2000" b="1" dirty="0">
              <a:solidFill>
                <a:srgbClr val="008000"/>
              </a:solidFill>
              <a:latin typeface="黑体" panose="02010609060101010101" pitchFamily="49" charset="-122"/>
              <a:ea typeface="黑体" panose="02010609060101010101" pitchFamily="49" charset="-122"/>
            </a:endParaRPr>
          </a:p>
        </p:txBody>
      </p:sp>
      <p:sp>
        <p:nvSpPr>
          <p:cNvPr id="7170" name="标题 2"/>
          <p:cNvSpPr>
            <a:spLocks noGrp="1"/>
          </p:cNvSpPr>
          <p:nvPr>
            <p:ph type="title"/>
          </p:nvPr>
        </p:nvSpPr>
        <p:spPr/>
        <p:txBody>
          <a:bodyPr vert="horz" wrap="square" lIns="91440" tIns="45720" rIns="91440" bIns="45720" anchor="ctr" anchorCtr="0"/>
          <a:p>
            <a:r>
              <a:rPr lang="zh-CN" altLang="en-US" dirty="0"/>
              <a:t>公司简介</a:t>
            </a:r>
            <a:endParaRPr lang="zh-CN" alt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标题 1"/>
          <p:cNvSpPr>
            <a:spLocks noGrp="1"/>
          </p:cNvSpPr>
          <p:nvPr>
            <p:ph type="title"/>
          </p:nvPr>
        </p:nvSpPr>
        <p:spPr>
          <a:xfrm>
            <a:off x="642938" y="0"/>
            <a:ext cx="7497762" cy="796925"/>
          </a:xfrm>
        </p:spPr>
        <p:txBody>
          <a:bodyPr vert="horz" wrap="square" lIns="0" tIns="45720" rIns="0" bIns="0" anchor="b" anchorCtr="0"/>
          <a:lstStyle/>
          <a:p>
            <a:r>
              <a:rPr lang="zh-CN" altLang="en-US" sz="3600" dirty="0"/>
              <a:t>通用工艺和设施</a:t>
            </a:r>
            <a:endParaRPr lang="zh-CN" altLang="en-US" sz="3600" dirty="0"/>
          </a:p>
        </p:txBody>
      </p:sp>
      <p:graphicFrame>
        <p:nvGraphicFramePr>
          <p:cNvPr id="2" name="表格 1"/>
          <p:cNvGraphicFramePr/>
          <p:nvPr/>
        </p:nvGraphicFramePr>
        <p:xfrm>
          <a:off x="642938" y="1171575"/>
          <a:ext cx="3804920" cy="1036320"/>
        </p:xfrm>
        <a:graphic>
          <a:graphicData uri="http://schemas.openxmlformats.org/drawingml/2006/table">
            <a:tbl>
              <a:tblPr firstRow="1" bandRow="1">
                <a:tableStyleId>{5C22544A-7EE6-4342-B048-85BDC9FD1C3A}</a:tableStyleId>
              </a:tblPr>
              <a:tblGrid>
                <a:gridCol w="3804920"/>
              </a:tblGrid>
              <a:tr h="46736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1</a:t>
                      </a:r>
                      <a:r>
                        <a:rPr lang="zh-CN" altLang="en-US" sz="1800" dirty="0">
                          <a:solidFill>
                            <a:schemeClr val="tx1"/>
                          </a:solidFill>
                          <a:latin typeface="华文楷体" panose="02010600040101010101" pitchFamily="2" charset="-122"/>
                          <a:ea typeface="华文楷体" panose="02010600040101010101" pitchFamily="2" charset="-122"/>
                          <a:sym typeface="+mn-ea"/>
                        </a:rPr>
                        <a:t>、机械加工通用工艺及设施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800" dirty="0">
                          <a:solidFill>
                            <a:schemeClr val="bg1"/>
                          </a:solidFill>
                          <a:latin typeface="华文楷体" panose="02010600040101010101" pitchFamily="2" charset="-122"/>
                          <a:ea typeface="华文楷体" panose="02010600040101010101" pitchFamily="2" charset="-122"/>
                          <a:sym typeface="+mn-ea"/>
                        </a:rPr>
                        <a:t>集数控加工，车、钳、刨、磨、铣为一体的高水平的综合加工能力</a:t>
                      </a:r>
                      <a:endParaRPr lang="zh-CN" altLang="en-US" sz="18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49160" name="图片 5" descr="004.JPG"/>
          <p:cNvPicPr>
            <a:picLocks noChangeAspect="1"/>
          </p:cNvPicPr>
          <p:nvPr/>
        </p:nvPicPr>
        <p:blipFill>
          <a:blip r:embed="rId1"/>
          <a:srcRect l="39063" t="7677" b="46265"/>
          <a:stretch>
            <a:fillRect/>
          </a:stretch>
        </p:blipFill>
        <p:spPr>
          <a:xfrm>
            <a:off x="654050" y="2320925"/>
            <a:ext cx="3778885" cy="1810385"/>
          </a:xfrm>
          <a:prstGeom prst="rect">
            <a:avLst/>
          </a:prstGeom>
          <a:noFill/>
          <a:ln w="9525">
            <a:noFill/>
          </a:ln>
        </p:spPr>
      </p:pic>
      <p:graphicFrame>
        <p:nvGraphicFramePr>
          <p:cNvPr id="3" name="表格 2"/>
          <p:cNvGraphicFramePr/>
          <p:nvPr/>
        </p:nvGraphicFramePr>
        <p:xfrm>
          <a:off x="4946650" y="1171575"/>
          <a:ext cx="3804920" cy="1036320"/>
        </p:xfrm>
        <a:graphic>
          <a:graphicData uri="http://schemas.openxmlformats.org/drawingml/2006/table">
            <a:tbl>
              <a:tblPr firstRow="1" bandRow="1">
                <a:tableStyleId>{5C22544A-7EE6-4342-B048-85BDC9FD1C3A}</a:tableStyleId>
              </a:tblPr>
              <a:tblGrid>
                <a:gridCol w="3804920"/>
              </a:tblGrid>
              <a:tr h="46736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2</a:t>
                      </a:r>
                      <a:r>
                        <a:rPr lang="zh-CN" altLang="en-US" sz="1800" dirty="0">
                          <a:solidFill>
                            <a:schemeClr val="tx1"/>
                          </a:solidFill>
                          <a:latin typeface="华文楷体" panose="02010600040101010101" pitchFamily="2" charset="-122"/>
                          <a:ea typeface="华文楷体" panose="02010600040101010101" pitchFamily="2" charset="-122"/>
                          <a:sym typeface="+mn-ea"/>
                        </a:rPr>
                        <a:t>、表面处理工艺及设施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lgn="just">
                        <a:buNone/>
                      </a:pPr>
                      <a:r>
                        <a:rPr lang="zh-CN" altLang="en-US" sz="1800" dirty="0">
                          <a:solidFill>
                            <a:schemeClr val="bg1"/>
                          </a:solidFill>
                          <a:latin typeface="华文楷体" panose="02010600040101010101" pitchFamily="2" charset="-122"/>
                          <a:ea typeface="华文楷体" panose="02010600040101010101" pitchFamily="2" charset="-122"/>
                          <a:sym typeface="+mn-ea"/>
                        </a:rPr>
                        <a:t>各种微波真空器件材料表面去油清洗、高</a:t>
                      </a:r>
                      <a:r>
                        <a:rPr lang="en-US" altLang="zh-CN" sz="1800" dirty="0">
                          <a:solidFill>
                            <a:schemeClr val="bg1"/>
                          </a:solidFill>
                          <a:latin typeface="华文楷体" panose="02010600040101010101" pitchFamily="2" charset="-122"/>
                          <a:ea typeface="华文楷体" panose="02010600040101010101" pitchFamily="2" charset="-122"/>
                          <a:sym typeface="+mn-ea"/>
                        </a:rPr>
                        <a:t>RRR</a:t>
                      </a:r>
                      <a:r>
                        <a:rPr lang="zh-CN" altLang="en-US" sz="1800" dirty="0">
                          <a:solidFill>
                            <a:schemeClr val="bg1"/>
                          </a:solidFill>
                          <a:latin typeface="华文楷体" panose="02010600040101010101" pitchFamily="2" charset="-122"/>
                          <a:ea typeface="华文楷体" panose="02010600040101010101" pitchFamily="2" charset="-122"/>
                          <a:sym typeface="+mn-ea"/>
                        </a:rPr>
                        <a:t>值镀铜等表面处理能力</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49167" name="图片 5" descr="清洗车间.JPG"/>
          <p:cNvPicPr>
            <a:picLocks noChangeAspect="1"/>
          </p:cNvPicPr>
          <p:nvPr/>
        </p:nvPicPr>
        <p:blipFill>
          <a:blip r:embed="rId2"/>
          <a:stretch>
            <a:fillRect/>
          </a:stretch>
        </p:blipFill>
        <p:spPr>
          <a:xfrm>
            <a:off x="4958080" y="2376805"/>
            <a:ext cx="2054860" cy="1753870"/>
          </a:xfrm>
          <a:prstGeom prst="rect">
            <a:avLst/>
          </a:prstGeom>
          <a:noFill/>
          <a:ln w="9525">
            <a:noFill/>
          </a:ln>
        </p:spPr>
      </p:pic>
      <p:pic>
        <p:nvPicPr>
          <p:cNvPr id="49168" name="图片 6" descr="C:\Users\SUNMEI~1.HPT\AppData\Local\Temp\Rar$DRa0.142\导入内网图片\微信图片_20180323092655.jpg"/>
          <p:cNvPicPr>
            <a:picLocks noChangeAspect="1"/>
          </p:cNvPicPr>
          <p:nvPr/>
        </p:nvPicPr>
        <p:blipFill>
          <a:blip r:embed="rId3"/>
          <a:srcRect r="20518"/>
          <a:stretch>
            <a:fillRect/>
          </a:stretch>
        </p:blipFill>
        <p:spPr>
          <a:xfrm>
            <a:off x="7003415" y="2376805"/>
            <a:ext cx="1747520" cy="1753870"/>
          </a:xfrm>
          <a:prstGeom prst="rect">
            <a:avLst/>
          </a:prstGeom>
          <a:noFill/>
          <a:ln w="9525">
            <a:noFill/>
          </a:ln>
        </p:spPr>
      </p:pic>
      <p:graphicFrame>
        <p:nvGraphicFramePr>
          <p:cNvPr id="4" name="表格 3"/>
          <p:cNvGraphicFramePr/>
          <p:nvPr/>
        </p:nvGraphicFramePr>
        <p:xfrm>
          <a:off x="627380" y="4456430"/>
          <a:ext cx="3806190" cy="1584960"/>
        </p:xfrm>
        <a:graphic>
          <a:graphicData uri="http://schemas.openxmlformats.org/drawingml/2006/table">
            <a:tbl>
              <a:tblPr firstRow="1" bandRow="1">
                <a:tableStyleId>{5C22544A-7EE6-4342-B048-85BDC9FD1C3A}</a:tableStyleId>
              </a:tblPr>
              <a:tblGrid>
                <a:gridCol w="3806190"/>
              </a:tblGrid>
              <a:tr h="158496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3</a:t>
                      </a:r>
                      <a:r>
                        <a:rPr lang="zh-CN" altLang="en-US" sz="1800" dirty="0">
                          <a:solidFill>
                            <a:schemeClr val="tx1"/>
                          </a:solidFill>
                          <a:latin typeface="华文楷体" panose="02010600040101010101" pitchFamily="2" charset="-122"/>
                          <a:ea typeface="华文楷体" panose="02010600040101010101" pitchFamily="2" charset="-122"/>
                          <a:sym typeface="+mn-ea"/>
                        </a:rPr>
                        <a:t>、焊接工艺及设施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800" dirty="0">
                          <a:solidFill>
                            <a:schemeClr val="bg1"/>
                          </a:solidFill>
                          <a:latin typeface="华文楷体" panose="02010600040101010101" pitchFamily="2" charset="-122"/>
                          <a:ea typeface="华文楷体" panose="02010600040101010101" pitchFamily="2" charset="-122"/>
                          <a:sym typeface="+mn-ea"/>
                        </a:rPr>
                        <a:t>各种材料的电子束焊、点焊、激光焊、氩弧焊、高频焊以及以氢气炉、真空炉为载体的高温钎焊等综合热处理焊接能力</a:t>
                      </a:r>
                      <a:endParaRPr lang="zh-CN" altLang="en-US" sz="18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49175" name="图片 1190" descr="热处理车间.JPG"/>
          <p:cNvPicPr>
            <a:picLocks noChangeAspect="1"/>
          </p:cNvPicPr>
          <p:nvPr/>
        </p:nvPicPr>
        <p:blipFill>
          <a:blip r:embed="rId4"/>
          <a:stretch>
            <a:fillRect/>
          </a:stretch>
        </p:blipFill>
        <p:spPr>
          <a:xfrm>
            <a:off x="6769100" y="4472305"/>
            <a:ext cx="1982470" cy="1563370"/>
          </a:xfrm>
          <a:prstGeom prst="rect">
            <a:avLst/>
          </a:prstGeom>
          <a:noFill/>
          <a:ln w="9525">
            <a:noFill/>
          </a:ln>
        </p:spPr>
      </p:pic>
      <p:pic>
        <p:nvPicPr>
          <p:cNvPr id="49176" name="图片 1193" descr="微信图片_20210508104111"/>
          <p:cNvPicPr>
            <a:picLocks noChangeAspect="1"/>
          </p:cNvPicPr>
          <p:nvPr/>
        </p:nvPicPr>
        <p:blipFill>
          <a:blip r:embed="rId5"/>
          <a:stretch>
            <a:fillRect/>
          </a:stretch>
        </p:blipFill>
        <p:spPr>
          <a:xfrm>
            <a:off x="4947285" y="4472305"/>
            <a:ext cx="1821815" cy="156337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642938" y="1171575"/>
          <a:ext cx="3804920" cy="1036320"/>
        </p:xfrm>
        <a:graphic>
          <a:graphicData uri="http://schemas.openxmlformats.org/drawingml/2006/table">
            <a:tbl>
              <a:tblPr firstRow="1" bandRow="1">
                <a:tableStyleId>{5C22544A-7EE6-4342-B048-85BDC9FD1C3A}</a:tableStyleId>
              </a:tblPr>
              <a:tblGrid>
                <a:gridCol w="3804920"/>
              </a:tblGrid>
              <a:tr h="103632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4</a:t>
                      </a:r>
                      <a:r>
                        <a:rPr lang="zh-CN" altLang="en-US" sz="1800" dirty="0">
                          <a:solidFill>
                            <a:schemeClr val="tx1"/>
                          </a:solidFill>
                          <a:latin typeface="华文楷体" panose="02010600040101010101" pitchFamily="2" charset="-122"/>
                          <a:ea typeface="华文楷体" panose="02010600040101010101" pitchFamily="2" charset="-122"/>
                          <a:sym typeface="+mn-ea"/>
                        </a:rPr>
                        <a:t>、真空漏率检测工艺及设施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微波真空行业通用的氦质谱检漏工艺，可检真空漏率优于</a:t>
                      </a:r>
                      <a:r>
                        <a:rPr lang="en-US" altLang="zh-CN" sz="1600" dirty="0">
                          <a:solidFill>
                            <a:schemeClr val="bg1"/>
                          </a:solidFill>
                          <a:latin typeface="华文楷体" panose="02010600040101010101" pitchFamily="2" charset="-122"/>
                          <a:ea typeface="华文楷体" panose="02010600040101010101" pitchFamily="2" charset="-122"/>
                          <a:sym typeface="+mn-ea"/>
                        </a:rPr>
                        <a:t>1.0</a:t>
                      </a:r>
                      <a:r>
                        <a:rPr lang="zh-CN" altLang="en-US" sz="1600" dirty="0">
                          <a:solidFill>
                            <a:schemeClr val="bg1"/>
                          </a:solidFill>
                          <a:latin typeface="华文楷体" panose="02010600040101010101" pitchFamily="2" charset="-122"/>
                          <a:ea typeface="华文楷体" panose="02010600040101010101" pitchFamily="2" charset="-122"/>
                          <a:sym typeface="+mn-ea"/>
                        </a:rPr>
                        <a:t>×10</a:t>
                      </a:r>
                      <a:r>
                        <a:rPr lang="zh-CN" altLang="en-US" sz="1600" baseline="30000" dirty="0">
                          <a:solidFill>
                            <a:schemeClr val="bg1"/>
                          </a:solidFill>
                          <a:latin typeface="华文楷体" panose="02010600040101010101" pitchFamily="2" charset="-122"/>
                          <a:ea typeface="华文楷体" panose="02010600040101010101" pitchFamily="2" charset="-122"/>
                          <a:sym typeface="+mn-ea"/>
                        </a:rPr>
                        <a:t>-1</a:t>
                      </a:r>
                      <a:r>
                        <a:rPr lang="en-US" altLang="zh-CN" sz="1600" baseline="30000" dirty="0">
                          <a:solidFill>
                            <a:schemeClr val="bg1"/>
                          </a:solidFill>
                          <a:latin typeface="华文楷体" panose="02010600040101010101" pitchFamily="2" charset="-122"/>
                          <a:ea typeface="华文楷体" panose="02010600040101010101" pitchFamily="2" charset="-122"/>
                          <a:sym typeface="+mn-ea"/>
                        </a:rPr>
                        <a:t>2</a:t>
                      </a:r>
                      <a:r>
                        <a:rPr lang="en-US" altLang="zh-CN" sz="1600" dirty="0">
                          <a:solidFill>
                            <a:schemeClr val="bg1"/>
                          </a:solidFill>
                          <a:latin typeface="华文楷体" panose="02010600040101010101" pitchFamily="2" charset="-122"/>
                          <a:ea typeface="华文楷体" panose="02010600040101010101" pitchFamily="2" charset="-122"/>
                          <a:sym typeface="+mn-ea"/>
                        </a:rPr>
                        <a:t>Pa</a:t>
                      </a:r>
                      <a:r>
                        <a:rPr lang="en-US" altLang="zh-CN" sz="16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sym typeface="+mn-ea"/>
                        </a:rPr>
                        <a:t>·m</a:t>
                      </a:r>
                      <a:r>
                        <a:rPr lang="en-US" altLang="zh-CN" sz="1600" baseline="30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sym typeface="+mn-ea"/>
                        </a:rPr>
                        <a:t>3</a:t>
                      </a:r>
                      <a:r>
                        <a:rPr lang="zh-CN" altLang="en-US" sz="1600" dirty="0">
                          <a:solidFill>
                            <a:schemeClr val="bg1"/>
                          </a:solidFill>
                          <a:latin typeface="华文楷体" panose="02010600040101010101" pitchFamily="2" charset="-122"/>
                          <a:ea typeface="华文楷体" panose="02010600040101010101" pitchFamily="2" charset="-122"/>
                          <a:sym typeface="+mn-ea"/>
                        </a:rPr>
                        <a:t>/s</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3" name="表格 2"/>
          <p:cNvGraphicFramePr/>
          <p:nvPr/>
        </p:nvGraphicFramePr>
        <p:xfrm>
          <a:off x="4946650" y="1171575"/>
          <a:ext cx="3804920" cy="1036320"/>
        </p:xfrm>
        <a:graphic>
          <a:graphicData uri="http://schemas.openxmlformats.org/drawingml/2006/table">
            <a:tbl>
              <a:tblPr firstRow="1" bandRow="1">
                <a:tableStyleId>{5C22544A-7EE6-4342-B048-85BDC9FD1C3A}</a:tableStyleId>
              </a:tblPr>
              <a:tblGrid>
                <a:gridCol w="3804920"/>
              </a:tblGrid>
              <a:tr h="103632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5</a:t>
                      </a:r>
                      <a:r>
                        <a:rPr lang="zh-CN" altLang="en-US" sz="1800" dirty="0">
                          <a:solidFill>
                            <a:schemeClr val="tx1"/>
                          </a:solidFill>
                          <a:latin typeface="华文楷体" panose="02010600040101010101" pitchFamily="2" charset="-122"/>
                          <a:ea typeface="华文楷体" panose="02010600040101010101" pitchFamily="2" charset="-122"/>
                          <a:sym typeface="+mn-ea"/>
                        </a:rPr>
                        <a:t>、陶瓷表面镀</a:t>
                      </a:r>
                      <a:r>
                        <a:rPr lang="en-US" altLang="zh-CN" sz="1800" dirty="0">
                          <a:solidFill>
                            <a:schemeClr val="tx1"/>
                          </a:solidFill>
                          <a:latin typeface="华文楷体" panose="02010600040101010101" pitchFamily="2" charset="-122"/>
                          <a:ea typeface="华文楷体" panose="02010600040101010101" pitchFamily="2" charset="-122"/>
                          <a:sym typeface="+mn-ea"/>
                        </a:rPr>
                        <a:t>TiN</a:t>
                      </a:r>
                      <a:r>
                        <a:rPr lang="zh-CN" altLang="en-US" sz="1800" dirty="0">
                          <a:solidFill>
                            <a:schemeClr val="tx1"/>
                          </a:solidFill>
                          <a:latin typeface="华文楷体" panose="02010600040101010101" pitchFamily="2" charset="-122"/>
                          <a:ea typeface="华文楷体" panose="02010600040101010101" pitchFamily="2" charset="-122"/>
                          <a:sym typeface="+mn-ea"/>
                        </a:rPr>
                        <a:t>膜工艺及设施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在较高的真空环境下用电子束轰击TiN靶材，在陶瓷表面进行</a:t>
                      </a:r>
                      <a:r>
                        <a:rPr lang="en-US" altLang="zh-CN" sz="1600" dirty="0">
                          <a:solidFill>
                            <a:schemeClr val="bg1"/>
                          </a:solidFill>
                          <a:latin typeface="华文楷体" panose="02010600040101010101" pitchFamily="2" charset="-122"/>
                          <a:ea typeface="华文楷体" panose="02010600040101010101" pitchFamily="2" charset="-122"/>
                          <a:sym typeface="+mn-ea"/>
                        </a:rPr>
                        <a:t>TiN</a:t>
                      </a:r>
                      <a:r>
                        <a:rPr lang="zh-CN" altLang="en-US" sz="1600" dirty="0">
                          <a:solidFill>
                            <a:schemeClr val="bg1"/>
                          </a:solidFill>
                          <a:latin typeface="华文楷体" panose="02010600040101010101" pitchFamily="2" charset="-122"/>
                          <a:ea typeface="华文楷体" panose="02010600040101010101" pitchFamily="2" charset="-122"/>
                          <a:sym typeface="+mn-ea"/>
                        </a:rPr>
                        <a:t>镀膜的工艺能力</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4" name="表格 3"/>
          <p:cNvGraphicFramePr/>
          <p:nvPr/>
        </p:nvGraphicFramePr>
        <p:xfrm>
          <a:off x="627380" y="4815205"/>
          <a:ext cx="3821430" cy="1050925"/>
        </p:xfrm>
        <a:graphic>
          <a:graphicData uri="http://schemas.openxmlformats.org/drawingml/2006/table">
            <a:tbl>
              <a:tblPr firstRow="1" bandRow="1">
                <a:tableStyleId>{5C22544A-7EE6-4342-B048-85BDC9FD1C3A}</a:tableStyleId>
              </a:tblPr>
              <a:tblGrid>
                <a:gridCol w="3821430"/>
              </a:tblGrid>
              <a:tr h="1050925">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6</a:t>
                      </a:r>
                      <a:r>
                        <a:rPr lang="zh-CN" altLang="en-US" sz="1800" dirty="0">
                          <a:solidFill>
                            <a:schemeClr val="tx1"/>
                          </a:solidFill>
                          <a:latin typeface="华文楷体" panose="02010600040101010101" pitchFamily="2" charset="-122"/>
                          <a:ea typeface="华文楷体" panose="02010600040101010101" pitchFamily="2" charset="-122"/>
                          <a:sym typeface="+mn-ea"/>
                        </a:rPr>
                        <a:t>、组件超净清洗、组装工艺</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在超净间（</a:t>
                      </a:r>
                      <a:r>
                        <a:rPr lang="en-US" altLang="zh-CN" sz="1600" dirty="0">
                          <a:solidFill>
                            <a:schemeClr val="bg1"/>
                          </a:solidFill>
                          <a:latin typeface="华文楷体" panose="02010600040101010101" pitchFamily="2" charset="-122"/>
                          <a:ea typeface="华文楷体" panose="02010600040101010101" pitchFamily="2" charset="-122"/>
                          <a:sym typeface="+mn-ea"/>
                        </a:rPr>
                        <a:t>ISO4</a:t>
                      </a:r>
                      <a:r>
                        <a:rPr lang="zh-CN" altLang="en-US" sz="1600" dirty="0">
                          <a:solidFill>
                            <a:schemeClr val="bg1"/>
                          </a:solidFill>
                          <a:latin typeface="华文楷体" panose="02010600040101010101" pitchFamily="2" charset="-122"/>
                          <a:ea typeface="华文楷体" panose="02010600040101010101" pitchFamily="2" charset="-122"/>
                          <a:sym typeface="+mn-ea"/>
                        </a:rPr>
                        <a:t>）中使用超纯水（电阻率1</a:t>
                      </a:r>
                      <a:r>
                        <a:rPr lang="en-US" altLang="zh-CN" sz="1600" dirty="0">
                          <a:solidFill>
                            <a:schemeClr val="bg1"/>
                          </a:solidFill>
                          <a:latin typeface="华文楷体" panose="02010600040101010101" pitchFamily="2" charset="-122"/>
                          <a:ea typeface="华文楷体" panose="02010600040101010101" pitchFamily="2" charset="-122"/>
                          <a:sym typeface="+mn-ea"/>
                        </a:rPr>
                        <a:t>8</a:t>
                      </a:r>
                      <a:r>
                        <a:rPr lang="zh-CN" altLang="en-US" sz="1600" dirty="0">
                          <a:solidFill>
                            <a:schemeClr val="bg1"/>
                          </a:solidFill>
                          <a:latin typeface="华文楷体" panose="02010600040101010101" pitchFamily="2" charset="-122"/>
                          <a:ea typeface="华文楷体" panose="02010600040101010101" pitchFamily="2" charset="-122"/>
                          <a:sym typeface="+mn-ea"/>
                        </a:rPr>
                        <a:t>MΩ）对各组件清洗、冲淋和组装</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50196" name="图片 6" descr="真空镀膜车间.JPG"/>
          <p:cNvPicPr>
            <a:picLocks noChangeAspect="1"/>
          </p:cNvPicPr>
          <p:nvPr/>
        </p:nvPicPr>
        <p:blipFill>
          <a:blip r:embed="rId1"/>
          <a:stretch>
            <a:fillRect/>
          </a:stretch>
        </p:blipFill>
        <p:spPr>
          <a:xfrm>
            <a:off x="4946650" y="2362200"/>
            <a:ext cx="3804920" cy="1938655"/>
          </a:xfrm>
          <a:prstGeom prst="rect">
            <a:avLst/>
          </a:prstGeom>
          <a:noFill/>
          <a:ln w="9525">
            <a:noFill/>
          </a:ln>
        </p:spPr>
      </p:pic>
      <p:pic>
        <p:nvPicPr>
          <p:cNvPr id="50198" name="图片 9" descr="D:\民品\上海光源\工艺试验验证照片\清洗照片\微信图片_20190713100240.jpg"/>
          <p:cNvPicPr/>
          <p:nvPr/>
        </p:nvPicPr>
        <p:blipFill>
          <a:blip r:embed="rId2"/>
          <a:stretch>
            <a:fillRect/>
          </a:stretch>
        </p:blipFill>
        <p:spPr>
          <a:xfrm>
            <a:off x="6087745" y="4587875"/>
            <a:ext cx="1482725" cy="1476375"/>
          </a:xfrm>
          <a:prstGeom prst="rect">
            <a:avLst/>
          </a:prstGeom>
          <a:noFill/>
          <a:ln w="9525">
            <a:noFill/>
          </a:ln>
        </p:spPr>
      </p:pic>
      <p:sp>
        <p:nvSpPr>
          <p:cNvPr id="50199" name="标题 1"/>
          <p:cNvSpPr>
            <a:spLocks noGrp="1"/>
          </p:cNvSpPr>
          <p:nvPr>
            <p:ph type="title"/>
          </p:nvPr>
        </p:nvSpPr>
        <p:spPr>
          <a:xfrm>
            <a:off x="642938" y="0"/>
            <a:ext cx="7497762" cy="796925"/>
          </a:xfrm>
        </p:spPr>
        <p:txBody>
          <a:bodyPr vert="horz" wrap="square" lIns="0" tIns="45720" rIns="0" bIns="0" anchor="b" anchorCtr="0"/>
          <a:lstStyle/>
          <a:p>
            <a:r>
              <a:rPr lang="zh-CN" altLang="en-US" sz="3600" dirty="0"/>
              <a:t>通用工艺和设施</a:t>
            </a:r>
            <a:endParaRPr lang="zh-CN" altLang="en-US" sz="3600" dirty="0"/>
          </a:p>
        </p:txBody>
      </p:sp>
      <p:pic>
        <p:nvPicPr>
          <p:cNvPr id="20" name="图片 20" descr="微信图片_202204111035165"/>
          <p:cNvPicPr>
            <a:picLocks noChangeAspect="1"/>
          </p:cNvPicPr>
          <p:nvPr/>
        </p:nvPicPr>
        <p:blipFill>
          <a:blip r:embed="rId3"/>
          <a:srcRect t="21568" b="2646"/>
          <a:stretch>
            <a:fillRect/>
          </a:stretch>
        </p:blipFill>
        <p:spPr>
          <a:xfrm>
            <a:off x="642620" y="2362200"/>
            <a:ext cx="3805555" cy="1938655"/>
          </a:xfrm>
          <a:prstGeom prst="rect">
            <a:avLst/>
          </a:prstGeom>
        </p:spPr>
      </p:pic>
      <p:pic>
        <p:nvPicPr>
          <p:cNvPr id="53272" name="图片 93" descr="mmexport1661743424342"/>
          <p:cNvPicPr>
            <a:picLocks noChangeAspect="1"/>
          </p:cNvPicPr>
          <p:nvPr/>
        </p:nvPicPr>
        <p:blipFill>
          <a:blip r:embed="rId4" cstate="print"/>
          <a:srcRect l="19375" r="11912"/>
          <a:stretch>
            <a:fillRect/>
          </a:stretch>
        </p:blipFill>
        <p:spPr>
          <a:xfrm>
            <a:off x="7520305" y="4587875"/>
            <a:ext cx="1249045" cy="1477010"/>
          </a:xfrm>
          <a:prstGeom prst="rect">
            <a:avLst/>
          </a:prstGeom>
          <a:noFill/>
          <a:ln w="9525">
            <a:noFill/>
          </a:ln>
        </p:spPr>
      </p:pic>
      <p:pic>
        <p:nvPicPr>
          <p:cNvPr id="5" name="图片 4"/>
          <p:cNvPicPr/>
          <p:nvPr/>
        </p:nvPicPr>
        <p:blipFill>
          <a:blip r:embed="rId5"/>
          <a:stretch>
            <a:fillRect/>
          </a:stretch>
        </p:blipFill>
        <p:spPr>
          <a:xfrm>
            <a:off x="4827270" y="4587875"/>
            <a:ext cx="1260475" cy="14763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p:nvPr/>
        </p:nvGraphicFramePr>
        <p:xfrm>
          <a:off x="642938" y="1171575"/>
          <a:ext cx="3867150" cy="1036320"/>
        </p:xfrm>
        <a:graphic>
          <a:graphicData uri="http://schemas.openxmlformats.org/drawingml/2006/table">
            <a:tbl>
              <a:tblPr firstRow="1" bandRow="1">
                <a:tableStyleId>{5C22544A-7EE6-4342-B048-85BDC9FD1C3A}</a:tableStyleId>
              </a:tblPr>
              <a:tblGrid>
                <a:gridCol w="3867150"/>
              </a:tblGrid>
              <a:tr h="103632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7</a:t>
                      </a:r>
                      <a:r>
                        <a:rPr lang="zh-CN" altLang="en-US" sz="1800" dirty="0">
                          <a:solidFill>
                            <a:schemeClr val="tx1"/>
                          </a:solidFill>
                          <a:latin typeface="华文楷体" panose="02010600040101010101" pitchFamily="2" charset="-122"/>
                          <a:ea typeface="华文楷体" panose="02010600040101010101" pitchFamily="2" charset="-122"/>
                          <a:sym typeface="+mn-ea"/>
                        </a:rPr>
                        <a:t>、氮气吹扫工艺及设施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用过滤的去离子氮气对组件进行吹扫，并利用尘埃粒子计数器进行检测</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3" name="表格 2"/>
          <p:cNvGraphicFramePr/>
          <p:nvPr/>
        </p:nvGraphicFramePr>
        <p:xfrm>
          <a:off x="4946650" y="1171575"/>
          <a:ext cx="3890645" cy="1036320"/>
        </p:xfrm>
        <a:graphic>
          <a:graphicData uri="http://schemas.openxmlformats.org/drawingml/2006/table">
            <a:tbl>
              <a:tblPr firstRow="1" bandRow="1">
                <a:tableStyleId>{5C22544A-7EE6-4342-B048-85BDC9FD1C3A}</a:tableStyleId>
              </a:tblPr>
              <a:tblGrid>
                <a:gridCol w="3890645"/>
              </a:tblGrid>
              <a:tr h="103632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8</a:t>
                      </a:r>
                      <a:r>
                        <a:rPr lang="zh-CN" altLang="en-US" sz="1800" dirty="0">
                          <a:solidFill>
                            <a:schemeClr val="tx1"/>
                          </a:solidFill>
                          <a:latin typeface="华文楷体" panose="02010600040101010101" pitchFamily="2" charset="-122"/>
                          <a:ea typeface="华文楷体" panose="02010600040101010101" pitchFamily="2" charset="-122"/>
                          <a:sym typeface="+mn-ea"/>
                        </a:rPr>
                        <a:t>、烘烤除气工艺及设施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600" dirty="0">
                          <a:solidFill>
                            <a:schemeClr val="bg1"/>
                          </a:solidFill>
                          <a:latin typeface="华文楷体" panose="02010600040101010101" pitchFamily="2" charset="-122"/>
                          <a:ea typeface="华文楷体" panose="02010600040101010101" pitchFamily="2" charset="-122"/>
                          <a:sym typeface="+mn-ea"/>
                        </a:rPr>
                        <a:t>可对微波真空器件进行双真空高温烘烤除气和残余气体分析（RGA）</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graphicFrame>
        <p:nvGraphicFramePr>
          <p:cNvPr id="4" name="表格 3"/>
          <p:cNvGraphicFramePr/>
          <p:nvPr/>
        </p:nvGraphicFramePr>
        <p:xfrm>
          <a:off x="627380" y="4806950"/>
          <a:ext cx="3883660" cy="1059180"/>
        </p:xfrm>
        <a:graphic>
          <a:graphicData uri="http://schemas.openxmlformats.org/drawingml/2006/table">
            <a:tbl>
              <a:tblPr firstRow="1" bandRow="1">
                <a:tableStyleId>{5C22544A-7EE6-4342-B048-85BDC9FD1C3A}</a:tableStyleId>
              </a:tblPr>
              <a:tblGrid>
                <a:gridCol w="3883660"/>
              </a:tblGrid>
              <a:tr h="1059180">
                <a:tc>
                  <a:txBody>
                    <a:bodyPr/>
                    <a:lstStyle/>
                    <a:p>
                      <a:pPr>
                        <a:buNone/>
                      </a:pPr>
                      <a:r>
                        <a:rPr lang="en-US" altLang="zh-CN" sz="1800" dirty="0">
                          <a:solidFill>
                            <a:schemeClr val="tx1"/>
                          </a:solidFill>
                          <a:latin typeface="华文楷体" panose="02010600040101010101" pitchFamily="2" charset="-122"/>
                          <a:ea typeface="华文楷体" panose="02010600040101010101" pitchFamily="2" charset="-122"/>
                          <a:sym typeface="+mn-ea"/>
                        </a:rPr>
                        <a:t>9</a:t>
                      </a:r>
                      <a:r>
                        <a:rPr lang="zh-CN" altLang="en-US" sz="1800" dirty="0">
                          <a:solidFill>
                            <a:schemeClr val="tx1"/>
                          </a:solidFill>
                          <a:latin typeface="华文楷体" panose="02010600040101010101" pitchFamily="2" charset="-122"/>
                          <a:ea typeface="华文楷体" panose="02010600040101010101" pitchFamily="2" charset="-122"/>
                          <a:sym typeface="+mn-ea"/>
                        </a:rPr>
                        <a:t>、测试老炼工艺及设施</a:t>
                      </a:r>
                      <a:endParaRPr lang="zh-CN" altLang="en-US" sz="1800" dirty="0">
                        <a:solidFill>
                          <a:schemeClr val="tx1"/>
                        </a:solidFill>
                        <a:latin typeface="华文楷体" panose="02010600040101010101" pitchFamily="2" charset="-122"/>
                        <a:ea typeface="华文楷体" panose="02010600040101010101" pitchFamily="2" charset="-122"/>
                        <a:sym typeface="+mn-ea"/>
                      </a:endParaRPr>
                    </a:p>
                    <a:p>
                      <a:pPr>
                        <a:buNone/>
                      </a:pPr>
                      <a:endParaRPr lang="zh-CN" altLang="en-US" sz="800" dirty="0">
                        <a:solidFill>
                          <a:schemeClr val="tx2"/>
                        </a:solidFill>
                        <a:latin typeface="华文楷体" panose="02010600040101010101" pitchFamily="2" charset="-122"/>
                        <a:ea typeface="华文楷体" panose="02010600040101010101" pitchFamily="2" charset="-122"/>
                        <a:sym typeface="+mn-ea"/>
                      </a:endParaRPr>
                    </a:p>
                    <a:p>
                      <a:pPr>
                        <a:buNone/>
                      </a:pPr>
                      <a:r>
                        <a:rPr lang="zh-CN" altLang="en-US" sz="1800" dirty="0">
                          <a:solidFill>
                            <a:schemeClr val="bg1"/>
                          </a:solidFill>
                          <a:latin typeface="华文楷体" panose="02010600040101010101" pitchFamily="2" charset="-122"/>
                          <a:ea typeface="华文楷体" panose="02010600040101010101" pitchFamily="2" charset="-122"/>
                          <a:sym typeface="+mn-ea"/>
                        </a:rPr>
                        <a:t>可对产品进行脉冲和连续波功率老炼，并进行相关功率参数测试</a:t>
                      </a:r>
                      <a:endParaRPr lang="zh-CN" altLang="en-US" sz="1600" dirty="0">
                        <a:solidFill>
                          <a:schemeClr val="bg1"/>
                        </a:solidFill>
                        <a:latin typeface="华文楷体" panose="02010600040101010101" pitchFamily="2" charset="-122"/>
                        <a:ea typeface="华文楷体" panose="02010600040101010101" pitchFamily="2" charset="-122"/>
                        <a:sym typeface="+mn-ea"/>
                      </a:endParaRPr>
                    </a:p>
                  </a:txBody>
                  <a:tcPr/>
                </a:tc>
              </a:tr>
            </a:tbl>
          </a:graphicData>
        </a:graphic>
      </p:graphicFrame>
      <p:pic>
        <p:nvPicPr>
          <p:cNvPr id="51219" name="图片 65" descr="微信图片_202004090925434"/>
          <p:cNvPicPr>
            <a:picLocks noChangeAspect="1"/>
          </p:cNvPicPr>
          <p:nvPr/>
        </p:nvPicPr>
        <p:blipFill>
          <a:blip r:embed="rId1"/>
          <a:stretch>
            <a:fillRect/>
          </a:stretch>
        </p:blipFill>
        <p:spPr>
          <a:xfrm>
            <a:off x="4946650" y="2389505"/>
            <a:ext cx="1676400" cy="2025650"/>
          </a:xfrm>
          <a:prstGeom prst="rect">
            <a:avLst/>
          </a:prstGeom>
          <a:noFill/>
          <a:ln w="9525">
            <a:noFill/>
          </a:ln>
        </p:spPr>
      </p:pic>
      <p:pic>
        <p:nvPicPr>
          <p:cNvPr id="51220" name="图片 1095" descr="微信图片_20201203134109"/>
          <p:cNvPicPr>
            <a:picLocks noChangeAspect="1"/>
          </p:cNvPicPr>
          <p:nvPr/>
        </p:nvPicPr>
        <p:blipFill>
          <a:blip r:embed="rId2"/>
          <a:srcRect t="6718" r="5785"/>
          <a:stretch>
            <a:fillRect/>
          </a:stretch>
        </p:blipFill>
        <p:spPr>
          <a:xfrm>
            <a:off x="7031990" y="2389188"/>
            <a:ext cx="1804988" cy="1255712"/>
          </a:xfrm>
          <a:prstGeom prst="rect">
            <a:avLst/>
          </a:prstGeom>
          <a:noFill/>
          <a:ln w="9525">
            <a:noFill/>
          </a:ln>
        </p:spPr>
      </p:pic>
      <p:pic>
        <p:nvPicPr>
          <p:cNvPr id="51221" name="图片 99" descr="微信图片_20210507150616"/>
          <p:cNvPicPr>
            <a:picLocks noChangeAspect="1"/>
          </p:cNvPicPr>
          <p:nvPr/>
        </p:nvPicPr>
        <p:blipFill>
          <a:blip r:embed="rId3"/>
          <a:srcRect t="17307" b="10651"/>
          <a:stretch>
            <a:fillRect/>
          </a:stretch>
        </p:blipFill>
        <p:spPr>
          <a:xfrm>
            <a:off x="7031990" y="3589338"/>
            <a:ext cx="1804988" cy="825500"/>
          </a:xfrm>
          <a:prstGeom prst="rect">
            <a:avLst/>
          </a:prstGeom>
          <a:noFill/>
          <a:ln w="9525">
            <a:noFill/>
          </a:ln>
        </p:spPr>
      </p:pic>
      <p:pic>
        <p:nvPicPr>
          <p:cNvPr id="51222" name="图片 11"/>
          <p:cNvPicPr>
            <a:picLocks noChangeAspect="1"/>
          </p:cNvPicPr>
          <p:nvPr/>
        </p:nvPicPr>
        <p:blipFill>
          <a:blip r:embed="rId4"/>
          <a:srcRect l="11148"/>
          <a:stretch>
            <a:fillRect/>
          </a:stretch>
        </p:blipFill>
        <p:spPr>
          <a:xfrm>
            <a:off x="4946650" y="4630738"/>
            <a:ext cx="1887538" cy="1401762"/>
          </a:xfrm>
          <a:prstGeom prst="rect">
            <a:avLst/>
          </a:prstGeom>
          <a:noFill/>
          <a:ln w="9525">
            <a:noFill/>
          </a:ln>
        </p:spPr>
      </p:pic>
      <p:pic>
        <p:nvPicPr>
          <p:cNvPr id="51223" name="图片 12"/>
          <p:cNvPicPr>
            <a:picLocks noChangeAspect="1"/>
          </p:cNvPicPr>
          <p:nvPr/>
        </p:nvPicPr>
        <p:blipFill>
          <a:blip r:embed="rId5"/>
          <a:srcRect t="32150" b="32092"/>
          <a:stretch>
            <a:fillRect/>
          </a:stretch>
        </p:blipFill>
        <p:spPr>
          <a:xfrm>
            <a:off x="6978015" y="4630738"/>
            <a:ext cx="1858963" cy="1401762"/>
          </a:xfrm>
          <a:prstGeom prst="rect">
            <a:avLst/>
          </a:prstGeom>
          <a:noFill/>
          <a:ln w="9525">
            <a:noFill/>
          </a:ln>
        </p:spPr>
      </p:pic>
      <p:pic>
        <p:nvPicPr>
          <p:cNvPr id="51224" name="图片 13"/>
          <p:cNvPicPr>
            <a:picLocks noChangeAspect="1"/>
          </p:cNvPicPr>
          <p:nvPr/>
        </p:nvPicPr>
        <p:blipFill>
          <a:blip r:embed="rId6"/>
          <a:stretch>
            <a:fillRect/>
          </a:stretch>
        </p:blipFill>
        <p:spPr>
          <a:xfrm>
            <a:off x="643255" y="2389505"/>
            <a:ext cx="1716405" cy="1939925"/>
          </a:xfrm>
          <a:prstGeom prst="rect">
            <a:avLst/>
          </a:prstGeom>
          <a:noFill/>
          <a:ln w="9525">
            <a:noFill/>
          </a:ln>
        </p:spPr>
      </p:pic>
      <p:pic>
        <p:nvPicPr>
          <p:cNvPr id="51225" name="图片 14" descr="IMG_20220716_092151"/>
          <p:cNvPicPr>
            <a:picLocks noChangeAspect="1"/>
          </p:cNvPicPr>
          <p:nvPr/>
        </p:nvPicPr>
        <p:blipFill>
          <a:blip r:embed="rId7"/>
          <a:stretch>
            <a:fillRect/>
          </a:stretch>
        </p:blipFill>
        <p:spPr>
          <a:xfrm>
            <a:off x="2617470" y="2389505"/>
            <a:ext cx="1892935" cy="1939925"/>
          </a:xfrm>
          <a:prstGeom prst="rect">
            <a:avLst/>
          </a:prstGeom>
          <a:noFill/>
          <a:ln w="9525">
            <a:noFill/>
          </a:ln>
        </p:spPr>
      </p:pic>
      <p:sp>
        <p:nvSpPr>
          <p:cNvPr id="51226" name="标题 1"/>
          <p:cNvSpPr>
            <a:spLocks noGrp="1"/>
          </p:cNvSpPr>
          <p:nvPr>
            <p:ph type="title"/>
          </p:nvPr>
        </p:nvSpPr>
        <p:spPr>
          <a:xfrm>
            <a:off x="642938" y="0"/>
            <a:ext cx="7497762" cy="796925"/>
          </a:xfrm>
        </p:spPr>
        <p:txBody>
          <a:bodyPr vert="horz" wrap="square" lIns="0" tIns="45720" rIns="0" bIns="0" anchor="b" anchorCtr="0"/>
          <a:lstStyle/>
          <a:p>
            <a:r>
              <a:rPr lang="zh-CN" altLang="en-US" sz="3600" dirty="0"/>
              <a:t>通用工艺和设施</a:t>
            </a:r>
            <a:endParaRPr lang="zh-CN" altLang="en-US" sz="3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1">
            <a:lum bright="19998"/>
          </a:blip>
          <a:srcRect t="13194" r="52685" b="7638"/>
          <a:stretch>
            <a:fillRect/>
          </a:stretch>
        </p:blipFill>
        <p:spPr bwMode="auto">
          <a:xfrm>
            <a:off x="0" y="1285875"/>
            <a:ext cx="9144000" cy="5572125"/>
          </a:xfrm>
          <a:prstGeom prst="rect">
            <a:avLst/>
          </a:prstGeom>
          <a:ln>
            <a:noFill/>
          </a:ln>
          <a:effectLst>
            <a:outerShdw blurRad="292100" dist="139700" dir="2700000" algn="tl" rotWithShape="0">
              <a:srgbClr val="333333">
                <a:alpha val="65000"/>
              </a:srgbClr>
            </a:outerShdw>
          </a:effectLst>
        </p:spPr>
      </p:pic>
      <p:sp>
        <p:nvSpPr>
          <p:cNvPr id="3" name="内容占位符 2"/>
          <p:cNvSpPr>
            <a:spLocks noGrp="1"/>
          </p:cNvSpPr>
          <p:nvPr>
            <p:ph idx="1"/>
          </p:nvPr>
        </p:nvSpPr>
        <p:spPr bwMode="auto">
          <a:xfrm>
            <a:off x="428596" y="1285860"/>
            <a:ext cx="7498077" cy="2428892"/>
          </a:xfrm>
          <a:ln>
            <a:miter lim="800000"/>
          </a:ln>
          <a:effectLst/>
          <a:sp3d prstMaterial="plastic"/>
        </p:spPr>
        <p:txBody>
          <a:bodyPr vert="horz" wrap="square" lIns="91440" tIns="45720" rIns="91440" bIns="45720" numCol="1" anchor="t" anchorCtr="0" compatLnSpc="1">
            <a:noAutofit/>
            <a:scene3d>
              <a:camera prst="perspectiveLeft"/>
              <a:lightRig rig="contrasting" dir="t">
                <a:rot lat="0" lon="0" rev="4500000"/>
              </a:lightRig>
            </a:scene3d>
            <a:sp3d contourW="6350" prstMaterial="metal">
              <a:bevelT w="127000" h="31750" prst="relaxedInset"/>
              <a:contourClr>
                <a:schemeClr val="accent1">
                  <a:shade val="75000"/>
                </a:schemeClr>
              </a:contourClr>
            </a:sp3d>
          </a:bodyPr>
          <a:lstStyle/>
          <a:p>
            <a:pPr marL="274320" marR="0" lvl="0" indent="-274320" algn="ctr" defTabSz="914400" rtl="0" eaLnBrk="1" fontAlgn="auto" latinLnBrk="0" hangingPunct="1">
              <a:lnSpc>
                <a:spcPct val="100000"/>
              </a:lnSpc>
              <a:spcBef>
                <a:spcPct val="20000"/>
              </a:spcBef>
              <a:spcAft>
                <a:spcPts val="0"/>
              </a:spcAft>
              <a:buClr>
                <a:schemeClr val="accent3"/>
              </a:buClr>
              <a:buSzPct val="95000"/>
              <a:buFont typeface="Wingdings 2" panose="05020102010507070707"/>
              <a:buNone/>
              <a:defRPr/>
            </a:pPr>
            <a:r>
              <a:rPr kumimoji="0" lang="zh-CN" altLang="en-US" sz="13800" b="1" i="0" u="none" strike="noStrike" kern="1200" cap="all" spc="0" normalizeH="0" baseline="0" noProof="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华文行楷" panose="02010800040101010101" pitchFamily="2" charset="-122"/>
                <a:ea typeface="华文行楷" panose="02010800040101010101" pitchFamily="2" charset="-122"/>
                <a:cs typeface="+mn-cs"/>
              </a:rPr>
              <a:t>谢谢</a:t>
            </a:r>
            <a:endParaRPr kumimoji="0" lang="zh-CN" altLang="en-US" sz="13800" b="1" i="0" u="none" strike="noStrike" kern="1200" cap="all" spc="0" normalizeH="0" baseline="0" noProof="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uLnTx/>
              <a:uFillTx/>
              <a:latin typeface="华文行楷" panose="02010800040101010101" pitchFamily="2" charset="-122"/>
              <a:ea typeface="华文行楷" panose="02010800040101010101" pitchFamily="2" charset="-122"/>
              <a:cs typeface="+mn-cs"/>
            </a:endParaRPr>
          </a:p>
        </p:txBody>
      </p:sp>
      <p:sp>
        <p:nvSpPr>
          <p:cNvPr id="12294" name="TextBox 13"/>
          <p:cNvSpPr txBox="1"/>
          <p:nvPr/>
        </p:nvSpPr>
        <p:spPr>
          <a:xfrm>
            <a:off x="7050405" y="6461760"/>
            <a:ext cx="2092960" cy="337185"/>
          </a:xfrm>
          <a:prstGeom prst="rect">
            <a:avLst/>
          </a:prstGeom>
          <a:solidFill>
            <a:schemeClr val="accent2"/>
          </a:solidFill>
          <a:ln w="9525">
            <a:noFill/>
          </a:ln>
        </p:spPr>
        <p:txBody>
          <a:bodyPr wrap="square" anchor="t" anchorCtr="0">
            <a:spAutoFit/>
          </a:bodyPr>
          <a:lstStyle/>
          <a:p>
            <a:pPr algn="dist"/>
            <a:r>
              <a:rPr lang="zh-CN" altLang="en-US" sz="1600" b="1" dirty="0">
                <a:solidFill>
                  <a:schemeClr val="bg1"/>
                </a:solidFill>
                <a:latin typeface="华文楷体" panose="02010600040101010101" pitchFamily="2" charset="-122"/>
                <a:ea typeface="华文楷体" panose="02010600040101010101" pitchFamily="2" charset="-122"/>
                <a:cs typeface="华文楷体" panose="02010600040101010101" pitchFamily="2" charset="-122"/>
              </a:rPr>
              <a:t>坚守初心 拼搏创新</a:t>
            </a:r>
            <a:endParaRPr lang="zh-CN" altLang="en-US" sz="1600" b="1" dirty="0">
              <a:solidFill>
                <a:schemeClr val="bg1"/>
              </a:solidFill>
              <a:latin typeface="华文楷体" panose="02010600040101010101" pitchFamily="2" charset="-122"/>
              <a:ea typeface="华文楷体" panose="02010600040101010101" pitchFamily="2" charset="-122"/>
              <a:cs typeface="华文楷体" panose="02010600040101010101" pitchFamily="2" charset="-122"/>
            </a:endParaRPr>
          </a:p>
        </p:txBody>
      </p:sp>
      <p:sp>
        <p:nvSpPr>
          <p:cNvPr id="5123" name="标题 2"/>
          <p:cNvSpPr txBox="1"/>
          <p:nvPr/>
        </p:nvSpPr>
        <p:spPr>
          <a:xfrm>
            <a:off x="963930" y="132398"/>
            <a:ext cx="7856220" cy="706755"/>
          </a:xfrm>
          <a:prstGeom prst="rect">
            <a:avLst/>
          </a:prstGeom>
          <a:noFill/>
          <a:ln w="9525">
            <a:noFill/>
          </a:ln>
        </p:spPr>
        <p:txBody>
          <a:bodyPr wrap="square" lIns="91440" tIns="45720" rIns="91440" bIns="45720" anchor="ctr" anchorCtr="0">
            <a:spAutoFit/>
          </a:bodyPr>
          <a:p>
            <a:pPr algn="ctr">
              <a:buClrTx/>
              <a:buFont typeface="Arial" panose="020B0604020202020204" pitchFamily="34" charset="0"/>
            </a:pPr>
            <a:r>
              <a:rPr lang="zh-CN" altLang="en-US" sz="4000" baseline="0" dirty="0">
                <a:solidFill>
                  <a:schemeClr val="bg1"/>
                </a:solidFill>
                <a:latin typeface="华文行楷" panose="02010800040101010101" pitchFamily="2" charset="-122"/>
                <a:ea typeface="华文行楷" panose="02010800040101010101" pitchFamily="2" charset="-122"/>
              </a:rPr>
              <a:t>安徽华东光电技术研究所有限公司</a:t>
            </a:r>
            <a:endParaRPr lang="zh-CN" altLang="en-US" sz="4000" baseline="0" dirty="0">
              <a:solidFill>
                <a:schemeClr val="bg1"/>
              </a:solidFill>
              <a:latin typeface="华文行楷" panose="02010800040101010101" pitchFamily="2" charset="-122"/>
              <a:ea typeface="华文行楷" panose="0201080004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srcRect r="-28"/>
          <a:stretch>
            <a:fillRect/>
          </a:stretch>
        </p:blipFill>
        <p:spPr>
          <a:xfrm>
            <a:off x="231775" y="4125594"/>
            <a:ext cx="4602477" cy="1927859"/>
          </a:xfrm>
          <a:prstGeom prst="rect">
            <a:avLst/>
          </a:prstGeom>
          <a:effectLst>
            <a:softEdge rad="127000"/>
          </a:effectLst>
        </p:spPr>
      </p:pic>
      <p:sp>
        <p:nvSpPr>
          <p:cNvPr id="11266" name="矩形 7"/>
          <p:cNvSpPr/>
          <p:nvPr/>
        </p:nvSpPr>
        <p:spPr>
          <a:xfrm>
            <a:off x="428625" y="1008063"/>
            <a:ext cx="8283575" cy="3044825"/>
          </a:xfrm>
          <a:prstGeom prst="rect">
            <a:avLst/>
          </a:prstGeom>
          <a:noFill/>
          <a:ln w="9525">
            <a:noFill/>
          </a:ln>
        </p:spPr>
        <p:txBody>
          <a:bodyPr wrap="square" lIns="91438" tIns="45719" rIns="91438" bIns="45719" anchor="t" anchorCtr="0">
            <a:spAutoFit/>
          </a:bodyPr>
          <a:lstStyle/>
          <a:p>
            <a:pPr algn="just">
              <a:lnSpc>
                <a:spcPct val="150000"/>
              </a:lnSpc>
            </a:pPr>
            <a:r>
              <a:rPr lang="en-US" altLang="zh-CN" sz="1600" b="1" dirty="0">
                <a:latin typeface="Calibri" panose="020F0502020204030204" pitchFamily="34" charset="0"/>
                <a:ea typeface="宋体" panose="02010600030101010101" pitchFamily="2" charset="-122"/>
              </a:rPr>
              <a:t>       </a:t>
            </a:r>
            <a:r>
              <a:rPr lang="zh-CN" altLang="zh-CN" sz="1600" b="1" dirty="0">
                <a:latin typeface="Calibri" panose="020F0502020204030204" pitchFamily="34" charset="0"/>
                <a:ea typeface="宋体" panose="02010600030101010101" pitchFamily="2" charset="-122"/>
              </a:rPr>
              <a:t>公司高举自主创新、对外合作和军民融合三大</a:t>
            </a:r>
            <a:r>
              <a:rPr lang="zh-CN" altLang="en-US" sz="1600" b="1" dirty="0">
                <a:latin typeface="Calibri" panose="020F0502020204030204" pitchFamily="34" charset="0"/>
                <a:ea typeface="宋体" panose="02010600030101010101" pitchFamily="2" charset="-122"/>
              </a:rPr>
              <a:t>行动</a:t>
            </a:r>
            <a:r>
              <a:rPr lang="zh-CN" altLang="zh-CN" sz="1600" b="1" dirty="0">
                <a:latin typeface="Calibri" panose="020F0502020204030204" pitchFamily="34" charset="0"/>
                <a:ea typeface="宋体" panose="02010600030101010101" pitchFamily="2" charset="-122"/>
              </a:rPr>
              <a:t>旗帜，共承担国家重点科研攻关任务、国家火炬计划任务、国家</a:t>
            </a:r>
            <a:r>
              <a:rPr lang="en-US" altLang="zh-CN" sz="1600" b="1" dirty="0">
                <a:latin typeface="Calibri" panose="020F0502020204030204" pitchFamily="34" charset="0"/>
                <a:ea typeface="宋体" panose="02010600030101010101" pitchFamily="2" charset="-122"/>
              </a:rPr>
              <a:t>863</a:t>
            </a:r>
            <a:r>
              <a:rPr lang="zh-CN" altLang="zh-CN" sz="1600" b="1" dirty="0">
                <a:latin typeface="Calibri" panose="020F0502020204030204" pitchFamily="34" charset="0"/>
                <a:ea typeface="宋体" panose="02010600030101010101" pitchFamily="2" charset="-122"/>
              </a:rPr>
              <a:t>计划任务、国家重大工业试验任务及国家重大科学仪器设备开发专项等国家级、省部级以上重大科研项目</a:t>
            </a:r>
            <a:r>
              <a:rPr lang="en-US" altLang="zh-CN" sz="1600" b="1" dirty="0">
                <a:solidFill>
                  <a:srgbClr val="C00000"/>
                </a:solidFill>
                <a:latin typeface="Calibri" panose="020F0502020204030204" pitchFamily="34" charset="0"/>
                <a:ea typeface="宋体" panose="02010600030101010101" pitchFamily="2" charset="-122"/>
              </a:rPr>
              <a:t>200</a:t>
            </a:r>
            <a:r>
              <a:rPr lang="zh-CN" altLang="zh-CN" sz="1600" b="1" dirty="0">
                <a:solidFill>
                  <a:srgbClr val="C00000"/>
                </a:solidFill>
                <a:latin typeface="Calibri" panose="020F0502020204030204" pitchFamily="34" charset="0"/>
                <a:ea typeface="宋体" panose="02010600030101010101" pitchFamily="2" charset="-122"/>
              </a:rPr>
              <a:t>多项</a:t>
            </a:r>
            <a:r>
              <a:rPr lang="zh-CN" altLang="zh-CN" sz="1600" b="1" dirty="0">
                <a:latin typeface="Calibri" panose="020F0502020204030204" pitchFamily="34" charset="0"/>
                <a:ea typeface="宋体" panose="02010600030101010101" pitchFamily="2" charset="-122"/>
              </a:rPr>
              <a:t>，为</a:t>
            </a:r>
            <a:r>
              <a:rPr lang="en-US" altLang="zh-CN" sz="1600" b="1" dirty="0">
                <a:latin typeface="Calibri" panose="020F0502020204030204" pitchFamily="34" charset="0"/>
                <a:ea typeface="宋体" panose="02010600030101010101" pitchFamily="2" charset="-122"/>
              </a:rPr>
              <a:t>70%</a:t>
            </a:r>
            <a:r>
              <a:rPr lang="zh-CN" altLang="zh-CN" sz="1600" b="1" dirty="0">
                <a:latin typeface="Calibri" panose="020F0502020204030204" pitchFamily="34" charset="0"/>
                <a:ea typeface="宋体" panose="02010600030101010101" pitchFamily="2" charset="-122"/>
              </a:rPr>
              <a:t>以上的重点主战机型、天宫系列</a:t>
            </a:r>
            <a:r>
              <a:rPr lang="zh-CN" altLang="en-US" sz="1600" b="1" dirty="0">
                <a:latin typeface="Calibri" panose="020F0502020204030204" pitchFamily="34" charset="0"/>
                <a:ea typeface="宋体" panose="02010600030101010101" pitchFamily="2" charset="-122"/>
              </a:rPr>
              <a:t>空间站</a:t>
            </a:r>
            <a:r>
              <a:rPr lang="zh-CN" altLang="zh-CN" sz="1600" b="1" dirty="0">
                <a:latin typeface="Calibri" panose="020F0502020204030204" pitchFamily="34" charset="0"/>
                <a:ea typeface="宋体" panose="02010600030101010101" pitchFamily="2" charset="-122"/>
              </a:rPr>
              <a:t>、神舟飞船、新一代大型驱逐舰等</a:t>
            </a:r>
            <a:r>
              <a:rPr lang="en-US" altLang="zh-CN" sz="1600" b="1" dirty="0">
                <a:solidFill>
                  <a:srgbClr val="C00000"/>
                </a:solidFill>
                <a:latin typeface="Calibri" panose="020F0502020204030204" pitchFamily="34" charset="0"/>
                <a:ea typeface="宋体" panose="02010600030101010101" pitchFamily="2" charset="-122"/>
              </a:rPr>
              <a:t>100</a:t>
            </a:r>
            <a:r>
              <a:rPr lang="zh-CN" altLang="zh-CN" sz="1600" b="1" dirty="0">
                <a:solidFill>
                  <a:srgbClr val="C00000"/>
                </a:solidFill>
                <a:latin typeface="Calibri" panose="020F0502020204030204" pitchFamily="34" charset="0"/>
                <a:ea typeface="宋体" panose="02010600030101010101" pitchFamily="2" charset="-122"/>
              </a:rPr>
              <a:t>多项国家重点工程和重点装备</a:t>
            </a:r>
            <a:r>
              <a:rPr lang="zh-CN" altLang="zh-CN" sz="1600" b="1" dirty="0">
                <a:latin typeface="Calibri" panose="020F0502020204030204" pitchFamily="34" charset="0"/>
                <a:ea typeface="宋体" panose="02010600030101010101" pitchFamily="2" charset="-122"/>
              </a:rPr>
              <a:t>配套了大量高新技术产品</a:t>
            </a:r>
            <a:r>
              <a:rPr lang="zh-CN" altLang="en-US" sz="1600" b="1" dirty="0">
                <a:latin typeface="Calibri" panose="020F0502020204030204" pitchFamily="34" charset="0"/>
                <a:ea typeface="宋体" panose="02010600030101010101" pitchFamily="2" charset="-122"/>
              </a:rPr>
              <a:t>。</a:t>
            </a:r>
            <a:endParaRPr lang="en-US" altLang="zh-CN" sz="1600" b="1" dirty="0">
              <a:latin typeface="Calibri" panose="020F0502020204030204" pitchFamily="34" charset="0"/>
              <a:ea typeface="宋体" panose="02010600030101010101" pitchFamily="2" charset="-122"/>
            </a:endParaRPr>
          </a:p>
          <a:p>
            <a:pPr algn="just">
              <a:lnSpc>
                <a:spcPct val="150000"/>
              </a:lnSpc>
            </a:pPr>
            <a:r>
              <a:rPr lang="en-US" altLang="zh-CN"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    </a:t>
            </a:r>
            <a:r>
              <a:rPr lang="zh-CN" altLang="en-US"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获国家专利（含国防专利）</a:t>
            </a:r>
            <a:r>
              <a:rPr lang="en-US" altLang="zh-CN"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1000</a:t>
            </a:r>
            <a:r>
              <a:rPr lang="zh-CN" altLang="en-US"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余项</a:t>
            </a:r>
            <a:r>
              <a:rPr lang="zh-CN" altLang="en-US"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，其中发明专利比例占</a:t>
            </a:r>
            <a:r>
              <a:rPr lang="zh-CN" altLang="en-US"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超过</a:t>
            </a:r>
            <a:r>
              <a:rPr lang="en-US" altLang="zh-CN"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40%</a:t>
            </a:r>
            <a:r>
              <a:rPr lang="zh-CN" altLang="en-US"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，先后荣获</a:t>
            </a:r>
            <a:r>
              <a:rPr lang="zh-CN" altLang="en-US"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国家科技进步奖特等奖一项</a:t>
            </a:r>
            <a:r>
              <a:rPr lang="zh-CN" altLang="en-US"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a:t>
            </a:r>
            <a:r>
              <a:rPr lang="zh-CN" altLang="en-US"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二等奖一项</a:t>
            </a:r>
            <a:r>
              <a:rPr lang="zh-CN" altLang="en-US"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a:t>
            </a:r>
            <a:r>
              <a:rPr lang="zh-CN" altLang="en-US"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三等奖三项</a:t>
            </a:r>
            <a:r>
              <a:rPr lang="zh-CN" altLang="en-US"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a:t>
            </a:r>
            <a:r>
              <a:rPr lang="zh-CN" altLang="en-US" sz="1600" b="1" dirty="0">
                <a:solidFill>
                  <a:srgbClr val="C00000"/>
                </a:solidFill>
                <a:latin typeface="宋体" panose="02010600030101010101" pitchFamily="2" charset="-122"/>
                <a:cs typeface="宋体" panose="02010600030101010101" pitchFamily="2" charset="-122"/>
                <a:sym typeface="微软雅黑" panose="020B0503020204020204" pitchFamily="34" charset="-122"/>
              </a:rPr>
              <a:t>军队科技进步奖一等奖一项</a:t>
            </a:r>
            <a:r>
              <a:rPr lang="zh-CN" altLang="en-US"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rPr>
              <a:t>、三等奖一项；省市科技进步奖十余项。</a:t>
            </a:r>
            <a:endParaRPr lang="en-US" altLang="zh-CN" sz="1600" b="1" dirty="0">
              <a:solidFill>
                <a:srgbClr val="262626"/>
              </a:solidFill>
              <a:latin typeface="宋体" panose="02010600030101010101" pitchFamily="2" charset="-122"/>
              <a:cs typeface="宋体" panose="02010600030101010101" pitchFamily="2" charset="-122"/>
              <a:sym typeface="微软雅黑" panose="020B0503020204020204" pitchFamily="34" charset="-122"/>
            </a:endParaRPr>
          </a:p>
        </p:txBody>
      </p:sp>
      <p:pic>
        <p:nvPicPr>
          <p:cNvPr id="11267" name="Picture 2" descr="国家特等奖2007"/>
          <p:cNvPicPr>
            <a:picLocks noChangeAspect="1"/>
          </p:cNvPicPr>
          <p:nvPr/>
        </p:nvPicPr>
        <p:blipFill>
          <a:blip r:embed="rId2"/>
          <a:stretch>
            <a:fillRect/>
          </a:stretch>
        </p:blipFill>
        <p:spPr>
          <a:xfrm>
            <a:off x="4670425" y="4043363"/>
            <a:ext cx="1552575" cy="2109787"/>
          </a:xfrm>
          <a:prstGeom prst="rect">
            <a:avLst/>
          </a:prstGeom>
          <a:noFill/>
          <a:ln w="9525">
            <a:noFill/>
          </a:ln>
        </p:spPr>
      </p:pic>
      <p:pic>
        <p:nvPicPr>
          <p:cNvPr id="11268" name="Picture 3" descr="国家二等奖2007"/>
          <p:cNvPicPr>
            <a:picLocks noChangeAspect="1"/>
          </p:cNvPicPr>
          <p:nvPr/>
        </p:nvPicPr>
        <p:blipFill>
          <a:blip r:embed="rId3"/>
          <a:stretch>
            <a:fillRect/>
          </a:stretch>
        </p:blipFill>
        <p:spPr>
          <a:xfrm>
            <a:off x="6108700" y="4041775"/>
            <a:ext cx="1462088" cy="2108200"/>
          </a:xfrm>
          <a:prstGeom prst="rect">
            <a:avLst/>
          </a:prstGeom>
          <a:noFill/>
          <a:ln w="9525">
            <a:noFill/>
          </a:ln>
        </p:spPr>
      </p:pic>
      <p:pic>
        <p:nvPicPr>
          <p:cNvPr id="11269" name="Picture 4" descr="全军科技进步三等奖双模行波管"/>
          <p:cNvPicPr>
            <a:picLocks noChangeAspect="1"/>
          </p:cNvPicPr>
          <p:nvPr/>
        </p:nvPicPr>
        <p:blipFill>
          <a:blip r:embed="rId4"/>
          <a:stretch>
            <a:fillRect/>
          </a:stretch>
        </p:blipFill>
        <p:spPr>
          <a:xfrm>
            <a:off x="7575550" y="4044950"/>
            <a:ext cx="1341438" cy="2089150"/>
          </a:xfrm>
          <a:prstGeom prst="rect">
            <a:avLst/>
          </a:prstGeom>
          <a:noFill/>
          <a:ln w="9525">
            <a:noFill/>
          </a:ln>
        </p:spPr>
      </p:pic>
      <p:sp>
        <p:nvSpPr>
          <p:cNvPr id="7170" name="标题 2"/>
          <p:cNvSpPr>
            <a:spLocks noGrp="1"/>
          </p:cNvSpPr>
          <p:nvPr>
            <p:ph type="title"/>
          </p:nvPr>
        </p:nvSpPr>
        <p:spPr/>
        <p:txBody>
          <a:bodyPr vert="horz" wrap="square" lIns="91440" tIns="45720" rIns="91440" bIns="45720" anchor="ctr" anchorCtr="0"/>
          <a:p>
            <a:r>
              <a:rPr lang="zh-CN" altLang="en-US" dirty="0"/>
              <a:t>公司简介</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内容占位符 2"/>
          <p:cNvSpPr>
            <a:spLocks noGrp="1"/>
          </p:cNvSpPr>
          <p:nvPr>
            <p:ph idx="1"/>
          </p:nvPr>
        </p:nvSpPr>
        <p:spPr>
          <a:xfrm>
            <a:off x="1413510" y="1892300"/>
            <a:ext cx="6316980" cy="3074035"/>
          </a:xfrm>
        </p:spPr>
        <p:txBody>
          <a:bodyPr vert="horz" wrap="square" lIns="91440" tIns="45720" rIns="91440" bIns="45720" anchor="t" anchorCtr="0"/>
          <a:lstStyle/>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公司简介</a:t>
            </a:r>
            <a:endParaRPr lang="en-US" altLang="zh-CN" sz="2800" b="1" dirty="0">
              <a:solidFill>
                <a:srgbClr val="FF0000"/>
              </a:solidFill>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solidFill>
                  <a:srgbClr val="FF0000"/>
                </a:solidFill>
                <a:latin typeface="华文楷体" panose="02010600040101010101" pitchFamily="2" charset="-122"/>
                <a:ea typeface="华文楷体" panose="02010600040101010101" pitchFamily="2" charset="-122"/>
              </a:rPr>
              <a:t>微波真空专业简介</a:t>
            </a:r>
            <a:endParaRPr lang="en-US" altLang="zh-CN"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rPr>
              <a:t>产品展示</a:t>
            </a:r>
            <a:endParaRPr lang="zh-CN" altLang="en-US" sz="2800" b="1" dirty="0">
              <a:latin typeface="华文楷体" panose="02010600040101010101" pitchFamily="2" charset="-122"/>
              <a:ea typeface="华文楷体" panose="02010600040101010101" pitchFamily="2" charset="-122"/>
            </a:endParaRPr>
          </a:p>
          <a:p>
            <a:pPr>
              <a:lnSpc>
                <a:spcPct val="150000"/>
              </a:lnSpc>
              <a:buFont typeface="Wingdings" panose="05000000000000000000" pitchFamily="2" charset="2"/>
              <a:buChar char="Ø"/>
            </a:pPr>
            <a:r>
              <a:rPr lang="zh-CN" altLang="en-US" sz="2800" b="1" dirty="0">
                <a:latin typeface="华文楷体" panose="02010600040101010101" pitchFamily="2" charset="-122"/>
                <a:ea typeface="华文楷体" panose="02010600040101010101" pitchFamily="2" charset="-122"/>
                <a:sym typeface="+mn-ea"/>
              </a:rPr>
              <a:t>通用工艺和设施</a:t>
            </a:r>
            <a:endParaRPr lang="zh-CN" altLang="en-US" sz="2800" b="1" dirty="0">
              <a:latin typeface="黑体" panose="02010609060101010101" pitchFamily="49" charset="-122"/>
              <a:ea typeface="黑体" panose="02010609060101010101" pitchFamily="49" charset="-122"/>
            </a:endParaRPr>
          </a:p>
        </p:txBody>
      </p:sp>
      <p:sp>
        <p:nvSpPr>
          <p:cNvPr id="15362" name="标题 2"/>
          <p:cNvSpPr>
            <a:spLocks noGrp="1"/>
          </p:cNvSpPr>
          <p:nvPr>
            <p:ph type="title"/>
          </p:nvPr>
        </p:nvSpPr>
        <p:spPr/>
        <p:txBody>
          <a:bodyPr vert="horz" wrap="square" lIns="91440" tIns="45720" rIns="91440" bIns="45720" anchor="ctr" anchorCtr="0"/>
          <a:lstStyle/>
          <a:p>
            <a:r>
              <a:rPr lang="zh-CN" altLang="en-US" dirty="0"/>
              <a:t>目  录</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noChangeArrowheads="1"/>
          </p:cNvPicPr>
          <p:nvPr/>
        </p:nvPicPr>
        <p:blipFill>
          <a:blip r:embed="rId1" cstate="print"/>
          <a:srcRect/>
          <a:stretch>
            <a:fillRect/>
          </a:stretch>
        </p:blipFill>
        <p:spPr bwMode="auto">
          <a:xfrm>
            <a:off x="4572000" y="1052736"/>
            <a:ext cx="3822065" cy="2510790"/>
          </a:xfrm>
          <a:prstGeom prst="round2DiagRect">
            <a:avLst>
              <a:gd name="adj1" fmla="val 16667"/>
              <a:gd name="adj2" fmla="val 12899"/>
            </a:avLst>
          </a:prstGeom>
          <a:ln w="88900" cap="sq">
            <a:noFill/>
            <a:miter lim="800000"/>
            <a:headEnd/>
            <a:tailEnd/>
          </a:ln>
          <a:effectLst>
            <a:outerShdw blurRad="254000" algn="tl" rotWithShape="0">
              <a:srgbClr val="000000">
                <a:alpha val="43000"/>
              </a:srgbClr>
            </a:outerShdw>
          </a:effectLst>
        </p:spPr>
      </p:pic>
      <p:sp>
        <p:nvSpPr>
          <p:cNvPr id="17410" name="标题 1"/>
          <p:cNvSpPr>
            <a:spLocks noGrp="1"/>
          </p:cNvSpPr>
          <p:nvPr>
            <p:ph type="title"/>
          </p:nvPr>
        </p:nvSpPr>
        <p:spPr>
          <a:xfrm>
            <a:off x="928688" y="71438"/>
            <a:ext cx="7497762" cy="725487"/>
          </a:xfrm>
        </p:spPr>
        <p:txBody>
          <a:bodyPr vert="horz" wrap="square" lIns="0" tIns="45720" rIns="0" bIns="0" anchor="b" anchorCtr="0"/>
          <a:lstStyle/>
          <a:p>
            <a:r>
              <a:rPr lang="zh-CN" altLang="en-US" dirty="0"/>
              <a:t>微波真空事业部简介</a:t>
            </a:r>
            <a:endParaRPr lang="zh-CN" altLang="en-US" dirty="0"/>
          </a:p>
        </p:txBody>
      </p:sp>
      <p:sp>
        <p:nvSpPr>
          <p:cNvPr id="17411" name="矩形 8"/>
          <p:cNvSpPr/>
          <p:nvPr/>
        </p:nvSpPr>
        <p:spPr>
          <a:xfrm>
            <a:off x="684213" y="1484313"/>
            <a:ext cx="3600450" cy="1938020"/>
          </a:xfrm>
          <a:prstGeom prst="rect">
            <a:avLst/>
          </a:prstGeom>
          <a:noFill/>
          <a:ln w="9525">
            <a:noFill/>
          </a:ln>
        </p:spPr>
        <p:txBody>
          <a:bodyPr wrap="square" anchor="t" anchorCtr="0">
            <a:spAutoFit/>
          </a:bodyPr>
          <a:lstStyle/>
          <a:p>
            <a:pPr>
              <a:lnSpc>
                <a:spcPct val="150000"/>
              </a:lnSpc>
            </a:pPr>
            <a:r>
              <a:rPr lang="zh-CN" altLang="en-US" sz="2000" b="1" dirty="0">
                <a:latin typeface="宋体" panose="02010600030101010101" pitchFamily="2" charset="-122"/>
              </a:rPr>
              <a:t>微波真空器件事业部是专门从事</a:t>
            </a:r>
            <a:r>
              <a:rPr lang="zh-CN" altLang="en-US" sz="2000" b="1" dirty="0">
                <a:solidFill>
                  <a:schemeClr val="tx2"/>
                </a:solidFill>
                <a:latin typeface="宋体" panose="02010600030101010101" pitchFamily="2" charset="-122"/>
              </a:rPr>
              <a:t>微波真空无源器件、微波真空功率器件及其关键工艺技术研究</a:t>
            </a:r>
            <a:r>
              <a:rPr lang="zh-CN" altLang="en-US" sz="2000" b="1" dirty="0">
                <a:latin typeface="宋体" panose="02010600030101010101" pitchFamily="2" charset="-122"/>
              </a:rPr>
              <a:t>的专业事业部。</a:t>
            </a:r>
            <a:endParaRPr lang="zh-CN" altLang="en-US" sz="2000" b="1" dirty="0">
              <a:latin typeface="宋体" panose="02010600030101010101" pitchFamily="2" charset="-122"/>
            </a:endParaRPr>
          </a:p>
        </p:txBody>
      </p:sp>
      <p:sp>
        <p:nvSpPr>
          <p:cNvPr id="17412" name="Rectangle 2"/>
          <p:cNvSpPr/>
          <p:nvPr/>
        </p:nvSpPr>
        <p:spPr>
          <a:xfrm>
            <a:off x="755650" y="4005263"/>
            <a:ext cx="7704138" cy="2091690"/>
          </a:xfrm>
          <a:prstGeom prst="rect">
            <a:avLst/>
          </a:prstGeom>
          <a:noFill/>
          <a:ln w="9525">
            <a:noFill/>
          </a:ln>
        </p:spPr>
        <p:txBody>
          <a:bodyPr wrap="square" anchor="t" anchorCtr="0">
            <a:spAutoFit/>
          </a:bodyPr>
          <a:lstStyle/>
          <a:p>
            <a:pPr>
              <a:lnSpc>
                <a:spcPct val="130000"/>
              </a:lnSpc>
              <a:spcBef>
                <a:spcPct val="50000"/>
              </a:spcBef>
            </a:pPr>
            <a:r>
              <a:rPr lang="zh-CN" altLang="en-US" b="1" dirty="0">
                <a:solidFill>
                  <a:srgbClr val="000000"/>
                </a:solidFill>
                <a:latin typeface="宋体" panose="02010600030101010101" pitchFamily="2" charset="-122"/>
                <a:cs typeface="宋体" panose="02010600030101010101" pitchFamily="2" charset="-122"/>
              </a:rPr>
              <a:t>    </a:t>
            </a:r>
            <a:r>
              <a:rPr lang="zh-CN" altLang="en-US" sz="2000" b="1" dirty="0">
                <a:latin typeface="宋体" panose="02010600030101010101" pitchFamily="2" charset="-122"/>
                <a:cs typeface="宋体" panose="02010600030101010101" pitchFamily="2" charset="-122"/>
              </a:rPr>
              <a:t>事业部下设研发部、生产制造部、市场部、综合管理部。产品广泛应用于通信、仪器仪表、雷达、航空航天、特种电子装备等领域。事业部依托强大的技术实力、高可靠性的产品质量和优质的专业服务，成为国内重要的微波元器件供应商之一，客户单位覆盖</a:t>
            </a:r>
            <a:r>
              <a:rPr lang="zh-CN" altLang="en-US" sz="2000" b="1" dirty="0">
                <a:solidFill>
                  <a:schemeClr val="tx2"/>
                </a:solidFill>
                <a:latin typeface="宋体" panose="02010600030101010101" pitchFamily="2" charset="-122"/>
                <a:cs typeface="宋体" panose="02010600030101010101" pitchFamily="2" charset="-122"/>
                <a:sym typeface="+mn-ea"/>
              </a:rPr>
              <a:t>中科院、</a:t>
            </a:r>
            <a:r>
              <a:rPr lang="zh-CN" altLang="en-US" sz="2000" b="1" dirty="0">
                <a:solidFill>
                  <a:schemeClr val="tx2"/>
                </a:solidFill>
                <a:latin typeface="宋体" panose="02010600030101010101" pitchFamily="2" charset="-122"/>
                <a:cs typeface="宋体" panose="02010600030101010101" pitchFamily="2" charset="-122"/>
              </a:rPr>
              <a:t>中航、中船重工、中电科、中电、中核</a:t>
            </a:r>
            <a:r>
              <a:rPr lang="zh-CN" altLang="en-US" sz="2000" b="1" dirty="0">
                <a:latin typeface="宋体" panose="02010600030101010101" pitchFamily="2" charset="-122"/>
                <a:cs typeface="宋体" panose="02010600030101010101" pitchFamily="2" charset="-122"/>
              </a:rPr>
              <a:t>等单位。</a:t>
            </a:r>
            <a:endParaRPr lang="zh-CN" altLang="en-US" sz="2000" b="1" dirty="0">
              <a:latin typeface="宋体" panose="02010600030101010101" pitchFamily="2" charset="-122"/>
              <a:cs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标题 1"/>
          <p:cNvSpPr>
            <a:spLocks noGrp="1"/>
          </p:cNvSpPr>
          <p:nvPr>
            <p:ph type="title"/>
          </p:nvPr>
        </p:nvSpPr>
        <p:spPr>
          <a:xfrm>
            <a:off x="928688" y="71438"/>
            <a:ext cx="7497762" cy="725487"/>
          </a:xfrm>
        </p:spPr>
        <p:txBody>
          <a:bodyPr vert="horz" wrap="square" lIns="0" tIns="45720" rIns="0" bIns="0" anchor="b" anchorCtr="0"/>
          <a:lstStyle/>
          <a:p>
            <a:r>
              <a:rPr lang="zh-CN" altLang="en-US" dirty="0"/>
              <a:t>微波真空事业部简介</a:t>
            </a:r>
            <a:endParaRPr lang="zh-CN" altLang="en-US" dirty="0"/>
          </a:p>
        </p:txBody>
      </p:sp>
      <p:sp>
        <p:nvSpPr>
          <p:cNvPr id="6" name="TextBox 2"/>
          <p:cNvSpPr txBox="1">
            <a:spLocks noChangeArrowheads="1"/>
          </p:cNvSpPr>
          <p:nvPr/>
        </p:nvSpPr>
        <p:spPr bwMode="auto">
          <a:xfrm>
            <a:off x="3995738" y="1060450"/>
            <a:ext cx="4968875" cy="2584450"/>
          </a:xfrm>
          <a:prstGeom prst="rect">
            <a:avLst/>
          </a:prstGeom>
          <a:noFill/>
          <a:ln w="9525">
            <a:noFill/>
            <a:miter lim="800000"/>
          </a:ln>
        </p:spPr>
        <p:txBody>
          <a:bodyPr wrap="square">
            <a:spAutoFit/>
          </a:bodyPr>
          <a:lstStyle/>
          <a:p>
            <a:pPr fontAlgn="auto">
              <a:lnSpc>
                <a:spcPct val="150000"/>
              </a:lnSpc>
              <a:spcBef>
                <a:spcPts val="0"/>
              </a:spcBef>
            </a:pPr>
            <a:r>
              <a:rPr lang="zh-CN" altLang="en-US" b="1" noProof="1" smtClean="0">
                <a:solidFill>
                  <a:srgbClr val="FF0000"/>
                </a:solidFill>
                <a:latin typeface="宋体" panose="02010600030101010101" pitchFamily="2" charset="-122"/>
                <a:ea typeface="宋体" panose="02010600030101010101" pitchFamily="2" charset="-122"/>
                <a:cs typeface="+mn-cs"/>
              </a:rPr>
              <a:t>设计开发平台</a:t>
            </a:r>
            <a:endParaRPr lang="en-US" altLang="zh-CN" b="1" noProof="1" smtClean="0">
              <a:solidFill>
                <a:srgbClr val="FF0000"/>
              </a:solidFill>
              <a:latin typeface="宋体" panose="02010600030101010101" pitchFamily="2" charset="-122"/>
              <a:ea typeface="宋体" panose="02010600030101010101" pitchFamily="2" charset="-122"/>
            </a:endParaRPr>
          </a:p>
          <a:p>
            <a:pPr marL="266700" indent="-266700" fontAlgn="auto">
              <a:lnSpc>
                <a:spcPct val="150000"/>
              </a:lnSpc>
              <a:spcBef>
                <a:spcPts val="0"/>
              </a:spcBef>
            </a:pPr>
            <a:r>
              <a:rPr lang="zh-CN" altLang="en-US" b="1" noProof="1" smtClean="0">
                <a:latin typeface="宋体" panose="02010600030101010101" pitchFamily="2" charset="-122"/>
                <a:ea typeface="宋体" panose="02010600030101010101" pitchFamily="2" charset="-122"/>
                <a:cs typeface="+mn-cs"/>
              </a:rPr>
              <a:t>事业部建有计算机仿真实验室</a:t>
            </a:r>
            <a:endParaRPr lang="en-US" altLang="zh-CN" b="1" noProof="1"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noProof="1" smtClean="0">
                <a:latin typeface="宋体" panose="02010600030101010101" pitchFamily="2" charset="-122"/>
                <a:ea typeface="宋体" panose="02010600030101010101" pitchFamily="2" charset="-122"/>
                <a:cs typeface="+mn-cs"/>
              </a:rPr>
              <a:t>使用</a:t>
            </a:r>
            <a:r>
              <a:rPr lang="en-US" altLang="zh-CN" b="1" noProof="1" smtClean="0">
                <a:latin typeface="宋体" panose="02010600030101010101" pitchFamily="2" charset="-122"/>
                <a:ea typeface="宋体" panose="02010600030101010101" pitchFamily="2" charset="-122"/>
                <a:cs typeface="+mn-cs"/>
              </a:rPr>
              <a:t>HFSS</a:t>
            </a:r>
            <a:r>
              <a:rPr lang="zh-CN" altLang="en-US" b="1" noProof="1" smtClean="0">
                <a:latin typeface="宋体" panose="02010600030101010101" pitchFamily="2" charset="-122"/>
                <a:ea typeface="宋体" panose="02010600030101010101" pitchFamily="2" charset="-122"/>
                <a:cs typeface="+mn-cs"/>
              </a:rPr>
              <a:t>、</a:t>
            </a:r>
            <a:r>
              <a:rPr lang="en-US" altLang="zh-CN" b="1" noProof="1" smtClean="0">
                <a:latin typeface="宋体" panose="02010600030101010101" pitchFamily="2" charset="-122"/>
                <a:ea typeface="宋体" panose="02010600030101010101" pitchFamily="2" charset="-122"/>
                <a:cs typeface="+mn-cs"/>
              </a:rPr>
              <a:t>CST</a:t>
            </a:r>
            <a:r>
              <a:rPr lang="zh-CN" altLang="en-US" b="1" noProof="1" smtClean="0">
                <a:latin typeface="宋体" panose="02010600030101010101" pitchFamily="2" charset="-122"/>
                <a:ea typeface="宋体" panose="02010600030101010101" pitchFamily="2" charset="-122"/>
                <a:cs typeface="+mn-cs"/>
              </a:rPr>
              <a:t>、</a:t>
            </a:r>
            <a:r>
              <a:rPr lang="en-US" altLang="zh-CN" b="1" noProof="1" smtClean="0">
                <a:latin typeface="宋体" panose="02010600030101010101" pitchFamily="2" charset="-122"/>
                <a:ea typeface="宋体" panose="02010600030101010101" pitchFamily="2" charset="-122"/>
                <a:cs typeface="+mn-cs"/>
              </a:rPr>
              <a:t>TAU</a:t>
            </a:r>
            <a:r>
              <a:rPr lang="zh-CN" altLang="en-US" b="1" noProof="1" smtClean="0">
                <a:latin typeface="宋体" panose="02010600030101010101" pitchFamily="2" charset="-122"/>
                <a:ea typeface="宋体" panose="02010600030101010101" pitchFamily="2" charset="-122"/>
                <a:cs typeface="+mn-cs"/>
              </a:rPr>
              <a:t>和</a:t>
            </a:r>
            <a:r>
              <a:rPr lang="en-US" altLang="zh-CN" b="1" noProof="1" smtClean="0">
                <a:latin typeface="宋体" panose="02010600030101010101" pitchFamily="2" charset="-122"/>
                <a:ea typeface="宋体" panose="02010600030101010101" pitchFamily="2" charset="-122"/>
                <a:cs typeface="+mn-cs"/>
              </a:rPr>
              <a:t>MTSS</a:t>
            </a:r>
            <a:r>
              <a:rPr lang="zh-CN" altLang="en-US" b="1" noProof="1" smtClean="0">
                <a:latin typeface="宋体" panose="02010600030101010101" pitchFamily="2" charset="-122"/>
                <a:ea typeface="宋体" panose="02010600030101010101" pitchFamily="2" charset="-122"/>
                <a:cs typeface="+mn-cs"/>
              </a:rPr>
              <a:t>等软件进行电磁三维仿真；</a:t>
            </a:r>
            <a:endParaRPr lang="en-US" altLang="zh-CN" b="1" noProof="1"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noProof="1" smtClean="0">
                <a:latin typeface="宋体" panose="02010600030101010101" pitchFamily="2" charset="-122"/>
                <a:ea typeface="宋体" panose="02010600030101010101" pitchFamily="2" charset="-122"/>
                <a:cs typeface="+mn-cs"/>
              </a:rPr>
              <a:t>使用</a:t>
            </a:r>
            <a:r>
              <a:rPr lang="en-US" altLang="zh-CN" b="1" noProof="1" smtClean="0">
                <a:latin typeface="宋体" panose="02010600030101010101" pitchFamily="2" charset="-122"/>
                <a:ea typeface="宋体" panose="02010600030101010101" pitchFamily="2" charset="-122"/>
                <a:cs typeface="+mn-cs"/>
              </a:rPr>
              <a:t>ANSYS</a:t>
            </a:r>
            <a:r>
              <a:rPr lang="zh-CN" altLang="en-US" b="1" noProof="1" smtClean="0">
                <a:latin typeface="宋体" panose="02010600030101010101" pitchFamily="2" charset="-122"/>
                <a:ea typeface="宋体" panose="02010600030101010101" pitchFamily="2" charset="-122"/>
                <a:cs typeface="+mn-cs"/>
              </a:rPr>
              <a:t>和</a:t>
            </a:r>
            <a:r>
              <a:rPr lang="en-US" altLang="zh-CN" b="1" noProof="1" smtClean="0">
                <a:latin typeface="宋体" panose="02010600030101010101" pitchFamily="2" charset="-122"/>
                <a:ea typeface="宋体" panose="02010600030101010101" pitchFamily="2" charset="-122"/>
                <a:cs typeface="+mn-cs"/>
              </a:rPr>
              <a:t>Mechanical</a:t>
            </a:r>
            <a:r>
              <a:rPr lang="zh-CN" altLang="en-US" b="1" noProof="1" smtClean="0">
                <a:latin typeface="宋体" panose="02010600030101010101" pitchFamily="2" charset="-122"/>
                <a:ea typeface="宋体" panose="02010600030101010101" pitchFamily="2" charset="-122"/>
                <a:cs typeface="+mn-cs"/>
              </a:rPr>
              <a:t>等软件进行热分析设计、应力分析设计以及可靠性设计。</a:t>
            </a:r>
            <a:endParaRPr lang="zh-CN" altLang="en-US" b="1" noProof="1" smtClean="0">
              <a:latin typeface="宋体" panose="02010600030101010101" pitchFamily="2" charset="-122"/>
              <a:ea typeface="宋体" panose="02010600030101010101" pitchFamily="2" charset="-122"/>
            </a:endParaRPr>
          </a:p>
        </p:txBody>
      </p:sp>
      <p:pic>
        <p:nvPicPr>
          <p:cNvPr id="18435" name="图片 5" descr="研发设计团队.JPG"/>
          <p:cNvPicPr>
            <a:picLocks noChangeAspect="1"/>
          </p:cNvPicPr>
          <p:nvPr/>
        </p:nvPicPr>
        <p:blipFill>
          <a:blip r:embed="rId1"/>
          <a:stretch>
            <a:fillRect/>
          </a:stretch>
        </p:blipFill>
        <p:spPr>
          <a:xfrm>
            <a:off x="395288" y="1557338"/>
            <a:ext cx="3414712" cy="1943100"/>
          </a:xfrm>
          <a:prstGeom prst="rect">
            <a:avLst/>
          </a:prstGeom>
          <a:noFill/>
          <a:ln w="9525">
            <a:noFill/>
          </a:ln>
        </p:spPr>
      </p:pic>
      <p:grpSp>
        <p:nvGrpSpPr>
          <p:cNvPr id="18436" name="组合 12"/>
          <p:cNvGrpSpPr/>
          <p:nvPr/>
        </p:nvGrpSpPr>
        <p:grpSpPr>
          <a:xfrm>
            <a:off x="468313" y="4076700"/>
            <a:ext cx="8178800" cy="1989138"/>
            <a:chOff x="395536" y="3717032"/>
            <a:chExt cx="8179021" cy="1989480"/>
          </a:xfrm>
        </p:grpSpPr>
        <p:pic>
          <p:nvPicPr>
            <p:cNvPr id="18437" name="Picture 3" descr="E:\宣传资料\101CANON\IMG_0279副本.jpg"/>
            <p:cNvPicPr>
              <a:picLocks noChangeAspect="1"/>
            </p:cNvPicPr>
            <p:nvPr/>
          </p:nvPicPr>
          <p:blipFill>
            <a:blip r:embed="rId2"/>
            <a:stretch>
              <a:fillRect/>
            </a:stretch>
          </p:blipFill>
          <p:spPr>
            <a:xfrm>
              <a:off x="6228184" y="3717032"/>
              <a:ext cx="2346373" cy="1906676"/>
            </a:xfrm>
            <a:prstGeom prst="rect">
              <a:avLst/>
            </a:prstGeom>
            <a:noFill/>
            <a:ln w="9525">
              <a:noFill/>
            </a:ln>
          </p:spPr>
        </p:pic>
        <p:pic>
          <p:nvPicPr>
            <p:cNvPr id="18438" name="图片 6" descr="专业流体仿真设计.JPG"/>
            <p:cNvPicPr>
              <a:picLocks noChangeAspect="1"/>
            </p:cNvPicPr>
            <p:nvPr/>
          </p:nvPicPr>
          <p:blipFill>
            <a:blip r:embed="rId3"/>
            <a:stretch>
              <a:fillRect/>
            </a:stretch>
          </p:blipFill>
          <p:spPr>
            <a:xfrm>
              <a:off x="4034995" y="3717032"/>
              <a:ext cx="2193189" cy="1944216"/>
            </a:xfrm>
            <a:prstGeom prst="rect">
              <a:avLst/>
            </a:prstGeom>
            <a:noFill/>
            <a:ln w="9525">
              <a:noFill/>
            </a:ln>
          </p:spPr>
        </p:pic>
        <p:pic>
          <p:nvPicPr>
            <p:cNvPr id="18439" name="图片 7" descr="专业结构有限元仿真.JPG"/>
            <p:cNvPicPr>
              <a:picLocks noChangeAspect="1"/>
            </p:cNvPicPr>
            <p:nvPr/>
          </p:nvPicPr>
          <p:blipFill>
            <a:blip r:embed="rId4"/>
            <a:stretch>
              <a:fillRect/>
            </a:stretch>
          </p:blipFill>
          <p:spPr>
            <a:xfrm>
              <a:off x="395536" y="3717032"/>
              <a:ext cx="3672408" cy="1989480"/>
            </a:xfrm>
            <a:prstGeom prst="rect">
              <a:avLst/>
            </a:prstGeom>
            <a:noFill/>
            <a:ln w="9525">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标题 1"/>
          <p:cNvSpPr>
            <a:spLocks noGrp="1"/>
          </p:cNvSpPr>
          <p:nvPr>
            <p:ph type="title"/>
          </p:nvPr>
        </p:nvSpPr>
        <p:spPr>
          <a:xfrm>
            <a:off x="928688" y="71438"/>
            <a:ext cx="7497762" cy="725487"/>
          </a:xfrm>
        </p:spPr>
        <p:txBody>
          <a:bodyPr vert="horz" wrap="square" lIns="0" tIns="45720" rIns="0" bIns="0" anchor="b" anchorCtr="0"/>
          <a:lstStyle/>
          <a:p>
            <a:r>
              <a:rPr lang="zh-CN" altLang="en-US" dirty="0"/>
              <a:t>微波真空事业部简介</a:t>
            </a:r>
            <a:endParaRPr lang="zh-CN" altLang="en-US" dirty="0"/>
          </a:p>
        </p:txBody>
      </p:sp>
      <p:sp>
        <p:nvSpPr>
          <p:cNvPr id="9" name="矩形 8"/>
          <p:cNvSpPr/>
          <p:nvPr/>
        </p:nvSpPr>
        <p:spPr>
          <a:xfrm>
            <a:off x="468313" y="1484313"/>
            <a:ext cx="4984750" cy="4707890"/>
          </a:xfrm>
          <a:prstGeom prst="rect">
            <a:avLst/>
          </a:prstGeom>
        </p:spPr>
        <p:txBody>
          <a:bodyPr wrap="square">
            <a:spAutoFit/>
          </a:bodyPr>
          <a:lstStyle/>
          <a:p>
            <a:pPr fontAlgn="auto">
              <a:lnSpc>
                <a:spcPct val="150000"/>
              </a:lnSpc>
              <a:spcBef>
                <a:spcPts val="0"/>
              </a:spcBef>
            </a:pPr>
            <a:r>
              <a:rPr lang="zh-CN" altLang="en-US" sz="2000" b="1" strike="noStrike" noProof="1" smtClean="0">
                <a:solidFill>
                  <a:srgbClr val="FF0000"/>
                </a:solidFill>
                <a:latin typeface="+mn-lt"/>
                <a:ea typeface="+mn-ea"/>
                <a:cs typeface="+mn-cs"/>
              </a:rPr>
              <a:t>工艺制造平台</a:t>
            </a:r>
            <a:endParaRPr lang="en-US" altLang="zh-CN" sz="2000" b="1" strike="noStrike" noProof="1" smtClean="0">
              <a:solidFill>
                <a:srgbClr val="FF0000"/>
              </a:solidFill>
            </a:endParaRPr>
          </a:p>
          <a:p>
            <a:pPr algn="just" fontAlgn="auto">
              <a:lnSpc>
                <a:spcPct val="150000"/>
              </a:lnSpc>
              <a:spcBef>
                <a:spcPts val="0"/>
              </a:spcBef>
            </a:pPr>
            <a:r>
              <a:rPr lang="zh-CN" altLang="en-US" b="1" strike="noStrike" noProof="1" smtClean="0">
                <a:latin typeface="宋体" panose="02010600030101010101" pitchFamily="2" charset="-122"/>
                <a:ea typeface="宋体" panose="02010600030101010101" pitchFamily="2" charset="-122"/>
                <a:cs typeface="+mn-cs"/>
              </a:rPr>
              <a:t>事业部拥有各类生产设备</a:t>
            </a:r>
            <a:r>
              <a:rPr lang="en-US" altLang="zh-CN" b="1" strike="noStrike" noProof="1" smtClean="0">
                <a:latin typeface="宋体" panose="02010600030101010101" pitchFamily="2" charset="-122"/>
                <a:ea typeface="宋体" panose="02010600030101010101" pitchFamily="2" charset="-122"/>
                <a:cs typeface="+mn-cs"/>
              </a:rPr>
              <a:t>200</a:t>
            </a:r>
            <a:r>
              <a:rPr lang="zh-CN" altLang="en-US" b="1" strike="noStrike" noProof="1" smtClean="0">
                <a:latin typeface="宋体" panose="02010600030101010101" pitchFamily="2" charset="-122"/>
                <a:ea typeface="宋体" panose="02010600030101010101" pitchFamily="2" charset="-122"/>
                <a:cs typeface="+mn-cs"/>
              </a:rPr>
              <a:t>多台套，</a:t>
            </a:r>
            <a:r>
              <a:rPr b="1" strike="noStrike" noProof="1" smtClean="0">
                <a:latin typeface="宋体" panose="02010600030101010101" pitchFamily="2" charset="-122"/>
                <a:ea typeface="宋体" panose="02010600030101010101" pitchFamily="2" charset="-122"/>
                <a:cs typeface="+mn-cs"/>
              </a:rPr>
              <a:t>拥有万级、千级、百级和十级洁净间共计</a:t>
            </a:r>
            <a:r>
              <a:rPr lang="en-US" b="1" strike="noStrike" noProof="1" smtClean="0">
                <a:latin typeface="宋体" panose="02010600030101010101" pitchFamily="2" charset="-122"/>
                <a:ea typeface="宋体" panose="02010600030101010101" pitchFamily="2" charset="-122"/>
                <a:cs typeface="+mn-cs"/>
              </a:rPr>
              <a:t>9</a:t>
            </a:r>
            <a:r>
              <a:rPr b="1" strike="noStrike" noProof="1" smtClean="0">
                <a:latin typeface="宋体" panose="02010600030101010101" pitchFamily="2" charset="-122"/>
                <a:ea typeface="宋体" panose="02010600030101010101" pitchFamily="2" charset="-122"/>
                <a:cs typeface="+mn-cs"/>
              </a:rPr>
              <a:t>00多平米，</a:t>
            </a:r>
            <a:r>
              <a:rPr lang="zh-CN" b="1" strike="noStrike" noProof="1" smtClean="0">
                <a:latin typeface="宋体" panose="02010600030101010101" pitchFamily="2" charset="-122"/>
                <a:ea typeface="宋体" panose="02010600030101010101" pitchFamily="2" charset="-122"/>
                <a:cs typeface="+mn-cs"/>
              </a:rPr>
              <a:t>其中</a:t>
            </a:r>
            <a:r>
              <a:rPr lang="zh-CN" altLang="en-US" b="1" strike="noStrike" noProof="1" smtClean="0">
                <a:latin typeface="宋体" panose="02010600030101010101" pitchFamily="2" charset="-122"/>
                <a:ea typeface="宋体" panose="02010600030101010101" pitchFamily="2" charset="-122"/>
                <a:cs typeface="+mn-cs"/>
              </a:rPr>
              <a:t>百级和十级超净间可满足大科学装置耦合器等特殊要求器件的超净清洗、组装。</a:t>
            </a:r>
            <a:endParaRPr lang="en-US" altLang="zh-CN" b="1" strike="noStrike" noProof="1" smtClean="0">
              <a:latin typeface="宋体" panose="02010600030101010101" pitchFamily="2" charset="-122"/>
              <a:ea typeface="宋体" panose="02010600030101010101" pitchFamily="2" charset="-122"/>
            </a:endParaRPr>
          </a:p>
          <a:p>
            <a:pPr fontAlgn="auto">
              <a:lnSpc>
                <a:spcPct val="150000"/>
              </a:lnSpc>
              <a:spcBef>
                <a:spcPts val="0"/>
              </a:spcBef>
            </a:pPr>
            <a:r>
              <a:rPr lang="zh-CN" altLang="en-US" b="1" strike="noStrike" noProof="1" smtClean="0">
                <a:solidFill>
                  <a:srgbClr val="C00000"/>
                </a:solidFill>
                <a:latin typeface="宋体" panose="02010600030101010101" pitchFamily="2" charset="-122"/>
                <a:ea typeface="宋体" panose="02010600030101010101" pitchFamily="2" charset="-122"/>
                <a:cs typeface="+mn-cs"/>
              </a:rPr>
              <a:t>涉及关键工艺：</a:t>
            </a:r>
            <a:endParaRPr lang="en-US" altLang="zh-CN" b="1" strike="noStrike" noProof="1"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smtClean="0">
                <a:latin typeface="宋体" panose="02010600030101010101" pitchFamily="2" charset="-122"/>
                <a:ea typeface="宋体" panose="02010600030101010101" pitchFamily="2" charset="-122"/>
                <a:cs typeface="+mn-cs"/>
              </a:rPr>
              <a:t>陶瓷材料制备工艺；</a:t>
            </a:r>
            <a:endParaRPr lang="en-US" altLang="zh-CN" b="1" strike="noStrike" noProof="1"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smtClean="0">
                <a:latin typeface="宋体" panose="02010600030101010101" pitchFamily="2" charset="-122"/>
                <a:ea typeface="宋体" panose="02010600030101010101" pitchFamily="2" charset="-122"/>
                <a:cs typeface="+mn-cs"/>
              </a:rPr>
              <a:t>陶瓷金属化工艺；</a:t>
            </a:r>
            <a:endParaRPr lang="en-US" altLang="zh-CN" b="1" strike="noStrike" noProof="1"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smtClean="0">
                <a:latin typeface="宋体" panose="02010600030101010101" pitchFamily="2" charset="-122"/>
                <a:ea typeface="宋体" panose="02010600030101010101" pitchFamily="2" charset="-122"/>
                <a:cs typeface="+mn-cs"/>
              </a:rPr>
              <a:t>阴极材料制备工艺；</a:t>
            </a:r>
            <a:endParaRPr lang="en-US" altLang="zh-CN" b="1" strike="noStrike" noProof="1"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smtClean="0">
                <a:latin typeface="宋体" panose="02010600030101010101" pitchFamily="2" charset="-122"/>
                <a:ea typeface="宋体" panose="02010600030101010101" pitchFamily="2" charset="-122"/>
                <a:cs typeface="+mn-cs"/>
              </a:rPr>
              <a:t>表面处理工艺；</a:t>
            </a:r>
            <a:endParaRPr lang="en-US" altLang="zh-CN" b="1" strike="noStrike" noProof="1" smtClean="0">
              <a:latin typeface="宋体" panose="02010600030101010101" pitchFamily="2" charset="-122"/>
              <a:ea typeface="宋体" panose="02010600030101010101" pitchFamily="2" charset="-122"/>
            </a:endParaRPr>
          </a:p>
          <a:p>
            <a:pPr marL="361950" indent="-361950" fontAlgn="auto">
              <a:lnSpc>
                <a:spcPct val="150000"/>
              </a:lnSpc>
              <a:spcBef>
                <a:spcPts val="0"/>
              </a:spcBef>
              <a:buFont typeface="Wingdings" panose="05000000000000000000" pitchFamily="2" charset="2"/>
              <a:buChar char="u"/>
            </a:pPr>
            <a:r>
              <a:rPr lang="zh-CN" altLang="en-US" b="1" strike="noStrike" noProof="1" smtClean="0">
                <a:latin typeface="宋体" panose="02010600030101010101" pitchFamily="2" charset="-122"/>
                <a:ea typeface="宋体" panose="02010600030101010101" pitchFamily="2" charset="-122"/>
                <a:cs typeface="+mn-cs"/>
              </a:rPr>
              <a:t>高温焊接工艺。</a:t>
            </a:r>
            <a:endParaRPr lang="en-US" altLang="zh-CN" b="1" strike="noStrike" noProof="1" smtClean="0">
              <a:latin typeface="宋体" panose="02010600030101010101" pitchFamily="2" charset="-122"/>
              <a:ea typeface="宋体" panose="02010600030101010101" pitchFamily="2" charset="-122"/>
            </a:endParaRPr>
          </a:p>
        </p:txBody>
      </p:sp>
      <p:grpSp>
        <p:nvGrpSpPr>
          <p:cNvPr id="19459" name="组合 9"/>
          <p:cNvGrpSpPr/>
          <p:nvPr/>
        </p:nvGrpSpPr>
        <p:grpSpPr>
          <a:xfrm>
            <a:off x="3924300" y="1557338"/>
            <a:ext cx="5016500" cy="4248150"/>
            <a:chOff x="5619016" y="1400884"/>
            <a:chExt cx="5809533" cy="4979466"/>
          </a:xfrm>
        </p:grpSpPr>
        <p:pic>
          <p:nvPicPr>
            <p:cNvPr id="19460" name="图片 11"/>
            <p:cNvPicPr>
              <a:picLocks noChangeAspect="1"/>
            </p:cNvPicPr>
            <p:nvPr/>
          </p:nvPicPr>
          <p:blipFill>
            <a:blip r:embed="rId1"/>
            <a:stretch>
              <a:fillRect/>
            </a:stretch>
          </p:blipFill>
          <p:spPr>
            <a:xfrm>
              <a:off x="5619016" y="4929198"/>
              <a:ext cx="2666633" cy="1451152"/>
            </a:xfrm>
            <a:prstGeom prst="rect">
              <a:avLst/>
            </a:prstGeom>
            <a:noFill/>
            <a:ln w="9525">
              <a:noFill/>
            </a:ln>
          </p:spPr>
        </p:pic>
        <p:pic>
          <p:nvPicPr>
            <p:cNvPr id="19461" name="图片 8" descr="IMG_3709.JPG"/>
            <p:cNvPicPr>
              <a:picLocks noChangeAspect="1"/>
            </p:cNvPicPr>
            <p:nvPr/>
          </p:nvPicPr>
          <p:blipFill>
            <a:blip r:embed="rId2"/>
            <a:stretch>
              <a:fillRect/>
            </a:stretch>
          </p:blipFill>
          <p:spPr>
            <a:xfrm>
              <a:off x="8476164" y="4929199"/>
              <a:ext cx="2943706" cy="1428761"/>
            </a:xfrm>
            <a:prstGeom prst="rect">
              <a:avLst/>
            </a:prstGeom>
            <a:noFill/>
            <a:ln w="9525">
              <a:noFill/>
            </a:ln>
          </p:spPr>
        </p:pic>
        <p:pic>
          <p:nvPicPr>
            <p:cNvPr id="19462" name="图片 7" descr="热处理车间.JPG"/>
            <p:cNvPicPr>
              <a:picLocks noChangeAspect="1"/>
            </p:cNvPicPr>
            <p:nvPr/>
          </p:nvPicPr>
          <p:blipFill>
            <a:blip r:embed="rId3"/>
            <a:stretch>
              <a:fillRect/>
            </a:stretch>
          </p:blipFill>
          <p:spPr>
            <a:xfrm>
              <a:off x="7428543" y="1400884"/>
              <a:ext cx="4000006" cy="1670927"/>
            </a:xfrm>
            <a:prstGeom prst="rect">
              <a:avLst/>
            </a:prstGeom>
            <a:noFill/>
            <a:ln w="9525">
              <a:noFill/>
            </a:ln>
          </p:spPr>
        </p:pic>
        <p:pic>
          <p:nvPicPr>
            <p:cNvPr id="19463" name="图片 8" descr="清洗车间.JPG"/>
            <p:cNvPicPr>
              <a:picLocks noChangeAspect="1"/>
            </p:cNvPicPr>
            <p:nvPr/>
          </p:nvPicPr>
          <p:blipFill>
            <a:blip r:embed="rId4"/>
            <a:stretch>
              <a:fillRect/>
            </a:stretch>
          </p:blipFill>
          <p:spPr>
            <a:xfrm>
              <a:off x="7428542" y="3130260"/>
              <a:ext cx="4000007" cy="1727501"/>
            </a:xfrm>
            <a:prstGeom prst="rect">
              <a:avLst/>
            </a:prstGeom>
            <a:noFill/>
            <a:ln w="9525">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a:xfrm>
            <a:off x="928688" y="71438"/>
            <a:ext cx="7497762" cy="725487"/>
          </a:xfrm>
        </p:spPr>
        <p:txBody>
          <a:bodyPr vert="horz" wrap="square" lIns="0" tIns="45720" rIns="0" bIns="0" anchor="b" anchorCtr="0"/>
          <a:lstStyle/>
          <a:p>
            <a:r>
              <a:rPr lang="zh-CN" altLang="en-US" dirty="0"/>
              <a:t>微波真空事业部简介</a:t>
            </a:r>
            <a:endParaRPr lang="zh-CN" altLang="en-US" dirty="0"/>
          </a:p>
        </p:txBody>
      </p:sp>
      <p:sp>
        <p:nvSpPr>
          <p:cNvPr id="10" name="矩形 9"/>
          <p:cNvSpPr/>
          <p:nvPr/>
        </p:nvSpPr>
        <p:spPr>
          <a:xfrm>
            <a:off x="215900" y="1285875"/>
            <a:ext cx="8748713" cy="4954270"/>
          </a:xfrm>
          <a:prstGeom prst="rect">
            <a:avLst/>
          </a:prstGeom>
        </p:spPr>
        <p:txBody>
          <a:bodyPr wrap="square">
            <a:spAutoFit/>
          </a:bodyPr>
          <a:lstStyle/>
          <a:p>
            <a:pPr fontAlgn="auto">
              <a:lnSpc>
                <a:spcPct val="150000"/>
              </a:lnSpc>
              <a:spcBef>
                <a:spcPts val="600"/>
              </a:spcBef>
              <a:spcAft>
                <a:spcPts val="0"/>
              </a:spcAft>
              <a:defRPr/>
            </a:pPr>
            <a:r>
              <a:rPr lang="zh-CN" altLang="en-US" sz="1600" b="1" strike="noStrike" noProof="1" smtClean="0">
                <a:solidFill>
                  <a:srgbClr val="FF0000"/>
                </a:solidFill>
                <a:latin typeface="+mn-lt"/>
                <a:ea typeface="+mn-ea"/>
                <a:cs typeface="+mn-cs"/>
              </a:rPr>
              <a:t>工艺技术体系</a:t>
            </a:r>
            <a:endParaRPr lang="en-US" altLang="zh-CN" sz="1600" b="1" strike="noStrike" noProof="1" smtClean="0">
              <a:solidFill>
                <a:srgbClr val="FF0000"/>
              </a:solidFill>
            </a:endParaRPr>
          </a:p>
          <a:p>
            <a:pPr lvl="0" indent="558800" fontAlgn="auto">
              <a:spcBef>
                <a:spcPts val="600"/>
              </a:spcBef>
              <a:spcAft>
                <a:spcPts val="0"/>
              </a:spcAft>
              <a:defRPr/>
            </a:pPr>
            <a:r>
              <a:rPr lang="zh-CN" altLang="en-US" sz="1600" b="1" strike="noStrike" noProof="1" smtClean="0">
                <a:latin typeface="宋体" panose="02010600030101010101" pitchFamily="2" charset="-122"/>
                <a:ea typeface="宋体" panose="02010600030101010101" pitchFamily="2" charset="-122"/>
                <a:cs typeface="+mn-cs"/>
              </a:rPr>
              <a:t>我部拥有完善的陶瓷金属封接结构电真空器件的工艺技术体系：</a:t>
            </a:r>
            <a:endParaRPr lang="en-US" altLang="zh-CN" sz="1600" b="1" strike="noStrike" noProof="1" smtClean="0">
              <a:latin typeface="宋体" panose="02010600030101010101" pitchFamily="2" charset="-122"/>
              <a:ea typeface="宋体" panose="02010600030101010101" pitchFamily="2" charset="-122"/>
            </a:endParaRPr>
          </a:p>
          <a:p>
            <a:pPr lvl="0" indent="55880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lvl="0" fontAlgn="auto">
              <a:spcBef>
                <a:spcPts val="600"/>
              </a:spcBef>
              <a:spcAft>
                <a:spcPts val="0"/>
              </a:spcAft>
              <a:defRPr/>
            </a:pPr>
            <a:endParaRPr lang="en-US" altLang="zh-CN" sz="1600" b="1" strike="noStrike" noProof="1" smtClean="0">
              <a:latin typeface="宋体" panose="02010600030101010101" pitchFamily="2" charset="-122"/>
              <a:ea typeface="宋体" panose="02010600030101010101" pitchFamily="2" charset="-122"/>
            </a:endParaRPr>
          </a:p>
          <a:p>
            <a:pPr algn="just" fontAlgn="auto">
              <a:lnSpc>
                <a:spcPct val="150000"/>
              </a:lnSpc>
              <a:spcBef>
                <a:spcPts val="0"/>
              </a:spcBef>
              <a:spcAft>
                <a:spcPts val="600"/>
              </a:spcAft>
              <a:defRPr/>
            </a:pPr>
            <a:r>
              <a:rPr lang="en-US" altLang="zh-CN" sz="1600" b="1" strike="noStrike" noProof="1" smtClean="0">
                <a:latin typeface="宋体" panose="02010600030101010101" pitchFamily="2" charset="-122"/>
                <a:ea typeface="宋体" panose="02010600030101010101" pitchFamily="2" charset="-122"/>
                <a:cs typeface="+mn-cs"/>
                <a:sym typeface="+mn-ea"/>
              </a:rPr>
              <a:t>1</a:t>
            </a:r>
            <a:r>
              <a:rPr lang="zh-CN" altLang="en-US" sz="1600" b="1" strike="noStrike" noProof="1" smtClean="0">
                <a:latin typeface="宋体" panose="02010600030101010101" pitchFamily="2" charset="-122"/>
                <a:ea typeface="宋体" panose="02010600030101010101" pitchFamily="2" charset="-122"/>
                <a:cs typeface="+mn-cs"/>
                <a:sym typeface="+mn-ea"/>
              </a:rPr>
              <a:t>、表面处理：去油清洗、镀镍、高</a:t>
            </a:r>
            <a:r>
              <a:rPr lang="en-US" altLang="zh-CN" sz="1600" b="1" strike="noStrike" noProof="1" smtClean="0">
                <a:latin typeface="宋体" panose="02010600030101010101" pitchFamily="2" charset="-122"/>
                <a:ea typeface="宋体" panose="02010600030101010101" pitchFamily="2" charset="-122"/>
                <a:cs typeface="+mn-cs"/>
                <a:sym typeface="+mn-ea"/>
              </a:rPr>
              <a:t>RRR</a:t>
            </a:r>
            <a:r>
              <a:rPr lang="zh-CN" altLang="en-US" sz="1600" b="1" strike="noStrike" noProof="1" smtClean="0">
                <a:latin typeface="宋体" panose="02010600030101010101" pitchFamily="2" charset="-122"/>
                <a:ea typeface="宋体" panose="02010600030101010101" pitchFamily="2" charset="-122"/>
                <a:cs typeface="+mn-cs"/>
                <a:sym typeface="+mn-ea"/>
              </a:rPr>
              <a:t>值镀铜等技术条件；</a:t>
            </a:r>
            <a:endParaRPr lang="en-US" altLang="zh-CN" sz="1600" b="1" strike="noStrike" noProof="1" smtClean="0">
              <a:latin typeface="宋体" panose="02010600030101010101" pitchFamily="2" charset="-122"/>
              <a:ea typeface="宋体" panose="02010600030101010101" pitchFamily="2" charset="-122"/>
              <a:sym typeface="+mn-ea"/>
            </a:endParaRPr>
          </a:p>
          <a:p>
            <a:pPr algn="just" fontAlgn="auto">
              <a:lnSpc>
                <a:spcPct val="150000"/>
              </a:lnSpc>
              <a:spcBef>
                <a:spcPts val="0"/>
              </a:spcBef>
              <a:spcAft>
                <a:spcPts val="600"/>
              </a:spcAft>
              <a:defRPr/>
            </a:pPr>
            <a:r>
              <a:rPr lang="en-US" altLang="zh-CN" sz="1600" b="1" strike="noStrike" noProof="1" smtClean="0">
                <a:latin typeface="宋体" panose="02010600030101010101" pitchFamily="2" charset="-122"/>
                <a:ea typeface="宋体" panose="02010600030101010101" pitchFamily="2" charset="-122"/>
                <a:cs typeface="+mn-cs"/>
                <a:sym typeface="+mn-ea"/>
              </a:rPr>
              <a:t>2</a:t>
            </a:r>
            <a:r>
              <a:rPr lang="zh-CN" altLang="en-US" sz="1600" b="1" strike="noStrike" noProof="1" smtClean="0">
                <a:latin typeface="宋体" panose="02010600030101010101" pitchFamily="2" charset="-122"/>
                <a:ea typeface="宋体" panose="02010600030101010101" pitchFamily="2" charset="-122"/>
                <a:cs typeface="+mn-cs"/>
                <a:sym typeface="+mn-ea"/>
              </a:rPr>
              <a:t>、焊接：电子束焊、激光焊、高频焊、电阻焊、氩弧焊</a:t>
            </a:r>
            <a:r>
              <a:rPr lang="zh-CN" altLang="en-US" sz="1600" b="1" smtClean="0">
                <a:latin typeface="宋体" panose="02010600030101010101" pitchFamily="2" charset="-122"/>
                <a:sym typeface="+mn-ea"/>
              </a:rPr>
              <a:t>、真空和氢气</a:t>
            </a:r>
            <a:r>
              <a:rPr lang="zh-CN" altLang="en-US" sz="1600" b="1" strike="noStrike" noProof="1" smtClean="0">
                <a:latin typeface="宋体" panose="02010600030101010101" pitchFamily="2" charset="-122"/>
                <a:ea typeface="宋体" panose="02010600030101010101" pitchFamily="2" charset="-122"/>
                <a:cs typeface="+mn-cs"/>
                <a:sym typeface="+mn-ea"/>
              </a:rPr>
              <a:t>等焊接和热处理工艺条件；</a:t>
            </a:r>
            <a:endParaRPr lang="en-US" altLang="zh-CN" sz="1600" b="1" strike="noStrike" noProof="1" smtClean="0">
              <a:latin typeface="宋体" panose="02010600030101010101" pitchFamily="2" charset="-122"/>
              <a:ea typeface="宋体" panose="02010600030101010101" pitchFamily="2" charset="-122"/>
              <a:sym typeface="+mn-ea"/>
            </a:endParaRPr>
          </a:p>
          <a:p>
            <a:pPr algn="just" fontAlgn="auto">
              <a:lnSpc>
                <a:spcPct val="150000"/>
              </a:lnSpc>
              <a:spcBef>
                <a:spcPts val="0"/>
              </a:spcBef>
              <a:spcAft>
                <a:spcPts val="600"/>
              </a:spcAft>
              <a:defRPr/>
            </a:pPr>
            <a:r>
              <a:rPr lang="en-US" altLang="zh-CN" sz="1600" b="1" strike="noStrike" noProof="1" smtClean="0">
                <a:latin typeface="宋体" panose="02010600030101010101" pitchFamily="2" charset="-122"/>
                <a:ea typeface="宋体" panose="02010600030101010101" pitchFamily="2" charset="-122"/>
                <a:cs typeface="+mn-cs"/>
                <a:sym typeface="+mn-ea"/>
              </a:rPr>
              <a:t>3</a:t>
            </a:r>
            <a:r>
              <a:rPr lang="zh-CN" altLang="en-US" sz="1600" b="1" strike="noStrike" noProof="1" smtClean="0">
                <a:latin typeface="宋体" panose="02010600030101010101" pitchFamily="2" charset="-122"/>
                <a:ea typeface="宋体" panose="02010600030101010101" pitchFamily="2" charset="-122"/>
                <a:cs typeface="+mn-cs"/>
                <a:sym typeface="+mn-ea"/>
              </a:rPr>
              <a:t>、陶瓷金属化：</a:t>
            </a:r>
            <a:r>
              <a:rPr lang="zh-CN" altLang="en-US" sz="1600" b="1" smtClean="0">
                <a:latin typeface="宋体" panose="02010600030101010101" pitchFamily="2" charset="-122"/>
                <a:sym typeface="+mn-ea"/>
              </a:rPr>
              <a:t>氧化铝</a:t>
            </a:r>
            <a:r>
              <a:rPr lang="en-US" altLang="zh-CN" sz="1600" b="1" strike="noStrike" noProof="1" smtClean="0">
                <a:latin typeface="宋体" panose="02010600030101010101" pitchFamily="2" charset="-122"/>
                <a:ea typeface="宋体" panose="02010600030101010101" pitchFamily="2" charset="-122"/>
                <a:cs typeface="+mn-cs"/>
                <a:sym typeface="+mn-ea"/>
              </a:rPr>
              <a:t>A-95</a:t>
            </a:r>
            <a:r>
              <a:rPr lang="zh-CN" altLang="en-US" sz="1600" b="1" strike="noStrike" noProof="1" smtClean="0">
                <a:latin typeface="宋体" panose="02010600030101010101" pitchFamily="2" charset="-122"/>
                <a:ea typeface="宋体" panose="02010600030101010101" pitchFamily="2" charset="-122"/>
                <a:cs typeface="+mn-cs"/>
                <a:sym typeface="+mn-ea"/>
              </a:rPr>
              <a:t>瓷、</a:t>
            </a:r>
            <a:r>
              <a:rPr lang="en-US" altLang="zh-CN" sz="1600" b="1" strike="noStrike" noProof="1" smtClean="0">
                <a:latin typeface="宋体" panose="02010600030101010101" pitchFamily="2" charset="-122"/>
                <a:ea typeface="宋体" panose="02010600030101010101" pitchFamily="2" charset="-122"/>
                <a:cs typeface="+mn-cs"/>
                <a:sym typeface="+mn-ea"/>
              </a:rPr>
              <a:t>A-99</a:t>
            </a:r>
            <a:r>
              <a:rPr lang="zh-CN" altLang="en-US" sz="1600" b="1" strike="noStrike" noProof="1" smtClean="0">
                <a:latin typeface="宋体" panose="02010600030101010101" pitchFamily="2" charset="-122"/>
                <a:ea typeface="宋体" panose="02010600030101010101" pitchFamily="2" charset="-122"/>
                <a:cs typeface="+mn-cs"/>
                <a:sym typeface="+mn-ea"/>
              </a:rPr>
              <a:t>瓷、单晶瓷以及</a:t>
            </a:r>
            <a:r>
              <a:rPr lang="en-US" altLang="zh-CN" sz="1600" b="1" strike="noStrike" noProof="1" smtClean="0">
                <a:latin typeface="宋体" panose="02010600030101010101" pitchFamily="2" charset="-122"/>
                <a:ea typeface="宋体" panose="02010600030101010101" pitchFamily="2" charset="-122"/>
                <a:cs typeface="+mn-cs"/>
                <a:sym typeface="+mn-ea"/>
              </a:rPr>
              <a:t>SiC</a:t>
            </a:r>
            <a:r>
              <a:rPr lang="zh-CN" altLang="en-US" sz="1600" b="1" strike="noStrike" noProof="1" smtClean="0">
                <a:latin typeface="宋体" panose="02010600030101010101" pitchFamily="2" charset="-122"/>
                <a:ea typeface="宋体" panose="02010600030101010101" pitchFamily="2" charset="-122"/>
                <a:cs typeface="+mn-cs"/>
                <a:sym typeface="+mn-ea"/>
              </a:rPr>
              <a:t>、</a:t>
            </a:r>
            <a:r>
              <a:rPr lang="en-US" altLang="zh-CN" sz="1600" b="1" strike="noStrike" noProof="1" smtClean="0">
                <a:latin typeface="宋体" panose="02010600030101010101" pitchFamily="2" charset="-122"/>
                <a:ea typeface="宋体" panose="02010600030101010101" pitchFamily="2" charset="-122"/>
                <a:cs typeface="+mn-cs"/>
                <a:sym typeface="+mn-ea"/>
              </a:rPr>
              <a:t>AlN</a:t>
            </a:r>
            <a:r>
              <a:rPr lang="zh-CN" altLang="en-US" sz="1600" b="1" strike="noStrike" noProof="1" smtClean="0">
                <a:latin typeface="宋体" panose="02010600030101010101" pitchFamily="2" charset="-122"/>
                <a:ea typeface="宋体" panose="02010600030101010101" pitchFamily="2" charset="-122"/>
                <a:cs typeface="+mn-cs"/>
                <a:sym typeface="+mn-ea"/>
              </a:rPr>
              <a:t>等陶瓷的金属化工艺体系；</a:t>
            </a:r>
            <a:endParaRPr lang="zh-CN" altLang="en-US" sz="1600" b="1" strike="noStrike" noProof="1" smtClean="0">
              <a:latin typeface="宋体" panose="02010600030101010101" pitchFamily="2" charset="-122"/>
              <a:ea typeface="宋体" panose="02010600030101010101" pitchFamily="2" charset="-122"/>
              <a:cs typeface="+mn-cs"/>
              <a:sym typeface="+mn-ea"/>
            </a:endParaRPr>
          </a:p>
        </p:txBody>
      </p:sp>
      <p:pic>
        <p:nvPicPr>
          <p:cNvPr id="20483" name="Picture 2"/>
          <p:cNvPicPr>
            <a:picLocks noChangeAspect="1"/>
          </p:cNvPicPr>
          <p:nvPr/>
        </p:nvPicPr>
        <p:blipFill>
          <a:blip r:embed="rId1"/>
          <a:srcRect l="35437" t="45499" r="21251" b="33501"/>
          <a:stretch>
            <a:fillRect/>
          </a:stretch>
        </p:blipFill>
        <p:spPr>
          <a:xfrm>
            <a:off x="323850" y="2349500"/>
            <a:ext cx="7920038" cy="2159000"/>
          </a:xfrm>
          <a:prstGeom prst="rect">
            <a:avLst/>
          </a:prstGeom>
          <a:noFill/>
          <a:ln w="9525">
            <a:noFill/>
          </a:ln>
        </p:spPr>
      </p:pic>
    </p:spTree>
  </p:cSld>
  <p:clrMapOvr>
    <a:masterClrMapping/>
  </p:clrMapOvr>
</p:sld>
</file>

<file path=ppt/tags/tag1.xml><?xml version="1.0" encoding="utf-8"?>
<p:tagLst xmlns:p="http://schemas.openxmlformats.org/presentationml/2006/main">
  <p:tag name="KSO_WM_UNIT_ISCONTENTSTITLE" val="0"/>
  <p:tag name="KSO_WM_UNIT_ISNUMDGMTITLE" val="0"/>
  <p:tag name="KSO_WM_UNIT_PRESET_TEXT" val="单击输入您的封面副标题"/>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heme/theme1.xml><?xml version="1.0" encoding="utf-8"?>
<a:theme xmlns:a="http://schemas.openxmlformats.org/drawingml/2006/main" name="主题2">
  <a:themeElements>
    <a:clrScheme name="自定义 2">
      <a:dk1>
        <a:sysClr val="windowText" lastClr="000000"/>
      </a:dk1>
      <a:lt1>
        <a:sysClr val="window" lastClr="FFFFFF"/>
      </a:lt1>
      <a:dk2>
        <a:srgbClr val="FF0000"/>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0C0">
            <a:alpha val="34000"/>
          </a:srgbClr>
        </a:solidFill>
      </a:spPr>
      <a:bodyPr wrap="square">
        <a:spAutoFit/>
      </a:bodyPr>
      <a:lstStyle>
        <a:defPPr marL="285750" indent="-285750" algn="just">
          <a:lnSpc>
            <a:spcPct val="150000"/>
          </a:lnSpc>
          <a:buFont typeface="Wingdings" panose="05000000000000000000" pitchFamily="2" charset="2"/>
          <a:buChar char="l"/>
          <a:defRPr sz="2000" dirty="0" smtClean="0">
            <a:solidFill>
              <a:srgbClr val="0000FF"/>
            </a:solidFill>
            <a:latin typeface="Times New Roman" panose="02020603050405020304" pitchFamily="18" charset="0"/>
            <a:ea typeface="微软雅黑" panose="020B0503020204020204" pitchFamily="34" charset="-122"/>
          </a:defRPr>
        </a:defPPr>
      </a:lstStyle>
    </a:spDef>
    <a:lnDef>
      <a:spPr bwMode="auto">
        <a:ln>
          <a:solidFill>
            <a:srgbClr val="FF0000"/>
          </a:solidFill>
          <a:headEnd type="none" w="med" len="med"/>
          <a:tailEnd type="triangle" w="med" len="med"/>
        </a:ln>
      </a:spPr>
      <a:bodyPr/>
      <a:lstStyle/>
      <a:style>
        <a:lnRef idx="3">
          <a:schemeClr val="accent2"/>
        </a:lnRef>
        <a:fillRef idx="0">
          <a:schemeClr val="accent2"/>
        </a:fillRef>
        <a:effectRef idx="2">
          <a:schemeClr val="accent2"/>
        </a:effectRef>
        <a:fontRef idx="minor">
          <a:schemeClr val="tx1"/>
        </a:fontRef>
      </a: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主题2</Template>
  <TotalTime>0</TotalTime>
  <Words>4672</Words>
  <Application>WPS 演示</Application>
  <PresentationFormat>全屏显示(4:3)</PresentationFormat>
  <Paragraphs>1009</Paragraphs>
  <Slides>33</Slides>
  <Notes>7</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1</vt:i4>
      </vt:variant>
      <vt:variant>
        <vt:lpstr>幻灯片标题</vt:lpstr>
      </vt:variant>
      <vt:variant>
        <vt:i4>33</vt:i4>
      </vt:variant>
    </vt:vector>
  </HeadingPairs>
  <TitlesOfParts>
    <vt:vector size="53" baseType="lpstr">
      <vt:lpstr>Arial</vt:lpstr>
      <vt:lpstr>宋体</vt:lpstr>
      <vt:lpstr>Wingdings</vt:lpstr>
      <vt:lpstr>Calibri</vt:lpstr>
      <vt:lpstr>Times New Roman</vt:lpstr>
      <vt:lpstr>微软雅黑</vt:lpstr>
      <vt:lpstr>黑体</vt:lpstr>
      <vt:lpstr>隶书</vt:lpstr>
      <vt:lpstr>华文楷体</vt:lpstr>
      <vt:lpstr>Wingdings</vt:lpstr>
      <vt:lpstr>华文行楷</vt:lpstr>
      <vt:lpstr>Arial Unicode MS</vt:lpstr>
      <vt:lpstr>Constantia</vt:lpstr>
      <vt:lpstr>Times New Roman</vt:lpstr>
      <vt:lpstr>Arial</vt:lpstr>
      <vt:lpstr>楷体</vt:lpstr>
      <vt:lpstr>Symbol</vt:lpstr>
      <vt:lpstr>Wingdings 2</vt:lpstr>
      <vt:lpstr>主题2</vt:lpstr>
      <vt:lpstr>Paint.Picture</vt:lpstr>
      <vt:lpstr>安徽华东光电 大科学装置配套发展近况</vt:lpstr>
      <vt:lpstr>目  录</vt:lpstr>
      <vt:lpstr>公司简介</vt:lpstr>
      <vt:lpstr>公司简介</vt:lpstr>
      <vt:lpstr>目  录</vt:lpstr>
      <vt:lpstr>微波真空事业部简介</vt:lpstr>
      <vt:lpstr>微波真空事业部简介</vt:lpstr>
      <vt:lpstr>微波真空事业部简介</vt:lpstr>
      <vt:lpstr>微波真空事业部简介</vt:lpstr>
      <vt:lpstr>微波真空事业部简介</vt:lpstr>
      <vt:lpstr>目  录</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微波真空器件产品展示</vt:lpstr>
      <vt:lpstr>目  录</vt:lpstr>
      <vt:lpstr>通用工艺和设施</vt:lpstr>
      <vt:lpstr>通用工艺和设施</vt:lpstr>
      <vt:lpstr>通用工艺和设施</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微波真空技术发展近况</dc:title>
  <dc:creator>wulei</dc:creator>
  <cp:lastModifiedBy>wulei</cp:lastModifiedBy>
  <cp:revision>445</cp:revision>
  <dcterms:created xsi:type="dcterms:W3CDTF">2020-08-24T03:18:00Z</dcterms:created>
  <dcterms:modified xsi:type="dcterms:W3CDTF">2025-10-28T01:27:20Z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