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6"/>
  </p:handoutMasterIdLst>
  <p:sldIdLst>
    <p:sldId id="302" r:id="rId3"/>
    <p:sldId id="269" r:id="rId5"/>
    <p:sldId id="323" r:id="rId6"/>
    <p:sldId id="261" r:id="rId7"/>
    <p:sldId id="405" r:id="rId8"/>
    <p:sldId id="356" r:id="rId9"/>
    <p:sldId id="359" r:id="rId10"/>
    <p:sldId id="407" r:id="rId11"/>
    <p:sldId id="408" r:id="rId12"/>
    <p:sldId id="417" r:id="rId13"/>
    <p:sldId id="409" r:id="rId14"/>
    <p:sldId id="410" r:id="rId15"/>
    <p:sldId id="414" r:id="rId16"/>
    <p:sldId id="411" r:id="rId17"/>
    <p:sldId id="418" r:id="rId18"/>
    <p:sldId id="412" r:id="rId19"/>
    <p:sldId id="367" r:id="rId20"/>
    <p:sldId id="399" r:id="rId21"/>
    <p:sldId id="419" r:id="rId22"/>
    <p:sldId id="400" r:id="rId23"/>
    <p:sldId id="398" r:id="rId24"/>
    <p:sldId id="404" r:id="rId25"/>
  </p:sldIdLst>
  <p:sldSz cx="12192000" cy="6858000"/>
  <p:notesSz cx="6858000" cy="9144000"/>
  <p:embeddedFontLst>
    <p:embeddedFont>
      <p:font typeface="汉仪旗黑-55简" panose="00020600040101010101" charset="-128"/>
      <p:regular r:id="rId30"/>
    </p:embeddedFont>
    <p:embeddedFont>
      <p:font typeface="汉仪文黑-75简" panose="00020600040101010101" charset="-122"/>
      <p:regular r:id="rId31"/>
    </p:embeddedFont>
    <p:embeddedFont>
      <p:font typeface="汉仪粗黑简" panose="02010609000101010101" charset="-122"/>
      <p:regular r:id="rId32"/>
    </p:embeddedFont>
    <p:embeddedFont>
      <p:font typeface="微软雅黑" panose="020B0503020204020204"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4" userDrawn="1">
          <p15:clr>
            <a:srgbClr val="A4A3A4"/>
          </p15:clr>
        </p15:guide>
        <p15:guide id="2" pos="38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A2"/>
    <a:srgbClr val="FFFFFF"/>
    <a:srgbClr val="EBF1F7"/>
    <a:srgbClr val="5382A1"/>
    <a:srgbClr val="004776"/>
    <a:srgbClr val="769FB8"/>
    <a:srgbClr val="22618A"/>
    <a:srgbClr val="1054B0"/>
    <a:srgbClr val="0F1F29"/>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p:scale>
          <a:sx n="100" d="100"/>
          <a:sy n="100" d="100"/>
        </p:scale>
        <p:origin x="480" y="366"/>
      </p:cViewPr>
      <p:guideLst>
        <p:guide orient="horz" pos="2094"/>
        <p:guide pos="3846"/>
      </p:guideLst>
    </p:cSldViewPr>
  </p:slideViewPr>
  <p:notesTextViewPr>
    <p:cViewPr>
      <p:scale>
        <a:sx n="3" d="2"/>
        <a:sy n="3" d="2"/>
      </p:scale>
      <p:origin x="0" y="0"/>
    </p:cViewPr>
  </p:notesTextViewPr>
  <p:notesViewPr>
    <p:cSldViewPr snapToGrid="0">
      <p:cViewPr varScale="1">
        <p:scale>
          <a:sx n="94" d="100"/>
          <a:sy n="94" d="100"/>
        </p:scale>
        <p:origin x="3830" y="5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137.xml"/><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旗黑-55简" panose="00020600040101010101" charset="-128"/>
              <a:ea typeface="汉仪旗黑-55简" panose="00020600040101010101" charset="-128"/>
              <a:cs typeface="汉仪旗黑-55简" panose="00020600040101010101" charset="-128"/>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汉仪旗黑-55简" panose="00020600040101010101" charset="-128"/>
              </a:rPr>
            </a:fld>
            <a:endParaRPr lang="zh-CN" altLang="en-US">
              <a:ea typeface="汉仪旗黑-55简" panose="00020600040101010101" charset="-128"/>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旗黑-55简" panose="00020600040101010101" charset="-128"/>
              <a:ea typeface="汉仪旗黑-55简" panose="00020600040101010101" charset="-128"/>
              <a:cs typeface="汉仪旗黑-55简" panose="00020600040101010101" charset="-128"/>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汉仪旗黑-55简" panose="00020600040101010101" charset="-128"/>
              </a:rPr>
            </a:fld>
            <a:endParaRPr lang="zh-CN" altLang="en-US">
              <a:ea typeface="汉仪旗黑-55简" panose="00020600040101010101" charset="-128"/>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旗黑-55简" panose="00020600040101010101" charset="-128"/>
                <a:ea typeface="汉仪旗黑-55简" panose="00020600040101010101" charset="-128"/>
                <a:cs typeface="汉仪旗黑-55简" panose="00020600040101010101" charset="-128"/>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旗黑-55简" panose="00020600040101010101" charset="-128"/>
                <a:ea typeface="汉仪旗黑-55简" panose="00020600040101010101" charset="-128"/>
                <a:cs typeface="汉仪旗黑-55简" panose="00020600040101010101" charset="-128"/>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旗黑-55简" panose="00020600040101010101" charset="-128"/>
                <a:ea typeface="汉仪旗黑-55简" panose="00020600040101010101" charset="-128"/>
                <a:cs typeface="汉仪旗黑-55简" panose="00020600040101010101" charset="-128"/>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旗黑-55简" panose="00020600040101010101" charset="-128"/>
                <a:ea typeface="汉仪旗黑-55简" panose="00020600040101010101" charset="-128"/>
                <a:cs typeface="汉仪旗黑-55简" panose="00020600040101010101" charset="-128"/>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1pPr>
    <a:lvl2pPr marL="4572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2pPr>
    <a:lvl3pPr marL="9144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3pPr>
    <a:lvl4pPr marL="13716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4pPr>
    <a:lvl5pPr marL="18288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尊敬的各位老师，专家们，你们好，我是北京大有科能科技有限公司的白亚鑫，首先感谢组委会给予我们公司这次报告的机会，我的报告由以下三部分组成，</a:t>
            </a:r>
            <a:endParaRPr lang="zh-CN" altLang="en-US">
              <a:sym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这是我们交付至</a:t>
            </a:r>
            <a:r>
              <a:rPr lang="en-US" altLang="zh-CN">
                <a:sym typeface="+mn-ea"/>
              </a:rPr>
              <a:t>HEPS</a:t>
            </a:r>
            <a:r>
              <a:rPr lang="zh-CN" altLang="en-US">
                <a:sym typeface="+mn-ea"/>
              </a:rPr>
              <a:t>光源固态调制器的现场图</a:t>
            </a:r>
            <a:endParaRPr lang="zh-CN" altLang="en-US">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在</a:t>
            </a:r>
            <a:r>
              <a:rPr dirty="0">
                <a:solidFill>
                  <a:schemeClr val="tx1">
                    <a:lumMod val="65000"/>
                    <a:lumOff val="35000"/>
                  </a:schemeClr>
                </a:solidFill>
                <a:sym typeface="+mn-ea"/>
              </a:rPr>
              <a:t>2022-202</a:t>
            </a:r>
            <a:r>
              <a:rPr lang="en-US" dirty="0">
                <a:solidFill>
                  <a:schemeClr val="tx1">
                    <a:lumMod val="65000"/>
                    <a:lumOff val="35000"/>
                  </a:schemeClr>
                </a:solidFill>
                <a:sym typeface="+mn-ea"/>
              </a:rPr>
              <a:t>5</a:t>
            </a:r>
            <a:r>
              <a:rPr dirty="0">
                <a:solidFill>
                  <a:schemeClr val="tx1">
                    <a:lumMod val="65000"/>
                    <a:lumOff val="35000"/>
                  </a:schemeClr>
                </a:solidFill>
                <a:sym typeface="+mn-ea"/>
              </a:rPr>
              <a:t>年</a:t>
            </a:r>
            <a:r>
              <a:rPr lang="zh-CN" dirty="0">
                <a:solidFill>
                  <a:schemeClr val="tx1">
                    <a:lumMod val="65000"/>
                    <a:lumOff val="35000"/>
                  </a:schemeClr>
                </a:solidFill>
                <a:sym typeface="+mn-ea"/>
              </a:rPr>
              <a:t>我们</a:t>
            </a:r>
            <a:r>
              <a:rPr dirty="0">
                <a:solidFill>
                  <a:schemeClr val="tx1">
                    <a:lumMod val="65000"/>
                    <a:lumOff val="35000"/>
                  </a:schemeClr>
                </a:solidFill>
                <a:sym typeface="+mn-ea"/>
              </a:rPr>
              <a:t>承建</a:t>
            </a:r>
            <a:r>
              <a:rPr lang="zh-CN" dirty="0">
                <a:solidFill>
                  <a:schemeClr val="tx1">
                    <a:lumMod val="65000"/>
                    <a:lumOff val="35000"/>
                  </a:schemeClr>
                </a:solidFill>
                <a:sym typeface="+mn-ea"/>
              </a:rPr>
              <a:t>的</a:t>
            </a:r>
            <a:r>
              <a:rPr dirty="0">
                <a:solidFill>
                  <a:schemeClr val="tx1">
                    <a:lumMod val="65000"/>
                    <a:lumOff val="35000"/>
                  </a:schemeClr>
                </a:solidFill>
                <a:sym typeface="+mn-ea"/>
              </a:rPr>
              <a:t>武汉先进光源直线加速器110MW调制器项目</a:t>
            </a:r>
            <a:r>
              <a:rPr lang="zh-CN" dirty="0">
                <a:solidFill>
                  <a:schemeClr val="tx1">
                    <a:lumMod val="65000"/>
                    <a:lumOff val="35000"/>
                  </a:schemeClr>
                </a:solidFill>
                <a:sym typeface="+mn-ea"/>
              </a:rPr>
              <a:t>，一共</a:t>
            </a:r>
            <a:r>
              <a:rPr dirty="0">
                <a:solidFill>
                  <a:schemeClr val="tx1">
                    <a:lumMod val="65000"/>
                    <a:lumOff val="35000"/>
                  </a:schemeClr>
                </a:solidFill>
                <a:sym typeface="+mn-ea"/>
              </a:rPr>
              <a:t>12套固态调制器</a:t>
            </a:r>
            <a:r>
              <a:rPr lang="zh-CN" dirty="0">
                <a:solidFill>
                  <a:schemeClr val="tx1">
                    <a:lumMod val="65000"/>
                    <a:lumOff val="35000"/>
                  </a:schemeClr>
                </a:solidFill>
                <a:sym typeface="+mn-ea"/>
              </a:rPr>
              <a:t>。</a:t>
            </a:r>
            <a:endParaRPr lang="zh-CN" dirty="0">
              <a:solidFill>
                <a:schemeClr val="tx1">
                  <a:lumMod val="65000"/>
                  <a:lumOff val="35000"/>
                </a:schemeClr>
              </a:solidFill>
              <a:sym typeface="+mn-ea"/>
            </a:endParaRPr>
          </a:p>
          <a:p>
            <a:r>
              <a:rPr lang="zh-CN" dirty="0">
                <a:solidFill>
                  <a:schemeClr val="tx1">
                    <a:lumMod val="65000"/>
                    <a:lumOff val="35000"/>
                  </a:schemeClr>
                </a:solidFill>
                <a:sym typeface="+mn-ea"/>
              </a:rPr>
              <a:t>该项目设计已完成，正在生产、测试阶段。</a:t>
            </a:r>
            <a:endParaRPr lang="zh-CN" dirty="0">
              <a:solidFill>
                <a:schemeClr val="tx1">
                  <a:lumMod val="65000"/>
                  <a:lumOff val="35000"/>
                </a:schemeClr>
              </a:solidFill>
              <a:sym typeface="+mn-ea"/>
            </a:endParaRPr>
          </a:p>
          <a:p>
            <a:r>
              <a:rPr lang="zh-CN" dirty="0">
                <a:solidFill>
                  <a:schemeClr val="tx1">
                    <a:lumMod val="65000"/>
                    <a:lumOff val="35000"/>
                  </a:schemeClr>
                </a:solidFill>
                <a:sym typeface="+mn-ea"/>
              </a:rPr>
              <a:t>该项目基本参数脉冲电压</a:t>
            </a:r>
            <a:r>
              <a:rPr lang="en-US" altLang="zh-CN" dirty="0">
                <a:solidFill>
                  <a:schemeClr val="tx1">
                    <a:lumMod val="65000"/>
                    <a:lumOff val="35000"/>
                  </a:schemeClr>
                </a:solidFill>
                <a:sym typeface="+mn-ea"/>
              </a:rPr>
              <a:t>······</a:t>
            </a:r>
            <a:endParaRPr lang="en-US" altLang="zh-CN" dirty="0">
              <a:solidFill>
                <a:schemeClr val="tx1">
                  <a:lumMod val="65000"/>
                  <a:lumOff val="35000"/>
                </a:schemeClr>
              </a:solidFill>
              <a:sym typeface="+mn-ea"/>
            </a:endParaRPr>
          </a:p>
          <a:p>
            <a:r>
              <a:rPr lang="zh-CN" altLang="en-US" dirty="0">
                <a:solidFill>
                  <a:schemeClr val="tx1">
                    <a:lumMod val="65000"/>
                    <a:lumOff val="35000"/>
                  </a:schemeClr>
                </a:solidFill>
                <a:sym typeface="+mn-ea"/>
              </a:rPr>
              <a:t>为什么放电回去</a:t>
            </a:r>
            <a:r>
              <a:rPr lang="en-US" altLang="zh-CN" dirty="0">
                <a:solidFill>
                  <a:schemeClr val="tx1">
                    <a:lumMod val="65000"/>
                    <a:lumOff val="35000"/>
                  </a:schemeClr>
                </a:solidFill>
                <a:sym typeface="+mn-ea"/>
              </a:rPr>
              <a:t>60</a:t>
            </a:r>
            <a:r>
              <a:rPr lang="zh-CN" altLang="en-US" dirty="0">
                <a:solidFill>
                  <a:schemeClr val="tx1">
                    <a:lumMod val="65000"/>
                    <a:lumOff val="35000"/>
                  </a:schemeClr>
                </a:solidFill>
                <a:sym typeface="+mn-ea"/>
              </a:rPr>
              <a:t>路</a:t>
            </a:r>
            <a:r>
              <a:rPr lang="en-US" altLang="zh-CN" dirty="0">
                <a:solidFill>
                  <a:schemeClr val="tx1">
                    <a:lumMod val="65000"/>
                    <a:lumOff val="35000"/>
                  </a:schemeClr>
                </a:solidFill>
                <a:sym typeface="+mn-ea"/>
              </a:rPr>
              <a:t>?</a:t>
            </a:r>
            <a:r>
              <a:rPr lang="zh-CN" altLang="en-US" dirty="0">
                <a:solidFill>
                  <a:schemeClr val="tx1">
                    <a:lumMod val="65000"/>
                    <a:lumOff val="35000"/>
                  </a:schemeClr>
                </a:solidFill>
                <a:sym typeface="+mn-ea"/>
              </a:rPr>
              <a:t>一方面要考虑项目的指标要求，在设计中还要考虑放电回路中器件的选型，保证放单回路运行中的稳定。</a:t>
            </a:r>
            <a:endParaRPr lang="zh-CN" altLang="en-US">
              <a:sym typeface="+mn-ea"/>
            </a:endParaRPr>
          </a:p>
          <a:p>
            <a:endParaRPr lang="zh-CN" altLang="en-US">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dirty="0">
                <a:solidFill>
                  <a:schemeClr val="tx1">
                    <a:lumMod val="65000"/>
                    <a:lumOff val="35000"/>
                  </a:schemeClr>
                </a:solidFill>
                <a:sym typeface="+mn-ea"/>
              </a:rPr>
              <a:t>202</a:t>
            </a:r>
            <a:r>
              <a:rPr lang="en-US" dirty="0">
                <a:solidFill>
                  <a:schemeClr val="tx1">
                    <a:lumMod val="65000"/>
                    <a:lumOff val="35000"/>
                  </a:schemeClr>
                </a:solidFill>
                <a:sym typeface="+mn-ea"/>
              </a:rPr>
              <a:t>4</a:t>
            </a:r>
            <a:r>
              <a:rPr dirty="0">
                <a:solidFill>
                  <a:schemeClr val="tx1">
                    <a:lumMod val="65000"/>
                    <a:lumOff val="35000"/>
                  </a:schemeClr>
                </a:solidFill>
                <a:sym typeface="+mn-ea"/>
              </a:rPr>
              <a:t>年承建</a:t>
            </a:r>
            <a:r>
              <a:rPr lang="zh-CN" dirty="0">
                <a:solidFill>
                  <a:schemeClr val="tx1">
                    <a:lumMod val="65000"/>
                    <a:lumOff val="35000"/>
                  </a:schemeClr>
                </a:solidFill>
                <a:sym typeface="+mn-ea"/>
              </a:rPr>
              <a:t>了北京正负电子对撞机</a:t>
            </a:r>
            <a:r>
              <a:rPr lang="en-US" altLang="zh-CN" dirty="0">
                <a:solidFill>
                  <a:schemeClr val="tx1">
                    <a:lumMod val="65000"/>
                    <a:lumOff val="35000"/>
                  </a:schemeClr>
                </a:solidFill>
                <a:sym typeface="+mn-ea"/>
              </a:rPr>
              <a:t>BEPCII</a:t>
            </a:r>
            <a:r>
              <a:rPr lang="zh-CN" altLang="en-US" dirty="0">
                <a:solidFill>
                  <a:schemeClr val="tx1">
                    <a:lumMod val="65000"/>
                    <a:lumOff val="35000"/>
                  </a:schemeClr>
                </a:solidFill>
                <a:sym typeface="+mn-ea"/>
              </a:rPr>
              <a:t>高压脉冲调制器升级改造任务的</a:t>
            </a:r>
            <a:r>
              <a:rPr dirty="0">
                <a:solidFill>
                  <a:schemeClr val="tx1">
                    <a:lumMod val="65000"/>
                    <a:lumOff val="35000"/>
                  </a:schemeClr>
                </a:solidFill>
                <a:sym typeface="+mn-ea"/>
              </a:rPr>
              <a:t>2套固态调制器。</a:t>
            </a:r>
            <a:endParaRPr dirty="0">
              <a:solidFill>
                <a:schemeClr val="tx1">
                  <a:lumMod val="65000"/>
                  <a:lumOff val="35000"/>
                </a:schemeClr>
              </a:solidFill>
              <a:sym typeface="+mn-ea"/>
            </a:endParaRPr>
          </a:p>
          <a:p>
            <a:r>
              <a:rPr lang="zh-CN" altLang="en-US" dirty="0">
                <a:solidFill>
                  <a:schemeClr val="tx1">
                    <a:lumMod val="65000"/>
                    <a:lumOff val="35000"/>
                  </a:schemeClr>
                </a:solidFill>
                <a:sym typeface="+mn-ea"/>
              </a:rPr>
              <a:t>投入运行至今已稳定工作一年。</a:t>
            </a:r>
            <a:endParaRPr lang="zh-CN" altLang="en-US">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这是其中一套老练脉冲电压和脉冲电流波形及测试数据</a:t>
            </a:r>
            <a:endParaRPr lang="zh-CN" altLang="en-US">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dirty="0">
                <a:solidFill>
                  <a:schemeClr val="tx1">
                    <a:lumMod val="65000"/>
                    <a:lumOff val="35000"/>
                  </a:schemeClr>
                </a:solidFill>
                <a:sym typeface="+mn-ea"/>
              </a:rPr>
              <a:t>2024</a:t>
            </a:r>
            <a:r>
              <a:rPr lang="zh-CN" altLang="en-US" dirty="0">
                <a:solidFill>
                  <a:schemeClr val="tx1">
                    <a:lumMod val="65000"/>
                    <a:lumOff val="35000"/>
                  </a:schemeClr>
                </a:solidFill>
                <a:sym typeface="+mn-ea"/>
              </a:rPr>
              <a:t>年承建大连相干光源</a:t>
            </a:r>
            <a:r>
              <a:rPr lang="en-US" altLang="zh-CN" dirty="0">
                <a:solidFill>
                  <a:schemeClr val="tx1">
                    <a:lumMod val="65000"/>
                    <a:lumOff val="35000"/>
                  </a:schemeClr>
                </a:solidFill>
                <a:sym typeface="+mn-ea"/>
              </a:rPr>
              <a:t>20MW</a:t>
            </a:r>
            <a:r>
              <a:rPr lang="zh-CN" altLang="en-US" dirty="0">
                <a:solidFill>
                  <a:schemeClr val="tx1">
                    <a:lumMod val="65000"/>
                    <a:lumOff val="35000"/>
                  </a:schemeClr>
                </a:solidFill>
                <a:sym typeface="+mn-ea"/>
              </a:rPr>
              <a:t>的</a:t>
            </a:r>
            <a:r>
              <a:rPr lang="en-US" altLang="zh-CN" dirty="0">
                <a:solidFill>
                  <a:schemeClr val="tx1">
                    <a:lumMod val="65000"/>
                    <a:lumOff val="35000"/>
                  </a:schemeClr>
                </a:solidFill>
                <a:sym typeface="+mn-ea"/>
              </a:rPr>
              <a:t>1</a:t>
            </a:r>
            <a:r>
              <a:rPr lang="zh-CN" altLang="en-US" dirty="0">
                <a:solidFill>
                  <a:schemeClr val="tx1">
                    <a:lumMod val="65000"/>
                    <a:lumOff val="35000"/>
                  </a:schemeClr>
                </a:solidFill>
                <a:sym typeface="+mn-ea"/>
              </a:rPr>
              <a:t>套固态调制器</a:t>
            </a:r>
            <a:r>
              <a:rPr dirty="0">
                <a:solidFill>
                  <a:schemeClr val="tx1">
                    <a:lumMod val="65000"/>
                    <a:lumOff val="35000"/>
                  </a:schemeClr>
                </a:solidFill>
                <a:sym typeface="+mn-ea"/>
              </a:rPr>
              <a:t>。</a:t>
            </a:r>
            <a:r>
              <a:rPr lang="en-US" altLang="zh-CN" dirty="0">
                <a:solidFill>
                  <a:schemeClr val="tx1">
                    <a:lumMod val="65000"/>
                    <a:lumOff val="35000"/>
                  </a:schemeClr>
                </a:solidFill>
                <a:sym typeface="+mn-ea"/>
              </a:rPr>
              <a:t>2025</a:t>
            </a:r>
            <a:r>
              <a:rPr lang="zh-CN" altLang="en-US" dirty="0">
                <a:solidFill>
                  <a:schemeClr val="tx1">
                    <a:lumMod val="65000"/>
                    <a:lumOff val="35000"/>
                  </a:schemeClr>
                </a:solidFill>
                <a:sym typeface="+mn-ea"/>
              </a:rPr>
              <a:t>年</a:t>
            </a:r>
            <a:r>
              <a:rPr lang="en-US" altLang="zh-CN" dirty="0">
                <a:solidFill>
                  <a:schemeClr val="tx1">
                    <a:lumMod val="65000"/>
                    <a:lumOff val="35000"/>
                  </a:schemeClr>
                </a:solidFill>
                <a:sym typeface="+mn-ea"/>
              </a:rPr>
              <a:t>1</a:t>
            </a:r>
            <a:r>
              <a:rPr lang="zh-CN" altLang="en-US" dirty="0">
                <a:solidFill>
                  <a:schemeClr val="tx1">
                    <a:lumMod val="65000"/>
                    <a:lumOff val="35000"/>
                  </a:schemeClr>
                </a:solidFill>
                <a:sym typeface="+mn-ea"/>
              </a:rPr>
              <a:t>月完成了</a:t>
            </a:r>
            <a:r>
              <a:rPr lang="en-US" altLang="zh-CN" dirty="0">
                <a:solidFill>
                  <a:schemeClr val="tx1">
                    <a:lumMod val="65000"/>
                    <a:lumOff val="35000"/>
                  </a:schemeClr>
                </a:solidFill>
                <a:sym typeface="+mn-ea"/>
              </a:rPr>
              <a:t>100Hz</a:t>
            </a:r>
            <a:r>
              <a:rPr lang="zh-CN" altLang="en-US" dirty="0">
                <a:solidFill>
                  <a:schemeClr val="tx1">
                    <a:lumMod val="65000"/>
                    <a:lumOff val="35000"/>
                  </a:schemeClr>
                </a:solidFill>
                <a:sym typeface="+mn-ea"/>
              </a:rPr>
              <a:t>满功率</a:t>
            </a:r>
            <a:r>
              <a:rPr lang="en-US" altLang="zh-CN" dirty="0">
                <a:solidFill>
                  <a:schemeClr val="tx1">
                    <a:lumMod val="65000"/>
                    <a:lumOff val="35000"/>
                  </a:schemeClr>
                </a:solidFill>
                <a:sym typeface="+mn-ea"/>
              </a:rPr>
              <a:t>7</a:t>
            </a:r>
            <a:r>
              <a:rPr lang="zh-CN" altLang="en-US" dirty="0">
                <a:solidFill>
                  <a:schemeClr val="tx1">
                    <a:lumMod val="65000"/>
                    <a:lumOff val="35000"/>
                  </a:schemeClr>
                </a:solidFill>
                <a:sym typeface="+mn-ea"/>
              </a:rPr>
              <a:t>天不间断老练测试，</a:t>
            </a:r>
            <a:r>
              <a:rPr lang="en-US" altLang="zh-CN" dirty="0">
                <a:solidFill>
                  <a:schemeClr val="tx1">
                    <a:lumMod val="65000"/>
                    <a:lumOff val="35000"/>
                  </a:schemeClr>
                </a:solidFill>
                <a:sym typeface="+mn-ea"/>
              </a:rPr>
              <a:t>5</a:t>
            </a:r>
            <a:r>
              <a:rPr lang="zh-CN" altLang="en-US" dirty="0">
                <a:solidFill>
                  <a:schemeClr val="tx1">
                    <a:lumMod val="65000"/>
                    <a:lumOff val="35000"/>
                  </a:schemeClr>
                </a:solidFill>
                <a:sym typeface="+mn-ea"/>
              </a:rPr>
              <a:t>月验收完成，各项指标均符合验收标准。</a:t>
            </a:r>
            <a:endParaRPr lang="zh-CN" altLang="en-US">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该项目脉冲平坦度测试如上图所示，通过示波器采样数据得出该基准值为</a:t>
            </a:r>
            <a:r>
              <a:rPr lang="en-US" altLang="zh-CN">
                <a:sym typeface="+mn-ea"/>
              </a:rPr>
              <a:t>0%</a:t>
            </a:r>
            <a:r>
              <a:rPr lang="zh-CN" altLang="en-US">
                <a:sym typeface="+mn-ea"/>
              </a:rPr>
              <a:t>至</a:t>
            </a:r>
            <a:r>
              <a:rPr lang="en-US" altLang="zh-CN">
                <a:sym typeface="+mn-ea"/>
              </a:rPr>
              <a:t>0.3%</a:t>
            </a:r>
            <a:r>
              <a:rPr lang="zh-CN" altLang="en-US">
                <a:sym typeface="+mn-ea"/>
              </a:rPr>
              <a:t>。</a:t>
            </a:r>
            <a:endParaRPr lang="zh-CN" altLang="en-US">
              <a:sym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这是该项目现场验收的脉冲电压波形及测试数据</a:t>
            </a:r>
            <a:endParaRPr lang="zh-CN" altLang="en-US">
              <a:sym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第三部分关键技术</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indent="0" fontAlgn="auto">
              <a:lnSpc>
                <a:spcPct val="150000"/>
              </a:lnSpc>
            </a:pPr>
            <a:r>
              <a:rPr lang="zh-CN" altLang="en-US">
                <a:sym typeface="+mn-ea"/>
              </a:rPr>
              <a:t>在控制与联锁方面，我们采用的主流工业</a:t>
            </a:r>
            <a:r>
              <a:rPr lang="en-US" altLang="zh-CN">
                <a:sym typeface="+mn-ea"/>
              </a:rPr>
              <a:t>PLC</a:t>
            </a:r>
            <a:r>
              <a:rPr lang="zh-CN" altLang="en-US">
                <a:sym typeface="+mn-ea"/>
              </a:rPr>
              <a:t>（西门子）具有</a:t>
            </a:r>
            <a:r>
              <a:rPr lang="zh-CN" altLang="en-US">
                <a:sym typeface="+mn-ea"/>
              </a:rPr>
              <a:t>非常完善的采集与控制联锁，</a:t>
            </a:r>
            <a:endParaRPr lang="zh-CN" altLang="en-US">
              <a:sym typeface="+mn-ea"/>
            </a:endParaRPr>
          </a:p>
          <a:p>
            <a:pPr indent="0" fontAlgn="auto">
              <a:lnSpc>
                <a:spcPct val="150000"/>
              </a:lnSpc>
            </a:pPr>
            <a:r>
              <a:rPr lang="zh-CN" altLang="en-US">
                <a:solidFill>
                  <a:schemeClr val="tx1">
                    <a:lumMod val="65000"/>
                    <a:lumOff val="35000"/>
                  </a:schemeClr>
                </a:solidFill>
                <a:sym typeface="+mn-ea"/>
              </a:rPr>
              <a:t>在不同模块功能下实现包括采集真空度、温度、水流量的模拟量数据，</a:t>
            </a:r>
            <a:endParaRPr lang="zh-CN" altLang="en-US">
              <a:solidFill>
                <a:schemeClr val="tx1">
                  <a:lumMod val="65000"/>
                  <a:lumOff val="35000"/>
                </a:schemeClr>
              </a:solidFill>
              <a:sym typeface="+mn-ea"/>
            </a:endParaRPr>
          </a:p>
          <a:p>
            <a:pPr indent="0" fontAlgn="auto">
              <a:lnSpc>
                <a:spcPct val="150000"/>
              </a:lnSpc>
            </a:pPr>
            <a:r>
              <a:rPr lang="zh-CN" altLang="en-US">
                <a:solidFill>
                  <a:schemeClr val="tx1">
                    <a:lumMod val="65000"/>
                    <a:lumOff val="35000"/>
                  </a:schemeClr>
                </a:solidFill>
                <a:sym typeface="+mn-ea"/>
              </a:rPr>
              <a:t>监测</a:t>
            </a:r>
            <a:r>
              <a:rPr lang="zh-CN" altLang="en-US">
                <a:solidFill>
                  <a:schemeClr val="tx1">
                    <a:lumMod val="65000"/>
                    <a:lumOff val="35000"/>
                  </a:schemeClr>
                </a:solidFill>
                <a:sym typeface="+mn-ea"/>
              </a:rPr>
              <a:t>各类充电电源和辅助电源等的数字量数据，</a:t>
            </a:r>
            <a:endParaRPr lang="zh-CN" altLang="en-US">
              <a:solidFill>
                <a:schemeClr val="tx1">
                  <a:lumMod val="65000"/>
                  <a:lumOff val="35000"/>
                </a:schemeClr>
              </a:solidFill>
            </a:endParaRPr>
          </a:p>
          <a:p>
            <a:pPr indent="0" fontAlgn="auto">
              <a:lnSpc>
                <a:spcPct val="150000"/>
              </a:lnSpc>
            </a:pPr>
            <a:r>
              <a:rPr lang="zh-CN" altLang="en-US">
                <a:solidFill>
                  <a:schemeClr val="tx1">
                    <a:lumMod val="65000"/>
                    <a:lumOff val="35000"/>
                  </a:schemeClr>
                </a:solidFill>
                <a:sym typeface="+mn-ea"/>
              </a:rPr>
              <a:t>控制充电电源和辅助电源的输出量等，</a:t>
            </a:r>
            <a:endParaRPr lang="zh-CN" altLang="en-US">
              <a:solidFill>
                <a:schemeClr val="tx1">
                  <a:lumMod val="65000"/>
                  <a:lumOff val="35000"/>
                </a:schemeClr>
              </a:solidFill>
              <a:sym typeface="+mn-ea"/>
            </a:endParaRPr>
          </a:p>
          <a:p>
            <a:pPr indent="0" fontAlgn="auto">
              <a:lnSpc>
                <a:spcPct val="150000"/>
              </a:lnSpc>
            </a:pPr>
            <a:r>
              <a:rPr lang="zh-CN" altLang="en-US">
                <a:solidFill>
                  <a:schemeClr val="tx1">
                    <a:lumMod val="65000"/>
                    <a:lumOff val="35000"/>
                  </a:schemeClr>
                </a:solidFill>
                <a:sym typeface="+mn-ea"/>
              </a:rPr>
              <a:t>信号是以光信号输入输出模块接收定时触发。</a:t>
            </a:r>
            <a:endParaRPr lang="zh-CN" altLang="en-US">
              <a:solidFill>
                <a:schemeClr val="tx1">
                  <a:lumMod val="65000"/>
                  <a:lumOff val="35000"/>
                </a:schemeClr>
              </a:solidFill>
              <a:sym typeface="+mn-ea"/>
            </a:endParaRPr>
          </a:p>
          <a:p>
            <a:pPr indent="0" fontAlgn="auto">
              <a:lnSpc>
                <a:spcPct val="150000"/>
              </a:lnSpc>
            </a:pPr>
            <a:endParaRPr lang="zh-CN" altLang="en-US">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indent="0" fontAlgn="auto">
              <a:lnSpc>
                <a:spcPct val="150000"/>
              </a:lnSpc>
            </a:pPr>
            <a:r>
              <a:rPr lang="zh-CN" altLang="en-US">
                <a:sym typeface="+mn-ea"/>
              </a:rPr>
              <a:t>控制系统中，我们公司还配有快联锁机箱设计，在快联锁机箱内配有触发电路板，</a:t>
            </a:r>
            <a:r>
              <a:rPr lang="zh-CN" altLang="en-US">
                <a:solidFill>
                  <a:schemeClr val="tx1">
                    <a:lumMod val="65000"/>
                    <a:lumOff val="35000"/>
                  </a:schemeClr>
                </a:solidFill>
                <a:sym typeface="+mn-ea"/>
              </a:rPr>
              <a:t>设有短路保护等各种保护信号，</a:t>
            </a:r>
            <a:endParaRPr lang="zh-CN" altLang="en-US">
              <a:solidFill>
                <a:schemeClr val="tx1">
                  <a:lumMod val="65000"/>
                  <a:lumOff val="35000"/>
                </a:schemeClr>
              </a:solidFill>
              <a:sym typeface="+mn-ea"/>
            </a:endParaRPr>
          </a:p>
          <a:p>
            <a:pPr indent="0" fontAlgn="auto">
              <a:lnSpc>
                <a:spcPct val="150000"/>
              </a:lnSpc>
            </a:pPr>
            <a:r>
              <a:rPr lang="zh-CN" altLang="en-US">
                <a:solidFill>
                  <a:schemeClr val="tx1">
                    <a:lumMod val="65000"/>
                    <a:lumOff val="35000"/>
                  </a:schemeClr>
                </a:solidFill>
                <a:sym typeface="+mn-ea"/>
              </a:rPr>
              <a:t>通过机箱用信号线与</a:t>
            </a:r>
            <a:r>
              <a:rPr lang="en-US" altLang="zh-CN">
                <a:solidFill>
                  <a:schemeClr val="tx1">
                    <a:lumMod val="65000"/>
                    <a:lumOff val="35000"/>
                  </a:schemeClr>
                </a:solidFill>
                <a:sym typeface="+mn-ea"/>
              </a:rPr>
              <a:t>PLC</a:t>
            </a:r>
            <a:r>
              <a:rPr lang="zh-CN" altLang="en-US">
                <a:solidFill>
                  <a:schemeClr val="tx1">
                    <a:lumMod val="65000"/>
                    <a:lumOff val="35000"/>
                  </a:schemeClr>
                </a:solidFill>
                <a:sym typeface="+mn-ea"/>
              </a:rPr>
              <a:t>连接，在检测到有短路出现时，联锁机箱的触发电路板快速动作，可以在一个脉冲区间内快速关断触发信号来保护设备。</a:t>
            </a:r>
            <a:endParaRPr lang="zh-CN" altLang="en-US">
              <a:solidFill>
                <a:schemeClr val="tx1">
                  <a:lumMod val="65000"/>
                  <a:lumOff val="35000"/>
                </a:schemeClr>
              </a:solidFill>
              <a:sym typeface="+mn-ea"/>
            </a:endParaRPr>
          </a:p>
          <a:p>
            <a:pPr indent="0" fontAlgn="auto">
              <a:lnSpc>
                <a:spcPct val="150000"/>
              </a:lnSpc>
            </a:pPr>
            <a:r>
              <a:rPr lang="zh-CN" altLang="en-US">
                <a:solidFill>
                  <a:schemeClr val="tx1">
                    <a:lumMod val="65000"/>
                    <a:lumOff val="35000"/>
                  </a:schemeClr>
                </a:solidFill>
                <a:sym typeface="+mn-ea"/>
              </a:rPr>
              <a:t>快联锁机箱可以选择恢复方法，可以手动恢复，也有自恢复功能，保护信号恢复正常后，可以通过</a:t>
            </a:r>
            <a:r>
              <a:rPr lang="en-US" altLang="zh-CN">
                <a:solidFill>
                  <a:schemeClr val="tx1">
                    <a:lumMod val="65000"/>
                    <a:lumOff val="35000"/>
                  </a:schemeClr>
                </a:solidFill>
                <a:sym typeface="+mn-ea"/>
              </a:rPr>
              <a:t>PLC</a:t>
            </a:r>
            <a:r>
              <a:rPr lang="zh-CN" altLang="en-US">
                <a:solidFill>
                  <a:schemeClr val="tx1">
                    <a:lumMod val="65000"/>
                    <a:lumOff val="35000"/>
                  </a:schemeClr>
                </a:solidFill>
                <a:sym typeface="+mn-ea"/>
              </a:rPr>
              <a:t>设置</a:t>
            </a:r>
            <a:r>
              <a:rPr lang="en-US" altLang="zh-CN">
                <a:solidFill>
                  <a:schemeClr val="tx1">
                    <a:lumMod val="65000"/>
                    <a:lumOff val="35000"/>
                  </a:schemeClr>
                </a:solidFill>
                <a:sym typeface="+mn-ea"/>
              </a:rPr>
              <a:t>8s</a:t>
            </a:r>
            <a:r>
              <a:rPr lang="zh-CN" altLang="en-US">
                <a:solidFill>
                  <a:schemeClr val="tx1">
                    <a:lumMod val="65000"/>
                    <a:lumOff val="35000"/>
                  </a:schemeClr>
                </a:solidFill>
                <a:sym typeface="+mn-ea"/>
              </a:rPr>
              <a:t>自恢复。</a:t>
            </a:r>
            <a:endParaRPr lang="zh-CN" altLang="en-US">
              <a:solidFill>
                <a:schemeClr val="tx1">
                  <a:lumMod val="65000"/>
                  <a:lumOff val="35000"/>
                </a:schemeClr>
              </a:solidFill>
              <a:sym typeface="+mn-ea"/>
            </a:endParaRPr>
          </a:p>
          <a:p>
            <a:pPr indent="0" fontAlgn="auto">
              <a:lnSpc>
                <a:spcPct val="150000"/>
              </a:lnSpc>
            </a:pPr>
            <a:r>
              <a:rPr lang="zh-CN" altLang="en-US">
                <a:solidFill>
                  <a:schemeClr val="tx1">
                    <a:lumMod val="65000"/>
                    <a:lumOff val="35000"/>
                  </a:schemeClr>
                </a:solidFill>
                <a:sym typeface="+mn-ea"/>
              </a:rPr>
              <a:t>注：触发信号首先是在联锁箱内进行切断，同时联锁箱会输出一个信号给到</a:t>
            </a:r>
            <a:r>
              <a:rPr lang="en-US" altLang="zh-CN">
                <a:solidFill>
                  <a:schemeClr val="tx1">
                    <a:lumMod val="65000"/>
                    <a:lumOff val="35000"/>
                  </a:schemeClr>
                </a:solidFill>
                <a:sym typeface="+mn-ea"/>
              </a:rPr>
              <a:t>PLC</a:t>
            </a:r>
            <a:r>
              <a:rPr lang="zh-CN" altLang="en-US">
                <a:solidFill>
                  <a:schemeClr val="tx1">
                    <a:lumMod val="65000"/>
                    <a:lumOff val="35000"/>
                  </a:schemeClr>
                </a:solidFill>
                <a:sym typeface="+mn-ea"/>
              </a:rPr>
              <a:t>，通过</a:t>
            </a:r>
            <a:r>
              <a:rPr lang="en-US" altLang="zh-CN">
                <a:solidFill>
                  <a:schemeClr val="tx1">
                    <a:lumMod val="65000"/>
                    <a:lumOff val="35000"/>
                  </a:schemeClr>
                </a:solidFill>
                <a:sym typeface="+mn-ea"/>
              </a:rPr>
              <a:t>PLC</a:t>
            </a:r>
            <a:r>
              <a:rPr lang="zh-CN" altLang="en-US">
                <a:solidFill>
                  <a:schemeClr val="tx1">
                    <a:lumMod val="65000"/>
                    <a:lumOff val="35000"/>
                  </a:schemeClr>
                </a:solidFill>
                <a:sym typeface="+mn-ea"/>
              </a:rPr>
              <a:t>可以将报警信号发送至控制界面。</a:t>
            </a:r>
            <a:endParaRPr lang="zh-CN" altLang="en-U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sym typeface="+mn-ea"/>
            </a:endParaRPr>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同时能够通过触摸屏了解各个设备的实时运行情况。</a:t>
            </a:r>
            <a:endParaRPr lang="zh-CN" altLang="en-US">
              <a:sym typeface="+mn-ea"/>
            </a:endParaRPr>
          </a:p>
          <a:p>
            <a:r>
              <a:rPr lang="zh-CN" altLang="en-US">
                <a:sym typeface="+mn-ea"/>
              </a:rPr>
              <a:t>在远程控制和监控下，采用的是艾配克斯系统配置环境，并且</a:t>
            </a:r>
            <a:r>
              <a:rPr lang="zh-CN" altLang="en-US">
                <a:sym typeface="+mn-ea"/>
              </a:rPr>
              <a:t>支持多台调制器设备实时监测控制。</a:t>
            </a:r>
            <a:endParaRPr lang="zh-CN" altLang="en-US">
              <a:sym typeface="+mn-ea"/>
            </a:endParaRPr>
          </a:p>
          <a:p>
            <a:r>
              <a:rPr lang="zh-CN" altLang="en-US">
                <a:sym typeface="+mn-ea"/>
              </a:rPr>
              <a:t>上图给出的是</a:t>
            </a:r>
            <a:r>
              <a:rPr lang="zh-CN" altLang="en-US">
                <a:sym typeface="+mn-ea"/>
              </a:rPr>
              <a:t>高能同步辐射光源正在使用的一个</a:t>
            </a:r>
            <a:r>
              <a:rPr lang="zh-CN" altLang="en-US">
                <a:sym typeface="+mn-ea"/>
              </a:rPr>
              <a:t>远程监控界面。</a:t>
            </a:r>
            <a:endParaRPr lang="zh-CN" altLang="en-US">
              <a:sym typeface="+mn-ea"/>
            </a:endParaRPr>
          </a:p>
          <a:p>
            <a:endParaRPr lang="zh-CN" altLang="en-US">
              <a:sym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这是总体的控制联锁的示意图，主要通过</a:t>
            </a:r>
            <a:r>
              <a:rPr lang="en-US" altLang="zh-CN"/>
              <a:t>PLC</a:t>
            </a:r>
            <a:r>
              <a:rPr lang="zh-CN" altLang="en-US"/>
              <a:t>采集模拟量和联锁信号，由联锁模块控制定时触发信号，</a:t>
            </a:r>
            <a:endParaRPr lang="zh-CN" altLang="en-US"/>
          </a:p>
          <a:p>
            <a:r>
              <a:rPr lang="zh-CN" altLang="en-US"/>
              <a:t>无联锁信号下，定时触发信号经过联锁箱后发送给触发扇出板，最后将信号发送给每个放电单元。</a:t>
            </a:r>
            <a:endParaRPr lang="zh-CN" altLang="en-US"/>
          </a:p>
          <a:p>
            <a:r>
              <a:rPr lang="zh-CN" altLang="en-US"/>
              <a:t>同时配有</a:t>
            </a:r>
            <a:r>
              <a:rPr lang="en-US" altLang="zh-CN"/>
              <a:t>EPICS</a:t>
            </a:r>
            <a:r>
              <a:rPr lang="zh-CN" altLang="en-US"/>
              <a:t>系统下的远程控制和监测功能。</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首先是</a:t>
            </a:r>
            <a:r>
              <a:rPr lang="zh-CN" altLang="en-US"/>
              <a:t>关于我们</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我们公司坐落于北京怀柔科学城，距离高能同步辐射光源</a:t>
            </a:r>
            <a:r>
              <a:rPr lang="en-US" altLang="zh-CN"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3</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公里，</a:t>
            </a:r>
            <a:r>
              <a:rPr 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是从事固态调制器及加速器其他设备的研发、制造、销售为一体的高新技术型企业</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r>
              <a:rPr lang="zh-CN" altLang="en-US">
                <a:sym typeface="+mn-ea"/>
              </a:rPr>
              <a:t>我们公司是专业从事固态调制器的生产研发销售，主要的产品就是固态调制器和加速器相关的磁铁机械支撑等，也可根据客户需求定制一些专业技术服务，面向的领域主要是，基础科学设施，医疗加速器，工业辐照这些领域，公司也是</a:t>
            </a:r>
            <a:r>
              <a:rPr 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秉承"</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创新、超越</a:t>
            </a:r>
            <a:r>
              <a:rPr 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"的企业精神以及"诚信为本"的经营理念</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r>
              <a:rPr 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为客户提供专业、优质、放心的服务。</a:t>
            </a:r>
            <a:endParaRPr lang="zh-CN" altLang="en-US">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在生产能力上，我们公司具有包括四轴高精度的加工中心，可根据客户需求加工多种非标工件，</a:t>
            </a:r>
            <a:endParaRPr lang="zh-CN" altLang="en-US">
              <a:sym typeface="+mn-ea"/>
            </a:endParaRPr>
          </a:p>
          <a:p>
            <a:r>
              <a:rPr lang="zh-CN" altLang="en-US">
                <a:sym typeface="+mn-ea"/>
              </a:rPr>
              <a:t>同时拥有高精度的测量仪器示波器，</a:t>
            </a:r>
            <a:r>
              <a:rPr lang="zh-CN" altLang="en-US"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保证调制器的测量指标精度，保证数据真实可靠。</a:t>
            </a:r>
            <a:endParaRPr lang="zh-CN" altLang="en-US">
              <a:sym typeface="+mn-ea"/>
            </a:endParaRPr>
          </a:p>
          <a:p>
            <a:r>
              <a:rPr lang="zh-CN" altLang="en-US">
                <a:sym typeface="+mn-ea"/>
              </a:rPr>
              <a:t>在质量把控上，我们</a:t>
            </a:r>
            <a:r>
              <a:rPr lang="zh-CN" altLang="en-US"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拥有完善的质检体系和成套的测试步骤，保证调制器各组件质量合格，</a:t>
            </a:r>
            <a:endParaRPr lang="zh-CN" altLang="en-US"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endParaRPr>
          </a:p>
          <a:p>
            <a:r>
              <a:rPr lang="zh-CN" altLang="en-US">
                <a:sym typeface="+mn-ea"/>
              </a:rPr>
              <a:t>目前我们固态调制器已承接并交付了多个高校及重要的科学基础设施，拥有丰富的项目实践经验。</a:t>
            </a:r>
            <a:endParaRPr lang="zh-CN" altLang="en-US">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下面是我们公司承接的项目案例</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sym typeface="+mn-ea"/>
              </a:rPr>
              <a:t>在</a:t>
            </a:r>
            <a:r>
              <a:rPr lang="en-US" altLang="zh-CN">
                <a:sym typeface="+mn-ea"/>
              </a:rPr>
              <a:t>2021-2022</a:t>
            </a:r>
            <a:r>
              <a:rPr lang="zh-CN" altLang="en-US">
                <a:sym typeface="+mn-ea"/>
              </a:rPr>
              <a:t>年我们承建了高能同步辐射光源，包括</a:t>
            </a:r>
            <a:r>
              <a:rPr lang="en-US" altLang="zh-CN">
                <a:sym typeface="+mn-ea"/>
              </a:rPr>
              <a:t>6</a:t>
            </a:r>
            <a:r>
              <a:rPr lang="zh-CN" altLang="en-US">
                <a:sym typeface="+mn-ea"/>
              </a:rPr>
              <a:t>套固态调制器和</a:t>
            </a:r>
            <a:r>
              <a:rPr lang="en-US" altLang="zh-CN">
                <a:sym typeface="+mn-ea"/>
              </a:rPr>
              <a:t>1</a:t>
            </a:r>
            <a:r>
              <a:rPr lang="zh-CN" altLang="en-US">
                <a:sym typeface="+mn-ea"/>
              </a:rPr>
              <a:t>套电子枪脉冲电源，</a:t>
            </a:r>
            <a:endParaRPr lang="zh-CN" altLang="en-US">
              <a:sym typeface="+mn-ea"/>
            </a:endParaRPr>
          </a:p>
          <a:p>
            <a:r>
              <a:rPr lang="en-US" altLang="zh-CN">
                <a:sym typeface="+mn-ea"/>
              </a:rPr>
              <a:t>2022</a:t>
            </a:r>
            <a:r>
              <a:rPr lang="zh-CN" altLang="en-US">
                <a:sym typeface="+mn-ea"/>
              </a:rPr>
              <a:t>年</a:t>
            </a:r>
            <a:r>
              <a:rPr lang="en-US" altLang="zh-CN">
                <a:sym typeface="+mn-ea"/>
              </a:rPr>
              <a:t>5</a:t>
            </a:r>
            <a:r>
              <a:rPr lang="zh-CN" altLang="en-US">
                <a:sym typeface="+mn-ea"/>
              </a:rPr>
              <a:t>月验收通过正式投入运行截止目前已稳定无故障运行</a:t>
            </a:r>
            <a:r>
              <a:rPr lang="en-US" altLang="zh-CN">
                <a:sym typeface="+mn-ea"/>
              </a:rPr>
              <a:t>3</a:t>
            </a:r>
            <a:r>
              <a:rPr lang="zh-CN" altLang="en-US">
                <a:sym typeface="+mn-ea"/>
              </a:rPr>
              <a:t>年，</a:t>
            </a:r>
            <a:endParaRPr lang="zh-CN" altLang="en-US">
              <a:sym typeface="+mn-ea"/>
            </a:endParaRPr>
          </a:p>
          <a:p>
            <a:r>
              <a:rPr lang="zh-CN" altLang="en-US">
                <a:sym typeface="+mn-ea"/>
              </a:rPr>
              <a:t>下表为该项目固态调制器的基本参数，脉冲电压</a:t>
            </a:r>
            <a:r>
              <a:rPr lang="en-US" altLang="zh-CN">
                <a:sym typeface="+mn-ea"/>
              </a:rPr>
              <a:t>325kV	······</a:t>
            </a:r>
            <a:endParaRPr lang="zh-CN" altLang="en-US">
              <a:sym typeface="+mn-ea"/>
            </a:endParaRPr>
          </a:p>
          <a:p>
            <a:endParaRPr lang="zh-CN" altLang="en-US">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这是我们测的单调制器脉冲重复稳定度波形，使用差分</a:t>
            </a:r>
            <a:r>
              <a:rPr lang="zh-CN" altLang="en-US">
                <a:sym typeface="+mn-ea"/>
              </a:rPr>
              <a:t>放大器测得</a:t>
            </a:r>
            <a:r>
              <a:rPr lang="en-US" altLang="zh-CN">
                <a:sym typeface="+mn-ea"/>
              </a:rPr>
              <a:t>500ns</a:t>
            </a:r>
            <a:r>
              <a:rPr lang="zh-CN" altLang="en-US">
                <a:sym typeface="+mn-ea"/>
              </a:rPr>
              <a:t>采样宽度</a:t>
            </a:r>
            <a:r>
              <a:rPr lang="en-US" altLang="zh-CN">
                <a:sym typeface="+mn-ea"/>
              </a:rPr>
              <a:t>1000</a:t>
            </a:r>
            <a:r>
              <a:rPr lang="zh-CN" altLang="en-US">
                <a:sym typeface="+mn-ea"/>
              </a:rPr>
              <a:t>个脉冲的稳定度为</a:t>
            </a:r>
            <a:r>
              <a:rPr lang="en-US" altLang="zh-CN">
                <a:sym typeface="+mn-ea"/>
              </a:rPr>
              <a:t>17.2ppm</a:t>
            </a:r>
            <a:r>
              <a:rPr lang="zh-CN" altLang="en-US">
                <a:sym typeface="+mn-ea"/>
              </a:rPr>
              <a:t>，</a:t>
            </a:r>
            <a:endParaRPr lang="zh-CN" altLang="en-US">
              <a:sym typeface="+mn-ea"/>
            </a:endParaRPr>
          </a:p>
          <a:p>
            <a:r>
              <a:rPr lang="zh-CN" altLang="en-US">
                <a:sym typeface="+mn-ea"/>
              </a:rPr>
              <a:t>如右图所示，</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该波形为光源</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2022</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年</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10</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月份测得固态调制器的脉冲重复稳定度在</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20ppm</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以下。</a:t>
            </a:r>
            <a:endParaRPr lang="zh-CN" altLang="en-US">
              <a:sym typeface="+mn-ea"/>
            </a:endParaRPr>
          </a:p>
          <a:p>
            <a:endParaRPr lang="zh-CN" altLang="en-US">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调制器束流重复稳定度如右图所示，</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该波形为光源</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2022</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年</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10</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月份交付的固态调制器束流稳定度为</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98.3ppm</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，束流稳定度由多个子系统共同决定，包括固态调制器、真空系统、低电平控制系统等，在子系统固态调制器下输出的脉冲重复稳定度控制在</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20ppm</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以下。</a:t>
            </a:r>
            <a:endParaRPr lang="zh-CN" altLang="en-US">
              <a:sym typeface="+mn-ea"/>
            </a:endParaRPr>
          </a:p>
          <a:p>
            <a:endParaRPr lang="zh-CN" altLang="en-US">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atin typeface="汉仪旗黑-55简" panose="00020600040101010101" charset="-128"/>
                <a:ea typeface="汉仪旗黑-55简" panose="00020600040101010101" charset="-128"/>
                <a:cs typeface="汉仪旗黑-55简" panose="00020600040101010101" charset="-128"/>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atin typeface="汉仪旗黑-55简" panose="00020600040101010101" charset="-128"/>
                <a:ea typeface="汉仪旗黑-55简" panose="00020600040101010101" charset="-128"/>
                <a:cs typeface="汉仪旗黑-55简" panose="00020600040101010101"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a:xfrm>
            <a:off x="612000" y="6314400"/>
            <a:ext cx="2700000" cy="316800"/>
          </a:xfrm>
        </p:spPr>
        <p:txBody>
          <a:bodyPr/>
          <a:lstStyle>
            <a:lvl1pPr>
              <a:defRPr>
                <a:cs typeface="汉仪旗黑-55简" panose="00020600040101010101" charset="-128"/>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lvl1pPr>
              <a:defRPr>
                <a:cs typeface="汉仪旗黑-55简" panose="00020600040101010101" charset="-128"/>
              </a:defRPr>
            </a:lvl1p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lvl1pPr>
              <a:defRPr>
                <a:cs typeface="汉仪旗黑-55简" panose="00020600040101010101" charset="-128"/>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p:cNvSpPr/>
          <p:nvPr userDrawn="1"/>
        </p:nvSpPr>
        <p:spPr bwMode="auto">
          <a:xfrm>
            <a:off x="3581400" y="2591435"/>
            <a:ext cx="2416810" cy="3776345"/>
          </a:xfrm>
          <a:prstGeom prst="rect">
            <a:avLst/>
          </a:prstGeom>
          <a:gradFill>
            <a:gsLst>
              <a:gs pos="100000">
                <a:schemeClr val="bg1">
                  <a:alpha val="82000"/>
                </a:schemeClr>
              </a:gs>
              <a:gs pos="0">
                <a:srgbClr val="5382A1">
                  <a:alpha val="17000"/>
                </a:srgbClr>
              </a:gs>
            </a:gsLst>
            <a:lin ang="5400000" scaled="0"/>
          </a:gradFill>
          <a:ln>
            <a:noFill/>
          </a:ln>
          <a:effectLst>
            <a:outerShdw blurRad="165100" dist="38100" dir="5400000" algn="t" rotWithShape="0">
              <a:srgbClr val="769FB8">
                <a:alpha val="30000"/>
              </a:srgb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cs typeface="汉仪旗黑-55简" panose="00020600040101010101" charset="-128"/>
              <a:sym typeface="+mn-ea"/>
            </a:endParaRPr>
          </a:p>
        </p:txBody>
      </p:sp>
      <p:sp>
        <p:nvSpPr>
          <p:cNvPr id="10" name="矩形 9"/>
          <p:cNvSpPr/>
          <p:nvPr userDrawn="1"/>
        </p:nvSpPr>
        <p:spPr bwMode="auto">
          <a:xfrm>
            <a:off x="8857615" y="2578735"/>
            <a:ext cx="2416810" cy="3776345"/>
          </a:xfrm>
          <a:prstGeom prst="rect">
            <a:avLst/>
          </a:prstGeom>
          <a:gradFill>
            <a:gsLst>
              <a:gs pos="100000">
                <a:schemeClr val="bg1">
                  <a:alpha val="82000"/>
                </a:schemeClr>
              </a:gs>
              <a:gs pos="0">
                <a:srgbClr val="5382A1">
                  <a:alpha val="17000"/>
                </a:srgbClr>
              </a:gs>
            </a:gsLst>
            <a:lin ang="5400000" scaled="0"/>
          </a:gradFill>
          <a:ln>
            <a:noFill/>
          </a:ln>
          <a:effectLst>
            <a:outerShdw blurRad="165100" dist="38100" dir="5400000" algn="t" rotWithShape="0">
              <a:srgbClr val="769FB8">
                <a:alpha val="30000"/>
              </a:srgbClr>
            </a:outerShdw>
          </a:effectLst>
        </p:spPr>
        <p:txBody>
          <a:bodyPr vert="horz" wrap="square" lIns="91440" tIns="45720" rIns="91440" bIns="45720" numCol="1" rtlCol="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cs typeface="汉仪旗黑-55简" panose="00020600040101010101" charset="-128"/>
              <a:sym typeface="+mn-ea"/>
            </a:endParaRPr>
          </a:p>
        </p:txBody>
      </p:sp>
      <p:sp>
        <p:nvSpPr>
          <p:cNvPr id="11" name="矩形 10"/>
          <p:cNvSpPr/>
          <p:nvPr userDrawn="1"/>
        </p:nvSpPr>
        <p:spPr bwMode="auto">
          <a:xfrm>
            <a:off x="942975" y="2591435"/>
            <a:ext cx="2416810" cy="3776345"/>
          </a:xfrm>
          <a:prstGeom prst="rect">
            <a:avLst/>
          </a:prstGeom>
          <a:gradFill>
            <a:gsLst>
              <a:gs pos="100000">
                <a:schemeClr val="bg1">
                  <a:alpha val="82000"/>
                </a:schemeClr>
              </a:gs>
              <a:gs pos="0">
                <a:srgbClr val="5382A1">
                  <a:alpha val="17000"/>
                </a:srgbClr>
              </a:gs>
            </a:gsLst>
            <a:lin ang="5400000" scaled="0"/>
          </a:gradFill>
          <a:ln>
            <a:noFill/>
          </a:ln>
          <a:effectLst>
            <a:outerShdw blurRad="165100" dist="38100" dir="5400000" algn="t" rotWithShape="0">
              <a:srgbClr val="769FB8">
                <a:alpha val="30000"/>
              </a:srgbClr>
            </a:outerShdw>
          </a:effectLst>
        </p:spPr>
        <p:txBody>
          <a:bodyPr vert="horz" wrap="square" lIns="91440" tIns="45720" rIns="91440" bIns="45720" numCol="1" rtlCol="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cs typeface="汉仪旗黑-55简" panose="00020600040101010101" charset="-128"/>
              <a:sym typeface="+mn-ea"/>
            </a:endParaRPr>
          </a:p>
        </p:txBody>
      </p:sp>
      <p:sp>
        <p:nvSpPr>
          <p:cNvPr id="12" name="矩形 11"/>
          <p:cNvSpPr/>
          <p:nvPr userDrawn="1"/>
        </p:nvSpPr>
        <p:spPr bwMode="auto">
          <a:xfrm>
            <a:off x="6219825" y="2591435"/>
            <a:ext cx="2416810" cy="3776345"/>
          </a:xfrm>
          <a:prstGeom prst="rect">
            <a:avLst/>
          </a:prstGeom>
          <a:gradFill>
            <a:gsLst>
              <a:gs pos="100000">
                <a:schemeClr val="bg1">
                  <a:alpha val="82000"/>
                </a:schemeClr>
              </a:gs>
              <a:gs pos="0">
                <a:srgbClr val="5382A1">
                  <a:alpha val="17000"/>
                </a:srgbClr>
              </a:gs>
            </a:gsLst>
            <a:lin ang="5400000" scaled="0"/>
          </a:gradFill>
          <a:ln>
            <a:noFill/>
          </a:ln>
          <a:effectLst>
            <a:outerShdw blurRad="165100" dist="38100" dir="5400000" algn="t" rotWithShape="0">
              <a:srgbClr val="769FB8">
                <a:alpha val="30000"/>
              </a:srgbClr>
            </a:outerShdw>
          </a:effectLst>
        </p:spPr>
        <p:txBody>
          <a:bodyPr vert="horz" wrap="square" lIns="91440" tIns="45720" rIns="91440" bIns="45720" numCol="1" rtlCol="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cs typeface="汉仪旗黑-55简" panose="00020600040101010101" charset="-128"/>
              <a:sym typeface="+mn-ea"/>
            </a:endParaRPr>
          </a:p>
        </p:txBody>
      </p:sp>
      <p:sp>
        <p:nvSpPr>
          <p:cNvPr id="15" name="图片占位符 14"/>
          <p:cNvSpPr>
            <a:spLocks noGrp="1"/>
          </p:cNvSpPr>
          <p:nvPr>
            <p:ph type="pic" sz="quarter" idx="13" hasCustomPrompt="1"/>
          </p:nvPr>
        </p:nvSpPr>
        <p:spPr>
          <a:xfrm>
            <a:off x="1471930" y="2886710"/>
            <a:ext cx="1333500" cy="1333500"/>
          </a:xfrm>
          <a:custGeom>
            <a:avLst/>
            <a:gdLst>
              <a:gd name="connsiteX0" fmla="*/ 666750 w 1333500"/>
              <a:gd name="connsiteY0" fmla="*/ 0 h 1333500"/>
              <a:gd name="connsiteX1" fmla="*/ 1333500 w 1333500"/>
              <a:gd name="connsiteY1" fmla="*/ 666750 h 1333500"/>
              <a:gd name="connsiteX2" fmla="*/ 666750 w 1333500"/>
              <a:gd name="connsiteY2" fmla="*/ 1333500 h 1333500"/>
              <a:gd name="connsiteX3" fmla="*/ 0 w 1333500"/>
              <a:gd name="connsiteY3" fmla="*/ 666750 h 1333500"/>
              <a:gd name="connsiteX4" fmla="*/ 666750 w 1333500"/>
              <a:gd name="connsiteY4" fmla="*/ 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666750" y="0"/>
                </a:moveTo>
                <a:cubicBezTo>
                  <a:pt x="1034986" y="0"/>
                  <a:pt x="1333500" y="298514"/>
                  <a:pt x="1333500" y="666750"/>
                </a:cubicBezTo>
                <a:cubicBezTo>
                  <a:pt x="1333500" y="1034986"/>
                  <a:pt x="1034986" y="1333500"/>
                  <a:pt x="666750" y="1333500"/>
                </a:cubicBezTo>
                <a:cubicBezTo>
                  <a:pt x="298514" y="1333500"/>
                  <a:pt x="0" y="1034986"/>
                  <a:pt x="0" y="666750"/>
                </a:cubicBezTo>
                <a:cubicBezTo>
                  <a:pt x="0" y="298514"/>
                  <a:pt x="298514" y="0"/>
                  <a:pt x="666750" y="0"/>
                </a:cubicBez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16" name="图片占位符 15"/>
          <p:cNvSpPr>
            <a:spLocks noGrp="1"/>
          </p:cNvSpPr>
          <p:nvPr>
            <p:ph type="pic" sz="quarter" idx="14" hasCustomPrompt="1"/>
          </p:nvPr>
        </p:nvSpPr>
        <p:spPr>
          <a:xfrm>
            <a:off x="4110355" y="2886710"/>
            <a:ext cx="1333500" cy="1333500"/>
          </a:xfrm>
          <a:custGeom>
            <a:avLst/>
            <a:gdLst>
              <a:gd name="connsiteX0" fmla="*/ 666750 w 1333500"/>
              <a:gd name="connsiteY0" fmla="*/ 0 h 1333500"/>
              <a:gd name="connsiteX1" fmla="*/ 1333500 w 1333500"/>
              <a:gd name="connsiteY1" fmla="*/ 666750 h 1333500"/>
              <a:gd name="connsiteX2" fmla="*/ 666750 w 1333500"/>
              <a:gd name="connsiteY2" fmla="*/ 1333500 h 1333500"/>
              <a:gd name="connsiteX3" fmla="*/ 0 w 1333500"/>
              <a:gd name="connsiteY3" fmla="*/ 666750 h 1333500"/>
              <a:gd name="connsiteX4" fmla="*/ 666750 w 1333500"/>
              <a:gd name="connsiteY4" fmla="*/ 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666750" y="0"/>
                </a:moveTo>
                <a:cubicBezTo>
                  <a:pt x="1034986" y="0"/>
                  <a:pt x="1333500" y="298514"/>
                  <a:pt x="1333500" y="666750"/>
                </a:cubicBezTo>
                <a:cubicBezTo>
                  <a:pt x="1333500" y="1034986"/>
                  <a:pt x="1034986" y="1333500"/>
                  <a:pt x="666750" y="1333500"/>
                </a:cubicBezTo>
                <a:cubicBezTo>
                  <a:pt x="298514" y="1333500"/>
                  <a:pt x="0" y="1034986"/>
                  <a:pt x="0" y="666750"/>
                </a:cubicBezTo>
                <a:cubicBezTo>
                  <a:pt x="0" y="298514"/>
                  <a:pt x="298514" y="0"/>
                  <a:pt x="666750" y="0"/>
                </a:cubicBez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17" name="图片占位符 16"/>
          <p:cNvSpPr>
            <a:spLocks noGrp="1"/>
          </p:cNvSpPr>
          <p:nvPr>
            <p:ph type="pic" sz="quarter" idx="15" hasCustomPrompt="1"/>
          </p:nvPr>
        </p:nvSpPr>
        <p:spPr>
          <a:xfrm>
            <a:off x="6748780" y="2886710"/>
            <a:ext cx="1333500" cy="1333500"/>
          </a:xfrm>
          <a:custGeom>
            <a:avLst/>
            <a:gdLst>
              <a:gd name="connsiteX0" fmla="*/ 666750 w 1333500"/>
              <a:gd name="connsiteY0" fmla="*/ 0 h 1333500"/>
              <a:gd name="connsiteX1" fmla="*/ 1333500 w 1333500"/>
              <a:gd name="connsiteY1" fmla="*/ 666750 h 1333500"/>
              <a:gd name="connsiteX2" fmla="*/ 666750 w 1333500"/>
              <a:gd name="connsiteY2" fmla="*/ 1333500 h 1333500"/>
              <a:gd name="connsiteX3" fmla="*/ 0 w 1333500"/>
              <a:gd name="connsiteY3" fmla="*/ 666750 h 1333500"/>
              <a:gd name="connsiteX4" fmla="*/ 666750 w 1333500"/>
              <a:gd name="connsiteY4" fmla="*/ 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666750" y="0"/>
                </a:moveTo>
                <a:cubicBezTo>
                  <a:pt x="1034986" y="0"/>
                  <a:pt x="1333500" y="298514"/>
                  <a:pt x="1333500" y="666750"/>
                </a:cubicBezTo>
                <a:cubicBezTo>
                  <a:pt x="1333500" y="1034986"/>
                  <a:pt x="1034986" y="1333500"/>
                  <a:pt x="666750" y="1333500"/>
                </a:cubicBezTo>
                <a:cubicBezTo>
                  <a:pt x="298514" y="1333500"/>
                  <a:pt x="0" y="1034986"/>
                  <a:pt x="0" y="666750"/>
                </a:cubicBezTo>
                <a:cubicBezTo>
                  <a:pt x="0" y="298514"/>
                  <a:pt x="298514" y="0"/>
                  <a:pt x="666750" y="0"/>
                </a:cubicBez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18" name="图片占位符 17"/>
          <p:cNvSpPr>
            <a:spLocks noGrp="1"/>
          </p:cNvSpPr>
          <p:nvPr>
            <p:ph type="pic" sz="quarter" idx="16" hasCustomPrompt="1"/>
          </p:nvPr>
        </p:nvSpPr>
        <p:spPr>
          <a:xfrm>
            <a:off x="9386570" y="2874010"/>
            <a:ext cx="1333500" cy="1333500"/>
          </a:xfrm>
          <a:custGeom>
            <a:avLst/>
            <a:gdLst>
              <a:gd name="connsiteX0" fmla="*/ 666750 w 1333500"/>
              <a:gd name="connsiteY0" fmla="*/ 0 h 1333500"/>
              <a:gd name="connsiteX1" fmla="*/ 1333500 w 1333500"/>
              <a:gd name="connsiteY1" fmla="*/ 666750 h 1333500"/>
              <a:gd name="connsiteX2" fmla="*/ 666750 w 1333500"/>
              <a:gd name="connsiteY2" fmla="*/ 1333500 h 1333500"/>
              <a:gd name="connsiteX3" fmla="*/ 0 w 1333500"/>
              <a:gd name="connsiteY3" fmla="*/ 666750 h 1333500"/>
              <a:gd name="connsiteX4" fmla="*/ 666750 w 1333500"/>
              <a:gd name="connsiteY4" fmla="*/ 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666750" y="0"/>
                </a:moveTo>
                <a:cubicBezTo>
                  <a:pt x="1034986" y="0"/>
                  <a:pt x="1333500" y="298514"/>
                  <a:pt x="1333500" y="666750"/>
                </a:cubicBezTo>
                <a:cubicBezTo>
                  <a:pt x="1333500" y="1034986"/>
                  <a:pt x="1034986" y="1333500"/>
                  <a:pt x="666750" y="1333500"/>
                </a:cubicBezTo>
                <a:cubicBezTo>
                  <a:pt x="298514" y="1333500"/>
                  <a:pt x="0" y="1034986"/>
                  <a:pt x="0" y="666750"/>
                </a:cubicBezTo>
                <a:cubicBezTo>
                  <a:pt x="0" y="298514"/>
                  <a:pt x="298514" y="0"/>
                  <a:pt x="666750" y="0"/>
                </a:cubicBez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atin typeface="汉仪旗黑-55简" panose="00020600040101010101" charset="-128"/>
                <a:ea typeface="汉仪旗黑-55简" panose="00020600040101010101" charset="-128"/>
                <a:cs typeface="汉仪旗黑-55简" panose="00020600040101010101" charset="-128"/>
              </a:defRPr>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atin typeface="汉仪旗黑-55简" panose="00020600040101010101" charset="-128"/>
                <a:ea typeface="汉仪旗黑-55简" panose="00020600040101010101" charset="-128"/>
                <a:cs typeface="汉仪旗黑-55简" panose="00020600040101010101" charset="-128"/>
              </a:defRPr>
            </a:lvl1pPr>
            <a:lvl2pPr marL="685800" indent="-228600">
              <a:defRPr spc="300">
                <a:latin typeface="汉仪旗黑-55简" panose="00020600040101010101" charset="-128"/>
                <a:ea typeface="汉仪旗黑-55简" panose="00020600040101010101" charset="-128"/>
                <a:cs typeface="汉仪旗黑-55简" panose="00020600040101010101" charset="-128"/>
              </a:defRPr>
            </a:lvl2pPr>
            <a:lvl3pPr marL="1143000" indent="-228600">
              <a:defRPr spc="300">
                <a:latin typeface="汉仪旗黑-55简" panose="00020600040101010101" charset="-128"/>
                <a:ea typeface="汉仪旗黑-55简" panose="00020600040101010101" charset="-128"/>
                <a:cs typeface="汉仪旗黑-55简" panose="00020600040101010101" charset="-128"/>
              </a:defRPr>
            </a:lvl3pPr>
            <a:lvl4pPr marL="1600200" indent="-228600">
              <a:defRPr spc="300">
                <a:latin typeface="汉仪旗黑-55简" panose="00020600040101010101" charset="-128"/>
                <a:ea typeface="汉仪旗黑-55简" panose="00020600040101010101" charset="-128"/>
                <a:cs typeface="汉仪旗黑-55简" panose="00020600040101010101" charset="-128"/>
              </a:defRPr>
            </a:lvl4pPr>
            <a:lvl5pPr marL="2057400" indent="-228600">
              <a:defRPr spc="300">
                <a:latin typeface="汉仪旗黑-55简" panose="00020600040101010101" charset="-128"/>
                <a:ea typeface="汉仪旗黑-55简" panose="00020600040101010101" charset="-128"/>
                <a:cs typeface="汉仪旗黑-55简" panose="00020600040101010101" charset="-128"/>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lvl1pPr>
              <a:defRPr>
                <a:cs typeface="汉仪旗黑-55简" panose="00020600040101010101" charset="-128"/>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lvl1pPr>
              <a:defRPr>
                <a:cs typeface="汉仪旗黑-55简" panose="00020600040101010101" charset="-128"/>
              </a:defRPr>
            </a:lvl1p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汉仪旗黑-55简" panose="00020600040101010101" charset="-128"/>
              </a:defRPr>
            </a:lvl1p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Picture Placeholder 10"/>
          <p:cNvSpPr>
            <a:spLocks noGrp="1"/>
          </p:cNvSpPr>
          <p:nvPr>
            <p:ph type="pic" sz="quarter" idx="13" hasCustomPrompt="1"/>
          </p:nvPr>
        </p:nvSpPr>
        <p:spPr>
          <a:xfrm>
            <a:off x="749300" y="4699000"/>
            <a:ext cx="2538730" cy="1504950"/>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3" name="Picture Placeholder 10"/>
          <p:cNvSpPr>
            <a:spLocks noGrp="1"/>
          </p:cNvSpPr>
          <p:nvPr>
            <p:ph type="pic" sz="quarter" idx="23" hasCustomPrompt="1"/>
          </p:nvPr>
        </p:nvSpPr>
        <p:spPr>
          <a:xfrm>
            <a:off x="3465830" y="4699000"/>
            <a:ext cx="2538730" cy="1504950"/>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4" name="Picture Placeholder 10"/>
          <p:cNvSpPr>
            <a:spLocks noGrp="1"/>
          </p:cNvSpPr>
          <p:nvPr>
            <p:ph type="pic" sz="quarter" idx="14" hasCustomPrompt="1"/>
          </p:nvPr>
        </p:nvSpPr>
        <p:spPr>
          <a:xfrm>
            <a:off x="6182360" y="4699000"/>
            <a:ext cx="2538730" cy="1504950"/>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5" name="Picture Placeholder 10"/>
          <p:cNvSpPr>
            <a:spLocks noGrp="1"/>
          </p:cNvSpPr>
          <p:nvPr>
            <p:ph type="pic" sz="quarter" idx="15" hasCustomPrompt="1"/>
          </p:nvPr>
        </p:nvSpPr>
        <p:spPr>
          <a:xfrm>
            <a:off x="8898890" y="4699000"/>
            <a:ext cx="2538730" cy="1504950"/>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6" name="Picture Placeholder 10"/>
          <p:cNvSpPr>
            <a:spLocks noGrp="1"/>
          </p:cNvSpPr>
          <p:nvPr>
            <p:ph type="pic" sz="quarter" idx="13" hasCustomPrompt="1"/>
          </p:nvPr>
        </p:nvSpPr>
        <p:spPr>
          <a:xfrm>
            <a:off x="0" y="1574165"/>
            <a:ext cx="8543290" cy="2324735"/>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3" name="任意多边形 2"/>
          <p:cNvSpPr/>
          <p:nvPr userDrawn="1"/>
        </p:nvSpPr>
        <p:spPr bwMode="auto">
          <a:xfrm>
            <a:off x="8543925" y="1574165"/>
            <a:ext cx="3648075" cy="2324100"/>
          </a:xfrm>
          <a:custGeom>
            <a:avLst/>
            <a:gdLst/>
            <a:ahLst/>
            <a:cxnLst>
              <a:cxn ang="3">
                <a:pos x="hc" y="t"/>
              </a:cxn>
              <a:cxn ang="cd2">
                <a:pos x="l" y="vc"/>
              </a:cxn>
              <a:cxn ang="cd4">
                <a:pos x="hc" y="b"/>
              </a:cxn>
              <a:cxn ang="0">
                <a:pos x="r" y="vc"/>
              </a:cxn>
            </a:cxnLst>
            <a:rect l="l" t="t" r="r" b="b"/>
            <a:pathLst>
              <a:path w="2950" h="3029">
                <a:moveTo>
                  <a:pt x="0" y="0"/>
                </a:moveTo>
                <a:lnTo>
                  <a:pt x="2950" y="0"/>
                </a:lnTo>
                <a:lnTo>
                  <a:pt x="2950" y="3029"/>
                </a:lnTo>
                <a:lnTo>
                  <a:pt x="0" y="3029"/>
                </a:lnTo>
                <a:lnTo>
                  <a:pt x="0" y="0"/>
                </a:lnTo>
                <a:close/>
              </a:path>
            </a:pathLst>
          </a:custGeom>
          <a:solidFill>
            <a:srgbClr val="5382A1"/>
          </a:solidFill>
          <a:ln>
            <a:noFill/>
          </a:ln>
          <a:effectLst/>
        </p:spPr>
        <p:txBody>
          <a:bodyPr vert="horz" wrap="square" lIns="91440" tIns="45720" rIns="91440" bIns="45720" numCol="1" rtlCol="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cs typeface="汉仪旗黑-55简" panose="00020600040101010101" charset="-128"/>
              <a:sym typeface="+mn-e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末尾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Picture Placeholder 10"/>
          <p:cNvSpPr>
            <a:spLocks noGrp="1"/>
          </p:cNvSpPr>
          <p:nvPr>
            <p:ph type="pic" sz="quarter" idx="13" hasCustomPrompt="1"/>
          </p:nvPr>
        </p:nvSpPr>
        <p:spPr>
          <a:xfrm>
            <a:off x="9115425" y="0"/>
            <a:ext cx="3076575" cy="6858000"/>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2" name="任意多边形 11"/>
          <p:cNvSpPr/>
          <p:nvPr userDrawn="1"/>
        </p:nvSpPr>
        <p:spPr bwMode="auto">
          <a:xfrm>
            <a:off x="7411720" y="3983990"/>
            <a:ext cx="1873250" cy="1923415"/>
          </a:xfrm>
          <a:custGeom>
            <a:avLst/>
            <a:gdLst/>
            <a:ahLst/>
            <a:cxnLst>
              <a:cxn ang="3">
                <a:pos x="hc" y="t"/>
              </a:cxn>
              <a:cxn ang="cd2">
                <a:pos x="l" y="vc"/>
              </a:cxn>
              <a:cxn ang="cd4">
                <a:pos x="hc" y="b"/>
              </a:cxn>
              <a:cxn ang="0">
                <a:pos x="r" y="vc"/>
              </a:cxn>
            </a:cxnLst>
            <a:rect l="l" t="t" r="r" b="b"/>
            <a:pathLst>
              <a:path w="2950" h="3029">
                <a:moveTo>
                  <a:pt x="0" y="0"/>
                </a:moveTo>
                <a:lnTo>
                  <a:pt x="2950" y="0"/>
                </a:lnTo>
                <a:lnTo>
                  <a:pt x="2950" y="3029"/>
                </a:lnTo>
                <a:lnTo>
                  <a:pt x="0" y="3029"/>
                </a:lnTo>
                <a:lnTo>
                  <a:pt x="0" y="0"/>
                </a:lnTo>
                <a:close/>
              </a:path>
            </a:pathLst>
          </a:custGeom>
          <a:solidFill>
            <a:srgbClr val="5382A1"/>
          </a:solidFill>
          <a:ln>
            <a:noFill/>
          </a:ln>
          <a:effectLst/>
        </p:spPr>
        <p:txBody>
          <a:bodyPr vert="horz" wrap="square" lIns="91440" tIns="45720" rIns="91440" bIns="45720" numCol="1" rtlCol="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cs typeface="汉仪旗黑-55简" panose="00020600040101010101" charset="-128"/>
              <a:sym typeface="+mn-ea"/>
            </a:endParaRPr>
          </a:p>
        </p:txBody>
      </p:sp>
      <p:sp>
        <p:nvSpPr>
          <p:cNvPr id="6" name="任意多边形 5"/>
          <p:cNvSpPr/>
          <p:nvPr userDrawn="1"/>
        </p:nvSpPr>
        <p:spPr bwMode="auto">
          <a:xfrm>
            <a:off x="9555480" y="1809750"/>
            <a:ext cx="1873250" cy="1923415"/>
          </a:xfrm>
          <a:custGeom>
            <a:avLst/>
            <a:gdLst/>
            <a:ahLst/>
            <a:cxnLst>
              <a:cxn ang="3">
                <a:pos x="hc" y="t"/>
              </a:cxn>
              <a:cxn ang="cd2">
                <a:pos x="l" y="vc"/>
              </a:cxn>
              <a:cxn ang="cd4">
                <a:pos x="hc" y="b"/>
              </a:cxn>
              <a:cxn ang="0">
                <a:pos x="r" y="vc"/>
              </a:cxn>
            </a:cxnLst>
            <a:rect l="l" t="t" r="r" b="b"/>
            <a:pathLst>
              <a:path w="2950" h="3029">
                <a:moveTo>
                  <a:pt x="0" y="0"/>
                </a:moveTo>
                <a:lnTo>
                  <a:pt x="2950" y="0"/>
                </a:lnTo>
                <a:lnTo>
                  <a:pt x="2950" y="3029"/>
                </a:lnTo>
                <a:lnTo>
                  <a:pt x="0" y="3029"/>
                </a:lnTo>
                <a:lnTo>
                  <a:pt x="0" y="0"/>
                </a:lnTo>
                <a:close/>
              </a:path>
            </a:pathLst>
          </a:custGeom>
          <a:solidFill>
            <a:srgbClr val="5382A1"/>
          </a:solidFill>
          <a:ln>
            <a:noFill/>
          </a:ln>
          <a:effectLst/>
        </p:spPr>
        <p:txBody>
          <a:bodyPr vert="horz" wrap="square" lIns="91440" tIns="45720" rIns="91440" bIns="45720" numCol="1" rtlCol="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cs typeface="汉仪旗黑-55简" panose="00020600040101010101" charset="-128"/>
              <a:sym typeface="+mn-ea"/>
            </a:endParaRPr>
          </a:p>
        </p:txBody>
      </p:sp>
      <p:sp>
        <p:nvSpPr>
          <p:cNvPr id="3" name="Picture Placeholder 10"/>
          <p:cNvSpPr>
            <a:spLocks noGrp="1"/>
          </p:cNvSpPr>
          <p:nvPr>
            <p:ph type="pic" sz="quarter" idx="13" hasCustomPrompt="1"/>
          </p:nvPr>
        </p:nvSpPr>
        <p:spPr>
          <a:xfrm>
            <a:off x="7409180" y="1809750"/>
            <a:ext cx="1873250" cy="1923415"/>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5" name="Picture Placeholder 10"/>
          <p:cNvSpPr>
            <a:spLocks noGrp="1"/>
          </p:cNvSpPr>
          <p:nvPr>
            <p:ph type="pic" sz="quarter" idx="15" hasCustomPrompt="1"/>
          </p:nvPr>
        </p:nvSpPr>
        <p:spPr>
          <a:xfrm>
            <a:off x="9555480" y="3983990"/>
            <a:ext cx="1873250" cy="1923415"/>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2" name="Picture Placeholder 10"/>
          <p:cNvSpPr>
            <a:spLocks noGrp="1"/>
          </p:cNvSpPr>
          <p:nvPr>
            <p:ph type="pic" sz="quarter" idx="16" hasCustomPrompt="1"/>
          </p:nvPr>
        </p:nvSpPr>
        <p:spPr>
          <a:xfrm>
            <a:off x="5267960" y="3983990"/>
            <a:ext cx="1873250" cy="1923415"/>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
        <p:nvSpPr>
          <p:cNvPr id="4" name="任意多边形 3"/>
          <p:cNvSpPr/>
          <p:nvPr userDrawn="1"/>
        </p:nvSpPr>
        <p:spPr bwMode="auto">
          <a:xfrm>
            <a:off x="5262880" y="1809750"/>
            <a:ext cx="1873250" cy="1923415"/>
          </a:xfrm>
          <a:custGeom>
            <a:avLst/>
            <a:gdLst/>
            <a:ahLst/>
            <a:cxnLst>
              <a:cxn ang="3">
                <a:pos x="hc" y="t"/>
              </a:cxn>
              <a:cxn ang="cd2">
                <a:pos x="l" y="vc"/>
              </a:cxn>
              <a:cxn ang="cd4">
                <a:pos x="hc" y="b"/>
              </a:cxn>
              <a:cxn ang="0">
                <a:pos x="r" y="vc"/>
              </a:cxn>
            </a:cxnLst>
            <a:rect l="l" t="t" r="r" b="b"/>
            <a:pathLst>
              <a:path w="2950" h="3029">
                <a:moveTo>
                  <a:pt x="0" y="0"/>
                </a:moveTo>
                <a:lnTo>
                  <a:pt x="2950" y="0"/>
                </a:lnTo>
                <a:lnTo>
                  <a:pt x="2950" y="3029"/>
                </a:lnTo>
                <a:lnTo>
                  <a:pt x="0" y="3029"/>
                </a:lnTo>
                <a:lnTo>
                  <a:pt x="0" y="0"/>
                </a:lnTo>
                <a:close/>
              </a:path>
            </a:pathLst>
          </a:custGeom>
          <a:solidFill>
            <a:srgbClr val="5382A1"/>
          </a:solidFill>
          <a:ln>
            <a:noFill/>
          </a:ln>
          <a:effectLst/>
        </p:spPr>
        <p:txBody>
          <a:bodyPr vert="horz" wrap="square" lIns="91440" tIns="45720" rIns="91440" bIns="45720" numCol="1" rtlCol="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cs typeface="汉仪旗黑-55简" panose="00020600040101010101" charset="-128"/>
              <a:sym typeface="+mn-e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7" name="Picture Placeholder 10"/>
          <p:cNvSpPr>
            <a:spLocks noGrp="1"/>
          </p:cNvSpPr>
          <p:nvPr>
            <p:ph type="pic" sz="quarter" idx="13" hasCustomPrompt="1"/>
          </p:nvPr>
        </p:nvSpPr>
        <p:spPr>
          <a:xfrm>
            <a:off x="7543800" y="1550670"/>
            <a:ext cx="3693160" cy="4561205"/>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072048" h="2088107">
                <a:moveTo>
                  <a:pt x="0" y="0"/>
                </a:moveTo>
                <a:lnTo>
                  <a:pt x="10072048" y="0"/>
                </a:lnTo>
                <a:lnTo>
                  <a:pt x="10072048" y="2088107"/>
                </a:lnTo>
                <a:lnTo>
                  <a:pt x="0" y="2088107"/>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latin typeface="汉仪旗黑-55简" panose="00020600040101010101" charset="-128"/>
                <a:ea typeface="汉仪旗黑-55简" panose="00020600040101010101" charset="-128"/>
                <a:cs typeface="汉仪旗黑-55简" panose="00020600040101010101" charset="-128"/>
              </a:defRPr>
            </a:lvl1p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a:defRPr>
                <a:latin typeface="汉仪旗黑-55简" panose="00020600040101010101" charset="-128"/>
                <a:ea typeface="汉仪旗黑-55简" panose="00020600040101010101" charset="-128"/>
                <a:cs typeface="汉仪旗黑-55简" panose="00020600040101010101" charset="-128"/>
              </a:defRPr>
            </a:lvl1pPr>
            <a:lvl2pPr>
              <a:defRPr>
                <a:latin typeface="汉仪旗黑-55简" panose="00020600040101010101" charset="-128"/>
                <a:ea typeface="汉仪旗黑-55简" panose="00020600040101010101" charset="-128"/>
                <a:cs typeface="汉仪旗黑-55简" panose="00020600040101010101" charset="-128"/>
              </a:defRPr>
            </a:lvl2pPr>
            <a:lvl3pPr>
              <a:defRPr>
                <a:latin typeface="汉仪旗黑-55简" panose="00020600040101010101" charset="-128"/>
                <a:ea typeface="汉仪旗黑-55简" panose="00020600040101010101" charset="-128"/>
                <a:cs typeface="汉仪旗黑-55简" panose="00020600040101010101" charset="-128"/>
              </a:defRPr>
            </a:lvl3pPr>
            <a:lvl4pPr>
              <a:defRPr>
                <a:latin typeface="汉仪旗黑-55简" panose="00020600040101010101" charset="-128"/>
                <a:ea typeface="汉仪旗黑-55简" panose="00020600040101010101" charset="-128"/>
                <a:cs typeface="汉仪旗黑-55简" panose="00020600040101010101" charset="-128"/>
              </a:defRPr>
            </a:lvl4pPr>
            <a:lvl5pPr>
              <a:defRPr>
                <a:latin typeface="汉仪旗黑-55简" panose="00020600040101010101" charset="-128"/>
                <a:ea typeface="汉仪旗黑-55简" panose="00020600040101010101" charset="-128"/>
                <a:cs typeface="汉仪旗黑-55简" panose="00020600040101010101" charset="-128"/>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612000" y="6314400"/>
            <a:ext cx="2700000" cy="316800"/>
          </a:xfrm>
        </p:spPr>
        <p:txBody>
          <a:bodyPr/>
          <a:lstStyle>
            <a:lvl1pPr>
              <a:defRPr>
                <a:cs typeface="汉仪旗黑-55简" panose="00020600040101010101" charset="-128"/>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lvl1pPr>
              <a:defRPr>
                <a:cs typeface="汉仪旗黑-55简" panose="00020600040101010101" charset="-128"/>
              </a:defRPr>
            </a:lvl1p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汉仪旗黑-55简" panose="00020600040101010101" charset="-128"/>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6" name="Picture Placeholder 10"/>
          <p:cNvSpPr>
            <a:spLocks noGrp="1"/>
          </p:cNvSpPr>
          <p:nvPr>
            <p:ph type="pic" sz="quarter" idx="13" hasCustomPrompt="1"/>
          </p:nvPr>
        </p:nvSpPr>
        <p:spPr>
          <a:xfrm>
            <a:off x="5738495" y="948690"/>
            <a:ext cx="6361430" cy="4887595"/>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227" h="7858">
                <a:moveTo>
                  <a:pt x="3720" y="0"/>
                </a:moveTo>
                <a:lnTo>
                  <a:pt x="10227" y="0"/>
                </a:lnTo>
                <a:lnTo>
                  <a:pt x="6511" y="7858"/>
                </a:lnTo>
                <a:lnTo>
                  <a:pt x="0" y="7858"/>
                </a:lnTo>
                <a:lnTo>
                  <a:pt x="3720" y="0"/>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6" name="Picture Placeholder 10"/>
          <p:cNvSpPr>
            <a:spLocks noGrp="1"/>
          </p:cNvSpPr>
          <p:nvPr>
            <p:ph type="pic" sz="quarter" idx="13" hasCustomPrompt="1"/>
          </p:nvPr>
        </p:nvSpPr>
        <p:spPr>
          <a:xfrm>
            <a:off x="6119495" y="1343660"/>
            <a:ext cx="5727065" cy="4399915"/>
          </a:xfrm>
          <a:custGeom>
            <a:avLst/>
            <a:gdLst>
              <a:gd name="connsiteX0" fmla="*/ 0 w 10072048"/>
              <a:gd name="connsiteY0" fmla="*/ 0 h 2088107"/>
              <a:gd name="connsiteX1" fmla="*/ 10072048 w 10072048"/>
              <a:gd name="connsiteY1" fmla="*/ 0 h 2088107"/>
              <a:gd name="connsiteX2" fmla="*/ 10072048 w 10072048"/>
              <a:gd name="connsiteY2" fmla="*/ 2088107 h 2088107"/>
              <a:gd name="connsiteX3" fmla="*/ 0 w 10072048"/>
              <a:gd name="connsiteY3" fmla="*/ 2088107 h 2088107"/>
            </a:gdLst>
            <a:ahLst/>
            <a:cxnLst>
              <a:cxn ang="0">
                <a:pos x="connsiteX0" y="connsiteY0"/>
              </a:cxn>
              <a:cxn ang="0">
                <a:pos x="connsiteX1" y="connsiteY1"/>
              </a:cxn>
              <a:cxn ang="0">
                <a:pos x="connsiteX2" y="connsiteY2"/>
              </a:cxn>
              <a:cxn ang="0">
                <a:pos x="connsiteX3" y="connsiteY3"/>
              </a:cxn>
            </a:cxnLst>
            <a:rect l="l" t="t" r="r" b="b"/>
            <a:pathLst>
              <a:path w="10227" h="7858">
                <a:moveTo>
                  <a:pt x="3720" y="0"/>
                </a:moveTo>
                <a:lnTo>
                  <a:pt x="10227" y="0"/>
                </a:lnTo>
                <a:lnTo>
                  <a:pt x="6511" y="7858"/>
                </a:lnTo>
                <a:lnTo>
                  <a:pt x="0" y="7858"/>
                </a:lnTo>
                <a:lnTo>
                  <a:pt x="3720" y="0"/>
                </a:lnTo>
                <a:close/>
              </a:path>
            </a:pathLst>
          </a:custGeom>
          <a:pattFill prst="wdUpDiag">
            <a:fgClr>
              <a:schemeClr val="bg1">
                <a:lumMod val="85000"/>
              </a:schemeClr>
            </a:fgClr>
            <a:bgClr>
              <a:schemeClr val="bg1"/>
            </a:bgClr>
          </a:pattFill>
        </p:spPr>
        <p:txBody>
          <a:bodyPr wrap="square">
            <a:noAutofit/>
          </a:bodyPr>
          <a:lstStyle>
            <a:lvl1pPr>
              <a:defRPr sz="1600"/>
            </a:lvl1pPr>
          </a:lstStyle>
          <a:p>
            <a:r>
              <a:rPr lang="zh-CN" altLang="en-US" dirty="0"/>
              <a:t>请双击替换图片</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latin typeface="汉仪旗黑-55简" panose="00020600040101010101" charset="-128"/>
                <a:ea typeface="汉仪旗黑-55简" panose="00020600040101010101" charset="-128"/>
                <a:cs typeface="汉仪旗黑-55简" panose="00020600040101010101" charset="-128"/>
              </a:defRPr>
            </a:lvl1p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a:defRPr>
                <a:latin typeface="汉仪旗黑-55简" panose="00020600040101010101" charset="-128"/>
                <a:ea typeface="汉仪旗黑-55简" panose="00020600040101010101" charset="-128"/>
                <a:cs typeface="汉仪旗黑-55简" panose="00020600040101010101" charset="-128"/>
              </a:defRPr>
            </a:lvl1pPr>
            <a:lvl2pPr>
              <a:defRPr>
                <a:latin typeface="汉仪旗黑-55简" panose="00020600040101010101" charset="-128"/>
                <a:ea typeface="汉仪旗黑-55简" panose="00020600040101010101" charset="-128"/>
                <a:cs typeface="汉仪旗黑-55简" panose="00020600040101010101" charset="-128"/>
              </a:defRPr>
            </a:lvl2pPr>
            <a:lvl3pPr>
              <a:defRPr>
                <a:latin typeface="汉仪旗黑-55简" panose="00020600040101010101" charset="-128"/>
                <a:ea typeface="汉仪旗黑-55简" panose="00020600040101010101" charset="-128"/>
                <a:cs typeface="汉仪旗黑-55简" panose="00020600040101010101" charset="-128"/>
              </a:defRPr>
            </a:lvl3pPr>
            <a:lvl4pPr>
              <a:defRPr>
                <a:latin typeface="汉仪旗黑-55简" panose="00020600040101010101" charset="-128"/>
                <a:ea typeface="汉仪旗黑-55简" panose="00020600040101010101" charset="-128"/>
                <a:cs typeface="汉仪旗黑-55简" panose="00020600040101010101" charset="-128"/>
              </a:defRPr>
            </a:lvl4pPr>
            <a:lvl5pPr>
              <a:defRPr>
                <a:latin typeface="汉仪旗黑-55简" panose="00020600040101010101" charset="-128"/>
                <a:ea typeface="汉仪旗黑-55简" panose="00020600040101010101" charset="-128"/>
                <a:cs typeface="汉仪旗黑-55简" panose="00020600040101010101" charset="-128"/>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a:defRPr>
                <a:latin typeface="汉仪旗黑-55简" panose="00020600040101010101" charset="-128"/>
                <a:ea typeface="汉仪旗黑-55简" panose="00020600040101010101" charset="-128"/>
                <a:cs typeface="汉仪旗黑-55简" panose="00020600040101010101" charset="-128"/>
              </a:defRPr>
            </a:lvl1pPr>
            <a:lvl2pPr>
              <a:defRPr>
                <a:latin typeface="汉仪旗黑-55简" panose="00020600040101010101" charset="-128"/>
                <a:ea typeface="汉仪旗黑-55简" panose="00020600040101010101" charset="-128"/>
                <a:cs typeface="汉仪旗黑-55简" panose="00020600040101010101" charset="-128"/>
              </a:defRPr>
            </a:lvl2pPr>
            <a:lvl3pPr>
              <a:defRPr>
                <a:latin typeface="汉仪旗黑-55简" panose="00020600040101010101" charset="-128"/>
                <a:ea typeface="汉仪旗黑-55简" panose="00020600040101010101" charset="-128"/>
                <a:cs typeface="汉仪旗黑-55简" panose="00020600040101010101" charset="-128"/>
              </a:defRPr>
            </a:lvl3pPr>
            <a:lvl4pPr>
              <a:defRPr>
                <a:latin typeface="汉仪旗黑-55简" panose="00020600040101010101" charset="-128"/>
                <a:ea typeface="汉仪旗黑-55简" panose="00020600040101010101" charset="-128"/>
                <a:cs typeface="汉仪旗黑-55简" panose="00020600040101010101" charset="-128"/>
              </a:defRPr>
            </a:lvl4pPr>
            <a:lvl5pPr>
              <a:defRPr>
                <a:latin typeface="汉仪旗黑-55简" panose="00020600040101010101" charset="-128"/>
                <a:ea typeface="汉仪旗黑-55简" panose="00020600040101010101" charset="-128"/>
                <a:cs typeface="汉仪旗黑-55简" panose="00020600040101010101" charset="-128"/>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a:xfrm>
            <a:off x="612000" y="6314400"/>
            <a:ext cx="2700000" cy="316800"/>
          </a:xfrm>
        </p:spPr>
        <p:txBody>
          <a:bodyPr/>
          <a:lstStyle>
            <a:lvl1pPr>
              <a:defRPr>
                <a:cs typeface="汉仪旗黑-55简" panose="00020600040101010101" charset="-128"/>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lvl1pPr>
              <a:defRPr>
                <a:cs typeface="汉仪旗黑-55简" panose="00020600040101010101" charset="-128"/>
              </a:defRPr>
            </a:lvl1p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lvl1pPr>
              <a:defRPr>
                <a:cs typeface="汉仪旗黑-55简" panose="00020600040101010101" charset="-128"/>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latin typeface="汉仪旗黑-55简" panose="00020600040101010101" charset="-128"/>
                <a:ea typeface="汉仪旗黑-55简" panose="00020600040101010101" charset="-128"/>
                <a:cs typeface="汉仪旗黑-55简" panose="00020600040101010101" charset="-128"/>
              </a:defRPr>
            </a:lvl1p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latin typeface="汉仪旗黑-55简" panose="00020600040101010101" charset="-128"/>
                <a:ea typeface="汉仪旗黑-55简" panose="00020600040101010101" charset="-128"/>
                <a:cs typeface="汉仪旗黑-55简" panose="00020600040101010101"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a:defRPr>
                <a:latin typeface="汉仪旗黑-55简" panose="00020600040101010101" charset="-128"/>
                <a:ea typeface="汉仪旗黑-55简" panose="00020600040101010101" charset="-128"/>
                <a:cs typeface="汉仪旗黑-55简" panose="00020600040101010101" charset="-128"/>
              </a:defRPr>
            </a:lvl1pPr>
            <a:lvl2pPr>
              <a:defRPr>
                <a:latin typeface="汉仪旗黑-55简" panose="00020600040101010101" charset="-128"/>
                <a:ea typeface="汉仪旗黑-55简" panose="00020600040101010101" charset="-128"/>
                <a:cs typeface="汉仪旗黑-55简" panose="00020600040101010101" charset="-128"/>
              </a:defRPr>
            </a:lvl2pPr>
            <a:lvl3pPr>
              <a:defRPr>
                <a:latin typeface="汉仪旗黑-55简" panose="00020600040101010101" charset="-128"/>
                <a:ea typeface="汉仪旗黑-55简" panose="00020600040101010101" charset="-128"/>
                <a:cs typeface="汉仪旗黑-55简" panose="00020600040101010101" charset="-128"/>
              </a:defRPr>
            </a:lvl3pPr>
            <a:lvl4pPr>
              <a:defRPr>
                <a:latin typeface="汉仪旗黑-55简" panose="00020600040101010101" charset="-128"/>
                <a:ea typeface="汉仪旗黑-55简" panose="00020600040101010101" charset="-128"/>
                <a:cs typeface="汉仪旗黑-55简" panose="00020600040101010101" charset="-128"/>
              </a:defRPr>
            </a:lvl4pPr>
            <a:lvl5pPr>
              <a:defRPr>
                <a:latin typeface="汉仪旗黑-55简" panose="00020600040101010101" charset="-128"/>
                <a:ea typeface="汉仪旗黑-55简" panose="00020600040101010101" charset="-128"/>
                <a:cs typeface="汉仪旗黑-55简" panose="00020600040101010101" charset="-128"/>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latin typeface="汉仪旗黑-55简" panose="00020600040101010101" charset="-128"/>
                <a:ea typeface="汉仪旗黑-55简" panose="00020600040101010101" charset="-128"/>
                <a:cs typeface="汉仪旗黑-55简" panose="00020600040101010101"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a:defRPr>
                <a:latin typeface="汉仪旗黑-55简" panose="00020600040101010101" charset="-128"/>
                <a:ea typeface="汉仪旗黑-55简" panose="00020600040101010101" charset="-128"/>
                <a:cs typeface="汉仪旗黑-55简" panose="00020600040101010101" charset="-128"/>
              </a:defRPr>
            </a:lvl1pPr>
            <a:lvl2pPr>
              <a:defRPr>
                <a:latin typeface="汉仪旗黑-55简" panose="00020600040101010101" charset="-128"/>
                <a:ea typeface="汉仪旗黑-55简" panose="00020600040101010101" charset="-128"/>
                <a:cs typeface="汉仪旗黑-55简" panose="00020600040101010101" charset="-128"/>
              </a:defRPr>
            </a:lvl2pPr>
            <a:lvl3pPr>
              <a:defRPr>
                <a:latin typeface="汉仪旗黑-55简" panose="00020600040101010101" charset="-128"/>
                <a:ea typeface="汉仪旗黑-55简" panose="00020600040101010101" charset="-128"/>
                <a:cs typeface="汉仪旗黑-55简" panose="00020600040101010101" charset="-128"/>
              </a:defRPr>
            </a:lvl3pPr>
            <a:lvl4pPr>
              <a:defRPr>
                <a:latin typeface="汉仪旗黑-55简" panose="00020600040101010101" charset="-128"/>
                <a:ea typeface="汉仪旗黑-55简" panose="00020600040101010101" charset="-128"/>
                <a:cs typeface="汉仪旗黑-55简" panose="00020600040101010101" charset="-128"/>
              </a:defRPr>
            </a:lvl4pPr>
            <a:lvl5pPr>
              <a:defRPr>
                <a:latin typeface="汉仪旗黑-55简" panose="00020600040101010101" charset="-128"/>
                <a:ea typeface="汉仪旗黑-55简" panose="00020600040101010101" charset="-128"/>
                <a:cs typeface="汉仪旗黑-55简" panose="00020600040101010101" charset="-128"/>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lvl1pPr>
              <a:defRPr>
                <a:cs typeface="汉仪旗黑-55简" panose="00020600040101010101" charset="-128"/>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lvl1pPr>
              <a:defRPr>
                <a:cs typeface="汉仪旗黑-55简" panose="00020600040101010101" charset="-128"/>
              </a:defRPr>
            </a:lvl1p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lvl1pPr>
              <a:defRPr>
                <a:cs typeface="汉仪旗黑-55简" panose="00020600040101010101" charset="-128"/>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latin typeface="汉仪旗黑-55简" panose="00020600040101010101" charset="-128"/>
                <a:ea typeface="汉仪旗黑-55简" panose="00020600040101010101" charset="-128"/>
                <a:cs typeface="汉仪旗黑-55简" panose="00020600040101010101" charset="-128"/>
              </a:defRPr>
            </a:lvl1p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lvl1pPr>
              <a:defRPr>
                <a:cs typeface="汉仪旗黑-55简" panose="00020600040101010101" charset="-128"/>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lvl1pPr>
              <a:defRPr>
                <a:cs typeface="汉仪旗黑-55简" panose="00020600040101010101" charset="-128"/>
              </a:defRPr>
            </a:lvl1p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lvl1pPr>
              <a:defRPr>
                <a:cs typeface="汉仪旗黑-55简" panose="00020600040101010101" charset="-128"/>
              </a:defRPr>
            </a:lvl1p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34.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矩形 13"/>
          <p:cNvSpPr/>
          <p:nvPr userDrawn="1"/>
        </p:nvSpPr>
        <p:spPr>
          <a:xfrm>
            <a:off x="-600" y="0"/>
            <a:ext cx="12193200" cy="6858000"/>
          </a:xfrm>
          <a:prstGeom prst="rect">
            <a:avLst/>
          </a:prstGeom>
          <a:gradFill>
            <a:gsLst>
              <a:gs pos="0">
                <a:srgbClr val="004776">
                  <a:alpha val="14000"/>
                  <a:lumMod val="82000"/>
                  <a:lumOff val="18000"/>
                </a:srgbClr>
              </a:gs>
              <a:gs pos="77000">
                <a:schemeClr val="accent1">
                  <a:lumMod val="30000"/>
                  <a:lumOff val="70000"/>
                  <a:alpha val="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endParaRPr>
          </a:p>
        </p:txBody>
      </p:sp>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文黑-75简" panose="00020600040101010101" charset="-122"/>
          <a:ea typeface="汉仪文黑-75简" panose="00020600040101010101" charset="-122"/>
          <a:cs typeface="汉仪文黑-75简"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文黑-75简" panose="00020600040101010101" charset="-122"/>
          <a:ea typeface="汉仪文黑-75简" panose="00020600040101010101" charset="-122"/>
          <a:cs typeface="汉仪文黑-75简"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文黑-75简" panose="00020600040101010101" charset="-122"/>
          <a:ea typeface="汉仪文黑-75简" panose="00020600040101010101" charset="-122"/>
          <a:cs typeface="汉仪文黑-75简"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文黑-75简" panose="00020600040101010101" charset="-122"/>
          <a:ea typeface="汉仪文黑-75简" panose="00020600040101010101" charset="-122"/>
          <a:cs typeface="汉仪文黑-75简"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文黑-75简" panose="00020600040101010101" charset="-122"/>
          <a:ea typeface="汉仪文黑-75简" panose="00020600040101010101" charset="-122"/>
          <a:cs typeface="汉仪文黑-75简"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文黑-75简" panose="00020600040101010101" charset="-122"/>
          <a:ea typeface="汉仪文黑-75简" panose="00020600040101010101" charset="-122"/>
          <a:cs typeface="汉仪文黑-75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8.xml"/><Relationship Id="rId2" Type="http://schemas.openxmlformats.org/officeDocument/2006/relationships/image" Target="../media/image12.png"/><Relationship Id="rId1" Type="http://schemas.openxmlformats.org/officeDocument/2006/relationships/tags" Target="../tags/tag73.xml"/></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8.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5.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image" Target="../media/image8.png"/><Relationship Id="rId3" Type="http://schemas.openxmlformats.org/officeDocument/2006/relationships/tags" Target="../tags/tag81.xml"/><Relationship Id="rId2" Type="http://schemas.openxmlformats.org/officeDocument/2006/relationships/tags" Target="../tags/tag80.xml"/><Relationship Id="rId10" Type="http://schemas.openxmlformats.org/officeDocument/2006/relationships/notesSlide" Target="../notesSlides/notesSlide12.xml"/><Relationship Id="rId1" Type="http://schemas.openxmlformats.org/officeDocument/2006/relationships/tags" Target="../tags/tag79.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8.xml"/><Relationship Id="rId2" Type="http://schemas.openxmlformats.org/officeDocument/2006/relationships/image" Target="../media/image16.png"/><Relationship Id="rId1" Type="http://schemas.openxmlformats.org/officeDocument/2006/relationships/tags" Target="../tags/tag85.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8.xml"/><Relationship Id="rId2" Type="http://schemas.openxmlformats.org/officeDocument/2006/relationships/image" Target="../media/image19.png"/><Relationship Id="rId1" Type="http://schemas.openxmlformats.org/officeDocument/2006/relationships/tags" Target="../tags/tag90.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8.xml"/><Relationship Id="rId2" Type="http://schemas.openxmlformats.org/officeDocument/2006/relationships/image" Target="../media/image20.jpeg"/><Relationship Id="rId1" Type="http://schemas.openxmlformats.org/officeDocument/2006/relationships/tags" Target="../tags/tag91.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5.xml"/><Relationship Id="rId3" Type="http://schemas.openxmlformats.org/officeDocument/2006/relationships/image" Target="../media/image3.png"/><Relationship Id="rId2" Type="http://schemas.openxmlformats.org/officeDocument/2006/relationships/tags" Target="../tags/tag93.xml"/><Relationship Id="rId1" Type="http://schemas.openxmlformats.org/officeDocument/2006/relationships/tags" Target="../tags/tag92.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image" Target="../media/image21.png"/><Relationship Id="rId10" Type="http://schemas.openxmlformats.org/officeDocument/2006/relationships/notesSlide" Target="../notesSlides/notesSlide18.xml"/><Relationship Id="rId1" Type="http://schemas.openxmlformats.org/officeDocument/2006/relationships/tags" Target="../tags/tag94.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3.xml"/><Relationship Id="rId7" Type="http://schemas.openxmlformats.org/officeDocument/2006/relationships/image" Target="../media/image22.png"/><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2.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5" Type="http://schemas.openxmlformats.org/officeDocument/2006/relationships/notesSlide" Target="../notesSlides/notesSlide2.xml"/><Relationship Id="rId14" Type="http://schemas.openxmlformats.org/officeDocument/2006/relationships/slideLayout" Target="../slideLayouts/slideLayout14.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20.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2" Type="http://schemas.openxmlformats.org/officeDocument/2006/relationships/notesSlide" Target="../notesSlides/notesSlide20.xml"/><Relationship Id="rId31" Type="http://schemas.openxmlformats.org/officeDocument/2006/relationships/slideLayout" Target="../slideLayouts/slideLayout3.xml"/><Relationship Id="rId30" Type="http://schemas.openxmlformats.org/officeDocument/2006/relationships/tags" Target="../tags/tag133.xml"/><Relationship Id="rId3" Type="http://schemas.openxmlformats.org/officeDocument/2006/relationships/tags" Target="../tags/tag109.xml"/><Relationship Id="rId29" Type="http://schemas.openxmlformats.org/officeDocument/2006/relationships/tags" Target="../tags/tag132.xml"/><Relationship Id="rId28" Type="http://schemas.openxmlformats.org/officeDocument/2006/relationships/tags" Target="../tags/tag131.xml"/><Relationship Id="rId27" Type="http://schemas.openxmlformats.org/officeDocument/2006/relationships/tags" Target="../tags/tag130.xml"/><Relationship Id="rId26" Type="http://schemas.openxmlformats.org/officeDocument/2006/relationships/tags" Target="../tags/tag129.xml"/><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tags" Target="../tags/tag126.xml"/><Relationship Id="rId22" Type="http://schemas.openxmlformats.org/officeDocument/2006/relationships/tags" Target="../tags/tag125.xml"/><Relationship Id="rId21" Type="http://schemas.openxmlformats.org/officeDocument/2006/relationships/tags" Target="../tags/tag124.xml"/><Relationship Id="rId20" Type="http://schemas.openxmlformats.org/officeDocument/2006/relationships/tags" Target="../tags/tag123.xml"/><Relationship Id="rId2" Type="http://schemas.openxmlformats.org/officeDocument/2006/relationships/tags" Target="../tags/tag108.xml"/><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image" Target="../media/image25.png"/><Relationship Id="rId13" Type="http://schemas.openxmlformats.org/officeDocument/2006/relationships/tags" Target="../tags/tag117.xml"/><Relationship Id="rId12" Type="http://schemas.openxmlformats.org/officeDocument/2006/relationships/image" Target="../media/image24.png"/><Relationship Id="rId11" Type="http://schemas.openxmlformats.org/officeDocument/2006/relationships/tags" Target="../tags/tag116.xml"/><Relationship Id="rId10" Type="http://schemas.openxmlformats.org/officeDocument/2006/relationships/image" Target="../media/image23.png"/><Relationship Id="rId1" Type="http://schemas.openxmlformats.org/officeDocument/2006/relationships/tags" Target="../tags/tag107.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xml"/><Relationship Id="rId3" Type="http://schemas.openxmlformats.org/officeDocument/2006/relationships/tags" Target="../tags/tag135.xml"/><Relationship Id="rId2" Type="http://schemas.openxmlformats.org/officeDocument/2006/relationships/image" Target="../media/image26.png"/><Relationship Id="rId1" Type="http://schemas.openxmlformats.org/officeDocument/2006/relationships/tags" Target="../tags/tag134.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4.xml"/><Relationship Id="rId3" Type="http://schemas.openxmlformats.org/officeDocument/2006/relationships/image" Target="../media/image2.png"/><Relationship Id="rId2" Type="http://schemas.openxmlformats.org/officeDocument/2006/relationships/tags" Target="../tags/tag136.xml"/><Relationship Id="rId1" Type="http://schemas.openxmlformats.org/officeDocument/2006/relationships/image" Target="../media/image27.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5.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3.png"/><Relationship Id="rId2" Type="http://schemas.openxmlformats.org/officeDocument/2006/relationships/tags" Target="../tags/tag49.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image" Target="../media/image5.png"/><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image" Target="../media/image4.png"/><Relationship Id="rId10" Type="http://schemas.openxmlformats.org/officeDocument/2006/relationships/notesSlide" Target="../notesSlides/notesSlide4.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8.xml"/><Relationship Id="rId7" Type="http://schemas.openxmlformats.org/officeDocument/2006/relationships/image" Target="../media/image9.png"/><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media/image8.png"/><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8.xml"/><Relationship Id="rId2" Type="http://schemas.openxmlformats.org/officeDocument/2006/relationships/image" Target="../media/image10.png"/><Relationship Id="rId1" Type="http://schemas.openxmlformats.org/officeDocument/2006/relationships/tags" Target="../tags/tag7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8.xml"/><Relationship Id="rId2" Type="http://schemas.openxmlformats.org/officeDocument/2006/relationships/image" Target="../media/image11.png"/><Relationship Id="rId1" Type="http://schemas.openxmlformats.org/officeDocument/2006/relationships/tags" Target="../tags/tag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p:cNvPicPr>
            <a:picLocks noGrp="1" noChangeAspect="1"/>
          </p:cNvPicPr>
          <p:nvPr>
            <p:ph type="pic" sz="quarter" idx="13"/>
          </p:nvPr>
        </p:nvPicPr>
        <p:blipFill>
          <a:blip r:embed="rId1">
            <a:extLst>
              <a:ext uri="{28A0092B-C50C-407E-A947-70E740481C1C}">
                <a14:useLocalDpi xmlns:a14="http://schemas.microsoft.com/office/drawing/2010/main" val="0"/>
              </a:ext>
            </a:extLst>
          </a:blip>
          <a:srcRect l="1182" r="1182"/>
          <a:stretch>
            <a:fillRect/>
          </a:stretch>
        </p:blipFill>
        <p:spPr/>
      </p:pic>
      <p:sp>
        <p:nvSpPr>
          <p:cNvPr id="8" name="Freeform 6"/>
          <p:cNvSpPr/>
          <p:nvPr/>
        </p:nvSpPr>
        <p:spPr bwMode="auto">
          <a:xfrm>
            <a:off x="9725025" y="2524760"/>
            <a:ext cx="2482215" cy="4340225"/>
          </a:xfrm>
          <a:custGeom>
            <a:avLst/>
            <a:gdLst>
              <a:gd name="T0" fmla="*/ 2800 w 7702"/>
              <a:gd name="T1" fmla="*/ 0 h 5409"/>
              <a:gd name="T2" fmla="*/ 7702 w 7702"/>
              <a:gd name="T3" fmla="*/ 0 h 5409"/>
              <a:gd name="T4" fmla="*/ 4901 w 7702"/>
              <a:gd name="T5" fmla="*/ 5409 h 5409"/>
              <a:gd name="T6" fmla="*/ 0 w 7702"/>
              <a:gd name="T7" fmla="*/ 5409 h 5409"/>
              <a:gd name="T8" fmla="*/ 2800 w 7702"/>
              <a:gd name="T9" fmla="*/ 0 h 5409"/>
            </a:gdLst>
            <a:ahLst/>
            <a:cxnLst>
              <a:cxn ang="0">
                <a:pos x="T0" y="T1"/>
              </a:cxn>
              <a:cxn ang="0">
                <a:pos x="T2" y="T3"/>
              </a:cxn>
              <a:cxn ang="0">
                <a:pos x="T4" y="T5"/>
              </a:cxn>
              <a:cxn ang="0">
                <a:pos x="T6" y="T7"/>
              </a:cxn>
              <a:cxn ang="0">
                <a:pos x="T8" y="T9"/>
              </a:cxn>
            </a:cxnLst>
            <a:rect l="0" t="0" r="r" b="b"/>
            <a:pathLst>
              <a:path w="4272" h="6834">
                <a:moveTo>
                  <a:pt x="3518" y="0"/>
                </a:moveTo>
                <a:lnTo>
                  <a:pt x="4272" y="0"/>
                </a:lnTo>
                <a:lnTo>
                  <a:pt x="4272" y="6834"/>
                </a:lnTo>
                <a:lnTo>
                  <a:pt x="0" y="6834"/>
                </a:lnTo>
                <a:lnTo>
                  <a:pt x="3518" y="0"/>
                </a:lnTo>
                <a:close/>
              </a:path>
            </a:pathLst>
          </a:custGeom>
          <a:gradFill>
            <a:gsLst>
              <a:gs pos="0">
                <a:srgbClr val="0067A2"/>
              </a:gs>
              <a:gs pos="100000">
                <a:schemeClr val="accent1">
                  <a:lumMod val="30000"/>
                  <a:lumOff val="70000"/>
                  <a:alpha val="77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sp>
        <p:nvSpPr>
          <p:cNvPr id="9" name="Freeform 7"/>
          <p:cNvSpPr/>
          <p:nvPr/>
        </p:nvSpPr>
        <p:spPr bwMode="auto">
          <a:xfrm>
            <a:off x="6017895" y="635"/>
            <a:ext cx="2246630" cy="3268345"/>
          </a:xfrm>
          <a:custGeom>
            <a:avLst/>
            <a:gdLst>
              <a:gd name="T0" fmla="*/ 2704 w 3909"/>
              <a:gd name="T1" fmla="*/ 0 h 5201"/>
              <a:gd name="T2" fmla="*/ 3909 w 3909"/>
              <a:gd name="T3" fmla="*/ 0 h 5201"/>
              <a:gd name="T4" fmla="*/ 1205 w 3909"/>
              <a:gd name="T5" fmla="*/ 5201 h 5201"/>
              <a:gd name="T6" fmla="*/ 0 w 3909"/>
              <a:gd name="T7" fmla="*/ 5201 h 5201"/>
              <a:gd name="T8" fmla="*/ 2704 w 3909"/>
              <a:gd name="T9" fmla="*/ 0 h 5201"/>
            </a:gdLst>
            <a:ahLst/>
            <a:cxnLst>
              <a:cxn ang="0">
                <a:pos x="T0" y="T1"/>
              </a:cxn>
              <a:cxn ang="0">
                <a:pos x="T2" y="T3"/>
              </a:cxn>
              <a:cxn ang="0">
                <a:pos x="T4" y="T5"/>
              </a:cxn>
              <a:cxn ang="0">
                <a:pos x="T6" y="T7"/>
              </a:cxn>
              <a:cxn ang="0">
                <a:pos x="T8" y="T9"/>
              </a:cxn>
            </a:cxnLst>
            <a:rect l="0" t="0" r="r" b="b"/>
            <a:pathLst>
              <a:path w="3909" h="5201">
                <a:moveTo>
                  <a:pt x="2704" y="0"/>
                </a:moveTo>
                <a:lnTo>
                  <a:pt x="3909" y="0"/>
                </a:lnTo>
                <a:lnTo>
                  <a:pt x="1205" y="5201"/>
                </a:lnTo>
                <a:lnTo>
                  <a:pt x="0" y="5201"/>
                </a:lnTo>
                <a:lnTo>
                  <a:pt x="2704" y="0"/>
                </a:lnTo>
                <a:close/>
              </a:path>
            </a:pathLst>
          </a:custGeom>
          <a:gradFill>
            <a:gsLst>
              <a:gs pos="0">
                <a:srgbClr val="0067A2"/>
              </a:gs>
              <a:gs pos="100000">
                <a:schemeClr val="accent1">
                  <a:lumMod val="30000"/>
                  <a:lumOff val="70000"/>
                  <a:alpha val="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sp>
        <p:nvSpPr>
          <p:cNvPr id="10" name="Freeform 8"/>
          <p:cNvSpPr/>
          <p:nvPr/>
        </p:nvSpPr>
        <p:spPr bwMode="auto">
          <a:xfrm>
            <a:off x="6312535" y="4756150"/>
            <a:ext cx="1446530" cy="2108200"/>
          </a:xfrm>
          <a:custGeom>
            <a:avLst/>
            <a:gdLst>
              <a:gd name="T0" fmla="*/ 1404 w 2030"/>
              <a:gd name="T1" fmla="*/ 0 h 2705"/>
              <a:gd name="T2" fmla="*/ 2030 w 2030"/>
              <a:gd name="T3" fmla="*/ 0 h 2705"/>
              <a:gd name="T4" fmla="*/ 626 w 2030"/>
              <a:gd name="T5" fmla="*/ 2705 h 2705"/>
              <a:gd name="T6" fmla="*/ 0 w 2030"/>
              <a:gd name="T7" fmla="*/ 2705 h 2705"/>
              <a:gd name="T8" fmla="*/ 1404 w 2030"/>
              <a:gd name="T9" fmla="*/ 0 h 2705"/>
            </a:gdLst>
            <a:ahLst/>
            <a:cxnLst>
              <a:cxn ang="0">
                <a:pos x="T0" y="T1"/>
              </a:cxn>
              <a:cxn ang="0">
                <a:pos x="T2" y="T3"/>
              </a:cxn>
              <a:cxn ang="0">
                <a:pos x="T4" y="T5"/>
              </a:cxn>
              <a:cxn ang="0">
                <a:pos x="T6" y="T7"/>
              </a:cxn>
              <a:cxn ang="0">
                <a:pos x="T8" y="T9"/>
              </a:cxn>
            </a:cxnLst>
            <a:rect l="0" t="0" r="r" b="b"/>
            <a:pathLst>
              <a:path w="2030" h="2705">
                <a:moveTo>
                  <a:pt x="1404" y="0"/>
                </a:moveTo>
                <a:lnTo>
                  <a:pt x="2030" y="0"/>
                </a:lnTo>
                <a:lnTo>
                  <a:pt x="626" y="2705"/>
                </a:lnTo>
                <a:lnTo>
                  <a:pt x="0" y="2705"/>
                </a:lnTo>
                <a:lnTo>
                  <a:pt x="1404" y="0"/>
                </a:lnTo>
                <a:close/>
              </a:path>
            </a:pathLst>
          </a:custGeom>
          <a:gradFill>
            <a:gsLst>
              <a:gs pos="0">
                <a:srgbClr val="0067A2"/>
              </a:gs>
              <a:gs pos="100000">
                <a:schemeClr val="accent1">
                  <a:lumMod val="30000"/>
                  <a:lumOff val="70000"/>
                  <a:alpha val="0"/>
                </a:schemeClr>
              </a:gs>
            </a:gsLst>
            <a:lin ang="189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sp>
        <p:nvSpPr>
          <p:cNvPr id="11" name="Freeform 9"/>
          <p:cNvSpPr>
            <a:spLocks noEditPoints="1"/>
          </p:cNvSpPr>
          <p:nvPr/>
        </p:nvSpPr>
        <p:spPr bwMode="auto">
          <a:xfrm rot="10800000">
            <a:off x="585470" y="546735"/>
            <a:ext cx="288925" cy="422910"/>
          </a:xfrm>
          <a:custGeom>
            <a:avLst/>
            <a:gdLst>
              <a:gd name="T0" fmla="*/ 588 w 851"/>
              <a:gd name="T1" fmla="*/ 7 h 1140"/>
              <a:gd name="T2" fmla="*/ 0 w 851"/>
              <a:gd name="T3" fmla="*/ 1140 h 1140"/>
              <a:gd name="T4" fmla="*/ 262 w 851"/>
              <a:gd name="T5" fmla="*/ 1140 h 1140"/>
              <a:gd name="T6" fmla="*/ 851 w 851"/>
              <a:gd name="T7" fmla="*/ 7 h 1140"/>
              <a:gd name="T8" fmla="*/ 588 w 851"/>
              <a:gd name="T9" fmla="*/ 7 h 1140"/>
              <a:gd name="T10" fmla="*/ 477 w 851"/>
              <a:gd name="T11" fmla="*/ 0 h 1140"/>
              <a:gd name="T12" fmla="*/ 331 w 851"/>
              <a:gd name="T13" fmla="*/ 0 h 1140"/>
              <a:gd name="T14" fmla="*/ 0 w 851"/>
              <a:gd name="T15" fmla="*/ 636 h 1140"/>
              <a:gd name="T16" fmla="*/ 146 w 851"/>
              <a:gd name="T17" fmla="*/ 636 h 1140"/>
              <a:gd name="T18" fmla="*/ 477 w 851"/>
              <a:gd name="T19"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1140">
                <a:moveTo>
                  <a:pt x="588" y="7"/>
                </a:moveTo>
                <a:lnTo>
                  <a:pt x="0" y="1140"/>
                </a:lnTo>
                <a:lnTo>
                  <a:pt x="262" y="1140"/>
                </a:lnTo>
                <a:lnTo>
                  <a:pt x="851" y="7"/>
                </a:lnTo>
                <a:lnTo>
                  <a:pt x="588" y="7"/>
                </a:lnTo>
                <a:close/>
                <a:moveTo>
                  <a:pt x="477" y="0"/>
                </a:moveTo>
                <a:lnTo>
                  <a:pt x="331" y="0"/>
                </a:lnTo>
                <a:lnTo>
                  <a:pt x="0" y="636"/>
                </a:lnTo>
                <a:lnTo>
                  <a:pt x="146" y="636"/>
                </a:lnTo>
                <a:lnTo>
                  <a:pt x="477" y="0"/>
                </a:lnTo>
                <a:close/>
              </a:path>
            </a:pathLst>
          </a:custGeom>
          <a:gradFill>
            <a:gsLst>
              <a:gs pos="0">
                <a:srgbClr val="0067A2"/>
              </a:gs>
              <a:gs pos="100000">
                <a:schemeClr val="accent1">
                  <a:lumMod val="30000"/>
                  <a:lumOff val="70000"/>
                  <a:alpha val="77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grpSp>
        <p:nvGrpSpPr>
          <p:cNvPr id="38" name="组合 37"/>
          <p:cNvGrpSpPr/>
          <p:nvPr/>
        </p:nvGrpSpPr>
        <p:grpSpPr>
          <a:xfrm>
            <a:off x="11430635" y="6108700"/>
            <a:ext cx="305435" cy="293370"/>
            <a:chOff x="17116" y="9730"/>
            <a:chExt cx="896" cy="788"/>
          </a:xfrm>
          <a:solidFill>
            <a:srgbClr val="004776"/>
          </a:solidFill>
        </p:grpSpPr>
        <p:sp>
          <p:nvSpPr>
            <p:cNvPr id="26" name="椭圆 25"/>
            <p:cNvSpPr/>
            <p:nvPr/>
          </p:nvSpPr>
          <p:spPr>
            <a:xfrm>
              <a:off x="1711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7" name="椭圆 26"/>
            <p:cNvSpPr/>
            <p:nvPr/>
          </p:nvSpPr>
          <p:spPr>
            <a:xfrm>
              <a:off x="17484"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8" name="椭圆 27"/>
            <p:cNvSpPr/>
            <p:nvPr/>
          </p:nvSpPr>
          <p:spPr>
            <a:xfrm>
              <a:off x="1711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9" name="椭圆 28"/>
            <p:cNvSpPr/>
            <p:nvPr/>
          </p:nvSpPr>
          <p:spPr>
            <a:xfrm>
              <a:off x="17484"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0" name="椭圆 29"/>
            <p:cNvSpPr/>
            <p:nvPr/>
          </p:nvSpPr>
          <p:spPr>
            <a:xfrm>
              <a:off x="1783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2" name="椭圆 31"/>
            <p:cNvSpPr/>
            <p:nvPr/>
          </p:nvSpPr>
          <p:spPr>
            <a:xfrm>
              <a:off x="1783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4" name="椭圆 33"/>
            <p:cNvSpPr/>
            <p:nvPr/>
          </p:nvSpPr>
          <p:spPr>
            <a:xfrm>
              <a:off x="1711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5" name="椭圆 34"/>
            <p:cNvSpPr/>
            <p:nvPr/>
          </p:nvSpPr>
          <p:spPr>
            <a:xfrm>
              <a:off x="17484"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6" name="椭圆 35"/>
            <p:cNvSpPr/>
            <p:nvPr/>
          </p:nvSpPr>
          <p:spPr>
            <a:xfrm>
              <a:off x="1783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grpSp>
      <p:sp>
        <p:nvSpPr>
          <p:cNvPr id="2" name="矩形: 圆角 87"/>
          <p:cNvSpPr/>
          <p:nvPr/>
        </p:nvSpPr>
        <p:spPr>
          <a:xfrm>
            <a:off x="578485" y="4017010"/>
            <a:ext cx="5744845" cy="322580"/>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25" name="文本框 24"/>
          <p:cNvSpPr txBox="1"/>
          <p:nvPr/>
        </p:nvSpPr>
        <p:spPr>
          <a:xfrm>
            <a:off x="782955" y="4756150"/>
            <a:ext cx="4476750" cy="412750"/>
          </a:xfrm>
          <a:prstGeom prst="rect">
            <a:avLst/>
          </a:prstGeom>
          <a:noFill/>
        </p:spPr>
        <p:txBody>
          <a:bodyPr wrap="square" rtlCol="0">
            <a:noAutofit/>
          </a:bodyPr>
          <a:lstStyle/>
          <a:p>
            <a:pPr algn="dist"/>
            <a:r>
              <a:rPr lang="zh-CN" altLang="en-US">
                <a:solidFill>
                  <a:srgbClr val="22618A">
                    <a:alpha val="50000"/>
                  </a:srgbClr>
                </a:solidFill>
                <a:latin typeface="汉仪旗黑-55简" panose="00020600040101010101" charset="-128"/>
                <a:ea typeface="汉仪旗黑-55简" panose="00020600040101010101" charset="-128"/>
                <a:cs typeface="汉仪旗黑-55简" panose="00020600040101010101" charset="-128"/>
              </a:rPr>
              <a:t>北京大有科能科技有限</a:t>
            </a:r>
            <a:r>
              <a:rPr lang="zh-CN" altLang="en-US">
                <a:solidFill>
                  <a:srgbClr val="22618A">
                    <a:alpha val="50000"/>
                  </a:srgbClr>
                </a:solidFill>
                <a:latin typeface="汉仪旗黑-55简" panose="00020600040101010101" charset="-128"/>
                <a:ea typeface="汉仪旗黑-55简" panose="00020600040101010101" charset="-128"/>
                <a:cs typeface="汉仪旗黑-55简" panose="00020600040101010101" charset="-128"/>
              </a:rPr>
              <a:t>公司</a:t>
            </a:r>
            <a:endParaRPr lang="zh-CN" altLang="en-US">
              <a:solidFill>
                <a:srgbClr val="22618A">
                  <a:alpha val="50000"/>
                </a:srgbClr>
              </a:solidFill>
              <a:latin typeface="汉仪旗黑-55简" panose="00020600040101010101" charset="-128"/>
              <a:ea typeface="汉仪旗黑-55简" panose="00020600040101010101" charset="-128"/>
              <a:cs typeface="汉仪旗黑-55简" panose="00020600040101010101" charset="-128"/>
            </a:endParaRPr>
          </a:p>
        </p:txBody>
      </p:sp>
      <p:sp>
        <p:nvSpPr>
          <p:cNvPr id="12" name="Freeform 5"/>
          <p:cNvSpPr/>
          <p:nvPr userDrawn="1"/>
        </p:nvSpPr>
        <p:spPr bwMode="auto">
          <a:xfrm>
            <a:off x="5723255" y="936625"/>
            <a:ext cx="6376035" cy="4899660"/>
          </a:xfrm>
          <a:custGeom>
            <a:avLst/>
            <a:gdLst>
              <a:gd name="T0" fmla="*/ 2801 w 7700"/>
              <a:gd name="T1" fmla="*/ 0 h 5412"/>
              <a:gd name="T2" fmla="*/ 7700 w 7700"/>
              <a:gd name="T3" fmla="*/ 0 h 5412"/>
              <a:gd name="T4" fmla="*/ 4902 w 7700"/>
              <a:gd name="T5" fmla="*/ 5412 h 5412"/>
              <a:gd name="T6" fmla="*/ 0 w 7700"/>
              <a:gd name="T7" fmla="*/ 5412 h 5412"/>
              <a:gd name="T8" fmla="*/ 2801 w 7700"/>
              <a:gd name="T9" fmla="*/ 0 h 5412"/>
            </a:gdLst>
            <a:ahLst/>
            <a:cxnLst>
              <a:cxn ang="0">
                <a:pos x="T0" y="T1"/>
              </a:cxn>
              <a:cxn ang="0">
                <a:pos x="T2" y="T3"/>
              </a:cxn>
              <a:cxn ang="0">
                <a:pos x="T4" y="T5"/>
              </a:cxn>
              <a:cxn ang="0">
                <a:pos x="T6" y="T7"/>
              </a:cxn>
              <a:cxn ang="0">
                <a:pos x="T8" y="T9"/>
              </a:cxn>
            </a:cxnLst>
            <a:rect l="0" t="0" r="r" b="b"/>
            <a:pathLst>
              <a:path w="7700" h="5412">
                <a:moveTo>
                  <a:pt x="2801" y="0"/>
                </a:moveTo>
                <a:lnTo>
                  <a:pt x="7700" y="0"/>
                </a:lnTo>
                <a:lnTo>
                  <a:pt x="4902" y="5412"/>
                </a:lnTo>
                <a:lnTo>
                  <a:pt x="0" y="5412"/>
                </a:lnTo>
                <a:lnTo>
                  <a:pt x="2801" y="0"/>
                </a:lnTo>
                <a:close/>
              </a:path>
            </a:pathLst>
          </a:custGeom>
          <a:gradFill>
            <a:gsLst>
              <a:gs pos="100000">
                <a:srgbClr val="FAFBFD">
                  <a:alpha val="0"/>
                </a:srgbClr>
              </a:gs>
              <a:gs pos="25000">
                <a:srgbClr val="22618A"/>
              </a:gs>
            </a:gsLst>
            <a:lin ang="16200000" scaled="0"/>
          </a:gradFill>
          <a:ln>
            <a:noFill/>
          </a:ln>
          <a:effectLst>
            <a:outerShdw blurRad="165100" dist="38100" dir="5400000" algn="t" rotWithShape="0">
              <a:srgbClr val="769FB8">
                <a:alpha val="30000"/>
              </a:srgb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pic>
        <p:nvPicPr>
          <p:cNvPr id="16" name="图片 15" descr="WPS图片-抠图"/>
          <p:cNvPicPr>
            <a:picLocks noChangeAspect="1"/>
          </p:cNvPicPr>
          <p:nvPr/>
        </p:nvPicPr>
        <p:blipFill>
          <a:blip r:embed="rId2"/>
          <a:stretch>
            <a:fillRect/>
          </a:stretch>
        </p:blipFill>
        <p:spPr>
          <a:xfrm>
            <a:off x="585470" y="1083310"/>
            <a:ext cx="5440680" cy="264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en-US" altLang="zh-CN"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HEPS</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固态</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4" name="文本框 3"/>
          <p:cNvSpPr txBox="1"/>
          <p:nvPr/>
        </p:nvSpPr>
        <p:spPr>
          <a:xfrm>
            <a:off x="815975" y="420370"/>
            <a:ext cx="4064000" cy="645160"/>
          </a:xfrm>
          <a:prstGeom prst="rect">
            <a:avLst/>
          </a:prstGeom>
          <a:noFill/>
        </p:spPr>
        <p:txBody>
          <a:bodyPr wrap="square" rtlCol="0">
            <a:sp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sp>
        <p:nvSpPr>
          <p:cNvPr id="13" name="文本框 12"/>
          <p:cNvSpPr txBox="1"/>
          <p:nvPr/>
        </p:nvSpPr>
        <p:spPr>
          <a:xfrm>
            <a:off x="564515" y="1304925"/>
            <a:ext cx="6731635" cy="398780"/>
          </a:xfrm>
          <a:prstGeom prst="rect">
            <a:avLst/>
          </a:prstGeom>
          <a:noFill/>
        </p:spPr>
        <p:txBody>
          <a:bodyPr wrap="square" rtlCol="0" anchor="t">
            <a:spAutoFit/>
          </a:bodyPr>
          <a:p>
            <a:pPr indent="0" algn="l" fontAlgn="auto"/>
            <a:r>
              <a:rPr lang="en-US" altLang="zh-CN" sz="2000" kern="100" dirty="0">
                <a:solidFill>
                  <a:srgbClr val="5382A1"/>
                </a:solidFill>
                <a:latin typeface="汉仪粗黑简" panose="02010609000101010101" charset="-122"/>
                <a:ea typeface="汉仪粗黑简" panose="02010609000101010101" charset="-122"/>
                <a:cs typeface="+mn-ea"/>
                <a:sym typeface="+mn-lt"/>
              </a:rPr>
              <a:t>HEPS</a:t>
            </a:r>
            <a:r>
              <a:rPr lang="zh-CN" altLang="en-US" sz="2000" kern="100" dirty="0">
                <a:solidFill>
                  <a:srgbClr val="5382A1"/>
                </a:solidFill>
                <a:latin typeface="汉仪粗黑简" panose="02010609000101010101" charset="-122"/>
                <a:ea typeface="汉仪粗黑简" panose="02010609000101010101" charset="-122"/>
                <a:cs typeface="+mn-ea"/>
                <a:sym typeface="+mn-lt"/>
              </a:rPr>
              <a:t>高能同步辐射光源投入使用的</a:t>
            </a:r>
            <a:r>
              <a:rPr lang="en-US" altLang="zh-CN" sz="2000" kern="100" dirty="0">
                <a:solidFill>
                  <a:srgbClr val="5382A1"/>
                </a:solidFill>
                <a:latin typeface="汉仪粗黑简" panose="02010609000101010101" charset="-122"/>
                <a:ea typeface="汉仪粗黑简" panose="02010609000101010101" charset="-122"/>
                <a:cs typeface="+mn-ea"/>
                <a:sym typeface="+mn-lt"/>
              </a:rPr>
              <a:t>6</a:t>
            </a:r>
            <a:r>
              <a:rPr lang="zh-CN" altLang="en-US" sz="2000" kern="100" dirty="0">
                <a:solidFill>
                  <a:srgbClr val="5382A1"/>
                </a:solidFill>
                <a:latin typeface="汉仪粗黑简" panose="02010609000101010101" charset="-122"/>
                <a:ea typeface="汉仪粗黑简" panose="02010609000101010101" charset="-122"/>
                <a:cs typeface="+mn-ea"/>
                <a:sym typeface="+mn-lt"/>
              </a:rPr>
              <a:t>套</a:t>
            </a:r>
            <a:r>
              <a:rPr lang="en-US" altLang="zh-CN" sz="2000" kern="100" dirty="0">
                <a:solidFill>
                  <a:srgbClr val="5382A1"/>
                </a:solidFill>
                <a:latin typeface="汉仪粗黑简" panose="02010609000101010101" charset="-122"/>
                <a:ea typeface="汉仪粗黑简" panose="02010609000101010101" charset="-122"/>
                <a:cs typeface="+mn-ea"/>
                <a:sym typeface="+mn-lt"/>
              </a:rPr>
              <a:t>110MW</a:t>
            </a:r>
            <a:r>
              <a:rPr lang="zh-CN" altLang="en-US" sz="2000" kern="100" dirty="0">
                <a:solidFill>
                  <a:srgbClr val="5382A1"/>
                </a:solidFill>
                <a:latin typeface="汉仪粗黑简" panose="02010609000101010101" charset="-122"/>
                <a:ea typeface="汉仪粗黑简" panose="02010609000101010101" charset="-122"/>
                <a:cs typeface="+mn-ea"/>
                <a:sym typeface="+mn-lt"/>
              </a:rPr>
              <a:t>固态</a:t>
            </a:r>
            <a:r>
              <a:rPr lang="zh-CN" altLang="en-US" sz="2000" kern="100" dirty="0">
                <a:solidFill>
                  <a:srgbClr val="5382A1"/>
                </a:solidFill>
                <a:latin typeface="汉仪粗黑简" panose="02010609000101010101" charset="-122"/>
                <a:ea typeface="汉仪粗黑简" panose="02010609000101010101" charset="-122"/>
                <a:cs typeface="+mn-ea"/>
                <a:sym typeface="+mn-lt"/>
              </a:rPr>
              <a:t>调制器</a:t>
            </a:r>
            <a:endParaRPr lang="zh-CN" altLang="en-US" sz="2000" kern="100" dirty="0">
              <a:solidFill>
                <a:srgbClr val="5382A1"/>
              </a:solidFill>
              <a:latin typeface="汉仪粗黑简" panose="02010609000101010101" charset="-122"/>
              <a:ea typeface="汉仪粗黑简" panose="02010609000101010101" charset="-122"/>
              <a:cs typeface="+mn-ea"/>
              <a:sym typeface="+mn-lt"/>
            </a:endParaRPr>
          </a:p>
        </p:txBody>
      </p:sp>
      <p:pic>
        <p:nvPicPr>
          <p:cNvPr id="8" name="图片 7" descr="图片4"/>
          <p:cNvPicPr>
            <a:picLocks noChangeAspect="1"/>
          </p:cNvPicPr>
          <p:nvPr/>
        </p:nvPicPr>
        <p:blipFill>
          <a:blip r:embed="rId2"/>
          <a:stretch>
            <a:fillRect/>
          </a:stretch>
        </p:blipFill>
        <p:spPr>
          <a:xfrm>
            <a:off x="671195" y="1703705"/>
            <a:ext cx="10390505" cy="4917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武汉光源</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固态</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graphicFrame>
        <p:nvGraphicFramePr>
          <p:cNvPr id="2" name="表格 1"/>
          <p:cNvGraphicFramePr/>
          <p:nvPr>
            <p:custDataLst>
              <p:tags r:id="rId2"/>
            </p:custDataLst>
          </p:nvPr>
        </p:nvGraphicFramePr>
        <p:xfrm>
          <a:off x="666115" y="4210050"/>
          <a:ext cx="5292725" cy="2188845"/>
        </p:xfrm>
        <a:graphic>
          <a:graphicData uri="http://schemas.openxmlformats.org/drawingml/2006/table">
            <a:tbl>
              <a:tblPr/>
              <a:tblGrid>
                <a:gridCol w="1490345"/>
                <a:gridCol w="1492885"/>
                <a:gridCol w="1073785"/>
                <a:gridCol w="1235710"/>
              </a:tblGrid>
              <a:tr h="528320">
                <a:tc gridSpan="4">
                  <a:txBody>
                    <a:bodyPr/>
                    <a:p>
                      <a:pPr indent="0" algn="ctr">
                        <a:buNone/>
                      </a:pPr>
                      <a:r>
                        <a:rPr lang="zh-CN" sz="1600" b="1">
                          <a:solidFill>
                            <a:srgbClr val="FFFFFF"/>
                          </a:solidFill>
                          <a:latin typeface="Arial" panose="020B0604020202020204" pitchFamily="34" charset="0"/>
                          <a:ea typeface="微软雅黑" panose="020B0503020204020204" charset="-122"/>
                        </a:rPr>
                        <a:t>基本参数</a:t>
                      </a:r>
                      <a:endParaRPr lang="en-US" altLang="en-US" sz="1600" b="1">
                        <a:solidFill>
                          <a:srgbClr val="FFFFFF"/>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3BA5D3"/>
                      </a:solidFill>
                      <a:prstDash val="solid"/>
                      <a:headEnd type="none" w="med" len="med"/>
                      <a:tailEnd type="none" w="med" len="med"/>
                    </a:lnR>
                    <a:lnT cap="flat">
                      <a:noFill/>
                    </a:lnT>
                    <a:lnB w="6350" cap="flat" cmpd="sng">
                      <a:solidFill>
                        <a:srgbClr val="FFFFFF"/>
                      </a:solidFill>
                      <a:prstDash val="solid"/>
                      <a:headEnd type="none" w="med" len="med"/>
                      <a:tailEnd type="none" w="med" len="med"/>
                    </a:lnB>
                    <a:lnTlToBr>
                      <a:noFill/>
                    </a:lnTlToBr>
                    <a:lnBlToTr>
                      <a:noFill/>
                    </a:lnBlToTr>
                    <a:solidFill>
                      <a:srgbClr val="3BA5D3"/>
                    </a:solidFill>
                  </a:tcPr>
                </a:tc>
                <a:tc hMerge="1">
                  <a:tcPr>
                    <a:lnT cap="flat">
                      <a:noFill/>
                    </a:lnT>
                    <a:lnB w="6350" cap="flat" cmpd="sng">
                      <a:solidFill>
                        <a:srgbClr val="FFFFFF"/>
                      </a:solidFill>
                      <a:prstDash val="solid"/>
                      <a:headEnd type="none" w="med" len="med"/>
                      <a:tailEnd type="none" w="med" len="med"/>
                    </a:lnB>
                  </a:tcPr>
                </a:tc>
                <a:tc hMerge="1">
                  <a:tcPr>
                    <a:lnT cap="flat">
                      <a:noFill/>
                    </a:lnT>
                    <a:lnB w="6350" cap="flat" cmpd="sng">
                      <a:solidFill>
                        <a:srgbClr val="FFFFFF"/>
                      </a:solidFill>
                      <a:prstDash val="solid"/>
                      <a:headEnd type="none" w="med" len="med"/>
                      <a:tailEnd type="none" w="med" len="med"/>
                    </a:lnB>
                  </a:tcPr>
                </a:tc>
                <a:tc hMerge="1">
                  <a:tcPr>
                    <a:lnR w="6350" cap="flat" cmpd="sng">
                      <a:solidFill>
                        <a:srgbClr val="3BA5D3"/>
                      </a:solidFill>
                      <a:prstDash val="solid"/>
                      <a:headEnd type="none" w="med" len="med"/>
                      <a:tailEnd type="none" w="med" len="med"/>
                    </a:lnR>
                    <a:lnT cap="flat">
                      <a:noFill/>
                    </a:lnT>
                    <a:lnB w="6350" cap="flat" cmpd="sng">
                      <a:solidFill>
                        <a:srgbClr val="FFFFFF"/>
                      </a:solidFill>
                      <a:prstDash val="solid"/>
                      <a:headEnd type="none" w="med" len="med"/>
                      <a:tailEnd type="none" w="med" len="med"/>
                    </a:lnB>
                  </a:tcPr>
                </a:tc>
              </a:tr>
              <a:tr h="414655">
                <a:tc>
                  <a:txBody>
                    <a:bodyPr/>
                    <a:p>
                      <a:pPr indent="0" algn="ctr">
                        <a:buNone/>
                      </a:pPr>
                      <a:r>
                        <a:rPr lang="zh-CN" sz="1200" b="1">
                          <a:solidFill>
                            <a:srgbClr val="000000"/>
                          </a:solidFill>
                          <a:latin typeface="Arial" panose="020B0604020202020204" pitchFamily="34" charset="0"/>
                          <a:ea typeface="微软雅黑" panose="020B0503020204020204" charset="-122"/>
                        </a:rPr>
                        <a:t>脉冲电压</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脉冲电流</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sym typeface="+mn-ea"/>
                        </a:rPr>
                        <a:t>下降沿</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上升沿</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r>
              <a:tr h="415290">
                <a:tc>
                  <a:txBody>
                    <a:bodyPr/>
                    <a:p>
                      <a:pPr indent="0" algn="ctr">
                        <a:buNone/>
                      </a:pPr>
                      <a:r>
                        <a:rPr lang="en-US" sz="1200" b="0">
                          <a:solidFill>
                            <a:srgbClr val="000000"/>
                          </a:solidFill>
                          <a:latin typeface="微软雅黑" panose="020B0503020204020204" charset="-122"/>
                        </a:rPr>
                        <a:t>325KV</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400A</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1.1μs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r>
              <a:tr h="414655">
                <a:tc>
                  <a:txBody>
                    <a:bodyPr/>
                    <a:p>
                      <a:pPr indent="0" algn="ctr">
                        <a:buNone/>
                      </a:pPr>
                      <a:r>
                        <a:rPr lang="zh-CN" sz="1200" b="1">
                          <a:solidFill>
                            <a:srgbClr val="000000"/>
                          </a:solidFill>
                          <a:latin typeface="Arial" panose="020B0604020202020204" pitchFamily="34" charset="0"/>
                          <a:ea typeface="微软雅黑" panose="020B0503020204020204" charset="-122"/>
                        </a:rPr>
                        <a:t>重复频率</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脉冲宽度</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放电回路</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功率</a:t>
                      </a:r>
                      <a:endParaRPr lang="zh-CN"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r>
              <a:tr h="415925">
                <a:tc>
                  <a:txBody>
                    <a:bodyPr/>
                    <a:p>
                      <a:pPr indent="0" algn="ctr">
                        <a:buNone/>
                      </a:pPr>
                      <a:r>
                        <a:rPr lang="en-US" sz="1200" b="0">
                          <a:solidFill>
                            <a:srgbClr val="000000"/>
                          </a:solidFill>
                          <a:latin typeface="微软雅黑" panose="020B0503020204020204" charset="-122"/>
                        </a:rPr>
                        <a:t>100Hz</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4μs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altLang="zh-CN" sz="1200" b="0">
                          <a:solidFill>
                            <a:srgbClr val="000000"/>
                          </a:solidFill>
                          <a:latin typeface="Arial" panose="020B0604020202020204" pitchFamily="34" charset="0"/>
                          <a:ea typeface="微软雅黑" panose="020B0503020204020204" charset="-122"/>
                        </a:rPr>
                        <a:t>60</a:t>
                      </a:r>
                      <a:r>
                        <a:rPr lang="zh-CN" sz="1200" b="0">
                          <a:solidFill>
                            <a:srgbClr val="000000"/>
                          </a:solidFill>
                          <a:latin typeface="Arial" panose="020B0604020202020204" pitchFamily="34" charset="0"/>
                          <a:ea typeface="微软雅黑" panose="020B0503020204020204" charset="-122"/>
                        </a:rPr>
                        <a:t>路</a:t>
                      </a:r>
                      <a:endParaRPr lang="zh-CN" altLang="en-US" sz="12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110MW</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r>
            </a:tbl>
          </a:graphicData>
        </a:graphic>
      </p:graphicFrame>
      <p:sp>
        <p:nvSpPr>
          <p:cNvPr id="4" name="文本框 3"/>
          <p:cNvSpPr txBox="1"/>
          <p:nvPr/>
        </p:nvSpPr>
        <p:spPr>
          <a:xfrm>
            <a:off x="815975" y="420370"/>
            <a:ext cx="4064000" cy="363855"/>
          </a:xfrm>
          <a:prstGeom prst="rect">
            <a:avLst/>
          </a:prstGeom>
          <a:noFill/>
        </p:spPr>
        <p:txBody>
          <a:bodyPr wrap="square" rtlCol="0">
            <a:no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sp>
        <p:nvSpPr>
          <p:cNvPr id="6" name="矩形 5"/>
          <p:cNvSpPr/>
          <p:nvPr>
            <p:custDataLst>
              <p:tags r:id="rId3"/>
            </p:custDataLst>
          </p:nvPr>
        </p:nvSpPr>
        <p:spPr>
          <a:xfrm>
            <a:off x="569595" y="2113915"/>
            <a:ext cx="5596255" cy="1847215"/>
          </a:xfrm>
          <a:prstGeom prst="rect">
            <a:avLst/>
          </a:prstGeom>
        </p:spPr>
        <p:txBody>
          <a:bodyPr wrap="square">
            <a:noAutofit/>
          </a:bodyPr>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2022-202</a:t>
            </a:r>
            <a:r>
              <a:rPr 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5</a:t>
            </a:r>
            <a:r>
              <a:rPr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年承建武汉先进光源1.0Gev电子直线加速器110MW调制器项目</a:t>
            </a:r>
            <a:r>
              <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a:t>
            </a:r>
            <a:r>
              <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一共</a:t>
            </a:r>
            <a:r>
              <a:rPr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12套固态调制器</a:t>
            </a:r>
            <a:r>
              <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a:t>
            </a:r>
            <a:endPar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已设计完成，正在生产、</a:t>
            </a:r>
            <a:r>
              <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测试阶段。</a:t>
            </a:r>
            <a:endPar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endPar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endPar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7" name="TextBox 20"/>
          <p:cNvSpPr txBox="1"/>
          <p:nvPr>
            <p:custDataLst>
              <p:tags r:id="rId4"/>
            </p:custDataLst>
          </p:nvPr>
        </p:nvSpPr>
        <p:spPr>
          <a:xfrm>
            <a:off x="1606550" y="1515745"/>
            <a:ext cx="7399020" cy="438785"/>
          </a:xfrm>
          <a:prstGeom prst="rect">
            <a:avLst/>
          </a:prstGeom>
          <a:noFill/>
        </p:spPr>
        <p:txBody>
          <a:bodyPr wrap="square" lIns="70907" tIns="35455" rIns="70907" bIns="35455" rtlCol="0">
            <a:spAutoFit/>
          </a:bodyPr>
          <a:p>
            <a:pPr algn="l"/>
            <a:r>
              <a:rPr lang="zh-CN" altLang="en-US" sz="2400" kern="100" dirty="0">
                <a:solidFill>
                  <a:srgbClr val="5382A1"/>
                </a:solidFill>
                <a:latin typeface="汉仪粗黑简" panose="02010609000101010101" charset="-122"/>
                <a:ea typeface="汉仪粗黑简" panose="02010609000101010101" charset="-122"/>
                <a:cs typeface="+mn-ea"/>
                <a:sym typeface="+mn-lt"/>
              </a:rPr>
              <a:t>武汉先进光源</a:t>
            </a:r>
            <a:r>
              <a:rPr lang="en-US" altLang="zh-CN" sz="2400" kern="100" dirty="0">
                <a:solidFill>
                  <a:srgbClr val="5382A1"/>
                </a:solidFill>
                <a:latin typeface="汉仪粗黑简" panose="02010609000101010101" charset="-122"/>
                <a:ea typeface="汉仪粗黑简" panose="02010609000101010101" charset="-122"/>
                <a:cs typeface="+mn-ea"/>
                <a:sym typeface="+mn-lt"/>
              </a:rPr>
              <a:t>1.0Gev</a:t>
            </a:r>
            <a:r>
              <a:rPr lang="zh-CN" altLang="en-US" sz="2400" kern="100" dirty="0">
                <a:solidFill>
                  <a:srgbClr val="5382A1"/>
                </a:solidFill>
                <a:latin typeface="汉仪粗黑简" panose="02010609000101010101" charset="-122"/>
                <a:ea typeface="汉仪粗黑简" panose="02010609000101010101" charset="-122"/>
                <a:cs typeface="+mn-ea"/>
                <a:sym typeface="+mn-lt"/>
              </a:rPr>
              <a:t>电子直线加速器</a:t>
            </a:r>
            <a:r>
              <a:rPr lang="en-US" altLang="zh-CN" sz="2400" kern="100" dirty="0">
                <a:solidFill>
                  <a:srgbClr val="5382A1"/>
                </a:solidFill>
                <a:latin typeface="汉仪粗黑简" panose="02010609000101010101" charset="-122"/>
                <a:ea typeface="汉仪粗黑简" panose="02010609000101010101" charset="-122"/>
                <a:cs typeface="+mn-ea"/>
                <a:sym typeface="+mn-lt"/>
              </a:rPr>
              <a:t>110MW</a:t>
            </a:r>
            <a:r>
              <a:rPr lang="zh-CN" altLang="en-US" sz="2400" kern="100" dirty="0">
                <a:solidFill>
                  <a:srgbClr val="5382A1"/>
                </a:solidFill>
                <a:latin typeface="汉仪粗黑简" panose="02010609000101010101" charset="-122"/>
                <a:ea typeface="汉仪粗黑简" panose="02010609000101010101" charset="-122"/>
                <a:cs typeface="+mn-ea"/>
                <a:sym typeface="+mn-lt"/>
              </a:rPr>
              <a:t>调制器</a:t>
            </a:r>
            <a:endParaRPr lang="zh-CN" altLang="en-US" sz="2400" kern="100" dirty="0">
              <a:solidFill>
                <a:srgbClr val="5382A1"/>
              </a:solidFill>
              <a:latin typeface="汉仪粗黑简" panose="02010609000101010101" charset="-122"/>
              <a:ea typeface="汉仪粗黑简" panose="02010609000101010101" charset="-122"/>
              <a:cs typeface="+mn-ea"/>
              <a:sym typeface="+mn-lt"/>
            </a:endParaRPr>
          </a:p>
        </p:txBody>
      </p:sp>
      <p:pic>
        <p:nvPicPr>
          <p:cNvPr id="53" name="picture 53"/>
          <p:cNvPicPr>
            <a:picLocks noChangeAspect="1"/>
          </p:cNvPicPr>
          <p:nvPr>
            <p:custDataLst>
              <p:tags r:id="rId5"/>
            </p:custDataLst>
          </p:nvPr>
        </p:nvPicPr>
        <p:blipFill>
          <a:blip r:embed="rId6"/>
          <a:stretch>
            <a:fillRect/>
          </a:stretch>
        </p:blipFill>
        <p:spPr>
          <a:xfrm rot="21600000">
            <a:off x="666115" y="1255395"/>
            <a:ext cx="827405" cy="825500"/>
          </a:xfrm>
          <a:prstGeom prst="rect">
            <a:avLst/>
          </a:prstGeom>
        </p:spPr>
      </p:pic>
      <p:pic>
        <p:nvPicPr>
          <p:cNvPr id="10" name="图片 9"/>
          <p:cNvPicPr>
            <a:picLocks noChangeAspect="1"/>
          </p:cNvPicPr>
          <p:nvPr/>
        </p:nvPicPr>
        <p:blipFill>
          <a:blip r:embed="rId7"/>
          <a:stretch>
            <a:fillRect/>
          </a:stretch>
        </p:blipFill>
        <p:spPr>
          <a:xfrm>
            <a:off x="6958330" y="1954530"/>
            <a:ext cx="4272915" cy="4637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en-US" altLang="zh-CN"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BEPCII</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固态</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graphicFrame>
        <p:nvGraphicFramePr>
          <p:cNvPr id="2" name="表格 1"/>
          <p:cNvGraphicFramePr/>
          <p:nvPr>
            <p:custDataLst>
              <p:tags r:id="rId2"/>
            </p:custDataLst>
          </p:nvPr>
        </p:nvGraphicFramePr>
        <p:xfrm>
          <a:off x="635635" y="3877310"/>
          <a:ext cx="5332730" cy="2269490"/>
        </p:xfrm>
        <a:graphic>
          <a:graphicData uri="http://schemas.openxmlformats.org/drawingml/2006/table">
            <a:tbl>
              <a:tblPr/>
              <a:tblGrid>
                <a:gridCol w="1501140"/>
                <a:gridCol w="1504315"/>
                <a:gridCol w="1082040"/>
                <a:gridCol w="1245235"/>
              </a:tblGrid>
              <a:tr h="548005">
                <a:tc gridSpan="4">
                  <a:txBody>
                    <a:bodyPr/>
                    <a:p>
                      <a:pPr indent="0" algn="ctr">
                        <a:buNone/>
                      </a:pPr>
                      <a:r>
                        <a:rPr lang="zh-CN" sz="1600" b="1">
                          <a:solidFill>
                            <a:srgbClr val="FFFFFF"/>
                          </a:solidFill>
                          <a:latin typeface="Arial" panose="020B0604020202020204" pitchFamily="34" charset="0"/>
                          <a:ea typeface="微软雅黑" panose="020B0503020204020204" charset="-122"/>
                        </a:rPr>
                        <a:t>基本参数</a:t>
                      </a:r>
                      <a:endParaRPr lang="en-US" altLang="en-US" sz="1600" b="1">
                        <a:solidFill>
                          <a:srgbClr val="FFFFFF"/>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3BA5D3"/>
                      </a:solidFill>
                      <a:prstDash val="solid"/>
                      <a:headEnd type="none" w="med" len="med"/>
                      <a:tailEnd type="none" w="med" len="med"/>
                    </a:lnR>
                    <a:lnT cap="flat">
                      <a:noFill/>
                    </a:lnT>
                    <a:lnB w="6350" cap="flat" cmpd="sng">
                      <a:solidFill>
                        <a:srgbClr val="FFFFFF"/>
                      </a:solidFill>
                      <a:prstDash val="solid"/>
                      <a:headEnd type="none" w="med" len="med"/>
                      <a:tailEnd type="none" w="med" len="med"/>
                    </a:lnB>
                    <a:lnTlToBr>
                      <a:noFill/>
                    </a:lnTlToBr>
                    <a:lnBlToTr>
                      <a:noFill/>
                    </a:lnBlToTr>
                    <a:solidFill>
                      <a:srgbClr val="3BA5D3"/>
                    </a:solidFill>
                  </a:tcPr>
                </a:tc>
                <a:tc hMerge="1">
                  <a:tcPr>
                    <a:lnT cap="flat">
                      <a:noFill/>
                    </a:lnT>
                    <a:lnB w="6350" cap="flat" cmpd="sng">
                      <a:solidFill>
                        <a:srgbClr val="FFFFFF"/>
                      </a:solidFill>
                      <a:prstDash val="solid"/>
                      <a:headEnd type="none" w="med" len="med"/>
                      <a:tailEnd type="none" w="med" len="med"/>
                    </a:lnB>
                  </a:tcPr>
                </a:tc>
                <a:tc hMerge="1">
                  <a:tcPr>
                    <a:lnT cap="flat">
                      <a:noFill/>
                    </a:lnT>
                    <a:lnB w="6350" cap="flat" cmpd="sng">
                      <a:solidFill>
                        <a:srgbClr val="FFFFFF"/>
                      </a:solidFill>
                      <a:prstDash val="solid"/>
                      <a:headEnd type="none" w="med" len="med"/>
                      <a:tailEnd type="none" w="med" len="med"/>
                    </a:lnB>
                  </a:tcPr>
                </a:tc>
                <a:tc hMerge="1">
                  <a:tcPr>
                    <a:lnR w="6350" cap="flat" cmpd="sng">
                      <a:solidFill>
                        <a:srgbClr val="3BA5D3"/>
                      </a:solidFill>
                      <a:prstDash val="solid"/>
                      <a:headEnd type="none" w="med" len="med"/>
                      <a:tailEnd type="none" w="med" len="med"/>
                    </a:lnR>
                    <a:lnT cap="flat">
                      <a:noFill/>
                    </a:lnT>
                    <a:lnB w="6350" cap="flat" cmpd="sng">
                      <a:solidFill>
                        <a:srgbClr val="FFFFFF"/>
                      </a:solidFill>
                      <a:prstDash val="solid"/>
                      <a:headEnd type="none" w="med" len="med"/>
                      <a:tailEnd type="none" w="med" len="med"/>
                    </a:lnB>
                  </a:tcPr>
                </a:tc>
              </a:tr>
              <a:tr h="429895">
                <a:tc>
                  <a:txBody>
                    <a:bodyPr/>
                    <a:p>
                      <a:pPr indent="0" algn="ctr">
                        <a:buNone/>
                      </a:pPr>
                      <a:r>
                        <a:rPr lang="zh-CN" sz="1200" b="1">
                          <a:solidFill>
                            <a:srgbClr val="000000"/>
                          </a:solidFill>
                          <a:latin typeface="Arial" panose="020B0604020202020204" pitchFamily="34" charset="0"/>
                          <a:ea typeface="微软雅黑" panose="020B0503020204020204" charset="-122"/>
                        </a:rPr>
                        <a:t>脉冲电压</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脉冲电流</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sym typeface="+mn-ea"/>
                        </a:rPr>
                        <a:t>下降沿</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上升沿</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r>
              <a:tr h="429895">
                <a:tc>
                  <a:txBody>
                    <a:bodyPr/>
                    <a:p>
                      <a:pPr indent="0" algn="ctr">
                        <a:buNone/>
                      </a:pPr>
                      <a:r>
                        <a:rPr lang="en-US" sz="1200" b="0">
                          <a:solidFill>
                            <a:srgbClr val="000000"/>
                          </a:solidFill>
                          <a:latin typeface="微软雅黑" panose="020B0503020204020204" charset="-122"/>
                        </a:rPr>
                        <a:t>320KV</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375A</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r>
              <a:tr h="431165">
                <a:tc>
                  <a:txBody>
                    <a:bodyPr/>
                    <a:p>
                      <a:pPr indent="0" algn="ctr">
                        <a:buNone/>
                      </a:pPr>
                      <a:r>
                        <a:rPr lang="zh-CN" sz="1200" b="1">
                          <a:solidFill>
                            <a:srgbClr val="000000"/>
                          </a:solidFill>
                          <a:latin typeface="Arial" panose="020B0604020202020204" pitchFamily="34" charset="0"/>
                          <a:ea typeface="微软雅黑" panose="020B0503020204020204" charset="-122"/>
                        </a:rPr>
                        <a:t>重复频率</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脉冲宽度</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放电回路</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endParaRPr lang="zh-CN"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r>
              <a:tr h="430530">
                <a:tc>
                  <a:txBody>
                    <a:bodyPr/>
                    <a:p>
                      <a:pPr indent="0" algn="ctr">
                        <a:buNone/>
                      </a:pPr>
                      <a:r>
                        <a:rPr lang="en-US" sz="1200" b="0">
                          <a:solidFill>
                            <a:srgbClr val="000000"/>
                          </a:solidFill>
                          <a:latin typeface="微软雅黑" panose="020B0503020204020204" charset="-122"/>
                        </a:rPr>
                        <a:t>50Hz</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4μs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altLang="zh-CN" sz="1200" b="0">
                          <a:solidFill>
                            <a:srgbClr val="000000"/>
                          </a:solidFill>
                          <a:latin typeface="Arial" panose="020B0604020202020204" pitchFamily="34" charset="0"/>
                          <a:ea typeface="微软雅黑" panose="020B0503020204020204" charset="-122"/>
                        </a:rPr>
                        <a:t>60</a:t>
                      </a:r>
                      <a:r>
                        <a:rPr lang="zh-CN" sz="1200" b="0">
                          <a:solidFill>
                            <a:srgbClr val="000000"/>
                          </a:solidFill>
                          <a:latin typeface="Arial" panose="020B0604020202020204" pitchFamily="34" charset="0"/>
                          <a:ea typeface="微软雅黑" panose="020B0503020204020204" charset="-122"/>
                        </a:rPr>
                        <a:t>路</a:t>
                      </a:r>
                      <a:endParaRPr lang="zh-CN" altLang="en-US" sz="12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r>
            </a:tbl>
          </a:graphicData>
        </a:graphic>
      </p:graphicFrame>
      <p:sp>
        <p:nvSpPr>
          <p:cNvPr id="4" name="文本框 3"/>
          <p:cNvSpPr txBox="1"/>
          <p:nvPr/>
        </p:nvSpPr>
        <p:spPr>
          <a:xfrm>
            <a:off x="635635" y="462280"/>
            <a:ext cx="4064000" cy="401320"/>
          </a:xfrm>
          <a:prstGeom prst="rect">
            <a:avLst/>
          </a:prstGeom>
          <a:noFill/>
        </p:spPr>
        <p:txBody>
          <a:bodyPr wrap="square" rtlCol="0">
            <a:no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pic>
        <p:nvPicPr>
          <p:cNvPr id="5" name="picture 55"/>
          <p:cNvPicPr>
            <a:picLocks noChangeAspect="1"/>
          </p:cNvPicPr>
          <p:nvPr>
            <p:custDataLst>
              <p:tags r:id="rId3"/>
            </p:custDataLst>
          </p:nvPr>
        </p:nvPicPr>
        <p:blipFill>
          <a:blip r:embed="rId4"/>
          <a:stretch>
            <a:fillRect/>
          </a:stretch>
        </p:blipFill>
        <p:spPr>
          <a:xfrm rot="21600000">
            <a:off x="579755" y="1255395"/>
            <a:ext cx="1200785" cy="974090"/>
          </a:xfrm>
          <a:prstGeom prst="rect">
            <a:avLst/>
          </a:prstGeom>
        </p:spPr>
      </p:pic>
      <p:sp>
        <p:nvSpPr>
          <p:cNvPr id="6" name="矩形 5"/>
          <p:cNvSpPr/>
          <p:nvPr>
            <p:custDataLst>
              <p:tags r:id="rId5"/>
            </p:custDataLst>
          </p:nvPr>
        </p:nvSpPr>
        <p:spPr>
          <a:xfrm>
            <a:off x="635635" y="2214880"/>
            <a:ext cx="5907405" cy="1507490"/>
          </a:xfrm>
          <a:prstGeom prst="rect">
            <a:avLst/>
          </a:prstGeom>
        </p:spPr>
        <p:txBody>
          <a:bodyPr wrap="square">
            <a:noAutofit/>
          </a:bodyPr>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202</a:t>
            </a:r>
            <a:r>
              <a:rPr 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4</a:t>
            </a:r>
            <a:r>
              <a:rPr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年承建</a:t>
            </a:r>
            <a:r>
              <a:rPr 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北京正负电子对撞机</a:t>
            </a:r>
            <a:r>
              <a:rPr lang="en-US" alt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BEPCII</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高压脉冲调制器升级改造任务的</a:t>
            </a:r>
            <a:r>
              <a:rPr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2套固态调制器。</a:t>
            </a:r>
            <a:endParaRPr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投入运行</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至今已稳定工作</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一年。</a:t>
            </a:r>
            <a:endPar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7" name="TextBox 20"/>
          <p:cNvSpPr txBox="1"/>
          <p:nvPr>
            <p:custDataLst>
              <p:tags r:id="rId6"/>
            </p:custDataLst>
          </p:nvPr>
        </p:nvSpPr>
        <p:spPr>
          <a:xfrm>
            <a:off x="1659890" y="1582420"/>
            <a:ext cx="7357110" cy="477520"/>
          </a:xfrm>
          <a:prstGeom prst="rect">
            <a:avLst/>
          </a:prstGeom>
          <a:noFill/>
        </p:spPr>
        <p:txBody>
          <a:bodyPr wrap="square" lIns="70907" tIns="35455" rIns="70907" bIns="35455" rtlCol="0">
            <a:noAutofit/>
          </a:bodyPr>
          <a:p>
            <a:pPr algn="l"/>
            <a:r>
              <a:rPr lang="zh-CN" sz="2400" kern="100" dirty="0">
                <a:solidFill>
                  <a:srgbClr val="5382A1"/>
                </a:solidFill>
                <a:latin typeface="汉仪粗黑简" panose="02010609000101010101" charset="-122"/>
                <a:ea typeface="汉仪粗黑简" panose="02010609000101010101" charset="-122"/>
                <a:cs typeface="+mn-ea"/>
                <a:sym typeface="+mn-lt"/>
              </a:rPr>
              <a:t>北京正负电子对撞机</a:t>
            </a:r>
            <a:r>
              <a:rPr sz="2400" kern="100" dirty="0">
                <a:solidFill>
                  <a:srgbClr val="5382A1"/>
                </a:solidFill>
                <a:latin typeface="汉仪粗黑简" panose="02010609000101010101" charset="-122"/>
                <a:ea typeface="汉仪粗黑简" panose="02010609000101010101" charset="-122"/>
                <a:cs typeface="+mn-ea"/>
                <a:sym typeface="+mn-lt"/>
              </a:rPr>
              <a:t>BEPCII高压脉冲调制器</a:t>
            </a:r>
            <a:endParaRPr sz="2000" kern="100" dirty="0">
              <a:solidFill>
                <a:srgbClr val="5382A1"/>
              </a:solidFill>
              <a:latin typeface="汉仪粗黑简" panose="02010609000101010101" charset="-122"/>
              <a:ea typeface="汉仪粗黑简" panose="02010609000101010101" charset="-122"/>
              <a:cs typeface="+mn-ea"/>
              <a:sym typeface="+mn-lt"/>
            </a:endParaRPr>
          </a:p>
          <a:p>
            <a:pPr indent="0" algn="l" fontAlgn="auto"/>
            <a:endParaRPr lang="zh-CN" altLang="en-US" sz="2000" kern="100" dirty="0">
              <a:solidFill>
                <a:srgbClr val="5382A1"/>
              </a:solidFill>
              <a:latin typeface="汉仪粗黑简" panose="02010609000101010101" charset="-122"/>
              <a:ea typeface="汉仪粗黑简" panose="02010609000101010101" charset="-122"/>
              <a:cs typeface="+mn-ea"/>
              <a:sym typeface="+mn-lt"/>
            </a:endParaRPr>
          </a:p>
        </p:txBody>
      </p:sp>
      <p:sp>
        <p:nvSpPr>
          <p:cNvPr id="15" name="矩形 14"/>
          <p:cNvSpPr/>
          <p:nvPr>
            <p:custDataLst>
              <p:tags r:id="rId7"/>
            </p:custDataLst>
          </p:nvPr>
        </p:nvSpPr>
        <p:spPr>
          <a:xfrm>
            <a:off x="6543040" y="3323590"/>
            <a:ext cx="2143125" cy="1219835"/>
          </a:xfrm>
          <a:prstGeom prst="rect">
            <a:avLst/>
          </a:prstGeom>
        </p:spPr>
        <p:txBody>
          <a:bodyPr wrap="square">
            <a:noAutofit/>
          </a:bodyPr>
          <a:p>
            <a:pPr indent="355600" algn="just" fontAlgn="auto">
              <a:lnSpc>
                <a:spcPct val="100000"/>
              </a:lnSpc>
              <a:spcBef>
                <a:spcPts val="0"/>
              </a:spcBef>
              <a:spcAft>
                <a:spcPts val="0"/>
              </a:spcAft>
              <a:extLst>
                <a:ext uri="{35155182-B16C-46BC-9424-99874614C6A1}">
                  <wpsdc:indentchars xmlns:wpsdc="http://www.wps.cn/officeDocument/2017/drawingmlCustomData" val="200" checksum="3837665281"/>
                </a:ext>
              </a:extLst>
            </a:pPr>
            <a:endParaRPr sz="14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p:txBody>
      </p:sp>
      <p:pic>
        <p:nvPicPr>
          <p:cNvPr id="9" name="图片 8"/>
          <p:cNvPicPr>
            <a:picLocks noChangeAspect="1"/>
          </p:cNvPicPr>
          <p:nvPr/>
        </p:nvPicPr>
        <p:blipFill>
          <a:blip r:embed="rId8"/>
          <a:stretch>
            <a:fillRect/>
          </a:stretch>
        </p:blipFill>
        <p:spPr>
          <a:xfrm>
            <a:off x="6543040" y="1813560"/>
            <a:ext cx="5505450" cy="4695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en-US" altLang="zh-CN"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BEPCII</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固态调制器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4" name="文本框 3"/>
          <p:cNvSpPr txBox="1"/>
          <p:nvPr/>
        </p:nvSpPr>
        <p:spPr>
          <a:xfrm>
            <a:off x="815975" y="420370"/>
            <a:ext cx="1827530" cy="645160"/>
          </a:xfrm>
          <a:prstGeom prst="rect">
            <a:avLst/>
          </a:prstGeom>
          <a:noFill/>
        </p:spPr>
        <p:txBody>
          <a:bodyPr wrap="square" rtlCol="0">
            <a:sp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sp>
        <p:nvSpPr>
          <p:cNvPr id="13" name="文本框 12"/>
          <p:cNvSpPr txBox="1"/>
          <p:nvPr/>
        </p:nvSpPr>
        <p:spPr>
          <a:xfrm>
            <a:off x="517525" y="1419860"/>
            <a:ext cx="2794635" cy="460375"/>
          </a:xfrm>
          <a:prstGeom prst="rect">
            <a:avLst/>
          </a:prstGeom>
          <a:noFill/>
        </p:spPr>
        <p:txBody>
          <a:bodyPr wrap="square" rtlCol="0" anchor="t">
            <a:spAutoFit/>
          </a:bodyPr>
          <a:p>
            <a:pPr indent="0" algn="l" fontAlgn="auto"/>
            <a:r>
              <a:rPr lang="zh-CN" altLang="en-US" sz="2400" kern="100" dirty="0">
                <a:solidFill>
                  <a:srgbClr val="5382A1"/>
                </a:solidFill>
                <a:latin typeface="汉仪粗黑简" panose="02010609000101010101" charset="-122"/>
                <a:ea typeface="汉仪粗黑简" panose="02010609000101010101" charset="-122"/>
                <a:cs typeface="+mn-ea"/>
                <a:sym typeface="+mn-lt"/>
              </a:rPr>
              <a:t>其中</a:t>
            </a:r>
            <a:r>
              <a:rPr lang="zh-CN" altLang="en-US" sz="2400" kern="100" dirty="0">
                <a:solidFill>
                  <a:srgbClr val="5382A1"/>
                </a:solidFill>
                <a:latin typeface="汉仪粗黑简" panose="02010609000101010101" charset="-122"/>
                <a:ea typeface="汉仪粗黑简" panose="02010609000101010101" charset="-122"/>
                <a:cs typeface="+mn-ea"/>
                <a:sym typeface="+mn-lt"/>
              </a:rPr>
              <a:t>一套老练波形</a:t>
            </a:r>
            <a:endParaRPr lang="zh-CN" altLang="en-US" sz="2400" kern="100" dirty="0">
              <a:solidFill>
                <a:srgbClr val="5382A1"/>
              </a:solidFill>
              <a:latin typeface="汉仪粗黑简" panose="02010609000101010101" charset="-122"/>
              <a:ea typeface="汉仪粗黑简" panose="02010609000101010101" charset="-122"/>
              <a:cs typeface="+mn-ea"/>
              <a:sym typeface="+mn-lt"/>
            </a:endParaRPr>
          </a:p>
        </p:txBody>
      </p:sp>
      <p:sp>
        <p:nvSpPr>
          <p:cNvPr id="8" name="文本框 7"/>
          <p:cNvSpPr txBox="1"/>
          <p:nvPr/>
        </p:nvSpPr>
        <p:spPr>
          <a:xfrm>
            <a:off x="1071880" y="2127885"/>
            <a:ext cx="1315085" cy="3831590"/>
          </a:xfrm>
          <a:prstGeom prst="rect">
            <a:avLst/>
          </a:prstGeom>
          <a:noFill/>
        </p:spPr>
        <p:txBody>
          <a:bodyPr wrap="square" rtlCol="0">
            <a:noAutofit/>
          </a:bodyPr>
          <a:p>
            <a:r>
              <a:rPr lang="zh-CN" altLang="en-US" b="1">
                <a:solidFill>
                  <a:schemeClr val="tx1">
                    <a:lumMod val="50000"/>
                    <a:lumOff val="50000"/>
                  </a:schemeClr>
                </a:solidFill>
                <a:cs typeface="+mn-lt"/>
              </a:rPr>
              <a:t>测试数据：</a:t>
            </a:r>
            <a:endParaRPr lang="zh-CN" altLang="en-US" b="1">
              <a:solidFill>
                <a:schemeClr val="tx1">
                  <a:lumMod val="50000"/>
                  <a:lumOff val="50000"/>
                </a:schemeClr>
              </a:solidFill>
              <a:cs typeface="+mn-lt"/>
            </a:endParaRPr>
          </a:p>
          <a:p>
            <a:endParaRPr lang="zh-CN" altLang="en-US" sz="1600" b="1">
              <a:solidFill>
                <a:schemeClr val="tx1">
                  <a:lumMod val="50000"/>
                  <a:lumOff val="50000"/>
                </a:schemeClr>
              </a:solidFill>
              <a:cs typeface="+mn-lt"/>
            </a:endParaRPr>
          </a:p>
          <a:p>
            <a:r>
              <a:rPr lang="zh-CN" altLang="en-US" b="1">
                <a:solidFill>
                  <a:schemeClr val="tx1">
                    <a:lumMod val="50000"/>
                    <a:lumOff val="50000"/>
                  </a:schemeClr>
                </a:solidFill>
                <a:cs typeface="+mn-lt"/>
              </a:rPr>
              <a:t>前沿：</a:t>
            </a:r>
            <a:endParaRPr lang="zh-CN" altLang="en-US" b="1">
              <a:solidFill>
                <a:schemeClr val="tx1">
                  <a:lumMod val="50000"/>
                  <a:lumOff val="50000"/>
                </a:schemeClr>
              </a:solidFill>
              <a:cs typeface="+mn-lt"/>
            </a:endParaRPr>
          </a:p>
          <a:p>
            <a:r>
              <a:rPr lang="en-US" altLang="zh-CN" b="1">
                <a:solidFill>
                  <a:schemeClr val="tx1">
                    <a:lumMod val="50000"/>
                    <a:lumOff val="50000"/>
                  </a:schemeClr>
                </a:solidFill>
                <a:cs typeface="+mn-lt"/>
                <a:sym typeface="+mn-ea"/>
              </a:rPr>
              <a:t>1.32 </a:t>
            </a:r>
            <a:r>
              <a:rPr lang="en-US" altLang="zh-CN" b="1">
                <a:solidFill>
                  <a:schemeClr val="tx1">
                    <a:lumMod val="50000"/>
                    <a:lumOff val="50000"/>
                  </a:schemeClr>
                </a:solidFill>
                <a:cs typeface="+mn-lt"/>
                <a:sym typeface="+mn-ea"/>
              </a:rPr>
              <a:t>μs</a:t>
            </a:r>
            <a:r>
              <a:rPr lang="en-US" altLang="zh-CN" b="1">
                <a:solidFill>
                  <a:schemeClr val="tx1">
                    <a:lumMod val="50000"/>
                    <a:lumOff val="50000"/>
                  </a:schemeClr>
                </a:solidFill>
                <a:cs typeface="+mn-lt"/>
              </a:rPr>
              <a:t>	</a:t>
            </a:r>
            <a:endParaRPr lang="en-US" altLang="zh-CN" b="1">
              <a:solidFill>
                <a:schemeClr val="tx1">
                  <a:lumMod val="50000"/>
                  <a:lumOff val="50000"/>
                </a:schemeClr>
              </a:solidFill>
              <a:cs typeface="+mn-lt"/>
            </a:endParaRPr>
          </a:p>
          <a:p>
            <a:endParaRPr lang="en-US" altLang="zh-CN" b="1">
              <a:solidFill>
                <a:schemeClr val="tx1">
                  <a:lumMod val="50000"/>
                  <a:lumOff val="50000"/>
                </a:schemeClr>
              </a:solidFill>
              <a:cs typeface="+mn-lt"/>
            </a:endParaRPr>
          </a:p>
          <a:p>
            <a:r>
              <a:rPr lang="zh-CN" altLang="en-US" b="1">
                <a:solidFill>
                  <a:schemeClr val="tx1">
                    <a:lumMod val="50000"/>
                    <a:lumOff val="50000"/>
                  </a:schemeClr>
                </a:solidFill>
                <a:cs typeface="+mn-lt"/>
              </a:rPr>
              <a:t>后沿：</a:t>
            </a:r>
            <a:endParaRPr lang="zh-CN" altLang="en-US" b="1">
              <a:solidFill>
                <a:schemeClr val="tx1">
                  <a:lumMod val="50000"/>
                  <a:lumOff val="50000"/>
                </a:schemeClr>
              </a:solidFill>
              <a:cs typeface="+mn-lt"/>
            </a:endParaRPr>
          </a:p>
          <a:p>
            <a:r>
              <a:rPr lang="en-US" altLang="zh-CN" b="1">
                <a:solidFill>
                  <a:schemeClr val="tx1">
                    <a:lumMod val="50000"/>
                    <a:lumOff val="50000"/>
                  </a:schemeClr>
                </a:solidFill>
                <a:cs typeface="+mn-lt"/>
                <a:sym typeface="+mn-ea"/>
              </a:rPr>
              <a:t>1.44 </a:t>
            </a:r>
            <a:r>
              <a:rPr lang="en-US" altLang="zh-CN" b="1">
                <a:solidFill>
                  <a:schemeClr val="tx1">
                    <a:lumMod val="50000"/>
                    <a:lumOff val="50000"/>
                  </a:schemeClr>
                </a:solidFill>
                <a:cs typeface="+mn-lt"/>
                <a:sym typeface="+mn-ea"/>
              </a:rPr>
              <a:t>μ</a:t>
            </a:r>
            <a:r>
              <a:rPr lang="en-US" altLang="zh-CN" b="1">
                <a:solidFill>
                  <a:schemeClr val="tx1">
                    <a:lumMod val="50000"/>
                    <a:lumOff val="50000"/>
                  </a:schemeClr>
                </a:solidFill>
                <a:cs typeface="+mn-lt"/>
                <a:sym typeface="+mn-ea"/>
              </a:rPr>
              <a:t>s</a:t>
            </a:r>
            <a:r>
              <a:rPr lang="en-US" altLang="zh-CN" b="1">
                <a:solidFill>
                  <a:schemeClr val="tx1">
                    <a:lumMod val="50000"/>
                    <a:lumOff val="50000"/>
                  </a:schemeClr>
                </a:solidFill>
                <a:cs typeface="+mn-lt"/>
              </a:rPr>
              <a:t>	</a:t>
            </a:r>
            <a:endParaRPr lang="en-US" altLang="zh-CN" b="1">
              <a:solidFill>
                <a:schemeClr val="tx1">
                  <a:lumMod val="50000"/>
                  <a:lumOff val="50000"/>
                </a:schemeClr>
              </a:solidFill>
              <a:cs typeface="+mn-lt"/>
            </a:endParaRPr>
          </a:p>
          <a:p>
            <a:endParaRPr lang="en-US" altLang="zh-CN" b="1">
              <a:solidFill>
                <a:schemeClr val="tx1">
                  <a:lumMod val="50000"/>
                  <a:lumOff val="50000"/>
                </a:schemeClr>
              </a:solidFill>
              <a:cs typeface="+mn-lt"/>
            </a:endParaRPr>
          </a:p>
          <a:p>
            <a:r>
              <a:rPr lang="zh-CN" altLang="en-US" b="1">
                <a:solidFill>
                  <a:schemeClr val="tx1">
                    <a:lumMod val="50000"/>
                    <a:lumOff val="50000"/>
                  </a:schemeClr>
                </a:solidFill>
                <a:cs typeface="+mn-lt"/>
              </a:rPr>
              <a:t>脉冲电压：</a:t>
            </a:r>
            <a:endParaRPr lang="zh-CN" altLang="en-US" b="1">
              <a:solidFill>
                <a:schemeClr val="tx1">
                  <a:lumMod val="50000"/>
                  <a:lumOff val="50000"/>
                </a:schemeClr>
              </a:solidFill>
              <a:cs typeface="+mn-lt"/>
            </a:endParaRPr>
          </a:p>
          <a:p>
            <a:r>
              <a:rPr lang="en-US" altLang="zh-CN" b="1">
                <a:solidFill>
                  <a:schemeClr val="tx1">
                    <a:lumMod val="50000"/>
                    <a:lumOff val="50000"/>
                  </a:schemeClr>
                </a:solidFill>
                <a:cs typeface="+mn-lt"/>
                <a:sym typeface="+mn-ea"/>
              </a:rPr>
              <a:t>321kV</a:t>
            </a:r>
            <a:endParaRPr lang="en-US" altLang="zh-CN" b="1">
              <a:solidFill>
                <a:schemeClr val="tx1">
                  <a:lumMod val="50000"/>
                  <a:lumOff val="50000"/>
                </a:schemeClr>
              </a:solidFill>
              <a:cs typeface="+mn-lt"/>
              <a:sym typeface="+mn-ea"/>
            </a:endParaRPr>
          </a:p>
          <a:p>
            <a:r>
              <a:rPr lang="en-US" altLang="zh-CN" b="1">
                <a:solidFill>
                  <a:schemeClr val="tx1">
                    <a:lumMod val="50000"/>
                    <a:lumOff val="50000"/>
                  </a:schemeClr>
                </a:solidFill>
                <a:cs typeface="+mn-lt"/>
              </a:rPr>
              <a:t>	</a:t>
            </a:r>
            <a:endParaRPr lang="en-US" altLang="zh-CN" b="1">
              <a:solidFill>
                <a:schemeClr val="tx1">
                  <a:lumMod val="50000"/>
                  <a:lumOff val="50000"/>
                </a:schemeClr>
              </a:solidFill>
              <a:cs typeface="+mn-lt"/>
            </a:endParaRPr>
          </a:p>
          <a:p>
            <a:r>
              <a:rPr lang="zh-CN" altLang="en-US" b="1">
                <a:solidFill>
                  <a:schemeClr val="tx1">
                    <a:lumMod val="50000"/>
                    <a:lumOff val="50000"/>
                  </a:schemeClr>
                </a:solidFill>
                <a:cs typeface="+mn-lt"/>
              </a:rPr>
              <a:t>脉冲</a:t>
            </a:r>
            <a:r>
              <a:rPr lang="zh-CN" altLang="en-US" b="1">
                <a:solidFill>
                  <a:schemeClr val="tx1">
                    <a:lumMod val="50000"/>
                    <a:lumOff val="50000"/>
                  </a:schemeClr>
                </a:solidFill>
                <a:cs typeface="+mn-lt"/>
              </a:rPr>
              <a:t>电流：</a:t>
            </a:r>
            <a:endParaRPr lang="zh-CN" altLang="en-US" b="1">
              <a:solidFill>
                <a:schemeClr val="tx1">
                  <a:lumMod val="50000"/>
                  <a:lumOff val="50000"/>
                </a:schemeClr>
              </a:solidFill>
              <a:cs typeface="+mn-lt"/>
            </a:endParaRPr>
          </a:p>
          <a:p>
            <a:r>
              <a:rPr lang="en-US" altLang="zh-CN" b="1">
                <a:solidFill>
                  <a:schemeClr val="tx1">
                    <a:lumMod val="50000"/>
                    <a:lumOff val="50000"/>
                  </a:schemeClr>
                </a:solidFill>
                <a:cs typeface="+mn-lt"/>
                <a:sym typeface="+mn-ea"/>
              </a:rPr>
              <a:t>390A</a:t>
            </a:r>
            <a:r>
              <a:rPr lang="en-US" altLang="zh-CN" b="1">
                <a:solidFill>
                  <a:schemeClr val="tx1">
                    <a:lumMod val="50000"/>
                    <a:lumOff val="50000"/>
                  </a:schemeClr>
                </a:solidFill>
                <a:cs typeface="+mn-lt"/>
              </a:rPr>
              <a:t>	</a:t>
            </a:r>
            <a:endParaRPr lang="en-US" altLang="zh-CN" b="1">
              <a:solidFill>
                <a:schemeClr val="tx1">
                  <a:lumMod val="50000"/>
                  <a:lumOff val="50000"/>
                </a:schemeClr>
              </a:solidFill>
              <a:cs typeface="+mn-lt"/>
            </a:endParaRPr>
          </a:p>
          <a:p>
            <a:endParaRPr lang="zh-CN" altLang="en-US" b="1">
              <a:solidFill>
                <a:schemeClr val="tx1">
                  <a:lumMod val="50000"/>
                  <a:lumOff val="50000"/>
                </a:schemeClr>
              </a:solidFill>
              <a:cs typeface="+mn-lt"/>
            </a:endParaRPr>
          </a:p>
          <a:p>
            <a:r>
              <a:rPr lang="en-US" altLang="zh-CN"/>
              <a:t>					</a:t>
            </a:r>
            <a:endParaRPr lang="en-US" altLang="zh-CN"/>
          </a:p>
        </p:txBody>
      </p:sp>
      <p:pic>
        <p:nvPicPr>
          <p:cNvPr id="2" name="图片 1"/>
          <p:cNvPicPr>
            <a:picLocks noChangeAspect="1"/>
          </p:cNvPicPr>
          <p:nvPr/>
        </p:nvPicPr>
        <p:blipFill>
          <a:blip r:embed="rId2"/>
          <a:stretch>
            <a:fillRect/>
          </a:stretch>
        </p:blipFill>
        <p:spPr>
          <a:xfrm>
            <a:off x="3312160" y="1255395"/>
            <a:ext cx="8166735" cy="4999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案例介绍</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大连固态</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graphicFrame>
        <p:nvGraphicFramePr>
          <p:cNvPr id="2" name="表格 1"/>
          <p:cNvGraphicFramePr/>
          <p:nvPr>
            <p:custDataLst>
              <p:tags r:id="rId2"/>
            </p:custDataLst>
          </p:nvPr>
        </p:nvGraphicFramePr>
        <p:xfrm>
          <a:off x="815975" y="4144645"/>
          <a:ext cx="5349875" cy="2055495"/>
        </p:xfrm>
        <a:graphic>
          <a:graphicData uri="http://schemas.openxmlformats.org/drawingml/2006/table">
            <a:tbl>
              <a:tblPr/>
              <a:tblGrid>
                <a:gridCol w="1506220"/>
                <a:gridCol w="1509395"/>
                <a:gridCol w="1085215"/>
                <a:gridCol w="1249045"/>
              </a:tblGrid>
              <a:tr h="495935">
                <a:tc gridSpan="4">
                  <a:txBody>
                    <a:bodyPr/>
                    <a:p>
                      <a:pPr indent="0" algn="ctr">
                        <a:buNone/>
                      </a:pPr>
                      <a:r>
                        <a:rPr lang="zh-CN" sz="1600" b="1">
                          <a:solidFill>
                            <a:srgbClr val="FFFFFF"/>
                          </a:solidFill>
                          <a:latin typeface="Arial" panose="020B0604020202020204" pitchFamily="34" charset="0"/>
                          <a:ea typeface="微软雅黑" panose="020B0503020204020204" charset="-122"/>
                        </a:rPr>
                        <a:t>基本参数</a:t>
                      </a:r>
                      <a:endParaRPr lang="en-US" altLang="en-US" sz="1600" b="1">
                        <a:solidFill>
                          <a:srgbClr val="FFFFFF"/>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3BA5D3"/>
                      </a:solidFill>
                      <a:prstDash val="solid"/>
                      <a:headEnd type="none" w="med" len="med"/>
                      <a:tailEnd type="none" w="med" len="med"/>
                    </a:lnR>
                    <a:lnT cap="flat">
                      <a:noFill/>
                    </a:lnT>
                    <a:lnB w="6350" cap="flat" cmpd="sng">
                      <a:solidFill>
                        <a:srgbClr val="FFFFFF"/>
                      </a:solidFill>
                      <a:prstDash val="solid"/>
                      <a:headEnd type="none" w="med" len="med"/>
                      <a:tailEnd type="none" w="med" len="med"/>
                    </a:lnB>
                    <a:lnTlToBr>
                      <a:noFill/>
                    </a:lnTlToBr>
                    <a:lnBlToTr>
                      <a:noFill/>
                    </a:lnBlToTr>
                    <a:solidFill>
                      <a:srgbClr val="3BA5D3"/>
                    </a:solidFill>
                  </a:tcPr>
                </a:tc>
                <a:tc hMerge="1">
                  <a:tcPr>
                    <a:lnT cap="flat">
                      <a:noFill/>
                    </a:lnT>
                    <a:lnB w="6350" cap="flat" cmpd="sng">
                      <a:solidFill>
                        <a:srgbClr val="FFFFFF"/>
                      </a:solidFill>
                      <a:prstDash val="solid"/>
                      <a:headEnd type="none" w="med" len="med"/>
                      <a:tailEnd type="none" w="med" len="med"/>
                    </a:lnB>
                  </a:tcPr>
                </a:tc>
                <a:tc hMerge="1">
                  <a:tcPr>
                    <a:lnT cap="flat">
                      <a:noFill/>
                    </a:lnT>
                    <a:lnB w="6350" cap="flat" cmpd="sng">
                      <a:solidFill>
                        <a:srgbClr val="FFFFFF"/>
                      </a:solidFill>
                      <a:prstDash val="solid"/>
                      <a:headEnd type="none" w="med" len="med"/>
                      <a:tailEnd type="none" w="med" len="med"/>
                    </a:lnB>
                  </a:tcPr>
                </a:tc>
                <a:tc hMerge="1">
                  <a:tcPr>
                    <a:lnR w="6350" cap="flat" cmpd="sng">
                      <a:solidFill>
                        <a:srgbClr val="3BA5D3"/>
                      </a:solidFill>
                      <a:prstDash val="solid"/>
                      <a:headEnd type="none" w="med" len="med"/>
                      <a:tailEnd type="none" w="med" len="med"/>
                    </a:lnR>
                    <a:lnT cap="flat">
                      <a:noFill/>
                    </a:lnT>
                    <a:lnB w="6350" cap="flat" cmpd="sng">
                      <a:solidFill>
                        <a:srgbClr val="FFFFFF"/>
                      </a:solidFill>
                      <a:prstDash val="solid"/>
                      <a:headEnd type="none" w="med" len="med"/>
                      <a:tailEnd type="none" w="med" len="med"/>
                    </a:lnB>
                  </a:tcPr>
                </a:tc>
              </a:tr>
              <a:tr h="389890">
                <a:tc>
                  <a:txBody>
                    <a:bodyPr/>
                    <a:p>
                      <a:pPr indent="0" algn="ctr">
                        <a:buNone/>
                      </a:pPr>
                      <a:r>
                        <a:rPr lang="zh-CN" sz="1200" b="1">
                          <a:solidFill>
                            <a:srgbClr val="000000"/>
                          </a:solidFill>
                          <a:latin typeface="Arial" panose="020B0604020202020204" pitchFamily="34" charset="0"/>
                          <a:ea typeface="微软雅黑" panose="020B0503020204020204" charset="-122"/>
                        </a:rPr>
                        <a:t>脉冲电压</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脉冲电流</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sym typeface="+mn-ea"/>
                        </a:rPr>
                        <a:t>下降沿</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上升沿</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r>
              <a:tr h="389890">
                <a:tc>
                  <a:txBody>
                    <a:bodyPr/>
                    <a:p>
                      <a:pPr indent="0" algn="ctr">
                        <a:buNone/>
                      </a:pPr>
                      <a:r>
                        <a:rPr lang="en-US" sz="1200" b="0">
                          <a:solidFill>
                            <a:srgbClr val="000000"/>
                          </a:solidFill>
                          <a:latin typeface="微软雅黑" panose="020B0503020204020204" charset="-122"/>
                        </a:rPr>
                        <a:t>175KV</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115A</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1.2μs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r>
              <a:tr h="389890">
                <a:tc>
                  <a:txBody>
                    <a:bodyPr/>
                    <a:p>
                      <a:pPr indent="0" algn="ctr">
                        <a:buNone/>
                      </a:pPr>
                      <a:r>
                        <a:rPr lang="zh-CN" sz="1200" b="1">
                          <a:solidFill>
                            <a:srgbClr val="000000"/>
                          </a:solidFill>
                          <a:latin typeface="Arial" panose="020B0604020202020204" pitchFamily="34" charset="0"/>
                          <a:ea typeface="微软雅黑" panose="020B0503020204020204" charset="-122"/>
                        </a:rPr>
                        <a:t>重复频率</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脉冲宽度</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放电回路</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a:t>
                      </a:r>
                      <a:r>
                        <a:rPr lang="zh-CN" sz="1200" b="1">
                          <a:solidFill>
                            <a:srgbClr val="000000"/>
                          </a:solidFill>
                          <a:latin typeface="Arial" panose="020B0604020202020204" pitchFamily="34" charset="0"/>
                          <a:ea typeface="微软雅黑" panose="020B0503020204020204" charset="-122"/>
                        </a:rPr>
                        <a:t>平顶度</a:t>
                      </a:r>
                      <a:endParaRPr lang="zh-CN"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r>
              <a:tr h="389890">
                <a:tc>
                  <a:txBody>
                    <a:bodyPr/>
                    <a:p>
                      <a:pPr indent="0" algn="ctr">
                        <a:buNone/>
                      </a:pPr>
                      <a:r>
                        <a:rPr lang="en-US" sz="1200" b="0">
                          <a:solidFill>
                            <a:srgbClr val="000000"/>
                          </a:solidFill>
                          <a:latin typeface="微软雅黑" panose="020B0503020204020204" charset="-122"/>
                        </a:rPr>
                        <a:t>100Hz</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3μs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altLang="zh-CN" sz="1200" b="0">
                          <a:solidFill>
                            <a:srgbClr val="000000"/>
                          </a:solidFill>
                          <a:latin typeface="Arial" panose="020B0604020202020204" pitchFamily="34" charset="0"/>
                          <a:ea typeface="微软雅黑" panose="020B0503020204020204" charset="-122"/>
                        </a:rPr>
                        <a:t>9</a:t>
                      </a:r>
                      <a:r>
                        <a:rPr lang="zh-CN" sz="1200" b="0">
                          <a:solidFill>
                            <a:srgbClr val="000000"/>
                          </a:solidFill>
                          <a:latin typeface="Arial" panose="020B0604020202020204" pitchFamily="34" charset="0"/>
                          <a:ea typeface="微软雅黑" panose="020B0503020204020204" charset="-122"/>
                        </a:rPr>
                        <a:t>路</a:t>
                      </a:r>
                      <a:endParaRPr lang="zh-CN" altLang="en-US" sz="12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zh-CN" altLang="en-US" sz="1200" b="0">
                          <a:solidFill>
                            <a:srgbClr val="000000"/>
                          </a:solidFill>
                          <a:latin typeface="微软雅黑" panose="020B0503020204020204" charset="-122"/>
                        </a:rPr>
                        <a:t>±</a:t>
                      </a:r>
                      <a:r>
                        <a:rPr lang="en-US" altLang="zh-CN" sz="1200" b="0">
                          <a:solidFill>
                            <a:srgbClr val="000000"/>
                          </a:solidFill>
                          <a:latin typeface="微软雅黑" panose="020B0503020204020204" charset="-122"/>
                        </a:rPr>
                        <a:t>0.3%</a:t>
                      </a:r>
                      <a:endParaRPr lang="en-US" altLang="zh-CN"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r>
            </a:tbl>
          </a:graphicData>
        </a:graphic>
      </p:graphicFrame>
      <p:sp>
        <p:nvSpPr>
          <p:cNvPr id="4" name="文本框 3"/>
          <p:cNvSpPr txBox="1"/>
          <p:nvPr/>
        </p:nvSpPr>
        <p:spPr>
          <a:xfrm>
            <a:off x="815975" y="420370"/>
            <a:ext cx="4064000" cy="363855"/>
          </a:xfrm>
          <a:prstGeom prst="rect">
            <a:avLst/>
          </a:prstGeom>
          <a:noFill/>
        </p:spPr>
        <p:txBody>
          <a:bodyPr wrap="square" rtlCol="0">
            <a:no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sp>
        <p:nvSpPr>
          <p:cNvPr id="6" name="矩形 5"/>
          <p:cNvSpPr/>
          <p:nvPr>
            <p:custDataLst>
              <p:tags r:id="rId3"/>
            </p:custDataLst>
          </p:nvPr>
        </p:nvSpPr>
        <p:spPr>
          <a:xfrm>
            <a:off x="451485" y="2172970"/>
            <a:ext cx="6186170" cy="1971675"/>
          </a:xfrm>
          <a:prstGeom prst="rect">
            <a:avLst/>
          </a:prstGeom>
        </p:spPr>
        <p:txBody>
          <a:bodyPr wrap="square">
            <a:noAutofit/>
          </a:bodyPr>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2024</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年承建大连相干光源</a:t>
            </a:r>
            <a:r>
              <a:rPr lang="en-US" alt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20MW</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的</a:t>
            </a:r>
            <a:r>
              <a:rPr lang="en-US" alt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1</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套固态调制器</a:t>
            </a:r>
            <a:r>
              <a:rPr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a:t>
            </a:r>
            <a:endPar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a:p>
            <a:pPr indent="355600" algn="just" fontAlgn="auto">
              <a:lnSpc>
                <a:spcPct val="150000"/>
              </a:lnSpc>
              <a:spcBef>
                <a:spcPts val="0"/>
              </a:spcBef>
              <a:spcAft>
                <a:spcPts val="0"/>
              </a:spcAft>
            </a:pPr>
            <a:r>
              <a:rPr lang="en-US" alt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   2025</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年</a:t>
            </a:r>
            <a:r>
              <a:rPr lang="en-US" alt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1</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月完成了</a:t>
            </a:r>
            <a:r>
              <a:rPr lang="en-US" alt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100Hz</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满功率</a:t>
            </a:r>
            <a:r>
              <a:rPr lang="en-US" alt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7</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天不间断老练测试，</a:t>
            </a:r>
            <a:r>
              <a:rPr lang="en-US" altLang="zh-CN"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5</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月验收</a:t>
            </a:r>
            <a:r>
              <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rPr>
              <a:t>完成，各项指标均符合验收标准。</a:t>
            </a:r>
            <a:endParaRPr lang="zh-CN" altLang="en-US" sz="2000" dirty="0">
              <a:solidFill>
                <a:schemeClr val="tx1">
                  <a:lumMod val="65000"/>
                  <a:lumOff val="35000"/>
                </a:schemeClr>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7" name="TextBox 20"/>
          <p:cNvSpPr txBox="1"/>
          <p:nvPr>
            <p:custDataLst>
              <p:tags r:id="rId4"/>
            </p:custDataLst>
          </p:nvPr>
        </p:nvSpPr>
        <p:spPr>
          <a:xfrm>
            <a:off x="1701800" y="1616710"/>
            <a:ext cx="5688965" cy="500380"/>
          </a:xfrm>
          <a:prstGeom prst="rect">
            <a:avLst/>
          </a:prstGeom>
          <a:noFill/>
        </p:spPr>
        <p:txBody>
          <a:bodyPr wrap="square" lIns="70907" tIns="35455" rIns="70907" bIns="35455" rtlCol="0">
            <a:noAutofit/>
          </a:bodyPr>
          <a:p>
            <a:pPr algn="l"/>
            <a:r>
              <a:rPr lang="zh-CN" altLang="en-US" sz="2400" kern="100" dirty="0">
                <a:solidFill>
                  <a:srgbClr val="5382A1"/>
                </a:solidFill>
                <a:latin typeface="汉仪粗黑简" panose="02010609000101010101" charset="-122"/>
                <a:ea typeface="汉仪粗黑简" panose="02010609000101010101" charset="-122"/>
                <a:cs typeface="+mn-ea"/>
                <a:sym typeface="+mn-lt"/>
              </a:rPr>
              <a:t>大连相干光源</a:t>
            </a:r>
            <a:r>
              <a:rPr lang="en-US" altLang="zh-CN" sz="2400" kern="100" dirty="0">
                <a:solidFill>
                  <a:srgbClr val="5382A1"/>
                </a:solidFill>
                <a:latin typeface="汉仪粗黑简" panose="02010609000101010101" charset="-122"/>
                <a:ea typeface="汉仪粗黑简" panose="02010609000101010101" charset="-122"/>
                <a:cs typeface="+mn-ea"/>
                <a:sym typeface="+mn-lt"/>
              </a:rPr>
              <a:t>20MW</a:t>
            </a:r>
            <a:r>
              <a:rPr lang="zh-CN" altLang="en-US" sz="2400" kern="100" dirty="0">
                <a:solidFill>
                  <a:srgbClr val="5382A1"/>
                </a:solidFill>
                <a:latin typeface="汉仪粗黑简" panose="02010609000101010101" charset="-122"/>
                <a:ea typeface="汉仪粗黑简" panose="02010609000101010101" charset="-122"/>
                <a:cs typeface="+mn-ea"/>
                <a:sym typeface="+mn-lt"/>
              </a:rPr>
              <a:t>固态脉冲调制器</a:t>
            </a:r>
            <a:endParaRPr lang="zh-CN" altLang="en-US" sz="2400" kern="100" dirty="0">
              <a:solidFill>
                <a:srgbClr val="5382A1"/>
              </a:solidFill>
              <a:latin typeface="汉仪粗黑简" panose="02010609000101010101" charset="-122"/>
              <a:ea typeface="汉仪粗黑简" panose="02010609000101010101" charset="-122"/>
              <a:cs typeface="+mn-ea"/>
              <a:sym typeface="+mn-lt"/>
            </a:endParaRPr>
          </a:p>
        </p:txBody>
      </p:sp>
      <p:pic>
        <p:nvPicPr>
          <p:cNvPr id="16" name="图片 15"/>
          <p:cNvPicPr>
            <a:picLocks noChangeAspect="1"/>
          </p:cNvPicPr>
          <p:nvPr/>
        </p:nvPicPr>
        <p:blipFill>
          <a:blip r:embed="rId5"/>
          <a:stretch>
            <a:fillRect/>
          </a:stretch>
        </p:blipFill>
        <p:spPr>
          <a:xfrm>
            <a:off x="696595" y="1278255"/>
            <a:ext cx="971550" cy="971550"/>
          </a:xfrm>
          <a:prstGeom prst="rect">
            <a:avLst/>
          </a:prstGeom>
        </p:spPr>
      </p:pic>
      <p:pic>
        <p:nvPicPr>
          <p:cNvPr id="9" name="图片 8"/>
          <p:cNvPicPr>
            <a:picLocks noChangeAspect="1"/>
          </p:cNvPicPr>
          <p:nvPr/>
        </p:nvPicPr>
        <p:blipFill>
          <a:blip r:embed="rId6"/>
          <a:stretch>
            <a:fillRect/>
          </a:stretch>
        </p:blipFill>
        <p:spPr>
          <a:xfrm>
            <a:off x="6486525" y="1616710"/>
            <a:ext cx="5705475" cy="4556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大连固态调制器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4" name="文本框 3"/>
          <p:cNvSpPr txBox="1"/>
          <p:nvPr/>
        </p:nvSpPr>
        <p:spPr>
          <a:xfrm>
            <a:off x="815975" y="420370"/>
            <a:ext cx="1827530" cy="645160"/>
          </a:xfrm>
          <a:prstGeom prst="rect">
            <a:avLst/>
          </a:prstGeom>
          <a:noFill/>
        </p:spPr>
        <p:txBody>
          <a:bodyPr wrap="square" rtlCol="0">
            <a:sp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sp>
        <p:nvSpPr>
          <p:cNvPr id="13" name="文本框 12"/>
          <p:cNvSpPr txBox="1"/>
          <p:nvPr/>
        </p:nvSpPr>
        <p:spPr>
          <a:xfrm>
            <a:off x="600075" y="1382395"/>
            <a:ext cx="2554605" cy="460375"/>
          </a:xfrm>
          <a:prstGeom prst="rect">
            <a:avLst/>
          </a:prstGeom>
          <a:noFill/>
        </p:spPr>
        <p:txBody>
          <a:bodyPr wrap="square" rtlCol="0" anchor="t">
            <a:spAutoFit/>
          </a:bodyPr>
          <a:p>
            <a:pPr indent="0" algn="l" fontAlgn="auto"/>
            <a:r>
              <a:rPr lang="zh-CN" altLang="en-US" sz="2400" kern="100" dirty="0">
                <a:solidFill>
                  <a:srgbClr val="5382A1"/>
                </a:solidFill>
                <a:latin typeface="汉仪粗黑简" panose="02010609000101010101" charset="-122"/>
                <a:ea typeface="汉仪粗黑简" panose="02010609000101010101" charset="-122"/>
                <a:cs typeface="+mn-ea"/>
                <a:sym typeface="+mn-lt"/>
              </a:rPr>
              <a:t>脉冲平顶</a:t>
            </a:r>
            <a:r>
              <a:rPr lang="zh-CN" altLang="en-US" sz="2400" kern="100" dirty="0">
                <a:solidFill>
                  <a:srgbClr val="5382A1"/>
                </a:solidFill>
                <a:latin typeface="汉仪粗黑简" panose="02010609000101010101" charset="-122"/>
                <a:ea typeface="汉仪粗黑简" panose="02010609000101010101" charset="-122"/>
                <a:cs typeface="+mn-ea"/>
                <a:sym typeface="+mn-lt"/>
              </a:rPr>
              <a:t>平坦度</a:t>
            </a:r>
            <a:endParaRPr lang="zh-CN" altLang="en-US" sz="2400" kern="100" dirty="0">
              <a:solidFill>
                <a:srgbClr val="5382A1"/>
              </a:solidFill>
              <a:latin typeface="汉仪粗黑简" panose="02010609000101010101" charset="-122"/>
              <a:ea typeface="汉仪粗黑简" panose="02010609000101010101" charset="-122"/>
              <a:cs typeface="+mn-ea"/>
              <a:sym typeface="+mn-lt"/>
            </a:endParaRPr>
          </a:p>
        </p:txBody>
      </p:sp>
      <p:sp>
        <p:nvSpPr>
          <p:cNvPr id="8" name="文本框 7"/>
          <p:cNvSpPr txBox="1"/>
          <p:nvPr/>
        </p:nvSpPr>
        <p:spPr>
          <a:xfrm>
            <a:off x="600075" y="1969135"/>
            <a:ext cx="3286125" cy="4513580"/>
          </a:xfrm>
          <a:prstGeom prst="rect">
            <a:avLst/>
          </a:prstGeom>
          <a:noFill/>
        </p:spPr>
        <p:txBody>
          <a:bodyPr wrap="square" rtlCol="0">
            <a:noAutofit/>
          </a:bodyPr>
          <a:p>
            <a:pPr indent="457200" fontAlgn="auto">
              <a:lnSpc>
                <a:spcPct val="150000"/>
              </a:lnSpc>
            </a:pP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如上图所示，该波形为大连</a:t>
            </a:r>
            <a:r>
              <a:rPr lang="en-US" altLang="zh-CN"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20MW</a:t>
            </a: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固态脉冲调制器脉冲平坦度测试，由型号</a:t>
            </a:r>
            <a:r>
              <a:rPr lang="en-US" altLang="zh-CN"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WaveRunner 8000 HD</a:t>
            </a: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示波器采样数据得出该基准值为黄色横线</a:t>
            </a:r>
            <a:r>
              <a:rPr lang="en-US" altLang="zh-CN"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0%</a:t>
            </a: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至</a:t>
            </a:r>
            <a:r>
              <a:rPr lang="en-US" altLang="zh-CN"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0.3%</a:t>
            </a: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a:t>
            </a:r>
            <a:r>
              <a:rPr lang="en-US" altLang="zh-CN"/>
              <a:t>					</a:t>
            </a:r>
            <a:endParaRPr lang="en-US" altLang="zh-CN"/>
          </a:p>
        </p:txBody>
      </p:sp>
      <p:pic>
        <p:nvPicPr>
          <p:cNvPr id="69" name="图片 2"/>
          <p:cNvPicPr>
            <a:picLocks noChangeAspect="1"/>
          </p:cNvPicPr>
          <p:nvPr/>
        </p:nvPicPr>
        <p:blipFill>
          <a:blip r:embed="rId2"/>
          <a:stretch>
            <a:fillRect/>
          </a:stretch>
        </p:blipFill>
        <p:spPr>
          <a:xfrm>
            <a:off x="4512945" y="1255395"/>
            <a:ext cx="6617970" cy="50850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大连固态调制器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4" name="文本框 3"/>
          <p:cNvSpPr txBox="1"/>
          <p:nvPr/>
        </p:nvSpPr>
        <p:spPr>
          <a:xfrm>
            <a:off x="815975" y="420370"/>
            <a:ext cx="1827530" cy="645160"/>
          </a:xfrm>
          <a:prstGeom prst="rect">
            <a:avLst/>
          </a:prstGeom>
          <a:noFill/>
        </p:spPr>
        <p:txBody>
          <a:bodyPr wrap="square" rtlCol="0">
            <a:sp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sp>
        <p:nvSpPr>
          <p:cNvPr id="13" name="文本框 12"/>
          <p:cNvSpPr txBox="1"/>
          <p:nvPr/>
        </p:nvSpPr>
        <p:spPr>
          <a:xfrm>
            <a:off x="497205" y="1350010"/>
            <a:ext cx="2554605" cy="460375"/>
          </a:xfrm>
          <a:prstGeom prst="rect">
            <a:avLst/>
          </a:prstGeom>
          <a:noFill/>
        </p:spPr>
        <p:txBody>
          <a:bodyPr wrap="square" rtlCol="0" anchor="t">
            <a:spAutoFit/>
          </a:bodyPr>
          <a:p>
            <a:pPr indent="0" algn="l" fontAlgn="auto"/>
            <a:r>
              <a:rPr lang="zh-CN" altLang="en-US" sz="2000" kern="100" dirty="0">
                <a:solidFill>
                  <a:srgbClr val="5382A1"/>
                </a:solidFill>
                <a:latin typeface="汉仪粗黑简" panose="02010609000101010101" charset="-122"/>
                <a:ea typeface="汉仪粗黑简" panose="02010609000101010101" charset="-122"/>
                <a:cs typeface="+mn-ea"/>
                <a:sym typeface="+mn-lt"/>
              </a:rPr>
              <a:t>现场验收波形</a:t>
            </a:r>
            <a:r>
              <a:rPr lang="zh-CN" altLang="en-US" sz="2400" kern="100" dirty="0">
                <a:solidFill>
                  <a:srgbClr val="5382A1"/>
                </a:solidFill>
                <a:latin typeface="汉仪粗黑简" panose="02010609000101010101" charset="-122"/>
                <a:ea typeface="汉仪粗黑简" panose="02010609000101010101" charset="-122"/>
                <a:cs typeface="+mn-ea"/>
                <a:sym typeface="+mn-lt"/>
              </a:rPr>
              <a:t>：</a:t>
            </a:r>
            <a:endParaRPr lang="zh-CN" altLang="en-US" sz="2400" kern="100" dirty="0">
              <a:solidFill>
                <a:srgbClr val="5382A1"/>
              </a:solidFill>
              <a:latin typeface="汉仪粗黑简" panose="02010609000101010101" charset="-122"/>
              <a:ea typeface="汉仪粗黑简" panose="02010609000101010101" charset="-122"/>
              <a:cs typeface="+mn-ea"/>
              <a:sym typeface="+mn-lt"/>
            </a:endParaRPr>
          </a:p>
        </p:txBody>
      </p:sp>
      <p:pic>
        <p:nvPicPr>
          <p:cNvPr id="19" name="图片 19" descr="F:/2025-5-6/2025-5-9/3hz/1085V/1085v_000.jpg1085v_000"/>
          <p:cNvPicPr>
            <a:picLocks noChangeAspect="1"/>
          </p:cNvPicPr>
          <p:nvPr/>
        </p:nvPicPr>
        <p:blipFill>
          <a:blip r:embed="rId2"/>
          <a:srcRect t="4998" b="4998"/>
          <a:stretch>
            <a:fillRect/>
          </a:stretch>
        </p:blipFill>
        <p:spPr>
          <a:xfrm>
            <a:off x="2622550" y="1350010"/>
            <a:ext cx="8978900" cy="5051425"/>
          </a:xfrm>
          <a:prstGeom prst="rect">
            <a:avLst/>
          </a:prstGeom>
        </p:spPr>
      </p:pic>
      <p:sp>
        <p:nvSpPr>
          <p:cNvPr id="8" name="文本框 7"/>
          <p:cNvSpPr txBox="1"/>
          <p:nvPr/>
        </p:nvSpPr>
        <p:spPr>
          <a:xfrm>
            <a:off x="600075" y="1969135"/>
            <a:ext cx="1691640" cy="4513580"/>
          </a:xfrm>
          <a:prstGeom prst="rect">
            <a:avLst/>
          </a:prstGeom>
          <a:noFill/>
        </p:spPr>
        <p:txBody>
          <a:bodyPr wrap="square" rtlCol="0">
            <a:noAutofit/>
          </a:bodyPr>
          <a:p>
            <a:r>
              <a:rPr lang="zh-CN" altLang="en-US" b="1">
                <a:solidFill>
                  <a:schemeClr val="tx1">
                    <a:lumMod val="50000"/>
                    <a:lumOff val="50000"/>
                  </a:schemeClr>
                </a:solidFill>
                <a:cs typeface="+mn-lt"/>
              </a:rPr>
              <a:t>现场测试数据：</a:t>
            </a:r>
            <a:endParaRPr lang="zh-CN" altLang="en-US" b="1">
              <a:solidFill>
                <a:schemeClr val="tx1">
                  <a:lumMod val="50000"/>
                  <a:lumOff val="50000"/>
                </a:schemeClr>
              </a:solidFill>
              <a:cs typeface="+mn-lt"/>
            </a:endParaRPr>
          </a:p>
          <a:p>
            <a:endParaRPr lang="zh-CN" altLang="en-US" sz="1600" b="1">
              <a:solidFill>
                <a:schemeClr val="tx1">
                  <a:lumMod val="50000"/>
                  <a:lumOff val="50000"/>
                </a:schemeClr>
              </a:solidFill>
              <a:cs typeface="+mn-lt"/>
            </a:endParaRPr>
          </a:p>
          <a:p>
            <a:r>
              <a:rPr lang="zh-CN" altLang="en-US" b="1">
                <a:solidFill>
                  <a:schemeClr val="tx1">
                    <a:lumMod val="50000"/>
                    <a:lumOff val="50000"/>
                  </a:schemeClr>
                </a:solidFill>
                <a:cs typeface="+mn-lt"/>
              </a:rPr>
              <a:t>前沿：</a:t>
            </a:r>
            <a:endParaRPr lang="zh-CN" altLang="en-US" b="1">
              <a:solidFill>
                <a:schemeClr val="tx1">
                  <a:lumMod val="50000"/>
                  <a:lumOff val="50000"/>
                </a:schemeClr>
              </a:solidFill>
              <a:cs typeface="+mn-lt"/>
            </a:endParaRPr>
          </a:p>
          <a:p>
            <a:r>
              <a:rPr lang="en-US" altLang="zh-CN" b="1">
                <a:solidFill>
                  <a:schemeClr val="tx1">
                    <a:lumMod val="50000"/>
                    <a:lumOff val="50000"/>
                  </a:schemeClr>
                </a:solidFill>
                <a:cs typeface="+mn-lt"/>
                <a:sym typeface="+mn-ea"/>
              </a:rPr>
              <a:t>1.224 </a:t>
            </a:r>
            <a:r>
              <a:rPr lang="en-US" altLang="zh-CN" b="1">
                <a:solidFill>
                  <a:schemeClr val="tx1">
                    <a:lumMod val="50000"/>
                    <a:lumOff val="50000"/>
                  </a:schemeClr>
                </a:solidFill>
                <a:cs typeface="+mn-lt"/>
                <a:sym typeface="+mn-ea"/>
              </a:rPr>
              <a:t>μs</a:t>
            </a:r>
            <a:r>
              <a:rPr lang="en-US" altLang="zh-CN" b="1">
                <a:solidFill>
                  <a:schemeClr val="tx1">
                    <a:lumMod val="50000"/>
                    <a:lumOff val="50000"/>
                  </a:schemeClr>
                </a:solidFill>
                <a:cs typeface="+mn-lt"/>
              </a:rPr>
              <a:t>	</a:t>
            </a:r>
            <a:endParaRPr lang="en-US" altLang="zh-CN" b="1">
              <a:solidFill>
                <a:schemeClr val="tx1">
                  <a:lumMod val="50000"/>
                  <a:lumOff val="50000"/>
                </a:schemeClr>
              </a:solidFill>
              <a:cs typeface="+mn-lt"/>
            </a:endParaRPr>
          </a:p>
          <a:p>
            <a:r>
              <a:rPr lang="zh-CN" altLang="en-US" b="1">
                <a:solidFill>
                  <a:schemeClr val="tx1">
                    <a:lumMod val="50000"/>
                    <a:lumOff val="50000"/>
                  </a:schemeClr>
                </a:solidFill>
                <a:cs typeface="+mn-lt"/>
              </a:rPr>
              <a:t>后沿：</a:t>
            </a:r>
            <a:endParaRPr lang="zh-CN" altLang="en-US" b="1">
              <a:solidFill>
                <a:schemeClr val="tx1">
                  <a:lumMod val="50000"/>
                  <a:lumOff val="50000"/>
                </a:schemeClr>
              </a:solidFill>
              <a:cs typeface="+mn-lt"/>
            </a:endParaRPr>
          </a:p>
          <a:p>
            <a:r>
              <a:rPr lang="en-US" altLang="zh-CN" b="1">
                <a:solidFill>
                  <a:schemeClr val="tx1">
                    <a:lumMod val="50000"/>
                    <a:lumOff val="50000"/>
                  </a:schemeClr>
                </a:solidFill>
                <a:cs typeface="+mn-lt"/>
                <a:sym typeface="+mn-ea"/>
              </a:rPr>
              <a:t>1.008 </a:t>
            </a:r>
            <a:r>
              <a:rPr lang="en-US" altLang="zh-CN" b="1">
                <a:solidFill>
                  <a:schemeClr val="tx1">
                    <a:lumMod val="50000"/>
                    <a:lumOff val="50000"/>
                  </a:schemeClr>
                </a:solidFill>
                <a:cs typeface="+mn-lt"/>
                <a:sym typeface="+mn-ea"/>
              </a:rPr>
              <a:t>μs</a:t>
            </a:r>
            <a:r>
              <a:rPr lang="en-US" altLang="zh-CN" b="1">
                <a:solidFill>
                  <a:schemeClr val="tx1">
                    <a:lumMod val="50000"/>
                    <a:lumOff val="50000"/>
                  </a:schemeClr>
                </a:solidFill>
                <a:cs typeface="+mn-lt"/>
              </a:rPr>
              <a:t>	</a:t>
            </a:r>
            <a:endParaRPr lang="en-US" altLang="zh-CN" b="1">
              <a:solidFill>
                <a:schemeClr val="tx1">
                  <a:lumMod val="50000"/>
                  <a:lumOff val="50000"/>
                </a:schemeClr>
              </a:solidFill>
              <a:cs typeface="+mn-lt"/>
            </a:endParaRPr>
          </a:p>
          <a:p>
            <a:r>
              <a:rPr lang="zh-CN" altLang="en-US" b="1">
                <a:solidFill>
                  <a:schemeClr val="tx1">
                    <a:lumMod val="50000"/>
                    <a:lumOff val="50000"/>
                  </a:schemeClr>
                </a:solidFill>
                <a:cs typeface="+mn-lt"/>
              </a:rPr>
              <a:t>脉冲电压：</a:t>
            </a:r>
            <a:endParaRPr lang="zh-CN" altLang="en-US" b="1">
              <a:solidFill>
                <a:schemeClr val="tx1">
                  <a:lumMod val="50000"/>
                  <a:lumOff val="50000"/>
                </a:schemeClr>
              </a:solidFill>
              <a:cs typeface="+mn-lt"/>
            </a:endParaRPr>
          </a:p>
          <a:p>
            <a:r>
              <a:rPr lang="en-US" altLang="zh-CN" b="1">
                <a:solidFill>
                  <a:schemeClr val="tx1">
                    <a:lumMod val="50000"/>
                    <a:lumOff val="50000"/>
                  </a:schemeClr>
                </a:solidFill>
                <a:cs typeface="+mn-lt"/>
                <a:sym typeface="+mn-ea"/>
              </a:rPr>
              <a:t>176.7 </a:t>
            </a:r>
            <a:r>
              <a:rPr lang="en-US" altLang="zh-CN" b="1">
                <a:solidFill>
                  <a:schemeClr val="tx1">
                    <a:lumMod val="50000"/>
                    <a:lumOff val="50000"/>
                  </a:schemeClr>
                </a:solidFill>
                <a:cs typeface="+mn-lt"/>
                <a:sym typeface="+mn-ea"/>
              </a:rPr>
              <a:t>kV</a:t>
            </a:r>
            <a:endParaRPr lang="en-US" altLang="zh-CN" b="1">
              <a:solidFill>
                <a:schemeClr val="tx1">
                  <a:lumMod val="50000"/>
                  <a:lumOff val="50000"/>
                </a:schemeClr>
              </a:solidFill>
              <a:cs typeface="+mn-lt"/>
              <a:sym typeface="+mn-ea"/>
            </a:endParaRPr>
          </a:p>
          <a:p>
            <a:r>
              <a:rPr lang="en-US" altLang="zh-CN" b="1">
                <a:solidFill>
                  <a:schemeClr val="tx1">
                    <a:lumMod val="50000"/>
                    <a:lumOff val="50000"/>
                  </a:schemeClr>
                </a:solidFill>
                <a:cs typeface="+mn-lt"/>
              </a:rPr>
              <a:t>	</a:t>
            </a:r>
            <a:endParaRPr lang="en-US" altLang="zh-CN" b="1">
              <a:solidFill>
                <a:schemeClr val="tx1">
                  <a:lumMod val="50000"/>
                  <a:lumOff val="50000"/>
                </a:schemeClr>
              </a:solidFill>
              <a:cs typeface="+mn-lt"/>
            </a:endParaRPr>
          </a:p>
          <a:p>
            <a:r>
              <a:rPr lang="zh-CN" altLang="en-US" b="1">
                <a:solidFill>
                  <a:schemeClr val="tx1">
                    <a:lumMod val="50000"/>
                    <a:lumOff val="50000"/>
                  </a:schemeClr>
                </a:solidFill>
                <a:cs typeface="+mn-lt"/>
              </a:rPr>
              <a:t>平顶度：</a:t>
            </a:r>
            <a:endParaRPr lang="zh-CN" altLang="en-US" b="1">
              <a:solidFill>
                <a:schemeClr val="tx1">
                  <a:lumMod val="50000"/>
                  <a:lumOff val="50000"/>
                </a:schemeClr>
              </a:solidFill>
              <a:cs typeface="+mn-lt"/>
            </a:endParaRPr>
          </a:p>
          <a:p>
            <a:r>
              <a:rPr lang="en-US" altLang="en-US" b="1">
                <a:solidFill>
                  <a:schemeClr val="tx1">
                    <a:lumMod val="50000"/>
                    <a:lumOff val="50000"/>
                  </a:schemeClr>
                </a:solidFill>
                <a:cs typeface="+mn-lt"/>
                <a:sym typeface="+mn-ea"/>
              </a:rPr>
              <a:t>±</a:t>
            </a:r>
            <a:r>
              <a:rPr lang="en-US" altLang="zh-CN" b="1">
                <a:solidFill>
                  <a:schemeClr val="tx1">
                    <a:lumMod val="50000"/>
                    <a:lumOff val="50000"/>
                  </a:schemeClr>
                </a:solidFill>
                <a:cs typeface="+mn-lt"/>
                <a:sym typeface="+mn-ea"/>
              </a:rPr>
              <a:t>0.298%</a:t>
            </a:r>
            <a:r>
              <a:rPr lang="en-US" altLang="zh-CN"/>
              <a:t>					</a:t>
            </a:r>
            <a:endParaRPr lang="en-US" altLang="zh-CN"/>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866140" y="3710305"/>
            <a:ext cx="4229100" cy="900430"/>
          </a:xfrm>
          <a:prstGeom prst="rect">
            <a:avLst/>
          </a:prstGeom>
          <a:noFill/>
        </p:spPr>
        <p:txBody>
          <a:bodyPr wrap="square" lIns="70907" tIns="35455" rIns="70907" bIns="35455" rtlCol="0" anchor="t">
            <a:spAutoFit/>
          </a:bodyPr>
          <a:lstStyle/>
          <a:p>
            <a:pPr lvl="0" algn="l">
              <a:buClrTx/>
              <a:buSzTx/>
              <a:buFontTx/>
            </a:pPr>
            <a:r>
              <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关键技术</a:t>
            </a:r>
            <a:endPar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nvSpPr>
        <p:spPr>
          <a:xfrm>
            <a:off x="1034415" y="4683760"/>
            <a:ext cx="3446780" cy="322580"/>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15" name="文本框 14"/>
          <p:cNvSpPr txBox="1"/>
          <p:nvPr/>
        </p:nvSpPr>
        <p:spPr>
          <a:xfrm>
            <a:off x="996950" y="2035810"/>
            <a:ext cx="3821430" cy="1014730"/>
          </a:xfrm>
          <a:prstGeom prst="rect">
            <a:avLst/>
          </a:prstGeom>
          <a:noFill/>
          <a:effectLst>
            <a:reflection blurRad="152400" stA="50000" endA="300" endPos="29000" dist="63500" dir="5400000" sy="-100000" algn="bl" rotWithShape="0"/>
          </a:effectLst>
        </p:spPr>
        <p:txBody>
          <a:bodyPr wrap="square" rtlCol="0" anchor="t">
            <a:spAutoFit/>
          </a:bodyPr>
          <a:lstStyle/>
          <a:p>
            <a:pPr algn="dist" rtl="0" eaLnBrk="1" fontAlgn="auto" latinLnBrk="0" hangingPunct="1">
              <a:lnSpc>
                <a:spcPct val="100000"/>
              </a:lnSpc>
            </a:pPr>
            <a:r>
              <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a:t>
            </a:r>
            <a:endPar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grpSp>
        <p:nvGrpSpPr>
          <p:cNvPr id="2" name="组合 1"/>
          <p:cNvGrpSpPr/>
          <p:nvPr/>
        </p:nvGrpSpPr>
        <p:grpSpPr>
          <a:xfrm>
            <a:off x="9725025" y="2524760"/>
            <a:ext cx="2481580" cy="4339590"/>
            <a:chOff x="15315" y="3976"/>
            <a:chExt cx="3908" cy="6834"/>
          </a:xfrm>
        </p:grpSpPr>
        <p:sp>
          <p:nvSpPr>
            <p:cNvPr id="8" name="Freeform 6"/>
            <p:cNvSpPr/>
            <p:nvPr/>
          </p:nvSpPr>
          <p:spPr bwMode="auto">
            <a:xfrm>
              <a:off x="15315" y="3976"/>
              <a:ext cx="3909" cy="6835"/>
            </a:xfrm>
            <a:custGeom>
              <a:avLst/>
              <a:gdLst>
                <a:gd name="T0" fmla="*/ 2800 w 7702"/>
                <a:gd name="T1" fmla="*/ 0 h 5409"/>
                <a:gd name="T2" fmla="*/ 7702 w 7702"/>
                <a:gd name="T3" fmla="*/ 0 h 5409"/>
                <a:gd name="T4" fmla="*/ 4901 w 7702"/>
                <a:gd name="T5" fmla="*/ 5409 h 5409"/>
                <a:gd name="T6" fmla="*/ 0 w 7702"/>
                <a:gd name="T7" fmla="*/ 5409 h 5409"/>
                <a:gd name="T8" fmla="*/ 2800 w 7702"/>
                <a:gd name="T9" fmla="*/ 0 h 5409"/>
              </a:gdLst>
              <a:ahLst/>
              <a:cxnLst>
                <a:cxn ang="0">
                  <a:pos x="T0" y="T1"/>
                </a:cxn>
                <a:cxn ang="0">
                  <a:pos x="T2" y="T3"/>
                </a:cxn>
                <a:cxn ang="0">
                  <a:pos x="T4" y="T5"/>
                </a:cxn>
                <a:cxn ang="0">
                  <a:pos x="T6" y="T7"/>
                </a:cxn>
                <a:cxn ang="0">
                  <a:pos x="T8" y="T9"/>
                </a:cxn>
              </a:cxnLst>
              <a:rect l="0" t="0" r="r" b="b"/>
              <a:pathLst>
                <a:path w="4272" h="6834">
                  <a:moveTo>
                    <a:pt x="3518" y="0"/>
                  </a:moveTo>
                  <a:lnTo>
                    <a:pt x="4272" y="0"/>
                  </a:lnTo>
                  <a:lnTo>
                    <a:pt x="4272" y="6834"/>
                  </a:lnTo>
                  <a:lnTo>
                    <a:pt x="0" y="6834"/>
                  </a:lnTo>
                  <a:lnTo>
                    <a:pt x="3518" y="0"/>
                  </a:lnTo>
                  <a:close/>
                </a:path>
              </a:pathLst>
            </a:custGeom>
            <a:gradFill>
              <a:gsLst>
                <a:gs pos="0">
                  <a:srgbClr val="0067A2"/>
                </a:gs>
                <a:gs pos="100000">
                  <a:schemeClr val="accent1">
                    <a:lumMod val="30000"/>
                    <a:lumOff val="70000"/>
                    <a:alpha val="77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grpSp>
          <p:nvGrpSpPr>
            <p:cNvPr id="38" name="组合 37"/>
            <p:cNvGrpSpPr/>
            <p:nvPr/>
          </p:nvGrpSpPr>
          <p:grpSpPr>
            <a:xfrm>
              <a:off x="18001" y="9620"/>
              <a:ext cx="481" cy="462"/>
              <a:chOff x="17116" y="9730"/>
              <a:chExt cx="896" cy="788"/>
            </a:xfrm>
            <a:solidFill>
              <a:srgbClr val="004776"/>
            </a:solidFill>
          </p:grpSpPr>
          <p:sp>
            <p:nvSpPr>
              <p:cNvPr id="26" name="椭圆 25"/>
              <p:cNvSpPr/>
              <p:nvPr/>
            </p:nvSpPr>
            <p:spPr>
              <a:xfrm>
                <a:off x="1711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7" name="椭圆 26"/>
              <p:cNvSpPr/>
              <p:nvPr/>
            </p:nvSpPr>
            <p:spPr>
              <a:xfrm>
                <a:off x="17484"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8" name="椭圆 27"/>
              <p:cNvSpPr/>
              <p:nvPr/>
            </p:nvSpPr>
            <p:spPr>
              <a:xfrm>
                <a:off x="1711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9" name="椭圆 28"/>
              <p:cNvSpPr/>
              <p:nvPr/>
            </p:nvSpPr>
            <p:spPr>
              <a:xfrm>
                <a:off x="17484"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0" name="椭圆 29"/>
              <p:cNvSpPr/>
              <p:nvPr/>
            </p:nvSpPr>
            <p:spPr>
              <a:xfrm>
                <a:off x="1783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2" name="椭圆 31"/>
              <p:cNvSpPr/>
              <p:nvPr/>
            </p:nvSpPr>
            <p:spPr>
              <a:xfrm>
                <a:off x="1783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4" name="椭圆 33"/>
              <p:cNvSpPr/>
              <p:nvPr/>
            </p:nvSpPr>
            <p:spPr>
              <a:xfrm>
                <a:off x="1711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5" name="椭圆 34"/>
              <p:cNvSpPr/>
              <p:nvPr/>
            </p:nvSpPr>
            <p:spPr>
              <a:xfrm>
                <a:off x="17484"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6" name="椭圆 35"/>
              <p:cNvSpPr/>
              <p:nvPr/>
            </p:nvSpPr>
            <p:spPr>
              <a:xfrm>
                <a:off x="1783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grpSp>
      </p:grpSp>
      <p:sp>
        <p:nvSpPr>
          <p:cNvPr id="13" name="文本框 12"/>
          <p:cNvSpPr txBox="1"/>
          <p:nvPr/>
        </p:nvSpPr>
        <p:spPr>
          <a:xfrm>
            <a:off x="996950" y="2759710"/>
            <a:ext cx="3308350" cy="1014730"/>
          </a:xfrm>
          <a:prstGeom prst="rect">
            <a:avLst/>
          </a:prstGeom>
          <a:noFill/>
          <a:effectLst>
            <a:reflection blurRad="152400" stA="50000" endA="300" endPos="29000" dist="63500" dir="5400000" sy="-100000" algn="bl" rotWithShape="0"/>
          </a:effectLst>
        </p:spPr>
        <p:txBody>
          <a:bodyPr wrap="square" rtlCol="0" anchor="t">
            <a:spAutoFit/>
          </a:bodyPr>
          <a:lstStyle/>
          <a:p>
            <a:pPr algn="dist" rtl="0" eaLnBrk="1" fontAlgn="auto" latinLnBrk="0" hangingPunct="1">
              <a:lnSpc>
                <a:spcPct val="100000"/>
              </a:lnSpc>
            </a:pPr>
            <a:r>
              <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THREE</a:t>
            </a:r>
            <a:endPar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sp>
        <p:nvSpPr>
          <p:cNvPr id="37" name="矩形 36"/>
          <p:cNvSpPr/>
          <p:nvPr/>
        </p:nvSpPr>
        <p:spPr>
          <a:xfrm>
            <a:off x="6565582" y="4976495"/>
            <a:ext cx="2586990" cy="398780"/>
          </a:xfrm>
          <a:prstGeom prst="rect">
            <a:avLst/>
          </a:prstGeom>
        </p:spPr>
        <p:txBody>
          <a:bodyPr wrap="square">
            <a:spAutoFit/>
          </a:bodyPr>
          <a:lstStyle/>
          <a:p>
            <a:pPr algn="dist">
              <a:lnSpc>
                <a:spcPct val="100000"/>
              </a:lnSpc>
            </a:pPr>
            <a:r>
              <a:rPr lang="en-US" altLang="zh-CN" sz="2000" dirty="0">
                <a:solidFill>
                  <a:schemeClr val="bg1"/>
                </a:solidFill>
                <a:latin typeface="汉仪旗黑-55简" panose="00020600040101010101" charset="-128"/>
                <a:ea typeface="汉仪旗黑-55简" panose="00020600040101010101" charset="-128"/>
                <a:cs typeface="汉仪旗黑-55简" panose="00020600040101010101" charset="-128"/>
                <a:sym typeface="+mn-ea"/>
              </a:rPr>
              <a:t>CASE</a:t>
            </a:r>
            <a:endParaRPr lang="en-US" altLang="zh-CN" sz="2000" dirty="0" smtClean="0">
              <a:solidFill>
                <a:schemeClr val="bg1"/>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18" name="Freeform 5"/>
          <p:cNvSpPr/>
          <p:nvPr userDrawn="1">
            <p:custDataLst>
              <p:tags r:id="rId1"/>
            </p:custDataLst>
          </p:nvPr>
        </p:nvSpPr>
        <p:spPr bwMode="auto">
          <a:xfrm>
            <a:off x="4660900" y="1873250"/>
            <a:ext cx="6715760" cy="4984750"/>
          </a:xfrm>
          <a:custGeom>
            <a:avLst/>
            <a:gdLst>
              <a:gd name="T0" fmla="*/ 2801 w 7700"/>
              <a:gd name="T1" fmla="*/ 0 h 5412"/>
              <a:gd name="T2" fmla="*/ 7700 w 7700"/>
              <a:gd name="T3" fmla="*/ 0 h 5412"/>
              <a:gd name="T4" fmla="*/ 4902 w 7700"/>
              <a:gd name="T5" fmla="*/ 5412 h 5412"/>
              <a:gd name="T6" fmla="*/ 0 w 7700"/>
              <a:gd name="T7" fmla="*/ 5412 h 5412"/>
              <a:gd name="T8" fmla="*/ 2801 w 7700"/>
              <a:gd name="T9" fmla="*/ 0 h 5412"/>
            </a:gdLst>
            <a:ahLst/>
            <a:cxnLst>
              <a:cxn ang="0">
                <a:pos x="T0" y="T1"/>
              </a:cxn>
              <a:cxn ang="0">
                <a:pos x="T2" y="T3"/>
              </a:cxn>
              <a:cxn ang="0">
                <a:pos x="T4" y="T5"/>
              </a:cxn>
              <a:cxn ang="0">
                <a:pos x="T6" y="T7"/>
              </a:cxn>
              <a:cxn ang="0">
                <a:pos x="T8" y="T9"/>
              </a:cxn>
            </a:cxnLst>
            <a:rect l="0" t="0" r="r" b="b"/>
            <a:pathLst>
              <a:path w="7700" h="5412">
                <a:moveTo>
                  <a:pt x="2801" y="0"/>
                </a:moveTo>
                <a:lnTo>
                  <a:pt x="7700" y="0"/>
                </a:lnTo>
                <a:lnTo>
                  <a:pt x="4902" y="5412"/>
                </a:lnTo>
                <a:lnTo>
                  <a:pt x="0" y="5412"/>
                </a:lnTo>
                <a:lnTo>
                  <a:pt x="2801" y="0"/>
                </a:lnTo>
                <a:close/>
              </a:path>
            </a:pathLst>
          </a:custGeom>
          <a:gradFill>
            <a:gsLst>
              <a:gs pos="100000">
                <a:srgbClr val="FAFBFD">
                  <a:alpha val="0"/>
                </a:srgbClr>
              </a:gs>
              <a:gs pos="25000">
                <a:srgbClr val="5382A1">
                  <a:alpha val="92000"/>
                </a:srgbClr>
              </a:gs>
            </a:gsLst>
            <a:lin ang="16200000" scaled="0"/>
          </a:gradFill>
          <a:ln>
            <a:noFill/>
          </a:ln>
          <a:effectLst>
            <a:outerShdw blurRad="165100" dist="38100" dir="5400000" algn="t" rotWithShape="0">
              <a:srgbClr val="769FB8">
                <a:alpha val="30000"/>
              </a:srgb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pic>
        <p:nvPicPr>
          <p:cNvPr id="4" name="图片 3" descr="C:/Users/Administrator/Desktop/kappframework-VnCYnu(1)(1).pngkappframework-VnCYnu(1)(1)"/>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l="1421" r="1421"/>
          <a:stretch>
            <a:fillRect/>
          </a:stretch>
        </p:blipFill>
        <p:spPr>
          <a:xfrm>
            <a:off x="4443095" y="76200"/>
            <a:ext cx="8055610" cy="5865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7520" y="2176780"/>
            <a:ext cx="6121400" cy="3853815"/>
          </a:xfrm>
          <a:prstGeom prst="rect">
            <a:avLst/>
          </a:prstGeom>
          <a:noFill/>
        </p:spPr>
        <p:txBody>
          <a:bodyPr wrap="square" rtlCol="0" anchor="t">
            <a:noAutofit/>
          </a:bodyPr>
          <a:p>
            <a:pPr indent="0" fontAlgn="auto">
              <a:lnSpc>
                <a:spcPct val="150000"/>
              </a:lnSpc>
            </a:pPr>
            <a:r>
              <a:rPr lang="zh-CN" altLang="en-US" sz="2000">
                <a:solidFill>
                  <a:schemeClr val="tx1">
                    <a:lumMod val="65000"/>
                    <a:lumOff val="35000"/>
                  </a:schemeClr>
                </a:solidFill>
              </a:rPr>
              <a:t>– 采用主流工业PLC，具有光信号输入输出模块、状态量输入模块、模拟量采集模块、通讯模块。</a:t>
            </a:r>
            <a:endParaRPr lang="zh-CN" altLang="en-US" sz="2000">
              <a:solidFill>
                <a:schemeClr val="tx1">
                  <a:lumMod val="65000"/>
                  <a:lumOff val="35000"/>
                </a:schemeClr>
              </a:solidFill>
            </a:endParaRPr>
          </a:p>
          <a:p>
            <a:pPr indent="0" fontAlgn="auto">
              <a:lnSpc>
                <a:spcPct val="150000"/>
              </a:lnSpc>
            </a:pPr>
            <a:r>
              <a:rPr lang="zh-CN" altLang="en-US" sz="2000">
                <a:solidFill>
                  <a:schemeClr val="tx1">
                    <a:lumMod val="65000"/>
                    <a:lumOff val="35000"/>
                  </a:schemeClr>
                </a:solidFill>
              </a:rPr>
              <a:t>– 监测真空、调制器电流、温度、水流量、充电电源、辅助电源、反射微波功率等联锁信号。</a:t>
            </a:r>
            <a:endParaRPr lang="zh-CN" altLang="en-US" sz="2000">
              <a:solidFill>
                <a:schemeClr val="tx1">
                  <a:lumMod val="65000"/>
                  <a:lumOff val="35000"/>
                </a:schemeClr>
              </a:solidFill>
            </a:endParaRPr>
          </a:p>
          <a:p>
            <a:pPr indent="0" fontAlgn="auto">
              <a:lnSpc>
                <a:spcPct val="150000"/>
              </a:lnSpc>
            </a:pPr>
            <a:r>
              <a:rPr lang="zh-CN" altLang="en-US" sz="2000">
                <a:solidFill>
                  <a:schemeClr val="tx1">
                    <a:lumMod val="65000"/>
                    <a:lumOff val="35000"/>
                  </a:schemeClr>
                </a:solidFill>
              </a:rPr>
              <a:t>– 光信号输入输出模块接收定时触发信号。</a:t>
            </a:r>
            <a:endParaRPr lang="zh-CN" altLang="en-US" sz="2000">
              <a:solidFill>
                <a:schemeClr val="tx1">
                  <a:lumMod val="65000"/>
                  <a:lumOff val="35000"/>
                </a:schemeClr>
              </a:solidFill>
            </a:endParaRPr>
          </a:p>
        </p:txBody>
      </p:sp>
      <p:pic>
        <p:nvPicPr>
          <p:cNvPr id="5" name="图片 4"/>
          <p:cNvPicPr>
            <a:picLocks noChangeAspect="1"/>
          </p:cNvPicPr>
          <p:nvPr>
            <p:custDataLst>
              <p:tags r:id="rId1"/>
            </p:custDataLst>
          </p:nvPr>
        </p:nvPicPr>
        <p:blipFill>
          <a:blip r:embed="rId2"/>
          <a:stretch>
            <a:fillRect/>
          </a:stretch>
        </p:blipFill>
        <p:spPr>
          <a:xfrm>
            <a:off x="6720840" y="1801495"/>
            <a:ext cx="5102225" cy="3822065"/>
          </a:xfrm>
          <a:prstGeom prst="rect">
            <a:avLst/>
          </a:prstGeom>
        </p:spPr>
      </p:pic>
      <p:sp>
        <p:nvSpPr>
          <p:cNvPr id="19" name="文本框 18"/>
          <p:cNvSpPr txBox="1"/>
          <p:nvPr>
            <p:custDataLst>
              <p:tags r:id="rId3"/>
            </p:custDataLst>
          </p:nvPr>
        </p:nvSpPr>
        <p:spPr>
          <a:xfrm>
            <a:off x="554990" y="1496695"/>
            <a:ext cx="2855595" cy="438785"/>
          </a:xfrm>
          <a:prstGeom prst="rect">
            <a:avLst/>
          </a:prstGeom>
          <a:noFill/>
        </p:spPr>
        <p:txBody>
          <a:bodyPr wrap="square" lIns="70907" tIns="35455" rIns="70907" bIns="35455" rtlCol="0" anchor="t">
            <a:spAutoFit/>
          </a:bodyPr>
          <a:p>
            <a:pPr lvl="0" algn="l">
              <a:buClrTx/>
              <a:buSzTx/>
              <a:buFontTx/>
            </a:pPr>
            <a:r>
              <a:rPr lang="zh-CN" altLang="en-US" sz="2400">
                <a:solidFill>
                  <a:srgbClr val="0067A2"/>
                </a:solidFill>
                <a:sym typeface="+mn-ea"/>
              </a:rPr>
              <a:t>•</a:t>
            </a:r>
            <a:r>
              <a:rPr lang="zh-CN" altLang="en-US" sz="24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联锁设计控制与</a:t>
            </a:r>
            <a:r>
              <a:rPr lang="zh-CN" altLang="en-US" sz="24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采集</a:t>
            </a:r>
            <a:endParaRPr lang="zh-CN" altLang="en-US" sz="24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grpSp>
        <p:nvGrpSpPr>
          <p:cNvPr id="8" name="组合 7"/>
          <p:cNvGrpSpPr/>
          <p:nvPr/>
        </p:nvGrpSpPr>
        <p:grpSpPr>
          <a:xfrm>
            <a:off x="388940" y="341630"/>
            <a:ext cx="11434126" cy="913765"/>
            <a:chOff x="613" y="538"/>
            <a:chExt cx="18007" cy="1439"/>
          </a:xfrm>
        </p:grpSpPr>
        <p:sp>
          <p:nvSpPr>
            <p:cNvPr id="9" name="文本框 8"/>
            <p:cNvSpPr txBox="1"/>
            <p:nvPr>
              <p:custDataLst>
                <p:tags r:id="rId4"/>
              </p:custDataLst>
            </p:nvPr>
          </p:nvSpPr>
          <p:spPr>
            <a:xfrm>
              <a:off x="711" y="898"/>
              <a:ext cx="4230" cy="1079"/>
            </a:xfrm>
            <a:prstGeom prst="rect">
              <a:avLst/>
            </a:prstGeom>
            <a:noFill/>
          </p:spPr>
          <p:txBody>
            <a:bodyPr wrap="square" lIns="70907" tIns="35455" rIns="70907" bIns="35455" rtlCol="0" anchor="t">
              <a:spAutoFit/>
            </a:bodyPr>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控制与</a:t>
              </a: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联锁</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custDataLst>
                <p:tags r:id="rId5"/>
              </p:custDataLst>
            </p:nvPr>
          </p:nvSpPr>
          <p:spPr>
            <a:xfrm>
              <a:off x="494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11" name="文本框 10"/>
            <p:cNvSpPr txBox="1"/>
            <p:nvPr>
              <p:custDataLst>
                <p:tags r:id="rId6"/>
              </p:custDataLst>
            </p:nvPr>
          </p:nvSpPr>
          <p:spPr>
            <a:xfrm>
              <a:off x="613" y="538"/>
              <a:ext cx="3648" cy="822"/>
            </a:xfrm>
            <a:prstGeom prst="rect">
              <a:avLst/>
            </a:prstGeom>
            <a:noFill/>
            <a:effectLst>
              <a:reflection blurRad="152400" stA="50000" endA="300" endPos="29000" dist="63500" dir="5400000" sy="-100000" algn="bl" rotWithShape="0"/>
            </a:effectLst>
          </p:spPr>
          <p:txBody>
            <a:bodyPr wrap="none" rtlCol="0" anchor="t">
              <a:spAutoFit/>
            </a:bodyPr>
            <a:p>
              <a:pPr algn="ctr" rtl="0" eaLnBrk="1" fontAlgn="auto" latinLnBrk="0" hangingPunct="1">
                <a:lnSpc>
                  <a:spcPct val="100000"/>
                </a:lnSpc>
              </a:pPr>
              <a:r>
                <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FOUR</a:t>
              </a: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12" name="直接连接符 11"/>
            <p:cNvCxnSpPr/>
            <p:nvPr>
              <p:custDataLst>
                <p:tags r:id="rId7"/>
              </p:custDataLst>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8"/>
            </p:custDataLst>
          </p:nvPr>
        </p:nvSpPr>
        <p:spPr>
          <a:xfrm>
            <a:off x="3291840" y="784860"/>
            <a:ext cx="3136265" cy="387350"/>
          </a:xfrm>
          <a:prstGeom prst="rect">
            <a:avLst/>
          </a:prstGeom>
        </p:spPr>
        <p:txBody>
          <a:bodyPr wrap="square">
            <a:noAutofit/>
          </a:bodyPr>
          <a:p>
            <a:pPr algn="just">
              <a:lnSpc>
                <a:spcPct val="100000"/>
              </a:lnSpc>
            </a:pP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本地监测与控制</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采集</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54990" y="1589405"/>
            <a:ext cx="10833735" cy="2388870"/>
          </a:xfrm>
          <a:prstGeom prst="rect">
            <a:avLst/>
          </a:prstGeom>
          <a:noFill/>
        </p:spPr>
        <p:txBody>
          <a:bodyPr wrap="square" rtlCol="0" anchor="t">
            <a:noAutofit/>
          </a:bodyPr>
          <a:p>
            <a:pPr indent="0" fontAlgn="auto">
              <a:lnSpc>
                <a:spcPct val="150000"/>
              </a:lnSpc>
            </a:pPr>
            <a:r>
              <a:rPr lang="zh-CN" altLang="en-US" sz="2000">
                <a:solidFill>
                  <a:schemeClr val="tx1">
                    <a:lumMod val="65000"/>
                    <a:lumOff val="35000"/>
                  </a:schemeClr>
                </a:solidFill>
              </a:rPr>
              <a:t>– 快联锁机箱内的触发电路板上设有短路保护等各种保护信号，通过机箱用信号线与</a:t>
            </a:r>
            <a:r>
              <a:rPr lang="en-US" altLang="zh-CN" sz="2000">
                <a:solidFill>
                  <a:schemeClr val="tx1">
                    <a:lumMod val="65000"/>
                    <a:lumOff val="35000"/>
                  </a:schemeClr>
                </a:solidFill>
              </a:rPr>
              <a:t>PLC</a:t>
            </a:r>
            <a:r>
              <a:rPr lang="zh-CN" altLang="en-US" sz="2000">
                <a:solidFill>
                  <a:schemeClr val="tx1">
                    <a:lumMod val="65000"/>
                    <a:lumOff val="35000"/>
                  </a:schemeClr>
                </a:solidFill>
              </a:rPr>
              <a:t>连接，在检测到有短路出现时，联锁机箱的触发</a:t>
            </a:r>
            <a:r>
              <a:rPr lang="zh-CN" altLang="en-US" sz="2000">
                <a:solidFill>
                  <a:schemeClr val="tx1">
                    <a:lumMod val="65000"/>
                    <a:lumOff val="35000"/>
                  </a:schemeClr>
                </a:solidFill>
              </a:rPr>
              <a:t>电路板快速动作，可以在一个脉冲区间内快速关断触发信号来保护设备。</a:t>
            </a:r>
            <a:endParaRPr lang="zh-CN" altLang="en-US" sz="2000">
              <a:solidFill>
                <a:schemeClr val="tx1">
                  <a:lumMod val="65000"/>
                  <a:lumOff val="35000"/>
                </a:schemeClr>
              </a:solidFill>
            </a:endParaRPr>
          </a:p>
          <a:p>
            <a:pPr indent="0" fontAlgn="auto">
              <a:lnSpc>
                <a:spcPct val="150000"/>
              </a:lnSpc>
            </a:pPr>
            <a:r>
              <a:rPr lang="zh-CN" altLang="en-US" sz="2000">
                <a:solidFill>
                  <a:schemeClr val="tx1">
                    <a:lumMod val="65000"/>
                    <a:lumOff val="35000"/>
                  </a:schemeClr>
                </a:solidFill>
                <a:sym typeface="+mn-ea"/>
              </a:rPr>
              <a:t>–快联锁机箱可以选择恢复方法，可以手动恢复，也有自恢复功能，保护信号恢复正常后，可以通过</a:t>
            </a:r>
            <a:r>
              <a:rPr lang="en-US" altLang="zh-CN" sz="2000">
                <a:solidFill>
                  <a:schemeClr val="tx1">
                    <a:lumMod val="65000"/>
                    <a:lumOff val="35000"/>
                  </a:schemeClr>
                </a:solidFill>
                <a:sym typeface="+mn-ea"/>
              </a:rPr>
              <a:t>PLC</a:t>
            </a:r>
            <a:r>
              <a:rPr lang="zh-CN" altLang="en-US" sz="2000">
                <a:solidFill>
                  <a:schemeClr val="tx1">
                    <a:lumMod val="65000"/>
                    <a:lumOff val="35000"/>
                  </a:schemeClr>
                </a:solidFill>
                <a:sym typeface="+mn-ea"/>
              </a:rPr>
              <a:t>设置</a:t>
            </a:r>
            <a:r>
              <a:rPr lang="en-US" altLang="zh-CN" sz="2000">
                <a:solidFill>
                  <a:schemeClr val="tx1">
                    <a:lumMod val="65000"/>
                    <a:lumOff val="35000"/>
                  </a:schemeClr>
                </a:solidFill>
                <a:sym typeface="+mn-ea"/>
              </a:rPr>
              <a:t>8s</a:t>
            </a:r>
            <a:r>
              <a:rPr lang="zh-CN" altLang="en-US" sz="2000">
                <a:solidFill>
                  <a:schemeClr val="tx1">
                    <a:lumMod val="65000"/>
                    <a:lumOff val="35000"/>
                  </a:schemeClr>
                </a:solidFill>
                <a:sym typeface="+mn-ea"/>
              </a:rPr>
              <a:t>自恢复。</a:t>
            </a:r>
            <a:endParaRPr lang="zh-CN" altLang="en-US" sz="2000">
              <a:solidFill>
                <a:schemeClr val="tx1">
                  <a:lumMod val="65000"/>
                  <a:lumOff val="35000"/>
                </a:schemeClr>
              </a:solidFill>
            </a:endParaRPr>
          </a:p>
          <a:p>
            <a:pPr indent="0" fontAlgn="auto">
              <a:lnSpc>
                <a:spcPct val="150000"/>
              </a:lnSpc>
            </a:pPr>
            <a:endParaRPr lang="zh-CN" altLang="en-US" sz="2000">
              <a:solidFill>
                <a:schemeClr val="tx1">
                  <a:lumMod val="65000"/>
                  <a:lumOff val="35000"/>
                </a:schemeClr>
              </a:solidFill>
            </a:endParaRPr>
          </a:p>
        </p:txBody>
      </p:sp>
      <p:sp>
        <p:nvSpPr>
          <p:cNvPr id="19" name="文本框 18"/>
          <p:cNvSpPr txBox="1"/>
          <p:nvPr>
            <p:custDataLst>
              <p:tags r:id="rId1"/>
            </p:custDataLst>
          </p:nvPr>
        </p:nvSpPr>
        <p:spPr>
          <a:xfrm>
            <a:off x="389255" y="1255395"/>
            <a:ext cx="2609215" cy="438785"/>
          </a:xfrm>
          <a:prstGeom prst="rect">
            <a:avLst/>
          </a:prstGeom>
          <a:noFill/>
        </p:spPr>
        <p:txBody>
          <a:bodyPr wrap="square" lIns="70907" tIns="35455" rIns="70907" bIns="35455" rtlCol="0" anchor="t">
            <a:spAutoFit/>
          </a:bodyPr>
          <a:p>
            <a:pPr lvl="0" algn="l">
              <a:buClrTx/>
              <a:buSzTx/>
              <a:buFontTx/>
            </a:pPr>
            <a:r>
              <a:rPr lang="zh-CN" altLang="en-US" sz="2400">
                <a:solidFill>
                  <a:srgbClr val="0067A2"/>
                </a:solidFill>
                <a:sym typeface="+mn-ea"/>
              </a:rPr>
              <a:t>•</a:t>
            </a:r>
            <a:r>
              <a:rPr lang="zh-CN" altLang="en-US" sz="24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联锁机箱设计</a:t>
            </a:r>
            <a:endParaRPr lang="zh-CN" altLang="en-US" sz="24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grpSp>
        <p:nvGrpSpPr>
          <p:cNvPr id="8" name="组合 7"/>
          <p:cNvGrpSpPr/>
          <p:nvPr/>
        </p:nvGrpSpPr>
        <p:grpSpPr>
          <a:xfrm>
            <a:off x="388940" y="341630"/>
            <a:ext cx="11434126" cy="913765"/>
            <a:chOff x="613" y="538"/>
            <a:chExt cx="18007" cy="1439"/>
          </a:xfrm>
        </p:grpSpPr>
        <p:sp>
          <p:nvSpPr>
            <p:cNvPr id="9" name="文本框 8"/>
            <p:cNvSpPr txBox="1"/>
            <p:nvPr>
              <p:custDataLst>
                <p:tags r:id="rId2"/>
              </p:custDataLst>
            </p:nvPr>
          </p:nvSpPr>
          <p:spPr>
            <a:xfrm>
              <a:off x="711" y="898"/>
              <a:ext cx="4230" cy="1079"/>
            </a:xfrm>
            <a:prstGeom prst="rect">
              <a:avLst/>
            </a:prstGeom>
            <a:noFill/>
          </p:spPr>
          <p:txBody>
            <a:bodyPr wrap="square" lIns="70907" tIns="35455" rIns="70907" bIns="35455" rtlCol="0" anchor="t">
              <a:spAutoFit/>
            </a:bodyPr>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控制与</a:t>
              </a: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联锁</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custDataLst>
                <p:tags r:id="rId3"/>
              </p:custDataLst>
            </p:nvPr>
          </p:nvSpPr>
          <p:spPr>
            <a:xfrm>
              <a:off x="494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11" name="文本框 10"/>
            <p:cNvSpPr txBox="1"/>
            <p:nvPr>
              <p:custDataLst>
                <p:tags r:id="rId4"/>
              </p:custDataLst>
            </p:nvPr>
          </p:nvSpPr>
          <p:spPr>
            <a:xfrm>
              <a:off x="613" y="538"/>
              <a:ext cx="3648" cy="822"/>
            </a:xfrm>
            <a:prstGeom prst="rect">
              <a:avLst/>
            </a:prstGeom>
            <a:noFill/>
            <a:effectLst>
              <a:reflection blurRad="152400" stA="50000" endA="300" endPos="29000" dist="63500" dir="5400000" sy="-100000" algn="bl" rotWithShape="0"/>
            </a:effectLst>
          </p:spPr>
          <p:txBody>
            <a:bodyPr wrap="none" rtlCol="0" anchor="t">
              <a:spAutoFit/>
            </a:bodyPr>
            <a:p>
              <a:pPr algn="ctr" rtl="0" eaLnBrk="1" fontAlgn="auto" latinLnBrk="0" hangingPunct="1">
                <a:lnSpc>
                  <a:spcPct val="100000"/>
                </a:lnSpc>
              </a:pPr>
              <a:r>
                <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FOUR</a:t>
              </a: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12" name="直接连接符 11"/>
            <p:cNvCxnSpPr/>
            <p:nvPr>
              <p:custDataLst>
                <p:tags r:id="rId5"/>
              </p:custDataLst>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6"/>
            </p:custDataLst>
          </p:nvPr>
        </p:nvSpPr>
        <p:spPr>
          <a:xfrm>
            <a:off x="3291840" y="784860"/>
            <a:ext cx="3136265" cy="387350"/>
          </a:xfrm>
          <a:prstGeom prst="rect">
            <a:avLst/>
          </a:prstGeom>
        </p:spPr>
        <p:txBody>
          <a:bodyPr wrap="square">
            <a:noAutofit/>
          </a:bodyPr>
          <a:p>
            <a:pPr algn="just">
              <a:lnSpc>
                <a:spcPct val="100000"/>
              </a:lnSpc>
            </a:pP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快联锁箱机触发</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保护</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pic>
        <p:nvPicPr>
          <p:cNvPr id="4" name="图片 3"/>
          <p:cNvPicPr>
            <a:picLocks noChangeAspect="1"/>
          </p:cNvPicPr>
          <p:nvPr/>
        </p:nvPicPr>
        <p:blipFill>
          <a:blip r:embed="rId7"/>
          <a:srcRect l="4586" t="32471" r="3311" b="32775"/>
          <a:stretch>
            <a:fillRect/>
          </a:stretch>
        </p:blipFill>
        <p:spPr>
          <a:xfrm>
            <a:off x="1795145" y="4085590"/>
            <a:ext cx="8370570" cy="2369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51840" y="654050"/>
            <a:ext cx="4229100" cy="808355"/>
          </a:xfrm>
          <a:prstGeom prst="rect">
            <a:avLst/>
          </a:prstGeom>
          <a:noFill/>
        </p:spPr>
        <p:txBody>
          <a:bodyPr wrap="square" lIns="70907" tIns="35455" rIns="70907" bIns="35455" rtlCol="0" anchor="t">
            <a:spAutoFit/>
          </a:bodyPr>
          <a:lstStyle/>
          <a:p>
            <a:pPr lvl="0" algn="l">
              <a:buClrTx/>
              <a:buSzTx/>
              <a:buFontTx/>
            </a:pPr>
            <a:r>
              <a:rPr lang="zh-CN" altLang="en-US" sz="48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目录大纲</a:t>
            </a:r>
            <a:endParaRPr lang="zh-CN" altLang="en-US" sz="48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nvSpPr>
        <p:spPr>
          <a:xfrm>
            <a:off x="3423285" y="897255"/>
            <a:ext cx="5744845" cy="322580"/>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12" name="矩形 11"/>
          <p:cNvSpPr/>
          <p:nvPr/>
        </p:nvSpPr>
        <p:spPr>
          <a:xfrm>
            <a:off x="3490595" y="918210"/>
            <a:ext cx="3602990" cy="275590"/>
          </a:xfrm>
          <a:prstGeom prst="rect">
            <a:avLst/>
          </a:prstGeom>
        </p:spPr>
        <p:txBody>
          <a:bodyPr wrap="square">
            <a:spAutoFit/>
          </a:bodyPr>
          <a:lstStyle/>
          <a:p>
            <a:pPr algn="dist">
              <a:lnSpc>
                <a:spcPct val="100000"/>
              </a:lnSpc>
            </a:pPr>
            <a:r>
              <a:rPr lang="en-US" altLang="zh-CN" sz="12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CONTENT</a:t>
            </a:r>
            <a:endParaRPr lang="en-US" altLang="zh-CN" sz="12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grpSp>
        <p:nvGrpSpPr>
          <p:cNvPr id="50" name="组合 49"/>
          <p:cNvGrpSpPr/>
          <p:nvPr>
            <p:custDataLst>
              <p:tags r:id="rId1"/>
            </p:custDataLst>
          </p:nvPr>
        </p:nvGrpSpPr>
        <p:grpSpPr>
          <a:xfrm>
            <a:off x="1045210" y="1703070"/>
            <a:ext cx="2557145" cy="2852420"/>
            <a:chOff x="1310" y="3482"/>
            <a:chExt cx="4027" cy="4492"/>
          </a:xfrm>
          <a:effectLst>
            <a:reflection blurRad="152400" stA="50000" endA="300" endPos="29000" dist="63500" dir="5400000" sy="-100000" algn="bl" rotWithShape="0"/>
          </a:effectLst>
        </p:grpSpPr>
        <p:sp>
          <p:nvSpPr>
            <p:cNvPr id="13" name="矩形 12"/>
            <p:cNvSpPr/>
            <p:nvPr>
              <p:custDataLst>
                <p:tags r:id="rId2"/>
              </p:custDataLst>
            </p:nvPr>
          </p:nvSpPr>
          <p:spPr>
            <a:xfrm>
              <a:off x="1310" y="3482"/>
              <a:ext cx="4027" cy="4492"/>
            </a:xfrm>
            <a:prstGeom prst="rect">
              <a:avLst/>
            </a:prstGeom>
            <a:gradFill>
              <a:gsLst>
                <a:gs pos="72000">
                  <a:srgbClr val="FAFBFD">
                    <a:alpha val="0"/>
                  </a:srgbClr>
                </a:gs>
                <a:gs pos="0">
                  <a:srgbClr val="5382A1">
                    <a:alpha val="33000"/>
                  </a:srgbClr>
                </a:gs>
              </a:gsLst>
              <a:lin ang="16200000" scaled="0"/>
            </a:gradFill>
            <a:ln>
              <a:noFill/>
            </a:ln>
            <a:effectLst>
              <a:outerShdw blurRad="50800" dist="38100" dir="5400000" algn="t" rotWithShape="0">
                <a:srgbClr val="5382A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旗黑-55简" panose="00020600040101010101" charset="-128"/>
                <a:sym typeface="+mn-ea"/>
              </a:endParaRPr>
            </a:p>
          </p:txBody>
        </p:sp>
        <p:sp>
          <p:nvSpPr>
            <p:cNvPr id="5" name="文本框 4"/>
            <p:cNvSpPr txBox="1"/>
            <p:nvPr>
              <p:custDataLst>
                <p:tags r:id="rId3"/>
              </p:custDataLst>
            </p:nvPr>
          </p:nvSpPr>
          <p:spPr>
            <a:xfrm>
              <a:off x="1670" y="5778"/>
              <a:ext cx="2852" cy="919"/>
            </a:xfrm>
            <a:prstGeom prst="rect">
              <a:avLst/>
            </a:prstGeom>
            <a:noFill/>
          </p:spPr>
          <p:txBody>
            <a:bodyPr wrap="none" rtlCol="0" anchor="t">
              <a:spAutoFit/>
            </a:bodyPr>
            <a:lstStyle/>
            <a:p>
              <a:pPr algn="l" rtl="0" eaLnBrk="1" fontAlgn="auto" latinLnBrk="0" hangingPunct="1">
                <a:lnSpc>
                  <a:spcPct val="100000"/>
                </a:lnSpc>
              </a:pPr>
              <a:r>
                <a:rPr lang="zh-CN" altLang="en-US" sz="3200" b="1" kern="100" dirty="0">
                  <a:gradFill>
                    <a:gsLst>
                      <a:gs pos="0">
                        <a:srgbClr val="004776"/>
                      </a:gs>
                      <a:gs pos="100000">
                        <a:srgbClr val="769FB8"/>
                      </a:gs>
                    </a:gsLst>
                    <a:lin ang="5400000" scaled="0"/>
                  </a:gra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关于我们</a:t>
              </a:r>
              <a:endParaRPr lang="zh-CN" altLang="en-US" sz="3200" b="1" kern="100" dirty="0">
                <a:gradFill>
                  <a:gsLst>
                    <a:gs pos="0">
                      <a:srgbClr val="004776"/>
                    </a:gs>
                    <a:gs pos="100000">
                      <a:srgbClr val="769FB8"/>
                    </a:gs>
                  </a:gsLst>
                  <a:lin ang="5400000" scaled="0"/>
                </a:gra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4" name="文本框 13"/>
            <p:cNvSpPr txBox="1"/>
            <p:nvPr>
              <p:custDataLst>
                <p:tags r:id="rId4"/>
              </p:custDataLst>
            </p:nvPr>
          </p:nvSpPr>
          <p:spPr>
            <a:xfrm>
              <a:off x="1670" y="4623"/>
              <a:ext cx="1610" cy="1743"/>
            </a:xfrm>
            <a:prstGeom prst="rect">
              <a:avLst/>
            </a:prstGeom>
            <a:noFill/>
          </p:spPr>
          <p:txBody>
            <a:bodyPr wrap="none" rtlCol="0" anchor="t">
              <a:spAutoFit/>
            </a:bodyPr>
            <a:lstStyle/>
            <a:p>
              <a:pPr algn="l" rtl="0" eaLnBrk="1" fontAlgn="auto" latinLnBrk="0" hangingPunct="1">
                <a:lnSpc>
                  <a:spcPct val="100000"/>
                </a:lnSpc>
              </a:pPr>
              <a:r>
                <a:rPr lang="en-US" altLang="zh-CN" sz="6600" b="1" kern="100" dirty="0">
                  <a:gradFill>
                    <a:gsLst>
                      <a:gs pos="0">
                        <a:srgbClr val="004776"/>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01</a:t>
              </a:r>
              <a:endParaRPr lang="en-US" altLang="zh-CN" sz="6600" b="1" kern="100" dirty="0">
                <a:gradFill>
                  <a:gsLst>
                    <a:gs pos="0">
                      <a:srgbClr val="004776"/>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grpSp>
      <p:grpSp>
        <p:nvGrpSpPr>
          <p:cNvPr id="51" name="组合 50"/>
          <p:cNvGrpSpPr/>
          <p:nvPr>
            <p:custDataLst>
              <p:tags r:id="rId5"/>
            </p:custDataLst>
          </p:nvPr>
        </p:nvGrpSpPr>
        <p:grpSpPr>
          <a:xfrm>
            <a:off x="4298950" y="2274570"/>
            <a:ext cx="2557145" cy="2852420"/>
            <a:chOff x="5830" y="3482"/>
            <a:chExt cx="4027" cy="4492"/>
          </a:xfrm>
          <a:effectLst>
            <a:reflection blurRad="152400" stA="50000" endA="300" endPos="29000" dist="63500" dir="5400000" sy="-100000" algn="bl" rotWithShape="0"/>
          </a:effectLst>
        </p:grpSpPr>
        <p:sp>
          <p:nvSpPr>
            <p:cNvPr id="15" name="矩形 14"/>
            <p:cNvSpPr/>
            <p:nvPr>
              <p:custDataLst>
                <p:tags r:id="rId6"/>
              </p:custDataLst>
            </p:nvPr>
          </p:nvSpPr>
          <p:spPr>
            <a:xfrm>
              <a:off x="5830" y="3482"/>
              <a:ext cx="4027" cy="4492"/>
            </a:xfrm>
            <a:prstGeom prst="rect">
              <a:avLst/>
            </a:prstGeom>
            <a:gradFill>
              <a:gsLst>
                <a:gs pos="72000">
                  <a:srgbClr val="FAFBFD">
                    <a:alpha val="0"/>
                  </a:srgbClr>
                </a:gs>
                <a:gs pos="0">
                  <a:srgbClr val="5382A1">
                    <a:alpha val="33000"/>
                  </a:srgbClr>
                </a:gs>
              </a:gsLst>
              <a:lin ang="16200000" scaled="0"/>
            </a:gradFill>
            <a:ln>
              <a:noFill/>
            </a:ln>
            <a:effectLst>
              <a:outerShdw blurRad="50800" dist="38100" dir="5400000" algn="t" rotWithShape="0">
                <a:srgbClr val="5382A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旗黑-55简" panose="00020600040101010101" charset="-128"/>
                <a:sym typeface="+mn-ea"/>
              </a:endParaRPr>
            </a:p>
          </p:txBody>
        </p:sp>
        <p:sp>
          <p:nvSpPr>
            <p:cNvPr id="16" name="文本框 15"/>
            <p:cNvSpPr txBox="1"/>
            <p:nvPr>
              <p:custDataLst>
                <p:tags r:id="rId7"/>
              </p:custDataLst>
            </p:nvPr>
          </p:nvSpPr>
          <p:spPr>
            <a:xfrm>
              <a:off x="6263" y="5778"/>
              <a:ext cx="2852" cy="919"/>
            </a:xfrm>
            <a:prstGeom prst="rect">
              <a:avLst/>
            </a:prstGeom>
            <a:noFill/>
          </p:spPr>
          <p:txBody>
            <a:bodyPr wrap="none" rtlCol="0" anchor="t">
              <a:spAutoFit/>
            </a:bodyPr>
            <a:lstStyle/>
            <a:p>
              <a:pPr algn="l">
                <a:lnSpc>
                  <a:spcPct val="100000"/>
                </a:lnSpc>
              </a:pPr>
              <a:r>
                <a:rPr lang="zh-CN" altLang="en-US" sz="3200" b="1" kern="100" dirty="0">
                  <a:gradFill>
                    <a:gsLst>
                      <a:gs pos="0">
                        <a:srgbClr val="004776"/>
                      </a:gs>
                      <a:gs pos="100000">
                        <a:srgbClr val="769FB8"/>
                      </a:gs>
                    </a:gsLst>
                    <a:lin ang="5400000" scaled="0"/>
                  </a:gra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项目案例</a:t>
              </a:r>
              <a:endParaRPr lang="zh-CN" altLang="en-US" sz="3200" b="1" kern="100" dirty="0">
                <a:gradFill>
                  <a:gsLst>
                    <a:gs pos="0">
                      <a:srgbClr val="004776"/>
                    </a:gs>
                    <a:gs pos="100000">
                      <a:srgbClr val="769FB8"/>
                    </a:gs>
                  </a:gsLst>
                  <a:lin ang="5400000" scaled="0"/>
                </a:gra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8" name="文本框 17"/>
            <p:cNvSpPr txBox="1"/>
            <p:nvPr>
              <p:custDataLst>
                <p:tags r:id="rId8"/>
              </p:custDataLst>
            </p:nvPr>
          </p:nvSpPr>
          <p:spPr>
            <a:xfrm>
              <a:off x="6263" y="4623"/>
              <a:ext cx="1610" cy="1743"/>
            </a:xfrm>
            <a:prstGeom prst="rect">
              <a:avLst/>
            </a:prstGeom>
            <a:noFill/>
          </p:spPr>
          <p:txBody>
            <a:bodyPr wrap="none" rtlCol="0" anchor="t">
              <a:spAutoFit/>
            </a:bodyPr>
            <a:lstStyle/>
            <a:p>
              <a:pPr algn="l" rtl="0" eaLnBrk="1" fontAlgn="auto" latinLnBrk="0" hangingPunct="1">
                <a:lnSpc>
                  <a:spcPct val="100000"/>
                </a:lnSpc>
              </a:pPr>
              <a:r>
                <a:rPr lang="en-US" altLang="zh-CN" sz="6600" b="1" kern="100" dirty="0">
                  <a:gradFill>
                    <a:gsLst>
                      <a:gs pos="0">
                        <a:srgbClr val="004776"/>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02</a:t>
              </a:r>
              <a:endParaRPr lang="en-US" altLang="zh-CN" sz="6600" b="1" kern="100" dirty="0">
                <a:gradFill>
                  <a:gsLst>
                    <a:gs pos="0">
                      <a:srgbClr val="004776"/>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grpSp>
      <p:grpSp>
        <p:nvGrpSpPr>
          <p:cNvPr id="52" name="组合 51"/>
          <p:cNvGrpSpPr/>
          <p:nvPr>
            <p:custDataLst>
              <p:tags r:id="rId9"/>
            </p:custDataLst>
          </p:nvPr>
        </p:nvGrpSpPr>
        <p:grpSpPr>
          <a:xfrm>
            <a:off x="7501890" y="1703070"/>
            <a:ext cx="2557145" cy="2852420"/>
            <a:chOff x="10290" y="3482"/>
            <a:chExt cx="4027" cy="4492"/>
          </a:xfrm>
          <a:effectLst>
            <a:reflection blurRad="152400" stA="50000" endA="300" endPos="29000" dist="63500" dir="5400000" sy="-100000" algn="bl" rotWithShape="0"/>
          </a:effectLst>
        </p:grpSpPr>
        <p:sp>
          <p:nvSpPr>
            <p:cNvPr id="19" name="矩形 18"/>
            <p:cNvSpPr/>
            <p:nvPr>
              <p:custDataLst>
                <p:tags r:id="rId10"/>
              </p:custDataLst>
            </p:nvPr>
          </p:nvSpPr>
          <p:spPr>
            <a:xfrm>
              <a:off x="10290" y="3482"/>
              <a:ext cx="4027" cy="4492"/>
            </a:xfrm>
            <a:prstGeom prst="rect">
              <a:avLst/>
            </a:prstGeom>
            <a:gradFill>
              <a:gsLst>
                <a:gs pos="72000">
                  <a:srgbClr val="FAFBFD">
                    <a:alpha val="0"/>
                  </a:srgbClr>
                </a:gs>
                <a:gs pos="0">
                  <a:srgbClr val="5382A1">
                    <a:alpha val="33000"/>
                  </a:srgbClr>
                </a:gs>
              </a:gsLst>
              <a:lin ang="16200000" scaled="0"/>
            </a:gradFill>
            <a:ln>
              <a:noFill/>
            </a:ln>
            <a:effectLst>
              <a:outerShdw blurRad="50800" dist="38100" dir="5400000" algn="t" rotWithShape="0">
                <a:srgbClr val="5382A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旗黑-55简" panose="00020600040101010101" charset="-128"/>
                <a:sym typeface="+mn-ea"/>
              </a:endParaRPr>
            </a:p>
          </p:txBody>
        </p:sp>
        <p:sp>
          <p:nvSpPr>
            <p:cNvPr id="20" name="文本框 19"/>
            <p:cNvSpPr txBox="1"/>
            <p:nvPr>
              <p:custDataLst>
                <p:tags r:id="rId11"/>
              </p:custDataLst>
            </p:nvPr>
          </p:nvSpPr>
          <p:spPr>
            <a:xfrm>
              <a:off x="10703" y="5778"/>
              <a:ext cx="2852" cy="919"/>
            </a:xfrm>
            <a:prstGeom prst="rect">
              <a:avLst/>
            </a:prstGeom>
            <a:noFill/>
          </p:spPr>
          <p:txBody>
            <a:bodyPr wrap="none" rtlCol="0" anchor="t">
              <a:spAutoFit/>
            </a:bodyPr>
            <a:lstStyle/>
            <a:p>
              <a:pPr algn="l">
                <a:lnSpc>
                  <a:spcPct val="100000"/>
                </a:lnSpc>
              </a:pPr>
              <a:r>
                <a:rPr lang="zh-CN" altLang="en-US" sz="3200" b="1" kern="100" dirty="0">
                  <a:gradFill>
                    <a:gsLst>
                      <a:gs pos="0">
                        <a:srgbClr val="004776"/>
                      </a:gs>
                      <a:gs pos="100000">
                        <a:srgbClr val="769FB8"/>
                      </a:gs>
                    </a:gsLst>
                    <a:lin ang="5400000" scaled="0"/>
                  </a:gra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关键技术</a:t>
              </a:r>
              <a:endParaRPr lang="zh-CN" altLang="en-US" sz="3200" b="1" kern="100" dirty="0">
                <a:gradFill>
                  <a:gsLst>
                    <a:gs pos="0">
                      <a:srgbClr val="004776"/>
                    </a:gs>
                    <a:gs pos="100000">
                      <a:srgbClr val="769FB8"/>
                    </a:gs>
                  </a:gsLst>
                  <a:lin ang="5400000" scaled="0"/>
                </a:gra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2" name="文本框 21"/>
            <p:cNvSpPr txBox="1"/>
            <p:nvPr>
              <p:custDataLst>
                <p:tags r:id="rId12"/>
              </p:custDataLst>
            </p:nvPr>
          </p:nvSpPr>
          <p:spPr>
            <a:xfrm>
              <a:off x="10703" y="4623"/>
              <a:ext cx="1610" cy="1743"/>
            </a:xfrm>
            <a:prstGeom prst="rect">
              <a:avLst/>
            </a:prstGeom>
            <a:noFill/>
          </p:spPr>
          <p:txBody>
            <a:bodyPr wrap="none" rtlCol="0" anchor="t">
              <a:spAutoFit/>
            </a:bodyPr>
            <a:lstStyle/>
            <a:p>
              <a:pPr algn="l" rtl="0" eaLnBrk="1" fontAlgn="auto" latinLnBrk="0" hangingPunct="1">
                <a:lnSpc>
                  <a:spcPct val="100000"/>
                </a:lnSpc>
              </a:pPr>
              <a:r>
                <a:rPr lang="en-US" altLang="zh-CN" sz="6600" b="1" kern="100" dirty="0">
                  <a:gradFill>
                    <a:gsLst>
                      <a:gs pos="0">
                        <a:srgbClr val="004776"/>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03</a:t>
              </a:r>
              <a:endParaRPr lang="en-US" altLang="zh-CN" sz="6600" b="1" kern="100" dirty="0">
                <a:gradFill>
                  <a:gsLst>
                    <a:gs pos="0">
                      <a:srgbClr val="004776"/>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grpSp>
    </p:spTree>
    <p:custDataLst>
      <p:tags r:id="rId1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69595" y="1932305"/>
            <a:ext cx="5017770" cy="718185"/>
          </a:xfrm>
          <a:prstGeom prst="rect">
            <a:avLst/>
          </a:prstGeom>
          <a:noFill/>
        </p:spPr>
        <p:txBody>
          <a:bodyPr wrap="square" rtlCol="0" anchor="t">
            <a:noAutofit/>
          </a:bodyPr>
          <a:p>
            <a:pPr indent="0" fontAlgn="auto">
              <a:lnSpc>
                <a:spcPct val="150000"/>
              </a:lnSpc>
            </a:pPr>
            <a:r>
              <a:rPr lang="zh-CN" altLang="en-US" sz="1600">
                <a:solidFill>
                  <a:schemeClr val="tx1">
                    <a:lumMod val="65000"/>
                    <a:lumOff val="35000"/>
                  </a:schemeClr>
                </a:solidFill>
              </a:rPr>
              <a:t>–安装于控制机柜柜门上</a:t>
            </a:r>
            <a:endParaRPr lang="zh-CN" altLang="en-US" sz="1600">
              <a:solidFill>
                <a:schemeClr val="tx1">
                  <a:lumMod val="65000"/>
                  <a:lumOff val="35000"/>
                </a:schemeClr>
              </a:solidFill>
            </a:endParaRPr>
          </a:p>
          <a:p>
            <a:pPr indent="0" fontAlgn="auto">
              <a:lnSpc>
                <a:spcPct val="150000"/>
              </a:lnSpc>
            </a:pPr>
            <a:r>
              <a:rPr lang="zh-CN" altLang="en-US" sz="1600">
                <a:solidFill>
                  <a:schemeClr val="tx1">
                    <a:lumMod val="65000"/>
                    <a:lumOff val="35000"/>
                  </a:schemeClr>
                </a:solidFill>
              </a:rPr>
              <a:t>–可实现对充电电源、辅助电源、真空等的监控</a:t>
            </a:r>
            <a:endParaRPr lang="zh-CN" altLang="en-US" sz="1600">
              <a:solidFill>
                <a:schemeClr val="tx1">
                  <a:lumMod val="65000"/>
                  <a:lumOff val="35000"/>
                </a:schemeClr>
              </a:solidFill>
            </a:endParaRPr>
          </a:p>
        </p:txBody>
      </p:sp>
      <p:sp>
        <p:nvSpPr>
          <p:cNvPr id="4" name="文本框 3"/>
          <p:cNvSpPr txBox="1"/>
          <p:nvPr>
            <p:custDataLst>
              <p:tags r:id="rId1"/>
            </p:custDataLst>
          </p:nvPr>
        </p:nvSpPr>
        <p:spPr>
          <a:xfrm>
            <a:off x="490220" y="3274695"/>
            <a:ext cx="5097145" cy="829945"/>
          </a:xfrm>
          <a:prstGeom prst="rect">
            <a:avLst/>
          </a:prstGeom>
          <a:noFill/>
        </p:spPr>
        <p:txBody>
          <a:bodyPr wrap="square" rtlCol="0" anchor="t">
            <a:spAutoFit/>
          </a:bodyPr>
          <a:p>
            <a:pPr indent="0" fontAlgn="auto">
              <a:lnSpc>
                <a:spcPct val="150000"/>
              </a:lnSpc>
            </a:pPr>
            <a:r>
              <a:rPr lang="zh-CN" altLang="en-US" sz="1600">
                <a:solidFill>
                  <a:schemeClr val="tx1">
                    <a:lumMod val="65000"/>
                    <a:lumOff val="35000"/>
                  </a:schemeClr>
                </a:solidFill>
              </a:rPr>
              <a:t>–控制局域网内运行EPICS的任意计算机</a:t>
            </a:r>
            <a:endParaRPr lang="zh-CN" altLang="en-US" sz="1600">
              <a:solidFill>
                <a:schemeClr val="tx1">
                  <a:lumMod val="65000"/>
                  <a:lumOff val="35000"/>
                </a:schemeClr>
              </a:solidFill>
            </a:endParaRPr>
          </a:p>
          <a:p>
            <a:pPr indent="0" fontAlgn="auto">
              <a:lnSpc>
                <a:spcPct val="150000"/>
              </a:lnSpc>
            </a:pPr>
            <a:r>
              <a:rPr lang="zh-CN" altLang="en-US" sz="1600">
                <a:solidFill>
                  <a:schemeClr val="tx1">
                    <a:lumMod val="65000"/>
                    <a:lumOff val="35000"/>
                  </a:schemeClr>
                </a:solidFill>
              </a:rPr>
              <a:t>–可实现对充电电源、辅助电源、真空等的监控</a:t>
            </a:r>
            <a:endParaRPr lang="zh-CN" altLang="en-US" sz="1600">
              <a:solidFill>
                <a:schemeClr val="tx1">
                  <a:lumMod val="65000"/>
                  <a:lumOff val="35000"/>
                </a:schemeClr>
              </a:solidFill>
            </a:endParaRPr>
          </a:p>
        </p:txBody>
      </p:sp>
      <p:sp>
        <p:nvSpPr>
          <p:cNvPr id="19" name="文本框 18"/>
          <p:cNvSpPr txBox="1"/>
          <p:nvPr>
            <p:custDataLst>
              <p:tags r:id="rId2"/>
            </p:custDataLst>
          </p:nvPr>
        </p:nvSpPr>
        <p:spPr>
          <a:xfrm>
            <a:off x="554990" y="1496695"/>
            <a:ext cx="2609215" cy="377190"/>
          </a:xfrm>
          <a:prstGeom prst="rect">
            <a:avLst/>
          </a:prstGeom>
          <a:noFill/>
        </p:spPr>
        <p:txBody>
          <a:bodyPr wrap="square" lIns="70907" tIns="35455" rIns="70907" bIns="35455" rtlCol="0" anchor="t">
            <a:spAutoFit/>
          </a:bodyPr>
          <a:p>
            <a:pPr lvl="0" algn="l">
              <a:buClrTx/>
              <a:buSzTx/>
              <a:buFontTx/>
            </a:pPr>
            <a:r>
              <a:rPr lang="zh-CN" altLang="en-US" sz="2000">
                <a:solidFill>
                  <a:srgbClr val="0067A2"/>
                </a:solidFill>
                <a:sym typeface="+mn-ea"/>
              </a:rPr>
              <a:t>•</a:t>
            </a:r>
            <a:r>
              <a:rPr lang="zh-CN" altLang="en-US" sz="20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本地</a:t>
            </a:r>
            <a:r>
              <a:rPr lang="zh-CN" altLang="en-US" sz="20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触摸屏</a:t>
            </a:r>
            <a:endParaRPr lang="zh-CN" altLang="en-US" sz="20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6" name="文本框 5"/>
          <p:cNvSpPr txBox="1"/>
          <p:nvPr>
            <p:custDataLst>
              <p:tags r:id="rId3"/>
            </p:custDataLst>
          </p:nvPr>
        </p:nvSpPr>
        <p:spPr>
          <a:xfrm>
            <a:off x="569595" y="2866390"/>
            <a:ext cx="1544320" cy="377190"/>
          </a:xfrm>
          <a:prstGeom prst="rect">
            <a:avLst/>
          </a:prstGeom>
          <a:noFill/>
        </p:spPr>
        <p:txBody>
          <a:bodyPr wrap="square" lIns="70907" tIns="35455" rIns="70907" bIns="35455" rtlCol="0" anchor="t">
            <a:spAutoFit/>
          </a:bodyPr>
          <a:p>
            <a:pPr lvl="0" algn="l">
              <a:buClrTx/>
              <a:buSzTx/>
              <a:buFontTx/>
            </a:pPr>
            <a:r>
              <a:rPr lang="zh-CN" altLang="en-US" sz="2000">
                <a:solidFill>
                  <a:srgbClr val="0067A2"/>
                </a:solidFill>
                <a:sym typeface="+mn-ea"/>
              </a:rPr>
              <a:t>•</a:t>
            </a:r>
            <a:r>
              <a:rPr lang="zh-CN" altLang="en-US" sz="20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远程控制</a:t>
            </a:r>
            <a:endParaRPr lang="zh-CN" altLang="en-US" sz="2000" spc="-150" dirty="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grpSp>
        <p:nvGrpSpPr>
          <p:cNvPr id="8" name="组合 7"/>
          <p:cNvGrpSpPr/>
          <p:nvPr/>
        </p:nvGrpSpPr>
        <p:grpSpPr>
          <a:xfrm>
            <a:off x="388940" y="341630"/>
            <a:ext cx="11434126" cy="913765"/>
            <a:chOff x="613" y="538"/>
            <a:chExt cx="18007" cy="1439"/>
          </a:xfrm>
        </p:grpSpPr>
        <p:sp>
          <p:nvSpPr>
            <p:cNvPr id="9" name="文本框 8"/>
            <p:cNvSpPr txBox="1"/>
            <p:nvPr>
              <p:custDataLst>
                <p:tags r:id="rId4"/>
              </p:custDataLst>
            </p:nvPr>
          </p:nvSpPr>
          <p:spPr>
            <a:xfrm>
              <a:off x="711" y="898"/>
              <a:ext cx="4230" cy="1079"/>
            </a:xfrm>
            <a:prstGeom prst="rect">
              <a:avLst/>
            </a:prstGeom>
            <a:noFill/>
          </p:spPr>
          <p:txBody>
            <a:bodyPr wrap="square" lIns="70907" tIns="35455" rIns="70907" bIns="35455" rtlCol="0" anchor="t">
              <a:spAutoFit/>
            </a:bodyPr>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控制与</a:t>
              </a: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联锁</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custDataLst>
                <p:tags r:id="rId5"/>
              </p:custDataLst>
            </p:nvPr>
          </p:nvSpPr>
          <p:spPr>
            <a:xfrm>
              <a:off x="494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2" name="文本框 1"/>
            <p:cNvSpPr txBox="1"/>
            <p:nvPr>
              <p:custDataLst>
                <p:tags r:id="rId6"/>
              </p:custDataLst>
            </p:nvPr>
          </p:nvSpPr>
          <p:spPr>
            <a:xfrm>
              <a:off x="613" y="538"/>
              <a:ext cx="3648" cy="822"/>
            </a:xfrm>
            <a:prstGeom prst="rect">
              <a:avLst/>
            </a:prstGeom>
            <a:noFill/>
            <a:effectLst>
              <a:reflection blurRad="152400" stA="50000" endA="300" endPos="29000" dist="63500" dir="5400000" sy="-100000" algn="bl" rotWithShape="0"/>
            </a:effectLst>
          </p:spPr>
          <p:txBody>
            <a:bodyPr wrap="none" rtlCol="0" anchor="t">
              <a:spAutoFit/>
            </a:bodyPr>
            <a:p>
              <a:pPr algn="ctr" rtl="0" eaLnBrk="1" fontAlgn="auto" latinLnBrk="0" hangingPunct="1">
                <a:lnSpc>
                  <a:spcPct val="100000"/>
                </a:lnSpc>
              </a:pPr>
              <a:r>
                <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FOUR</a:t>
              </a: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12" name="直接连接符 11"/>
            <p:cNvCxnSpPr/>
            <p:nvPr>
              <p:custDataLst>
                <p:tags r:id="rId7"/>
              </p:custDataLst>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8"/>
            </p:custDataLst>
          </p:nvPr>
        </p:nvSpPr>
        <p:spPr>
          <a:xfrm>
            <a:off x="3291840" y="784860"/>
            <a:ext cx="3136265" cy="387350"/>
          </a:xfrm>
          <a:prstGeom prst="rect">
            <a:avLst/>
          </a:prstGeom>
        </p:spPr>
        <p:txBody>
          <a:bodyPr wrap="square">
            <a:noAutofit/>
          </a:bodyPr>
          <a:p>
            <a:pPr algn="just">
              <a:lnSpc>
                <a:spcPct val="100000"/>
              </a:lnSpc>
            </a:pP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上层</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控制</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pic>
        <p:nvPicPr>
          <p:cNvPr id="7" name="图片 6"/>
          <p:cNvPicPr>
            <a:picLocks noChangeAspect="1"/>
          </p:cNvPicPr>
          <p:nvPr>
            <p:custDataLst>
              <p:tags r:id="rId9"/>
            </p:custDataLst>
          </p:nvPr>
        </p:nvPicPr>
        <p:blipFill>
          <a:blip r:embed="rId10"/>
          <a:stretch>
            <a:fillRect/>
          </a:stretch>
        </p:blipFill>
        <p:spPr>
          <a:xfrm>
            <a:off x="721995" y="4135755"/>
            <a:ext cx="5540375" cy="2593340"/>
          </a:xfrm>
          <a:prstGeom prst="rect">
            <a:avLst/>
          </a:prstGeom>
        </p:spPr>
      </p:pic>
      <p:pic>
        <p:nvPicPr>
          <p:cNvPr id="14" name="图片 13"/>
          <p:cNvPicPr>
            <a:picLocks noChangeAspect="1"/>
          </p:cNvPicPr>
          <p:nvPr>
            <p:custDataLst>
              <p:tags r:id="rId11"/>
            </p:custDataLst>
          </p:nvPr>
        </p:nvPicPr>
        <p:blipFill>
          <a:blip r:embed="rId12"/>
          <a:stretch>
            <a:fillRect/>
          </a:stretch>
        </p:blipFill>
        <p:spPr>
          <a:xfrm>
            <a:off x="8042910" y="1349375"/>
            <a:ext cx="3173095" cy="2526030"/>
          </a:xfrm>
          <a:prstGeom prst="rect">
            <a:avLst/>
          </a:prstGeom>
        </p:spPr>
      </p:pic>
      <p:pic>
        <p:nvPicPr>
          <p:cNvPr id="15" name="图片 14"/>
          <p:cNvPicPr>
            <a:picLocks noChangeAspect="1"/>
          </p:cNvPicPr>
          <p:nvPr>
            <p:custDataLst>
              <p:tags r:id="rId13"/>
            </p:custDataLst>
          </p:nvPr>
        </p:nvPicPr>
        <p:blipFill>
          <a:blip r:embed="rId14"/>
          <a:stretch>
            <a:fillRect/>
          </a:stretch>
        </p:blipFill>
        <p:spPr>
          <a:xfrm>
            <a:off x="6693535" y="4086225"/>
            <a:ext cx="3832860" cy="2581275"/>
          </a:xfrm>
          <a:prstGeom prst="rect">
            <a:avLst/>
          </a:prstGeom>
        </p:spPr>
      </p:pic>
      <p:grpSp>
        <p:nvGrpSpPr>
          <p:cNvPr id="29" name="组合 28"/>
          <p:cNvGrpSpPr/>
          <p:nvPr/>
        </p:nvGrpSpPr>
        <p:grpSpPr>
          <a:xfrm>
            <a:off x="5749290" y="2233295"/>
            <a:ext cx="1052195" cy="158750"/>
            <a:chOff x="4799" y="3352"/>
            <a:chExt cx="2441" cy="250"/>
          </a:xfrm>
          <a:gradFill>
            <a:gsLst>
              <a:gs pos="100000">
                <a:srgbClr val="7C5E29"/>
              </a:gs>
              <a:gs pos="0">
                <a:srgbClr val="CAAF4E"/>
              </a:gs>
            </a:gsLst>
            <a:lin ang="0" scaled="1"/>
          </a:gradFill>
        </p:grpSpPr>
        <p:sp>
          <p:nvSpPr>
            <p:cNvPr id="21" name="燕尾形 20"/>
            <p:cNvSpPr/>
            <p:nvPr>
              <p:custDataLst>
                <p:tags r:id="rId15"/>
              </p:custDataLst>
            </p:nvPr>
          </p:nvSpPr>
          <p:spPr>
            <a:xfrm>
              <a:off x="4799"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2" name="燕尾形 21"/>
            <p:cNvSpPr/>
            <p:nvPr>
              <p:custDataLst>
                <p:tags r:id="rId16"/>
              </p:custDataLst>
            </p:nvPr>
          </p:nvSpPr>
          <p:spPr>
            <a:xfrm>
              <a:off x="5112"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3" name="燕尾形 22"/>
            <p:cNvSpPr/>
            <p:nvPr>
              <p:custDataLst>
                <p:tags r:id="rId17"/>
              </p:custDataLst>
            </p:nvPr>
          </p:nvSpPr>
          <p:spPr>
            <a:xfrm>
              <a:off x="5425"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4" name="燕尾形 23"/>
            <p:cNvSpPr/>
            <p:nvPr>
              <p:custDataLst>
                <p:tags r:id="rId18"/>
              </p:custDataLst>
            </p:nvPr>
          </p:nvSpPr>
          <p:spPr>
            <a:xfrm>
              <a:off x="5738"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5" name="燕尾形 24"/>
            <p:cNvSpPr/>
            <p:nvPr>
              <p:custDataLst>
                <p:tags r:id="rId19"/>
              </p:custDataLst>
            </p:nvPr>
          </p:nvSpPr>
          <p:spPr>
            <a:xfrm>
              <a:off x="6051"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6" name="燕尾形 25"/>
            <p:cNvSpPr/>
            <p:nvPr>
              <p:custDataLst>
                <p:tags r:id="rId20"/>
              </p:custDataLst>
            </p:nvPr>
          </p:nvSpPr>
          <p:spPr>
            <a:xfrm>
              <a:off x="6364"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7" name="燕尾形 26"/>
            <p:cNvSpPr/>
            <p:nvPr>
              <p:custDataLst>
                <p:tags r:id="rId21"/>
              </p:custDataLst>
            </p:nvPr>
          </p:nvSpPr>
          <p:spPr>
            <a:xfrm>
              <a:off x="6677"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8" name="燕尾形 27"/>
            <p:cNvSpPr/>
            <p:nvPr>
              <p:custDataLst>
                <p:tags r:id="rId22"/>
              </p:custDataLst>
            </p:nvPr>
          </p:nvSpPr>
          <p:spPr>
            <a:xfrm>
              <a:off x="6990"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grpSp>
      <p:grpSp>
        <p:nvGrpSpPr>
          <p:cNvPr id="16" name="组合 15"/>
          <p:cNvGrpSpPr/>
          <p:nvPr/>
        </p:nvGrpSpPr>
        <p:grpSpPr>
          <a:xfrm>
            <a:off x="6423660" y="2452370"/>
            <a:ext cx="1052195" cy="158750"/>
            <a:chOff x="4799" y="3352"/>
            <a:chExt cx="2441" cy="250"/>
          </a:xfrm>
          <a:gradFill>
            <a:gsLst>
              <a:gs pos="100000">
                <a:srgbClr val="7C5E29"/>
              </a:gs>
              <a:gs pos="0">
                <a:srgbClr val="CAAF4E"/>
              </a:gs>
            </a:gsLst>
            <a:lin ang="0" scaled="1"/>
          </a:gradFill>
        </p:grpSpPr>
        <p:sp>
          <p:nvSpPr>
            <p:cNvPr id="20" name="燕尾形 19"/>
            <p:cNvSpPr/>
            <p:nvPr>
              <p:custDataLst>
                <p:tags r:id="rId23"/>
              </p:custDataLst>
            </p:nvPr>
          </p:nvSpPr>
          <p:spPr>
            <a:xfrm>
              <a:off x="4799"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30" name="燕尾形 29"/>
            <p:cNvSpPr/>
            <p:nvPr>
              <p:custDataLst>
                <p:tags r:id="rId24"/>
              </p:custDataLst>
            </p:nvPr>
          </p:nvSpPr>
          <p:spPr>
            <a:xfrm>
              <a:off x="5112"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31" name="燕尾形 30"/>
            <p:cNvSpPr/>
            <p:nvPr>
              <p:custDataLst>
                <p:tags r:id="rId25"/>
              </p:custDataLst>
            </p:nvPr>
          </p:nvSpPr>
          <p:spPr>
            <a:xfrm>
              <a:off x="5425"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32" name="燕尾形 31"/>
            <p:cNvSpPr/>
            <p:nvPr>
              <p:custDataLst>
                <p:tags r:id="rId26"/>
              </p:custDataLst>
            </p:nvPr>
          </p:nvSpPr>
          <p:spPr>
            <a:xfrm>
              <a:off x="5738"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33" name="燕尾形 32"/>
            <p:cNvSpPr/>
            <p:nvPr>
              <p:custDataLst>
                <p:tags r:id="rId27"/>
              </p:custDataLst>
            </p:nvPr>
          </p:nvSpPr>
          <p:spPr>
            <a:xfrm>
              <a:off x="6051"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34" name="燕尾形 33"/>
            <p:cNvSpPr/>
            <p:nvPr>
              <p:custDataLst>
                <p:tags r:id="rId28"/>
              </p:custDataLst>
            </p:nvPr>
          </p:nvSpPr>
          <p:spPr>
            <a:xfrm>
              <a:off x="6364"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35" name="燕尾形 34"/>
            <p:cNvSpPr/>
            <p:nvPr>
              <p:custDataLst>
                <p:tags r:id="rId29"/>
              </p:custDataLst>
            </p:nvPr>
          </p:nvSpPr>
          <p:spPr>
            <a:xfrm>
              <a:off x="6677"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17" name="燕尾形 16"/>
            <p:cNvSpPr/>
            <p:nvPr>
              <p:custDataLst>
                <p:tags r:id="rId30"/>
              </p:custDataLst>
            </p:nvPr>
          </p:nvSpPr>
          <p:spPr>
            <a:xfrm>
              <a:off x="6990"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388940" y="341630"/>
            <a:ext cx="11434126" cy="913765"/>
            <a:chOff x="613" y="538"/>
            <a:chExt cx="18007" cy="1439"/>
          </a:xfrm>
        </p:grpSpPr>
        <p:sp>
          <p:nvSpPr>
            <p:cNvPr id="37" name="文本框 36"/>
            <p:cNvSpPr txBox="1"/>
            <p:nvPr/>
          </p:nvSpPr>
          <p:spPr>
            <a:xfrm>
              <a:off x="711" y="898"/>
              <a:ext cx="4230"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控制与</a:t>
              </a: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联锁</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8" name="矩形: 圆角 87"/>
            <p:cNvSpPr/>
            <p:nvPr/>
          </p:nvSpPr>
          <p:spPr>
            <a:xfrm>
              <a:off x="494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40" name="文本框 39"/>
            <p:cNvSpPr txBox="1"/>
            <p:nvPr/>
          </p:nvSpPr>
          <p:spPr>
            <a:xfrm>
              <a:off x="613" y="538"/>
              <a:ext cx="364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r>
                <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FOUR</a:t>
              </a: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41" name="直接连接符 40"/>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544830" y="1392555"/>
            <a:ext cx="11102340" cy="4857750"/>
          </a:xfrm>
          <a:prstGeom prst="rect">
            <a:avLst/>
          </a:prstGeom>
        </p:spPr>
      </p:pic>
      <p:sp>
        <p:nvSpPr>
          <p:cNvPr id="5" name="矩形 4"/>
          <p:cNvSpPr/>
          <p:nvPr>
            <p:custDataLst>
              <p:tags r:id="rId3"/>
            </p:custDataLst>
          </p:nvPr>
        </p:nvSpPr>
        <p:spPr>
          <a:xfrm>
            <a:off x="3291840" y="784860"/>
            <a:ext cx="3136265" cy="387350"/>
          </a:xfrm>
          <a:prstGeom prst="rect">
            <a:avLst/>
          </a:prstGeom>
        </p:spPr>
        <p:txBody>
          <a:bodyPr wrap="square">
            <a:noAutofit/>
          </a:bodyPr>
          <a:p>
            <a:pPr algn="just">
              <a:lnSpc>
                <a:spcPct val="100000"/>
              </a:lnSpc>
            </a:pP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联锁控制</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3"/>
          </p:nvPr>
        </p:nvPicPr>
        <p:blipFill>
          <a:blip r:embed="rId1" cstate="print">
            <a:extLst>
              <a:ext uri="{28A0092B-C50C-407E-A947-70E740481C1C}">
                <a14:useLocalDpi xmlns:a14="http://schemas.microsoft.com/office/drawing/2010/main" val="0"/>
              </a:ext>
            </a:extLst>
          </a:blip>
          <a:srcRect l="8961" r="8961"/>
          <a:stretch>
            <a:fillRect/>
          </a:stretch>
        </p:blipFill>
        <p:spPr/>
      </p:pic>
      <p:sp>
        <p:nvSpPr>
          <p:cNvPr id="17" name="TextBox 20" descr="7b0a20202020227461726765744d6f64756c65223a202270726f636573734f6e6c696e65466f6e7473220a7d0a"/>
          <p:cNvSpPr txBox="1"/>
          <p:nvPr/>
        </p:nvSpPr>
        <p:spPr>
          <a:xfrm>
            <a:off x="1828165" y="1185545"/>
            <a:ext cx="2205355" cy="900430"/>
          </a:xfrm>
          <a:prstGeom prst="rect">
            <a:avLst/>
          </a:prstGeom>
          <a:noFill/>
        </p:spPr>
        <p:txBody>
          <a:bodyPr wrap="square" lIns="70907" tIns="35455" rIns="70907" bIns="35455" rtlCol="0">
            <a:spAutoFit/>
          </a:bodyPr>
          <a:lstStyle/>
          <a:p>
            <a:pPr algn="l">
              <a:lnSpc>
                <a:spcPct val="100000"/>
              </a:lnSpc>
            </a:pPr>
            <a:r>
              <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谢谢！</a:t>
            </a:r>
            <a:endPar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sp>
        <p:nvSpPr>
          <p:cNvPr id="8" name="Freeform 6"/>
          <p:cNvSpPr/>
          <p:nvPr/>
        </p:nvSpPr>
        <p:spPr bwMode="auto">
          <a:xfrm>
            <a:off x="9725025" y="2524760"/>
            <a:ext cx="2482215" cy="4340225"/>
          </a:xfrm>
          <a:custGeom>
            <a:avLst/>
            <a:gdLst>
              <a:gd name="T0" fmla="*/ 2800 w 7702"/>
              <a:gd name="T1" fmla="*/ 0 h 5409"/>
              <a:gd name="T2" fmla="*/ 7702 w 7702"/>
              <a:gd name="T3" fmla="*/ 0 h 5409"/>
              <a:gd name="T4" fmla="*/ 4901 w 7702"/>
              <a:gd name="T5" fmla="*/ 5409 h 5409"/>
              <a:gd name="T6" fmla="*/ 0 w 7702"/>
              <a:gd name="T7" fmla="*/ 5409 h 5409"/>
              <a:gd name="T8" fmla="*/ 2800 w 7702"/>
              <a:gd name="T9" fmla="*/ 0 h 5409"/>
            </a:gdLst>
            <a:ahLst/>
            <a:cxnLst>
              <a:cxn ang="0">
                <a:pos x="T0" y="T1"/>
              </a:cxn>
              <a:cxn ang="0">
                <a:pos x="T2" y="T3"/>
              </a:cxn>
              <a:cxn ang="0">
                <a:pos x="T4" y="T5"/>
              </a:cxn>
              <a:cxn ang="0">
                <a:pos x="T6" y="T7"/>
              </a:cxn>
              <a:cxn ang="0">
                <a:pos x="T8" y="T9"/>
              </a:cxn>
            </a:cxnLst>
            <a:rect l="0" t="0" r="r" b="b"/>
            <a:pathLst>
              <a:path w="4272" h="6834">
                <a:moveTo>
                  <a:pt x="3518" y="0"/>
                </a:moveTo>
                <a:lnTo>
                  <a:pt x="4272" y="0"/>
                </a:lnTo>
                <a:lnTo>
                  <a:pt x="4272" y="6834"/>
                </a:lnTo>
                <a:lnTo>
                  <a:pt x="0" y="6834"/>
                </a:lnTo>
                <a:lnTo>
                  <a:pt x="3518" y="0"/>
                </a:lnTo>
                <a:close/>
              </a:path>
            </a:pathLst>
          </a:custGeom>
          <a:gradFill>
            <a:gsLst>
              <a:gs pos="0">
                <a:srgbClr val="0067A2"/>
              </a:gs>
              <a:gs pos="100000">
                <a:schemeClr val="accent1">
                  <a:lumMod val="30000"/>
                  <a:lumOff val="70000"/>
                  <a:alpha val="77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sp>
        <p:nvSpPr>
          <p:cNvPr id="9" name="Freeform 7"/>
          <p:cNvSpPr/>
          <p:nvPr/>
        </p:nvSpPr>
        <p:spPr bwMode="auto">
          <a:xfrm>
            <a:off x="6017895" y="635"/>
            <a:ext cx="2246630" cy="3268345"/>
          </a:xfrm>
          <a:custGeom>
            <a:avLst/>
            <a:gdLst>
              <a:gd name="T0" fmla="*/ 2704 w 3909"/>
              <a:gd name="T1" fmla="*/ 0 h 5201"/>
              <a:gd name="T2" fmla="*/ 3909 w 3909"/>
              <a:gd name="T3" fmla="*/ 0 h 5201"/>
              <a:gd name="T4" fmla="*/ 1205 w 3909"/>
              <a:gd name="T5" fmla="*/ 5201 h 5201"/>
              <a:gd name="T6" fmla="*/ 0 w 3909"/>
              <a:gd name="T7" fmla="*/ 5201 h 5201"/>
              <a:gd name="T8" fmla="*/ 2704 w 3909"/>
              <a:gd name="T9" fmla="*/ 0 h 5201"/>
            </a:gdLst>
            <a:ahLst/>
            <a:cxnLst>
              <a:cxn ang="0">
                <a:pos x="T0" y="T1"/>
              </a:cxn>
              <a:cxn ang="0">
                <a:pos x="T2" y="T3"/>
              </a:cxn>
              <a:cxn ang="0">
                <a:pos x="T4" y="T5"/>
              </a:cxn>
              <a:cxn ang="0">
                <a:pos x="T6" y="T7"/>
              </a:cxn>
              <a:cxn ang="0">
                <a:pos x="T8" y="T9"/>
              </a:cxn>
            </a:cxnLst>
            <a:rect l="0" t="0" r="r" b="b"/>
            <a:pathLst>
              <a:path w="3909" h="5201">
                <a:moveTo>
                  <a:pt x="2704" y="0"/>
                </a:moveTo>
                <a:lnTo>
                  <a:pt x="3909" y="0"/>
                </a:lnTo>
                <a:lnTo>
                  <a:pt x="1205" y="5201"/>
                </a:lnTo>
                <a:lnTo>
                  <a:pt x="0" y="5201"/>
                </a:lnTo>
                <a:lnTo>
                  <a:pt x="2704" y="0"/>
                </a:lnTo>
                <a:close/>
              </a:path>
            </a:pathLst>
          </a:custGeom>
          <a:gradFill>
            <a:gsLst>
              <a:gs pos="0">
                <a:srgbClr val="0067A2"/>
              </a:gs>
              <a:gs pos="100000">
                <a:schemeClr val="accent1">
                  <a:lumMod val="30000"/>
                  <a:lumOff val="70000"/>
                  <a:alpha val="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sp>
        <p:nvSpPr>
          <p:cNvPr id="10" name="Freeform 8"/>
          <p:cNvSpPr/>
          <p:nvPr/>
        </p:nvSpPr>
        <p:spPr bwMode="auto">
          <a:xfrm>
            <a:off x="6312535" y="4756150"/>
            <a:ext cx="1446530" cy="2108200"/>
          </a:xfrm>
          <a:custGeom>
            <a:avLst/>
            <a:gdLst>
              <a:gd name="T0" fmla="*/ 1404 w 2030"/>
              <a:gd name="T1" fmla="*/ 0 h 2705"/>
              <a:gd name="T2" fmla="*/ 2030 w 2030"/>
              <a:gd name="T3" fmla="*/ 0 h 2705"/>
              <a:gd name="T4" fmla="*/ 626 w 2030"/>
              <a:gd name="T5" fmla="*/ 2705 h 2705"/>
              <a:gd name="T6" fmla="*/ 0 w 2030"/>
              <a:gd name="T7" fmla="*/ 2705 h 2705"/>
              <a:gd name="T8" fmla="*/ 1404 w 2030"/>
              <a:gd name="T9" fmla="*/ 0 h 2705"/>
            </a:gdLst>
            <a:ahLst/>
            <a:cxnLst>
              <a:cxn ang="0">
                <a:pos x="T0" y="T1"/>
              </a:cxn>
              <a:cxn ang="0">
                <a:pos x="T2" y="T3"/>
              </a:cxn>
              <a:cxn ang="0">
                <a:pos x="T4" y="T5"/>
              </a:cxn>
              <a:cxn ang="0">
                <a:pos x="T6" y="T7"/>
              </a:cxn>
              <a:cxn ang="0">
                <a:pos x="T8" y="T9"/>
              </a:cxn>
            </a:cxnLst>
            <a:rect l="0" t="0" r="r" b="b"/>
            <a:pathLst>
              <a:path w="2030" h="2705">
                <a:moveTo>
                  <a:pt x="1404" y="0"/>
                </a:moveTo>
                <a:lnTo>
                  <a:pt x="2030" y="0"/>
                </a:lnTo>
                <a:lnTo>
                  <a:pt x="626" y="2705"/>
                </a:lnTo>
                <a:lnTo>
                  <a:pt x="0" y="2705"/>
                </a:lnTo>
                <a:lnTo>
                  <a:pt x="1404" y="0"/>
                </a:lnTo>
                <a:close/>
              </a:path>
            </a:pathLst>
          </a:custGeom>
          <a:gradFill>
            <a:gsLst>
              <a:gs pos="0">
                <a:srgbClr val="0067A2"/>
              </a:gs>
              <a:gs pos="100000">
                <a:schemeClr val="accent1">
                  <a:lumMod val="30000"/>
                  <a:lumOff val="70000"/>
                  <a:alpha val="0"/>
                </a:schemeClr>
              </a:gs>
            </a:gsLst>
            <a:lin ang="189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sp>
        <p:nvSpPr>
          <p:cNvPr id="11" name="Freeform 9"/>
          <p:cNvSpPr>
            <a:spLocks noEditPoints="1"/>
          </p:cNvSpPr>
          <p:nvPr/>
        </p:nvSpPr>
        <p:spPr bwMode="auto">
          <a:xfrm rot="10800000">
            <a:off x="585470" y="546735"/>
            <a:ext cx="288925" cy="422910"/>
          </a:xfrm>
          <a:custGeom>
            <a:avLst/>
            <a:gdLst>
              <a:gd name="T0" fmla="*/ 588 w 851"/>
              <a:gd name="T1" fmla="*/ 7 h 1140"/>
              <a:gd name="T2" fmla="*/ 0 w 851"/>
              <a:gd name="T3" fmla="*/ 1140 h 1140"/>
              <a:gd name="T4" fmla="*/ 262 w 851"/>
              <a:gd name="T5" fmla="*/ 1140 h 1140"/>
              <a:gd name="T6" fmla="*/ 851 w 851"/>
              <a:gd name="T7" fmla="*/ 7 h 1140"/>
              <a:gd name="T8" fmla="*/ 588 w 851"/>
              <a:gd name="T9" fmla="*/ 7 h 1140"/>
              <a:gd name="T10" fmla="*/ 477 w 851"/>
              <a:gd name="T11" fmla="*/ 0 h 1140"/>
              <a:gd name="T12" fmla="*/ 331 w 851"/>
              <a:gd name="T13" fmla="*/ 0 h 1140"/>
              <a:gd name="T14" fmla="*/ 0 w 851"/>
              <a:gd name="T15" fmla="*/ 636 h 1140"/>
              <a:gd name="T16" fmla="*/ 146 w 851"/>
              <a:gd name="T17" fmla="*/ 636 h 1140"/>
              <a:gd name="T18" fmla="*/ 477 w 851"/>
              <a:gd name="T19"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1140">
                <a:moveTo>
                  <a:pt x="588" y="7"/>
                </a:moveTo>
                <a:lnTo>
                  <a:pt x="0" y="1140"/>
                </a:lnTo>
                <a:lnTo>
                  <a:pt x="262" y="1140"/>
                </a:lnTo>
                <a:lnTo>
                  <a:pt x="851" y="7"/>
                </a:lnTo>
                <a:lnTo>
                  <a:pt x="588" y="7"/>
                </a:lnTo>
                <a:close/>
                <a:moveTo>
                  <a:pt x="477" y="0"/>
                </a:moveTo>
                <a:lnTo>
                  <a:pt x="331" y="0"/>
                </a:lnTo>
                <a:lnTo>
                  <a:pt x="0" y="636"/>
                </a:lnTo>
                <a:lnTo>
                  <a:pt x="146" y="636"/>
                </a:lnTo>
                <a:lnTo>
                  <a:pt x="477" y="0"/>
                </a:lnTo>
                <a:close/>
              </a:path>
            </a:pathLst>
          </a:custGeom>
          <a:gradFill>
            <a:gsLst>
              <a:gs pos="0">
                <a:srgbClr val="0067A2"/>
              </a:gs>
              <a:gs pos="100000">
                <a:schemeClr val="accent1">
                  <a:lumMod val="30000"/>
                  <a:lumOff val="70000"/>
                  <a:alpha val="77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grpSp>
        <p:nvGrpSpPr>
          <p:cNvPr id="38" name="组合 37"/>
          <p:cNvGrpSpPr/>
          <p:nvPr/>
        </p:nvGrpSpPr>
        <p:grpSpPr>
          <a:xfrm>
            <a:off x="11430635" y="6108700"/>
            <a:ext cx="305435" cy="293370"/>
            <a:chOff x="17116" y="9730"/>
            <a:chExt cx="896" cy="788"/>
          </a:xfrm>
          <a:solidFill>
            <a:srgbClr val="004776"/>
          </a:solidFill>
        </p:grpSpPr>
        <p:sp>
          <p:nvSpPr>
            <p:cNvPr id="26" name="椭圆 25"/>
            <p:cNvSpPr/>
            <p:nvPr/>
          </p:nvSpPr>
          <p:spPr>
            <a:xfrm>
              <a:off x="1711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7" name="椭圆 26"/>
            <p:cNvSpPr/>
            <p:nvPr/>
          </p:nvSpPr>
          <p:spPr>
            <a:xfrm>
              <a:off x="17484"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8" name="椭圆 27"/>
            <p:cNvSpPr/>
            <p:nvPr/>
          </p:nvSpPr>
          <p:spPr>
            <a:xfrm>
              <a:off x="1711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9" name="椭圆 28"/>
            <p:cNvSpPr/>
            <p:nvPr/>
          </p:nvSpPr>
          <p:spPr>
            <a:xfrm>
              <a:off x="17484"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0" name="椭圆 29"/>
            <p:cNvSpPr/>
            <p:nvPr/>
          </p:nvSpPr>
          <p:spPr>
            <a:xfrm>
              <a:off x="1783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2" name="椭圆 31"/>
            <p:cNvSpPr/>
            <p:nvPr/>
          </p:nvSpPr>
          <p:spPr>
            <a:xfrm>
              <a:off x="1783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4" name="椭圆 33"/>
            <p:cNvSpPr/>
            <p:nvPr/>
          </p:nvSpPr>
          <p:spPr>
            <a:xfrm>
              <a:off x="1711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5" name="椭圆 34"/>
            <p:cNvSpPr/>
            <p:nvPr/>
          </p:nvSpPr>
          <p:spPr>
            <a:xfrm>
              <a:off x="17484"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6" name="椭圆 35"/>
            <p:cNvSpPr/>
            <p:nvPr/>
          </p:nvSpPr>
          <p:spPr>
            <a:xfrm>
              <a:off x="1783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grpSp>
      <p:sp>
        <p:nvSpPr>
          <p:cNvPr id="12" name="Freeform 5"/>
          <p:cNvSpPr/>
          <p:nvPr userDrawn="1"/>
        </p:nvSpPr>
        <p:spPr bwMode="auto">
          <a:xfrm>
            <a:off x="5726112" y="936625"/>
            <a:ext cx="6376035" cy="4899660"/>
          </a:xfrm>
          <a:custGeom>
            <a:avLst/>
            <a:gdLst>
              <a:gd name="T0" fmla="*/ 2801 w 7700"/>
              <a:gd name="T1" fmla="*/ 0 h 5412"/>
              <a:gd name="T2" fmla="*/ 7700 w 7700"/>
              <a:gd name="T3" fmla="*/ 0 h 5412"/>
              <a:gd name="T4" fmla="*/ 4902 w 7700"/>
              <a:gd name="T5" fmla="*/ 5412 h 5412"/>
              <a:gd name="T6" fmla="*/ 0 w 7700"/>
              <a:gd name="T7" fmla="*/ 5412 h 5412"/>
              <a:gd name="T8" fmla="*/ 2801 w 7700"/>
              <a:gd name="T9" fmla="*/ 0 h 5412"/>
            </a:gdLst>
            <a:ahLst/>
            <a:cxnLst>
              <a:cxn ang="0">
                <a:pos x="T0" y="T1"/>
              </a:cxn>
              <a:cxn ang="0">
                <a:pos x="T2" y="T3"/>
              </a:cxn>
              <a:cxn ang="0">
                <a:pos x="T4" y="T5"/>
              </a:cxn>
              <a:cxn ang="0">
                <a:pos x="T6" y="T7"/>
              </a:cxn>
              <a:cxn ang="0">
                <a:pos x="T8" y="T9"/>
              </a:cxn>
            </a:cxnLst>
            <a:rect l="0" t="0" r="r" b="b"/>
            <a:pathLst>
              <a:path w="7700" h="5412">
                <a:moveTo>
                  <a:pt x="2801" y="0"/>
                </a:moveTo>
                <a:lnTo>
                  <a:pt x="7700" y="0"/>
                </a:lnTo>
                <a:lnTo>
                  <a:pt x="4902" y="5412"/>
                </a:lnTo>
                <a:lnTo>
                  <a:pt x="0" y="5412"/>
                </a:lnTo>
                <a:lnTo>
                  <a:pt x="2801" y="0"/>
                </a:lnTo>
                <a:close/>
              </a:path>
            </a:pathLst>
          </a:custGeom>
          <a:gradFill>
            <a:gsLst>
              <a:gs pos="100000">
                <a:srgbClr val="FAFBFD">
                  <a:alpha val="0"/>
                </a:srgbClr>
              </a:gs>
              <a:gs pos="25000">
                <a:srgbClr val="22618A"/>
              </a:gs>
            </a:gsLst>
            <a:lin ang="16200000" scaled="0"/>
          </a:gradFill>
          <a:ln>
            <a:noFill/>
          </a:ln>
          <a:effectLst>
            <a:outerShdw blurRad="165100" dist="38100" dir="5400000" algn="t" rotWithShape="0">
              <a:srgbClr val="769FB8">
                <a:alpha val="30000"/>
              </a:srgb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sp>
        <p:nvSpPr>
          <p:cNvPr id="16" name="文本框 15"/>
          <p:cNvSpPr txBox="1"/>
          <p:nvPr/>
        </p:nvSpPr>
        <p:spPr>
          <a:xfrm>
            <a:off x="874395" y="4839970"/>
            <a:ext cx="3719830" cy="1291590"/>
          </a:xfrm>
          <a:prstGeom prst="rect">
            <a:avLst/>
          </a:prstGeom>
          <a:noFill/>
        </p:spPr>
        <p:txBody>
          <a:bodyPr wrap="square" rtlCol="0" anchor="t">
            <a:spAutoFit/>
          </a:bodyPr>
          <a:lstStyle/>
          <a:p>
            <a:pPr>
              <a:lnSpc>
                <a:spcPct val="200000"/>
              </a:lnSpc>
            </a:pPr>
            <a:r>
              <a:rPr lang="zh-CN" altLang="en-US" sz="2000" baseline="30000" dirty="0">
                <a:solidFill>
                  <a:srgbClr val="5382A1"/>
                </a:solidFill>
                <a:latin typeface="汉仪旗黑-55简" panose="00020600040101010101" charset="-128"/>
                <a:ea typeface="汉仪旗黑-55简" panose="00020600040101010101" charset="-128"/>
                <a:cs typeface="汉仪旗黑-55简" panose="00020600040101010101" charset="-128"/>
                <a:sym typeface="+mn-lt"/>
              </a:rPr>
              <a:t>联系邮箱</a:t>
            </a:r>
            <a:r>
              <a:rPr lang="zh-CN" altLang="en-US" sz="2000" baseline="30000" dirty="0" smtClean="0">
                <a:solidFill>
                  <a:srgbClr val="5382A1"/>
                </a:solidFill>
                <a:latin typeface="汉仪旗黑-55简" panose="00020600040101010101" charset="-128"/>
                <a:ea typeface="汉仪旗黑-55简" panose="00020600040101010101" charset="-128"/>
                <a:cs typeface="汉仪旗黑-55简" panose="00020600040101010101" charset="-128"/>
                <a:sym typeface="+mn-lt"/>
              </a:rPr>
              <a:t>：</a:t>
            </a:r>
            <a:r>
              <a:rPr lang="en-US" altLang="zh-CN" sz="2000" baseline="30000" dirty="0">
                <a:solidFill>
                  <a:srgbClr val="5382A1"/>
                </a:solidFill>
                <a:latin typeface="汉仪旗黑-55简" panose="00020600040101010101" charset="-128"/>
                <a:ea typeface="汉仪旗黑-55简" panose="00020600040101010101" charset="-128"/>
                <a:cs typeface="汉仪旗黑-55简" panose="00020600040101010101" charset="-128"/>
                <a:sym typeface="+mn-lt"/>
              </a:rPr>
              <a:t>976161575@qq.com</a:t>
            </a:r>
            <a:br>
              <a:rPr lang="en-US" altLang="zh-CN" sz="2000" baseline="30000" dirty="0">
                <a:solidFill>
                  <a:srgbClr val="5382A1"/>
                </a:solidFill>
                <a:latin typeface="汉仪旗黑-55简" panose="00020600040101010101" charset="-128"/>
                <a:ea typeface="汉仪旗黑-55简" panose="00020600040101010101" charset="-128"/>
                <a:cs typeface="汉仪旗黑-55简" panose="00020600040101010101" charset="-128"/>
                <a:sym typeface="+mn-lt"/>
              </a:rPr>
            </a:br>
            <a:r>
              <a:rPr lang="zh-CN" altLang="en-US" sz="2000" baseline="30000" dirty="0" smtClean="0">
                <a:solidFill>
                  <a:srgbClr val="5382A1"/>
                </a:solidFill>
                <a:latin typeface="汉仪旗黑-55简" panose="00020600040101010101" charset="-128"/>
                <a:ea typeface="汉仪旗黑-55简" panose="00020600040101010101" charset="-128"/>
                <a:cs typeface="汉仪旗黑-55简" panose="00020600040101010101" charset="-128"/>
                <a:sym typeface="+mn-lt"/>
              </a:rPr>
              <a:t>联系</a:t>
            </a:r>
            <a:r>
              <a:rPr lang="zh-CN" altLang="en-US" sz="2000" baseline="30000" dirty="0">
                <a:solidFill>
                  <a:srgbClr val="5382A1"/>
                </a:solidFill>
                <a:latin typeface="汉仪旗黑-55简" panose="00020600040101010101" charset="-128"/>
                <a:ea typeface="汉仪旗黑-55简" panose="00020600040101010101" charset="-128"/>
                <a:cs typeface="汉仪旗黑-55简" panose="00020600040101010101" charset="-128"/>
                <a:sym typeface="+mn-lt"/>
              </a:rPr>
              <a:t>电话</a:t>
            </a:r>
            <a:r>
              <a:rPr lang="zh-CN" altLang="en-US" sz="2000" baseline="30000" dirty="0" smtClean="0">
                <a:solidFill>
                  <a:srgbClr val="5382A1"/>
                </a:solidFill>
                <a:latin typeface="汉仪旗黑-55简" panose="00020600040101010101" charset="-128"/>
                <a:ea typeface="汉仪旗黑-55简" panose="00020600040101010101" charset="-128"/>
                <a:cs typeface="汉仪旗黑-55简" panose="00020600040101010101" charset="-128"/>
                <a:sym typeface="+mn-lt"/>
              </a:rPr>
              <a:t>：</a:t>
            </a:r>
            <a:r>
              <a:rPr lang="en-US" altLang="zh-CN" sz="2000" baseline="30000" dirty="0" smtClean="0">
                <a:solidFill>
                  <a:srgbClr val="5382A1"/>
                </a:solidFill>
                <a:latin typeface="汉仪旗黑-55简" panose="00020600040101010101" charset="-128"/>
                <a:ea typeface="汉仪旗黑-55简" panose="00020600040101010101" charset="-128"/>
                <a:cs typeface="汉仪旗黑-55简" panose="00020600040101010101" charset="-128"/>
                <a:sym typeface="+mn-lt"/>
              </a:rPr>
              <a:t>18521511776 </a:t>
            </a:r>
            <a:r>
              <a:rPr lang="zh-CN" altLang="en-US" sz="2000" baseline="30000" dirty="0" smtClean="0">
                <a:solidFill>
                  <a:srgbClr val="5382A1"/>
                </a:solidFill>
                <a:latin typeface="汉仪旗黑-55简" panose="00020600040101010101" charset="-128"/>
                <a:ea typeface="汉仪旗黑-55简" panose="00020600040101010101" charset="-128"/>
                <a:cs typeface="汉仪旗黑-55简" panose="00020600040101010101" charset="-128"/>
                <a:sym typeface="+mn-lt"/>
              </a:rPr>
              <a:t>王聪聪</a:t>
            </a:r>
            <a:endParaRPr lang="en-US" altLang="zh-CN" sz="2000" baseline="30000" dirty="0" smtClean="0">
              <a:solidFill>
                <a:srgbClr val="5382A1"/>
              </a:solidFill>
              <a:latin typeface="汉仪旗黑-55简" panose="00020600040101010101" charset="-128"/>
              <a:ea typeface="汉仪旗黑-55简" panose="00020600040101010101" charset="-128"/>
              <a:cs typeface="汉仪旗黑-55简" panose="00020600040101010101" charset="-128"/>
              <a:sym typeface="+mn-lt"/>
            </a:endParaRPr>
          </a:p>
          <a:p>
            <a:pPr>
              <a:lnSpc>
                <a:spcPct val="200000"/>
              </a:lnSpc>
            </a:pPr>
            <a:r>
              <a:rPr lang="zh-CN" altLang="en-US" sz="2000" baseline="30000" dirty="0">
                <a:solidFill>
                  <a:srgbClr val="5382A1"/>
                </a:solidFill>
                <a:latin typeface="汉仪旗黑-55简" panose="00020600040101010101" charset="-128"/>
                <a:ea typeface="汉仪旗黑-55简" panose="00020600040101010101" charset="-128"/>
                <a:cs typeface="汉仪旗黑-55简" panose="00020600040101010101" charset="-128"/>
                <a:sym typeface="+mn-lt"/>
              </a:rPr>
              <a:t>联系地址：北京市怀柔区科学城雁栖大街</a:t>
            </a:r>
            <a:r>
              <a:rPr lang="en-US" altLang="zh-CN" sz="2000" baseline="30000" dirty="0">
                <a:solidFill>
                  <a:srgbClr val="5382A1"/>
                </a:solidFill>
                <a:latin typeface="汉仪旗黑-55简" panose="00020600040101010101" charset="-128"/>
                <a:ea typeface="汉仪旗黑-55简" panose="00020600040101010101" charset="-128"/>
                <a:cs typeface="汉仪旗黑-55简" panose="00020600040101010101" charset="-128"/>
                <a:sym typeface="+mn-lt"/>
              </a:rPr>
              <a:t>25</a:t>
            </a:r>
            <a:r>
              <a:rPr lang="zh-CN" altLang="en-US" sz="2000" baseline="30000" dirty="0">
                <a:solidFill>
                  <a:srgbClr val="5382A1"/>
                </a:solidFill>
                <a:latin typeface="汉仪旗黑-55简" panose="00020600040101010101" charset="-128"/>
                <a:ea typeface="汉仪旗黑-55简" panose="00020600040101010101" charset="-128"/>
                <a:cs typeface="汉仪旗黑-55简" panose="00020600040101010101" charset="-128"/>
                <a:sym typeface="+mn-lt"/>
              </a:rPr>
              <a:t>号</a:t>
            </a:r>
            <a:endParaRPr lang="zh-CN" altLang="en-US" sz="2000" baseline="30000" dirty="0">
              <a:solidFill>
                <a:srgbClr val="5382A1"/>
              </a:solidFill>
              <a:latin typeface="汉仪旗黑-55简" panose="00020600040101010101" charset="-128"/>
              <a:ea typeface="汉仪旗黑-55简" panose="00020600040101010101" charset="-128"/>
              <a:cs typeface="汉仪旗黑-55简" panose="00020600040101010101" charset="-128"/>
              <a:sym typeface="+mn-lt"/>
            </a:endParaRPr>
          </a:p>
        </p:txBody>
      </p:sp>
      <p:grpSp>
        <p:nvGrpSpPr>
          <p:cNvPr id="31" name="组合 30"/>
          <p:cNvGrpSpPr/>
          <p:nvPr/>
        </p:nvGrpSpPr>
        <p:grpSpPr>
          <a:xfrm>
            <a:off x="4285774" y="1926593"/>
            <a:ext cx="1052195" cy="158750"/>
            <a:chOff x="4799" y="3352"/>
            <a:chExt cx="2441" cy="250"/>
          </a:xfrm>
          <a:gradFill>
            <a:gsLst>
              <a:gs pos="0">
                <a:srgbClr val="004776">
                  <a:alpha val="19000"/>
                </a:srgbClr>
              </a:gs>
              <a:gs pos="100000">
                <a:schemeClr val="accent1">
                  <a:lumMod val="30000"/>
                  <a:lumOff val="70000"/>
                  <a:alpha val="19000"/>
                </a:schemeClr>
              </a:gs>
            </a:gsLst>
            <a:lin ang="0" scaled="0"/>
          </a:gradFill>
        </p:grpSpPr>
        <p:sp>
          <p:nvSpPr>
            <p:cNvPr id="33" name="燕尾形 32"/>
            <p:cNvSpPr/>
            <p:nvPr/>
          </p:nvSpPr>
          <p:spPr>
            <a:xfrm>
              <a:off x="4799"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37" name="燕尾形 36"/>
            <p:cNvSpPr/>
            <p:nvPr/>
          </p:nvSpPr>
          <p:spPr>
            <a:xfrm>
              <a:off x="5112"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39" name="燕尾形 38"/>
            <p:cNvSpPr/>
            <p:nvPr/>
          </p:nvSpPr>
          <p:spPr>
            <a:xfrm>
              <a:off x="5425"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40" name="燕尾形 39"/>
            <p:cNvSpPr/>
            <p:nvPr/>
          </p:nvSpPr>
          <p:spPr>
            <a:xfrm>
              <a:off x="5738"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41" name="燕尾形 40"/>
            <p:cNvSpPr/>
            <p:nvPr/>
          </p:nvSpPr>
          <p:spPr>
            <a:xfrm>
              <a:off x="6051"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42" name="燕尾形 41"/>
            <p:cNvSpPr/>
            <p:nvPr/>
          </p:nvSpPr>
          <p:spPr>
            <a:xfrm>
              <a:off x="6364"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43" name="燕尾形 42"/>
            <p:cNvSpPr/>
            <p:nvPr/>
          </p:nvSpPr>
          <p:spPr>
            <a:xfrm>
              <a:off x="6677"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44" name="燕尾形 43"/>
            <p:cNvSpPr/>
            <p:nvPr/>
          </p:nvSpPr>
          <p:spPr>
            <a:xfrm>
              <a:off x="6990"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grpSp>
      <p:pic>
        <p:nvPicPr>
          <p:cNvPr id="2" name="图片 1" descr="WPS图片-抠图"/>
          <p:cNvPicPr>
            <a:picLocks noChangeAspect="1"/>
          </p:cNvPicPr>
          <p:nvPr>
            <p:custDataLst>
              <p:tags r:id="rId2"/>
            </p:custDataLst>
          </p:nvPr>
        </p:nvPicPr>
        <p:blipFill>
          <a:blip r:embed="rId3"/>
          <a:stretch>
            <a:fillRect/>
          </a:stretch>
        </p:blipFill>
        <p:spPr>
          <a:xfrm>
            <a:off x="781685" y="2353310"/>
            <a:ext cx="4556760" cy="2219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文本框 8"/>
          <p:cNvSpPr txBox="1"/>
          <p:nvPr/>
        </p:nvSpPr>
        <p:spPr>
          <a:xfrm>
            <a:off x="866140" y="3710305"/>
            <a:ext cx="4229100" cy="900430"/>
          </a:xfrm>
          <a:prstGeom prst="rect">
            <a:avLst/>
          </a:prstGeom>
          <a:noFill/>
        </p:spPr>
        <p:txBody>
          <a:bodyPr wrap="square" lIns="70907" tIns="35455" rIns="70907" bIns="35455" rtlCol="0" anchor="t">
            <a:spAutoFit/>
          </a:bodyPr>
          <a:lstStyle/>
          <a:p>
            <a:pPr lvl="0" algn="l">
              <a:buClrTx/>
              <a:buSzTx/>
              <a:buFontTx/>
            </a:pPr>
            <a:r>
              <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关于我们</a:t>
            </a:r>
            <a:endPar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nvSpPr>
        <p:spPr>
          <a:xfrm>
            <a:off x="1034415" y="4683760"/>
            <a:ext cx="3446780" cy="322580"/>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15" name="文本框 14"/>
          <p:cNvSpPr txBox="1"/>
          <p:nvPr/>
        </p:nvSpPr>
        <p:spPr>
          <a:xfrm>
            <a:off x="996950" y="2035810"/>
            <a:ext cx="3821430" cy="1014730"/>
          </a:xfrm>
          <a:prstGeom prst="rect">
            <a:avLst/>
          </a:prstGeom>
          <a:noFill/>
          <a:effectLst>
            <a:reflection blurRad="152400" stA="50000" endA="300" endPos="29000" dist="63500" dir="5400000" sy="-100000" algn="bl" rotWithShape="0"/>
          </a:effectLst>
        </p:spPr>
        <p:txBody>
          <a:bodyPr wrap="square" rtlCol="0" anchor="t">
            <a:spAutoFit/>
          </a:bodyPr>
          <a:lstStyle/>
          <a:p>
            <a:pPr algn="dist" rtl="0" eaLnBrk="1" fontAlgn="auto" latinLnBrk="0" hangingPunct="1">
              <a:lnSpc>
                <a:spcPct val="100000"/>
              </a:lnSpc>
            </a:pPr>
            <a:endPar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grpSp>
        <p:nvGrpSpPr>
          <p:cNvPr id="2" name="组合 1"/>
          <p:cNvGrpSpPr/>
          <p:nvPr/>
        </p:nvGrpSpPr>
        <p:grpSpPr>
          <a:xfrm>
            <a:off x="9725025" y="2524760"/>
            <a:ext cx="2481580" cy="4339590"/>
            <a:chOff x="15315" y="3976"/>
            <a:chExt cx="3908" cy="6834"/>
          </a:xfrm>
        </p:grpSpPr>
        <p:sp>
          <p:nvSpPr>
            <p:cNvPr id="8" name="Freeform 6"/>
            <p:cNvSpPr/>
            <p:nvPr/>
          </p:nvSpPr>
          <p:spPr bwMode="auto">
            <a:xfrm>
              <a:off x="15315" y="3976"/>
              <a:ext cx="3909" cy="6835"/>
            </a:xfrm>
            <a:custGeom>
              <a:avLst/>
              <a:gdLst>
                <a:gd name="T0" fmla="*/ 2800 w 7702"/>
                <a:gd name="T1" fmla="*/ 0 h 5409"/>
                <a:gd name="T2" fmla="*/ 7702 w 7702"/>
                <a:gd name="T3" fmla="*/ 0 h 5409"/>
                <a:gd name="T4" fmla="*/ 4901 w 7702"/>
                <a:gd name="T5" fmla="*/ 5409 h 5409"/>
                <a:gd name="T6" fmla="*/ 0 w 7702"/>
                <a:gd name="T7" fmla="*/ 5409 h 5409"/>
                <a:gd name="T8" fmla="*/ 2800 w 7702"/>
                <a:gd name="T9" fmla="*/ 0 h 5409"/>
              </a:gdLst>
              <a:ahLst/>
              <a:cxnLst>
                <a:cxn ang="0">
                  <a:pos x="T0" y="T1"/>
                </a:cxn>
                <a:cxn ang="0">
                  <a:pos x="T2" y="T3"/>
                </a:cxn>
                <a:cxn ang="0">
                  <a:pos x="T4" y="T5"/>
                </a:cxn>
                <a:cxn ang="0">
                  <a:pos x="T6" y="T7"/>
                </a:cxn>
                <a:cxn ang="0">
                  <a:pos x="T8" y="T9"/>
                </a:cxn>
              </a:cxnLst>
              <a:rect l="0" t="0" r="r" b="b"/>
              <a:pathLst>
                <a:path w="4272" h="6834">
                  <a:moveTo>
                    <a:pt x="3518" y="0"/>
                  </a:moveTo>
                  <a:lnTo>
                    <a:pt x="4272" y="0"/>
                  </a:lnTo>
                  <a:lnTo>
                    <a:pt x="4272" y="6834"/>
                  </a:lnTo>
                  <a:lnTo>
                    <a:pt x="0" y="6834"/>
                  </a:lnTo>
                  <a:lnTo>
                    <a:pt x="3518" y="0"/>
                  </a:lnTo>
                  <a:close/>
                </a:path>
              </a:pathLst>
            </a:custGeom>
            <a:gradFill>
              <a:gsLst>
                <a:gs pos="0">
                  <a:srgbClr val="0067A2"/>
                </a:gs>
                <a:gs pos="100000">
                  <a:schemeClr val="accent1">
                    <a:lumMod val="30000"/>
                    <a:lumOff val="70000"/>
                    <a:alpha val="77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grpSp>
          <p:nvGrpSpPr>
            <p:cNvPr id="38" name="组合 37"/>
            <p:cNvGrpSpPr/>
            <p:nvPr/>
          </p:nvGrpSpPr>
          <p:grpSpPr>
            <a:xfrm>
              <a:off x="18001" y="9620"/>
              <a:ext cx="481" cy="462"/>
              <a:chOff x="17116" y="9730"/>
              <a:chExt cx="896" cy="788"/>
            </a:xfrm>
            <a:solidFill>
              <a:srgbClr val="004776"/>
            </a:solidFill>
          </p:grpSpPr>
          <p:sp>
            <p:nvSpPr>
              <p:cNvPr id="26" name="椭圆 25"/>
              <p:cNvSpPr/>
              <p:nvPr/>
            </p:nvSpPr>
            <p:spPr>
              <a:xfrm>
                <a:off x="1711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7" name="椭圆 26"/>
              <p:cNvSpPr/>
              <p:nvPr/>
            </p:nvSpPr>
            <p:spPr>
              <a:xfrm>
                <a:off x="17484"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8" name="椭圆 27"/>
              <p:cNvSpPr/>
              <p:nvPr/>
            </p:nvSpPr>
            <p:spPr>
              <a:xfrm>
                <a:off x="1711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9" name="椭圆 28"/>
              <p:cNvSpPr/>
              <p:nvPr/>
            </p:nvSpPr>
            <p:spPr>
              <a:xfrm>
                <a:off x="17484"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0" name="椭圆 29"/>
              <p:cNvSpPr/>
              <p:nvPr/>
            </p:nvSpPr>
            <p:spPr>
              <a:xfrm>
                <a:off x="1783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2" name="椭圆 31"/>
              <p:cNvSpPr/>
              <p:nvPr/>
            </p:nvSpPr>
            <p:spPr>
              <a:xfrm>
                <a:off x="1783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4" name="椭圆 33"/>
              <p:cNvSpPr/>
              <p:nvPr/>
            </p:nvSpPr>
            <p:spPr>
              <a:xfrm>
                <a:off x="1711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5" name="椭圆 34"/>
              <p:cNvSpPr/>
              <p:nvPr/>
            </p:nvSpPr>
            <p:spPr>
              <a:xfrm>
                <a:off x="17484"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6" name="椭圆 35"/>
              <p:cNvSpPr/>
              <p:nvPr/>
            </p:nvSpPr>
            <p:spPr>
              <a:xfrm>
                <a:off x="1783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grpSp>
      </p:grpSp>
      <p:sp>
        <p:nvSpPr>
          <p:cNvPr id="13" name="文本框 12"/>
          <p:cNvSpPr txBox="1"/>
          <p:nvPr/>
        </p:nvSpPr>
        <p:spPr>
          <a:xfrm>
            <a:off x="996950" y="2759710"/>
            <a:ext cx="2520950" cy="1014730"/>
          </a:xfrm>
          <a:prstGeom prst="rect">
            <a:avLst/>
          </a:prstGeom>
          <a:noFill/>
          <a:effectLst>
            <a:reflection blurRad="152400" stA="50000" endA="300" endPos="29000" dist="63500" dir="5400000" sy="-100000" algn="bl" rotWithShape="0"/>
          </a:effectLst>
        </p:spPr>
        <p:txBody>
          <a:bodyPr wrap="square" rtlCol="0" anchor="t">
            <a:spAutoFit/>
          </a:bodyPr>
          <a:lstStyle/>
          <a:p>
            <a:pPr algn="dist" rtl="0" eaLnBrk="1" fontAlgn="auto" latinLnBrk="0" hangingPunct="1">
              <a:lnSpc>
                <a:spcPct val="100000"/>
              </a:lnSpc>
            </a:pPr>
            <a:endPar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sp>
        <p:nvSpPr>
          <p:cNvPr id="18" name="Freeform 5"/>
          <p:cNvSpPr/>
          <p:nvPr userDrawn="1">
            <p:custDataLst>
              <p:tags r:id="rId1"/>
            </p:custDataLst>
          </p:nvPr>
        </p:nvSpPr>
        <p:spPr bwMode="auto">
          <a:xfrm>
            <a:off x="4660900" y="1873250"/>
            <a:ext cx="6715760" cy="4984750"/>
          </a:xfrm>
          <a:custGeom>
            <a:avLst/>
            <a:gdLst>
              <a:gd name="T0" fmla="*/ 2801 w 7700"/>
              <a:gd name="T1" fmla="*/ 0 h 5412"/>
              <a:gd name="T2" fmla="*/ 7700 w 7700"/>
              <a:gd name="T3" fmla="*/ 0 h 5412"/>
              <a:gd name="T4" fmla="*/ 4902 w 7700"/>
              <a:gd name="T5" fmla="*/ 5412 h 5412"/>
              <a:gd name="T6" fmla="*/ 0 w 7700"/>
              <a:gd name="T7" fmla="*/ 5412 h 5412"/>
              <a:gd name="T8" fmla="*/ 2801 w 7700"/>
              <a:gd name="T9" fmla="*/ 0 h 5412"/>
            </a:gdLst>
            <a:ahLst/>
            <a:cxnLst>
              <a:cxn ang="0">
                <a:pos x="T0" y="T1"/>
              </a:cxn>
              <a:cxn ang="0">
                <a:pos x="T2" y="T3"/>
              </a:cxn>
              <a:cxn ang="0">
                <a:pos x="T4" y="T5"/>
              </a:cxn>
              <a:cxn ang="0">
                <a:pos x="T6" y="T7"/>
              </a:cxn>
              <a:cxn ang="0">
                <a:pos x="T8" y="T9"/>
              </a:cxn>
            </a:cxnLst>
            <a:rect l="0" t="0" r="r" b="b"/>
            <a:pathLst>
              <a:path w="7700" h="5412">
                <a:moveTo>
                  <a:pt x="2801" y="0"/>
                </a:moveTo>
                <a:lnTo>
                  <a:pt x="7700" y="0"/>
                </a:lnTo>
                <a:lnTo>
                  <a:pt x="4902" y="5412"/>
                </a:lnTo>
                <a:lnTo>
                  <a:pt x="0" y="5412"/>
                </a:lnTo>
                <a:lnTo>
                  <a:pt x="2801" y="0"/>
                </a:lnTo>
                <a:close/>
              </a:path>
            </a:pathLst>
          </a:custGeom>
          <a:gradFill>
            <a:gsLst>
              <a:gs pos="100000">
                <a:srgbClr val="FAFBFD">
                  <a:alpha val="0"/>
                </a:srgbClr>
              </a:gs>
              <a:gs pos="25000">
                <a:srgbClr val="5382A1">
                  <a:alpha val="92000"/>
                </a:srgbClr>
              </a:gs>
            </a:gsLst>
            <a:lin ang="16200000" scaled="0"/>
          </a:gradFill>
          <a:ln>
            <a:noFill/>
          </a:ln>
          <a:effectLst>
            <a:outerShdw blurRad="165100" dist="38100" dir="5400000" algn="t" rotWithShape="0">
              <a:srgbClr val="769FB8">
                <a:alpha val="30000"/>
              </a:srgb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pic>
        <p:nvPicPr>
          <p:cNvPr id="22" name="图片 21" descr="C:/Users/Administrator/Desktop/kappframework-VnCYnu(1)(1).pngkappframework-VnCYnu(1)(1)"/>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l="1421" r="1421"/>
          <a:stretch>
            <a:fillRect/>
          </a:stretch>
        </p:blipFill>
        <p:spPr>
          <a:xfrm>
            <a:off x="4443095" y="76200"/>
            <a:ext cx="8055610" cy="5865495"/>
          </a:xfrm>
          <a:prstGeom prst="rect">
            <a:avLst/>
          </a:prstGeom>
        </p:spPr>
      </p:pic>
      <p:sp>
        <p:nvSpPr>
          <p:cNvPr id="3" name="文本框 2"/>
          <p:cNvSpPr txBox="1"/>
          <p:nvPr>
            <p:custDataLst>
              <p:tags r:id="rId4"/>
            </p:custDataLst>
          </p:nvPr>
        </p:nvSpPr>
        <p:spPr>
          <a:xfrm>
            <a:off x="1123950" y="2162810"/>
            <a:ext cx="3821430" cy="1014730"/>
          </a:xfrm>
          <a:prstGeom prst="rect">
            <a:avLst/>
          </a:prstGeom>
          <a:noFill/>
          <a:effectLst>
            <a:reflection blurRad="152400" stA="50000" endA="300" endPos="29000" dist="63500" dir="5400000" sy="-100000" algn="bl" rotWithShape="0"/>
          </a:effectLst>
        </p:spPr>
        <p:txBody>
          <a:bodyPr wrap="square" rtlCol="0" anchor="t">
            <a:spAutoFit/>
          </a:bodyPr>
          <a:p>
            <a:pPr algn="dist" rtl="0" eaLnBrk="1" fontAlgn="auto" latinLnBrk="0" hangingPunct="1">
              <a:lnSpc>
                <a:spcPct val="100000"/>
              </a:lnSpc>
            </a:pPr>
            <a:r>
              <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a:t>
            </a:r>
            <a:endPar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sp>
        <p:nvSpPr>
          <p:cNvPr id="4" name="文本框 3"/>
          <p:cNvSpPr txBox="1"/>
          <p:nvPr>
            <p:custDataLst>
              <p:tags r:id="rId5"/>
            </p:custDataLst>
          </p:nvPr>
        </p:nvSpPr>
        <p:spPr>
          <a:xfrm>
            <a:off x="1123950" y="2886710"/>
            <a:ext cx="2520950" cy="1014730"/>
          </a:xfrm>
          <a:prstGeom prst="rect">
            <a:avLst/>
          </a:prstGeom>
          <a:noFill/>
          <a:effectLst>
            <a:reflection blurRad="152400" stA="50000" endA="300" endPos="29000" dist="63500" dir="5400000" sy="-100000" algn="bl" rotWithShape="0"/>
          </a:effectLst>
        </p:spPr>
        <p:txBody>
          <a:bodyPr wrap="square" rtlCol="0" anchor="t">
            <a:spAutoFit/>
          </a:bodyPr>
          <a:p>
            <a:pPr algn="dist" rtl="0" eaLnBrk="1" fontAlgn="auto" latinLnBrk="0" hangingPunct="1">
              <a:lnSpc>
                <a:spcPct val="100000"/>
              </a:lnSpc>
            </a:pPr>
            <a:r>
              <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ONE</a:t>
            </a:r>
            <a:endPar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776605" y="1899285"/>
            <a:ext cx="10393680" cy="2868295"/>
          </a:xfrm>
          <a:prstGeom prst="rect">
            <a:avLst/>
          </a:prstGeom>
        </p:spPr>
        <p:txBody>
          <a:bodyPr wrap="square">
            <a:noAutofit/>
          </a:bodyPr>
          <a:lstStyle/>
          <a:p>
            <a:pPr indent="508000"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北京大有科能科技有限公司</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坐落于北京怀柔科学城，距离</a:t>
            </a:r>
            <a:r>
              <a:rPr lang="en-US" altLang="zh-CN"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HEPS</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高能同步辐射光源</a:t>
            </a:r>
            <a:r>
              <a:rPr lang="en-US" altLang="zh-CN"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公里，</a:t>
            </a: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是从事固态调制器及加速器其他设备的研发、制造、销售为一体的高新技术型企业</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endPar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indent="508000"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主营产品为大功率固态脉冲调制器、磁铁、机械支撑等产品。可根据客户需求提供专业技术研发和服务</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包括设备研制、产品加工和系统集成等。公司服务于基础科学设施、医疗加速器</a:t>
            </a: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工业辐照等领域</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秉承"</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创新、超越</a:t>
            </a: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"的企业精神以及"诚信为本"的经营理念</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为客户提供专业、优质、放心的服务。</a:t>
            </a:r>
            <a:endPar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451168" y="341630"/>
            <a:ext cx="11371898" cy="913765"/>
            <a:chOff x="711" y="538"/>
            <a:chExt cx="17909" cy="1439"/>
          </a:xfrm>
        </p:grpSpPr>
        <p:sp>
          <p:nvSpPr>
            <p:cNvPr id="9" name="文本框 8"/>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关于我们</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4" name="矩形 3"/>
            <p:cNvSpPr/>
            <p:nvPr/>
          </p:nvSpPr>
          <p:spPr>
            <a:xfrm>
              <a:off x="4237" y="1269"/>
              <a:ext cx="3157" cy="475"/>
            </a:xfrm>
            <a:prstGeom prst="rect">
              <a:avLst/>
            </a:prstGeom>
          </p:spPr>
          <p:txBody>
            <a:bodyPr wrap="square">
              <a:noAutofit/>
            </a:bodyPr>
            <a:lstStyle/>
            <a:p>
              <a:pPr algn="dist">
                <a:lnSpc>
                  <a:spcPct val="100000"/>
                </a:lnSpc>
              </a:pPr>
              <a:r>
                <a:rPr lang="zh-CN" altLang="en-US" sz="12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公司</a:t>
              </a:r>
              <a:r>
                <a:rPr lang="zh-CN" altLang="en-US" sz="12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简介</a:t>
              </a:r>
              <a:endParaRPr lang="zh-CN" altLang="en-US" sz="12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15" name="文本框 14"/>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2" name="直接连接符 1"/>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8" name="矩形: 圆角 87"/>
          <p:cNvSpPr/>
          <p:nvPr/>
        </p:nvSpPr>
        <p:spPr>
          <a:xfrm>
            <a:off x="706755" y="1619250"/>
            <a:ext cx="5548630" cy="332105"/>
          </a:xfrm>
          <a:prstGeom prst="roundRect">
            <a:avLst>
              <a:gd name="adj" fmla="val 50000"/>
            </a:avLst>
          </a:prstGeom>
          <a:gradFill>
            <a:gsLst>
              <a:gs pos="0">
                <a:srgbClr val="004776">
                  <a:alpha val="19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19" name="文本框 18"/>
          <p:cNvSpPr txBox="1"/>
          <p:nvPr/>
        </p:nvSpPr>
        <p:spPr>
          <a:xfrm>
            <a:off x="776605" y="1369695"/>
            <a:ext cx="2609215" cy="500380"/>
          </a:xfrm>
          <a:prstGeom prst="rect">
            <a:avLst/>
          </a:prstGeom>
          <a:noFill/>
        </p:spPr>
        <p:txBody>
          <a:bodyPr wrap="square" lIns="70907" tIns="35455" rIns="70907" bIns="35455" rtlCol="0" anchor="t">
            <a:spAutoFit/>
          </a:bodyPr>
          <a:lstStyle/>
          <a:p>
            <a:pPr lvl="0" algn="l">
              <a:buClrTx/>
              <a:buSzTx/>
              <a:buFontTx/>
            </a:pPr>
            <a:r>
              <a:rPr lang="zh-CN" altLang="en-US" sz="28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大有</a:t>
            </a:r>
            <a:r>
              <a:rPr lang="zh-CN" altLang="en-US" sz="28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科能</a:t>
            </a:r>
            <a:endParaRPr lang="zh-CN" altLang="en-US" sz="28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grpSp>
        <p:nvGrpSpPr>
          <p:cNvPr id="29" name="组合 28"/>
          <p:cNvGrpSpPr/>
          <p:nvPr/>
        </p:nvGrpSpPr>
        <p:grpSpPr>
          <a:xfrm>
            <a:off x="2622550" y="1459865"/>
            <a:ext cx="1052195" cy="158750"/>
            <a:chOff x="4799" y="3352"/>
            <a:chExt cx="2441" cy="250"/>
          </a:xfrm>
          <a:gradFill>
            <a:gsLst>
              <a:gs pos="0">
                <a:srgbClr val="004776">
                  <a:alpha val="19000"/>
                </a:srgbClr>
              </a:gs>
              <a:gs pos="100000">
                <a:schemeClr val="accent1">
                  <a:lumMod val="30000"/>
                  <a:lumOff val="70000"/>
                  <a:alpha val="19000"/>
                </a:schemeClr>
              </a:gs>
            </a:gsLst>
            <a:lin ang="0" scaled="0"/>
          </a:gradFill>
        </p:grpSpPr>
        <p:sp>
          <p:nvSpPr>
            <p:cNvPr id="21" name="燕尾形 20"/>
            <p:cNvSpPr/>
            <p:nvPr/>
          </p:nvSpPr>
          <p:spPr>
            <a:xfrm>
              <a:off x="4799"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2" name="燕尾形 21"/>
            <p:cNvSpPr/>
            <p:nvPr/>
          </p:nvSpPr>
          <p:spPr>
            <a:xfrm>
              <a:off x="5112"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3" name="燕尾形 22"/>
            <p:cNvSpPr/>
            <p:nvPr/>
          </p:nvSpPr>
          <p:spPr>
            <a:xfrm>
              <a:off x="5425"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4" name="燕尾形 23"/>
            <p:cNvSpPr/>
            <p:nvPr/>
          </p:nvSpPr>
          <p:spPr>
            <a:xfrm>
              <a:off x="5738"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5" name="燕尾形 24"/>
            <p:cNvSpPr/>
            <p:nvPr/>
          </p:nvSpPr>
          <p:spPr>
            <a:xfrm>
              <a:off x="6051"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6" name="燕尾形 25"/>
            <p:cNvSpPr/>
            <p:nvPr/>
          </p:nvSpPr>
          <p:spPr>
            <a:xfrm>
              <a:off x="6364"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7" name="燕尾形 26"/>
            <p:cNvSpPr/>
            <p:nvPr/>
          </p:nvSpPr>
          <p:spPr>
            <a:xfrm>
              <a:off x="6677"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8" name="燕尾形 27"/>
            <p:cNvSpPr/>
            <p:nvPr/>
          </p:nvSpPr>
          <p:spPr>
            <a:xfrm>
              <a:off x="6990"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grpSp>
      <p:grpSp>
        <p:nvGrpSpPr>
          <p:cNvPr id="16" name="group 12"/>
          <p:cNvGrpSpPr/>
          <p:nvPr/>
        </p:nvGrpSpPr>
        <p:grpSpPr>
          <a:xfrm rot="21600000">
            <a:off x="7176033" y="5411468"/>
            <a:ext cx="4136466" cy="1139825"/>
            <a:chOff x="-168910" y="0"/>
            <a:chExt cx="4136466" cy="1139825"/>
          </a:xfrm>
        </p:grpSpPr>
        <p:pic>
          <p:nvPicPr>
            <p:cNvPr id="37" name="picture 37"/>
            <p:cNvPicPr>
              <a:picLocks noChangeAspect="1"/>
            </p:cNvPicPr>
            <p:nvPr>
              <p:custDataLst>
                <p:tags r:id="rId1"/>
              </p:custDataLst>
            </p:nvPr>
          </p:nvPicPr>
          <p:blipFill>
            <a:blip r:embed="rId2"/>
            <a:stretch>
              <a:fillRect/>
            </a:stretch>
          </p:blipFill>
          <p:spPr>
            <a:xfrm rot="21600000">
              <a:off x="0" y="0"/>
              <a:ext cx="3967556" cy="1085317"/>
            </a:xfrm>
            <a:prstGeom prst="rect">
              <a:avLst/>
            </a:prstGeom>
          </p:spPr>
        </p:pic>
        <p:sp>
          <p:nvSpPr>
            <p:cNvPr id="38" name="textbox 38"/>
            <p:cNvSpPr/>
            <p:nvPr>
              <p:custDataLst>
                <p:tags r:id="rId3"/>
              </p:custDataLst>
            </p:nvPr>
          </p:nvSpPr>
          <p:spPr>
            <a:xfrm>
              <a:off x="-168910" y="0"/>
              <a:ext cx="3993515" cy="1139825"/>
            </a:xfrm>
            <a:prstGeom prst="rect">
              <a:avLst/>
            </a:prstGeom>
          </p:spPr>
          <p:txBody>
            <a:bodyPr vert="horz" wrap="square" lIns="0" tIns="0" rIns="0" bIns="0"/>
            <a:p>
              <a:pPr algn="l" rtl="0" eaLnBrk="0">
                <a:lnSpc>
                  <a:spcPct val="119000"/>
                </a:lnSpc>
              </a:pPr>
              <a:endParaRPr lang="en-US" altLang="en-US" sz="2300" dirty="0"/>
            </a:p>
          </p:txBody>
        </p:sp>
      </p:grpSp>
      <p:sp>
        <p:nvSpPr>
          <p:cNvPr id="33" name="文本框 32"/>
          <p:cNvSpPr txBox="1"/>
          <p:nvPr>
            <p:custDataLst>
              <p:tags r:id="rId4"/>
            </p:custDataLst>
          </p:nvPr>
        </p:nvSpPr>
        <p:spPr>
          <a:xfrm>
            <a:off x="7578090" y="5410835"/>
            <a:ext cx="962025" cy="438785"/>
          </a:xfrm>
          <a:prstGeom prst="rect">
            <a:avLst/>
          </a:prstGeom>
          <a:noFill/>
        </p:spPr>
        <p:txBody>
          <a:bodyPr wrap="square" lIns="70907" tIns="35455" rIns="70907" bIns="35455" rtlCol="0" anchor="t">
            <a:spAutoFit/>
          </a:bodyPr>
          <a:p>
            <a:pPr lvl="0" algn="ctr">
              <a:buClrTx/>
              <a:buSzTx/>
              <a:buFontTx/>
            </a:pPr>
            <a:r>
              <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rPr>
              <a:t>专业</a:t>
            </a:r>
            <a:endPar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endParaRPr>
          </a:p>
        </p:txBody>
      </p:sp>
      <p:sp>
        <p:nvSpPr>
          <p:cNvPr id="35" name="文本框 34"/>
          <p:cNvSpPr txBox="1"/>
          <p:nvPr>
            <p:custDataLst>
              <p:tags r:id="rId5"/>
            </p:custDataLst>
          </p:nvPr>
        </p:nvSpPr>
        <p:spPr>
          <a:xfrm>
            <a:off x="8794115" y="5410835"/>
            <a:ext cx="986155" cy="438785"/>
          </a:xfrm>
          <a:prstGeom prst="rect">
            <a:avLst/>
          </a:prstGeom>
          <a:noFill/>
        </p:spPr>
        <p:txBody>
          <a:bodyPr wrap="square" lIns="70907" tIns="35455" rIns="70907" bIns="35455" rtlCol="0" anchor="t">
            <a:spAutoFit/>
          </a:bodyPr>
          <a:p>
            <a:pPr lvl="0" algn="ctr">
              <a:buClrTx/>
              <a:buSzTx/>
              <a:buFontTx/>
            </a:pPr>
            <a:r>
              <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rPr>
              <a:t>优质</a:t>
            </a:r>
            <a:endPar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endParaRPr>
          </a:p>
        </p:txBody>
      </p:sp>
      <p:sp>
        <p:nvSpPr>
          <p:cNvPr id="39" name="文本框 38"/>
          <p:cNvSpPr txBox="1"/>
          <p:nvPr>
            <p:custDataLst>
              <p:tags r:id="rId6"/>
            </p:custDataLst>
          </p:nvPr>
        </p:nvSpPr>
        <p:spPr>
          <a:xfrm>
            <a:off x="10034905" y="5410835"/>
            <a:ext cx="986155" cy="438785"/>
          </a:xfrm>
          <a:prstGeom prst="rect">
            <a:avLst/>
          </a:prstGeom>
          <a:noFill/>
        </p:spPr>
        <p:txBody>
          <a:bodyPr wrap="square" lIns="70907" tIns="35455" rIns="70907" bIns="35455" rtlCol="0" anchor="t">
            <a:spAutoFit/>
          </a:bodyPr>
          <a:p>
            <a:pPr lvl="0" algn="ctr">
              <a:buClrTx/>
              <a:buSzTx/>
              <a:buFontTx/>
            </a:pPr>
            <a:r>
              <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rPr>
              <a:t>放心</a:t>
            </a:r>
            <a:endPar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endParaRPr>
          </a:p>
        </p:txBody>
      </p:sp>
      <p:sp>
        <p:nvSpPr>
          <p:cNvPr id="348" name="文本框 347"/>
          <p:cNvSpPr txBox="1"/>
          <p:nvPr>
            <p:custDataLst>
              <p:tags r:id="rId7"/>
            </p:custDataLst>
          </p:nvPr>
        </p:nvSpPr>
        <p:spPr>
          <a:xfrm>
            <a:off x="523844" y="341630"/>
            <a:ext cx="2074545" cy="521970"/>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r>
              <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ONE</a:t>
            </a: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pic>
        <p:nvPicPr>
          <p:cNvPr id="11" name="图片 10"/>
          <p:cNvPicPr>
            <a:picLocks noChangeAspect="1"/>
          </p:cNvPicPr>
          <p:nvPr/>
        </p:nvPicPr>
        <p:blipFill>
          <a:blip r:embed="rId8"/>
          <a:stretch>
            <a:fillRect/>
          </a:stretch>
        </p:blipFill>
        <p:spPr>
          <a:xfrm>
            <a:off x="777240" y="4899660"/>
            <a:ext cx="5984240" cy="1683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51168" y="341630"/>
            <a:ext cx="11371898" cy="913765"/>
            <a:chOff x="711" y="538"/>
            <a:chExt cx="17909" cy="1439"/>
          </a:xfrm>
        </p:grpSpPr>
        <p:sp>
          <p:nvSpPr>
            <p:cNvPr id="9" name="文本框 8"/>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关于我们</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4" name="矩形 3"/>
            <p:cNvSpPr/>
            <p:nvPr/>
          </p:nvSpPr>
          <p:spPr>
            <a:xfrm>
              <a:off x="4237" y="1269"/>
              <a:ext cx="3157" cy="475"/>
            </a:xfrm>
            <a:prstGeom prst="rect">
              <a:avLst/>
            </a:prstGeom>
          </p:spPr>
          <p:txBody>
            <a:bodyPr wrap="square">
              <a:noAutofit/>
            </a:bodyPr>
            <a:lstStyle/>
            <a:p>
              <a:pPr algn="dist">
                <a:lnSpc>
                  <a:spcPct val="100000"/>
                </a:lnSpc>
              </a:pPr>
              <a:r>
                <a:rPr lang="zh-CN" altLang="en-US" sz="12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公司</a:t>
              </a:r>
              <a:r>
                <a:rPr lang="zh-CN" altLang="en-US" sz="12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简介</a:t>
              </a:r>
              <a:endParaRPr lang="zh-CN" altLang="en-US" sz="12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15" name="文本框 14"/>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2" name="直接连接符 1"/>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8" name="矩形: 圆角 87"/>
          <p:cNvSpPr/>
          <p:nvPr/>
        </p:nvSpPr>
        <p:spPr>
          <a:xfrm>
            <a:off x="706755" y="1771650"/>
            <a:ext cx="5548630" cy="332105"/>
          </a:xfrm>
          <a:prstGeom prst="roundRect">
            <a:avLst>
              <a:gd name="adj" fmla="val 50000"/>
            </a:avLst>
          </a:prstGeom>
          <a:gradFill>
            <a:gsLst>
              <a:gs pos="0">
                <a:srgbClr val="004776">
                  <a:alpha val="19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19" name="文本框 18"/>
          <p:cNvSpPr txBox="1"/>
          <p:nvPr/>
        </p:nvSpPr>
        <p:spPr>
          <a:xfrm>
            <a:off x="776605" y="1522095"/>
            <a:ext cx="2609215" cy="500380"/>
          </a:xfrm>
          <a:prstGeom prst="rect">
            <a:avLst/>
          </a:prstGeom>
          <a:noFill/>
        </p:spPr>
        <p:txBody>
          <a:bodyPr wrap="square" lIns="70907" tIns="35455" rIns="70907" bIns="35455" rtlCol="0" anchor="t">
            <a:spAutoFit/>
          </a:bodyPr>
          <a:lstStyle/>
          <a:p>
            <a:pPr lvl="0" algn="l">
              <a:buClrTx/>
              <a:buSzTx/>
              <a:buFontTx/>
            </a:pPr>
            <a:r>
              <a:rPr lang="zh-CN" altLang="en-US" sz="28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生产能</a:t>
            </a:r>
            <a:r>
              <a:rPr lang="zh-CN" altLang="en-US" sz="28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力</a:t>
            </a:r>
            <a:endParaRPr lang="zh-CN" altLang="en-US" sz="28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grpSp>
        <p:nvGrpSpPr>
          <p:cNvPr id="29" name="组合 28"/>
          <p:cNvGrpSpPr/>
          <p:nvPr/>
        </p:nvGrpSpPr>
        <p:grpSpPr>
          <a:xfrm>
            <a:off x="2622550" y="1612265"/>
            <a:ext cx="1052195" cy="158750"/>
            <a:chOff x="4799" y="3352"/>
            <a:chExt cx="2441" cy="250"/>
          </a:xfrm>
          <a:gradFill>
            <a:gsLst>
              <a:gs pos="0">
                <a:srgbClr val="004776">
                  <a:alpha val="19000"/>
                </a:srgbClr>
              </a:gs>
              <a:gs pos="100000">
                <a:schemeClr val="accent1">
                  <a:lumMod val="30000"/>
                  <a:lumOff val="70000"/>
                  <a:alpha val="19000"/>
                </a:schemeClr>
              </a:gs>
            </a:gsLst>
            <a:lin ang="0" scaled="0"/>
          </a:gradFill>
        </p:grpSpPr>
        <p:sp>
          <p:nvSpPr>
            <p:cNvPr id="21" name="燕尾形 20"/>
            <p:cNvSpPr/>
            <p:nvPr/>
          </p:nvSpPr>
          <p:spPr>
            <a:xfrm>
              <a:off x="4799"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2" name="燕尾形 21"/>
            <p:cNvSpPr/>
            <p:nvPr/>
          </p:nvSpPr>
          <p:spPr>
            <a:xfrm>
              <a:off x="5112"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3" name="燕尾形 22"/>
            <p:cNvSpPr/>
            <p:nvPr/>
          </p:nvSpPr>
          <p:spPr>
            <a:xfrm>
              <a:off x="5425"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4" name="燕尾形 23"/>
            <p:cNvSpPr/>
            <p:nvPr/>
          </p:nvSpPr>
          <p:spPr>
            <a:xfrm>
              <a:off x="5738"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5" name="燕尾形 24"/>
            <p:cNvSpPr/>
            <p:nvPr/>
          </p:nvSpPr>
          <p:spPr>
            <a:xfrm>
              <a:off x="6051"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6" name="燕尾形 25"/>
            <p:cNvSpPr/>
            <p:nvPr/>
          </p:nvSpPr>
          <p:spPr>
            <a:xfrm>
              <a:off x="6364"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7" name="燕尾形 26"/>
            <p:cNvSpPr/>
            <p:nvPr/>
          </p:nvSpPr>
          <p:spPr>
            <a:xfrm>
              <a:off x="6677"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sp>
          <p:nvSpPr>
            <p:cNvPr id="28" name="燕尾形 27"/>
            <p:cNvSpPr/>
            <p:nvPr/>
          </p:nvSpPr>
          <p:spPr>
            <a:xfrm>
              <a:off x="6990" y="3352"/>
              <a:ext cx="251" cy="251"/>
            </a:xfrm>
            <a:prstGeom prst="chevron">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dist">
                <a:buClrTx/>
                <a:buSzTx/>
                <a:buFontTx/>
              </a:pPr>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ea"/>
              </a:endParaRPr>
            </a:p>
          </p:txBody>
        </p:sp>
      </p:grpSp>
      <p:sp>
        <p:nvSpPr>
          <p:cNvPr id="33" name="文本框 32"/>
          <p:cNvSpPr txBox="1"/>
          <p:nvPr>
            <p:custDataLst>
              <p:tags r:id="rId1"/>
            </p:custDataLst>
          </p:nvPr>
        </p:nvSpPr>
        <p:spPr>
          <a:xfrm>
            <a:off x="7577455" y="5277485"/>
            <a:ext cx="962025" cy="438785"/>
          </a:xfrm>
          <a:prstGeom prst="rect">
            <a:avLst/>
          </a:prstGeom>
          <a:noFill/>
        </p:spPr>
        <p:txBody>
          <a:bodyPr wrap="square" lIns="70907" tIns="35455" rIns="70907" bIns="35455" rtlCol="0" anchor="t">
            <a:spAutoFit/>
          </a:bodyPr>
          <a:p>
            <a:pPr lvl="0" algn="ctr">
              <a:buClrTx/>
              <a:buSzTx/>
              <a:buFontTx/>
            </a:pPr>
            <a:r>
              <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rPr>
              <a:t>专业</a:t>
            </a:r>
            <a:endPar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endParaRPr>
          </a:p>
        </p:txBody>
      </p:sp>
      <p:sp>
        <p:nvSpPr>
          <p:cNvPr id="35" name="文本框 34"/>
          <p:cNvSpPr txBox="1"/>
          <p:nvPr>
            <p:custDataLst>
              <p:tags r:id="rId2"/>
            </p:custDataLst>
          </p:nvPr>
        </p:nvSpPr>
        <p:spPr>
          <a:xfrm>
            <a:off x="8794115" y="5250180"/>
            <a:ext cx="986155" cy="438785"/>
          </a:xfrm>
          <a:prstGeom prst="rect">
            <a:avLst/>
          </a:prstGeom>
          <a:noFill/>
        </p:spPr>
        <p:txBody>
          <a:bodyPr wrap="square" lIns="70907" tIns="35455" rIns="70907" bIns="35455" rtlCol="0" anchor="t">
            <a:spAutoFit/>
          </a:bodyPr>
          <a:p>
            <a:pPr lvl="0" algn="ctr">
              <a:buClrTx/>
              <a:buSzTx/>
              <a:buFontTx/>
            </a:pPr>
            <a:r>
              <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rPr>
              <a:t>优质</a:t>
            </a:r>
            <a:endPar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endParaRPr>
          </a:p>
        </p:txBody>
      </p:sp>
      <p:sp>
        <p:nvSpPr>
          <p:cNvPr id="39" name="文本框 38"/>
          <p:cNvSpPr txBox="1"/>
          <p:nvPr>
            <p:custDataLst>
              <p:tags r:id="rId3"/>
            </p:custDataLst>
          </p:nvPr>
        </p:nvSpPr>
        <p:spPr>
          <a:xfrm>
            <a:off x="10034905" y="5250180"/>
            <a:ext cx="986155" cy="438785"/>
          </a:xfrm>
          <a:prstGeom prst="rect">
            <a:avLst/>
          </a:prstGeom>
          <a:noFill/>
        </p:spPr>
        <p:txBody>
          <a:bodyPr wrap="square" lIns="70907" tIns="35455" rIns="70907" bIns="35455" rtlCol="0" anchor="t">
            <a:spAutoFit/>
          </a:bodyPr>
          <a:p>
            <a:pPr lvl="0" algn="ctr">
              <a:buClrTx/>
              <a:buSzTx/>
              <a:buFontTx/>
            </a:pPr>
            <a:r>
              <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rPr>
              <a:t>放心</a:t>
            </a:r>
            <a:endParaRPr lang="zh-CN" altLang="en-US" sz="2400" spc="-150">
              <a:solidFill>
                <a:schemeClr val="bg2"/>
              </a:solidFill>
              <a:latin typeface="汉仪粗黑简" panose="02010609000101010101" charset="-122"/>
              <a:ea typeface="汉仪粗黑简" panose="02010609000101010101" charset="-122"/>
              <a:cs typeface="汉仪旗黑-55简" panose="00020600040101010101" charset="-128"/>
              <a:sym typeface="+mn-ea"/>
            </a:endParaRPr>
          </a:p>
        </p:txBody>
      </p:sp>
      <p:sp>
        <p:nvSpPr>
          <p:cNvPr id="348" name="文本框 347"/>
          <p:cNvSpPr txBox="1"/>
          <p:nvPr>
            <p:custDataLst>
              <p:tags r:id="rId4"/>
            </p:custDataLst>
          </p:nvPr>
        </p:nvSpPr>
        <p:spPr>
          <a:xfrm>
            <a:off x="523844" y="341630"/>
            <a:ext cx="2074545" cy="521970"/>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r>
              <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ONE</a:t>
            </a: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sp>
        <p:nvSpPr>
          <p:cNvPr id="7" name="文本框 6"/>
          <p:cNvSpPr txBox="1"/>
          <p:nvPr/>
        </p:nvSpPr>
        <p:spPr>
          <a:xfrm>
            <a:off x="523875" y="2289175"/>
            <a:ext cx="5985510" cy="4103370"/>
          </a:xfrm>
          <a:prstGeom prst="rect">
            <a:avLst/>
          </a:prstGeom>
          <a:noFill/>
        </p:spPr>
        <p:txBody>
          <a:bodyPr wrap="square" rtlCol="0" anchor="t">
            <a:noAutofit/>
          </a:bodyPr>
          <a:p>
            <a:pPr indent="457200" algn="l" fontAlgn="auto">
              <a:lnSpc>
                <a:spcPct val="150000"/>
              </a:lnSpc>
            </a:pPr>
            <a:r>
              <a:rPr lang="en-US" altLang="zh-CN"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1.</a:t>
            </a:r>
            <a:r>
              <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加工：拥有专业的加工及测试仪器，四轴高精度加工中心，可根据客户需求加工多种非标工件。</a:t>
            </a:r>
            <a:endPar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endParaRPr>
          </a:p>
          <a:p>
            <a:pPr indent="457200" algn="l" fontAlgn="auto">
              <a:lnSpc>
                <a:spcPct val="150000"/>
              </a:lnSpc>
            </a:pPr>
            <a:r>
              <a:rPr lang="en-US" altLang="zh-CN"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2.</a:t>
            </a:r>
            <a:r>
              <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测试：拥有高精度的测量仪器示波器等，保证调制器的测量指标精度，保证数据真实可靠。</a:t>
            </a:r>
            <a:endPar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endParaRPr>
          </a:p>
          <a:p>
            <a:pPr indent="457200" algn="l" fontAlgn="auto">
              <a:lnSpc>
                <a:spcPct val="150000"/>
              </a:lnSpc>
            </a:pPr>
            <a:r>
              <a:rPr lang="en-US" altLang="zh-CN"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3.</a:t>
            </a:r>
            <a:r>
              <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质检：拥有完善的质检体系和成套的测试步骤，保证调制器各组件质量合格。</a:t>
            </a:r>
            <a:endPar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endParaRPr>
          </a:p>
          <a:p>
            <a:pPr indent="457200" algn="l" fontAlgn="auto">
              <a:lnSpc>
                <a:spcPct val="150000"/>
              </a:lnSpc>
            </a:pPr>
            <a:r>
              <a:rPr lang="en-US" altLang="zh-CN"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4.</a:t>
            </a:r>
            <a:r>
              <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rPr>
              <a:t>经验：承接并交付了多个高校及重要的科学基础设施，拥有丰富的项目实践经验。</a:t>
            </a:r>
            <a:endPar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endParaRPr>
          </a:p>
          <a:p>
            <a:pPr indent="457200" algn="l" fontAlgn="auto">
              <a:lnSpc>
                <a:spcPct val="150000"/>
              </a:lnSpc>
            </a:pPr>
            <a:endParaRPr lang="zh-CN" altLang="en-US" sz="20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lt"/>
            </a:endParaRPr>
          </a:p>
        </p:txBody>
      </p:sp>
      <p:pic>
        <p:nvPicPr>
          <p:cNvPr id="14" name="图片 64"/>
          <p:cNvPicPr>
            <a:picLocks noChangeAspect="1"/>
          </p:cNvPicPr>
          <p:nvPr/>
        </p:nvPicPr>
        <p:blipFill>
          <a:blip r:embed="rId5"/>
          <a:srcRect t="19690" r="-1494"/>
          <a:stretch>
            <a:fillRect/>
          </a:stretch>
        </p:blipFill>
        <p:spPr>
          <a:xfrm>
            <a:off x="7200900" y="3549650"/>
            <a:ext cx="4495165" cy="2667635"/>
          </a:xfrm>
          <a:prstGeom prst="rect">
            <a:avLst/>
          </a:prstGeom>
          <a:noFill/>
          <a:ln>
            <a:noFill/>
          </a:ln>
        </p:spPr>
      </p:pic>
      <p:pic>
        <p:nvPicPr>
          <p:cNvPr id="13" name="图片 12"/>
          <p:cNvPicPr>
            <a:picLocks noChangeAspect="1"/>
          </p:cNvPicPr>
          <p:nvPr/>
        </p:nvPicPr>
        <p:blipFill>
          <a:blip r:embed="rId6"/>
          <a:srcRect b="9970"/>
          <a:stretch>
            <a:fillRect/>
          </a:stretch>
        </p:blipFill>
        <p:spPr>
          <a:xfrm>
            <a:off x="6618605" y="1457325"/>
            <a:ext cx="3685540" cy="2488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866140" y="3710305"/>
            <a:ext cx="4229100" cy="900430"/>
          </a:xfrm>
          <a:prstGeom prst="rect">
            <a:avLst/>
          </a:prstGeom>
          <a:noFill/>
        </p:spPr>
        <p:txBody>
          <a:bodyPr wrap="square" lIns="70907" tIns="35455" rIns="70907" bIns="35455" rtlCol="0" anchor="t">
            <a:spAutoFit/>
          </a:bodyPr>
          <a:lstStyle/>
          <a:p>
            <a:pPr lvl="0" algn="l">
              <a:buClrTx/>
              <a:buSzTx/>
              <a:buFontTx/>
            </a:pPr>
            <a:r>
              <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a:t>
            </a:r>
            <a:r>
              <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案例</a:t>
            </a:r>
            <a:endParaRPr lang="zh-CN" altLang="en-US" sz="54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10" name="矩形: 圆角 87"/>
          <p:cNvSpPr/>
          <p:nvPr/>
        </p:nvSpPr>
        <p:spPr>
          <a:xfrm>
            <a:off x="1034415" y="4683760"/>
            <a:ext cx="3446780" cy="322580"/>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grpSp>
        <p:nvGrpSpPr>
          <p:cNvPr id="2" name="组合 1"/>
          <p:cNvGrpSpPr/>
          <p:nvPr/>
        </p:nvGrpSpPr>
        <p:grpSpPr>
          <a:xfrm>
            <a:off x="9725025" y="2524760"/>
            <a:ext cx="2481580" cy="4339590"/>
            <a:chOff x="15315" y="3976"/>
            <a:chExt cx="3908" cy="6834"/>
          </a:xfrm>
        </p:grpSpPr>
        <p:sp>
          <p:nvSpPr>
            <p:cNvPr id="8" name="Freeform 6"/>
            <p:cNvSpPr/>
            <p:nvPr/>
          </p:nvSpPr>
          <p:spPr bwMode="auto">
            <a:xfrm>
              <a:off x="15315" y="3976"/>
              <a:ext cx="3909" cy="6835"/>
            </a:xfrm>
            <a:custGeom>
              <a:avLst/>
              <a:gdLst>
                <a:gd name="T0" fmla="*/ 2800 w 7702"/>
                <a:gd name="T1" fmla="*/ 0 h 5409"/>
                <a:gd name="T2" fmla="*/ 7702 w 7702"/>
                <a:gd name="T3" fmla="*/ 0 h 5409"/>
                <a:gd name="T4" fmla="*/ 4901 w 7702"/>
                <a:gd name="T5" fmla="*/ 5409 h 5409"/>
                <a:gd name="T6" fmla="*/ 0 w 7702"/>
                <a:gd name="T7" fmla="*/ 5409 h 5409"/>
                <a:gd name="T8" fmla="*/ 2800 w 7702"/>
                <a:gd name="T9" fmla="*/ 0 h 5409"/>
              </a:gdLst>
              <a:ahLst/>
              <a:cxnLst>
                <a:cxn ang="0">
                  <a:pos x="T0" y="T1"/>
                </a:cxn>
                <a:cxn ang="0">
                  <a:pos x="T2" y="T3"/>
                </a:cxn>
                <a:cxn ang="0">
                  <a:pos x="T4" y="T5"/>
                </a:cxn>
                <a:cxn ang="0">
                  <a:pos x="T6" y="T7"/>
                </a:cxn>
                <a:cxn ang="0">
                  <a:pos x="T8" y="T9"/>
                </a:cxn>
              </a:cxnLst>
              <a:rect l="0" t="0" r="r" b="b"/>
              <a:pathLst>
                <a:path w="4272" h="6834">
                  <a:moveTo>
                    <a:pt x="3518" y="0"/>
                  </a:moveTo>
                  <a:lnTo>
                    <a:pt x="4272" y="0"/>
                  </a:lnTo>
                  <a:lnTo>
                    <a:pt x="4272" y="6834"/>
                  </a:lnTo>
                  <a:lnTo>
                    <a:pt x="0" y="6834"/>
                  </a:lnTo>
                  <a:lnTo>
                    <a:pt x="3518" y="0"/>
                  </a:lnTo>
                  <a:close/>
                </a:path>
              </a:pathLst>
            </a:custGeom>
            <a:gradFill>
              <a:gsLst>
                <a:gs pos="0">
                  <a:srgbClr val="0067A2"/>
                </a:gs>
                <a:gs pos="100000">
                  <a:schemeClr val="accent1">
                    <a:lumMod val="30000"/>
                    <a:lumOff val="70000"/>
                    <a:alpha val="77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grpSp>
          <p:nvGrpSpPr>
            <p:cNvPr id="38" name="组合 37"/>
            <p:cNvGrpSpPr/>
            <p:nvPr/>
          </p:nvGrpSpPr>
          <p:grpSpPr>
            <a:xfrm>
              <a:off x="18001" y="9620"/>
              <a:ext cx="481" cy="462"/>
              <a:chOff x="17116" y="9730"/>
              <a:chExt cx="896" cy="788"/>
            </a:xfrm>
            <a:solidFill>
              <a:srgbClr val="004776"/>
            </a:solidFill>
          </p:grpSpPr>
          <p:sp>
            <p:nvSpPr>
              <p:cNvPr id="26" name="椭圆 25"/>
              <p:cNvSpPr/>
              <p:nvPr/>
            </p:nvSpPr>
            <p:spPr>
              <a:xfrm>
                <a:off x="1711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7" name="椭圆 26"/>
              <p:cNvSpPr/>
              <p:nvPr/>
            </p:nvSpPr>
            <p:spPr>
              <a:xfrm>
                <a:off x="17484"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8" name="椭圆 27"/>
              <p:cNvSpPr/>
              <p:nvPr/>
            </p:nvSpPr>
            <p:spPr>
              <a:xfrm>
                <a:off x="1711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29" name="椭圆 28"/>
              <p:cNvSpPr/>
              <p:nvPr/>
            </p:nvSpPr>
            <p:spPr>
              <a:xfrm>
                <a:off x="17484"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0" name="椭圆 29"/>
              <p:cNvSpPr/>
              <p:nvPr/>
            </p:nvSpPr>
            <p:spPr>
              <a:xfrm>
                <a:off x="17836" y="9730"/>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2" name="椭圆 31"/>
              <p:cNvSpPr/>
              <p:nvPr/>
            </p:nvSpPr>
            <p:spPr>
              <a:xfrm>
                <a:off x="17836" y="10066"/>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4" name="椭圆 33"/>
              <p:cNvSpPr/>
              <p:nvPr/>
            </p:nvSpPr>
            <p:spPr>
              <a:xfrm>
                <a:off x="1711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5" name="椭圆 34"/>
              <p:cNvSpPr/>
              <p:nvPr/>
            </p:nvSpPr>
            <p:spPr>
              <a:xfrm>
                <a:off x="17484"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36" name="椭圆 35"/>
              <p:cNvSpPr/>
              <p:nvPr/>
            </p:nvSpPr>
            <p:spPr>
              <a:xfrm>
                <a:off x="17836" y="10342"/>
                <a:ext cx="176"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grpSp>
      </p:grpSp>
      <p:sp>
        <p:nvSpPr>
          <p:cNvPr id="39" name="Freeform 5"/>
          <p:cNvSpPr/>
          <p:nvPr userDrawn="1">
            <p:custDataLst>
              <p:tags r:id="rId1"/>
            </p:custDataLst>
          </p:nvPr>
        </p:nvSpPr>
        <p:spPr bwMode="auto">
          <a:xfrm>
            <a:off x="4660900" y="1873250"/>
            <a:ext cx="6715760" cy="4984750"/>
          </a:xfrm>
          <a:custGeom>
            <a:avLst/>
            <a:gdLst>
              <a:gd name="T0" fmla="*/ 2801 w 7700"/>
              <a:gd name="T1" fmla="*/ 0 h 5412"/>
              <a:gd name="T2" fmla="*/ 7700 w 7700"/>
              <a:gd name="T3" fmla="*/ 0 h 5412"/>
              <a:gd name="T4" fmla="*/ 4902 w 7700"/>
              <a:gd name="T5" fmla="*/ 5412 h 5412"/>
              <a:gd name="T6" fmla="*/ 0 w 7700"/>
              <a:gd name="T7" fmla="*/ 5412 h 5412"/>
              <a:gd name="T8" fmla="*/ 2801 w 7700"/>
              <a:gd name="T9" fmla="*/ 0 h 5412"/>
            </a:gdLst>
            <a:ahLst/>
            <a:cxnLst>
              <a:cxn ang="0">
                <a:pos x="T0" y="T1"/>
              </a:cxn>
              <a:cxn ang="0">
                <a:pos x="T2" y="T3"/>
              </a:cxn>
              <a:cxn ang="0">
                <a:pos x="T4" y="T5"/>
              </a:cxn>
              <a:cxn ang="0">
                <a:pos x="T6" y="T7"/>
              </a:cxn>
              <a:cxn ang="0">
                <a:pos x="T8" y="T9"/>
              </a:cxn>
            </a:cxnLst>
            <a:rect l="0" t="0" r="r" b="b"/>
            <a:pathLst>
              <a:path w="7700" h="5412">
                <a:moveTo>
                  <a:pt x="2801" y="0"/>
                </a:moveTo>
                <a:lnTo>
                  <a:pt x="7700" y="0"/>
                </a:lnTo>
                <a:lnTo>
                  <a:pt x="4902" y="5412"/>
                </a:lnTo>
                <a:lnTo>
                  <a:pt x="0" y="5412"/>
                </a:lnTo>
                <a:lnTo>
                  <a:pt x="2801" y="0"/>
                </a:lnTo>
                <a:close/>
              </a:path>
            </a:pathLst>
          </a:custGeom>
          <a:gradFill>
            <a:gsLst>
              <a:gs pos="100000">
                <a:srgbClr val="FAFBFD">
                  <a:alpha val="0"/>
                </a:srgbClr>
              </a:gs>
              <a:gs pos="25000">
                <a:srgbClr val="5382A1">
                  <a:alpha val="92000"/>
                </a:srgbClr>
              </a:gs>
            </a:gsLst>
            <a:lin ang="16200000" scaled="0"/>
          </a:gradFill>
          <a:ln>
            <a:noFill/>
          </a:ln>
          <a:effectLst>
            <a:outerShdw blurRad="165100" dist="38100" dir="5400000" algn="t" rotWithShape="0">
              <a:srgbClr val="769FB8">
                <a:alpha val="30000"/>
              </a:srgb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汉仪旗黑-55简" panose="00020600040101010101" charset="-128"/>
            </a:endParaRPr>
          </a:p>
        </p:txBody>
      </p:sp>
      <p:sp>
        <p:nvSpPr>
          <p:cNvPr id="6" name="文本框 5"/>
          <p:cNvSpPr txBox="1"/>
          <p:nvPr>
            <p:custDataLst>
              <p:tags r:id="rId2"/>
            </p:custDataLst>
          </p:nvPr>
        </p:nvSpPr>
        <p:spPr>
          <a:xfrm>
            <a:off x="996950" y="2035810"/>
            <a:ext cx="3821430" cy="1014730"/>
          </a:xfrm>
          <a:prstGeom prst="rect">
            <a:avLst/>
          </a:prstGeom>
          <a:noFill/>
          <a:effectLst>
            <a:reflection blurRad="152400" stA="50000" endA="300" endPos="29000" dist="63500" dir="5400000" sy="-100000" algn="bl" rotWithShape="0"/>
          </a:effectLst>
        </p:spPr>
        <p:txBody>
          <a:bodyPr wrap="square" rtlCol="0" anchor="t">
            <a:spAutoFit/>
          </a:bodyPr>
          <a:lstStyle/>
          <a:p>
            <a:pPr algn="dist" rtl="0" eaLnBrk="1" fontAlgn="auto" latinLnBrk="0" hangingPunct="1">
              <a:lnSpc>
                <a:spcPct val="100000"/>
              </a:lnSpc>
            </a:pPr>
            <a:r>
              <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a:t>
            </a:r>
            <a:endPar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sp>
        <p:nvSpPr>
          <p:cNvPr id="7" name="文本框 6"/>
          <p:cNvSpPr txBox="1"/>
          <p:nvPr>
            <p:custDataLst>
              <p:tags r:id="rId3"/>
            </p:custDataLst>
          </p:nvPr>
        </p:nvSpPr>
        <p:spPr>
          <a:xfrm>
            <a:off x="996950" y="2759710"/>
            <a:ext cx="2520950" cy="1014730"/>
          </a:xfrm>
          <a:prstGeom prst="rect">
            <a:avLst/>
          </a:prstGeom>
          <a:noFill/>
          <a:effectLst>
            <a:reflection blurRad="152400" stA="50000" endA="300" endPos="29000" dist="63500" dir="5400000" sy="-100000" algn="bl" rotWithShape="0"/>
          </a:effectLst>
        </p:spPr>
        <p:txBody>
          <a:bodyPr wrap="square" rtlCol="0" anchor="t">
            <a:spAutoFit/>
          </a:bodyPr>
          <a:lstStyle/>
          <a:p>
            <a:pPr algn="dist" rtl="0" eaLnBrk="1" fontAlgn="auto" latinLnBrk="0" hangingPunct="1">
              <a:lnSpc>
                <a:spcPct val="100000"/>
              </a:lnSpc>
            </a:pPr>
            <a:r>
              <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TWO</a:t>
            </a:r>
            <a:endParaRPr lang="en-US" altLang="zh-CN" sz="6000" b="1"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pic>
        <p:nvPicPr>
          <p:cNvPr id="3" name="图片 2" descr="C:/Users/Administrator/Desktop/kappframework-VnCYnu(1)(1).pngkappframework-VnCYnu(1)(1)"/>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rcRect l="1421" r="1421"/>
          <a:stretch>
            <a:fillRect/>
          </a:stretch>
        </p:blipFill>
        <p:spPr>
          <a:xfrm>
            <a:off x="4443095" y="76200"/>
            <a:ext cx="8055610" cy="5865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a:t>
              </a: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en-US" altLang="zh-CN"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HEPS</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固态</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graphicFrame>
        <p:nvGraphicFramePr>
          <p:cNvPr id="2" name="表格 1"/>
          <p:cNvGraphicFramePr/>
          <p:nvPr>
            <p:custDataLst>
              <p:tags r:id="rId2"/>
            </p:custDataLst>
          </p:nvPr>
        </p:nvGraphicFramePr>
        <p:xfrm>
          <a:off x="815975" y="4125595"/>
          <a:ext cx="5530850" cy="2284730"/>
        </p:xfrm>
        <a:graphic>
          <a:graphicData uri="http://schemas.openxmlformats.org/drawingml/2006/table">
            <a:tbl>
              <a:tblPr/>
              <a:tblGrid>
                <a:gridCol w="1557655"/>
                <a:gridCol w="1559560"/>
                <a:gridCol w="1122680"/>
                <a:gridCol w="1290955"/>
              </a:tblGrid>
              <a:tr h="551180">
                <a:tc gridSpan="4">
                  <a:txBody>
                    <a:bodyPr/>
                    <a:p>
                      <a:pPr indent="0" algn="ctr">
                        <a:buNone/>
                      </a:pPr>
                      <a:r>
                        <a:rPr lang="zh-CN" sz="1600" b="1">
                          <a:solidFill>
                            <a:srgbClr val="FFFFFF"/>
                          </a:solidFill>
                          <a:latin typeface="Arial" panose="020B0604020202020204" pitchFamily="34" charset="0"/>
                          <a:ea typeface="微软雅黑" panose="020B0503020204020204" charset="-122"/>
                        </a:rPr>
                        <a:t>基本参数</a:t>
                      </a:r>
                      <a:endParaRPr lang="en-US" altLang="en-US" sz="1600" b="1">
                        <a:solidFill>
                          <a:srgbClr val="FFFFFF"/>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3BA5D3"/>
                      </a:solidFill>
                      <a:prstDash val="solid"/>
                      <a:headEnd type="none" w="med" len="med"/>
                      <a:tailEnd type="none" w="med" len="med"/>
                    </a:lnR>
                    <a:lnT cap="flat">
                      <a:noFill/>
                    </a:lnT>
                    <a:lnB w="6350" cap="flat" cmpd="sng">
                      <a:solidFill>
                        <a:srgbClr val="FFFFFF"/>
                      </a:solidFill>
                      <a:prstDash val="solid"/>
                      <a:headEnd type="none" w="med" len="med"/>
                      <a:tailEnd type="none" w="med" len="med"/>
                    </a:lnB>
                    <a:lnTlToBr>
                      <a:noFill/>
                    </a:lnTlToBr>
                    <a:lnBlToTr>
                      <a:noFill/>
                    </a:lnBlToTr>
                    <a:solidFill>
                      <a:srgbClr val="3BA5D3"/>
                    </a:solidFill>
                  </a:tcPr>
                </a:tc>
                <a:tc hMerge="1">
                  <a:tcPr>
                    <a:lnT cap="flat">
                      <a:noFill/>
                    </a:lnT>
                    <a:lnB w="6350" cap="flat" cmpd="sng">
                      <a:solidFill>
                        <a:srgbClr val="FFFFFF"/>
                      </a:solidFill>
                      <a:prstDash val="solid"/>
                      <a:headEnd type="none" w="med" len="med"/>
                      <a:tailEnd type="none" w="med" len="med"/>
                    </a:lnB>
                  </a:tcPr>
                </a:tc>
                <a:tc hMerge="1">
                  <a:tcPr>
                    <a:lnT cap="flat">
                      <a:noFill/>
                    </a:lnT>
                    <a:lnB w="6350" cap="flat" cmpd="sng">
                      <a:solidFill>
                        <a:srgbClr val="FFFFFF"/>
                      </a:solidFill>
                      <a:prstDash val="solid"/>
                      <a:headEnd type="none" w="med" len="med"/>
                      <a:tailEnd type="none" w="med" len="med"/>
                    </a:lnB>
                  </a:tcPr>
                </a:tc>
                <a:tc hMerge="1">
                  <a:tcPr>
                    <a:lnR w="6350" cap="flat" cmpd="sng">
                      <a:solidFill>
                        <a:srgbClr val="3BA5D3"/>
                      </a:solidFill>
                      <a:prstDash val="solid"/>
                      <a:headEnd type="none" w="med" len="med"/>
                      <a:tailEnd type="none" w="med" len="med"/>
                    </a:lnR>
                    <a:lnT cap="flat">
                      <a:noFill/>
                    </a:lnT>
                    <a:lnB w="6350" cap="flat" cmpd="sng">
                      <a:solidFill>
                        <a:srgbClr val="FFFFFF"/>
                      </a:solidFill>
                      <a:prstDash val="solid"/>
                      <a:headEnd type="none" w="med" len="med"/>
                      <a:tailEnd type="none" w="med" len="med"/>
                    </a:lnB>
                  </a:tcPr>
                </a:tc>
              </a:tr>
              <a:tr h="433070">
                <a:tc>
                  <a:txBody>
                    <a:bodyPr/>
                    <a:p>
                      <a:pPr indent="0" algn="ctr">
                        <a:buNone/>
                      </a:pPr>
                      <a:r>
                        <a:rPr lang="zh-CN" sz="1200" b="1">
                          <a:solidFill>
                            <a:srgbClr val="000000"/>
                          </a:solidFill>
                          <a:latin typeface="Arial" panose="020B0604020202020204" pitchFamily="34" charset="0"/>
                          <a:ea typeface="微软雅黑" panose="020B0503020204020204" charset="-122"/>
                        </a:rPr>
                        <a:t>脉冲电压</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脉冲电流</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sym typeface="+mn-ea"/>
                        </a:rPr>
                        <a:t>下降沿</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上升沿</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FFFFFF"/>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r>
              <a:tr h="433705">
                <a:tc>
                  <a:txBody>
                    <a:bodyPr/>
                    <a:p>
                      <a:pPr indent="0" algn="ctr">
                        <a:buNone/>
                      </a:pPr>
                      <a:r>
                        <a:rPr lang="en-US" sz="1200" b="0">
                          <a:solidFill>
                            <a:srgbClr val="000000"/>
                          </a:solidFill>
                          <a:latin typeface="微软雅黑" panose="020B0503020204020204" charset="-122"/>
                        </a:rPr>
                        <a:t>325KV</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380A</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1.5μs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1.5μs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r>
              <a:tr h="433070">
                <a:tc>
                  <a:txBody>
                    <a:bodyPr/>
                    <a:p>
                      <a:pPr indent="0" algn="ctr">
                        <a:buNone/>
                      </a:pPr>
                      <a:r>
                        <a:rPr lang="zh-CN" sz="1200" b="1">
                          <a:solidFill>
                            <a:srgbClr val="000000"/>
                          </a:solidFill>
                          <a:latin typeface="Arial" panose="020B0604020202020204" pitchFamily="34" charset="0"/>
                          <a:ea typeface="微软雅黑" panose="020B0503020204020204" charset="-122"/>
                        </a:rPr>
                        <a:t>重复频率</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脉冲宽度</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放电回路</a:t>
                      </a:r>
                      <a:endParaRPr lang="zh-CN" altLang="en-US"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c>
                  <a:txBody>
                    <a:bodyPr/>
                    <a:p>
                      <a:pPr indent="0" algn="ctr">
                        <a:buNone/>
                      </a:pPr>
                      <a:r>
                        <a:rPr lang="zh-CN" sz="1200" b="1">
                          <a:solidFill>
                            <a:srgbClr val="000000"/>
                          </a:solidFill>
                          <a:latin typeface="Arial" panose="020B0604020202020204" pitchFamily="34" charset="0"/>
                          <a:ea typeface="微软雅黑" panose="020B0503020204020204" charset="-122"/>
                        </a:rPr>
                        <a:t>重复稳定</a:t>
                      </a:r>
                      <a:r>
                        <a:rPr lang="zh-CN" sz="1200" b="1">
                          <a:solidFill>
                            <a:srgbClr val="000000"/>
                          </a:solidFill>
                          <a:latin typeface="Arial" panose="020B0604020202020204" pitchFamily="34" charset="0"/>
                          <a:ea typeface="微软雅黑" panose="020B0503020204020204" charset="-122"/>
                        </a:rPr>
                        <a:t>度</a:t>
                      </a:r>
                      <a:endParaRPr lang="zh-CN" sz="12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DCEDF5"/>
                    </a:solidFill>
                  </a:tcPr>
                </a:tc>
              </a:tr>
              <a:tr h="433705">
                <a:tc>
                  <a:txBody>
                    <a:bodyPr/>
                    <a:p>
                      <a:pPr indent="0" algn="ctr">
                        <a:buNone/>
                      </a:pPr>
                      <a:r>
                        <a:rPr lang="en-US" sz="1200" b="0">
                          <a:solidFill>
                            <a:srgbClr val="000000"/>
                          </a:solidFill>
                          <a:latin typeface="微软雅黑" panose="020B0503020204020204" charset="-122"/>
                        </a:rPr>
                        <a:t>50Hz</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3BA5D3"/>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0">
                          <a:solidFill>
                            <a:srgbClr val="000000"/>
                          </a:solidFill>
                          <a:latin typeface="微软雅黑" panose="020B0503020204020204" charset="-122"/>
                        </a:rPr>
                        <a:t>4μs</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altLang="zh-CN" sz="1200" b="0">
                          <a:solidFill>
                            <a:srgbClr val="000000"/>
                          </a:solidFill>
                          <a:latin typeface="Arial" panose="020B0604020202020204" pitchFamily="34" charset="0"/>
                          <a:ea typeface="微软雅黑" panose="020B0503020204020204" charset="-122"/>
                        </a:rPr>
                        <a:t>60</a:t>
                      </a:r>
                      <a:r>
                        <a:rPr lang="zh-CN" sz="1200" b="0">
                          <a:solidFill>
                            <a:srgbClr val="000000"/>
                          </a:solidFill>
                          <a:latin typeface="Arial" panose="020B0604020202020204" pitchFamily="34" charset="0"/>
                          <a:ea typeface="微软雅黑" panose="020B0503020204020204" charset="-122"/>
                        </a:rPr>
                        <a:t>路</a:t>
                      </a:r>
                      <a:endParaRPr lang="zh-CN" altLang="en-US" sz="12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c>
                  <a:txBody>
                    <a:bodyPr/>
                    <a:p>
                      <a:pPr indent="0" algn="ctr">
                        <a:buNone/>
                      </a:pPr>
                      <a:r>
                        <a:rPr lang="en-US" altLang="en-US" sz="1200" b="0">
                          <a:solidFill>
                            <a:srgbClr val="000000"/>
                          </a:solidFill>
                          <a:latin typeface="微软雅黑" panose="020B0503020204020204" charset="-122"/>
                        </a:rPr>
                        <a:t>17ppm</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3BA5D3"/>
                      </a:solidFill>
                      <a:prstDash val="solid"/>
                      <a:headEnd type="none" w="med" len="med"/>
                      <a:tailEnd type="none" w="med" len="med"/>
                    </a:lnR>
                    <a:lnT w="6350" cap="flat" cmpd="sng">
                      <a:solidFill>
                        <a:srgbClr val="3BA5D3"/>
                      </a:solidFill>
                      <a:prstDash val="solid"/>
                      <a:headEnd type="none" w="med" len="med"/>
                      <a:tailEnd type="none" w="med" len="med"/>
                    </a:lnT>
                    <a:lnB w="6350" cap="flat" cmpd="sng">
                      <a:solidFill>
                        <a:srgbClr val="3BA5D3"/>
                      </a:solidFill>
                      <a:prstDash val="solid"/>
                      <a:headEnd type="none" w="med" len="med"/>
                      <a:tailEnd type="none" w="med" len="med"/>
                    </a:lnB>
                    <a:lnTlToBr>
                      <a:noFill/>
                    </a:lnTlToBr>
                    <a:lnBlToTr>
                      <a:noFill/>
                    </a:lnBlToTr>
                    <a:solidFill>
                      <a:srgbClr val="FFFFFF"/>
                    </a:solidFill>
                  </a:tcPr>
                </a:tc>
              </a:tr>
            </a:tbl>
          </a:graphicData>
        </a:graphic>
      </p:graphicFrame>
      <p:sp>
        <p:nvSpPr>
          <p:cNvPr id="4" name="文本框 3"/>
          <p:cNvSpPr txBox="1"/>
          <p:nvPr/>
        </p:nvSpPr>
        <p:spPr>
          <a:xfrm>
            <a:off x="815975" y="420370"/>
            <a:ext cx="4064000" cy="645160"/>
          </a:xfrm>
          <a:prstGeom prst="rect">
            <a:avLst/>
          </a:prstGeom>
          <a:noFill/>
        </p:spPr>
        <p:txBody>
          <a:bodyPr wrap="square" rtlCol="0">
            <a:sp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pic>
        <p:nvPicPr>
          <p:cNvPr id="5" name="picture 55"/>
          <p:cNvPicPr>
            <a:picLocks noChangeAspect="1"/>
          </p:cNvPicPr>
          <p:nvPr>
            <p:custDataLst>
              <p:tags r:id="rId3"/>
            </p:custDataLst>
          </p:nvPr>
        </p:nvPicPr>
        <p:blipFill>
          <a:blip r:embed="rId4"/>
          <a:stretch>
            <a:fillRect/>
          </a:stretch>
        </p:blipFill>
        <p:spPr>
          <a:xfrm rot="21600000">
            <a:off x="635635" y="1227455"/>
            <a:ext cx="1200785" cy="974090"/>
          </a:xfrm>
          <a:prstGeom prst="rect">
            <a:avLst/>
          </a:prstGeom>
        </p:spPr>
      </p:pic>
      <p:sp>
        <p:nvSpPr>
          <p:cNvPr id="6" name="矩形 5"/>
          <p:cNvSpPr/>
          <p:nvPr>
            <p:custDataLst>
              <p:tags r:id="rId5"/>
            </p:custDataLst>
          </p:nvPr>
        </p:nvSpPr>
        <p:spPr>
          <a:xfrm>
            <a:off x="635635" y="2060575"/>
            <a:ext cx="10644505" cy="1176655"/>
          </a:xfrm>
          <a:prstGeom prst="rect">
            <a:avLst/>
          </a:prstGeom>
        </p:spPr>
        <p:txBody>
          <a:bodyPr wrap="square">
            <a:noAutofit/>
          </a:bodyPr>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2021-2022承建高能同步辐射光源（HEPS），直线加速器固态调制器与电子枪脉冲电源</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的</a:t>
            </a: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6套固态调制器和1套电子枪脉冲电源。</a:t>
            </a:r>
            <a:endPar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endPar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 name="TextBox 20"/>
          <p:cNvSpPr txBox="1"/>
          <p:nvPr>
            <p:custDataLst>
              <p:tags r:id="rId6"/>
            </p:custDataLst>
          </p:nvPr>
        </p:nvSpPr>
        <p:spPr>
          <a:xfrm>
            <a:off x="1836420" y="1568450"/>
            <a:ext cx="7777480" cy="500380"/>
          </a:xfrm>
          <a:prstGeom prst="rect">
            <a:avLst/>
          </a:prstGeom>
          <a:noFill/>
        </p:spPr>
        <p:txBody>
          <a:bodyPr wrap="square" lIns="70907" tIns="35455" rIns="70907" bIns="35455" rtlCol="0">
            <a:noAutofit/>
          </a:bodyPr>
          <a:p>
            <a:pPr indent="0" algn="l" fontAlgn="auto"/>
            <a:r>
              <a:rPr lang="en-US" altLang="zh-CN" sz="2400" kern="100" dirty="0">
                <a:solidFill>
                  <a:srgbClr val="5382A1"/>
                </a:solidFill>
                <a:latin typeface="汉仪粗黑简" panose="02010609000101010101" charset="-122"/>
                <a:ea typeface="汉仪粗黑简" panose="02010609000101010101" charset="-122"/>
                <a:cs typeface="+mn-ea"/>
                <a:sym typeface="+mn-lt"/>
              </a:rPr>
              <a:t>HEPS</a:t>
            </a:r>
            <a:r>
              <a:rPr lang="zh-CN" altLang="en-US" sz="2400" kern="100" dirty="0">
                <a:solidFill>
                  <a:srgbClr val="5382A1"/>
                </a:solidFill>
                <a:latin typeface="汉仪粗黑简" panose="02010609000101010101" charset="-122"/>
                <a:ea typeface="汉仪粗黑简" panose="02010609000101010101" charset="-122"/>
                <a:cs typeface="+mn-ea"/>
                <a:sym typeface="+mn-lt"/>
              </a:rPr>
              <a:t>高能同步辐射光源固态调制器与电子枪脉冲电源</a:t>
            </a:r>
            <a:endParaRPr lang="zh-CN" altLang="en-US" sz="2400" kern="100" dirty="0">
              <a:solidFill>
                <a:srgbClr val="5382A1"/>
              </a:solidFill>
              <a:latin typeface="汉仪粗黑简" panose="02010609000101010101" charset="-122"/>
              <a:ea typeface="汉仪粗黑简" panose="02010609000101010101" charset="-122"/>
              <a:cs typeface="+mn-ea"/>
              <a:sym typeface="+mn-lt"/>
            </a:endParaRPr>
          </a:p>
        </p:txBody>
      </p:sp>
      <p:pic>
        <p:nvPicPr>
          <p:cNvPr id="19" name="图片 18"/>
          <p:cNvPicPr>
            <a:picLocks noChangeAspect="1"/>
          </p:cNvPicPr>
          <p:nvPr/>
        </p:nvPicPr>
        <p:blipFill>
          <a:blip r:embed="rId7"/>
          <a:srcRect l="3261" t="7209"/>
          <a:stretch>
            <a:fillRect/>
          </a:stretch>
        </p:blipFill>
        <p:spPr>
          <a:xfrm>
            <a:off x="6709410" y="2746375"/>
            <a:ext cx="5482590" cy="3800475"/>
          </a:xfrm>
          <a:prstGeom prst="rect">
            <a:avLst/>
          </a:prstGeom>
        </p:spPr>
      </p:pic>
      <p:sp>
        <p:nvSpPr>
          <p:cNvPr id="20" name="文本框 19"/>
          <p:cNvSpPr txBox="1"/>
          <p:nvPr/>
        </p:nvSpPr>
        <p:spPr>
          <a:xfrm>
            <a:off x="635635" y="3004820"/>
            <a:ext cx="6096000" cy="1014730"/>
          </a:xfrm>
          <a:prstGeom prst="rect">
            <a:avLst/>
          </a:prstGeom>
          <a:noFill/>
        </p:spPr>
        <p:txBody>
          <a:bodyPr wrap="square" rtlCol="0" anchor="t">
            <a:spAutoFit/>
          </a:bodyPr>
          <a:p>
            <a:pPr indent="508000" algn="just" fontAlgn="auto">
              <a:lnSpc>
                <a:spcPct val="150000"/>
              </a:lnSpc>
              <a:spcBef>
                <a:spcPts val="0"/>
              </a:spcBef>
              <a:spcAft>
                <a:spcPts val="0"/>
              </a:spcAft>
              <a:extLst>
                <a:ext uri="{35155182-B16C-46BC-9424-99874614C6A1}">
                  <wpsdc:indentchars xmlns:wpsdc="http://www.wps.cn/officeDocument/2017/drawingmlCustomData" val="200" checksum="282533468"/>
                </a:ext>
              </a:extLst>
            </a:pPr>
            <a:r>
              <a:rPr 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2022</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年</a:t>
            </a:r>
            <a:r>
              <a:rPr lang="en-US" altLang="zh-CN"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5</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月验收通过正式投入运行，截至目前已稳定无故障运行</a:t>
            </a:r>
            <a:r>
              <a:rPr lang="en-US" altLang="zh-CN"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3</a:t>
            </a:r>
            <a:r>
              <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年。</a:t>
            </a:r>
            <a:endParaRPr lang="zh-CN" altLang="en-US"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en-US" altLang="zh-CN"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HEPS</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固态</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4" name="文本框 3"/>
          <p:cNvSpPr txBox="1"/>
          <p:nvPr/>
        </p:nvSpPr>
        <p:spPr>
          <a:xfrm>
            <a:off x="815975" y="420370"/>
            <a:ext cx="4064000" cy="645160"/>
          </a:xfrm>
          <a:prstGeom prst="rect">
            <a:avLst/>
          </a:prstGeom>
          <a:noFill/>
        </p:spPr>
        <p:txBody>
          <a:bodyPr wrap="square" rtlCol="0">
            <a:sp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pic>
        <p:nvPicPr>
          <p:cNvPr id="9" name="图片 8"/>
          <p:cNvPicPr>
            <a:picLocks noChangeAspect="1"/>
          </p:cNvPicPr>
          <p:nvPr/>
        </p:nvPicPr>
        <p:blipFill>
          <a:blip r:embed="rId2"/>
          <a:stretch>
            <a:fillRect/>
          </a:stretch>
        </p:blipFill>
        <p:spPr>
          <a:xfrm>
            <a:off x="4107815" y="1528445"/>
            <a:ext cx="7635240" cy="4814570"/>
          </a:xfrm>
          <a:prstGeom prst="rect">
            <a:avLst/>
          </a:prstGeom>
        </p:spPr>
      </p:pic>
      <p:sp>
        <p:nvSpPr>
          <p:cNvPr id="10" name="文本框 9"/>
          <p:cNvSpPr txBox="1"/>
          <p:nvPr/>
        </p:nvSpPr>
        <p:spPr>
          <a:xfrm>
            <a:off x="451485" y="1936750"/>
            <a:ext cx="3378200" cy="4335145"/>
          </a:xfrm>
          <a:prstGeom prst="rect">
            <a:avLst/>
          </a:prstGeom>
          <a:noFill/>
        </p:spPr>
        <p:txBody>
          <a:bodyPr wrap="square" rtlCol="0">
            <a:noAutofit/>
          </a:bodyPr>
          <a:p>
            <a:pPr marL="0" indent="457200" fontAlgn="auto">
              <a:lnSpc>
                <a:spcPct val="150000"/>
              </a:lnSpc>
              <a:extLst>
                <a:ext uri="{35155182-B16C-46BC-9424-99874614C6A1}">
                  <wpsdc:marlchars xmlns:wpsdc="http://www.wps.cn/officeDocument/2017/drawingmlCustomData" val="0" checksum="0"/>
                </a:ext>
              </a:extLst>
            </a:pP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HEPS</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直线加速器调制器</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310kV/4μs/</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佳能</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E37302</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速调管负载稳定度测试波形（</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DA1855A</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差分放大器测得</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500ns</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采样宽度</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1000</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个脉冲的稳定度为</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17.2ppm</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a:t>
            </a:r>
            <a:endPar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a:p>
            <a:pPr marL="0" indent="457200" fontAlgn="auto">
              <a:lnSpc>
                <a:spcPct val="150000"/>
              </a:lnSpc>
              <a:extLst>
                <a:ext uri="{35155182-B16C-46BC-9424-99874614C6A1}">
                  <wpsdc:marlchars xmlns:wpsdc="http://www.wps.cn/officeDocument/2017/drawingmlCustomData" val="0" checksum="0"/>
                </a:ext>
              </a:extLst>
            </a:pP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如右图所示，该波形为光源</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2022</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年</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10</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月份测得固态调制器的脉冲重复稳定度在</a:t>
            </a:r>
            <a:r>
              <a:rPr lang="en-US" altLang="zh-CN">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20ppm</a:t>
            </a:r>
            <a:r>
              <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以下。</a:t>
            </a:r>
            <a:endParaRPr lang="zh-CN" altLang="en-US">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451485" y="1365885"/>
            <a:ext cx="3656330" cy="460375"/>
          </a:xfrm>
          <a:prstGeom prst="rect">
            <a:avLst/>
          </a:prstGeom>
          <a:noFill/>
        </p:spPr>
        <p:txBody>
          <a:bodyPr wrap="square" rtlCol="0" anchor="t">
            <a:spAutoFit/>
          </a:bodyPr>
          <a:p>
            <a:pPr indent="0" algn="l" fontAlgn="auto"/>
            <a:r>
              <a:rPr lang="zh-CN" altLang="en-US" sz="2400" kern="100" dirty="0">
                <a:solidFill>
                  <a:srgbClr val="5382A1"/>
                </a:solidFill>
                <a:latin typeface="汉仪粗黑简" panose="02010609000101010101" charset="-122"/>
                <a:ea typeface="汉仪粗黑简" panose="02010609000101010101" charset="-122"/>
                <a:cs typeface="+mn-ea"/>
                <a:sym typeface="+mn-lt"/>
              </a:rPr>
              <a:t>单调制器脉冲重复稳定度</a:t>
            </a:r>
            <a:endParaRPr lang="zh-CN" altLang="en-US" sz="2400" kern="100" dirty="0">
              <a:solidFill>
                <a:srgbClr val="5382A1"/>
              </a:solidFill>
              <a:latin typeface="汉仪粗黑简" panose="02010609000101010101" charset="-122"/>
              <a:ea typeface="汉仪粗黑简" panose="0201060900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组合 343"/>
          <p:cNvGrpSpPr/>
          <p:nvPr/>
        </p:nvGrpSpPr>
        <p:grpSpPr>
          <a:xfrm>
            <a:off x="451168" y="341630"/>
            <a:ext cx="11371898" cy="913765"/>
            <a:chOff x="711" y="538"/>
            <a:chExt cx="17909" cy="1439"/>
          </a:xfrm>
        </p:grpSpPr>
        <p:sp>
          <p:nvSpPr>
            <p:cNvPr id="345" name="文本框 344"/>
            <p:cNvSpPr txBox="1"/>
            <p:nvPr/>
          </p:nvSpPr>
          <p:spPr>
            <a:xfrm>
              <a:off x="711" y="898"/>
              <a:ext cx="3454" cy="1079"/>
            </a:xfrm>
            <a:prstGeom prst="rect">
              <a:avLst/>
            </a:prstGeom>
            <a:noFill/>
          </p:spPr>
          <p:txBody>
            <a:bodyPr wrap="square" lIns="70907" tIns="35455" rIns="70907" bIns="35455" rtlCol="0" anchor="t">
              <a:spAutoFit/>
            </a:bodyPr>
            <a:lstStyle/>
            <a:p>
              <a:pPr lvl="0" algn="l">
                <a:buClrTx/>
                <a:buSzTx/>
                <a:buFontTx/>
              </a:pPr>
              <a:r>
                <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rPr>
                <a:t>项目案例</a:t>
              </a:r>
              <a:endParaRPr lang="zh-CN" altLang="en-US" sz="4000" spc="-150">
                <a:gradFill>
                  <a:gsLst>
                    <a:gs pos="0">
                      <a:srgbClr val="004776"/>
                    </a:gs>
                    <a:gs pos="100000">
                      <a:srgbClr val="769FB8"/>
                    </a:gs>
                  </a:gsLst>
                  <a:lin ang="5400000" scaled="0"/>
                </a:gradFill>
                <a:latin typeface="汉仪粗黑简" panose="02010609000101010101" charset="-122"/>
                <a:ea typeface="汉仪粗黑简" panose="02010609000101010101" charset="-122"/>
                <a:cs typeface="汉仪旗黑-55简" panose="00020600040101010101" charset="-128"/>
                <a:sym typeface="+mn-ea"/>
              </a:endParaRPr>
            </a:p>
          </p:txBody>
        </p:sp>
        <p:sp>
          <p:nvSpPr>
            <p:cNvPr id="346" name="矩形: 圆角 87"/>
            <p:cNvSpPr/>
            <p:nvPr/>
          </p:nvSpPr>
          <p:spPr>
            <a:xfrm>
              <a:off x="4131" y="1236"/>
              <a:ext cx="5428" cy="508"/>
            </a:xfrm>
            <a:prstGeom prst="roundRect">
              <a:avLst>
                <a:gd name="adj" fmla="val 0"/>
              </a:avLst>
            </a:prstGeom>
            <a:gradFill>
              <a:gsLst>
                <a:gs pos="0">
                  <a:srgbClr val="004776">
                    <a:alpha val="38000"/>
                  </a:srgbClr>
                </a:gs>
                <a:gs pos="100000">
                  <a:schemeClr val="accent1">
                    <a:lumMod val="30000"/>
                    <a:lumOff val="70000"/>
                    <a:alpha val="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200" dirty="0">
                <a:solidFill>
                  <a:schemeClr val="bg1"/>
                </a:solidFill>
                <a:latin typeface="汉仪旗黑-55简" panose="00020600040101010101" charset="-128"/>
                <a:ea typeface="汉仪旗黑-55简" panose="00020600040101010101" charset="-128"/>
                <a:cs typeface="汉仪旗黑-55简" panose="00020600040101010101" charset="-128"/>
                <a:sym typeface="+mn-lt"/>
              </a:endParaRPr>
            </a:p>
          </p:txBody>
        </p:sp>
        <p:sp>
          <p:nvSpPr>
            <p:cNvPr id="348" name="文本框 347"/>
            <p:cNvSpPr txBox="1"/>
            <p:nvPr/>
          </p:nvSpPr>
          <p:spPr>
            <a:xfrm>
              <a:off x="2193" y="538"/>
              <a:ext cx="488" cy="822"/>
            </a:xfrm>
            <a:prstGeom prst="rect">
              <a:avLst/>
            </a:prstGeom>
            <a:noFill/>
            <a:effectLst>
              <a:reflection blurRad="152400" stA="50000" endA="300" endPos="29000" dist="63500" dir="5400000" sy="-100000" algn="bl" rotWithShape="0"/>
            </a:effectLst>
          </p:spPr>
          <p:txBody>
            <a:bodyPr wrap="none" rtlCol="0" anchor="t">
              <a:spAutoFit/>
            </a:bodyPr>
            <a:lstStyle/>
            <a:p>
              <a:pPr algn="ctr" rtl="0" eaLnBrk="1" fontAlgn="auto" latinLnBrk="0" hangingPunct="1">
                <a:lnSpc>
                  <a:spcPct val="100000"/>
                </a:lnSpc>
              </a:pPr>
              <a:endParaRPr lang="en-US" altLang="zh-CN" sz="2800"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p:txBody>
        </p:sp>
        <p:cxnSp>
          <p:nvCxnSpPr>
            <p:cNvPr id="349" name="直接连接符 348"/>
            <p:cNvCxnSpPr/>
            <p:nvPr/>
          </p:nvCxnSpPr>
          <p:spPr>
            <a:xfrm>
              <a:off x="9711" y="1540"/>
              <a:ext cx="8909" cy="0"/>
            </a:xfrm>
            <a:prstGeom prst="line">
              <a:avLst/>
            </a:prstGeom>
            <a:ln>
              <a:gradFill>
                <a:gsLst>
                  <a:gs pos="0">
                    <a:srgbClr val="769FB8"/>
                  </a:gs>
                  <a:gs pos="100000">
                    <a:schemeClr val="accent1">
                      <a:lumMod val="30000"/>
                      <a:lumOff val="70000"/>
                      <a:alpha val="45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矩形 2"/>
          <p:cNvSpPr/>
          <p:nvPr>
            <p:custDataLst>
              <p:tags r:id="rId1"/>
            </p:custDataLst>
          </p:nvPr>
        </p:nvSpPr>
        <p:spPr>
          <a:xfrm>
            <a:off x="2689860" y="784860"/>
            <a:ext cx="2720975" cy="387350"/>
          </a:xfrm>
          <a:prstGeom prst="rect">
            <a:avLst/>
          </a:prstGeom>
        </p:spPr>
        <p:txBody>
          <a:bodyPr wrap="square">
            <a:noAutofit/>
          </a:bodyPr>
          <a:p>
            <a:pPr algn="just">
              <a:lnSpc>
                <a:spcPct val="100000"/>
              </a:lnSpc>
            </a:pPr>
            <a:r>
              <a:rPr lang="en-US" altLang="zh-CN"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HEPS</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固态</a:t>
            </a:r>
            <a:r>
              <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rPr>
              <a:t>调制器</a:t>
            </a:r>
            <a:endParaRPr lang="zh-CN" altLang="en-US" sz="1600" dirty="0" smtClean="0">
              <a:solidFill>
                <a:srgbClr val="0067A2"/>
              </a:solidFill>
              <a:uFillTx/>
              <a:latin typeface="汉仪旗黑-55简" panose="00020600040101010101" charset="-128"/>
              <a:ea typeface="汉仪旗黑-55简" panose="00020600040101010101" charset="-128"/>
              <a:cs typeface="汉仪旗黑-55简" panose="00020600040101010101" charset="-128"/>
              <a:sym typeface="+mn-ea"/>
            </a:endParaRPr>
          </a:p>
        </p:txBody>
      </p:sp>
      <p:sp>
        <p:nvSpPr>
          <p:cNvPr id="4" name="文本框 3"/>
          <p:cNvSpPr txBox="1"/>
          <p:nvPr/>
        </p:nvSpPr>
        <p:spPr>
          <a:xfrm>
            <a:off x="815975" y="420370"/>
            <a:ext cx="4064000" cy="645160"/>
          </a:xfrm>
          <a:prstGeom prst="rect">
            <a:avLst/>
          </a:prstGeom>
          <a:noFill/>
        </p:spPr>
        <p:txBody>
          <a:bodyPr wrap="square" rtlCol="0">
            <a:spAutoFit/>
          </a:bodyPr>
          <a:p>
            <a:r>
              <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rPr>
              <a:t>PART TWO</a:t>
            </a:r>
            <a:endParaRPr lang="en-US" altLang="zh-CN" kern="100" dirty="0">
              <a:gradFill>
                <a:gsLst>
                  <a:gs pos="0">
                    <a:srgbClr val="004776">
                      <a:alpha val="34000"/>
                    </a:srgbClr>
                  </a:gs>
                  <a:gs pos="72000">
                    <a:srgbClr val="769FB8">
                      <a:alpha val="0"/>
                    </a:srgbClr>
                  </a:gs>
                </a:gsLst>
                <a:lin ang="5400000" scaled="0"/>
              </a:gradFill>
              <a:latin typeface="汉仪粗黑简" panose="02010609000101010101" charset="-122"/>
              <a:ea typeface="汉仪粗黑简" panose="02010609000101010101" charset="-122"/>
              <a:cs typeface="汉仪旗黑-55简" panose="00020600040101010101" charset="-128"/>
              <a:sym typeface="汉仪旗黑-55简" panose="00020600040101010101" charset="-128"/>
            </a:endParaRPr>
          </a:p>
          <a:p>
            <a:endParaRPr lang="zh-CN" altLang="en-US"/>
          </a:p>
        </p:txBody>
      </p:sp>
      <p:sp>
        <p:nvSpPr>
          <p:cNvPr id="10" name="文本框 9"/>
          <p:cNvSpPr txBox="1"/>
          <p:nvPr/>
        </p:nvSpPr>
        <p:spPr>
          <a:xfrm>
            <a:off x="614680" y="1917700"/>
            <a:ext cx="3563620" cy="4421505"/>
          </a:xfrm>
          <a:prstGeom prst="rect">
            <a:avLst/>
          </a:prstGeom>
          <a:noFill/>
        </p:spPr>
        <p:txBody>
          <a:bodyPr wrap="square" rtlCol="0">
            <a:noAutofit/>
          </a:bodyPr>
          <a:p>
            <a:pPr indent="457200" fontAlgn="auto">
              <a:lnSpc>
                <a:spcPct val="150000"/>
              </a:lnSpc>
            </a:pP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如右图所示，该波形为光源</a:t>
            </a:r>
            <a:r>
              <a:rPr lang="en-US" altLang="zh-CN"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2022</a:t>
            </a: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年</a:t>
            </a:r>
            <a:r>
              <a:rPr lang="en-US" altLang="zh-CN"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10</a:t>
            </a: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月份交付的固态调制器束流稳定度为</a:t>
            </a:r>
            <a:r>
              <a:rPr lang="en-US" altLang="zh-CN"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98.3ppm</a:t>
            </a: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，束流稳定度由多个子系统共同决定，包括固态调制器、真空系统、低电平控制系统等，在子系统固态调制器下输出的脉冲重复稳定度控制在</a:t>
            </a:r>
            <a:r>
              <a:rPr lang="en-US" altLang="zh-CN"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20ppm</a:t>
            </a:r>
            <a:r>
              <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以下。</a:t>
            </a:r>
            <a:endParaRPr lang="zh-CN" altLang="en-US" sz="20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pic>
        <p:nvPicPr>
          <p:cNvPr id="38" name="图片 38" descr="894713f0b3859025afa863b5b2e4176"/>
          <p:cNvPicPr>
            <a:picLocks noChangeAspect="1"/>
          </p:cNvPicPr>
          <p:nvPr/>
        </p:nvPicPr>
        <p:blipFill>
          <a:blip r:embed="rId2"/>
          <a:stretch>
            <a:fillRect/>
          </a:stretch>
        </p:blipFill>
        <p:spPr>
          <a:xfrm>
            <a:off x="4613275" y="977900"/>
            <a:ext cx="6995160" cy="5539105"/>
          </a:xfrm>
          <a:prstGeom prst="rect">
            <a:avLst/>
          </a:prstGeom>
        </p:spPr>
      </p:pic>
      <p:sp>
        <p:nvSpPr>
          <p:cNvPr id="13" name="文本框 12"/>
          <p:cNvSpPr txBox="1"/>
          <p:nvPr/>
        </p:nvSpPr>
        <p:spPr>
          <a:xfrm>
            <a:off x="614680" y="1457325"/>
            <a:ext cx="3656330" cy="460375"/>
          </a:xfrm>
          <a:prstGeom prst="rect">
            <a:avLst/>
          </a:prstGeom>
          <a:noFill/>
        </p:spPr>
        <p:txBody>
          <a:bodyPr wrap="square" rtlCol="0" anchor="t">
            <a:spAutoFit/>
          </a:bodyPr>
          <a:p>
            <a:pPr indent="0" algn="l" fontAlgn="auto"/>
            <a:r>
              <a:rPr lang="zh-CN" altLang="en-US" sz="2400" kern="100" dirty="0">
                <a:solidFill>
                  <a:srgbClr val="5382A1"/>
                </a:solidFill>
                <a:latin typeface="汉仪粗黑简" panose="02010609000101010101" charset="-122"/>
                <a:ea typeface="汉仪粗黑简" panose="02010609000101010101" charset="-122"/>
                <a:cs typeface="+mn-ea"/>
                <a:sym typeface="+mn-lt"/>
              </a:rPr>
              <a:t>调制器束流重复稳定度</a:t>
            </a:r>
            <a:endParaRPr lang="zh-CN" altLang="en-US" sz="2400" kern="100" dirty="0">
              <a:solidFill>
                <a:srgbClr val="5382A1"/>
              </a:solidFill>
              <a:latin typeface="汉仪粗黑简" panose="02010609000101010101" charset="-122"/>
              <a:ea typeface="汉仪粗黑简" panose="0201060900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COMMONDATA" val="eyJjb3VudCI6MzQsImhkaWQiOiJiNTYzMmFkOWUzNjczMWJiMjNlNzFmOWFiMzQzY2YzMyIsInVzZXJDb3VudCI6MX0="/>
  <p:tag name="KSO_WPP_MARK_KEY" val="19339064-8d02-42b3-a186-3d18986d73b5"/>
  <p:tag name="commondata" val="eyJjb3VudCI6MzUsImhkaWQiOiIyNjE5MDBkZmQ4ZGYxMjg5YjMxMzU0ZDBkNmQzNjY4OCIsInVzZXJDb3VudCI6MX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5.xml><?xml version="1.0" encoding="utf-8"?>
<p:tagLst xmlns:p="http://schemas.openxmlformats.org/presentationml/2006/main">
  <p:tag name="KSO_WM_DIAGRAM_VIRTUALLY_FRAME" val="{&quot;height&quot;:269.6,&quot;left&quot;:49.5,&quot;top&quot;:134.1,&quot;width&quot;:942.95}"/>
</p:tagLst>
</file>

<file path=ppt/tags/tag36.xml><?xml version="1.0" encoding="utf-8"?>
<p:tagLst xmlns:p="http://schemas.openxmlformats.org/presentationml/2006/main">
  <p:tag name="KSO_WM_DIAGRAM_VIRTUALLY_FRAME" val="{&quot;height&quot;:269.6,&quot;left&quot;:49.5,&quot;top&quot;:134.1,&quot;width&quot;:942.95}"/>
</p:tagLst>
</file>

<file path=ppt/tags/tag37.xml><?xml version="1.0" encoding="utf-8"?>
<p:tagLst xmlns:p="http://schemas.openxmlformats.org/presentationml/2006/main">
  <p:tag name="KSO_WM_DIAGRAM_VIRTUALLY_FRAME" val="{&quot;height&quot;:269.6,&quot;left&quot;:49.5,&quot;top&quot;:134.1,&quot;width&quot;:942.95}"/>
</p:tagLst>
</file>

<file path=ppt/tags/tag38.xml><?xml version="1.0" encoding="utf-8"?>
<p:tagLst xmlns:p="http://schemas.openxmlformats.org/presentationml/2006/main">
  <p:tag name="KSO_WM_DIAGRAM_VIRTUALLY_FRAME" val="{&quot;height&quot;:269.6,&quot;left&quot;:49.5,&quot;top&quot;:134.1,&quot;width&quot;:942.95}"/>
</p:tagLst>
</file>

<file path=ppt/tags/tag39.xml><?xml version="1.0" encoding="utf-8"?>
<p:tagLst xmlns:p="http://schemas.openxmlformats.org/presentationml/2006/main">
  <p:tag name="KSO_WM_DIAGRAM_VIRTUALLY_FRAME" val="{&quot;height&quot;:269.6,&quot;left&quot;:49.5,&quot;top&quot;:134.1,&quot;width&quot;:942.9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269.6,&quot;left&quot;:49.5,&quot;top&quot;:134.1,&quot;width&quot;:942.95}"/>
</p:tagLst>
</file>

<file path=ppt/tags/tag41.xml><?xml version="1.0" encoding="utf-8"?>
<p:tagLst xmlns:p="http://schemas.openxmlformats.org/presentationml/2006/main">
  <p:tag name="KSO_WM_DIAGRAM_VIRTUALLY_FRAME" val="{&quot;height&quot;:269.6,&quot;left&quot;:49.5,&quot;top&quot;:134.1,&quot;width&quot;:942.95}"/>
</p:tagLst>
</file>

<file path=ppt/tags/tag42.xml><?xml version="1.0" encoding="utf-8"?>
<p:tagLst xmlns:p="http://schemas.openxmlformats.org/presentationml/2006/main">
  <p:tag name="KSO_WM_DIAGRAM_VIRTUALLY_FRAME" val="{&quot;height&quot;:269.6,&quot;left&quot;:49.5,&quot;top&quot;:134.1,&quot;width&quot;:942.95}"/>
</p:tagLst>
</file>

<file path=ppt/tags/tag43.xml><?xml version="1.0" encoding="utf-8"?>
<p:tagLst xmlns:p="http://schemas.openxmlformats.org/presentationml/2006/main">
  <p:tag name="KSO_WM_DIAGRAM_VIRTUALLY_FRAME" val="{&quot;height&quot;:269.6,&quot;left&quot;:49.5,&quot;top&quot;:134.1,&quot;width&quot;:942.95}"/>
</p:tagLst>
</file>

<file path=ppt/tags/tag44.xml><?xml version="1.0" encoding="utf-8"?>
<p:tagLst xmlns:p="http://schemas.openxmlformats.org/presentationml/2006/main">
  <p:tag name="KSO_WM_DIAGRAM_VIRTUALLY_FRAME" val="{&quot;height&quot;:269.6,&quot;left&quot;:49.5,&quot;top&quot;:134.1,&quot;width&quot;:942.95}"/>
</p:tagLst>
</file>

<file path=ppt/tags/tag45.xml><?xml version="1.0" encoding="utf-8"?>
<p:tagLst xmlns:p="http://schemas.openxmlformats.org/presentationml/2006/main">
  <p:tag name="KSO_WM_DIAGRAM_VIRTUALLY_FRAME" val="{&quot;height&quot;:269.6,&quot;left&quot;:49.5,&quot;top&quot;:134.1,&quot;width&quot;:942.95}"/>
</p:tagLst>
</file>

<file path=ppt/tags/tag46.xml><?xml version="1.0" encoding="utf-8"?>
<p:tagLst xmlns:p="http://schemas.openxmlformats.org/presentationml/2006/main">
  <p:tag name="KSO_WM_DIAGRAM_VIRTUALLY_FRAME" val="{&quot;height&quot;:269.6,&quot;left&quot;:49.5,&quot;top&quot;:134.1,&quot;width&quot;:942.95}"/>
</p:tagLst>
</file>

<file path=ppt/tags/tag47.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UNIT_TABLE_BEAUTIFY" val="smartTable{5682da2d-5242-4220-bd4c-a2542603697e}"/>
  <p:tag name="TABLE_ENDDRAG_ORIGIN_RECT" val="435*179"/>
  <p:tag name="TABLE_ENDDRAG_RECT" val="50*333*435*179"/>
</p:tagLst>
</file>

<file path=ppt/tags/tag68.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69.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UNIT_TABLE_BEAUTIFY" val="smartTable{bf394fcd-c3ce-4266-904c-53b162428b58}"/>
  <p:tag name="TABLE_ENDDRAG_ORIGIN_RECT" val="416*172"/>
  <p:tag name="TABLE_ENDDRAG_RECT" val="52*316*416*172"/>
</p:tagLst>
</file>

<file path=ppt/tags/tag76.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77.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TABLE_BEAUTIFY" val="smartTable{6e1eb323-cfcc-454f-af21-487af5c29be4}"/>
  <p:tag name="TABLE_ENDDRAG_ORIGIN_RECT" val="419*178"/>
  <p:tag name="TABLE_ENDDRAG_RECT" val="65*293*419*178"/>
</p:tagLst>
</file>

<file path=ppt/tags/tag81.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82.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83.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84.xml><?xml version="1.0" encoding="utf-8"?>
<p:tagLst xmlns:p="http://schemas.openxmlformats.org/presentationml/2006/main">
  <p:tag name="KSO_WM_DIAGRAM_VIRTUALLY_FRAME" val="{&quot;height&quot;:396.2354330708662,&quot;left&quot;:-1.1,&quot;top&quot;:157.6218897637795,&quot;width&quot;:962.15}"/>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UNIT_TABLE_BEAUTIFY" val="smartTable{66dc5b63-be28-418f-a0d9-7e33afa7a103}"/>
  <p:tag name="TABLE_ENDDRAG_ORIGIN_RECT" val="421*161"/>
  <p:tag name="TABLE_ENDDRAG_RECT" val="64*342*421*161"/>
</p:tagLst>
</file>

<file path=ppt/tags/tag88.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89.xml><?xml version="1.0" encoding="utf-8"?>
<p:tagLst xmlns:p="http://schemas.openxmlformats.org/presentationml/2006/main">
  <p:tag name="KSO_WM_BEAUTIFY_FLAG" val=""/>
  <p:tag name="KSO_WM_DIAGRAM_VIRTUALLY_FRAME" val="{&quot;height&quot;:396.2354330708662,&quot;left&quot;:-1.1,&quot;top&quot;:157.6218897637795,&quot;width&quot;:962.1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旗黑-55简"/>
        <a:ea typeface="汉仪旗黑-55简"/>
        <a:cs typeface=""/>
      </a:majorFont>
      <a:minorFont>
        <a:latin typeface="汉仪旗黑-55简"/>
        <a:ea typeface="汉仪旗黑-5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旗黑-55简"/>
        <a:font script="Hant" typeface="新細明體"/>
        <a:font script="Arab" typeface="汉仪旗黑-55简"/>
        <a:font script="Hebr" typeface="汉仪旗黑-55简"/>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55简"/>
        <a:font script="Uigh" typeface="Microsoft Uighur"/>
        <a:font script="Geor" typeface="Sylfaen"/>
      </a:majorFont>
      <a:minorFont>
        <a:latin typeface="汉仪旗黑-55简"/>
        <a:ea typeface=""/>
        <a:cs typeface=""/>
        <a:font script="Jpan" typeface="ＭＳ Ｐゴシック"/>
        <a:font script="Hang" typeface="맑은 고딕"/>
        <a:font script="Hans" typeface="汉仪旗黑-55简"/>
        <a:font script="Hant" typeface="新細明體"/>
        <a:font script="Arab" typeface="汉仪旗黑-55简"/>
        <a:font script="Hebr" typeface="汉仪旗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旗黑-55简"/>
        <a:font script="Hant" typeface="新細明體"/>
        <a:font script="Arab" typeface="汉仪旗黑-55简"/>
        <a:font script="Hebr" typeface="汉仪旗黑-55简"/>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55简"/>
        <a:font script="Uigh" typeface="Microsoft Uighur"/>
        <a:font script="Geor" typeface="Sylfaen"/>
      </a:majorFont>
      <a:minorFont>
        <a:latin typeface="汉仪旗黑-55简"/>
        <a:ea typeface=""/>
        <a:cs typeface=""/>
        <a:font script="Jpan" typeface="ＭＳ Ｐゴシック"/>
        <a:font script="Hang" typeface="맑은 고딕"/>
        <a:font script="Hans" typeface="汉仪旗黑-55简"/>
        <a:font script="Hant" typeface="新細明體"/>
        <a:font script="Arab" typeface="汉仪旗黑-55简"/>
        <a:font script="Hebr" typeface="汉仪旗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2428</Words>
  <Application>WPS 演示</Application>
  <PresentationFormat>宽屏</PresentationFormat>
  <Paragraphs>424</Paragraphs>
  <Slides>22</Slides>
  <Notes>3</Notes>
  <HiddenSlides>1</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Arial</vt:lpstr>
      <vt:lpstr>宋体</vt:lpstr>
      <vt:lpstr>Wingdings</vt:lpstr>
      <vt:lpstr>汉仪旗黑-55简</vt:lpstr>
      <vt:lpstr>汉仪文黑-75简</vt:lpstr>
      <vt:lpstr>Wingdings</vt:lpstr>
      <vt:lpstr>汉仪粗黑简</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ぁ專屬的鬽力￥</cp:lastModifiedBy>
  <cp:revision>319</cp:revision>
  <dcterms:created xsi:type="dcterms:W3CDTF">2019-06-19T02:08:00Z</dcterms:created>
  <dcterms:modified xsi:type="dcterms:W3CDTF">2025-11-03T04:08:47Z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D88E42C7D49C481799786D18AB6A3D4A_13</vt:lpwstr>
  </property>
  <property fmtid="{D5CDD505-2E9C-101B-9397-08002B2CF9AE}" pid="4" name="KSOTemplateUUID">
    <vt:lpwstr>v1.0_mb_uroLqery2jJwmXkc3YwQCw==</vt:lpwstr>
  </property>
</Properties>
</file>