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56" r:id="rId3"/>
    <p:sldId id="264" r:id="rId4"/>
    <p:sldId id="265" r:id="rId6"/>
    <p:sldId id="316" r:id="rId7"/>
    <p:sldId id="318" r:id="rId8"/>
    <p:sldId id="317" r:id="rId9"/>
    <p:sldId id="319" r:id="rId10"/>
    <p:sldId id="320" r:id="rId11"/>
    <p:sldId id="321" r:id="rId12"/>
    <p:sldId id="302" r:id="rId13"/>
    <p:sldId id="322" r:id="rId14"/>
    <p:sldId id="323" r:id="rId15"/>
    <p:sldId id="324" r:id="rId16"/>
    <p:sldId id="331" r:id="rId17"/>
    <p:sldId id="332" r:id="rId18"/>
    <p:sldId id="333" r:id="rId19"/>
    <p:sldId id="334" r:id="rId20"/>
    <p:sldId id="335" r:id="rId21"/>
    <p:sldId id="336" r:id="rId22"/>
    <p:sldId id="303" r:id="rId23"/>
    <p:sldId id="325" r:id="rId24"/>
    <p:sldId id="326" r:id="rId25"/>
    <p:sldId id="327" r:id="rId26"/>
    <p:sldId id="328" r:id="rId27"/>
    <p:sldId id="329" r:id="rId28"/>
    <p:sldId id="330" r:id="rId29"/>
    <p:sldId id="312" r:id="rId30"/>
    <p:sldId id="338" r:id="rId31"/>
    <p:sldId id="257" r:id="rId32"/>
  </p:sldIdLst>
  <p:sldSz cx="12192000" cy="6858000"/>
  <p:notesSz cx="6858000" cy="9144000"/>
  <p:embeddedFontLst>
    <p:embeddedFont>
      <p:font typeface="楷体" panose="02010609060101010101" pitchFamily="49" charset="-122"/>
      <p:regular r:id="rId37"/>
    </p:embeddedFont>
    <p:embeddedFont>
      <p:font typeface="黑体" panose="02010609060101010101" charset="-122"/>
      <p:regular r:id="rId38"/>
    </p:embeddedFont>
    <p:embeddedFont>
      <p:font typeface="微软雅黑" panose="020B0503020204020204" pitchFamily="34" charset="-122"/>
      <p:regular r:id="rId39"/>
    </p:embeddedFont>
    <p:embeddedFont>
      <p:font typeface="微软雅黑" panose="020B0503020204020204" pitchFamily="34" charset="-120"/>
      <p:regular r:id="rId40"/>
    </p:embeddedFont>
    <p:embeddedFont>
      <p:font typeface="Calibri" panose="020F0502020204030204" charset="0"/>
      <p:regular r:id="rId41"/>
      <p:bold r:id="rId42"/>
      <p:italic r:id="rId43"/>
      <p:boldItalic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78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彭玉凤" initials="彭玉凤" lastIdx="1" clrIdx="0"/>
  <p:cmAuthor id="2" name="13236" initials="1"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82" d="100"/>
          <a:sy n="82" d="100"/>
        </p:scale>
        <p:origin x="576" y="72"/>
      </p:cViewPr>
      <p:guideLst>
        <p:guide orient="horz" pos="2159"/>
        <p:guide pos="378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5" Type="http://schemas.openxmlformats.org/officeDocument/2006/relationships/tags" Target="tags/tag127.xml"/><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6.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0" Type="http://schemas.openxmlformats.org/officeDocument/2006/relationships/notesSlide" Target="../notesSlides/notesSlide3.xml"/><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7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78.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0.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tags" Target="../tags/tag79.xml"/></Relationships>
</file>

<file path=ppt/slides/_rels/slide15.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2" Type="http://schemas.openxmlformats.org/officeDocument/2006/relationships/slideLayout" Target="../slideLayouts/slideLayout2.xml"/><Relationship Id="rId11" Type="http://schemas.openxmlformats.org/officeDocument/2006/relationships/tags" Target="../tags/tag82.xml"/><Relationship Id="rId10" Type="http://schemas.openxmlformats.org/officeDocument/2006/relationships/image" Target="../media/image46.png"/><Relationship Id="rId1" Type="http://schemas.openxmlformats.org/officeDocument/2006/relationships/tags" Target="../tags/tag8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4.xml"/><Relationship Id="rId2" Type="http://schemas.openxmlformats.org/officeDocument/2006/relationships/image" Target="../media/image47.png"/><Relationship Id="rId1" Type="http://schemas.openxmlformats.org/officeDocument/2006/relationships/tags" Target="../tags/tag8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3.xml"/><Relationship Id="rId3" Type="http://schemas.openxmlformats.org/officeDocument/2006/relationships/image" Target="../media/image48.png"/><Relationship Id="rId2" Type="http://schemas.openxmlformats.org/officeDocument/2006/relationships/tags" Target="../tags/tag92.xml"/><Relationship Id="rId1" Type="http://schemas.openxmlformats.org/officeDocument/2006/relationships/tags" Target="../tags/tag91.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image" Target="../media/image3.jpeg"/><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97.xml"/><Relationship Id="rId4" Type="http://schemas.openxmlformats.org/officeDocument/2006/relationships/image" Target="../media/image49.png"/><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image" Target="../media/image51.png"/><Relationship Id="rId4" Type="http://schemas.openxmlformats.org/officeDocument/2006/relationships/tags" Target="../tags/tag100.xml"/><Relationship Id="rId3" Type="http://schemas.openxmlformats.org/officeDocument/2006/relationships/image" Target="../media/image50.png"/><Relationship Id="rId2" Type="http://schemas.openxmlformats.org/officeDocument/2006/relationships/tags" Target="../tags/tag99.xml"/><Relationship Id="rId1" Type="http://schemas.openxmlformats.org/officeDocument/2006/relationships/tags" Target="../tags/tag98.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07.xml"/><Relationship Id="rId4" Type="http://schemas.openxmlformats.org/officeDocument/2006/relationships/image" Target="../media/image52.jpeg"/><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11.xml"/><Relationship Id="rId5" Type="http://schemas.openxmlformats.org/officeDocument/2006/relationships/image" Target="../media/image54.jpeg"/><Relationship Id="rId4" Type="http://schemas.openxmlformats.org/officeDocument/2006/relationships/image" Target="../media/image53.jpeg"/><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15.xml"/><Relationship Id="rId4" Type="http://schemas.openxmlformats.org/officeDocument/2006/relationships/image" Target="../media/image55.jpeg"/><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7.xml"/><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tags" Target="../tags/tag116.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9.xml"/><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tags" Target="../tags/tag118.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22.xml"/><Relationship Id="rId4" Type="http://schemas.openxmlformats.org/officeDocument/2006/relationships/image" Target="../media/image61.jpeg"/><Relationship Id="rId3" Type="http://schemas.openxmlformats.org/officeDocument/2006/relationships/image" Target="../media/image60.jpeg"/><Relationship Id="rId2" Type="http://schemas.openxmlformats.org/officeDocument/2006/relationships/tags" Target="../tags/tag121.xml"/><Relationship Id="rId1" Type="http://schemas.openxmlformats.org/officeDocument/2006/relationships/tags" Target="../tags/tag120.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5.xml"/><Relationship Id="rId3" Type="http://schemas.openxmlformats.org/officeDocument/2006/relationships/image" Target="../media/image62.jpeg"/><Relationship Id="rId2" Type="http://schemas.openxmlformats.org/officeDocument/2006/relationships/tags" Target="../tags/tag124.xml"/><Relationship Id="rId1" Type="http://schemas.openxmlformats.org/officeDocument/2006/relationships/tags" Target="../tags/tag123.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6.xml"/><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5.svg"/><Relationship Id="rId12" Type="http://schemas.openxmlformats.org/officeDocument/2006/relationships/slideLayout" Target="../slideLayouts/slideLayout1.xml"/><Relationship Id="rId11" Type="http://schemas.openxmlformats.org/officeDocument/2006/relationships/tags" Target="../tags/tag68.xml"/><Relationship Id="rId10" Type="http://schemas.openxmlformats.org/officeDocument/2006/relationships/image" Target="../media/image11.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9.xml"/><Relationship Id="rId3" Type="http://schemas.openxmlformats.org/officeDocument/2006/relationships/image" Target="../media/image12.png"/><Relationship Id="rId2" Type="http://schemas.openxmlformats.org/officeDocument/2006/relationships/image" Target="../media/image5.sv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0.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5.sv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1.xml"/><Relationship Id="rId3" Type="http://schemas.openxmlformats.org/officeDocument/2006/relationships/image" Target="../media/image12.png"/><Relationship Id="rId2" Type="http://schemas.openxmlformats.org/officeDocument/2006/relationships/image" Target="../media/image5.sv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5.sv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3.xml"/><Relationship Id="rId3" Type="http://schemas.openxmlformats.org/officeDocument/2006/relationships/image" Target="../media/image12.png"/><Relationship Id="rId2" Type="http://schemas.openxmlformats.org/officeDocument/2006/relationships/image" Target="../media/image5.sv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5.sv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0000">
              <a:schemeClr val="accent1"/>
            </a:gs>
            <a:gs pos="0">
              <a:schemeClr val="accent1">
                <a:lumMod val="25000"/>
                <a:lumOff val="75000"/>
              </a:schemeClr>
            </a:gs>
            <a:gs pos="100000">
              <a:schemeClr val="accent1">
                <a:lumMod val="85000"/>
              </a:schemeClr>
            </a:gs>
          </a:gsLst>
          <a:lin ang="5400000" scaled="1"/>
        </a:gradFill>
        <a:effectLst/>
      </p:bgPr>
    </p:bg>
    <p:spTree>
      <p:nvGrpSpPr>
        <p:cNvPr id="1" name=""/>
        <p:cNvGrpSpPr/>
        <p:nvPr/>
      </p:nvGrpSpPr>
      <p:grpSpPr>
        <a:xfrm>
          <a:off x="0" y="0"/>
          <a:ext cx="0" cy="0"/>
          <a:chOff x="0" y="0"/>
          <a:chExt cx="0" cy="0"/>
        </a:xfrm>
      </p:grpSpPr>
      <p:sp>
        <p:nvSpPr>
          <p:cNvPr id="3" name="文本框 2"/>
          <p:cNvSpPr txBox="1"/>
          <p:nvPr/>
        </p:nvSpPr>
        <p:spPr>
          <a:xfrm>
            <a:off x="11160125" y="3183890"/>
            <a:ext cx="4078605" cy="103505"/>
          </a:xfrm>
          <a:prstGeom prst="rect">
            <a:avLst/>
          </a:prstGeom>
          <a:noFill/>
        </p:spPr>
        <p:txBody>
          <a:bodyPr wrap="square" rtlCol="0">
            <a:noAutofit/>
          </a:bodyPr>
          <a:lstStyle/>
          <a:p>
            <a:endParaRPr lang="zh-CN" altLang="en-US"/>
          </a:p>
        </p:txBody>
      </p:sp>
      <p:sp>
        <p:nvSpPr>
          <p:cNvPr id="23" name="流程图: 终止 22"/>
          <p:cNvSpPr/>
          <p:nvPr/>
        </p:nvSpPr>
        <p:spPr>
          <a:xfrm>
            <a:off x="5066030" y="4290258"/>
            <a:ext cx="2059940" cy="501015"/>
          </a:xfrm>
          <a:prstGeom prst="flowChartTerminator">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楷体" panose="02010609060101010101" pitchFamily="49" charset="-122"/>
                <a:ea typeface="楷体" panose="02010609060101010101" pitchFamily="49" charset="-122"/>
              </a:rPr>
              <a:t>汇报人：王佳斌</a:t>
            </a:r>
            <a:endParaRPr lang="zh-CN" altLang="en-US" dirty="0">
              <a:latin typeface="楷体" panose="02010609060101010101" pitchFamily="49" charset="-122"/>
              <a:ea typeface="楷体" panose="02010609060101010101" pitchFamily="49" charset="-122"/>
            </a:endParaRPr>
          </a:p>
        </p:txBody>
      </p:sp>
      <p:sp>
        <p:nvSpPr>
          <p:cNvPr id="11" name="文本框 10"/>
          <p:cNvSpPr txBox="1"/>
          <p:nvPr/>
        </p:nvSpPr>
        <p:spPr>
          <a:xfrm>
            <a:off x="1989772" y="1950097"/>
            <a:ext cx="7960995" cy="841375"/>
          </a:xfrm>
          <a:prstGeom prst="rect">
            <a:avLst/>
          </a:prstGeom>
          <a:noFill/>
        </p:spPr>
        <p:txBody>
          <a:bodyPr wrap="square" rtlCol="0" anchor="t">
            <a:noAutofit/>
          </a:bodyPr>
          <a:lstStyle/>
          <a:p>
            <a:pPr algn="ctr"/>
            <a:r>
              <a:rPr lang="en-US" altLang="zh-CN" sz="4000" b="1" dirty="0">
                <a:latin typeface="楷体" panose="02010609060101010101" pitchFamily="49" charset="-122"/>
                <a:ea typeface="楷体" panose="02010609060101010101" pitchFamily="49" charset="-122"/>
              </a:rPr>
              <a:t>CEPC</a:t>
            </a:r>
            <a:r>
              <a:rPr lang="zh-CN" altLang="en-US" sz="4000" b="1" dirty="0">
                <a:latin typeface="楷体" panose="02010609060101010101" pitchFamily="49" charset="-122"/>
                <a:ea typeface="楷体" panose="02010609060101010101" pitchFamily="49" charset="-122"/>
              </a:rPr>
              <a:t>项目过程仿真模型的</a:t>
            </a:r>
            <a:r>
              <a:rPr lang="zh-CN" altLang="en-US" sz="4000" b="1" dirty="0">
                <a:latin typeface="楷体" panose="02010609060101010101" pitchFamily="49" charset="-122"/>
                <a:ea typeface="楷体" panose="02010609060101010101" pitchFamily="49" charset="-122"/>
              </a:rPr>
              <a:t>优化</a:t>
            </a:r>
            <a:endParaRPr lang="zh-CN" altLang="en-US" sz="4000" b="1" dirty="0">
              <a:latin typeface="楷体" panose="02010609060101010101" pitchFamily="49" charset="-122"/>
              <a:ea typeface="楷体" panose="02010609060101010101" pitchFamily="49" charset="-122"/>
            </a:endParaRPr>
          </a:p>
          <a:p>
            <a:pPr algn="ctr"/>
            <a:r>
              <a:rPr lang="zh-CN" altLang="en-US" sz="4000" b="1" dirty="0">
                <a:latin typeface="楷体" panose="02010609060101010101" pitchFamily="49" charset="-122"/>
                <a:ea typeface="楷体" panose="02010609060101010101" pitchFamily="49" charset="-122"/>
              </a:rPr>
              <a:t>及试验段仿真结果报告</a:t>
            </a:r>
            <a:endParaRPr lang="zh-CN" altLang="en-US" sz="4000" b="1" dirty="0">
              <a:latin typeface="楷体" panose="02010609060101010101" pitchFamily="49" charset="-122"/>
              <a:ea typeface="楷体" panose="02010609060101010101" pitchFamily="49" charset="-122"/>
            </a:endParaRPr>
          </a:p>
        </p:txBody>
      </p:sp>
      <p:sp>
        <p:nvSpPr>
          <p:cNvPr id="2" name="流程图: 终止 1"/>
          <p:cNvSpPr/>
          <p:nvPr/>
        </p:nvSpPr>
        <p:spPr>
          <a:xfrm>
            <a:off x="5066030" y="5131432"/>
            <a:ext cx="2059940" cy="501015"/>
          </a:xfrm>
          <a:prstGeom prst="flowChartTerminator">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楷体" panose="02010609060101010101" pitchFamily="49" charset="-122"/>
                <a:ea typeface="楷体" panose="02010609060101010101" pitchFamily="49" charset="-122"/>
              </a:rPr>
              <a:t>时间：</a:t>
            </a:r>
            <a:r>
              <a:rPr lang="en-US" altLang="zh-CN" dirty="0">
                <a:latin typeface="楷体" panose="02010609060101010101" pitchFamily="49" charset="-122"/>
                <a:ea typeface="楷体" panose="02010609060101010101" pitchFamily="49" charset="-122"/>
              </a:rPr>
              <a:t>2025.11</a:t>
            </a:r>
            <a:endParaRPr lang="zh-CN" altLang="en-US" dirty="0">
              <a:latin typeface="楷体" panose="02010609060101010101" pitchFamily="49" charset="-122"/>
              <a:ea typeface="楷体" panose="02010609060101010101" pitchFamily="49" charset="-122"/>
            </a:endParaRPr>
          </a:p>
        </p:txBody>
      </p:sp>
      <p:sp>
        <p:nvSpPr>
          <p:cNvPr id="4" name="流程图: 终止 3"/>
          <p:cNvSpPr/>
          <p:nvPr/>
        </p:nvSpPr>
        <p:spPr>
          <a:xfrm>
            <a:off x="4110355" y="3449084"/>
            <a:ext cx="3971290" cy="501015"/>
          </a:xfrm>
          <a:prstGeom prst="flowChartTerminator">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楷体" panose="02010609060101010101" pitchFamily="49" charset="-122"/>
                <a:ea typeface="楷体" panose="02010609060101010101" pitchFamily="49" charset="-122"/>
              </a:rPr>
              <a:t>华侨大学物联网技术应用研究所</a:t>
            </a:r>
            <a:endParaRPr lang="zh-CN" altLang="en-US" dirty="0">
              <a:latin typeface="楷体" panose="02010609060101010101" pitchFamily="49" charset="-122"/>
              <a:ea typeface="楷体" panose="02010609060101010101" pitchFamily="49" charset="-122"/>
            </a:endParaRPr>
          </a:p>
        </p:txBody>
      </p:sp>
      <p:pic>
        <p:nvPicPr>
          <p:cNvPr id="28" name="Picture 27" descr="华侨大学.png"/>
          <p:cNvPicPr>
            <a:picLocks noChangeAspect="1"/>
          </p:cNvPicPr>
          <p:nvPr/>
        </p:nvPicPr>
        <p:blipFill>
          <a:blip r:embed="rId1"/>
          <a:stretch>
            <a:fillRect/>
          </a:stretch>
        </p:blipFill>
        <p:spPr>
          <a:xfrm>
            <a:off x="97155" y="213995"/>
            <a:ext cx="2266950" cy="677545"/>
          </a:xfrm>
          <a:prstGeom prst="rect">
            <a:avLst/>
          </a:prstGeom>
        </p:spPr>
      </p:pic>
      <p:pic>
        <p:nvPicPr>
          <p:cNvPr id="16" name="图片 15" descr="中科院高能所"/>
          <p:cNvPicPr>
            <a:picLocks noChangeAspect="1"/>
          </p:cNvPicPr>
          <p:nvPr/>
        </p:nvPicPr>
        <p:blipFill>
          <a:blip r:embed="rId2"/>
          <a:stretch>
            <a:fillRect/>
          </a:stretch>
        </p:blipFill>
        <p:spPr>
          <a:xfrm>
            <a:off x="2798445" y="258445"/>
            <a:ext cx="3423285" cy="589280"/>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443865" y="304800"/>
            <a:ext cx="9326880" cy="1384995"/>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3</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仿真过程描述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物流过程描述：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endPar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761857" y="1305849"/>
            <a:ext cx="10668000" cy="4175182"/>
          </a:xfrm>
          <a:prstGeom prst="rect">
            <a:avLst/>
          </a:prstGeom>
          <a:noFill/>
        </p:spPr>
        <p:txBody>
          <a:bodyPr wrap="square" rtlCol="0" anchor="t">
            <a:spAutoFit/>
          </a:bodyPr>
          <a:lstStyle/>
          <a:p>
            <a:pPr indent="457200" fontAlgn="auto">
              <a:lnSpc>
                <a:spcPct val="150000"/>
              </a:lnSpc>
            </a:pPr>
            <a:r>
              <a:rPr lang="zh-CN" altLang="en-US" sz="2000" dirty="0">
                <a:latin typeface="楷体" panose="02010609060101010101" pitchFamily="49" charset="-122"/>
                <a:ea typeface="楷体" panose="02010609060101010101" pitchFamily="49" charset="-122"/>
              </a:rPr>
              <a:t>查询到物流订单结束后，将该物流订单的设备进行入库操作：</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r>
              <a:rPr lang="en-US" altLang="zh-CN" sz="2000" dirty="0">
                <a:latin typeface="楷体" panose="02010609060101010101" pitchFamily="49" charset="-122"/>
                <a:ea typeface="楷体" panose="02010609060101010101" pitchFamily="49" charset="-122"/>
              </a:rPr>
              <a:t>a.</a:t>
            </a:r>
            <a:r>
              <a:rPr lang="zh-CN" altLang="en-US" sz="2000" dirty="0">
                <a:latin typeface="楷体" panose="02010609060101010101" pitchFamily="49" charset="-122"/>
                <a:ea typeface="楷体" panose="02010609060101010101" pitchFamily="49" charset="-122"/>
              </a:rPr>
              <a:t>查询到有物流订单结束，那么根据物流订单编号到物流订单明细表中查询该订单包含的设备类型，设备数量以及运输到的施工段编号；</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r>
              <a:rPr lang="en-US" altLang="zh-CN" sz="2000" dirty="0">
                <a:latin typeface="楷体" panose="02010609060101010101" pitchFamily="49" charset="-122"/>
                <a:ea typeface="楷体" panose="02010609060101010101" pitchFamily="49" charset="-122"/>
              </a:rPr>
              <a:t>b.</a:t>
            </a:r>
            <a:r>
              <a:rPr lang="zh-CN" altLang="en-US" sz="2000" dirty="0">
                <a:latin typeface="楷体" panose="02010609060101010101" pitchFamily="49" charset="-122"/>
                <a:ea typeface="楷体" panose="02010609060101010101" pitchFamily="49" charset="-122"/>
              </a:rPr>
              <a:t>根据施工段编号找到属于该施工段的仓库编号，然后从这些仓库中抽取还有剩余存储空间的仓库进行存储；</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r>
              <a:rPr lang="en-US" altLang="zh-CN" sz="2000" dirty="0">
                <a:latin typeface="楷体" panose="02010609060101010101" pitchFamily="49" charset="-122"/>
                <a:ea typeface="楷体" panose="02010609060101010101" pitchFamily="49" charset="-122"/>
              </a:rPr>
              <a:t>c.</a:t>
            </a:r>
            <a:r>
              <a:rPr lang="zh-CN" altLang="en-US" sz="2000" dirty="0">
                <a:latin typeface="楷体" panose="02010609060101010101" pitchFamily="49" charset="-122"/>
                <a:ea typeface="楷体" panose="02010609060101010101" pitchFamily="49" charset="-122"/>
              </a:rPr>
              <a:t>如果当前选择的仓库能够全部放下该设备，那么此设备的存放操作就完成了，如果没有全部放进选取的仓库，并且还有其他剩余存储空间的仓库可以存储的话，那么就继续选择其他仓库进行存放；如果设备没有全部放下但已经没有剩余的仓库可以存放了的话，那么模拟的仓库个数就不合理，需要添加该标段的仓库个数。</a:t>
            </a:r>
            <a:endParaRPr lang="zh-CN" altLang="en-US" sz="2000" dirty="0">
              <a:latin typeface="楷体" panose="02010609060101010101" pitchFamily="49" charset="-122"/>
              <a:ea typeface="楷体" panose="02010609060101010101" pitchFamily="49" charset="-122"/>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3865" y="304800"/>
            <a:ext cx="9326880" cy="1384995"/>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3</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仿真过程描述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物流过程描述：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endPar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674862" y="1341409"/>
            <a:ext cx="10668000" cy="3251852"/>
          </a:xfrm>
          <a:prstGeom prst="rect">
            <a:avLst/>
          </a:prstGeom>
          <a:noFill/>
        </p:spPr>
        <p:txBody>
          <a:bodyPr wrap="square" rtlCol="0" anchor="t">
            <a:spAutoFit/>
          </a:bodyPr>
          <a:lstStyle/>
          <a:p>
            <a:pPr indent="457200" fontAlgn="auto">
              <a:lnSpc>
                <a:spcPct val="150000"/>
              </a:lnSpc>
            </a:pPr>
            <a:r>
              <a:rPr lang="zh-CN" altLang="en-US" sz="2000" dirty="0">
                <a:latin typeface="楷体" panose="02010609060101010101" pitchFamily="49" charset="-122"/>
                <a:ea typeface="楷体" panose="02010609060101010101" pitchFamily="49" charset="-122"/>
              </a:rPr>
              <a:t>每次存放操作完成后，必须实时更新仓库进度表和仓库明细表的相关记录，其中仓库利用率的计算公式如下所示：</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r>
              <a:rPr lang="zh-CN" altLang="en-US" sz="2000" dirty="0">
                <a:latin typeface="楷体" panose="02010609060101010101" pitchFamily="49" charset="-122"/>
                <a:ea typeface="楷体" panose="02010609060101010101" pitchFamily="49" charset="-122"/>
              </a:rPr>
              <a:t>类型一（只有堆货区）：  </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r>
              <a:rPr lang="zh-CN" altLang="en-US" sz="2000" dirty="0">
                <a:latin typeface="楷体" panose="02010609060101010101" pitchFamily="49" charset="-122"/>
                <a:ea typeface="楷体" panose="02010609060101010101" pitchFamily="49" charset="-122"/>
              </a:rPr>
              <a:t>其中   为仓库总的堆货区面积， 表示设备已占面积；</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endParaRPr lang="en-US" altLang="zh-CN" sz="2000" dirty="0">
              <a:latin typeface="楷体" panose="02010609060101010101" pitchFamily="49" charset="-122"/>
              <a:ea typeface="楷体" panose="02010609060101010101" pitchFamily="49" charset="-122"/>
            </a:endParaRPr>
          </a:p>
          <a:p>
            <a:pPr indent="457200" fontAlgn="auto">
              <a:lnSpc>
                <a:spcPct val="150000"/>
              </a:lnSpc>
            </a:pPr>
            <a:r>
              <a:rPr lang="zh-CN" altLang="en-US" sz="2000" dirty="0">
                <a:latin typeface="楷体" panose="02010609060101010101" pitchFamily="49" charset="-122"/>
                <a:ea typeface="楷体" panose="02010609060101010101" pitchFamily="49" charset="-122"/>
              </a:rPr>
              <a:t>类型二（带货架）：  </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r>
              <a:rPr lang="zh-CN" altLang="en-US" sz="2000" dirty="0">
                <a:latin typeface="楷体" panose="02010609060101010101" pitchFamily="49" charset="-122"/>
                <a:ea typeface="楷体" panose="02010609060101010101" pitchFamily="49" charset="-122"/>
              </a:rPr>
              <a:t>其中   为仓库总的堆货区面积， 为设备已占面积， 为已占货架个数， 为总货架个数。</a:t>
            </a:r>
            <a:endParaRPr lang="zh-CN" altLang="en-US" sz="200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1"/>
          <a:stretch>
            <a:fillRect/>
          </a:stretch>
        </p:blipFill>
        <p:spPr>
          <a:xfrm>
            <a:off x="4039235" y="2043920"/>
            <a:ext cx="1213900" cy="767117"/>
          </a:xfrm>
          <a:prstGeom prst="rect">
            <a:avLst/>
          </a:prstGeom>
        </p:spPr>
      </p:pic>
      <p:pic>
        <p:nvPicPr>
          <p:cNvPr id="7" name="图片 6"/>
          <p:cNvPicPr>
            <a:picLocks noChangeAspect="1"/>
          </p:cNvPicPr>
          <p:nvPr/>
        </p:nvPicPr>
        <p:blipFill>
          <a:blip r:embed="rId2"/>
          <a:stretch>
            <a:fillRect/>
          </a:stretch>
        </p:blipFill>
        <p:spPr>
          <a:xfrm>
            <a:off x="1777578" y="2842577"/>
            <a:ext cx="295275" cy="390525"/>
          </a:xfrm>
          <a:prstGeom prst="rect">
            <a:avLst/>
          </a:prstGeom>
        </p:spPr>
      </p:pic>
      <p:pic>
        <p:nvPicPr>
          <p:cNvPr id="9" name="图片 8"/>
          <p:cNvPicPr>
            <a:picLocks noChangeAspect="1"/>
          </p:cNvPicPr>
          <p:nvPr/>
        </p:nvPicPr>
        <p:blipFill>
          <a:blip r:embed="rId3"/>
          <a:stretch>
            <a:fillRect/>
          </a:stretch>
        </p:blipFill>
        <p:spPr>
          <a:xfrm>
            <a:off x="4751367" y="4185911"/>
            <a:ext cx="272518" cy="360685"/>
          </a:xfrm>
          <a:prstGeom prst="rect">
            <a:avLst/>
          </a:prstGeom>
        </p:spPr>
      </p:pic>
      <p:pic>
        <p:nvPicPr>
          <p:cNvPr id="11" name="图片 10"/>
          <p:cNvPicPr>
            <a:picLocks noChangeAspect="1"/>
          </p:cNvPicPr>
          <p:nvPr/>
        </p:nvPicPr>
        <p:blipFill>
          <a:blip r:embed="rId4"/>
          <a:stretch>
            <a:fillRect/>
          </a:stretch>
        </p:blipFill>
        <p:spPr>
          <a:xfrm>
            <a:off x="3530269" y="3407846"/>
            <a:ext cx="1077530" cy="709903"/>
          </a:xfrm>
          <a:prstGeom prst="rect">
            <a:avLst/>
          </a:prstGeom>
        </p:spPr>
      </p:pic>
      <p:pic>
        <p:nvPicPr>
          <p:cNvPr id="18" name="图片 17"/>
          <p:cNvPicPr>
            <a:picLocks noChangeAspect="1"/>
          </p:cNvPicPr>
          <p:nvPr/>
        </p:nvPicPr>
        <p:blipFill>
          <a:blip r:embed="rId5"/>
          <a:stretch>
            <a:fillRect/>
          </a:stretch>
        </p:blipFill>
        <p:spPr>
          <a:xfrm>
            <a:off x="1734422" y="4158632"/>
            <a:ext cx="305870" cy="359846"/>
          </a:xfrm>
          <a:prstGeom prst="rect">
            <a:avLst/>
          </a:prstGeom>
        </p:spPr>
      </p:pic>
      <p:pic>
        <p:nvPicPr>
          <p:cNvPr id="20" name="图片 19"/>
          <p:cNvPicPr>
            <a:picLocks noChangeAspect="1"/>
          </p:cNvPicPr>
          <p:nvPr/>
        </p:nvPicPr>
        <p:blipFill>
          <a:blip r:embed="rId6"/>
          <a:stretch>
            <a:fillRect/>
          </a:stretch>
        </p:blipFill>
        <p:spPr>
          <a:xfrm>
            <a:off x="6933721" y="4146882"/>
            <a:ext cx="307817" cy="376221"/>
          </a:xfrm>
          <a:prstGeom prst="rect">
            <a:avLst/>
          </a:prstGeom>
        </p:spPr>
      </p:pic>
      <p:pic>
        <p:nvPicPr>
          <p:cNvPr id="22" name="图片 21"/>
          <p:cNvPicPr>
            <a:picLocks noChangeAspect="1"/>
          </p:cNvPicPr>
          <p:nvPr/>
        </p:nvPicPr>
        <p:blipFill>
          <a:blip r:embed="rId7"/>
          <a:stretch>
            <a:fillRect/>
          </a:stretch>
        </p:blipFill>
        <p:spPr>
          <a:xfrm>
            <a:off x="9051329" y="4180439"/>
            <a:ext cx="341027" cy="324788"/>
          </a:xfrm>
          <a:prstGeom prst="rect">
            <a:avLst/>
          </a:prstGeom>
        </p:spPr>
      </p:pic>
      <p:pic>
        <p:nvPicPr>
          <p:cNvPr id="4" name="图片 3"/>
          <p:cNvPicPr>
            <a:picLocks noChangeAspect="1"/>
          </p:cNvPicPr>
          <p:nvPr/>
        </p:nvPicPr>
        <p:blipFill>
          <a:blip r:embed="rId3"/>
          <a:stretch>
            <a:fillRect/>
          </a:stretch>
        </p:blipFill>
        <p:spPr>
          <a:xfrm>
            <a:off x="4764713" y="2808319"/>
            <a:ext cx="272518" cy="360685"/>
          </a:xfrm>
          <a:prstGeom prst="rect">
            <a:avLst/>
          </a:prstGeom>
        </p:spPr>
      </p:pic>
    </p:spTree>
    <p:custDataLst>
      <p:tags r:id="rId8"/>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3865" y="304800"/>
            <a:ext cx="9326880" cy="1384995"/>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3</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仿真过程描述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标定过程描述：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endPar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674862" y="1341409"/>
            <a:ext cx="10668000" cy="3251852"/>
          </a:xfrm>
          <a:prstGeom prst="rect">
            <a:avLst/>
          </a:prstGeom>
          <a:noFill/>
        </p:spPr>
        <p:txBody>
          <a:bodyPr wrap="square" rtlCol="0" anchor="t">
            <a:spAutoFit/>
          </a:bodyPr>
          <a:lstStyle/>
          <a:p>
            <a:pPr indent="457200" fontAlgn="auto">
              <a:lnSpc>
                <a:spcPct val="150000"/>
              </a:lnSpc>
            </a:pPr>
            <a:r>
              <a:rPr lang="zh-CN" altLang="en-US" sz="2000" dirty="0">
                <a:latin typeface="楷体" panose="02010609060101010101" pitchFamily="49" charset="-122"/>
                <a:ea typeface="楷体" panose="02010609060101010101" pitchFamily="49" charset="-122"/>
              </a:rPr>
              <a:t>（</a:t>
            </a:r>
            <a:r>
              <a:rPr lang="en-US" altLang="zh-CN" sz="2000" dirty="0">
                <a:latin typeface="楷体" panose="02010609060101010101" pitchFamily="49" charset="-122"/>
                <a:ea typeface="楷体" panose="02010609060101010101" pitchFamily="49" charset="-122"/>
              </a:rPr>
              <a:t>1</a:t>
            </a:r>
            <a:r>
              <a:rPr lang="zh-CN" altLang="en-US" sz="2000" dirty="0">
                <a:latin typeface="楷体" panose="02010609060101010101" pitchFamily="49" charset="-122"/>
                <a:ea typeface="楷体" panose="02010609060101010101" pitchFamily="49" charset="-122"/>
              </a:rPr>
              <a:t>）物流进程结束后会进行入库操作，入库完成后会立即启动该物流订单所有设备的标定操作。</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r>
              <a:rPr lang="zh-CN" altLang="en-US" sz="2000" dirty="0">
                <a:latin typeface="楷体" panose="02010609060101010101" pitchFamily="49" charset="-122"/>
                <a:ea typeface="楷体" panose="02010609060101010101" pitchFamily="49" charset="-122"/>
              </a:rPr>
              <a:t>（</a:t>
            </a:r>
            <a:r>
              <a:rPr lang="en-US" altLang="zh-CN" sz="2000" dirty="0">
                <a:latin typeface="楷体" panose="02010609060101010101" pitchFamily="49" charset="-122"/>
                <a:ea typeface="楷体" panose="02010609060101010101" pitchFamily="49" charset="-122"/>
              </a:rPr>
              <a:t>2</a:t>
            </a:r>
            <a:r>
              <a:rPr lang="zh-CN" altLang="en-US" sz="2000" dirty="0">
                <a:latin typeface="楷体" panose="02010609060101010101" pitchFamily="49" charset="-122"/>
                <a:ea typeface="楷体" panose="02010609060101010101" pitchFamily="49" charset="-122"/>
              </a:rPr>
              <a:t>）标定进程启动后，会随机产生综合影响因素确定该订单的实际标定周期，每“天”进行一下标定状态检测。实际标定周期的计算公式如下：</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r>
              <a:rPr lang="zh-CN" altLang="en-US" sz="2000" dirty="0">
                <a:latin typeface="楷体" panose="02010609060101010101" pitchFamily="49" charset="-122"/>
                <a:ea typeface="楷体" panose="02010609060101010101" pitchFamily="49" charset="-122"/>
              </a:rPr>
              <a:t> </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r>
              <a:rPr lang="zh-CN" altLang="en-US" sz="2000" dirty="0">
                <a:latin typeface="楷体" panose="02010609060101010101" pitchFamily="49" charset="-122"/>
                <a:ea typeface="楷体" panose="02010609060101010101" pitchFamily="49" charset="-122"/>
              </a:rPr>
              <a:t>其中    为实际标定时间， 为预期标定周期，</a:t>
            </a:r>
            <a:r>
              <a:rPr lang="en-US" altLang="zh-CN" sz="2000" dirty="0">
                <a:latin typeface="楷体" panose="02010609060101010101" pitchFamily="49" charset="-122"/>
                <a:ea typeface="楷体" panose="02010609060101010101" pitchFamily="49" charset="-122"/>
              </a:rPr>
              <a:t>K</a:t>
            </a:r>
            <a:r>
              <a:rPr lang="zh-CN" altLang="en-US" sz="2000" dirty="0">
                <a:latin typeface="楷体" panose="02010609060101010101" pitchFamily="49" charset="-122"/>
                <a:ea typeface="楷体" panose="02010609060101010101" pitchFamily="49" charset="-122"/>
              </a:rPr>
              <a:t> 为综合影响因素。</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r>
              <a:rPr lang="zh-CN" altLang="en-US" sz="2000" dirty="0">
                <a:latin typeface="楷体" panose="02010609060101010101" pitchFamily="49" charset="-122"/>
                <a:ea typeface="楷体" panose="02010609060101010101" pitchFamily="49" charset="-122"/>
              </a:rPr>
              <a:t>（</a:t>
            </a:r>
            <a:r>
              <a:rPr lang="en-US" altLang="zh-CN" sz="2000" dirty="0">
                <a:latin typeface="楷体" panose="02010609060101010101" pitchFamily="49" charset="-122"/>
                <a:ea typeface="楷体" panose="02010609060101010101" pitchFamily="49" charset="-122"/>
              </a:rPr>
              <a:t>3</a:t>
            </a:r>
            <a:r>
              <a:rPr lang="zh-CN" altLang="en-US" sz="2000" dirty="0">
                <a:latin typeface="楷体" panose="02010609060101010101" pitchFamily="49" charset="-122"/>
                <a:ea typeface="楷体" panose="02010609060101010101" pitchFamily="49" charset="-122"/>
              </a:rPr>
              <a:t>）标定完成后该物流订单的所有设备会存放在仓库中等待安装。</a:t>
            </a:r>
            <a:endParaRPr lang="zh-CN" altLang="en-US" sz="200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1"/>
          <a:stretch>
            <a:fillRect/>
          </a:stretch>
        </p:blipFill>
        <p:spPr>
          <a:xfrm>
            <a:off x="4565585" y="3190875"/>
            <a:ext cx="1847850" cy="476250"/>
          </a:xfrm>
          <a:prstGeom prst="rect">
            <a:avLst/>
          </a:prstGeom>
        </p:spPr>
      </p:pic>
      <p:pic>
        <p:nvPicPr>
          <p:cNvPr id="7" name="图片 6"/>
          <p:cNvPicPr>
            <a:picLocks noChangeAspect="1"/>
          </p:cNvPicPr>
          <p:nvPr/>
        </p:nvPicPr>
        <p:blipFill>
          <a:blip r:embed="rId2"/>
          <a:stretch>
            <a:fillRect/>
          </a:stretch>
        </p:blipFill>
        <p:spPr>
          <a:xfrm>
            <a:off x="1846683" y="3741738"/>
            <a:ext cx="381000" cy="419100"/>
          </a:xfrm>
          <a:prstGeom prst="rect">
            <a:avLst/>
          </a:prstGeom>
        </p:spPr>
      </p:pic>
      <p:pic>
        <p:nvPicPr>
          <p:cNvPr id="9" name="图片 8"/>
          <p:cNvPicPr>
            <a:picLocks noChangeAspect="1"/>
          </p:cNvPicPr>
          <p:nvPr/>
        </p:nvPicPr>
        <p:blipFill>
          <a:blip r:embed="rId3"/>
          <a:stretch>
            <a:fillRect/>
          </a:stretch>
        </p:blipFill>
        <p:spPr>
          <a:xfrm>
            <a:off x="4076214" y="3741738"/>
            <a:ext cx="275948" cy="317046"/>
          </a:xfrm>
          <a:prstGeom prst="rect">
            <a:avLst/>
          </a:prstGeom>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3865" y="304800"/>
            <a:ext cx="9326880" cy="1384995"/>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3</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仿真过程描述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装配过程描述：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endPar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674862" y="1341409"/>
            <a:ext cx="10668000" cy="2328523"/>
          </a:xfrm>
          <a:prstGeom prst="rect">
            <a:avLst/>
          </a:prstGeom>
          <a:noFill/>
        </p:spPr>
        <p:txBody>
          <a:bodyPr wrap="square" rtlCol="0" anchor="t">
            <a:spAutoFit/>
          </a:bodyPr>
          <a:lstStyle/>
          <a:p>
            <a:pPr indent="457200" fontAlgn="auto">
              <a:lnSpc>
                <a:spcPct val="150000"/>
              </a:lnSpc>
            </a:pPr>
            <a:r>
              <a:rPr lang="zh-CN" altLang="en-US" sz="2000" dirty="0">
                <a:latin typeface="楷体" panose="02010609060101010101" pitchFamily="49" charset="-122"/>
                <a:ea typeface="楷体" panose="02010609060101010101" pitchFamily="49" charset="-122"/>
              </a:rPr>
              <a:t>（</a:t>
            </a:r>
            <a:r>
              <a:rPr lang="en-US" altLang="zh-CN" sz="2000" dirty="0">
                <a:latin typeface="楷体" panose="02010609060101010101" pitchFamily="49" charset="-122"/>
                <a:ea typeface="楷体" panose="02010609060101010101" pitchFamily="49" charset="-122"/>
              </a:rPr>
              <a:t>1</a:t>
            </a:r>
            <a:r>
              <a:rPr lang="zh-CN" altLang="en-US" sz="2000" dirty="0">
                <a:latin typeface="楷体" panose="02010609060101010101" pitchFamily="49" charset="-122"/>
                <a:ea typeface="楷体" panose="02010609060101010101" pitchFamily="49" charset="-122"/>
              </a:rPr>
              <a:t>）查询已启动的装配订单所需要的设备是否已经配齐（每次有标定结束后都会查询一下库存情况），如果查询到有装配订单已配齐设备，那么需要启动装配进程。</a:t>
            </a:r>
            <a:endParaRPr lang="zh-CN" altLang="en-US" sz="2000" dirty="0">
              <a:latin typeface="楷体" panose="02010609060101010101" pitchFamily="49" charset="-122"/>
              <a:ea typeface="楷体" panose="02010609060101010101" pitchFamily="49" charset="-122"/>
            </a:endParaRPr>
          </a:p>
          <a:p>
            <a:pPr indent="457200" fontAlgn="auto">
              <a:lnSpc>
                <a:spcPct val="150000"/>
              </a:lnSpc>
            </a:pPr>
            <a:r>
              <a:rPr lang="zh-CN" altLang="en-US" sz="2000" dirty="0">
                <a:latin typeface="楷体" panose="02010609060101010101" pitchFamily="49" charset="-122"/>
                <a:ea typeface="楷体" panose="02010609060101010101" pitchFamily="49" charset="-122"/>
              </a:rPr>
              <a:t>（</a:t>
            </a:r>
            <a:r>
              <a:rPr lang="en-US" altLang="zh-CN" sz="2000" dirty="0">
                <a:latin typeface="楷体" panose="02010609060101010101" pitchFamily="49" charset="-122"/>
                <a:ea typeface="楷体" panose="02010609060101010101" pitchFamily="49" charset="-122"/>
              </a:rPr>
              <a:t>2</a:t>
            </a:r>
            <a:r>
              <a:rPr lang="zh-CN" altLang="en-US" sz="2000" dirty="0">
                <a:latin typeface="楷体" panose="02010609060101010101" pitchFamily="49" charset="-122"/>
                <a:ea typeface="楷体" panose="02010609060101010101" pitchFamily="49" charset="-122"/>
              </a:rPr>
              <a:t>）启动装配进程后，需要进行设备出库和实时更新装配的进程以及仓库的库存情况设备的出库要根据装配的周期以及所需要的设备数目进行多次输出，及时更新仓库明细表中仓库中的设备信息，每“天”更新一下装配进度。</a:t>
            </a:r>
            <a:endParaRPr lang="zh-CN" altLang="en-US" sz="2000" dirty="0">
              <a:latin typeface="楷体" panose="02010609060101010101" pitchFamily="49" charset="-122"/>
              <a:ea typeface="楷体" panose="02010609060101010101" pitchFamily="49" charset="-122"/>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normAutofit fontScale="90000"/>
          </a:bodyPr>
          <a:p>
            <a:r>
              <a:rPr lang="zh-CN"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0</a:t>
            </a:r>
            <a:r>
              <a:rPr lang="en-US" altLang="zh-CN"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4</a:t>
            </a:r>
            <a:r>
              <a:rPr lang="zh-CN"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a:t>
            </a:r>
            <a:r>
              <a:rPr lang="zh-CN" altLang="en-US"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仿真算法</a:t>
            </a:r>
            <a:r>
              <a:rPr lang="zh-CN" altLang="en-US" sz="3110" b="1" dirty="0">
                <a:solidFill>
                  <a:srgbClr val="B10816"/>
                </a:solidFill>
                <a:cs typeface="+mn-ea"/>
                <a:sym typeface="+mn-lt"/>
              </a:rPr>
              <a:t>优化内容一：多产品多层级库存优化配置模型</a:t>
            </a:r>
            <a:endParaRPr lang="zh-CN" altLang="en-US"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endParaRPr>
          </a:p>
        </p:txBody>
      </p:sp>
      <p:sp>
        <p:nvSpPr>
          <p:cNvPr id="6" name="淘宝-想搞设计PPT(倒卖必究)-30"/>
          <p:cNvSpPr/>
          <p:nvPr/>
        </p:nvSpPr>
        <p:spPr>
          <a:xfrm>
            <a:off x="330200" y="1562100"/>
            <a:ext cx="11446510" cy="2084070"/>
          </a:xfrm>
          <a:prstGeom prst="rect">
            <a:avLst/>
          </a:prstGeom>
        </p:spPr>
        <p:txBody>
          <a:bodyPr wrap="square">
            <a:spAutoFit/>
          </a:bodyPr>
          <a:lstStyle/>
          <a:p>
            <a:pPr algn="just">
              <a:lnSpc>
                <a:spcPct val="120000"/>
              </a:lnSpc>
            </a:pPr>
            <a:r>
              <a:rPr lang="zh-CN" altLang="en-US" dirty="0">
                <a:solidFill>
                  <a:prstClr val="black">
                    <a:lumMod val="65000"/>
                    <a:lumOff val="35000"/>
                  </a:prstClr>
                </a:solidFill>
                <a:cs typeface="+mn-ea"/>
                <a:sym typeface="+mn-lt"/>
              </a:rPr>
              <a:t>针对供应链多环节和复杂性的问题，提出了一种</a:t>
            </a:r>
            <a:r>
              <a:rPr lang="zh-CN" altLang="en-US" b="1" dirty="0">
                <a:solidFill>
                  <a:prstClr val="black">
                    <a:lumMod val="65000"/>
                    <a:lumOff val="35000"/>
                  </a:prstClr>
                </a:solidFill>
                <a:cs typeface="+mn-ea"/>
                <a:sym typeface="+mn-lt"/>
              </a:rPr>
              <a:t>多产品多层级库存优化配置模型</a:t>
            </a:r>
            <a:r>
              <a:rPr lang="zh-CN" altLang="en-US" dirty="0">
                <a:solidFill>
                  <a:prstClr val="black">
                    <a:lumMod val="65000"/>
                    <a:lumOff val="35000"/>
                  </a:prstClr>
                </a:solidFill>
                <a:cs typeface="+mn-ea"/>
                <a:sym typeface="+mn-lt"/>
              </a:rPr>
              <a:t>。下图所示。</a:t>
            </a:r>
            <a:endParaRPr lang="zh-CN" altLang="en-US"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其中，多阶段的网络结构主要包括生产、运输、入库、标定和装配五个仿真环节。整个过程需要设备从</a:t>
            </a:r>
            <a:r>
              <a:rPr lang="zh-CN" altLang="en-US" b="1" dirty="0">
                <a:solidFill>
                  <a:prstClr val="black">
                    <a:lumMod val="65000"/>
                    <a:lumOff val="35000"/>
                  </a:prstClr>
                </a:solidFill>
                <a:cs typeface="+mn-ea"/>
                <a:sym typeface="+mn-lt"/>
              </a:rPr>
              <a:t>生产企业</a:t>
            </a:r>
            <a:r>
              <a:rPr lang="zh-CN" altLang="en-US" dirty="0">
                <a:solidFill>
                  <a:prstClr val="black">
                    <a:lumMod val="65000"/>
                    <a:lumOff val="35000"/>
                  </a:prstClr>
                </a:solidFill>
                <a:cs typeface="+mn-ea"/>
                <a:sym typeface="+mn-lt"/>
              </a:rPr>
              <a:t>出发，</a:t>
            </a:r>
            <a:r>
              <a:rPr lang="zh-CN" altLang="en-US" b="1" dirty="0">
                <a:solidFill>
                  <a:prstClr val="black">
                    <a:lumMod val="65000"/>
                    <a:lumOff val="35000"/>
                  </a:prstClr>
                </a:solidFill>
                <a:cs typeface="+mn-ea"/>
                <a:sym typeface="+mn-lt"/>
              </a:rPr>
              <a:t>进入仓库</a:t>
            </a:r>
            <a:r>
              <a:rPr lang="zh-CN" altLang="en-US" dirty="0">
                <a:solidFill>
                  <a:prstClr val="black">
                    <a:lumMod val="65000"/>
                    <a:lumOff val="35000"/>
                  </a:prstClr>
                </a:solidFill>
                <a:cs typeface="+mn-ea"/>
                <a:sym typeface="+mn-lt"/>
              </a:rPr>
              <a:t>暂存，在仓库中对设备</a:t>
            </a:r>
            <a:r>
              <a:rPr lang="zh-CN" altLang="en-US" b="1" dirty="0">
                <a:solidFill>
                  <a:prstClr val="black">
                    <a:lumMod val="65000"/>
                    <a:lumOff val="35000"/>
                  </a:prstClr>
                </a:solidFill>
                <a:cs typeface="+mn-ea"/>
                <a:sym typeface="+mn-lt"/>
              </a:rPr>
              <a:t>进行标定</a:t>
            </a:r>
            <a:r>
              <a:rPr lang="zh-CN" altLang="en-US" dirty="0">
                <a:solidFill>
                  <a:prstClr val="black">
                    <a:lumMod val="65000"/>
                    <a:lumOff val="35000"/>
                  </a:prstClr>
                </a:solidFill>
                <a:cs typeface="+mn-ea"/>
                <a:sym typeface="+mn-lt"/>
              </a:rPr>
              <a:t>，最后根据订单需求</a:t>
            </a:r>
            <a:r>
              <a:rPr lang="zh-CN" altLang="en-US" b="1" dirty="0">
                <a:solidFill>
                  <a:prstClr val="black">
                    <a:lumMod val="65000"/>
                    <a:lumOff val="35000"/>
                  </a:prstClr>
                </a:solidFill>
                <a:cs typeface="+mn-ea"/>
                <a:sym typeface="+mn-lt"/>
              </a:rPr>
              <a:t>出库</a:t>
            </a:r>
            <a:r>
              <a:rPr lang="zh-CN" altLang="en-US" dirty="0">
                <a:solidFill>
                  <a:prstClr val="black">
                    <a:lumMod val="65000"/>
                    <a:lumOff val="35000"/>
                  </a:prstClr>
                </a:solidFill>
                <a:cs typeface="+mn-ea"/>
                <a:sym typeface="+mn-lt"/>
              </a:rPr>
              <a:t>，将设备送到指定的</a:t>
            </a:r>
            <a:r>
              <a:rPr lang="zh-CN" altLang="en-US" b="1" dirty="0">
                <a:solidFill>
                  <a:prstClr val="black">
                    <a:lumMod val="65000"/>
                    <a:lumOff val="35000"/>
                  </a:prstClr>
                </a:solidFill>
                <a:cs typeface="+mn-ea"/>
                <a:sym typeface="+mn-lt"/>
              </a:rPr>
              <a:t>施工现场</a:t>
            </a:r>
            <a:r>
              <a:rPr lang="zh-CN" altLang="en-US" dirty="0">
                <a:solidFill>
                  <a:prstClr val="black">
                    <a:lumMod val="65000"/>
                    <a:lumOff val="35000"/>
                  </a:prstClr>
                </a:solidFill>
                <a:cs typeface="+mn-ea"/>
                <a:sym typeface="+mn-lt"/>
              </a:rPr>
              <a:t>进行</a:t>
            </a:r>
            <a:r>
              <a:rPr lang="zh-CN" altLang="en-US" b="1" dirty="0">
                <a:solidFill>
                  <a:prstClr val="black">
                    <a:lumMod val="65000"/>
                    <a:lumOff val="35000"/>
                  </a:prstClr>
                </a:solidFill>
                <a:cs typeface="+mn-ea"/>
                <a:sym typeface="+mn-lt"/>
              </a:rPr>
              <a:t>装配</a:t>
            </a:r>
            <a:r>
              <a:rPr lang="zh-CN" altLang="en-US" dirty="0">
                <a:solidFill>
                  <a:prstClr val="black">
                    <a:lumMod val="65000"/>
                    <a:lumOff val="35000"/>
                  </a:prstClr>
                </a:solidFill>
                <a:cs typeface="+mn-ea"/>
                <a:sym typeface="+mn-lt"/>
              </a:rPr>
              <a:t>。一个制造工厂可以生产多种类型的设备，且同一类型的设备可以运输到多个仓库，而一个仓库可以为多个施工现场提供服务。每个施工现场都有其特定的设备需求，每个仓库的容量是有限的，可以持有存货，但每个时段的最高存货量不能超过仓库的容量。最终的目标是</a:t>
            </a:r>
            <a:r>
              <a:rPr lang="zh-CN" altLang="en-US" b="1" dirty="0">
                <a:solidFill>
                  <a:prstClr val="black">
                    <a:lumMod val="65000"/>
                    <a:lumOff val="35000"/>
                  </a:prstClr>
                </a:solidFill>
                <a:cs typeface="+mn-ea"/>
                <a:sym typeface="+mn-lt"/>
              </a:rPr>
              <a:t>最小化供应链的建设成本。</a:t>
            </a:r>
            <a:endParaRPr lang="zh-CN" altLang="en-US" b="1" dirty="0">
              <a:solidFill>
                <a:prstClr val="black">
                  <a:lumMod val="65000"/>
                  <a:lumOff val="35000"/>
                </a:prstClr>
              </a:solidFill>
              <a:cs typeface="+mn-ea"/>
              <a:sym typeface="+mn-lt"/>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0037" y="3748492"/>
            <a:ext cx="5478356" cy="2840205"/>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530" y="4118193"/>
            <a:ext cx="3776279" cy="1895251"/>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normAutofit fontScale="90000"/>
          </a:bodyPr>
          <a:p>
            <a:r>
              <a:rPr 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0</a:t>
            </a:r>
            <a:r>
              <a:rPr lang="en-US" alt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4</a:t>
            </a:r>
            <a:r>
              <a:rPr 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a:t>
            </a:r>
            <a:r>
              <a:rPr lang="zh-CN" altLang="en-US"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仿真算法</a:t>
            </a:r>
            <a:r>
              <a:rPr lang="zh-CN" altLang="en-US" sz="3110" b="1" dirty="0">
                <a:solidFill>
                  <a:srgbClr val="B10816"/>
                </a:solidFill>
                <a:cs typeface="+mn-ea"/>
                <a:sym typeface="+mn-lt"/>
              </a:rPr>
              <a:t>优化内容一：多产品多层级库存优化配置模型</a:t>
            </a:r>
            <a:endParaRPr lang="zh-CN" altLang="en-US" sz="3110"/>
          </a:p>
        </p:txBody>
      </p:sp>
      <p:grpSp>
        <p:nvGrpSpPr>
          <p:cNvPr id="4" name="组合 3"/>
          <p:cNvGrpSpPr/>
          <p:nvPr/>
        </p:nvGrpSpPr>
        <p:grpSpPr>
          <a:xfrm>
            <a:off x="1667449" y="1370350"/>
            <a:ext cx="8607884" cy="5310236"/>
            <a:chOff x="3064236" y="739181"/>
            <a:chExt cx="5967133" cy="4498975"/>
          </a:xfrm>
        </p:grpSpPr>
        <mc:AlternateContent xmlns:mc="http://schemas.openxmlformats.org/markup-compatibility/2006">
          <mc:Choice xmlns:a14="http://schemas.microsoft.com/office/drawing/2010/main" Requires="a14">
            <p:sp>
              <p:nvSpPr>
                <p:cNvPr id="5" name="文本框 4"/>
                <p:cNvSpPr txBox="1"/>
                <p:nvPr/>
              </p:nvSpPr>
              <p:spPr>
                <a:xfrm>
                  <a:off x="3223370" y="998161"/>
                  <a:ext cx="2328252" cy="990169"/>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eqArr>
                          <m:eqArrPr>
                            <m:ctrlPr>
                              <a:rPr lang="zh-CN" altLang="zh-CN" b="1" i="1" smtClean="0">
                                <a:solidFill>
                                  <a:schemeClr val="tx1"/>
                                </a:solidFill>
                                <a:latin typeface="Cambria Math" panose="02040503050406030204" pitchFamily="18" charset="0"/>
                                <a:ea typeface="微软雅黑" panose="020B0503020204020204" pitchFamily="34" charset="-122"/>
                              </a:rPr>
                            </m:ctrlPr>
                          </m:eqArrPr>
                          <m:e>
                            <m:nary>
                              <m:naryPr>
                                <m:chr m:val="∑"/>
                                <m:limLoc m:val="undOvr"/>
                                <m:ctrlPr>
                                  <a:rPr lang="zh-CN" altLang="zh-CN" b="1" i="1">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𝑒</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𝐸</m:t>
                                </m:r>
                              </m:sup>
                              <m:e>
                                <m:r>
                                  <a:rPr lang="en-US" altLang="zh-CN" b="1">
                                    <a:solidFill>
                                      <a:schemeClr val="tx1"/>
                                    </a:solidFill>
                                    <a:latin typeface="Cambria Math" panose="02040503050406030204" pitchFamily="18" charset="0"/>
                                    <a:ea typeface="微软雅黑" panose="020B0503020204020204" pitchFamily="34" charset="-122"/>
                                  </a:rPr>
                                  <m:t>𝜇</m:t>
                                </m:r>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𝑏</m:t>
                                    </m:r>
                                  </m:e>
                                  <m:sub>
                                    <m:r>
                                      <a:rPr lang="en-US" altLang="zh-CN" b="1">
                                        <a:solidFill>
                                          <a:schemeClr val="tx1"/>
                                        </a:solidFill>
                                        <a:latin typeface="Cambria Math" panose="02040503050406030204" pitchFamily="18" charset="0"/>
                                        <a:ea typeface="微软雅黑" panose="020B0503020204020204" pitchFamily="34" charset="-122"/>
                                      </a:rPr>
                                      <m:t>𝑛</m:t>
                                    </m:r>
                                  </m:sub>
                                  <m:sup>
                                    <m:r>
                                      <a:rPr lang="en-US" altLang="zh-CN" b="1">
                                        <a:solidFill>
                                          <a:schemeClr val="tx1"/>
                                        </a:solidFill>
                                        <a:latin typeface="Cambria Math" panose="02040503050406030204" pitchFamily="18" charset="0"/>
                                        <a:ea typeface="微软雅黑" panose="020B0503020204020204" pitchFamily="34" charset="-122"/>
                                      </a:rPr>
                                      <m:t>𝑒</m:t>
                                    </m:r>
                                  </m:sup>
                                </m:sSubSup>
                                <m:d>
                                  <m:dPr>
                                    <m:ctrlPr>
                                      <a:rPr lang="zh-CN" altLang="zh-CN" b="1" i="1">
                                        <a:solidFill>
                                          <a:schemeClr val="tx1"/>
                                        </a:solidFill>
                                        <a:latin typeface="Cambria Math" panose="02040503050406030204" pitchFamily="18" charset="0"/>
                                        <a:ea typeface="微软雅黑" panose="020B0503020204020204" pitchFamily="34" charset="-122"/>
                                      </a:rPr>
                                    </m:ctrlPr>
                                  </m:dPr>
                                  <m:e>
                                    <m:f>
                                      <m:fPr>
                                        <m:type m:val="lin"/>
                                        <m:ctrlPr>
                                          <a:rPr lang="zh-CN" altLang="zh-CN" b="1" i="1">
                                            <a:solidFill>
                                              <a:schemeClr val="tx1"/>
                                            </a:solidFill>
                                            <a:latin typeface="Cambria Math" panose="02040503050406030204" pitchFamily="18" charset="0"/>
                                            <a:ea typeface="微软雅黑" panose="020B0503020204020204" pitchFamily="34" charset="-122"/>
                                          </a:rPr>
                                        </m:ctrlPr>
                                      </m:fPr>
                                      <m:num>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𝑑</m:t>
                                            </m:r>
                                          </m:e>
                                          <m:sub>
                                            <m:r>
                                              <a:rPr lang="en-US" altLang="zh-CN" b="1">
                                                <a:solidFill>
                                                  <a:schemeClr val="tx1"/>
                                                </a:solidFill>
                                                <a:latin typeface="Cambria Math" panose="02040503050406030204" pitchFamily="18" charset="0"/>
                                                <a:ea typeface="微软雅黑" panose="020B0503020204020204" pitchFamily="34" charset="-122"/>
                                              </a:rPr>
                                              <m:t>𝑠𝑛𝑡</m:t>
                                            </m:r>
                                          </m:sub>
                                          <m:sup>
                                            <m:r>
                                              <a:rPr lang="en-US" altLang="zh-CN" b="1">
                                                <a:solidFill>
                                                  <a:schemeClr val="tx1"/>
                                                </a:solidFill>
                                                <a:latin typeface="Cambria Math" panose="02040503050406030204" pitchFamily="18" charset="0"/>
                                                <a:ea typeface="微软雅黑" panose="020B0503020204020204" pitchFamily="34" charset="-122"/>
                                              </a:rPr>
                                              <m:t>𝑒</m:t>
                                            </m:r>
                                          </m:sup>
                                        </m:sSubSup>
                                      </m:num>
                                      <m:den>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𝑐</m:t>
                                            </m:r>
                                          </m:e>
                                          <m:sub>
                                            <m:r>
                                              <a:rPr lang="en-US" altLang="zh-CN" b="1">
                                                <a:solidFill>
                                                  <a:schemeClr val="tx1"/>
                                                </a:solidFill>
                                                <a:latin typeface="Cambria Math" panose="02040503050406030204" pitchFamily="18" charset="0"/>
                                                <a:ea typeface="微软雅黑" panose="020B0503020204020204" pitchFamily="34" charset="-122"/>
                                              </a:rPr>
                                              <m:t>𝑛</m:t>
                                            </m:r>
                                          </m:sub>
                                          <m:sup>
                                            <m:r>
                                              <a:rPr lang="en-US" altLang="zh-CN" b="1">
                                                <a:solidFill>
                                                  <a:schemeClr val="tx1"/>
                                                </a:solidFill>
                                                <a:latin typeface="Cambria Math" panose="02040503050406030204" pitchFamily="18" charset="0"/>
                                                <a:ea typeface="微软雅黑" panose="020B0503020204020204" pitchFamily="34" charset="-122"/>
                                              </a:rPr>
                                              <m:t>𝑒</m:t>
                                            </m:r>
                                          </m:sup>
                                        </m:sSubSup>
                                      </m:den>
                                    </m:f>
                                  </m:e>
                                </m:d>
                              </m:e>
                            </m:nary>
                            <m:r>
                              <a:rPr lang="en-US" altLang="zh-CN" b="1">
                                <a:solidFill>
                                  <a:schemeClr val="tx1"/>
                                </a:solidFill>
                                <a:latin typeface="Cambria Math" panose="02040503050406030204" pitchFamily="18" charset="0"/>
                                <a:ea typeface="微软雅黑" panose="020B0503020204020204" pitchFamily="34" charset="-122"/>
                              </a:rPr>
                              <m:t>+</m:t>
                            </m:r>
                            <m:nary>
                              <m:naryPr>
                                <m:chr m:val="∑"/>
                                <m:limLoc m:val="undOvr"/>
                                <m:ctrlPr>
                                  <a:rPr lang="zh-CN" altLang="zh-CN" b="1" i="1" smtClean="0">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𝑒</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𝐸</m:t>
                                </m:r>
                              </m:sup>
                              <m:e>
                                <m:r>
                                  <a:rPr lang="en-US" altLang="zh-CN" b="1">
                                    <a:solidFill>
                                      <a:schemeClr val="tx1"/>
                                    </a:solidFill>
                                    <a:latin typeface="Cambria Math" panose="02040503050406030204" pitchFamily="18" charset="0"/>
                                    <a:ea typeface="微软雅黑" panose="020B0503020204020204" pitchFamily="34" charset="-122"/>
                                  </a:rPr>
                                  <m:t>𝜇</m:t>
                                </m:r>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𝑎</m:t>
                                    </m:r>
                                  </m:e>
                                  <m:sub>
                                    <m:r>
                                      <a:rPr lang="en-US" altLang="zh-CN" b="1">
                                        <a:solidFill>
                                          <a:schemeClr val="tx1"/>
                                        </a:solidFill>
                                        <a:latin typeface="Cambria Math" panose="02040503050406030204" pitchFamily="18" charset="0"/>
                                        <a:ea typeface="微软雅黑" panose="020B0503020204020204" pitchFamily="34" charset="-122"/>
                                      </a:rPr>
                                      <m:t>𝑛</m:t>
                                    </m:r>
                                  </m:sub>
                                  <m:sup>
                                    <m:r>
                                      <a:rPr lang="en-US" altLang="zh-CN" b="1">
                                        <a:solidFill>
                                          <a:schemeClr val="tx1"/>
                                        </a:solidFill>
                                        <a:latin typeface="Cambria Math" panose="02040503050406030204" pitchFamily="18" charset="0"/>
                                        <a:ea typeface="微软雅黑" panose="020B0503020204020204" pitchFamily="34" charset="-122"/>
                                      </a:rPr>
                                      <m:t>𝑒</m:t>
                                    </m:r>
                                  </m:sup>
                                </m:sSubSup>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𝑍</m:t>
                                    </m:r>
                                  </m:e>
                                  <m:sub>
                                    <m:r>
                                      <a:rPr lang="en-US" altLang="zh-CN" b="1">
                                        <a:solidFill>
                                          <a:schemeClr val="tx1"/>
                                        </a:solidFill>
                                        <a:latin typeface="Cambria Math" panose="02040503050406030204" pitchFamily="18" charset="0"/>
                                        <a:ea typeface="微软雅黑" panose="020B0503020204020204" pitchFamily="34" charset="-122"/>
                                      </a:rPr>
                                      <m:t>𝑛𝑡</m:t>
                                    </m:r>
                                  </m:sub>
                                  <m:sup>
                                    <m:r>
                                      <a:rPr lang="en-US" altLang="zh-CN" b="1">
                                        <a:solidFill>
                                          <a:schemeClr val="tx1"/>
                                        </a:solidFill>
                                        <a:latin typeface="Cambria Math" panose="02040503050406030204" pitchFamily="18" charset="0"/>
                                        <a:ea typeface="微软雅黑" panose="020B0503020204020204" pitchFamily="34" charset="-122"/>
                                      </a:rPr>
                                      <m:t>𝑒</m:t>
                                    </m:r>
                                  </m:sup>
                                </m:sSubSup>
                              </m:e>
                            </m:nary>
                            <m:r>
                              <a:rPr lang="en-US" altLang="zh-CN" b="1">
                                <a:solidFill>
                                  <a:schemeClr val="tx1"/>
                                </a:solidFill>
                                <a:latin typeface="Cambria Math" panose="02040503050406030204" pitchFamily="18" charset="0"/>
                                <a:ea typeface="微软雅黑" panose="020B0503020204020204" pitchFamily="34" charset="-122"/>
                              </a:rPr>
                              <m:t>+</m:t>
                            </m:r>
                            <m:d>
                              <m:dPr>
                                <m:ctrlPr>
                                  <a:rPr lang="zh-CN" altLang="zh-CN" b="1" i="1">
                                    <a:solidFill>
                                      <a:schemeClr val="tx1"/>
                                    </a:solidFill>
                                    <a:latin typeface="Cambria Math" panose="02040503050406030204" pitchFamily="18" charset="0"/>
                                    <a:ea typeface="微软雅黑" panose="020B0503020204020204" pitchFamily="34" charset="-122"/>
                                  </a:rPr>
                                </m:ctrlPr>
                              </m:dPr>
                              <m:e>
                                <m:nary>
                                  <m:naryPr>
                                    <m:chr m:val="∑"/>
                                    <m:limLoc m:val="undOvr"/>
                                    <m:ctrlPr>
                                      <a:rPr lang="zh-CN" altLang="zh-CN" b="1" i="1">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𝑒</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𝐸</m:t>
                                    </m:r>
                                  </m:sup>
                                  <m:e>
                                    <m:r>
                                      <a:rPr lang="en-US" altLang="zh-CN" b="1">
                                        <a:solidFill>
                                          <a:schemeClr val="tx1"/>
                                        </a:solidFill>
                                        <a:latin typeface="Cambria Math" panose="02040503050406030204" pitchFamily="18" charset="0"/>
                                        <a:ea typeface="微软雅黑" panose="020B0503020204020204" pitchFamily="34" charset="-122"/>
                                      </a:rPr>
                                      <m:t>𝜇</m:t>
                                    </m:r>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𝑏</m:t>
                                        </m:r>
                                      </m:e>
                                      <m:sub>
                                        <m:r>
                                          <a:rPr lang="en-US" altLang="zh-CN" b="1">
                                            <a:solidFill>
                                              <a:schemeClr val="tx1"/>
                                            </a:solidFill>
                                            <a:latin typeface="Cambria Math" panose="02040503050406030204" pitchFamily="18" charset="0"/>
                                            <a:ea typeface="微软雅黑" panose="020B0503020204020204" pitchFamily="34" charset="-122"/>
                                          </a:rPr>
                                          <m:t>𝑛</m:t>
                                        </m:r>
                                      </m:sub>
                                      <m:sup>
                                        <m:r>
                                          <a:rPr lang="en-US" altLang="zh-CN" b="1">
                                            <a:solidFill>
                                              <a:schemeClr val="tx1"/>
                                            </a:solidFill>
                                            <a:latin typeface="Cambria Math" panose="02040503050406030204" pitchFamily="18" charset="0"/>
                                            <a:ea typeface="微软雅黑" panose="020B0503020204020204" pitchFamily="34" charset="-122"/>
                                          </a:rPr>
                                          <m:t>𝑒</m:t>
                                        </m:r>
                                      </m:sup>
                                    </m:sSubSup>
                                  </m:e>
                                </m:nary>
                                <m:f>
                                  <m:fPr>
                                    <m:type m:val="lin"/>
                                    <m:ctrlPr>
                                      <a:rPr lang="zh-CN" altLang="zh-CN" b="1" i="1">
                                        <a:solidFill>
                                          <a:schemeClr val="tx1"/>
                                        </a:solidFill>
                                        <a:latin typeface="Cambria Math" panose="02040503050406030204" pitchFamily="18" charset="0"/>
                                        <a:ea typeface="微软雅黑" panose="020B0503020204020204" pitchFamily="34" charset="-122"/>
                                      </a:rPr>
                                    </m:ctrlPr>
                                  </m:fPr>
                                  <m:num>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𝑑</m:t>
                                        </m:r>
                                      </m:e>
                                      <m:sub>
                                        <m:r>
                                          <a:rPr lang="en-US" altLang="zh-CN" b="1">
                                            <a:solidFill>
                                              <a:schemeClr val="tx1"/>
                                            </a:solidFill>
                                            <a:latin typeface="Cambria Math" panose="02040503050406030204" pitchFamily="18" charset="0"/>
                                            <a:ea typeface="微软雅黑" panose="020B0503020204020204" pitchFamily="34" charset="-122"/>
                                          </a:rPr>
                                          <m:t>𝑠𝑛𝑡</m:t>
                                        </m:r>
                                      </m:sub>
                                      <m:sup>
                                        <m:r>
                                          <a:rPr lang="en-US" altLang="zh-CN" b="1">
                                            <a:solidFill>
                                              <a:schemeClr val="tx1"/>
                                            </a:solidFill>
                                            <a:latin typeface="Cambria Math" panose="02040503050406030204" pitchFamily="18" charset="0"/>
                                            <a:ea typeface="微软雅黑" panose="020B0503020204020204" pitchFamily="34" charset="-122"/>
                                          </a:rPr>
                                          <m:t>𝑒</m:t>
                                        </m:r>
                                      </m:sup>
                                    </m:sSubSup>
                                  </m:num>
                                  <m:den>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𝑐</m:t>
                                        </m:r>
                                      </m:e>
                                      <m:sub>
                                        <m:r>
                                          <a:rPr lang="en-US" altLang="zh-CN" b="1">
                                            <a:solidFill>
                                              <a:schemeClr val="tx1"/>
                                            </a:solidFill>
                                            <a:latin typeface="Cambria Math" panose="02040503050406030204" pitchFamily="18" charset="0"/>
                                            <a:ea typeface="微软雅黑" panose="020B0503020204020204" pitchFamily="34" charset="-122"/>
                                          </a:rPr>
                                          <m:t>𝑛</m:t>
                                        </m:r>
                                      </m:sub>
                                      <m:sup>
                                        <m:r>
                                          <a:rPr lang="en-US" altLang="zh-CN" b="1">
                                            <a:solidFill>
                                              <a:schemeClr val="tx1"/>
                                            </a:solidFill>
                                            <a:latin typeface="Cambria Math" panose="02040503050406030204" pitchFamily="18" charset="0"/>
                                            <a:ea typeface="微软雅黑" panose="020B0503020204020204" pitchFamily="34" charset="-122"/>
                                          </a:rPr>
                                          <m:t>𝑒</m:t>
                                        </m:r>
                                      </m:sup>
                                    </m:sSubSup>
                                  </m:den>
                                </m:f>
                                <m:r>
                                  <a:rPr lang="en-US" altLang="zh-CN" b="1">
                                    <a:solidFill>
                                      <a:schemeClr val="tx1"/>
                                    </a:solidFill>
                                    <a:latin typeface="Cambria Math" panose="02040503050406030204" pitchFamily="18" charset="0"/>
                                    <a:ea typeface="微软雅黑" panose="020B0503020204020204" pitchFamily="34" charset="-122"/>
                                  </a:rPr>
                                  <m:t>+</m:t>
                                </m:r>
                                <m:nary>
                                  <m:naryPr>
                                    <m:chr m:val="∑"/>
                                    <m:limLoc m:val="undOvr"/>
                                    <m:ctrlPr>
                                      <a:rPr lang="zh-CN" altLang="zh-CN" b="1" i="1">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𝑒</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𝐸</m:t>
                                    </m:r>
                                  </m:sup>
                                  <m:e>
                                    <m:r>
                                      <a:rPr lang="en-US" altLang="zh-CN" b="1">
                                        <a:solidFill>
                                          <a:schemeClr val="tx1"/>
                                        </a:solidFill>
                                        <a:latin typeface="Cambria Math" panose="02040503050406030204" pitchFamily="18" charset="0"/>
                                        <a:ea typeface="微软雅黑" panose="020B0503020204020204" pitchFamily="34" charset="-122"/>
                                      </a:rPr>
                                      <m:t>𝜇</m:t>
                                    </m:r>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𝑎</m:t>
                                        </m:r>
                                      </m:e>
                                      <m:sub>
                                        <m:r>
                                          <a:rPr lang="en-US" altLang="zh-CN" b="1">
                                            <a:solidFill>
                                              <a:schemeClr val="tx1"/>
                                            </a:solidFill>
                                            <a:latin typeface="Cambria Math" panose="02040503050406030204" pitchFamily="18" charset="0"/>
                                            <a:ea typeface="微软雅黑" panose="020B0503020204020204" pitchFamily="34" charset="-122"/>
                                          </a:rPr>
                                          <m:t>𝑛</m:t>
                                        </m:r>
                                      </m:sub>
                                      <m:sup>
                                        <m:r>
                                          <a:rPr lang="en-US" altLang="zh-CN" b="1">
                                            <a:solidFill>
                                              <a:schemeClr val="tx1"/>
                                            </a:solidFill>
                                            <a:latin typeface="Cambria Math" panose="02040503050406030204" pitchFamily="18" charset="0"/>
                                            <a:ea typeface="微软雅黑" panose="020B0503020204020204" pitchFamily="34" charset="-122"/>
                                          </a:rPr>
                                          <m:t>𝑒</m:t>
                                        </m:r>
                                      </m:sup>
                                    </m:sSubSup>
                                  </m:e>
                                </m:nary>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𝑍</m:t>
                                    </m:r>
                                  </m:e>
                                  <m:sub>
                                    <m:r>
                                      <a:rPr lang="en-US" altLang="zh-CN" b="1">
                                        <a:solidFill>
                                          <a:schemeClr val="tx1"/>
                                        </a:solidFill>
                                        <a:latin typeface="Cambria Math" panose="02040503050406030204" pitchFamily="18" charset="0"/>
                                        <a:ea typeface="微软雅黑" panose="020B0503020204020204" pitchFamily="34" charset="-122"/>
                                      </a:rPr>
                                      <m:t>𝑛𝑡</m:t>
                                    </m:r>
                                  </m:sub>
                                  <m:sup>
                                    <m:r>
                                      <a:rPr lang="en-US" altLang="zh-CN" b="1">
                                        <a:solidFill>
                                          <a:schemeClr val="tx1"/>
                                        </a:solidFill>
                                        <a:latin typeface="Cambria Math" panose="02040503050406030204" pitchFamily="18" charset="0"/>
                                        <a:ea typeface="微软雅黑" panose="020B0503020204020204" pitchFamily="34" charset="-122"/>
                                      </a:rPr>
                                      <m:t>𝑒</m:t>
                                    </m:r>
                                  </m:sup>
                                </m:sSubSup>
                              </m:e>
                            </m:d>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𝑓</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𝜇</m:t>
                            </m:r>
                            <m:sSub>
                              <m:sSubPr>
                                <m:ctrlPr>
                                  <a:rPr lang="zh-CN" altLang="zh-CN" b="1" i="1">
                                    <a:solidFill>
                                      <a:schemeClr val="tx1"/>
                                    </a:solidFill>
                                    <a:latin typeface="Cambria Math" panose="02040503050406030204" pitchFamily="18" charset="0"/>
                                    <a:ea typeface="微软雅黑" panose="020B0503020204020204" pitchFamily="34" charset="-122"/>
                                  </a:rPr>
                                </m:ctrlPr>
                              </m:sSubPr>
                              <m:e>
                                <m:r>
                                  <a:rPr lang="en-US" altLang="zh-CN" b="1">
                                    <a:solidFill>
                                      <a:schemeClr val="tx1"/>
                                    </a:solidFill>
                                    <a:latin typeface="Cambria Math" panose="02040503050406030204" pitchFamily="18" charset="0"/>
                                    <a:ea typeface="微软雅黑" panose="020B0503020204020204" pitchFamily="34" charset="-122"/>
                                  </a:rPr>
                                  <m:t>𝑡</m:t>
                                </m:r>
                              </m:e>
                              <m:sub>
                                <m:r>
                                  <a:rPr lang="en-US" altLang="zh-CN" b="1">
                                    <a:solidFill>
                                      <a:schemeClr val="tx1"/>
                                    </a:solidFill>
                                    <a:latin typeface="Cambria Math" panose="02040503050406030204" pitchFamily="18" charset="0"/>
                                    <a:ea typeface="微软雅黑" panose="020B0503020204020204" pitchFamily="34" charset="-122"/>
                                  </a:rPr>
                                  <m:t>𝑛𝑡</m:t>
                                </m:r>
                              </m:sub>
                            </m:sSub>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𝑛</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𝑡</m:t>
                            </m:r>
                            <m:r>
                              <m:rPr>
                                <m:nor/>
                              </m:rPr>
                              <a:rPr lang="en-US" altLang="zh-CN" b="1">
                                <a:solidFill>
                                  <a:schemeClr val="tx1"/>
                                </a:solidFill>
                                <a:latin typeface="微软雅黑" panose="020B0503020204020204" pitchFamily="34" charset="-122"/>
                                <a:ea typeface="微软雅黑" panose="020B0503020204020204" pitchFamily="34" charset="-122"/>
                              </a:rPr>
                              <m:t>(</m:t>
                            </m:r>
                            <m:r>
                              <m:rPr>
                                <m:nor/>
                              </m:rPr>
                              <a:rPr lang="en-US" altLang="zh-CN" b="1">
                                <a:solidFill>
                                  <a:schemeClr val="tx1"/>
                                </a:solidFill>
                                <a:latin typeface="微软雅黑" panose="020B0503020204020204" pitchFamily="34" charset="-122"/>
                                <a:ea typeface="微软雅黑" panose="020B0503020204020204" pitchFamily="34" charset="-122"/>
                              </a:rPr>
                              <m:t>2</m:t>
                            </m:r>
                            <m:r>
                              <m:rPr>
                                <m:nor/>
                              </m:rPr>
                              <a:rPr lang="en-US" altLang="zh-CN" b="1">
                                <a:solidFill>
                                  <a:schemeClr val="tx1"/>
                                </a:solidFill>
                                <a:latin typeface="微软雅黑" panose="020B0503020204020204" pitchFamily="34" charset="-122"/>
                                <a:ea typeface="微软雅黑" panose="020B0503020204020204" pitchFamily="34" charset="-122"/>
                              </a:rPr>
                              <m:t>)</m:t>
                            </m:r>
                          </m:e>
                        </m:eqArr>
                      </m:oMath>
                    </m:oMathPara>
                  </a14:m>
                  <a:endParaRPr lang="zh-CN" altLang="zh-CN" b="1" dirty="0">
                    <a:solidFill>
                      <a:schemeClr val="tx1"/>
                    </a:solidFill>
                    <a:latin typeface="微软雅黑" panose="020B0503020204020204" pitchFamily="34" charset="-122"/>
                    <a:ea typeface="微软雅黑" panose="020B0503020204020204" pitchFamily="34" charset="-122"/>
                  </a:endParaRPr>
                </a:p>
                <a:p>
                  <a:endParaRPr lang="zh-CN" altLang="en-US" dirty="0">
                    <a:solidFill>
                      <a:schemeClr val="tx1"/>
                    </a:solidFill>
                  </a:endParaRPr>
                </a:p>
              </p:txBody>
            </p:sp>
          </mc:Choice>
          <mc:Fallback>
            <p:sp>
              <p:nvSpPr>
                <p:cNvPr id="5" name="文本框 4"/>
                <p:cNvSpPr txBox="1">
                  <a:spLocks noRot="1" noChangeAspect="1" noMove="1" noResize="1" noEditPoints="1" noAdjustHandles="1" noChangeArrowheads="1" noChangeShapeType="1" noTextEdit="1"/>
                </p:cNvSpPr>
                <p:nvPr/>
              </p:nvSpPr>
              <p:spPr>
                <a:xfrm>
                  <a:off x="3223370" y="998161"/>
                  <a:ext cx="2328252" cy="990169"/>
                </a:xfrm>
                <a:prstGeom prst="rect">
                  <a:avLst/>
                </a:prstGeom>
                <a:blipFill rotWithShape="1">
                  <a:blip r:embed="rId2"/>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p:cNvSpPr txBox="1"/>
                <p:nvPr/>
              </p:nvSpPr>
              <p:spPr>
                <a:xfrm>
                  <a:off x="3135232" y="1730528"/>
                  <a:ext cx="2161963" cy="89445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eqArr>
                          <m:eqArrPr>
                            <m:ctrlPr>
                              <a:rPr lang="zh-CN" altLang="zh-CN" b="1" i="1" smtClean="0">
                                <a:solidFill>
                                  <a:schemeClr val="tx1"/>
                                </a:solidFill>
                                <a:latin typeface="Cambria Math" panose="02040503050406030204" pitchFamily="18" charset="0"/>
                                <a:ea typeface="微软雅黑" panose="020B0503020204020204" pitchFamily="34" charset="-122"/>
                              </a:rPr>
                            </m:ctrlPr>
                          </m:eqArrPr>
                          <m:e>
                            <m:nary>
                              <m:naryPr>
                                <m:chr m:val="∑"/>
                                <m:limLoc m:val="undOvr"/>
                                <m:ctrlPr>
                                  <a:rPr lang="zh-CN" altLang="zh-CN" b="1" i="1">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𝑤</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𝑊</m:t>
                                </m:r>
                              </m:sup>
                              <m:e>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𝐿</m:t>
                                    </m:r>
                                  </m:e>
                                  <m:sub>
                                    <m:r>
                                      <a:rPr lang="en-US" altLang="zh-CN" b="1">
                                        <a:solidFill>
                                          <a:schemeClr val="tx1"/>
                                        </a:solidFill>
                                        <a:latin typeface="Cambria Math" panose="02040503050406030204" pitchFamily="18" charset="0"/>
                                        <a:ea typeface="微软雅黑" panose="020B0503020204020204" pitchFamily="34" charset="-122"/>
                                      </a:rPr>
                                      <m:t>𝑛𝑤𝑡𝑓</m:t>
                                    </m:r>
                                  </m:sub>
                                  <m:sup>
                                    <m:r>
                                      <a:rPr lang="en-US" altLang="zh-CN" b="1">
                                        <a:solidFill>
                                          <a:schemeClr val="tx1"/>
                                        </a:solidFill>
                                        <a:latin typeface="Cambria Math" panose="02040503050406030204" pitchFamily="18" charset="0"/>
                                        <a:ea typeface="微软雅黑" panose="020B0503020204020204" pitchFamily="34" charset="-122"/>
                                      </a:rPr>
                                      <m:t>𝑒</m:t>
                                    </m:r>
                                  </m:sup>
                                </m:sSubSup>
                              </m:e>
                            </m:nary>
                            <m:r>
                              <a:rPr lang="en-US" altLang="zh-CN" b="1">
                                <a:solidFill>
                                  <a:schemeClr val="tx1"/>
                                </a:solidFill>
                                <a:latin typeface="Cambria Math" panose="02040503050406030204" pitchFamily="18" charset="0"/>
                                <a:ea typeface="微软雅黑" panose="020B0503020204020204" pitchFamily="34" charset="-122"/>
                              </a:rPr>
                              <m:t>≤</m:t>
                            </m:r>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𝐵</m:t>
                                </m:r>
                              </m:e>
                              <m:sub>
                                <m:r>
                                  <a:rPr lang="en-US" altLang="zh-CN" b="1">
                                    <a:solidFill>
                                      <a:schemeClr val="tx1"/>
                                    </a:solidFill>
                                    <a:latin typeface="Cambria Math" panose="02040503050406030204" pitchFamily="18" charset="0"/>
                                    <a:ea typeface="微软雅黑" panose="020B0503020204020204" pitchFamily="34" charset="-122"/>
                                  </a:rPr>
                                  <m:t>𝑛𝑡</m:t>
                                </m:r>
                              </m:sub>
                              <m:sup>
                                <m:r>
                                  <a:rPr lang="en-US" altLang="zh-CN" b="1">
                                    <a:solidFill>
                                      <a:schemeClr val="tx1"/>
                                    </a:solidFill>
                                    <a:latin typeface="Cambria Math" panose="02040503050406030204" pitchFamily="18" charset="0"/>
                                    <a:ea typeface="微软雅黑" panose="020B0503020204020204" pitchFamily="34" charset="-122"/>
                                  </a:rPr>
                                  <m:t>𝑒</m:t>
                                </m:r>
                              </m:sup>
                            </m:sSubSup>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𝑍</m:t>
                                </m:r>
                              </m:e>
                              <m:sub>
                                <m:r>
                                  <a:rPr lang="en-US" altLang="zh-CN" b="1">
                                    <a:solidFill>
                                      <a:schemeClr val="tx1"/>
                                    </a:solidFill>
                                    <a:latin typeface="Cambria Math" panose="02040503050406030204" pitchFamily="18" charset="0"/>
                                    <a:ea typeface="微软雅黑" panose="020B0503020204020204" pitchFamily="34" charset="-122"/>
                                  </a:rPr>
                                  <m:t>𝑛𝑡</m:t>
                                </m:r>
                              </m:sub>
                              <m:sup>
                                <m:r>
                                  <a:rPr lang="en-US" altLang="zh-CN" b="1">
                                    <a:solidFill>
                                      <a:schemeClr val="tx1"/>
                                    </a:solidFill>
                                    <a:latin typeface="Cambria Math" panose="02040503050406030204" pitchFamily="18" charset="0"/>
                                    <a:ea typeface="微软雅黑" panose="020B0503020204020204" pitchFamily="34" charset="-122"/>
                                  </a:rPr>
                                  <m:t>𝑒</m:t>
                                </m:r>
                              </m:sup>
                            </m:sSubSup>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𝑒</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𝑡</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𝑛</m:t>
                            </m:r>
                            <m:r>
                              <m:rPr>
                                <m:nor/>
                              </m:rPr>
                              <a:rPr lang="en-US" altLang="zh-CN" b="1">
                                <a:solidFill>
                                  <a:schemeClr val="tx1"/>
                                </a:solidFill>
                                <a:latin typeface="微软雅黑" panose="020B0503020204020204" pitchFamily="34" charset="-122"/>
                                <a:ea typeface="微软雅黑" panose="020B0503020204020204" pitchFamily="34" charset="-122"/>
                              </a:rPr>
                              <m:t>(</m:t>
                            </m:r>
                            <m:r>
                              <m:rPr>
                                <m:nor/>
                              </m:rPr>
                              <a:rPr lang="en-US" altLang="zh-CN" b="1">
                                <a:solidFill>
                                  <a:schemeClr val="tx1"/>
                                </a:solidFill>
                                <a:latin typeface="微软雅黑" panose="020B0503020204020204" pitchFamily="34" charset="-122"/>
                                <a:ea typeface="微软雅黑" panose="020B0503020204020204" pitchFamily="34" charset="-122"/>
                              </a:rPr>
                              <m:t>3</m:t>
                            </m:r>
                            <m:r>
                              <m:rPr>
                                <m:nor/>
                              </m:rPr>
                              <a:rPr lang="en-US" altLang="zh-CN" b="1">
                                <a:solidFill>
                                  <a:schemeClr val="tx1"/>
                                </a:solidFill>
                                <a:latin typeface="微软雅黑" panose="020B0503020204020204" pitchFamily="34" charset="-122"/>
                                <a:ea typeface="微软雅黑" panose="020B0503020204020204" pitchFamily="34" charset="-122"/>
                              </a:rPr>
                              <m:t>)</m:t>
                            </m:r>
                          </m:e>
                        </m:eqArr>
                      </m:oMath>
                    </m:oMathPara>
                  </a14:m>
                  <a:endParaRPr lang="zh-CN" altLang="zh-CN" b="1" dirty="0">
                    <a:solidFill>
                      <a:schemeClr val="tx1"/>
                    </a:solidFill>
                    <a:latin typeface="微软雅黑" panose="020B0503020204020204" pitchFamily="34" charset="-122"/>
                    <a:ea typeface="微软雅黑" panose="020B0503020204020204" pitchFamily="34" charset="-122"/>
                  </a:endParaRPr>
                </a:p>
                <a:p>
                  <a:endParaRPr lang="zh-CN" altLang="en-US" dirty="0">
                    <a:solidFill>
                      <a:schemeClr val="tx1"/>
                    </a:solidFill>
                  </a:endParaRPr>
                </a:p>
              </p:txBody>
            </p:sp>
          </mc:Choice>
          <mc:Fallback>
            <p:sp>
              <p:nvSpPr>
                <p:cNvPr id="6" name="文本框 5"/>
                <p:cNvSpPr txBox="1">
                  <a:spLocks noRot="1" noChangeAspect="1" noMove="1" noResize="1" noEditPoints="1" noAdjustHandles="1" noChangeArrowheads="1" noChangeShapeType="1" noTextEdit="1"/>
                </p:cNvSpPr>
                <p:nvPr/>
              </p:nvSpPr>
              <p:spPr>
                <a:xfrm>
                  <a:off x="3135232" y="1730528"/>
                  <a:ext cx="2161963" cy="894450"/>
                </a:xfrm>
                <a:prstGeom prst="rect">
                  <a:avLst/>
                </a:prstGeom>
                <a:blipFill rotWithShape="1">
                  <a:blip r:embed="rId3"/>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文本框 6"/>
                <p:cNvSpPr txBox="1"/>
                <p:nvPr/>
              </p:nvSpPr>
              <p:spPr>
                <a:xfrm>
                  <a:off x="3110324" y="2206322"/>
                  <a:ext cx="3123976" cy="89445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eqArr>
                          <m:eqArrPr>
                            <m:ctrlPr>
                              <a:rPr lang="zh-CN" altLang="zh-CN" b="1" i="1" smtClean="0">
                                <a:solidFill>
                                  <a:schemeClr val="tx1"/>
                                </a:solidFill>
                                <a:latin typeface="Cambria Math" panose="02040503050406030204" pitchFamily="18" charset="0"/>
                                <a:ea typeface="微软雅黑" panose="020B0503020204020204" pitchFamily="34" charset="-122"/>
                              </a:rPr>
                            </m:ctrlPr>
                          </m:eqArrPr>
                          <m:e>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𝐻</m:t>
                                </m:r>
                              </m:e>
                              <m:sub>
                                <m:r>
                                  <a:rPr lang="en-US" altLang="zh-CN" b="1">
                                    <a:solidFill>
                                      <a:schemeClr val="tx1"/>
                                    </a:solidFill>
                                    <a:latin typeface="Cambria Math" panose="02040503050406030204" pitchFamily="18" charset="0"/>
                                    <a:ea typeface="微软雅黑" panose="020B0503020204020204" pitchFamily="34" charset="-122"/>
                                  </a:rPr>
                                  <m:t>𝑛𝑡</m:t>
                                </m:r>
                              </m:sub>
                              <m:sup>
                                <m:r>
                                  <a:rPr lang="en-US" altLang="zh-CN" b="1">
                                    <a:solidFill>
                                      <a:schemeClr val="tx1"/>
                                    </a:solidFill>
                                    <a:latin typeface="Cambria Math" panose="02040503050406030204" pitchFamily="18" charset="0"/>
                                    <a:ea typeface="微软雅黑" panose="020B0503020204020204" pitchFamily="34" charset="-122"/>
                                  </a:rPr>
                                  <m:t>𝑒</m:t>
                                </m:r>
                              </m:sup>
                            </m:sSubSup>
                            <m:r>
                              <a:rPr lang="en-US" altLang="zh-CN" b="1">
                                <a:solidFill>
                                  <a:schemeClr val="tx1"/>
                                </a:solidFill>
                                <a:latin typeface="Cambria Math" panose="02040503050406030204" pitchFamily="18" charset="0"/>
                                <a:ea typeface="微软雅黑" panose="020B0503020204020204" pitchFamily="34" charset="-122"/>
                              </a:rPr>
                              <m:t>=</m:t>
                            </m:r>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𝐻</m:t>
                                </m:r>
                              </m:e>
                              <m:sub>
                                <m:r>
                                  <a:rPr lang="en-US" altLang="zh-CN" b="1">
                                    <a:solidFill>
                                      <a:schemeClr val="tx1"/>
                                    </a:solidFill>
                                    <a:latin typeface="Cambria Math" panose="02040503050406030204" pitchFamily="18" charset="0"/>
                                    <a:ea typeface="微软雅黑" panose="020B0503020204020204" pitchFamily="34" charset="-122"/>
                                  </a:rPr>
                                  <m:t>𝑛</m:t>
                                </m:r>
                                <m:d>
                                  <m:dPr>
                                    <m:ctrlPr>
                                      <a:rPr lang="zh-CN" altLang="zh-CN" b="1" i="1">
                                        <a:solidFill>
                                          <a:schemeClr val="tx1"/>
                                        </a:solidFill>
                                        <a:latin typeface="Cambria Math" panose="02040503050406030204" pitchFamily="18" charset="0"/>
                                        <a:ea typeface="微软雅黑" panose="020B0503020204020204" pitchFamily="34" charset="-122"/>
                                      </a:rPr>
                                    </m:ctrlPr>
                                  </m:dPr>
                                  <m:e>
                                    <m:r>
                                      <a:rPr lang="en-US" altLang="zh-CN" b="1">
                                        <a:solidFill>
                                          <a:schemeClr val="tx1"/>
                                        </a:solidFill>
                                        <a:latin typeface="Cambria Math" panose="02040503050406030204" pitchFamily="18" charset="0"/>
                                        <a:ea typeface="微软雅黑" panose="020B0503020204020204" pitchFamily="34" charset="-122"/>
                                      </a:rPr>
                                      <m:t>𝑡</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e>
                                </m:d>
                              </m:sub>
                              <m:sup>
                                <m:r>
                                  <a:rPr lang="en-US" altLang="zh-CN" b="1">
                                    <a:solidFill>
                                      <a:schemeClr val="tx1"/>
                                    </a:solidFill>
                                    <a:latin typeface="Cambria Math" panose="02040503050406030204" pitchFamily="18" charset="0"/>
                                    <a:ea typeface="微软雅黑" panose="020B0503020204020204" pitchFamily="34" charset="-122"/>
                                  </a:rPr>
                                  <m:t>𝑒</m:t>
                                </m:r>
                              </m:sup>
                            </m:sSubSup>
                            <m:r>
                              <a:rPr lang="en-US" altLang="zh-CN" b="1">
                                <a:solidFill>
                                  <a:schemeClr val="tx1"/>
                                </a:solidFill>
                                <a:latin typeface="Cambria Math" panose="02040503050406030204" pitchFamily="18" charset="0"/>
                                <a:ea typeface="微软雅黑" panose="020B0503020204020204" pitchFamily="34" charset="-122"/>
                              </a:rPr>
                              <m:t>+</m:t>
                            </m:r>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𝑑</m:t>
                                </m:r>
                              </m:e>
                              <m:sub>
                                <m:r>
                                  <a:rPr lang="en-US" altLang="zh-CN" b="1">
                                    <a:solidFill>
                                      <a:schemeClr val="tx1"/>
                                    </a:solidFill>
                                    <a:latin typeface="Cambria Math" panose="02040503050406030204" pitchFamily="18" charset="0"/>
                                    <a:ea typeface="微软雅黑" panose="020B0503020204020204" pitchFamily="34" charset="-122"/>
                                  </a:rPr>
                                  <m:t>𝑠𝑛𝑡</m:t>
                                </m:r>
                              </m:sub>
                              <m:sup>
                                <m:r>
                                  <a:rPr lang="en-US" altLang="zh-CN" b="1">
                                    <a:solidFill>
                                      <a:schemeClr val="tx1"/>
                                    </a:solidFill>
                                    <a:latin typeface="Cambria Math" panose="02040503050406030204" pitchFamily="18" charset="0"/>
                                    <a:ea typeface="微软雅黑" panose="020B0503020204020204" pitchFamily="34" charset="-122"/>
                                  </a:rPr>
                                  <m:t>𝑒</m:t>
                                </m:r>
                              </m:sup>
                            </m:sSubSup>
                            <m:r>
                              <a:rPr lang="en-US" altLang="zh-CN" b="1">
                                <a:solidFill>
                                  <a:schemeClr val="tx1"/>
                                </a:solidFill>
                                <a:latin typeface="Cambria Math" panose="02040503050406030204" pitchFamily="18" charset="0"/>
                                <a:ea typeface="微软雅黑" panose="020B0503020204020204" pitchFamily="34" charset="-122"/>
                              </a:rPr>
                              <m:t>−</m:t>
                            </m:r>
                            <m:nary>
                              <m:naryPr>
                                <m:chr m:val="∑"/>
                                <m:limLoc m:val="undOvr"/>
                                <m:ctrlPr>
                                  <a:rPr lang="zh-CN" altLang="zh-CN" b="1" i="1">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𝑤</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𝑊</m:t>
                                </m:r>
                              </m:sup>
                              <m:e>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𝐿</m:t>
                                    </m:r>
                                  </m:e>
                                  <m:sub>
                                    <m:r>
                                      <a:rPr lang="en-US" altLang="zh-CN" b="1">
                                        <a:solidFill>
                                          <a:schemeClr val="tx1"/>
                                        </a:solidFill>
                                        <a:latin typeface="Cambria Math" panose="02040503050406030204" pitchFamily="18" charset="0"/>
                                        <a:ea typeface="微软雅黑" panose="020B0503020204020204" pitchFamily="34" charset="-122"/>
                                      </a:rPr>
                                      <m:t>𝑛𝑤𝑡𝑓</m:t>
                                    </m:r>
                                  </m:sub>
                                  <m:sup>
                                    <m:r>
                                      <a:rPr lang="en-US" altLang="zh-CN" b="1">
                                        <a:solidFill>
                                          <a:schemeClr val="tx1"/>
                                        </a:solidFill>
                                        <a:latin typeface="Cambria Math" panose="02040503050406030204" pitchFamily="18" charset="0"/>
                                        <a:ea typeface="微软雅黑" panose="020B0503020204020204" pitchFamily="34" charset="-122"/>
                                      </a:rPr>
                                      <m:t>𝑒</m:t>
                                    </m:r>
                                  </m:sup>
                                </m:sSubSup>
                              </m:e>
                            </m:nary>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𝑒</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𝑡</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𝑛</m:t>
                            </m:r>
                            <m:r>
                              <m:rPr>
                                <m:nor/>
                              </m:rPr>
                              <a:rPr lang="en-US" altLang="zh-CN" b="1">
                                <a:solidFill>
                                  <a:schemeClr val="tx1"/>
                                </a:solidFill>
                                <a:latin typeface="微软雅黑" panose="020B0503020204020204" pitchFamily="34" charset="-122"/>
                                <a:ea typeface="微软雅黑" panose="020B0503020204020204" pitchFamily="34" charset="-122"/>
                              </a:rPr>
                              <m:t>(</m:t>
                            </m:r>
                            <m:r>
                              <m:rPr>
                                <m:nor/>
                              </m:rPr>
                              <a:rPr lang="en-US" altLang="zh-CN" b="1">
                                <a:solidFill>
                                  <a:schemeClr val="tx1"/>
                                </a:solidFill>
                                <a:latin typeface="微软雅黑" panose="020B0503020204020204" pitchFamily="34" charset="-122"/>
                                <a:ea typeface="微软雅黑" panose="020B0503020204020204" pitchFamily="34" charset="-122"/>
                              </a:rPr>
                              <m:t>4</m:t>
                            </m:r>
                            <m:r>
                              <m:rPr>
                                <m:nor/>
                              </m:rPr>
                              <a:rPr lang="en-US" altLang="zh-CN" b="1">
                                <a:solidFill>
                                  <a:schemeClr val="tx1"/>
                                </a:solidFill>
                                <a:latin typeface="微软雅黑" panose="020B0503020204020204" pitchFamily="34" charset="-122"/>
                                <a:ea typeface="微软雅黑" panose="020B0503020204020204" pitchFamily="34" charset="-122"/>
                              </a:rPr>
                              <m:t>)</m:t>
                            </m:r>
                          </m:e>
                        </m:eqArr>
                      </m:oMath>
                    </m:oMathPara>
                  </a14:m>
                  <a:endParaRPr lang="zh-CN" altLang="zh-CN" b="1" dirty="0">
                    <a:solidFill>
                      <a:schemeClr val="tx1"/>
                    </a:solidFill>
                    <a:latin typeface="微软雅黑" panose="020B0503020204020204" pitchFamily="34" charset="-122"/>
                    <a:ea typeface="微软雅黑" panose="020B0503020204020204" pitchFamily="34" charset="-122"/>
                  </a:endParaRPr>
                </a:p>
                <a:p>
                  <a:endParaRPr lang="zh-CN" altLang="en-US" dirty="0">
                    <a:solidFill>
                      <a:schemeClr val="tx1"/>
                    </a:solidFill>
                  </a:endParaRPr>
                </a:p>
              </p:txBody>
            </p:sp>
          </mc:Choice>
          <mc:Fallback>
            <p:sp>
              <p:nvSpPr>
                <p:cNvPr id="7" name="文本框 6"/>
                <p:cNvSpPr txBox="1">
                  <a:spLocks noRot="1" noChangeAspect="1" noMove="1" noResize="1" noEditPoints="1" noAdjustHandles="1" noChangeArrowheads="1" noChangeShapeType="1" noTextEdit="1"/>
                </p:cNvSpPr>
                <p:nvPr/>
              </p:nvSpPr>
              <p:spPr>
                <a:xfrm>
                  <a:off x="3110324" y="2206322"/>
                  <a:ext cx="3123976" cy="894450"/>
                </a:xfrm>
                <a:prstGeom prst="rect">
                  <a:avLst/>
                </a:prstGeom>
                <a:blipFill rotWithShape="1">
                  <a:blip r:embed="rId4"/>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文本框 7"/>
                <p:cNvSpPr txBox="1"/>
                <p:nvPr/>
              </p:nvSpPr>
              <p:spPr>
                <a:xfrm>
                  <a:off x="3126553" y="3091279"/>
                  <a:ext cx="2646859" cy="89445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eqArr>
                          <m:eqArrPr>
                            <m:ctrlPr>
                              <a:rPr lang="zh-CN" altLang="zh-CN" b="1" i="1" smtClean="0">
                                <a:solidFill>
                                  <a:schemeClr val="tx1"/>
                                </a:solidFill>
                                <a:latin typeface="Cambria Math" panose="02040503050406030204" pitchFamily="18" charset="0"/>
                                <a:ea typeface="微软雅黑" panose="020B0503020204020204" pitchFamily="34" charset="-122"/>
                              </a:rPr>
                            </m:ctrlPr>
                          </m:eqArrPr>
                          <m:e>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𝐿</m:t>
                                </m:r>
                              </m:e>
                              <m:sub>
                                <m:r>
                                  <a:rPr lang="en-US" altLang="zh-CN" b="1">
                                    <a:solidFill>
                                      <a:schemeClr val="tx1"/>
                                    </a:solidFill>
                                    <a:latin typeface="Cambria Math" panose="02040503050406030204" pitchFamily="18" charset="0"/>
                                    <a:ea typeface="微软雅黑" panose="020B0503020204020204" pitchFamily="34" charset="-122"/>
                                  </a:rPr>
                                  <m:t>𝑛𝑤𝑡𝑓</m:t>
                                </m:r>
                              </m:sub>
                              <m:sup>
                                <m:r>
                                  <a:rPr lang="en-US" altLang="zh-CN" b="1">
                                    <a:solidFill>
                                      <a:schemeClr val="tx1"/>
                                    </a:solidFill>
                                    <a:latin typeface="Cambria Math" panose="02040503050406030204" pitchFamily="18" charset="0"/>
                                    <a:ea typeface="微软雅黑" panose="020B0503020204020204" pitchFamily="34" charset="-122"/>
                                  </a:rPr>
                                  <m:t>𝑒</m:t>
                                </m:r>
                              </m:sup>
                            </m:sSubSup>
                            <m:sSub>
                              <m:sSubPr>
                                <m:ctrlPr>
                                  <a:rPr lang="zh-CN" altLang="zh-CN" b="1" i="1">
                                    <a:solidFill>
                                      <a:schemeClr val="tx1"/>
                                    </a:solidFill>
                                    <a:latin typeface="Cambria Math" panose="02040503050406030204" pitchFamily="18" charset="0"/>
                                    <a:ea typeface="微软雅黑" panose="020B0503020204020204" pitchFamily="34" charset="-122"/>
                                  </a:rPr>
                                </m:ctrlPr>
                              </m:sSubPr>
                              <m:e>
                                <m:r>
                                  <a:rPr lang="en-US" altLang="zh-CN" b="1">
                                    <a:solidFill>
                                      <a:schemeClr val="tx1"/>
                                    </a:solidFill>
                                    <a:latin typeface="Cambria Math" panose="02040503050406030204" pitchFamily="18" charset="0"/>
                                    <a:ea typeface="微软雅黑" panose="020B0503020204020204" pitchFamily="34" charset="-122"/>
                                  </a:rPr>
                                  <m:t>𝑉</m:t>
                                </m:r>
                              </m:e>
                              <m:sub>
                                <m:r>
                                  <a:rPr lang="en-US" altLang="zh-CN" b="1">
                                    <a:solidFill>
                                      <a:schemeClr val="tx1"/>
                                    </a:solidFill>
                                    <a:latin typeface="Cambria Math" panose="02040503050406030204" pitchFamily="18" charset="0"/>
                                    <a:ea typeface="微软雅黑" panose="020B0503020204020204" pitchFamily="34" charset="-122"/>
                                  </a:rPr>
                                  <m:t>𝑒</m:t>
                                </m:r>
                              </m:sub>
                            </m:sSub>
                            <m:r>
                              <a:rPr lang="en-US" altLang="zh-CN" b="1">
                                <a:solidFill>
                                  <a:schemeClr val="tx1"/>
                                </a:solidFill>
                                <a:latin typeface="Cambria Math" panose="02040503050406030204" pitchFamily="18" charset="0"/>
                                <a:ea typeface="微软雅黑" panose="020B0503020204020204" pitchFamily="34" charset="-122"/>
                              </a:rPr>
                              <m:t>≤</m:t>
                            </m:r>
                            <m:sSub>
                              <m:sSubPr>
                                <m:ctrlPr>
                                  <a:rPr lang="zh-CN" altLang="zh-CN" b="1" i="1">
                                    <a:solidFill>
                                      <a:schemeClr val="tx1"/>
                                    </a:solidFill>
                                    <a:latin typeface="Cambria Math" panose="02040503050406030204" pitchFamily="18" charset="0"/>
                                    <a:ea typeface="微软雅黑" panose="020B0503020204020204" pitchFamily="34" charset="-122"/>
                                  </a:rPr>
                                </m:ctrlPr>
                              </m:sSubPr>
                              <m:e>
                                <m:r>
                                  <a:rPr lang="en-US" altLang="zh-CN" b="1">
                                    <a:solidFill>
                                      <a:schemeClr val="tx1"/>
                                    </a:solidFill>
                                    <a:latin typeface="Cambria Math" panose="02040503050406030204" pitchFamily="18" charset="0"/>
                                    <a:ea typeface="微软雅黑" panose="020B0503020204020204" pitchFamily="34" charset="-122"/>
                                  </a:rPr>
                                  <m:t>𝐺</m:t>
                                </m:r>
                              </m:e>
                              <m:sub>
                                <m:r>
                                  <a:rPr lang="en-US" altLang="zh-CN" b="1">
                                    <a:solidFill>
                                      <a:schemeClr val="tx1"/>
                                    </a:solidFill>
                                    <a:latin typeface="Cambria Math" panose="02040503050406030204" pitchFamily="18" charset="0"/>
                                    <a:ea typeface="微软雅黑" panose="020B0503020204020204" pitchFamily="34" charset="-122"/>
                                  </a:rPr>
                                  <m:t>𝑛𝑤</m:t>
                                </m:r>
                              </m:sub>
                            </m:sSub>
                            <m:nary>
                              <m:naryPr>
                                <m:chr m:val="∑"/>
                                <m:limLoc m:val="undOvr"/>
                                <m:ctrlPr>
                                  <a:rPr lang="zh-CN" altLang="zh-CN" b="1" i="1">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𝑤</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𝑊</m:t>
                                </m:r>
                              </m:sup>
                              <m:e>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𝑉</m:t>
                                    </m:r>
                                  </m:e>
                                  <m:sub>
                                    <m:r>
                                      <a:rPr lang="en-US" altLang="zh-CN" b="1">
                                        <a:solidFill>
                                          <a:schemeClr val="tx1"/>
                                        </a:solidFill>
                                        <a:latin typeface="Cambria Math" panose="02040503050406030204" pitchFamily="18" charset="0"/>
                                        <a:ea typeface="微软雅黑" panose="020B0503020204020204" pitchFamily="34" charset="-122"/>
                                      </a:rPr>
                                      <m:t>𝑛𝑤𝑡</m:t>
                                    </m:r>
                                  </m:sub>
                                  <m:sup>
                                    <m:r>
                                      <a:rPr lang="en-US" altLang="zh-CN" b="1">
                                        <a:solidFill>
                                          <a:schemeClr val="tx1"/>
                                        </a:solidFill>
                                        <a:latin typeface="Cambria Math" panose="02040503050406030204" pitchFamily="18" charset="0"/>
                                        <a:ea typeface="微软雅黑" panose="020B0503020204020204" pitchFamily="34" charset="-122"/>
                                      </a:rPr>
                                      <m:t>𝑒</m:t>
                                    </m:r>
                                  </m:sup>
                                </m:sSubSup>
                              </m:e>
                            </m:nary>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𝑛</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𝑤</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𝑡</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𝑒</m:t>
                            </m:r>
                            <m:r>
                              <m:rPr>
                                <m:nor/>
                              </m:rPr>
                              <a:rPr lang="en-US" altLang="zh-CN" b="1">
                                <a:solidFill>
                                  <a:schemeClr val="tx1"/>
                                </a:solidFill>
                                <a:latin typeface="微软雅黑" panose="020B0503020204020204" pitchFamily="34" charset="-122"/>
                                <a:ea typeface="微软雅黑" panose="020B0503020204020204" pitchFamily="34" charset="-122"/>
                              </a:rPr>
                              <m:t>(</m:t>
                            </m:r>
                            <m:r>
                              <m:rPr>
                                <m:nor/>
                              </m:rPr>
                              <a:rPr lang="en-US" altLang="zh-CN" b="1">
                                <a:solidFill>
                                  <a:schemeClr val="tx1"/>
                                </a:solidFill>
                                <a:latin typeface="微软雅黑" panose="020B0503020204020204" pitchFamily="34" charset="-122"/>
                                <a:ea typeface="微软雅黑" panose="020B0503020204020204" pitchFamily="34" charset="-122"/>
                              </a:rPr>
                              <m:t>5</m:t>
                            </m:r>
                            <m:r>
                              <m:rPr>
                                <m:nor/>
                              </m:rPr>
                              <a:rPr lang="en-US" altLang="zh-CN" b="1">
                                <a:solidFill>
                                  <a:schemeClr val="tx1"/>
                                </a:solidFill>
                                <a:latin typeface="微软雅黑" panose="020B0503020204020204" pitchFamily="34" charset="-122"/>
                                <a:ea typeface="微软雅黑" panose="020B0503020204020204" pitchFamily="34" charset="-122"/>
                              </a:rPr>
                              <m:t>)</m:t>
                            </m:r>
                          </m:e>
                        </m:eqArr>
                      </m:oMath>
                    </m:oMathPara>
                  </a14:m>
                  <a:endParaRPr lang="zh-CN" altLang="zh-CN" b="1" dirty="0">
                    <a:solidFill>
                      <a:schemeClr val="tx1"/>
                    </a:solidFill>
                    <a:latin typeface="微软雅黑" panose="020B0503020204020204" pitchFamily="34" charset="-122"/>
                    <a:ea typeface="微软雅黑" panose="020B0503020204020204" pitchFamily="34" charset="-122"/>
                  </a:endParaRPr>
                </a:p>
                <a:p>
                  <a:endParaRPr lang="zh-CN" altLang="en-US" dirty="0">
                    <a:solidFill>
                      <a:schemeClr val="tx1"/>
                    </a:solidFill>
                  </a:endParaRPr>
                </a:p>
              </p:txBody>
            </p:sp>
          </mc:Choice>
          <mc:Fallback>
            <p:sp>
              <p:nvSpPr>
                <p:cNvPr id="8" name="文本框 7"/>
                <p:cNvSpPr txBox="1">
                  <a:spLocks noRot="1" noChangeAspect="1" noMove="1" noResize="1" noEditPoints="1" noAdjustHandles="1" noChangeArrowheads="1" noChangeShapeType="1" noTextEdit="1"/>
                </p:cNvSpPr>
                <p:nvPr/>
              </p:nvSpPr>
              <p:spPr>
                <a:xfrm>
                  <a:off x="3126553" y="3091279"/>
                  <a:ext cx="2646859" cy="894450"/>
                </a:xfrm>
                <a:prstGeom prst="rect">
                  <a:avLst/>
                </a:prstGeom>
                <a:blipFill rotWithShape="1">
                  <a:blip r:embed="rId5"/>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文本框 8"/>
                <p:cNvSpPr txBox="1"/>
                <p:nvPr/>
              </p:nvSpPr>
              <p:spPr>
                <a:xfrm>
                  <a:off x="3064593" y="3776308"/>
                  <a:ext cx="3425119" cy="48957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eqArr>
                          <m:eqArrPr>
                            <m:ctrlPr>
                              <a:rPr lang="zh-CN" altLang="zh-CN" b="1" i="1" smtClean="0">
                                <a:solidFill>
                                  <a:schemeClr val="tx1"/>
                                </a:solidFill>
                                <a:latin typeface="Cambria Math" panose="02040503050406030204" pitchFamily="18" charset="0"/>
                                <a:ea typeface="微软雅黑" panose="020B0503020204020204" pitchFamily="34" charset="-122"/>
                              </a:rPr>
                            </m:ctrlPr>
                          </m:eqArrPr>
                          <m:e>
                            <m:sSub>
                              <m:sSubPr>
                                <m:ctrlPr>
                                  <a:rPr lang="zh-CN" altLang="zh-CN" b="1" i="1">
                                    <a:solidFill>
                                      <a:schemeClr val="tx1"/>
                                    </a:solidFill>
                                    <a:latin typeface="Cambria Math" panose="02040503050406030204" pitchFamily="18" charset="0"/>
                                    <a:ea typeface="微软雅黑" panose="020B0503020204020204" pitchFamily="34" charset="-122"/>
                                  </a:rPr>
                                </m:ctrlPr>
                              </m:sSubPr>
                              <m:e>
                                <m:r>
                                  <a:rPr lang="en-US" altLang="zh-CN" b="1">
                                    <a:solidFill>
                                      <a:schemeClr val="tx1"/>
                                    </a:solidFill>
                                    <a:latin typeface="Cambria Math" panose="02040503050406030204" pitchFamily="18" charset="0"/>
                                    <a:ea typeface="微软雅黑" panose="020B0503020204020204" pitchFamily="34" charset="-122"/>
                                  </a:rPr>
                                  <m:t>𝑆</m:t>
                                </m:r>
                              </m:e>
                              <m:sub>
                                <m:r>
                                  <a:rPr lang="en-US" altLang="zh-CN" b="1">
                                    <a:solidFill>
                                      <a:schemeClr val="tx1"/>
                                    </a:solidFill>
                                    <a:latin typeface="Cambria Math" panose="02040503050406030204" pitchFamily="18" charset="0"/>
                                    <a:ea typeface="微软雅黑" panose="020B0503020204020204" pitchFamily="34" charset="-122"/>
                                  </a:rPr>
                                  <m:t>𝑒</m:t>
                                </m:r>
                              </m:sub>
                            </m:sSub>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𝐿</m:t>
                                </m:r>
                              </m:e>
                              <m:sub>
                                <m:r>
                                  <a:rPr lang="en-US" altLang="zh-CN" b="1">
                                    <a:solidFill>
                                      <a:schemeClr val="tx1"/>
                                    </a:solidFill>
                                    <a:latin typeface="Cambria Math" panose="02040503050406030204" pitchFamily="18" charset="0"/>
                                    <a:ea typeface="微软雅黑" panose="020B0503020204020204" pitchFamily="34" charset="-122"/>
                                  </a:rPr>
                                  <m:t>𝑛𝑤𝑡𝑓</m:t>
                                </m:r>
                              </m:sub>
                              <m:sup>
                                <m:r>
                                  <a:rPr lang="en-US" altLang="zh-CN" b="1">
                                    <a:solidFill>
                                      <a:schemeClr val="tx1"/>
                                    </a:solidFill>
                                    <a:latin typeface="Cambria Math" panose="02040503050406030204" pitchFamily="18" charset="0"/>
                                    <a:ea typeface="微软雅黑" panose="020B0503020204020204" pitchFamily="34" charset="-122"/>
                                  </a:rPr>
                                  <m:t>𝑒</m:t>
                                </m:r>
                              </m:sup>
                            </m:sSubSup>
                            <m:r>
                              <a:rPr lang="en-US" altLang="zh-CN" b="1">
                                <a:solidFill>
                                  <a:schemeClr val="tx1"/>
                                </a:solidFill>
                                <a:latin typeface="Cambria Math" panose="02040503050406030204" pitchFamily="18" charset="0"/>
                                <a:ea typeface="微软雅黑" panose="020B0503020204020204" pitchFamily="34" charset="-122"/>
                              </a:rPr>
                              <m:t>≤</m:t>
                            </m:r>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𝑆</m:t>
                                </m:r>
                              </m:e>
                              <m:sub>
                                <m:r>
                                  <a:rPr lang="en-US" altLang="zh-CN" b="1">
                                    <a:solidFill>
                                      <a:schemeClr val="tx1"/>
                                    </a:solidFill>
                                    <a:latin typeface="Cambria Math" panose="02040503050406030204" pitchFamily="18" charset="0"/>
                                    <a:ea typeface="微软雅黑" panose="020B0503020204020204" pitchFamily="34" charset="-122"/>
                                  </a:rPr>
                                  <m:t>𝑤𝑡</m:t>
                                </m:r>
                              </m:sub>
                              <m:sup>
                                <m:r>
                                  <a:rPr lang="en-US" altLang="zh-CN" b="1">
                                    <a:solidFill>
                                      <a:schemeClr val="tx1"/>
                                    </a:solidFill>
                                    <a:latin typeface="Cambria Math" panose="02040503050406030204" pitchFamily="18" charset="0"/>
                                    <a:ea typeface="微软雅黑" panose="020B0503020204020204" pitchFamily="34" charset="-122"/>
                                  </a:rPr>
                                  <m:t>′</m:t>
                                </m:r>
                              </m:sup>
                            </m:sSubSup>
                            <m:r>
                              <a:rPr lang="en-US" altLang="zh-CN" b="1">
                                <a:solidFill>
                                  <a:schemeClr val="tx1"/>
                                </a:solidFill>
                                <a:latin typeface="Cambria Math" panose="02040503050406030204" pitchFamily="18" charset="0"/>
                                <a:ea typeface="微软雅黑" panose="020B0503020204020204" pitchFamily="34" charset="-122"/>
                              </a:rPr>
                              <m:t>∙</m:t>
                            </m:r>
                            <m:sSub>
                              <m:sSubPr>
                                <m:ctrlPr>
                                  <a:rPr lang="zh-CN" altLang="zh-CN" b="1" i="1">
                                    <a:solidFill>
                                      <a:schemeClr val="tx1"/>
                                    </a:solidFill>
                                    <a:latin typeface="Cambria Math" panose="02040503050406030204" pitchFamily="18" charset="0"/>
                                    <a:ea typeface="微软雅黑" panose="020B0503020204020204" pitchFamily="34" charset="-122"/>
                                  </a:rPr>
                                </m:ctrlPr>
                              </m:sSubPr>
                              <m:e>
                                <m:r>
                                  <a:rPr lang="en-US" altLang="zh-CN" b="1">
                                    <a:solidFill>
                                      <a:schemeClr val="tx1"/>
                                    </a:solidFill>
                                    <a:latin typeface="Cambria Math" panose="02040503050406030204" pitchFamily="18" charset="0"/>
                                    <a:ea typeface="微软雅黑" panose="020B0503020204020204" pitchFamily="34" charset="-122"/>
                                  </a:rPr>
                                  <m:t>𝑊</m:t>
                                </m:r>
                              </m:e>
                              <m:sub>
                                <m:r>
                                  <a:rPr lang="en-US" altLang="zh-CN" b="1">
                                    <a:solidFill>
                                      <a:schemeClr val="tx1"/>
                                    </a:solidFill>
                                    <a:latin typeface="Cambria Math" panose="02040503050406030204" pitchFamily="18" charset="0"/>
                                    <a:ea typeface="微软雅黑" panose="020B0503020204020204" pitchFamily="34" charset="-122"/>
                                  </a:rPr>
                                  <m:t>𝑒</m:t>
                                </m:r>
                              </m:sub>
                            </m:sSub>
                            <m:r>
                              <a:rPr lang="en-US" altLang="zh-CN" b="1">
                                <a:solidFill>
                                  <a:schemeClr val="tx1"/>
                                </a:solidFill>
                                <a:latin typeface="Cambria Math" panose="02040503050406030204" pitchFamily="18" charset="0"/>
                                <a:ea typeface="微软雅黑" panose="020B0503020204020204" pitchFamily="34" charset="-122"/>
                              </a:rPr>
                              <m:t>,</m:t>
                            </m:r>
                            <m:d>
                              <m:dPr>
                                <m:ctrlPr>
                                  <a:rPr lang="zh-CN" altLang="zh-CN" b="1" i="1">
                                    <a:solidFill>
                                      <a:schemeClr val="tx1"/>
                                    </a:solidFill>
                                    <a:latin typeface="Cambria Math" panose="02040503050406030204" pitchFamily="18" charset="0"/>
                                    <a:ea typeface="微软雅黑" panose="020B0503020204020204" pitchFamily="34" charset="-122"/>
                                  </a:rPr>
                                </m:ctrlPr>
                              </m:dPr>
                              <m:e>
                                <m:sSub>
                                  <m:sSubPr>
                                    <m:ctrlPr>
                                      <a:rPr lang="zh-CN" altLang="zh-CN" b="1" i="1">
                                        <a:solidFill>
                                          <a:schemeClr val="tx1"/>
                                        </a:solidFill>
                                        <a:latin typeface="Cambria Math" panose="02040503050406030204" pitchFamily="18" charset="0"/>
                                        <a:ea typeface="微软雅黑" panose="020B0503020204020204" pitchFamily="34" charset="-122"/>
                                      </a:rPr>
                                    </m:ctrlPr>
                                  </m:sSubPr>
                                  <m:e>
                                    <m:r>
                                      <a:rPr lang="en-US" altLang="zh-CN" b="1">
                                        <a:solidFill>
                                          <a:schemeClr val="tx1"/>
                                        </a:solidFill>
                                        <a:latin typeface="Cambria Math" panose="02040503050406030204" pitchFamily="18" charset="0"/>
                                        <a:ea typeface="微软雅黑" panose="020B0503020204020204" pitchFamily="34" charset="-122"/>
                                      </a:rPr>
                                      <m:t>𝑊</m:t>
                                    </m:r>
                                  </m:e>
                                  <m:sub>
                                    <m:r>
                                      <a:rPr lang="en-US" altLang="zh-CN" b="1">
                                        <a:solidFill>
                                          <a:schemeClr val="tx1"/>
                                        </a:solidFill>
                                        <a:latin typeface="Cambria Math" panose="02040503050406030204" pitchFamily="18" charset="0"/>
                                        <a:ea typeface="微软雅黑" panose="020B0503020204020204" pitchFamily="34" charset="-122"/>
                                      </a:rPr>
                                      <m:t>𝑒</m:t>
                                    </m:r>
                                  </m:sub>
                                </m:sSub>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1000</m:t>
                                </m:r>
                                <m:r>
                                  <a:rPr lang="en-US" altLang="zh-CN" b="1">
                                    <a:solidFill>
                                      <a:schemeClr val="tx1"/>
                                    </a:solidFill>
                                    <a:latin typeface="Cambria Math" panose="02040503050406030204" pitchFamily="18" charset="0"/>
                                    <a:ea typeface="微软雅黑" panose="020B0503020204020204" pitchFamily="34" charset="-122"/>
                                  </a:rPr>
                                  <m:t>𝑘𝑔</m:t>
                                </m:r>
                              </m:e>
                            </m:d>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𝑛</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𝑒</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𝑡</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𝑤</m:t>
                            </m:r>
                            <m:r>
                              <m:rPr>
                                <m:nor/>
                              </m:rPr>
                              <a:rPr lang="en-US" altLang="zh-CN" b="1">
                                <a:solidFill>
                                  <a:schemeClr val="tx1"/>
                                </a:solidFill>
                                <a:latin typeface="微软雅黑" panose="020B0503020204020204" pitchFamily="34" charset="-122"/>
                                <a:ea typeface="微软雅黑" panose="020B0503020204020204" pitchFamily="34" charset="-122"/>
                              </a:rPr>
                              <m:t>(</m:t>
                            </m:r>
                            <m:r>
                              <m:rPr>
                                <m:nor/>
                              </m:rPr>
                              <a:rPr lang="en-US" altLang="zh-CN" b="1">
                                <a:solidFill>
                                  <a:schemeClr val="tx1"/>
                                </a:solidFill>
                                <a:latin typeface="微软雅黑" panose="020B0503020204020204" pitchFamily="34" charset="-122"/>
                                <a:ea typeface="微软雅黑" panose="020B0503020204020204" pitchFamily="34" charset="-122"/>
                              </a:rPr>
                              <m:t>6</m:t>
                            </m:r>
                            <m:r>
                              <m:rPr>
                                <m:nor/>
                              </m:rPr>
                              <a:rPr lang="en-US" altLang="zh-CN" b="1">
                                <a:solidFill>
                                  <a:schemeClr val="tx1"/>
                                </a:solidFill>
                                <a:latin typeface="微软雅黑" panose="020B0503020204020204" pitchFamily="34" charset="-122"/>
                                <a:ea typeface="微软雅黑" panose="020B0503020204020204" pitchFamily="34" charset="-122"/>
                              </a:rPr>
                              <m:t>)</m:t>
                            </m:r>
                          </m:e>
                        </m:eqArr>
                      </m:oMath>
                    </m:oMathPara>
                  </a14:m>
                  <a:endParaRPr lang="zh-CN" altLang="zh-CN" b="1" dirty="0">
                    <a:solidFill>
                      <a:schemeClr val="tx1"/>
                    </a:solidFill>
                    <a:latin typeface="微软雅黑" panose="020B0503020204020204" pitchFamily="34" charset="-122"/>
                    <a:ea typeface="微软雅黑" panose="020B0503020204020204" pitchFamily="34" charset="-122"/>
                  </a:endParaRPr>
                </a:p>
                <a:p>
                  <a:endParaRPr lang="zh-CN" altLang="en-US" dirty="0">
                    <a:solidFill>
                      <a:schemeClr val="tx1"/>
                    </a:solidFill>
                  </a:endParaRPr>
                </a:p>
              </p:txBody>
            </p:sp>
          </mc:Choice>
          <mc:Fallback>
            <p:sp>
              <p:nvSpPr>
                <p:cNvPr id="9" name="文本框 8"/>
                <p:cNvSpPr txBox="1">
                  <a:spLocks noRot="1" noChangeAspect="1" noMove="1" noResize="1" noEditPoints="1" noAdjustHandles="1" noChangeArrowheads="1" noChangeShapeType="1" noTextEdit="1"/>
                </p:cNvSpPr>
                <p:nvPr/>
              </p:nvSpPr>
              <p:spPr>
                <a:xfrm>
                  <a:off x="3064593" y="3776308"/>
                  <a:ext cx="3425119" cy="489570"/>
                </a:xfrm>
                <a:prstGeom prst="rect">
                  <a:avLst/>
                </a:prstGeom>
                <a:blipFill rotWithShape="1">
                  <a:blip r:embed="rId6"/>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p:cNvSpPr txBox="1"/>
                <p:nvPr/>
              </p:nvSpPr>
              <p:spPr>
                <a:xfrm>
                  <a:off x="3126553" y="4148282"/>
                  <a:ext cx="3303729" cy="48957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eqArr>
                          <m:eqArrPr>
                            <m:ctrlPr>
                              <a:rPr lang="zh-CN" altLang="zh-CN" b="1" i="1" smtClean="0">
                                <a:solidFill>
                                  <a:schemeClr val="tx1"/>
                                </a:solidFill>
                                <a:latin typeface="Cambria Math" panose="02040503050406030204" pitchFamily="18" charset="0"/>
                                <a:ea typeface="微软雅黑" panose="020B0503020204020204" pitchFamily="34" charset="-122"/>
                              </a:rPr>
                            </m:ctrlPr>
                          </m:eqArrPr>
                          <m:e>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𝐿</m:t>
                                </m:r>
                              </m:e>
                              <m:sub>
                                <m:r>
                                  <a:rPr lang="en-US" altLang="zh-CN" b="1">
                                    <a:solidFill>
                                      <a:schemeClr val="tx1"/>
                                    </a:solidFill>
                                    <a:latin typeface="Cambria Math" panose="02040503050406030204" pitchFamily="18" charset="0"/>
                                    <a:ea typeface="微软雅黑" panose="020B0503020204020204" pitchFamily="34" charset="-122"/>
                                  </a:rPr>
                                  <m:t>𝑛𝑤𝑡𝑓</m:t>
                                </m:r>
                              </m:sub>
                              <m:sup>
                                <m:r>
                                  <a:rPr lang="en-US" altLang="zh-CN" b="1">
                                    <a:solidFill>
                                      <a:schemeClr val="tx1"/>
                                    </a:solidFill>
                                    <a:latin typeface="Cambria Math" panose="02040503050406030204" pitchFamily="18" charset="0"/>
                                    <a:ea typeface="微软雅黑" panose="020B0503020204020204" pitchFamily="34" charset="-122"/>
                                  </a:rPr>
                                  <m:t>𝑒</m:t>
                                </m:r>
                              </m:sup>
                            </m:sSubSup>
                            <m:r>
                              <a:rPr lang="en-US" altLang="zh-CN" b="1">
                                <a:solidFill>
                                  <a:schemeClr val="tx1"/>
                                </a:solidFill>
                                <a:latin typeface="Cambria Math" panose="02040503050406030204" pitchFamily="18" charset="0"/>
                                <a:ea typeface="微软雅黑" panose="020B0503020204020204" pitchFamily="34" charset="-122"/>
                              </a:rPr>
                              <m:t>≤</m:t>
                            </m:r>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𝑁</m:t>
                                </m:r>
                              </m:e>
                              <m:sub>
                                <m:r>
                                  <a:rPr lang="en-US" altLang="zh-CN" b="1">
                                    <a:solidFill>
                                      <a:schemeClr val="tx1"/>
                                    </a:solidFill>
                                    <a:latin typeface="Cambria Math" panose="02040503050406030204" pitchFamily="18" charset="0"/>
                                    <a:ea typeface="微软雅黑" panose="020B0503020204020204" pitchFamily="34" charset="-122"/>
                                  </a:rPr>
                                  <m:t>𝑤𝑡</m:t>
                                </m:r>
                              </m:sub>
                              <m:sup>
                                <m:r>
                                  <a:rPr lang="en-US" altLang="zh-CN" b="1">
                                    <a:solidFill>
                                      <a:schemeClr val="tx1"/>
                                    </a:solidFill>
                                    <a:latin typeface="Cambria Math" panose="02040503050406030204" pitchFamily="18" charset="0"/>
                                    <a:ea typeface="微软雅黑" panose="020B0503020204020204" pitchFamily="34" charset="-122"/>
                                  </a:rPr>
                                  <m:t>′</m:t>
                                </m:r>
                              </m:sup>
                            </m:sSubSup>
                            <m:sSub>
                              <m:sSubPr>
                                <m:ctrlPr>
                                  <a:rPr lang="zh-CN" altLang="zh-CN" b="1" i="1">
                                    <a:solidFill>
                                      <a:schemeClr val="tx1"/>
                                    </a:solidFill>
                                    <a:latin typeface="Cambria Math" panose="02040503050406030204" pitchFamily="18" charset="0"/>
                                    <a:ea typeface="微软雅黑" panose="020B0503020204020204" pitchFamily="34" charset="-122"/>
                                  </a:rPr>
                                </m:ctrlPr>
                              </m:sSubPr>
                              <m:e>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𝑊</m:t>
                                </m:r>
                              </m:e>
                              <m:sub>
                                <m:r>
                                  <a:rPr lang="en-US" altLang="zh-CN" b="1">
                                    <a:solidFill>
                                      <a:schemeClr val="tx1"/>
                                    </a:solidFill>
                                    <a:latin typeface="Cambria Math" panose="02040503050406030204" pitchFamily="18" charset="0"/>
                                    <a:ea typeface="微软雅黑" panose="020B0503020204020204" pitchFamily="34" charset="-122"/>
                                  </a:rPr>
                                  <m:t>𝑒</m:t>
                                </m:r>
                              </m:sub>
                            </m:sSub>
                            <m:r>
                              <a:rPr lang="en-US" altLang="zh-CN" b="1">
                                <a:solidFill>
                                  <a:schemeClr val="tx1"/>
                                </a:solidFill>
                                <a:latin typeface="Cambria Math" panose="02040503050406030204" pitchFamily="18" charset="0"/>
                                <a:ea typeface="微软雅黑" panose="020B0503020204020204" pitchFamily="34" charset="-122"/>
                              </a:rPr>
                              <m:t>,</m:t>
                            </m:r>
                            <m:d>
                              <m:dPr>
                                <m:ctrlPr>
                                  <a:rPr lang="zh-CN" altLang="zh-CN" b="1" i="1">
                                    <a:solidFill>
                                      <a:schemeClr val="tx1"/>
                                    </a:solidFill>
                                    <a:latin typeface="Cambria Math" panose="02040503050406030204" pitchFamily="18" charset="0"/>
                                    <a:ea typeface="微软雅黑" panose="020B0503020204020204" pitchFamily="34" charset="-122"/>
                                  </a:rPr>
                                </m:ctrlPr>
                              </m:dPr>
                              <m:e>
                                <m:sSub>
                                  <m:sSubPr>
                                    <m:ctrlPr>
                                      <a:rPr lang="zh-CN" altLang="zh-CN" b="1" i="1">
                                        <a:solidFill>
                                          <a:schemeClr val="tx1"/>
                                        </a:solidFill>
                                        <a:latin typeface="Cambria Math" panose="02040503050406030204" pitchFamily="18" charset="0"/>
                                        <a:ea typeface="微软雅黑" panose="020B0503020204020204" pitchFamily="34" charset="-122"/>
                                      </a:rPr>
                                    </m:ctrlPr>
                                  </m:sSubPr>
                                  <m:e>
                                    <m:r>
                                      <a:rPr lang="en-US" altLang="zh-CN" b="1">
                                        <a:solidFill>
                                          <a:schemeClr val="tx1"/>
                                        </a:solidFill>
                                        <a:latin typeface="Cambria Math" panose="02040503050406030204" pitchFamily="18" charset="0"/>
                                        <a:ea typeface="微软雅黑" panose="020B0503020204020204" pitchFamily="34" charset="-122"/>
                                      </a:rPr>
                                      <m:t>𝑊</m:t>
                                    </m:r>
                                  </m:e>
                                  <m:sub>
                                    <m:r>
                                      <a:rPr lang="en-US" altLang="zh-CN" b="1">
                                        <a:solidFill>
                                          <a:schemeClr val="tx1"/>
                                        </a:solidFill>
                                        <a:latin typeface="Cambria Math" panose="02040503050406030204" pitchFamily="18" charset="0"/>
                                        <a:ea typeface="微软雅黑" panose="020B0503020204020204" pitchFamily="34" charset="-122"/>
                                      </a:rPr>
                                      <m:t>𝑒</m:t>
                                    </m:r>
                                  </m:sub>
                                </m:sSub>
                                <m:r>
                                  <a:rPr lang="en-US" altLang="zh-CN" b="1">
                                    <a:solidFill>
                                      <a:schemeClr val="tx1"/>
                                    </a:solidFill>
                                    <a:latin typeface="Cambria Math" panose="02040503050406030204" pitchFamily="18" charset="0"/>
                                    <a:ea typeface="微软雅黑" panose="020B0503020204020204" pitchFamily="34" charset="-122"/>
                                  </a:rPr>
                                  <m:t>&lt;</m:t>
                                </m:r>
                                <m:r>
                                  <a:rPr lang="en-US" altLang="zh-CN" b="1">
                                    <a:solidFill>
                                      <a:schemeClr val="tx1"/>
                                    </a:solidFill>
                                    <a:latin typeface="Cambria Math" panose="02040503050406030204" pitchFamily="18" charset="0"/>
                                    <a:ea typeface="微软雅黑" panose="020B0503020204020204" pitchFamily="34" charset="-122"/>
                                  </a:rPr>
                                  <m:t>1000</m:t>
                                </m:r>
                                <m:r>
                                  <a:rPr lang="en-US" altLang="zh-CN" b="1">
                                    <a:solidFill>
                                      <a:schemeClr val="tx1"/>
                                    </a:solidFill>
                                    <a:latin typeface="Cambria Math" panose="02040503050406030204" pitchFamily="18" charset="0"/>
                                    <a:ea typeface="微软雅黑" panose="020B0503020204020204" pitchFamily="34" charset="-122"/>
                                  </a:rPr>
                                  <m:t>𝑘𝑔</m:t>
                                </m:r>
                              </m:e>
                            </m:d>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𝑛</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𝑒</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𝑡</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𝑤</m:t>
                            </m:r>
                            <m:r>
                              <m:rPr>
                                <m:nor/>
                              </m:rPr>
                              <a:rPr lang="en-US" altLang="zh-CN" b="1">
                                <a:solidFill>
                                  <a:schemeClr val="tx1"/>
                                </a:solidFill>
                                <a:latin typeface="微软雅黑" panose="020B0503020204020204" pitchFamily="34" charset="-122"/>
                                <a:ea typeface="微软雅黑" panose="020B0503020204020204" pitchFamily="34" charset="-122"/>
                              </a:rPr>
                              <m:t>(</m:t>
                            </m:r>
                            <m:r>
                              <m:rPr>
                                <m:nor/>
                              </m:rPr>
                              <a:rPr lang="en-US" altLang="zh-CN" b="1">
                                <a:solidFill>
                                  <a:schemeClr val="tx1"/>
                                </a:solidFill>
                                <a:latin typeface="微软雅黑" panose="020B0503020204020204" pitchFamily="34" charset="-122"/>
                                <a:ea typeface="微软雅黑" panose="020B0503020204020204" pitchFamily="34" charset="-122"/>
                              </a:rPr>
                              <m:t>7</m:t>
                            </m:r>
                            <m:r>
                              <m:rPr>
                                <m:nor/>
                              </m:rPr>
                              <a:rPr lang="en-US" altLang="zh-CN" b="1">
                                <a:solidFill>
                                  <a:schemeClr val="tx1"/>
                                </a:solidFill>
                                <a:latin typeface="微软雅黑" panose="020B0503020204020204" pitchFamily="34" charset="-122"/>
                                <a:ea typeface="微软雅黑" panose="020B0503020204020204" pitchFamily="34" charset="-122"/>
                              </a:rPr>
                              <m:t>)</m:t>
                            </m:r>
                          </m:e>
                        </m:eqArr>
                      </m:oMath>
                    </m:oMathPara>
                  </a14:m>
                  <a:endParaRPr lang="zh-CN" altLang="zh-CN" b="1" dirty="0">
                    <a:solidFill>
                      <a:schemeClr val="tx1"/>
                    </a:solidFill>
                    <a:latin typeface="微软雅黑" panose="020B0503020204020204" pitchFamily="34" charset="-122"/>
                    <a:ea typeface="微软雅黑" panose="020B0503020204020204" pitchFamily="34" charset="-122"/>
                  </a:endParaRPr>
                </a:p>
                <a:p>
                  <a:endParaRPr lang="zh-CN" altLang="en-US" dirty="0">
                    <a:solidFill>
                      <a:schemeClr val="tx1"/>
                    </a:solidFill>
                  </a:endParaRPr>
                </a:p>
              </p:txBody>
            </p:sp>
          </mc:Choice>
          <mc:Fallback>
            <p:sp>
              <p:nvSpPr>
                <p:cNvPr id="10" name="文本框 9"/>
                <p:cNvSpPr txBox="1">
                  <a:spLocks noRot="1" noChangeAspect="1" noMove="1" noResize="1" noEditPoints="1" noAdjustHandles="1" noChangeArrowheads="1" noChangeShapeType="1" noTextEdit="1"/>
                </p:cNvSpPr>
                <p:nvPr/>
              </p:nvSpPr>
              <p:spPr>
                <a:xfrm>
                  <a:off x="3126553" y="4148282"/>
                  <a:ext cx="3303729" cy="489570"/>
                </a:xfrm>
                <a:prstGeom prst="rect">
                  <a:avLst/>
                </a:prstGeom>
                <a:blipFill rotWithShape="1">
                  <a:blip r:embed="rId7"/>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文本框 10"/>
                <p:cNvSpPr txBox="1"/>
                <p:nvPr/>
              </p:nvSpPr>
              <p:spPr>
                <a:xfrm>
                  <a:off x="3064236" y="4342240"/>
                  <a:ext cx="3487659" cy="895916"/>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eqArr>
                          <m:eqArrPr>
                            <m:ctrlPr>
                              <a:rPr lang="zh-CN" altLang="zh-CN" b="1" i="1" smtClean="0">
                                <a:solidFill>
                                  <a:schemeClr val="tx1"/>
                                </a:solidFill>
                                <a:latin typeface="Cambria Math" panose="02040503050406030204" pitchFamily="18" charset="0"/>
                                <a:ea typeface="微软雅黑" panose="020B0503020204020204" pitchFamily="34" charset="-122"/>
                              </a:rPr>
                            </m:ctrlPr>
                          </m:eqArrPr>
                          <m:e>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𝐻</m:t>
                                </m:r>
                              </m:e>
                              <m:sub>
                                <m:r>
                                  <a:rPr lang="en-US" altLang="zh-CN" b="1">
                                    <a:solidFill>
                                      <a:schemeClr val="tx1"/>
                                    </a:solidFill>
                                    <a:latin typeface="Cambria Math" panose="02040503050406030204" pitchFamily="18" charset="0"/>
                                    <a:ea typeface="微软雅黑" panose="020B0503020204020204" pitchFamily="34" charset="-122"/>
                                  </a:rPr>
                                  <m:t>𝑤𝑡</m:t>
                                </m:r>
                              </m:sub>
                              <m:sup>
                                <m:r>
                                  <a:rPr lang="en-US" altLang="zh-CN" b="1">
                                    <a:solidFill>
                                      <a:schemeClr val="tx1"/>
                                    </a:solidFill>
                                    <a:latin typeface="Cambria Math" panose="02040503050406030204" pitchFamily="18" charset="0"/>
                                    <a:ea typeface="微软雅黑" panose="020B0503020204020204" pitchFamily="34" charset="-122"/>
                                  </a:rPr>
                                  <m:t>𝑒</m:t>
                                </m:r>
                              </m:sup>
                            </m:sSubSup>
                            <m:r>
                              <a:rPr lang="en-US" altLang="zh-CN" b="1">
                                <a:solidFill>
                                  <a:schemeClr val="tx1"/>
                                </a:solidFill>
                                <a:latin typeface="Cambria Math" panose="02040503050406030204" pitchFamily="18" charset="0"/>
                                <a:ea typeface="微软雅黑" panose="020B0503020204020204" pitchFamily="34" charset="-122"/>
                              </a:rPr>
                              <m:t>=</m:t>
                            </m:r>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𝐻</m:t>
                                </m:r>
                              </m:e>
                              <m:sub>
                                <m:r>
                                  <a:rPr lang="en-US" altLang="zh-CN" b="1">
                                    <a:solidFill>
                                      <a:schemeClr val="tx1"/>
                                    </a:solidFill>
                                    <a:latin typeface="Cambria Math" panose="02040503050406030204" pitchFamily="18" charset="0"/>
                                    <a:ea typeface="微软雅黑" panose="020B0503020204020204" pitchFamily="34" charset="-122"/>
                                  </a:rPr>
                                  <m:t>𝑤</m:t>
                                </m:r>
                                <m:d>
                                  <m:dPr>
                                    <m:ctrlPr>
                                      <a:rPr lang="zh-CN" altLang="zh-CN" b="1" i="1">
                                        <a:solidFill>
                                          <a:schemeClr val="tx1"/>
                                        </a:solidFill>
                                        <a:latin typeface="Cambria Math" panose="02040503050406030204" pitchFamily="18" charset="0"/>
                                        <a:ea typeface="微软雅黑" panose="020B0503020204020204" pitchFamily="34" charset="-122"/>
                                      </a:rPr>
                                    </m:ctrlPr>
                                  </m:dPr>
                                  <m:e>
                                    <m:r>
                                      <a:rPr lang="en-US" altLang="zh-CN" b="1">
                                        <a:solidFill>
                                          <a:schemeClr val="tx1"/>
                                        </a:solidFill>
                                        <a:latin typeface="Cambria Math" panose="02040503050406030204" pitchFamily="18" charset="0"/>
                                        <a:ea typeface="微软雅黑" panose="020B0503020204020204" pitchFamily="34" charset="-122"/>
                                      </a:rPr>
                                      <m:t>𝑡</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e>
                                </m:d>
                              </m:sub>
                              <m:sup>
                                <m:r>
                                  <a:rPr lang="en-US" altLang="zh-CN" b="1">
                                    <a:solidFill>
                                      <a:schemeClr val="tx1"/>
                                    </a:solidFill>
                                    <a:latin typeface="Cambria Math" panose="02040503050406030204" pitchFamily="18" charset="0"/>
                                    <a:ea typeface="微软雅黑" panose="020B0503020204020204" pitchFamily="34" charset="-122"/>
                                  </a:rPr>
                                  <m:t>𝑒</m:t>
                                </m:r>
                              </m:sup>
                            </m:sSubSup>
                            <m:r>
                              <a:rPr lang="en-US" altLang="zh-CN" b="1">
                                <a:solidFill>
                                  <a:schemeClr val="tx1"/>
                                </a:solidFill>
                                <a:latin typeface="Cambria Math" panose="02040503050406030204" pitchFamily="18" charset="0"/>
                                <a:ea typeface="微软雅黑" panose="020B0503020204020204" pitchFamily="34" charset="-122"/>
                              </a:rPr>
                              <m:t>+</m:t>
                            </m:r>
                            <m:nary>
                              <m:naryPr>
                                <m:chr m:val="∑"/>
                                <m:limLoc m:val="undOvr"/>
                                <m:ctrlPr>
                                  <a:rPr lang="zh-CN" altLang="zh-CN" b="1" i="1">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𝑛</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𝑁</m:t>
                                </m:r>
                              </m:sup>
                              <m:e>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𝐿</m:t>
                                    </m:r>
                                  </m:e>
                                  <m:sub>
                                    <m:r>
                                      <a:rPr lang="en-US" altLang="zh-CN" b="1">
                                        <a:solidFill>
                                          <a:schemeClr val="tx1"/>
                                        </a:solidFill>
                                        <a:latin typeface="Cambria Math" panose="02040503050406030204" pitchFamily="18" charset="0"/>
                                        <a:ea typeface="微软雅黑" panose="020B0503020204020204" pitchFamily="34" charset="-122"/>
                                      </a:rPr>
                                      <m:t>𝑛𝑤𝑡𝑓</m:t>
                                    </m:r>
                                  </m:sub>
                                  <m:sup>
                                    <m:r>
                                      <a:rPr lang="en-US" altLang="zh-CN" b="1">
                                        <a:solidFill>
                                          <a:schemeClr val="tx1"/>
                                        </a:solidFill>
                                        <a:latin typeface="Cambria Math" panose="02040503050406030204" pitchFamily="18" charset="0"/>
                                        <a:ea typeface="微软雅黑" panose="020B0503020204020204" pitchFamily="34" charset="-122"/>
                                      </a:rPr>
                                      <m:t>𝑒</m:t>
                                    </m:r>
                                  </m:sup>
                                </m:sSubSup>
                              </m:e>
                            </m:nary>
                            <m:r>
                              <a:rPr lang="en-US" altLang="zh-CN" b="1">
                                <a:solidFill>
                                  <a:schemeClr val="tx1"/>
                                </a:solidFill>
                                <a:latin typeface="Cambria Math" panose="02040503050406030204" pitchFamily="18" charset="0"/>
                                <a:ea typeface="微软雅黑" panose="020B0503020204020204" pitchFamily="34" charset="-122"/>
                              </a:rPr>
                              <m:t>−</m:t>
                            </m:r>
                            <m:nary>
                              <m:naryPr>
                                <m:chr m:val="∑"/>
                                <m:limLoc m:val="undOvr"/>
                                <m:ctrlPr>
                                  <a:rPr lang="zh-CN" altLang="zh-CN" b="1" i="1">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𝑠</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𝑆</m:t>
                                </m:r>
                              </m:sup>
                              <m:e>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𝐿</m:t>
                                    </m:r>
                                  </m:e>
                                  <m:sub>
                                    <m:r>
                                      <a:rPr lang="en-US" altLang="zh-CN" b="1">
                                        <a:solidFill>
                                          <a:schemeClr val="tx1"/>
                                        </a:solidFill>
                                        <a:latin typeface="Cambria Math" panose="02040503050406030204" pitchFamily="18" charset="0"/>
                                        <a:ea typeface="微软雅黑" panose="020B0503020204020204" pitchFamily="34" charset="-122"/>
                                      </a:rPr>
                                      <m:t>𝑠𝑤𝑡𝑓</m:t>
                                    </m:r>
                                  </m:sub>
                                  <m:sup>
                                    <m:r>
                                      <a:rPr lang="en-US" altLang="zh-CN" b="1">
                                        <a:solidFill>
                                          <a:schemeClr val="tx1"/>
                                        </a:solidFill>
                                        <a:latin typeface="Cambria Math" panose="02040503050406030204" pitchFamily="18" charset="0"/>
                                        <a:ea typeface="微软雅黑" panose="020B0503020204020204" pitchFamily="34" charset="-122"/>
                                      </a:rPr>
                                      <m:t>𝑒</m:t>
                                    </m:r>
                                  </m:sup>
                                </m:sSubSup>
                              </m:e>
                            </m:nary>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𝑤</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𝑒</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𝑡</m:t>
                            </m:r>
                            <m:r>
                              <m:rPr>
                                <m:nor/>
                              </m:rPr>
                              <a:rPr lang="en-US" altLang="zh-CN" b="1">
                                <a:solidFill>
                                  <a:schemeClr val="tx1"/>
                                </a:solidFill>
                                <a:latin typeface="微软雅黑" panose="020B0503020204020204" pitchFamily="34" charset="-122"/>
                                <a:ea typeface="微软雅黑" panose="020B0503020204020204" pitchFamily="34" charset="-122"/>
                              </a:rPr>
                              <m:t>(</m:t>
                            </m:r>
                            <m:r>
                              <m:rPr>
                                <m:nor/>
                              </m:rPr>
                              <a:rPr lang="en-US" altLang="zh-CN" b="1">
                                <a:solidFill>
                                  <a:schemeClr val="tx1"/>
                                </a:solidFill>
                                <a:latin typeface="微软雅黑" panose="020B0503020204020204" pitchFamily="34" charset="-122"/>
                                <a:ea typeface="微软雅黑" panose="020B0503020204020204" pitchFamily="34" charset="-122"/>
                              </a:rPr>
                              <m:t>8</m:t>
                            </m:r>
                            <m:r>
                              <m:rPr>
                                <m:nor/>
                              </m:rPr>
                              <a:rPr lang="en-US" altLang="zh-CN" b="1">
                                <a:solidFill>
                                  <a:schemeClr val="tx1"/>
                                </a:solidFill>
                                <a:latin typeface="微软雅黑" panose="020B0503020204020204" pitchFamily="34" charset="-122"/>
                                <a:ea typeface="微软雅黑" panose="020B0503020204020204" pitchFamily="34" charset="-122"/>
                              </a:rPr>
                              <m:t>)</m:t>
                            </m:r>
                          </m:e>
                        </m:eqArr>
                      </m:oMath>
                    </m:oMathPara>
                  </a14:m>
                  <a:endParaRPr lang="zh-CN" altLang="zh-CN" b="1" dirty="0">
                    <a:solidFill>
                      <a:schemeClr val="tx1"/>
                    </a:solidFill>
                    <a:latin typeface="微软雅黑" panose="020B0503020204020204" pitchFamily="34" charset="-122"/>
                    <a:ea typeface="微软雅黑" panose="020B0503020204020204" pitchFamily="34" charset="-122"/>
                  </a:endParaRPr>
                </a:p>
                <a:p>
                  <a:endParaRPr lang="zh-CN" altLang="en-US" dirty="0">
                    <a:solidFill>
                      <a:schemeClr val="tx1"/>
                    </a:solidFill>
                  </a:endParaRPr>
                </a:p>
              </p:txBody>
            </p:sp>
          </mc:Choice>
          <mc:Fallback>
            <p:sp>
              <p:nvSpPr>
                <p:cNvPr id="11" name="文本框 10"/>
                <p:cNvSpPr txBox="1">
                  <a:spLocks noRot="1" noChangeAspect="1" noMove="1" noResize="1" noEditPoints="1" noAdjustHandles="1" noChangeArrowheads="1" noChangeShapeType="1" noTextEdit="1"/>
                </p:cNvSpPr>
                <p:nvPr/>
              </p:nvSpPr>
              <p:spPr>
                <a:xfrm>
                  <a:off x="3064236" y="4342240"/>
                  <a:ext cx="3487659" cy="895916"/>
                </a:xfrm>
                <a:prstGeom prst="rect">
                  <a:avLst/>
                </a:prstGeom>
                <a:blipFill rotWithShape="1">
                  <a:blip r:embed="rId8"/>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文本框 11"/>
                <p:cNvSpPr txBox="1"/>
                <p:nvPr/>
              </p:nvSpPr>
              <p:spPr>
                <a:xfrm>
                  <a:off x="6559373" y="3422027"/>
                  <a:ext cx="1531319" cy="895916"/>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eqArr>
                          <m:eqArrPr>
                            <m:ctrlPr>
                              <a:rPr lang="zh-CN" altLang="zh-CN" b="1" i="1" smtClean="0">
                                <a:solidFill>
                                  <a:schemeClr val="tx1"/>
                                </a:solidFill>
                                <a:latin typeface="Cambria Math" panose="02040503050406030204" pitchFamily="18" charset="0"/>
                                <a:ea typeface="微软雅黑" panose="020B0503020204020204" pitchFamily="34" charset="-122"/>
                              </a:rPr>
                            </m:ctrlPr>
                          </m:eqArrPr>
                          <m:e>
                            <m:nary>
                              <m:naryPr>
                                <m:chr m:val="∑"/>
                                <m:limLoc m:val="undOvr"/>
                                <m:ctrlPr>
                                  <a:rPr lang="zh-CN" altLang="zh-CN" b="1" i="1">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𝑤</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𝑊</m:t>
                                </m:r>
                              </m:sup>
                              <m:e>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𝑑</m:t>
                                    </m:r>
                                  </m:e>
                                  <m:sub>
                                    <m:r>
                                      <a:rPr lang="en-US" altLang="zh-CN" b="1">
                                        <a:solidFill>
                                          <a:schemeClr val="tx1"/>
                                        </a:solidFill>
                                        <a:latin typeface="Cambria Math" panose="02040503050406030204" pitchFamily="18" charset="0"/>
                                        <a:ea typeface="微软雅黑" panose="020B0503020204020204" pitchFamily="34" charset="-122"/>
                                      </a:rPr>
                                      <m:t>𝑤𝑡</m:t>
                                    </m:r>
                                  </m:sub>
                                  <m:sup>
                                    <m:r>
                                      <a:rPr lang="en-US" altLang="zh-CN" b="1">
                                        <a:solidFill>
                                          <a:schemeClr val="tx1"/>
                                        </a:solidFill>
                                        <a:latin typeface="Cambria Math" panose="02040503050406030204" pitchFamily="18" charset="0"/>
                                        <a:ea typeface="微软雅黑" panose="020B0503020204020204" pitchFamily="34" charset="-122"/>
                                      </a:rPr>
                                      <m:t>𝑒</m:t>
                                    </m:r>
                                  </m:sup>
                                </m:sSubSup>
                                <m:r>
                                  <a:rPr lang="en-US" altLang="zh-CN" b="1">
                                    <a:solidFill>
                                      <a:schemeClr val="tx1"/>
                                    </a:solidFill>
                                    <a:latin typeface="Cambria Math" panose="02040503050406030204" pitchFamily="18" charset="0"/>
                                    <a:ea typeface="微软雅黑" panose="020B0503020204020204" pitchFamily="34" charset="-122"/>
                                  </a:rPr>
                                  <m:t>≥</m:t>
                                </m:r>
                                <m:nary>
                                  <m:naryPr>
                                    <m:chr m:val="∑"/>
                                    <m:limLoc m:val="undOvr"/>
                                    <m:ctrlPr>
                                      <a:rPr lang="zh-CN" altLang="zh-CN" b="1" i="1">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𝑠</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𝑆</m:t>
                                    </m:r>
                                  </m:sup>
                                  <m:e>
                                    <m:sSubSup>
                                      <m:sSubSupPr>
                                        <m:ctrlPr>
                                          <a:rPr lang="zh-CN" altLang="zh-CN" b="1" i="1">
                                            <a:solidFill>
                                              <a:schemeClr val="tx1"/>
                                            </a:solidFill>
                                            <a:latin typeface="Cambria Math" panose="02040503050406030204" pitchFamily="18" charset="0"/>
                                            <a:ea typeface="微软雅黑" panose="020B0503020204020204" pitchFamily="34" charset="-122"/>
                                          </a:rPr>
                                        </m:ctrlPr>
                                      </m:sSubSupPr>
                                      <m:e>
                                        <m:r>
                                          <a:rPr lang="en-US" altLang="zh-CN" b="1">
                                            <a:solidFill>
                                              <a:schemeClr val="tx1"/>
                                            </a:solidFill>
                                            <a:latin typeface="Cambria Math" panose="02040503050406030204" pitchFamily="18" charset="0"/>
                                            <a:ea typeface="微软雅黑" panose="020B0503020204020204" pitchFamily="34" charset="-122"/>
                                          </a:rPr>
                                          <m:t>𝑑</m:t>
                                        </m:r>
                                      </m:e>
                                      <m:sub>
                                        <m:r>
                                          <a:rPr lang="en-US" altLang="zh-CN" b="1">
                                            <a:solidFill>
                                              <a:schemeClr val="tx1"/>
                                            </a:solidFill>
                                            <a:latin typeface="Cambria Math" panose="02040503050406030204" pitchFamily="18" charset="0"/>
                                            <a:ea typeface="微软雅黑" panose="020B0503020204020204" pitchFamily="34" charset="-122"/>
                                          </a:rPr>
                                          <m:t>𝑠𝑡</m:t>
                                        </m:r>
                                      </m:sub>
                                      <m:sup>
                                        <m:r>
                                          <a:rPr lang="en-US" altLang="zh-CN" b="1">
                                            <a:solidFill>
                                              <a:schemeClr val="tx1"/>
                                            </a:solidFill>
                                            <a:latin typeface="Cambria Math" panose="02040503050406030204" pitchFamily="18" charset="0"/>
                                            <a:ea typeface="微软雅黑" panose="020B0503020204020204" pitchFamily="34" charset="-122"/>
                                          </a:rPr>
                                          <m:t>𝑒</m:t>
                                        </m:r>
                                      </m:sup>
                                    </m:sSubSup>
                                  </m:e>
                                </m:nary>
                              </m:e>
                            </m:nary>
                            <m:r>
                              <m:rPr>
                                <m:nor/>
                              </m:rPr>
                              <a:rPr lang="en-US" altLang="zh-CN" b="1">
                                <a:solidFill>
                                  <a:schemeClr val="tx1"/>
                                </a:solidFill>
                                <a:latin typeface="微软雅黑" panose="020B0503020204020204" pitchFamily="34" charset="-122"/>
                                <a:ea typeface="微软雅黑" panose="020B0503020204020204" pitchFamily="34" charset="-122"/>
                              </a:rPr>
                              <m:t>(</m:t>
                            </m:r>
                            <m:r>
                              <m:rPr>
                                <m:nor/>
                              </m:rPr>
                              <a:rPr lang="en-US" altLang="zh-CN" b="1">
                                <a:solidFill>
                                  <a:schemeClr val="tx1"/>
                                </a:solidFill>
                                <a:latin typeface="微软雅黑" panose="020B0503020204020204" pitchFamily="34" charset="-122"/>
                                <a:ea typeface="微软雅黑" panose="020B0503020204020204" pitchFamily="34" charset="-122"/>
                              </a:rPr>
                              <m:t>9</m:t>
                            </m:r>
                            <m:r>
                              <m:rPr>
                                <m:nor/>
                              </m:rPr>
                              <a:rPr lang="en-US" altLang="zh-CN" b="1">
                                <a:solidFill>
                                  <a:schemeClr val="tx1"/>
                                </a:solidFill>
                                <a:latin typeface="微软雅黑" panose="020B0503020204020204" pitchFamily="34" charset="-122"/>
                                <a:ea typeface="微软雅黑" panose="020B0503020204020204" pitchFamily="34" charset="-122"/>
                              </a:rPr>
                              <m:t>)</m:t>
                            </m:r>
                          </m:e>
                        </m:eqArr>
                      </m:oMath>
                    </m:oMathPara>
                  </a14:m>
                  <a:endParaRPr lang="zh-CN" altLang="zh-CN" b="1" dirty="0">
                    <a:solidFill>
                      <a:schemeClr val="tx1"/>
                    </a:solidFill>
                    <a:latin typeface="微软雅黑" panose="020B0503020204020204" pitchFamily="34" charset="-122"/>
                    <a:ea typeface="微软雅黑" panose="020B0503020204020204" pitchFamily="34" charset="-122"/>
                  </a:endParaRPr>
                </a:p>
                <a:p>
                  <a:endParaRPr lang="zh-CN" altLang="en-US" dirty="0">
                    <a:solidFill>
                      <a:schemeClr val="tx1"/>
                    </a:solidFill>
                  </a:endParaRPr>
                </a:p>
              </p:txBody>
            </p:sp>
          </mc:Choice>
          <mc:Fallback>
            <p:sp>
              <p:nvSpPr>
                <p:cNvPr id="12" name="文本框 11"/>
                <p:cNvSpPr txBox="1">
                  <a:spLocks noRot="1" noChangeAspect="1" noMove="1" noResize="1" noEditPoints="1" noAdjustHandles="1" noChangeArrowheads="1" noChangeShapeType="1" noTextEdit="1"/>
                </p:cNvSpPr>
                <p:nvPr/>
              </p:nvSpPr>
              <p:spPr>
                <a:xfrm>
                  <a:off x="6559373" y="3422027"/>
                  <a:ext cx="1531319" cy="895916"/>
                </a:xfrm>
                <a:prstGeom prst="rect">
                  <a:avLst/>
                </a:prstGeom>
                <a:blipFill rotWithShape="1">
                  <a:blip r:embed="rId9"/>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文本框 12"/>
                <p:cNvSpPr txBox="1"/>
                <p:nvPr/>
              </p:nvSpPr>
              <p:spPr>
                <a:xfrm>
                  <a:off x="6559373" y="4211353"/>
                  <a:ext cx="2471996" cy="89445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eqArr>
                          <m:eqArrPr>
                            <m:ctrlPr>
                              <a:rPr lang="zh-CN" altLang="zh-CN" b="1" i="1" smtClean="0">
                                <a:solidFill>
                                  <a:schemeClr val="tx1"/>
                                </a:solidFill>
                                <a:latin typeface="Cambria Math" panose="02040503050406030204" pitchFamily="18" charset="0"/>
                                <a:ea typeface="微软雅黑" panose="020B0503020204020204" pitchFamily="34" charset="-122"/>
                              </a:rPr>
                            </m:ctrlPr>
                          </m:eqArrPr>
                          <m:e>
                            <m:nary>
                              <m:naryPr>
                                <m:chr m:val="∑"/>
                                <m:limLoc m:val="undOvr"/>
                                <m:ctrlPr>
                                  <a:rPr lang="zh-CN" altLang="zh-CN" b="1" i="1">
                                    <a:solidFill>
                                      <a:schemeClr val="tx1"/>
                                    </a:solidFill>
                                    <a:latin typeface="Cambria Math" panose="02040503050406030204" pitchFamily="18" charset="0"/>
                                    <a:ea typeface="微软雅黑" panose="020B0503020204020204" pitchFamily="34" charset="-122"/>
                                  </a:rPr>
                                </m:ctrlPr>
                              </m:naryPr>
                              <m:sub>
                                <m:r>
                                  <a:rPr lang="en-US" altLang="zh-CN" b="1">
                                    <a:solidFill>
                                      <a:schemeClr val="tx1"/>
                                    </a:solidFill>
                                    <a:latin typeface="Cambria Math" panose="02040503050406030204" pitchFamily="18" charset="0"/>
                                    <a:ea typeface="微软雅黑" panose="020B0503020204020204" pitchFamily="34" charset="-122"/>
                                  </a:rPr>
                                  <m:t>𝑤</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sub>
                              <m:sup>
                                <m:r>
                                  <a:rPr lang="en-US" altLang="zh-CN" b="1">
                                    <a:solidFill>
                                      <a:schemeClr val="tx1"/>
                                    </a:solidFill>
                                    <a:latin typeface="Cambria Math" panose="02040503050406030204" pitchFamily="18" charset="0"/>
                                    <a:ea typeface="微软雅黑" panose="020B0503020204020204" pitchFamily="34" charset="-122"/>
                                  </a:rPr>
                                  <m:t>𝑊</m:t>
                                </m:r>
                              </m:sup>
                              <m:e>
                                <m:sSub>
                                  <m:sSubPr>
                                    <m:ctrlPr>
                                      <a:rPr lang="zh-CN" altLang="zh-CN" b="1" i="1">
                                        <a:solidFill>
                                          <a:schemeClr val="tx1"/>
                                        </a:solidFill>
                                        <a:latin typeface="Cambria Math" panose="02040503050406030204" pitchFamily="18" charset="0"/>
                                        <a:ea typeface="微软雅黑" panose="020B0503020204020204" pitchFamily="34" charset="-122"/>
                                      </a:rPr>
                                    </m:ctrlPr>
                                  </m:sSubPr>
                                  <m:e>
                                    <m:r>
                                      <a:rPr lang="en-US" altLang="zh-CN" b="1">
                                        <a:solidFill>
                                          <a:schemeClr val="tx1"/>
                                        </a:solidFill>
                                        <a:latin typeface="Cambria Math" panose="02040503050406030204" pitchFamily="18" charset="0"/>
                                        <a:ea typeface="微软雅黑" panose="020B0503020204020204" pitchFamily="34" charset="-122"/>
                                      </a:rPr>
                                      <m:t>𝑌</m:t>
                                    </m:r>
                                  </m:e>
                                  <m:sub>
                                    <m:r>
                                      <a:rPr lang="en-US" altLang="zh-CN" b="1">
                                        <a:solidFill>
                                          <a:schemeClr val="tx1"/>
                                        </a:solidFill>
                                        <a:latin typeface="Cambria Math" panose="02040503050406030204" pitchFamily="18" charset="0"/>
                                        <a:ea typeface="微软雅黑" panose="020B0503020204020204" pitchFamily="34" charset="-122"/>
                                      </a:rPr>
                                      <m:t>𝑠𝑤</m:t>
                                    </m:r>
                                  </m:sub>
                                </m:sSub>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e>
                            </m:nary>
                            <m:r>
                              <a:rPr lang="en-US" altLang="zh-CN" b="1">
                                <a:solidFill>
                                  <a:schemeClr val="tx1"/>
                                </a:solidFill>
                                <a:latin typeface="Cambria Math" panose="02040503050406030204" pitchFamily="18" charset="0"/>
                                <a:ea typeface="微软雅黑" panose="020B0503020204020204" pitchFamily="34" charset="-122"/>
                              </a:rPr>
                              <m:t>,</m:t>
                            </m:r>
                            <m:sSub>
                              <m:sSubPr>
                                <m:ctrlPr>
                                  <a:rPr lang="zh-CN" altLang="zh-CN" b="1" i="1">
                                    <a:solidFill>
                                      <a:schemeClr val="tx1"/>
                                    </a:solidFill>
                                    <a:latin typeface="Cambria Math" panose="02040503050406030204" pitchFamily="18" charset="0"/>
                                    <a:ea typeface="微软雅黑" panose="020B0503020204020204" pitchFamily="34" charset="-122"/>
                                  </a:rPr>
                                </m:ctrlPr>
                              </m:sSubPr>
                              <m:e>
                                <m:r>
                                  <a:rPr lang="en-US" altLang="zh-CN" b="1">
                                    <a:solidFill>
                                      <a:schemeClr val="tx1"/>
                                    </a:solidFill>
                                    <a:latin typeface="Cambria Math" panose="02040503050406030204" pitchFamily="18" charset="0"/>
                                    <a:ea typeface="微软雅黑" panose="020B0503020204020204" pitchFamily="34" charset="-122"/>
                                  </a:rPr>
                                  <m:t>𝑌</m:t>
                                </m:r>
                              </m:e>
                              <m:sub>
                                <m:r>
                                  <a:rPr lang="en-US" altLang="zh-CN" b="1">
                                    <a:solidFill>
                                      <a:schemeClr val="tx1"/>
                                    </a:solidFill>
                                    <a:latin typeface="Cambria Math" panose="02040503050406030204" pitchFamily="18" charset="0"/>
                                    <a:ea typeface="微软雅黑" panose="020B0503020204020204" pitchFamily="34" charset="-122"/>
                                  </a:rPr>
                                  <m:t>𝑠𝑤</m:t>
                                </m:r>
                              </m:sub>
                            </m:sSub>
                            <m:r>
                              <a:rPr lang="en-US" altLang="zh-CN" b="1">
                                <a:solidFill>
                                  <a:schemeClr val="tx1"/>
                                </a:solidFill>
                                <a:latin typeface="Cambria Math" panose="02040503050406030204" pitchFamily="18" charset="0"/>
                                <a:ea typeface="微软雅黑" panose="020B0503020204020204" pitchFamily="34" charset="-122"/>
                              </a:rPr>
                              <m:t>∈</m:t>
                            </m:r>
                            <m:d>
                              <m:dPr>
                                <m:begChr m:val="{"/>
                                <m:endChr m:val="}"/>
                                <m:ctrlPr>
                                  <a:rPr lang="zh-CN" altLang="zh-CN" b="1" i="1">
                                    <a:solidFill>
                                      <a:schemeClr val="tx1"/>
                                    </a:solidFill>
                                    <a:latin typeface="Cambria Math" panose="02040503050406030204" pitchFamily="18" charset="0"/>
                                    <a:ea typeface="微软雅黑" panose="020B0503020204020204" pitchFamily="34" charset="-122"/>
                                  </a:rPr>
                                </m:ctrlPr>
                              </m:dPr>
                              <m:e>
                                <m:r>
                                  <a:rPr lang="en-US" altLang="zh-CN" b="1">
                                    <a:solidFill>
                                      <a:schemeClr val="tx1"/>
                                    </a:solidFill>
                                    <a:latin typeface="Cambria Math" panose="02040503050406030204" pitchFamily="18" charset="0"/>
                                    <a:ea typeface="微软雅黑" panose="020B0503020204020204" pitchFamily="34" charset="-122"/>
                                  </a:rPr>
                                  <m:t>0</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1</m:t>
                                </m:r>
                              </m:e>
                            </m:d>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𝑠</m:t>
                            </m:r>
                            <m:r>
                              <a:rPr lang="en-US" altLang="zh-CN" b="1">
                                <a:solidFill>
                                  <a:schemeClr val="tx1"/>
                                </a:solidFill>
                                <a:latin typeface="Cambria Math" panose="02040503050406030204" pitchFamily="18" charset="0"/>
                                <a:ea typeface="微软雅黑" panose="020B0503020204020204" pitchFamily="34" charset="-122"/>
                              </a:rPr>
                              <m:t>,</m:t>
                            </m:r>
                            <m:r>
                              <a:rPr lang="en-US" altLang="zh-CN" b="1">
                                <a:solidFill>
                                  <a:schemeClr val="tx1"/>
                                </a:solidFill>
                                <a:latin typeface="Cambria Math" panose="02040503050406030204" pitchFamily="18" charset="0"/>
                                <a:ea typeface="微软雅黑" panose="020B0503020204020204" pitchFamily="34" charset="-122"/>
                              </a:rPr>
                              <m:t>𝑤</m:t>
                            </m:r>
                            <m:r>
                              <m:rPr>
                                <m:nor/>
                              </m:rPr>
                              <a:rPr lang="en-US" altLang="zh-CN" b="1">
                                <a:solidFill>
                                  <a:schemeClr val="tx1"/>
                                </a:solidFill>
                                <a:latin typeface="微软雅黑" panose="020B0503020204020204" pitchFamily="34" charset="-122"/>
                                <a:ea typeface="微软雅黑" panose="020B0503020204020204" pitchFamily="34" charset="-122"/>
                              </a:rPr>
                              <m:t>(</m:t>
                            </m:r>
                            <m:r>
                              <m:rPr>
                                <m:nor/>
                              </m:rPr>
                              <a:rPr lang="en-US" altLang="zh-CN" b="1">
                                <a:solidFill>
                                  <a:schemeClr val="tx1"/>
                                </a:solidFill>
                                <a:latin typeface="微软雅黑" panose="020B0503020204020204" pitchFamily="34" charset="-122"/>
                                <a:ea typeface="微软雅黑" panose="020B0503020204020204" pitchFamily="34" charset="-122"/>
                              </a:rPr>
                              <m:t>10</m:t>
                            </m:r>
                            <m:r>
                              <m:rPr>
                                <m:nor/>
                              </m:rPr>
                              <a:rPr lang="en-US" altLang="zh-CN" b="1">
                                <a:solidFill>
                                  <a:schemeClr val="tx1"/>
                                </a:solidFill>
                                <a:latin typeface="微软雅黑" panose="020B0503020204020204" pitchFamily="34" charset="-122"/>
                                <a:ea typeface="微软雅黑" panose="020B0503020204020204" pitchFamily="34" charset="-122"/>
                              </a:rPr>
                              <m:t>)</m:t>
                            </m:r>
                          </m:e>
                        </m:eqArr>
                      </m:oMath>
                    </m:oMathPara>
                  </a14:m>
                  <a:endParaRPr lang="zh-CN" altLang="zh-CN" b="1" dirty="0">
                    <a:solidFill>
                      <a:schemeClr val="tx1"/>
                    </a:solidFill>
                    <a:latin typeface="微软雅黑" panose="020B0503020204020204" pitchFamily="34" charset="-122"/>
                    <a:ea typeface="微软雅黑" panose="020B0503020204020204" pitchFamily="34" charset="-122"/>
                  </a:endParaRPr>
                </a:p>
                <a:p>
                  <a:endParaRPr lang="zh-CN" altLang="en-US" dirty="0">
                    <a:solidFill>
                      <a:schemeClr val="tx1"/>
                    </a:solidFill>
                  </a:endParaRPr>
                </a:p>
              </p:txBody>
            </p:sp>
          </mc:Choice>
          <mc:Fallback>
            <p:sp>
              <p:nvSpPr>
                <p:cNvPr id="13" name="文本框 12"/>
                <p:cNvSpPr txBox="1">
                  <a:spLocks noRot="1" noChangeAspect="1" noMove="1" noResize="1" noEditPoints="1" noAdjustHandles="1" noChangeArrowheads="1" noChangeShapeType="1" noTextEdit="1"/>
                </p:cNvSpPr>
                <p:nvPr/>
              </p:nvSpPr>
              <p:spPr>
                <a:xfrm>
                  <a:off x="6559373" y="4211353"/>
                  <a:ext cx="2471996" cy="894450"/>
                </a:xfrm>
                <a:prstGeom prst="rect">
                  <a:avLst/>
                </a:prstGeom>
                <a:blipFill rotWithShape="1">
                  <a:blip r:embed="rId10"/>
                </a:blipFill>
              </p:spPr>
              <p:txBody>
                <a:bodyPr/>
                <a:lstStyle/>
                <a:p>
                  <a:r>
                    <a:rPr lang="zh-CN" altLang="en-US">
                      <a:noFill/>
                    </a:rPr>
                    <a:t> </a:t>
                  </a:r>
                </a:p>
              </p:txBody>
            </p:sp>
          </mc:Fallback>
        </mc:AlternateContent>
        <p:sp>
          <p:nvSpPr>
            <p:cNvPr id="14" name="文本框 13"/>
            <p:cNvSpPr txBox="1"/>
            <p:nvPr/>
          </p:nvSpPr>
          <p:spPr>
            <a:xfrm>
              <a:off x="3126553" y="739181"/>
              <a:ext cx="4572000" cy="286832"/>
            </a:xfrm>
            <a:prstGeom prst="rect">
              <a:avLst/>
            </a:prstGeom>
            <a:noFill/>
          </p:spPr>
          <p:txBody>
            <a:bodyPr wrap="square" rtlCol="0" anchor="t">
              <a:spAutoFit/>
            </a:bodyPr>
            <a:lstStyle/>
            <a:p>
              <a:r>
                <a:rPr lang="zh-CN" altLang="en-US" sz="1600" b="1" dirty="0">
                  <a:latin typeface="Times New Roman" panose="02020603050405020304" pitchFamily="18" charset="0"/>
                  <a:ea typeface="+mj-ea"/>
                  <a:cs typeface="Times New Roman" panose="02020603050405020304" pitchFamily="18" charset="0"/>
                </a:rPr>
                <a:t>生产环节：</a:t>
              </a:r>
              <a:endParaRPr lang="zh-CN" altLang="en-US" sz="1600" b="1" dirty="0">
                <a:latin typeface="Times New Roman" panose="02020603050405020304" pitchFamily="18" charset="0"/>
                <a:ea typeface="+mj-ea"/>
                <a:cs typeface="Times New Roman" panose="02020603050405020304" pitchFamily="18" charset="0"/>
              </a:endParaRPr>
            </a:p>
          </p:txBody>
        </p:sp>
        <p:sp>
          <p:nvSpPr>
            <p:cNvPr id="15" name="文本框 14"/>
            <p:cNvSpPr txBox="1"/>
            <p:nvPr/>
          </p:nvSpPr>
          <p:spPr>
            <a:xfrm>
              <a:off x="3110324" y="2867048"/>
              <a:ext cx="4572000" cy="286832"/>
            </a:xfrm>
            <a:prstGeom prst="rect">
              <a:avLst/>
            </a:prstGeom>
            <a:noFill/>
          </p:spPr>
          <p:txBody>
            <a:bodyPr wrap="square" rtlCol="0" anchor="t">
              <a:spAutoFit/>
            </a:bodyPr>
            <a:lstStyle/>
            <a:p>
              <a:r>
                <a:rPr lang="zh-CN" altLang="en-US" sz="1600" b="1" dirty="0">
                  <a:latin typeface="Times New Roman" panose="02020603050405020304" pitchFamily="18" charset="0"/>
                  <a:ea typeface="+mj-ea"/>
                  <a:cs typeface="Times New Roman" panose="02020603050405020304" pitchFamily="18" charset="0"/>
                </a:rPr>
                <a:t>物流仓库环节：</a:t>
              </a:r>
              <a:endParaRPr lang="zh-CN" altLang="en-US" sz="1600" b="1" dirty="0">
                <a:latin typeface="Times New Roman" panose="02020603050405020304" pitchFamily="18" charset="0"/>
                <a:ea typeface="+mj-ea"/>
                <a:cs typeface="Times New Roman" panose="02020603050405020304" pitchFamily="18" charset="0"/>
              </a:endParaRPr>
            </a:p>
          </p:txBody>
        </p:sp>
      </p:grpSp>
    </p:spTree>
    <p:custDataLst>
      <p:tags r:id="rId1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normAutofit fontScale="90000"/>
          </a:bodyPr>
          <a:p>
            <a:r>
              <a:rPr 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0</a:t>
            </a:r>
            <a:r>
              <a:rPr lang="en-US" alt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4</a:t>
            </a:r>
            <a:r>
              <a:rPr 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a:t>
            </a:r>
            <a:r>
              <a:rPr lang="zh-CN" altLang="en-US"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仿真算法</a:t>
            </a:r>
            <a:r>
              <a:rPr lang="zh-CN" altLang="en-US" sz="3110" b="1" dirty="0">
                <a:solidFill>
                  <a:srgbClr val="B10816"/>
                </a:solidFill>
                <a:cs typeface="+mn-ea"/>
                <a:sym typeface="+mn-lt"/>
              </a:rPr>
              <a:t>优化内容一：多产品多层级库存优化配置模型</a:t>
            </a:r>
            <a:endParaRPr lang="zh-CN" altLang="en-US" sz="3110"/>
          </a:p>
        </p:txBody>
      </p:sp>
      <p:pic>
        <p:nvPicPr>
          <p:cNvPr id="71" name="图片 70"/>
          <p:cNvPicPr>
            <a:picLocks noChangeAspect="1"/>
          </p:cNvPicPr>
          <p:nvPr/>
        </p:nvPicPr>
        <p:blipFill>
          <a:blip r:embed="rId2"/>
          <a:stretch>
            <a:fillRect/>
          </a:stretch>
        </p:blipFill>
        <p:spPr>
          <a:xfrm>
            <a:off x="2273300" y="1418590"/>
            <a:ext cx="7639050" cy="506603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normAutofit fontScale="90000"/>
          </a:bodyPr>
          <a:p>
            <a:r>
              <a:rPr 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0</a:t>
            </a:r>
            <a:r>
              <a:rPr lang="en-US" alt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4</a:t>
            </a:r>
            <a:r>
              <a:rPr 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a:t>
            </a:r>
            <a:r>
              <a:rPr lang="zh-CN" altLang="en-US"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仿真算法</a:t>
            </a:r>
            <a:r>
              <a:rPr lang="zh-CN" altLang="en-US" sz="3110" b="1" dirty="0">
                <a:solidFill>
                  <a:srgbClr val="B10816"/>
                </a:solidFill>
                <a:cs typeface="+mn-ea"/>
                <a:sym typeface="+mn-lt"/>
              </a:rPr>
              <a:t>优化内容</a:t>
            </a:r>
            <a:r>
              <a:rPr lang="zh-CN" altLang="en-US" sz="3110" b="1" dirty="0">
                <a:solidFill>
                  <a:srgbClr val="B10816"/>
                </a:solidFill>
                <a:cs typeface="+mn-ea"/>
                <a:sym typeface="+mn-lt"/>
              </a:rPr>
              <a:t>二：供应链网络中不确定性模型的构建</a:t>
            </a:r>
            <a:endParaRPr lang="zh-CN" altLang="en-US" sz="3110"/>
          </a:p>
        </p:txBody>
      </p:sp>
      <p:sp>
        <p:nvSpPr>
          <p:cNvPr id="3" name="内容占位符 2"/>
          <p:cNvSpPr>
            <a:spLocks noGrp="1"/>
          </p:cNvSpPr>
          <p:nvPr>
            <p:ph idx="1"/>
            <p:custDataLst>
              <p:tags r:id="rId2"/>
            </p:custDataLst>
          </p:nvPr>
        </p:nvSpPr>
        <p:spPr/>
        <p:txBody>
          <a:bodyPr/>
          <a:p>
            <a:pPr algn="just">
              <a:lnSpc>
                <a:spcPct val="120000"/>
              </a:lnSpc>
            </a:pPr>
            <a:r>
              <a:rPr lang="en-US" altLang="zh-CN" dirty="0">
                <a:solidFill>
                  <a:prstClr val="black">
                    <a:lumMod val="65000"/>
                    <a:lumOff val="35000"/>
                  </a:prstClr>
                </a:solidFill>
                <a:cs typeface="+mn-ea"/>
                <a:sym typeface="+mn-lt"/>
              </a:rPr>
              <a:t>1.</a:t>
            </a:r>
            <a:r>
              <a:rPr lang="zh-CN" altLang="en-US" b="1" dirty="0">
                <a:solidFill>
                  <a:prstClr val="black">
                    <a:lumMod val="65000"/>
                    <a:lumOff val="35000"/>
                  </a:prstClr>
                </a:solidFill>
                <a:cs typeface="+mn-ea"/>
                <a:sym typeface="+mn-lt"/>
              </a:rPr>
              <a:t>水母搜索算法</a:t>
            </a:r>
            <a:endParaRPr lang="en-US" altLang="zh-CN" b="1"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      该算法的灵感来源于水母在海洋中通过自身运动和洋流运动形成水母潮的现象。这种现象在海洋环境中十分常见。水母游动的区域内，食物种类和数量各不相同，通过比较食物比例可以确定水母的最佳位置。该算法通过模拟现实海洋中水母的游动方式进行研究，包括随洋流游动和内部运动（即主动运动和被动运动），并通过时间控制机制在这两种行为之间切换，从而建立数学模型。</a:t>
            </a:r>
            <a:endParaRPr lang="zh-CN" altLang="en-US"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该算法基于以下三种假设：</a:t>
            </a:r>
            <a:endParaRPr lang="zh-CN" altLang="en-US"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a:t>
            </a:r>
            <a:r>
              <a:rPr lang="en-US" altLang="zh-CN" dirty="0">
                <a:solidFill>
                  <a:prstClr val="black">
                    <a:lumMod val="65000"/>
                    <a:lumOff val="35000"/>
                  </a:prstClr>
                </a:solidFill>
                <a:cs typeface="+mn-ea"/>
                <a:sym typeface="+mn-lt"/>
              </a:rPr>
              <a:t>1</a:t>
            </a:r>
            <a:r>
              <a:rPr lang="zh-CN" altLang="en-US" dirty="0">
                <a:solidFill>
                  <a:prstClr val="black">
                    <a:lumMod val="65000"/>
                    <a:lumOff val="35000"/>
                  </a:prstClr>
                </a:solidFill>
                <a:cs typeface="+mn-ea"/>
                <a:sym typeface="+mn-lt"/>
              </a:rPr>
              <a:t>）水母的游动方式通过</a:t>
            </a:r>
            <a:r>
              <a:rPr lang="zh-CN" altLang="en-US" b="1" dirty="0">
                <a:solidFill>
                  <a:prstClr val="black">
                    <a:lumMod val="65000"/>
                    <a:lumOff val="35000"/>
                  </a:prstClr>
                </a:solidFill>
                <a:cs typeface="+mn-ea"/>
                <a:sym typeface="+mn-lt"/>
              </a:rPr>
              <a:t>时间控制机制</a:t>
            </a:r>
            <a:r>
              <a:rPr lang="zh-CN" altLang="en-US" dirty="0">
                <a:solidFill>
                  <a:prstClr val="black">
                    <a:lumMod val="65000"/>
                    <a:lumOff val="35000"/>
                  </a:prstClr>
                </a:solidFill>
                <a:cs typeface="+mn-ea"/>
                <a:sym typeface="+mn-lt"/>
              </a:rPr>
              <a:t>进行切换，包括跟随</a:t>
            </a:r>
            <a:r>
              <a:rPr lang="zh-CN" altLang="en-US" b="1" dirty="0">
                <a:solidFill>
                  <a:prstClr val="black">
                    <a:lumMod val="65000"/>
                    <a:lumOff val="35000"/>
                  </a:prstClr>
                </a:solidFill>
                <a:cs typeface="+mn-ea"/>
                <a:sym typeface="+mn-lt"/>
              </a:rPr>
              <a:t>洋流游动</a:t>
            </a:r>
            <a:r>
              <a:rPr lang="zh-CN" altLang="en-US" dirty="0">
                <a:solidFill>
                  <a:prstClr val="black">
                    <a:lumMod val="65000"/>
                    <a:lumOff val="35000"/>
                  </a:prstClr>
                </a:solidFill>
                <a:cs typeface="+mn-ea"/>
                <a:sym typeface="+mn-lt"/>
              </a:rPr>
              <a:t>或</a:t>
            </a:r>
            <a:r>
              <a:rPr lang="zh-CN" altLang="en-US" b="1" dirty="0">
                <a:solidFill>
                  <a:prstClr val="black">
                    <a:lumMod val="65000"/>
                    <a:lumOff val="35000"/>
                  </a:prstClr>
                </a:solidFill>
                <a:cs typeface="+mn-ea"/>
                <a:sym typeface="+mn-lt"/>
              </a:rPr>
              <a:t>自主游动</a:t>
            </a:r>
            <a:r>
              <a:rPr lang="zh-CN" altLang="en-US" dirty="0">
                <a:solidFill>
                  <a:prstClr val="black">
                    <a:lumMod val="65000"/>
                    <a:lumOff val="35000"/>
                  </a:prstClr>
                </a:solidFill>
                <a:cs typeface="+mn-ea"/>
                <a:sym typeface="+mn-lt"/>
              </a:rPr>
              <a:t>。</a:t>
            </a:r>
            <a:endParaRPr lang="zh-CN" altLang="en-US"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a:t>
            </a:r>
            <a:r>
              <a:rPr lang="en-US" altLang="zh-CN" dirty="0">
                <a:solidFill>
                  <a:prstClr val="black">
                    <a:lumMod val="65000"/>
                    <a:lumOff val="35000"/>
                  </a:prstClr>
                </a:solidFill>
                <a:cs typeface="+mn-ea"/>
                <a:sym typeface="+mn-lt"/>
              </a:rPr>
              <a:t>2</a:t>
            </a:r>
            <a:r>
              <a:rPr lang="zh-CN" altLang="en-US" dirty="0">
                <a:solidFill>
                  <a:prstClr val="black">
                    <a:lumMod val="65000"/>
                    <a:lumOff val="35000"/>
                  </a:prstClr>
                </a:solidFill>
                <a:cs typeface="+mn-ea"/>
                <a:sym typeface="+mn-lt"/>
              </a:rPr>
              <a:t>）在游动过程中，水母会被食物</a:t>
            </a:r>
            <a:r>
              <a:rPr lang="zh-CN" altLang="en-US" b="1" dirty="0">
                <a:solidFill>
                  <a:prstClr val="black">
                    <a:lumMod val="65000"/>
                    <a:lumOff val="35000"/>
                  </a:prstClr>
                </a:solidFill>
                <a:cs typeface="+mn-ea"/>
                <a:sym typeface="+mn-lt"/>
              </a:rPr>
              <a:t>丰富的位置吸引</a:t>
            </a:r>
            <a:r>
              <a:rPr lang="zh-CN" altLang="en-US" dirty="0">
                <a:solidFill>
                  <a:prstClr val="black">
                    <a:lumMod val="65000"/>
                    <a:lumOff val="35000"/>
                  </a:prstClr>
                </a:solidFill>
                <a:cs typeface="+mn-ea"/>
                <a:sym typeface="+mn-lt"/>
              </a:rPr>
              <a:t>。</a:t>
            </a:r>
            <a:endParaRPr lang="zh-CN" altLang="en-US"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a:t>
            </a:r>
            <a:r>
              <a:rPr lang="en-US" altLang="zh-CN" dirty="0">
                <a:solidFill>
                  <a:prstClr val="black">
                    <a:lumMod val="65000"/>
                    <a:lumOff val="35000"/>
                  </a:prstClr>
                </a:solidFill>
                <a:cs typeface="+mn-ea"/>
                <a:sym typeface="+mn-lt"/>
              </a:rPr>
              <a:t>3</a:t>
            </a:r>
            <a:r>
              <a:rPr lang="zh-CN" altLang="en-US" dirty="0">
                <a:solidFill>
                  <a:prstClr val="black">
                    <a:lumMod val="65000"/>
                    <a:lumOff val="35000"/>
                  </a:prstClr>
                </a:solidFill>
                <a:cs typeface="+mn-ea"/>
                <a:sym typeface="+mn-lt"/>
              </a:rPr>
              <a:t>）水母找到的食物数量由该位置和对应的</a:t>
            </a:r>
            <a:r>
              <a:rPr lang="zh-CN" altLang="en-US" b="1" dirty="0">
                <a:solidFill>
                  <a:prstClr val="black">
                    <a:lumMod val="65000"/>
                    <a:lumOff val="35000"/>
                  </a:prstClr>
                </a:solidFill>
                <a:cs typeface="+mn-ea"/>
                <a:sym typeface="+mn-lt"/>
              </a:rPr>
              <a:t>适应度函数</a:t>
            </a:r>
            <a:r>
              <a:rPr lang="zh-CN" altLang="en-US" dirty="0">
                <a:solidFill>
                  <a:prstClr val="black">
                    <a:lumMod val="65000"/>
                    <a:lumOff val="35000"/>
                  </a:prstClr>
                </a:solidFill>
                <a:cs typeface="+mn-ea"/>
                <a:sym typeface="+mn-lt"/>
              </a:rPr>
              <a:t>决定。</a:t>
            </a:r>
            <a:endParaRPr lang="zh-CN" altLang="en-US" dirty="0">
              <a:solidFill>
                <a:prstClr val="black">
                  <a:lumMod val="65000"/>
                  <a:lumOff val="35000"/>
                </a:prstClr>
              </a:solidFill>
              <a:cs typeface="+mn-ea"/>
              <a:sym typeface="+mn-lt"/>
            </a:endParaRPr>
          </a:p>
          <a:p>
            <a:pPr algn="just">
              <a:lnSpc>
                <a:spcPct val="120000"/>
              </a:lnSpc>
            </a:pPr>
            <a:endParaRPr lang="zh-CN" altLang="en-US" dirty="0">
              <a:solidFill>
                <a:prstClr val="black">
                  <a:lumMod val="65000"/>
                  <a:lumOff val="35000"/>
                </a:prstClr>
              </a:solidFill>
              <a:cs typeface="+mn-ea"/>
              <a:sym typeface="+mn-lt"/>
            </a:endParaRPr>
          </a:p>
          <a:p>
            <a:endParaRPr lang="zh-CN" altLang="en-US"/>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normAutofit fontScale="90000"/>
          </a:bodyPr>
          <a:p>
            <a:r>
              <a:rPr 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0</a:t>
            </a:r>
            <a:r>
              <a:rPr lang="en-US" alt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4</a:t>
            </a:r>
            <a:r>
              <a:rPr 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a:t>
            </a:r>
            <a:r>
              <a:rPr lang="zh-CN" altLang="en-US"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仿真算法</a:t>
            </a:r>
            <a:r>
              <a:rPr lang="zh-CN" altLang="en-US" sz="3110" b="1" dirty="0">
                <a:solidFill>
                  <a:srgbClr val="B10816"/>
                </a:solidFill>
                <a:cs typeface="+mn-ea"/>
                <a:sym typeface="+mn-lt"/>
              </a:rPr>
              <a:t>优化内容</a:t>
            </a:r>
            <a:r>
              <a:rPr lang="zh-CN" altLang="en-US" sz="3110" b="1" dirty="0">
                <a:solidFill>
                  <a:srgbClr val="B10816"/>
                </a:solidFill>
                <a:cs typeface="+mn-ea"/>
                <a:sym typeface="+mn-lt"/>
              </a:rPr>
              <a:t>二：供应链网络中不确定性模型的构建</a:t>
            </a:r>
            <a:endParaRPr lang="zh-CN" altLang="en-US" sz="3110"/>
          </a:p>
        </p:txBody>
      </p:sp>
      <p:sp>
        <p:nvSpPr>
          <p:cNvPr id="3" name="内容占位符 2"/>
          <p:cNvSpPr>
            <a:spLocks noGrp="1"/>
          </p:cNvSpPr>
          <p:nvPr>
            <p:ph idx="1"/>
            <p:custDataLst>
              <p:tags r:id="rId2"/>
            </p:custDataLst>
          </p:nvPr>
        </p:nvSpPr>
        <p:spPr/>
        <p:txBody>
          <a:bodyPr/>
          <a:p>
            <a:pPr algn="just">
              <a:lnSpc>
                <a:spcPct val="120000"/>
              </a:lnSpc>
            </a:pPr>
            <a:r>
              <a:rPr lang="en-US" altLang="zh-CN" dirty="0">
                <a:solidFill>
                  <a:prstClr val="black">
                    <a:lumMod val="65000"/>
                    <a:lumOff val="35000"/>
                  </a:prstClr>
                </a:solidFill>
                <a:cs typeface="+mn-ea"/>
                <a:sym typeface="+mn-lt"/>
              </a:rPr>
              <a:t>2.</a:t>
            </a:r>
            <a:r>
              <a:rPr lang="zh-CN" altLang="en-US" dirty="0">
                <a:solidFill>
                  <a:prstClr val="black">
                    <a:lumMod val="65000"/>
                    <a:lumOff val="35000"/>
                  </a:prstClr>
                </a:solidFill>
                <a:cs typeface="+mn-ea"/>
                <a:sym typeface="+mn-lt"/>
              </a:rPr>
              <a:t>算法优化</a:t>
            </a:r>
            <a:endParaRPr lang="en-US" altLang="zh-CN"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a:t>
            </a:r>
            <a:r>
              <a:rPr lang="en-US" altLang="zh-CN" dirty="0">
                <a:solidFill>
                  <a:prstClr val="black">
                    <a:lumMod val="65000"/>
                    <a:lumOff val="35000"/>
                  </a:prstClr>
                </a:solidFill>
                <a:cs typeface="+mn-ea"/>
                <a:sym typeface="+mn-lt"/>
              </a:rPr>
              <a:t>1</a:t>
            </a:r>
            <a:r>
              <a:rPr lang="zh-CN" altLang="en-US" dirty="0">
                <a:solidFill>
                  <a:prstClr val="black">
                    <a:lumMod val="65000"/>
                    <a:lumOff val="35000"/>
                  </a:prstClr>
                </a:solidFill>
                <a:cs typeface="+mn-ea"/>
                <a:sym typeface="+mn-lt"/>
              </a:rPr>
              <a:t>）</a:t>
            </a:r>
            <a:r>
              <a:rPr lang="en-US" altLang="zh-CN" b="1" dirty="0">
                <a:solidFill>
                  <a:prstClr val="black">
                    <a:lumMod val="65000"/>
                    <a:lumOff val="35000"/>
                  </a:prstClr>
                </a:solidFill>
                <a:cs typeface="+mn-ea"/>
                <a:sym typeface="+mn-lt"/>
              </a:rPr>
              <a:t>Logistic</a:t>
            </a:r>
            <a:r>
              <a:rPr lang="zh-CN" altLang="en-US" b="1" dirty="0">
                <a:solidFill>
                  <a:prstClr val="black">
                    <a:lumMod val="65000"/>
                    <a:lumOff val="35000"/>
                  </a:prstClr>
                </a:solidFill>
                <a:cs typeface="+mn-ea"/>
                <a:sym typeface="+mn-lt"/>
              </a:rPr>
              <a:t>混沌映射初始化总群</a:t>
            </a:r>
            <a:r>
              <a:rPr lang="zh-CN" altLang="en-US" dirty="0">
                <a:solidFill>
                  <a:prstClr val="black">
                    <a:lumMod val="65000"/>
                    <a:lumOff val="35000"/>
                  </a:prstClr>
                </a:solidFill>
                <a:cs typeface="+mn-ea"/>
                <a:sym typeface="+mn-lt"/>
              </a:rPr>
              <a:t>：为了提高算法的搜索效率和避免陷入局部最优，本研究采用</a:t>
            </a:r>
            <a:r>
              <a:rPr lang="en-US" altLang="zh-CN" dirty="0">
                <a:solidFill>
                  <a:prstClr val="black">
                    <a:lumMod val="65000"/>
                    <a:lumOff val="35000"/>
                  </a:prstClr>
                </a:solidFill>
                <a:cs typeface="+mn-ea"/>
                <a:sym typeface="+mn-lt"/>
              </a:rPr>
              <a:t>Logistic</a:t>
            </a:r>
            <a:r>
              <a:rPr lang="zh-CN" altLang="en-US" dirty="0">
                <a:solidFill>
                  <a:prstClr val="black">
                    <a:lumMod val="65000"/>
                    <a:lumOff val="35000"/>
                  </a:prstClr>
                </a:solidFill>
                <a:cs typeface="+mn-ea"/>
                <a:sym typeface="+mn-lt"/>
              </a:rPr>
              <a:t>混沌映射来初始化水母总群。</a:t>
            </a:r>
            <a:endParaRPr lang="zh-CN" altLang="en-US"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a:t>
            </a:r>
            <a:r>
              <a:rPr lang="en-US" altLang="zh-CN" dirty="0">
                <a:solidFill>
                  <a:prstClr val="black">
                    <a:lumMod val="65000"/>
                    <a:lumOff val="35000"/>
                  </a:prstClr>
                </a:solidFill>
                <a:cs typeface="+mn-ea"/>
                <a:sym typeface="+mn-lt"/>
              </a:rPr>
              <a:t>2</a:t>
            </a:r>
            <a:r>
              <a:rPr lang="zh-CN" altLang="en-US" dirty="0">
                <a:solidFill>
                  <a:prstClr val="black">
                    <a:lumMod val="65000"/>
                    <a:lumOff val="35000"/>
                  </a:prstClr>
                </a:solidFill>
                <a:cs typeface="+mn-ea"/>
                <a:sym typeface="+mn-lt"/>
              </a:rPr>
              <a:t>）</a:t>
            </a:r>
            <a:r>
              <a:rPr lang="zh-CN" altLang="en-US" b="1" dirty="0">
                <a:solidFill>
                  <a:prstClr val="black">
                    <a:lumMod val="65000"/>
                    <a:lumOff val="35000"/>
                  </a:prstClr>
                </a:solidFill>
                <a:cs typeface="+mn-ea"/>
                <a:sym typeface="+mn-lt"/>
              </a:rPr>
              <a:t>柯西变异和反向学习策略</a:t>
            </a:r>
            <a:r>
              <a:rPr lang="zh-CN" altLang="en-US" dirty="0">
                <a:solidFill>
                  <a:prstClr val="black">
                    <a:lumMod val="65000"/>
                    <a:lumOff val="35000"/>
                  </a:prstClr>
                </a:solidFill>
                <a:cs typeface="+mn-ea"/>
                <a:sym typeface="+mn-lt"/>
              </a:rPr>
              <a:t>：水母搜索算法模型易陷入局部最优解，因此引入柯西变异和反向学习策略，柯西变异策略在处理问题时能扩大搜索空间。增强种群跳出局部最优解的能力，将该策略应用在洋流运动阶段和水母群内部运动阶段：</a:t>
            </a:r>
            <a:endParaRPr lang="zh-CN" altLang="en-US"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a:t>
            </a:r>
            <a:r>
              <a:rPr lang="en-US" altLang="zh-CN" dirty="0">
                <a:solidFill>
                  <a:prstClr val="black">
                    <a:lumMod val="65000"/>
                    <a:lumOff val="35000"/>
                  </a:prstClr>
                </a:solidFill>
                <a:cs typeface="+mn-ea"/>
                <a:sym typeface="+mn-lt"/>
              </a:rPr>
              <a:t>3</a:t>
            </a:r>
            <a:r>
              <a:rPr lang="zh-CN" altLang="en-US" dirty="0">
                <a:solidFill>
                  <a:prstClr val="black">
                    <a:lumMod val="65000"/>
                    <a:lumOff val="35000"/>
                  </a:prstClr>
                </a:solidFill>
                <a:cs typeface="+mn-ea"/>
                <a:sym typeface="+mn-lt"/>
              </a:rPr>
              <a:t>）</a:t>
            </a:r>
            <a:r>
              <a:rPr lang="zh-CN" altLang="en-US" b="1" dirty="0">
                <a:solidFill>
                  <a:prstClr val="black">
                    <a:lumMod val="65000"/>
                    <a:lumOff val="35000"/>
                  </a:prstClr>
                </a:solidFill>
                <a:cs typeface="+mn-ea"/>
                <a:sym typeface="+mn-lt"/>
              </a:rPr>
              <a:t>反向学习策略</a:t>
            </a:r>
            <a:r>
              <a:rPr lang="zh-CN" altLang="en-US" dirty="0">
                <a:solidFill>
                  <a:prstClr val="black">
                    <a:lumMod val="65000"/>
                    <a:lumOff val="35000"/>
                  </a:prstClr>
                </a:solidFill>
                <a:cs typeface="+mn-ea"/>
                <a:sym typeface="+mn-lt"/>
              </a:rPr>
              <a:t>是基于“如果当前解不够好，那么往相反方向寻找可能会更好”的思想。每次水母更新位置后，算法都会计算其反向位置。</a:t>
            </a:r>
            <a:endParaRPr lang="zh-CN" altLang="en-US" dirty="0">
              <a:solidFill>
                <a:prstClr val="black">
                  <a:lumMod val="65000"/>
                  <a:lumOff val="35000"/>
                </a:prstClr>
              </a:solidFill>
              <a:cs typeface="+mn-ea"/>
              <a:sym typeface="+mn-lt"/>
            </a:endParaRPr>
          </a:p>
          <a:p>
            <a:endParaRPr lang="zh-CN" altLang="en-US"/>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normAutofit fontScale="90000"/>
          </a:bodyPr>
          <a:p>
            <a:r>
              <a:rPr 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0</a:t>
            </a:r>
            <a:r>
              <a:rPr lang="en-US" alt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4</a:t>
            </a:r>
            <a:r>
              <a:rPr lang="zh-CN"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a:t>
            </a:r>
            <a:r>
              <a:rPr lang="zh-CN" altLang="en-US" sz="311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仿真算法</a:t>
            </a:r>
            <a:r>
              <a:rPr lang="zh-CN" altLang="en-US" sz="3110" b="1" dirty="0">
                <a:solidFill>
                  <a:srgbClr val="B10816"/>
                </a:solidFill>
                <a:cs typeface="+mn-ea"/>
                <a:sym typeface="+mn-lt"/>
              </a:rPr>
              <a:t>优化内容</a:t>
            </a:r>
            <a:r>
              <a:rPr lang="zh-CN" altLang="en-US" sz="3110" b="1" dirty="0">
                <a:solidFill>
                  <a:srgbClr val="B10816"/>
                </a:solidFill>
                <a:cs typeface="+mn-ea"/>
                <a:sym typeface="+mn-lt"/>
              </a:rPr>
              <a:t>二：供应链网络中不确定性模型的构建</a:t>
            </a:r>
            <a:endParaRPr lang="zh-CN" altLang="en-US" sz="3110"/>
          </a:p>
        </p:txBody>
      </p:sp>
      <p:sp>
        <p:nvSpPr>
          <p:cNvPr id="3" name="内容占位符 2"/>
          <p:cNvSpPr>
            <a:spLocks noGrp="1"/>
          </p:cNvSpPr>
          <p:nvPr>
            <p:ph idx="1"/>
            <p:custDataLst>
              <p:tags r:id="rId2"/>
            </p:custDataLst>
          </p:nvPr>
        </p:nvSpPr>
        <p:spPr>
          <a:xfrm>
            <a:off x="608330" y="1490345"/>
            <a:ext cx="7138035" cy="4759325"/>
          </a:xfrm>
        </p:spPr>
        <p:txBody>
          <a:bodyPr/>
          <a:p>
            <a:pPr algn="just">
              <a:lnSpc>
                <a:spcPct val="120000"/>
              </a:lnSpc>
            </a:pPr>
            <a:r>
              <a:rPr lang="en-US" altLang="zh-CN" dirty="0">
                <a:solidFill>
                  <a:prstClr val="black">
                    <a:lumMod val="65000"/>
                    <a:lumOff val="35000"/>
                  </a:prstClr>
                </a:solidFill>
                <a:cs typeface="+mn-ea"/>
                <a:sym typeface="+mn-lt"/>
              </a:rPr>
              <a:t>3.</a:t>
            </a:r>
            <a:r>
              <a:rPr lang="zh-CN" altLang="en-US" b="1" dirty="0">
                <a:solidFill>
                  <a:prstClr val="black">
                    <a:lumMod val="65000"/>
                    <a:lumOff val="35000"/>
                  </a:prstClr>
                </a:solidFill>
                <a:cs typeface="+mn-ea"/>
                <a:sym typeface="+mn-lt"/>
              </a:rPr>
              <a:t>基于改进水母搜索算法的支持向量机</a:t>
            </a:r>
            <a:endParaRPr lang="en-US" altLang="zh-CN" b="1"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      为了提高算法的搜索效率和避免陷入局部最优，本研究采用</a:t>
            </a:r>
            <a:r>
              <a:rPr lang="en-US" altLang="zh-CN" dirty="0">
                <a:solidFill>
                  <a:prstClr val="black">
                    <a:lumMod val="65000"/>
                    <a:lumOff val="35000"/>
                  </a:prstClr>
                </a:solidFill>
                <a:cs typeface="+mn-ea"/>
                <a:sym typeface="+mn-lt"/>
              </a:rPr>
              <a:t>Logistic</a:t>
            </a:r>
            <a:r>
              <a:rPr lang="zh-CN" altLang="en-US" dirty="0">
                <a:solidFill>
                  <a:prstClr val="black">
                    <a:lumMod val="65000"/>
                    <a:lumOff val="35000"/>
                  </a:prstClr>
                </a:solidFill>
                <a:cs typeface="+mn-ea"/>
                <a:sym typeface="+mn-lt"/>
              </a:rPr>
              <a:t>混沌映射来初始化水母总群。</a:t>
            </a:r>
            <a:endParaRPr lang="en-US" altLang="zh-CN"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      基于</a:t>
            </a:r>
            <a:r>
              <a:rPr lang="en-US" altLang="zh-CN" dirty="0">
                <a:solidFill>
                  <a:prstClr val="black">
                    <a:lumMod val="65000"/>
                    <a:lumOff val="35000"/>
                  </a:prstClr>
                </a:solidFill>
                <a:cs typeface="+mn-ea"/>
                <a:sym typeface="+mn-lt"/>
              </a:rPr>
              <a:t>SVM</a:t>
            </a:r>
            <a:r>
              <a:rPr lang="zh-CN" altLang="en-US" dirty="0">
                <a:solidFill>
                  <a:prstClr val="black">
                    <a:lumMod val="65000"/>
                    <a:lumOff val="35000"/>
                  </a:prstClr>
                </a:solidFill>
                <a:cs typeface="+mn-ea"/>
                <a:sym typeface="+mn-lt"/>
              </a:rPr>
              <a:t>原理可以发现，惩罚因子</a:t>
            </a:r>
            <a:r>
              <a:rPr lang="en-US" altLang="zh-CN" dirty="0">
                <a:solidFill>
                  <a:prstClr val="black">
                    <a:lumMod val="65000"/>
                    <a:lumOff val="35000"/>
                  </a:prstClr>
                </a:solidFill>
                <a:cs typeface="+mn-ea"/>
                <a:sym typeface="+mn-lt"/>
              </a:rPr>
              <a:t>c</a:t>
            </a:r>
            <a:r>
              <a:rPr lang="zh-CN" altLang="en-US" dirty="0">
                <a:solidFill>
                  <a:prstClr val="black">
                    <a:lumMod val="65000"/>
                    <a:lumOff val="35000"/>
                  </a:prstClr>
                </a:solidFill>
                <a:cs typeface="+mn-ea"/>
                <a:sym typeface="+mn-lt"/>
              </a:rPr>
              <a:t>和核参数</a:t>
            </a:r>
            <a:r>
              <a:rPr lang="en-US" altLang="zh-CN" dirty="0">
                <a:solidFill>
                  <a:prstClr val="black">
                    <a:lumMod val="65000"/>
                    <a:lumOff val="35000"/>
                  </a:prstClr>
                </a:solidFill>
                <a:cs typeface="+mn-ea"/>
                <a:sym typeface="+mn-lt"/>
              </a:rPr>
              <a:t>g</a:t>
            </a:r>
            <a:r>
              <a:rPr lang="zh-CN" altLang="en-US" dirty="0">
                <a:solidFill>
                  <a:prstClr val="black">
                    <a:lumMod val="65000"/>
                    <a:lumOff val="35000"/>
                  </a:prstClr>
                </a:solidFill>
                <a:cs typeface="+mn-ea"/>
                <a:sym typeface="+mn-lt"/>
              </a:rPr>
              <a:t>对样本数据的分类结果有着较大的影响，鉴于水母搜索算法的收敛速度快，寻找最优解准确的特点，将其来优化支持向量机的惩罚因子</a:t>
            </a:r>
            <a:r>
              <a:rPr lang="en-US" altLang="zh-CN" dirty="0">
                <a:solidFill>
                  <a:prstClr val="black">
                    <a:lumMod val="65000"/>
                    <a:lumOff val="35000"/>
                  </a:prstClr>
                </a:solidFill>
                <a:cs typeface="+mn-ea"/>
                <a:sym typeface="+mn-lt"/>
              </a:rPr>
              <a:t>c</a:t>
            </a:r>
            <a:r>
              <a:rPr lang="zh-CN" altLang="en-US" dirty="0">
                <a:solidFill>
                  <a:prstClr val="black">
                    <a:lumMod val="65000"/>
                    <a:lumOff val="35000"/>
                  </a:prstClr>
                </a:solidFill>
                <a:cs typeface="+mn-ea"/>
                <a:sym typeface="+mn-lt"/>
              </a:rPr>
              <a:t>和核参数</a:t>
            </a:r>
            <a:r>
              <a:rPr lang="en-US" altLang="zh-CN" dirty="0">
                <a:solidFill>
                  <a:prstClr val="black">
                    <a:lumMod val="65000"/>
                    <a:lumOff val="35000"/>
                  </a:prstClr>
                </a:solidFill>
                <a:cs typeface="+mn-ea"/>
                <a:sym typeface="+mn-lt"/>
              </a:rPr>
              <a:t>g</a:t>
            </a:r>
            <a:r>
              <a:rPr lang="zh-CN" altLang="en-US" dirty="0">
                <a:solidFill>
                  <a:prstClr val="black">
                    <a:lumMod val="65000"/>
                    <a:lumOff val="35000"/>
                  </a:prstClr>
                </a:solidFill>
                <a:cs typeface="+mn-ea"/>
                <a:sym typeface="+mn-lt"/>
              </a:rPr>
              <a:t>，通过</a:t>
            </a:r>
            <a:r>
              <a:rPr lang="en-US" altLang="zh-CN" dirty="0">
                <a:solidFill>
                  <a:prstClr val="black">
                    <a:lumMod val="65000"/>
                    <a:lumOff val="35000"/>
                  </a:prstClr>
                </a:solidFill>
                <a:cs typeface="+mn-ea"/>
                <a:sym typeface="+mn-lt"/>
              </a:rPr>
              <a:t>IJS</a:t>
            </a:r>
            <a:r>
              <a:rPr lang="zh-CN" altLang="en-US" dirty="0">
                <a:solidFill>
                  <a:prstClr val="black">
                    <a:lumMod val="65000"/>
                    <a:lumOff val="35000"/>
                  </a:prstClr>
                </a:solidFill>
                <a:cs typeface="+mn-ea"/>
                <a:sym typeface="+mn-lt"/>
              </a:rPr>
              <a:t>算法优化来的这两个最优参数构建</a:t>
            </a:r>
            <a:r>
              <a:rPr lang="en-US" altLang="zh-CN" dirty="0">
                <a:solidFill>
                  <a:prstClr val="black">
                    <a:lumMod val="65000"/>
                    <a:lumOff val="35000"/>
                  </a:prstClr>
                </a:solidFill>
                <a:cs typeface="+mn-ea"/>
                <a:sym typeface="+mn-lt"/>
              </a:rPr>
              <a:t>SVM</a:t>
            </a:r>
            <a:r>
              <a:rPr lang="zh-CN" altLang="en-US" dirty="0">
                <a:solidFill>
                  <a:prstClr val="black">
                    <a:lumMod val="65000"/>
                    <a:lumOff val="35000"/>
                  </a:prstClr>
                </a:solidFill>
                <a:cs typeface="+mn-ea"/>
                <a:sym typeface="+mn-lt"/>
              </a:rPr>
              <a:t>诊断模型，进而通过</a:t>
            </a:r>
            <a:r>
              <a:rPr lang="en-US" altLang="zh-CN" b="1" dirty="0">
                <a:solidFill>
                  <a:prstClr val="black">
                    <a:lumMod val="65000"/>
                    <a:lumOff val="35000"/>
                  </a:prstClr>
                </a:solidFill>
                <a:cs typeface="+mn-ea"/>
                <a:sym typeface="+mn-lt"/>
              </a:rPr>
              <a:t>SHAP</a:t>
            </a:r>
            <a:r>
              <a:rPr lang="zh-CN" altLang="en-US" b="1" dirty="0">
                <a:solidFill>
                  <a:prstClr val="black">
                    <a:lumMod val="65000"/>
                    <a:lumOff val="35000"/>
                  </a:prstClr>
                </a:solidFill>
                <a:cs typeface="+mn-ea"/>
                <a:sym typeface="+mn-lt"/>
              </a:rPr>
              <a:t>值</a:t>
            </a:r>
            <a:r>
              <a:rPr lang="zh-CN" altLang="en-US" dirty="0">
                <a:solidFill>
                  <a:prstClr val="black">
                    <a:lumMod val="65000"/>
                    <a:lumOff val="35000"/>
                  </a:prstClr>
                </a:solidFill>
                <a:cs typeface="+mn-ea"/>
                <a:sym typeface="+mn-lt"/>
              </a:rPr>
              <a:t>来定量衡量供应链不确定性因素的重要程度，并将这些值归一化后的结果输入到供应链中去，以接近真实仿真环境。</a:t>
            </a:r>
            <a:endParaRPr lang="zh-CN" altLang="en-US"/>
          </a:p>
        </p:txBody>
      </p:sp>
      <p:pic>
        <p:nvPicPr>
          <p:cNvPr id="13" name="图片 12"/>
          <p:cNvPicPr/>
          <p:nvPr/>
        </p:nvPicPr>
        <p:blipFill>
          <a:blip r:embed="rId3" cstate="print">
            <a:extLst>
              <a:ext uri="{28A0092B-C50C-407E-A947-70E740481C1C}">
                <a14:useLocalDpi xmlns:a14="http://schemas.microsoft.com/office/drawing/2010/main" val="0"/>
              </a:ext>
            </a:extLst>
          </a:blip>
          <a:srcRect r="937" b="9361"/>
          <a:stretch>
            <a:fillRect/>
          </a:stretch>
        </p:blipFill>
        <p:spPr>
          <a:xfrm>
            <a:off x="8057853" y="2004926"/>
            <a:ext cx="3606948" cy="2639698"/>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565150" y="484505"/>
            <a:ext cx="3720465" cy="521970"/>
          </a:xfrm>
          <a:prstGeom prst="rect">
            <a:avLst/>
          </a:prstGeom>
          <a:noFill/>
        </p:spPr>
        <p:txBody>
          <a:bodyPr wrap="square" rtlCol="0">
            <a:spAutoFit/>
          </a:bodyPr>
          <a:lstStyle/>
          <a:p>
            <a:pPr algn="l"/>
            <a:r>
              <a:rPr lang="en-US" altLang="zh-CN" sz="2800" dirty="0">
                <a:solidFill>
                  <a:schemeClr val="tx2">
                    <a:lumMod val="75000"/>
                    <a:lumOff val="25000"/>
                  </a:schemeClr>
                </a:solidFill>
                <a:latin typeface="黑体" panose="02010609060101010101" charset="-122"/>
                <a:ea typeface="黑体" panose="02010609060101010101" charset="-122"/>
                <a:cs typeface="黑体" panose="02010609060101010101" charset="-122"/>
              </a:rPr>
              <a:t>01.</a:t>
            </a:r>
            <a:r>
              <a:rPr lang="zh-CN" altLang="en-US" sz="2800" dirty="0">
                <a:solidFill>
                  <a:schemeClr val="tx2">
                    <a:lumMod val="75000"/>
                    <a:lumOff val="25000"/>
                  </a:schemeClr>
                </a:solidFill>
                <a:latin typeface="黑体" panose="02010609060101010101" charset="-122"/>
                <a:ea typeface="黑体" panose="02010609060101010101" charset="-122"/>
                <a:cs typeface="黑体" panose="02010609060101010101" charset="-122"/>
              </a:rPr>
              <a:t>系统设计介绍</a:t>
            </a:r>
            <a:endParaRPr lang="en-US" altLang="zh-CN" sz="2800"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1"/>
            </p:custDataLst>
          </p:nvPr>
        </p:nvSpPr>
        <p:spPr>
          <a:xfrm>
            <a:off x="695960" y="1140734"/>
            <a:ext cx="6590030" cy="1273875"/>
          </a:xfrm>
          <a:prstGeom prst="rect">
            <a:avLst/>
          </a:prstGeom>
          <a:noFill/>
          <a:ln w="9525">
            <a:noFill/>
          </a:ln>
        </p:spPr>
        <p:txBody>
          <a:bodyPr wrap="square">
            <a:spAutoFit/>
          </a:bodyPr>
          <a:lstStyle/>
          <a:p>
            <a:pPr marL="0" indent="457200" fontAlgn="auto">
              <a:lnSpc>
                <a:spcPct val="150000"/>
              </a:lnSpc>
              <a:extLst>
                <a:ext uri="{35155182-B16C-46BC-9424-99874614C6A1}">
                  <wpsdc:marlchars xmlns:wpsdc="http://www.wps.cn/officeDocument/2017/drawingmlCustomData" val="0" checksum="0"/>
                </a:ext>
              </a:extLst>
            </a:pPr>
            <a:r>
              <a:rPr lang="zh-CN" altLang="en-US" b="0" dirty="0">
                <a:latin typeface="楷体" panose="02010609060101010101" pitchFamily="49" charset="-122"/>
                <a:ea typeface="楷体" panose="02010609060101010101" pitchFamily="49" charset="-122"/>
                <a:cs typeface="楷体" panose="02010609060101010101" pitchFamily="49" charset="-122"/>
              </a:rPr>
              <a:t>本阶段对仿真模型进行了细化，并根据</a:t>
            </a:r>
            <a:r>
              <a:rPr lang="en-US" altLang="zh-CN" b="0" dirty="0">
                <a:latin typeface="楷体" panose="02010609060101010101" pitchFamily="49" charset="-122"/>
                <a:ea typeface="楷体" panose="02010609060101010101" pitchFamily="49" charset="-122"/>
                <a:cs typeface="楷体" panose="02010609060101010101" pitchFamily="49" charset="-122"/>
              </a:rPr>
              <a:t>CEPC</a:t>
            </a:r>
            <a:r>
              <a:rPr lang="zh-CN" altLang="en-US" b="0" dirty="0">
                <a:latin typeface="楷体" panose="02010609060101010101" pitchFamily="49" charset="-122"/>
                <a:ea typeface="楷体" panose="02010609060101010101" pitchFamily="49" charset="-122"/>
                <a:cs typeface="楷体" panose="02010609060101010101" pitchFamily="49" charset="-122"/>
              </a:rPr>
              <a:t>小组的安排对</a:t>
            </a:r>
            <a:r>
              <a:rPr lang="en-US" altLang="zh-CN" b="0" dirty="0">
                <a:latin typeface="楷体" panose="02010609060101010101" pitchFamily="49" charset="-122"/>
                <a:ea typeface="楷体" panose="02010609060101010101" pitchFamily="49" charset="-122"/>
                <a:cs typeface="楷体" panose="02010609060101010101" pitchFamily="49" charset="-122"/>
              </a:rPr>
              <a:t>12.5</a:t>
            </a:r>
            <a:r>
              <a:rPr lang="zh-CN" altLang="en-US" b="0" dirty="0">
                <a:latin typeface="楷体" panose="02010609060101010101" pitchFamily="49" charset="-122"/>
                <a:ea typeface="楷体" panose="02010609060101010101" pitchFamily="49" charset="-122"/>
                <a:cs typeface="楷体" panose="02010609060101010101" pitchFamily="49" charset="-122"/>
              </a:rPr>
              <a:t>公里的一个标段即</a:t>
            </a:r>
            <a:r>
              <a:rPr lang="en-US" altLang="zh-CN" b="0" dirty="0">
                <a:latin typeface="楷体" panose="02010609060101010101" pitchFamily="49" charset="-122"/>
                <a:ea typeface="楷体" panose="02010609060101010101" pitchFamily="49" charset="-122"/>
                <a:cs typeface="楷体" panose="02010609060101010101" pitchFamily="49" charset="-122"/>
              </a:rPr>
              <a:t>1/8</a:t>
            </a:r>
            <a:r>
              <a:rPr lang="zh-CN" altLang="en-US" b="0" dirty="0">
                <a:latin typeface="楷体" panose="02010609060101010101" pitchFamily="49" charset="-122"/>
                <a:ea typeface="楷体" panose="02010609060101010101" pitchFamily="49" charset="-122"/>
                <a:cs typeface="楷体" panose="02010609060101010101" pitchFamily="49" charset="-122"/>
              </a:rPr>
              <a:t>环进行了仿真计算。仿真过程流程图如图所示</a:t>
            </a:r>
            <a:endParaRPr lang="zh-CN" dirty="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7471" y="2137399"/>
            <a:ext cx="9011986" cy="393262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标题 8"/>
          <p:cNvSpPr>
            <a:spLocks noGrp="1"/>
          </p:cNvSpPr>
          <p:nvPr>
            <p:ph type="ctrTitle"/>
            <p:custDataLst>
              <p:tags r:id="rId1"/>
            </p:custDataLst>
          </p:nvPr>
        </p:nvSpPr>
        <p:spPr/>
        <p:txBody>
          <a:bodyPr/>
          <a:p>
            <a:endParaRPr lang="zh-CN" altLang="en-US"/>
          </a:p>
        </p:txBody>
      </p:sp>
      <p:sp>
        <p:nvSpPr>
          <p:cNvPr id="10" name="副标题 9"/>
          <p:cNvSpPr>
            <a:spLocks noGrp="1"/>
          </p:cNvSpPr>
          <p:nvPr>
            <p:ph type="subTitle" idx="1"/>
            <p:custDataLst>
              <p:tags r:id="rId2"/>
            </p:custDataLst>
          </p:nvPr>
        </p:nvSpPr>
        <p:spPr/>
        <p:txBody>
          <a:bodyPr/>
          <a:p>
            <a:endParaRPr lang="zh-CN" altLang="en-US"/>
          </a:p>
        </p:txBody>
      </p:sp>
      <p:sp>
        <p:nvSpPr>
          <p:cNvPr id="5" name="文本框 4"/>
          <p:cNvSpPr txBox="1"/>
          <p:nvPr/>
        </p:nvSpPr>
        <p:spPr>
          <a:xfrm>
            <a:off x="245745" y="1291272"/>
            <a:ext cx="9891926" cy="369332"/>
          </a:xfrm>
          <a:prstGeom prst="rect">
            <a:avLst/>
          </a:prstGeom>
          <a:noFill/>
        </p:spPr>
        <p:txBody>
          <a:bodyPr wrap="square" rtlCol="0" anchor="t">
            <a:spAutoFit/>
          </a:bodyPr>
          <a:lstStyle/>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需要进行仿真的设备类型一共有</a:t>
            </a:r>
            <a:r>
              <a:rPr lang="en-US" altLang="zh-CN" dirty="0">
                <a:latin typeface="楷体" panose="02010609060101010101" pitchFamily="49" charset="-122"/>
                <a:ea typeface="楷体" panose="02010609060101010101" pitchFamily="49" charset="-122"/>
                <a:cs typeface="楷体" panose="02010609060101010101" pitchFamily="49" charset="-122"/>
              </a:rPr>
              <a:t>24</a:t>
            </a:r>
            <a:r>
              <a:rPr lang="zh-CN" altLang="en-US" dirty="0">
                <a:latin typeface="楷体" panose="02010609060101010101" pitchFamily="49" charset="-122"/>
                <a:ea typeface="楷体" panose="02010609060101010101" pitchFamily="49" charset="-122"/>
                <a:cs typeface="楷体" panose="02010609060101010101" pitchFamily="49" charset="-122"/>
              </a:rPr>
              <a:t>种，其相关的设备信息如下表所示。</a:t>
            </a:r>
            <a:endParaRPr lang="zh-CN" altLang="en-US" dirty="0">
              <a:latin typeface="楷体" panose="02010609060101010101" pitchFamily="49" charset="-122"/>
              <a:ea typeface="楷体" panose="02010609060101010101" pitchFamily="49" charset="-122"/>
              <a:cs typeface="楷体" panose="02010609060101010101" pitchFamily="49" charset="-122"/>
            </a:endParaRPr>
          </a:p>
        </p:txBody>
      </p:sp>
      <p:sp>
        <p:nvSpPr>
          <p:cNvPr id="7" name="文本框 6"/>
          <p:cNvSpPr txBox="1"/>
          <p:nvPr>
            <p:custDataLst>
              <p:tags r:id="rId3"/>
            </p:custDataLst>
          </p:nvPr>
        </p:nvSpPr>
        <p:spPr>
          <a:xfrm>
            <a:off x="443865" y="304800"/>
            <a:ext cx="9326880" cy="953135"/>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5</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仿真结果说明</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endParaRPr>
          </a:p>
          <a:p>
            <a:pPr algn="l"/>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输入参数说明</a:t>
            </a:r>
            <a:endPar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pic>
        <p:nvPicPr>
          <p:cNvPr id="8" name="图片 7"/>
          <p:cNvPicPr>
            <a:picLocks noChangeAspect="1"/>
          </p:cNvPicPr>
          <p:nvPr/>
        </p:nvPicPr>
        <p:blipFill>
          <a:blip r:embed="rId4"/>
          <a:stretch>
            <a:fillRect/>
          </a:stretch>
        </p:blipFill>
        <p:spPr>
          <a:xfrm>
            <a:off x="3002915" y="1660525"/>
            <a:ext cx="4974590" cy="486664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95535" y="1340821"/>
            <a:ext cx="9209314" cy="2030095"/>
          </a:xfrm>
          <a:prstGeom prst="rect">
            <a:avLst/>
          </a:prstGeom>
          <a:noFill/>
        </p:spPr>
        <p:txBody>
          <a:bodyPr wrap="square" rtlCol="0" anchor="t">
            <a:spAutoFit/>
          </a:bodyPr>
          <a:lstStyle/>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 仿真仓库说明：</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1</a:t>
            </a:r>
            <a:r>
              <a:rPr lang="zh-CN" altLang="en-US" dirty="0">
                <a:latin typeface="楷体" panose="02010609060101010101" pitchFamily="49" charset="-122"/>
                <a:ea typeface="楷体" panose="02010609060101010101" pitchFamily="49" charset="-122"/>
                <a:cs typeface="楷体" panose="02010609060101010101" pitchFamily="49" charset="-122"/>
              </a:rPr>
              <a:t>）类型一（只有堆货区），堆货区面积</a:t>
            </a:r>
            <a:r>
              <a:rPr lang="en-US" altLang="zh-CN" dirty="0">
                <a:latin typeface="楷体" panose="02010609060101010101" pitchFamily="49" charset="-122"/>
                <a:ea typeface="楷体" panose="02010609060101010101" pitchFamily="49" charset="-122"/>
                <a:cs typeface="楷体" panose="02010609060101010101" pitchFamily="49" charset="-122"/>
              </a:rPr>
              <a:t>50m*100m = 5000m2</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2</a:t>
            </a:r>
            <a:r>
              <a:rPr lang="zh-CN" altLang="en-US" dirty="0">
                <a:latin typeface="楷体" panose="02010609060101010101" pitchFamily="49" charset="-122"/>
                <a:ea typeface="楷体" panose="02010609060101010101" pitchFamily="49" charset="-122"/>
                <a:cs typeface="楷体" panose="02010609060101010101" pitchFamily="49" charset="-122"/>
              </a:rPr>
              <a:t>）类型二（带货架），无货架仓库堆货区面积</a:t>
            </a:r>
            <a:r>
              <a:rPr lang="en-US" altLang="zh-CN" dirty="0">
                <a:latin typeface="楷体" panose="02010609060101010101" pitchFamily="49" charset="-122"/>
                <a:ea typeface="楷体" panose="02010609060101010101" pitchFamily="49" charset="-122"/>
                <a:cs typeface="楷体" panose="02010609060101010101" pitchFamily="49" charset="-122"/>
              </a:rPr>
              <a:t>5000m2</a:t>
            </a:r>
            <a:r>
              <a:rPr lang="zh-CN" altLang="en-US" dirty="0">
                <a:latin typeface="楷体" panose="02010609060101010101" pitchFamily="49" charset="-122"/>
                <a:ea typeface="楷体" panose="02010609060101010101" pitchFamily="49" charset="-122"/>
                <a:cs typeface="楷体" panose="02010609060101010101" pitchFamily="49" charset="-122"/>
              </a:rPr>
              <a:t>；有货架仓库堆货区面积为</a:t>
            </a:r>
            <a:r>
              <a:rPr lang="en-US" altLang="zh-CN" dirty="0">
                <a:latin typeface="楷体" panose="02010609060101010101" pitchFamily="49" charset="-122"/>
                <a:ea typeface="楷体" panose="02010609060101010101" pitchFamily="49" charset="-122"/>
                <a:cs typeface="楷体" panose="02010609060101010101" pitchFamily="49" charset="-122"/>
              </a:rPr>
              <a:t>4000m2</a:t>
            </a:r>
            <a:r>
              <a:rPr lang="zh-CN" altLang="en-US" dirty="0">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100m*40m</a:t>
            </a:r>
            <a:r>
              <a:rPr lang="zh-CN" altLang="en-US" dirty="0">
                <a:latin typeface="楷体" panose="02010609060101010101" pitchFamily="49" charset="-122"/>
                <a:ea typeface="楷体" panose="02010609060101010101" pitchFamily="49" charset="-122"/>
                <a:cs typeface="楷体" panose="02010609060101010101" pitchFamily="49" charset="-122"/>
              </a:rPr>
              <a:t>），货架区面积</a:t>
            </a:r>
            <a:r>
              <a:rPr lang="en-US" altLang="zh-CN" dirty="0">
                <a:latin typeface="楷体" panose="02010609060101010101" pitchFamily="49" charset="-122"/>
                <a:ea typeface="楷体" panose="02010609060101010101" pitchFamily="49" charset="-122"/>
                <a:cs typeface="楷体" panose="02010609060101010101" pitchFamily="49" charset="-122"/>
              </a:rPr>
              <a:t>1000 m2</a:t>
            </a:r>
            <a:r>
              <a:rPr lang="zh-CN" altLang="en-US" dirty="0">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100m*10m</a:t>
            </a:r>
            <a:r>
              <a:rPr lang="zh-CN" altLang="en-US" dirty="0">
                <a:latin typeface="楷体" panose="02010609060101010101" pitchFamily="49" charset="-122"/>
                <a:ea typeface="楷体" panose="02010609060101010101" pitchFamily="49" charset="-122"/>
                <a:cs typeface="楷体" panose="02010609060101010101" pitchFamily="49" charset="-122"/>
              </a:rPr>
              <a:t>），货架单元个数</a:t>
            </a:r>
            <a:r>
              <a:rPr lang="en-US" altLang="zh-CN" dirty="0">
                <a:latin typeface="楷体" panose="02010609060101010101" pitchFamily="49" charset="-122"/>
                <a:ea typeface="楷体" panose="02010609060101010101" pitchFamily="49" charset="-122"/>
                <a:cs typeface="楷体" panose="02010609060101010101" pitchFamily="49" charset="-122"/>
              </a:rPr>
              <a:t>9000</a:t>
            </a:r>
            <a:r>
              <a:rPr lang="zh-CN" altLang="en-US" dirty="0">
                <a:latin typeface="楷体" panose="02010609060101010101" pitchFamily="49" charset="-122"/>
                <a:ea typeface="楷体" panose="02010609060101010101" pitchFamily="49" charset="-122"/>
                <a:cs typeface="楷体" panose="02010609060101010101" pitchFamily="49" charset="-122"/>
              </a:rPr>
              <a:t>，货架规格为</a:t>
            </a:r>
            <a:r>
              <a:rPr lang="en-US" altLang="zh-CN" dirty="0">
                <a:latin typeface="楷体" panose="02010609060101010101" pitchFamily="49" charset="-122"/>
                <a:ea typeface="楷体" panose="02010609060101010101" pitchFamily="49" charset="-122"/>
                <a:cs typeface="楷体" panose="02010609060101010101" pitchFamily="49" charset="-122"/>
              </a:rPr>
              <a:t>0.55m*0.35m*0.25m</a:t>
            </a:r>
            <a:r>
              <a:rPr lang="zh-CN" altLang="en-US" dirty="0">
                <a:latin typeface="楷体" panose="02010609060101010101" pitchFamily="49" charset="-122"/>
                <a:ea typeface="楷体" panose="02010609060101010101" pitchFamily="49" charset="-122"/>
                <a:cs typeface="楷体" panose="02010609060101010101" pitchFamily="49" charset="-122"/>
              </a:rPr>
              <a:t>，层数：</a:t>
            </a:r>
            <a:r>
              <a:rPr lang="en-US" altLang="zh-CN" dirty="0">
                <a:latin typeface="楷体" panose="02010609060101010101" pitchFamily="49" charset="-122"/>
                <a:ea typeface="楷体" panose="02010609060101010101" pitchFamily="49" charset="-122"/>
                <a:cs typeface="楷体" panose="02010609060101010101" pitchFamily="49" charset="-122"/>
              </a:rPr>
              <a:t>3</a:t>
            </a:r>
            <a:r>
              <a:rPr lang="zh-CN" altLang="en-US" dirty="0">
                <a:latin typeface="楷体" panose="02010609060101010101" pitchFamily="49" charset="-122"/>
                <a:ea typeface="楷体" panose="02010609060101010101" pitchFamily="49" charset="-122"/>
                <a:cs typeface="楷体" panose="02010609060101010101" pitchFamily="49" charset="-122"/>
              </a:rPr>
              <a:t>层，根据货架区的面积以及货架规格可知，横向一排最多放置</a:t>
            </a:r>
            <a:r>
              <a:rPr lang="en-US" altLang="zh-CN" dirty="0">
                <a:latin typeface="楷体" panose="02010609060101010101" pitchFamily="49" charset="-122"/>
                <a:ea typeface="楷体" panose="02010609060101010101" pitchFamily="49" charset="-122"/>
                <a:cs typeface="楷体" panose="02010609060101010101" pitchFamily="49" charset="-122"/>
              </a:rPr>
              <a:t>180</a:t>
            </a:r>
            <a:r>
              <a:rPr lang="zh-CN" altLang="en-US" dirty="0">
                <a:latin typeface="楷体" panose="02010609060101010101" pitchFamily="49" charset="-122"/>
                <a:ea typeface="楷体" panose="02010609060101010101" pitchFamily="49" charset="-122"/>
                <a:cs typeface="楷体" panose="02010609060101010101" pitchFamily="49" charset="-122"/>
              </a:rPr>
              <a:t>个货架，纵向一列最多可放置</a:t>
            </a:r>
            <a:r>
              <a:rPr lang="en-US" altLang="zh-CN" dirty="0">
                <a:latin typeface="楷体" panose="02010609060101010101" pitchFamily="49" charset="-122"/>
                <a:ea typeface="楷体" panose="02010609060101010101" pitchFamily="49" charset="-122"/>
                <a:cs typeface="楷体" panose="02010609060101010101" pitchFamily="49" charset="-122"/>
              </a:rPr>
              <a:t>28</a:t>
            </a:r>
            <a:r>
              <a:rPr lang="zh-CN" altLang="en-US" dirty="0">
                <a:latin typeface="楷体" panose="02010609060101010101" pitchFamily="49" charset="-122"/>
                <a:ea typeface="楷体" panose="02010609060101010101" pitchFamily="49" charset="-122"/>
                <a:cs typeface="楷体" panose="02010609060101010101" pitchFamily="49" charset="-122"/>
              </a:rPr>
              <a:t>货架， </a:t>
            </a:r>
            <a:r>
              <a:rPr lang="en-US" altLang="zh-CN" dirty="0">
                <a:latin typeface="楷体" panose="02010609060101010101" pitchFamily="49" charset="-122"/>
                <a:ea typeface="楷体" panose="02010609060101010101" pitchFamily="49" charset="-122"/>
                <a:cs typeface="楷体" panose="02010609060101010101" pitchFamily="49" charset="-122"/>
              </a:rPr>
              <a:t>180*28=5024</a:t>
            </a:r>
            <a:r>
              <a:rPr lang="zh-CN" altLang="en-US" dirty="0">
                <a:latin typeface="楷体" panose="02010609060101010101" pitchFamily="49" charset="-122"/>
                <a:ea typeface="楷体" panose="02010609060101010101" pitchFamily="49" charset="-122"/>
                <a:cs typeface="楷体" panose="02010609060101010101" pitchFamily="49" charset="-122"/>
              </a:rPr>
              <a:t>，即</a:t>
            </a:r>
            <a:r>
              <a:rPr lang="en-US" altLang="zh-CN" dirty="0">
                <a:latin typeface="楷体" panose="02010609060101010101" pitchFamily="49" charset="-122"/>
                <a:ea typeface="楷体" panose="02010609060101010101" pitchFamily="49" charset="-122"/>
                <a:cs typeface="楷体" panose="02010609060101010101" pitchFamily="49" charset="-122"/>
              </a:rPr>
              <a:t>1000㎡</a:t>
            </a:r>
            <a:r>
              <a:rPr lang="zh-CN" altLang="en-US" dirty="0">
                <a:latin typeface="楷体" panose="02010609060101010101" pitchFamily="49" charset="-122"/>
                <a:ea typeface="楷体" panose="02010609060101010101" pitchFamily="49" charset="-122"/>
                <a:cs typeface="楷体" panose="02010609060101010101" pitchFamily="49" charset="-122"/>
              </a:rPr>
              <a:t>的货架区最多可放置</a:t>
            </a:r>
            <a:r>
              <a:rPr lang="en-US" altLang="zh-CN" dirty="0">
                <a:latin typeface="楷体" panose="02010609060101010101" pitchFamily="49" charset="-122"/>
                <a:ea typeface="楷体" panose="02010609060101010101" pitchFamily="49" charset="-122"/>
                <a:cs typeface="楷体" panose="02010609060101010101" pitchFamily="49" charset="-122"/>
              </a:rPr>
              <a:t>5024</a:t>
            </a:r>
            <a:r>
              <a:rPr lang="zh-CN" altLang="en-US" dirty="0">
                <a:latin typeface="楷体" panose="02010609060101010101" pitchFamily="49" charset="-122"/>
                <a:ea typeface="楷体" panose="02010609060101010101" pitchFamily="49" charset="-122"/>
                <a:cs typeface="楷体" panose="02010609060101010101" pitchFamily="49" charset="-122"/>
              </a:rPr>
              <a:t>个货架。</a:t>
            </a:r>
            <a:endParaRPr lang="zh-CN" altLang="en-US" dirty="0">
              <a:latin typeface="楷体" panose="02010609060101010101" pitchFamily="49" charset="-122"/>
              <a:ea typeface="楷体" panose="02010609060101010101" pitchFamily="49" charset="-122"/>
              <a:cs typeface="楷体" panose="02010609060101010101" pitchFamily="49" charset="-122"/>
            </a:endParaRPr>
          </a:p>
        </p:txBody>
      </p:sp>
      <p:sp>
        <p:nvSpPr>
          <p:cNvPr id="7" name="文本框 6"/>
          <p:cNvSpPr txBox="1"/>
          <p:nvPr>
            <p:custDataLst>
              <p:tags r:id="rId1"/>
            </p:custDataLst>
          </p:nvPr>
        </p:nvSpPr>
        <p:spPr>
          <a:xfrm>
            <a:off x="443865" y="304800"/>
            <a:ext cx="9326880" cy="521970"/>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5</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仿真结果说明</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2329587" y="3429000"/>
            <a:ext cx="2373041" cy="2038754"/>
          </a:xfrm>
          <a:prstGeom prst="rect">
            <a:avLst/>
          </a:prstGeom>
          <a:noFill/>
          <a:ln w="9525">
            <a:noFill/>
          </a:ln>
        </p:spPr>
      </p:pic>
      <p:pic>
        <p:nvPicPr>
          <p:cNvPr id="3" name="图片 2"/>
          <p:cNvPicPr>
            <a:picLocks noChangeAspect="1"/>
          </p:cNvPicPr>
          <p:nvPr>
            <p:custDataLst>
              <p:tags r:id="rId4"/>
            </p:custDataLst>
          </p:nvPr>
        </p:nvPicPr>
        <p:blipFill>
          <a:blip r:embed="rId5"/>
          <a:stretch>
            <a:fillRect/>
          </a:stretch>
        </p:blipFill>
        <p:spPr>
          <a:xfrm>
            <a:off x="6712467" y="3528060"/>
            <a:ext cx="2462384" cy="1939694"/>
          </a:xfrm>
          <a:prstGeom prst="rect">
            <a:avLst/>
          </a:prstGeom>
          <a:noFill/>
          <a:ln w="9525">
            <a:noFill/>
          </a:ln>
        </p:spPr>
      </p:pic>
      <p:sp>
        <p:nvSpPr>
          <p:cNvPr id="4" name="文本框 3"/>
          <p:cNvSpPr txBox="1"/>
          <p:nvPr>
            <p:custDataLst>
              <p:tags r:id="rId6"/>
            </p:custDataLst>
          </p:nvPr>
        </p:nvSpPr>
        <p:spPr>
          <a:xfrm>
            <a:off x="2329587" y="5599093"/>
            <a:ext cx="2235938" cy="338554"/>
          </a:xfrm>
          <a:prstGeom prst="rect">
            <a:avLst/>
          </a:prstGeom>
          <a:noFill/>
        </p:spPr>
        <p:txBody>
          <a:bodyPr wrap="square" rtlCol="0">
            <a:spAutoFit/>
          </a:bodyPr>
          <a:lstStyle/>
          <a:p>
            <a:pPr algn="ctr"/>
            <a:r>
              <a:rPr lang="zh-CN" altLang="en-US" sz="1600" dirty="0">
                <a:latin typeface="楷体" panose="02010609060101010101" pitchFamily="49" charset="-122"/>
                <a:ea typeface="楷体" panose="02010609060101010101" pitchFamily="49" charset="-122"/>
              </a:rPr>
              <a:t>仓库类型一平面图</a:t>
            </a:r>
            <a:endParaRPr lang="zh-CN" altLang="en-US" sz="1600" dirty="0">
              <a:latin typeface="楷体" panose="02010609060101010101" pitchFamily="49" charset="-122"/>
              <a:ea typeface="楷体" panose="02010609060101010101" pitchFamily="49" charset="-122"/>
            </a:endParaRPr>
          </a:p>
        </p:txBody>
      </p:sp>
      <p:sp>
        <p:nvSpPr>
          <p:cNvPr id="6" name="文本框 5"/>
          <p:cNvSpPr txBox="1"/>
          <p:nvPr>
            <p:custDataLst>
              <p:tags r:id="rId7"/>
            </p:custDataLst>
          </p:nvPr>
        </p:nvSpPr>
        <p:spPr>
          <a:xfrm>
            <a:off x="6923107" y="5574937"/>
            <a:ext cx="2235938" cy="338554"/>
          </a:xfrm>
          <a:prstGeom prst="rect">
            <a:avLst/>
          </a:prstGeom>
          <a:noFill/>
        </p:spPr>
        <p:txBody>
          <a:bodyPr wrap="square" rtlCol="0">
            <a:spAutoFit/>
          </a:bodyPr>
          <a:lstStyle/>
          <a:p>
            <a:pPr algn="ctr"/>
            <a:r>
              <a:rPr lang="zh-CN" altLang="en-US" sz="1600" dirty="0">
                <a:latin typeface="楷体" panose="02010609060101010101" pitchFamily="49" charset="-122"/>
                <a:ea typeface="楷体" panose="02010609060101010101" pitchFamily="49" charset="-122"/>
              </a:rPr>
              <a:t>仓库类型二平面图</a:t>
            </a:r>
            <a:endParaRPr lang="zh-CN" altLang="en-US" sz="1600" dirty="0">
              <a:latin typeface="楷体" panose="02010609060101010101" pitchFamily="49" charset="-122"/>
              <a:ea typeface="楷体" panose="02010609060101010101" pitchFamily="49" charset="-122"/>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ctrTitle"/>
            <p:custDataLst>
              <p:tags r:id="rId1"/>
            </p:custDataLst>
          </p:nvPr>
        </p:nvSpPr>
        <p:spPr/>
        <p:txBody>
          <a:bodyPr/>
          <a:p>
            <a:endParaRPr lang="zh-CN" altLang="en-US"/>
          </a:p>
        </p:txBody>
      </p:sp>
      <p:sp>
        <p:nvSpPr>
          <p:cNvPr id="10" name="副标题 9"/>
          <p:cNvSpPr>
            <a:spLocks noGrp="1"/>
          </p:cNvSpPr>
          <p:nvPr>
            <p:ph type="subTitle" idx="1"/>
            <p:custDataLst>
              <p:tags r:id="rId2"/>
            </p:custDataLst>
          </p:nvPr>
        </p:nvSpPr>
        <p:spPr/>
        <p:txBody>
          <a:bodyPr/>
          <a:p>
            <a:endParaRPr lang="zh-CN" altLang="en-US"/>
          </a:p>
        </p:txBody>
      </p:sp>
      <p:sp>
        <p:nvSpPr>
          <p:cNvPr id="17" name="矩形 16"/>
          <p:cNvSpPr/>
          <p:nvPr/>
        </p:nvSpPr>
        <p:spPr>
          <a:xfrm>
            <a:off x="245745" y="222885"/>
            <a:ext cx="11700510" cy="6412230"/>
          </a:xfrm>
          <a:prstGeom prst="rect">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05070" y="909935"/>
            <a:ext cx="9209314" cy="1754326"/>
          </a:xfrm>
          <a:prstGeom prst="rect">
            <a:avLst/>
          </a:prstGeom>
          <a:noFill/>
        </p:spPr>
        <p:txBody>
          <a:bodyPr wrap="square" rtlCol="0" anchor="t">
            <a:spAutoFit/>
          </a:bodyPr>
          <a:lstStyle/>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采用两种方案来进行仿真：第一种是全部使用类型一的仓库，第二种是综合使用类型一和类型二的仓库。</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1</a:t>
            </a:r>
            <a:r>
              <a:rPr lang="zh-CN" altLang="en-US" dirty="0">
                <a:latin typeface="楷体" panose="02010609060101010101" pitchFamily="49" charset="-122"/>
                <a:ea typeface="楷体" panose="02010609060101010101" pitchFamily="49" charset="-122"/>
                <a:cs typeface="楷体" panose="02010609060101010101" pitchFamily="49" charset="-122"/>
              </a:rPr>
              <a:t>）方案一</a:t>
            </a:r>
            <a:endParaRPr lang="zh-CN" altLang="en-US" dirty="0">
              <a:latin typeface="楷体" panose="02010609060101010101" pitchFamily="49" charset="-122"/>
              <a:ea typeface="楷体" panose="02010609060101010101" pitchFamily="49" charset="-122"/>
              <a:cs typeface="楷体" panose="02010609060101010101" pitchFamily="49" charset="-122"/>
            </a:endParaRPr>
          </a:p>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仿真开始时间：</a:t>
            </a:r>
            <a:r>
              <a:rPr lang="en-US" altLang="zh-CN" dirty="0">
                <a:latin typeface="楷体" panose="02010609060101010101" pitchFamily="49" charset="-122"/>
                <a:ea typeface="楷体" panose="02010609060101010101" pitchFamily="49" charset="-122"/>
                <a:cs typeface="楷体" panose="02010609060101010101" pitchFamily="49" charset="-122"/>
              </a:rPr>
              <a:t>2024.10.19</a:t>
            </a:r>
            <a:r>
              <a:rPr lang="zh-CN" altLang="en-US" dirty="0">
                <a:latin typeface="楷体" panose="02010609060101010101" pitchFamily="49" charset="-122"/>
                <a:ea typeface="楷体" panose="02010609060101010101" pitchFamily="49" charset="-122"/>
                <a:cs typeface="楷体" panose="02010609060101010101" pitchFamily="49" charset="-122"/>
              </a:rPr>
              <a:t>；仿真结束时间：</a:t>
            </a:r>
            <a:r>
              <a:rPr lang="en-US" altLang="zh-CN" dirty="0">
                <a:latin typeface="楷体" panose="02010609060101010101" pitchFamily="49" charset="-122"/>
                <a:ea typeface="楷体" panose="02010609060101010101" pitchFamily="49" charset="-122"/>
                <a:cs typeface="楷体" panose="02010609060101010101" pitchFamily="49" charset="-122"/>
              </a:rPr>
              <a:t>2030.7.29</a:t>
            </a:r>
            <a:r>
              <a:rPr lang="zh-CN" altLang="en-US" dirty="0">
                <a:latin typeface="楷体" panose="02010609060101010101" pitchFamily="49" charset="-122"/>
                <a:ea typeface="楷体" panose="02010609060101010101" pitchFamily="49" charset="-122"/>
                <a:cs typeface="楷体" panose="02010609060101010101" pitchFamily="49" charset="-122"/>
              </a:rPr>
              <a:t>。设备</a:t>
            </a:r>
            <a:r>
              <a:rPr lang="en-US" altLang="zh-CN" dirty="0">
                <a:latin typeface="楷体" panose="02010609060101010101" pitchFamily="49" charset="-122"/>
                <a:ea typeface="楷体" panose="02010609060101010101" pitchFamily="49" charset="-122"/>
                <a:cs typeface="楷体" panose="02010609060101010101" pitchFamily="49" charset="-122"/>
              </a:rPr>
              <a:t>1-24</a:t>
            </a:r>
            <a:r>
              <a:rPr lang="zh-CN" altLang="en-US" dirty="0">
                <a:latin typeface="楷体" panose="02010609060101010101" pitchFamily="49" charset="-122"/>
                <a:ea typeface="楷体" panose="02010609060101010101" pitchFamily="49" charset="-122"/>
                <a:cs typeface="楷体" panose="02010609060101010101" pitchFamily="49" charset="-122"/>
              </a:rPr>
              <a:t>的仿真可视化结果如下所示：</a:t>
            </a:r>
            <a:endParaRPr lang="zh-CN" altLang="en-US" dirty="0">
              <a:latin typeface="楷体" panose="02010609060101010101" pitchFamily="49" charset="-122"/>
              <a:ea typeface="楷体" panose="02010609060101010101" pitchFamily="49" charset="-122"/>
              <a:cs typeface="楷体" panose="02010609060101010101" pitchFamily="49" charset="-122"/>
            </a:endParaRPr>
          </a:p>
          <a:p>
            <a:pPr indent="457200"/>
            <a:endParaRPr lang="zh-CN" altLang="en-US" dirty="0">
              <a:latin typeface="楷体" panose="02010609060101010101" pitchFamily="49" charset="-122"/>
              <a:ea typeface="楷体" panose="02010609060101010101" pitchFamily="49" charset="-122"/>
              <a:cs typeface="楷体" panose="02010609060101010101" pitchFamily="49" charset="-122"/>
            </a:endParaRPr>
          </a:p>
        </p:txBody>
      </p:sp>
      <p:sp>
        <p:nvSpPr>
          <p:cNvPr id="7" name="文本框 6"/>
          <p:cNvSpPr txBox="1"/>
          <p:nvPr>
            <p:custDataLst>
              <p:tags r:id="rId3"/>
            </p:custDataLst>
          </p:nvPr>
        </p:nvSpPr>
        <p:spPr>
          <a:xfrm>
            <a:off x="443865" y="304800"/>
            <a:ext cx="9326880" cy="521970"/>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5</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仿真结果说明</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085" y="2339143"/>
            <a:ext cx="6808429" cy="4028436"/>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ctrTitle"/>
            <p:custDataLst>
              <p:tags r:id="rId1"/>
            </p:custDataLst>
          </p:nvPr>
        </p:nvSpPr>
        <p:spPr/>
        <p:txBody>
          <a:bodyPr/>
          <a:p>
            <a:endParaRPr lang="zh-CN" altLang="en-US"/>
          </a:p>
        </p:txBody>
      </p:sp>
      <p:sp>
        <p:nvSpPr>
          <p:cNvPr id="11" name="副标题 10"/>
          <p:cNvSpPr>
            <a:spLocks noGrp="1"/>
          </p:cNvSpPr>
          <p:nvPr>
            <p:ph type="subTitle" idx="1"/>
            <p:custDataLst>
              <p:tags r:id="rId2"/>
            </p:custDataLst>
          </p:nvPr>
        </p:nvSpPr>
        <p:spPr/>
        <p:txBody>
          <a:bodyPr/>
          <a:p>
            <a:endParaRPr lang="zh-CN" altLang="en-US"/>
          </a:p>
        </p:txBody>
      </p:sp>
      <p:sp>
        <p:nvSpPr>
          <p:cNvPr id="7" name="文本框 6"/>
          <p:cNvSpPr txBox="1"/>
          <p:nvPr>
            <p:custDataLst>
              <p:tags r:id="rId3"/>
            </p:custDataLst>
          </p:nvPr>
        </p:nvSpPr>
        <p:spPr>
          <a:xfrm>
            <a:off x="443865" y="304800"/>
            <a:ext cx="9326880" cy="521970"/>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5</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仿真结果说明</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741" y="304800"/>
            <a:ext cx="7534456" cy="449476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701" y="4905206"/>
            <a:ext cx="6103062" cy="1610897"/>
          </a:xfrm>
          <a:prstGeom prst="rect">
            <a:avLst/>
          </a:prstGeom>
        </p:spPr>
      </p:pic>
      <p:sp>
        <p:nvSpPr>
          <p:cNvPr id="4" name="文本框 3"/>
          <p:cNvSpPr txBox="1"/>
          <p:nvPr/>
        </p:nvSpPr>
        <p:spPr>
          <a:xfrm>
            <a:off x="514985" y="1235075"/>
            <a:ext cx="3190240" cy="1476375"/>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由仿真结果可知，总仓库利用率为</a:t>
            </a:r>
            <a:r>
              <a:rPr lang="en-US" altLang="zh-CN" dirty="0">
                <a:latin typeface="楷体" panose="02010609060101010101" pitchFamily="49" charset="-122"/>
                <a:ea typeface="楷体" panose="02010609060101010101" pitchFamily="49" charset="-122"/>
              </a:rPr>
              <a:t>74+100+90+49+61+70+100+96+69=709</a:t>
            </a:r>
            <a:r>
              <a:rPr lang="zh-CN" altLang="en-US" dirty="0">
                <a:latin typeface="楷体" panose="02010609060101010101" pitchFamily="49" charset="-122"/>
                <a:ea typeface="楷体" panose="02010609060101010101" pitchFamily="49" charset="-122"/>
              </a:rPr>
              <a:t>，需要</a:t>
            </a:r>
            <a:r>
              <a:rPr lang="en-US" altLang="zh-CN" dirty="0">
                <a:latin typeface="楷体" panose="02010609060101010101" pitchFamily="49" charset="-122"/>
                <a:ea typeface="楷体" panose="02010609060101010101" pitchFamily="49" charset="-122"/>
              </a:rPr>
              <a:t>9</a:t>
            </a:r>
            <a:r>
              <a:rPr lang="zh-CN" altLang="en-US" dirty="0">
                <a:latin typeface="楷体" panose="02010609060101010101" pitchFamily="49" charset="-122"/>
                <a:ea typeface="楷体" panose="02010609060101010101" pitchFamily="49" charset="-122"/>
              </a:rPr>
              <a:t>个仓库，每个仓库的平均利用率在</a:t>
            </a:r>
            <a:r>
              <a:rPr lang="en-US" altLang="zh-CN" dirty="0">
                <a:latin typeface="楷体" panose="02010609060101010101" pitchFamily="49" charset="-122"/>
                <a:ea typeface="楷体" panose="02010609060101010101" pitchFamily="49" charset="-122"/>
              </a:rPr>
              <a:t>79%</a:t>
            </a:r>
            <a:r>
              <a:rPr lang="zh-CN" altLang="en-US" dirty="0">
                <a:latin typeface="楷体" panose="02010609060101010101" pitchFamily="49" charset="-122"/>
                <a:ea typeface="楷体" panose="02010609060101010101" pitchFamily="49" charset="-122"/>
              </a:rPr>
              <a:t>。</a:t>
            </a:r>
            <a:endParaRPr lang="zh-CN" altLang="en-US" dirty="0">
              <a:latin typeface="楷体" panose="02010609060101010101" pitchFamily="49" charset="-122"/>
              <a:ea typeface="楷体" panose="02010609060101010101" pitchFamily="49"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ctrTitle"/>
            <p:custDataLst>
              <p:tags r:id="rId1"/>
            </p:custDataLst>
          </p:nvPr>
        </p:nvSpPr>
        <p:spPr/>
        <p:txBody>
          <a:bodyPr/>
          <a:p>
            <a:endParaRPr lang="zh-CN" altLang="en-US"/>
          </a:p>
        </p:txBody>
      </p:sp>
      <p:sp>
        <p:nvSpPr>
          <p:cNvPr id="10" name="副标题 9"/>
          <p:cNvSpPr>
            <a:spLocks noGrp="1"/>
          </p:cNvSpPr>
          <p:nvPr>
            <p:ph type="subTitle" idx="1"/>
            <p:custDataLst>
              <p:tags r:id="rId2"/>
            </p:custDataLst>
          </p:nvPr>
        </p:nvSpPr>
        <p:spPr/>
        <p:txBody>
          <a:bodyPr/>
          <a:p>
            <a:endParaRPr lang="zh-CN" altLang="en-US"/>
          </a:p>
        </p:txBody>
      </p:sp>
      <p:sp>
        <p:nvSpPr>
          <p:cNvPr id="5" name="文本框 4"/>
          <p:cNvSpPr txBox="1"/>
          <p:nvPr/>
        </p:nvSpPr>
        <p:spPr>
          <a:xfrm>
            <a:off x="923731" y="870447"/>
            <a:ext cx="9209314" cy="1754326"/>
          </a:xfrm>
          <a:prstGeom prst="rect">
            <a:avLst/>
          </a:prstGeom>
          <a:noFill/>
        </p:spPr>
        <p:txBody>
          <a:bodyPr wrap="square" rtlCol="0" anchor="t">
            <a:spAutoFit/>
          </a:bodyPr>
          <a:lstStyle/>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采用两种方案来进行仿真：第一种是全部使用类型一的仓库，第二种是综合使用类型一和类型二的仓库。</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1</a:t>
            </a:r>
            <a:r>
              <a:rPr lang="zh-CN" altLang="en-US" dirty="0">
                <a:latin typeface="楷体" panose="02010609060101010101" pitchFamily="49" charset="-122"/>
                <a:ea typeface="楷体" panose="02010609060101010101" pitchFamily="49" charset="-122"/>
                <a:cs typeface="楷体" panose="02010609060101010101" pitchFamily="49" charset="-122"/>
              </a:rPr>
              <a:t>）方案二</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仿真开始时间：</a:t>
            </a:r>
            <a:r>
              <a:rPr lang="en-US" altLang="zh-CN" dirty="0">
                <a:latin typeface="楷体" panose="02010609060101010101" pitchFamily="49" charset="-122"/>
                <a:ea typeface="楷体" panose="02010609060101010101" pitchFamily="49" charset="-122"/>
                <a:cs typeface="楷体" panose="02010609060101010101" pitchFamily="49" charset="-122"/>
              </a:rPr>
              <a:t>2024.10.19</a:t>
            </a:r>
            <a:r>
              <a:rPr lang="zh-CN" altLang="en-US" dirty="0">
                <a:latin typeface="楷体" panose="02010609060101010101" pitchFamily="49" charset="-122"/>
                <a:ea typeface="楷体" panose="02010609060101010101" pitchFamily="49" charset="-122"/>
                <a:cs typeface="楷体" panose="02010609060101010101" pitchFamily="49" charset="-122"/>
              </a:rPr>
              <a:t>；仿真结束时间：</a:t>
            </a:r>
            <a:r>
              <a:rPr lang="en-US" altLang="zh-CN" dirty="0">
                <a:latin typeface="楷体" panose="02010609060101010101" pitchFamily="49" charset="-122"/>
                <a:ea typeface="楷体" panose="02010609060101010101" pitchFamily="49" charset="-122"/>
                <a:cs typeface="楷体" panose="02010609060101010101" pitchFamily="49" charset="-122"/>
              </a:rPr>
              <a:t>2029.12.14</a:t>
            </a:r>
            <a:r>
              <a:rPr lang="zh-CN" altLang="en-US" dirty="0">
                <a:latin typeface="楷体" panose="02010609060101010101" pitchFamily="49" charset="-122"/>
                <a:ea typeface="楷体" panose="02010609060101010101" pitchFamily="49" charset="-122"/>
                <a:cs typeface="楷体" panose="02010609060101010101" pitchFamily="49" charset="-122"/>
              </a:rPr>
              <a:t>。需上货架的设备的仿真可视化结果如下所示：</a:t>
            </a:r>
            <a:endParaRPr lang="zh-CN" altLang="en-US" dirty="0">
              <a:latin typeface="楷体" panose="02010609060101010101" pitchFamily="49" charset="-122"/>
              <a:ea typeface="楷体" panose="02010609060101010101" pitchFamily="49" charset="-122"/>
              <a:cs typeface="楷体" panose="02010609060101010101" pitchFamily="49" charset="-122"/>
            </a:endParaRPr>
          </a:p>
          <a:p>
            <a:pPr indent="457200"/>
            <a:endParaRPr lang="zh-CN" altLang="en-US" dirty="0">
              <a:latin typeface="楷体" panose="02010609060101010101" pitchFamily="49" charset="-122"/>
              <a:ea typeface="楷体" panose="02010609060101010101" pitchFamily="49" charset="-122"/>
              <a:cs typeface="楷体" panose="02010609060101010101" pitchFamily="49" charset="-122"/>
            </a:endParaRPr>
          </a:p>
        </p:txBody>
      </p:sp>
      <p:sp>
        <p:nvSpPr>
          <p:cNvPr id="7" name="文本框 6"/>
          <p:cNvSpPr txBox="1"/>
          <p:nvPr>
            <p:custDataLst>
              <p:tags r:id="rId3"/>
            </p:custDataLst>
          </p:nvPr>
        </p:nvSpPr>
        <p:spPr>
          <a:xfrm>
            <a:off x="443865" y="304800"/>
            <a:ext cx="9326880" cy="521970"/>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5</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仿真结果说明</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568" y="2056058"/>
            <a:ext cx="7457076" cy="4123918"/>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43865" y="304800"/>
            <a:ext cx="9326880" cy="521970"/>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5</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仿真结果说明</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3421" y="733407"/>
            <a:ext cx="7724691" cy="4643281"/>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009" y="5784868"/>
            <a:ext cx="5539105" cy="57340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1988" y="809141"/>
            <a:ext cx="4002643" cy="646331"/>
          </a:xfrm>
          <a:prstGeom prst="rect">
            <a:avLst/>
          </a:prstGeom>
          <a:noFill/>
        </p:spPr>
        <p:txBody>
          <a:bodyPr wrap="square" rtlCol="0" anchor="t">
            <a:spAutoFit/>
          </a:bodyPr>
          <a:lstStyle/>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放置堆货区的设备的仿真可视化结果如图所示：</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sp>
        <p:nvSpPr>
          <p:cNvPr id="7" name="文本框 6"/>
          <p:cNvSpPr txBox="1"/>
          <p:nvPr>
            <p:custDataLst>
              <p:tags r:id="rId1"/>
            </p:custDataLst>
          </p:nvPr>
        </p:nvSpPr>
        <p:spPr>
          <a:xfrm>
            <a:off x="280035" y="254403"/>
            <a:ext cx="9326880" cy="521970"/>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5</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rPr>
              <a:t>仿真结果说明</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4763" y="313450"/>
            <a:ext cx="7256943" cy="4436086"/>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491" y="4875801"/>
            <a:ext cx="5584190" cy="1644015"/>
          </a:xfrm>
          <a:prstGeom prst="rect">
            <a:avLst/>
          </a:prstGeom>
        </p:spPr>
      </p:pic>
      <p:sp>
        <p:nvSpPr>
          <p:cNvPr id="6" name="文本框 5"/>
          <p:cNvSpPr txBox="1"/>
          <p:nvPr/>
        </p:nvSpPr>
        <p:spPr>
          <a:xfrm>
            <a:off x="430530" y="2352040"/>
            <a:ext cx="3874135" cy="3504565"/>
          </a:xfrm>
          <a:prstGeom prst="rect">
            <a:avLst/>
          </a:prstGeom>
          <a:noFill/>
        </p:spPr>
        <p:txBody>
          <a:bodyPr wrap="square" rtlCol="0">
            <a:noAutofit/>
          </a:bodyPr>
          <a:lstStyle/>
          <a:p>
            <a:r>
              <a:rPr lang="zh-CN" altLang="en-US" dirty="0">
                <a:latin typeface="楷体" panose="02010609060101010101" pitchFamily="49" charset="-122"/>
                <a:ea typeface="楷体" panose="02010609060101010101" pitchFamily="49" charset="-122"/>
              </a:rPr>
              <a:t>  为了最大化利用仓库，我们将仓库剩余容量为</a:t>
            </a:r>
            <a:r>
              <a:rPr lang="en-US" altLang="zh-CN" dirty="0">
                <a:latin typeface="楷体" panose="02010609060101010101" pitchFamily="49" charset="-122"/>
                <a:ea typeface="楷体" panose="02010609060101010101" pitchFamily="49" charset="-122"/>
              </a:rPr>
              <a:t>1058㎡</a:t>
            </a:r>
            <a:r>
              <a:rPr lang="zh-CN" altLang="en-US" dirty="0">
                <a:latin typeface="楷体" panose="02010609060101010101" pitchFamily="49" charset="-122"/>
                <a:ea typeface="楷体" panose="02010609060101010101" pitchFamily="49" charset="-122"/>
              </a:rPr>
              <a:t>的仓库进行放置货架处理，由仓库利用率计算公式得到这个带货架仓库的利用率（</a:t>
            </a:r>
            <a:r>
              <a:rPr lang="en-US" altLang="zh-CN" dirty="0">
                <a:latin typeface="楷体" panose="02010609060101010101" pitchFamily="49" charset="-122"/>
                <a:ea typeface="楷体" panose="02010609060101010101" pitchFamily="49" charset="-122"/>
              </a:rPr>
              <a:t>38*2+78</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/2=77%</a:t>
            </a:r>
            <a:r>
              <a:rPr lang="zh-CN" altLang="en-US" dirty="0">
                <a:latin typeface="楷体" panose="02010609060101010101" pitchFamily="49" charset="-122"/>
                <a:ea typeface="楷体" panose="02010609060101010101" pitchFamily="49" charset="-122"/>
              </a:rPr>
              <a:t>。剩余仓库的总利用率为</a:t>
            </a:r>
            <a:r>
              <a:rPr lang="en-US" altLang="zh-CN" dirty="0">
                <a:latin typeface="楷体" panose="02010609060101010101" pitchFamily="49" charset="-122"/>
                <a:ea typeface="楷体" panose="02010609060101010101" pitchFamily="49" charset="-122"/>
              </a:rPr>
              <a:t>45+100+100+62+73+100+60+62=602</a:t>
            </a:r>
            <a:r>
              <a:rPr lang="zh-CN" altLang="en-US" dirty="0">
                <a:latin typeface="楷体" panose="02010609060101010101" pitchFamily="49" charset="-122"/>
                <a:ea typeface="楷体" panose="02010609060101010101" pitchFamily="49" charset="-122"/>
              </a:rPr>
              <a:t>，需要</a:t>
            </a:r>
            <a:r>
              <a:rPr lang="en-US" altLang="zh-CN" dirty="0">
                <a:latin typeface="楷体" panose="02010609060101010101" pitchFamily="49" charset="-122"/>
                <a:ea typeface="楷体" panose="02010609060101010101" pitchFamily="49" charset="-122"/>
              </a:rPr>
              <a:t>8</a:t>
            </a:r>
            <a:r>
              <a:rPr lang="zh-CN" altLang="en-US" dirty="0">
                <a:latin typeface="楷体" panose="02010609060101010101" pitchFamily="49" charset="-122"/>
                <a:ea typeface="楷体" panose="02010609060101010101" pitchFamily="49" charset="-122"/>
              </a:rPr>
              <a:t>个仓库，每个仓库的平均利用率为</a:t>
            </a:r>
            <a:r>
              <a:rPr lang="en-US" altLang="zh-CN" dirty="0">
                <a:latin typeface="楷体" panose="02010609060101010101" pitchFamily="49" charset="-122"/>
                <a:ea typeface="楷体" panose="02010609060101010101" pitchFamily="49" charset="-122"/>
              </a:rPr>
              <a:t>75%</a:t>
            </a:r>
            <a:r>
              <a:rPr lang="zh-CN" altLang="en-US" dirty="0">
                <a:latin typeface="楷体" panose="02010609060101010101" pitchFamily="49" charset="-122"/>
                <a:ea typeface="楷体" panose="02010609060101010101" pitchFamily="49" charset="-122"/>
              </a:rPr>
              <a:t>，需要的货架单元个数</a:t>
            </a:r>
            <a:r>
              <a:rPr lang="en-US" altLang="zh-CN" dirty="0">
                <a:latin typeface="楷体" panose="02010609060101010101" pitchFamily="49" charset="-122"/>
                <a:ea typeface="楷体" panose="02010609060101010101" pitchFamily="49" charset="-122"/>
              </a:rPr>
              <a:t>9000-2140=6860</a:t>
            </a:r>
            <a:r>
              <a:rPr lang="zh-CN" altLang="en-US" dirty="0">
                <a:latin typeface="楷体" panose="02010609060101010101" pitchFamily="49" charset="-122"/>
                <a:ea typeface="楷体" panose="02010609060101010101" pitchFamily="49" charset="-122"/>
              </a:rPr>
              <a:t>，假设每个货架单元放在一个货架的一层上，那么总共需要</a:t>
            </a:r>
            <a:r>
              <a:rPr lang="en-US" altLang="zh-CN" dirty="0">
                <a:latin typeface="楷体" panose="02010609060101010101" pitchFamily="49" charset="-122"/>
                <a:ea typeface="楷体" panose="02010609060101010101" pitchFamily="49" charset="-122"/>
              </a:rPr>
              <a:t>6860/3≈2287</a:t>
            </a:r>
            <a:r>
              <a:rPr lang="zh-CN" altLang="en-US" dirty="0">
                <a:latin typeface="楷体" panose="02010609060101010101" pitchFamily="49" charset="-122"/>
                <a:ea typeface="楷体" panose="02010609060101010101" pitchFamily="49" charset="-122"/>
              </a:rPr>
              <a:t>个货架。总仓库的平均利用率为（</a:t>
            </a:r>
            <a:r>
              <a:rPr lang="en-US" altLang="zh-CN" dirty="0">
                <a:latin typeface="楷体" panose="02010609060101010101" pitchFamily="49" charset="-122"/>
                <a:ea typeface="楷体" panose="02010609060101010101" pitchFamily="49" charset="-122"/>
              </a:rPr>
              <a:t>77+602</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/9=75%</a:t>
            </a:r>
            <a:r>
              <a:rPr lang="zh-CN" altLang="en-US" dirty="0">
                <a:latin typeface="楷体" panose="02010609060101010101" pitchFamily="49" charset="-122"/>
                <a:ea typeface="楷体" panose="02010609060101010101" pitchFamily="49" charset="-122"/>
              </a:rPr>
              <a:t>。</a:t>
            </a:r>
            <a:endParaRPr lang="zh-CN" altLang="en-US" dirty="0">
              <a:latin typeface="楷体" panose="02010609060101010101" pitchFamily="49" charset="-122"/>
              <a:ea typeface="楷体" panose="02010609060101010101" pitchFamily="49"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副标题 8"/>
          <p:cNvSpPr>
            <a:spLocks noGrp="1"/>
          </p:cNvSpPr>
          <p:nvPr>
            <p:ph type="subTitle" idx="1"/>
            <p:custDataLst>
              <p:tags r:id="rId1"/>
            </p:custDataLst>
          </p:nvPr>
        </p:nvSpPr>
        <p:spPr>
          <a:xfrm>
            <a:off x="983535" y="934675"/>
            <a:ext cx="9799200" cy="1472400"/>
          </a:xfrm>
        </p:spPr>
        <p:txBody>
          <a:bodyPr>
            <a:normAutofit fontScale="80000"/>
          </a:bodyPr>
          <a:p>
            <a:r>
              <a:rPr lang="en-US" altLang="zh-CN" dirty="0">
                <a:sym typeface="+mn-ea"/>
              </a:rPr>
              <a:t>CEPC</a:t>
            </a:r>
            <a:r>
              <a:rPr lang="zh-CN" altLang="en-US" dirty="0">
                <a:sym typeface="+mn-ea"/>
              </a:rPr>
              <a:t>工程采用基于设备面积的仓储仿真方法，数据源自中科院高能物理研究所（含</a:t>
            </a:r>
            <a:r>
              <a:rPr lang="en-US" altLang="zh-CN" dirty="0">
                <a:sym typeface="+mn-ea"/>
              </a:rPr>
              <a:t>24</a:t>
            </a:r>
            <a:r>
              <a:rPr lang="zh-CN" altLang="en-US" dirty="0">
                <a:sym typeface="+mn-ea"/>
              </a:rPr>
              <a:t>类设备）。仓库数量</a:t>
            </a:r>
            <a:r>
              <a:rPr lang="zh-CN" altLang="en-US" b="1" dirty="0">
                <a:sym typeface="+mn-ea"/>
              </a:rPr>
              <a:t>敏感性分析</a:t>
            </a:r>
            <a:r>
              <a:rPr lang="zh-CN" altLang="en-US" dirty="0">
                <a:sym typeface="+mn-ea"/>
              </a:rPr>
              <a:t>表明：</a:t>
            </a:r>
            <a:r>
              <a:rPr lang="zh-CN" altLang="en-US" b="1" dirty="0">
                <a:sym typeface="+mn-ea"/>
              </a:rPr>
              <a:t>设置</a:t>
            </a:r>
            <a:r>
              <a:rPr lang="en-US" altLang="zh-CN" b="1" dirty="0">
                <a:sym typeface="+mn-ea"/>
              </a:rPr>
              <a:t>9</a:t>
            </a:r>
            <a:r>
              <a:rPr lang="zh-CN" altLang="en-US" b="1" dirty="0">
                <a:sym typeface="+mn-ea"/>
              </a:rPr>
              <a:t>个仓库</a:t>
            </a:r>
            <a:r>
              <a:rPr lang="zh-CN" altLang="en-US" dirty="0">
                <a:sym typeface="+mn-ea"/>
              </a:rPr>
              <a:t>可在避免爆仓与控制成本间取得最优平衡；少于</a:t>
            </a:r>
            <a:r>
              <a:rPr lang="en-US" altLang="zh-CN" dirty="0">
                <a:sym typeface="+mn-ea"/>
              </a:rPr>
              <a:t>9</a:t>
            </a:r>
            <a:r>
              <a:rPr lang="zh-CN" altLang="en-US" dirty="0">
                <a:sym typeface="+mn-ea"/>
              </a:rPr>
              <a:t>个则利用率过高，超过</a:t>
            </a:r>
            <a:r>
              <a:rPr lang="en-US" altLang="zh-CN" dirty="0">
                <a:sym typeface="+mn-ea"/>
              </a:rPr>
              <a:t>9</a:t>
            </a:r>
            <a:r>
              <a:rPr lang="zh-CN" altLang="en-US" dirty="0">
                <a:sym typeface="+mn-ea"/>
              </a:rPr>
              <a:t>个则空间闲置增多。仓库容量分析显示，当平均容量</a:t>
            </a:r>
            <a:r>
              <a:rPr lang="zh-CN" altLang="en-US" b="1" dirty="0">
                <a:sym typeface="+mn-ea"/>
              </a:rPr>
              <a:t>设为</a:t>
            </a:r>
            <a:r>
              <a:rPr lang="en-US" altLang="zh-CN" b="1" dirty="0">
                <a:sym typeface="+mn-ea"/>
              </a:rPr>
              <a:t>5000</a:t>
            </a:r>
            <a:r>
              <a:rPr lang="zh-CN" altLang="en-US" dirty="0">
                <a:sym typeface="+mn-ea"/>
              </a:rPr>
              <a:t>时，利用率可稳定在</a:t>
            </a:r>
            <a:r>
              <a:rPr lang="en-US" altLang="zh-CN" b="1" dirty="0">
                <a:sym typeface="+mn-ea"/>
              </a:rPr>
              <a:t>70%–80%</a:t>
            </a:r>
            <a:r>
              <a:rPr lang="zh-CN" altLang="en-US" dirty="0">
                <a:sym typeface="+mn-ea"/>
              </a:rPr>
              <a:t>的高效区间。</a:t>
            </a:r>
            <a:endParaRPr lang="zh-CN" altLang="en-US"/>
          </a:p>
        </p:txBody>
      </p:sp>
      <p:sp>
        <p:nvSpPr>
          <p:cNvPr id="7" name="文本框 6"/>
          <p:cNvSpPr txBox="1"/>
          <p:nvPr>
            <p:custDataLst>
              <p:tags r:id="rId2"/>
            </p:custDataLst>
          </p:nvPr>
        </p:nvSpPr>
        <p:spPr>
          <a:xfrm>
            <a:off x="446405" y="304800"/>
            <a:ext cx="11421745" cy="521970"/>
          </a:xfrm>
          <a:prstGeom prst="rect">
            <a:avLst/>
          </a:prstGeom>
          <a:noFill/>
        </p:spPr>
        <p:txBody>
          <a:bodyPr wrap="square" rtlCol="0">
            <a:spAutoFit/>
          </a:bodyPr>
          <a:lstStyle/>
          <a:p>
            <a:pPr algn="l"/>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0</a:t>
            </a:r>
            <a:r>
              <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6</a:t>
            </a:r>
            <a:r>
              <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结论</a:t>
            </a:r>
            <a:endParaRPr 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1017905" y="4976495"/>
            <a:ext cx="10028555" cy="1477328"/>
          </a:xfrm>
          <a:prstGeom prst="rect">
            <a:avLst/>
          </a:prstGeom>
          <a:noFill/>
        </p:spPr>
        <p:txBody>
          <a:bodyPr wrap="square" rtlCol="0" anchor="t">
            <a:spAutoFit/>
          </a:bodyPr>
          <a:lstStyle/>
          <a:p>
            <a:r>
              <a:rPr lang="zh-CN" altLang="en-US" dirty="0">
                <a:latin typeface="楷体" panose="02010609060101010101" pitchFamily="49" charset="-122"/>
                <a:ea typeface="楷体" panose="02010609060101010101" pitchFamily="49" charset="-122"/>
              </a:rPr>
              <a:t>通过上述描述进行的仿真，最后仿真结果显示：</a:t>
            </a:r>
            <a:endParaRPr lang="zh-CN" altLang="en-US" dirty="0">
              <a:latin typeface="楷体" panose="02010609060101010101" pitchFamily="49" charset="-122"/>
              <a:ea typeface="楷体" panose="02010609060101010101" pitchFamily="49" charset="-122"/>
            </a:endParaRPr>
          </a:p>
          <a:p>
            <a:r>
              <a:rPr lang="zh-CN" altLang="en-US" dirty="0">
                <a:latin typeface="楷体" panose="02010609060101010101" pitchFamily="49" charset="-122"/>
                <a:ea typeface="楷体" panose="02010609060101010101" pitchFamily="49" charset="-122"/>
              </a:rPr>
              <a:t>方案一（无货架）每个标段</a:t>
            </a:r>
            <a:r>
              <a:rPr lang="en-US" altLang="zh-CN" dirty="0">
                <a:latin typeface="楷体" panose="02010609060101010101" pitchFamily="49" charset="-122"/>
                <a:ea typeface="楷体" panose="02010609060101010101" pitchFamily="49" charset="-122"/>
              </a:rPr>
              <a:t>9</a:t>
            </a:r>
            <a:r>
              <a:rPr lang="zh-CN" altLang="en-US" dirty="0">
                <a:latin typeface="楷体" panose="02010609060101010101" pitchFamily="49" charset="-122"/>
                <a:ea typeface="楷体" panose="02010609060101010101" pitchFamily="49" charset="-122"/>
              </a:rPr>
              <a:t>个仓库即可满足要求，每个仓库的平均利用率为</a:t>
            </a:r>
            <a:r>
              <a:rPr lang="en-US" altLang="zh-CN" dirty="0">
                <a:latin typeface="楷体" panose="02010609060101010101" pitchFamily="49" charset="-122"/>
                <a:ea typeface="楷体" panose="02010609060101010101" pitchFamily="49" charset="-122"/>
              </a:rPr>
              <a:t>78%</a:t>
            </a:r>
            <a:r>
              <a:rPr lang="zh-CN" altLang="en-US" dirty="0">
                <a:latin typeface="楷体" panose="02010609060101010101" pitchFamily="49" charset="-122"/>
                <a:ea typeface="楷体" panose="02010609060101010101" pitchFamily="49" charset="-122"/>
              </a:rPr>
              <a:t>。</a:t>
            </a:r>
            <a:endParaRPr lang="zh-CN" altLang="en-US" dirty="0">
              <a:latin typeface="楷体" panose="02010609060101010101" pitchFamily="49" charset="-122"/>
              <a:ea typeface="楷体" panose="02010609060101010101" pitchFamily="49" charset="-122"/>
            </a:endParaRPr>
          </a:p>
          <a:p>
            <a:r>
              <a:rPr lang="zh-CN" altLang="en-US" dirty="0">
                <a:latin typeface="楷体" panose="02010609060101010101" pitchFamily="49" charset="-122"/>
                <a:ea typeface="楷体" panose="02010609060101010101" pitchFamily="49" charset="-122"/>
              </a:rPr>
              <a:t>方案二（有货架）每个标段</a:t>
            </a:r>
            <a:r>
              <a:rPr lang="en-US" altLang="zh-CN" dirty="0">
                <a:latin typeface="楷体" panose="02010609060101010101" pitchFamily="49" charset="-122"/>
                <a:ea typeface="楷体" panose="02010609060101010101" pitchFamily="49" charset="-122"/>
              </a:rPr>
              <a:t>8</a:t>
            </a:r>
            <a:r>
              <a:rPr lang="zh-CN" altLang="en-US" dirty="0">
                <a:latin typeface="楷体" panose="02010609060101010101" pitchFamily="49" charset="-122"/>
                <a:ea typeface="楷体" panose="02010609060101010101" pitchFamily="49" charset="-122"/>
              </a:rPr>
              <a:t>个堆货区仓库，</a:t>
            </a:r>
            <a:r>
              <a:rPr lang="en-US" altLang="zh-CN" dirty="0">
                <a:latin typeface="楷体" panose="02010609060101010101" pitchFamily="49" charset="-122"/>
                <a:ea typeface="楷体" panose="02010609060101010101" pitchFamily="49" charset="-122"/>
              </a:rPr>
              <a:t>1</a:t>
            </a:r>
            <a:r>
              <a:rPr lang="zh-CN" altLang="en-US" dirty="0">
                <a:latin typeface="楷体" panose="02010609060101010101" pitchFamily="49" charset="-122"/>
                <a:ea typeface="楷体" panose="02010609060101010101" pitchFamily="49" charset="-122"/>
              </a:rPr>
              <a:t>个带货架仓库，货架数量</a:t>
            </a:r>
            <a:r>
              <a:rPr lang="en-US" altLang="zh-CN" dirty="0">
                <a:latin typeface="楷体" panose="02010609060101010101" pitchFamily="49" charset="-122"/>
                <a:ea typeface="楷体" panose="02010609060101010101" pitchFamily="49" charset="-122"/>
              </a:rPr>
              <a:t>2287</a:t>
            </a:r>
            <a:r>
              <a:rPr lang="zh-CN" altLang="en-US" dirty="0">
                <a:latin typeface="楷体" panose="02010609060101010101" pitchFamily="49" charset="-122"/>
                <a:ea typeface="楷体" panose="02010609060101010101" pitchFamily="49" charset="-122"/>
              </a:rPr>
              <a:t>，即可满足要求。每个仓库的平均利用率为</a:t>
            </a:r>
            <a:r>
              <a:rPr lang="en-US" altLang="zh-CN" dirty="0">
                <a:latin typeface="楷体" panose="02010609060101010101" pitchFamily="49" charset="-122"/>
                <a:ea typeface="楷体" panose="02010609060101010101" pitchFamily="49" charset="-122"/>
              </a:rPr>
              <a:t>75%</a:t>
            </a:r>
            <a:r>
              <a:rPr lang="zh-CN" altLang="en-US" dirty="0">
                <a:latin typeface="楷体" panose="02010609060101010101" pitchFamily="49" charset="-122"/>
                <a:ea typeface="楷体" panose="02010609060101010101" pitchFamily="49" charset="-122"/>
              </a:rPr>
              <a:t>。</a:t>
            </a:r>
            <a:endParaRPr lang="zh-CN" altLang="en-US" dirty="0">
              <a:latin typeface="楷体" panose="02010609060101010101" pitchFamily="49" charset="-122"/>
              <a:ea typeface="楷体" panose="02010609060101010101" pitchFamily="49" charset="-122"/>
            </a:endParaRPr>
          </a:p>
          <a:p>
            <a:r>
              <a:rPr lang="zh-CN" altLang="en-US" dirty="0">
                <a:solidFill>
                  <a:srgbClr val="FF0000"/>
                </a:solidFill>
                <a:latin typeface="楷体" panose="02010609060101010101" pitchFamily="49" charset="-122"/>
                <a:ea typeface="楷体" panose="02010609060101010101" pitchFamily="49" charset="-122"/>
              </a:rPr>
              <a:t>方案二尽管综合使用</a:t>
            </a:r>
            <a:r>
              <a:rPr lang="en-US" altLang="zh-CN" dirty="0">
                <a:solidFill>
                  <a:srgbClr val="FF0000"/>
                </a:solidFill>
                <a:latin typeface="楷体" panose="02010609060101010101" pitchFamily="49" charset="-122"/>
                <a:ea typeface="楷体" panose="02010609060101010101" pitchFamily="49" charset="-122"/>
              </a:rPr>
              <a:t>8+1</a:t>
            </a:r>
            <a:r>
              <a:rPr lang="zh-CN" altLang="en-US" dirty="0">
                <a:solidFill>
                  <a:srgbClr val="FF0000"/>
                </a:solidFill>
                <a:latin typeface="楷体" panose="02010609060101010101" pitchFamily="49" charset="-122"/>
                <a:ea typeface="楷体" panose="02010609060101010101" pitchFamily="49" charset="-122"/>
              </a:rPr>
              <a:t>个仓库，但是仓库利用率有明显下降。</a:t>
            </a:r>
            <a:endParaRPr lang="zh-CN" altLang="en-US" dirty="0">
              <a:solidFill>
                <a:srgbClr val="FF0000"/>
              </a:solidFill>
              <a:latin typeface="楷体" panose="02010609060101010101" pitchFamily="49" charset="-122"/>
              <a:ea typeface="楷体" panose="02010609060101010101" pitchFamily="49"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815" y="2253615"/>
            <a:ext cx="3655695" cy="2797810"/>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8625" y="2253708"/>
            <a:ext cx="3502529" cy="2680807"/>
          </a:xfrm>
          <a:prstGeom prst="rect">
            <a:avLst/>
          </a:prstGeom>
        </p:spPr>
      </p:pic>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p:txBody>
          <a:bodyPr/>
          <a:p>
            <a:r>
              <a:rPr lang="en-US" altLang="zh-CN" sz="2800"/>
              <a:t>07 </a:t>
            </a:r>
            <a:r>
              <a:rPr lang="zh-CN" altLang="en-US" sz="2800"/>
              <a:t>后续</a:t>
            </a:r>
            <a:r>
              <a:rPr lang="zh-CN" altLang="en-US" sz="2800" b="1" dirty="0">
                <a:solidFill>
                  <a:srgbClr val="B10816"/>
                </a:solidFill>
                <a:cs typeface="+mn-ea"/>
                <a:sym typeface="+mn-lt"/>
              </a:rPr>
              <a:t>研究内容：分布式实现供应链管理</a:t>
            </a:r>
            <a:endParaRPr lang="zh-CN" altLang="en-US" sz="2800"/>
          </a:p>
        </p:txBody>
      </p:sp>
      <p:sp>
        <p:nvSpPr>
          <p:cNvPr id="3" name="内容占位符 2"/>
          <p:cNvSpPr>
            <a:spLocks noGrp="1"/>
          </p:cNvSpPr>
          <p:nvPr>
            <p:ph idx="1"/>
            <p:custDataLst>
              <p:tags r:id="rId2"/>
            </p:custDataLst>
          </p:nvPr>
        </p:nvSpPr>
        <p:spPr>
          <a:xfrm>
            <a:off x="608400" y="1382450"/>
            <a:ext cx="10969200" cy="4759200"/>
          </a:xfrm>
        </p:spPr>
        <p:txBody>
          <a:bodyPr/>
          <a:p>
            <a:pPr algn="just">
              <a:lnSpc>
                <a:spcPct val="120000"/>
              </a:lnSpc>
            </a:pPr>
            <a:r>
              <a:rPr lang="zh-CN" altLang="en-US" dirty="0">
                <a:solidFill>
                  <a:prstClr val="black">
                    <a:lumMod val="65000"/>
                    <a:lumOff val="35000"/>
                  </a:prstClr>
                </a:solidFill>
                <a:cs typeface="+mn-ea"/>
                <a:sym typeface="+mn-lt"/>
              </a:rPr>
              <a:t> 在大规模供应链仿真过程中，频繁的订单交互导致</a:t>
            </a:r>
            <a:r>
              <a:rPr lang="zh-CN" altLang="en-US" b="1" dirty="0">
                <a:solidFill>
                  <a:prstClr val="black">
                    <a:lumMod val="65000"/>
                    <a:lumOff val="35000"/>
                  </a:prstClr>
                </a:solidFill>
                <a:cs typeface="+mn-ea"/>
                <a:sym typeface="+mn-lt"/>
              </a:rPr>
              <a:t>数据处理负载过高、运行效率下降</a:t>
            </a:r>
            <a:r>
              <a:rPr lang="zh-CN" altLang="en-US" dirty="0">
                <a:solidFill>
                  <a:prstClr val="black">
                    <a:lumMod val="65000"/>
                    <a:lumOff val="35000"/>
                  </a:prstClr>
                </a:solidFill>
                <a:cs typeface="+mn-ea"/>
                <a:sym typeface="+mn-lt"/>
              </a:rPr>
              <a:t>，传统串行处理方式难以保障多环节数据同步的准确性。为应对上述问题，本研究提出基于</a:t>
            </a:r>
            <a:r>
              <a:rPr lang="en-US" altLang="zh-CN" b="1" dirty="0">
                <a:solidFill>
                  <a:prstClr val="black">
                    <a:lumMod val="65000"/>
                    <a:lumOff val="35000"/>
                  </a:prstClr>
                </a:solidFill>
                <a:cs typeface="+mn-ea"/>
                <a:sym typeface="+mn-lt"/>
              </a:rPr>
              <a:t>Apache Spark</a:t>
            </a:r>
            <a:r>
              <a:rPr lang="zh-CN" altLang="en-US" b="1" dirty="0">
                <a:solidFill>
                  <a:prstClr val="black">
                    <a:lumMod val="65000"/>
                    <a:lumOff val="35000"/>
                  </a:prstClr>
                </a:solidFill>
                <a:cs typeface="+mn-ea"/>
                <a:sym typeface="+mn-lt"/>
              </a:rPr>
              <a:t>的分布式</a:t>
            </a:r>
            <a:r>
              <a:rPr lang="zh-CN" altLang="en-US" dirty="0">
                <a:solidFill>
                  <a:prstClr val="black">
                    <a:lumMod val="65000"/>
                    <a:lumOff val="35000"/>
                  </a:prstClr>
                </a:solidFill>
                <a:cs typeface="+mn-ea"/>
                <a:sym typeface="+mn-lt"/>
              </a:rPr>
              <a:t>架构方案，重点围绕仿真数据量估算、计算过程并行化建模与效率提升展开研究。</a:t>
            </a:r>
            <a:endParaRPr lang="en-US" altLang="zh-CN" dirty="0">
              <a:solidFill>
                <a:prstClr val="black">
                  <a:lumMod val="65000"/>
                  <a:lumOff val="35000"/>
                </a:prstClr>
              </a:solidFill>
              <a:cs typeface="+mn-ea"/>
              <a:sym typeface="+mn-lt"/>
            </a:endParaRPr>
          </a:p>
          <a:p>
            <a:pPr algn="just">
              <a:lnSpc>
                <a:spcPct val="120000"/>
              </a:lnSpc>
            </a:pPr>
            <a:r>
              <a:rPr lang="zh-CN" altLang="en-US" dirty="0">
                <a:solidFill>
                  <a:prstClr val="black">
                    <a:lumMod val="65000"/>
                    <a:lumOff val="35000"/>
                  </a:prstClr>
                </a:solidFill>
                <a:cs typeface="+mn-ea"/>
                <a:sym typeface="+mn-lt"/>
              </a:rPr>
              <a:t>      通过利用</a:t>
            </a:r>
            <a:r>
              <a:rPr lang="en-US" altLang="zh-CN" dirty="0">
                <a:solidFill>
                  <a:prstClr val="black">
                    <a:lumMod val="65000"/>
                    <a:lumOff val="35000"/>
                  </a:prstClr>
                </a:solidFill>
                <a:cs typeface="+mn-ea"/>
                <a:sym typeface="+mn-lt"/>
              </a:rPr>
              <a:t>Spark </a:t>
            </a:r>
            <a:r>
              <a:rPr lang="en-US" altLang="zh-CN" dirty="0" err="1">
                <a:solidFill>
                  <a:prstClr val="black">
                    <a:lumMod val="65000"/>
                    <a:lumOff val="35000"/>
                  </a:prstClr>
                </a:solidFill>
                <a:cs typeface="+mn-ea"/>
                <a:sym typeface="+mn-lt"/>
              </a:rPr>
              <a:t>DataFrame</a:t>
            </a:r>
            <a:r>
              <a:rPr lang="en-US" altLang="zh-CN" dirty="0">
                <a:solidFill>
                  <a:prstClr val="black">
                    <a:lumMod val="65000"/>
                    <a:lumOff val="35000"/>
                  </a:prstClr>
                </a:solidFill>
                <a:cs typeface="+mn-ea"/>
                <a:sym typeface="+mn-lt"/>
              </a:rPr>
              <a:t> API</a:t>
            </a:r>
            <a:r>
              <a:rPr lang="zh-CN" altLang="en-US" dirty="0">
                <a:solidFill>
                  <a:prstClr val="black">
                    <a:lumMod val="65000"/>
                    <a:lumOff val="35000"/>
                  </a:prstClr>
                </a:solidFill>
                <a:cs typeface="+mn-ea"/>
                <a:sym typeface="+mn-lt"/>
              </a:rPr>
              <a:t>的列式存储与</a:t>
            </a:r>
            <a:r>
              <a:rPr lang="en-US" altLang="zh-CN" dirty="0">
                <a:solidFill>
                  <a:prstClr val="black">
                    <a:lumMod val="65000"/>
                    <a:lumOff val="35000"/>
                  </a:prstClr>
                </a:solidFill>
                <a:cs typeface="+mn-ea"/>
                <a:sym typeface="+mn-lt"/>
              </a:rPr>
              <a:t>Catalyst</a:t>
            </a:r>
            <a:r>
              <a:rPr lang="zh-CN" altLang="en-US" dirty="0">
                <a:solidFill>
                  <a:prstClr val="black">
                    <a:lumMod val="65000"/>
                    <a:lumOff val="35000"/>
                  </a:prstClr>
                </a:solidFill>
                <a:cs typeface="+mn-ea"/>
                <a:sym typeface="+mn-lt"/>
              </a:rPr>
              <a:t>优化引擎，系统显著降低计算延迟。计算任务被分发至集群节点，并借助</a:t>
            </a:r>
            <a:r>
              <a:rPr lang="en-US" altLang="zh-CN" dirty="0">
                <a:solidFill>
                  <a:prstClr val="black">
                    <a:lumMod val="65000"/>
                    <a:lumOff val="35000"/>
                  </a:prstClr>
                </a:solidFill>
                <a:cs typeface="+mn-ea"/>
                <a:sym typeface="+mn-lt"/>
              </a:rPr>
              <a:t>filter</a:t>
            </a:r>
            <a:r>
              <a:rPr lang="zh-CN" altLang="en-US" dirty="0">
                <a:solidFill>
                  <a:prstClr val="black">
                    <a:lumMod val="65000"/>
                    <a:lumOff val="35000"/>
                  </a:prstClr>
                </a:solidFill>
                <a:cs typeface="+mn-ea"/>
                <a:sym typeface="+mn-lt"/>
              </a:rPr>
              <a:t>、</a:t>
            </a:r>
            <a:r>
              <a:rPr lang="en-US" altLang="zh-CN" dirty="0" err="1">
                <a:solidFill>
                  <a:prstClr val="black">
                    <a:lumMod val="65000"/>
                    <a:lumOff val="35000"/>
                  </a:prstClr>
                </a:solidFill>
                <a:cs typeface="+mn-ea"/>
                <a:sym typeface="+mn-lt"/>
              </a:rPr>
              <a:t>groupBy</a:t>
            </a:r>
            <a:r>
              <a:rPr lang="zh-CN" altLang="en-US" dirty="0">
                <a:solidFill>
                  <a:prstClr val="black">
                    <a:lumMod val="65000"/>
                    <a:lumOff val="35000"/>
                  </a:prstClr>
                </a:solidFill>
                <a:cs typeface="+mn-ea"/>
                <a:sym typeface="+mn-lt"/>
              </a:rPr>
              <a:t>、</a:t>
            </a:r>
            <a:r>
              <a:rPr lang="en-US" altLang="zh-CN" dirty="0" err="1">
                <a:solidFill>
                  <a:prstClr val="black">
                    <a:lumMod val="65000"/>
                    <a:lumOff val="35000"/>
                  </a:prstClr>
                </a:solidFill>
                <a:cs typeface="+mn-ea"/>
                <a:sym typeface="+mn-lt"/>
              </a:rPr>
              <a:t>agg</a:t>
            </a:r>
            <a:r>
              <a:rPr lang="zh-CN" altLang="en-US" dirty="0">
                <a:solidFill>
                  <a:prstClr val="black">
                    <a:lumMod val="65000"/>
                    <a:lumOff val="35000"/>
                  </a:prstClr>
                </a:solidFill>
                <a:cs typeface="+mn-ea"/>
                <a:sym typeface="+mn-lt"/>
              </a:rPr>
              <a:t>等高性能算子实现处理加速。具体构建了三大并行处理模块：</a:t>
            </a:r>
            <a:r>
              <a:rPr lang="zh-CN" altLang="en-US" b="1" dirty="0">
                <a:solidFill>
                  <a:prstClr val="black">
                    <a:lumMod val="65000"/>
                    <a:lumOff val="35000"/>
                  </a:prstClr>
                </a:solidFill>
                <a:cs typeface="+mn-ea"/>
                <a:sym typeface="+mn-lt"/>
              </a:rPr>
              <a:t>下游需求订单分发、生产物流管理与装配流程优化</a:t>
            </a:r>
            <a:r>
              <a:rPr lang="zh-CN" altLang="en-US" dirty="0">
                <a:solidFill>
                  <a:prstClr val="black">
                    <a:lumMod val="65000"/>
                    <a:lumOff val="35000"/>
                  </a:prstClr>
                </a:solidFill>
                <a:cs typeface="+mn-ea"/>
                <a:sym typeface="+mn-lt"/>
              </a:rPr>
              <a:t>。这些模块基于</a:t>
            </a:r>
            <a:r>
              <a:rPr lang="en-US" altLang="zh-CN" dirty="0">
                <a:solidFill>
                  <a:prstClr val="black">
                    <a:lumMod val="65000"/>
                    <a:lumOff val="35000"/>
                  </a:prstClr>
                </a:solidFill>
                <a:cs typeface="+mn-ea"/>
                <a:sym typeface="+mn-lt"/>
              </a:rPr>
              <a:t>Spark</a:t>
            </a:r>
            <a:r>
              <a:rPr lang="zh-CN" altLang="en-US" dirty="0">
                <a:solidFill>
                  <a:prstClr val="black">
                    <a:lumMod val="65000"/>
                    <a:lumOff val="35000"/>
                  </a:prstClr>
                </a:solidFill>
                <a:cs typeface="+mn-ea"/>
                <a:sym typeface="+mn-lt"/>
              </a:rPr>
              <a:t>的</a:t>
            </a:r>
            <a:r>
              <a:rPr lang="en-US" altLang="zh-CN" dirty="0">
                <a:solidFill>
                  <a:prstClr val="black">
                    <a:lumMod val="65000"/>
                    <a:lumOff val="35000"/>
                  </a:prstClr>
                </a:solidFill>
                <a:cs typeface="+mn-ea"/>
                <a:sym typeface="+mn-lt"/>
              </a:rPr>
              <a:t>DAG</a:t>
            </a:r>
            <a:r>
              <a:rPr lang="zh-CN" altLang="en-US" dirty="0">
                <a:solidFill>
                  <a:prstClr val="black">
                    <a:lumMod val="65000"/>
                    <a:lumOff val="35000"/>
                  </a:prstClr>
                </a:solidFill>
                <a:cs typeface="+mn-ea"/>
                <a:sym typeface="+mn-lt"/>
              </a:rPr>
              <a:t>调度与内存计算机制，结合建立的并行化模型，实现了高吞吐、低延迟的数据处理。预期相比传统方法，本方案可显著提升计算效率，为大规模供应链仿真提供可靠的高性能支持。下图分别为下游需求订单、生产物流环节、装配环节并行化实现流程图。</a:t>
            </a:r>
            <a:endParaRPr lang="zh-CN" altLang="en-US"/>
          </a:p>
        </p:txBody>
      </p:sp>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6220" y="4592320"/>
            <a:ext cx="8843010" cy="223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文本框 17"/>
          <p:cNvSpPr txBox="1"/>
          <p:nvPr/>
        </p:nvSpPr>
        <p:spPr>
          <a:xfrm>
            <a:off x="1737360" y="2769235"/>
            <a:ext cx="8716645" cy="1014730"/>
          </a:xfrm>
          <a:prstGeom prst="rect">
            <a:avLst/>
          </a:prstGeom>
          <a:noFill/>
        </p:spPr>
        <p:txBody>
          <a:bodyPr wrap="square" rtlCol="0">
            <a:spAutoFit/>
          </a:bodyPr>
          <a:lstStyle/>
          <a:p>
            <a:pPr algn="ctr"/>
            <a:r>
              <a:rPr lang="zh-CN" sz="6000" b="1">
                <a:solidFill>
                  <a:schemeClr val="tx2">
                    <a:lumMod val="75000"/>
                    <a:lumOff val="25000"/>
                  </a:schemeClr>
                </a:solidFill>
                <a:latin typeface="黑体" panose="02010609060101010101" charset="-122"/>
                <a:ea typeface="黑体" panose="02010609060101010101" charset="-122"/>
                <a:cs typeface="黑体" panose="02010609060101010101" charset="-122"/>
              </a:rPr>
              <a:t>谢谢！</a:t>
            </a:r>
            <a:endParaRPr lang="zh-CN" sz="6000" b="1">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sp>
        <p:nvSpPr>
          <p:cNvPr id="26" name="文本框 25"/>
          <p:cNvSpPr txBox="1"/>
          <p:nvPr/>
        </p:nvSpPr>
        <p:spPr>
          <a:xfrm>
            <a:off x="1720850" y="3844925"/>
            <a:ext cx="8750935" cy="368300"/>
          </a:xfrm>
          <a:prstGeom prst="rect">
            <a:avLst/>
          </a:prstGeom>
          <a:noFill/>
        </p:spPr>
        <p:txBody>
          <a:bodyPr wrap="square" rtlCol="0">
            <a:spAutoFit/>
          </a:bodyPr>
          <a:lstStyle/>
          <a:p>
            <a:pPr algn="ctr"/>
            <a:r>
              <a:rPr lang="zh-CN" altLang="en-US" i="1">
                <a:solidFill>
                  <a:schemeClr val="tx2">
                    <a:lumMod val="75000"/>
                    <a:lumOff val="25000"/>
                  </a:schemeClr>
                </a:solidFill>
                <a:latin typeface="MiSans Normal" panose="00000500000000000000" charset="-122"/>
                <a:ea typeface="MiSans Normal" panose="00000500000000000000" charset="-122"/>
              </a:rPr>
              <a:t>T</a:t>
            </a:r>
            <a:r>
              <a:rPr lang="en-US" altLang="zh-CN" i="1">
                <a:solidFill>
                  <a:schemeClr val="tx2">
                    <a:lumMod val="75000"/>
                    <a:lumOff val="25000"/>
                  </a:schemeClr>
                </a:solidFill>
                <a:latin typeface="MiSans Normal" panose="00000500000000000000" charset="-122"/>
                <a:ea typeface="MiSans Normal" panose="00000500000000000000" charset="-122"/>
              </a:rPr>
              <a:t>  </a:t>
            </a:r>
            <a:r>
              <a:rPr lang="zh-CN" altLang="en-US" i="1">
                <a:solidFill>
                  <a:schemeClr val="tx2">
                    <a:lumMod val="75000"/>
                    <a:lumOff val="25000"/>
                  </a:schemeClr>
                </a:solidFill>
                <a:latin typeface="MiSans Normal" panose="00000500000000000000" charset="-122"/>
                <a:ea typeface="MiSans Normal" panose="00000500000000000000" charset="-122"/>
              </a:rPr>
              <a:t>H</a:t>
            </a:r>
            <a:r>
              <a:rPr lang="en-US" altLang="zh-CN" i="1">
                <a:solidFill>
                  <a:schemeClr val="tx2">
                    <a:lumMod val="75000"/>
                    <a:lumOff val="25000"/>
                  </a:schemeClr>
                </a:solidFill>
                <a:latin typeface="MiSans Normal" panose="00000500000000000000" charset="-122"/>
                <a:ea typeface="MiSans Normal" panose="00000500000000000000" charset="-122"/>
              </a:rPr>
              <a:t>  </a:t>
            </a:r>
            <a:r>
              <a:rPr lang="zh-CN" altLang="en-US" i="1">
                <a:solidFill>
                  <a:schemeClr val="tx2">
                    <a:lumMod val="75000"/>
                    <a:lumOff val="25000"/>
                  </a:schemeClr>
                </a:solidFill>
                <a:latin typeface="MiSans Normal" panose="00000500000000000000" charset="-122"/>
                <a:ea typeface="MiSans Normal" panose="00000500000000000000" charset="-122"/>
              </a:rPr>
              <a:t>A</a:t>
            </a:r>
            <a:r>
              <a:rPr lang="en-US" altLang="zh-CN" i="1">
                <a:solidFill>
                  <a:schemeClr val="tx2">
                    <a:lumMod val="75000"/>
                    <a:lumOff val="25000"/>
                  </a:schemeClr>
                </a:solidFill>
                <a:latin typeface="MiSans Normal" panose="00000500000000000000" charset="-122"/>
                <a:ea typeface="MiSans Normal" panose="00000500000000000000" charset="-122"/>
              </a:rPr>
              <a:t>  </a:t>
            </a:r>
            <a:r>
              <a:rPr lang="zh-CN" altLang="en-US" i="1">
                <a:solidFill>
                  <a:schemeClr val="tx2">
                    <a:lumMod val="75000"/>
                    <a:lumOff val="25000"/>
                  </a:schemeClr>
                </a:solidFill>
                <a:latin typeface="MiSans Normal" panose="00000500000000000000" charset="-122"/>
                <a:ea typeface="MiSans Normal" panose="00000500000000000000" charset="-122"/>
              </a:rPr>
              <a:t>N</a:t>
            </a:r>
            <a:r>
              <a:rPr lang="en-US" altLang="zh-CN" i="1">
                <a:solidFill>
                  <a:schemeClr val="tx2">
                    <a:lumMod val="75000"/>
                    <a:lumOff val="25000"/>
                  </a:schemeClr>
                </a:solidFill>
                <a:latin typeface="MiSans Normal" panose="00000500000000000000" charset="-122"/>
                <a:ea typeface="MiSans Normal" panose="00000500000000000000" charset="-122"/>
              </a:rPr>
              <a:t>  </a:t>
            </a:r>
            <a:r>
              <a:rPr lang="zh-CN" altLang="en-US" i="1">
                <a:solidFill>
                  <a:schemeClr val="tx2">
                    <a:lumMod val="75000"/>
                    <a:lumOff val="25000"/>
                  </a:schemeClr>
                </a:solidFill>
                <a:latin typeface="MiSans Normal" panose="00000500000000000000" charset="-122"/>
                <a:ea typeface="MiSans Normal" panose="00000500000000000000" charset="-122"/>
              </a:rPr>
              <a:t>K</a:t>
            </a:r>
            <a:r>
              <a:rPr lang="en-US" altLang="zh-CN" i="1">
                <a:solidFill>
                  <a:schemeClr val="tx2">
                    <a:lumMod val="75000"/>
                    <a:lumOff val="25000"/>
                  </a:schemeClr>
                </a:solidFill>
                <a:latin typeface="MiSans Normal" panose="00000500000000000000" charset="-122"/>
                <a:ea typeface="MiSans Normal" panose="00000500000000000000" charset="-122"/>
              </a:rPr>
              <a:t>  </a:t>
            </a:r>
            <a:r>
              <a:rPr lang="zh-CN" altLang="en-US" i="1">
                <a:solidFill>
                  <a:schemeClr val="tx2">
                    <a:lumMod val="75000"/>
                    <a:lumOff val="25000"/>
                  </a:schemeClr>
                </a:solidFill>
                <a:latin typeface="MiSans Normal" panose="00000500000000000000" charset="-122"/>
                <a:ea typeface="MiSans Normal" panose="00000500000000000000" charset="-122"/>
              </a:rPr>
              <a:t>S</a:t>
            </a:r>
            <a:endParaRPr lang="zh-CN" altLang="en-US" i="1">
              <a:solidFill>
                <a:schemeClr val="tx2">
                  <a:lumMod val="75000"/>
                  <a:lumOff val="25000"/>
                </a:schemeClr>
              </a:solidFill>
              <a:latin typeface="MiSans Normal" panose="00000500000000000000" charset="-122"/>
              <a:ea typeface="MiSans Normal" panose="00000500000000000000" charset="-122"/>
            </a:endParaRPr>
          </a:p>
        </p:txBody>
      </p:sp>
      <p:pic>
        <p:nvPicPr>
          <p:cNvPr id="28" name="Picture 27" descr="华侨大学.png"/>
          <p:cNvPicPr>
            <a:picLocks noChangeAspect="1"/>
          </p:cNvPicPr>
          <p:nvPr/>
        </p:nvPicPr>
        <p:blipFill>
          <a:blip r:embed="rId1"/>
          <a:stretch>
            <a:fillRect/>
          </a:stretch>
        </p:blipFill>
        <p:spPr>
          <a:xfrm>
            <a:off x="5744845" y="5802630"/>
            <a:ext cx="2266950" cy="677545"/>
          </a:xfrm>
          <a:prstGeom prst="rect">
            <a:avLst/>
          </a:prstGeom>
        </p:spPr>
      </p:pic>
      <p:pic>
        <p:nvPicPr>
          <p:cNvPr id="8" name="图片 7" descr="中科院高能所"/>
          <p:cNvPicPr>
            <a:picLocks noChangeAspect="1"/>
          </p:cNvPicPr>
          <p:nvPr/>
        </p:nvPicPr>
        <p:blipFill>
          <a:blip r:embed="rId2"/>
          <a:stretch>
            <a:fillRect/>
          </a:stretch>
        </p:blipFill>
        <p:spPr>
          <a:xfrm>
            <a:off x="8387715" y="5890895"/>
            <a:ext cx="3423285" cy="589280"/>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460190" y="307935"/>
            <a:ext cx="7535545" cy="521970"/>
          </a:xfrm>
          <a:prstGeom prst="rect">
            <a:avLst/>
          </a:prstGeom>
          <a:noFill/>
        </p:spPr>
        <p:txBody>
          <a:bodyPr wrap="square" rtlCol="0">
            <a:spAutoFit/>
          </a:bodyPr>
          <a:lstStyle/>
          <a:p>
            <a:pPr algn="l"/>
            <a:r>
              <a:rPr lang="en-US" altLang="zh-CN" sz="2800" dirty="0">
                <a:solidFill>
                  <a:schemeClr val="tx2">
                    <a:lumMod val="75000"/>
                    <a:lumOff val="25000"/>
                  </a:schemeClr>
                </a:solidFill>
                <a:latin typeface="黑体" panose="02010609060101010101" charset="-122"/>
                <a:ea typeface="黑体" panose="02010609060101010101" charset="-122"/>
                <a:cs typeface="黑体" panose="02010609060101010101" charset="-122"/>
              </a:rPr>
              <a:t>02.</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时间轴设计</a:t>
            </a:r>
            <a:endPar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pic>
        <p:nvPicPr>
          <p:cNvPr id="5" name="图片 4" descr="32313538383939353b32313538373938363bbfceb3cccfc2d4d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73380" y="3808095"/>
            <a:ext cx="377190" cy="377190"/>
          </a:xfrm>
          <a:prstGeom prst="rect">
            <a:avLst/>
          </a:prstGeom>
        </p:spPr>
      </p:pic>
      <p:sp>
        <p:nvSpPr>
          <p:cNvPr id="10" name="文本框 9"/>
          <p:cNvSpPr txBox="1"/>
          <p:nvPr/>
        </p:nvSpPr>
        <p:spPr>
          <a:xfrm>
            <a:off x="347980" y="3231515"/>
            <a:ext cx="2562860" cy="706755"/>
          </a:xfrm>
          <a:prstGeom prst="rect">
            <a:avLst/>
          </a:prstGeom>
          <a:noFill/>
        </p:spPr>
        <p:txBody>
          <a:bodyPr wrap="square" rtlCol="0" anchor="b" anchorCtr="0">
            <a:spAutoFit/>
          </a:bodyPr>
          <a:lstStyle/>
          <a:p>
            <a:pPr algn="ctr"/>
            <a:r>
              <a:rPr lang="zh-CN" altLang="en-US" sz="2000" dirty="0">
                <a:solidFill>
                  <a:schemeClr val="bg1"/>
                </a:solidFill>
                <a:latin typeface="楷体" panose="02010609060101010101" pitchFamily="49" charset="-122"/>
                <a:ea typeface="楷体" panose="02010609060101010101" pitchFamily="49" charset="-122"/>
              </a:rPr>
              <a:t>一、机械手分拣系统的集成应用研究现状</a:t>
            </a:r>
            <a:endParaRPr lang="zh-CN" altLang="en-US" sz="2000" dirty="0">
              <a:solidFill>
                <a:schemeClr val="bg1"/>
              </a:solidFill>
              <a:latin typeface="楷体" panose="02010609060101010101" pitchFamily="49" charset="-122"/>
              <a:ea typeface="楷体" panose="02010609060101010101" pitchFamily="49" charset="-122"/>
            </a:endParaRPr>
          </a:p>
        </p:txBody>
      </p:sp>
      <p:sp>
        <p:nvSpPr>
          <p:cNvPr id="20" name="圆角矩形 19"/>
          <p:cNvSpPr/>
          <p:nvPr/>
        </p:nvSpPr>
        <p:spPr>
          <a:xfrm>
            <a:off x="1726441" y="944562"/>
            <a:ext cx="8609330" cy="5646420"/>
          </a:xfrm>
          <a:prstGeom prst="roundRect">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2191420" y="1052789"/>
            <a:ext cx="8224520" cy="5247005"/>
          </a:xfrm>
          <a:prstGeom prst="rect">
            <a:avLst/>
          </a:prstGeom>
          <a:noFill/>
          <a:ln w="9525">
            <a:noFill/>
          </a:ln>
        </p:spPr>
        <p:txBody>
          <a:bodyPr wrap="square">
            <a:noAutofit/>
          </a:bodyPr>
          <a:lstStyle/>
          <a:p>
            <a:pPr indent="457200" algn="l"/>
            <a:endParaRPr lang="zh-CN" altLang="en-US" b="0" dirty="0">
              <a:latin typeface="楷体" panose="02010609060101010101" pitchFamily="49" charset="-122"/>
              <a:ea typeface="楷体" panose="02010609060101010101" pitchFamily="49" charset="-122"/>
            </a:endParaRPr>
          </a:p>
          <a:p>
            <a:pPr indent="457200" algn="l"/>
            <a:r>
              <a:rPr lang="zh-CN" altLang="en-US" sz="2000" dirty="0">
                <a:latin typeface="楷体" panose="02010609060101010101" pitchFamily="49" charset="-122"/>
                <a:ea typeface="楷体" panose="02010609060101010101" pitchFamily="49" charset="-122"/>
              </a:rPr>
              <a:t>为了构造仿真过程，必须设计一套虚拟时间轴模型。时间轴模型可虚拟时间的流逝，用以控制整个仿真进程。时间轴设计为尺度可缩放，即可以根据需要来调整虚拟时间与真实时间之间的关系。</a:t>
            </a:r>
            <a:endParaRPr lang="zh-CN" altLang="en-US" dirty="0">
              <a:latin typeface="楷体" panose="02010609060101010101" pitchFamily="49" charset="-122"/>
              <a:ea typeface="楷体" panose="02010609060101010101" pitchFamily="49" charset="-122"/>
            </a:endParaRPr>
          </a:p>
          <a:p>
            <a:pPr indent="457200" algn="l"/>
            <a:endParaRPr lang="zh-CN" altLang="en-US" b="0" dirty="0">
              <a:latin typeface="楷体" panose="02010609060101010101" pitchFamily="49" charset="-122"/>
              <a:ea typeface="楷体" panose="02010609060101010101" pitchFamily="49" charset="-122"/>
            </a:endParaRPr>
          </a:p>
          <a:p>
            <a:pPr indent="457200" algn="l"/>
            <a:endParaRPr lang="zh-CN" altLang="en-US" b="0" dirty="0">
              <a:latin typeface="楷体" panose="02010609060101010101" pitchFamily="49" charset="-122"/>
              <a:ea typeface="楷体" panose="02010609060101010101" pitchFamily="49" charset="-122"/>
            </a:endParaRPr>
          </a:p>
          <a:p>
            <a:pPr indent="457200" algn="l"/>
            <a:endParaRPr lang="en-US" altLang="zh-CN" sz="2000" b="1" dirty="0">
              <a:latin typeface="楷体" panose="02010609060101010101" pitchFamily="49" charset="-122"/>
              <a:ea typeface="楷体" panose="02010609060101010101" pitchFamily="49" charset="-122"/>
            </a:endParaRPr>
          </a:p>
          <a:p>
            <a:pPr indent="457200" algn="l"/>
            <a:endParaRPr lang="en-US" altLang="zh-CN" sz="2000" b="1" dirty="0">
              <a:latin typeface="楷体" panose="02010609060101010101" pitchFamily="49" charset="-122"/>
              <a:ea typeface="楷体" panose="02010609060101010101" pitchFamily="49" charset="-122"/>
            </a:endParaRPr>
          </a:p>
          <a:p>
            <a:pPr indent="457200" algn="l"/>
            <a:r>
              <a:rPr lang="zh-CN" altLang="en-US" sz="2000" dirty="0">
                <a:latin typeface="楷体" panose="02010609060101010101" pitchFamily="49" charset="-122"/>
                <a:ea typeface="楷体" panose="02010609060101010101" pitchFamily="49" charset="-122"/>
              </a:rPr>
              <a:t>具体计算模型如下：</a:t>
            </a:r>
            <a:endParaRPr lang="en-US" altLang="zh-CN" sz="2000" dirty="0">
              <a:latin typeface="楷体" panose="02010609060101010101" pitchFamily="49" charset="-122"/>
              <a:ea typeface="楷体" panose="02010609060101010101" pitchFamily="49" charset="-122"/>
            </a:endParaRPr>
          </a:p>
          <a:p>
            <a:pPr indent="457200" algn="l"/>
            <a:endParaRPr lang="en-US" altLang="zh-CN" sz="2000" dirty="0">
              <a:latin typeface="楷体" panose="02010609060101010101" pitchFamily="49" charset="-122"/>
              <a:ea typeface="楷体" panose="02010609060101010101" pitchFamily="49" charset="-122"/>
            </a:endParaRPr>
          </a:p>
          <a:p>
            <a:pPr indent="457200" algn="l"/>
            <a:endParaRPr lang="en-US" altLang="zh-CN" sz="2000" dirty="0">
              <a:latin typeface="楷体" panose="02010609060101010101" pitchFamily="49" charset="-122"/>
              <a:ea typeface="楷体" panose="02010609060101010101" pitchFamily="49" charset="-122"/>
            </a:endParaRPr>
          </a:p>
          <a:p>
            <a:pPr indent="457200" algn="l"/>
            <a:r>
              <a:rPr lang="zh-CN" altLang="en-US" sz="2000" dirty="0">
                <a:latin typeface="楷体" panose="02010609060101010101" pitchFamily="49" charset="-122"/>
                <a:ea typeface="楷体" panose="02010609060101010101" pitchFamily="49" charset="-122"/>
              </a:rPr>
              <a:t>其中， 为虚拟时间， 为真实时间， 为缩放系数。 的取值为     </a:t>
            </a:r>
            <a:endParaRPr lang="zh-CN" altLang="en-US" sz="2000" dirty="0">
              <a:latin typeface="楷体" panose="02010609060101010101" pitchFamily="49" charset="-122"/>
              <a:ea typeface="楷体" panose="02010609060101010101" pitchFamily="49" charset="-122"/>
            </a:endParaRPr>
          </a:p>
          <a:p>
            <a:pPr indent="457200" algn="l"/>
            <a:r>
              <a:rPr lang="zh-CN" altLang="en-US" sz="2000" dirty="0">
                <a:latin typeface="楷体" panose="02010609060101010101" pitchFamily="49" charset="-122"/>
                <a:ea typeface="楷体" panose="02010609060101010101" pitchFamily="49" charset="-122"/>
              </a:rPr>
              <a:t>缩放系数取值会影响仿真进程。过大则需耗费比较多的时间，过小则降低仿真精度，甚至导致仿真失败。本次仿真缩放系数取        ，初步测试结果表明基本满足仿真过程。</a:t>
            </a:r>
            <a:endParaRPr lang="zh-CN" altLang="en-US" sz="2000" dirty="0">
              <a:latin typeface="楷体" panose="02010609060101010101" pitchFamily="49" charset="-122"/>
              <a:ea typeface="楷体" panose="02010609060101010101" pitchFamily="49" charset="-122"/>
            </a:endParaRPr>
          </a:p>
          <a:p>
            <a:pPr indent="457200" algn="l"/>
            <a:endParaRPr lang="zh-CN" altLang="en-US" sz="2000" b="1" dirty="0">
              <a:latin typeface="楷体" panose="02010609060101010101" pitchFamily="49" charset="-122"/>
              <a:ea typeface="楷体" panose="02010609060101010101" pitchFamily="49" charset="-122"/>
            </a:endParaRPr>
          </a:p>
          <a:p>
            <a:pPr indent="457200" algn="l"/>
            <a:r>
              <a:rPr lang="zh-CN" altLang="en-US" sz="1400" b="0" dirty="0">
                <a:solidFill>
                  <a:schemeClr val="bg1"/>
                </a:solidFill>
                <a:latin typeface="MiSans Normal" panose="00000500000000000000" charset="-122"/>
                <a:ea typeface="MiSans Normal" panose="00000500000000000000" charset="-122"/>
              </a:rPr>
              <a:t>点</a:t>
            </a:r>
            <a:endParaRPr lang="zh-CN" altLang="en-US" sz="1400" b="0" dirty="0">
              <a:solidFill>
                <a:schemeClr val="bg1"/>
              </a:solidFill>
              <a:latin typeface="MiSans Normal" panose="00000500000000000000" charset="-122"/>
              <a:ea typeface="MiSans Normal" panose="00000500000000000000" charset="-122"/>
            </a:endParaRPr>
          </a:p>
        </p:txBody>
      </p:sp>
      <p:sp>
        <p:nvSpPr>
          <p:cNvPr id="3" name="矩形 2"/>
          <p:cNvSpPr/>
          <p:nvPr>
            <p:custDataLst>
              <p:tags r:id="rId3"/>
            </p:custDataLst>
          </p:nvPr>
        </p:nvSpPr>
        <p:spPr>
          <a:xfrm>
            <a:off x="2006793" y="1286721"/>
            <a:ext cx="8105775" cy="1845310"/>
          </a:xfrm>
          <a:prstGeom prst="rect">
            <a:avLst/>
          </a:prstGeom>
          <a:noFill/>
          <a:ln>
            <a:solidFill>
              <a:schemeClr val="tx1"/>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custDataLst>
              <p:tags r:id="rId4"/>
            </p:custDataLst>
          </p:nvPr>
        </p:nvSpPr>
        <p:spPr>
          <a:xfrm>
            <a:off x="1928813" y="3354915"/>
            <a:ext cx="8334375" cy="2512676"/>
          </a:xfrm>
          <a:prstGeom prst="rect">
            <a:avLst/>
          </a:prstGeom>
          <a:noFill/>
          <a:ln>
            <a:solidFill>
              <a:schemeClr val="tx1"/>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下箭头 5"/>
          <p:cNvSpPr/>
          <p:nvPr/>
        </p:nvSpPr>
        <p:spPr>
          <a:xfrm>
            <a:off x="6791960" y="3204845"/>
            <a:ext cx="480695" cy="948690"/>
          </a:xfrm>
          <a:prstGeom prst="downArrow">
            <a:avLst>
              <a:gd name="adj1" fmla="val 50000"/>
              <a:gd name="adj2" fmla="val 70013"/>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2" name="图片 11"/>
          <p:cNvPicPr>
            <a:picLocks noChangeAspect="1"/>
          </p:cNvPicPr>
          <p:nvPr/>
        </p:nvPicPr>
        <p:blipFill>
          <a:blip r:embed="rId5"/>
          <a:stretch>
            <a:fillRect/>
          </a:stretch>
        </p:blipFill>
        <p:spPr>
          <a:xfrm>
            <a:off x="3859008" y="3867785"/>
            <a:ext cx="1381125" cy="571500"/>
          </a:xfrm>
          <a:prstGeom prst="rect">
            <a:avLst/>
          </a:prstGeom>
        </p:spPr>
      </p:pic>
      <p:pic>
        <p:nvPicPr>
          <p:cNvPr id="36" name="图片 35"/>
          <p:cNvPicPr>
            <a:picLocks noChangeAspect="1"/>
          </p:cNvPicPr>
          <p:nvPr/>
        </p:nvPicPr>
        <p:blipFill>
          <a:blip r:embed="rId6"/>
          <a:stretch>
            <a:fillRect/>
          </a:stretch>
        </p:blipFill>
        <p:spPr>
          <a:xfrm>
            <a:off x="3417728" y="4339930"/>
            <a:ext cx="247650" cy="381000"/>
          </a:xfrm>
          <a:prstGeom prst="rect">
            <a:avLst/>
          </a:prstGeom>
        </p:spPr>
      </p:pic>
      <p:pic>
        <p:nvPicPr>
          <p:cNvPr id="38" name="图片 37"/>
          <p:cNvPicPr>
            <a:picLocks noChangeAspect="1"/>
          </p:cNvPicPr>
          <p:nvPr/>
        </p:nvPicPr>
        <p:blipFill>
          <a:blip r:embed="rId7"/>
          <a:stretch>
            <a:fillRect/>
          </a:stretch>
        </p:blipFill>
        <p:spPr>
          <a:xfrm>
            <a:off x="5009656" y="4363742"/>
            <a:ext cx="276225" cy="333375"/>
          </a:xfrm>
          <a:prstGeom prst="rect">
            <a:avLst/>
          </a:prstGeom>
        </p:spPr>
      </p:pic>
      <p:pic>
        <p:nvPicPr>
          <p:cNvPr id="40" name="图片 39"/>
          <p:cNvPicPr>
            <a:picLocks noChangeAspect="1"/>
          </p:cNvPicPr>
          <p:nvPr/>
        </p:nvPicPr>
        <p:blipFill>
          <a:blip r:embed="rId8"/>
          <a:stretch>
            <a:fillRect/>
          </a:stretch>
        </p:blipFill>
        <p:spPr>
          <a:xfrm>
            <a:off x="6756105" y="4297067"/>
            <a:ext cx="238125" cy="400050"/>
          </a:xfrm>
          <a:prstGeom prst="rect">
            <a:avLst/>
          </a:prstGeom>
        </p:spPr>
      </p:pic>
      <p:pic>
        <p:nvPicPr>
          <p:cNvPr id="41" name="图片 40"/>
          <p:cNvPicPr>
            <a:picLocks noChangeAspect="1"/>
          </p:cNvPicPr>
          <p:nvPr/>
        </p:nvPicPr>
        <p:blipFill>
          <a:blip r:embed="rId8"/>
          <a:stretch>
            <a:fillRect/>
          </a:stretch>
        </p:blipFill>
        <p:spPr>
          <a:xfrm>
            <a:off x="8383163" y="4302837"/>
            <a:ext cx="238125" cy="400050"/>
          </a:xfrm>
          <a:prstGeom prst="rect">
            <a:avLst/>
          </a:prstGeom>
        </p:spPr>
      </p:pic>
      <p:pic>
        <p:nvPicPr>
          <p:cNvPr id="43" name="图片 42"/>
          <p:cNvPicPr>
            <a:picLocks noChangeAspect="1"/>
          </p:cNvPicPr>
          <p:nvPr/>
        </p:nvPicPr>
        <p:blipFill>
          <a:blip r:embed="rId9"/>
          <a:stretch>
            <a:fillRect/>
          </a:stretch>
        </p:blipFill>
        <p:spPr>
          <a:xfrm>
            <a:off x="9609874" y="4305693"/>
            <a:ext cx="609103" cy="350059"/>
          </a:xfrm>
          <a:prstGeom prst="rect">
            <a:avLst/>
          </a:prstGeom>
        </p:spPr>
      </p:pic>
      <p:pic>
        <p:nvPicPr>
          <p:cNvPr id="45" name="图片 44"/>
          <p:cNvPicPr>
            <a:picLocks noChangeAspect="1"/>
          </p:cNvPicPr>
          <p:nvPr/>
        </p:nvPicPr>
        <p:blipFill>
          <a:blip r:embed="rId10"/>
          <a:stretch>
            <a:fillRect/>
          </a:stretch>
        </p:blipFill>
        <p:spPr>
          <a:xfrm>
            <a:off x="8936452" y="4920914"/>
            <a:ext cx="908685" cy="340757"/>
          </a:xfrm>
          <a:prstGeom prst="rect">
            <a:avLst/>
          </a:prstGeom>
        </p:spPr>
      </p:pic>
    </p:spTree>
    <p:custDataLst>
      <p:tags r:id="rId1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0190" y="307935"/>
            <a:ext cx="7535545" cy="954107"/>
          </a:xfrm>
          <a:prstGeom prst="rect">
            <a:avLst/>
          </a:prstGeom>
          <a:noFill/>
        </p:spPr>
        <p:txBody>
          <a:bodyPr wrap="square" rtlCol="0">
            <a:spAutoFit/>
          </a:bodyPr>
          <a:lstStyle/>
          <a:p>
            <a:pPr algn="l"/>
            <a:r>
              <a:rPr lang="en-US" altLang="zh-CN" sz="2800" dirty="0">
                <a:solidFill>
                  <a:schemeClr val="tx2">
                    <a:lumMod val="75000"/>
                    <a:lumOff val="25000"/>
                  </a:schemeClr>
                </a:solidFill>
                <a:latin typeface="黑体" panose="02010609060101010101" charset="-122"/>
                <a:ea typeface="黑体" panose="02010609060101010101" charset="-122"/>
                <a:cs typeface="黑体" panose="02010609060101010101" charset="-122"/>
              </a:rPr>
              <a:t>03.</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仿真过程描述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装配订单进程：</a:t>
            </a:r>
            <a:endPar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pic>
        <p:nvPicPr>
          <p:cNvPr id="5" name="图片 4" descr="32313538383939353b32313538373938363bbfceb3cccfc2d4d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73380" y="3808095"/>
            <a:ext cx="377190" cy="377190"/>
          </a:xfrm>
          <a:prstGeom prst="rect">
            <a:avLst/>
          </a:prstGeom>
        </p:spPr>
      </p:pic>
      <p:sp>
        <p:nvSpPr>
          <p:cNvPr id="10" name="文本框 9"/>
          <p:cNvSpPr txBox="1"/>
          <p:nvPr/>
        </p:nvSpPr>
        <p:spPr>
          <a:xfrm>
            <a:off x="347980" y="3231515"/>
            <a:ext cx="2562860" cy="706755"/>
          </a:xfrm>
          <a:prstGeom prst="rect">
            <a:avLst/>
          </a:prstGeom>
          <a:noFill/>
        </p:spPr>
        <p:txBody>
          <a:bodyPr wrap="square" rtlCol="0" anchor="b" anchorCtr="0">
            <a:spAutoFit/>
          </a:bodyPr>
          <a:lstStyle/>
          <a:p>
            <a:pPr algn="ctr"/>
            <a:r>
              <a:rPr lang="zh-CN" altLang="en-US" sz="2000" dirty="0">
                <a:solidFill>
                  <a:schemeClr val="bg1"/>
                </a:solidFill>
                <a:latin typeface="楷体" panose="02010609060101010101" pitchFamily="49" charset="-122"/>
                <a:ea typeface="楷体" panose="02010609060101010101" pitchFamily="49" charset="-122"/>
              </a:rPr>
              <a:t>一、机械手分拣系统的集成应用研究现状</a:t>
            </a:r>
            <a:endParaRPr lang="zh-CN" altLang="en-US" sz="2000" dirty="0">
              <a:solidFill>
                <a:schemeClr val="bg1"/>
              </a:solidFill>
              <a:latin typeface="楷体" panose="02010609060101010101" pitchFamily="49" charset="-122"/>
              <a:ea typeface="楷体" panose="02010609060101010101" pitchFamily="49" charset="-122"/>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9" name="组合 8"/>
          <p:cNvGrpSpPr/>
          <p:nvPr/>
        </p:nvGrpSpPr>
        <p:grpSpPr>
          <a:xfrm>
            <a:off x="1833642" y="352707"/>
            <a:ext cx="8505363" cy="4827481"/>
            <a:chOff x="873919" y="189853"/>
            <a:chExt cx="7671723" cy="4217606"/>
          </a:xfrm>
        </p:grpSpPr>
        <p:sp>
          <p:nvSpPr>
            <p:cNvPr id="11" name="Text 0"/>
            <p:cNvSpPr/>
            <p:nvPr/>
          </p:nvSpPr>
          <p:spPr>
            <a:xfrm>
              <a:off x="1128484" y="189853"/>
              <a:ext cx="7417158" cy="431785"/>
            </a:xfrm>
            <a:prstGeom prst="rect">
              <a:avLst/>
            </a:prstGeom>
            <a:noFill/>
          </p:spPr>
          <p:txBody>
            <a:bodyPr wrap="square" lIns="95250" tIns="95250" rIns="95250" bIns="95250" rtlCol="0" anchor="t">
              <a:spAutoFit/>
            </a:bodyPr>
            <a:lstStyle/>
            <a:p>
              <a:pPr marL="0" indent="0">
                <a:lnSpc>
                  <a:spcPct val="113000"/>
                </a:lnSpc>
                <a:spcBef>
                  <a:spcPts val="375"/>
                </a:spcBef>
                <a:buNone/>
              </a:pPr>
              <a:endParaRPr lang="en-US" sz="1500" dirty="0"/>
            </a:p>
          </p:txBody>
        </p:sp>
        <p:sp>
          <p:nvSpPr>
            <p:cNvPr id="19" name="Shape 1"/>
            <p:cNvSpPr/>
            <p:nvPr/>
          </p:nvSpPr>
          <p:spPr>
            <a:xfrm>
              <a:off x="4125591" y="1645920"/>
              <a:ext cx="174439" cy="0"/>
            </a:xfrm>
            <a:custGeom>
              <a:avLst/>
              <a:gdLst/>
              <a:ahLst/>
              <a:cxnLst/>
              <a:rect l="l" t="t" r="r" b="b"/>
              <a:pathLst>
                <a:path w="174439">
                  <a:moveTo>
                    <a:pt x="174439" y="0"/>
                  </a:moveTo>
                  <a:lnTo>
                    <a:pt x="0" y="0"/>
                  </a:lnTo>
                </a:path>
              </a:pathLst>
            </a:custGeom>
            <a:noFill/>
            <a:ln w="19050">
              <a:solidFill>
                <a:srgbClr val="0055FF"/>
              </a:solidFill>
              <a:prstDash val="solid"/>
              <a:headEnd type="none"/>
              <a:tailEnd type="arrow"/>
            </a:ln>
          </p:spPr>
        </p:sp>
        <p:sp>
          <p:nvSpPr>
            <p:cNvPr id="21" name="Shape 2"/>
            <p:cNvSpPr/>
            <p:nvPr/>
          </p:nvSpPr>
          <p:spPr>
            <a:xfrm>
              <a:off x="5024592" y="2752344"/>
              <a:ext cx="177670" cy="0"/>
            </a:xfrm>
            <a:custGeom>
              <a:avLst/>
              <a:gdLst/>
              <a:ahLst/>
              <a:cxnLst/>
              <a:rect l="l" t="t" r="r" b="b"/>
              <a:pathLst>
                <a:path w="177670">
                  <a:moveTo>
                    <a:pt x="0" y="0"/>
                  </a:moveTo>
                  <a:lnTo>
                    <a:pt x="177670" y="0"/>
                  </a:lnTo>
                </a:path>
              </a:pathLst>
            </a:custGeom>
            <a:noFill/>
            <a:ln w="19050">
              <a:solidFill>
                <a:srgbClr val="0055FF"/>
              </a:solidFill>
              <a:prstDash val="solid"/>
              <a:headEnd type="none"/>
              <a:tailEnd type="arrow"/>
            </a:ln>
          </p:spPr>
        </p:sp>
        <p:sp>
          <p:nvSpPr>
            <p:cNvPr id="22" name="Shape 3"/>
            <p:cNvSpPr/>
            <p:nvPr/>
          </p:nvSpPr>
          <p:spPr>
            <a:xfrm>
              <a:off x="4118004" y="3799332"/>
              <a:ext cx="175088" cy="0"/>
            </a:xfrm>
            <a:custGeom>
              <a:avLst/>
              <a:gdLst/>
              <a:ahLst/>
              <a:cxnLst/>
              <a:rect l="l" t="t" r="r" b="b"/>
              <a:pathLst>
                <a:path w="175088">
                  <a:moveTo>
                    <a:pt x="175088" y="0"/>
                  </a:moveTo>
                  <a:lnTo>
                    <a:pt x="0" y="0"/>
                  </a:lnTo>
                </a:path>
              </a:pathLst>
            </a:custGeom>
            <a:noFill/>
            <a:ln w="19050">
              <a:solidFill>
                <a:srgbClr val="0055FF"/>
              </a:solidFill>
              <a:prstDash val="solid"/>
              <a:headEnd type="none"/>
              <a:tailEnd type="arrow"/>
            </a:ln>
          </p:spPr>
        </p:sp>
        <p:sp>
          <p:nvSpPr>
            <p:cNvPr id="25" name="Text 4"/>
            <p:cNvSpPr/>
            <p:nvPr/>
          </p:nvSpPr>
          <p:spPr>
            <a:xfrm>
              <a:off x="4287407" y="1280160"/>
              <a:ext cx="745435" cy="704088"/>
            </a:xfrm>
            <a:prstGeom prst="rect">
              <a:avLst/>
            </a:prstGeom>
            <a:noFill/>
          </p:spPr>
          <p:txBody>
            <a:bodyPr wrap="square" lIns="95250" tIns="95250" rIns="95250" bIns="95250" rtlCol="0" anchor="t">
              <a:spAutoFit/>
            </a:bodyPr>
            <a:lstStyle/>
            <a:p>
              <a:pPr marL="0" indent="0" algn="ctr">
                <a:lnSpc>
                  <a:spcPct val="113000"/>
                </a:lnSpc>
                <a:spcBef>
                  <a:spcPts val="375"/>
                </a:spcBef>
                <a:buNone/>
              </a:pPr>
              <a:r>
                <a:rPr lang="en-US" sz="2850"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rPr>
                <a:t>01</a:t>
              </a:r>
              <a:endParaRPr lang="en-US" sz="1500" dirty="0"/>
            </a:p>
          </p:txBody>
        </p:sp>
        <p:sp>
          <p:nvSpPr>
            <p:cNvPr id="26" name="Text 5"/>
            <p:cNvSpPr/>
            <p:nvPr/>
          </p:nvSpPr>
          <p:spPr>
            <a:xfrm>
              <a:off x="4287407" y="3429000"/>
              <a:ext cx="745435" cy="676656"/>
            </a:xfrm>
            <a:prstGeom prst="rect">
              <a:avLst/>
            </a:prstGeom>
            <a:noFill/>
          </p:spPr>
          <p:txBody>
            <a:bodyPr wrap="square" lIns="95250" tIns="95250" rIns="95250" bIns="95250" rtlCol="0" anchor="t">
              <a:spAutoFit/>
            </a:bodyPr>
            <a:lstStyle/>
            <a:p>
              <a:pPr marL="0" indent="0" algn="ctr">
                <a:lnSpc>
                  <a:spcPct val="113000"/>
                </a:lnSpc>
                <a:spcBef>
                  <a:spcPts val="375"/>
                </a:spcBef>
                <a:buNone/>
              </a:pPr>
              <a:r>
                <a:rPr lang="en-US" sz="2700"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rPr>
                <a:t>03</a:t>
              </a:r>
              <a:endParaRPr lang="en-US" sz="1500" dirty="0"/>
            </a:p>
          </p:txBody>
        </p:sp>
        <p:sp>
          <p:nvSpPr>
            <p:cNvPr id="27" name="Text 6"/>
            <p:cNvSpPr/>
            <p:nvPr/>
          </p:nvSpPr>
          <p:spPr>
            <a:xfrm>
              <a:off x="4278263" y="2423160"/>
              <a:ext cx="745435" cy="676656"/>
            </a:xfrm>
            <a:prstGeom prst="rect">
              <a:avLst/>
            </a:prstGeom>
            <a:noFill/>
          </p:spPr>
          <p:txBody>
            <a:bodyPr wrap="square" lIns="95250" tIns="95250" rIns="95250" bIns="95250" rtlCol="0" anchor="t">
              <a:spAutoFit/>
            </a:bodyPr>
            <a:lstStyle/>
            <a:p>
              <a:pPr marL="0" indent="0" algn="ctr">
                <a:lnSpc>
                  <a:spcPct val="113000"/>
                </a:lnSpc>
                <a:spcBef>
                  <a:spcPts val="375"/>
                </a:spcBef>
                <a:buNone/>
              </a:pPr>
              <a:r>
                <a:rPr lang="en-US" sz="2700"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rPr>
                <a:t>02</a:t>
              </a:r>
              <a:endParaRPr lang="en-US" sz="1500" dirty="0"/>
            </a:p>
          </p:txBody>
        </p:sp>
        <p:sp>
          <p:nvSpPr>
            <p:cNvPr id="28" name="Text 7"/>
            <p:cNvSpPr/>
            <p:nvPr/>
          </p:nvSpPr>
          <p:spPr>
            <a:xfrm>
              <a:off x="890230" y="1379830"/>
              <a:ext cx="3108960" cy="410063"/>
            </a:xfrm>
            <a:prstGeom prst="rect">
              <a:avLst/>
            </a:prstGeom>
            <a:noFill/>
          </p:spPr>
          <p:txBody>
            <a:bodyPr wrap="square" lIns="95250" tIns="95250" rIns="95250" bIns="95250" rtlCol="0" anchor="t">
              <a:spAutoFit/>
            </a:bodyPr>
            <a:lstStyle/>
            <a:p>
              <a:pPr marL="0" indent="0" algn="r">
                <a:lnSpc>
                  <a:spcPct val="100000"/>
                </a:lnSpc>
                <a:spcBef>
                  <a:spcPts val="375"/>
                </a:spcBef>
                <a:buNone/>
              </a:pPr>
              <a:r>
                <a:rPr lang="en-US" sz="1800" b="1" dirty="0">
                  <a:solidFill>
                    <a:srgbClr val="0055FF"/>
                  </a:solidFill>
                  <a:latin typeface="楷体" panose="02010609060101010101" pitchFamily="49" charset="-122"/>
                  <a:ea typeface="楷体" panose="02010609060101010101" pitchFamily="49" charset="-122"/>
                  <a:cs typeface="微软雅黑" panose="020B0503020204020204" pitchFamily="34" charset="-120"/>
                </a:rPr>
                <a:t>订单启动条件</a:t>
              </a:r>
              <a:endParaRPr lang="en-US" sz="1500" dirty="0">
                <a:latin typeface="楷体" panose="02010609060101010101" pitchFamily="49" charset="-122"/>
                <a:ea typeface="楷体" panose="02010609060101010101" pitchFamily="49" charset="-122"/>
              </a:endParaRPr>
            </a:p>
          </p:txBody>
        </p:sp>
        <p:sp>
          <p:nvSpPr>
            <p:cNvPr id="29" name="Text 8"/>
            <p:cNvSpPr/>
            <p:nvPr/>
          </p:nvSpPr>
          <p:spPr>
            <a:xfrm>
              <a:off x="890230" y="1639519"/>
              <a:ext cx="3108960" cy="1243635"/>
            </a:xfrm>
            <a:prstGeom prst="rect">
              <a:avLst/>
            </a:prstGeom>
            <a:noFill/>
          </p:spPr>
          <p:txBody>
            <a:bodyPr wrap="square" lIns="95250" tIns="95250" rIns="95250" bIns="95250" rtlCol="0" anchor="t">
              <a:spAutoFit/>
            </a:bodyPr>
            <a:lstStyle/>
            <a:p>
              <a:pPr marL="0" indent="0">
                <a:lnSpc>
                  <a:spcPct val="100000"/>
                </a:lnSpc>
                <a:spcBef>
                  <a:spcPts val="375"/>
                </a:spcBef>
                <a:buNone/>
              </a:pPr>
              <a:r>
                <a:rPr 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装配订单进程的启动依赖于两个关键条件：订单时间需在今天之前且状态未启动，以及所需设备的库存情况。只有当这两个条件同时满足时，装配订单才会被启动。</a:t>
              </a:r>
              <a:endParaRPr lang="en-US" sz="1600" dirty="0">
                <a:latin typeface="楷体" panose="02010609060101010101" pitchFamily="49" charset="-122"/>
                <a:ea typeface="楷体" panose="02010609060101010101" pitchFamily="49" charset="-122"/>
              </a:endParaRPr>
            </a:p>
          </p:txBody>
        </p:sp>
        <p:sp>
          <p:nvSpPr>
            <p:cNvPr id="30" name="Text 9"/>
            <p:cNvSpPr/>
            <p:nvPr/>
          </p:nvSpPr>
          <p:spPr>
            <a:xfrm>
              <a:off x="5235981" y="2139096"/>
              <a:ext cx="3108960" cy="410063"/>
            </a:xfrm>
            <a:prstGeom prst="rect">
              <a:avLst/>
            </a:prstGeom>
            <a:noFill/>
          </p:spPr>
          <p:txBody>
            <a:bodyPr wrap="square" lIns="95250" tIns="95250" rIns="95250" bIns="95250" rtlCol="0" anchor="t">
              <a:spAutoFit/>
            </a:bodyPr>
            <a:lstStyle/>
            <a:p>
              <a:pPr marL="0" indent="0">
                <a:lnSpc>
                  <a:spcPct val="100000"/>
                </a:lnSpc>
                <a:spcBef>
                  <a:spcPts val="375"/>
                </a:spcBef>
                <a:buNone/>
              </a:pPr>
              <a:r>
                <a:rPr lang="en-US" sz="1800" b="1" dirty="0">
                  <a:solidFill>
                    <a:srgbClr val="0055FF"/>
                  </a:solidFill>
                  <a:latin typeface="楷体" panose="02010609060101010101" pitchFamily="49" charset="-122"/>
                  <a:ea typeface="楷体" panose="02010609060101010101" pitchFamily="49" charset="-122"/>
                  <a:cs typeface="微软雅黑" panose="020B0503020204020204" pitchFamily="34" charset="-120"/>
                </a:rPr>
                <a:t>生产订单分配</a:t>
              </a:r>
              <a:endParaRPr lang="en-US" sz="1500" dirty="0">
                <a:latin typeface="楷体" panose="02010609060101010101" pitchFamily="49" charset="-122"/>
                <a:ea typeface="楷体" panose="02010609060101010101" pitchFamily="49" charset="-122"/>
              </a:endParaRPr>
            </a:p>
          </p:txBody>
        </p:sp>
        <p:sp>
          <p:nvSpPr>
            <p:cNvPr id="31" name="Text 10"/>
            <p:cNvSpPr/>
            <p:nvPr/>
          </p:nvSpPr>
          <p:spPr>
            <a:xfrm>
              <a:off x="5236250" y="2441448"/>
              <a:ext cx="3108960" cy="1243635"/>
            </a:xfrm>
            <a:prstGeom prst="rect">
              <a:avLst/>
            </a:prstGeom>
            <a:noFill/>
          </p:spPr>
          <p:txBody>
            <a:bodyPr wrap="square" lIns="95250" tIns="95250" rIns="95250" bIns="95250" rtlCol="0" anchor="t">
              <a:spAutoFit/>
            </a:bodyPr>
            <a:lstStyle/>
            <a:p>
              <a:pPr marL="0" indent="0">
                <a:lnSpc>
                  <a:spcPct val="100000"/>
                </a:lnSpc>
                <a:spcBef>
                  <a:spcPts val="375"/>
                </a:spcBef>
                <a:buNone/>
              </a:pPr>
              <a:r>
                <a:rPr 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一旦装配订单启动，将根据生产企业的设备类型和生产能力，将装配订单分解为一条或多条生产订单。若生产企业数量有限或生产能力不足，可能导致生产延期。</a:t>
              </a:r>
              <a:endParaRPr lang="en-US" sz="1600" dirty="0">
                <a:latin typeface="楷体" panose="02010609060101010101" pitchFamily="49" charset="-122"/>
                <a:ea typeface="楷体" panose="02010609060101010101" pitchFamily="49" charset="-122"/>
              </a:endParaRPr>
            </a:p>
          </p:txBody>
        </p:sp>
        <p:sp>
          <p:nvSpPr>
            <p:cNvPr id="32" name="Text 11"/>
            <p:cNvSpPr/>
            <p:nvPr/>
          </p:nvSpPr>
          <p:spPr>
            <a:xfrm>
              <a:off x="873919" y="2877288"/>
              <a:ext cx="3108960" cy="410063"/>
            </a:xfrm>
            <a:prstGeom prst="rect">
              <a:avLst/>
            </a:prstGeom>
            <a:noFill/>
          </p:spPr>
          <p:txBody>
            <a:bodyPr wrap="square" lIns="95250" tIns="95250" rIns="95250" bIns="95250" rtlCol="0" anchor="t">
              <a:spAutoFit/>
            </a:bodyPr>
            <a:lstStyle/>
            <a:p>
              <a:pPr marL="0" indent="0" algn="r">
                <a:lnSpc>
                  <a:spcPct val="100000"/>
                </a:lnSpc>
                <a:spcBef>
                  <a:spcPts val="375"/>
                </a:spcBef>
                <a:buNone/>
              </a:pPr>
              <a:r>
                <a:rPr lang="en-US" b="1" dirty="0">
                  <a:solidFill>
                    <a:srgbClr val="0055FF"/>
                  </a:solidFill>
                  <a:latin typeface="楷体" panose="02010609060101010101" pitchFamily="49" charset="-122"/>
                  <a:ea typeface="楷体" panose="02010609060101010101" pitchFamily="49" charset="-122"/>
                  <a:cs typeface="微软雅黑" panose="020B0503020204020204" pitchFamily="34" charset="-120"/>
                </a:rPr>
                <a:t>进度跟踪与更新</a:t>
              </a:r>
              <a:endParaRPr lang="en-US" dirty="0">
                <a:latin typeface="楷体" panose="02010609060101010101" pitchFamily="49" charset="-122"/>
                <a:ea typeface="楷体" panose="02010609060101010101" pitchFamily="49" charset="-122"/>
              </a:endParaRPr>
            </a:p>
          </p:txBody>
        </p:sp>
        <p:sp>
          <p:nvSpPr>
            <p:cNvPr id="33" name="Text 12"/>
            <p:cNvSpPr/>
            <p:nvPr/>
          </p:nvSpPr>
          <p:spPr>
            <a:xfrm>
              <a:off x="890230" y="3163824"/>
              <a:ext cx="3108960" cy="1243635"/>
            </a:xfrm>
            <a:prstGeom prst="rect">
              <a:avLst/>
            </a:prstGeom>
            <a:noFill/>
          </p:spPr>
          <p:txBody>
            <a:bodyPr wrap="square" lIns="95250" tIns="95250" rIns="95250" bIns="95250" rtlCol="0" anchor="t">
              <a:spAutoFit/>
            </a:bodyPr>
            <a:lstStyle/>
            <a:p>
              <a:pPr marL="0" indent="0">
                <a:lnSpc>
                  <a:spcPct val="100000"/>
                </a:lnSpc>
                <a:spcBef>
                  <a:spcPts val="375"/>
                </a:spcBef>
                <a:buNone/>
              </a:pPr>
              <a:r>
                <a:rPr 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装配订单的进度通过实时跟踪生产和物流进度来更新。装配进度的计算公式考虑了所有相关的生产订单和物流订单，确保订单进度的准确性和及时性</a:t>
              </a:r>
              <a:r>
                <a:rPr lang="en-US" sz="1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1600" dirty="0"/>
            </a:p>
          </p:txBody>
        </p:sp>
        <p:pic>
          <p:nvPicPr>
            <p:cNvPr id="34" name="Image 2" descr="preencoded.png"/>
            <p:cNvPicPr>
              <a:picLocks noChangeAspect="1"/>
            </p:cNvPicPr>
            <p:nvPr/>
          </p:nvPicPr>
          <p:blipFill>
            <a:blip r:embed="rId3"/>
            <a:stretch>
              <a:fillRect/>
            </a:stretch>
          </p:blipFill>
          <p:spPr>
            <a:xfrm>
              <a:off x="4205111" y="1182319"/>
              <a:ext cx="914400" cy="914400"/>
            </a:xfrm>
            <a:prstGeom prst="rect">
              <a:avLst/>
            </a:prstGeom>
          </p:spPr>
        </p:pic>
        <p:pic>
          <p:nvPicPr>
            <p:cNvPr id="35" name="Image 3" descr="preencoded.png"/>
            <p:cNvPicPr>
              <a:picLocks noChangeAspect="1"/>
            </p:cNvPicPr>
            <p:nvPr/>
          </p:nvPicPr>
          <p:blipFill>
            <a:blip r:embed="rId3"/>
            <a:stretch>
              <a:fillRect/>
            </a:stretch>
          </p:blipFill>
          <p:spPr>
            <a:xfrm>
              <a:off x="4205111" y="2304288"/>
              <a:ext cx="914400" cy="914400"/>
            </a:xfrm>
            <a:prstGeom prst="rect">
              <a:avLst/>
            </a:prstGeom>
          </p:spPr>
        </p:pic>
        <p:pic>
          <p:nvPicPr>
            <p:cNvPr id="37" name="Image 4" descr="preencoded.png"/>
            <p:cNvPicPr>
              <a:picLocks noChangeAspect="1"/>
            </p:cNvPicPr>
            <p:nvPr/>
          </p:nvPicPr>
          <p:blipFill>
            <a:blip r:embed="rId3"/>
            <a:stretch>
              <a:fillRect/>
            </a:stretch>
          </p:blipFill>
          <p:spPr>
            <a:xfrm>
              <a:off x="4205111" y="3310128"/>
              <a:ext cx="914400" cy="914400"/>
            </a:xfrm>
            <a:prstGeom prst="rect">
              <a:avLst/>
            </a:prstGeom>
          </p:spPr>
        </p:pic>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0190" y="307935"/>
            <a:ext cx="7535545" cy="954107"/>
          </a:xfrm>
          <a:prstGeom prst="rect">
            <a:avLst/>
          </a:prstGeom>
          <a:noFill/>
        </p:spPr>
        <p:txBody>
          <a:bodyPr wrap="square" rtlCol="0">
            <a:spAutoFit/>
          </a:bodyPr>
          <a:lstStyle/>
          <a:p>
            <a:pPr algn="l"/>
            <a:r>
              <a:rPr lang="en-US" altLang="zh-CN" sz="2800" dirty="0">
                <a:solidFill>
                  <a:schemeClr val="tx2">
                    <a:lumMod val="75000"/>
                    <a:lumOff val="25000"/>
                  </a:schemeClr>
                </a:solidFill>
                <a:latin typeface="黑体" panose="02010609060101010101" charset="-122"/>
                <a:ea typeface="黑体" panose="02010609060101010101" charset="-122"/>
                <a:cs typeface="黑体" panose="02010609060101010101" charset="-122"/>
              </a:rPr>
              <a:t>03.</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仿真过程描述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装配订单进程：</a:t>
            </a:r>
            <a:endPar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pic>
        <p:nvPicPr>
          <p:cNvPr id="5" name="图片 4" descr="32313538383939353b32313538373938363bbfceb3cccfc2d4d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73380" y="3808095"/>
            <a:ext cx="377190" cy="377190"/>
          </a:xfrm>
          <a:prstGeom prst="rect">
            <a:avLst/>
          </a:prstGeom>
        </p:spPr>
      </p:pic>
      <p:sp>
        <p:nvSpPr>
          <p:cNvPr id="10" name="文本框 9"/>
          <p:cNvSpPr txBox="1"/>
          <p:nvPr/>
        </p:nvSpPr>
        <p:spPr>
          <a:xfrm>
            <a:off x="347980" y="3231515"/>
            <a:ext cx="2562860" cy="706755"/>
          </a:xfrm>
          <a:prstGeom prst="rect">
            <a:avLst/>
          </a:prstGeom>
          <a:noFill/>
        </p:spPr>
        <p:txBody>
          <a:bodyPr wrap="square" rtlCol="0" anchor="b" anchorCtr="0">
            <a:spAutoFit/>
          </a:bodyPr>
          <a:lstStyle/>
          <a:p>
            <a:pPr algn="ctr"/>
            <a:r>
              <a:rPr lang="zh-CN" altLang="en-US" sz="2000" dirty="0">
                <a:solidFill>
                  <a:schemeClr val="bg1"/>
                </a:solidFill>
                <a:latin typeface="楷体" panose="02010609060101010101" pitchFamily="49" charset="-122"/>
                <a:ea typeface="楷体" panose="02010609060101010101" pitchFamily="49" charset="-122"/>
              </a:rPr>
              <a:t>一、机械手分拣系统的集成应用研究现状</a:t>
            </a:r>
            <a:endParaRPr lang="zh-CN" altLang="en-US" sz="2000" dirty="0">
              <a:solidFill>
                <a:schemeClr val="bg1"/>
              </a:solidFill>
              <a:latin typeface="楷体" panose="02010609060101010101" pitchFamily="49" charset="-122"/>
              <a:ea typeface="楷体" panose="02010609060101010101" pitchFamily="49" charset="-122"/>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文本框 2"/>
          <p:cNvSpPr txBox="1"/>
          <p:nvPr/>
        </p:nvSpPr>
        <p:spPr>
          <a:xfrm>
            <a:off x="3393220" y="1096088"/>
            <a:ext cx="4204970" cy="1477328"/>
          </a:xfrm>
          <a:prstGeom prst="rect">
            <a:avLst/>
          </a:prstGeom>
          <a:noFill/>
        </p:spPr>
        <p:txBody>
          <a:bodyPr wrap="square" rtlCol="0" anchor="t">
            <a:spAutoFit/>
          </a:bodyPr>
          <a:lstStyle/>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跟踪属于该装配订单的生产进度和物流进度，实时更新装配订单的进度。计算装配订单进度公式如下：</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indent="457200"/>
            <a:endParaRPr lang="zh-CN" altLang="en-US" dirty="0"/>
          </a:p>
          <a:p>
            <a:pPr indent="457200"/>
            <a:endParaRPr lang="zh-CN" altLang="en-US" dirty="0"/>
          </a:p>
        </p:txBody>
      </p:sp>
      <p:pic>
        <p:nvPicPr>
          <p:cNvPr id="6" name="图片 5"/>
          <p:cNvPicPr>
            <a:picLocks noChangeAspect="1"/>
          </p:cNvPicPr>
          <p:nvPr/>
        </p:nvPicPr>
        <p:blipFill>
          <a:blip r:embed="rId3"/>
          <a:stretch>
            <a:fillRect/>
          </a:stretch>
        </p:blipFill>
        <p:spPr>
          <a:xfrm>
            <a:off x="3718784" y="2089467"/>
            <a:ext cx="3531101" cy="1679948"/>
          </a:xfrm>
          <a:prstGeom prst="rect">
            <a:avLst/>
          </a:prstGeom>
        </p:spPr>
      </p:pic>
      <p:sp>
        <p:nvSpPr>
          <p:cNvPr id="8" name="文本框 7"/>
          <p:cNvSpPr txBox="1"/>
          <p:nvPr/>
        </p:nvSpPr>
        <p:spPr>
          <a:xfrm>
            <a:off x="3223260" y="3592409"/>
            <a:ext cx="4204970" cy="1477328"/>
          </a:xfrm>
          <a:prstGeom prst="rect">
            <a:avLst/>
          </a:prstGeom>
          <a:noFill/>
        </p:spPr>
        <p:txBody>
          <a:bodyPr wrap="square" rtlCol="0" anchor="t">
            <a:spAutoFit/>
          </a:bodyPr>
          <a:lstStyle/>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其中   表示装配进度， 表示生产进度， 表示物流进度，   分别表示属于该装配订单的所有生产订单的数目和物流订单的数目。</a:t>
            </a:r>
            <a:endParaRPr lang="zh-CN" altLang="en-US" dirty="0"/>
          </a:p>
          <a:p>
            <a:pPr indent="457200"/>
            <a:endParaRPr lang="zh-CN" altLang="en-US" dirty="0"/>
          </a:p>
        </p:txBody>
      </p:sp>
      <p:pic>
        <p:nvPicPr>
          <p:cNvPr id="12" name="图片 11"/>
          <p:cNvPicPr>
            <a:picLocks noChangeAspect="1"/>
          </p:cNvPicPr>
          <p:nvPr/>
        </p:nvPicPr>
        <p:blipFill>
          <a:blip r:embed="rId4"/>
          <a:stretch>
            <a:fillRect/>
          </a:stretch>
        </p:blipFill>
        <p:spPr>
          <a:xfrm>
            <a:off x="4224244" y="3463332"/>
            <a:ext cx="276225" cy="523875"/>
          </a:xfrm>
          <a:prstGeom prst="rect">
            <a:avLst/>
          </a:prstGeom>
        </p:spPr>
      </p:pic>
      <p:pic>
        <p:nvPicPr>
          <p:cNvPr id="17" name="图片 16"/>
          <p:cNvPicPr>
            <a:picLocks noChangeAspect="1"/>
          </p:cNvPicPr>
          <p:nvPr/>
        </p:nvPicPr>
        <p:blipFill>
          <a:blip r:embed="rId5"/>
          <a:stretch>
            <a:fillRect/>
          </a:stretch>
        </p:blipFill>
        <p:spPr>
          <a:xfrm>
            <a:off x="6030051" y="3515402"/>
            <a:ext cx="276225" cy="432753"/>
          </a:xfrm>
          <a:prstGeom prst="rect">
            <a:avLst/>
          </a:prstGeom>
        </p:spPr>
      </p:pic>
      <p:pic>
        <p:nvPicPr>
          <p:cNvPr id="20" name="图片 19"/>
          <p:cNvPicPr>
            <a:picLocks noChangeAspect="1"/>
          </p:cNvPicPr>
          <p:nvPr/>
        </p:nvPicPr>
        <p:blipFill>
          <a:blip r:embed="rId6"/>
          <a:stretch>
            <a:fillRect/>
          </a:stretch>
        </p:blipFill>
        <p:spPr>
          <a:xfrm>
            <a:off x="3871210" y="3846422"/>
            <a:ext cx="276225" cy="409882"/>
          </a:xfrm>
          <a:prstGeom prst="rect">
            <a:avLst/>
          </a:prstGeom>
        </p:spPr>
      </p:pic>
      <p:pic>
        <p:nvPicPr>
          <p:cNvPr id="36" name="图片 35"/>
          <p:cNvPicPr>
            <a:picLocks noChangeAspect="1"/>
          </p:cNvPicPr>
          <p:nvPr/>
        </p:nvPicPr>
        <p:blipFill>
          <a:blip r:embed="rId7"/>
          <a:stretch>
            <a:fillRect/>
          </a:stretch>
        </p:blipFill>
        <p:spPr>
          <a:xfrm>
            <a:off x="5606872" y="3907249"/>
            <a:ext cx="423179" cy="296226"/>
          </a:xfrm>
          <a:prstGeom prst="rect">
            <a:avLst/>
          </a:prstGeom>
        </p:spPr>
      </p:pic>
    </p:spTree>
    <p:custDataLst>
      <p:tags r:id="rId8"/>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0190" y="307935"/>
            <a:ext cx="7535545" cy="954107"/>
          </a:xfrm>
          <a:prstGeom prst="rect">
            <a:avLst/>
          </a:prstGeom>
          <a:noFill/>
        </p:spPr>
        <p:txBody>
          <a:bodyPr wrap="square" rtlCol="0">
            <a:spAutoFit/>
          </a:bodyPr>
          <a:lstStyle/>
          <a:p>
            <a:pPr algn="l"/>
            <a:r>
              <a:rPr lang="en-US" altLang="zh-CN" sz="2800" dirty="0">
                <a:solidFill>
                  <a:schemeClr val="tx2">
                    <a:lumMod val="75000"/>
                    <a:lumOff val="25000"/>
                  </a:schemeClr>
                </a:solidFill>
                <a:latin typeface="黑体" panose="02010609060101010101" charset="-122"/>
                <a:ea typeface="黑体" panose="02010609060101010101" charset="-122"/>
                <a:cs typeface="黑体" panose="02010609060101010101" charset="-122"/>
              </a:rPr>
              <a:t>03.</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仿真过程描述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生产过程描述：</a:t>
            </a:r>
            <a:endPar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pic>
        <p:nvPicPr>
          <p:cNvPr id="5" name="图片 4" descr="32313538383939353b32313538373938363bbfceb3cccfc2d4d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73380" y="3808095"/>
            <a:ext cx="377190" cy="377190"/>
          </a:xfrm>
          <a:prstGeom prst="rect">
            <a:avLst/>
          </a:prstGeom>
        </p:spPr>
      </p:pic>
      <p:sp>
        <p:nvSpPr>
          <p:cNvPr id="10" name="文本框 9"/>
          <p:cNvSpPr txBox="1"/>
          <p:nvPr/>
        </p:nvSpPr>
        <p:spPr>
          <a:xfrm>
            <a:off x="347980" y="3231515"/>
            <a:ext cx="2562860" cy="706755"/>
          </a:xfrm>
          <a:prstGeom prst="rect">
            <a:avLst/>
          </a:prstGeom>
          <a:noFill/>
        </p:spPr>
        <p:txBody>
          <a:bodyPr wrap="square" rtlCol="0" anchor="b" anchorCtr="0">
            <a:spAutoFit/>
          </a:bodyPr>
          <a:lstStyle/>
          <a:p>
            <a:pPr algn="ctr"/>
            <a:r>
              <a:rPr lang="zh-CN" altLang="en-US" sz="2000" dirty="0">
                <a:solidFill>
                  <a:schemeClr val="bg1"/>
                </a:solidFill>
                <a:latin typeface="楷体" panose="02010609060101010101" pitchFamily="49" charset="-122"/>
                <a:ea typeface="楷体" panose="02010609060101010101" pitchFamily="49" charset="-122"/>
              </a:rPr>
              <a:t>一、机械手分拣系统的集成应用研究现状</a:t>
            </a:r>
            <a:endParaRPr lang="zh-CN" altLang="en-US" sz="2000" dirty="0">
              <a:solidFill>
                <a:schemeClr val="bg1"/>
              </a:solidFill>
              <a:latin typeface="楷体" panose="02010609060101010101" pitchFamily="49" charset="-122"/>
              <a:ea typeface="楷体" panose="02010609060101010101" pitchFamily="49" charset="-122"/>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9" name="组合 8"/>
          <p:cNvGrpSpPr/>
          <p:nvPr/>
        </p:nvGrpSpPr>
        <p:grpSpPr>
          <a:xfrm>
            <a:off x="1833642" y="352707"/>
            <a:ext cx="8505363" cy="4618098"/>
            <a:chOff x="873919" y="189853"/>
            <a:chExt cx="7671723" cy="4034675"/>
          </a:xfrm>
        </p:grpSpPr>
        <p:sp>
          <p:nvSpPr>
            <p:cNvPr id="11" name="Text 0"/>
            <p:cNvSpPr/>
            <p:nvPr/>
          </p:nvSpPr>
          <p:spPr>
            <a:xfrm>
              <a:off x="1128484" y="189853"/>
              <a:ext cx="7417158" cy="431785"/>
            </a:xfrm>
            <a:prstGeom prst="rect">
              <a:avLst/>
            </a:prstGeom>
            <a:noFill/>
          </p:spPr>
          <p:txBody>
            <a:bodyPr wrap="square" lIns="95250" tIns="95250" rIns="95250" bIns="95250" rtlCol="0" anchor="t">
              <a:spAutoFit/>
            </a:bodyPr>
            <a:lstStyle/>
            <a:p>
              <a:pPr marL="0" indent="0">
                <a:lnSpc>
                  <a:spcPct val="113000"/>
                </a:lnSpc>
                <a:spcBef>
                  <a:spcPts val="375"/>
                </a:spcBef>
                <a:buNone/>
              </a:pPr>
              <a:endParaRPr lang="en-US" sz="1500" dirty="0"/>
            </a:p>
          </p:txBody>
        </p:sp>
        <p:sp>
          <p:nvSpPr>
            <p:cNvPr id="19" name="Shape 1"/>
            <p:cNvSpPr/>
            <p:nvPr/>
          </p:nvSpPr>
          <p:spPr>
            <a:xfrm>
              <a:off x="4125591" y="1645920"/>
              <a:ext cx="174439" cy="0"/>
            </a:xfrm>
            <a:custGeom>
              <a:avLst/>
              <a:gdLst/>
              <a:ahLst/>
              <a:cxnLst/>
              <a:rect l="l" t="t" r="r" b="b"/>
              <a:pathLst>
                <a:path w="174439">
                  <a:moveTo>
                    <a:pt x="174439" y="0"/>
                  </a:moveTo>
                  <a:lnTo>
                    <a:pt x="0" y="0"/>
                  </a:lnTo>
                </a:path>
              </a:pathLst>
            </a:custGeom>
            <a:noFill/>
            <a:ln w="19050">
              <a:solidFill>
                <a:srgbClr val="0055FF"/>
              </a:solidFill>
              <a:prstDash val="solid"/>
              <a:headEnd type="none"/>
              <a:tailEnd type="arrow"/>
            </a:ln>
          </p:spPr>
        </p:sp>
        <p:sp>
          <p:nvSpPr>
            <p:cNvPr id="21" name="Shape 2"/>
            <p:cNvSpPr/>
            <p:nvPr/>
          </p:nvSpPr>
          <p:spPr>
            <a:xfrm>
              <a:off x="5024592" y="2752344"/>
              <a:ext cx="177670" cy="0"/>
            </a:xfrm>
            <a:custGeom>
              <a:avLst/>
              <a:gdLst/>
              <a:ahLst/>
              <a:cxnLst/>
              <a:rect l="l" t="t" r="r" b="b"/>
              <a:pathLst>
                <a:path w="177670">
                  <a:moveTo>
                    <a:pt x="0" y="0"/>
                  </a:moveTo>
                  <a:lnTo>
                    <a:pt x="177670" y="0"/>
                  </a:lnTo>
                </a:path>
              </a:pathLst>
            </a:custGeom>
            <a:noFill/>
            <a:ln w="19050">
              <a:solidFill>
                <a:srgbClr val="0055FF"/>
              </a:solidFill>
              <a:prstDash val="solid"/>
              <a:headEnd type="none"/>
              <a:tailEnd type="arrow"/>
            </a:ln>
          </p:spPr>
        </p:sp>
        <p:sp>
          <p:nvSpPr>
            <p:cNvPr id="22" name="Shape 3"/>
            <p:cNvSpPr/>
            <p:nvPr/>
          </p:nvSpPr>
          <p:spPr>
            <a:xfrm>
              <a:off x="4118004" y="3799332"/>
              <a:ext cx="175088" cy="0"/>
            </a:xfrm>
            <a:custGeom>
              <a:avLst/>
              <a:gdLst/>
              <a:ahLst/>
              <a:cxnLst/>
              <a:rect l="l" t="t" r="r" b="b"/>
              <a:pathLst>
                <a:path w="175088">
                  <a:moveTo>
                    <a:pt x="175088" y="0"/>
                  </a:moveTo>
                  <a:lnTo>
                    <a:pt x="0" y="0"/>
                  </a:lnTo>
                </a:path>
              </a:pathLst>
            </a:custGeom>
            <a:noFill/>
            <a:ln w="19050">
              <a:solidFill>
                <a:srgbClr val="0055FF"/>
              </a:solidFill>
              <a:prstDash val="solid"/>
              <a:headEnd type="none"/>
              <a:tailEnd type="arrow"/>
            </a:ln>
          </p:spPr>
        </p:sp>
        <p:sp>
          <p:nvSpPr>
            <p:cNvPr id="25" name="Text 4"/>
            <p:cNvSpPr/>
            <p:nvPr/>
          </p:nvSpPr>
          <p:spPr>
            <a:xfrm>
              <a:off x="4287407" y="1280160"/>
              <a:ext cx="745435" cy="704088"/>
            </a:xfrm>
            <a:prstGeom prst="rect">
              <a:avLst/>
            </a:prstGeom>
            <a:noFill/>
          </p:spPr>
          <p:txBody>
            <a:bodyPr wrap="square" lIns="95250" tIns="95250" rIns="95250" bIns="95250" rtlCol="0" anchor="t">
              <a:spAutoFit/>
            </a:bodyPr>
            <a:lstStyle/>
            <a:p>
              <a:pPr marL="0" indent="0" algn="ctr">
                <a:lnSpc>
                  <a:spcPct val="113000"/>
                </a:lnSpc>
                <a:spcBef>
                  <a:spcPts val="375"/>
                </a:spcBef>
                <a:buNone/>
              </a:pPr>
              <a:r>
                <a:rPr lang="en-US" sz="2850"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rPr>
                <a:t>01</a:t>
              </a:r>
              <a:endParaRPr lang="en-US" sz="1500" dirty="0"/>
            </a:p>
          </p:txBody>
        </p:sp>
        <p:sp>
          <p:nvSpPr>
            <p:cNvPr id="26" name="Text 5"/>
            <p:cNvSpPr/>
            <p:nvPr/>
          </p:nvSpPr>
          <p:spPr>
            <a:xfrm>
              <a:off x="4287407" y="3429000"/>
              <a:ext cx="745435" cy="676656"/>
            </a:xfrm>
            <a:prstGeom prst="rect">
              <a:avLst/>
            </a:prstGeom>
            <a:noFill/>
          </p:spPr>
          <p:txBody>
            <a:bodyPr wrap="square" lIns="95250" tIns="95250" rIns="95250" bIns="95250" rtlCol="0" anchor="t">
              <a:spAutoFit/>
            </a:bodyPr>
            <a:lstStyle/>
            <a:p>
              <a:pPr marL="0" indent="0" algn="ctr">
                <a:lnSpc>
                  <a:spcPct val="113000"/>
                </a:lnSpc>
                <a:spcBef>
                  <a:spcPts val="375"/>
                </a:spcBef>
                <a:buNone/>
              </a:pPr>
              <a:r>
                <a:rPr lang="en-US" sz="2700"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rPr>
                <a:t>03</a:t>
              </a:r>
              <a:endParaRPr lang="en-US" sz="1500" dirty="0"/>
            </a:p>
          </p:txBody>
        </p:sp>
        <p:sp>
          <p:nvSpPr>
            <p:cNvPr id="27" name="Text 6"/>
            <p:cNvSpPr/>
            <p:nvPr/>
          </p:nvSpPr>
          <p:spPr>
            <a:xfrm>
              <a:off x="4278263" y="2423160"/>
              <a:ext cx="745435" cy="676656"/>
            </a:xfrm>
            <a:prstGeom prst="rect">
              <a:avLst/>
            </a:prstGeom>
            <a:noFill/>
          </p:spPr>
          <p:txBody>
            <a:bodyPr wrap="square" lIns="95250" tIns="95250" rIns="95250" bIns="95250" rtlCol="0" anchor="t">
              <a:spAutoFit/>
            </a:bodyPr>
            <a:lstStyle/>
            <a:p>
              <a:pPr marL="0" indent="0" algn="ctr">
                <a:lnSpc>
                  <a:spcPct val="113000"/>
                </a:lnSpc>
                <a:spcBef>
                  <a:spcPts val="375"/>
                </a:spcBef>
                <a:buNone/>
              </a:pPr>
              <a:r>
                <a:rPr lang="en-US" sz="2700"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rPr>
                <a:t>02</a:t>
              </a:r>
              <a:endParaRPr lang="en-US" sz="1500" dirty="0"/>
            </a:p>
          </p:txBody>
        </p:sp>
        <p:sp>
          <p:nvSpPr>
            <p:cNvPr id="28" name="Text 7"/>
            <p:cNvSpPr/>
            <p:nvPr/>
          </p:nvSpPr>
          <p:spPr>
            <a:xfrm>
              <a:off x="890230" y="1379830"/>
              <a:ext cx="3108960" cy="410063"/>
            </a:xfrm>
            <a:prstGeom prst="rect">
              <a:avLst/>
            </a:prstGeom>
            <a:noFill/>
          </p:spPr>
          <p:txBody>
            <a:bodyPr wrap="square" lIns="95250" tIns="95250" rIns="95250" bIns="95250" rtlCol="0" anchor="t">
              <a:spAutoFit/>
            </a:bodyPr>
            <a:lstStyle/>
            <a:p>
              <a:pPr marL="0" indent="0" algn="r">
                <a:lnSpc>
                  <a:spcPct val="100000"/>
                </a:lnSpc>
                <a:spcBef>
                  <a:spcPts val="375"/>
                </a:spcBef>
                <a:buNone/>
              </a:pPr>
              <a:r>
                <a:rPr lang="en-US" sz="1800" b="1" dirty="0">
                  <a:solidFill>
                    <a:srgbClr val="0055FF"/>
                  </a:solidFill>
                  <a:latin typeface="楷体" panose="02010609060101010101" pitchFamily="49" charset="-122"/>
                  <a:ea typeface="楷体" panose="02010609060101010101" pitchFamily="49" charset="-122"/>
                  <a:cs typeface="微软雅黑" panose="020B0503020204020204" pitchFamily="34" charset="-120"/>
                </a:rPr>
                <a:t>订单启动条件</a:t>
              </a:r>
              <a:endParaRPr lang="en-US" sz="1500" dirty="0">
                <a:latin typeface="楷体" panose="02010609060101010101" pitchFamily="49" charset="-122"/>
                <a:ea typeface="楷体" panose="02010609060101010101" pitchFamily="49" charset="-122"/>
              </a:endParaRPr>
            </a:p>
          </p:txBody>
        </p:sp>
        <p:sp>
          <p:nvSpPr>
            <p:cNvPr id="29" name="Text 8"/>
            <p:cNvSpPr/>
            <p:nvPr/>
          </p:nvSpPr>
          <p:spPr>
            <a:xfrm>
              <a:off x="890230" y="1639519"/>
              <a:ext cx="3108960" cy="1243635"/>
            </a:xfrm>
            <a:prstGeom prst="rect">
              <a:avLst/>
            </a:prstGeom>
            <a:noFill/>
          </p:spPr>
          <p:txBody>
            <a:bodyPr wrap="square" lIns="95250" tIns="95250" rIns="95250" bIns="95250" rtlCol="0" anchor="t">
              <a:spAutoFit/>
            </a:bodyPr>
            <a:lstStyle/>
            <a:p>
              <a:pPr marL="0" indent="0">
                <a:lnSpc>
                  <a:spcPct val="100000"/>
                </a:lnSpc>
                <a:spcBef>
                  <a:spcPts val="375"/>
                </a:spcBef>
                <a:buNone/>
              </a:pPr>
              <a:r>
                <a:rPr lang="zh-CN" alt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生产订单</a:t>
              </a:r>
              <a:r>
                <a:rPr lang="en-US" sz="1600" dirty="0" err="1">
                  <a:solidFill>
                    <a:srgbClr val="000000"/>
                  </a:solidFill>
                  <a:latin typeface="楷体" panose="02010609060101010101" pitchFamily="49" charset="-122"/>
                  <a:ea typeface="楷体" panose="02010609060101010101" pitchFamily="49" charset="-122"/>
                  <a:cs typeface="微软雅黑" panose="020B0503020204020204" pitchFamily="34" charset="-120"/>
                </a:rPr>
                <a:t>进程的启动依赖于两个关键条件</a:t>
              </a:r>
              <a:r>
                <a:rPr 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a:t>
              </a:r>
              <a:r>
                <a:rPr lang="zh-CN" alt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当查询到的订单时间是今天之前并且订单的状态为（即</a:t>
              </a:r>
              <a:r>
                <a:rPr lang="en-US" altLang="zh-CN"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status=0</a:t>
              </a:r>
              <a:r>
                <a:rPr lang="zh-CN" alt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）；查询到是当天的订单并且状态是未启动的情况</a:t>
              </a:r>
              <a:r>
                <a:rPr 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a:t>
              </a:r>
              <a:endParaRPr lang="en-US" sz="1600" dirty="0">
                <a:latin typeface="楷体" panose="02010609060101010101" pitchFamily="49" charset="-122"/>
                <a:ea typeface="楷体" panose="02010609060101010101" pitchFamily="49" charset="-122"/>
              </a:endParaRPr>
            </a:p>
          </p:txBody>
        </p:sp>
        <p:sp>
          <p:nvSpPr>
            <p:cNvPr id="30" name="Text 9"/>
            <p:cNvSpPr/>
            <p:nvPr/>
          </p:nvSpPr>
          <p:spPr>
            <a:xfrm>
              <a:off x="5235981" y="2139096"/>
              <a:ext cx="3108960" cy="410063"/>
            </a:xfrm>
            <a:prstGeom prst="rect">
              <a:avLst/>
            </a:prstGeom>
            <a:noFill/>
          </p:spPr>
          <p:txBody>
            <a:bodyPr wrap="square" lIns="95250" tIns="95250" rIns="95250" bIns="95250" rtlCol="0" anchor="t">
              <a:spAutoFit/>
            </a:bodyPr>
            <a:lstStyle/>
            <a:p>
              <a:pPr marL="0" indent="0">
                <a:lnSpc>
                  <a:spcPct val="100000"/>
                </a:lnSpc>
                <a:spcBef>
                  <a:spcPts val="375"/>
                </a:spcBef>
                <a:buNone/>
              </a:pPr>
              <a:r>
                <a:rPr lang="en-US" sz="1800" b="1" dirty="0">
                  <a:solidFill>
                    <a:srgbClr val="0055FF"/>
                  </a:solidFill>
                  <a:latin typeface="楷体" panose="02010609060101010101" pitchFamily="49" charset="-122"/>
                  <a:ea typeface="楷体" panose="02010609060101010101" pitchFamily="49" charset="-122"/>
                  <a:cs typeface="微软雅黑" panose="020B0503020204020204" pitchFamily="34" charset="-120"/>
                </a:rPr>
                <a:t>生产订单分配</a:t>
              </a:r>
              <a:endParaRPr lang="en-US" sz="1500" dirty="0">
                <a:latin typeface="楷体" panose="02010609060101010101" pitchFamily="49" charset="-122"/>
                <a:ea typeface="楷体" panose="02010609060101010101" pitchFamily="49" charset="-122"/>
              </a:endParaRPr>
            </a:p>
          </p:txBody>
        </p:sp>
        <p:sp>
          <p:nvSpPr>
            <p:cNvPr id="31" name="Text 10"/>
            <p:cNvSpPr/>
            <p:nvPr/>
          </p:nvSpPr>
          <p:spPr>
            <a:xfrm>
              <a:off x="5236250" y="2441448"/>
              <a:ext cx="3108960" cy="598289"/>
            </a:xfrm>
            <a:prstGeom prst="rect">
              <a:avLst/>
            </a:prstGeom>
            <a:noFill/>
          </p:spPr>
          <p:txBody>
            <a:bodyPr wrap="square" lIns="95250" tIns="95250" rIns="95250" bIns="95250" rtlCol="0" anchor="t">
              <a:spAutoFit/>
            </a:bodyPr>
            <a:lstStyle/>
            <a:p>
              <a:pPr marL="0" indent="0">
                <a:lnSpc>
                  <a:spcPct val="100000"/>
                </a:lnSpc>
                <a:spcBef>
                  <a:spcPts val="375"/>
                </a:spcBef>
                <a:buNone/>
              </a:pPr>
              <a:r>
                <a:rPr lang="zh-CN" alt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如果查询到订单需要立即投入生产，则以订单为单位启动一个生产线程。</a:t>
              </a:r>
              <a:endParaRPr lang="en-US" sz="1600" dirty="0">
                <a:latin typeface="楷体" panose="02010609060101010101" pitchFamily="49" charset="-122"/>
                <a:ea typeface="楷体" panose="02010609060101010101" pitchFamily="49" charset="-122"/>
              </a:endParaRPr>
            </a:p>
          </p:txBody>
        </p:sp>
        <p:sp>
          <p:nvSpPr>
            <p:cNvPr id="32" name="Text 11"/>
            <p:cNvSpPr/>
            <p:nvPr/>
          </p:nvSpPr>
          <p:spPr>
            <a:xfrm>
              <a:off x="873919" y="2877288"/>
              <a:ext cx="3108960" cy="410063"/>
            </a:xfrm>
            <a:prstGeom prst="rect">
              <a:avLst/>
            </a:prstGeom>
            <a:noFill/>
          </p:spPr>
          <p:txBody>
            <a:bodyPr wrap="square" lIns="95250" tIns="95250" rIns="95250" bIns="95250" rtlCol="0" anchor="t">
              <a:spAutoFit/>
            </a:bodyPr>
            <a:lstStyle/>
            <a:p>
              <a:pPr marL="0" indent="0" algn="r">
                <a:lnSpc>
                  <a:spcPct val="100000"/>
                </a:lnSpc>
                <a:spcBef>
                  <a:spcPts val="375"/>
                </a:spcBef>
                <a:buNone/>
              </a:pPr>
              <a:r>
                <a:rPr lang="en-US" b="1" dirty="0">
                  <a:solidFill>
                    <a:srgbClr val="0055FF"/>
                  </a:solidFill>
                  <a:latin typeface="楷体" panose="02010609060101010101" pitchFamily="49" charset="-122"/>
                  <a:ea typeface="楷体" panose="02010609060101010101" pitchFamily="49" charset="-122"/>
                  <a:cs typeface="微软雅黑" panose="020B0503020204020204" pitchFamily="34" charset="-120"/>
                </a:rPr>
                <a:t>进度跟踪与更新</a:t>
              </a:r>
              <a:endParaRPr lang="en-US" dirty="0">
                <a:latin typeface="楷体" panose="02010609060101010101" pitchFamily="49" charset="-122"/>
                <a:ea typeface="楷体" panose="02010609060101010101" pitchFamily="49" charset="-122"/>
              </a:endParaRPr>
            </a:p>
          </p:txBody>
        </p:sp>
        <p:sp>
          <p:nvSpPr>
            <p:cNvPr id="33" name="Text 12"/>
            <p:cNvSpPr/>
            <p:nvPr/>
          </p:nvSpPr>
          <p:spPr>
            <a:xfrm>
              <a:off x="890230" y="3163824"/>
              <a:ext cx="3108960" cy="813404"/>
            </a:xfrm>
            <a:prstGeom prst="rect">
              <a:avLst/>
            </a:prstGeom>
            <a:noFill/>
          </p:spPr>
          <p:txBody>
            <a:bodyPr wrap="square" lIns="95250" tIns="95250" rIns="95250" bIns="95250" rtlCol="0" anchor="t">
              <a:spAutoFit/>
            </a:bodyPr>
            <a:lstStyle/>
            <a:p>
              <a:pPr marL="0" indent="0">
                <a:lnSpc>
                  <a:spcPct val="100000"/>
                </a:lnSpc>
                <a:spcBef>
                  <a:spcPts val="375"/>
                </a:spcBef>
                <a:buNone/>
              </a:pPr>
              <a:r>
                <a:rPr lang="zh-CN" alt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确定此生产线程的实际生产时间，进行模拟仿真（每隔一天更新一下生产状态），并实时更新相关数据。</a:t>
              </a:r>
              <a:endParaRPr lang="en-US" sz="1600" dirty="0"/>
            </a:p>
          </p:txBody>
        </p:sp>
        <p:pic>
          <p:nvPicPr>
            <p:cNvPr id="34" name="Image 2" descr="preencoded.png"/>
            <p:cNvPicPr>
              <a:picLocks noChangeAspect="1"/>
            </p:cNvPicPr>
            <p:nvPr/>
          </p:nvPicPr>
          <p:blipFill>
            <a:blip r:embed="rId3"/>
            <a:stretch>
              <a:fillRect/>
            </a:stretch>
          </p:blipFill>
          <p:spPr>
            <a:xfrm>
              <a:off x="4205111" y="1182319"/>
              <a:ext cx="914400" cy="914400"/>
            </a:xfrm>
            <a:prstGeom prst="rect">
              <a:avLst/>
            </a:prstGeom>
          </p:spPr>
        </p:pic>
        <p:pic>
          <p:nvPicPr>
            <p:cNvPr id="35" name="Image 3" descr="preencoded.png"/>
            <p:cNvPicPr>
              <a:picLocks noChangeAspect="1"/>
            </p:cNvPicPr>
            <p:nvPr/>
          </p:nvPicPr>
          <p:blipFill>
            <a:blip r:embed="rId3"/>
            <a:stretch>
              <a:fillRect/>
            </a:stretch>
          </p:blipFill>
          <p:spPr>
            <a:xfrm>
              <a:off x="4205111" y="2304288"/>
              <a:ext cx="914400" cy="914400"/>
            </a:xfrm>
            <a:prstGeom prst="rect">
              <a:avLst/>
            </a:prstGeom>
          </p:spPr>
        </p:pic>
        <p:pic>
          <p:nvPicPr>
            <p:cNvPr id="37" name="Image 4" descr="preencoded.png"/>
            <p:cNvPicPr>
              <a:picLocks noChangeAspect="1"/>
            </p:cNvPicPr>
            <p:nvPr/>
          </p:nvPicPr>
          <p:blipFill>
            <a:blip r:embed="rId3"/>
            <a:stretch>
              <a:fillRect/>
            </a:stretch>
          </p:blipFill>
          <p:spPr>
            <a:xfrm>
              <a:off x="4205111" y="3310128"/>
              <a:ext cx="914400" cy="914400"/>
            </a:xfrm>
            <a:prstGeom prst="rect">
              <a:avLst/>
            </a:prstGeom>
          </p:spPr>
        </p:pic>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0190" y="307935"/>
            <a:ext cx="7535545" cy="954107"/>
          </a:xfrm>
          <a:prstGeom prst="rect">
            <a:avLst/>
          </a:prstGeom>
          <a:noFill/>
        </p:spPr>
        <p:txBody>
          <a:bodyPr wrap="square" rtlCol="0">
            <a:spAutoFit/>
          </a:bodyPr>
          <a:lstStyle/>
          <a:p>
            <a:pPr algn="l"/>
            <a:r>
              <a:rPr lang="en-US" altLang="zh-CN" sz="2800" dirty="0">
                <a:solidFill>
                  <a:schemeClr val="tx2">
                    <a:lumMod val="75000"/>
                    <a:lumOff val="25000"/>
                  </a:schemeClr>
                </a:solidFill>
                <a:latin typeface="黑体" panose="02010609060101010101" charset="-122"/>
                <a:ea typeface="黑体" panose="02010609060101010101" charset="-122"/>
                <a:cs typeface="黑体" panose="02010609060101010101" charset="-122"/>
              </a:rPr>
              <a:t>03.</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仿真过程描述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生产过程描述：</a:t>
            </a:r>
            <a:endPar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pic>
        <p:nvPicPr>
          <p:cNvPr id="5" name="图片 4" descr="32313538383939353b32313538373938363bbfceb3cccfc2d4d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73380" y="3808095"/>
            <a:ext cx="377190" cy="377190"/>
          </a:xfrm>
          <a:prstGeom prst="rect">
            <a:avLst/>
          </a:prstGeom>
        </p:spPr>
      </p:pic>
      <p:sp>
        <p:nvSpPr>
          <p:cNvPr id="10" name="文本框 9"/>
          <p:cNvSpPr txBox="1"/>
          <p:nvPr/>
        </p:nvSpPr>
        <p:spPr>
          <a:xfrm>
            <a:off x="347980" y="3231515"/>
            <a:ext cx="2562860" cy="706755"/>
          </a:xfrm>
          <a:prstGeom prst="rect">
            <a:avLst/>
          </a:prstGeom>
          <a:noFill/>
        </p:spPr>
        <p:txBody>
          <a:bodyPr wrap="square" rtlCol="0" anchor="b" anchorCtr="0">
            <a:spAutoFit/>
          </a:bodyPr>
          <a:lstStyle/>
          <a:p>
            <a:pPr algn="ctr"/>
            <a:r>
              <a:rPr lang="zh-CN" altLang="en-US" sz="2000" dirty="0">
                <a:solidFill>
                  <a:schemeClr val="bg1"/>
                </a:solidFill>
                <a:latin typeface="楷体" panose="02010609060101010101" pitchFamily="49" charset="-122"/>
                <a:ea typeface="楷体" panose="02010609060101010101" pitchFamily="49" charset="-122"/>
              </a:rPr>
              <a:t>一、机械手分拣系统的集成应用研究现状</a:t>
            </a:r>
            <a:endParaRPr lang="zh-CN" altLang="en-US" sz="2000" dirty="0">
              <a:solidFill>
                <a:schemeClr val="bg1"/>
              </a:solidFill>
              <a:latin typeface="楷体" panose="02010609060101010101" pitchFamily="49" charset="-122"/>
              <a:ea typeface="楷体" panose="02010609060101010101" pitchFamily="49" charset="-122"/>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文本框 2"/>
          <p:cNvSpPr txBox="1"/>
          <p:nvPr/>
        </p:nvSpPr>
        <p:spPr>
          <a:xfrm>
            <a:off x="3395345" y="829489"/>
            <a:ext cx="4204970" cy="1754326"/>
          </a:xfrm>
          <a:prstGeom prst="rect">
            <a:avLst/>
          </a:prstGeom>
          <a:noFill/>
        </p:spPr>
        <p:txBody>
          <a:bodyPr wrap="square" rtlCol="0" anchor="t">
            <a:spAutoFit/>
          </a:bodyPr>
          <a:lstStyle/>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该生产订单线程一旦启动，将准确计算此订单的实际生产时长。实际生产时长的确定，是基于下单日期、预定的交货日期并结合一个综合影响因素。具体计算公式如下：</a:t>
            </a:r>
            <a:endParaRPr lang="zh-CN" altLang="en-US" dirty="0"/>
          </a:p>
          <a:p>
            <a:pPr indent="457200"/>
            <a:endParaRPr lang="zh-CN" altLang="en-US" dirty="0"/>
          </a:p>
        </p:txBody>
      </p:sp>
      <p:sp>
        <p:nvSpPr>
          <p:cNvPr id="8" name="文本框 7"/>
          <p:cNvSpPr txBox="1"/>
          <p:nvPr/>
        </p:nvSpPr>
        <p:spPr>
          <a:xfrm>
            <a:off x="3223260" y="3592409"/>
            <a:ext cx="4549140" cy="1477328"/>
          </a:xfrm>
          <a:prstGeom prst="rect">
            <a:avLst/>
          </a:prstGeom>
          <a:noFill/>
        </p:spPr>
        <p:txBody>
          <a:bodyPr wrap="square" rtlCol="0" anchor="t">
            <a:spAutoFit/>
          </a:bodyPr>
          <a:lstStyle/>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其中  为订单的实际生产时间， 为预期的生产时间， 为综合影响因素。</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当查询到生产过程结束后，立刻向物流进行下单，在这里一个生产订单对应一个物流订单。</a:t>
            </a:r>
            <a:endParaRPr lang="zh-CN" altLang="en-US" dirty="0"/>
          </a:p>
        </p:txBody>
      </p:sp>
      <p:pic>
        <p:nvPicPr>
          <p:cNvPr id="9" name="图片 8"/>
          <p:cNvPicPr>
            <a:picLocks noChangeAspect="1"/>
          </p:cNvPicPr>
          <p:nvPr/>
        </p:nvPicPr>
        <p:blipFill>
          <a:blip r:embed="rId3"/>
          <a:stretch>
            <a:fillRect/>
          </a:stretch>
        </p:blipFill>
        <p:spPr>
          <a:xfrm>
            <a:off x="4322820" y="2379804"/>
            <a:ext cx="2809875" cy="676275"/>
          </a:xfrm>
          <a:prstGeom prst="rect">
            <a:avLst/>
          </a:prstGeom>
        </p:spPr>
      </p:pic>
      <p:pic>
        <p:nvPicPr>
          <p:cNvPr id="27" name="图片 26"/>
          <p:cNvPicPr>
            <a:picLocks noChangeAspect="1"/>
          </p:cNvPicPr>
          <p:nvPr/>
        </p:nvPicPr>
        <p:blipFill>
          <a:blip r:embed="rId4"/>
          <a:stretch>
            <a:fillRect/>
          </a:stretch>
        </p:blipFill>
        <p:spPr>
          <a:xfrm>
            <a:off x="4224244" y="3592409"/>
            <a:ext cx="266518" cy="349805"/>
          </a:xfrm>
          <a:prstGeom prst="rect">
            <a:avLst/>
          </a:prstGeom>
        </p:spPr>
      </p:pic>
      <p:pic>
        <p:nvPicPr>
          <p:cNvPr id="29" name="图片 28"/>
          <p:cNvPicPr>
            <a:picLocks noChangeAspect="1"/>
          </p:cNvPicPr>
          <p:nvPr/>
        </p:nvPicPr>
        <p:blipFill>
          <a:blip r:embed="rId5"/>
          <a:stretch>
            <a:fillRect/>
          </a:stretch>
        </p:blipFill>
        <p:spPr>
          <a:xfrm>
            <a:off x="6828943" y="3593470"/>
            <a:ext cx="303752" cy="344800"/>
          </a:xfrm>
          <a:prstGeom prst="rect">
            <a:avLst/>
          </a:prstGeom>
        </p:spPr>
      </p:pic>
      <p:pic>
        <p:nvPicPr>
          <p:cNvPr id="31" name="图片 30"/>
          <p:cNvPicPr>
            <a:picLocks noChangeAspect="1"/>
          </p:cNvPicPr>
          <p:nvPr/>
        </p:nvPicPr>
        <p:blipFill>
          <a:blip r:embed="rId6"/>
          <a:stretch>
            <a:fillRect/>
          </a:stretch>
        </p:blipFill>
        <p:spPr>
          <a:xfrm>
            <a:off x="4803182" y="3849765"/>
            <a:ext cx="257175" cy="352425"/>
          </a:xfrm>
          <a:prstGeom prst="rect">
            <a:avLst/>
          </a:prstGeom>
        </p:spPr>
      </p:pic>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0190" y="307935"/>
            <a:ext cx="7535545" cy="954107"/>
          </a:xfrm>
          <a:prstGeom prst="rect">
            <a:avLst/>
          </a:prstGeom>
          <a:noFill/>
        </p:spPr>
        <p:txBody>
          <a:bodyPr wrap="square" rtlCol="0">
            <a:spAutoFit/>
          </a:bodyPr>
          <a:lstStyle/>
          <a:p>
            <a:pPr algn="l"/>
            <a:r>
              <a:rPr lang="en-US" altLang="zh-CN" sz="2800" dirty="0">
                <a:solidFill>
                  <a:schemeClr val="tx2">
                    <a:lumMod val="75000"/>
                    <a:lumOff val="25000"/>
                  </a:schemeClr>
                </a:solidFill>
                <a:latin typeface="黑体" panose="02010609060101010101" charset="-122"/>
                <a:ea typeface="黑体" panose="02010609060101010101" charset="-122"/>
                <a:cs typeface="黑体" panose="02010609060101010101" charset="-122"/>
              </a:rPr>
              <a:t>03.</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仿真过程描述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物流过程描述：</a:t>
            </a:r>
            <a:endPar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pic>
        <p:nvPicPr>
          <p:cNvPr id="5" name="图片 4" descr="32313538383939353b32313538373938363bbfceb3cccfc2d4d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73380" y="3808095"/>
            <a:ext cx="377190" cy="377190"/>
          </a:xfrm>
          <a:prstGeom prst="rect">
            <a:avLst/>
          </a:prstGeom>
        </p:spPr>
      </p:pic>
      <p:sp>
        <p:nvSpPr>
          <p:cNvPr id="10" name="文本框 9"/>
          <p:cNvSpPr txBox="1"/>
          <p:nvPr/>
        </p:nvSpPr>
        <p:spPr>
          <a:xfrm>
            <a:off x="347980" y="3231515"/>
            <a:ext cx="2562860" cy="706755"/>
          </a:xfrm>
          <a:prstGeom prst="rect">
            <a:avLst/>
          </a:prstGeom>
          <a:noFill/>
        </p:spPr>
        <p:txBody>
          <a:bodyPr wrap="square" rtlCol="0" anchor="b" anchorCtr="0">
            <a:spAutoFit/>
          </a:bodyPr>
          <a:lstStyle/>
          <a:p>
            <a:pPr algn="ctr"/>
            <a:r>
              <a:rPr lang="zh-CN" altLang="en-US" sz="2000" dirty="0">
                <a:solidFill>
                  <a:schemeClr val="bg1"/>
                </a:solidFill>
                <a:latin typeface="楷体" panose="02010609060101010101" pitchFamily="49" charset="-122"/>
                <a:ea typeface="楷体" panose="02010609060101010101" pitchFamily="49" charset="-122"/>
              </a:rPr>
              <a:t>一、机械手分拣系统的集成应用研究现状</a:t>
            </a:r>
            <a:endParaRPr lang="zh-CN" altLang="en-US" sz="2000" dirty="0">
              <a:solidFill>
                <a:schemeClr val="bg1"/>
              </a:solidFill>
              <a:latin typeface="楷体" panose="02010609060101010101" pitchFamily="49" charset="-122"/>
              <a:ea typeface="楷体" panose="02010609060101010101" pitchFamily="49" charset="-122"/>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9" name="组合 8"/>
          <p:cNvGrpSpPr/>
          <p:nvPr/>
        </p:nvGrpSpPr>
        <p:grpSpPr>
          <a:xfrm>
            <a:off x="1833642" y="352707"/>
            <a:ext cx="8505363" cy="4618098"/>
            <a:chOff x="873919" y="189853"/>
            <a:chExt cx="7671723" cy="4034675"/>
          </a:xfrm>
        </p:grpSpPr>
        <p:sp>
          <p:nvSpPr>
            <p:cNvPr id="11" name="Text 0"/>
            <p:cNvSpPr/>
            <p:nvPr/>
          </p:nvSpPr>
          <p:spPr>
            <a:xfrm>
              <a:off x="1128484" y="189853"/>
              <a:ext cx="7417158" cy="431785"/>
            </a:xfrm>
            <a:prstGeom prst="rect">
              <a:avLst/>
            </a:prstGeom>
            <a:noFill/>
          </p:spPr>
          <p:txBody>
            <a:bodyPr wrap="square" lIns="95250" tIns="95250" rIns="95250" bIns="95250" rtlCol="0" anchor="t">
              <a:spAutoFit/>
            </a:bodyPr>
            <a:lstStyle/>
            <a:p>
              <a:pPr marL="0" indent="0">
                <a:lnSpc>
                  <a:spcPct val="113000"/>
                </a:lnSpc>
                <a:spcBef>
                  <a:spcPts val="375"/>
                </a:spcBef>
                <a:buNone/>
              </a:pPr>
              <a:endParaRPr lang="en-US" sz="1500" dirty="0"/>
            </a:p>
          </p:txBody>
        </p:sp>
        <p:sp>
          <p:nvSpPr>
            <p:cNvPr id="19" name="Shape 1"/>
            <p:cNvSpPr/>
            <p:nvPr/>
          </p:nvSpPr>
          <p:spPr>
            <a:xfrm>
              <a:off x="4125591" y="1645920"/>
              <a:ext cx="174439" cy="0"/>
            </a:xfrm>
            <a:custGeom>
              <a:avLst/>
              <a:gdLst/>
              <a:ahLst/>
              <a:cxnLst/>
              <a:rect l="l" t="t" r="r" b="b"/>
              <a:pathLst>
                <a:path w="174439">
                  <a:moveTo>
                    <a:pt x="174439" y="0"/>
                  </a:moveTo>
                  <a:lnTo>
                    <a:pt x="0" y="0"/>
                  </a:lnTo>
                </a:path>
              </a:pathLst>
            </a:custGeom>
            <a:noFill/>
            <a:ln w="19050">
              <a:solidFill>
                <a:srgbClr val="0055FF"/>
              </a:solidFill>
              <a:prstDash val="solid"/>
              <a:headEnd type="none"/>
              <a:tailEnd type="arrow"/>
            </a:ln>
          </p:spPr>
        </p:sp>
        <p:sp>
          <p:nvSpPr>
            <p:cNvPr id="21" name="Shape 2"/>
            <p:cNvSpPr/>
            <p:nvPr/>
          </p:nvSpPr>
          <p:spPr>
            <a:xfrm>
              <a:off x="5024592" y="2752344"/>
              <a:ext cx="177670" cy="0"/>
            </a:xfrm>
            <a:custGeom>
              <a:avLst/>
              <a:gdLst/>
              <a:ahLst/>
              <a:cxnLst/>
              <a:rect l="l" t="t" r="r" b="b"/>
              <a:pathLst>
                <a:path w="177670">
                  <a:moveTo>
                    <a:pt x="0" y="0"/>
                  </a:moveTo>
                  <a:lnTo>
                    <a:pt x="177670" y="0"/>
                  </a:lnTo>
                </a:path>
              </a:pathLst>
            </a:custGeom>
            <a:noFill/>
            <a:ln w="19050">
              <a:solidFill>
                <a:srgbClr val="0055FF"/>
              </a:solidFill>
              <a:prstDash val="solid"/>
              <a:headEnd type="none"/>
              <a:tailEnd type="arrow"/>
            </a:ln>
          </p:spPr>
        </p:sp>
        <p:sp>
          <p:nvSpPr>
            <p:cNvPr id="22" name="Shape 3"/>
            <p:cNvSpPr/>
            <p:nvPr/>
          </p:nvSpPr>
          <p:spPr>
            <a:xfrm>
              <a:off x="4118004" y="3799332"/>
              <a:ext cx="175088" cy="0"/>
            </a:xfrm>
            <a:custGeom>
              <a:avLst/>
              <a:gdLst/>
              <a:ahLst/>
              <a:cxnLst/>
              <a:rect l="l" t="t" r="r" b="b"/>
              <a:pathLst>
                <a:path w="175088">
                  <a:moveTo>
                    <a:pt x="175088" y="0"/>
                  </a:moveTo>
                  <a:lnTo>
                    <a:pt x="0" y="0"/>
                  </a:lnTo>
                </a:path>
              </a:pathLst>
            </a:custGeom>
            <a:noFill/>
            <a:ln w="19050">
              <a:solidFill>
                <a:srgbClr val="0055FF"/>
              </a:solidFill>
              <a:prstDash val="solid"/>
              <a:headEnd type="none"/>
              <a:tailEnd type="arrow"/>
            </a:ln>
          </p:spPr>
        </p:sp>
        <p:sp>
          <p:nvSpPr>
            <p:cNvPr id="25" name="Text 4"/>
            <p:cNvSpPr/>
            <p:nvPr/>
          </p:nvSpPr>
          <p:spPr>
            <a:xfrm>
              <a:off x="4287407" y="1280160"/>
              <a:ext cx="745435" cy="704088"/>
            </a:xfrm>
            <a:prstGeom prst="rect">
              <a:avLst/>
            </a:prstGeom>
            <a:noFill/>
          </p:spPr>
          <p:txBody>
            <a:bodyPr wrap="square" lIns="95250" tIns="95250" rIns="95250" bIns="95250" rtlCol="0" anchor="t">
              <a:spAutoFit/>
            </a:bodyPr>
            <a:lstStyle/>
            <a:p>
              <a:pPr marL="0" indent="0" algn="ctr">
                <a:lnSpc>
                  <a:spcPct val="113000"/>
                </a:lnSpc>
                <a:spcBef>
                  <a:spcPts val="375"/>
                </a:spcBef>
                <a:buNone/>
              </a:pPr>
              <a:r>
                <a:rPr lang="en-US" sz="2850"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rPr>
                <a:t>01</a:t>
              </a:r>
              <a:endParaRPr lang="en-US" sz="1500" dirty="0"/>
            </a:p>
          </p:txBody>
        </p:sp>
        <p:sp>
          <p:nvSpPr>
            <p:cNvPr id="26" name="Text 5"/>
            <p:cNvSpPr/>
            <p:nvPr/>
          </p:nvSpPr>
          <p:spPr>
            <a:xfrm>
              <a:off x="4287407" y="3429000"/>
              <a:ext cx="745435" cy="676656"/>
            </a:xfrm>
            <a:prstGeom prst="rect">
              <a:avLst/>
            </a:prstGeom>
            <a:noFill/>
          </p:spPr>
          <p:txBody>
            <a:bodyPr wrap="square" lIns="95250" tIns="95250" rIns="95250" bIns="95250" rtlCol="0" anchor="t">
              <a:spAutoFit/>
            </a:bodyPr>
            <a:lstStyle/>
            <a:p>
              <a:pPr marL="0" indent="0" algn="ctr">
                <a:lnSpc>
                  <a:spcPct val="113000"/>
                </a:lnSpc>
                <a:spcBef>
                  <a:spcPts val="375"/>
                </a:spcBef>
                <a:buNone/>
              </a:pPr>
              <a:r>
                <a:rPr lang="en-US" sz="2700"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rPr>
                <a:t>03</a:t>
              </a:r>
              <a:endParaRPr lang="en-US" sz="1500" dirty="0"/>
            </a:p>
          </p:txBody>
        </p:sp>
        <p:sp>
          <p:nvSpPr>
            <p:cNvPr id="27" name="Text 6"/>
            <p:cNvSpPr/>
            <p:nvPr/>
          </p:nvSpPr>
          <p:spPr>
            <a:xfrm>
              <a:off x="4278263" y="2423160"/>
              <a:ext cx="745435" cy="676656"/>
            </a:xfrm>
            <a:prstGeom prst="rect">
              <a:avLst/>
            </a:prstGeom>
            <a:noFill/>
          </p:spPr>
          <p:txBody>
            <a:bodyPr wrap="square" lIns="95250" tIns="95250" rIns="95250" bIns="95250" rtlCol="0" anchor="t">
              <a:spAutoFit/>
            </a:bodyPr>
            <a:lstStyle/>
            <a:p>
              <a:pPr marL="0" indent="0" algn="ctr">
                <a:lnSpc>
                  <a:spcPct val="113000"/>
                </a:lnSpc>
                <a:spcBef>
                  <a:spcPts val="375"/>
                </a:spcBef>
                <a:buNone/>
              </a:pPr>
              <a:r>
                <a:rPr lang="en-US" sz="2700" b="1" dirty="0">
                  <a:solidFill>
                    <a:srgbClr val="0055FF"/>
                  </a:solidFill>
                  <a:latin typeface="微软雅黑" panose="020B0503020204020204" pitchFamily="34" charset="-122"/>
                  <a:ea typeface="微软雅黑" panose="020B0503020204020204" pitchFamily="34" charset="-122"/>
                  <a:cs typeface="微软雅黑" panose="020B0503020204020204" pitchFamily="34" charset="-120"/>
                </a:rPr>
                <a:t>02</a:t>
              </a:r>
              <a:endParaRPr lang="en-US" sz="1500" dirty="0"/>
            </a:p>
          </p:txBody>
        </p:sp>
        <p:sp>
          <p:nvSpPr>
            <p:cNvPr id="28" name="Text 7"/>
            <p:cNvSpPr/>
            <p:nvPr/>
          </p:nvSpPr>
          <p:spPr>
            <a:xfrm>
              <a:off x="890230" y="1379830"/>
              <a:ext cx="3108960" cy="410063"/>
            </a:xfrm>
            <a:prstGeom prst="rect">
              <a:avLst/>
            </a:prstGeom>
            <a:noFill/>
          </p:spPr>
          <p:txBody>
            <a:bodyPr wrap="square" lIns="95250" tIns="95250" rIns="95250" bIns="95250" rtlCol="0" anchor="t">
              <a:spAutoFit/>
            </a:bodyPr>
            <a:lstStyle/>
            <a:p>
              <a:pPr marL="0" indent="0" algn="r">
                <a:lnSpc>
                  <a:spcPct val="100000"/>
                </a:lnSpc>
                <a:spcBef>
                  <a:spcPts val="375"/>
                </a:spcBef>
                <a:buNone/>
              </a:pPr>
              <a:r>
                <a:rPr lang="en-US" sz="1800" b="1" dirty="0">
                  <a:solidFill>
                    <a:srgbClr val="0055FF"/>
                  </a:solidFill>
                  <a:latin typeface="楷体" panose="02010609060101010101" pitchFamily="49" charset="-122"/>
                  <a:ea typeface="楷体" panose="02010609060101010101" pitchFamily="49" charset="-122"/>
                  <a:cs typeface="微软雅黑" panose="020B0503020204020204" pitchFamily="34" charset="-120"/>
                </a:rPr>
                <a:t>订单启动条件</a:t>
              </a:r>
              <a:endParaRPr lang="en-US" sz="1500" dirty="0">
                <a:latin typeface="楷体" panose="02010609060101010101" pitchFamily="49" charset="-122"/>
                <a:ea typeface="楷体" panose="02010609060101010101" pitchFamily="49" charset="-122"/>
              </a:endParaRPr>
            </a:p>
          </p:txBody>
        </p:sp>
        <p:sp>
          <p:nvSpPr>
            <p:cNvPr id="29" name="Text 8"/>
            <p:cNvSpPr/>
            <p:nvPr/>
          </p:nvSpPr>
          <p:spPr>
            <a:xfrm>
              <a:off x="890230" y="1639519"/>
              <a:ext cx="3108960" cy="1028519"/>
            </a:xfrm>
            <a:prstGeom prst="rect">
              <a:avLst/>
            </a:prstGeom>
            <a:noFill/>
          </p:spPr>
          <p:txBody>
            <a:bodyPr wrap="square" lIns="95250" tIns="95250" rIns="95250" bIns="95250" rtlCol="0" anchor="t">
              <a:spAutoFit/>
            </a:bodyPr>
            <a:lstStyle/>
            <a:p>
              <a:pPr marL="0" indent="0">
                <a:lnSpc>
                  <a:spcPct val="100000"/>
                </a:lnSpc>
                <a:spcBef>
                  <a:spcPts val="375"/>
                </a:spcBef>
                <a:buNone/>
              </a:pPr>
              <a:r>
                <a:rPr lang="zh-CN" alt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查询到的订单时间是今天或今天之前并且订单的状态（即</a:t>
              </a:r>
              <a:r>
                <a:rPr lang="en-US" altLang="zh-CN"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status=0</a:t>
              </a:r>
              <a:r>
                <a:rPr lang="zh-CN" alt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）是未投入生产；当前的仓库容量足够放下该物流订单的所有设备。</a:t>
              </a:r>
              <a:endParaRPr lang="en-US" sz="1600" dirty="0">
                <a:latin typeface="楷体" panose="02010609060101010101" pitchFamily="49" charset="-122"/>
                <a:ea typeface="楷体" panose="02010609060101010101" pitchFamily="49" charset="-122"/>
              </a:endParaRPr>
            </a:p>
          </p:txBody>
        </p:sp>
        <p:sp>
          <p:nvSpPr>
            <p:cNvPr id="30" name="Text 9"/>
            <p:cNvSpPr/>
            <p:nvPr/>
          </p:nvSpPr>
          <p:spPr>
            <a:xfrm>
              <a:off x="5235981" y="2139096"/>
              <a:ext cx="3108960" cy="410063"/>
            </a:xfrm>
            <a:prstGeom prst="rect">
              <a:avLst/>
            </a:prstGeom>
            <a:noFill/>
          </p:spPr>
          <p:txBody>
            <a:bodyPr wrap="square" lIns="95250" tIns="95250" rIns="95250" bIns="95250" rtlCol="0" anchor="t">
              <a:spAutoFit/>
            </a:bodyPr>
            <a:lstStyle/>
            <a:p>
              <a:pPr marL="0" indent="0">
                <a:lnSpc>
                  <a:spcPct val="100000"/>
                </a:lnSpc>
                <a:spcBef>
                  <a:spcPts val="375"/>
                </a:spcBef>
                <a:buNone/>
              </a:pPr>
              <a:r>
                <a:rPr lang="zh-CN" altLang="en-US" sz="1800" b="1" dirty="0">
                  <a:solidFill>
                    <a:srgbClr val="0055FF"/>
                  </a:solidFill>
                  <a:latin typeface="楷体" panose="02010609060101010101" pitchFamily="49" charset="-122"/>
                  <a:ea typeface="楷体" panose="02010609060101010101" pitchFamily="49" charset="-122"/>
                  <a:cs typeface="微软雅黑" panose="020B0503020204020204" pitchFamily="34" charset="-120"/>
                </a:rPr>
                <a:t>物流</a:t>
              </a:r>
              <a:r>
                <a:rPr lang="en-US" sz="1800" b="1" dirty="0" err="1">
                  <a:solidFill>
                    <a:srgbClr val="0055FF"/>
                  </a:solidFill>
                  <a:latin typeface="楷体" panose="02010609060101010101" pitchFamily="49" charset="-122"/>
                  <a:ea typeface="楷体" panose="02010609060101010101" pitchFamily="49" charset="-122"/>
                  <a:cs typeface="微软雅黑" panose="020B0503020204020204" pitchFamily="34" charset="-120"/>
                </a:rPr>
                <a:t>订单分配</a:t>
              </a:r>
              <a:endParaRPr lang="en-US" sz="1500" dirty="0">
                <a:latin typeface="楷体" panose="02010609060101010101" pitchFamily="49" charset="-122"/>
                <a:ea typeface="楷体" panose="02010609060101010101" pitchFamily="49" charset="-122"/>
              </a:endParaRPr>
            </a:p>
          </p:txBody>
        </p:sp>
        <p:sp>
          <p:nvSpPr>
            <p:cNvPr id="31" name="Text 10"/>
            <p:cNvSpPr/>
            <p:nvPr/>
          </p:nvSpPr>
          <p:spPr>
            <a:xfrm>
              <a:off x="5236250" y="2441448"/>
              <a:ext cx="3108960" cy="598289"/>
            </a:xfrm>
            <a:prstGeom prst="rect">
              <a:avLst/>
            </a:prstGeom>
            <a:noFill/>
          </p:spPr>
          <p:txBody>
            <a:bodyPr wrap="square" lIns="95250" tIns="95250" rIns="95250" bIns="95250" rtlCol="0" anchor="t">
              <a:spAutoFit/>
            </a:bodyPr>
            <a:lstStyle/>
            <a:p>
              <a:pPr marL="0" indent="0">
                <a:lnSpc>
                  <a:spcPct val="100000"/>
                </a:lnSpc>
                <a:spcBef>
                  <a:spcPts val="375"/>
                </a:spcBef>
                <a:buNone/>
              </a:pPr>
              <a:r>
                <a:rPr lang="zh-CN" alt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查询到有物流订单可以响应时，则启动一个物流订单线程；</a:t>
              </a:r>
              <a:endParaRPr lang="en-US" sz="1600" dirty="0">
                <a:latin typeface="楷体" panose="02010609060101010101" pitchFamily="49" charset="-122"/>
                <a:ea typeface="楷体" panose="02010609060101010101" pitchFamily="49" charset="-122"/>
              </a:endParaRPr>
            </a:p>
          </p:txBody>
        </p:sp>
        <p:sp>
          <p:nvSpPr>
            <p:cNvPr id="32" name="Text 11"/>
            <p:cNvSpPr/>
            <p:nvPr/>
          </p:nvSpPr>
          <p:spPr>
            <a:xfrm>
              <a:off x="873919" y="2877288"/>
              <a:ext cx="3108960" cy="410063"/>
            </a:xfrm>
            <a:prstGeom prst="rect">
              <a:avLst/>
            </a:prstGeom>
            <a:noFill/>
          </p:spPr>
          <p:txBody>
            <a:bodyPr wrap="square" lIns="95250" tIns="95250" rIns="95250" bIns="95250" rtlCol="0" anchor="t">
              <a:spAutoFit/>
            </a:bodyPr>
            <a:lstStyle/>
            <a:p>
              <a:pPr marL="0" indent="0" algn="r">
                <a:lnSpc>
                  <a:spcPct val="100000"/>
                </a:lnSpc>
                <a:spcBef>
                  <a:spcPts val="375"/>
                </a:spcBef>
                <a:buNone/>
              </a:pPr>
              <a:r>
                <a:rPr lang="en-US" b="1" dirty="0">
                  <a:solidFill>
                    <a:srgbClr val="0055FF"/>
                  </a:solidFill>
                  <a:latin typeface="楷体" panose="02010609060101010101" pitchFamily="49" charset="-122"/>
                  <a:ea typeface="楷体" panose="02010609060101010101" pitchFamily="49" charset="-122"/>
                  <a:cs typeface="微软雅黑" panose="020B0503020204020204" pitchFamily="34" charset="-120"/>
                </a:rPr>
                <a:t>进度跟踪与更新</a:t>
              </a:r>
              <a:endParaRPr lang="en-US" dirty="0">
                <a:latin typeface="楷体" panose="02010609060101010101" pitchFamily="49" charset="-122"/>
                <a:ea typeface="楷体" panose="02010609060101010101" pitchFamily="49" charset="-122"/>
              </a:endParaRPr>
            </a:p>
          </p:txBody>
        </p:sp>
        <p:sp>
          <p:nvSpPr>
            <p:cNvPr id="33" name="Text 12"/>
            <p:cNvSpPr/>
            <p:nvPr/>
          </p:nvSpPr>
          <p:spPr>
            <a:xfrm>
              <a:off x="890230" y="3163824"/>
              <a:ext cx="3108960" cy="598289"/>
            </a:xfrm>
            <a:prstGeom prst="rect">
              <a:avLst/>
            </a:prstGeom>
            <a:noFill/>
          </p:spPr>
          <p:txBody>
            <a:bodyPr wrap="square" lIns="95250" tIns="95250" rIns="95250" bIns="95250" rtlCol="0" anchor="t">
              <a:spAutoFit/>
            </a:bodyPr>
            <a:lstStyle/>
            <a:p>
              <a:pPr marL="0" indent="0" algn="r">
                <a:lnSpc>
                  <a:spcPct val="100000"/>
                </a:lnSpc>
                <a:spcBef>
                  <a:spcPts val="375"/>
                </a:spcBef>
                <a:buNone/>
              </a:pPr>
              <a:r>
                <a:rPr lang="zh-CN" altLang="en-US" sz="1600" dirty="0">
                  <a:solidFill>
                    <a:srgbClr val="000000"/>
                  </a:solidFill>
                  <a:latin typeface="楷体" panose="02010609060101010101" pitchFamily="49" charset="-122"/>
                  <a:ea typeface="楷体" panose="02010609060101010101" pitchFamily="49" charset="-122"/>
                  <a:cs typeface="微软雅黑" panose="020B0503020204020204" pitchFamily="34" charset="-120"/>
                </a:rPr>
                <a:t>确定此物流订单的实际运输时间，每“天”进行一下物流订单状态检测</a:t>
              </a:r>
              <a:r>
                <a:rPr lang="en-US" sz="1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0"/>
                </a:rPr>
                <a:t>。</a:t>
              </a:r>
              <a:endParaRPr lang="en-US" sz="1600" dirty="0"/>
            </a:p>
          </p:txBody>
        </p:sp>
        <p:pic>
          <p:nvPicPr>
            <p:cNvPr id="34" name="Image 2" descr="preencoded.png"/>
            <p:cNvPicPr>
              <a:picLocks noChangeAspect="1"/>
            </p:cNvPicPr>
            <p:nvPr/>
          </p:nvPicPr>
          <p:blipFill>
            <a:blip r:embed="rId3"/>
            <a:stretch>
              <a:fillRect/>
            </a:stretch>
          </p:blipFill>
          <p:spPr>
            <a:xfrm>
              <a:off x="4205111" y="1182319"/>
              <a:ext cx="914400" cy="914400"/>
            </a:xfrm>
            <a:prstGeom prst="rect">
              <a:avLst/>
            </a:prstGeom>
          </p:spPr>
        </p:pic>
        <p:pic>
          <p:nvPicPr>
            <p:cNvPr id="35" name="Image 3" descr="preencoded.png"/>
            <p:cNvPicPr>
              <a:picLocks noChangeAspect="1"/>
            </p:cNvPicPr>
            <p:nvPr/>
          </p:nvPicPr>
          <p:blipFill>
            <a:blip r:embed="rId3"/>
            <a:stretch>
              <a:fillRect/>
            </a:stretch>
          </p:blipFill>
          <p:spPr>
            <a:xfrm>
              <a:off x="4205111" y="2304288"/>
              <a:ext cx="914400" cy="914400"/>
            </a:xfrm>
            <a:prstGeom prst="rect">
              <a:avLst/>
            </a:prstGeom>
          </p:spPr>
        </p:pic>
        <p:pic>
          <p:nvPicPr>
            <p:cNvPr id="37" name="Image 4" descr="preencoded.png"/>
            <p:cNvPicPr>
              <a:picLocks noChangeAspect="1"/>
            </p:cNvPicPr>
            <p:nvPr/>
          </p:nvPicPr>
          <p:blipFill>
            <a:blip r:embed="rId3"/>
            <a:stretch>
              <a:fillRect/>
            </a:stretch>
          </p:blipFill>
          <p:spPr>
            <a:xfrm>
              <a:off x="4205111" y="3310128"/>
              <a:ext cx="914400" cy="914400"/>
            </a:xfrm>
            <a:prstGeom prst="rect">
              <a:avLst/>
            </a:prstGeom>
          </p:spPr>
        </p:pic>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0190" y="307935"/>
            <a:ext cx="7535545" cy="954107"/>
          </a:xfrm>
          <a:prstGeom prst="rect">
            <a:avLst/>
          </a:prstGeom>
          <a:noFill/>
        </p:spPr>
        <p:txBody>
          <a:bodyPr wrap="square" rtlCol="0">
            <a:spAutoFit/>
          </a:bodyPr>
          <a:lstStyle/>
          <a:p>
            <a:pPr algn="l"/>
            <a:r>
              <a:rPr lang="en-US" altLang="zh-CN" sz="2800" dirty="0">
                <a:solidFill>
                  <a:schemeClr val="tx2">
                    <a:lumMod val="75000"/>
                    <a:lumOff val="25000"/>
                  </a:schemeClr>
                </a:solidFill>
                <a:latin typeface="黑体" panose="02010609060101010101" charset="-122"/>
                <a:ea typeface="黑体" panose="02010609060101010101" charset="-122"/>
                <a:cs typeface="黑体" panose="02010609060101010101" charset="-122"/>
              </a:rPr>
              <a:t>03.</a:t>
            </a:r>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仿真过程描述</a:t>
            </a:r>
            <a:endParaRPr lang="en-US" altLang="zh-CN"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a:p>
            <a:pPr algn="l"/>
            <a:r>
              <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rPr>
              <a:t>物流过程描述：</a:t>
            </a:r>
            <a:endParaRPr lang="zh-CN" altLang="en-US" sz="2800" b="1" dirty="0">
              <a:solidFill>
                <a:schemeClr val="tx2">
                  <a:lumMod val="75000"/>
                  <a:lumOff val="25000"/>
                </a:schemeClr>
              </a:solidFill>
              <a:latin typeface="黑体" panose="02010609060101010101" charset="-122"/>
              <a:ea typeface="黑体" panose="02010609060101010101" charset="-122"/>
              <a:cs typeface="黑体" panose="02010609060101010101" charset="-122"/>
            </a:endParaRPr>
          </a:p>
        </p:txBody>
      </p:sp>
      <p:pic>
        <p:nvPicPr>
          <p:cNvPr id="5" name="图片 4" descr="32313538383939353b32313538373938363bbfceb3cccfc2d4d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73380" y="3808095"/>
            <a:ext cx="377190" cy="377190"/>
          </a:xfrm>
          <a:prstGeom prst="rect">
            <a:avLst/>
          </a:prstGeom>
        </p:spPr>
      </p:pic>
      <p:sp>
        <p:nvSpPr>
          <p:cNvPr id="10" name="文本框 9"/>
          <p:cNvSpPr txBox="1"/>
          <p:nvPr/>
        </p:nvSpPr>
        <p:spPr>
          <a:xfrm>
            <a:off x="347980" y="3231515"/>
            <a:ext cx="2562860" cy="706755"/>
          </a:xfrm>
          <a:prstGeom prst="rect">
            <a:avLst/>
          </a:prstGeom>
          <a:noFill/>
        </p:spPr>
        <p:txBody>
          <a:bodyPr wrap="square" rtlCol="0" anchor="b" anchorCtr="0">
            <a:spAutoFit/>
          </a:bodyPr>
          <a:lstStyle/>
          <a:p>
            <a:pPr algn="ctr"/>
            <a:r>
              <a:rPr lang="zh-CN" altLang="en-US" sz="2000" dirty="0">
                <a:solidFill>
                  <a:schemeClr val="bg1"/>
                </a:solidFill>
                <a:latin typeface="楷体" panose="02010609060101010101" pitchFamily="49" charset="-122"/>
                <a:ea typeface="楷体" panose="02010609060101010101" pitchFamily="49" charset="-122"/>
              </a:rPr>
              <a:t>一、机械手分拣系统的集成应用研究现状</a:t>
            </a:r>
            <a:endParaRPr lang="zh-CN" altLang="en-US" sz="2000" dirty="0">
              <a:solidFill>
                <a:schemeClr val="bg1"/>
              </a:solidFill>
              <a:latin typeface="楷体" panose="02010609060101010101" pitchFamily="49" charset="-122"/>
              <a:ea typeface="楷体" panose="02010609060101010101" pitchFamily="49" charset="-122"/>
            </a:endParaRPr>
          </a:p>
        </p:txBody>
      </p:sp>
      <p:sp>
        <p:nvSpPr>
          <p:cNvPr id="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文本框 2"/>
          <p:cNvSpPr txBox="1"/>
          <p:nvPr/>
        </p:nvSpPr>
        <p:spPr>
          <a:xfrm>
            <a:off x="3395345" y="829489"/>
            <a:ext cx="4204970" cy="1477328"/>
          </a:xfrm>
          <a:prstGeom prst="rect">
            <a:avLst/>
          </a:prstGeom>
          <a:noFill/>
        </p:spPr>
        <p:txBody>
          <a:bodyPr wrap="square" rtlCol="0" anchor="t">
            <a:spAutoFit/>
          </a:bodyPr>
          <a:lstStyle/>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物流订单这个时间的确定和生产过程的时间计算是类似的，由于物流下单时物流订单的下单时间和交货时间是根据选取的物流企业的运输周期计算的，所以物流订单的实际运输时间时为：</a:t>
            </a:r>
            <a:endParaRPr lang="zh-CN" altLang="en-US" dirty="0"/>
          </a:p>
        </p:txBody>
      </p:sp>
      <p:sp>
        <p:nvSpPr>
          <p:cNvPr id="8" name="文本框 7"/>
          <p:cNvSpPr txBox="1"/>
          <p:nvPr/>
        </p:nvSpPr>
        <p:spPr>
          <a:xfrm>
            <a:off x="3223260" y="3592409"/>
            <a:ext cx="4549140" cy="646331"/>
          </a:xfrm>
          <a:prstGeom prst="rect">
            <a:avLst/>
          </a:prstGeom>
          <a:noFill/>
        </p:spPr>
        <p:txBody>
          <a:bodyPr wrap="square" rtlCol="0" anchor="t">
            <a:spAutoFit/>
          </a:bodyPr>
          <a:lstStyle/>
          <a:p>
            <a:pPr indent="457200"/>
            <a:r>
              <a:rPr lang="zh-CN" altLang="en-US" dirty="0">
                <a:latin typeface="楷体" panose="02010609060101010101" pitchFamily="49" charset="-122"/>
                <a:ea typeface="楷体" panose="02010609060101010101" pitchFamily="49" charset="-122"/>
                <a:cs typeface="楷体" panose="02010609060101010101" pitchFamily="49" charset="-122"/>
              </a:rPr>
              <a:t>其中   为实际运输时间，   为物流公司预期运输周期， 综合影响因素。</a:t>
            </a:r>
            <a:endParaRPr lang="zh-CN" altLang="en-US" dirty="0"/>
          </a:p>
        </p:txBody>
      </p:sp>
      <p:pic>
        <p:nvPicPr>
          <p:cNvPr id="6" name="图片 5"/>
          <p:cNvPicPr>
            <a:picLocks noChangeAspect="1"/>
          </p:cNvPicPr>
          <p:nvPr/>
        </p:nvPicPr>
        <p:blipFill>
          <a:blip r:embed="rId3"/>
          <a:stretch>
            <a:fillRect/>
          </a:stretch>
        </p:blipFill>
        <p:spPr>
          <a:xfrm>
            <a:off x="4357503" y="2604619"/>
            <a:ext cx="2390775" cy="495300"/>
          </a:xfrm>
          <a:prstGeom prst="rect">
            <a:avLst/>
          </a:prstGeom>
        </p:spPr>
      </p:pic>
      <p:pic>
        <p:nvPicPr>
          <p:cNvPr id="12" name="图片 11"/>
          <p:cNvPicPr>
            <a:picLocks noChangeAspect="1"/>
          </p:cNvPicPr>
          <p:nvPr/>
        </p:nvPicPr>
        <p:blipFill>
          <a:blip r:embed="rId4"/>
          <a:stretch>
            <a:fillRect/>
          </a:stretch>
        </p:blipFill>
        <p:spPr>
          <a:xfrm>
            <a:off x="4197488" y="3488096"/>
            <a:ext cx="320029" cy="390279"/>
          </a:xfrm>
          <a:prstGeom prst="rect">
            <a:avLst/>
          </a:prstGeom>
        </p:spPr>
      </p:pic>
      <p:pic>
        <p:nvPicPr>
          <p:cNvPr id="18" name="图片 17"/>
          <p:cNvPicPr>
            <a:picLocks noChangeAspect="1"/>
          </p:cNvPicPr>
          <p:nvPr/>
        </p:nvPicPr>
        <p:blipFill>
          <a:blip r:embed="rId5"/>
          <a:stretch>
            <a:fillRect/>
          </a:stretch>
        </p:blipFill>
        <p:spPr>
          <a:xfrm>
            <a:off x="6231587" y="3525295"/>
            <a:ext cx="372539" cy="390279"/>
          </a:xfrm>
          <a:prstGeom prst="rect">
            <a:avLst/>
          </a:prstGeom>
        </p:spPr>
      </p:pic>
      <p:pic>
        <p:nvPicPr>
          <p:cNvPr id="20" name="图片 19"/>
          <p:cNvPicPr>
            <a:picLocks noChangeAspect="1"/>
          </p:cNvPicPr>
          <p:nvPr/>
        </p:nvPicPr>
        <p:blipFill>
          <a:blip r:embed="rId6"/>
          <a:stretch>
            <a:fillRect/>
          </a:stretch>
        </p:blipFill>
        <p:spPr>
          <a:xfrm>
            <a:off x="5046520" y="3853849"/>
            <a:ext cx="218688" cy="384891"/>
          </a:xfrm>
          <a:prstGeom prst="rect">
            <a:avLst/>
          </a:prstGeom>
        </p:spPr>
      </p:pic>
    </p:spTree>
    <p:custDataLst>
      <p:tags r:id="rId7"/>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270,&quot;left&quot;:0.1,&quot;top&quot;:270,&quot;width&quot;:959.9}"/>
</p:tagLst>
</file>

<file path=ppt/tags/tag101.xml><?xml version="1.0" encoding="utf-8"?>
<p:tagLst xmlns:p="http://schemas.openxmlformats.org/presentationml/2006/main">
  <p:tag name="KSO_WM_DIAGRAM_VIRTUALLY_FRAME" val="{&quot;height&quot;:270,&quot;left&quot;:0.1,&quot;top&quot;:270,&quot;width&quot;:959.9}"/>
</p:tagLst>
</file>

<file path=ppt/tags/tag102.xml><?xml version="1.0" encoding="utf-8"?>
<p:tagLst xmlns:p="http://schemas.openxmlformats.org/presentationml/2006/main">
  <p:tag name="KSO_WM_DIAGRAM_VIRTUALLY_FRAME" val="{&quot;height&quot;:270,&quot;left&quot;:0.1,&quot;top&quot;:270,&quot;width&quot;:959.9}"/>
</p:tagLst>
</file>

<file path=ppt/tags/tag10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5.xml><?xml version="1.0" encoding="utf-8"?>
<p:tagLst xmlns:p="http://schemas.openxmlformats.org/presentationml/2006/main">
  <p:tag name="KSO_WM_BEAUTIFY_FLAG" val="#wm#"/>
  <p:tag name="KSO_WM_TEMPLATE_CATEGORY" val="custom"/>
  <p:tag name="KSO_WM_TEMPLATE_INDEX" val="20205176"/>
</p:tagLst>
</file>

<file path=ppt/tags/tag12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7.xml><?xml version="1.0" encoding="utf-8"?>
<p:tagLst xmlns:p="http://schemas.openxmlformats.org/presentationml/2006/main">
  <p:tag name="KSO_WPP_MARK_KEY" val="121e5c38-2e9d-4d9b-a7c4-bfd945166cc5"/>
  <p:tag name="COMMONDATA" val="eyJjb3VudCI6MSwiaGRpZCI6ImFmNjcwM2JiMDVlOWUwNmQwNWFkYWMxN2VlZWYxMDA0IiwidXNlckNvdW50IjoxfQ=="/>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p="http://schemas.openxmlformats.org/presentationml/2006/main">
  <p:tag name="KSO_WM_BEAUTIFY_FLAG" val="#wm#"/>
  <p:tag name="KSO_WM_TEMPLATE_CATEGORY" val="custom"/>
  <p:tag name="KSO_WM_TEMPLATE_INDEX" val="20205176"/>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p="http://schemas.openxmlformats.org/presentationml/2006/main">
  <p:tag name="KSO_WM_BEAUTIFY_FLAG" val="#wm#"/>
  <p:tag name="KSO_WM_TEMPLATE_CATEGORY" val="custom"/>
  <p:tag name="KSO_WM_TEMPLATE_INDEX" val="20205176"/>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176"/>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3.xml><?xml version="1.0" encoding="utf-8"?>
<p:tagLst xmlns:p="http://schemas.openxmlformats.org/presentationml/2006/main">
  <p:tag name="KSO_WM_BEAUTIFY_FLAG" val="#wm#"/>
  <p:tag name="KSO_WM_TEMPLATE_CATEGORY" val="custom"/>
  <p:tag name="KSO_WM_TEMPLATE_INDEX" val="20205176"/>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DIAGRAM_VIRTUALLY_FRAME" val="{&quot;height&quot;:270,&quot;left&quot;:0.1,&quot;top&quot;:270,&quot;width&quot;:959.9}"/>
</p:tagLst>
</file>

<file path=ppt/theme/theme1.xml><?xml version="1.0" encoding="utf-8"?>
<a:theme xmlns:a="http://schemas.openxmlformats.org/drawingml/2006/main" name="1_空白设计模板">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5969</Words>
  <Application>WPS 演示</Application>
  <PresentationFormat>宽屏</PresentationFormat>
  <Paragraphs>292</Paragraphs>
  <Slides>29</Slides>
  <Notes>6</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29</vt:i4>
      </vt:variant>
    </vt:vector>
  </HeadingPairs>
  <TitlesOfParts>
    <vt:vector size="43" baseType="lpstr">
      <vt:lpstr>Arial</vt:lpstr>
      <vt:lpstr>宋体</vt:lpstr>
      <vt:lpstr>Wingdings</vt:lpstr>
      <vt:lpstr>Wingdings</vt:lpstr>
      <vt:lpstr>楷体</vt:lpstr>
      <vt:lpstr>黑体</vt:lpstr>
      <vt:lpstr>MiSans Normal</vt:lpstr>
      <vt:lpstr>微软雅黑</vt:lpstr>
      <vt:lpstr>微软雅黑</vt:lpstr>
      <vt:lpstr>Arial Unicode MS</vt:lpstr>
      <vt:lpstr>Calibri</vt:lpstr>
      <vt:lpstr>Cambria Math</vt:lpstr>
      <vt:lpstr>Times New Roman</vt:lpstr>
      <vt:lpstr>1_空白设计模板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04.仿真算法优化内容一：多产品多层级库存优化配置模型</vt:lpstr>
      <vt:lpstr>04.仿真算法优化内容一：多产品多层级库存优化配置模型</vt:lpstr>
      <vt:lpstr>04.仿真算法优化内容一：多产品多层级库存优化配置模型</vt:lpstr>
      <vt:lpstr>04.仿真算法优化内容二：供应链网络中不确定性模型的构建</vt:lpstr>
      <vt:lpstr>04.仿真算法优化内容二：供应链网络中不确定性模型的构建</vt:lpstr>
      <vt:lpstr>04.仿真算法优化内容二：供应链网络中不确定性模型的构建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07 后续研究内容：分布式实现供应链管理</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WPS_1660831618</cp:lastModifiedBy>
  <cp:revision>255</cp:revision>
  <dcterms:created xsi:type="dcterms:W3CDTF">2019-06-19T02:08:00Z</dcterms:created>
  <dcterms:modified xsi:type="dcterms:W3CDTF">2025-11-04T10:49:48Z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2052-12.1.0.23125</vt:lpwstr>
  </property>
  <property fmtid="{D5CDD505-2E9C-101B-9397-08002B2CF9AE}" pid="3" name="ICV">
    <vt:lpwstr>6F375C3B68EC4F6281F544DF17E44A45_13</vt:lpwstr>
  </property>
  <property fmtid="{D5CDD505-2E9C-101B-9397-08002B2CF9AE}" pid="4" name="KSOTemplateUUID">
    <vt:lpwstr>v1.0_mb_T4d+gFVvjkB+w+oAZbJOLw==</vt:lpwstr>
  </property>
</Properties>
</file>