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0" r:id="rId4"/>
    <p:sldId id="258" r:id="rId5"/>
    <p:sldId id="259" r:id="rId6"/>
    <p:sldId id="281" r:id="rId7"/>
    <p:sldId id="282" r:id="rId8"/>
    <p:sldId id="283" r:id="rId9"/>
    <p:sldId id="284" r:id="rId10"/>
    <p:sldId id="285" r:id="rId11"/>
    <p:sldId id="286" r:id="rId12"/>
    <p:sldId id="287" r:id="rId13"/>
    <p:sldId id="288" r:id="rId14"/>
    <p:sldId id="289" r:id="rId15"/>
    <p:sldId id="290" r:id="rId16"/>
    <p:sldId id="292" r:id="rId17"/>
    <p:sldId id="293" r:id="rId18"/>
    <p:sldId id="291" r:id="rId19"/>
    <p:sldId id="270" r:id="rId20"/>
    <p:sldId id="279" r:id="rId21"/>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86483" autoAdjust="0"/>
  </p:normalViewPr>
  <p:slideViewPr>
    <p:cSldViewPr snapToGrid="0">
      <p:cViewPr varScale="1">
        <p:scale>
          <a:sx n="156" d="100"/>
          <a:sy n="156" d="100"/>
        </p:scale>
        <p:origin x="150"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gradFill flip="none" rotWithShape="1">
          <a:gsLst>
            <a:gs pos="0">
              <a:schemeClr val="accent1">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9" name="组合 28"/>
          <p:cNvGrpSpPr/>
          <p:nvPr/>
        </p:nvGrpSpPr>
        <p:grpSpPr>
          <a:xfrm>
            <a:off x="-1" y="0"/>
            <a:ext cx="12192001" cy="6858000"/>
            <a:chOff x="-1" y="0"/>
            <a:chExt cx="12192001" cy="6858000"/>
          </a:xfrm>
        </p:grpSpPr>
        <p:grpSp>
          <p:nvGrpSpPr>
            <p:cNvPr id="28" name="组合 27"/>
            <p:cNvGrpSpPr/>
            <p:nvPr/>
          </p:nvGrpSpPr>
          <p:grpSpPr>
            <a:xfrm>
              <a:off x="-1" y="0"/>
              <a:ext cx="12192001" cy="6858000"/>
              <a:chOff x="-1" y="0"/>
              <a:chExt cx="12192001" cy="6858000"/>
            </a:xfrm>
          </p:grpSpPr>
          <p:sp>
            <p:nvSpPr>
              <p:cNvPr id="11" name="矩形 10"/>
              <p:cNvSpPr/>
              <p:nvPr/>
            </p:nvSpPr>
            <p:spPr>
              <a:xfrm>
                <a:off x="0" y="0"/>
                <a:ext cx="12192000" cy="6858000"/>
              </a:xfrm>
              <a:prstGeom prst="rect">
                <a:avLst/>
              </a:prstGeom>
              <a:blipFill>
                <a:blip r:embed="rId2" cstate="screen">
                  <a:duotone>
                    <a:schemeClr val="accent1">
                      <a:shade val="45000"/>
                      <a:satMod val="135000"/>
                    </a:schemeClr>
                    <a:prstClr val="white"/>
                  </a:duotone>
                </a:blip>
                <a:srcRect/>
                <a:stretch>
                  <a:fillRect t="-12330" b="-63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单圆角 25"/>
              <p:cNvSpPr/>
              <p:nvPr/>
            </p:nvSpPr>
            <p:spPr>
              <a:xfrm>
                <a:off x="-1" y="5778000"/>
                <a:ext cx="8640000" cy="1080000"/>
              </a:xfrm>
              <a:prstGeom prst="round1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a:spLocks noChangeAspect="1" noChangeArrowheads="1"/>
              </p:cNvSpPr>
              <p:nvPr/>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cxnSp>
            <p:nvCxnSpPr>
              <p:cNvPr id="27" name="直接连接符 26"/>
              <p:cNvCxnSpPr/>
              <p:nvPr/>
            </p:nvCxnSpPr>
            <p:spPr>
              <a:xfrm>
                <a:off x="11518900" y="1915700"/>
                <a:ext cx="0" cy="4320000"/>
              </a:xfrm>
              <a:prstGeom prst="line">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8" name="组合 17"/>
            <p:cNvGrpSpPr>
              <a:grpSpLocks noChangeAspect="1"/>
            </p:cNvGrpSpPr>
            <p:nvPr/>
          </p:nvGrpSpPr>
          <p:grpSpPr>
            <a:xfrm>
              <a:off x="1098448" y="3840936"/>
              <a:ext cx="504000" cy="504000"/>
              <a:chOff x="2984605" y="3783845"/>
              <a:chExt cx="720000" cy="720000"/>
            </a:xfrm>
          </p:grpSpPr>
          <p:sp>
            <p:nvSpPr>
              <p:cNvPr id="19" name="椭圆 18"/>
              <p:cNvSpPr/>
              <p:nvPr/>
            </p:nvSpPr>
            <p:spPr>
              <a:xfrm>
                <a:off x="2984605" y="3783845"/>
                <a:ext cx="720000" cy="720000"/>
              </a:xfrm>
              <a:prstGeom prst="ellipse">
                <a:avLst/>
              </a:prstGeom>
              <a:solidFill>
                <a:schemeClr val="bg1"/>
              </a:solidFill>
              <a:ln w="25400">
                <a:noFill/>
              </a:ln>
              <a:effectLst>
                <a:outerShdw blurRad="254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等腰三角形 19"/>
              <p:cNvSpPr>
                <a:spLocks noChangeAspect="1"/>
              </p:cNvSpPr>
              <p:nvPr/>
            </p:nvSpPr>
            <p:spPr>
              <a:xfrm rot="5400000">
                <a:off x="3255405" y="4053845"/>
                <a:ext cx="226528" cy="18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标题 4"/>
          <p:cNvSpPr>
            <a:spLocks noGrp="1"/>
          </p:cNvSpPr>
          <p:nvPr>
            <p:ph type="ctrTitle" hasCustomPrompt="1"/>
          </p:nvPr>
        </p:nvSpPr>
        <p:spPr>
          <a:xfrm>
            <a:off x="1049650" y="1130300"/>
            <a:ext cx="10080000" cy="2520000"/>
          </a:xfrm>
          <a:prstGeom prst="rect">
            <a:avLst/>
          </a:prstGeom>
        </p:spPr>
        <p:txBody>
          <a:bodyPr wrap="square" anchor="b">
            <a:normAutofit/>
          </a:bodyPr>
          <a:lstStyle>
            <a:lvl1pPr algn="l">
              <a:lnSpc>
                <a:spcPct val="100000"/>
              </a:lnSpc>
              <a:defRPr sz="7200">
                <a:ln w="19050">
                  <a:noFill/>
                </a:ln>
                <a:solidFill>
                  <a:srgbClr val="1C1C1C"/>
                </a:solidFill>
              </a:defRPr>
            </a:lvl1pPr>
          </a:lstStyle>
          <a:p>
            <a:pPr lvl="0"/>
            <a:r>
              <a:rPr lang="en-US"/>
              <a:t>Click to add title</a:t>
            </a:r>
            <a:endParaRPr lang="en-US"/>
          </a:p>
        </p:txBody>
      </p:sp>
      <p:sp>
        <p:nvSpPr>
          <p:cNvPr id="2" name="副标题 1"/>
          <p:cNvSpPr>
            <a:spLocks noGrp="1"/>
          </p:cNvSpPr>
          <p:nvPr>
            <p:ph type="subTitle" sz="quarter" idx="1" hasCustomPrompt="1"/>
          </p:nvPr>
        </p:nvSpPr>
        <p:spPr>
          <a:xfrm>
            <a:off x="1720515" y="3763412"/>
            <a:ext cx="9409133" cy="659048"/>
          </a:xfrm>
          <a:prstGeom prst="roundRect">
            <a:avLst>
              <a:gd name="adj" fmla="val 0"/>
            </a:avLst>
          </a:prstGeom>
          <a:noFill/>
          <a:ln>
            <a:noFill/>
          </a:ln>
        </p:spPr>
        <p:txBody>
          <a:bodyPr vert="horz" wrap="square" lIns="91440" tIns="45720" rIns="91440" bIns="45720" rtlCol="0" anchor="ctr" anchorCtr="0">
            <a:normAutofit/>
          </a:bodyPr>
          <a:lstStyle>
            <a:lvl1pPr marL="0" indent="0" algn="l">
              <a:lnSpc>
                <a:spcPct val="100000"/>
              </a:lnSpc>
              <a:buNone/>
              <a:defRPr lang="en-US" sz="2400" spc="300" dirty="0">
                <a:solidFill>
                  <a:srgbClr val="1C1C1C"/>
                </a:solidFill>
                <a:latin typeface="+mj-lt"/>
              </a:defRPr>
            </a:lvl1pPr>
          </a:lstStyle>
          <a:p>
            <a:pPr lvl="0"/>
            <a:r>
              <a:rPr lang="en-US"/>
              <a:t>Click to add subtitle</a:t>
            </a:r>
            <a:endParaRPr lang="en-US"/>
          </a:p>
        </p:txBody>
      </p:sp>
      <p:sp>
        <p:nvSpPr>
          <p:cNvPr id="4" name="文本占位符 3"/>
          <p:cNvSpPr>
            <a:spLocks noGrp="1"/>
          </p:cNvSpPr>
          <p:nvPr>
            <p:ph type="body" sz="quarter" idx="13" hasCustomPrompt="1"/>
          </p:nvPr>
        </p:nvSpPr>
        <p:spPr>
          <a:xfrm>
            <a:off x="1049650" y="5974225"/>
            <a:ext cx="3240000" cy="720000"/>
          </a:xfrm>
          <a:prstGeom prst="roundRect">
            <a:avLst>
              <a:gd name="adj" fmla="val 0"/>
            </a:avLst>
          </a:prstGeom>
          <a:noFill/>
        </p:spPr>
        <p:txBody>
          <a:bodyPr wrap="square" lIns="90000" anchor="t">
            <a:normAutofit/>
          </a:bodyPr>
          <a:lstStyle>
            <a:lvl1pPr marL="0" indent="0" algn="l">
              <a:lnSpc>
                <a:spcPct val="120000"/>
              </a:lnSpc>
              <a:spcBef>
                <a:spcPts val="0"/>
              </a:spcBef>
              <a:buNone/>
              <a:defRPr sz="1200">
                <a:solidFill>
                  <a:srgbClr val="FFFFFF"/>
                </a:solidFill>
              </a:defRPr>
            </a:lvl1pPr>
          </a:lstStyle>
          <a:p>
            <a:pPr lvl="0"/>
            <a:r>
              <a:rPr lang="en-US"/>
              <a:t>Presenter name</a:t>
            </a:r>
            <a:endParaRPr lang="en-US"/>
          </a:p>
        </p:txBody>
      </p:sp>
      <p:sp>
        <p:nvSpPr>
          <p:cNvPr id="7" name="文本占位符 6"/>
          <p:cNvSpPr>
            <a:spLocks noGrp="1"/>
          </p:cNvSpPr>
          <p:nvPr>
            <p:ph type="body" sz="quarter" idx="14" hasCustomPrompt="1"/>
          </p:nvPr>
        </p:nvSpPr>
        <p:spPr>
          <a:xfrm>
            <a:off x="4647592" y="5974225"/>
            <a:ext cx="3240000" cy="720000"/>
          </a:xfrm>
          <a:prstGeom prst="roundRect">
            <a:avLst>
              <a:gd name="adj" fmla="val 0"/>
            </a:avLst>
          </a:prstGeom>
          <a:noFill/>
          <a:ln>
            <a:noFill/>
          </a:ln>
        </p:spPr>
        <p:txBody>
          <a:bodyPr wrap="none" anchor="t">
            <a:normAutofit/>
          </a:bodyPr>
          <a:lstStyle>
            <a:lvl1pPr marL="0" indent="0" algn="l">
              <a:lnSpc>
                <a:spcPct val="120000"/>
              </a:lnSpc>
              <a:spcBef>
                <a:spcPts val="0"/>
              </a:spcBef>
              <a:buNone/>
              <a:defRPr sz="1200">
                <a:solidFill>
                  <a:srgbClr val="FFFFFF"/>
                </a:solidFill>
              </a:defRPr>
            </a:lvl1pPr>
          </a:lstStyle>
          <a:p>
            <a:pPr lvl="0"/>
            <a:r>
              <a:rPr lang="en-US"/>
              <a:t>www.officeplus.cn</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pPr lvl="0"/>
            <a:r>
              <a:rPr lang="en-US"/>
              <a:t>Click to add title</a:t>
            </a:r>
            <a:endParaRPr lang="en-US"/>
          </a:p>
        </p:txBody>
      </p:sp>
      <p:sp>
        <p:nvSpPr>
          <p:cNvPr id="3" name="内容占位符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p:cSld name="Agenda">
    <p:bg>
      <p:bgPr>
        <a:gradFill flip="none" rotWithShape="1">
          <a:gsLst>
            <a:gs pos="0">
              <a:schemeClr val="accent1">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44" name="组合 43"/>
          <p:cNvGrpSpPr/>
          <p:nvPr/>
        </p:nvGrpSpPr>
        <p:grpSpPr>
          <a:xfrm>
            <a:off x="0" y="0"/>
            <a:ext cx="12192000" cy="6858000"/>
            <a:chOff x="0" y="0"/>
            <a:chExt cx="12192000" cy="6858000"/>
          </a:xfrm>
        </p:grpSpPr>
        <p:sp>
          <p:nvSpPr>
            <p:cNvPr id="9" name="矩形 8"/>
            <p:cNvSpPr/>
            <p:nvPr/>
          </p:nvSpPr>
          <p:spPr>
            <a:xfrm>
              <a:off x="0" y="0"/>
              <a:ext cx="12192000" cy="6858000"/>
            </a:xfrm>
            <a:prstGeom prst="rect">
              <a:avLst/>
            </a:prstGeom>
            <a:blipFill>
              <a:blip r:embed="rId2" cstate="screen">
                <a:duotone>
                  <a:schemeClr val="accent1">
                    <a:shade val="45000"/>
                    <a:satMod val="135000"/>
                  </a:schemeClr>
                  <a:prstClr val="white"/>
                </a:duotone>
              </a:blip>
              <a:srcRect/>
              <a:stretch>
                <a:fillRect t="-12330" b="-63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单圆角 10"/>
            <p:cNvSpPr/>
            <p:nvPr/>
          </p:nvSpPr>
          <p:spPr>
            <a:xfrm>
              <a:off x="0" y="6246000"/>
              <a:ext cx="12192000" cy="612000"/>
            </a:xfrm>
            <a:prstGeom prst="round1Rect">
              <a:avLst>
                <a:gd name="adj" fmla="val 50000"/>
              </a:avLst>
            </a:prstGeom>
            <a:solidFill>
              <a:schemeClr val="accent1"/>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a:spLocks noChangeAspect="1" noChangeArrowheads="1"/>
            </p:cNvSpPr>
            <p:nvPr/>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grpSp>
      <p:sp>
        <p:nvSpPr>
          <p:cNvPr id="2" name="标题 1"/>
          <p:cNvSpPr>
            <a:spLocks noGrp="1"/>
          </p:cNvSpPr>
          <p:nvPr>
            <p:ph type="title" hasCustomPrompt="1"/>
          </p:nvPr>
        </p:nvSpPr>
        <p:spPr>
          <a:xfrm>
            <a:off x="842301" y="1130301"/>
            <a:ext cx="2722262" cy="1230979"/>
          </a:xfrm>
          <a:prstGeom prst="rect">
            <a:avLst/>
          </a:prstGeom>
          <a:noFill/>
        </p:spPr>
        <p:txBody>
          <a:bodyPr anchor="t" anchorCtr="0">
            <a:normAutofit/>
          </a:bodyPr>
          <a:lstStyle>
            <a:lvl1pPr algn="r">
              <a:defRPr sz="4800">
                <a:solidFill>
                  <a:srgbClr val="1C1C1C"/>
                </a:solidFill>
              </a:defRPr>
            </a:lvl1pPr>
          </a:lstStyle>
          <a:p>
            <a:pPr lvl="0"/>
            <a:r>
              <a:rPr lang="en-US"/>
              <a:t>Agenda</a:t>
            </a:r>
            <a:endParaRPr lang="en-US"/>
          </a:p>
        </p:txBody>
      </p:sp>
      <p:sp>
        <p:nvSpPr>
          <p:cNvPr id="3" name="内容占位符 2"/>
          <p:cNvSpPr>
            <a:spLocks noGrp="1"/>
          </p:cNvSpPr>
          <p:nvPr>
            <p:ph sz="quarter" idx="1" hasCustomPrompt="1"/>
          </p:nvPr>
        </p:nvSpPr>
        <p:spPr>
          <a:xfrm>
            <a:off x="3884871" y="1130301"/>
            <a:ext cx="7452128" cy="4633912"/>
          </a:xfrm>
        </p:spPr>
        <p:txBody>
          <a:bodyPr numCol="1"/>
          <a:lstStyle>
            <a:lvl1pPr marL="342900" indent="-342900">
              <a:lnSpc>
                <a:spcPct val="100000"/>
              </a:lnSpc>
              <a:buFont typeface="+mj-lt"/>
              <a:buAutoNum type="arabicPeriod"/>
              <a:defRPr>
                <a:solidFill>
                  <a:srgbClr val="1C1C1C"/>
                </a:solidFill>
              </a:defRPr>
            </a:lvl1pPr>
            <a:lvl2pPr marL="800100" indent="-342900">
              <a:lnSpc>
                <a:spcPct val="100000"/>
              </a:lnSpc>
              <a:buFont typeface="+mj-ea"/>
              <a:buAutoNum type="circleNumDbPlain"/>
              <a:defRPr>
                <a:solidFill>
                  <a:srgbClr val="1C1C1C"/>
                </a:solidFill>
              </a:defRPr>
            </a:lvl2pPr>
            <a:lvl3pPr marL="1257300" indent="-342900">
              <a:lnSpc>
                <a:spcPct val="100000"/>
              </a:lnSpc>
              <a:buFont typeface="+mj-lt"/>
              <a:buAutoNum type="alphaLcParenR"/>
              <a:defRPr>
                <a:solidFill>
                  <a:srgbClr val="1C1C1C"/>
                </a:solidFill>
              </a:defRPr>
            </a:lvl3pPr>
            <a:lvl4pPr>
              <a:lnSpc>
                <a:spcPct val="100000"/>
              </a:lnSpc>
              <a:defRPr>
                <a:solidFill>
                  <a:srgbClr val="1C1C1C"/>
                </a:solidFill>
              </a:defRPr>
            </a:lvl4pPr>
            <a:lvl5pPr>
              <a:lnSpc>
                <a:spcPct val="100000"/>
              </a:lnSpc>
              <a:defRPr>
                <a:solidFill>
                  <a:srgbClr val="1C1C1C"/>
                </a:solidFill>
              </a:defRPr>
            </a:lvl5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fld>
            <a:endParaRPr lang="en-US" dirty="0"/>
          </a:p>
        </p:txBody>
      </p:sp>
      <p:cxnSp>
        <p:nvCxnSpPr>
          <p:cNvPr id="10" name="直接连接符 9"/>
          <p:cNvCxnSpPr/>
          <p:nvPr/>
        </p:nvCxnSpPr>
        <p:spPr>
          <a:xfrm>
            <a:off x="3724716" y="1130300"/>
            <a:ext cx="0" cy="4633913"/>
          </a:xfrm>
          <a:prstGeom prst="line">
            <a:avLst/>
          </a:prstGeom>
          <a:solidFill>
            <a:srgbClr val="FFCC00"/>
          </a:solidFill>
          <a:ln w="9525" cap="flat" cmpd="sng" algn="ctr">
            <a:solidFill>
              <a:schemeClr val="accent1"/>
            </a:solidFill>
            <a:prstDash val="solid"/>
            <a:round/>
            <a:headEnd type="none" w="med" len="med"/>
            <a:tailEnd type="none" w="med" len="med"/>
          </a:ln>
          <a:effectLst/>
        </p:spPr>
      </p:cxnSp>
      <p:sp>
        <p:nvSpPr>
          <p:cNvPr id="13" name="任意多边形: 形状 12"/>
          <p:cNvSpPr>
            <a:spLocks noChangeAspect="1"/>
          </p:cNvSpPr>
          <p:nvPr/>
        </p:nvSpPr>
        <p:spPr bwMode="auto">
          <a:xfrm>
            <a:off x="2887669" y="5052976"/>
            <a:ext cx="676893" cy="712010"/>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accent1"/>
          </a:solidFill>
          <a:ln>
            <a:noFill/>
          </a:ln>
        </p:spPr>
        <p:txBody>
          <a:bodyPr/>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gradFill flip="none" rotWithShape="1">
          <a:gsLst>
            <a:gs pos="0">
              <a:schemeClr val="accent1">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3" name="组合 12"/>
          <p:cNvGrpSpPr/>
          <p:nvPr/>
        </p:nvGrpSpPr>
        <p:grpSpPr>
          <a:xfrm>
            <a:off x="-1" y="0"/>
            <a:ext cx="12192001" cy="6858000"/>
            <a:chOff x="-1" y="0"/>
            <a:chExt cx="12192001" cy="6858000"/>
          </a:xfrm>
        </p:grpSpPr>
        <p:sp>
          <p:nvSpPr>
            <p:cNvPr id="14" name="矩形 13"/>
            <p:cNvSpPr/>
            <p:nvPr/>
          </p:nvSpPr>
          <p:spPr>
            <a:xfrm>
              <a:off x="0" y="0"/>
              <a:ext cx="12192000" cy="6858000"/>
            </a:xfrm>
            <a:prstGeom prst="rect">
              <a:avLst/>
            </a:prstGeom>
            <a:blipFill>
              <a:blip r:embed="rId2" cstate="screen">
                <a:duotone>
                  <a:schemeClr val="accent1">
                    <a:shade val="45000"/>
                    <a:satMod val="135000"/>
                  </a:schemeClr>
                  <a:prstClr val="white"/>
                </a:duotone>
              </a:blip>
              <a:srcRect/>
              <a:stretch>
                <a:fillRect t="-12330" b="-63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单圆角 14"/>
            <p:cNvSpPr/>
            <p:nvPr/>
          </p:nvSpPr>
          <p:spPr>
            <a:xfrm>
              <a:off x="-1" y="5778000"/>
              <a:ext cx="8640000" cy="1080000"/>
            </a:xfrm>
            <a:prstGeom prst="round1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a:spLocks noChangeAspect="1" noChangeArrowheads="1"/>
            </p:cNvSpPr>
            <p:nvPr/>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cxnSp>
          <p:nvCxnSpPr>
            <p:cNvPr id="17" name="直接连接符 16"/>
            <p:cNvCxnSpPr/>
            <p:nvPr/>
          </p:nvCxnSpPr>
          <p:spPr>
            <a:xfrm>
              <a:off x="11518900" y="1915700"/>
              <a:ext cx="0" cy="4320000"/>
            </a:xfrm>
            <a:prstGeom prst="line">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5" name="标题 4"/>
          <p:cNvSpPr>
            <a:spLocks noGrp="1"/>
          </p:cNvSpPr>
          <p:nvPr>
            <p:ph type="title" hasCustomPrompt="1"/>
          </p:nvPr>
        </p:nvSpPr>
        <p:spPr>
          <a:xfrm>
            <a:off x="1049651" y="1684454"/>
            <a:ext cx="7590348" cy="1620000"/>
          </a:xfrm>
          <a:prstGeom prst="rect">
            <a:avLst/>
          </a:prstGeom>
        </p:spPr>
        <p:txBody>
          <a:bodyPr>
            <a:noAutofit/>
          </a:bodyPr>
          <a:lstStyle>
            <a:lvl1pPr algn="l">
              <a:lnSpc>
                <a:spcPct val="100000"/>
              </a:lnSpc>
              <a:defRPr sz="6000">
                <a:solidFill>
                  <a:srgbClr val="1C1C1C"/>
                </a:solidFill>
              </a:defRPr>
            </a:lvl1pPr>
          </a:lstStyle>
          <a:p>
            <a:pPr lvl="0"/>
            <a:r>
              <a:rPr lang="en-US"/>
              <a:t>Click to add title</a:t>
            </a:r>
            <a:endParaRPr lang="en-US"/>
          </a:p>
        </p:txBody>
      </p:sp>
      <p:sp>
        <p:nvSpPr>
          <p:cNvPr id="25" name="文本占位符 24"/>
          <p:cNvSpPr>
            <a:spLocks noGrp="1"/>
          </p:cNvSpPr>
          <p:nvPr>
            <p:ph type="body" sz="quarter" idx="1" hasCustomPrompt="1"/>
          </p:nvPr>
        </p:nvSpPr>
        <p:spPr>
          <a:xfrm>
            <a:off x="1049651" y="3358968"/>
            <a:ext cx="7590348" cy="1800000"/>
          </a:xfrm>
          <a:prstGeom prst="rect">
            <a:avLst/>
          </a:prstGeom>
        </p:spPr>
        <p:txBody>
          <a:bodyPr anchor="t">
            <a:normAutofit/>
          </a:bodyPr>
          <a:lstStyle>
            <a:lvl1pPr marL="0" indent="0" algn="l">
              <a:lnSpc>
                <a:spcPct val="120000"/>
              </a:lnSpc>
              <a:spcBef>
                <a:spcPts val="0"/>
              </a:spcBef>
              <a:buFont typeface="+mj-lt"/>
              <a:buNone/>
              <a:defRPr sz="1600" b="0">
                <a:solidFill>
                  <a:srgbClr val="1C1C1C"/>
                </a:solidFill>
                <a:latin typeface="+mn-lt"/>
              </a:defRPr>
            </a:lvl1pPr>
          </a:lstStyle>
          <a:p>
            <a:pPr lvl="0"/>
            <a:r>
              <a:rPr lang="en-US"/>
              <a:t>Click to add text</a:t>
            </a:r>
            <a:endParaRPr lang="en-US"/>
          </a:p>
        </p:txBody>
      </p:sp>
      <p:sp>
        <p:nvSpPr>
          <p:cNvPr id="4" name="日期占位符 3"/>
          <p:cNvSpPr>
            <a:spLocks noGrp="1"/>
          </p:cNvSpPr>
          <p:nvPr>
            <p:ph type="dt" sz="half" idx="10"/>
          </p:nvPr>
        </p:nvSpPr>
        <p:spPr/>
        <p:txBody>
          <a:bodyPr/>
          <a:lstStyle/>
          <a:p>
            <a:fld id="{2A27A813-B2FD-42E1-9222-83B574E99074}" type="datetime1">
              <a:rPr lang="zh-CN" altLang="en-US" smtClean="0"/>
            </a:fld>
            <a:endParaRPr lang="en-US" altLang="zh-CN"/>
          </a:p>
        </p:txBody>
      </p:sp>
      <p:sp>
        <p:nvSpPr>
          <p:cNvPr id="6" name="页脚占位符 5"/>
          <p:cNvSpPr>
            <a:spLocks noGrp="1"/>
          </p:cNvSpPr>
          <p:nvPr>
            <p:ph type="ftr" sz="quarter" idx="11"/>
          </p:nvPr>
        </p:nvSpPr>
        <p:spPr/>
        <p:txBody>
          <a:bodyPr/>
          <a:lstStyle/>
          <a:p>
            <a:r>
              <a:rPr lang="en-US" altLang="zh-CN"/>
              <a:t>OfficePLUS</a:t>
            </a:r>
            <a:endParaRPr lang="zh-CN" altLang="en-US"/>
          </a:p>
        </p:txBody>
      </p:sp>
      <p:sp>
        <p:nvSpPr>
          <p:cNvPr id="8" name="灯片编号占位符 7"/>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pPr lvl="0"/>
            <a:r>
              <a:rPr lang="en-US"/>
              <a:t>Click to add title</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p:cSld name="Closing">
    <p:bg>
      <p:bgPr>
        <a:gradFill flip="none" rotWithShape="1">
          <a:gsLst>
            <a:gs pos="0">
              <a:schemeClr val="accent1">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3" name="组合 2"/>
          <p:cNvGrpSpPr/>
          <p:nvPr/>
        </p:nvGrpSpPr>
        <p:grpSpPr>
          <a:xfrm>
            <a:off x="-1" y="0"/>
            <a:ext cx="12192001" cy="6858000"/>
            <a:chOff x="-1" y="0"/>
            <a:chExt cx="12192001" cy="6858000"/>
          </a:xfrm>
        </p:grpSpPr>
        <p:sp>
          <p:nvSpPr>
            <p:cNvPr id="9" name="矩形 8"/>
            <p:cNvSpPr/>
            <p:nvPr/>
          </p:nvSpPr>
          <p:spPr>
            <a:xfrm>
              <a:off x="0" y="0"/>
              <a:ext cx="12192000" cy="6858000"/>
            </a:xfrm>
            <a:prstGeom prst="rect">
              <a:avLst/>
            </a:prstGeom>
            <a:blipFill>
              <a:blip r:embed="rId2" cstate="screen">
                <a:duotone>
                  <a:schemeClr val="accent1">
                    <a:shade val="45000"/>
                    <a:satMod val="135000"/>
                  </a:schemeClr>
                  <a:prstClr val="white"/>
                </a:duotone>
              </a:blip>
              <a:srcRect/>
              <a:stretch>
                <a:fillRect t="-12330" b="-63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单圆角 10"/>
            <p:cNvSpPr/>
            <p:nvPr/>
          </p:nvSpPr>
          <p:spPr>
            <a:xfrm>
              <a:off x="-1" y="5778000"/>
              <a:ext cx="8640000" cy="1080000"/>
            </a:xfrm>
            <a:prstGeom prst="round1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a:spLocks noChangeAspect="1" noChangeArrowheads="1"/>
            </p:cNvSpPr>
            <p:nvPr/>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cxnSp>
          <p:nvCxnSpPr>
            <p:cNvPr id="17" name="直接连接符 16"/>
            <p:cNvCxnSpPr/>
            <p:nvPr/>
          </p:nvCxnSpPr>
          <p:spPr>
            <a:xfrm>
              <a:off x="11518900" y="1915700"/>
              <a:ext cx="0" cy="4320000"/>
            </a:xfrm>
            <a:prstGeom prst="line">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18" name="标题 17"/>
          <p:cNvSpPr>
            <a:spLocks noGrp="1"/>
          </p:cNvSpPr>
          <p:nvPr>
            <p:ph type="title" hasCustomPrompt="1"/>
          </p:nvPr>
        </p:nvSpPr>
        <p:spPr>
          <a:xfrm>
            <a:off x="1049650" y="1449000"/>
            <a:ext cx="10080000" cy="2880000"/>
          </a:xfrm>
          <a:prstGeom prst="rect">
            <a:avLst/>
          </a:prstGeom>
        </p:spPr>
        <p:txBody>
          <a:bodyPr wrap="square" anchor="ctr">
            <a:normAutofit/>
          </a:bodyPr>
          <a:lstStyle>
            <a:lvl1pPr algn="l">
              <a:lnSpc>
                <a:spcPct val="100000"/>
              </a:lnSpc>
              <a:defRPr sz="7200">
                <a:ln w="19050">
                  <a:noFill/>
                </a:ln>
                <a:solidFill>
                  <a:srgbClr val="1C1C1C"/>
                </a:solidFill>
              </a:defRPr>
            </a:lvl1pPr>
          </a:lstStyle>
          <a:p>
            <a:pPr lvl="0"/>
            <a:r>
              <a:rPr lang="en-US"/>
              <a:t>Click to add title</a:t>
            </a:r>
            <a:endParaRPr lang="en-US"/>
          </a:p>
        </p:txBody>
      </p:sp>
      <p:sp>
        <p:nvSpPr>
          <p:cNvPr id="19" name="文本占位符 18"/>
          <p:cNvSpPr>
            <a:spLocks noGrp="1"/>
          </p:cNvSpPr>
          <p:nvPr>
            <p:ph type="body" sz="quarter" idx="13" hasCustomPrompt="1"/>
          </p:nvPr>
        </p:nvSpPr>
        <p:spPr>
          <a:xfrm>
            <a:off x="1049650" y="5974225"/>
            <a:ext cx="3240000" cy="720000"/>
          </a:xfrm>
          <a:prstGeom prst="roundRect">
            <a:avLst>
              <a:gd name="adj" fmla="val 0"/>
            </a:avLst>
          </a:prstGeom>
          <a:noFill/>
        </p:spPr>
        <p:txBody>
          <a:bodyPr wrap="square" lIns="90000" anchor="t">
            <a:normAutofit/>
          </a:bodyPr>
          <a:lstStyle>
            <a:lvl1pPr marL="0" indent="0" algn="l">
              <a:lnSpc>
                <a:spcPct val="120000"/>
              </a:lnSpc>
              <a:spcBef>
                <a:spcPts val="0"/>
              </a:spcBef>
              <a:buNone/>
              <a:defRPr sz="1200">
                <a:solidFill>
                  <a:srgbClr val="FFFFFF"/>
                </a:solidFill>
              </a:defRPr>
            </a:lvl1pPr>
          </a:lstStyle>
          <a:p>
            <a:pPr lvl="0"/>
            <a:r>
              <a:rPr lang="en-US"/>
              <a:t>Presenter name</a:t>
            </a:r>
            <a:endParaRPr lang="en-US"/>
          </a:p>
        </p:txBody>
      </p:sp>
      <p:sp>
        <p:nvSpPr>
          <p:cNvPr id="20" name="文本占位符 19"/>
          <p:cNvSpPr>
            <a:spLocks noGrp="1"/>
          </p:cNvSpPr>
          <p:nvPr>
            <p:ph type="body" sz="quarter" idx="14" hasCustomPrompt="1"/>
          </p:nvPr>
        </p:nvSpPr>
        <p:spPr>
          <a:xfrm>
            <a:off x="4647592" y="5974225"/>
            <a:ext cx="3240000" cy="720000"/>
          </a:xfrm>
          <a:prstGeom prst="roundRect">
            <a:avLst>
              <a:gd name="adj" fmla="val 0"/>
            </a:avLst>
          </a:prstGeom>
          <a:noFill/>
          <a:ln>
            <a:noFill/>
          </a:ln>
        </p:spPr>
        <p:txBody>
          <a:bodyPr wrap="none" anchor="t">
            <a:normAutofit/>
          </a:bodyPr>
          <a:lstStyle>
            <a:lvl1pPr marL="0" indent="0" algn="l">
              <a:lnSpc>
                <a:spcPct val="120000"/>
              </a:lnSpc>
              <a:spcBef>
                <a:spcPts val="0"/>
              </a:spcBef>
              <a:buNone/>
              <a:defRPr sz="1200">
                <a:solidFill>
                  <a:srgbClr val="FFFFFF"/>
                </a:solidFill>
              </a:defRPr>
            </a:lvl1pPr>
          </a:lstStyle>
          <a:p>
            <a:pPr lvl="0"/>
            <a:r>
              <a:rPr lang="en-US"/>
              <a:t>www.officeplus.cn</a:t>
            </a: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9" name="组合 8"/>
          <p:cNvGrpSpPr/>
          <p:nvPr/>
        </p:nvGrpSpPr>
        <p:grpSpPr>
          <a:xfrm>
            <a:off x="516304" y="476668"/>
            <a:ext cx="11002596" cy="552032"/>
            <a:chOff x="516304" y="476668"/>
            <a:chExt cx="11002596" cy="552032"/>
          </a:xfrm>
        </p:grpSpPr>
        <p:sp>
          <p:nvSpPr>
            <p:cNvPr id="7" name="矩形: 圆角 6"/>
            <p:cNvSpPr/>
            <p:nvPr/>
          </p:nvSpPr>
          <p:spPr>
            <a:xfrm>
              <a:off x="516304" y="476668"/>
              <a:ext cx="108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a:spLocks noChangeAspect="1" noChangeArrowheads="1"/>
            </p:cNvSpPr>
            <p:nvPr/>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grpSp>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hyperlink" Target="http://www.yxrisen.com/" TargetMode="Externa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21.jpe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jpeg"/><Relationship Id="rId2" Type="http://schemas.microsoft.com/office/2007/relationships/hdphoto" Target="../media/image23.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microsoft.com/office/2007/relationships/hdphoto" Target="../media/image30.wdp"/><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www.yxrisen.com/"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1.jpe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hasCustomPrompt="1"/>
          </p:nvPr>
        </p:nvSpPr>
        <p:spPr>
          <a:xfrm>
            <a:off x="1049650" y="1130300"/>
            <a:ext cx="8778405" cy="2520000"/>
          </a:xfrm>
        </p:spPr>
        <p:txBody>
          <a:bodyPr>
            <a:normAutofit fontScale="90000"/>
          </a:bodyPr>
          <a:lstStyle/>
          <a:p>
            <a:r>
              <a:rPr lang="en-US" altLang="zh-CN" sz="5400" dirty="0">
                <a:solidFill>
                  <a:schemeClr val="accent1"/>
                </a:solidFill>
              </a:rPr>
              <a:t>BUSINESS PLAN</a:t>
            </a:r>
            <a:br>
              <a:rPr lang="en-US" altLang="zh-CN" dirty="0"/>
            </a:br>
            <a:r>
              <a:rPr lang="zh-CN" altLang="en-US" dirty="0"/>
              <a:t>企业屏蔽防护项目简述及展望</a:t>
            </a:r>
            <a:endParaRPr lang="en-US" dirty="0"/>
          </a:p>
        </p:txBody>
      </p:sp>
      <p:sp>
        <p:nvSpPr>
          <p:cNvPr id="29" name="副标题 28"/>
          <p:cNvSpPr>
            <a:spLocks noGrp="1"/>
          </p:cNvSpPr>
          <p:nvPr>
            <p:ph type="subTitle" sz="quarter" idx="1" hasCustomPrompt="1"/>
          </p:nvPr>
        </p:nvSpPr>
        <p:spPr>
          <a:xfrm>
            <a:off x="1720515" y="3763412"/>
            <a:ext cx="9409133" cy="659048"/>
          </a:xfrm>
        </p:spPr>
        <p:txBody>
          <a:bodyPr/>
          <a:lstStyle/>
          <a:p>
            <a:r>
              <a:rPr lang="zh-CN" altLang="en-US" dirty="0"/>
              <a:t>宜兴市日森防辐射设备有限公司</a:t>
            </a:r>
            <a:endParaRPr lang="zh-CN" altLang="en-US" dirty="0"/>
          </a:p>
        </p:txBody>
      </p:sp>
      <p:sp>
        <p:nvSpPr>
          <p:cNvPr id="4" name="文本占位符 3"/>
          <p:cNvSpPr>
            <a:spLocks noGrp="1"/>
          </p:cNvSpPr>
          <p:nvPr>
            <p:ph type="body" sz="quarter" idx="13" hasCustomPrompt="1"/>
          </p:nvPr>
        </p:nvSpPr>
        <p:spPr>
          <a:xfrm>
            <a:off x="1049650" y="5974225"/>
            <a:ext cx="3240000" cy="720000"/>
          </a:xfrm>
        </p:spPr>
        <p:txBody>
          <a:bodyPr>
            <a:normAutofit/>
          </a:bodyPr>
          <a:lstStyle/>
          <a:p>
            <a:r>
              <a:rPr lang="zh-CN" altLang="en-US" dirty="0"/>
              <a:t>Presenter name</a:t>
            </a:r>
            <a:endParaRPr lang="en-US" altLang="zh-CN" dirty="0"/>
          </a:p>
          <a:p>
            <a:r>
              <a:rPr lang="zh-CN" altLang="en-US" sz="1600" b="1" dirty="0"/>
              <a:t>演讲者姓名 刘小栋</a:t>
            </a:r>
            <a:endParaRPr lang="zh-CN" altLang="en-US" sz="1600" b="1" dirty="0"/>
          </a:p>
        </p:txBody>
      </p:sp>
      <p:sp>
        <p:nvSpPr>
          <p:cNvPr id="7" name="文本占位符 6"/>
          <p:cNvSpPr>
            <a:spLocks noGrp="1"/>
          </p:cNvSpPr>
          <p:nvPr>
            <p:ph type="body" sz="quarter" idx="14" hasCustomPrompt="1"/>
          </p:nvPr>
        </p:nvSpPr>
        <p:spPr>
          <a:xfrm>
            <a:off x="4647592" y="5974225"/>
            <a:ext cx="3240000" cy="720000"/>
          </a:xfrm>
        </p:spPr>
        <p:txBody>
          <a:bodyPr>
            <a:normAutofit/>
          </a:bodyPr>
          <a:lstStyle/>
          <a:p>
            <a:r>
              <a:rPr lang="en-GB" altLang="zh-CN" dirty="0">
                <a:solidFill>
                  <a:schemeClr val="bg1"/>
                </a:solidFill>
                <a:hlinkClick r:id="rId1"/>
              </a:rPr>
              <a:t>http://www.yxrisen.com/</a:t>
            </a:r>
            <a:endParaRPr lang="en-GB" altLang="zh-CN" dirty="0">
              <a:solidFill>
                <a:schemeClr val="bg1"/>
              </a:solidFill>
            </a:endParaRPr>
          </a:p>
          <a:p>
            <a:r>
              <a:rPr lang="zh-CN" altLang="en-US" sz="1600" b="1" dirty="0"/>
              <a:t>公司网址</a:t>
            </a:r>
            <a:endParaRPr lang="zh-CN" altLang="en-US" sz="16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0567" y="1245953"/>
            <a:ext cx="3398690" cy="4533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3438" y="1245953"/>
            <a:ext cx="3398691" cy="4533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313" y="1245953"/>
            <a:ext cx="2550155" cy="4533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8744" y="1102864"/>
            <a:ext cx="2712794" cy="482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77337" y="1102865"/>
            <a:ext cx="2712794" cy="4822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930" y="1620870"/>
            <a:ext cx="5002567" cy="3751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项目概述</a:t>
            </a:r>
            <a:endParaRPr lang="en-US" dirty="0"/>
          </a:p>
        </p:txBody>
      </p:sp>
      <p:grpSp>
        <p:nvGrpSpPr>
          <p:cNvPr id="84" name="组合 83"/>
          <p:cNvGrpSpPr/>
          <p:nvPr/>
        </p:nvGrpSpPr>
        <p:grpSpPr>
          <a:xfrm>
            <a:off x="541737" y="1134837"/>
            <a:ext cx="10729411" cy="2497827"/>
            <a:chOff x="660400" y="3788073"/>
            <a:chExt cx="3420000" cy="2179559"/>
          </a:xfrm>
        </p:grpSpPr>
        <p:sp>
          <p:nvSpPr>
            <p:cNvPr id="94" name="矩形: 圆角 93"/>
            <p:cNvSpPr/>
            <p:nvPr/>
          </p:nvSpPr>
          <p:spPr>
            <a:xfrm>
              <a:off x="660400" y="3788073"/>
              <a:ext cx="3420000" cy="2160000"/>
            </a:xfrm>
            <a:prstGeom prst="roundRect">
              <a:avLst>
                <a:gd name="adj" fmla="val 4512"/>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zh-CN" altLang="en-US" b="1"/>
            </a:p>
          </p:txBody>
        </p:sp>
        <p:sp>
          <p:nvSpPr>
            <p:cNvPr id="93" name="矩形 92"/>
            <p:cNvSpPr/>
            <p:nvPr/>
          </p:nvSpPr>
          <p:spPr>
            <a:xfrm>
              <a:off x="779560" y="4300767"/>
              <a:ext cx="3143783" cy="166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1400" dirty="0">
                  <a:solidFill>
                    <a:schemeClr val="tx1"/>
                  </a:solidFill>
                </a:rPr>
                <a:t>上海光源科学中心位于上海张江，坐落在浦东张江高科技园区，隶属于中国科学院上海高等研究院。负责运行我国第三代中能同步辐射光源“上海光源”（</a:t>
              </a:r>
              <a:r>
                <a:rPr lang="en-US" altLang="zh-CN" sz="1400" dirty="0">
                  <a:solidFill>
                    <a:schemeClr val="tx1"/>
                  </a:solidFill>
                </a:rPr>
                <a:t>SSRF</a:t>
              </a:r>
              <a:r>
                <a:rPr lang="zh-CN" altLang="en-US" sz="1400" dirty="0">
                  <a:solidFill>
                    <a:schemeClr val="tx1"/>
                  </a:solidFill>
                </a:rPr>
                <a:t>）和软</a:t>
              </a:r>
              <a:r>
                <a:rPr lang="en-US" altLang="zh-CN" sz="1400" dirty="0">
                  <a:solidFill>
                    <a:schemeClr val="tx1"/>
                  </a:solidFill>
                </a:rPr>
                <a:t>X</a:t>
              </a:r>
              <a:r>
                <a:rPr lang="zh-CN" altLang="en-US" sz="1400" dirty="0">
                  <a:solidFill>
                    <a:schemeClr val="tx1"/>
                  </a:solidFill>
                </a:rPr>
                <a:t>射线自由电子激光装置（</a:t>
              </a:r>
              <a:r>
                <a:rPr lang="en-US" altLang="zh-CN" sz="1400" dirty="0">
                  <a:solidFill>
                    <a:schemeClr val="tx1"/>
                  </a:solidFill>
                </a:rPr>
                <a:t>SXFEL</a:t>
              </a:r>
              <a:r>
                <a:rPr lang="zh-CN" altLang="en-US" sz="1400" dirty="0">
                  <a:solidFill>
                    <a:schemeClr val="tx1"/>
                  </a:solidFill>
                </a:rPr>
                <a:t>），并正在建设硬</a:t>
              </a:r>
              <a:r>
                <a:rPr lang="en-US" altLang="zh-CN" sz="1400" dirty="0">
                  <a:solidFill>
                    <a:schemeClr val="tx1"/>
                  </a:solidFill>
                </a:rPr>
                <a:t>X</a:t>
              </a:r>
              <a:r>
                <a:rPr lang="zh-CN" altLang="en-US" sz="1400" dirty="0">
                  <a:solidFill>
                    <a:schemeClr val="tx1"/>
                  </a:solidFill>
                </a:rPr>
                <a:t>射线自由电子激光装置（</a:t>
              </a:r>
              <a:r>
                <a:rPr lang="en-US" altLang="zh-CN" sz="1400" dirty="0">
                  <a:solidFill>
                    <a:schemeClr val="tx1"/>
                  </a:solidFill>
                </a:rPr>
                <a:t>SHINE</a:t>
              </a:r>
              <a:r>
                <a:rPr lang="zh-CN" altLang="en-US" sz="1400" dirty="0">
                  <a:solidFill>
                    <a:schemeClr val="tx1"/>
                  </a:solidFill>
                </a:rPr>
                <a:t>）。上海光源拥有</a:t>
              </a:r>
              <a:r>
                <a:rPr lang="en-US" altLang="zh-CN" sz="1400" dirty="0">
                  <a:solidFill>
                    <a:schemeClr val="tx1"/>
                  </a:solidFill>
                </a:rPr>
                <a:t>34</a:t>
              </a:r>
              <a:r>
                <a:rPr lang="zh-CN" altLang="en-US" sz="1400" dirty="0">
                  <a:solidFill>
                    <a:schemeClr val="tx1"/>
                  </a:solidFill>
                </a:rPr>
                <a:t>条光束线和</a:t>
              </a:r>
              <a:r>
                <a:rPr lang="en-US" altLang="zh-CN" sz="1400" dirty="0">
                  <a:solidFill>
                    <a:schemeClr val="tx1"/>
                  </a:solidFill>
                </a:rPr>
                <a:t>46</a:t>
              </a:r>
              <a:r>
                <a:rPr lang="zh-CN" altLang="en-US" sz="1400" dirty="0">
                  <a:solidFill>
                    <a:schemeClr val="tx1"/>
                  </a:solidFill>
                </a:rPr>
                <a:t>个实验站，自</a:t>
              </a:r>
              <a:r>
                <a:rPr lang="en-US" altLang="zh-CN" sz="1400" dirty="0">
                  <a:solidFill>
                    <a:schemeClr val="tx1"/>
                  </a:solidFill>
                </a:rPr>
                <a:t>2009</a:t>
              </a:r>
              <a:r>
                <a:rPr lang="zh-CN" altLang="en-US" sz="1400" dirty="0">
                  <a:solidFill>
                    <a:schemeClr val="tx1"/>
                  </a:solidFill>
                </a:rPr>
                <a:t>年开放以来已服务全国</a:t>
              </a:r>
              <a:r>
                <a:rPr lang="en-US" altLang="zh-CN" sz="1400" dirty="0">
                  <a:solidFill>
                    <a:schemeClr val="tx1"/>
                  </a:solidFill>
                </a:rPr>
                <a:t>700</a:t>
              </a:r>
              <a:r>
                <a:rPr lang="zh-CN" altLang="en-US" sz="1400" dirty="0">
                  <a:solidFill>
                    <a:schemeClr val="tx1"/>
                  </a:solidFill>
                </a:rPr>
                <a:t>多家单位。</a:t>
              </a:r>
              <a:endParaRPr lang="en-US" altLang="zh-CN" sz="1400" dirty="0">
                <a:solidFill>
                  <a:schemeClr val="tx1"/>
                </a:solidFill>
              </a:endParaRPr>
            </a:p>
            <a:p>
              <a:endParaRPr lang="en-US" altLang="zh-CN" sz="1400" dirty="0">
                <a:solidFill>
                  <a:schemeClr val="tx1"/>
                </a:solidFill>
              </a:endParaRPr>
            </a:p>
            <a:p>
              <a:r>
                <a:rPr lang="zh-CN" altLang="en-US" sz="1400" dirty="0">
                  <a:solidFill>
                    <a:schemeClr val="tx1"/>
                  </a:solidFill>
                </a:rPr>
                <a:t>我司从光源辐射棚屋样机研制开始，产品覆盖多个项目，包括线站辐射防护棚屋、棚屋局部屏蔽体、辐射防护铅砖、强磁防护棚屋、屏蔽铅管道等。</a:t>
              </a:r>
              <a:endParaRPr lang="zh-CN" altLang="en-US" sz="1400" dirty="0">
                <a:solidFill>
                  <a:schemeClr val="tx1"/>
                </a:solidFill>
              </a:endParaRPr>
            </a:p>
          </p:txBody>
        </p:sp>
      </p:grpSp>
      <p:sp>
        <p:nvSpPr>
          <p:cNvPr id="3" name="矩形 2"/>
          <p:cNvSpPr/>
          <p:nvPr/>
        </p:nvSpPr>
        <p:spPr>
          <a:xfrm>
            <a:off x="915571" y="1266911"/>
            <a:ext cx="3907714"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buFont typeface="Arial" panose="020B0604020202020204" pitchFamily="34" charset="0"/>
              <a:buChar char="•"/>
            </a:pPr>
            <a:r>
              <a:rPr lang="zh-CN" altLang="en-US" sz="1400" dirty="0">
                <a:solidFill>
                  <a:schemeClr val="tx1"/>
                </a:solidFill>
                <a:latin typeface="+mn-ea"/>
              </a:rPr>
              <a:t>上海光源科学中心（</a:t>
            </a:r>
            <a:r>
              <a:rPr lang="en-US" altLang="zh-CN" sz="1400" dirty="0">
                <a:solidFill>
                  <a:schemeClr val="tx1"/>
                </a:solidFill>
                <a:latin typeface="+mn-ea"/>
              </a:rPr>
              <a:t>SSRF</a:t>
            </a:r>
            <a:r>
              <a:rPr lang="zh-CN" altLang="en-US" sz="1400" dirty="0">
                <a:solidFill>
                  <a:schemeClr val="tx1"/>
                </a:solidFill>
                <a:latin typeface="+mn-ea"/>
              </a:rPr>
              <a:t>）项目</a:t>
            </a:r>
            <a:endParaRPr lang="zh-CN" altLang="en-US" sz="1400" dirty="0">
              <a:solidFill>
                <a:schemeClr val="tx1"/>
              </a:solidFill>
              <a:latin typeface="+mn-ea"/>
            </a:endParaRPr>
          </a:p>
          <a:p>
            <a:endParaRPr lang="zh-CN" altLang="en-US" sz="1400" dirty="0">
              <a:solidFill>
                <a:schemeClr val="tx1"/>
              </a:solidFill>
              <a:latin typeface="+mn-ea"/>
            </a:endParaRPr>
          </a:p>
        </p:txBody>
      </p:sp>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10" name="图片 9"/>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0055" y="3809535"/>
            <a:ext cx="3428053" cy="2581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072" y="3820902"/>
            <a:ext cx="3428053" cy="2570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866089" y="3830525"/>
            <a:ext cx="3790766" cy="256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6123" y="482189"/>
            <a:ext cx="5343936" cy="2889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927" y="2736779"/>
            <a:ext cx="6596244" cy="3710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6785" y="1525456"/>
            <a:ext cx="4118438" cy="2510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74810" y="1525456"/>
            <a:ext cx="3514326" cy="2634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88723" y="1525456"/>
            <a:ext cx="2633084" cy="3512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项目概述</a:t>
            </a:r>
            <a:endParaRPr lang="en-US" dirty="0"/>
          </a:p>
        </p:txBody>
      </p:sp>
      <p:grpSp>
        <p:nvGrpSpPr>
          <p:cNvPr id="84" name="组合 83"/>
          <p:cNvGrpSpPr/>
          <p:nvPr/>
        </p:nvGrpSpPr>
        <p:grpSpPr>
          <a:xfrm>
            <a:off x="541737" y="1134837"/>
            <a:ext cx="10729411" cy="2475412"/>
            <a:chOff x="660400" y="3788073"/>
            <a:chExt cx="3420000" cy="2160000"/>
          </a:xfrm>
        </p:grpSpPr>
        <p:sp>
          <p:nvSpPr>
            <p:cNvPr id="94" name="矩形: 圆角 93"/>
            <p:cNvSpPr/>
            <p:nvPr/>
          </p:nvSpPr>
          <p:spPr>
            <a:xfrm>
              <a:off x="660400" y="3788073"/>
              <a:ext cx="3420000" cy="2160000"/>
            </a:xfrm>
            <a:prstGeom prst="roundRect">
              <a:avLst>
                <a:gd name="adj" fmla="val 4512"/>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zh-CN" altLang="en-US" b="1"/>
            </a:p>
          </p:txBody>
        </p:sp>
        <p:sp>
          <p:nvSpPr>
            <p:cNvPr id="93" name="矩形 92"/>
            <p:cNvSpPr/>
            <p:nvPr/>
          </p:nvSpPr>
          <p:spPr>
            <a:xfrm>
              <a:off x="779560" y="4123054"/>
              <a:ext cx="3143783" cy="166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1400" dirty="0">
                  <a:solidFill>
                    <a:schemeClr val="tx1"/>
                  </a:solidFill>
                </a:rPr>
                <a:t>中国散裂中子源位于中国广东省东莞市境内，是中国国家“十一五”期间重点建设的十二大科学装置之首 。 中国散裂中子源填补了国内脉冲中子源及应用领域的空白，为中国物质科学、生命科学、资源环境、新能源等方面的基础研究和高新技术研发提供了强有力的研究平台，对满足国家重大战略需求、解决前沿科学问题、解决瓶颈问题具有重要意义。</a:t>
              </a:r>
              <a:endParaRPr lang="en-US" altLang="zh-CN" sz="1400" dirty="0">
                <a:solidFill>
                  <a:schemeClr val="tx1"/>
                </a:solidFill>
              </a:endParaRPr>
            </a:p>
            <a:p>
              <a:endParaRPr kumimoji="1" lang="en-US" altLang="zh-CN" sz="1400" dirty="0">
                <a:solidFill>
                  <a:schemeClr val="tx1"/>
                </a:solidFill>
                <a:latin typeface="+mn-ea"/>
              </a:endParaRPr>
            </a:p>
            <a:p>
              <a:r>
                <a:rPr kumimoji="1" lang="zh-CN" altLang="en-US" sz="1400" dirty="0">
                  <a:solidFill>
                    <a:schemeClr val="tx1"/>
                  </a:solidFill>
                  <a:latin typeface="+mn-ea"/>
                </a:rPr>
                <a:t>我公司主要建设内容包括屏蔽门、屏蔽桶、屏蔽体、屏蔽屏风等项目。</a:t>
              </a:r>
              <a:endParaRPr lang="en-US" altLang="zh-CN" sz="1400" dirty="0">
                <a:solidFill>
                  <a:schemeClr val="tx1"/>
                </a:solidFill>
              </a:endParaRPr>
            </a:p>
            <a:p>
              <a:endParaRPr lang="zh-CN" altLang="en-US" sz="1400" dirty="0">
                <a:solidFill>
                  <a:schemeClr val="tx1"/>
                </a:solidFill>
              </a:endParaRPr>
            </a:p>
          </p:txBody>
        </p:sp>
      </p:grpSp>
      <p:sp>
        <p:nvSpPr>
          <p:cNvPr id="3" name="矩形 2"/>
          <p:cNvSpPr/>
          <p:nvPr/>
        </p:nvSpPr>
        <p:spPr>
          <a:xfrm>
            <a:off x="915571" y="1266911"/>
            <a:ext cx="3907714"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buFont typeface="Arial" panose="020B0604020202020204" pitchFamily="34" charset="0"/>
              <a:buChar char="•"/>
            </a:pPr>
            <a:r>
              <a:rPr lang="zh-CN" altLang="en-US" sz="1400" dirty="0">
                <a:solidFill>
                  <a:schemeClr val="tx1"/>
                </a:solidFill>
                <a:latin typeface="+mn-ea"/>
              </a:rPr>
              <a:t>中国散裂中子源（</a:t>
            </a:r>
            <a:r>
              <a:rPr lang="en-US" altLang="zh-CN" sz="1400" dirty="0">
                <a:solidFill>
                  <a:schemeClr val="tx1"/>
                </a:solidFill>
                <a:latin typeface="+mn-ea"/>
              </a:rPr>
              <a:t>CSNS</a:t>
            </a:r>
            <a:r>
              <a:rPr lang="zh-CN" altLang="en-US" sz="1400" dirty="0">
                <a:solidFill>
                  <a:schemeClr val="tx1"/>
                </a:solidFill>
                <a:latin typeface="+mn-ea"/>
              </a:rPr>
              <a:t>）项目</a:t>
            </a:r>
            <a:endParaRPr lang="zh-CN" altLang="en-US" sz="1400" dirty="0">
              <a:solidFill>
                <a:schemeClr val="tx1"/>
              </a:solidFill>
              <a:latin typeface="+mn-ea"/>
            </a:endParaRPr>
          </a:p>
          <a:p>
            <a:endParaRPr lang="zh-CN" altLang="en-US" sz="1400" dirty="0">
              <a:solidFill>
                <a:schemeClr val="tx1"/>
              </a:solidFill>
              <a:latin typeface="+mn-ea"/>
            </a:endParaRPr>
          </a:p>
        </p:txBody>
      </p:sp>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0625" y="3775343"/>
            <a:ext cx="1586867" cy="2598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104" y="3769077"/>
            <a:ext cx="1811252" cy="2611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800365"/>
            <a:ext cx="3837872" cy="2579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242" y="3812896"/>
            <a:ext cx="2094202" cy="2567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项目概述</a:t>
            </a:r>
            <a:endParaRPr lang="en-US" dirty="0"/>
          </a:p>
        </p:txBody>
      </p:sp>
      <p:grpSp>
        <p:nvGrpSpPr>
          <p:cNvPr id="84" name="组合 83"/>
          <p:cNvGrpSpPr/>
          <p:nvPr/>
        </p:nvGrpSpPr>
        <p:grpSpPr>
          <a:xfrm>
            <a:off x="541737" y="1134837"/>
            <a:ext cx="10729411" cy="2475412"/>
            <a:chOff x="660400" y="3788073"/>
            <a:chExt cx="3420000" cy="2160000"/>
          </a:xfrm>
        </p:grpSpPr>
        <p:sp>
          <p:nvSpPr>
            <p:cNvPr id="94" name="矩形: 圆角 93"/>
            <p:cNvSpPr/>
            <p:nvPr/>
          </p:nvSpPr>
          <p:spPr>
            <a:xfrm>
              <a:off x="660400" y="3788073"/>
              <a:ext cx="3420000" cy="2160000"/>
            </a:xfrm>
            <a:prstGeom prst="roundRect">
              <a:avLst>
                <a:gd name="adj" fmla="val 4512"/>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zh-CN" altLang="en-US" b="1"/>
            </a:p>
          </p:txBody>
        </p:sp>
        <p:sp>
          <p:nvSpPr>
            <p:cNvPr id="93" name="矩形 92"/>
            <p:cNvSpPr/>
            <p:nvPr/>
          </p:nvSpPr>
          <p:spPr>
            <a:xfrm>
              <a:off x="779560" y="4123054"/>
              <a:ext cx="3143783" cy="166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1400" dirty="0">
                  <a:solidFill>
                    <a:schemeClr val="tx1"/>
                  </a:solidFill>
                </a:rPr>
                <a:t>合肥先进光源</a:t>
              </a:r>
              <a:r>
                <a:rPr lang="en-US" altLang="zh-CN" sz="1400" dirty="0">
                  <a:solidFill>
                    <a:schemeClr val="tx1"/>
                  </a:solidFill>
                </a:rPr>
                <a:t>(HALS)</a:t>
              </a:r>
              <a:r>
                <a:rPr lang="zh-CN" altLang="en-US" sz="1400" dirty="0">
                  <a:solidFill>
                    <a:schemeClr val="tx1"/>
                  </a:solidFill>
                </a:rPr>
                <a:t>是基于衍射极限储存环的第四代同步辐射光源，其发射度及亮度指标的设计目标为世界第一，建成后将是全世界最先进的衍射极限储存环光源。合肥先进光源</a:t>
              </a:r>
              <a:r>
                <a:rPr lang="en-US" altLang="zh-CN" sz="1400" dirty="0">
                  <a:solidFill>
                    <a:schemeClr val="tx1"/>
                  </a:solidFill>
                </a:rPr>
                <a:t>(HALS)</a:t>
              </a:r>
              <a:r>
                <a:rPr lang="zh-CN" altLang="en-US" sz="1400" dirty="0">
                  <a:solidFill>
                    <a:schemeClr val="tx1"/>
                  </a:solidFill>
                </a:rPr>
                <a:t>设计定位世界唯一、位于中低能区、</a:t>
              </a:r>
              <a:r>
                <a:rPr lang="en-US" altLang="zh-CN" sz="1400" dirty="0">
                  <a:solidFill>
                    <a:schemeClr val="tx1"/>
                  </a:solidFill>
                </a:rPr>
                <a:t>"</a:t>
              </a:r>
              <a:r>
                <a:rPr lang="zh-CN" altLang="en-US" sz="1400" dirty="0">
                  <a:solidFill>
                    <a:schemeClr val="tx1"/>
                  </a:solidFill>
                </a:rPr>
                <a:t>具有鲜明衍射极限及全空间相干特色</a:t>
              </a:r>
              <a:r>
                <a:rPr lang="en-US" altLang="zh-CN" sz="1400" dirty="0">
                  <a:solidFill>
                    <a:schemeClr val="tx1"/>
                  </a:solidFill>
                </a:rPr>
                <a:t>"</a:t>
              </a:r>
              <a:r>
                <a:rPr lang="zh-CN" altLang="en-US" sz="1400" dirty="0">
                  <a:solidFill>
                    <a:schemeClr val="tx1"/>
                  </a:solidFill>
                </a:rPr>
                <a:t>的第四代同步辐射光源，将应用于动态世界的观测，为能源与环境、量子材料、物质与生命交叉等领域带来前所未有的机遇。</a:t>
              </a:r>
              <a:endParaRPr lang="en-US" altLang="zh-CN" sz="1400" dirty="0">
                <a:solidFill>
                  <a:schemeClr val="tx1"/>
                </a:solidFill>
              </a:endParaRPr>
            </a:p>
            <a:p>
              <a:endParaRPr lang="en-US" altLang="zh-CN" sz="1400" dirty="0">
                <a:solidFill>
                  <a:schemeClr val="tx1"/>
                </a:solidFill>
              </a:endParaRPr>
            </a:p>
            <a:p>
              <a:r>
                <a:rPr kumimoji="1" lang="zh-CN" altLang="en-US" sz="1400" dirty="0">
                  <a:solidFill>
                    <a:schemeClr val="tx1"/>
                  </a:solidFill>
                  <a:latin typeface="+mn-ea"/>
                </a:rPr>
                <a:t>我公司在建造过程中覆盖光束线站棚屋、加速器辐射屏蔽门、通光口预制件等关键内容的建造。</a:t>
              </a:r>
              <a:endParaRPr lang="zh-CN" altLang="en-US" sz="1400" dirty="0">
                <a:solidFill>
                  <a:schemeClr val="tx1"/>
                </a:solidFill>
              </a:endParaRPr>
            </a:p>
          </p:txBody>
        </p:sp>
      </p:grpSp>
      <p:sp>
        <p:nvSpPr>
          <p:cNvPr id="3" name="矩形 2"/>
          <p:cNvSpPr/>
          <p:nvPr/>
        </p:nvSpPr>
        <p:spPr>
          <a:xfrm>
            <a:off x="915571" y="1266911"/>
            <a:ext cx="3907714"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buFont typeface="Arial" panose="020B0604020202020204" pitchFamily="34" charset="0"/>
              <a:buChar char="•"/>
            </a:pPr>
            <a:r>
              <a:rPr lang="zh-CN" altLang="en-US" sz="1400" dirty="0">
                <a:solidFill>
                  <a:schemeClr val="tx1"/>
                </a:solidFill>
              </a:rPr>
              <a:t>合肥先进光源</a:t>
            </a:r>
            <a:r>
              <a:rPr lang="en-US" altLang="zh-CN" sz="1400" dirty="0">
                <a:solidFill>
                  <a:schemeClr val="tx1"/>
                </a:solidFill>
              </a:rPr>
              <a:t>(HALS</a:t>
            </a:r>
            <a:r>
              <a:rPr lang="zh-CN" altLang="en-US" sz="1400" dirty="0">
                <a:solidFill>
                  <a:schemeClr val="tx1"/>
                </a:solidFill>
              </a:rPr>
              <a:t>）</a:t>
            </a:r>
            <a:r>
              <a:rPr lang="zh-CN" altLang="en-US" sz="1400" dirty="0">
                <a:solidFill>
                  <a:schemeClr val="tx1"/>
                </a:solidFill>
                <a:latin typeface="+mn-ea"/>
              </a:rPr>
              <a:t>项目</a:t>
            </a:r>
            <a:endParaRPr lang="zh-CN" altLang="en-US" sz="1400" dirty="0">
              <a:solidFill>
                <a:schemeClr val="tx1"/>
              </a:solidFill>
              <a:latin typeface="+mn-ea"/>
            </a:endParaRPr>
          </a:p>
          <a:p>
            <a:endParaRPr lang="zh-CN" altLang="en-US" sz="1400" dirty="0">
              <a:solidFill>
                <a:schemeClr val="tx1"/>
              </a:solidFill>
              <a:latin typeface="+mn-ea"/>
            </a:endParaRPr>
          </a:p>
        </p:txBody>
      </p:sp>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5571" y="3812896"/>
            <a:ext cx="3186731" cy="2583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936" y="3812896"/>
            <a:ext cx="1397974" cy="2605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957" y="3812896"/>
            <a:ext cx="3843028" cy="2578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1049651" y="1684454"/>
            <a:ext cx="7590348" cy="1620000"/>
          </a:xfrm>
        </p:spPr>
        <p:txBody>
          <a:bodyPr/>
          <a:lstStyle/>
          <a:p>
            <a:r>
              <a:rPr lang="zh-CN" altLang="en-US" dirty="0"/>
              <a:t>展望未来</a:t>
            </a:r>
            <a:endParaRPr lang="en-US" dirty="0"/>
          </a:p>
        </p:txBody>
      </p:sp>
      <p:sp>
        <p:nvSpPr>
          <p:cNvPr id="25" name="文本占位符 24"/>
          <p:cNvSpPr>
            <a:spLocks noGrp="1"/>
          </p:cNvSpPr>
          <p:nvPr>
            <p:ph type="body" sz="quarter" idx="1" hasCustomPrompt="1"/>
          </p:nvPr>
        </p:nvSpPr>
        <p:spPr>
          <a:xfrm>
            <a:off x="1049651" y="3358968"/>
            <a:ext cx="7590348" cy="1800000"/>
          </a:xfrm>
        </p:spPr>
        <p:txBody>
          <a:bodyPr/>
          <a:lstStyle/>
          <a:p>
            <a:r>
              <a:rPr lang="zh-CN" altLang="en-US" dirty="0"/>
              <a:t>我们的承诺与期待</a:t>
            </a:r>
            <a:endParaRPr lang="zh-CN" altLang="en-US" dirty="0"/>
          </a:p>
        </p:txBody>
      </p:sp>
      <p:sp>
        <p:nvSpPr>
          <p:cNvPr id="8" name="文本框 7"/>
          <p:cNvSpPr txBox="1"/>
          <p:nvPr/>
        </p:nvSpPr>
        <p:spPr>
          <a:xfrm>
            <a:off x="1049338" y="1130300"/>
            <a:ext cx="6093994" cy="1080000"/>
          </a:xfrm>
          <a:prstGeom prst="rect">
            <a:avLst/>
          </a:prstGeom>
          <a:noFill/>
        </p:spPr>
        <p:txBody>
          <a:bodyPr wrap="square" anchor="b">
            <a:normAutofit/>
          </a:bodyPr>
          <a:lstStyle/>
          <a:p>
            <a:r>
              <a:rPr lang="en-US" altLang="zh-CN" sz="5400" b="1" dirty="0">
                <a:solidFill>
                  <a:schemeClr val="accent1"/>
                </a:solidFill>
              </a:rPr>
              <a:t>PART 03</a:t>
            </a:r>
            <a:endParaRPr lang="zh-CN" altLang="en-US" sz="5400" b="1" dirty="0"/>
          </a:p>
        </p:txBody>
      </p:sp>
      <p:sp>
        <p:nvSpPr>
          <p:cNvPr id="22" name="文本框 21"/>
          <p:cNvSpPr txBox="1"/>
          <p:nvPr/>
        </p:nvSpPr>
        <p:spPr>
          <a:xfrm>
            <a:off x="1049337" y="6134099"/>
            <a:ext cx="6660000" cy="360000"/>
          </a:xfrm>
          <a:prstGeom prst="rect">
            <a:avLst/>
          </a:prstGeom>
          <a:noFill/>
        </p:spPr>
        <p:txBody>
          <a:bodyPr wrap="square">
            <a:normAutofit/>
          </a:bodyPr>
          <a:lstStyle/>
          <a:p>
            <a:pPr algn="dist"/>
            <a:r>
              <a:rPr lang="en-US" altLang="zh-CN" sz="1400">
                <a:solidFill>
                  <a:srgbClr val="FFFFFF"/>
                </a:solidFill>
              </a:rPr>
              <a:t>BUSINESS PLAN</a:t>
            </a:r>
            <a:endParaRPr lang="zh-CN" altLang="en-US" sz="14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zh-CN" altLang="en-US" dirty="0"/>
              <a:t>展望未来</a:t>
            </a:r>
            <a:endParaRPr lang="en-US" dirty="0"/>
          </a:p>
        </p:txBody>
      </p:sp>
      <p:sp>
        <p:nvSpPr>
          <p:cNvPr id="4" name="文本占位符 24"/>
          <p:cNvSpPr txBox="1"/>
          <p:nvPr/>
        </p:nvSpPr>
        <p:spPr>
          <a:xfrm>
            <a:off x="526140" y="1271903"/>
            <a:ext cx="7590348" cy="18000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基于我司在上海光源（</a:t>
            </a:r>
            <a:r>
              <a:rPr lang="en-US" altLang="zh-CN" dirty="0"/>
              <a:t>SSRF</a:t>
            </a:r>
            <a:r>
              <a:rPr lang="zh-CN" altLang="en-US" dirty="0"/>
              <a:t>）、硬</a:t>
            </a:r>
            <a:r>
              <a:rPr lang="en-US" altLang="zh-CN" dirty="0"/>
              <a:t>X</a:t>
            </a:r>
            <a:r>
              <a:rPr lang="zh-CN" altLang="en-US" dirty="0"/>
              <a:t>射线自由电子激光装置（</a:t>
            </a:r>
            <a:r>
              <a:rPr lang="en-US" altLang="zh-CN" dirty="0"/>
              <a:t>SHINE</a:t>
            </a:r>
            <a:r>
              <a:rPr lang="zh-CN" altLang="en-US" dirty="0"/>
              <a:t>）、高能同步辐射光源（</a:t>
            </a:r>
            <a:r>
              <a:rPr lang="en-US" altLang="zh-CN" dirty="0"/>
              <a:t>HEPS</a:t>
            </a:r>
            <a:r>
              <a:rPr lang="zh-CN" altLang="en-US" dirty="0"/>
              <a:t>） 以及合肥先进光源（</a:t>
            </a:r>
            <a:r>
              <a:rPr lang="en-US" altLang="zh-CN" dirty="0"/>
              <a:t>HALS</a:t>
            </a:r>
            <a:r>
              <a:rPr lang="zh-CN" altLang="en-US" dirty="0"/>
              <a:t>）等国家级项目中成功交付的辐射防护系统经验，我们已组建专项团队，积极投入以</a:t>
            </a:r>
            <a:r>
              <a:rPr lang="en-US" altLang="zh-CN" dirty="0"/>
              <a:t>CEPC</a:t>
            </a:r>
            <a:r>
              <a:rPr lang="zh-CN" altLang="en-US" dirty="0"/>
              <a:t>为代表的下一代大科学装置的预研与技术储备。</a:t>
            </a:r>
            <a:endParaRPr lang="zh-CN" altLang="en-US" dirty="0"/>
          </a:p>
          <a:p>
            <a:endParaRPr lang="zh-CN" altLang="en-US" dirty="0"/>
          </a:p>
          <a:p>
            <a:r>
              <a:rPr lang="zh-CN" altLang="en-US" dirty="0"/>
              <a:t>在参与多个大科学装置建设过程中，我们持续推动技术迭代：从屏蔽墙、防护棚屋到智能屏蔽系统，我们正研发新一代集成传感技术与新型复合材料的产品线，致力于实现从</a:t>
            </a:r>
            <a:r>
              <a:rPr lang="en-US" altLang="zh-CN" dirty="0"/>
              <a:t>"</a:t>
            </a:r>
            <a:r>
              <a:rPr lang="zh-CN" altLang="en-US" dirty="0"/>
              <a:t>被动防护</a:t>
            </a:r>
            <a:r>
              <a:rPr lang="en-US" altLang="zh-CN" dirty="0"/>
              <a:t>"</a:t>
            </a:r>
            <a:r>
              <a:rPr lang="zh-CN" altLang="en-US" dirty="0"/>
              <a:t>到</a:t>
            </a:r>
            <a:r>
              <a:rPr lang="en-US" altLang="zh-CN" dirty="0"/>
              <a:t>"</a:t>
            </a:r>
            <a:r>
              <a:rPr lang="zh-CN" altLang="en-US" dirty="0"/>
              <a:t>主动调控</a:t>
            </a:r>
            <a:r>
              <a:rPr lang="en-US" altLang="zh-CN" dirty="0"/>
              <a:t>"</a:t>
            </a:r>
            <a:r>
              <a:rPr lang="zh-CN" altLang="en-US" dirty="0"/>
              <a:t>的技术跨越。</a:t>
            </a:r>
            <a:endParaRPr lang="zh-CN" altLang="en-US" dirty="0"/>
          </a:p>
          <a:p>
            <a:endParaRPr lang="zh-CN" altLang="en-US" dirty="0"/>
          </a:p>
          <a:p>
            <a:r>
              <a:rPr lang="zh-CN" altLang="en-US" dirty="0"/>
              <a:t>同时我们也期待将经过多项大科学装置验证的成熟经验与创新理念，应用于未来更多科研平台。让我们携手，以坚实可靠的技术实力，共同为中国基础科学的突破性发展保驾护航。</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1049650" y="1449000"/>
            <a:ext cx="10080000" cy="2880000"/>
          </a:xfrm>
        </p:spPr>
        <p:txBody>
          <a:bodyPr/>
          <a:lstStyle/>
          <a:p>
            <a:r>
              <a:rPr lang="en-US" altLang="zh-CN" sz="6600">
                <a:solidFill>
                  <a:schemeClr val="accent1"/>
                </a:solidFill>
              </a:rPr>
              <a:t>THANKS</a:t>
            </a:r>
            <a:br>
              <a:rPr lang="en-US" altLang="zh-CN"/>
            </a:br>
            <a:r>
              <a:rPr lang="zh-CN" altLang="en-US" sz="8000"/>
              <a:t>感谢大家的观看</a:t>
            </a:r>
            <a:endParaRPr lang="en-US" dirty="0"/>
          </a:p>
        </p:txBody>
      </p:sp>
      <p:sp>
        <p:nvSpPr>
          <p:cNvPr id="4" name="文本占位符 3"/>
          <p:cNvSpPr>
            <a:spLocks noGrp="1"/>
          </p:cNvSpPr>
          <p:nvPr>
            <p:ph type="body" sz="quarter" idx="13" hasCustomPrompt="1"/>
          </p:nvPr>
        </p:nvSpPr>
        <p:spPr>
          <a:xfrm>
            <a:off x="1049650" y="5974225"/>
            <a:ext cx="3240000" cy="720000"/>
          </a:xfrm>
        </p:spPr>
        <p:txBody>
          <a:bodyPr>
            <a:normAutofit/>
          </a:bodyPr>
          <a:lstStyle/>
          <a:p>
            <a:r>
              <a:rPr lang="en-US" altLang="zh-CN" dirty="0"/>
              <a:t>Presenter name</a:t>
            </a:r>
            <a:endParaRPr lang="en-US" altLang="zh-CN" dirty="0"/>
          </a:p>
          <a:p>
            <a:r>
              <a:rPr lang="zh-CN" altLang="en-US" sz="1600" b="1" dirty="0"/>
              <a:t>演讲者姓名 刘小栋</a:t>
            </a:r>
            <a:endParaRPr lang="zh-CN" altLang="en-US" sz="1600" b="1" dirty="0"/>
          </a:p>
        </p:txBody>
      </p:sp>
      <p:sp>
        <p:nvSpPr>
          <p:cNvPr id="7" name="文本占位符 6"/>
          <p:cNvSpPr>
            <a:spLocks noGrp="1"/>
          </p:cNvSpPr>
          <p:nvPr>
            <p:ph type="body" sz="quarter" idx="14" hasCustomPrompt="1"/>
          </p:nvPr>
        </p:nvSpPr>
        <p:spPr>
          <a:xfrm>
            <a:off x="4647592" y="5974225"/>
            <a:ext cx="3240000" cy="720000"/>
          </a:xfrm>
        </p:spPr>
        <p:txBody>
          <a:bodyPr>
            <a:normAutofit/>
          </a:bodyPr>
          <a:lstStyle/>
          <a:p>
            <a:r>
              <a:rPr lang="en-GB" altLang="zh-CN" dirty="0">
                <a:solidFill>
                  <a:schemeClr val="bg1"/>
                </a:solidFill>
                <a:hlinkClick r:id="rId1"/>
              </a:rPr>
              <a:t>http://www.yxrisen.com/</a:t>
            </a:r>
            <a:endParaRPr lang="en-GB" altLang="zh-CN" dirty="0">
              <a:solidFill>
                <a:schemeClr val="bg1"/>
              </a:solidFill>
            </a:endParaRPr>
          </a:p>
          <a:p>
            <a:r>
              <a:rPr lang="zh-CN" altLang="en-US" sz="1600" b="1" dirty="0"/>
              <a:t>公司网址</a:t>
            </a:r>
            <a:endParaRPr lang="zh-CN" altLang="en-US" sz="16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25971" y="-80659"/>
            <a:ext cx="12217971" cy="6938659"/>
            <a:chOff x="-25971" y="-80659"/>
            <a:chExt cx="12217971" cy="6938659"/>
          </a:xfrm>
        </p:grpSpPr>
        <p:sp>
          <p:nvSpPr>
            <p:cNvPr id="9" name="矩形 8"/>
            <p:cNvSpPr/>
            <p:nvPr userDrawn="1"/>
          </p:nvSpPr>
          <p:spPr>
            <a:xfrm>
              <a:off x="-25971" y="-80659"/>
              <a:ext cx="12192000" cy="6858000"/>
            </a:xfrm>
            <a:prstGeom prst="rect">
              <a:avLst/>
            </a:prstGeom>
            <a:blipFill>
              <a:blip r:embed="rId1" cstate="screen">
                <a:duotone>
                  <a:schemeClr val="accent1">
                    <a:shade val="45000"/>
                    <a:satMod val="135000"/>
                  </a:schemeClr>
                  <a:prstClr val="white"/>
                </a:duotone>
              </a:blip>
              <a:srcRect/>
              <a:stretch>
                <a:fillRect t="-12330" b="-63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单圆角 9"/>
            <p:cNvSpPr/>
            <p:nvPr userDrawn="1"/>
          </p:nvSpPr>
          <p:spPr>
            <a:xfrm>
              <a:off x="0" y="6246000"/>
              <a:ext cx="12192000" cy="612000"/>
            </a:xfrm>
            <a:prstGeom prst="round1Rect">
              <a:avLst>
                <a:gd name="adj" fmla="val 50000"/>
              </a:avLst>
            </a:prstGeom>
            <a:solidFill>
              <a:schemeClr val="accent1"/>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a:spLocks noChangeAspect="1" noChangeArrowheads="1"/>
            </p:cNvSpPr>
            <p:nvPr userDrawn="1"/>
          </p:nvSpPr>
          <p:spPr bwMode="auto">
            <a:xfrm>
              <a:off x="10422506" y="596700"/>
              <a:ext cx="1096394" cy="432000"/>
            </a:xfrm>
            <a:custGeom>
              <a:avLst/>
              <a:gdLst>
                <a:gd name="connsiteX0" fmla="*/ 72534 w 1603539"/>
                <a:gd name="connsiteY0" fmla="*/ 595558 h 631825"/>
                <a:gd name="connsiteX1" fmla="*/ 36267 w 1603539"/>
                <a:gd name="connsiteY1" fmla="*/ 631825 h 631825"/>
                <a:gd name="connsiteX2" fmla="*/ 0 w 1603539"/>
                <a:gd name="connsiteY2" fmla="*/ 595558 h 631825"/>
                <a:gd name="connsiteX3" fmla="*/ 36267 w 1603539"/>
                <a:gd name="connsiteY3" fmla="*/ 559291 h 631825"/>
                <a:gd name="connsiteX4" fmla="*/ 72534 w 1603539"/>
                <a:gd name="connsiteY4" fmla="*/ 595558 h 631825"/>
                <a:gd name="connsiteX5" fmla="*/ 72534 w 1603539"/>
                <a:gd name="connsiteY5" fmla="*/ 315913 h 631825"/>
                <a:gd name="connsiteX6" fmla="*/ 36267 w 1603539"/>
                <a:gd name="connsiteY6" fmla="*/ 351880 h 631825"/>
                <a:gd name="connsiteX7" fmla="*/ 0 w 1603539"/>
                <a:gd name="connsiteY7" fmla="*/ 315913 h 631825"/>
                <a:gd name="connsiteX8" fmla="*/ 36267 w 1603539"/>
                <a:gd name="connsiteY8" fmla="*/ 279946 h 631825"/>
                <a:gd name="connsiteX9" fmla="*/ 72534 w 1603539"/>
                <a:gd name="connsiteY9" fmla="*/ 315913 h 631825"/>
                <a:gd name="connsiteX10" fmla="*/ 72534 w 1603539"/>
                <a:gd name="connsiteY10" fmla="*/ 36267 h 631825"/>
                <a:gd name="connsiteX11" fmla="*/ 36267 w 1603539"/>
                <a:gd name="connsiteY11" fmla="*/ 72534 h 631825"/>
                <a:gd name="connsiteX12" fmla="*/ 0 w 1603539"/>
                <a:gd name="connsiteY12" fmla="*/ 36267 h 631825"/>
                <a:gd name="connsiteX13" fmla="*/ 36267 w 1603539"/>
                <a:gd name="connsiteY13" fmla="*/ 0 h 631825"/>
                <a:gd name="connsiteX14" fmla="*/ 72534 w 1603539"/>
                <a:gd name="connsiteY14" fmla="*/ 36267 h 631825"/>
                <a:gd name="connsiteX15" fmla="*/ 327301 w 1603539"/>
                <a:gd name="connsiteY15" fmla="*/ 595558 h 631825"/>
                <a:gd name="connsiteX16" fmla="*/ 291334 w 1603539"/>
                <a:gd name="connsiteY16" fmla="*/ 631825 h 631825"/>
                <a:gd name="connsiteX17" fmla="*/ 255367 w 1603539"/>
                <a:gd name="connsiteY17" fmla="*/ 595558 h 631825"/>
                <a:gd name="connsiteX18" fmla="*/ 291334 w 1603539"/>
                <a:gd name="connsiteY18" fmla="*/ 559291 h 631825"/>
                <a:gd name="connsiteX19" fmla="*/ 327301 w 1603539"/>
                <a:gd name="connsiteY19" fmla="*/ 595558 h 631825"/>
                <a:gd name="connsiteX20" fmla="*/ 327301 w 1603539"/>
                <a:gd name="connsiteY20" fmla="*/ 315913 h 631825"/>
                <a:gd name="connsiteX21" fmla="*/ 291334 w 1603539"/>
                <a:gd name="connsiteY21" fmla="*/ 351880 h 631825"/>
                <a:gd name="connsiteX22" fmla="*/ 255367 w 1603539"/>
                <a:gd name="connsiteY22" fmla="*/ 315913 h 631825"/>
                <a:gd name="connsiteX23" fmla="*/ 291334 w 1603539"/>
                <a:gd name="connsiteY23" fmla="*/ 279946 h 631825"/>
                <a:gd name="connsiteX24" fmla="*/ 327301 w 1603539"/>
                <a:gd name="connsiteY24" fmla="*/ 315913 h 631825"/>
                <a:gd name="connsiteX25" fmla="*/ 327301 w 1603539"/>
                <a:gd name="connsiteY25" fmla="*/ 36267 h 631825"/>
                <a:gd name="connsiteX26" fmla="*/ 291334 w 1603539"/>
                <a:gd name="connsiteY26" fmla="*/ 72534 h 631825"/>
                <a:gd name="connsiteX27" fmla="*/ 255367 w 1603539"/>
                <a:gd name="connsiteY27" fmla="*/ 36267 h 631825"/>
                <a:gd name="connsiteX28" fmla="*/ 291334 w 1603539"/>
                <a:gd name="connsiteY28" fmla="*/ 0 h 631825"/>
                <a:gd name="connsiteX29" fmla="*/ 327301 w 1603539"/>
                <a:gd name="connsiteY29" fmla="*/ 36267 h 631825"/>
                <a:gd name="connsiteX30" fmla="*/ 582669 w 1603539"/>
                <a:gd name="connsiteY30" fmla="*/ 595558 h 631825"/>
                <a:gd name="connsiteX31" fmla="*/ 546702 w 1603539"/>
                <a:gd name="connsiteY31" fmla="*/ 631825 h 631825"/>
                <a:gd name="connsiteX32" fmla="*/ 510735 w 1603539"/>
                <a:gd name="connsiteY32" fmla="*/ 595558 h 631825"/>
                <a:gd name="connsiteX33" fmla="*/ 546702 w 1603539"/>
                <a:gd name="connsiteY33" fmla="*/ 559291 h 631825"/>
                <a:gd name="connsiteX34" fmla="*/ 582669 w 1603539"/>
                <a:gd name="connsiteY34" fmla="*/ 595558 h 631825"/>
                <a:gd name="connsiteX35" fmla="*/ 582669 w 1603539"/>
                <a:gd name="connsiteY35" fmla="*/ 315913 h 631825"/>
                <a:gd name="connsiteX36" fmla="*/ 546702 w 1603539"/>
                <a:gd name="connsiteY36" fmla="*/ 351880 h 631825"/>
                <a:gd name="connsiteX37" fmla="*/ 510735 w 1603539"/>
                <a:gd name="connsiteY37" fmla="*/ 315913 h 631825"/>
                <a:gd name="connsiteX38" fmla="*/ 546702 w 1603539"/>
                <a:gd name="connsiteY38" fmla="*/ 279946 h 631825"/>
                <a:gd name="connsiteX39" fmla="*/ 582669 w 1603539"/>
                <a:gd name="connsiteY39" fmla="*/ 315913 h 631825"/>
                <a:gd name="connsiteX40" fmla="*/ 582669 w 1603539"/>
                <a:gd name="connsiteY40" fmla="*/ 36267 h 631825"/>
                <a:gd name="connsiteX41" fmla="*/ 546702 w 1603539"/>
                <a:gd name="connsiteY41" fmla="*/ 72534 h 631825"/>
                <a:gd name="connsiteX42" fmla="*/ 510735 w 1603539"/>
                <a:gd name="connsiteY42" fmla="*/ 36267 h 631825"/>
                <a:gd name="connsiteX43" fmla="*/ 546702 w 1603539"/>
                <a:gd name="connsiteY43" fmla="*/ 0 h 631825"/>
                <a:gd name="connsiteX44" fmla="*/ 582669 w 1603539"/>
                <a:gd name="connsiteY44" fmla="*/ 36267 h 631825"/>
                <a:gd name="connsiteX45" fmla="*/ 838037 w 1603539"/>
                <a:gd name="connsiteY45" fmla="*/ 595558 h 631825"/>
                <a:gd name="connsiteX46" fmla="*/ 801770 w 1603539"/>
                <a:gd name="connsiteY46" fmla="*/ 631825 h 631825"/>
                <a:gd name="connsiteX47" fmla="*/ 765503 w 1603539"/>
                <a:gd name="connsiteY47" fmla="*/ 595558 h 631825"/>
                <a:gd name="connsiteX48" fmla="*/ 801770 w 1603539"/>
                <a:gd name="connsiteY48" fmla="*/ 559291 h 631825"/>
                <a:gd name="connsiteX49" fmla="*/ 838037 w 1603539"/>
                <a:gd name="connsiteY49" fmla="*/ 595558 h 631825"/>
                <a:gd name="connsiteX50" fmla="*/ 838037 w 1603539"/>
                <a:gd name="connsiteY50" fmla="*/ 315913 h 631825"/>
                <a:gd name="connsiteX51" fmla="*/ 801770 w 1603539"/>
                <a:gd name="connsiteY51" fmla="*/ 351880 h 631825"/>
                <a:gd name="connsiteX52" fmla="*/ 765503 w 1603539"/>
                <a:gd name="connsiteY52" fmla="*/ 315913 h 631825"/>
                <a:gd name="connsiteX53" fmla="*/ 801770 w 1603539"/>
                <a:gd name="connsiteY53" fmla="*/ 279946 h 631825"/>
                <a:gd name="connsiteX54" fmla="*/ 838037 w 1603539"/>
                <a:gd name="connsiteY54" fmla="*/ 315913 h 631825"/>
                <a:gd name="connsiteX55" fmla="*/ 838037 w 1603539"/>
                <a:gd name="connsiteY55" fmla="*/ 36267 h 631825"/>
                <a:gd name="connsiteX56" fmla="*/ 801770 w 1603539"/>
                <a:gd name="connsiteY56" fmla="*/ 72534 h 631825"/>
                <a:gd name="connsiteX57" fmla="*/ 765503 w 1603539"/>
                <a:gd name="connsiteY57" fmla="*/ 36267 h 631825"/>
                <a:gd name="connsiteX58" fmla="*/ 801770 w 1603539"/>
                <a:gd name="connsiteY58" fmla="*/ 0 h 631825"/>
                <a:gd name="connsiteX59" fmla="*/ 838037 w 1603539"/>
                <a:gd name="connsiteY59" fmla="*/ 36267 h 631825"/>
                <a:gd name="connsiteX60" fmla="*/ 1093404 w 1603539"/>
                <a:gd name="connsiteY60" fmla="*/ 595558 h 631825"/>
                <a:gd name="connsiteX61" fmla="*/ 1057137 w 1603539"/>
                <a:gd name="connsiteY61" fmla="*/ 631825 h 631825"/>
                <a:gd name="connsiteX62" fmla="*/ 1020870 w 1603539"/>
                <a:gd name="connsiteY62" fmla="*/ 595558 h 631825"/>
                <a:gd name="connsiteX63" fmla="*/ 1057137 w 1603539"/>
                <a:gd name="connsiteY63" fmla="*/ 559291 h 631825"/>
                <a:gd name="connsiteX64" fmla="*/ 1093404 w 1603539"/>
                <a:gd name="connsiteY64" fmla="*/ 595558 h 631825"/>
                <a:gd name="connsiteX65" fmla="*/ 1093404 w 1603539"/>
                <a:gd name="connsiteY65" fmla="*/ 315913 h 631825"/>
                <a:gd name="connsiteX66" fmla="*/ 1057137 w 1603539"/>
                <a:gd name="connsiteY66" fmla="*/ 351880 h 631825"/>
                <a:gd name="connsiteX67" fmla="*/ 1020870 w 1603539"/>
                <a:gd name="connsiteY67" fmla="*/ 315913 h 631825"/>
                <a:gd name="connsiteX68" fmla="*/ 1057137 w 1603539"/>
                <a:gd name="connsiteY68" fmla="*/ 279946 h 631825"/>
                <a:gd name="connsiteX69" fmla="*/ 1093404 w 1603539"/>
                <a:gd name="connsiteY69" fmla="*/ 315913 h 631825"/>
                <a:gd name="connsiteX70" fmla="*/ 1093404 w 1603539"/>
                <a:gd name="connsiteY70" fmla="*/ 36267 h 631825"/>
                <a:gd name="connsiteX71" fmla="*/ 1057137 w 1603539"/>
                <a:gd name="connsiteY71" fmla="*/ 72534 h 631825"/>
                <a:gd name="connsiteX72" fmla="*/ 1020870 w 1603539"/>
                <a:gd name="connsiteY72" fmla="*/ 36267 h 631825"/>
                <a:gd name="connsiteX73" fmla="*/ 1057137 w 1603539"/>
                <a:gd name="connsiteY73" fmla="*/ 0 h 631825"/>
                <a:gd name="connsiteX74" fmla="*/ 1093404 w 1603539"/>
                <a:gd name="connsiteY74" fmla="*/ 36267 h 631825"/>
                <a:gd name="connsiteX75" fmla="*/ 1348172 w 1603539"/>
                <a:gd name="connsiteY75" fmla="*/ 595558 h 631825"/>
                <a:gd name="connsiteX76" fmla="*/ 1312205 w 1603539"/>
                <a:gd name="connsiteY76" fmla="*/ 631825 h 631825"/>
                <a:gd name="connsiteX77" fmla="*/ 1276238 w 1603539"/>
                <a:gd name="connsiteY77" fmla="*/ 595558 h 631825"/>
                <a:gd name="connsiteX78" fmla="*/ 1312205 w 1603539"/>
                <a:gd name="connsiteY78" fmla="*/ 559291 h 631825"/>
                <a:gd name="connsiteX79" fmla="*/ 1348172 w 1603539"/>
                <a:gd name="connsiteY79" fmla="*/ 595558 h 631825"/>
                <a:gd name="connsiteX80" fmla="*/ 1348172 w 1603539"/>
                <a:gd name="connsiteY80" fmla="*/ 315913 h 631825"/>
                <a:gd name="connsiteX81" fmla="*/ 1312205 w 1603539"/>
                <a:gd name="connsiteY81" fmla="*/ 351880 h 631825"/>
                <a:gd name="connsiteX82" fmla="*/ 1276238 w 1603539"/>
                <a:gd name="connsiteY82" fmla="*/ 315913 h 631825"/>
                <a:gd name="connsiteX83" fmla="*/ 1312205 w 1603539"/>
                <a:gd name="connsiteY83" fmla="*/ 279946 h 631825"/>
                <a:gd name="connsiteX84" fmla="*/ 1348172 w 1603539"/>
                <a:gd name="connsiteY84" fmla="*/ 315913 h 631825"/>
                <a:gd name="connsiteX85" fmla="*/ 1348172 w 1603539"/>
                <a:gd name="connsiteY85" fmla="*/ 36267 h 631825"/>
                <a:gd name="connsiteX86" fmla="*/ 1312205 w 1603539"/>
                <a:gd name="connsiteY86" fmla="*/ 72534 h 631825"/>
                <a:gd name="connsiteX87" fmla="*/ 1276238 w 1603539"/>
                <a:gd name="connsiteY87" fmla="*/ 36267 h 631825"/>
                <a:gd name="connsiteX88" fmla="*/ 1312205 w 1603539"/>
                <a:gd name="connsiteY88" fmla="*/ 0 h 631825"/>
                <a:gd name="connsiteX89" fmla="*/ 1348172 w 1603539"/>
                <a:gd name="connsiteY89" fmla="*/ 36267 h 631825"/>
                <a:gd name="connsiteX90" fmla="*/ 1603539 w 1603539"/>
                <a:gd name="connsiteY90" fmla="*/ 595558 h 631825"/>
                <a:gd name="connsiteX91" fmla="*/ 1567572 w 1603539"/>
                <a:gd name="connsiteY91" fmla="*/ 631825 h 631825"/>
                <a:gd name="connsiteX92" fmla="*/ 1531605 w 1603539"/>
                <a:gd name="connsiteY92" fmla="*/ 595558 h 631825"/>
                <a:gd name="connsiteX93" fmla="*/ 1567572 w 1603539"/>
                <a:gd name="connsiteY93" fmla="*/ 559291 h 631825"/>
                <a:gd name="connsiteX94" fmla="*/ 1603539 w 1603539"/>
                <a:gd name="connsiteY94" fmla="*/ 595558 h 631825"/>
                <a:gd name="connsiteX95" fmla="*/ 1603539 w 1603539"/>
                <a:gd name="connsiteY95" fmla="*/ 315913 h 631825"/>
                <a:gd name="connsiteX96" fmla="*/ 1567572 w 1603539"/>
                <a:gd name="connsiteY96" fmla="*/ 351880 h 631825"/>
                <a:gd name="connsiteX97" fmla="*/ 1531605 w 1603539"/>
                <a:gd name="connsiteY97" fmla="*/ 315913 h 631825"/>
                <a:gd name="connsiteX98" fmla="*/ 1567572 w 1603539"/>
                <a:gd name="connsiteY98" fmla="*/ 279946 h 631825"/>
                <a:gd name="connsiteX99" fmla="*/ 1603539 w 1603539"/>
                <a:gd name="connsiteY99" fmla="*/ 315913 h 631825"/>
                <a:gd name="connsiteX100" fmla="*/ 1603539 w 1603539"/>
                <a:gd name="connsiteY100" fmla="*/ 36267 h 631825"/>
                <a:gd name="connsiteX101" fmla="*/ 1567572 w 1603539"/>
                <a:gd name="connsiteY101" fmla="*/ 72534 h 631825"/>
                <a:gd name="connsiteX102" fmla="*/ 1531605 w 1603539"/>
                <a:gd name="connsiteY102" fmla="*/ 36267 h 631825"/>
                <a:gd name="connsiteX103" fmla="*/ 1567572 w 1603539"/>
                <a:gd name="connsiteY103" fmla="*/ 0 h 631825"/>
                <a:gd name="connsiteX104" fmla="*/ 1603539 w 1603539"/>
                <a:gd name="connsiteY104" fmla="*/ 36267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603539" h="631825">
                  <a:moveTo>
                    <a:pt x="72534" y="595558"/>
                  </a:moveTo>
                  <a:cubicBezTo>
                    <a:pt x="72534" y="615588"/>
                    <a:pt x="56297" y="631825"/>
                    <a:pt x="36267" y="631825"/>
                  </a:cubicBezTo>
                  <a:cubicBezTo>
                    <a:pt x="16237" y="631825"/>
                    <a:pt x="0" y="615588"/>
                    <a:pt x="0" y="595558"/>
                  </a:cubicBezTo>
                  <a:cubicBezTo>
                    <a:pt x="0" y="575528"/>
                    <a:pt x="16237" y="559291"/>
                    <a:pt x="36267" y="559291"/>
                  </a:cubicBezTo>
                  <a:cubicBezTo>
                    <a:pt x="56297" y="559291"/>
                    <a:pt x="72534" y="575528"/>
                    <a:pt x="72534" y="595558"/>
                  </a:cubicBezTo>
                  <a:close/>
                  <a:moveTo>
                    <a:pt x="72534" y="315913"/>
                  </a:moveTo>
                  <a:cubicBezTo>
                    <a:pt x="72534" y="335777"/>
                    <a:pt x="56297" y="351880"/>
                    <a:pt x="36267" y="351880"/>
                  </a:cubicBezTo>
                  <a:cubicBezTo>
                    <a:pt x="16237" y="351880"/>
                    <a:pt x="0" y="335777"/>
                    <a:pt x="0" y="315913"/>
                  </a:cubicBezTo>
                  <a:cubicBezTo>
                    <a:pt x="0" y="296049"/>
                    <a:pt x="16237" y="279946"/>
                    <a:pt x="36267" y="279946"/>
                  </a:cubicBezTo>
                  <a:cubicBezTo>
                    <a:pt x="56297" y="279946"/>
                    <a:pt x="72534" y="296049"/>
                    <a:pt x="72534" y="315913"/>
                  </a:cubicBezTo>
                  <a:close/>
                  <a:moveTo>
                    <a:pt x="72534" y="36267"/>
                  </a:moveTo>
                  <a:cubicBezTo>
                    <a:pt x="72534" y="56297"/>
                    <a:pt x="56297" y="72534"/>
                    <a:pt x="36267" y="72534"/>
                  </a:cubicBezTo>
                  <a:cubicBezTo>
                    <a:pt x="16237" y="72534"/>
                    <a:pt x="0" y="56297"/>
                    <a:pt x="0" y="36267"/>
                  </a:cubicBezTo>
                  <a:cubicBezTo>
                    <a:pt x="0" y="16237"/>
                    <a:pt x="16237" y="0"/>
                    <a:pt x="36267" y="0"/>
                  </a:cubicBezTo>
                  <a:cubicBezTo>
                    <a:pt x="56297" y="0"/>
                    <a:pt x="72534" y="16237"/>
                    <a:pt x="72534" y="36267"/>
                  </a:cubicBezTo>
                  <a:close/>
                  <a:moveTo>
                    <a:pt x="327301" y="595558"/>
                  </a:moveTo>
                  <a:cubicBezTo>
                    <a:pt x="327301" y="615588"/>
                    <a:pt x="311198" y="631825"/>
                    <a:pt x="291334" y="631825"/>
                  </a:cubicBezTo>
                  <a:cubicBezTo>
                    <a:pt x="271470" y="631825"/>
                    <a:pt x="255367" y="615588"/>
                    <a:pt x="255367" y="595558"/>
                  </a:cubicBezTo>
                  <a:cubicBezTo>
                    <a:pt x="255367" y="575528"/>
                    <a:pt x="271470" y="559291"/>
                    <a:pt x="291334" y="559291"/>
                  </a:cubicBezTo>
                  <a:cubicBezTo>
                    <a:pt x="311198" y="559291"/>
                    <a:pt x="327301" y="575528"/>
                    <a:pt x="327301" y="595558"/>
                  </a:cubicBezTo>
                  <a:close/>
                  <a:moveTo>
                    <a:pt x="327301" y="315913"/>
                  </a:moveTo>
                  <a:cubicBezTo>
                    <a:pt x="327301" y="335777"/>
                    <a:pt x="311198" y="351880"/>
                    <a:pt x="291334" y="351880"/>
                  </a:cubicBezTo>
                  <a:cubicBezTo>
                    <a:pt x="271470" y="351880"/>
                    <a:pt x="255367" y="335777"/>
                    <a:pt x="255367" y="315913"/>
                  </a:cubicBezTo>
                  <a:cubicBezTo>
                    <a:pt x="255367" y="296049"/>
                    <a:pt x="271470" y="279946"/>
                    <a:pt x="291334" y="279946"/>
                  </a:cubicBezTo>
                  <a:cubicBezTo>
                    <a:pt x="311198" y="279946"/>
                    <a:pt x="327301" y="296049"/>
                    <a:pt x="327301" y="315913"/>
                  </a:cubicBezTo>
                  <a:close/>
                  <a:moveTo>
                    <a:pt x="327301" y="36267"/>
                  </a:moveTo>
                  <a:cubicBezTo>
                    <a:pt x="327301" y="56297"/>
                    <a:pt x="311198" y="72534"/>
                    <a:pt x="291334" y="72534"/>
                  </a:cubicBezTo>
                  <a:cubicBezTo>
                    <a:pt x="271470" y="72534"/>
                    <a:pt x="255367" y="56297"/>
                    <a:pt x="255367" y="36267"/>
                  </a:cubicBezTo>
                  <a:cubicBezTo>
                    <a:pt x="255367" y="16237"/>
                    <a:pt x="271470" y="0"/>
                    <a:pt x="291334" y="0"/>
                  </a:cubicBezTo>
                  <a:cubicBezTo>
                    <a:pt x="311198" y="0"/>
                    <a:pt x="327301" y="16237"/>
                    <a:pt x="327301" y="36267"/>
                  </a:cubicBezTo>
                  <a:close/>
                  <a:moveTo>
                    <a:pt x="582669" y="595558"/>
                  </a:moveTo>
                  <a:cubicBezTo>
                    <a:pt x="582669" y="615588"/>
                    <a:pt x="566566" y="631825"/>
                    <a:pt x="546702" y="631825"/>
                  </a:cubicBezTo>
                  <a:cubicBezTo>
                    <a:pt x="526838" y="631825"/>
                    <a:pt x="510735" y="615588"/>
                    <a:pt x="510735" y="595558"/>
                  </a:cubicBezTo>
                  <a:cubicBezTo>
                    <a:pt x="510735" y="575528"/>
                    <a:pt x="526838" y="559291"/>
                    <a:pt x="546702" y="559291"/>
                  </a:cubicBezTo>
                  <a:cubicBezTo>
                    <a:pt x="566566" y="559291"/>
                    <a:pt x="582669" y="575528"/>
                    <a:pt x="582669" y="595558"/>
                  </a:cubicBezTo>
                  <a:close/>
                  <a:moveTo>
                    <a:pt x="582669" y="315913"/>
                  </a:moveTo>
                  <a:cubicBezTo>
                    <a:pt x="582669" y="335777"/>
                    <a:pt x="566566" y="351880"/>
                    <a:pt x="546702" y="351880"/>
                  </a:cubicBezTo>
                  <a:cubicBezTo>
                    <a:pt x="526838" y="351880"/>
                    <a:pt x="510735" y="335777"/>
                    <a:pt x="510735" y="315913"/>
                  </a:cubicBezTo>
                  <a:cubicBezTo>
                    <a:pt x="510735" y="296049"/>
                    <a:pt x="526838" y="279946"/>
                    <a:pt x="546702" y="279946"/>
                  </a:cubicBezTo>
                  <a:cubicBezTo>
                    <a:pt x="566566" y="279946"/>
                    <a:pt x="582669" y="296049"/>
                    <a:pt x="582669" y="315913"/>
                  </a:cubicBezTo>
                  <a:close/>
                  <a:moveTo>
                    <a:pt x="582669" y="36267"/>
                  </a:moveTo>
                  <a:cubicBezTo>
                    <a:pt x="582669" y="56297"/>
                    <a:pt x="566566" y="72534"/>
                    <a:pt x="546702" y="72534"/>
                  </a:cubicBezTo>
                  <a:cubicBezTo>
                    <a:pt x="526838" y="72534"/>
                    <a:pt x="510735" y="56297"/>
                    <a:pt x="510735" y="36267"/>
                  </a:cubicBezTo>
                  <a:cubicBezTo>
                    <a:pt x="510735" y="16237"/>
                    <a:pt x="526838" y="0"/>
                    <a:pt x="546702" y="0"/>
                  </a:cubicBezTo>
                  <a:cubicBezTo>
                    <a:pt x="566566" y="0"/>
                    <a:pt x="582669" y="16237"/>
                    <a:pt x="582669" y="36267"/>
                  </a:cubicBezTo>
                  <a:close/>
                  <a:moveTo>
                    <a:pt x="838037" y="595558"/>
                  </a:moveTo>
                  <a:cubicBezTo>
                    <a:pt x="838037" y="615588"/>
                    <a:pt x="821800" y="631825"/>
                    <a:pt x="801770" y="631825"/>
                  </a:cubicBezTo>
                  <a:cubicBezTo>
                    <a:pt x="781740" y="631825"/>
                    <a:pt x="765503" y="615588"/>
                    <a:pt x="765503" y="595558"/>
                  </a:cubicBezTo>
                  <a:cubicBezTo>
                    <a:pt x="765503" y="575528"/>
                    <a:pt x="781740" y="559291"/>
                    <a:pt x="801770" y="559291"/>
                  </a:cubicBezTo>
                  <a:cubicBezTo>
                    <a:pt x="821800" y="559291"/>
                    <a:pt x="838037" y="575528"/>
                    <a:pt x="838037" y="595558"/>
                  </a:cubicBezTo>
                  <a:close/>
                  <a:moveTo>
                    <a:pt x="838037" y="315913"/>
                  </a:moveTo>
                  <a:cubicBezTo>
                    <a:pt x="838037" y="335777"/>
                    <a:pt x="821800" y="351880"/>
                    <a:pt x="801770" y="351880"/>
                  </a:cubicBezTo>
                  <a:cubicBezTo>
                    <a:pt x="781740" y="351880"/>
                    <a:pt x="765503" y="335777"/>
                    <a:pt x="765503" y="315913"/>
                  </a:cubicBezTo>
                  <a:cubicBezTo>
                    <a:pt x="765503" y="296049"/>
                    <a:pt x="781740" y="279946"/>
                    <a:pt x="801770" y="279946"/>
                  </a:cubicBezTo>
                  <a:cubicBezTo>
                    <a:pt x="821800" y="279946"/>
                    <a:pt x="838037" y="296049"/>
                    <a:pt x="838037" y="315913"/>
                  </a:cubicBezTo>
                  <a:close/>
                  <a:moveTo>
                    <a:pt x="838037" y="36267"/>
                  </a:moveTo>
                  <a:cubicBezTo>
                    <a:pt x="838037" y="56297"/>
                    <a:pt x="821800" y="72534"/>
                    <a:pt x="801770" y="72534"/>
                  </a:cubicBezTo>
                  <a:cubicBezTo>
                    <a:pt x="781740" y="72534"/>
                    <a:pt x="765503" y="56297"/>
                    <a:pt x="765503" y="36267"/>
                  </a:cubicBezTo>
                  <a:cubicBezTo>
                    <a:pt x="765503" y="16237"/>
                    <a:pt x="781740" y="0"/>
                    <a:pt x="801770" y="0"/>
                  </a:cubicBezTo>
                  <a:cubicBezTo>
                    <a:pt x="821800" y="0"/>
                    <a:pt x="838037" y="16237"/>
                    <a:pt x="838037" y="36267"/>
                  </a:cubicBezTo>
                  <a:close/>
                  <a:moveTo>
                    <a:pt x="1093404" y="595558"/>
                  </a:moveTo>
                  <a:cubicBezTo>
                    <a:pt x="1093404" y="615588"/>
                    <a:pt x="1077167" y="631825"/>
                    <a:pt x="1057137" y="631825"/>
                  </a:cubicBezTo>
                  <a:cubicBezTo>
                    <a:pt x="1037107" y="631825"/>
                    <a:pt x="1020870" y="615588"/>
                    <a:pt x="1020870" y="595558"/>
                  </a:cubicBezTo>
                  <a:cubicBezTo>
                    <a:pt x="1020870" y="575528"/>
                    <a:pt x="1037107" y="559291"/>
                    <a:pt x="1057137" y="559291"/>
                  </a:cubicBezTo>
                  <a:cubicBezTo>
                    <a:pt x="1077167" y="559291"/>
                    <a:pt x="1093404" y="575528"/>
                    <a:pt x="1093404" y="595558"/>
                  </a:cubicBezTo>
                  <a:close/>
                  <a:moveTo>
                    <a:pt x="1093404" y="315913"/>
                  </a:moveTo>
                  <a:cubicBezTo>
                    <a:pt x="1093404" y="335777"/>
                    <a:pt x="1077167" y="351880"/>
                    <a:pt x="1057137" y="351880"/>
                  </a:cubicBezTo>
                  <a:cubicBezTo>
                    <a:pt x="1037107" y="351880"/>
                    <a:pt x="1020870" y="335777"/>
                    <a:pt x="1020870" y="315913"/>
                  </a:cubicBezTo>
                  <a:cubicBezTo>
                    <a:pt x="1020870" y="296049"/>
                    <a:pt x="1037107" y="279946"/>
                    <a:pt x="1057137" y="279946"/>
                  </a:cubicBezTo>
                  <a:cubicBezTo>
                    <a:pt x="1077167" y="279946"/>
                    <a:pt x="1093404" y="296049"/>
                    <a:pt x="1093404" y="315913"/>
                  </a:cubicBezTo>
                  <a:close/>
                  <a:moveTo>
                    <a:pt x="1093404" y="36267"/>
                  </a:moveTo>
                  <a:cubicBezTo>
                    <a:pt x="1093404" y="56297"/>
                    <a:pt x="1077167" y="72534"/>
                    <a:pt x="1057137" y="72534"/>
                  </a:cubicBezTo>
                  <a:cubicBezTo>
                    <a:pt x="1037107" y="72534"/>
                    <a:pt x="1020870" y="56297"/>
                    <a:pt x="1020870" y="36267"/>
                  </a:cubicBezTo>
                  <a:cubicBezTo>
                    <a:pt x="1020870" y="16237"/>
                    <a:pt x="1037107" y="0"/>
                    <a:pt x="1057137" y="0"/>
                  </a:cubicBezTo>
                  <a:cubicBezTo>
                    <a:pt x="1077167" y="0"/>
                    <a:pt x="1093404" y="16237"/>
                    <a:pt x="1093404" y="36267"/>
                  </a:cubicBezTo>
                  <a:close/>
                  <a:moveTo>
                    <a:pt x="1348172" y="595558"/>
                  </a:moveTo>
                  <a:cubicBezTo>
                    <a:pt x="1348172" y="615588"/>
                    <a:pt x="1332069" y="631825"/>
                    <a:pt x="1312205" y="631825"/>
                  </a:cubicBezTo>
                  <a:cubicBezTo>
                    <a:pt x="1292341" y="631825"/>
                    <a:pt x="1276238" y="615588"/>
                    <a:pt x="1276238" y="595558"/>
                  </a:cubicBezTo>
                  <a:cubicBezTo>
                    <a:pt x="1276238" y="575528"/>
                    <a:pt x="1292341" y="559291"/>
                    <a:pt x="1312205" y="559291"/>
                  </a:cubicBezTo>
                  <a:cubicBezTo>
                    <a:pt x="1332069" y="559291"/>
                    <a:pt x="1348172" y="575528"/>
                    <a:pt x="1348172" y="595558"/>
                  </a:cubicBezTo>
                  <a:close/>
                  <a:moveTo>
                    <a:pt x="1348172" y="315913"/>
                  </a:moveTo>
                  <a:cubicBezTo>
                    <a:pt x="1348172" y="335777"/>
                    <a:pt x="1332069" y="351880"/>
                    <a:pt x="1312205" y="351880"/>
                  </a:cubicBezTo>
                  <a:cubicBezTo>
                    <a:pt x="1292341" y="351880"/>
                    <a:pt x="1276238" y="335777"/>
                    <a:pt x="1276238" y="315913"/>
                  </a:cubicBezTo>
                  <a:cubicBezTo>
                    <a:pt x="1276238" y="296049"/>
                    <a:pt x="1292341" y="279946"/>
                    <a:pt x="1312205" y="279946"/>
                  </a:cubicBezTo>
                  <a:cubicBezTo>
                    <a:pt x="1332069" y="279946"/>
                    <a:pt x="1348172" y="296049"/>
                    <a:pt x="1348172" y="315913"/>
                  </a:cubicBezTo>
                  <a:close/>
                  <a:moveTo>
                    <a:pt x="1348172" y="36267"/>
                  </a:moveTo>
                  <a:cubicBezTo>
                    <a:pt x="1348172" y="56297"/>
                    <a:pt x="1332069" y="72534"/>
                    <a:pt x="1312205" y="72534"/>
                  </a:cubicBezTo>
                  <a:cubicBezTo>
                    <a:pt x="1292341" y="72534"/>
                    <a:pt x="1276238" y="56297"/>
                    <a:pt x="1276238" y="36267"/>
                  </a:cubicBezTo>
                  <a:cubicBezTo>
                    <a:pt x="1276238" y="16237"/>
                    <a:pt x="1292341" y="0"/>
                    <a:pt x="1312205" y="0"/>
                  </a:cubicBezTo>
                  <a:cubicBezTo>
                    <a:pt x="1332069" y="0"/>
                    <a:pt x="1348172" y="16237"/>
                    <a:pt x="1348172" y="36267"/>
                  </a:cubicBezTo>
                  <a:close/>
                  <a:moveTo>
                    <a:pt x="1603539" y="595558"/>
                  </a:moveTo>
                  <a:cubicBezTo>
                    <a:pt x="1603539" y="615588"/>
                    <a:pt x="1587436" y="631825"/>
                    <a:pt x="1567572" y="631825"/>
                  </a:cubicBezTo>
                  <a:cubicBezTo>
                    <a:pt x="1547708" y="631825"/>
                    <a:pt x="1531605" y="615588"/>
                    <a:pt x="1531605" y="595558"/>
                  </a:cubicBezTo>
                  <a:cubicBezTo>
                    <a:pt x="1531605" y="575528"/>
                    <a:pt x="1547708" y="559291"/>
                    <a:pt x="1567572" y="559291"/>
                  </a:cubicBezTo>
                  <a:cubicBezTo>
                    <a:pt x="1587436" y="559291"/>
                    <a:pt x="1603539" y="575528"/>
                    <a:pt x="1603539" y="595558"/>
                  </a:cubicBezTo>
                  <a:close/>
                  <a:moveTo>
                    <a:pt x="1603539" y="315913"/>
                  </a:moveTo>
                  <a:cubicBezTo>
                    <a:pt x="1603539" y="335777"/>
                    <a:pt x="1587436" y="351880"/>
                    <a:pt x="1567572" y="351880"/>
                  </a:cubicBezTo>
                  <a:cubicBezTo>
                    <a:pt x="1547708" y="351880"/>
                    <a:pt x="1531605" y="335777"/>
                    <a:pt x="1531605" y="315913"/>
                  </a:cubicBezTo>
                  <a:cubicBezTo>
                    <a:pt x="1531605" y="296049"/>
                    <a:pt x="1547708" y="279946"/>
                    <a:pt x="1567572" y="279946"/>
                  </a:cubicBezTo>
                  <a:cubicBezTo>
                    <a:pt x="1587436" y="279946"/>
                    <a:pt x="1603539" y="296049"/>
                    <a:pt x="1603539" y="315913"/>
                  </a:cubicBezTo>
                  <a:close/>
                  <a:moveTo>
                    <a:pt x="1603539" y="36267"/>
                  </a:moveTo>
                  <a:cubicBezTo>
                    <a:pt x="1603539" y="56297"/>
                    <a:pt x="1587436" y="72534"/>
                    <a:pt x="1567572" y="72534"/>
                  </a:cubicBezTo>
                  <a:cubicBezTo>
                    <a:pt x="1547708" y="72534"/>
                    <a:pt x="1531605" y="56297"/>
                    <a:pt x="1531605" y="36267"/>
                  </a:cubicBezTo>
                  <a:cubicBezTo>
                    <a:pt x="1531605" y="16237"/>
                    <a:pt x="1547708" y="0"/>
                    <a:pt x="1567572" y="0"/>
                  </a:cubicBezTo>
                  <a:cubicBezTo>
                    <a:pt x="1587436" y="0"/>
                    <a:pt x="1603539" y="16237"/>
                    <a:pt x="1603539" y="3626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sz="2000"/>
            </a:p>
          </p:txBody>
        </p:sp>
        <p:grpSp>
          <p:nvGrpSpPr>
            <p:cNvPr id="16" name="组合 15"/>
            <p:cNvGrpSpPr/>
            <p:nvPr/>
          </p:nvGrpSpPr>
          <p:grpSpPr>
            <a:xfrm>
              <a:off x="660400" y="640860"/>
              <a:ext cx="4874126" cy="1176582"/>
              <a:chOff x="3765689" y="1286424"/>
              <a:chExt cx="4874126" cy="1176582"/>
            </a:xfrm>
          </p:grpSpPr>
          <p:sp>
            <p:nvSpPr>
              <p:cNvPr id="44" name="矩形 43"/>
              <p:cNvSpPr/>
              <p:nvPr/>
            </p:nvSpPr>
            <p:spPr>
              <a:xfrm>
                <a:off x="3765689" y="1286424"/>
                <a:ext cx="2203117" cy="117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6600" b="1" i="0" u="none" strike="noStrike" kern="1200" cap="none" spc="0" normalizeH="0" baseline="0" noProof="0" dirty="0">
                    <a:ln>
                      <a:noFill/>
                    </a:ln>
                    <a:solidFill>
                      <a:srgbClr val="1C1C1C"/>
                    </a:solidFill>
                    <a:effectLst/>
                    <a:uLnTx/>
                    <a:uFillTx/>
                  </a:rPr>
                  <a:t>目录</a:t>
                </a:r>
                <a:endParaRPr kumimoji="0" lang="zh-CN" altLang="en-US" sz="6600" b="1" i="0" u="none" strike="noStrike" kern="1200" cap="none" spc="0" normalizeH="0" baseline="0" noProof="0" dirty="0">
                  <a:ln>
                    <a:noFill/>
                  </a:ln>
                  <a:solidFill>
                    <a:srgbClr val="1C1C1C"/>
                  </a:solidFill>
                  <a:effectLst/>
                  <a:uLnTx/>
                  <a:uFillTx/>
                </a:endParaRPr>
              </a:p>
            </p:txBody>
          </p:sp>
          <p:sp>
            <p:nvSpPr>
              <p:cNvPr id="45" name="矩形 44"/>
              <p:cNvSpPr/>
              <p:nvPr/>
            </p:nvSpPr>
            <p:spPr>
              <a:xfrm>
                <a:off x="5812394" y="1286424"/>
                <a:ext cx="2827421" cy="117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rm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i="0" u="none" strike="noStrike" kern="1200" cap="none" spc="0" normalizeH="0" baseline="0" noProof="0">
                    <a:ln>
                      <a:noFill/>
                    </a:ln>
                    <a:solidFill>
                      <a:schemeClr val="accent1"/>
                    </a:solidFill>
                    <a:effectLst/>
                    <a:uLnTx/>
                    <a:uFillTx/>
                  </a:rPr>
                  <a:t>AGENDA</a:t>
                </a:r>
                <a:endParaRPr kumimoji="0" lang="zh-CN" altLang="en-US" sz="3600" i="0" u="none" strike="noStrike" kern="1200" cap="none" spc="0" normalizeH="0" baseline="0" noProof="0" dirty="0">
                  <a:ln>
                    <a:noFill/>
                  </a:ln>
                  <a:solidFill>
                    <a:schemeClr val="accent1"/>
                  </a:solidFill>
                  <a:effectLst/>
                  <a:uLnTx/>
                  <a:uFillTx/>
                </a:endParaRPr>
              </a:p>
            </p:txBody>
          </p:sp>
        </p:grpSp>
        <p:grpSp>
          <p:nvGrpSpPr>
            <p:cNvPr id="50" name="组合 49"/>
            <p:cNvGrpSpPr/>
            <p:nvPr/>
          </p:nvGrpSpPr>
          <p:grpSpPr>
            <a:xfrm>
              <a:off x="660400" y="2603835"/>
              <a:ext cx="2763107" cy="2959592"/>
              <a:chOff x="660400" y="2603835"/>
              <a:chExt cx="2763107" cy="2959592"/>
            </a:xfrm>
          </p:grpSpPr>
          <p:sp>
            <p:nvSpPr>
              <p:cNvPr id="13" name="椭圆 12"/>
              <p:cNvSpPr>
                <a:spLocks noChangeAspect="1"/>
              </p:cNvSpPr>
              <p:nvPr/>
            </p:nvSpPr>
            <p:spPr>
              <a:xfrm>
                <a:off x="660400" y="2603835"/>
                <a:ext cx="648000" cy="648000"/>
              </a:xfrm>
              <a:prstGeom prst="ellipse">
                <a:avLst/>
              </a:prstGeom>
              <a:solidFill>
                <a:schemeClr val="accent1"/>
              </a:solidFill>
              <a:ln w="25400">
                <a:noFill/>
              </a:ln>
              <a:effectLst>
                <a:outerShdw blurRad="254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01</a:t>
                </a:r>
                <a:endParaRPr lang="zh-CN" altLang="en-US" dirty="0"/>
              </a:p>
            </p:txBody>
          </p:sp>
          <p:sp>
            <p:nvSpPr>
              <p:cNvPr id="37" name="文本框 36"/>
              <p:cNvSpPr txBox="1"/>
              <p:nvPr/>
            </p:nvSpPr>
            <p:spPr>
              <a:xfrm>
                <a:off x="1083507" y="4555427"/>
                <a:ext cx="2340000" cy="1008000"/>
              </a:xfrm>
              <a:prstGeom prst="rect">
                <a:avLst/>
              </a:prstGeom>
            </p:spPr>
            <p:txBody>
              <a:bodyPr vert="horz" wrap="square" lIns="91440" tIns="45720" rIns="91440" bIns="45720" rtlCol="0" anchor="t" anchorCtr="0">
                <a:normAutofit fontScale="92500"/>
              </a:bodyPr>
              <a:lstStyle/>
              <a:p>
                <a:pPr lvl="0">
                  <a:lnSpc>
                    <a:spcPct val="120000"/>
                  </a:lnSpc>
                  <a:defRPr/>
                </a:pPr>
                <a:r>
                  <a:rPr kumimoji="0" lang="zh-CN" altLang="en-US" sz="1400" b="0" i="0" u="none" strike="noStrike" kern="1200" cap="none" spc="0" normalizeH="0" baseline="0" noProof="0" dirty="0">
                    <a:ln>
                      <a:noFill/>
                    </a:ln>
                    <a:solidFill>
                      <a:srgbClr val="1C1C1C"/>
                    </a:solidFill>
                    <a:effectLst/>
                    <a:uLnTx/>
                    <a:uFillTx/>
                  </a:rPr>
                  <a:t>宜兴市日森防辐射设备有限公司</a:t>
                </a:r>
                <a:r>
                  <a:rPr lang="zh-CN" altLang="en-US" sz="1400" dirty="0"/>
                  <a:t>是一家集辐射屏蔽设计、制造与安装于一体的专业化企业</a:t>
                </a:r>
                <a:endParaRPr kumimoji="0" lang="zh-CN" altLang="en-US" sz="1400" b="0" i="0" u="none" strike="noStrike" kern="1200" cap="none" spc="0" normalizeH="0" baseline="0" noProof="0" dirty="0">
                  <a:ln>
                    <a:noFill/>
                  </a:ln>
                  <a:solidFill>
                    <a:srgbClr val="1C1C1C"/>
                  </a:solidFill>
                  <a:effectLst/>
                  <a:uLnTx/>
                  <a:uFillTx/>
                </a:endParaRPr>
              </a:p>
            </p:txBody>
          </p:sp>
          <p:sp>
            <p:nvSpPr>
              <p:cNvPr id="39" name="文本框 38"/>
              <p:cNvSpPr txBox="1"/>
              <p:nvPr/>
            </p:nvSpPr>
            <p:spPr>
              <a:xfrm>
                <a:off x="1083507" y="3251835"/>
                <a:ext cx="2340000" cy="755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1C1C1C"/>
                    </a:solidFill>
                  </a:rPr>
                  <a:t>企业简介</a:t>
                </a:r>
                <a:endParaRPr kumimoji="0" lang="zh-CN" altLang="en-US" sz="2800" b="1" i="0" u="none" strike="noStrike" kern="1200" cap="none" spc="0" normalizeH="0" baseline="0" noProof="0" dirty="0">
                  <a:ln>
                    <a:noFill/>
                  </a:ln>
                  <a:solidFill>
                    <a:srgbClr val="1C1C1C"/>
                  </a:solidFill>
                  <a:effectLst/>
                  <a:uLnTx/>
                  <a:uFillTx/>
                </a:endParaRPr>
              </a:p>
            </p:txBody>
          </p:sp>
          <p:cxnSp>
            <p:nvCxnSpPr>
              <p:cNvPr id="40" name="直接连接符 39"/>
              <p:cNvCxnSpPr/>
              <p:nvPr/>
            </p:nvCxnSpPr>
            <p:spPr>
              <a:xfrm>
                <a:off x="984400" y="3043427"/>
                <a:ext cx="0" cy="252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083507" y="4029582"/>
                <a:ext cx="234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1400" i="0" u="none" strike="noStrike" kern="1200" cap="none" spc="0" normalizeH="0" baseline="0" noProof="0">
                    <a:ln>
                      <a:noFill/>
                    </a:ln>
                    <a:solidFill>
                      <a:schemeClr val="accent1"/>
                    </a:solidFill>
                    <a:effectLst/>
                    <a:uLnTx/>
                    <a:uFillTx/>
                  </a:rPr>
                  <a:t>Company Profiles</a:t>
                </a:r>
                <a:endParaRPr kumimoji="0" lang="zh-CN" altLang="en-US" sz="1400" i="0" u="none" strike="noStrike" kern="1200" cap="none" spc="0" normalizeH="0" baseline="0" noProof="0" dirty="0">
                  <a:ln>
                    <a:noFill/>
                  </a:ln>
                  <a:solidFill>
                    <a:schemeClr val="accent1"/>
                  </a:solidFill>
                  <a:effectLst/>
                  <a:uLnTx/>
                  <a:uFillTx/>
                </a:endParaRPr>
              </a:p>
            </p:txBody>
          </p:sp>
        </p:grpSp>
        <p:grpSp>
          <p:nvGrpSpPr>
            <p:cNvPr id="58" name="组合 57"/>
            <p:cNvGrpSpPr/>
            <p:nvPr/>
          </p:nvGrpSpPr>
          <p:grpSpPr>
            <a:xfrm>
              <a:off x="4608586" y="2524670"/>
              <a:ext cx="2763107" cy="2959592"/>
              <a:chOff x="1910122" y="2524670"/>
              <a:chExt cx="2763107" cy="2959592"/>
            </a:xfrm>
          </p:grpSpPr>
          <p:sp>
            <p:nvSpPr>
              <p:cNvPr id="59" name="椭圆 58"/>
              <p:cNvSpPr>
                <a:spLocks noChangeAspect="1"/>
              </p:cNvSpPr>
              <p:nvPr/>
            </p:nvSpPr>
            <p:spPr>
              <a:xfrm>
                <a:off x="1910122" y="2524670"/>
                <a:ext cx="648000" cy="648000"/>
              </a:xfrm>
              <a:prstGeom prst="ellipse">
                <a:avLst/>
              </a:prstGeom>
              <a:solidFill>
                <a:schemeClr val="accent1"/>
              </a:solidFill>
              <a:ln w="25400">
                <a:noFill/>
              </a:ln>
              <a:effectLst>
                <a:outerShdw blurRad="254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02</a:t>
                </a:r>
                <a:endParaRPr lang="zh-CN" altLang="en-US" dirty="0"/>
              </a:p>
            </p:txBody>
          </p:sp>
          <p:sp>
            <p:nvSpPr>
              <p:cNvPr id="60" name="文本框 59"/>
              <p:cNvSpPr txBox="1"/>
              <p:nvPr/>
            </p:nvSpPr>
            <p:spPr>
              <a:xfrm>
                <a:off x="2333229" y="4476262"/>
                <a:ext cx="2340000" cy="1008000"/>
              </a:xfrm>
              <a:prstGeom prst="rect">
                <a:avLst/>
              </a:prstGeom>
            </p:spPr>
            <p:txBody>
              <a:bodyPr vert="horz" wrap="square" lIns="91440" tIns="45720" rIns="91440" bIns="45720" rtlCol="0" anchor="t" anchorCtr="0">
                <a:normAutofit/>
              </a:bodyPr>
              <a:lstStyle/>
              <a:p>
                <a:r>
                  <a:rPr lang="zh-CN" altLang="en-US" sz="1400" dirty="0"/>
                  <a:t>宜兴市日森防辐射设备有限公司已深度参与多个国家级重大科技基础设施的建设，积累了丰富的项目经验。</a:t>
                </a:r>
                <a:endParaRPr lang="zh-CN" altLang="en-US" sz="1400" dirty="0"/>
              </a:p>
            </p:txBody>
          </p:sp>
          <p:sp>
            <p:nvSpPr>
              <p:cNvPr id="61" name="文本框 60"/>
              <p:cNvSpPr txBox="1"/>
              <p:nvPr/>
            </p:nvSpPr>
            <p:spPr>
              <a:xfrm>
                <a:off x="2333229" y="3172670"/>
                <a:ext cx="2340000" cy="755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C1C1C"/>
                    </a:solidFill>
                    <a:effectLst/>
                    <a:uLnTx/>
                    <a:uFillTx/>
                  </a:rPr>
                  <a:t>项目概述</a:t>
                </a:r>
                <a:endParaRPr kumimoji="0" lang="zh-CN" altLang="en-US" sz="2800" b="1" i="0" u="none" strike="noStrike" kern="1200" cap="none" spc="0" normalizeH="0" baseline="0" noProof="0" dirty="0">
                  <a:ln>
                    <a:noFill/>
                  </a:ln>
                  <a:solidFill>
                    <a:srgbClr val="1C1C1C"/>
                  </a:solidFill>
                  <a:effectLst/>
                  <a:uLnTx/>
                  <a:uFillTx/>
                </a:endParaRPr>
              </a:p>
            </p:txBody>
          </p:sp>
          <p:cxnSp>
            <p:nvCxnSpPr>
              <p:cNvPr id="62" name="直接连接符 61"/>
              <p:cNvCxnSpPr/>
              <p:nvPr/>
            </p:nvCxnSpPr>
            <p:spPr>
              <a:xfrm>
                <a:off x="2234122" y="2964262"/>
                <a:ext cx="0" cy="252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2333229" y="3950417"/>
                <a:ext cx="234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defRPr/>
                </a:pPr>
                <a:r>
                  <a:rPr lang="en-US" altLang="zh-CN" sz="1400" dirty="0">
                    <a:solidFill>
                      <a:schemeClr val="accent1"/>
                    </a:solidFill>
                  </a:rPr>
                  <a:t>Project Overview</a:t>
                </a:r>
                <a:endParaRPr kumimoji="0" lang="zh-CN" altLang="en-US" sz="1400" i="0" u="none" strike="noStrike" kern="1200" cap="none" spc="0" normalizeH="0" baseline="0" noProof="0" dirty="0">
                  <a:ln>
                    <a:noFill/>
                  </a:ln>
                  <a:solidFill>
                    <a:schemeClr val="accent1"/>
                  </a:solidFill>
                  <a:effectLst/>
                  <a:uLnTx/>
                  <a:uFillTx/>
                </a:endParaRPr>
              </a:p>
            </p:txBody>
          </p:sp>
        </p:grpSp>
        <p:grpSp>
          <p:nvGrpSpPr>
            <p:cNvPr id="64" name="组合 63"/>
            <p:cNvGrpSpPr/>
            <p:nvPr/>
          </p:nvGrpSpPr>
          <p:grpSpPr>
            <a:xfrm>
              <a:off x="8177018" y="2524670"/>
              <a:ext cx="2763107" cy="2959592"/>
              <a:chOff x="2780090" y="2524670"/>
              <a:chExt cx="2763107" cy="2959592"/>
            </a:xfrm>
          </p:grpSpPr>
          <p:sp>
            <p:nvSpPr>
              <p:cNvPr id="65" name="椭圆 64"/>
              <p:cNvSpPr>
                <a:spLocks noChangeAspect="1"/>
              </p:cNvSpPr>
              <p:nvPr/>
            </p:nvSpPr>
            <p:spPr>
              <a:xfrm>
                <a:off x="2780090" y="2524670"/>
                <a:ext cx="648000" cy="648000"/>
              </a:xfrm>
              <a:prstGeom prst="ellipse">
                <a:avLst/>
              </a:prstGeom>
              <a:solidFill>
                <a:schemeClr val="accent1"/>
              </a:solidFill>
              <a:ln w="25400">
                <a:noFill/>
              </a:ln>
              <a:effectLst>
                <a:outerShdw blurRad="254000" dist="127000" dir="2700000" algn="tl"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03</a:t>
                </a:r>
                <a:endParaRPr lang="zh-CN" altLang="en-US" dirty="0"/>
              </a:p>
            </p:txBody>
          </p:sp>
          <p:sp>
            <p:nvSpPr>
              <p:cNvPr id="66" name="文本框 65"/>
              <p:cNvSpPr txBox="1"/>
              <p:nvPr/>
            </p:nvSpPr>
            <p:spPr>
              <a:xfrm>
                <a:off x="3203197" y="4476262"/>
                <a:ext cx="2340000" cy="1008000"/>
              </a:xfrm>
              <a:prstGeom prst="rect">
                <a:avLst/>
              </a:prstGeom>
            </p:spPr>
            <p:txBody>
              <a:bodyPr vert="horz" wrap="square" lIns="91440" tIns="45720" rIns="91440" bIns="45720" rtlCol="0" anchor="t" anchorCtr="0">
                <a:normAutofit/>
              </a:bodyPr>
              <a:lstStyle/>
              <a:p>
                <a:r>
                  <a:rPr lang="zh-CN" altLang="en-US" sz="1400" dirty="0"/>
                  <a:t>承诺与期待</a:t>
                </a:r>
                <a:endParaRPr lang="zh-CN" altLang="en-US" sz="1400" dirty="0"/>
              </a:p>
            </p:txBody>
          </p:sp>
          <p:sp>
            <p:nvSpPr>
              <p:cNvPr id="67" name="文本框 66"/>
              <p:cNvSpPr txBox="1"/>
              <p:nvPr/>
            </p:nvSpPr>
            <p:spPr>
              <a:xfrm>
                <a:off x="3203197" y="3172670"/>
                <a:ext cx="2340000" cy="755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C1C1C"/>
                    </a:solidFill>
                    <a:effectLst/>
                    <a:uLnTx/>
                    <a:uFillTx/>
                  </a:rPr>
                  <a:t>展望未来</a:t>
                </a:r>
                <a:endParaRPr kumimoji="0" lang="zh-CN" altLang="en-US" sz="2800" b="1" i="0" u="none" strike="noStrike" kern="1200" cap="none" spc="0" normalizeH="0" baseline="0" noProof="0" dirty="0">
                  <a:ln>
                    <a:noFill/>
                  </a:ln>
                  <a:solidFill>
                    <a:srgbClr val="1C1C1C"/>
                  </a:solidFill>
                  <a:effectLst/>
                  <a:uLnTx/>
                  <a:uFillTx/>
                </a:endParaRPr>
              </a:p>
            </p:txBody>
          </p:sp>
          <p:cxnSp>
            <p:nvCxnSpPr>
              <p:cNvPr id="68" name="直接连接符 67"/>
              <p:cNvCxnSpPr/>
              <p:nvPr/>
            </p:nvCxnSpPr>
            <p:spPr>
              <a:xfrm>
                <a:off x="3104090" y="2964262"/>
                <a:ext cx="0" cy="252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3203197" y="3950417"/>
                <a:ext cx="234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rmAutofit/>
              </a:bodyPr>
              <a:lstStyle>
                <a:defPPr>
                  <a:defRPr lang="zh-CN"/>
                </a:defPPr>
                <a:lvl1pPr algn="r">
                  <a:defRPr sz="2000">
                    <a:solidFill>
                      <a:schemeClr val="tx1">
                        <a:lumMod val="85000"/>
                        <a:lumOff val="1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defRPr/>
                </a:pPr>
                <a:r>
                  <a:rPr lang="en-US" altLang="zh-CN" sz="1400" dirty="0">
                    <a:solidFill>
                      <a:schemeClr val="accent1"/>
                    </a:solidFill>
                  </a:rPr>
                  <a:t>Looking Ahead</a:t>
                </a:r>
                <a:endParaRPr lang="zh-CN" altLang="en-US" sz="1400" dirty="0">
                  <a:solidFill>
                    <a:schemeClr val="accent1"/>
                  </a:solidFill>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1049651" y="1684454"/>
            <a:ext cx="7590348" cy="1620000"/>
          </a:xfrm>
        </p:spPr>
        <p:txBody>
          <a:bodyPr/>
          <a:lstStyle/>
          <a:p>
            <a:r>
              <a:rPr lang="zh-CN" altLang="en-US" dirty="0"/>
              <a:t>企业介绍</a:t>
            </a:r>
            <a:endParaRPr lang="en-US" dirty="0"/>
          </a:p>
        </p:txBody>
      </p:sp>
      <p:sp>
        <p:nvSpPr>
          <p:cNvPr id="25" name="文本占位符 24"/>
          <p:cNvSpPr>
            <a:spLocks noGrp="1"/>
          </p:cNvSpPr>
          <p:nvPr>
            <p:ph type="body" sz="quarter" idx="1" hasCustomPrompt="1"/>
          </p:nvPr>
        </p:nvSpPr>
        <p:spPr>
          <a:xfrm>
            <a:off x="1049651" y="3358968"/>
            <a:ext cx="7590348" cy="1800000"/>
          </a:xfrm>
        </p:spPr>
        <p:txBody>
          <a:bodyPr/>
          <a:lstStyle/>
          <a:p>
            <a:r>
              <a:rPr lang="zh-CN" altLang="en-US" dirty="0"/>
              <a:t>宜兴市日森防辐射设备有限公司是一家集辐射屏蔽设计、制造与安装于一体的专业企业，服务覆盖科研、核工业、医疗、工业及军工领域，拥有丰富的国家重点项目经验与完善的防护设计、制造、安装能力及售后能力。</a:t>
            </a:r>
            <a:endParaRPr lang="zh-CN" altLang="en-US" dirty="0"/>
          </a:p>
        </p:txBody>
      </p:sp>
      <p:sp>
        <p:nvSpPr>
          <p:cNvPr id="8" name="文本框 7"/>
          <p:cNvSpPr txBox="1"/>
          <p:nvPr/>
        </p:nvSpPr>
        <p:spPr>
          <a:xfrm>
            <a:off x="1049338" y="1130300"/>
            <a:ext cx="6093994" cy="1080000"/>
          </a:xfrm>
          <a:prstGeom prst="rect">
            <a:avLst/>
          </a:prstGeom>
          <a:noFill/>
        </p:spPr>
        <p:txBody>
          <a:bodyPr wrap="square" anchor="b">
            <a:normAutofit/>
          </a:bodyPr>
          <a:lstStyle/>
          <a:p>
            <a:r>
              <a:rPr lang="en-US" altLang="zh-CN" sz="5400" b="1">
                <a:solidFill>
                  <a:schemeClr val="accent1"/>
                </a:solidFill>
              </a:rPr>
              <a:t>PART 01</a:t>
            </a:r>
            <a:endParaRPr lang="zh-CN" altLang="en-US" sz="5400" b="1"/>
          </a:p>
        </p:txBody>
      </p:sp>
      <p:sp>
        <p:nvSpPr>
          <p:cNvPr id="22" name="文本框 21"/>
          <p:cNvSpPr txBox="1"/>
          <p:nvPr/>
        </p:nvSpPr>
        <p:spPr>
          <a:xfrm>
            <a:off x="1049337" y="6134099"/>
            <a:ext cx="6660000" cy="360000"/>
          </a:xfrm>
          <a:prstGeom prst="rect">
            <a:avLst/>
          </a:prstGeom>
          <a:noFill/>
        </p:spPr>
        <p:txBody>
          <a:bodyPr wrap="square">
            <a:normAutofit/>
          </a:bodyPr>
          <a:lstStyle/>
          <a:p>
            <a:pPr algn="dist"/>
            <a:r>
              <a:rPr lang="en-US" altLang="zh-CN" sz="1400">
                <a:solidFill>
                  <a:srgbClr val="FFFFFF"/>
                </a:solidFill>
              </a:rPr>
              <a:t>BUSINESS PLAN</a:t>
            </a:r>
            <a:endParaRPr lang="zh-CN" altLang="en-US" sz="14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企业介绍</a:t>
            </a:r>
            <a:endParaRPr lang="en-US" dirty="0"/>
          </a:p>
        </p:txBody>
      </p:sp>
      <p:sp>
        <p:nvSpPr>
          <p:cNvPr id="25" name="文本占位符 24"/>
          <p:cNvSpPr txBox="1"/>
          <p:nvPr/>
        </p:nvSpPr>
        <p:spPr>
          <a:xfrm>
            <a:off x="498506" y="1116809"/>
            <a:ext cx="7054689" cy="18000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宜兴市日森防辐射设备有限公司是一家集辐射屏蔽设计、制造与安装及售后服务于一体的专业化企业，长期致力于同步辐射防护、科研院所、医疗、工业探伤、军工及核工业等领域的放射防护系统解决方案。公司拥有完善的屏蔽设计体系、先进的制造工艺及成熟的工程安装能力，能够为客户提供从方案设计到产品交付、安装调试的一站式服务。公司技术力量雄厚，团队稳定，具备充足的制造与服务能力，可根据用户需求定制各类非标防护产品。</a:t>
            </a:r>
            <a:endParaRPr lang="en-US" altLang="zh-CN" dirty="0"/>
          </a:p>
          <a:p>
            <a:r>
              <a:rPr lang="zh-CN" altLang="en-US" dirty="0"/>
              <a:t>多年来，企业参与并圆满完成了多个国家重点项目的辐射防护加工与安装工程，包括上海光源、北京光源、合肥光源、中国散裂中子源、中船长兴造船基地、中国航天集团等重大科研与军工项目，产品质量与施工水平均获得客户一致好评。作为无锡市获环保局批准的涉铅加工制造与浇铸企业，公司在铅材料防护产品的研发与制造方面积累了丰富经验，具备较强的工艺创新能力与项目执行能力。在复杂的交叉施工环境中，项目团队能灵活调整施工方案，确保安全、质量与进度的全面达成，为国家重大科技基础设施建设作出了积极贡献。</a:t>
            </a:r>
            <a:endParaRPr lang="zh-CN" altLang="en-US" dirty="0"/>
          </a:p>
        </p:txBody>
      </p:sp>
      <p:pic>
        <p:nvPicPr>
          <p:cNvPr id="38" name="图片 37"/>
          <p:cNvPicPr>
            <a:picLocks noChangeAspect="1"/>
          </p:cNvPicPr>
          <p:nvPr/>
        </p:nvPicPr>
        <p:blipFill>
          <a:blip r:embed="rId1">
            <a:clrChange>
              <a:clrFrom>
                <a:srgbClr val="887F70"/>
              </a:clrFrom>
              <a:clrTo>
                <a:srgbClr val="887F70">
                  <a:alpha val="0"/>
                </a:srgbClr>
              </a:clrTo>
            </a:clrChange>
            <a:extLst>
              <a:ext uri="{28A0092B-C50C-407E-A947-70E740481C1C}">
                <a14:useLocalDpi xmlns:a14="http://schemas.microsoft.com/office/drawing/2010/main" val="0"/>
              </a:ext>
            </a:extLst>
          </a:blip>
          <a:stretch>
            <a:fillRect/>
          </a:stretch>
        </p:blipFill>
        <p:spPr>
          <a:xfrm>
            <a:off x="8243837" y="1506753"/>
            <a:ext cx="3116292" cy="4156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企业介绍</a:t>
            </a:r>
            <a:endParaRPr lang="en-US" dirty="0"/>
          </a:p>
        </p:txBody>
      </p:sp>
      <p:sp>
        <p:nvSpPr>
          <p:cNvPr id="25" name="文本占位符 24"/>
          <p:cNvSpPr txBox="1"/>
          <p:nvPr/>
        </p:nvSpPr>
        <p:spPr>
          <a:xfrm>
            <a:off x="498506" y="1116809"/>
            <a:ext cx="6960743" cy="180000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公司在工业</a:t>
            </a:r>
            <a:r>
              <a:rPr lang="en-US" altLang="zh-CN" dirty="0"/>
              <a:t>X</a:t>
            </a:r>
            <a:r>
              <a:rPr lang="zh-CN" altLang="en-US" dirty="0"/>
              <a:t>、</a:t>
            </a:r>
            <a:r>
              <a:rPr lang="en-US" altLang="zh-CN" dirty="0"/>
              <a:t>γ</a:t>
            </a:r>
            <a:r>
              <a:rPr lang="zh-CN" altLang="en-US" dirty="0"/>
              <a:t>射线探伤、医用</a:t>
            </a:r>
            <a:r>
              <a:rPr lang="en-US" altLang="zh-CN" dirty="0"/>
              <a:t>X</a:t>
            </a:r>
            <a:r>
              <a:rPr lang="zh-CN" altLang="en-US" dirty="0"/>
              <a:t>射线诊断与放射治疗等领域深耕多年，逐步发展成为国内辐射防护行业的骨干企业之一。目前，公司年产防护铅板及铅锑合金</a:t>
            </a:r>
            <a:r>
              <a:rPr lang="zh-CN" altLang="en-US"/>
              <a:t>板等三千</a:t>
            </a:r>
            <a:r>
              <a:rPr lang="zh-CN" altLang="en-US" dirty="0"/>
              <a:t>余吨，产品宽度可达</a:t>
            </a:r>
            <a:r>
              <a:rPr lang="en-US" altLang="zh-CN" dirty="0"/>
              <a:t>1.8</a:t>
            </a:r>
            <a:r>
              <a:rPr lang="zh-CN" altLang="en-US" dirty="0"/>
              <a:t>米、厚度可至</a:t>
            </a:r>
            <a:r>
              <a:rPr lang="en-US" altLang="zh-CN" dirty="0"/>
              <a:t>0.3</a:t>
            </a:r>
            <a:r>
              <a:rPr lang="zh-CN" altLang="en-US" dirty="0"/>
              <a:t>毫米，含铅量达</a:t>
            </a:r>
            <a:r>
              <a:rPr lang="en-US" altLang="zh-CN" dirty="0"/>
              <a:t>99.994%</a:t>
            </a:r>
            <a:r>
              <a:rPr lang="zh-CN" altLang="en-US" dirty="0"/>
              <a:t>，并出口日本、英国、马来西亚等国家。公司自主研发的各种辐射防护屏蔽产品，技术性能优异，广受用户好评。所有产品均通过国家卫生部、国家生态环境部及射线防护质量监测中心的技术检测与鉴定，符合国家</a:t>
            </a:r>
            <a:r>
              <a:rPr lang="en-US" altLang="zh-CN" dirty="0"/>
              <a:t>《</a:t>
            </a:r>
            <a:r>
              <a:rPr lang="zh-CN" altLang="en-US" dirty="0"/>
              <a:t>放射卫生防护基本标准</a:t>
            </a:r>
            <a:r>
              <a:rPr lang="en-US" altLang="zh-CN" dirty="0"/>
              <a:t>》</a:t>
            </a:r>
            <a:r>
              <a:rPr lang="zh-CN" altLang="en-US" dirty="0"/>
              <a:t>（</a:t>
            </a:r>
            <a:r>
              <a:rPr lang="en-US" altLang="zh-CN" dirty="0"/>
              <a:t>GB2117-2006</a:t>
            </a:r>
            <a:r>
              <a:rPr lang="zh-CN" altLang="en-US" dirty="0"/>
              <a:t>）要求，并获得卫生部射线防护器材防护质量监测中心合格证书与生产许可证（卫监测中心</a:t>
            </a:r>
            <a:r>
              <a:rPr lang="en-US" altLang="zh-CN" dirty="0"/>
              <a:t>88</a:t>
            </a:r>
            <a:r>
              <a:rPr lang="zh-CN" altLang="en-US" dirty="0"/>
              <a:t>号）。</a:t>
            </a:r>
            <a:endParaRPr lang="en-US" altLang="zh-CN" dirty="0"/>
          </a:p>
          <a:p>
            <a:r>
              <a:rPr lang="zh-CN" altLang="en-US" dirty="0"/>
              <a:t>宜兴市日森防辐射设备有限公司始终秉承“品质为本、诚信为先、服务至上”的经营理念，以合理的价格、灵活的合作方式与优质的客户服务，持续为国内外客户提供高标准的辐射防护产品与系统解决方案。热忱欢迎各界朋友莅临宜兴</a:t>
            </a:r>
            <a:r>
              <a:rPr lang="en-US" altLang="zh-CN" dirty="0"/>
              <a:t>——</a:t>
            </a:r>
            <a:r>
              <a:rPr lang="zh-CN" altLang="en-US" dirty="0"/>
              <a:t>这座洞的世界、茶的绿洲、竹的海洋、陶的故都，考察指导，共谋发展。</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80839" y="1349177"/>
            <a:ext cx="2808199" cy="4159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1049651" y="1684454"/>
            <a:ext cx="7590348" cy="1620000"/>
          </a:xfrm>
        </p:spPr>
        <p:txBody>
          <a:bodyPr/>
          <a:lstStyle/>
          <a:p>
            <a:r>
              <a:rPr lang="zh-CN" altLang="en-US" dirty="0"/>
              <a:t>项目概述</a:t>
            </a:r>
            <a:endParaRPr lang="en-US" dirty="0"/>
          </a:p>
        </p:txBody>
      </p:sp>
      <p:sp>
        <p:nvSpPr>
          <p:cNvPr id="25" name="文本占位符 24"/>
          <p:cNvSpPr>
            <a:spLocks noGrp="1"/>
          </p:cNvSpPr>
          <p:nvPr>
            <p:ph type="body" sz="quarter" idx="1" hasCustomPrompt="1"/>
          </p:nvPr>
        </p:nvSpPr>
        <p:spPr>
          <a:xfrm>
            <a:off x="1049651" y="3358968"/>
            <a:ext cx="7590348" cy="1800000"/>
          </a:xfrm>
        </p:spPr>
        <p:txBody>
          <a:bodyPr/>
          <a:lstStyle/>
          <a:p>
            <a:r>
              <a:rPr lang="zh-CN" altLang="en-US" dirty="0"/>
              <a:t>宜兴市日森防辐射设备有限公司已深度参与多个国家级重大科技基础设施的建设，积累了丰富的项目经验。</a:t>
            </a:r>
            <a:endParaRPr lang="zh-CN" altLang="en-US" dirty="0"/>
          </a:p>
        </p:txBody>
      </p:sp>
      <p:sp>
        <p:nvSpPr>
          <p:cNvPr id="8" name="文本框 7"/>
          <p:cNvSpPr txBox="1"/>
          <p:nvPr/>
        </p:nvSpPr>
        <p:spPr>
          <a:xfrm>
            <a:off x="1049338" y="1130300"/>
            <a:ext cx="6093994" cy="1080000"/>
          </a:xfrm>
          <a:prstGeom prst="rect">
            <a:avLst/>
          </a:prstGeom>
          <a:noFill/>
        </p:spPr>
        <p:txBody>
          <a:bodyPr wrap="square" anchor="b">
            <a:normAutofit/>
          </a:bodyPr>
          <a:lstStyle/>
          <a:p>
            <a:r>
              <a:rPr lang="en-US" altLang="zh-CN" sz="5400" b="1" dirty="0">
                <a:solidFill>
                  <a:schemeClr val="accent1"/>
                </a:solidFill>
              </a:rPr>
              <a:t>PART 02</a:t>
            </a:r>
            <a:endParaRPr lang="zh-CN" altLang="en-US" sz="5400" b="1" dirty="0"/>
          </a:p>
        </p:txBody>
      </p:sp>
      <p:sp>
        <p:nvSpPr>
          <p:cNvPr id="22" name="文本框 21"/>
          <p:cNvSpPr txBox="1"/>
          <p:nvPr/>
        </p:nvSpPr>
        <p:spPr>
          <a:xfrm>
            <a:off x="1049337" y="6134099"/>
            <a:ext cx="6660000" cy="360000"/>
          </a:xfrm>
          <a:prstGeom prst="rect">
            <a:avLst/>
          </a:prstGeom>
          <a:noFill/>
        </p:spPr>
        <p:txBody>
          <a:bodyPr wrap="square">
            <a:normAutofit/>
          </a:bodyPr>
          <a:lstStyle/>
          <a:p>
            <a:pPr algn="dist"/>
            <a:r>
              <a:rPr lang="en-US" altLang="zh-CN" sz="1400">
                <a:solidFill>
                  <a:srgbClr val="FFFFFF"/>
                </a:solidFill>
              </a:rPr>
              <a:t>BUSINESS PLAN</a:t>
            </a:r>
            <a:endParaRPr lang="zh-CN" altLang="en-US" sz="1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项目概述</a:t>
            </a:r>
            <a:endParaRPr lang="en-US" dirty="0"/>
          </a:p>
        </p:txBody>
      </p:sp>
      <p:grpSp>
        <p:nvGrpSpPr>
          <p:cNvPr id="84" name="组合 83"/>
          <p:cNvGrpSpPr/>
          <p:nvPr/>
        </p:nvGrpSpPr>
        <p:grpSpPr>
          <a:xfrm>
            <a:off x="541737" y="1134837"/>
            <a:ext cx="10729411" cy="2475412"/>
            <a:chOff x="660400" y="3788073"/>
            <a:chExt cx="3420000" cy="2160000"/>
          </a:xfrm>
        </p:grpSpPr>
        <p:sp>
          <p:nvSpPr>
            <p:cNvPr id="94" name="矩形: 圆角 93"/>
            <p:cNvSpPr/>
            <p:nvPr/>
          </p:nvSpPr>
          <p:spPr>
            <a:xfrm>
              <a:off x="660400" y="3788073"/>
              <a:ext cx="3420000" cy="2160000"/>
            </a:xfrm>
            <a:prstGeom prst="roundRect">
              <a:avLst>
                <a:gd name="adj" fmla="val 4512"/>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zh-CN" altLang="en-US" b="1"/>
            </a:p>
          </p:txBody>
        </p:sp>
        <p:sp>
          <p:nvSpPr>
            <p:cNvPr id="93" name="矩形 92"/>
            <p:cNvSpPr/>
            <p:nvPr/>
          </p:nvSpPr>
          <p:spPr>
            <a:xfrm>
              <a:off x="779560" y="4176950"/>
              <a:ext cx="3143783" cy="166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r>
                <a:rPr kumimoji="1" lang="zh-CN" altLang="en-US" sz="1400" dirty="0">
                  <a:solidFill>
                    <a:schemeClr val="tx1"/>
                  </a:solidFill>
                  <a:latin typeface="+mn-ea"/>
                </a:rPr>
                <a:t>硬</a:t>
              </a:r>
              <a:r>
                <a:rPr kumimoji="1" lang="en-US" altLang="zh-CN" sz="1400" dirty="0">
                  <a:solidFill>
                    <a:schemeClr val="tx1"/>
                  </a:solidFill>
                  <a:latin typeface="+mn-ea"/>
                </a:rPr>
                <a:t>X</a:t>
              </a:r>
              <a:r>
                <a:rPr kumimoji="1" lang="zh-CN" altLang="en-US" sz="1400" dirty="0">
                  <a:solidFill>
                    <a:schemeClr val="tx1"/>
                  </a:solidFill>
                  <a:latin typeface="+mn-ea"/>
                </a:rPr>
                <a:t>射线自由电子激光装置位于上海张江科学城，是上海建设具有全球影响力的科技创新中心和张江综合性国家科学中心的核心创新项目。项目建设内容包括一台能量达</a:t>
              </a:r>
              <a:r>
                <a:rPr kumimoji="1" lang="en-US" altLang="zh-CN" sz="1400" dirty="0">
                  <a:solidFill>
                    <a:schemeClr val="tx1"/>
                  </a:solidFill>
                  <a:latin typeface="+mn-ea"/>
                </a:rPr>
                <a:t>8GeV</a:t>
              </a:r>
              <a:r>
                <a:rPr kumimoji="1" lang="zh-CN" altLang="en-US" sz="1400" dirty="0">
                  <a:solidFill>
                    <a:schemeClr val="tx1"/>
                  </a:solidFill>
                  <a:latin typeface="+mn-ea"/>
                </a:rPr>
                <a:t>的超导直线加速器，覆盖</a:t>
              </a:r>
              <a:r>
                <a:rPr kumimoji="1" lang="en-US" altLang="zh-CN" sz="1400" dirty="0">
                  <a:solidFill>
                    <a:schemeClr val="tx1"/>
                  </a:solidFill>
                  <a:latin typeface="+mn-ea"/>
                </a:rPr>
                <a:t>0.4–25</a:t>
              </a:r>
              <a:r>
                <a:rPr kumimoji="1" lang="zh-CN" altLang="en-US" sz="1400" dirty="0">
                  <a:solidFill>
                    <a:schemeClr val="tx1"/>
                  </a:solidFill>
                  <a:latin typeface="+mn-ea"/>
                </a:rPr>
                <a:t>千电子伏特光子能量范围的三条波荡器线、三条光束线及首批十个实验站，总装置长度</a:t>
              </a:r>
              <a:r>
                <a:rPr kumimoji="1" lang="en-US" altLang="zh-CN" sz="1400" dirty="0">
                  <a:solidFill>
                    <a:schemeClr val="tx1"/>
                  </a:solidFill>
                  <a:latin typeface="+mn-ea"/>
                </a:rPr>
                <a:t>3110</a:t>
              </a:r>
              <a:r>
                <a:rPr kumimoji="1" lang="zh-CN" altLang="en-US" sz="1400" dirty="0">
                  <a:solidFill>
                    <a:schemeClr val="tx1"/>
                  </a:solidFill>
                  <a:latin typeface="+mn-ea"/>
                </a:rPr>
                <a:t>米，隧道埋深</a:t>
              </a:r>
              <a:r>
                <a:rPr kumimoji="1" lang="en-US" altLang="zh-CN" sz="1400" dirty="0">
                  <a:solidFill>
                    <a:schemeClr val="tx1"/>
                  </a:solidFill>
                  <a:latin typeface="+mn-ea"/>
                </a:rPr>
                <a:t>29</a:t>
              </a:r>
              <a:r>
                <a:rPr kumimoji="1" lang="zh-CN" altLang="en-US" sz="1400" dirty="0">
                  <a:solidFill>
                    <a:schemeClr val="tx1"/>
                  </a:solidFill>
                  <a:latin typeface="+mn-ea"/>
                </a:rPr>
                <a:t>米。</a:t>
              </a:r>
              <a:endParaRPr kumimoji="1" lang="en-US" altLang="zh-CN" sz="1400" dirty="0">
                <a:solidFill>
                  <a:schemeClr val="tx1"/>
                </a:solidFill>
                <a:latin typeface="+mn-ea"/>
              </a:endParaRPr>
            </a:p>
            <a:p>
              <a:pPr>
                <a:lnSpc>
                  <a:spcPct val="120000"/>
                </a:lnSpc>
                <a:spcAft>
                  <a:spcPts val="600"/>
                </a:spcAft>
              </a:pPr>
              <a:r>
                <a:rPr kumimoji="1" lang="zh-CN" altLang="en-US" sz="1400" dirty="0">
                  <a:solidFill>
                    <a:schemeClr val="tx1"/>
                  </a:solidFill>
                  <a:latin typeface="+mn-ea"/>
                </a:rPr>
                <a:t>我公司主要建设内容涵盖</a:t>
              </a:r>
              <a:r>
                <a:rPr kumimoji="1" lang="en-US" altLang="zh-CN" sz="1400" dirty="0">
                  <a:solidFill>
                    <a:schemeClr val="tx1"/>
                  </a:solidFill>
                  <a:latin typeface="+mn-ea"/>
                </a:rPr>
                <a:t>1</a:t>
              </a:r>
              <a:r>
                <a:rPr kumimoji="1" lang="zh-CN" altLang="en-US" sz="1400" dirty="0">
                  <a:solidFill>
                    <a:schemeClr val="tx1"/>
                  </a:solidFill>
                  <a:latin typeface="+mn-ea"/>
                </a:rPr>
                <a:t>、</a:t>
              </a:r>
              <a:r>
                <a:rPr kumimoji="1" lang="en-US" altLang="zh-CN" sz="1400" dirty="0">
                  <a:solidFill>
                    <a:schemeClr val="tx1"/>
                  </a:solidFill>
                  <a:latin typeface="+mn-ea"/>
                </a:rPr>
                <a:t>2</a:t>
              </a:r>
              <a:r>
                <a:rPr kumimoji="1" lang="zh-CN" altLang="en-US" sz="1400" dirty="0">
                  <a:solidFill>
                    <a:schemeClr val="tx1"/>
                  </a:solidFill>
                  <a:latin typeface="+mn-ea"/>
                </a:rPr>
                <a:t>、</a:t>
              </a:r>
              <a:r>
                <a:rPr kumimoji="1" lang="en-US" altLang="zh-CN" sz="1400" dirty="0">
                  <a:solidFill>
                    <a:schemeClr val="tx1"/>
                  </a:solidFill>
                  <a:latin typeface="+mn-ea"/>
                </a:rPr>
                <a:t>3</a:t>
              </a:r>
              <a:r>
                <a:rPr kumimoji="1" lang="zh-CN" altLang="en-US" sz="1400" dirty="0">
                  <a:solidFill>
                    <a:schemeClr val="tx1"/>
                  </a:solidFill>
                  <a:latin typeface="+mn-ea"/>
                </a:rPr>
                <a:t>号屏蔽墙、</a:t>
              </a:r>
              <a:r>
                <a:rPr kumimoji="1" lang="en-US" altLang="zh-CN" sz="1400" dirty="0">
                  <a:solidFill>
                    <a:schemeClr val="tx1"/>
                  </a:solidFill>
                  <a:latin typeface="+mn-ea"/>
                </a:rPr>
                <a:t>4</a:t>
              </a:r>
              <a:r>
                <a:rPr kumimoji="1" lang="zh-CN" altLang="en-US" sz="1400" dirty="0">
                  <a:solidFill>
                    <a:schemeClr val="tx1"/>
                  </a:solidFill>
                  <a:latin typeface="+mn-ea"/>
                </a:rPr>
                <a:t>、</a:t>
              </a:r>
              <a:r>
                <a:rPr kumimoji="1" lang="en-US" altLang="zh-CN" sz="1400" dirty="0">
                  <a:solidFill>
                    <a:schemeClr val="tx1"/>
                  </a:solidFill>
                  <a:latin typeface="+mn-ea"/>
                </a:rPr>
                <a:t>5</a:t>
              </a:r>
              <a:r>
                <a:rPr kumimoji="1" lang="zh-CN" altLang="en-US" sz="1400" dirty="0">
                  <a:solidFill>
                    <a:schemeClr val="tx1"/>
                  </a:solidFill>
                  <a:latin typeface="+mn-ea"/>
                </a:rPr>
                <a:t>号工作井</a:t>
              </a:r>
              <a:r>
                <a:rPr kumimoji="1" lang="en-US" altLang="zh-CN" sz="1400" dirty="0">
                  <a:solidFill>
                    <a:schemeClr val="tx1"/>
                  </a:solidFill>
                  <a:latin typeface="+mn-ea"/>
                </a:rPr>
                <a:t>FEL-Ⅰ</a:t>
              </a:r>
              <a:r>
                <a:rPr kumimoji="1" lang="zh-CN" altLang="en-US" sz="1400" dirty="0">
                  <a:solidFill>
                    <a:schemeClr val="tx1"/>
                  </a:solidFill>
                  <a:latin typeface="+mn-ea"/>
                </a:rPr>
                <a:t>、</a:t>
              </a:r>
              <a:r>
                <a:rPr kumimoji="1" lang="en-US" altLang="zh-CN" sz="1400" dirty="0">
                  <a:solidFill>
                    <a:schemeClr val="tx1"/>
                  </a:solidFill>
                  <a:latin typeface="+mn-ea"/>
                  <a:sym typeface="+mn-ea"/>
                </a:rPr>
                <a:t>FEL-Ⅲ</a:t>
              </a:r>
              <a:r>
                <a:rPr kumimoji="1" lang="zh-CN" altLang="en-US" sz="1400" dirty="0">
                  <a:solidFill>
                    <a:schemeClr val="tx1"/>
                  </a:solidFill>
                  <a:latin typeface="+mn-ea"/>
                </a:rPr>
                <a:t>辐射安全屏蔽系统及</a:t>
              </a:r>
              <a:r>
                <a:rPr kumimoji="1" lang="en-US" altLang="zh-CN" sz="1400" dirty="0">
                  <a:solidFill>
                    <a:schemeClr val="tx1"/>
                  </a:solidFill>
                  <a:latin typeface="+mn-ea"/>
                </a:rPr>
                <a:t>3</a:t>
              </a:r>
              <a:r>
                <a:rPr kumimoji="1" lang="zh-CN" altLang="en-US" sz="1400" dirty="0">
                  <a:solidFill>
                    <a:schemeClr val="tx1"/>
                  </a:solidFill>
                  <a:latin typeface="+mn-ea"/>
                </a:rPr>
                <a:t>、</a:t>
              </a:r>
              <a:r>
                <a:rPr kumimoji="1" lang="en-US" altLang="zh-CN" sz="1400" dirty="0">
                  <a:solidFill>
                    <a:schemeClr val="tx1"/>
                  </a:solidFill>
                  <a:latin typeface="+mn-ea"/>
                </a:rPr>
                <a:t>4</a:t>
              </a:r>
              <a:r>
                <a:rPr kumimoji="1" lang="zh-CN" altLang="en-US" sz="1400" dirty="0">
                  <a:solidFill>
                    <a:schemeClr val="tx1"/>
                  </a:solidFill>
                  <a:latin typeface="+mn-ea"/>
                </a:rPr>
                <a:t>、</a:t>
              </a:r>
              <a:r>
                <a:rPr kumimoji="1" lang="en-US" altLang="zh-CN" sz="1400" dirty="0">
                  <a:solidFill>
                    <a:schemeClr val="tx1"/>
                  </a:solidFill>
                  <a:latin typeface="+mn-ea"/>
                </a:rPr>
                <a:t>5</a:t>
              </a:r>
              <a:r>
                <a:rPr kumimoji="1" lang="zh-CN" altLang="en-US" sz="1400" dirty="0">
                  <a:solidFill>
                    <a:schemeClr val="tx1"/>
                  </a:solidFill>
                  <a:latin typeface="+mn-ea"/>
                </a:rPr>
                <a:t>号工作井屏蔽门项目，为装置的安全运行与科学实验提供坚实保障。我公司凭借卓越的设计制造能力和高标准施工质量，获得项目方高度认可，并被授予“项目优秀设备研制供应商”荣誉锦旗，以表彰在</a:t>
              </a:r>
              <a:r>
                <a:rPr kumimoji="1" lang="en-US" altLang="zh-CN" sz="1400" dirty="0">
                  <a:solidFill>
                    <a:schemeClr val="tx1"/>
                  </a:solidFill>
                  <a:latin typeface="+mn-ea"/>
                </a:rPr>
                <a:t>FEL-Ⅰ</a:t>
              </a:r>
              <a:r>
                <a:rPr kumimoji="1" lang="zh-CN" altLang="en-US" sz="1400" dirty="0">
                  <a:solidFill>
                    <a:schemeClr val="tx1"/>
                  </a:solidFill>
                  <a:latin typeface="+mn-ea"/>
                </a:rPr>
                <a:t>、</a:t>
              </a:r>
              <a:r>
                <a:rPr kumimoji="1" lang="en-US" altLang="zh-CN" sz="1400" dirty="0">
                  <a:solidFill>
                    <a:schemeClr val="tx1"/>
                  </a:solidFill>
                  <a:latin typeface="+mn-ea"/>
                </a:rPr>
                <a:t>FEL-Ⅲ</a:t>
              </a:r>
              <a:r>
                <a:rPr kumimoji="1" lang="zh-CN" altLang="en-US" sz="1400" dirty="0">
                  <a:solidFill>
                    <a:schemeClr val="tx1"/>
                  </a:solidFill>
                  <a:latin typeface="+mn-ea"/>
                </a:rPr>
                <a:t>辐射安全屏蔽系统集成服务中的出色表现。</a:t>
              </a:r>
              <a:endParaRPr kumimoji="1" lang="zh-CN" altLang="en-US" sz="1400" dirty="0">
                <a:solidFill>
                  <a:schemeClr val="tx1"/>
                </a:solidFill>
              </a:endParaRPr>
            </a:p>
          </p:txBody>
        </p:sp>
      </p:grpSp>
      <p:sp>
        <p:nvSpPr>
          <p:cNvPr id="3" name="矩形 2"/>
          <p:cNvSpPr/>
          <p:nvPr/>
        </p:nvSpPr>
        <p:spPr>
          <a:xfrm>
            <a:off x="915571" y="1266911"/>
            <a:ext cx="3907714"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buFont typeface="Arial" panose="020B0604020202020204" pitchFamily="34" charset="0"/>
              <a:buChar char="•"/>
            </a:pPr>
            <a:r>
              <a:rPr lang="zh-CN" altLang="en-US" sz="1400" dirty="0">
                <a:solidFill>
                  <a:schemeClr val="tx1"/>
                </a:solidFill>
                <a:latin typeface="+mn-ea"/>
              </a:rPr>
              <a:t>上海硬</a:t>
            </a:r>
            <a:r>
              <a:rPr lang="en-US" altLang="zh-CN" sz="1400" dirty="0">
                <a:solidFill>
                  <a:schemeClr val="tx1"/>
                </a:solidFill>
                <a:latin typeface="+mn-ea"/>
              </a:rPr>
              <a:t>X</a:t>
            </a:r>
            <a:r>
              <a:rPr lang="zh-CN" altLang="en-US" sz="1400" dirty="0">
                <a:solidFill>
                  <a:schemeClr val="tx1"/>
                </a:solidFill>
                <a:latin typeface="+mn-ea"/>
              </a:rPr>
              <a:t>射线</a:t>
            </a:r>
            <a:r>
              <a:rPr lang="en-US" altLang="zh-CN" sz="1400" dirty="0">
                <a:solidFill>
                  <a:schemeClr val="tx1"/>
                </a:solidFill>
                <a:latin typeface="+mn-ea"/>
              </a:rPr>
              <a:t>(SHINE)</a:t>
            </a:r>
            <a:r>
              <a:rPr lang="zh-CN" altLang="en-US" sz="1400" dirty="0">
                <a:solidFill>
                  <a:schemeClr val="tx1"/>
                </a:solidFill>
                <a:latin typeface="+mn-ea"/>
              </a:rPr>
              <a:t>自由电子激光装置项目</a:t>
            </a:r>
            <a:endParaRPr lang="zh-CN" altLang="en-US" sz="1400" dirty="0">
              <a:solidFill>
                <a:schemeClr val="tx1"/>
              </a:solidFill>
              <a:latin typeface="+mn-ea"/>
            </a:endParaRPr>
          </a:p>
          <a:p>
            <a:endParaRPr lang="zh-CN" altLang="en-US" sz="1400" dirty="0">
              <a:solidFill>
                <a:schemeClr val="tx1"/>
              </a:solidFill>
              <a:latin typeface="+mn-ea"/>
            </a:endParaRPr>
          </a:p>
        </p:txBody>
      </p:sp>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400" y="3804354"/>
            <a:ext cx="3428053" cy="2570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811" y="3804353"/>
            <a:ext cx="3428053" cy="2570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735" y="3806625"/>
            <a:ext cx="1925070" cy="2567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39438" y="1620867"/>
            <a:ext cx="2793353" cy="372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27860" y="1620866"/>
            <a:ext cx="2793353" cy="3725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016" y="1620867"/>
            <a:ext cx="2627652" cy="3725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0400" y="128587"/>
            <a:ext cx="10858500" cy="900112"/>
          </a:xfrm>
        </p:spPr>
        <p:txBody>
          <a:bodyPr/>
          <a:lstStyle/>
          <a:p>
            <a:r>
              <a:rPr lang="zh-CN" altLang="en-US" dirty="0"/>
              <a:t>项目概述</a:t>
            </a:r>
            <a:endParaRPr lang="en-US" dirty="0"/>
          </a:p>
        </p:txBody>
      </p:sp>
      <p:grpSp>
        <p:nvGrpSpPr>
          <p:cNvPr id="84" name="组合 83"/>
          <p:cNvGrpSpPr/>
          <p:nvPr/>
        </p:nvGrpSpPr>
        <p:grpSpPr>
          <a:xfrm>
            <a:off x="541737" y="1134837"/>
            <a:ext cx="10729411" cy="2497827"/>
            <a:chOff x="660400" y="3788073"/>
            <a:chExt cx="3420000" cy="2179559"/>
          </a:xfrm>
        </p:grpSpPr>
        <p:sp>
          <p:nvSpPr>
            <p:cNvPr id="94" name="矩形: 圆角 93"/>
            <p:cNvSpPr/>
            <p:nvPr/>
          </p:nvSpPr>
          <p:spPr>
            <a:xfrm>
              <a:off x="660400" y="3788073"/>
              <a:ext cx="3420000" cy="2160000"/>
            </a:xfrm>
            <a:prstGeom prst="roundRect">
              <a:avLst>
                <a:gd name="adj" fmla="val 4512"/>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zh-CN" altLang="en-US" b="1"/>
            </a:p>
          </p:txBody>
        </p:sp>
        <p:sp>
          <p:nvSpPr>
            <p:cNvPr id="93" name="矩形 92"/>
            <p:cNvSpPr/>
            <p:nvPr/>
          </p:nvSpPr>
          <p:spPr>
            <a:xfrm>
              <a:off x="779560" y="4300767"/>
              <a:ext cx="3143783" cy="166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1400" dirty="0">
                  <a:solidFill>
                    <a:schemeClr val="tx1"/>
                  </a:solidFill>
                </a:rPr>
                <a:t>高能同步辐射光源（</a:t>
              </a:r>
              <a:r>
                <a:rPr lang="en-US" altLang="zh-CN" sz="1400" dirty="0">
                  <a:solidFill>
                    <a:schemeClr val="tx1"/>
                  </a:solidFill>
                </a:rPr>
                <a:t>HEPS</a:t>
              </a:r>
              <a:r>
                <a:rPr lang="zh-CN" altLang="en-US" sz="1400" dirty="0">
                  <a:solidFill>
                    <a:schemeClr val="tx1"/>
                  </a:solidFill>
                </a:rPr>
                <a:t>）是国家“十三五”规划确定建设的十大重大科技基础设施之一，是支撑基础科学与工程科学领域原创性、突破性创新研究的重要平台。</a:t>
              </a:r>
              <a:r>
                <a:rPr lang="en-US" altLang="zh-CN" sz="1400" dirty="0">
                  <a:solidFill>
                    <a:schemeClr val="tx1"/>
                  </a:solidFill>
                </a:rPr>
                <a:t>HEPS</a:t>
              </a:r>
              <a:r>
                <a:rPr lang="zh-CN" altLang="en-US" sz="1400" dirty="0">
                  <a:solidFill>
                    <a:schemeClr val="tx1"/>
                  </a:solidFill>
                </a:rPr>
                <a:t>是一台电子能量为</a:t>
              </a:r>
              <a:r>
                <a:rPr lang="en-US" altLang="zh-CN" sz="1400" dirty="0">
                  <a:solidFill>
                    <a:schemeClr val="tx1"/>
                  </a:solidFill>
                </a:rPr>
                <a:t>6GeV</a:t>
              </a:r>
              <a:r>
                <a:rPr lang="zh-CN" altLang="en-US" sz="1400" dirty="0">
                  <a:solidFill>
                    <a:schemeClr val="tx1"/>
                  </a:solidFill>
                </a:rPr>
                <a:t>、发射度≤</a:t>
              </a:r>
              <a:r>
                <a:rPr lang="en-US" altLang="zh-CN" sz="1400" dirty="0">
                  <a:solidFill>
                    <a:schemeClr val="tx1"/>
                  </a:solidFill>
                </a:rPr>
                <a:t>0.06 </a:t>
              </a:r>
              <a:r>
                <a:rPr lang="en-US" altLang="zh-CN" sz="1400" dirty="0" err="1">
                  <a:solidFill>
                    <a:schemeClr val="tx1"/>
                  </a:solidFill>
                </a:rPr>
                <a:t>nm·rad</a:t>
              </a:r>
              <a:r>
                <a:rPr lang="zh-CN" altLang="en-US" sz="1400" dirty="0">
                  <a:solidFill>
                    <a:schemeClr val="tx1"/>
                  </a:solidFill>
                </a:rPr>
                <a:t>的第四代高性能同步辐射光源，由加速器、光束线及实验站组成。</a:t>
              </a:r>
              <a:endParaRPr lang="en-US" altLang="zh-CN" sz="1400" dirty="0">
                <a:solidFill>
                  <a:schemeClr val="tx1"/>
                </a:solidFill>
              </a:endParaRPr>
            </a:p>
            <a:p>
              <a:endParaRPr lang="en-US" altLang="zh-CN" sz="1400" dirty="0">
                <a:solidFill>
                  <a:schemeClr val="tx1"/>
                </a:solidFill>
              </a:endParaRPr>
            </a:p>
            <a:p>
              <a:r>
                <a:rPr lang="zh-CN" altLang="en-US" sz="1400" dirty="0">
                  <a:solidFill>
                    <a:schemeClr val="tx1"/>
                  </a:solidFill>
                </a:rPr>
                <a:t>项目总储存环周长</a:t>
              </a:r>
              <a:r>
                <a:rPr lang="en-US" altLang="zh-CN" sz="1400" dirty="0">
                  <a:solidFill>
                    <a:schemeClr val="tx1"/>
                  </a:solidFill>
                </a:rPr>
                <a:t>1360.4</a:t>
              </a:r>
              <a:r>
                <a:rPr lang="zh-CN" altLang="en-US" sz="1400" dirty="0">
                  <a:solidFill>
                    <a:schemeClr val="tx1"/>
                  </a:solidFill>
                </a:rPr>
                <a:t>米，运行能量</a:t>
              </a:r>
              <a:r>
                <a:rPr lang="en-US" altLang="zh-CN" sz="1400" dirty="0">
                  <a:solidFill>
                    <a:schemeClr val="tx1"/>
                  </a:solidFill>
                </a:rPr>
                <a:t>6GeV</a:t>
              </a:r>
              <a:r>
                <a:rPr lang="zh-CN" altLang="en-US" sz="1400" dirty="0">
                  <a:solidFill>
                    <a:schemeClr val="tx1"/>
                  </a:solidFill>
                </a:rPr>
                <a:t>，首期建设</a:t>
              </a:r>
              <a:r>
                <a:rPr lang="en-US" altLang="zh-CN" sz="1400" dirty="0">
                  <a:solidFill>
                    <a:schemeClr val="tx1"/>
                  </a:solidFill>
                </a:rPr>
                <a:t>14</a:t>
              </a:r>
              <a:r>
                <a:rPr lang="zh-CN" altLang="en-US" sz="1400" dirty="0">
                  <a:solidFill>
                    <a:schemeClr val="tx1"/>
                  </a:solidFill>
                </a:rPr>
                <a:t>条光束线与实验站。</a:t>
              </a:r>
              <a:r>
                <a:rPr kumimoji="1" lang="zh-CN" altLang="en-US" sz="1400" dirty="0">
                  <a:solidFill>
                    <a:schemeClr val="tx1"/>
                  </a:solidFill>
                  <a:latin typeface="+mn-ea"/>
                </a:rPr>
                <a:t>我公司主要建设内容涵盖线站辐射防护棚屋、辐射防护铅堆、辐射防护屏蔽门、辐射屏蔽体等。</a:t>
              </a:r>
              <a:endParaRPr lang="zh-CN" altLang="en-US" sz="1400" dirty="0">
                <a:solidFill>
                  <a:schemeClr val="tx1"/>
                </a:solidFill>
              </a:endParaRPr>
            </a:p>
          </p:txBody>
        </p:sp>
      </p:grpSp>
      <p:sp>
        <p:nvSpPr>
          <p:cNvPr id="3" name="矩形 2"/>
          <p:cNvSpPr/>
          <p:nvPr/>
        </p:nvSpPr>
        <p:spPr>
          <a:xfrm>
            <a:off x="915571" y="1266911"/>
            <a:ext cx="3907714"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indent="-285750">
              <a:buFont typeface="Arial" panose="020B0604020202020204" pitchFamily="34" charset="0"/>
              <a:buChar char="•"/>
            </a:pPr>
            <a:r>
              <a:rPr lang="zh-CN" altLang="en-US" sz="1400" dirty="0">
                <a:solidFill>
                  <a:schemeClr val="tx1"/>
                </a:solidFill>
                <a:latin typeface="+mn-ea"/>
              </a:rPr>
              <a:t>北京高能同步辐射光源（</a:t>
            </a:r>
            <a:r>
              <a:rPr lang="en-US" altLang="zh-CN" sz="1400" dirty="0">
                <a:solidFill>
                  <a:schemeClr val="tx1"/>
                </a:solidFill>
                <a:latin typeface="+mn-ea"/>
              </a:rPr>
              <a:t>HEPS</a:t>
            </a:r>
            <a:r>
              <a:rPr lang="zh-CN" altLang="en-US" sz="1400" dirty="0">
                <a:solidFill>
                  <a:schemeClr val="tx1"/>
                </a:solidFill>
                <a:latin typeface="+mn-ea"/>
              </a:rPr>
              <a:t>）项目</a:t>
            </a:r>
            <a:endParaRPr lang="zh-CN" altLang="en-US" sz="1400" dirty="0">
              <a:solidFill>
                <a:schemeClr val="tx1"/>
              </a:solidFill>
              <a:latin typeface="+mn-ea"/>
            </a:endParaRPr>
          </a:p>
          <a:p>
            <a:endParaRPr lang="zh-CN" altLang="en-US" sz="1400" dirty="0">
              <a:solidFill>
                <a:schemeClr val="tx1"/>
              </a:solidFill>
              <a:latin typeface="+mn-ea"/>
            </a:endParaRPr>
          </a:p>
        </p:txBody>
      </p:sp>
      <p:sp>
        <p:nvSpPr>
          <p:cNvPr id="4" name="矩形 3"/>
          <p:cNvSpPr/>
          <p:nvPr/>
        </p:nvSpPr>
        <p:spPr>
          <a:xfrm>
            <a:off x="798744" y="1620870"/>
            <a:ext cx="2340000" cy="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spcAft>
                <a:spcPts val="600"/>
              </a:spcAft>
            </a:pPr>
            <a:endParaRPr kumimoji="1" lang="zh-CN" altLang="en-US" sz="1400" dirty="0">
              <a:solidFill>
                <a:schemeClr val="tx1"/>
              </a:solidFill>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400" y="3851704"/>
            <a:ext cx="3428053" cy="2570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205" y="3851704"/>
            <a:ext cx="3428054" cy="2570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012" y="3838147"/>
            <a:ext cx="1936937" cy="2583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ags/tag1.xml><?xml version="1.0" encoding="utf-8"?>
<p:tagLst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Designed by OfficePLUS">
  <a:themeElements>
    <a:clrScheme name="iSlide">
      <a:dk1>
        <a:srgbClr val="1C1C1C"/>
      </a:dk1>
      <a:lt1>
        <a:srgbClr val="FFFFFF"/>
      </a:lt1>
      <a:dk2>
        <a:srgbClr val="778495"/>
      </a:dk2>
      <a:lt2>
        <a:srgbClr val="F0F0F0"/>
      </a:lt2>
      <a:accent1>
        <a:srgbClr val="1171FF"/>
      </a:accent1>
      <a:accent2>
        <a:srgbClr val="00B0F0"/>
      </a:accent2>
      <a:accent3>
        <a:srgbClr val="778495"/>
      </a:accent3>
      <a:accent4>
        <a:srgbClr val="8792A1"/>
      </a:accent4>
      <a:accent5>
        <a:srgbClr val="939DAB"/>
      </a:accent5>
      <a:accent6>
        <a:srgbClr val="A0A9B6"/>
      </a:accent6>
      <a:hlink>
        <a:srgbClr val="F84D4D"/>
      </a:hlink>
      <a:folHlink>
        <a:srgbClr val="979797"/>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2970</Words>
  <Application>WPS 演示</Application>
  <PresentationFormat>宽屏</PresentationFormat>
  <Paragraphs>133</Paragraphs>
  <Slides>19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Arial</vt:lpstr>
      <vt:lpstr>宋体</vt:lpstr>
      <vt:lpstr>Wingdings</vt:lpstr>
      <vt:lpstr>微软雅黑</vt:lpstr>
      <vt:lpstr>Arial Unicode MS</vt:lpstr>
      <vt:lpstr>Calibri</vt:lpstr>
      <vt:lpstr>Designed by OfficePLUS</vt:lpstr>
      <vt:lpstr>BUSINESS PLAN 企业屏蔽防护项目简述及展望</vt:lpstr>
      <vt:lpstr>PowerPoint 演示文稿</vt:lpstr>
      <vt:lpstr>企业介绍</vt:lpstr>
      <vt:lpstr>企业介绍</vt:lpstr>
      <vt:lpstr>企业介绍</vt:lpstr>
      <vt:lpstr>项目概述</vt:lpstr>
      <vt:lpstr>项目概述</vt:lpstr>
      <vt:lpstr>PowerPoint 演示文稿</vt:lpstr>
      <vt:lpstr>项目概述</vt:lpstr>
      <vt:lpstr>PowerPoint 演示文稿</vt:lpstr>
      <vt:lpstr>PowerPoint 演示文稿</vt:lpstr>
      <vt:lpstr>项目概述</vt:lpstr>
      <vt:lpstr>PowerPoint 演示文稿</vt:lpstr>
      <vt:lpstr>PowerPoint 演示文稿</vt:lpstr>
      <vt:lpstr>项目概述</vt:lpstr>
      <vt:lpstr>项目概述</vt:lpstr>
      <vt:lpstr>展望未来</vt:lpstr>
      <vt:lpstr>展望未来</vt:lpstr>
      <vt:lpstr>THANKS 感谢大家的观看</vt:lpstr>
    </vt:vector>
  </TitlesOfParts>
  <Company>OfficePLUS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OfficePLUS PowerPoint Template</dc:title>
  <dc:creator>OfficePLUS</dc:creator>
  <cp:lastModifiedBy>我心依恋</cp:lastModifiedBy>
  <cp:revision>59</cp:revision>
  <cp:lastPrinted>2025-02-16T16:00:00Z</cp:lastPrinted>
  <dcterms:created xsi:type="dcterms:W3CDTF">2025-02-16T16:00:00Z</dcterms:created>
  <dcterms:modified xsi:type="dcterms:W3CDTF">2025-11-03T01:54:44Z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F845D82717F9448D9D81F05266B63205_12</vt:lpwstr>
  </property>
  <property fmtid="{D5CDD505-2E9C-101B-9397-08002B2CF9AE}" pid="3" name="KSOProductBuildVer">
    <vt:lpwstr>2052-12.1.0.23542</vt:lpwstr>
  </property>
</Properties>
</file>