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75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74" r:id="rId17"/>
    <p:sldId id="30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0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2F39-A498-4A35-9C65-5B0EA1DE11E7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2269-401C-487D-A7EC-D0C6A5F2D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9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0C501-C6C3-C700-5DA4-03F13023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EEEBFE-CB15-4F47-435F-0063ECF29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45AC68-18D9-E16D-9243-4C94E1EED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1562C233-185B-7121-5178-91AD019B1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4FAA14-E136-0F96-14BE-EDDD3323DD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1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290B3-F6C0-6091-EBEB-19E53D800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8171D5-2A31-F80F-F423-1CDF71338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C29CFD-E9CD-069C-9DC5-10887A9FB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3738643A-79BE-1590-D70A-0CD8E4210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9E0870-A1BB-A5BD-CB7E-87659F3D8D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5000-C9BD-3692-44B4-E884F7C4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13D0D3-346E-6BF3-533F-FCDA523AE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7256080-A8DF-4692-21C1-015233655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CE9AFB0A-3692-9F29-2BC9-B506DB4D8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BBE93-8FEF-50EB-1C3F-F8D70711BD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73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09801-0B96-E272-BA5B-C416FD40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7EE03E-D38A-CB0B-EEB0-5B542E03E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D0F844-4343-2ECE-858E-E5023A71B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DE4AD781-3409-E144-C707-4826EC8B3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CDBA3-D728-F913-92AE-21116F61239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8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BB13C8-9520-4F14-82F4-BFD112ADDC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48044-98C3-4BF6-88F4-F3A19352CC6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C8A29C-844B-493A-966C-91983C18D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3D6AE6-F73B-41E4-A43A-9BEB7FCD4A9C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1A139-E24C-0CB3-6D21-70E64EBC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21ED57-D5F8-584C-CEE4-CE2BDF42E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91DC7F-E0DC-EC67-4A66-09100F068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8AAF71E7-F542-194A-AA32-8A4AD6745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46025A-B1C9-F350-EBE9-B654D8E70E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2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466D-F13A-97C1-E692-CE2CE33D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E6F96A-1D8B-DCC2-FBF6-DE4E7C37C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74D756-C40D-FA0C-98B5-1E21E9243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77AAFA1D-FB67-F821-01FD-7EC5E572C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01E38F-2905-72CC-7F1D-BE61D4C6DF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1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5150-2C77-AA1D-E06C-03F90698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FE0286-5E58-CFD0-A1DE-1577F697B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F4FA9C-FE54-C453-9712-E72167242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266EBE3C-D589-0341-FF2C-08EF17FF8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8D3464-3426-BD3F-D16F-426AB8DD64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2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1340-206B-CB58-E1AF-2E826CB22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BAB064-703F-6D99-ED81-741DA82B5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A30AC8-D4DA-BEC1-CDA8-C7009EDB9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F6A2015E-51A2-C898-2DE8-B04C2FCA5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9BF0B-688E-29F3-0DAB-81D35FDB81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8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583B-3386-833E-EB2E-DCC75983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B344E5-B2E0-B67B-07E1-7FE16DF42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D7420E-DFE3-1175-CCF1-5E332E54B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C98E4304-B49B-3F86-F1FE-521FD797B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638D3E-90DE-B585-CBE3-DF513B4DA0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7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F7D65-0924-6EB5-1220-85ED5F6D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39665B-412C-8658-4BA9-66EEA3EE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EE67DC2-A3B3-225E-0A48-6E3705E7B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E804BB18-CC77-1B50-F96C-8B63DC167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2B2A3C-66B5-B50E-39ED-1B41E28994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8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AAC11-C104-ABCA-CE09-1DAEDF39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830B1D-D4F5-ABDD-BD63-0E0359671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577007-CF12-E8D1-52F3-21F9D7AEA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2DB7D5DB-3AEB-67B1-646C-2F3459217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D632AD-B479-D631-58CB-600BB747AD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8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7548-A831-FAA1-76D6-3F7099F6D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D12572-94BD-50E8-68D3-5EBD2913F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B4DD61-805D-8BF6-091A-CD6DBB236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5A615BA8-0835-0212-6824-F5B9A3AAC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5F574-5A9B-EC88-3DF3-FBBC9FA729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2025/11/7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8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213283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：形状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长方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FECCED4-C13D-4D1F-B8FC-A7B400CA580B}" type="datetime1">
              <a:rPr lang="zh-CN" altLang="en-US" smtClean="0"/>
              <a:t>2025/11/7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8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：形状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图片占位符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noProof="0"/>
              <a:t>标题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noProof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77000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6.png"/><Relationship Id="rId1" Type="http://schemas.openxmlformats.org/officeDocument/2006/relationships/tags" Target="../tags/tag1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02EF45-7C67-6899-B5FC-C854DF03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96" y="0"/>
            <a:ext cx="91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61E8-34D1-DE56-3C1D-9A114D3EA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75FA8AC4-A2E4-F3FD-1242-1E4FB2F1F3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913BE43B-47C5-52BF-82B8-C605D637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 err="1"/>
              <a:t>Sphaleron</a:t>
            </a:r>
            <a:r>
              <a:rPr lang="en-US" altLang="zh-CN" dirty="0"/>
              <a:t> on Lattice</a:t>
            </a:r>
            <a:endParaRPr 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B3CDD6-42F9-B44B-70E6-D8B9EDE8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42" y="1477762"/>
            <a:ext cx="4391025" cy="14954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E7A25E5-7F6F-812C-AFFE-156DB5BD28BE}"/>
              </a:ext>
            </a:extLst>
          </p:cNvPr>
          <p:cNvSpPr txBox="1"/>
          <p:nvPr/>
        </p:nvSpPr>
        <p:spPr>
          <a:xfrm>
            <a:off x="838200" y="3087231"/>
            <a:ext cx="66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C. J. Hamer, J. B. Kogut, and L. Susskind, Phys. Rev. D 19, 3091 (1979).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37EDEA4-F564-9B9B-BBB7-D05B1282445D}"/>
              </a:ext>
            </a:extLst>
          </p:cNvPr>
          <p:cNvCxnSpPr/>
          <p:nvPr/>
        </p:nvCxnSpPr>
        <p:spPr>
          <a:xfrm flipV="1">
            <a:off x="1151725" y="1905582"/>
            <a:ext cx="167524" cy="97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32D4A43-9E40-FC32-2DEA-597C99658A08}"/>
              </a:ext>
            </a:extLst>
          </p:cNvPr>
          <p:cNvCxnSpPr/>
          <p:nvPr/>
        </p:nvCxnSpPr>
        <p:spPr>
          <a:xfrm flipH="1">
            <a:off x="1724098" y="1633356"/>
            <a:ext cx="1026082" cy="59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E83D2499-3FC6-9427-1C6D-9EF59D858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42" y="3720900"/>
            <a:ext cx="3324225" cy="11906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68268A1-887F-9A2E-189A-63FADFE1D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58974"/>
            <a:ext cx="4086225" cy="151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0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E4388-90EE-CCF1-004A-BCCA18A1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0899BF8-496D-072A-EE4E-A5DA0EC63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701" y="1833396"/>
            <a:ext cx="2143125" cy="657225"/>
          </a:xfrm>
          <a:prstGeom prst="rect">
            <a:avLst/>
          </a:prstGeom>
        </p:spPr>
      </p:pic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BF474616-A8BE-54D2-05AE-95C9F539CF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53F757B4-60DC-6AA0-4FEA-5A502B65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 err="1"/>
              <a:t>ReProbe</a:t>
            </a:r>
            <a:r>
              <a:rPr lang="en-US" altLang="zh-CN" dirty="0"/>
              <a:t> the </a:t>
            </a:r>
            <a:r>
              <a:rPr lang="en-US" altLang="zh-CN" dirty="0" err="1"/>
              <a:t>Sphaleron</a:t>
            </a:r>
            <a:r>
              <a:rPr lang="en-US" altLang="zh-CN" dirty="0"/>
              <a:t> on Lattice</a:t>
            </a:r>
            <a:endParaRPr 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EDF4D8-F375-2F0C-3A26-6B0A39D22F7F}"/>
              </a:ext>
            </a:extLst>
          </p:cNvPr>
          <p:cNvSpPr txBox="1"/>
          <p:nvPr/>
        </p:nvSpPr>
        <p:spPr>
          <a:xfrm>
            <a:off x="753857" y="1416971"/>
            <a:ext cx="342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Boundary condition and </a:t>
            </a:r>
            <a:r>
              <a:rPr lang="en-US" altLang="zh-CN" dirty="0">
                <a:solidFill>
                  <a:srgbClr val="FF0000"/>
                </a:solidFill>
              </a:rPr>
              <a:t>symmetry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813F88-C152-C55E-E633-911DF1369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38437"/>
            <a:ext cx="962025" cy="400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E89B0C-78CA-50CE-4A4C-327717AF6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490621"/>
            <a:ext cx="2695575" cy="352425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4F30CB9-2EEC-A292-C0BA-F7213905E656}"/>
              </a:ext>
            </a:extLst>
          </p:cNvPr>
          <p:cNvCxnSpPr/>
          <p:nvPr/>
        </p:nvCxnSpPr>
        <p:spPr>
          <a:xfrm>
            <a:off x="2184824" y="2973545"/>
            <a:ext cx="0" cy="22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5F8642FD-9F59-48EC-C035-25014E5E8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250617"/>
            <a:ext cx="4619625" cy="41910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106947E-9BD0-49EC-4285-BA4C04D478D0}"/>
              </a:ext>
            </a:extLst>
          </p:cNvPr>
          <p:cNvCxnSpPr/>
          <p:nvPr/>
        </p:nvCxnSpPr>
        <p:spPr>
          <a:xfrm>
            <a:off x="2184824" y="3669717"/>
            <a:ext cx="0" cy="22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4BD36A07-04B8-4322-20E3-B484ECAB4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56" y="3914145"/>
            <a:ext cx="3514725" cy="381000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DB7A4612-F4AE-03FD-57C4-288C5C674E63}"/>
              </a:ext>
            </a:extLst>
          </p:cNvPr>
          <p:cNvCxnSpPr/>
          <p:nvPr/>
        </p:nvCxnSpPr>
        <p:spPr>
          <a:xfrm>
            <a:off x="5457825" y="2191768"/>
            <a:ext cx="10889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2CCB3C5-2FFF-1790-BC9C-66D8F3413861}"/>
              </a:ext>
            </a:extLst>
          </p:cNvPr>
          <p:cNvSpPr txBox="1"/>
          <p:nvPr/>
        </p:nvSpPr>
        <p:spPr>
          <a:xfrm>
            <a:off x="6915239" y="1416971"/>
            <a:ext cx="218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Calculus of Variations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410A8E9-158D-952D-AE9B-C45271EEDA9A}"/>
              </a:ext>
            </a:extLst>
          </p:cNvPr>
          <p:cNvCxnSpPr/>
          <p:nvPr/>
        </p:nvCxnSpPr>
        <p:spPr>
          <a:xfrm>
            <a:off x="7996326" y="2722260"/>
            <a:ext cx="0" cy="87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1792B5D1-0C47-824A-3719-9C176E41A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988" y="3893082"/>
            <a:ext cx="2895600" cy="6953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85D9743-5690-BCA6-E605-F6E299B4B1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0376" y="4026876"/>
            <a:ext cx="695325" cy="34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5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AB7A1-79CE-3884-6F0B-B94B227E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939DADB7-2867-19F7-D686-3C62D92833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5B483168-E60F-524A-812B-146416F2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Classical Simulation of the </a:t>
            </a:r>
            <a:r>
              <a:rPr lang="en-US" altLang="zh-CN" dirty="0" err="1"/>
              <a:t>Sphaleron</a:t>
            </a:r>
            <a:r>
              <a:rPr lang="en-US" altLang="zh-CN" dirty="0"/>
              <a:t> on Lattice</a:t>
            </a:r>
            <a:endParaRPr 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FEFBDD-3B46-67EE-D53E-497B319AF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9062"/>
            <a:ext cx="914400" cy="409575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DBEBC86-4B77-8E06-E541-47F1966D7D3E}"/>
              </a:ext>
            </a:extLst>
          </p:cNvPr>
          <p:cNvSpPr/>
          <p:nvPr/>
        </p:nvSpPr>
        <p:spPr>
          <a:xfrm>
            <a:off x="1284348" y="1549594"/>
            <a:ext cx="174504" cy="20242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98BD4C3-417F-41E3-E279-4E496FFAC287}"/>
              </a:ext>
            </a:extLst>
          </p:cNvPr>
          <p:cNvCxnSpPr/>
          <p:nvPr/>
        </p:nvCxnSpPr>
        <p:spPr>
          <a:xfrm flipH="1">
            <a:off x="1095884" y="1752018"/>
            <a:ext cx="286186" cy="32108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98FE0FD-BA3C-1CEC-4BA8-E16D79D74720}"/>
              </a:ext>
            </a:extLst>
          </p:cNvPr>
          <p:cNvSpPr txBox="1"/>
          <p:nvPr/>
        </p:nvSpPr>
        <p:spPr>
          <a:xfrm>
            <a:off x="696226" y="2030788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Volume</a:t>
            </a:r>
            <a:endParaRPr lang="zh-CN" altLang="en-US" sz="1100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D8CF17A-AC9D-4F7A-ADDB-0F0DEDE799FE}"/>
              </a:ext>
            </a:extLst>
          </p:cNvPr>
          <p:cNvSpPr/>
          <p:nvPr/>
        </p:nvSpPr>
        <p:spPr>
          <a:xfrm>
            <a:off x="1521673" y="1549594"/>
            <a:ext cx="174504" cy="20242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BEB4EE4-06B8-ED25-3133-459B7646F728}"/>
              </a:ext>
            </a:extLst>
          </p:cNvPr>
          <p:cNvCxnSpPr>
            <a:stCxn id="15" idx="5"/>
          </p:cNvCxnSpPr>
          <p:nvPr/>
        </p:nvCxnSpPr>
        <p:spPr>
          <a:xfrm>
            <a:off x="1670621" y="1722374"/>
            <a:ext cx="186100" cy="350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7EFB1E5-ACCA-337B-0DC3-F562D665A563}"/>
              </a:ext>
            </a:extLst>
          </p:cNvPr>
          <p:cNvSpPr txBox="1"/>
          <p:nvPr/>
        </p:nvSpPr>
        <p:spPr>
          <a:xfrm>
            <a:off x="1696177" y="203078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spacing</a:t>
            </a:r>
            <a:endParaRPr lang="zh-CN" altLang="en-US" sz="1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697634-80CE-EABD-B834-9AD5456B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38" y="1406257"/>
            <a:ext cx="38195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5D46B02-C064-E4BB-2045-5169A147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8" y="3970538"/>
            <a:ext cx="3653290" cy="23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A7CA3B7-F3D4-812A-C24E-2B15FEC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37" y="1376342"/>
            <a:ext cx="3819525" cy="24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7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C558D-7BD9-4521-2B66-B83B0CAD1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882254DA-863D-4F8E-4E88-5E16E636A8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8A050DB2-06DC-FA03-0F64-F52D50E1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 err="1"/>
              <a:t>Quantumlize</a:t>
            </a:r>
            <a:r>
              <a:rPr lang="en-US" altLang="zh-CN" dirty="0"/>
              <a:t> and Qubits Setting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8C1C60-7270-DCDE-D2BC-A8CB8C55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57483"/>
            <a:ext cx="4400550" cy="14954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94E463-E5EB-29DA-8F4F-9EC0DAF34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82750"/>
            <a:ext cx="3667125" cy="8763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B6872135-B137-709A-7263-0973A7A79F92}"/>
              </a:ext>
            </a:extLst>
          </p:cNvPr>
          <p:cNvSpPr/>
          <p:nvPr/>
        </p:nvSpPr>
        <p:spPr>
          <a:xfrm>
            <a:off x="2338823" y="1752927"/>
            <a:ext cx="332939" cy="382999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0EA201E-3BBB-07FC-F2E9-60C79EBA6128}"/>
              </a:ext>
            </a:extLst>
          </p:cNvPr>
          <p:cNvCxnSpPr>
            <a:stCxn id="10" idx="3"/>
          </p:cNvCxnSpPr>
          <p:nvPr/>
        </p:nvCxnSpPr>
        <p:spPr>
          <a:xfrm flipH="1">
            <a:off x="1396031" y="2079837"/>
            <a:ext cx="991550" cy="5167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38875C1-4CAD-F60A-CEC5-E9A6E1AC9A01}"/>
              </a:ext>
            </a:extLst>
          </p:cNvPr>
          <p:cNvSpPr txBox="1"/>
          <p:nvPr/>
        </p:nvSpPr>
        <p:spPr>
          <a:xfrm>
            <a:off x="838200" y="2549460"/>
            <a:ext cx="775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Diagonal</a:t>
            </a:r>
            <a:endParaRPr lang="zh-CN" altLang="en-US" sz="1200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7FFA95F-8626-3F88-E8CA-E77356A00D78}"/>
              </a:ext>
            </a:extLst>
          </p:cNvPr>
          <p:cNvSpPr/>
          <p:nvPr/>
        </p:nvSpPr>
        <p:spPr>
          <a:xfrm>
            <a:off x="4048489" y="1752927"/>
            <a:ext cx="456836" cy="382999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4039A73-7A11-82EB-D5B4-590788B3F648}"/>
              </a:ext>
            </a:extLst>
          </p:cNvPr>
          <p:cNvCxnSpPr>
            <a:stCxn id="19" idx="5"/>
          </p:cNvCxnSpPr>
          <p:nvPr/>
        </p:nvCxnSpPr>
        <p:spPr>
          <a:xfrm>
            <a:off x="4438423" y="2079837"/>
            <a:ext cx="2430047" cy="46962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4D9121B7-D309-B980-537D-9E2E68B05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470" y="1972068"/>
            <a:ext cx="2457450" cy="381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CE5BEDE-B5FE-BAC4-FC56-5B8303B21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470" y="2549460"/>
            <a:ext cx="4533900" cy="12477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4BF73B8-B6B8-8478-D05C-D031C64D7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58" y="4333275"/>
            <a:ext cx="1733550" cy="4095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7F4D7F2-0A30-9A8E-5A3B-1BB38D284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50" y="4388892"/>
            <a:ext cx="1685925" cy="390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5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3E22F-12A1-1949-73D2-4EA08289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79BC6355-DF3F-AF79-5723-284C39449B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3DDF6D65-37E8-231C-DE25-F815F272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Suzuki </a:t>
            </a:r>
            <a:r>
              <a:rPr lang="en-US" altLang="zh-CN" dirty="0" err="1"/>
              <a:t>Trotterization</a:t>
            </a:r>
            <a:endParaRPr 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2E4235-A371-1C16-934E-8B2A688B6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56" y="1848637"/>
            <a:ext cx="2800350" cy="1962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D24D97-2C24-2AFE-B417-7C20DB113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18835"/>
            <a:ext cx="2857500" cy="714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681224-BDB4-1152-9D50-422B322D7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348" y="2774648"/>
            <a:ext cx="2790825" cy="361950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347CE7AC-7F9C-7E4E-B360-4435765174AB}"/>
              </a:ext>
            </a:extLst>
          </p:cNvPr>
          <p:cNvSpPr/>
          <p:nvPr/>
        </p:nvSpPr>
        <p:spPr>
          <a:xfrm>
            <a:off x="4120979" y="2359293"/>
            <a:ext cx="3375195" cy="1192660"/>
          </a:xfrm>
          <a:prstGeom prst="rightArrow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AF024AA-A4CC-8627-3036-5B213CF75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922" y="1336735"/>
            <a:ext cx="2905125" cy="12668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112BCBC-4DE8-8DB2-C507-856F3A044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922" y="2577384"/>
            <a:ext cx="3286125" cy="3714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F05A1CF-36E3-EBA6-0AE8-4ACEC496E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7922" y="2992269"/>
            <a:ext cx="2876550" cy="4095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37F90F0-088B-DE3B-4CCE-9A20ABA686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7922" y="3517754"/>
            <a:ext cx="1152525" cy="3524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F8A3EAF-93E0-263F-E87A-80EFC14F37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6028" y="3493941"/>
            <a:ext cx="1333500" cy="400050"/>
          </a:xfrm>
          <a:prstGeom prst="rect">
            <a:avLst/>
          </a:prstGeom>
        </p:spPr>
      </p:pic>
      <p:sp>
        <p:nvSpPr>
          <p:cNvPr id="33" name="椭圆 32">
            <a:extLst>
              <a:ext uri="{FF2B5EF4-FFF2-40B4-BE49-F238E27FC236}">
                <a16:creationId xmlns:a16="http://schemas.microsoft.com/office/drawing/2014/main" id="{42848E12-FA84-7148-6BB1-169F93437741}"/>
              </a:ext>
            </a:extLst>
          </p:cNvPr>
          <p:cNvSpPr/>
          <p:nvPr/>
        </p:nvSpPr>
        <p:spPr>
          <a:xfrm>
            <a:off x="9625631" y="2536629"/>
            <a:ext cx="1221526" cy="82446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E7597EA-2E27-4017-E1FD-A619B940F437}"/>
              </a:ext>
            </a:extLst>
          </p:cNvPr>
          <p:cNvCxnSpPr/>
          <p:nvPr/>
        </p:nvCxnSpPr>
        <p:spPr>
          <a:xfrm>
            <a:off x="10543047" y="3315573"/>
            <a:ext cx="87726" cy="165429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55E24FDD-922D-DA75-B5E9-1EB5531CE4B4}"/>
              </a:ext>
            </a:extLst>
          </p:cNvPr>
          <p:cNvSpPr txBox="1"/>
          <p:nvPr/>
        </p:nvSpPr>
        <p:spPr>
          <a:xfrm>
            <a:off x="8125099" y="4998478"/>
            <a:ext cx="36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Trotterize</a:t>
            </a:r>
            <a:r>
              <a:rPr lang="en-US" altLang="zh-CN" dirty="0"/>
              <a:t> once more to Pauli strings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46F0E-467E-CB8F-CCE3-ED4B5901C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3D8163B1-73AC-4BB8-CF5D-7E03527B67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pPr marL="0" indent="0">
              <a:buNone/>
            </a:pPr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979ED702-E0B1-E9C6-0268-FF1198E6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Resource &amp; Error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1A9513-AA5F-82F1-29FA-858D47EB3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06513"/>
            <a:ext cx="1104900" cy="257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C2F97A-1AC1-BB15-B703-E179A35F7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149" y="1444006"/>
            <a:ext cx="885825" cy="3714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9A02DF-44B8-049A-69DA-52B88CEC3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023" y="1439838"/>
            <a:ext cx="704850" cy="3238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84B2E70-42F5-F072-64D0-25B2A88A7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057157"/>
            <a:ext cx="2247900" cy="3714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93D3968-EE36-F644-BDEB-AB7B53265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489333"/>
            <a:ext cx="2238375" cy="361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BAE3BCB-16F9-E23F-8694-4D8531D6E7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25" y="3363210"/>
            <a:ext cx="2190750" cy="3333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C1FDF1-0854-D3F9-F410-580ED3AEF9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649" y="2878646"/>
            <a:ext cx="2667000" cy="4572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996D97F-B750-E6E2-A382-BA0D2D08B4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3462" y="2735771"/>
            <a:ext cx="1114425" cy="3714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FEDFAB1-C55C-4855-38A3-6082E1E422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1575" y="2327408"/>
            <a:ext cx="838200" cy="3429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E3B3EB-1E37-6032-59E1-6BCD06AAF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7958" y="2764346"/>
            <a:ext cx="1847850" cy="35242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F2B55CD-C8CE-51EA-61A4-18A5C3056F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7065" y="2383346"/>
            <a:ext cx="2343150" cy="352425"/>
          </a:xfrm>
          <a:prstGeom prst="rect">
            <a:avLst/>
          </a:prstGeom>
        </p:spPr>
      </p:pic>
      <p:sp>
        <p:nvSpPr>
          <p:cNvPr id="36" name="箭头: 右 35">
            <a:extLst>
              <a:ext uri="{FF2B5EF4-FFF2-40B4-BE49-F238E27FC236}">
                <a16:creationId xmlns:a16="http://schemas.microsoft.com/office/drawing/2014/main" id="{88E81403-DB55-4796-C819-861BBDCB12AF}"/>
              </a:ext>
            </a:extLst>
          </p:cNvPr>
          <p:cNvSpPr/>
          <p:nvPr/>
        </p:nvSpPr>
        <p:spPr>
          <a:xfrm>
            <a:off x="3406173" y="2379795"/>
            <a:ext cx="1395813" cy="4572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Error</a:t>
            </a:r>
            <a:endParaRPr lang="zh-CN" altLang="en-US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BFB986B-9192-BD1A-EE1C-43F52ED1FC10}"/>
              </a:ext>
            </a:extLst>
          </p:cNvPr>
          <p:cNvSpPr/>
          <p:nvPr/>
        </p:nvSpPr>
        <p:spPr>
          <a:xfrm>
            <a:off x="7112776" y="2379795"/>
            <a:ext cx="257183" cy="29051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7CE83C8-BEAA-799D-9241-0F74C8BA468E}"/>
              </a:ext>
            </a:extLst>
          </p:cNvPr>
          <p:cNvSpPr/>
          <p:nvPr/>
        </p:nvSpPr>
        <p:spPr>
          <a:xfrm>
            <a:off x="8393856" y="2393961"/>
            <a:ext cx="257183" cy="29051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64D9372-34F8-C1E0-A75E-739C9CE594C3}"/>
              </a:ext>
            </a:extLst>
          </p:cNvPr>
          <p:cNvCxnSpPr>
            <a:stCxn id="38" idx="0"/>
          </p:cNvCxnSpPr>
          <p:nvPr/>
        </p:nvCxnSpPr>
        <p:spPr>
          <a:xfrm flipH="1" flipV="1">
            <a:off x="7241367" y="2057157"/>
            <a:ext cx="1" cy="32263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6C56D94E-30B8-89AA-6947-83607AFD2696}"/>
              </a:ext>
            </a:extLst>
          </p:cNvPr>
          <p:cNvSpPr txBox="1"/>
          <p:nvPr/>
        </p:nvSpPr>
        <p:spPr>
          <a:xfrm>
            <a:off x="6112697" y="1729227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Lenth of Pauli strings</a:t>
            </a:r>
            <a:endParaRPr lang="zh-CN" altLang="en-US" dirty="0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65C6234-49DB-71B3-9317-587E294CD4D9}"/>
              </a:ext>
            </a:extLst>
          </p:cNvPr>
          <p:cNvCxnSpPr>
            <a:stCxn id="39" idx="7"/>
          </p:cNvCxnSpPr>
          <p:nvPr/>
        </p:nvCxnSpPr>
        <p:spPr>
          <a:xfrm flipV="1">
            <a:off x="8613375" y="2218476"/>
            <a:ext cx="537605" cy="21803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35C4A2A7-A1E5-00E2-5D73-1F53A082B86B}"/>
              </a:ext>
            </a:extLst>
          </p:cNvPr>
          <p:cNvSpPr txBox="1"/>
          <p:nvPr/>
        </p:nvSpPr>
        <p:spPr>
          <a:xfrm>
            <a:off x="9060238" y="1918885"/>
            <a:ext cx="18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Trotterizing</a:t>
            </a:r>
            <a:r>
              <a:rPr lang="en-US" altLang="zh-CN" dirty="0"/>
              <a:t> Steps</a:t>
            </a:r>
            <a:endParaRPr lang="zh-CN" altLang="en-US" dirty="0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BBF2C222-DA9E-88A6-F347-905596A31211}"/>
              </a:ext>
            </a:extLst>
          </p:cNvPr>
          <p:cNvSpPr/>
          <p:nvPr/>
        </p:nvSpPr>
        <p:spPr>
          <a:xfrm>
            <a:off x="3406172" y="4478700"/>
            <a:ext cx="1395813" cy="4572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Resource</a:t>
            </a:r>
            <a:endParaRPr lang="zh-CN" altLang="en-US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95537EBB-F927-589B-40EC-2FC86E88F1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3448" y="4259577"/>
            <a:ext cx="895350" cy="28575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2C6267E7-61DB-AACA-4C97-13CADD5969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9610" y="4897703"/>
            <a:ext cx="1152525" cy="4191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B0C85C8-4E80-86BD-0B42-C90EEFCFBE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9212" y="4545327"/>
            <a:ext cx="828675" cy="34290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5F37CF7-6708-A520-4A30-89469C94E3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6630" y="4510800"/>
            <a:ext cx="1057275" cy="428625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25F22F0F-8867-4B0D-BC60-69B23E2116B0}"/>
              </a:ext>
            </a:extLst>
          </p:cNvPr>
          <p:cNvSpPr txBox="1"/>
          <p:nvPr/>
        </p:nvSpPr>
        <p:spPr>
          <a:xfrm>
            <a:off x="7242102" y="4479415"/>
            <a:ext cx="21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circuit depth at least</a:t>
            </a:r>
            <a:endParaRPr lang="zh-CN" altLang="en-US" dirty="0"/>
          </a:p>
        </p:txBody>
      </p:sp>
      <p:sp>
        <p:nvSpPr>
          <p:cNvPr id="58" name="波形 57">
            <a:extLst>
              <a:ext uri="{FF2B5EF4-FFF2-40B4-BE49-F238E27FC236}">
                <a16:creationId xmlns:a16="http://schemas.microsoft.com/office/drawing/2014/main" id="{B824276C-312A-988A-EAA6-B9A6C45E7335}"/>
              </a:ext>
            </a:extLst>
          </p:cNvPr>
          <p:cNvSpPr/>
          <p:nvPr/>
        </p:nvSpPr>
        <p:spPr>
          <a:xfrm>
            <a:off x="7754950" y="5107253"/>
            <a:ext cx="2343150" cy="930579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Still too large!!</a:t>
            </a:r>
            <a:endParaRPr lang="zh-CN" altLang="en-US" dirty="0">
              <a:solidFill>
                <a:srgbClr val="FF000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8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3" grpId="0"/>
      <p:bldP spid="47" grpId="0"/>
      <p:bldP spid="48" grpId="0" animBg="1"/>
      <p:bldP spid="57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91513A-6C6C-4E4C-914E-9EB2AEE5B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r>
              <a:rPr lang="en-US" altLang="zh-CN" sz="1600" b="0" dirty="0">
                <a:solidFill>
                  <a:srgbClr val="37415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generalized coherent states</a:t>
            </a:r>
            <a:endParaRPr lang="zh-cn" sz="1600" dirty="0"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BF5C98-04DC-43C8-8BA5-C33525F1AB7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rtlCol="0">
            <a:normAutofit/>
          </a:bodyPr>
          <a:lstStyle/>
          <a:p>
            <a:r>
              <a:rPr lang="en-US" altLang="zh-CN" sz="1600" b="0" dirty="0">
                <a:solidFill>
                  <a:srgbClr val="37415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rPr>
              <a:t>background field</a:t>
            </a:r>
            <a:endParaRPr lang="zh-cn" altLang="zh-CN" sz="1600" dirty="0">
              <a:latin typeface="Noto Sans S Chinese Bold" panose="020B0800000000000000" pitchFamily="34" charset="-122"/>
              <a:ea typeface="Noto Sans S Chinese Bold" panose="020B08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E1AA6A-68D8-451E-BB15-823A741D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Open question——States for Simulation</a:t>
            </a:r>
            <a:endParaRPr 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B3FE1B9C-712F-12CF-A67F-7A341F6FDD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ja-JP" sz="1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More Classical/Quantum Recourse to Verify: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8797A026-ED2A-2B75-5FB0-0F0EE69AE0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1266" y="2885580"/>
            <a:ext cx="4086667" cy="310246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rPr>
              <a:t>Physical Structure remained further refined: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434583-7B4F-0508-5621-1BDF1A43C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43" y="3300138"/>
            <a:ext cx="33337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3B1505D-04DF-48DC-C619-034D9670E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804" y="3398649"/>
            <a:ext cx="3390464" cy="10381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730489-357A-046D-592F-8C1802926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543" y="4036764"/>
            <a:ext cx="2619375" cy="800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DA515F1-ABEE-4A87-B558-FBABC8109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195" y="4694102"/>
            <a:ext cx="2182221" cy="164637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EEE3902-065D-28D3-5EB8-A24A63219999}"/>
              </a:ext>
            </a:extLst>
          </p:cNvPr>
          <p:cNvSpPr txBox="1"/>
          <p:nvPr/>
        </p:nvSpPr>
        <p:spPr>
          <a:xfrm>
            <a:off x="1250580" y="2586979"/>
            <a:ext cx="549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err="1"/>
              <a:t>A.M.Perelomov</a:t>
            </a:r>
            <a:r>
              <a:rPr lang="en-US" altLang="zh-CN" sz="1100" dirty="0"/>
              <a:t>, Commun.Math.Phys.26,222(1972).</a:t>
            </a:r>
            <a:endParaRPr lang="zh-CN" alt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5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10" grpId="0" build="p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花的特写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THANK YOU!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5983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76B60-D691-AEE7-8D19-3DA51D33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339"/>
            <a:ext cx="10515600" cy="583800"/>
          </a:xfrm>
        </p:spPr>
        <p:txBody>
          <a:bodyPr/>
          <a:lstStyle/>
          <a:p>
            <a:r>
              <a:rPr lang="en-US" altLang="zh-CN" dirty="0"/>
              <a:t>BG OF QUANTUM COMPUTING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DADC5EB-80DE-F56F-2536-11351224B9F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38200" y="1141803"/>
            <a:ext cx="6669881" cy="2619443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C8F48E-FE56-7004-FA44-399488556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631068"/>
            <a:ext cx="5348288" cy="2610025"/>
          </a:xfrm>
          <a:prstGeom prst="rect">
            <a:avLst/>
          </a:prstGeom>
        </p:spPr>
      </p:pic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6C3FFB72-8DEE-C5D6-0685-BFC946090180}"/>
              </a:ext>
            </a:extLst>
          </p:cNvPr>
          <p:cNvSpPr/>
          <p:nvPr/>
        </p:nvSpPr>
        <p:spPr>
          <a:xfrm>
            <a:off x="5449230" y="1809446"/>
            <a:ext cx="5716859" cy="3435088"/>
          </a:xfrm>
          <a:prstGeom prst="cloudCallout">
            <a:avLst>
              <a:gd name="adj1" fmla="val -53863"/>
              <a:gd name="adj2" fmla="val 663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The future is bright</a:t>
            </a:r>
            <a:endParaRPr lang="zh-CN" altLang="zh-CN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en-US" altLang="zh-CN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The path is superposed</a:t>
            </a:r>
            <a:endParaRPr lang="zh-CN" altLang="en-US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The </a:t>
            </a:r>
            <a:r>
              <a:rPr lang="en-US" altLang="ja-JP" i="1" dirty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static unstable</a:t>
            </a:r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vacuum solution at which the non-contractible loop in the field configuration space of the gauge field reaches its </a:t>
            </a:r>
            <a:r>
              <a:rPr lang="en-US" altLang="ja-JP" i="1" dirty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saddle point</a:t>
            </a:r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is the generalized </a:t>
            </a:r>
            <a:r>
              <a:rPr lang="en-US" altLang="ja-JP" dirty="0" err="1">
                <a:latin typeface="Microsoft Yi Baiti" panose="03000500000000000000" pitchFamily="66" charset="0"/>
                <a:ea typeface="Microsoft Yi Baiti" panose="03000500000000000000" pitchFamily="66" charset="0"/>
              </a:rPr>
              <a:t>sphaleron</a:t>
            </a:r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solution.</a:t>
            </a:r>
          </a:p>
          <a:p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A one-dimensional example:</a:t>
            </a:r>
          </a:p>
          <a:p>
            <a:endParaRPr lang="en-US" altLang="ja-JP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 rtl="0">
              <a:buNone/>
            </a:pPr>
            <a:endParaRPr 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What is </a:t>
            </a:r>
            <a:r>
              <a:rPr lang="en-US" altLang="zh-CN" dirty="0" err="1"/>
              <a:t>Sphaleron</a:t>
            </a:r>
            <a:endParaRPr 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3B1C5D-CEF9-9B60-2321-8D53ACE7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75" y="2499732"/>
            <a:ext cx="5204457" cy="3216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EA1A-5674-174C-89C3-59089D6B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ECA78A8B-E6D9-5CA0-1361-4244A1F161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r>
              <a:rPr lang="en-US" altLang="ja-JP" b="1" dirty="0" err="1">
                <a:latin typeface="Microsoft Yi Baiti" panose="03000500000000000000" pitchFamily="66" charset="0"/>
                <a:ea typeface="Microsoft Yi Baiti" panose="03000500000000000000" pitchFamily="66" charset="0"/>
              </a:rPr>
              <a:t>Sphaleron</a:t>
            </a:r>
            <a:r>
              <a:rPr lang="en-US" altLang="ja-JP" b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in EW system </a:t>
            </a:r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is a </a:t>
            </a:r>
            <a:r>
              <a:rPr lang="en-US" altLang="ja-JP" i="1" dirty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physically static solution</a:t>
            </a:r>
            <a:r>
              <a:rPr lang="en-US" altLang="ja-JP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governing the thermal equilibrium dynamics between vacuum states with different looping numbers.</a:t>
            </a:r>
          </a:p>
          <a:p>
            <a:pPr marL="0" indent="0" rtl="0">
              <a:buNone/>
            </a:pPr>
            <a:endParaRPr 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41EE5F9D-A45C-3C2F-6CC0-0A3A1BFB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Why is </a:t>
            </a:r>
            <a:r>
              <a:rPr lang="en-US" altLang="zh-CN" dirty="0" err="1"/>
              <a:t>Sphaleron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D62AA7-0DAF-BCC8-6F30-EA239E5D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09" y="2888851"/>
            <a:ext cx="4163182" cy="2808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7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0501D-02F0-89DD-6123-E1C89FCE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9A0920DF-7BBD-FAB8-8D0A-CE4107602C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r>
              <a:rPr lang="en-US" altLang="zh-CN" dirty="0">
                <a:latin typeface="Microsoft Yi Baiti" panose="03000500000000000000" pitchFamily="66" charset="0"/>
              </a:rPr>
              <a:t>The </a:t>
            </a:r>
            <a:r>
              <a:rPr lang="en-US" altLang="zh-CN" dirty="0" err="1">
                <a:latin typeface="Microsoft Yi Baiti" panose="03000500000000000000" pitchFamily="66" charset="0"/>
              </a:rPr>
              <a:t>sphaleron</a:t>
            </a:r>
            <a:r>
              <a:rPr lang="en-US" altLang="zh-CN" dirty="0">
                <a:latin typeface="Microsoft Yi Baiti" panose="03000500000000000000" pitchFamily="66" charset="0"/>
              </a:rPr>
              <a:t> solution in the </a:t>
            </a:r>
            <a:r>
              <a:rPr lang="en-US" altLang="zh-CN" i="1" dirty="0">
                <a:solidFill>
                  <a:srgbClr val="FF0000"/>
                </a:solidFill>
                <a:latin typeface="Microsoft Yi Baiti" panose="03000500000000000000" pitchFamily="66" charset="0"/>
              </a:rPr>
              <a:t>Weinberg-Salam model</a:t>
            </a:r>
            <a:r>
              <a:rPr lang="en-US" altLang="zh-CN" dirty="0">
                <a:latin typeface="Microsoft Yi Baiti" panose="03000500000000000000" pitchFamily="66" charset="0"/>
              </a:rPr>
              <a:t> is given by Manton which reach its saddle point has important implications in theories of baryogenesis.</a:t>
            </a:r>
          </a:p>
          <a:p>
            <a:r>
              <a:rPr lang="en-US" altLang="zh-CN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Dynamics are crucial but challenging to simulate on classical computers.</a:t>
            </a: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3D0BDFC1-7CA4-38C7-472D-7634CD05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 err="1"/>
              <a:t>Sphaleron</a:t>
            </a:r>
            <a:r>
              <a:rPr lang="en-US" altLang="zh-CN" dirty="0"/>
              <a:t> on EW</a:t>
            </a:r>
            <a:endParaRPr 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CF6469-5A50-09F8-6A2F-83DE8C5E8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25837"/>
            <a:ext cx="2982951" cy="23009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E28908-8808-5AA1-A4BB-24F36EB6F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449" y="3567899"/>
            <a:ext cx="5185317" cy="225890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1BFC09F-0721-7201-2169-F24D7BD53675}"/>
              </a:ext>
            </a:extLst>
          </p:cNvPr>
          <p:cNvCxnSpPr/>
          <p:nvPr/>
        </p:nvCxnSpPr>
        <p:spPr>
          <a:xfrm flipV="1">
            <a:off x="9039922" y="3429000"/>
            <a:ext cx="1107688" cy="869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卷形: 水平 13">
            <a:extLst>
              <a:ext uri="{FF2B5EF4-FFF2-40B4-BE49-F238E27FC236}">
                <a16:creationId xmlns:a16="http://schemas.microsoft.com/office/drawing/2014/main" id="{7F6E91EB-A10C-F8AB-F4CF-40F65AEC05B1}"/>
              </a:ext>
            </a:extLst>
          </p:cNvPr>
          <p:cNvSpPr/>
          <p:nvPr/>
        </p:nvSpPr>
        <p:spPr>
          <a:xfrm>
            <a:off x="8350954" y="2658710"/>
            <a:ext cx="3002846" cy="775056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00B050"/>
                </a:solidFill>
                <a:latin typeface="Noto Sans JP Medium" panose="020B0200000000000000" pitchFamily="34" charset="-122"/>
                <a:ea typeface="Noto Sans JP Medium" panose="020B0200000000000000" pitchFamily="34" charset="-122"/>
                <a:cs typeface="Microsoft Sans Serif" panose="020B0604020202020204" pitchFamily="34" charset="0"/>
              </a:rPr>
              <a:t>Spherical Symmetry Ansatz </a:t>
            </a:r>
            <a:endParaRPr lang="zh-CN" altLang="en-US" sz="1600" dirty="0">
              <a:solidFill>
                <a:srgbClr val="00B050"/>
              </a:solidFill>
              <a:latin typeface="Noto Sans JP Medium" panose="020B0200000000000000" pitchFamily="34" charset="-122"/>
              <a:ea typeface="Noto Sans JP Medium" panose="020B0200000000000000" pitchFamily="34" charset="-122"/>
              <a:cs typeface="Microsoft Sans Serif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0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95B65-3527-C8D2-4B29-DBF8823C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4AD25499-8516-4C52-262A-A35EBE5554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8F8576EA-9EF6-AD33-E62E-6E46E48E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 err="1"/>
              <a:t>Sphaleron</a:t>
            </a:r>
            <a:r>
              <a:rPr lang="en-US" altLang="zh-CN" dirty="0"/>
              <a:t> on O(3) non-linear sigma model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984BA-6097-81DB-F7C8-AA5082AE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9" y="1981532"/>
            <a:ext cx="5505450" cy="838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34E1DD-D82E-0D87-8721-37B8829B4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379" y="1883297"/>
            <a:ext cx="4832195" cy="30914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C59015-B2BA-0948-6B4E-99B9AFE77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89" y="3178079"/>
            <a:ext cx="4333875" cy="14382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A633DB7-B252-F79D-AD83-0BF51EDA48DE}"/>
              </a:ext>
            </a:extLst>
          </p:cNvPr>
          <p:cNvSpPr txBox="1"/>
          <p:nvPr/>
        </p:nvSpPr>
        <p:spPr>
          <a:xfrm>
            <a:off x="6452839" y="5021834"/>
            <a:ext cx="493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E. Mottola and A. Wipf, Phys. Rev. D 39, 588 (1989)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3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5A3D1-E459-309E-96A9-5513095A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98509CD9-BD0C-7B2C-9A5C-927FE3BB13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D0AFDB65-DB27-7AFA-1A4C-A01FAB6C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Probe the </a:t>
            </a:r>
            <a:r>
              <a:rPr lang="en-US" altLang="zh-CN" dirty="0" err="1"/>
              <a:t>Sphaleron</a:t>
            </a:r>
            <a:endParaRPr 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C128A2-E140-78EE-4C37-A2F79A553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66" y="1447800"/>
            <a:ext cx="4966127" cy="15533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0B4082-0D98-0019-D7A7-67A4F5BD7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293" y="1364375"/>
            <a:ext cx="4966127" cy="1488386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8D04218-D1D6-8E2A-A42B-39D249043C18}"/>
              </a:ext>
            </a:extLst>
          </p:cNvPr>
          <p:cNvCxnSpPr/>
          <p:nvPr/>
        </p:nvCxnSpPr>
        <p:spPr>
          <a:xfrm>
            <a:off x="8016222" y="2745000"/>
            <a:ext cx="0" cy="68400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E13B58CF-C814-741F-5294-B34F77EBA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804" y="3454720"/>
            <a:ext cx="4435068" cy="111615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9AEBE3F-7107-3213-5359-8347938EB4EB}"/>
              </a:ext>
            </a:extLst>
          </p:cNvPr>
          <p:cNvSpPr txBox="1"/>
          <p:nvPr/>
        </p:nvSpPr>
        <p:spPr>
          <a:xfrm>
            <a:off x="8016222" y="2902334"/>
            <a:ext cx="85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Fixed η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301F279-44A2-4300-2089-726FC01CA7CA}"/>
              </a:ext>
            </a:extLst>
          </p:cNvPr>
          <p:cNvCxnSpPr>
            <a:cxnSpLocks/>
          </p:cNvCxnSpPr>
          <p:nvPr/>
        </p:nvCxnSpPr>
        <p:spPr>
          <a:xfrm flipH="1">
            <a:off x="4597912" y="3950765"/>
            <a:ext cx="172160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CD7DD7A-2F79-DEAD-87D0-B648482408B5}"/>
              </a:ext>
            </a:extLst>
          </p:cNvPr>
          <p:cNvSpPr txBox="1"/>
          <p:nvPr/>
        </p:nvSpPr>
        <p:spPr>
          <a:xfrm>
            <a:off x="4428048" y="4071353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Boundary Condition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5CCA0C5-8ECC-3D96-5E76-B62948AB8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9329" y="4400965"/>
            <a:ext cx="2601606" cy="6200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14E7A23-B44C-E9EE-615A-763C97120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76" y="3383006"/>
            <a:ext cx="4063363" cy="1057679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2A6B0DAA-AEEF-19A1-B3DF-B03AF914125F}"/>
              </a:ext>
            </a:extLst>
          </p:cNvPr>
          <p:cNvSpPr/>
          <p:nvPr/>
        </p:nvSpPr>
        <p:spPr>
          <a:xfrm>
            <a:off x="649154" y="3429000"/>
            <a:ext cx="3778894" cy="1205821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DDB38049-A38F-6C3C-DCAF-5D300272E108}"/>
              </a:ext>
            </a:extLst>
          </p:cNvPr>
          <p:cNvSpPr/>
          <p:nvPr/>
        </p:nvSpPr>
        <p:spPr>
          <a:xfrm>
            <a:off x="6891454" y="3672468"/>
            <a:ext cx="639336" cy="27828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060024D-8032-3E7F-613F-F5EF1A1CD991}"/>
              </a:ext>
            </a:extLst>
          </p:cNvPr>
          <p:cNvCxnSpPr>
            <a:stCxn id="2" idx="5"/>
          </p:cNvCxnSpPr>
          <p:nvPr/>
        </p:nvCxnSpPr>
        <p:spPr>
          <a:xfrm>
            <a:off x="7437161" y="3910003"/>
            <a:ext cx="324088" cy="85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CF54E250-B70B-F914-42A3-262B00ADB1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1504" y="4616209"/>
            <a:ext cx="538242" cy="384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4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D004-E1A8-47A3-3209-F0831172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0629E548-3E20-7A1D-D9EE-7BFA04A41E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C7C07ED-F25F-3747-C30E-175EB5EE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Check the saddle point —— discontinuity treating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14BCA7-F31B-3225-1926-C6849FAFC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379" y="1264837"/>
            <a:ext cx="5129903" cy="1617966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5B3083D-6BFE-6005-9C56-1F803A816A92}"/>
              </a:ext>
            </a:extLst>
          </p:cNvPr>
          <p:cNvCxnSpPr/>
          <p:nvPr/>
        </p:nvCxnSpPr>
        <p:spPr>
          <a:xfrm>
            <a:off x="1570534" y="2687359"/>
            <a:ext cx="0" cy="84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3376F82-8C8C-69F1-F98A-8B1E88D7E5D3}"/>
              </a:ext>
            </a:extLst>
          </p:cNvPr>
          <p:cNvCxnSpPr>
            <a:cxnSpLocks/>
          </p:cNvCxnSpPr>
          <p:nvPr/>
        </p:nvCxnSpPr>
        <p:spPr>
          <a:xfrm>
            <a:off x="8718211" y="2785081"/>
            <a:ext cx="0" cy="753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CBEC9A3-D368-A894-0A99-03014945A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192" y="2778101"/>
            <a:ext cx="2203522" cy="5735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6072E68-B067-64BD-15CF-9FDB66075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635" y="2933168"/>
            <a:ext cx="1878942" cy="352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03BE820-F45F-C98B-2E7A-4463610EB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60" y="3720900"/>
            <a:ext cx="3002647" cy="6276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50ECE8-DC5D-49F5-5E55-FFEE810D3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0961" y="3588824"/>
            <a:ext cx="5235602" cy="652617"/>
          </a:xfrm>
          <a:prstGeom prst="rect">
            <a:avLst/>
          </a:prstGeom>
        </p:spPr>
      </p:pic>
      <p:sp>
        <p:nvSpPr>
          <p:cNvPr id="28" name="对话气泡: 椭圆形 27">
            <a:extLst>
              <a:ext uri="{FF2B5EF4-FFF2-40B4-BE49-F238E27FC236}">
                <a16:creationId xmlns:a16="http://schemas.microsoft.com/office/drawing/2014/main" id="{4D80C418-CD7E-1A35-745B-32B30ECDCA07}"/>
              </a:ext>
            </a:extLst>
          </p:cNvPr>
          <p:cNvSpPr/>
          <p:nvPr/>
        </p:nvSpPr>
        <p:spPr>
          <a:xfrm>
            <a:off x="9323059" y="2038205"/>
            <a:ext cx="1878942" cy="84459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Discontinuity at Zero</a:t>
            </a:r>
            <a:endParaRPr lang="zh-CN" altLang="en-US" sz="1600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86CFF8D-09EA-B332-F129-5FAE860B5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2041" y="4458044"/>
            <a:ext cx="2031868" cy="120892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742AC18-1310-3882-D2FE-13AAC5BFC5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9902" y="4458045"/>
            <a:ext cx="2603597" cy="12579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D9D31AE-0E1D-E5EF-5644-FA6595A2A0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960" y="4458044"/>
            <a:ext cx="2373179" cy="770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6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E21E-8794-A458-39B0-536ACB04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EBF70EE7-0067-59C2-DCF2-AEFB10BDC2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/>
          <a:lstStyle/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  <a:p>
            <a:endParaRPr lang="en-US" altLang="zh-CN" dirty="0">
              <a:latin typeface="Microsoft Yi Baiti" panose="03000500000000000000" pitchFamily="66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8D4169FD-545A-0E48-C161-7B5E65FF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Check the saddle point —— discontinuity treating</a:t>
            </a:r>
            <a:endParaRPr lang="zh-cn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0377D82-9C30-7C76-5B66-4D100EDFA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508" y="4559354"/>
            <a:ext cx="2031868" cy="120892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6BB8AA0-92B2-C7DC-AB76-65EC25652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6" y="4317038"/>
            <a:ext cx="2410479" cy="14512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E23444-BC2B-6B3B-7F30-CCCCA136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86" y="1524344"/>
            <a:ext cx="40290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39443E-1D58-B029-DB55-43B5E95E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00" y="1418164"/>
            <a:ext cx="3622118" cy="29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88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322</Words>
  <Application>Microsoft Office PowerPoint</Application>
  <PresentationFormat>宽屏</PresentationFormat>
  <Paragraphs>119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Microsoft YaHei UI</vt:lpstr>
      <vt:lpstr>Noto Sans JP Medium</vt:lpstr>
      <vt:lpstr>Noto Sans S Chinese Bold</vt:lpstr>
      <vt:lpstr>UD Digi Kyokasho NP-B</vt:lpstr>
      <vt:lpstr>等线</vt:lpstr>
      <vt:lpstr>Arial</vt:lpstr>
      <vt:lpstr>Bookman Old Style</vt:lpstr>
      <vt:lpstr>Calibri</vt:lpstr>
      <vt:lpstr>Microsoft Yi Baiti</vt:lpstr>
      <vt:lpstr>WPS</vt:lpstr>
      <vt:lpstr>PowerPoint 演示文稿</vt:lpstr>
      <vt:lpstr>BG OF QUANTUM COMPUTING</vt:lpstr>
      <vt:lpstr>What is Sphaleron</vt:lpstr>
      <vt:lpstr>Why is Sphaleron</vt:lpstr>
      <vt:lpstr>Sphaleron on EW</vt:lpstr>
      <vt:lpstr>Sphaleron on O(3) non-linear sigma model</vt:lpstr>
      <vt:lpstr>Probe the Sphaleron</vt:lpstr>
      <vt:lpstr>Check the saddle point —— discontinuity treating</vt:lpstr>
      <vt:lpstr>Check the saddle point —— discontinuity treating</vt:lpstr>
      <vt:lpstr>Sphaleron on Lattice</vt:lpstr>
      <vt:lpstr>ReProbe the Sphaleron on Lattice</vt:lpstr>
      <vt:lpstr>Classical Simulation of the Sphaleron on Lattice</vt:lpstr>
      <vt:lpstr>Quantumlize and Qubits Setting</vt:lpstr>
      <vt:lpstr>Suzuki Trotterization</vt:lpstr>
      <vt:lpstr>Resource &amp; Error</vt:lpstr>
      <vt:lpstr>Open question——States for Simulation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</dc:creator>
  <cp:lastModifiedBy>jasson H</cp:lastModifiedBy>
  <cp:revision>21</cp:revision>
  <dcterms:created xsi:type="dcterms:W3CDTF">2023-08-09T12:44:00Z</dcterms:created>
  <dcterms:modified xsi:type="dcterms:W3CDTF">2025-11-07T15:21:04Z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0FFB374EF87741258E9EC42A4DEF22FC_13</vt:lpwstr>
  </property>
</Properties>
</file>