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</p:sldMasterIdLst>
  <p:notesMasterIdLst>
    <p:notesMasterId r:id="rId5"/>
  </p:notesMasterIdLst>
  <p:sldIdLst>
    <p:sldId id="286" r:id="rId4"/>
    <p:sldId id="307" r:id="rId6"/>
    <p:sldId id="304" r:id="rId7"/>
    <p:sldId id="260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8" r:id="rId25"/>
    <p:sldId id="305" r:id="rId26"/>
    <p:sldId id="263" r:id="rId27"/>
    <p:sldId id="264" r:id="rId28"/>
    <p:sldId id="265" r:id="rId29"/>
    <p:sldId id="306" r:id="rId30"/>
    <p:sldId id="267" r:id="rId31"/>
    <p:sldId id="268" r:id="rId32"/>
    <p:sldId id="269" r:id="rId33"/>
    <p:sldId id="270" r:id="rId34"/>
    <p:sldId id="271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宋春晓" initials="宋春晓" lastIdx="0" clrIdx="0"/>
  <p:cmAuthor id="2" name="zlei" initials="z" lastIdx="0" clrIdx="1"/>
  <p:cmAuthor id="3" name="USTC" initials="U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CA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70.wmf"/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74.wmf"/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/>
            <a:r>
              <a:rPr lang="en-US" altLang="zh-CN" dirty="0"/>
              <a:t>Good morning and good afternoon. This is </a:t>
            </a:r>
            <a:r>
              <a:rPr lang="en-US" altLang="zh-CN" dirty="0" err="1"/>
              <a:t>Yaping</a:t>
            </a:r>
            <a:r>
              <a:rPr lang="en-US" altLang="zh-CN" dirty="0"/>
              <a:t> Wang, from Central China Normal University. </a:t>
            </a:r>
            <a:endParaRPr lang="en-US" altLang="zh-CN" dirty="0"/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en-US" altLang="zh-CN" dirty="0"/>
              <a:t>Today I will talk about the assembly of modules and </a:t>
            </a:r>
            <a:r>
              <a:rPr lang="en-US" altLang="zh-CN" dirty="0" err="1"/>
              <a:t>supermodules</a:t>
            </a:r>
            <a:r>
              <a:rPr lang="en-US" altLang="zh-CN" dirty="0"/>
              <a:t> for the Inner Tracking System of the NICA/MPD experiment.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7D163-F2D9-4637-9A92-1EE9CA7F0B12}" type="slidenum">
              <a:rPr lang="zh-CN" altLang="en-US" smtClean="0"/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2E8ECFA-0037-5241-9356-926B3DB0C96B}" type="datetime1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Part 1 R&amp;D of MAPS Process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Part 1 R&amp;D of MAPS Process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The top two figures are the layout and wafer of MICA_V1.</a:t>
            </a:r>
            <a:endParaRPr lang="en-US" altLang="zh-CN" b="1"/>
          </a:p>
          <a:p>
            <a:r>
              <a:rPr lang="en-US" altLang="zh-CN" b="1"/>
              <a:t>The block diagram of MICA_V1 is shown in bottom left.</a:t>
            </a:r>
            <a:endParaRPr lang="en-US" altLang="zh-CN" b="1"/>
          </a:p>
          <a:p>
            <a:r>
              <a:rPr lang="en-US" altLang="zh-CN" b="1"/>
              <a:t>The table in bottom right compares the performance of ALPIDE and MICA_V1.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We have developed a test system to test MICA_V1.</a:t>
            </a:r>
            <a:endParaRPr lang="en-US" altLang="zh-CN" b="1"/>
          </a:p>
          <a:p>
            <a:r>
              <a:rPr lang="en-US" altLang="zh-CN" b="1"/>
              <a:t>The pixel front-end test results are shown in top right.</a:t>
            </a:r>
            <a:endParaRPr lang="en-US" altLang="zh-CN" b="1"/>
          </a:p>
          <a:p>
            <a:r>
              <a:rPr lang="en-US" altLang="zh-CN" b="1"/>
              <a:t>The Pixel array readout test results are shown in the bottom.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This slice shows the test results of two radiation source using MICA_V1.</a:t>
            </a:r>
            <a:endParaRPr lang="en-US" altLang="zh-CN" b="1"/>
          </a:p>
          <a:p>
            <a:r>
              <a:rPr lang="en-US" altLang="zh-CN" b="1"/>
              <a:t>The left is the result of Americium 241.</a:t>
            </a:r>
            <a:endParaRPr lang="en-US" altLang="zh-CN" b="1"/>
          </a:p>
          <a:p>
            <a:r>
              <a:rPr lang="en-US" altLang="zh-CN" b="1"/>
              <a:t>The right is the result of Sr 90.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Part 1 R&amp;D of MAPS Process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This figure shows the block diagram of MICA_V2.</a:t>
            </a:r>
            <a:endParaRPr lang="en-US" altLang="zh-CN" b="1"/>
          </a:p>
          <a:p>
            <a:r>
              <a:rPr lang="en-US" altLang="zh-CN" b="1"/>
              <a:t>Compared to MICA_V1, it add red parts and modify yellow parts.</a:t>
            </a:r>
            <a:endParaRPr lang="en-US" altLang="zh-CN" b="1"/>
          </a:p>
          <a:p>
            <a:r>
              <a:rPr lang="en-US" altLang="zh-CN" b="1"/>
              <a:t>Specifically, It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Add clock tree interconnection function between chips.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Add control management unit (CMU) to replace SPI interface.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Modify the data management unit (DMU) to support data transmission between master and slave chips.  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Modify the framing readout management unit (FROMU) to add chip ID information.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Both clock and control signals use differential I/O.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the 3.3V power supply and 3.3V I/O. Only has 1.2V power supply.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High-speed serial interface has been changed from 1.1Gbps to 1.2Gbps.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And add on-chip LDO.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This slice shows the 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Chip identification and geographical address allocation</a:t>
            </a:r>
            <a:endParaRPr lang="en-US" altLang="zh-CN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0f Inner Barrel Module, Outer Barrel Module, Middle layer Stave and Outer Layer Stave.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This slice shows the chip and modules clocking schemes of Inner Barrel Modules and Outer Barrel Modules.</a:t>
            </a:r>
            <a:endParaRPr lang="en-US" altLang="zh-CN" b="1"/>
          </a:p>
          <a:p>
            <a:r>
              <a:rPr lang="en-US" altLang="zh-CN" b="1"/>
              <a:t>The clock signal adopts the MLVDS standard.</a:t>
            </a:r>
            <a:endParaRPr lang="en-US" altLang="zh-CN" b="1"/>
          </a:p>
          <a:p>
            <a:r>
              <a:rPr lang="en-US" altLang="zh-CN" b="1"/>
              <a:t>In Outer Barrel Modules, the local clock line has on-chp termination resistors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Part 1 R&amp;D of MAPS Process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This slice shows the </a:t>
            </a:r>
            <a:r>
              <a:rPr lang="en-US" altLang="zh-CN" b="1" dirty="0">
                <a:solidFill>
                  <a:srgbClr val="0070C0"/>
                </a:solidFill>
                <a:latin typeface="Roboto"/>
                <a:sym typeface="+mn-ea"/>
              </a:rPr>
              <a:t>Inner Barrel Module signal connection diagram.</a:t>
            </a:r>
            <a:endParaRPr lang="en-US" altLang="zh-CN" b="1" dirty="0">
              <a:solidFill>
                <a:srgbClr val="0070C0"/>
              </a:solidFill>
              <a:latin typeface="Roboto"/>
              <a:sym typeface="+mn-ea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All chips' clocks are connected to the global clock line, MLVDS signal standard.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All chip control interfaces are connected to the global control bus, MLVDS signal standard.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All chips output data directly to the readout unit through the 1.2Gbps high-speed serial interface，CML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signal standard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>
                <a:sym typeface="+mn-ea"/>
              </a:rPr>
              <a:t>This slice shows the </a:t>
            </a:r>
            <a:r>
              <a:rPr lang="en-US" altLang="zh-CN" b="1" dirty="0">
                <a:solidFill>
                  <a:srgbClr val="0070C0"/>
                </a:solidFill>
                <a:latin typeface="Roboto"/>
                <a:sym typeface="+mn-ea"/>
              </a:rPr>
              <a:t>Outer Barrel Module Master chip signal connection diagram</a:t>
            </a:r>
            <a:r>
              <a:rPr lang="en-US" altLang="zh-CN" b="1" dirty="0">
                <a:solidFill>
                  <a:srgbClr val="0070C0"/>
                </a:solidFill>
                <a:latin typeface="Roboto"/>
                <a:sym typeface="+mn-ea"/>
              </a:rPr>
              <a:t>.</a:t>
            </a:r>
            <a:endParaRPr lang="en-US" altLang="zh-CN" b="1" dirty="0">
              <a:solidFill>
                <a:srgbClr val="0070C0"/>
              </a:solidFill>
              <a:latin typeface="Roboto"/>
              <a:sym typeface="+mn-ea"/>
            </a:endParaRPr>
          </a:p>
          <a:p>
            <a:r>
              <a:rPr lang="en-US" altLang="zh-CN" b="1"/>
              <a:t>It is almost the same with inner Barrel Module chip.</a:t>
            </a:r>
            <a:endParaRPr lang="en-US" altLang="zh-CN" b="1"/>
          </a:p>
          <a:p>
            <a:r>
              <a:rPr lang="en-US" altLang="zh-CN" b="1"/>
              <a:t>The difference is the data rate of the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high-speed serial interface.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The left figure shows the block diagram of Data Management Unit.</a:t>
            </a:r>
            <a:endParaRPr lang="en-US" altLang="zh-CN" b="1"/>
          </a:p>
          <a:p>
            <a:r>
              <a:rPr lang="en-US" altLang="zh-CN" b="1"/>
              <a:t>The Date frame before 8B10B encoding is shown in the right.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We have implemented the verification of CMU and DMU, through simulation verification and FPGA prototype verification.</a:t>
            </a:r>
            <a:endParaRPr lang="en-US" altLang="zh-CN" b="1"/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/>
              <a:t>The simulation include </a:t>
            </a:r>
            <a:r>
              <a:rPr lang="en-US" altLang="zh-CN" b="1" dirty="0">
                <a:sym typeface="+mn-ea"/>
              </a:rPr>
              <a:t>one read-write controller, one master chip, and Six slave chips.</a:t>
            </a:r>
            <a:endParaRPr lang="en-US" altLang="zh-CN" b="1" dirty="0">
              <a:sym typeface="+mn-ea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 dirty="0"/>
              <a:t>The FPGA </a:t>
            </a:r>
            <a:r>
              <a:rPr lang="en-US" altLang="zh-CN" b="1" dirty="0">
                <a:solidFill>
                  <a:srgbClr val="0070C0"/>
                </a:solidFill>
                <a:latin typeface="Roboto"/>
                <a:sym typeface="+mn-ea"/>
              </a:rPr>
              <a:t>prototype include </a:t>
            </a:r>
            <a:r>
              <a:rPr lang="en-US" altLang="zh-CN" b="1" dirty="0">
                <a:sym typeface="+mn-ea"/>
              </a:rPr>
              <a:t>one read-write controller, one master and one slave.</a:t>
            </a:r>
            <a:endParaRPr lang="en-US" altLang="zh-CN" b="1" dirty="0">
              <a:sym typeface="+mn-ea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b="1"/>
              <a:t>The right figure shows the Layout of CMU and DMU.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We have also implemented the design of submodules, like MLVDS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AERD 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DAC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ADC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LDO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PLL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en-US" altLang="zh-CN" b="1">
                <a:solidFill>
                  <a:srgbClr val="2E54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MAPS is one of the most advanced charged-particle detection technologies.</a:t>
            </a:r>
            <a:endParaRPr lang="en-US" altLang="zh-CN" b="1">
              <a:solidFill>
                <a:srgbClr val="2E54A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en-US" altLang="zh-CN" b="1">
                <a:solidFill>
                  <a:srgbClr val="2E54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It integrates sensor and readout circuit on the same silicon chip, with advantages of low material budget, low cost, and low power consumption.</a:t>
            </a:r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Serializer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Pixel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b="1"/>
              <a:t>Based on these, we have implemented the integration of MICA_V2 chip.</a:t>
            </a:r>
            <a:endParaRPr lang="en-US" altLang="zh-CN" b="1"/>
          </a:p>
          <a:p>
            <a:r>
              <a:rPr lang="en-US" altLang="zh-CN" b="1"/>
              <a:t>The right table shows some features of MICA_V2.</a:t>
            </a:r>
            <a:endParaRPr lang="en-US" altLang="zh-CN" b="1"/>
          </a:p>
          <a:p>
            <a:r>
              <a:rPr lang="en-US" altLang="zh-CN" b="1"/>
              <a:t>The MICA_V2 will be tapeout soon.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dirty="0"/>
              <a:t>The 2025 International Workshop on the High Energy Circular Electron Positron Collider</a:t>
            </a:r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dirty="0"/>
              <a:t>The 2025 International Workshop on the High Energy Circular Electron Positron Collider</a:t>
            </a:r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dirty="0"/>
              <a:t>The 2025 International Workshop on the High Energy Circular Electron Positron Collider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dirty="0"/>
              <a:t>The 2025 International Workshop on the High Energy Circular Electron Positron Collider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The 2025 International Workshop on the High Energy Circular Electron Positron Collider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The 2025 International Workshop on the High Energy Circular Electron Positron Collider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dirty="0"/>
              <a:t>The 2025 International Workshop on the High Energy Circular Electron Positron Collider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image" Target="../media/image18.png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image" Target="../media/image3.png"/><Relationship Id="rId4" Type="http://schemas.openxmlformats.org/officeDocument/2006/relationships/image" Target="../media/image17.png"/><Relationship Id="rId3" Type="http://schemas.openxmlformats.org/officeDocument/2006/relationships/tags" Target="../tags/tag155.xml"/><Relationship Id="rId2" Type="http://schemas.openxmlformats.org/officeDocument/2006/relationships/image" Target="../media/image16.png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image" Target="../media/image20.png"/><Relationship Id="rId11" Type="http://schemas.openxmlformats.org/officeDocument/2006/relationships/tags" Target="../tags/tag159.xml"/><Relationship Id="rId10" Type="http://schemas.openxmlformats.org/officeDocument/2006/relationships/image" Target="../media/image19.jpeg"/><Relationship Id="rId1" Type="http://schemas.openxmlformats.org/officeDocument/2006/relationships/tags" Target="../tags/tag15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tags" Target="../tags/tag164.xml"/><Relationship Id="rId3" Type="http://schemas.openxmlformats.org/officeDocument/2006/relationships/image" Target="../media/image21.png"/><Relationship Id="rId2" Type="http://schemas.openxmlformats.org/officeDocument/2006/relationships/tags" Target="../tags/tag163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tags" Target="../tags/tag166.xml"/><Relationship Id="rId3" Type="http://schemas.openxmlformats.org/officeDocument/2006/relationships/image" Target="../media/image22.png"/><Relationship Id="rId2" Type="http://schemas.openxmlformats.org/officeDocument/2006/relationships/tags" Target="../tags/tag165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4" Type="http://schemas.openxmlformats.org/officeDocument/2006/relationships/notesSlide" Target="../notesSlides/notesSlide13.xml"/><Relationship Id="rId33" Type="http://schemas.openxmlformats.org/officeDocument/2006/relationships/slideLayout" Target="../slideLayouts/slideLayout7.xml"/><Relationship Id="rId32" Type="http://schemas.openxmlformats.org/officeDocument/2006/relationships/image" Target="../media/image4.png"/><Relationship Id="rId31" Type="http://schemas.openxmlformats.org/officeDocument/2006/relationships/tags" Target="../tags/tag195.xml"/><Relationship Id="rId30" Type="http://schemas.openxmlformats.org/officeDocument/2006/relationships/tags" Target="../tags/tag194.xml"/><Relationship Id="rId3" Type="http://schemas.openxmlformats.org/officeDocument/2006/relationships/image" Target="../media/image23.png"/><Relationship Id="rId29" Type="http://schemas.openxmlformats.org/officeDocument/2006/relationships/tags" Target="../tags/tag193.xml"/><Relationship Id="rId28" Type="http://schemas.openxmlformats.org/officeDocument/2006/relationships/tags" Target="../tags/tag192.xml"/><Relationship Id="rId27" Type="http://schemas.openxmlformats.org/officeDocument/2006/relationships/tags" Target="../tags/tag191.xml"/><Relationship Id="rId26" Type="http://schemas.openxmlformats.org/officeDocument/2006/relationships/tags" Target="../tags/tag190.xml"/><Relationship Id="rId25" Type="http://schemas.openxmlformats.org/officeDocument/2006/relationships/tags" Target="../tags/tag189.xml"/><Relationship Id="rId24" Type="http://schemas.openxmlformats.org/officeDocument/2006/relationships/tags" Target="../tags/tag188.xml"/><Relationship Id="rId23" Type="http://schemas.openxmlformats.org/officeDocument/2006/relationships/tags" Target="../tags/tag187.xml"/><Relationship Id="rId22" Type="http://schemas.openxmlformats.org/officeDocument/2006/relationships/tags" Target="../tags/tag186.xml"/><Relationship Id="rId21" Type="http://schemas.openxmlformats.org/officeDocument/2006/relationships/tags" Target="../tags/tag185.xml"/><Relationship Id="rId20" Type="http://schemas.openxmlformats.org/officeDocument/2006/relationships/tags" Target="../tags/tag184.xml"/><Relationship Id="rId2" Type="http://schemas.openxmlformats.org/officeDocument/2006/relationships/tags" Target="../tags/tag167.xml"/><Relationship Id="rId19" Type="http://schemas.openxmlformats.org/officeDocument/2006/relationships/tags" Target="../tags/tag183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tags" Target="../tags/tag197.xml"/><Relationship Id="rId5" Type="http://schemas.openxmlformats.org/officeDocument/2006/relationships/image" Target="../media/image12.jpeg"/><Relationship Id="rId4" Type="http://schemas.openxmlformats.org/officeDocument/2006/relationships/image" Target="../media/image27.png"/><Relationship Id="rId3" Type="http://schemas.openxmlformats.org/officeDocument/2006/relationships/tags" Target="../tags/tag196.xml"/><Relationship Id="rId2" Type="http://schemas.openxmlformats.org/officeDocument/2006/relationships/image" Target="../media/image3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4.png"/><Relationship Id="rId2" Type="http://schemas.openxmlformats.org/officeDocument/2006/relationships/tags" Target="../tags/tag198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image" Target="../media/image29.png"/><Relationship Id="rId2" Type="http://schemas.openxmlformats.org/officeDocument/2006/relationships/tags" Target="../tags/tag199.xml"/><Relationship Id="rId16" Type="http://schemas.openxmlformats.org/officeDocument/2006/relationships/notesSlide" Target="../notesSlides/notesSlide17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.png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image" Target="../media/image33.png"/><Relationship Id="rId3" Type="http://schemas.openxmlformats.org/officeDocument/2006/relationships/tags" Target="../tags/tag209.xml"/><Relationship Id="rId28" Type="http://schemas.openxmlformats.org/officeDocument/2006/relationships/notesSlide" Target="../notesSlides/notesSlide18.xml"/><Relationship Id="rId27" Type="http://schemas.openxmlformats.org/officeDocument/2006/relationships/slideLayout" Target="../slideLayouts/slideLayout7.xml"/><Relationship Id="rId26" Type="http://schemas.openxmlformats.org/officeDocument/2006/relationships/image" Target="../media/image4.png"/><Relationship Id="rId25" Type="http://schemas.openxmlformats.org/officeDocument/2006/relationships/tags" Target="../tags/tag228.xml"/><Relationship Id="rId24" Type="http://schemas.openxmlformats.org/officeDocument/2006/relationships/tags" Target="../tags/tag227.xml"/><Relationship Id="rId23" Type="http://schemas.openxmlformats.org/officeDocument/2006/relationships/tags" Target="../tags/tag226.xml"/><Relationship Id="rId22" Type="http://schemas.openxmlformats.org/officeDocument/2006/relationships/tags" Target="../tags/tag225.xml"/><Relationship Id="rId21" Type="http://schemas.openxmlformats.org/officeDocument/2006/relationships/tags" Target="../tags/tag224.xml"/><Relationship Id="rId20" Type="http://schemas.openxmlformats.org/officeDocument/2006/relationships/tags" Target="../tags/tag223.xml"/><Relationship Id="rId2" Type="http://schemas.openxmlformats.org/officeDocument/2006/relationships/image" Target="../media/image32.png"/><Relationship Id="rId19" Type="http://schemas.openxmlformats.org/officeDocument/2006/relationships/tags" Target="../tags/tag222.xml"/><Relationship Id="rId18" Type="http://schemas.openxmlformats.org/officeDocument/2006/relationships/image" Target="../media/image34.png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image" Target="../media/image3.png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image" Target="../media/image12.jpeg"/><Relationship Id="rId5" Type="http://schemas.openxmlformats.org/officeDocument/2006/relationships/tags" Target="../tags/tag230.xml"/><Relationship Id="rId4" Type="http://schemas.openxmlformats.org/officeDocument/2006/relationships/image" Target="../media/image35.jpeg"/><Relationship Id="rId3" Type="http://schemas.openxmlformats.org/officeDocument/2006/relationships/image" Target="../media/image32.png"/><Relationship Id="rId2" Type="http://schemas.openxmlformats.org/officeDocument/2006/relationships/tags" Target="../tags/tag229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6.png"/><Relationship Id="rId2" Type="http://schemas.openxmlformats.org/officeDocument/2006/relationships/tags" Target="../tags/tag231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3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image" Target="../media/image38.jpeg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image" Target="../media/image37.png"/><Relationship Id="rId3" Type="http://schemas.openxmlformats.org/officeDocument/2006/relationships/image" Target="../media/image22.png"/><Relationship Id="rId2" Type="http://schemas.openxmlformats.org/officeDocument/2006/relationships/tags" Target="../tags/tag233.xml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tags" Target="../tags/tag238.xml"/><Relationship Id="rId2" Type="http://schemas.openxmlformats.org/officeDocument/2006/relationships/image" Target="../media/image39.png"/><Relationship Id="rId12" Type="http://schemas.openxmlformats.org/officeDocument/2006/relationships/notesSlide" Target="../notesSlides/notesSlide24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image" Target="../media/image44.png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3" Type="http://schemas.openxmlformats.org/officeDocument/2006/relationships/notesSlide" Target="../notesSlides/notesSlide25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openxmlformats.org/officeDocument/2006/relationships/tags" Target="../tags/tag247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image" Target="../media/image55.png"/><Relationship Id="rId2" Type="http://schemas.openxmlformats.org/officeDocument/2006/relationships/tags" Target="../tags/tag250.xml"/><Relationship Id="rId17" Type="http://schemas.openxmlformats.org/officeDocument/2006/relationships/notesSlide" Target="../notesSlides/notesSlide33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4" Type="http://schemas.openxmlformats.org/officeDocument/2006/relationships/image" Target="../media/image57.png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image" Target="../media/image61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4" Type="http://schemas.openxmlformats.org/officeDocument/2006/relationships/notesSlide" Target="../notesSlides/notesSlide34.xml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openxmlformats.org/officeDocument/2006/relationships/tags" Target="../tags/tag262.xml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image" Target="../media/image65.wmf"/><Relationship Id="rId7" Type="http://schemas.openxmlformats.org/officeDocument/2006/relationships/oleObject" Target="../embeddings/oleObject6.bin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3.png"/><Relationship Id="rId3" Type="http://schemas.openxmlformats.org/officeDocument/2006/relationships/image" Target="../media/image62.wmf"/><Relationship Id="rId2" Type="http://schemas.openxmlformats.org/officeDocument/2006/relationships/oleObject" Target="../embeddings/oleObject4.bin"/><Relationship Id="rId14" Type="http://schemas.openxmlformats.org/officeDocument/2006/relationships/notesSlide" Target="../notesSlides/notesSlide35.xml"/><Relationship Id="rId13" Type="http://schemas.openxmlformats.org/officeDocument/2006/relationships/vmlDrawing" Target="../drawings/vmlDrawing3.v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openxmlformats.org/officeDocument/2006/relationships/tags" Target="../tags/tag264.xml"/><Relationship Id="rId1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.bin"/><Relationship Id="rId8" Type="http://schemas.openxmlformats.org/officeDocument/2006/relationships/image" Target="../media/image69.wmf"/><Relationship Id="rId7" Type="http://schemas.openxmlformats.org/officeDocument/2006/relationships/oleObject" Target="../embeddings/oleObject9.bin"/><Relationship Id="rId6" Type="http://schemas.openxmlformats.org/officeDocument/2006/relationships/image" Target="../media/image6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7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66.png"/><Relationship Id="rId18" Type="http://schemas.openxmlformats.org/officeDocument/2006/relationships/notesSlide" Target="../notesSlides/notesSlide36.xml"/><Relationship Id="rId17" Type="http://schemas.openxmlformats.org/officeDocument/2006/relationships/vmlDrawing" Target="../drawings/vmlDrawing4.v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4" Type="http://schemas.openxmlformats.org/officeDocument/2006/relationships/tags" Target="../tags/tag268.xml"/><Relationship Id="rId13" Type="http://schemas.openxmlformats.org/officeDocument/2006/relationships/tags" Target="../tags/tag267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image" Target="../media/image70.wmf"/><Relationship Id="rId1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wmf"/><Relationship Id="rId8" Type="http://schemas.openxmlformats.org/officeDocument/2006/relationships/oleObject" Target="../embeddings/oleObject14.bin"/><Relationship Id="rId7" Type="http://schemas.openxmlformats.org/officeDocument/2006/relationships/image" Target="../media/image73.wmf"/><Relationship Id="rId6" Type="http://schemas.openxmlformats.org/officeDocument/2006/relationships/oleObject" Target="../embeddings/oleObject13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2.bin"/><Relationship Id="rId3" Type="http://schemas.openxmlformats.org/officeDocument/2006/relationships/image" Target="../media/image71.wmf"/><Relationship Id="rId2" Type="http://schemas.openxmlformats.org/officeDocument/2006/relationships/oleObject" Target="../embeddings/oleObject11.bin"/><Relationship Id="rId16" Type="http://schemas.openxmlformats.org/officeDocument/2006/relationships/notesSlide" Target="../notesSlides/notesSlide37.xml"/><Relationship Id="rId15" Type="http://schemas.openxmlformats.org/officeDocument/2006/relationships/vmlDrawing" Target="../drawings/vmlDrawing5.v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4.png"/><Relationship Id="rId12" Type="http://schemas.openxmlformats.org/officeDocument/2006/relationships/tags" Target="../tags/tag271.xml"/><Relationship Id="rId11" Type="http://schemas.openxmlformats.org/officeDocument/2006/relationships/tags" Target="../tags/tag270.xml"/><Relationship Id="rId10" Type="http://schemas.openxmlformats.org/officeDocument/2006/relationships/tags" Target="../tags/tag269.xml"/><Relationship Id="rId1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image" Target="../media/image77.png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6.bin"/><Relationship Id="rId3" Type="http://schemas.openxmlformats.org/officeDocument/2006/relationships/image" Target="../media/image75.wmf"/><Relationship Id="rId2" Type="http://schemas.openxmlformats.org/officeDocument/2006/relationships/oleObject" Target="../embeddings/oleObject15.bin"/><Relationship Id="rId12" Type="http://schemas.openxmlformats.org/officeDocument/2006/relationships/notesSlide" Target="../notesSlides/notesSlide38.xml"/><Relationship Id="rId11" Type="http://schemas.openxmlformats.org/officeDocument/2006/relationships/vmlDrawing" Target="../drawings/vmlDrawing6.v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wmf"/><Relationship Id="rId8" Type="http://schemas.openxmlformats.org/officeDocument/2006/relationships/oleObject" Target="../embeddings/oleObject20.bin"/><Relationship Id="rId7" Type="http://schemas.openxmlformats.org/officeDocument/2006/relationships/image" Target="../media/image80.wmf"/><Relationship Id="rId6" Type="http://schemas.openxmlformats.org/officeDocument/2006/relationships/oleObject" Target="../embeddings/oleObject19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18.bin"/><Relationship Id="rId3" Type="http://schemas.openxmlformats.org/officeDocument/2006/relationships/image" Target="../media/image78.wmf"/><Relationship Id="rId20" Type="http://schemas.openxmlformats.org/officeDocument/2006/relationships/notesSlide" Target="../notesSlides/notesSlide39.xml"/><Relationship Id="rId2" Type="http://schemas.openxmlformats.org/officeDocument/2006/relationships/oleObject" Target="../embeddings/oleObject17.bin"/><Relationship Id="rId19" Type="http://schemas.openxmlformats.org/officeDocument/2006/relationships/vmlDrawing" Target="../drawings/vmlDrawing7.v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4.png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image" Target="../media/image83.wmf"/><Relationship Id="rId12" Type="http://schemas.openxmlformats.org/officeDocument/2006/relationships/oleObject" Target="../embeddings/oleObject22.bin"/><Relationship Id="rId11" Type="http://schemas.openxmlformats.org/officeDocument/2006/relationships/image" Target="../media/image82.wmf"/><Relationship Id="rId10" Type="http://schemas.openxmlformats.org/officeDocument/2006/relationships/oleObject" Target="../embeddings/oleObject21.bin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image" Target="../media/image86.wmf"/><Relationship Id="rId6" Type="http://schemas.openxmlformats.org/officeDocument/2006/relationships/oleObject" Target="../embeddings/oleObject25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4.bin"/><Relationship Id="rId3" Type="http://schemas.openxmlformats.org/officeDocument/2006/relationships/image" Target="../media/image84.wmf"/><Relationship Id="rId2" Type="http://schemas.openxmlformats.org/officeDocument/2006/relationships/oleObject" Target="../embeddings/oleObject23.bin"/><Relationship Id="rId14" Type="http://schemas.openxmlformats.org/officeDocument/2006/relationships/notesSlide" Target="../notesSlides/notesSlide40.xml"/><Relationship Id="rId13" Type="http://schemas.openxmlformats.org/officeDocument/2006/relationships/vmlDrawing" Target="../drawings/vmlDrawing8.v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openxmlformats.org/officeDocument/2006/relationships/tags" Target="../tags/tag279.xml"/><Relationship Id="rId1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tags" Target="../tags/tag281.xml"/><Relationship Id="rId7" Type="http://schemas.openxmlformats.org/officeDocument/2006/relationships/tags" Target="../tags/tag280.xml"/><Relationship Id="rId6" Type="http://schemas.openxmlformats.org/officeDocument/2006/relationships/image" Target="../media/image89.png"/><Relationship Id="rId5" Type="http://schemas.openxmlformats.org/officeDocument/2006/relationships/image" Target="../media/image88.wmf"/><Relationship Id="rId4" Type="http://schemas.openxmlformats.org/officeDocument/2006/relationships/oleObject" Target="../embeddings/oleObject27.bin"/><Relationship Id="rId3" Type="http://schemas.openxmlformats.org/officeDocument/2006/relationships/image" Target="../media/image87.wmf"/><Relationship Id="rId2" Type="http://schemas.openxmlformats.org/officeDocument/2006/relationships/oleObject" Target="../embeddings/oleObject26.bin"/><Relationship Id="rId13" Type="http://schemas.openxmlformats.org/officeDocument/2006/relationships/notesSlide" Target="../notesSlides/notesSlide41.xml"/><Relationship Id="rId12" Type="http://schemas.openxmlformats.org/officeDocument/2006/relationships/vmlDrawing" Target="../drawings/vmlDrawing9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tags" Target="../tags/tag284.xml"/><Relationship Id="rId3" Type="http://schemas.openxmlformats.org/officeDocument/2006/relationships/image" Target="../media/image90.png"/><Relationship Id="rId2" Type="http://schemas.openxmlformats.org/officeDocument/2006/relationships/tags" Target="../tags/tag283.xml"/><Relationship Id="rId1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image" Target="../media/image6.png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4.png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image" Target="../media/image8.png"/><Relationship Id="rId12" Type="http://schemas.openxmlformats.org/officeDocument/2006/relationships/tags" Target="../tags/tag136.xml"/><Relationship Id="rId11" Type="http://schemas.openxmlformats.org/officeDocument/2006/relationships/image" Target="../media/image7.png"/><Relationship Id="rId10" Type="http://schemas.openxmlformats.org/officeDocument/2006/relationships/tags" Target="../tags/tag135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image" Target="../media/image10.png"/><Relationship Id="rId4" Type="http://schemas.openxmlformats.org/officeDocument/2006/relationships/tags" Target="../tags/tag141.xml"/><Relationship Id="rId3" Type="http://schemas.openxmlformats.org/officeDocument/2006/relationships/image" Target="../media/image9.png"/><Relationship Id="rId2" Type="http://schemas.openxmlformats.org/officeDocument/2006/relationships/tags" Target="../tags/tag140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.png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image" Target="../media/image13.png"/><Relationship Id="rId4" Type="http://schemas.openxmlformats.org/officeDocument/2006/relationships/tags" Target="../tags/tag146.xml"/><Relationship Id="rId3" Type="http://schemas.openxmlformats.org/officeDocument/2006/relationships/image" Target="../media/image12.jpeg"/><Relationship Id="rId2" Type="http://schemas.openxmlformats.org/officeDocument/2006/relationships/tags" Target="../tags/tag145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ags" Target="../tags/tag151.xml"/><Relationship Id="rId4" Type="http://schemas.openxmlformats.org/officeDocument/2006/relationships/image" Target="../media/image14.png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tags" Target="../tags/tag153.xml"/><Relationship Id="rId3" Type="http://schemas.openxmlformats.org/officeDocument/2006/relationships/image" Target="../media/image15.png"/><Relationship Id="rId2" Type="http://schemas.openxmlformats.org/officeDocument/2006/relationships/tags" Target="../tags/tag15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38605" y="1053114"/>
            <a:ext cx="107147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800000"/>
                </a:solidFill>
                <a:sym typeface="+mn-ea"/>
              </a:rPr>
              <a:t>ClS sensor prototyping with Chinese foundry</a:t>
            </a:r>
            <a:endParaRPr lang="en-US" altLang="zh-CN" sz="4800" b="1" dirty="0">
              <a:solidFill>
                <a:srgbClr val="800000"/>
              </a:solidFill>
              <a:sym typeface="+mn-ea"/>
            </a:endParaRPr>
          </a:p>
        </p:txBody>
      </p:sp>
      <p:sp>
        <p:nvSpPr>
          <p:cNvPr id="9" name="TextBox 21"/>
          <p:cNvSpPr txBox="1"/>
          <p:nvPr/>
        </p:nvSpPr>
        <p:spPr>
          <a:xfrm>
            <a:off x="1561402" y="2919532"/>
            <a:ext cx="9073008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640" dirty="0" err="1">
                <a:solidFill>
                  <a:srgbClr val="000090"/>
                </a:solidFill>
                <a:cs typeface="Times New Roman" panose="02020603050405020304"/>
              </a:rPr>
              <a:t>XiangMing</a:t>
            </a:r>
            <a:r>
              <a:rPr lang="en-US" altLang="zh-CN" sz="2640" dirty="0">
                <a:solidFill>
                  <a:srgbClr val="000090"/>
                </a:solidFill>
                <a:cs typeface="Times New Roman" panose="02020603050405020304"/>
              </a:rPr>
              <a:t> Sun (</a:t>
            </a:r>
            <a:r>
              <a:rPr lang="zh-CN" altLang="en-US" sz="2640" b="1" dirty="0">
                <a:solidFill>
                  <a:srgbClr val="000066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/>
              </a:rPr>
              <a:t>孙向明</a:t>
            </a:r>
            <a:r>
              <a:rPr lang="en-US" altLang="zh-CN" sz="2640" dirty="0">
                <a:solidFill>
                  <a:srgbClr val="000090"/>
                </a:solidFill>
                <a:cs typeface="Times New Roman" panose="02020603050405020304"/>
              </a:rPr>
              <a:t>) </a:t>
            </a:r>
            <a:endParaRPr lang="en-US" altLang="zh-CN" sz="2640" dirty="0">
              <a:solidFill>
                <a:srgbClr val="000090"/>
              </a:solidFill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endParaRPr lang="en-US" altLang="zh-CN" sz="960" dirty="0">
              <a:solidFill>
                <a:srgbClr val="000090"/>
              </a:solidFill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lang="en-US" altLang="zh-CN" sz="2640" dirty="0">
                <a:solidFill>
                  <a:srgbClr val="000090"/>
                </a:solidFill>
                <a:cs typeface="Times New Roman" panose="02020603050405020304"/>
              </a:rPr>
              <a:t>Central China Normal University (</a:t>
            </a:r>
            <a:r>
              <a:rPr lang="zh-CN" altLang="en-US" sz="2640" b="1" dirty="0">
                <a:solidFill>
                  <a:srgbClr val="000066"/>
                </a:solidFill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/>
              </a:rPr>
              <a:t>华中师大</a:t>
            </a:r>
            <a:r>
              <a:rPr lang="en-US" altLang="zh-CN" sz="2640" dirty="0">
                <a:solidFill>
                  <a:srgbClr val="000090"/>
                </a:solidFill>
                <a:cs typeface="Times New Roman" panose="02020603050405020304"/>
              </a:rPr>
              <a:t>)</a:t>
            </a:r>
            <a:endParaRPr lang="en-US" altLang="zh-CN" sz="2640" dirty="0">
              <a:solidFill>
                <a:srgbClr val="000090"/>
              </a:solidFill>
              <a:cs typeface="Times New Roman" panose="020206030504050203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0684" y="6287262"/>
            <a:ext cx="2769108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160"/>
              <a:t>November </a:t>
            </a:r>
            <a:r>
              <a:rPr lang="en-US" altLang="zh-CN" sz="2160"/>
              <a:t>6</a:t>
            </a:r>
            <a:r>
              <a:rPr lang="zh-CN" altLang="en-US" sz="2160"/>
              <a:t> , 202</a:t>
            </a:r>
            <a:r>
              <a:rPr lang="en-US" altLang="zh-CN" sz="2160"/>
              <a:t>5</a:t>
            </a:r>
            <a:endParaRPr lang="en-US" altLang="zh-CN" sz="2160"/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513832" y="4187340"/>
            <a:ext cx="1153668" cy="1200912"/>
          </a:xfrm>
          <a:prstGeom prst="rect">
            <a:avLst/>
          </a:prstGeom>
        </p:spPr>
      </p:pic>
      <p:pic>
        <p:nvPicPr>
          <p:cNvPr id="16" name="Picture 9" descr="plac_logo.pdf"/>
          <p:cNvPicPr>
            <a:picLocks noChangeAspect="1" noChangeArrowheads="1"/>
          </p:cNvPicPr>
          <p:nvPr/>
        </p:nvPicPr>
        <p:blipFill>
          <a:blip r:embed="rId2" cstate="email"/>
          <a:srcRect l="25778" t="17892" r="29286" b="65440"/>
          <a:stretch>
            <a:fillRect/>
          </a:stretch>
        </p:blipFill>
        <p:spPr bwMode="auto">
          <a:xfrm>
            <a:off x="5007610" y="5515610"/>
            <a:ext cx="2186305" cy="6299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36575" y="108585"/>
            <a:ext cx="11355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The 2025 International Workshop on the High Energy Circular Electron Positron Collider</a:t>
            </a:r>
            <a:endParaRPr lang="en-US" altLang="zh-CN"/>
          </a:p>
        </p:txBody>
      </p:sp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2862834" y="1785366"/>
            <a:ext cx="2677668" cy="2279904"/>
          </a:xfrm>
          <a:prstGeom prst="rect">
            <a:avLst/>
          </a:prstGeom>
        </p:spPr>
      </p:pic>
      <p:pic>
        <p:nvPicPr>
          <p:cNvPr id="194" name="图片 19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72846" y="1783842"/>
            <a:ext cx="2346198" cy="2312670"/>
          </a:xfrm>
          <a:prstGeom prst="rect">
            <a:avLst/>
          </a:prstGeom>
        </p:spPr>
      </p:pic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sz="3360" b="1" dirty="0">
                <a:solidFill>
                  <a:srgbClr val="000090"/>
                </a:solidFill>
                <a:sym typeface="+mn-ea"/>
              </a:rPr>
              <a:t>Research on 55nm CIS Process Pixel Chip - Chip Design and Testing</a:t>
            </a:r>
            <a:endParaRPr sz="3360" b="1" dirty="0">
              <a:solidFill>
                <a:srgbClr val="000090"/>
              </a:solidFill>
              <a:sym typeface="+mn-ea"/>
            </a:endParaRPr>
          </a:p>
        </p:txBody>
      </p:sp>
      <p:sp>
        <p:nvSpPr>
          <p:cNvPr id="9" name="TextBox 4"/>
          <p:cNvSpPr txBox="1"/>
          <p:nvPr>
            <p:custDataLst>
              <p:tags r:id="rId6"/>
            </p:custDataLst>
          </p:nvPr>
        </p:nvSpPr>
        <p:spPr>
          <a:xfrm>
            <a:off x="652272" y="1141476"/>
            <a:ext cx="77777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Read architecture verification chip MIC6_V1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TC_4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rcRect l="7590" t="1360" r="21051" b="1784"/>
          <a:stretch>
            <a:fillRect/>
          </a:stretch>
        </p:blipFill>
        <p:spPr>
          <a:xfrm rot="10800000">
            <a:off x="758952" y="1871472"/>
            <a:ext cx="1953768" cy="1987296"/>
          </a:xfrm>
          <a:prstGeom prst="rect">
            <a:avLst/>
          </a:prstGeom>
        </p:spPr>
      </p:pic>
      <p:pic>
        <p:nvPicPr>
          <p:cNvPr id="19" name="图片 18" descr="微信图片_2023092716370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6333236" y="2205990"/>
            <a:ext cx="1892808" cy="14577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8511794" y="2209038"/>
            <a:ext cx="2462784" cy="1463040"/>
          </a:xfrm>
          <a:prstGeom prst="rect">
            <a:avLst/>
          </a:prstGeom>
        </p:spPr>
      </p:pic>
      <p:sp>
        <p:nvSpPr>
          <p:cNvPr id="17" name="TextBox 4"/>
          <p:cNvSpPr txBox="1"/>
          <p:nvPr>
            <p:custDataLst>
              <p:tags r:id="rId13"/>
            </p:custDataLst>
          </p:nvPr>
        </p:nvSpPr>
        <p:spPr>
          <a:xfrm>
            <a:off x="5857494" y="1699260"/>
            <a:ext cx="5183886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Preliminary test results</a:t>
            </a:r>
            <a:endParaRPr lang="en-US" altLang="zh-CN" sz="1920" b="1" dirty="0">
              <a:solidFill>
                <a:srgbClr val="0070C0"/>
              </a:solidFill>
              <a:latin typeface="Roboto"/>
              <a:sym typeface="+mn-ea"/>
            </a:endParaRPr>
          </a:p>
        </p:txBody>
      </p:sp>
      <p:sp>
        <p:nvSpPr>
          <p:cNvPr id="29" name="圆角矩形 28"/>
          <p:cNvSpPr/>
          <p:nvPr>
            <p:custDataLst>
              <p:tags r:id="rId14"/>
            </p:custDataLst>
          </p:nvPr>
        </p:nvSpPr>
        <p:spPr>
          <a:xfrm>
            <a:off x="499745" y="4131310"/>
            <a:ext cx="5033645" cy="2120265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sp>
        <p:nvSpPr>
          <p:cNvPr id="34" name="圆角矩形 33"/>
          <p:cNvSpPr/>
          <p:nvPr>
            <p:custDataLst>
              <p:tags r:id="rId15"/>
            </p:custDataLst>
          </p:nvPr>
        </p:nvSpPr>
        <p:spPr>
          <a:xfrm>
            <a:off x="5588000" y="1699895"/>
            <a:ext cx="6158865" cy="4558030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sp>
        <p:nvSpPr>
          <p:cNvPr id="3" name="文本框 2"/>
          <p:cNvSpPr txBox="1"/>
          <p:nvPr/>
        </p:nvSpPr>
        <p:spPr>
          <a:xfrm>
            <a:off x="585978" y="4264914"/>
            <a:ext cx="4829556" cy="174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Chip Characteristics: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55 nm CIS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P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rocess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Pixel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A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rray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: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64x64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Pixel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S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ize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: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24umx20um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ENC &lt; 4.4 e-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Arrival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T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ime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R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esolution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: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5-10 ns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Node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B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ased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Z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ero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C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ompression,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P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arallel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R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eadout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A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rchitecture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>
              <a:lnSpc>
                <a:spcPct val="70000"/>
              </a:lnSpc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Column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B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ased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A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synchronous </a:t>
            </a:r>
            <a:r>
              <a:rPr lang="en-US" altLang="zh-CN" sz="1680">
                <a:solidFill>
                  <a:srgbClr val="00B0F0"/>
                </a:solidFill>
                <a:cs typeface="+mn-lt"/>
              </a:rPr>
              <a:t>R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eadout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93080" y="3785870"/>
            <a:ext cx="6153150" cy="2155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8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Multiple dual columns of the chip were tested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 algn="l">
              <a:lnSpc>
                <a:spcPct val="8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Inject the write request signal req at the top of the dual row, and the chip outputs the ack signal normally at the top.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 algn="l">
              <a:lnSpc>
                <a:spcPct val="8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00B0F0"/>
                </a:solidFill>
                <a:cs typeface="+mn-lt"/>
              </a:rPr>
              <a:t>After</a:t>
            </a:r>
            <a:r>
              <a:rPr lang="zh-CN" altLang="en-US" sz="1680">
                <a:solidFill>
                  <a:srgbClr val="C00000"/>
                </a:solidFill>
                <a:cs typeface="+mn-lt"/>
              </a:rPr>
              <a:t> 25ns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, a request signal req appeared at the bottom of the double column, and the 22 bit test data was correctly transmitted to the bottom of the double column. There are </a:t>
            </a:r>
            <a:r>
              <a:rPr lang="zh-CN" altLang="en-US" sz="1680">
                <a:solidFill>
                  <a:srgbClr val="C00000"/>
                </a:solidFill>
                <a:cs typeface="+mn-lt"/>
              </a:rPr>
              <a:t>16 asynchronous handshake read nodes</a:t>
            </a:r>
            <a:r>
              <a:rPr lang="zh-CN" altLang="en-US" sz="1680">
                <a:solidFill>
                  <a:srgbClr val="00B0F0"/>
                </a:solidFill>
                <a:cs typeface="+mn-lt"/>
              </a:rPr>
              <a:t> in the dual column, and each node requires 25ns/16=1.56ns to complete data transmission, which is 640MHz.</a:t>
            </a:r>
            <a:endParaRPr lang="zh-CN" altLang="en-US" sz="1680">
              <a:solidFill>
                <a:srgbClr val="00B0F0"/>
              </a:solidFill>
              <a:cs typeface="+mn-lt"/>
            </a:endParaRPr>
          </a:p>
          <a:p>
            <a:pPr marL="285750" indent="-285750" algn="l">
              <a:lnSpc>
                <a:spcPct val="8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1680">
                <a:solidFill>
                  <a:srgbClr val="C00000"/>
                </a:solidFill>
                <a:cs typeface="+mn-lt"/>
              </a:rPr>
              <a:t>Read out 8 pixels every 1.56ns (under extreme conditions)</a:t>
            </a:r>
            <a:endParaRPr lang="zh-CN" altLang="en-US" sz="1680">
              <a:solidFill>
                <a:srgbClr val="C00000"/>
              </a:solidFill>
              <a:cs typeface="+mn-lt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948434" y="1095756"/>
            <a:ext cx="8161020" cy="3333750"/>
          </a:xfrm>
          <a:prstGeom prst="rect">
            <a:avLst/>
          </a:prstGeom>
        </p:spPr>
      </p:pic>
      <p:sp>
        <p:nvSpPr>
          <p:cNvPr id="14" name="文本框 15"/>
          <p:cNvSpPr txBox="1"/>
          <p:nvPr/>
        </p:nvSpPr>
        <p:spPr>
          <a:xfrm>
            <a:off x="929005" y="4736465"/>
            <a:ext cx="204470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180 nm BCD </a:t>
            </a:r>
            <a:b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</a:b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Process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：</a:t>
            </a:r>
            <a:endParaRPr lang="zh-CN" altLang="en-US" sz="2880" dirty="0">
              <a:cs typeface="+mn-lt"/>
            </a:endParaRPr>
          </a:p>
        </p:txBody>
      </p:sp>
      <p:sp>
        <p:nvSpPr>
          <p:cNvPr id="16" name="文本框 8"/>
          <p:cNvSpPr txBox="1"/>
          <p:nvPr/>
        </p:nvSpPr>
        <p:spPr>
          <a:xfrm>
            <a:off x="3003804" y="4034028"/>
            <a:ext cx="8433054" cy="224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dirty="0">
                <a:cs typeface="+mn-lt"/>
              </a:rPr>
              <a:t>High </a:t>
            </a:r>
            <a:r>
              <a:rPr lang="en-US" dirty="0">
                <a:cs typeface="+mn-lt"/>
              </a:rPr>
              <a:t>V</a:t>
            </a:r>
            <a:r>
              <a:rPr dirty="0">
                <a:cs typeface="+mn-lt"/>
              </a:rPr>
              <a:t>oltage: 70V, achieving a large depletion layer</a:t>
            </a:r>
            <a:endParaRPr dirty="0">
              <a:cs typeface="+mn-lt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dirty="0">
                <a:cs typeface="+mn-lt"/>
              </a:rPr>
              <a:t>Four </a:t>
            </a:r>
            <a:r>
              <a:rPr lang="en-US" dirty="0">
                <a:cs typeface="+mn-lt"/>
              </a:rPr>
              <a:t>W</a:t>
            </a:r>
            <a:r>
              <a:rPr dirty="0">
                <a:cs typeface="+mn-lt"/>
              </a:rPr>
              <a:t>ell </a:t>
            </a:r>
            <a:r>
              <a:rPr lang="en-US" dirty="0">
                <a:cs typeface="+mn-lt"/>
              </a:rPr>
              <a:t>P</a:t>
            </a:r>
            <a:r>
              <a:rPr dirty="0">
                <a:cs typeface="+mn-lt"/>
              </a:rPr>
              <a:t>rocess: NW, PW, DPW, DNW, achieving high voltage isolation</a:t>
            </a:r>
            <a:endParaRPr dirty="0">
              <a:cs typeface="+mn-lt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dirty="0">
                <a:cs typeface="+mn-lt"/>
              </a:rPr>
              <a:t>6 </a:t>
            </a:r>
            <a:r>
              <a:rPr lang="en-US" dirty="0">
                <a:cs typeface="+mn-lt"/>
              </a:rPr>
              <a:t>L</a:t>
            </a:r>
            <a:r>
              <a:rPr dirty="0">
                <a:cs typeface="+mn-lt"/>
              </a:rPr>
              <a:t>ayers of </a:t>
            </a:r>
            <a:r>
              <a:rPr lang="en-US" dirty="0">
                <a:cs typeface="+mn-lt"/>
              </a:rPr>
              <a:t>M</a:t>
            </a:r>
            <a:r>
              <a:rPr dirty="0">
                <a:cs typeface="+mn-lt"/>
              </a:rPr>
              <a:t>etal</a:t>
            </a:r>
            <a:endParaRPr dirty="0">
              <a:cs typeface="+mn-lt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dirty="0">
                <a:cs typeface="+mn-lt"/>
              </a:rPr>
              <a:t>Top </a:t>
            </a:r>
            <a:r>
              <a:rPr lang="en-US" dirty="0">
                <a:cs typeface="+mn-lt"/>
              </a:rPr>
              <a:t>M</a:t>
            </a:r>
            <a:r>
              <a:rPr dirty="0">
                <a:cs typeface="+mn-lt"/>
              </a:rPr>
              <a:t>etal </a:t>
            </a:r>
            <a:r>
              <a:rPr lang="en-US" dirty="0">
                <a:cs typeface="+mn-lt"/>
              </a:rPr>
              <a:t>T</a:t>
            </a:r>
            <a:r>
              <a:rPr dirty="0">
                <a:cs typeface="+mn-lt"/>
              </a:rPr>
              <a:t>hickness: 4 microns, achieving a small voltage drop</a:t>
            </a:r>
            <a:endParaRPr dirty="0">
              <a:cs typeface="+mn-lt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dirty="0">
                <a:cs typeface="+mn-lt"/>
              </a:rPr>
              <a:t>Block </a:t>
            </a:r>
            <a:r>
              <a:rPr lang="en-US" dirty="0">
                <a:cs typeface="+mn-lt"/>
              </a:rPr>
              <a:t>R</a:t>
            </a:r>
            <a:r>
              <a:rPr dirty="0">
                <a:cs typeface="+mn-lt"/>
              </a:rPr>
              <a:t>esistance: 3Kohm/block, </a:t>
            </a:r>
            <a:r>
              <a:rPr lang="en-US" dirty="0">
                <a:cs typeface="+mn-lt"/>
              </a:rPr>
              <a:t>C</a:t>
            </a:r>
            <a:r>
              <a:rPr dirty="0">
                <a:cs typeface="+mn-lt"/>
              </a:rPr>
              <a:t>apacitance: 2fF/um2, </a:t>
            </a:r>
            <a:r>
              <a:rPr lang="en-US" dirty="0">
                <a:cs typeface="+mn-lt"/>
              </a:rPr>
              <a:t>A</a:t>
            </a:r>
            <a:r>
              <a:rPr dirty="0">
                <a:cs typeface="+mn-lt"/>
              </a:rPr>
              <a:t>chieving </a:t>
            </a:r>
            <a:r>
              <a:rPr lang="en-US" dirty="0">
                <a:cs typeface="+mn-lt"/>
              </a:rPr>
              <a:t>S</a:t>
            </a:r>
            <a:r>
              <a:rPr dirty="0">
                <a:cs typeface="+mn-lt"/>
              </a:rPr>
              <a:t>mall </a:t>
            </a:r>
            <a:r>
              <a:rPr lang="en-US" dirty="0">
                <a:cs typeface="+mn-lt"/>
              </a:rPr>
              <a:t>A</a:t>
            </a:r>
            <a:r>
              <a:rPr dirty="0">
                <a:cs typeface="+mn-lt"/>
              </a:rPr>
              <a:t>rea</a:t>
            </a:r>
            <a:endParaRPr dirty="0">
              <a:cs typeface="+mn-lt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dirty="0">
                <a:cs typeface="+mn-lt"/>
              </a:rPr>
              <a:t>Stable </a:t>
            </a:r>
            <a:r>
              <a:rPr lang="en-US" dirty="0">
                <a:cs typeface="+mn-lt"/>
              </a:rPr>
              <a:t>P</a:t>
            </a:r>
            <a:r>
              <a:rPr dirty="0">
                <a:cs typeface="+mn-lt"/>
              </a:rPr>
              <a:t>rocess and </a:t>
            </a:r>
            <a:r>
              <a:rPr lang="en-US" dirty="0">
                <a:cs typeface="+mn-lt"/>
              </a:rPr>
              <a:t>G</a:t>
            </a:r>
            <a:r>
              <a:rPr dirty="0">
                <a:cs typeface="+mn-lt"/>
              </a:rPr>
              <a:t>uaranteed </a:t>
            </a:r>
            <a:r>
              <a:rPr lang="en-US" dirty="0">
                <a:cs typeface="+mn-lt"/>
              </a:rPr>
              <a:t>P</a:t>
            </a:r>
            <a:r>
              <a:rPr dirty="0">
                <a:cs typeface="+mn-lt"/>
              </a:rPr>
              <a:t>roduction </a:t>
            </a:r>
            <a:r>
              <a:rPr lang="en-US" dirty="0">
                <a:cs typeface="+mn-lt"/>
              </a:rPr>
              <a:t>C</a:t>
            </a:r>
            <a:r>
              <a:rPr dirty="0">
                <a:cs typeface="+mn-lt"/>
              </a:rPr>
              <a:t>apacity</a:t>
            </a:r>
            <a:endParaRPr dirty="0">
              <a:cs typeface="+mn-lt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180 nm High Voltage Process Pixel Chip</a:t>
            </a:r>
            <a:endParaRPr 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2" name="圆角矩形 51"/>
          <p:cNvSpPr/>
          <p:nvPr>
            <p:custDataLst>
              <p:tags r:id="rId4"/>
            </p:custDataLst>
          </p:nvPr>
        </p:nvSpPr>
        <p:spPr>
          <a:xfrm>
            <a:off x="904240" y="3947795"/>
            <a:ext cx="10390505" cy="2336165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171552" y="1355688"/>
            <a:ext cx="6460452" cy="4774337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7738499" y="2016560"/>
            <a:ext cx="3614928" cy="319430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MIC6_V2：</a:t>
            </a:r>
            <a:endParaRPr lang="zh-CN" altLang="en-US" sz="1920" b="1" dirty="0">
              <a:solidFill>
                <a:schemeClr val="tx1"/>
              </a:solidFill>
              <a:ea typeface="黑体" panose="02010609060101010101" charset="-122"/>
              <a:cs typeface="+mn-lt"/>
              <a:sym typeface="+mn-ea"/>
            </a:endParaRPr>
          </a:p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80" dirty="0">
                <a:ea typeface="黑体" panose="02010609060101010101" charset="-122"/>
                <a:cs typeface="+mn-lt"/>
                <a:sym typeface="+mn-ea"/>
              </a:rPr>
              <a:t>Chip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S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ize: 2 cm X 0.695 cm</a:t>
            </a:r>
            <a:endParaRPr sz="1680" dirty="0">
              <a:ea typeface="黑体" panose="02010609060101010101" charset="-122"/>
              <a:cs typeface="+mn-lt"/>
              <a:sym typeface="+mn-ea"/>
            </a:endParaRPr>
          </a:p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80" dirty="0">
                <a:ea typeface="黑体" panose="02010609060101010101" charset="-122"/>
                <a:cs typeface="+mn-lt"/>
                <a:sym typeface="+mn-ea"/>
              </a:rPr>
              <a:t>Divided into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T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wo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R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egions: low voltage region NW (1.8V) and high voltage region HVNW (70V)</a:t>
            </a:r>
            <a:endParaRPr sz="1680" dirty="0">
              <a:ea typeface="黑体" panose="02010609060101010101" charset="-122"/>
              <a:cs typeface="+mn-lt"/>
              <a:sym typeface="+mn-ea"/>
            </a:endParaRPr>
          </a:p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80" dirty="0">
                <a:ea typeface="黑体" panose="02010609060101010101" charset="-122"/>
                <a:cs typeface="+mn-lt"/>
                <a:sym typeface="+mn-ea"/>
              </a:rPr>
              <a:t>The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P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ixel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S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ize (25 μ m x 34 μ m)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I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ncludes 7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S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izes of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D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iodes</a:t>
            </a:r>
            <a:endParaRPr sz="1680" dirty="0">
              <a:ea typeface="黑体" panose="02010609060101010101" charset="-122"/>
              <a:cs typeface="+mn-lt"/>
              <a:sym typeface="+mn-ea"/>
            </a:endParaRPr>
          </a:p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680" dirty="0">
                <a:ea typeface="黑体" panose="02010609060101010101" charset="-122"/>
                <a:cs typeface="+mn-lt"/>
                <a:sym typeface="+mn-ea"/>
              </a:rPr>
              <a:t>The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P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eripheral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M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odule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i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ncludes a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D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igital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R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eadout </a:t>
            </a:r>
            <a:r>
              <a:rPr lang="en-US" sz="1680" dirty="0">
                <a:ea typeface="黑体" panose="02010609060101010101" charset="-122"/>
                <a:cs typeface="+mn-lt"/>
                <a:sym typeface="+mn-ea"/>
              </a:rPr>
              <a:t>M</a:t>
            </a:r>
            <a:r>
              <a:rPr sz="1680" dirty="0">
                <a:ea typeface="黑体" panose="02010609060101010101" charset="-122"/>
                <a:cs typeface="+mn-lt"/>
                <a:sym typeface="+mn-ea"/>
              </a:rPr>
              <a:t>odule Bandgap, VDAC, IDAC, Serilizer      And PLL, etc.</a:t>
            </a:r>
            <a:endParaRPr sz="1680" dirty="0">
              <a:ea typeface="黑体" panose="02010609060101010101" charset="-122"/>
              <a:cs typeface="+mn-lt"/>
              <a:sym typeface="+mn-ea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180 nm High Voltage Process Pixel Chip</a:t>
            </a:r>
            <a:endParaRPr 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2" name="圆角矩形 51"/>
          <p:cNvSpPr/>
          <p:nvPr>
            <p:custDataLst>
              <p:tags r:id="rId4"/>
            </p:custDataLst>
          </p:nvPr>
        </p:nvSpPr>
        <p:spPr>
          <a:xfrm>
            <a:off x="7632192" y="1504188"/>
            <a:ext cx="3732276" cy="4625340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1212215" y="1280160"/>
            <a:ext cx="3872230" cy="4743450"/>
            <a:chOff x="2918" y="228"/>
            <a:chExt cx="10316" cy="9871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225" y="383"/>
              <a:ext cx="9726" cy="9705"/>
            </a:xfrm>
            <a:prstGeom prst="rect">
              <a:avLst/>
            </a:prstGeom>
          </p:spPr>
        </p:pic>
        <p:cxnSp>
          <p:nvCxnSpPr>
            <p:cNvPr id="11" name="直接连接符 10"/>
            <p:cNvCxnSpPr/>
            <p:nvPr>
              <p:custDataLst>
                <p:tags r:id="rId4"/>
              </p:custDataLst>
            </p:nvPr>
          </p:nvCxnSpPr>
          <p:spPr>
            <a:xfrm flipH="1">
              <a:off x="3093" y="7720"/>
              <a:ext cx="1014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5"/>
              </p:custDataLst>
            </p:nvPr>
          </p:nvCxnSpPr>
          <p:spPr>
            <a:xfrm flipH="1" flipV="1">
              <a:off x="5944" y="228"/>
              <a:ext cx="27" cy="98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>
              <p:custDataLst>
                <p:tags r:id="rId6"/>
              </p:custDataLst>
            </p:nvPr>
          </p:nvCxnSpPr>
          <p:spPr>
            <a:xfrm flipH="1">
              <a:off x="6093" y="5365"/>
              <a:ext cx="694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7"/>
              </p:custDataLst>
            </p:nvPr>
          </p:nvCxnSpPr>
          <p:spPr>
            <a:xfrm flipH="1">
              <a:off x="6008" y="3020"/>
              <a:ext cx="694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8361" y="2983"/>
              <a:ext cx="29" cy="46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10651" y="3057"/>
              <a:ext cx="29" cy="46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10"/>
              </p:custDataLst>
            </p:nvPr>
          </p:nvCxnSpPr>
          <p:spPr>
            <a:xfrm flipH="1" flipV="1">
              <a:off x="9973" y="355"/>
              <a:ext cx="37" cy="27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8218" y="281"/>
              <a:ext cx="37" cy="27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3021" y="1750"/>
              <a:ext cx="2923" cy="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2918" y="4573"/>
              <a:ext cx="2923" cy="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3003" y="4559"/>
              <a:ext cx="2923" cy="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9728" y="7758"/>
              <a:ext cx="17" cy="23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>
              <p:custDataLst>
                <p:tags r:id="rId16"/>
              </p:custDataLst>
            </p:nvPr>
          </p:nvSpPr>
          <p:spPr>
            <a:xfrm>
              <a:off x="11112" y="8662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1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7"/>
              </p:custDataLst>
            </p:nvPr>
          </p:nvSpPr>
          <p:spPr>
            <a:xfrm>
              <a:off x="7276" y="8766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2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8"/>
              </p:custDataLst>
            </p:nvPr>
          </p:nvSpPr>
          <p:spPr>
            <a:xfrm>
              <a:off x="4585" y="8662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3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9"/>
              </p:custDataLst>
            </p:nvPr>
          </p:nvSpPr>
          <p:spPr>
            <a:xfrm>
              <a:off x="11472" y="6269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4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0"/>
              </p:custDataLst>
            </p:nvPr>
          </p:nvSpPr>
          <p:spPr>
            <a:xfrm>
              <a:off x="9215" y="6269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5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21"/>
              </p:custDataLst>
            </p:nvPr>
          </p:nvSpPr>
          <p:spPr>
            <a:xfrm>
              <a:off x="6745" y="6206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6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22"/>
              </p:custDataLst>
            </p:nvPr>
          </p:nvSpPr>
          <p:spPr>
            <a:xfrm>
              <a:off x="4338" y="5894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7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23"/>
              </p:custDataLst>
            </p:nvPr>
          </p:nvSpPr>
          <p:spPr>
            <a:xfrm>
              <a:off x="11321" y="3993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8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4"/>
              </p:custDataLst>
            </p:nvPr>
          </p:nvSpPr>
          <p:spPr>
            <a:xfrm>
              <a:off x="9328" y="3799"/>
              <a:ext cx="866" cy="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9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5"/>
              </p:custDataLst>
            </p:nvPr>
          </p:nvSpPr>
          <p:spPr>
            <a:xfrm>
              <a:off x="6799" y="3843"/>
              <a:ext cx="1321" cy="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10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26"/>
              </p:custDataLst>
            </p:nvPr>
          </p:nvSpPr>
          <p:spPr>
            <a:xfrm>
              <a:off x="4077" y="2879"/>
              <a:ext cx="1260" cy="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11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7"/>
              </p:custDataLst>
            </p:nvPr>
          </p:nvSpPr>
          <p:spPr>
            <a:xfrm>
              <a:off x="11112" y="1575"/>
              <a:ext cx="1321" cy="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12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8"/>
              </p:custDataLst>
            </p:nvPr>
          </p:nvSpPr>
          <p:spPr>
            <a:xfrm>
              <a:off x="8635" y="1679"/>
              <a:ext cx="1321" cy="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13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29"/>
              </p:custDataLst>
            </p:nvPr>
          </p:nvSpPr>
          <p:spPr>
            <a:xfrm>
              <a:off x="6762" y="1516"/>
              <a:ext cx="1321" cy="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14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30"/>
              </p:custDataLst>
            </p:nvPr>
          </p:nvSpPr>
          <p:spPr>
            <a:xfrm>
              <a:off x="4096" y="781"/>
              <a:ext cx="1321" cy="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80">
                  <a:solidFill>
                    <a:srgbClr val="FF0000"/>
                  </a:solidFill>
                </a:rPr>
                <a:t>15</a:t>
              </a:r>
              <a:endParaRPr lang="en-US" altLang="zh-CN" sz="288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43" name="表格 42"/>
          <p:cNvGraphicFramePr/>
          <p:nvPr>
            <p:custDataLst>
              <p:tags r:id="rId31"/>
            </p:custDataLst>
          </p:nvPr>
        </p:nvGraphicFramePr>
        <p:xfrm>
          <a:off x="6616700" y="992505"/>
          <a:ext cx="4161790" cy="525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790"/>
                <a:gridCol w="3429000"/>
              </a:tblGrid>
              <a:tr h="32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endParaRPr lang="en-US" altLang="zh-CN" sz="144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4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MPW Chip List</a:t>
                      </a:r>
                      <a:endParaRPr lang="en-US" altLang="zh-CN" sz="144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4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altLang="zh-CN" sz="144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44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serializer</a:t>
                      </a:r>
                      <a:endParaRPr lang="en-US" altLang="zh-CN" sz="144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2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 dirty="0"/>
                        <a:t>FEE</a:t>
                      </a:r>
                      <a:endParaRPr lang="en-US" altLang="zh-CN" sz="1440" dirty="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3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 dirty="0"/>
                        <a:t>MOS radiation</a:t>
                      </a:r>
                      <a:endParaRPr lang="en-US" altLang="zh-CN" sz="1440" dirty="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4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PLL 2.2G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5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current DAC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6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diode+SF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7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diode_ALPIDE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8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PLL 200M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9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diode array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10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>
                          <a:sym typeface="+mn-ea"/>
                        </a:rPr>
                        <a:t>diode+SF DT</a:t>
                      </a:r>
                      <a:endParaRPr lang="en-US" altLang="zh-CN" sz="1440">
                        <a:sym typeface="+mn-ea"/>
                      </a:endParaRPr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11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TDC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12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ADC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13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voltage DAC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14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/>
                        <a:t>CSAHIGHHIT</a:t>
                      </a:r>
                      <a:endParaRPr lang="en-US" altLang="zh-CN" sz="1440"/>
                    </a:p>
                  </a:txBody>
                  <a:tcPr marL="109728" marR="109728" marT="54864" marB="54864"/>
                </a:tc>
              </a:tr>
              <a:tr h="328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 dirty="0"/>
                        <a:t>15</a:t>
                      </a:r>
                      <a:endParaRPr lang="en-US" altLang="zh-CN" sz="144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40" dirty="0" err="1"/>
                        <a:t>PDH+bandgap+Abuffer</a:t>
                      </a:r>
                      <a:endParaRPr lang="en-US" altLang="zh-CN" sz="1440" dirty="0" err="1"/>
                    </a:p>
                  </a:txBody>
                  <a:tcPr marL="109728" marR="109728" marT="54864" marB="54864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01573" y="5991606"/>
            <a:ext cx="4517898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The First Tape-out</a:t>
            </a:r>
            <a:endParaRPr lang="en-US" altLang="zh-CN" sz="1920" b="1" dirty="0">
              <a:solidFill>
                <a:srgbClr val="0070C0"/>
              </a:solidFill>
              <a:latin typeface="Roboto"/>
              <a:sym typeface="+mn-ea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180 nm High Voltage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 </a:t>
            </a:r>
            <a:r>
              <a:rPr 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Design</a:t>
            </a:r>
            <a:endParaRPr 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32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1471803" y="5878830"/>
            <a:ext cx="4517898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6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The Second Tape-out</a:t>
            </a:r>
            <a:endParaRPr lang="en-US" altLang="zh-CN" sz="216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4150" y="1181735"/>
            <a:ext cx="4408805" cy="4805680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0715" y="815340"/>
            <a:ext cx="3020060" cy="5213350"/>
          </a:xfrm>
          <a:prstGeom prst="rect">
            <a:avLst/>
          </a:prstGeom>
        </p:spPr>
      </p:pic>
      <p:sp>
        <p:nvSpPr>
          <p:cNvPr id="9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180 nm High Voltage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 </a:t>
            </a:r>
            <a:r>
              <a:rPr 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Design</a:t>
            </a:r>
            <a:endParaRPr 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378964" y="1746504"/>
            <a:ext cx="4197096" cy="2361438"/>
          </a:xfrm>
          <a:prstGeom prst="rect">
            <a:avLst/>
          </a:prstGeom>
        </p:spPr>
      </p:pic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"/>
          <p:cNvSpPr txBox="1"/>
          <p:nvPr>
            <p:custDataLst>
              <p:tags r:id="rId3"/>
            </p:custDataLst>
          </p:nvPr>
        </p:nvSpPr>
        <p:spPr>
          <a:xfrm>
            <a:off x="1213866" y="1267968"/>
            <a:ext cx="437692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Pixel Array Testing Chip</a:t>
            </a:r>
            <a:endParaRPr lang="zh-CN" altLang="en-US" sz="2160" b="1" dirty="0">
              <a:solidFill>
                <a:srgbClr val="C0000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pic>
        <p:nvPicPr>
          <p:cNvPr id="2" name="图片 1" descr="chi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297686" y="1746504"/>
            <a:ext cx="2329434" cy="2375916"/>
          </a:xfrm>
          <a:prstGeom prst="rect">
            <a:avLst/>
          </a:prstGeom>
        </p:spPr>
      </p:pic>
      <p:pic>
        <p:nvPicPr>
          <p:cNvPr id="3" name="图片 2" descr="hl55_sr90_test_2312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8528" y="1733550"/>
            <a:ext cx="5092446" cy="45956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14856" y="4549902"/>
            <a:ext cx="3982974" cy="15948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80">
                <a:cs typeface="+mn-lt"/>
              </a:rPr>
              <a:t>Pixel </a:t>
            </a:r>
            <a:r>
              <a:rPr lang="en-US" altLang="zh-CN" sz="1680">
                <a:cs typeface="+mn-lt"/>
              </a:rPr>
              <a:t>S</a:t>
            </a:r>
            <a:r>
              <a:rPr lang="zh-CN" altLang="en-US" sz="1680">
                <a:cs typeface="+mn-lt"/>
              </a:rPr>
              <a:t>tructure：Diode + SF</a:t>
            </a:r>
            <a:endParaRPr lang="zh-CN" altLang="en-US" sz="1680">
              <a:cs typeface="+mn-lt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80">
                <a:cs typeface="+mn-lt"/>
              </a:rPr>
              <a:t>Pixel Size：30 × 30 um</a:t>
            </a:r>
            <a:endParaRPr lang="zh-CN" altLang="en-US" sz="1680">
              <a:cs typeface="+mn-lt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80">
                <a:cs typeface="+mn-lt"/>
              </a:rPr>
              <a:t>Array Size：（4 × 4）× 6</a:t>
            </a:r>
            <a:endParaRPr lang="zh-CN" altLang="en-US" sz="1680">
              <a:cs typeface="+mn-lt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80">
                <a:cs typeface="+mn-lt"/>
              </a:rPr>
              <a:t>Chip Size：1580um × 1550um</a:t>
            </a:r>
            <a:endParaRPr lang="zh-CN" altLang="en-US" sz="1680">
              <a:cs typeface="+mn-lt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80">
                <a:cs typeface="+mn-lt"/>
              </a:rPr>
              <a:t>PXL&lt;0:7&gt; : DIODE RESET</a:t>
            </a:r>
            <a:endParaRPr lang="zh-CN" altLang="en-US" sz="1680">
              <a:cs typeface="+mn-lt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80">
                <a:cs typeface="+mn-lt"/>
              </a:rPr>
              <a:t>PXL&lt;8:15&gt; : PMOS RESET</a:t>
            </a:r>
            <a:endParaRPr lang="zh-CN" altLang="en-US" sz="1680">
              <a:cs typeface="+mn-lt"/>
            </a:endParaRPr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1412748" y="4494276"/>
            <a:ext cx="3911346" cy="1716024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sp>
        <p:nvSpPr>
          <p:cNvPr id="12" name="文本框 11"/>
          <p:cNvSpPr txBox="1"/>
          <p:nvPr/>
        </p:nvSpPr>
        <p:spPr>
          <a:xfrm>
            <a:off x="7224522" y="1291590"/>
            <a:ext cx="267004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Testing System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180 nm High Voltage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 </a:t>
            </a:r>
            <a:r>
              <a:rPr lang="en-US" altLang="zh-CN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est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180 nm High Voltage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 </a:t>
            </a:r>
            <a:r>
              <a:rPr lang="en-US" altLang="zh-CN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est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TextBox 4"/>
          <p:cNvSpPr txBox="1"/>
          <p:nvPr>
            <p:custDataLst>
              <p:tags r:id="rId2"/>
            </p:custDataLst>
          </p:nvPr>
        </p:nvSpPr>
        <p:spPr>
          <a:xfrm>
            <a:off x="911352" y="1095756"/>
            <a:ext cx="993724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en-US" altLang="zh-CN" sz="240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55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Fe Energy Spectrum（Substrate Bias Voltage 0V）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445" y="5512435"/>
            <a:ext cx="1140841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920">
                <a:cs typeface="+mn-lt"/>
                <a:sym typeface="+mn-ea"/>
              </a:rPr>
              <a:t>The signal</a:t>
            </a:r>
            <a:r>
              <a:rPr lang="en-US" sz="1920">
                <a:cs typeface="+mn-lt"/>
                <a:sym typeface="+mn-ea"/>
              </a:rPr>
              <a:t> of </a:t>
            </a:r>
            <a:r>
              <a:rPr lang="en-US" sz="1920" baseline="30000">
                <a:cs typeface="+mn-lt"/>
                <a:sym typeface="+mn-ea"/>
              </a:rPr>
              <a:t>55</a:t>
            </a:r>
            <a:r>
              <a:rPr sz="1920">
                <a:cs typeface="+mn-lt"/>
                <a:sym typeface="+mn-ea"/>
              </a:rPr>
              <a:t>Fe source  did not fully reach the sensing area, and no calibration peak was measured</a:t>
            </a:r>
            <a:r>
              <a:rPr lang="en-US" sz="1920">
                <a:cs typeface="+mn-lt"/>
                <a:sym typeface="+mn-ea"/>
              </a:rPr>
              <a:t>.</a:t>
            </a:r>
            <a:endParaRPr lang="zh-CN" altLang="en-US" sz="1920">
              <a:cs typeface="+mn-lt"/>
            </a:endParaRPr>
          </a:p>
          <a:p>
            <a:r>
              <a:rPr sz="1920">
                <a:cs typeface="+mn-lt"/>
              </a:rPr>
              <a:t>The position of 'calibration peak' is at</a:t>
            </a:r>
            <a:r>
              <a:rPr lang="en-US" sz="1920">
                <a:cs typeface="+mn-lt"/>
              </a:rPr>
              <a:t> </a:t>
            </a:r>
            <a:r>
              <a:rPr lang="en-US" altLang="zh-CN" sz="1920">
                <a:cs typeface="+mn-lt"/>
              </a:rPr>
              <a:t>ADC Value 35.5 -&gt; 1640e</a:t>
            </a:r>
            <a:r>
              <a:rPr lang="en-US" altLang="zh-CN" sz="1920" baseline="30000">
                <a:cs typeface="+mn-lt"/>
              </a:rPr>
              <a:t>-</a:t>
            </a:r>
            <a:r>
              <a:rPr lang="en-US" altLang="zh-CN" sz="1920">
                <a:cs typeface="+mn-lt"/>
                <a:sym typeface="+mn-ea"/>
              </a:rPr>
              <a:t>.</a:t>
            </a:r>
            <a:endParaRPr lang="zh-CN" altLang="en-US" sz="1920">
              <a:cs typeface="+mn-lt"/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455" y="1604010"/>
            <a:ext cx="7401560" cy="3775710"/>
          </a:xfrm>
          <a:prstGeom prst="rect">
            <a:avLst/>
          </a:prstGeom>
        </p:spPr>
      </p:pic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直接箭头连接符 12"/>
          <p:cNvCxnSpPr/>
          <p:nvPr/>
        </p:nvCxnSpPr>
        <p:spPr>
          <a:xfrm>
            <a:off x="10527602" y="3198206"/>
            <a:ext cx="6350" cy="76581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6070594" y="4079697"/>
            <a:ext cx="3889375" cy="3683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193103" y="3907987"/>
            <a:ext cx="797052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dirty="0"/>
              <a:t>2 cm</a:t>
            </a:r>
            <a:endParaRPr lang="en-US" altLang="zh-CN" sz="2160" dirty="0"/>
          </a:p>
        </p:txBody>
      </p:sp>
      <p:sp>
        <p:nvSpPr>
          <p:cNvPr id="16" name="文本框 15"/>
          <p:cNvSpPr txBox="1"/>
          <p:nvPr/>
        </p:nvSpPr>
        <p:spPr>
          <a:xfrm>
            <a:off x="10339039" y="2612947"/>
            <a:ext cx="1310640" cy="423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60" dirty="0"/>
              <a:t>0.695 cm</a:t>
            </a:r>
            <a:endParaRPr lang="en-US" altLang="zh-CN" sz="2160" dirty="0"/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1502921" y="4115257"/>
            <a:ext cx="3608705" cy="127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10527602" y="1168281"/>
            <a:ext cx="0" cy="13959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911352" y="4412234"/>
            <a:ext cx="5247894" cy="141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440" dirty="0">
                <a:ea typeface="宋体" panose="02010600030101010101" pitchFamily="2" charset="-122"/>
                <a:cs typeface="+mn-lt"/>
                <a:sym typeface="+mn-ea"/>
              </a:rPr>
              <a:t>Chip </a:t>
            </a:r>
            <a:r>
              <a:rPr lang="en-US" sz="1440" dirty="0">
                <a:ea typeface="宋体" panose="02010600030101010101" pitchFamily="2" charset="-122"/>
                <a:cs typeface="+mn-lt"/>
                <a:sym typeface="+mn-ea"/>
              </a:rPr>
              <a:t>S</a:t>
            </a:r>
            <a:r>
              <a:rPr sz="1440" dirty="0">
                <a:ea typeface="宋体" panose="02010600030101010101" pitchFamily="2" charset="-122"/>
                <a:cs typeface="+mn-lt"/>
                <a:sym typeface="+mn-ea"/>
              </a:rPr>
              <a:t>ize: 2 cm X 0.695 cm</a:t>
            </a:r>
            <a:endParaRPr sz="1440" dirty="0">
              <a:ea typeface="宋体" panose="02010600030101010101" pitchFamily="2" charset="-122"/>
              <a:cs typeface="+mn-lt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440" dirty="0">
                <a:ea typeface="宋体" panose="02010600030101010101" pitchFamily="2" charset="-122"/>
                <a:cs typeface="+mn-lt"/>
                <a:sym typeface="+mn-ea"/>
              </a:rPr>
              <a:t>Divided into two regions: low voltage region NW (1.8V) and high voltage region HVNW (70V)</a:t>
            </a:r>
            <a:endParaRPr sz="1440" dirty="0">
              <a:ea typeface="宋体" panose="02010600030101010101" pitchFamily="2" charset="-122"/>
              <a:cs typeface="+mn-lt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440" dirty="0">
                <a:ea typeface="宋体" panose="02010600030101010101" pitchFamily="2" charset="-122"/>
                <a:cs typeface="+mn-lt"/>
                <a:sym typeface="+mn-ea"/>
              </a:rPr>
              <a:t>The pixel size (25 μ m x 34 μ m) includes 7 sizes of diodes</a:t>
            </a:r>
            <a:endParaRPr sz="1440" dirty="0">
              <a:ea typeface="宋体" panose="02010600030101010101" pitchFamily="2" charset="-122"/>
              <a:cs typeface="+mn-lt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sz="1440" dirty="0">
                <a:ea typeface="宋体" panose="02010600030101010101" pitchFamily="2" charset="-122"/>
                <a:cs typeface="+mn-lt"/>
                <a:sym typeface="+mn-ea"/>
              </a:rPr>
              <a:t>The peripheral module includes a digital readout module Bandgap, VDAC, IDAC, Serilizer      And PLL, etc.</a:t>
            </a:r>
            <a:endParaRPr sz="1440" dirty="0">
              <a:ea typeface="宋体" panose="02010600030101010101" pitchFamily="2" charset="-122"/>
              <a:cs typeface="+mn-lt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471295" y="1254760"/>
            <a:ext cx="8488680" cy="2755900"/>
            <a:chOff x="509" y="1325"/>
            <a:chExt cx="9194" cy="3402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509" y="1325"/>
              <a:ext cx="9194" cy="3402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850" y="1540"/>
              <a:ext cx="6917" cy="20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solidFill>
                  <a:schemeClr val="bg1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 flipH="1">
              <a:off x="7963" y="1540"/>
              <a:ext cx="1505" cy="20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 flipH="1">
              <a:off x="789" y="3751"/>
              <a:ext cx="8678" cy="6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3823" y="1992"/>
              <a:ext cx="454" cy="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84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384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8446" y="1940"/>
              <a:ext cx="454" cy="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84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384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9"/>
              </p:custDataLst>
            </p:nvPr>
          </p:nvSpPr>
          <p:spPr>
            <a:xfrm>
              <a:off x="4050" y="3583"/>
              <a:ext cx="454" cy="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84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sz="38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6"/>
          <p:cNvSpPr txBox="1"/>
          <p:nvPr>
            <p:custDataLst>
              <p:tags r:id="rId10"/>
            </p:custDataLst>
          </p:nvPr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</a:rPr>
              <a:t>Research on 180 nm High Voltage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en-US" altLang="zh-CN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MIC6_V2</a:t>
            </a:r>
            <a:endParaRPr lang="en-US" altLang="zh-CN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2" name="圆角矩形 51"/>
          <p:cNvSpPr/>
          <p:nvPr>
            <p:custDataLst>
              <p:tags r:id="rId11"/>
            </p:custDataLst>
          </p:nvPr>
        </p:nvSpPr>
        <p:spPr>
          <a:xfrm>
            <a:off x="925830" y="4380992"/>
            <a:ext cx="5357622" cy="1543050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96228" y="4441698"/>
            <a:ext cx="2486406" cy="1399032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6278880" y="5813298"/>
            <a:ext cx="2695956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MIC6_V2 Chip photo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95410" y="4148455"/>
            <a:ext cx="2186940" cy="17164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47582" y="5824728"/>
            <a:ext cx="239344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Test system photos</a:t>
            </a:r>
            <a:endParaRPr lang="zh-CN" altLang="en-US" sz="1440">
              <a:cs typeface="+mn-lt"/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HI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l="15736" r="15750"/>
          <a:stretch>
            <a:fillRect/>
          </a:stretch>
        </p:blipFill>
        <p:spPr>
          <a:xfrm>
            <a:off x="1047750" y="2661666"/>
            <a:ext cx="3512058" cy="2473452"/>
          </a:xfrm>
          <a:prstGeom prst="rect">
            <a:avLst/>
          </a:prstGeom>
        </p:spPr>
      </p:pic>
      <p:pic>
        <p:nvPicPr>
          <p:cNvPr id="12" name="图片 11" descr="PXL_WHOLE_ARR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 t="10676" b="9327"/>
          <a:stretch>
            <a:fillRect/>
          </a:stretch>
        </p:blipFill>
        <p:spPr>
          <a:xfrm>
            <a:off x="4677156" y="2753106"/>
            <a:ext cx="6463284" cy="2290572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2343912" y="3651504"/>
            <a:ext cx="950214" cy="34594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lt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6"/>
            </p:custDataLst>
          </p:nvPr>
        </p:nvCxnSpPr>
        <p:spPr>
          <a:xfrm flipV="1">
            <a:off x="3293364" y="2753106"/>
            <a:ext cx="1383792" cy="8854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>
            <a:off x="3294126" y="3997452"/>
            <a:ext cx="1383030" cy="1002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4736592" y="2818638"/>
            <a:ext cx="2078736" cy="21602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lt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6868668" y="2818638"/>
            <a:ext cx="2073402" cy="216027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lt"/>
            </a:endParaRP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8995410" y="2818638"/>
            <a:ext cx="2073402" cy="216027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cs typeface="+mn-lt"/>
            </a:endParaRPr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4827270" y="4939284"/>
            <a:ext cx="193548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40">
                <a:cs typeface="+mn-lt"/>
                <a:sym typeface="+mn-ea"/>
              </a:rPr>
              <a:t>MAPS + ALPIDE</a:t>
            </a:r>
            <a:endParaRPr lang="zh-CN" altLang="en-US" sz="1440">
              <a:cs typeface="+mn-lt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6960108" y="4939284"/>
            <a:ext cx="193548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40">
                <a:solidFill>
                  <a:schemeClr val="accent2">
                    <a:lumMod val="75000"/>
                  </a:schemeClr>
                </a:solidFill>
                <a:cs typeface="+mn-lt"/>
                <a:sym typeface="+mn-ea"/>
              </a:rPr>
              <a:t>MAPS + </a:t>
            </a:r>
            <a:r>
              <a:rPr lang="en-US" altLang="zh-CN" sz="1440">
                <a:solidFill>
                  <a:schemeClr val="accent2">
                    <a:lumMod val="75000"/>
                  </a:schemeClr>
                </a:solidFill>
                <a:cs typeface="+mn-lt"/>
                <a:sym typeface="+mn-ea"/>
              </a:rPr>
              <a:t>CSA</a:t>
            </a:r>
            <a:endParaRPr lang="en-US" altLang="zh-CN" sz="1440">
              <a:solidFill>
                <a:schemeClr val="accent2">
                  <a:lumMod val="75000"/>
                </a:schemeClr>
              </a:solidFill>
              <a:cs typeface="+mn-lt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9092946" y="4939284"/>
            <a:ext cx="193548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40">
                <a:solidFill>
                  <a:schemeClr val="accent4">
                    <a:lumMod val="75000"/>
                  </a:schemeClr>
                </a:solidFill>
                <a:cs typeface="+mn-lt"/>
                <a:sym typeface="+mn-ea"/>
              </a:rPr>
              <a:t>MAPS + </a:t>
            </a:r>
            <a:r>
              <a:rPr lang="en-US" altLang="zh-CN" sz="1440">
                <a:solidFill>
                  <a:schemeClr val="accent4">
                    <a:lumMod val="75000"/>
                  </a:schemeClr>
                </a:solidFill>
                <a:cs typeface="+mn-lt"/>
                <a:sym typeface="+mn-ea"/>
              </a:rPr>
              <a:t>SF</a:t>
            </a:r>
            <a:endParaRPr lang="en-US" altLang="zh-CN" sz="1440">
              <a:solidFill>
                <a:schemeClr val="accent4">
                  <a:lumMod val="75000"/>
                </a:schemeClr>
              </a:solidFill>
              <a:cs typeface="+mn-lt"/>
              <a:sym typeface="+mn-ea"/>
            </a:endParaRPr>
          </a:p>
        </p:txBody>
      </p:sp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"/>
          <p:cNvSpPr txBox="1"/>
          <p:nvPr>
            <p:custDataLst>
              <p:tags r:id="rId15"/>
            </p:custDataLst>
          </p:nvPr>
        </p:nvSpPr>
        <p:spPr>
          <a:xfrm>
            <a:off x="737616" y="2305812"/>
            <a:ext cx="5812536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Design of Pixel Array Testing Chip</a:t>
            </a:r>
            <a:endParaRPr lang="en-US" altLang="zh-CN" sz="1920" b="1" dirty="0">
              <a:solidFill>
                <a:srgbClr val="0070C0"/>
              </a:solidFill>
              <a:latin typeface="Roboto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5668010" y="836295"/>
            <a:ext cx="5173980" cy="149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 typeface="Wingdings" panose="05000000000000000000" charset="0"/>
            </a:pPr>
            <a:r>
              <a:rPr lang="en-US" altLang="zh-CN" sz="2400" b="1" dirty="0">
                <a:solidFill>
                  <a:schemeClr val="tx2">
                    <a:lumMod val="60000"/>
                    <a:lumOff val="40000"/>
                  </a:schemeClr>
                </a:solidFill>
                <a:ea typeface="微软雅黑" panose="020B0503020204020204" charset="-122"/>
                <a:cs typeface="+mn-lt"/>
              </a:rPr>
              <a:t>   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  130 nm 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Bulk CMOS Process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：</a:t>
            </a:r>
            <a:endParaRPr lang="zh-CN" altLang="en-US" sz="2160" b="1" dirty="0">
              <a:solidFill>
                <a:schemeClr val="tx2">
                  <a:lumMod val="60000"/>
                  <a:lumOff val="40000"/>
                </a:schemeClr>
              </a:solidFill>
              <a:ea typeface="微软雅黑" panose="020B0503020204020204" charset="-122"/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80" dirty="0">
                <a:cs typeface="+mn-lt"/>
              </a:rPr>
              <a:t>3 well</a:t>
            </a:r>
            <a:r>
              <a:rPr lang="zh-CN" altLang="en-US" sz="1680" dirty="0">
                <a:cs typeface="+mn-lt"/>
              </a:rPr>
              <a:t>（</a:t>
            </a:r>
            <a:r>
              <a:rPr lang="en-US" altLang="zh-CN" sz="1680" dirty="0">
                <a:cs typeface="+mn-lt"/>
              </a:rPr>
              <a:t>NW</a:t>
            </a:r>
            <a:r>
              <a:rPr lang="zh-CN" altLang="en-US" sz="1680" dirty="0">
                <a:cs typeface="+mn-lt"/>
              </a:rPr>
              <a:t>、</a:t>
            </a:r>
            <a:r>
              <a:rPr lang="en-US" altLang="zh-CN" sz="1680" dirty="0">
                <a:cs typeface="+mn-lt"/>
              </a:rPr>
              <a:t>PW</a:t>
            </a:r>
            <a:r>
              <a:rPr lang="zh-CN" altLang="en-US" sz="1680" dirty="0">
                <a:cs typeface="+mn-lt"/>
              </a:rPr>
              <a:t>、</a:t>
            </a:r>
            <a:r>
              <a:rPr lang="en-US" altLang="zh-CN" sz="1680" dirty="0">
                <a:cs typeface="+mn-lt"/>
              </a:rPr>
              <a:t>DNW</a:t>
            </a:r>
            <a:r>
              <a:rPr lang="zh-CN" altLang="en-US" sz="1680" dirty="0">
                <a:cs typeface="+mn-lt"/>
              </a:rPr>
              <a:t>）</a:t>
            </a:r>
            <a:r>
              <a:rPr lang="en-US" altLang="zh-CN" sz="1680" dirty="0">
                <a:cs typeface="+mn-lt"/>
              </a:rPr>
              <a:t>  -&gt; 4 well</a:t>
            </a:r>
            <a:r>
              <a:rPr lang="zh-CN" altLang="en-US" sz="1680" dirty="0">
                <a:cs typeface="+mn-lt"/>
              </a:rPr>
              <a:t> （</a:t>
            </a:r>
            <a:r>
              <a:rPr lang="en-US" altLang="zh-CN" sz="1680" dirty="0">
                <a:cs typeface="+mn-lt"/>
              </a:rPr>
              <a:t>NW</a:t>
            </a:r>
            <a:r>
              <a:rPr lang="zh-CN" altLang="en-US" sz="1680" dirty="0">
                <a:cs typeface="+mn-lt"/>
              </a:rPr>
              <a:t>、</a:t>
            </a:r>
            <a:r>
              <a:rPr lang="en-US" altLang="zh-CN" sz="1680" dirty="0">
                <a:cs typeface="+mn-lt"/>
              </a:rPr>
              <a:t>PW</a:t>
            </a:r>
            <a:r>
              <a:rPr lang="zh-CN" altLang="en-US" sz="1680" dirty="0">
                <a:cs typeface="+mn-lt"/>
              </a:rPr>
              <a:t>、</a:t>
            </a:r>
            <a:r>
              <a:rPr lang="en-US" altLang="zh-CN" sz="1680" dirty="0">
                <a:cs typeface="+mn-lt"/>
              </a:rPr>
              <a:t>DNW</a:t>
            </a:r>
            <a:r>
              <a:rPr lang="zh-CN" altLang="en-US" sz="1680" dirty="0">
                <a:cs typeface="+mn-lt"/>
              </a:rPr>
              <a:t>、</a:t>
            </a:r>
            <a:r>
              <a:rPr lang="en-US" altLang="zh-CN" sz="1680" dirty="0">
                <a:solidFill>
                  <a:srgbClr val="FF0000"/>
                </a:solidFill>
                <a:cs typeface="+mn-lt"/>
              </a:rPr>
              <a:t>DPW</a:t>
            </a:r>
            <a:r>
              <a:rPr lang="zh-CN" altLang="en-US" sz="1680" dirty="0">
                <a:cs typeface="+mn-lt"/>
              </a:rPr>
              <a:t>）</a:t>
            </a:r>
            <a:endParaRPr lang="en-US" altLang="zh-CN" sz="1680" dirty="0"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80" dirty="0">
                <a:cs typeface="+mn-lt"/>
              </a:rPr>
              <a:t>6 </a:t>
            </a:r>
            <a:r>
              <a:rPr lang="zh-CN" altLang="en-US" sz="1680" dirty="0">
                <a:cs typeface="+mn-lt"/>
              </a:rPr>
              <a:t>layers of metal</a:t>
            </a:r>
            <a:endParaRPr lang="zh-CN" altLang="en-US" sz="1680" dirty="0">
              <a:cs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80" dirty="0">
                <a:cs typeface="+mn-lt"/>
              </a:rPr>
              <a:t>Support high resistance silicon substrates</a:t>
            </a:r>
            <a:endParaRPr lang="zh-CN" altLang="en-US" sz="1680" dirty="0">
              <a:cs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02" y="836676"/>
            <a:ext cx="2775204" cy="1419606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9"/>
            </p:custDataLst>
          </p:nvPr>
        </p:nvSpPr>
        <p:spPr>
          <a:xfrm>
            <a:off x="2933700" y="1937766"/>
            <a:ext cx="2945892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40" dirty="0">
                <a:cs typeface="+mn-lt"/>
                <a:sym typeface="+mn-ea"/>
              </a:rPr>
              <a:t>high resistance silicon substrates</a:t>
            </a:r>
            <a:endParaRPr lang="zh-CN" altLang="en-US" sz="1440" dirty="0">
              <a:cs typeface="+mn-lt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0"/>
            </p:custDataLst>
          </p:nvPr>
        </p:nvSpPr>
        <p:spPr>
          <a:xfrm>
            <a:off x="1047750" y="5085588"/>
            <a:ext cx="331851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80">
                <a:cs typeface="+mn-lt"/>
              </a:rPr>
              <a:t>Pixel Structure：</a:t>
            </a:r>
            <a:endParaRPr lang="zh-CN" altLang="en-US" sz="1680">
              <a:cs typeface="+mn-lt"/>
            </a:endParaRPr>
          </a:p>
          <a:p>
            <a:pPr lvl="1"/>
            <a:r>
              <a:rPr lang="zh-CN" altLang="en-US" sz="1680">
                <a:cs typeface="+mn-lt"/>
                <a:sym typeface="+mn-ea"/>
              </a:rPr>
              <a:t>MAPS + ALPIDE</a:t>
            </a:r>
            <a:endParaRPr lang="zh-CN" altLang="en-US" sz="1680">
              <a:cs typeface="+mn-lt"/>
            </a:endParaRPr>
          </a:p>
          <a:p>
            <a:pPr lvl="1"/>
            <a:r>
              <a:rPr lang="zh-CN" altLang="en-US" sz="1680">
                <a:cs typeface="+mn-lt"/>
              </a:rPr>
              <a:t>MAPS + CSA</a:t>
            </a:r>
            <a:endParaRPr lang="zh-CN" altLang="en-US" sz="1680">
              <a:cs typeface="+mn-lt"/>
            </a:endParaRPr>
          </a:p>
          <a:p>
            <a:pPr lvl="1"/>
            <a:r>
              <a:rPr lang="zh-CN" altLang="en-US" sz="1680">
                <a:cs typeface="+mn-lt"/>
              </a:rPr>
              <a:t>MAPS + SF</a:t>
            </a:r>
            <a:endParaRPr lang="zh-CN" altLang="en-US" sz="1680">
              <a:cs typeface="+mn-lt"/>
            </a:endParaRPr>
          </a:p>
          <a:p>
            <a:r>
              <a:rPr lang="zh-CN" altLang="en-US" sz="1680">
                <a:cs typeface="+mn-lt"/>
              </a:rPr>
              <a:t>Array Size：（4 × 4）× 3</a:t>
            </a:r>
            <a:endParaRPr lang="zh-CN" altLang="en-US" sz="1680">
              <a:cs typeface="+mn-lt"/>
            </a:endParaRPr>
          </a:p>
          <a:p>
            <a:r>
              <a:rPr lang="zh-CN" altLang="en-US" sz="1680">
                <a:cs typeface="+mn-lt"/>
              </a:rPr>
              <a:t>Chip Size：1.8mm × 1.2mm</a:t>
            </a:r>
            <a:endParaRPr lang="zh-CN" altLang="en-US" sz="1680">
              <a:cs typeface="+mn-lt"/>
            </a:endParaRPr>
          </a:p>
        </p:txBody>
      </p: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4319016" y="5241036"/>
            <a:ext cx="2622042" cy="1418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40">
                <a:cs typeface="+mn-lt"/>
              </a:rPr>
              <a:t>Sensor: Diode</a:t>
            </a:r>
            <a:endParaRPr lang="zh-CN" altLang="en-US" sz="1440"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40">
                <a:cs typeface="+mn-lt"/>
              </a:rPr>
              <a:t>ENC &lt; 8e-</a:t>
            </a:r>
            <a:endParaRPr lang="zh-CN" altLang="en-US" sz="1440"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40">
                <a:cs typeface="+mn-lt"/>
              </a:rPr>
              <a:t>F</a:t>
            </a:r>
            <a:r>
              <a:rPr lang="en-US" altLang="zh-CN" sz="1440">
                <a:cs typeface="+mn-lt"/>
              </a:rPr>
              <a:t>E</a:t>
            </a:r>
            <a:r>
              <a:rPr lang="zh-CN" altLang="en-US" sz="1440">
                <a:cs typeface="+mn-lt"/>
              </a:rPr>
              <a:t> Power: 40nA * 3.3V</a:t>
            </a:r>
            <a:endParaRPr lang="zh-CN" altLang="en-US" sz="1440"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40">
                <a:cs typeface="+mn-lt"/>
              </a:rPr>
              <a:t>Threshold &lt; 1ke-</a:t>
            </a:r>
            <a:endParaRPr lang="zh-CN" altLang="en-US" sz="1440"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40">
                <a:cs typeface="+mn-lt"/>
              </a:rPr>
              <a:t>Integration Period &lt; 10us</a:t>
            </a:r>
            <a:endParaRPr lang="zh-CN" altLang="en-US" sz="1440"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40">
                <a:cs typeface="+mn-lt"/>
              </a:rPr>
              <a:t>Pixel</a:t>
            </a:r>
            <a:r>
              <a:rPr lang="en-US" altLang="zh-CN" sz="1440">
                <a:cs typeface="+mn-lt"/>
              </a:rPr>
              <a:t> pitch</a:t>
            </a:r>
            <a:r>
              <a:rPr lang="zh-CN" altLang="en-US" sz="1440">
                <a:cs typeface="+mn-lt"/>
              </a:rPr>
              <a:t>: 40um</a:t>
            </a:r>
            <a:endParaRPr lang="zh-CN" altLang="en-US" sz="1440">
              <a:cs typeface="+mn-lt"/>
            </a:endParaRPr>
          </a:p>
        </p:txBody>
      </p:sp>
      <p:sp>
        <p:nvSpPr>
          <p:cNvPr id="30" name="文本框 29"/>
          <p:cNvSpPr txBox="1"/>
          <p:nvPr>
            <p:custDataLst>
              <p:tags r:id="rId22"/>
            </p:custDataLst>
          </p:nvPr>
        </p:nvSpPr>
        <p:spPr>
          <a:xfrm>
            <a:off x="6874002" y="5164836"/>
            <a:ext cx="2298192" cy="1639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2">
                    <a:lumMod val="75000"/>
                  </a:schemeClr>
                </a:solidFill>
                <a:cs typeface="+mn-lt"/>
              </a:rPr>
              <a:t>Sensor: Diode </a:t>
            </a:r>
            <a:endParaRPr lang="zh-CN" altLang="en-US" sz="1440">
              <a:solidFill>
                <a:schemeClr val="accent2">
                  <a:lumMod val="75000"/>
                </a:schemeClr>
              </a:solidFill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2">
                    <a:lumMod val="75000"/>
                  </a:schemeClr>
                </a:solidFill>
                <a:cs typeface="+mn-lt"/>
              </a:rPr>
              <a:t>ENC &lt; 50e-</a:t>
            </a:r>
            <a:endParaRPr lang="zh-CN" altLang="en-US" sz="1440">
              <a:solidFill>
                <a:schemeClr val="accent2">
                  <a:lumMod val="75000"/>
                </a:schemeClr>
              </a:solidFill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2">
                    <a:lumMod val="75000"/>
                  </a:schemeClr>
                </a:solidFill>
                <a:cs typeface="+mn-lt"/>
              </a:rPr>
              <a:t>CSA_Av ~ 80mV/ke-</a:t>
            </a:r>
            <a:endParaRPr lang="zh-CN" altLang="en-US" sz="1440">
              <a:solidFill>
                <a:schemeClr val="accent2">
                  <a:lumMod val="75000"/>
                </a:schemeClr>
              </a:solidFill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2">
                    <a:lumMod val="75000"/>
                  </a:schemeClr>
                </a:solidFill>
                <a:cs typeface="+mn-lt"/>
              </a:rPr>
              <a:t>PeakingTime &lt; 10us</a:t>
            </a:r>
            <a:endParaRPr lang="zh-CN" altLang="en-US" sz="1440">
              <a:solidFill>
                <a:schemeClr val="accent2">
                  <a:lumMod val="75000"/>
                </a:schemeClr>
              </a:solidFill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2">
                    <a:lumMod val="75000"/>
                  </a:schemeClr>
                </a:solidFill>
                <a:cs typeface="+mn-lt"/>
              </a:rPr>
              <a:t>FE Power: 300nA × 3.3V</a:t>
            </a:r>
            <a:endParaRPr lang="zh-CN" altLang="en-US" sz="1440">
              <a:solidFill>
                <a:schemeClr val="accent2">
                  <a:lumMod val="75000"/>
                </a:schemeClr>
              </a:solidFill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2">
                    <a:lumMod val="75000"/>
                  </a:schemeClr>
                </a:solidFill>
                <a:cs typeface="+mn-lt"/>
              </a:rPr>
              <a:t>Pixel </a:t>
            </a:r>
            <a:r>
              <a:rPr lang="en-US" altLang="zh-CN" sz="1440">
                <a:solidFill>
                  <a:schemeClr val="accent2">
                    <a:lumMod val="75000"/>
                  </a:schemeClr>
                </a:solidFill>
                <a:cs typeface="+mn-lt"/>
              </a:rPr>
              <a:t>pitch</a:t>
            </a:r>
            <a:r>
              <a:rPr lang="zh-CN" altLang="en-US" sz="1440">
                <a:solidFill>
                  <a:schemeClr val="accent2">
                    <a:lumMod val="75000"/>
                  </a:schemeClr>
                </a:solidFill>
                <a:cs typeface="+mn-lt"/>
              </a:rPr>
              <a:t>: 40um </a:t>
            </a:r>
            <a:endParaRPr lang="zh-CN" altLang="en-US" sz="1440">
              <a:solidFill>
                <a:schemeClr val="accent2">
                  <a:lumMod val="75000"/>
                </a:schemeClr>
              </a:solidFill>
              <a:cs typeface="+mn-lt"/>
            </a:endParaRPr>
          </a:p>
        </p:txBody>
      </p:sp>
      <p:sp>
        <p:nvSpPr>
          <p:cNvPr id="31" name="文本框 30"/>
          <p:cNvSpPr txBox="1"/>
          <p:nvPr>
            <p:custDataLst>
              <p:tags r:id="rId23"/>
            </p:custDataLst>
          </p:nvPr>
        </p:nvSpPr>
        <p:spPr>
          <a:xfrm>
            <a:off x="9320022" y="5264404"/>
            <a:ext cx="1820418" cy="755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4">
                    <a:lumMod val="75000"/>
                  </a:schemeClr>
                </a:solidFill>
                <a:cs typeface="+mn-lt"/>
              </a:rPr>
              <a:t>Sensor: Diode </a:t>
            </a:r>
            <a:endParaRPr lang="zh-CN" altLang="en-US" sz="1440">
              <a:solidFill>
                <a:schemeClr val="accent4">
                  <a:lumMod val="75000"/>
                </a:schemeClr>
              </a:solidFill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4">
                    <a:lumMod val="75000"/>
                  </a:schemeClr>
                </a:solidFill>
                <a:cs typeface="+mn-lt"/>
              </a:rPr>
              <a:t>Pixel</a:t>
            </a:r>
            <a:r>
              <a:rPr lang="en-US" altLang="zh-CN" sz="1440">
                <a:solidFill>
                  <a:schemeClr val="accent4">
                    <a:lumMod val="75000"/>
                  </a:schemeClr>
                </a:solidFill>
                <a:cs typeface="+mn-lt"/>
              </a:rPr>
              <a:t> pitch</a:t>
            </a:r>
            <a:r>
              <a:rPr lang="zh-CN" altLang="en-US" sz="1440">
                <a:solidFill>
                  <a:schemeClr val="accent4">
                    <a:lumMod val="75000"/>
                  </a:schemeClr>
                </a:solidFill>
                <a:cs typeface="+mn-lt"/>
              </a:rPr>
              <a:t>: 40um</a:t>
            </a:r>
            <a:endParaRPr lang="zh-CN" altLang="en-US" sz="1440">
              <a:solidFill>
                <a:schemeClr val="accent4">
                  <a:lumMod val="75000"/>
                </a:schemeClr>
              </a:solidFill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40">
                <a:solidFill>
                  <a:schemeClr val="accent4">
                    <a:lumMod val="75000"/>
                  </a:schemeClr>
                </a:solidFill>
                <a:cs typeface="+mn-lt"/>
              </a:rPr>
              <a:t>SFP BIAS: 1uA</a:t>
            </a:r>
            <a:endParaRPr lang="zh-CN" altLang="en-US" sz="1440">
              <a:solidFill>
                <a:schemeClr val="accent4">
                  <a:lumMod val="75000"/>
                </a:schemeClr>
              </a:solidFill>
              <a:cs typeface="+mn-lt"/>
            </a:endParaRPr>
          </a:p>
        </p:txBody>
      </p:sp>
      <p:sp>
        <p:nvSpPr>
          <p:cNvPr id="52" name="圆角矩形 51"/>
          <p:cNvSpPr/>
          <p:nvPr>
            <p:custDataLst>
              <p:tags r:id="rId24"/>
            </p:custDataLst>
          </p:nvPr>
        </p:nvSpPr>
        <p:spPr>
          <a:xfrm>
            <a:off x="5985510" y="836930"/>
            <a:ext cx="4856480" cy="1461770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>
              <a:cs typeface="+mn-lt"/>
            </a:endParaRPr>
          </a:p>
        </p:txBody>
      </p:sp>
      <p:sp>
        <p:nvSpPr>
          <p:cNvPr id="23" name="圆角矩形 22"/>
          <p:cNvSpPr/>
          <p:nvPr>
            <p:custDataLst>
              <p:tags r:id="rId25"/>
            </p:custDataLst>
          </p:nvPr>
        </p:nvSpPr>
        <p:spPr>
          <a:xfrm>
            <a:off x="738378" y="2334768"/>
            <a:ext cx="10537698" cy="4433316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>
              <a:cs typeface="+mn-lt"/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500380" y="97155"/>
            <a:ext cx="11082020" cy="495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sz="3360" b="1" dirty="0">
                <a:solidFill>
                  <a:srgbClr val="000090"/>
                </a:solidFill>
                <a:cs typeface="+mn-lt"/>
                <a:sym typeface="+mn-ea"/>
              </a:rPr>
              <a:t>Research on 130nm </a:t>
            </a:r>
            <a:r>
              <a:rPr lang="en-US" sz="3360" b="1" dirty="0">
                <a:solidFill>
                  <a:srgbClr val="000090"/>
                </a:solidFill>
                <a:cs typeface="+mn-lt"/>
                <a:sym typeface="+mn-ea"/>
              </a:rPr>
              <a:t>B</a:t>
            </a:r>
            <a:r>
              <a:rPr sz="3360" b="1" dirty="0">
                <a:solidFill>
                  <a:srgbClr val="000090"/>
                </a:solidFill>
                <a:cs typeface="+mn-lt"/>
                <a:sym typeface="+mn-ea"/>
              </a:rPr>
              <a:t>ulk </a:t>
            </a:r>
            <a:r>
              <a:rPr lang="en-US" sz="3360" b="1" dirty="0">
                <a:solidFill>
                  <a:srgbClr val="000090"/>
                </a:solidFill>
                <a:cs typeface="+mn-lt"/>
                <a:sym typeface="+mn-ea"/>
              </a:rPr>
              <a:t>CMOS</a:t>
            </a:r>
            <a:r>
              <a:rPr sz="3360" b="1" dirty="0">
                <a:solidFill>
                  <a:srgbClr val="000090"/>
                </a:solidFill>
                <a:cs typeface="+mn-lt"/>
                <a:sym typeface="+mn-ea"/>
              </a:rPr>
              <a:t> </a:t>
            </a:r>
            <a:r>
              <a:rPr lang="en-US" sz="3360" b="1" dirty="0">
                <a:solidFill>
                  <a:srgbClr val="000090"/>
                </a:solidFill>
                <a:cs typeface="+mn-lt"/>
                <a:sym typeface="+mn-ea"/>
              </a:rPr>
              <a:t>P</a:t>
            </a:r>
            <a:r>
              <a:rPr sz="3360" b="1" dirty="0">
                <a:solidFill>
                  <a:srgbClr val="000090"/>
                </a:solidFill>
                <a:cs typeface="+mn-lt"/>
                <a:sym typeface="+mn-ea"/>
              </a:rPr>
              <a:t>rocess </a:t>
            </a:r>
            <a:r>
              <a:rPr lang="en-US" sz="3360" b="1" dirty="0">
                <a:solidFill>
                  <a:srgbClr val="000090"/>
                </a:solidFill>
                <a:cs typeface="+mn-lt"/>
                <a:sym typeface="+mn-ea"/>
              </a:rPr>
              <a:t>P</a:t>
            </a:r>
            <a:r>
              <a:rPr sz="3360" b="1" dirty="0">
                <a:solidFill>
                  <a:srgbClr val="000090"/>
                </a:solidFill>
                <a:cs typeface="+mn-lt"/>
                <a:sym typeface="+mn-ea"/>
              </a:rPr>
              <a:t>ixel </a:t>
            </a:r>
            <a:r>
              <a:rPr lang="en-US" sz="3360" b="1" dirty="0">
                <a:solidFill>
                  <a:srgbClr val="000090"/>
                </a:solidFill>
                <a:cs typeface="+mn-lt"/>
                <a:sym typeface="+mn-ea"/>
              </a:rPr>
              <a:t>C</a:t>
            </a:r>
            <a:r>
              <a:rPr sz="3360" b="1" dirty="0">
                <a:solidFill>
                  <a:srgbClr val="000090"/>
                </a:solidFill>
                <a:cs typeface="+mn-lt"/>
                <a:sym typeface="+mn-ea"/>
              </a:rPr>
              <a:t>hip</a:t>
            </a:r>
            <a:br>
              <a:rPr sz="3360" b="1" dirty="0">
                <a:solidFill>
                  <a:srgbClr val="000090"/>
                </a:solidFill>
                <a:cs typeface="+mn-lt"/>
                <a:sym typeface="+mn-ea"/>
              </a:rPr>
            </a:br>
            <a:r>
              <a:rPr lang="zh-CN" altLang="en-US" sz="3360" b="1" dirty="0">
                <a:solidFill>
                  <a:srgbClr val="000090"/>
                </a:solidFill>
                <a:cs typeface="+mn-lt"/>
                <a:sym typeface="+mn-ea"/>
              </a:rPr>
              <a:t>—</a:t>
            </a:r>
            <a:r>
              <a:rPr lang="zh-CN" altLang="en-US" sz="3360" b="1" dirty="0" smtClean="0">
                <a:solidFill>
                  <a:srgbClr val="800000"/>
                </a:solidFill>
                <a:cs typeface="+mn-lt"/>
                <a:sym typeface="+mn-ea"/>
              </a:rPr>
              <a:t>Chip </a:t>
            </a:r>
            <a:r>
              <a:rPr lang="en-US" sz="3360" b="1" dirty="0" smtClean="0">
                <a:solidFill>
                  <a:srgbClr val="800000"/>
                </a:solidFill>
                <a:cs typeface="+mn-lt"/>
                <a:sym typeface="+mn-ea"/>
              </a:rPr>
              <a:t>Design</a:t>
            </a:r>
            <a:endParaRPr lang="en-US" altLang="zh-CN" sz="1920" b="1" dirty="0">
              <a:solidFill>
                <a:srgbClr val="0070C0"/>
              </a:solidFill>
              <a:latin typeface="Roboto"/>
              <a:sym typeface="+mn-ea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>
          <a:blip r:embed="rId26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2158746" y="3304032"/>
            <a:ext cx="36576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60"/>
              <a:t>补充芯片照片</a:t>
            </a:r>
            <a:endParaRPr lang="zh-CN" altLang="en-US" sz="2160"/>
          </a:p>
        </p:txBody>
      </p:sp>
      <p:sp>
        <p:nvSpPr>
          <p:cNvPr id="8" name="文本框 7"/>
          <p:cNvSpPr txBox="1"/>
          <p:nvPr/>
        </p:nvSpPr>
        <p:spPr>
          <a:xfrm>
            <a:off x="6355080" y="3341370"/>
            <a:ext cx="36576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60"/>
              <a:t>测试系统照片</a:t>
            </a:r>
            <a:endParaRPr lang="zh-CN" altLang="en-US" sz="2160"/>
          </a:p>
        </p:txBody>
      </p:sp>
      <p:pic>
        <p:nvPicPr>
          <p:cNvPr id="11" name="图片 10" descr="CHI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l="15736" r="15750"/>
          <a:stretch>
            <a:fillRect/>
          </a:stretch>
        </p:blipFill>
        <p:spPr>
          <a:xfrm>
            <a:off x="1325880" y="1696212"/>
            <a:ext cx="3270504" cy="2303526"/>
          </a:xfrm>
          <a:prstGeom prst="rect">
            <a:avLst/>
          </a:prstGeom>
        </p:spPr>
      </p:pic>
      <p:pic>
        <p:nvPicPr>
          <p:cNvPr id="3" name="图片 2" descr="微信图片_202407041634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828800" y="3385947"/>
            <a:ext cx="2329434" cy="3195828"/>
          </a:xfrm>
          <a:prstGeom prst="rect">
            <a:avLst/>
          </a:prstGeom>
        </p:spPr>
      </p:pic>
      <p:sp>
        <p:nvSpPr>
          <p:cNvPr id="49" name="TextBox 4"/>
          <p:cNvSpPr txBox="1"/>
          <p:nvPr>
            <p:custDataLst>
              <p:tags r:id="rId5"/>
            </p:custDataLst>
          </p:nvPr>
        </p:nvSpPr>
        <p:spPr>
          <a:xfrm>
            <a:off x="697230" y="1181862"/>
            <a:ext cx="4076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Pixel Array Testing Chip</a:t>
            </a:r>
            <a:endParaRPr lang="zh-CN" altLang="en-US" sz="2160" b="1" dirty="0">
              <a:solidFill>
                <a:srgbClr val="C0000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pic>
        <p:nvPicPr>
          <p:cNvPr id="9" name="图片 8" descr="hl55_sr90_test_2312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31765" y="1561465"/>
            <a:ext cx="4850765" cy="43776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22124" y="5926074"/>
            <a:ext cx="2670048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Testing System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130nm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B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ulk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CMOS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P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rocess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P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ixel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C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hip</a:t>
            </a:r>
            <a:r>
              <a:rPr lang="zh-CN" altLang="en-US" sz="3360" b="1" dirty="0">
                <a:solidFill>
                  <a:srgbClr val="000090"/>
                </a:solidFill>
                <a:sym typeface="+mn-ea"/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 </a:t>
            </a:r>
            <a:r>
              <a:rPr lang="en-US" altLang="zh-CN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est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195" y="97468"/>
            <a:ext cx="924582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</a:rPr>
              <a:t>Outline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9850" y="836930"/>
            <a:ext cx="9533255" cy="3811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lnSpc>
                <a:spcPct val="120000"/>
              </a:lnSpc>
              <a:buClrTx/>
              <a:buSzTx/>
              <a:buFont typeface="Wingdings" panose="05000000000000000000" charset="0"/>
              <a:buChar char="p"/>
            </a:pP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Exploration of Domestic Processes for MAPS</a:t>
            </a: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R&amp;D of MIC6_V3 Chip</a:t>
            </a: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p"/>
            </a:pP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p"/>
            </a:pP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130nm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B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ulk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CMOS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P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rocess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P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ixel </a:t>
            </a:r>
            <a:r>
              <a:rPr lang="en-US" sz="3360" b="1" dirty="0">
                <a:solidFill>
                  <a:srgbClr val="000090"/>
                </a:solidFill>
                <a:sym typeface="+mn-ea"/>
              </a:rPr>
              <a:t>C</a:t>
            </a:r>
            <a:r>
              <a:rPr sz="3360" b="1" dirty="0">
                <a:solidFill>
                  <a:srgbClr val="000090"/>
                </a:solidFill>
                <a:sym typeface="+mn-ea"/>
              </a:rPr>
              <a:t>hip</a:t>
            </a:r>
            <a:r>
              <a:rPr lang="zh-CN" altLang="en-US" sz="3360" b="1" dirty="0">
                <a:solidFill>
                  <a:srgbClr val="000090"/>
                </a:solidFill>
                <a:sym typeface="+mn-ea"/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 </a:t>
            </a:r>
            <a:r>
              <a:rPr lang="en-US" altLang="zh-CN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est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Box 4"/>
          <p:cNvSpPr txBox="1"/>
          <p:nvPr>
            <p:custDataLst>
              <p:tags r:id="rId2"/>
            </p:custDataLst>
          </p:nvPr>
        </p:nvSpPr>
        <p:spPr>
          <a:xfrm>
            <a:off x="1063752" y="1162050"/>
            <a:ext cx="993724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en-US" altLang="zh-CN" sz="240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55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Fe Energy Spectrum (High Resistance Substrate -9V Bias)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905" y="1614170"/>
            <a:ext cx="7809230" cy="40697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701546" y="5604510"/>
            <a:ext cx="8677656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160"/>
              <a:t>The </a:t>
            </a:r>
            <a:r>
              <a:rPr sz="2160">
                <a:sym typeface="+mn-ea"/>
              </a:rPr>
              <a:t>signal</a:t>
            </a:r>
            <a:r>
              <a:rPr lang="en-US" sz="2160">
                <a:sym typeface="+mn-ea"/>
              </a:rPr>
              <a:t> of </a:t>
            </a:r>
            <a:r>
              <a:rPr lang="en-US" sz="2160" baseline="30000">
                <a:sym typeface="+mn-ea"/>
              </a:rPr>
              <a:t>55</a:t>
            </a:r>
            <a:r>
              <a:rPr sz="2160"/>
              <a:t>Fe source  did not fully reach the sensing area, and no calibration peak was measured</a:t>
            </a:r>
            <a:r>
              <a:rPr lang="en-US" sz="2160"/>
              <a:t>.</a:t>
            </a:r>
            <a:endParaRPr lang="en-US" sz="2160"/>
          </a:p>
        </p:txBody>
      </p:sp>
      <p:sp>
        <p:nvSpPr>
          <p:cNvPr id="3" name="文本框 2"/>
          <p:cNvSpPr txBox="1"/>
          <p:nvPr/>
        </p:nvSpPr>
        <p:spPr>
          <a:xfrm>
            <a:off x="2770632" y="1959864"/>
            <a:ext cx="2982468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40">
                <a:solidFill>
                  <a:srgbClr val="0070C0"/>
                </a:solidFill>
              </a:rPr>
              <a:t>Energy spectrum of 3x3 matrix signal</a:t>
            </a:r>
            <a:endParaRPr sz="144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46976" y="1873758"/>
            <a:ext cx="265938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40">
                <a:solidFill>
                  <a:srgbClr val="0070C0"/>
                </a:solidFill>
              </a:rPr>
              <a:t>Energy spectrum of cluster seed signals</a:t>
            </a:r>
            <a:endParaRPr lang="zh-CN" altLang="en-US" sz="144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3007" y="4207764"/>
            <a:ext cx="265938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40">
                <a:solidFill>
                  <a:srgbClr val="0070C0"/>
                </a:solidFill>
              </a:rPr>
              <a:t>Energy spectrum of single pixel clusters</a:t>
            </a:r>
            <a:endParaRPr lang="zh-CN" altLang="en-US" sz="1440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16140" y="4207002"/>
            <a:ext cx="265938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40">
                <a:solidFill>
                  <a:srgbClr val="0070C0"/>
                </a:solidFill>
              </a:rPr>
              <a:t>Cluster multiplicity</a:t>
            </a:r>
            <a:endParaRPr lang="zh-CN" altLang="en-US" sz="1440">
              <a:solidFill>
                <a:srgbClr val="0070C0"/>
              </a:solidFill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652195" y="97468"/>
            <a:ext cx="9980918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60" b="1" dirty="0">
                <a:solidFill>
                  <a:srgbClr val="000090"/>
                </a:solidFill>
                <a:sym typeface="+mn-ea"/>
              </a:rPr>
              <a:t>Research on Pixel Technology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1454785" y="1640205"/>
          <a:ext cx="885380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060"/>
                <a:gridCol w="1066800"/>
                <a:gridCol w="1209675"/>
                <a:gridCol w="1124585"/>
                <a:gridCol w="1253490"/>
                <a:gridCol w="1253490"/>
                <a:gridCol w="1322705"/>
              </a:tblGrid>
              <a:tr h="952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baseline="30000" dirty="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90</a:t>
                      </a:r>
                      <a:r>
                        <a:rPr lang="en-US" altLang="zh-CN" sz="1400" dirty="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Sr test</a:t>
                      </a:r>
                      <a:endParaRPr lang="en-US" altLang="zh-CN" sz="1400" dirty="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69B8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/>
                        <a:t>55 nm CIS technology</a:t>
                      </a:r>
                      <a:endParaRPr lang="en-US" altLang="zh-CN" sz="140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/>
                        <a:t>180 nm  High Voltage </a:t>
                      </a:r>
                      <a:r>
                        <a:rPr lang="en-US" altLang="zh-CN" sz="1400">
                          <a:sym typeface="+mn-ea"/>
                        </a:rPr>
                        <a:t>technology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r>
                        <a:rPr lang="en-US" altLang="zh-CN" sz="1400"/>
                        <a:t>0V </a:t>
                      </a:r>
                      <a:r>
                        <a:rPr lang="zh-CN" altLang="en-US" sz="1400"/>
                        <a:t>bias </a:t>
                      </a:r>
                      <a:endParaRPr lang="zh-CN" altLang="en-US" sz="140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/>
                        <a:t>180 nm </a:t>
                      </a:r>
                      <a:r>
                        <a:rPr lang="en-US" altLang="zh-CN" sz="1400">
                          <a:sym typeface="+mn-ea"/>
                        </a:rPr>
                        <a:t>High Voltage technology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r>
                        <a:rPr lang="en-US" altLang="zh-CN" sz="1400"/>
                        <a:t>-9V </a:t>
                      </a:r>
                      <a:r>
                        <a:rPr lang="zh-CN" altLang="en-US" sz="1400">
                          <a:sym typeface="+mn-ea"/>
                        </a:rPr>
                        <a:t>bias 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/>
                        <a:t>130 nm </a:t>
                      </a:r>
                      <a:r>
                        <a:rPr lang="en-US" altLang="zh-CN" sz="1400">
                          <a:sym typeface="+mn-ea"/>
                        </a:rPr>
                        <a:t>Bulk CMOS process 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/>
                        <a:t>L</a:t>
                      </a:r>
                      <a:r>
                        <a:rPr lang="zh-CN" altLang="en-US" sz="1400"/>
                        <a:t>ow resistance substrate</a:t>
                      </a:r>
                      <a:endParaRPr lang="zh-CN" altLang="en-US" sz="140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130 nm Bulk CMOS process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/>
                        <a:t>High </a:t>
                      </a:r>
                      <a:r>
                        <a:rPr lang="zh-CN" altLang="en-US" sz="1400"/>
                        <a:t>resistance substrate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r>
                        <a:rPr lang="en-US" altLang="zh-CN" sz="1400"/>
                        <a:t>0V </a:t>
                      </a:r>
                      <a:r>
                        <a:rPr lang="zh-CN" altLang="en-US" sz="1400">
                          <a:sym typeface="+mn-ea"/>
                        </a:rPr>
                        <a:t>bias </a:t>
                      </a:r>
                      <a:endParaRPr lang="en-US" altLang="zh-CN" sz="140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130 nm Bulk CMOS process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High </a:t>
                      </a:r>
                      <a:r>
                        <a:rPr lang="zh-CN" altLang="en-US" sz="1400">
                          <a:sym typeface="+mn-ea"/>
                        </a:rPr>
                        <a:t>resistance substrate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r>
                        <a:rPr lang="en-US" altLang="zh-CN" sz="1400"/>
                        <a:t>-9V </a:t>
                      </a:r>
                      <a:r>
                        <a:rPr lang="en-US" altLang="zh-CN" sz="1400">
                          <a:sym typeface="+mn-ea"/>
                        </a:rPr>
                        <a:t> </a:t>
                      </a:r>
                      <a:r>
                        <a:rPr lang="zh-CN" altLang="en-US" sz="1400">
                          <a:sym typeface="+mn-ea"/>
                        </a:rPr>
                        <a:t>bias </a:t>
                      </a:r>
                      <a:endParaRPr lang="en-US" altLang="zh-CN" sz="1400"/>
                    </a:p>
                    <a:p>
                      <a:pPr>
                        <a:buNone/>
                      </a:pPr>
                      <a:endParaRPr lang="en-US" altLang="zh-CN" sz="140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467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/>
                        <a:t>MPV  (ADC Value)</a:t>
                      </a:r>
                      <a:endParaRPr lang="en-US" altLang="zh-CN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10</a:t>
                      </a:r>
                      <a:r>
                        <a:rPr lang="en-US" altLang="zh-CN" sz="1400"/>
                        <a:t>(178e</a:t>
                      </a:r>
                      <a:r>
                        <a:rPr lang="en-US" altLang="zh-CN" sz="1400" baseline="30000"/>
                        <a:t>-</a:t>
                      </a:r>
                      <a:r>
                        <a:rPr lang="en-US" altLang="zh-CN" sz="1400"/>
                        <a:t>)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10 </a:t>
                      </a:r>
                      <a:r>
                        <a:rPr lang="en-US" altLang="zh-CN" sz="1400">
                          <a:sym typeface="+mn-ea"/>
                        </a:rPr>
                        <a:t>(462e</a:t>
                      </a:r>
                      <a:r>
                        <a:rPr lang="en-US" altLang="zh-CN" sz="1400" baseline="30000">
                          <a:sym typeface="+mn-ea"/>
                        </a:rPr>
                        <a:t>-</a:t>
                      </a:r>
                      <a:r>
                        <a:rPr lang="en-US" altLang="zh-CN" sz="1400">
                          <a:sym typeface="+mn-ea"/>
                        </a:rPr>
                        <a:t>)</a:t>
                      </a:r>
                      <a:endParaRPr lang="en-U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To be tested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6.5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8.5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12</a:t>
                      </a:r>
                      <a:endParaRPr lang="en-US" altLang="zh-CN"/>
                    </a:p>
                  </a:txBody>
                  <a:tcPr/>
                </a:tc>
              </a:tr>
              <a:tr h="3530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sz="1600"/>
                        <a:t>Case rate (per hour)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4100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1440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To be tested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840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2760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11700</a:t>
                      </a:r>
                      <a:endParaRPr lang="en-US" altLang="zh-CN"/>
                    </a:p>
                  </a:txBody>
                  <a:tcPr/>
                </a:tc>
              </a:tr>
              <a:tr h="3371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/>
                        <a:t>Pixel size</a:t>
                      </a:r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>
                          <a:latin typeface="Calibri" panose="020F0502020204030204" charset="0"/>
                          <a:ea typeface="微软雅黑" panose="020B0503020204020204" charset="-122"/>
                          <a:cs typeface="Calibri" panose="020F0502020204030204" charset="0"/>
                          <a:sym typeface="+mn-ea"/>
                        </a:rPr>
                        <a:t>24</a:t>
                      </a:r>
                      <a:r>
                        <a:rPr lang="en-US" altLang="zh-CN" sz="1800" dirty="0">
                          <a:latin typeface="Calibri" panose="020F0502020204030204" charset="0"/>
                          <a:ea typeface="微软雅黑" panose="020B0503020204020204" charset="-122"/>
                          <a:cs typeface="Calibri" panose="020F0502020204030204" charset="0"/>
                          <a:sym typeface="+mn-ea"/>
                        </a:rPr>
                        <a:t>u</a:t>
                      </a:r>
                      <a:r>
                        <a:rPr lang="zh-CN" altLang="en-US" sz="1800" dirty="0">
                          <a:latin typeface="Calibri" panose="020F0502020204030204" charset="0"/>
                          <a:ea typeface="微软雅黑" panose="020B0503020204020204" charset="-122"/>
                          <a:cs typeface="Calibri" panose="020F0502020204030204" charset="0"/>
                          <a:sym typeface="+mn-ea"/>
                        </a:rPr>
                        <a:t>×24</a:t>
                      </a:r>
                      <a:r>
                        <a:rPr lang="en-US" altLang="zh-CN" sz="1800" dirty="0">
                          <a:latin typeface="Calibri" panose="020F0502020204030204" charset="0"/>
                          <a:ea typeface="微软雅黑" panose="020B0503020204020204" charset="-122"/>
                          <a:cs typeface="Calibri" panose="020F0502020204030204" charset="0"/>
                          <a:sym typeface="+mn-ea"/>
                        </a:rPr>
                        <a:t>u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30u x 30u</a:t>
                      </a:r>
                      <a:endParaRPr lang="en-US" altLang="zh-CN"/>
                    </a:p>
                  </a:txBody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40u x 40u</a:t>
                      </a:r>
                      <a:endParaRPr lang="en-US" altLang="zh-CN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195" y="97468"/>
            <a:ext cx="924582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</a:rPr>
              <a:t>Outline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9850" y="836930"/>
            <a:ext cx="9533255" cy="3811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lnSpc>
                <a:spcPct val="120000"/>
              </a:lnSpc>
              <a:buClrTx/>
              <a:buSzTx/>
              <a:buFont typeface="Wingdings" panose="05000000000000000000" charset="0"/>
              <a:buChar char="p"/>
            </a:pP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Exploration of Domestic Processes for MAPS</a:t>
            </a: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R&amp;D of MIC6_V3 Chip</a:t>
            </a:r>
            <a:endParaRPr lang="zh-CN" altLang="en-US" sz="288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p"/>
            </a:pP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p"/>
            </a:pP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10259568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R&amp;D MIC6_V3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826135" y="3170555"/>
            <a:ext cx="4092575" cy="29063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959346" y="405384"/>
            <a:ext cx="2583180" cy="3445764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1181100" y="2825496"/>
            <a:ext cx="368808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MIC6_V3 layout</a:t>
            </a:r>
            <a:endParaRPr lang="zh-CN" altLang="en-US" sz="168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333500" y="5981319"/>
            <a:ext cx="368808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MIC6_V3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 block diagram</a:t>
            </a: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6406896" y="3429000"/>
            <a:ext cx="368808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MIC6_V3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 wafer</a:t>
            </a:r>
            <a:endParaRPr lang="zh-CN" altLang="en-US" sz="1680" dirty="0">
              <a:latin typeface="+mn-ea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4326" y="838200"/>
            <a:ext cx="3833622" cy="1933956"/>
          </a:xfrm>
          <a:prstGeom prst="rect">
            <a:avLst/>
          </a:prstGeom>
        </p:spPr>
      </p:pic>
      <p:graphicFrame>
        <p:nvGraphicFramePr>
          <p:cNvPr id="29" name="表格 28"/>
          <p:cNvGraphicFramePr/>
          <p:nvPr>
            <p:custDataLst>
              <p:tags r:id="rId9"/>
            </p:custDataLst>
          </p:nvPr>
        </p:nvGraphicFramePr>
        <p:xfrm>
          <a:off x="5749290" y="3942715"/>
          <a:ext cx="5600065" cy="2256790"/>
        </p:xfrm>
        <a:graphic>
          <a:graphicData uri="http://schemas.openxmlformats.org/drawingml/2006/table">
            <a:tbl>
              <a:tblPr/>
              <a:tblGrid>
                <a:gridCol w="2117090"/>
                <a:gridCol w="1757045"/>
                <a:gridCol w="1725930"/>
              </a:tblGrid>
              <a:tr h="189230">
                <a:tc>
                  <a:txBody>
                    <a:bodyPr/>
                    <a:p>
                      <a:pPr algn="l" fontAlgn="t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Features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ALPIDE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+mn-ea"/>
                          <a:sym typeface="+mn-ea"/>
                        </a:rPr>
                        <a:t>  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MIC6_V3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055"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Process Technology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t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TowerJazz-180 nm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</a:t>
                      </a:r>
                      <a:r>
                        <a:rPr lang="en-US" altLang="zh-CN" sz="1200" b="1" i="0">
                          <a:solidFill>
                            <a:srgbClr val="FF0000"/>
                          </a:solidFill>
                          <a:latin typeface="+mn-ea"/>
                        </a:rPr>
                        <a:t>GSMC-130 nm</a:t>
                      </a:r>
                      <a:endParaRPr lang="en-US" altLang="zh-CN" sz="1200" b="1" i="0">
                        <a:solidFill>
                          <a:srgbClr val="FF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230"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Core Voltage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1.8V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</a:t>
                      </a:r>
                      <a:r>
                        <a:rPr lang="en-US" altLang="zh-CN" sz="1200" b="1" i="0">
                          <a:solidFill>
                            <a:srgbClr val="FF0000"/>
                          </a:solidFill>
                          <a:latin typeface="+mn-ea"/>
                        </a:rPr>
                        <a:t>1.2V</a:t>
                      </a:r>
                      <a:endParaRPr lang="en-US" altLang="zh-CN" sz="1200" b="1" i="0">
                        <a:solidFill>
                          <a:srgbClr val="FF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230"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Chip Size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  30 mm×15 mm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+mn-ea"/>
                          <a:cs typeface="+mn-ea"/>
                          <a:sym typeface="+mn-ea"/>
                        </a:rPr>
                        <a:t>  30 mm×15 mm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230"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Pixel Array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  1024×512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  980×512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420"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Pixel Size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  29.24 um×26.88 um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  30.53 um×26.8 um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2110"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Zero Suppression Readout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AERD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AERD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055"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High-Speed Serial Output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1.2Gbps 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1.1Gbps 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230">
                <a:tc>
                  <a:txBody>
                    <a:bodyPr/>
                    <a:p>
                      <a:pPr algn="l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Power Consumption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t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40 mW/cm²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t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</a:t>
                      </a:r>
                      <a:r>
                        <a:rPr lang="en-US" altLang="zh-CN" sz="1200" b="1" i="0">
                          <a:solidFill>
                            <a:srgbClr val="FF0000"/>
                          </a:solidFill>
                          <a:latin typeface="+mn-ea"/>
                        </a:rPr>
                        <a:t>32 mW/cm²</a:t>
                      </a:r>
                      <a:endParaRPr lang="en-US" altLang="zh-CN" sz="1200" b="1" i="0">
                        <a:solidFill>
                          <a:srgbClr val="FF0000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6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10259568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R&amp;D MIC6_V3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72134" y="836898"/>
            <a:ext cx="4575810" cy="3143684"/>
            <a:chOff x="633" y="1293"/>
            <a:chExt cx="7456" cy="479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" y="1769"/>
              <a:ext cx="6466" cy="397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>
              <p:custDataLst>
                <p:tags r:id="rId3"/>
              </p:custDataLst>
            </p:nvPr>
          </p:nvSpPr>
          <p:spPr>
            <a:xfrm>
              <a:off x="633" y="1293"/>
              <a:ext cx="7456" cy="4792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988558" y="775716"/>
            <a:ext cx="5049774" cy="3153918"/>
            <a:chOff x="9147" y="1264"/>
            <a:chExt cx="8228" cy="491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8" y="1641"/>
              <a:ext cx="8087" cy="1747"/>
            </a:xfrm>
            <a:prstGeom prst="rect">
              <a:avLst/>
            </a:prstGeom>
          </p:spPr>
        </p:pic>
        <p:pic>
          <p:nvPicPr>
            <p:cNvPr id="21" name="图片 20" descr="0 OutA Out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1" y="3327"/>
              <a:ext cx="5199" cy="2853"/>
            </a:xfrm>
            <a:prstGeom prst="rect">
              <a:avLst/>
            </a:prstGeom>
          </p:spPr>
        </p:pic>
        <p:cxnSp>
          <p:nvCxnSpPr>
            <p:cNvPr id="29" name="直接箭头连接符 28"/>
            <p:cNvCxnSpPr/>
            <p:nvPr/>
          </p:nvCxnSpPr>
          <p:spPr>
            <a:xfrm>
              <a:off x="12893" y="2525"/>
              <a:ext cx="448" cy="19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H="1">
              <a:off x="13660" y="2776"/>
              <a:ext cx="819" cy="21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9147" y="1264"/>
              <a:ext cx="6985" cy="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Pixel Front-end Test</a:t>
              </a:r>
              <a:endParaRPr lang="en-US" altLang="zh-CN" sz="192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59002" y="4023360"/>
            <a:ext cx="8563356" cy="2755392"/>
            <a:chOff x="721" y="6297"/>
            <a:chExt cx="11238" cy="3616"/>
          </a:xfrm>
        </p:grpSpPr>
        <p:sp>
          <p:nvSpPr>
            <p:cNvPr id="30" name="文本框 29"/>
            <p:cNvSpPr txBox="1"/>
            <p:nvPr/>
          </p:nvSpPr>
          <p:spPr>
            <a:xfrm>
              <a:off x="721" y="6297"/>
              <a:ext cx="6102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Pixel Array Readout Test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5" y="6775"/>
              <a:ext cx="5778" cy="274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9" y="6463"/>
              <a:ext cx="3960" cy="3299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2678" y="9503"/>
              <a:ext cx="7120" cy="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4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Readout function test with pixel MASK and Apulse/Dpulse </a:t>
              </a:r>
              <a:endParaRPr lang="en-US" altLang="zh-CN" sz="144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6" name="圆角矩形 35"/>
          <p:cNvSpPr/>
          <p:nvPr>
            <p:custDataLst>
              <p:tags r:id="rId8"/>
            </p:custDataLst>
          </p:nvPr>
        </p:nvSpPr>
        <p:spPr>
          <a:xfrm>
            <a:off x="5959475" y="836930"/>
            <a:ext cx="5180330" cy="3143885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2160" strike="noStrike" noProof="1"/>
          </a:p>
        </p:txBody>
      </p:sp>
      <p:sp>
        <p:nvSpPr>
          <p:cNvPr id="37" name="文本框 36"/>
          <p:cNvSpPr txBox="1"/>
          <p:nvPr/>
        </p:nvSpPr>
        <p:spPr>
          <a:xfrm>
            <a:off x="1169670" y="775716"/>
            <a:ext cx="4286908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Test System of MIC6_V3</a:t>
            </a:r>
            <a:endParaRPr lang="en-US" altLang="zh-CN" sz="192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圆角矩形 37"/>
          <p:cNvSpPr/>
          <p:nvPr>
            <p:custDataLst>
              <p:tags r:id="rId9"/>
            </p:custDataLst>
          </p:nvPr>
        </p:nvSpPr>
        <p:spPr>
          <a:xfrm>
            <a:off x="1072134" y="4066794"/>
            <a:ext cx="9744456" cy="2729484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2160" strike="noStrike" noProof="1"/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10259568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R&amp;D MIC6_V3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652272" y="1769364"/>
            <a:ext cx="5558028" cy="3416046"/>
            <a:chOff x="56" y="2322"/>
            <a:chExt cx="7294" cy="4483"/>
          </a:xfrm>
        </p:grpSpPr>
        <p:pic>
          <p:nvPicPr>
            <p:cNvPr id="9" name="图片 8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6731" t="20122" r="6638" b="16987"/>
            <a:stretch>
              <a:fillRect/>
            </a:stretch>
          </p:blipFill>
          <p:spPr>
            <a:xfrm>
              <a:off x="56" y="2771"/>
              <a:ext cx="7295" cy="4035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395" y="2322"/>
              <a:ext cx="5759" cy="6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400" b="1" baseline="300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241</a:t>
              </a:r>
              <a:r>
                <a:rPr lang="en-US" altLang="zh-CN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Am Test using MIC6_V3</a:t>
              </a:r>
              <a:endPara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6075426" y="1759458"/>
            <a:ext cx="5446776" cy="3475482"/>
            <a:chOff x="9030" y="2837"/>
            <a:chExt cx="8126" cy="5185"/>
          </a:xfrm>
        </p:grpSpPr>
        <p:grpSp>
          <p:nvGrpSpPr>
            <p:cNvPr id="19" name="组合 18"/>
            <p:cNvGrpSpPr/>
            <p:nvPr/>
          </p:nvGrpSpPr>
          <p:grpSpPr>
            <a:xfrm rot="0">
              <a:off x="9030" y="3336"/>
              <a:ext cx="8126" cy="4686"/>
              <a:chOff x="1744" y="1443"/>
              <a:chExt cx="15612" cy="8502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4"/>
              <a:srcRect l="6731" t="20122" r="6638" b="16987"/>
              <a:stretch>
                <a:fillRect/>
              </a:stretch>
            </p:blipFill>
            <p:spPr>
              <a:xfrm>
                <a:off x="1744" y="1443"/>
                <a:ext cx="15613" cy="8502"/>
              </a:xfrm>
              <a:prstGeom prst="rect">
                <a:avLst/>
              </a:prstGeom>
            </p:spPr>
          </p:pic>
          <p:pic>
            <p:nvPicPr>
              <p:cNvPr id="23" name="图片 22" descr="微信图片_20250421140440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rcRect l="12686" t="11783" r="10024" b="10905"/>
              <a:stretch>
                <a:fillRect/>
              </a:stretch>
            </p:blipFill>
            <p:spPr>
              <a:xfrm>
                <a:off x="2792" y="1899"/>
                <a:ext cx="13981" cy="7307"/>
              </a:xfrm>
              <a:prstGeom prst="rect">
                <a:avLst/>
              </a:prstGeom>
            </p:spPr>
          </p:pic>
        </p:grpSp>
        <p:sp>
          <p:nvSpPr>
            <p:cNvPr id="24" name="文本框 23"/>
            <p:cNvSpPr txBox="1"/>
            <p:nvPr>
              <p:custDataLst>
                <p:tags r:id="rId10"/>
              </p:custDataLst>
            </p:nvPr>
          </p:nvSpPr>
          <p:spPr>
            <a:xfrm>
              <a:off x="9286" y="2837"/>
              <a:ext cx="6820" cy="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 baseline="300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90</a:t>
              </a:r>
              <a:r>
                <a:rPr lang="en-US" altLang="zh-CN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Sr Test using MIC6_V3</a:t>
              </a:r>
              <a:endPara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6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195" y="97468"/>
            <a:ext cx="924582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</a:rPr>
              <a:t>Outline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9850" y="836930"/>
            <a:ext cx="9533255" cy="3811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lnSpc>
                <a:spcPct val="120000"/>
              </a:lnSpc>
              <a:buClrTx/>
              <a:buSzTx/>
              <a:buFont typeface="Wingdings" panose="05000000000000000000" charset="0"/>
              <a:buChar char="p"/>
            </a:pP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Exploration of Domestic Processes for MAPS</a:t>
            </a: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R&amp;D of MIC6_V3 Chip</a:t>
            </a: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p"/>
            </a:pP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288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p"/>
            </a:pPr>
            <a:endParaRPr lang="zh-CN" altLang="en-US" sz="288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FontTx/>
            </a:pP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18210" y="803148"/>
            <a:ext cx="4219956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AFAFB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MIC6_V4 block diagram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Rectangle 30"/>
          <p:cNvSpPr/>
          <p:nvPr/>
        </p:nvSpPr>
        <p:spPr>
          <a:xfrm>
            <a:off x="8375904" y="1095756"/>
            <a:ext cx="3118104" cy="51579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Compared to MIC6_V3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en-US" altLang="zh-CN" sz="144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Add clock tree interconnection function between chips.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Add control management unit (CMU) to replace SPI interface.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Modify the data management unit (DMU) to support data transmission between master and slave chips.  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Modify the framing readout management unit (FROMU) to add chip ID information.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Both clock and control signals use differential I/O.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Remove the 3.3V power supply and 3.3V I/O. Only has 1.2V power supply.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 High-speed serial interface has been changed from 1.1Gbps to 1.2Gbps.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 Add on-chip LDO.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378585"/>
            <a:ext cx="7086600" cy="4813935"/>
          </a:xfrm>
          <a:prstGeom prst="rect">
            <a:avLst/>
          </a:prstGeom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Chip identification and geographical address allocation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15600"/>
          <a:stretch>
            <a:fillRect/>
          </a:stretch>
        </p:blipFill>
        <p:spPr>
          <a:xfrm>
            <a:off x="2558796" y="1259586"/>
            <a:ext cx="6380226" cy="352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/>
          <a:srcRect b="26819"/>
          <a:stretch>
            <a:fillRect/>
          </a:stretch>
        </p:blipFill>
        <p:spPr>
          <a:xfrm>
            <a:off x="2893314" y="4924044"/>
            <a:ext cx="5915406" cy="1660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2045970" y="1258824"/>
            <a:ext cx="7418832" cy="366750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60"/>
          </a:p>
        </p:txBody>
      </p:sp>
      <p:sp>
        <p:nvSpPr>
          <p:cNvPr id="11" name="矩形 10"/>
          <p:cNvSpPr/>
          <p:nvPr/>
        </p:nvSpPr>
        <p:spPr>
          <a:xfrm>
            <a:off x="2045970" y="4924044"/>
            <a:ext cx="7418832" cy="166116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60"/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117346" y="1166622"/>
            <a:ext cx="10069403" cy="5336299"/>
            <a:chOff x="80" y="966"/>
            <a:chExt cx="14291" cy="7930"/>
          </a:xfrm>
        </p:grpSpPr>
        <p:sp>
          <p:nvSpPr>
            <p:cNvPr id="7" name="矩形 6"/>
            <p:cNvSpPr/>
            <p:nvPr/>
          </p:nvSpPr>
          <p:spPr>
            <a:xfrm>
              <a:off x="80" y="4502"/>
              <a:ext cx="14257" cy="439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11" name="矩形 10"/>
            <p:cNvSpPr/>
            <p:nvPr/>
          </p:nvSpPr>
          <p:spPr>
            <a:xfrm>
              <a:off x="80" y="966"/>
              <a:ext cx="14257" cy="35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43" name="流程图: 过程 42"/>
            <p:cNvSpPr/>
            <p:nvPr/>
          </p:nvSpPr>
          <p:spPr>
            <a:xfrm>
              <a:off x="2440" y="2062"/>
              <a:ext cx="1544" cy="85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" t="3726" r="3387" b="62615"/>
            <a:stretch>
              <a:fillRect/>
            </a:stretch>
          </p:blipFill>
          <p:spPr>
            <a:xfrm>
              <a:off x="353" y="1606"/>
              <a:ext cx="9976" cy="2448"/>
            </a:xfrm>
            <a:prstGeom prst="rect">
              <a:avLst/>
            </a:prstGeom>
          </p:spPr>
        </p:pic>
        <p:sp>
          <p:nvSpPr>
            <p:cNvPr id="14" name="Rectangle 28"/>
            <p:cNvSpPr/>
            <p:nvPr/>
          </p:nvSpPr>
          <p:spPr>
            <a:xfrm>
              <a:off x="186" y="997"/>
              <a:ext cx="3313" cy="5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1680" b="1" dirty="0">
                  <a:solidFill>
                    <a:srgbClr val="0070C0"/>
                  </a:solidFill>
                  <a:latin typeface="Roboto"/>
                </a:rPr>
                <a:t>Inner Barrel Modules</a:t>
              </a:r>
              <a:endParaRPr lang="en-US" altLang="zh-CN" sz="168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15" name="Rectangle 28"/>
            <p:cNvSpPr/>
            <p:nvPr/>
          </p:nvSpPr>
          <p:spPr>
            <a:xfrm>
              <a:off x="186" y="4545"/>
              <a:ext cx="3648" cy="5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1680" b="1" dirty="0">
                  <a:solidFill>
                    <a:srgbClr val="0070C0"/>
                  </a:solidFill>
                  <a:latin typeface="Roboto"/>
                  <a:sym typeface="+mn-ea"/>
                </a:rPr>
                <a:t>Outer Barrel Modules</a:t>
              </a:r>
              <a:endParaRPr lang="zh-CN" altLang="en-US" sz="168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16" name="Rectangle 28"/>
            <p:cNvSpPr/>
            <p:nvPr/>
          </p:nvSpPr>
          <p:spPr>
            <a:xfrm>
              <a:off x="4680" y="6621"/>
              <a:ext cx="1576" cy="10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zh-CN" altLang="en-US" sz="192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本地时钟</a:t>
              </a:r>
              <a:endParaRPr lang="zh-CN" altLang="en-US" sz="192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521" y="6038"/>
              <a:ext cx="3745" cy="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The local clock line LCLK has on-chip termination resistors.</a:t>
              </a:r>
              <a:endParaRPr lang="zh-CN" altLang="en-US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356" y="2654"/>
              <a:ext cx="4015" cy="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The clock signal adopts the MLVDS standard.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" t="48715" r="3387" b="2887"/>
            <a:stretch>
              <a:fillRect/>
            </a:stretch>
          </p:blipFill>
          <p:spPr>
            <a:xfrm>
              <a:off x="553" y="5078"/>
              <a:ext cx="9976" cy="352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61" y="8582"/>
              <a:ext cx="9968" cy="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Chip and modules clocking schemes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195" y="97468"/>
            <a:ext cx="924582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</a:rPr>
              <a:t>Outline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9850" y="836930"/>
            <a:ext cx="9533255" cy="3811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lnSpc>
                <a:spcPct val="120000"/>
              </a:lnSpc>
              <a:buClrTx/>
              <a:buSzTx/>
              <a:buFont typeface="Wingdings" panose="05000000000000000000" charset="0"/>
              <a:buChar char="p"/>
            </a:pP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Exploration of Domestic Processes for MAPS</a:t>
            </a:r>
            <a:endParaRPr lang="en-US" altLang="zh-CN" sz="288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endParaRPr lang="en-US" altLang="zh-CN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R&amp;D of MIC6_V3 Chip</a:t>
            </a: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p"/>
            </a:pP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88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p"/>
            </a:pPr>
            <a:endParaRPr lang="zh-CN" altLang="en-US" sz="288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Inner Barrel Module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1445006"/>
            <a:ext cx="7159752" cy="4146042"/>
          </a:xfrm>
          <a:prstGeom prst="rect">
            <a:avLst/>
          </a:prstGeom>
        </p:spPr>
      </p:pic>
      <p:sp>
        <p:nvSpPr>
          <p:cNvPr id="3" name="Rectangle 28"/>
          <p:cNvSpPr/>
          <p:nvPr/>
        </p:nvSpPr>
        <p:spPr>
          <a:xfrm>
            <a:off x="1848994" y="5594096"/>
            <a:ext cx="5152390" cy="38608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Inner Barrel Module signal connection diagram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53400" y="1222502"/>
            <a:ext cx="3323844" cy="4931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60"/>
          </a:p>
        </p:txBody>
      </p:sp>
      <p:sp>
        <p:nvSpPr>
          <p:cNvPr id="42" name="Rectangle 30"/>
          <p:cNvSpPr/>
          <p:nvPr/>
        </p:nvSpPr>
        <p:spPr>
          <a:xfrm>
            <a:off x="8153400" y="1911350"/>
            <a:ext cx="3312414" cy="396748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All chips' clocks are connected to the global clock line, MLVDS signal standard</a:t>
            </a: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All chip control interfaces are connected to the global control bus, MLVDS signal standard</a:t>
            </a: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All chips output data directly to the readout unit through the 1.2Gbps high-speed serial interface，CML </a:t>
            </a: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signal standard</a:t>
            </a:r>
            <a:endParaRPr lang="zh-CN" altLang="en-US" sz="1680" dirty="0">
              <a:latin typeface="Roboto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06918" y="1459484"/>
            <a:ext cx="2536698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 Inner Barrel Module:</a:t>
            </a:r>
            <a:endParaRPr lang="zh-CN" altLang="en-US" sz="1920" b="1" dirty="0">
              <a:solidFill>
                <a:srgbClr val="0070C0"/>
              </a:solidFill>
              <a:latin typeface="Roboto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Outer Barrel Module - Master Chip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1058546" y="5800344"/>
            <a:ext cx="6501765" cy="38608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Outer Barrel Module Master chip signal connection diagram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01000" y="1273302"/>
            <a:ext cx="3323844" cy="4931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60"/>
          </a:p>
        </p:txBody>
      </p:sp>
      <p:sp>
        <p:nvSpPr>
          <p:cNvPr id="42" name="Rectangle 30"/>
          <p:cNvSpPr/>
          <p:nvPr/>
        </p:nvSpPr>
        <p:spPr>
          <a:xfrm>
            <a:off x="8001000" y="1962150"/>
            <a:ext cx="3312414" cy="396748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All Master chips' clocks are connected to the global clock line, MLVDS signal standard</a:t>
            </a: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All Master chip control interfaces are connected to the global control bus, MLVDS signal standard</a:t>
            </a: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endParaRPr lang="en-US" altLang="zh-CN" sz="168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All Master chips output data directly to the readout unit through the </a:t>
            </a:r>
            <a:r>
              <a:rPr lang="en-US" altLang="zh-CN" sz="168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300Mbps</a:t>
            </a: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high-speed serial interface，CML </a:t>
            </a:r>
            <a:r>
              <a: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signal standard</a:t>
            </a:r>
            <a:endParaRPr lang="zh-CN" altLang="en-US" sz="1680" dirty="0">
              <a:latin typeface="Roboto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54518" y="1510284"/>
            <a:ext cx="2536698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 OB Master Chip:</a:t>
            </a:r>
            <a:endParaRPr lang="zh-CN" altLang="en-US" sz="1920" b="1" dirty="0">
              <a:solidFill>
                <a:srgbClr val="0070C0"/>
              </a:solidFill>
              <a:latin typeface="Roboto"/>
              <a:sym typeface="+mn-ea"/>
            </a:endParaRPr>
          </a:p>
        </p:txBody>
      </p:sp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08" y="1398270"/>
            <a:ext cx="6779514" cy="4317492"/>
          </a:xfrm>
          <a:prstGeom prst="rect">
            <a:avLst/>
          </a:prstGeom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Data Management Unit (DMU)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" y="1611630"/>
            <a:ext cx="5149596" cy="36339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58038" y="5414772"/>
            <a:ext cx="4510278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920" b="1" dirty="0">
                <a:solidFill>
                  <a:srgbClr val="0070C0"/>
                </a:solidFill>
                <a:latin typeface="Roboto"/>
                <a:sym typeface="+mn-ea"/>
              </a:rPr>
              <a:t>DMU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 module block diagram</a:t>
            </a:r>
            <a:endParaRPr lang="zh-CN" altLang="en-US" sz="216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574" y="1527048"/>
            <a:ext cx="5411724" cy="1848612"/>
          </a:xfrm>
          <a:prstGeom prst="rect">
            <a:avLst/>
          </a:prstGeom>
        </p:spPr>
      </p:pic>
      <p:pic>
        <p:nvPicPr>
          <p:cNvPr id="15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580" y="3436620"/>
            <a:ext cx="5315712" cy="19812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567298" y="5414772"/>
            <a:ext cx="4510278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Data frame before 8B10B encoding</a:t>
            </a:r>
            <a:endParaRPr lang="zh-CN" altLang="en-US" sz="2160"/>
          </a:p>
        </p:txBody>
      </p:sp>
      <p:sp>
        <p:nvSpPr>
          <p:cNvPr id="3" name="圆角矩形 2"/>
          <p:cNvSpPr/>
          <p:nvPr>
            <p:custDataLst>
              <p:tags r:id="rId5"/>
            </p:custDataLst>
          </p:nvPr>
        </p:nvSpPr>
        <p:spPr>
          <a:xfrm>
            <a:off x="652272" y="1516380"/>
            <a:ext cx="5297424" cy="4368546"/>
          </a:xfrm>
          <a:prstGeom prst="roundRect">
            <a:avLst>
              <a:gd name="adj" fmla="val 222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2160" strike="noStrike" noProof="1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6096762" y="1516380"/>
            <a:ext cx="5432298" cy="4368546"/>
          </a:xfrm>
          <a:prstGeom prst="roundRect">
            <a:avLst>
              <a:gd name="adj" fmla="val 222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2160" strike="noStrike" noProof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CMU and DMU verification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" y="1260348"/>
            <a:ext cx="3873246" cy="3107436"/>
          </a:xfrm>
          <a:prstGeom prst="rect">
            <a:avLst/>
          </a:prstGeom>
        </p:spPr>
      </p:pic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1056132" y="4868037"/>
            <a:ext cx="4053078" cy="1422654"/>
            <a:chOff x="586" y="6602"/>
            <a:chExt cx="5319" cy="1931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586" y="6602"/>
              <a:ext cx="4858" cy="19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13" name="Rectangle 3"/>
            <p:cNvSpPr/>
            <p:nvPr>
              <p:custDataLst>
                <p:tags r:id="rId6"/>
              </p:custDataLst>
            </p:nvPr>
          </p:nvSpPr>
          <p:spPr>
            <a:xfrm>
              <a:off x="680" y="6677"/>
              <a:ext cx="5225" cy="1682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indent="0" fontAlgn="auto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altLang="zh-CN" sz="1920" dirty="0"/>
                <a:t>include:</a:t>
              </a:r>
              <a:endParaRPr lang="en-US" altLang="zh-CN" sz="1920" dirty="0"/>
            </a:p>
            <a:p>
              <a:pPr marL="285750" indent="-285750" fontAlgn="auto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sz="1920" dirty="0"/>
                <a:t>one read-write controller</a:t>
              </a:r>
              <a:endParaRPr lang="en-US" altLang="zh-CN" sz="1920" dirty="0"/>
            </a:p>
            <a:p>
              <a:pPr marL="285750" indent="-285750" fontAlgn="auto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sz="1920" dirty="0"/>
                <a:t>one master chip</a:t>
              </a:r>
              <a:endParaRPr lang="en-US" altLang="zh-CN" sz="1920" dirty="0"/>
            </a:p>
            <a:p>
              <a:pPr marL="285750" indent="-285750" fontAlgn="auto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sz="1920" dirty="0"/>
                <a:t>Six slave chips</a:t>
              </a:r>
              <a:endParaRPr lang="en-US" altLang="zh-CN" sz="1920" dirty="0"/>
            </a:p>
          </p:txBody>
        </p:sp>
      </p:grp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1238632" y="4285870"/>
            <a:ext cx="2965704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Simulation verification of outer barrel module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767072" y="1260348"/>
            <a:ext cx="4135374" cy="310286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638538" y="5848350"/>
            <a:ext cx="1460754" cy="6813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920" b="1" dirty="0">
                <a:solidFill>
                  <a:srgbClr val="0070C0"/>
                </a:solidFill>
                <a:latin typeface="Roboto"/>
              </a:rPr>
              <a:t>CMU/DMU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Layout</a:t>
            </a:r>
            <a:endParaRPr lang="zh-CN" altLang="en-US" sz="1920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5352288" y="4286250"/>
            <a:ext cx="3320034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FPGA prototype verification of outer barrel module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grpSp>
        <p:nvGrpSpPr>
          <p:cNvPr id="27" name="组合 26"/>
          <p:cNvGrpSpPr/>
          <p:nvPr>
            <p:custDataLst>
              <p:tags r:id="rId11"/>
            </p:custDataLst>
          </p:nvPr>
        </p:nvGrpSpPr>
        <p:grpSpPr>
          <a:xfrm>
            <a:off x="5066538" y="4868037"/>
            <a:ext cx="4053078" cy="1432560"/>
            <a:chOff x="6086" y="6580"/>
            <a:chExt cx="5319" cy="1880"/>
          </a:xfrm>
        </p:grpSpPr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6086" y="6580"/>
              <a:ext cx="4858" cy="18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25" name="Rectangle 3"/>
            <p:cNvSpPr/>
            <p:nvPr>
              <p:custDataLst>
                <p:tags r:id="rId13"/>
              </p:custDataLst>
            </p:nvPr>
          </p:nvSpPr>
          <p:spPr>
            <a:xfrm>
              <a:off x="6180" y="6655"/>
              <a:ext cx="5225" cy="1805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indent="0" fontAlgn="auto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altLang="zh-CN" sz="1920" dirty="0"/>
                <a:t>include:</a:t>
              </a:r>
              <a:endParaRPr lang="en-US" altLang="zh-CN" sz="1920" dirty="0"/>
            </a:p>
            <a:p>
              <a:pPr marL="285750" indent="-285750" fontAlgn="auto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sz="1920" dirty="0"/>
                <a:t>one read-write controller</a:t>
              </a:r>
              <a:endParaRPr lang="en-US" altLang="zh-CN" sz="1920" dirty="0"/>
            </a:p>
            <a:p>
              <a:pPr marL="285750" indent="-285750" fontAlgn="auto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sz="1920" dirty="0"/>
                <a:t>one master</a:t>
              </a:r>
              <a:endParaRPr lang="en-US" altLang="zh-CN" sz="1920" dirty="0"/>
            </a:p>
            <a:p>
              <a:pPr marL="285750" indent="-285750" fontAlgn="auto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altLang="zh-CN" sz="1920" dirty="0"/>
                <a:t>one slave</a:t>
              </a:r>
              <a:endParaRPr lang="en-US" altLang="zh-CN" sz="1920" dirty="0"/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8380" y="870966"/>
            <a:ext cx="746760" cy="4917186"/>
          </a:xfrm>
          <a:prstGeom prst="rect">
            <a:avLst/>
          </a:prstGeom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MLVDS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81812" y="1236726"/>
            <a:ext cx="10663428" cy="5222282"/>
            <a:chOff x="226" y="1623"/>
            <a:chExt cx="13994" cy="8430"/>
          </a:xfrm>
        </p:grpSpPr>
        <p:sp>
          <p:nvSpPr>
            <p:cNvPr id="19" name="矩形 18"/>
            <p:cNvSpPr/>
            <p:nvPr/>
          </p:nvSpPr>
          <p:spPr>
            <a:xfrm>
              <a:off x="7935" y="6911"/>
              <a:ext cx="6285" cy="15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3" name="内容占位符 2"/>
            <p:cNvSpPr>
              <a:spLocks noGrp="1"/>
            </p:cNvSpPr>
            <p:nvPr/>
          </p:nvSpPr>
          <p:spPr>
            <a:xfrm>
              <a:off x="638" y="1678"/>
              <a:ext cx="13203" cy="8037"/>
            </a:xfrm>
            <a:prstGeom prst="rect">
              <a:avLst/>
            </a:prstGeom>
          </p:spPr>
          <p:txBody>
            <a:bodyPr vert="horz" lIns="109728" tIns="54864" rIns="109728" bIns="54864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520"/>
                <a:t> </a:t>
              </a:r>
              <a:endParaRPr lang="en-US" altLang="zh-CN" sz="252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10" y="4886"/>
              <a:ext cx="4479" cy="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920" b="1" dirty="0">
                  <a:solidFill>
                    <a:srgbClr val="0070C0"/>
                  </a:solidFill>
                  <a:latin typeface="Roboto"/>
                </a:rPr>
                <a:t>MLVDS</a:t>
              </a:r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 TX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9" r="25676"/>
            <a:stretch>
              <a:fillRect/>
            </a:stretch>
          </p:blipFill>
          <p:spPr>
            <a:xfrm>
              <a:off x="10555" y="1723"/>
              <a:ext cx="3401" cy="335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0432" y="4886"/>
              <a:ext cx="3648" cy="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MLVDS Layout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" y="5570"/>
              <a:ext cx="7393" cy="392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8173" y="7094"/>
              <a:ext cx="5919" cy="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 Speed: 80Mbps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/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2. Static power consumption: 6.228mW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/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3. On-chip terminal: 100 ohms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aphicFrame>
          <p:nvGraphicFramePr>
            <p:cNvPr id="14" name="对象 13"/>
            <p:cNvGraphicFramePr/>
            <p:nvPr/>
          </p:nvGraphicFramePr>
          <p:xfrm>
            <a:off x="5273" y="1723"/>
            <a:ext cx="4922" cy="2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" name="" r:id="rId4" imgW="8387080" imgH="4710430" progId="Paint.Picture">
                    <p:embed/>
                  </p:oleObj>
                </mc:Choice>
                <mc:Fallback>
                  <p:oleObj name="" r:id="rId4" imgW="8387080" imgH="4710430" progId="Paint.Picture">
                    <p:embed/>
                    <p:pic>
                      <p:nvPicPr>
                        <p:cNvPr id="0" name="图片 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73" y="1723"/>
                          <a:ext cx="4922" cy="29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对象 15"/>
            <p:cNvGraphicFramePr/>
            <p:nvPr/>
          </p:nvGraphicFramePr>
          <p:xfrm>
            <a:off x="283" y="1723"/>
            <a:ext cx="4449" cy="3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" name="" r:id="rId6" imgW="8672195" imgH="5138420" progId="Paint.Picture">
                    <p:embed/>
                  </p:oleObj>
                </mc:Choice>
                <mc:Fallback>
                  <p:oleObj name="" r:id="rId6" imgW="8672195" imgH="5138420" progId="Paint.Picture">
                    <p:embed/>
                    <p:pic>
                      <p:nvPicPr>
                        <p:cNvPr id="0" name="图片 1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83" y="1723"/>
                          <a:ext cx="4449" cy="3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文本框 28"/>
            <p:cNvSpPr txBox="1"/>
            <p:nvPr/>
          </p:nvSpPr>
          <p:spPr>
            <a:xfrm>
              <a:off x="5386" y="4886"/>
              <a:ext cx="4479" cy="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920" b="1" dirty="0">
                  <a:solidFill>
                    <a:srgbClr val="0070C0"/>
                  </a:solidFill>
                  <a:latin typeface="Roboto"/>
                </a:rPr>
                <a:t>MLVDS</a:t>
              </a:r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 RX</a:t>
              </a:r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604" y="9430"/>
              <a:ext cx="4479" cy="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MLVDS Simulation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38" name="圆角矩形 37"/>
            <p:cNvSpPr/>
            <p:nvPr>
              <p:custDataLst>
                <p:tags r:id="rId8"/>
              </p:custDataLst>
            </p:nvPr>
          </p:nvSpPr>
          <p:spPr>
            <a:xfrm>
              <a:off x="226" y="1623"/>
              <a:ext cx="10036" cy="3862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31" name="圆角矩形 30"/>
            <p:cNvSpPr/>
            <p:nvPr>
              <p:custDataLst>
                <p:tags r:id="rId9"/>
              </p:custDataLst>
            </p:nvPr>
          </p:nvSpPr>
          <p:spPr>
            <a:xfrm>
              <a:off x="227" y="5519"/>
              <a:ext cx="7577" cy="4523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32" name="圆角矩形 31"/>
            <p:cNvSpPr/>
            <p:nvPr>
              <p:custDataLst>
                <p:tags r:id="rId10"/>
              </p:custDataLst>
            </p:nvPr>
          </p:nvSpPr>
          <p:spPr>
            <a:xfrm>
              <a:off x="10336" y="1623"/>
              <a:ext cx="3884" cy="3862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</p:grpSp>
      <p:pic>
        <p:nvPicPr>
          <p:cNvPr id="10" name="图片 6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AERD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34390" y="1236726"/>
            <a:ext cx="10486644" cy="5241798"/>
            <a:chOff x="69" y="1623"/>
            <a:chExt cx="14237" cy="8236"/>
          </a:xfrm>
        </p:grpSpPr>
        <p:sp>
          <p:nvSpPr>
            <p:cNvPr id="10" name="内容占位符 2"/>
            <p:cNvSpPr>
              <a:spLocks noGrp="1"/>
            </p:cNvSpPr>
            <p:nvPr/>
          </p:nvSpPr>
          <p:spPr>
            <a:xfrm>
              <a:off x="638" y="1678"/>
              <a:ext cx="13203" cy="8037"/>
            </a:xfrm>
            <a:prstGeom prst="rect">
              <a:avLst/>
            </a:prstGeom>
          </p:spPr>
          <p:txBody>
            <a:bodyPr vert="horz" lIns="109728" tIns="54864" rIns="109728" bIns="54864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520"/>
                <a:t> </a:t>
              </a:r>
              <a:endParaRPr lang="en-US" altLang="zh-CN" sz="2520"/>
            </a:p>
          </p:txBody>
        </p:sp>
        <p:graphicFrame>
          <p:nvGraphicFramePr>
            <p:cNvPr id="12" name="对象 11"/>
            <p:cNvGraphicFramePr/>
            <p:nvPr/>
          </p:nvGraphicFramePr>
          <p:xfrm>
            <a:off x="882" y="8846"/>
            <a:ext cx="11837" cy="8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" name="" r:id="rId2" imgW="9867900" imgH="2070100" progId="Paint.Picture">
                    <p:embed/>
                  </p:oleObj>
                </mc:Choice>
                <mc:Fallback>
                  <p:oleObj name="" r:id="rId2" imgW="9867900" imgH="2070100" progId="Paint.Picture">
                    <p:embed/>
                    <p:pic>
                      <p:nvPicPr>
                        <p:cNvPr id="0" name="图片 7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82" y="8846"/>
                          <a:ext cx="11837" cy="8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文本框 16"/>
            <p:cNvSpPr txBox="1"/>
            <p:nvPr/>
          </p:nvSpPr>
          <p:spPr>
            <a:xfrm>
              <a:off x="990" y="6343"/>
              <a:ext cx="5919" cy="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  <a:sym typeface="+mn-ea"/>
                </a:rPr>
                <a:t>Block diagram</a:t>
              </a:r>
              <a:endParaRPr lang="zh-CN" altLang="en-US" sz="216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" y="1672"/>
              <a:ext cx="7760" cy="4500"/>
            </a:xfrm>
            <a:prstGeom prst="rect">
              <a:avLst/>
            </a:prstGeom>
          </p:spPr>
        </p:pic>
        <p:graphicFrame>
          <p:nvGraphicFramePr>
            <p:cNvPr id="21" name="对象 20"/>
            <p:cNvGraphicFramePr/>
            <p:nvPr/>
          </p:nvGraphicFramePr>
          <p:xfrm>
            <a:off x="7829" y="5919"/>
            <a:ext cx="6365" cy="1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" name="" r:id="rId5" imgW="11201400" imgH="3733800" progId="Paint.Picture">
                    <p:embed/>
                  </p:oleObj>
                </mc:Choice>
                <mc:Fallback>
                  <p:oleObj name="" r:id="rId5" imgW="11201400" imgH="3733800" progId="Paint.Picture">
                    <p:embed/>
                    <p:pic>
                      <p:nvPicPr>
                        <p:cNvPr id="0" name="图片 1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829" y="5919"/>
                          <a:ext cx="6365" cy="12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22"/>
            <p:cNvGraphicFramePr/>
            <p:nvPr/>
          </p:nvGraphicFramePr>
          <p:xfrm>
            <a:off x="146" y="7274"/>
            <a:ext cx="14108" cy="13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" name="" r:id="rId7" imgW="11506200" imgH="876300" progId="Paint.Picture">
                    <p:embed/>
                  </p:oleObj>
                </mc:Choice>
                <mc:Fallback>
                  <p:oleObj name="" r:id="rId7" imgW="11506200" imgH="876300" progId="Paint.Picture">
                    <p:embed/>
                    <p:pic>
                      <p:nvPicPr>
                        <p:cNvPr id="0" name="图片 13"/>
                        <p:cNvPicPr/>
                        <p:nvPr/>
                      </p:nvPicPr>
                      <p:blipFill>
                        <a:blip r:embed="rId8"/>
                        <a:srcRect l="13797"/>
                        <a:stretch>
                          <a:fillRect/>
                        </a:stretch>
                      </p:blipFill>
                      <p:spPr>
                        <a:xfrm>
                          <a:off x="146" y="7274"/>
                          <a:ext cx="14108" cy="13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矩形 25"/>
            <p:cNvSpPr/>
            <p:nvPr/>
          </p:nvSpPr>
          <p:spPr>
            <a:xfrm>
              <a:off x="7969" y="2921"/>
              <a:ext cx="6285" cy="10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207" y="3104"/>
              <a:ext cx="5919" cy="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 Power consumption 0.16mW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844" y="8183"/>
              <a:ext cx="4479" cy="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Simulation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34" name="圆角矩形 33"/>
            <p:cNvSpPr/>
            <p:nvPr>
              <p:custDataLst>
                <p:tags r:id="rId9"/>
              </p:custDataLst>
            </p:nvPr>
          </p:nvSpPr>
          <p:spPr>
            <a:xfrm>
              <a:off x="146" y="1623"/>
              <a:ext cx="7540" cy="5389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cxnSp>
          <p:nvCxnSpPr>
            <p:cNvPr id="35" name="直接连接符 34"/>
            <p:cNvCxnSpPr>
              <a:stCxn id="37" idx="0"/>
              <a:endCxn id="36" idx="0"/>
            </p:cNvCxnSpPr>
            <p:nvPr/>
          </p:nvCxnSpPr>
          <p:spPr>
            <a:xfrm>
              <a:off x="8053" y="5708"/>
              <a:ext cx="5976" cy="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" name="弧形 35"/>
            <p:cNvSpPr/>
            <p:nvPr/>
          </p:nvSpPr>
          <p:spPr>
            <a:xfrm>
              <a:off x="13753" y="5716"/>
              <a:ext cx="552" cy="384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37" name="弧形 36"/>
            <p:cNvSpPr/>
            <p:nvPr/>
          </p:nvSpPr>
          <p:spPr>
            <a:xfrm flipH="1">
              <a:off x="7782" y="5708"/>
              <a:ext cx="542" cy="384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39" name="弧形 38"/>
            <p:cNvSpPr/>
            <p:nvPr/>
          </p:nvSpPr>
          <p:spPr>
            <a:xfrm flipH="1">
              <a:off x="69" y="7146"/>
              <a:ext cx="542" cy="384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283" y="7143"/>
              <a:ext cx="72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1" name="弧形 40"/>
            <p:cNvSpPr/>
            <p:nvPr/>
          </p:nvSpPr>
          <p:spPr>
            <a:xfrm flipV="1">
              <a:off x="7237" y="6591"/>
              <a:ext cx="552" cy="549"/>
            </a:xfrm>
            <a:prstGeom prst="arc">
              <a:avLst>
                <a:gd name="adj1" fmla="val 16200000"/>
                <a:gd name="adj2" fmla="val 21378040"/>
              </a:avLst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cxnSp>
          <p:nvCxnSpPr>
            <p:cNvPr id="42" name="直接连接符 41"/>
            <p:cNvCxnSpPr>
              <a:stCxn id="37" idx="2"/>
              <a:endCxn id="41" idx="2"/>
            </p:cNvCxnSpPr>
            <p:nvPr/>
          </p:nvCxnSpPr>
          <p:spPr>
            <a:xfrm>
              <a:off x="7782" y="5900"/>
              <a:ext cx="6" cy="9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14276" y="5919"/>
              <a:ext cx="18" cy="28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70" y="7290"/>
              <a:ext cx="6" cy="15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83" y="8796"/>
              <a:ext cx="14193" cy="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圆角矩形 45"/>
            <p:cNvSpPr/>
            <p:nvPr>
              <p:custDataLst>
                <p:tags r:id="rId10"/>
              </p:custDataLst>
            </p:nvPr>
          </p:nvSpPr>
          <p:spPr>
            <a:xfrm>
              <a:off x="83" y="8917"/>
              <a:ext cx="14223" cy="942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4250436" y="6152388"/>
            <a:ext cx="3412998" cy="3860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Layout (partial)</a:t>
            </a:r>
            <a:endParaRPr lang="zh-CN" altLang="en-US" sz="2160" dirty="0"/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DAC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46176" y="1278636"/>
            <a:ext cx="10878312" cy="5181098"/>
            <a:chOff x="48" y="1678"/>
            <a:chExt cx="14276" cy="8093"/>
          </a:xfrm>
        </p:grpSpPr>
        <p:sp>
          <p:nvSpPr>
            <p:cNvPr id="3" name="内容占位符 2"/>
            <p:cNvSpPr>
              <a:spLocks noGrp="1"/>
            </p:cNvSpPr>
            <p:nvPr/>
          </p:nvSpPr>
          <p:spPr>
            <a:xfrm>
              <a:off x="638" y="1678"/>
              <a:ext cx="13203" cy="8037"/>
            </a:xfrm>
            <a:prstGeom prst="rect">
              <a:avLst/>
            </a:prstGeom>
          </p:spPr>
          <p:txBody>
            <a:bodyPr vert="horz" lIns="109728" tIns="54864" rIns="109728" bIns="54864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520"/>
                <a:t> </a:t>
              </a:r>
              <a:endParaRPr lang="en-US" altLang="zh-CN" sz="2520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" y="1842"/>
              <a:ext cx="6699" cy="2927"/>
            </a:xfrm>
            <a:prstGeom prst="rect">
              <a:avLst/>
            </a:prstGeom>
          </p:spPr>
        </p:pic>
        <p:graphicFrame>
          <p:nvGraphicFramePr>
            <p:cNvPr id="2" name="对象 1"/>
            <p:cNvGraphicFramePr/>
            <p:nvPr/>
          </p:nvGraphicFramePr>
          <p:xfrm>
            <a:off x="7148" y="1842"/>
            <a:ext cx="4240" cy="3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" name="" r:id="rId3" imgW="1800225" imgH="1386205" progId="Paint.Picture">
                    <p:embed/>
                  </p:oleObj>
                </mc:Choice>
                <mc:Fallback>
                  <p:oleObj name="" r:id="rId3" imgW="1800225" imgH="1386205" progId="Paint.Picture">
                    <p:embed/>
                    <p:pic>
                      <p:nvPicPr>
                        <p:cNvPr id="0" name="图片 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148" y="1842"/>
                          <a:ext cx="4240" cy="31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/>
            <p:nvPr/>
          </p:nvGraphicFramePr>
          <p:xfrm>
            <a:off x="5081" y="6160"/>
            <a:ext cx="3285" cy="3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" name="" r:id="rId5" imgW="1576705" imgH="1390650" progId="Paint.Picture">
                    <p:embed/>
                  </p:oleObj>
                </mc:Choice>
                <mc:Fallback>
                  <p:oleObj name="" r:id="rId5" imgW="1576705" imgH="1390650" progId="Paint.Picture">
                    <p:embed/>
                    <p:pic>
                      <p:nvPicPr>
                        <p:cNvPr id="0" name="图片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081" y="6160"/>
                          <a:ext cx="3285" cy="32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/>
            <p:cNvGraphicFramePr/>
            <p:nvPr/>
          </p:nvGraphicFramePr>
          <p:xfrm>
            <a:off x="106" y="5954"/>
            <a:ext cx="4901" cy="34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" name="" r:id="rId7" imgW="2472055" imgH="1433830" progId="Paint.Picture">
                    <p:embed/>
                  </p:oleObj>
                </mc:Choice>
                <mc:Fallback>
                  <p:oleObj name="" r:id="rId7" imgW="2472055" imgH="1433830" progId="Paint.Picture">
                    <p:embed/>
                    <p:pic>
                      <p:nvPicPr>
                        <p:cNvPr id="0" name="图片 12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6" y="5954"/>
                          <a:ext cx="4901" cy="34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文本框 15"/>
            <p:cNvSpPr txBox="1"/>
            <p:nvPr/>
          </p:nvSpPr>
          <p:spPr>
            <a:xfrm>
              <a:off x="1451" y="4820"/>
              <a:ext cx="4479" cy="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920" b="1" dirty="0">
                  <a:solidFill>
                    <a:srgbClr val="0070C0"/>
                  </a:solidFill>
                  <a:latin typeface="Roboto"/>
                </a:rPr>
                <a:t>R-2R DAC</a:t>
              </a:r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028" y="4820"/>
              <a:ext cx="4479" cy="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920" b="1" dirty="0">
                  <a:solidFill>
                    <a:srgbClr val="0070C0"/>
                  </a:solidFill>
                  <a:latin typeface="Roboto"/>
                </a:rPr>
                <a:t>bandgap</a:t>
              </a:r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999" y="9168"/>
              <a:ext cx="4479" cy="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Layout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graphicFrame>
          <p:nvGraphicFramePr>
            <p:cNvPr id="29" name="对象 28"/>
            <p:cNvGraphicFramePr/>
            <p:nvPr/>
          </p:nvGraphicFramePr>
          <p:xfrm>
            <a:off x="8602" y="6236"/>
            <a:ext cx="5667" cy="31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" name="" r:id="rId9" imgW="4210050" imgH="3492500" progId="Paint.Picture">
                    <p:embed/>
                  </p:oleObj>
                </mc:Choice>
                <mc:Fallback>
                  <p:oleObj name="" r:id="rId9" imgW="4210050" imgH="3492500" progId="Paint.Picture">
                    <p:embed/>
                    <p:pic>
                      <p:nvPicPr>
                        <p:cNvPr id="0" name="图片 21"/>
                        <p:cNvPicPr/>
                        <p:nvPr/>
                      </p:nvPicPr>
                      <p:blipFill>
                        <a:blip r:embed="rId10"/>
                        <a:srcRect t="20094" b="5342"/>
                        <a:stretch>
                          <a:fillRect/>
                        </a:stretch>
                      </p:blipFill>
                      <p:spPr>
                        <a:xfrm>
                          <a:off x="8602" y="6236"/>
                          <a:ext cx="5667" cy="31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文本框 30"/>
            <p:cNvSpPr txBox="1"/>
            <p:nvPr/>
          </p:nvSpPr>
          <p:spPr>
            <a:xfrm>
              <a:off x="10493" y="9168"/>
              <a:ext cx="1907" cy="6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920" b="1" dirty="0">
                  <a:solidFill>
                    <a:srgbClr val="0070C0"/>
                  </a:solidFill>
                  <a:latin typeface="Roboto"/>
                  <a:sym typeface="+mn-ea"/>
                </a:rPr>
                <a:t>Simulation</a:t>
              </a:r>
              <a:endParaRPr lang="en-US" altLang="zh-CN" sz="1920" b="1" dirty="0">
                <a:solidFill>
                  <a:srgbClr val="0070C0"/>
                </a:solidFill>
                <a:latin typeface="Roboto"/>
                <a:sym typeface="+mn-ea"/>
              </a:endParaRPr>
            </a:p>
          </p:txBody>
        </p:sp>
        <p:sp>
          <p:nvSpPr>
            <p:cNvPr id="38" name="圆角矩形 37"/>
            <p:cNvSpPr/>
            <p:nvPr>
              <p:custDataLst>
                <p:tags r:id="rId11"/>
              </p:custDataLst>
            </p:nvPr>
          </p:nvSpPr>
          <p:spPr>
            <a:xfrm>
              <a:off x="48" y="5954"/>
              <a:ext cx="8380" cy="3761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32" name="圆角矩形 31"/>
            <p:cNvSpPr/>
            <p:nvPr>
              <p:custDataLst>
                <p:tags r:id="rId12"/>
              </p:custDataLst>
            </p:nvPr>
          </p:nvSpPr>
          <p:spPr>
            <a:xfrm>
              <a:off x="8509" y="5954"/>
              <a:ext cx="5815" cy="3761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33" name="圆角矩形 32"/>
            <p:cNvSpPr/>
            <p:nvPr>
              <p:custDataLst>
                <p:tags r:id="rId13"/>
              </p:custDataLst>
            </p:nvPr>
          </p:nvSpPr>
          <p:spPr>
            <a:xfrm>
              <a:off x="7012" y="1764"/>
              <a:ext cx="4602" cy="3762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49" name="圆角矩形 48"/>
            <p:cNvSpPr/>
            <p:nvPr>
              <p:custDataLst>
                <p:tags r:id="rId14"/>
              </p:custDataLst>
            </p:nvPr>
          </p:nvSpPr>
          <p:spPr>
            <a:xfrm>
              <a:off x="237" y="1764"/>
              <a:ext cx="6726" cy="3761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1719" y="2002"/>
              <a:ext cx="2597" cy="29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 Voltage range 0~1.2V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FontTx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2. Bandcap temperature drift coefficient &lt; 30 ppm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FontTx/>
              </a:pP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0" name="图片 6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ADC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36092" y="1208532"/>
            <a:ext cx="10779252" cy="5255514"/>
            <a:chOff x="166" y="1586"/>
            <a:chExt cx="14146" cy="8217"/>
          </a:xfrm>
        </p:grpSpPr>
        <p:sp>
          <p:nvSpPr>
            <p:cNvPr id="10" name="内容占位符 2"/>
            <p:cNvSpPr>
              <a:spLocks noGrp="1"/>
            </p:cNvSpPr>
            <p:nvPr/>
          </p:nvSpPr>
          <p:spPr>
            <a:xfrm>
              <a:off x="638" y="1678"/>
              <a:ext cx="13203" cy="8037"/>
            </a:xfrm>
            <a:prstGeom prst="rect">
              <a:avLst/>
            </a:prstGeom>
          </p:spPr>
          <p:txBody>
            <a:bodyPr vert="horz" lIns="109728" tIns="54864" rIns="109728" bIns="54864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520"/>
                <a:t> </a:t>
              </a:r>
              <a:endParaRPr lang="en-US" altLang="zh-CN" sz="2520"/>
            </a:p>
          </p:txBody>
        </p:sp>
        <p:graphicFrame>
          <p:nvGraphicFramePr>
            <p:cNvPr id="12" name="对象 11"/>
            <p:cNvGraphicFramePr/>
            <p:nvPr/>
          </p:nvGraphicFramePr>
          <p:xfrm>
            <a:off x="7935" y="1782"/>
            <a:ext cx="6323" cy="3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" name="" r:id="rId2" imgW="7029450" imgH="3733800" progId="Paint.Picture">
                    <p:embed/>
                  </p:oleObj>
                </mc:Choice>
                <mc:Fallback>
                  <p:oleObj name="" r:id="rId2" imgW="7029450" imgH="3733800" progId="Paint.Picture">
                    <p:embed/>
                    <p:pic>
                      <p:nvPicPr>
                        <p:cNvPr id="0" name="图片 7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935" y="1782"/>
                          <a:ext cx="6323" cy="35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/>
            <p:cNvGraphicFramePr/>
            <p:nvPr/>
          </p:nvGraphicFramePr>
          <p:xfrm>
            <a:off x="7426" y="6145"/>
            <a:ext cx="6886" cy="3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" name="" r:id="rId4" imgW="6153150" imgH="3600450" progId="Paint.Picture">
                    <p:embed/>
                  </p:oleObj>
                </mc:Choice>
                <mc:Fallback>
                  <p:oleObj name="" r:id="rId4" imgW="6153150" imgH="3600450" progId="Paint.Picture">
                    <p:embed/>
                    <p:pic>
                      <p:nvPicPr>
                        <p:cNvPr id="0" name="图片 11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426" y="6145"/>
                          <a:ext cx="6886" cy="31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20"/>
            <p:cNvGraphicFramePr/>
            <p:nvPr/>
          </p:nvGraphicFramePr>
          <p:xfrm>
            <a:off x="997" y="7681"/>
            <a:ext cx="7736" cy="16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" name="" r:id="rId6" imgW="11667490" imgH="3886200" progId="Paint.Picture">
                    <p:embed/>
                  </p:oleObj>
                </mc:Choice>
                <mc:Fallback>
                  <p:oleObj name="" r:id="rId6" imgW="11667490" imgH="3886200" progId="Paint.Picture">
                    <p:embed/>
                    <p:pic>
                      <p:nvPicPr>
                        <p:cNvPr id="0" name="图片 1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97" y="7681"/>
                          <a:ext cx="7736" cy="16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22"/>
            <p:cNvGraphicFramePr/>
            <p:nvPr/>
          </p:nvGraphicFramePr>
          <p:xfrm>
            <a:off x="166" y="1782"/>
            <a:ext cx="7769" cy="34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" name="" r:id="rId8" imgW="7239000" imgH="3219450" progId="Paint.Picture">
                    <p:embed/>
                  </p:oleObj>
                </mc:Choice>
                <mc:Fallback>
                  <p:oleObj name="" r:id="rId8" imgW="7239000" imgH="3219450" progId="Paint.Picture">
                    <p:embed/>
                    <p:pic>
                      <p:nvPicPr>
                        <p:cNvPr id="0" name="图片 1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66" y="1782"/>
                          <a:ext cx="7769" cy="34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圆角矩形 25"/>
            <p:cNvSpPr/>
            <p:nvPr>
              <p:custDataLst>
                <p:tags r:id="rId10"/>
              </p:custDataLst>
            </p:nvPr>
          </p:nvSpPr>
          <p:spPr>
            <a:xfrm>
              <a:off x="166" y="1586"/>
              <a:ext cx="7671" cy="4293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27" name="圆角矩形 26"/>
            <p:cNvSpPr/>
            <p:nvPr>
              <p:custDataLst>
                <p:tags r:id="rId11"/>
              </p:custDataLst>
            </p:nvPr>
          </p:nvSpPr>
          <p:spPr>
            <a:xfrm>
              <a:off x="7902" y="1610"/>
              <a:ext cx="6356" cy="4271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857" y="5349"/>
              <a:ext cx="4479" cy="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Layout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34" name="圆角矩形 33"/>
            <p:cNvSpPr/>
            <p:nvPr>
              <p:custDataLst>
                <p:tags r:id="rId12"/>
              </p:custDataLst>
            </p:nvPr>
          </p:nvSpPr>
          <p:spPr>
            <a:xfrm>
              <a:off x="166" y="6042"/>
              <a:ext cx="14146" cy="3761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985" y="5349"/>
              <a:ext cx="4479" cy="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Schematic Diagram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59" y="6089"/>
              <a:ext cx="7225" cy="15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pPr algn="l">
                <a:buClrTx/>
                <a:buSzTx/>
                <a:buNone/>
              </a:pPr>
              <a:r>
                <a:rPr lang="en-US" altLang="zh-CN" sz="144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Power supply: 1.2V</a:t>
              </a:r>
              <a:endParaRPr lang="en-US" altLang="zh-CN" sz="144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44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Power consumption: 651.2uA</a:t>
              </a:r>
              <a:endParaRPr lang="en-US" altLang="zh-CN" sz="144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44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Measurement interval: 25.6us</a:t>
              </a:r>
              <a:endParaRPr lang="en-US" altLang="zh-CN" sz="144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44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Temperature measurement accuracy: 0.5bit at 1 </a:t>
              </a:r>
              <a:r>
                <a:rPr lang="en-US" altLang="en-US" sz="144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℃</a:t>
              </a:r>
              <a:endParaRPr lang="en-US" altLang="en-US" sz="144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419220" y="6079236"/>
            <a:ext cx="3412998" cy="3860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Simulation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LDO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54380" y="1278659"/>
            <a:ext cx="10728960" cy="5073703"/>
            <a:chOff x="190" y="1678"/>
            <a:chExt cx="14080" cy="8397"/>
          </a:xfrm>
        </p:grpSpPr>
        <p:sp>
          <p:nvSpPr>
            <p:cNvPr id="33" name="矩形 32"/>
            <p:cNvSpPr/>
            <p:nvPr/>
          </p:nvSpPr>
          <p:spPr>
            <a:xfrm>
              <a:off x="317" y="7207"/>
              <a:ext cx="4341" cy="15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38" name="内容占位符 2"/>
            <p:cNvSpPr>
              <a:spLocks noGrp="1"/>
            </p:cNvSpPr>
            <p:nvPr/>
          </p:nvSpPr>
          <p:spPr>
            <a:xfrm>
              <a:off x="638" y="1678"/>
              <a:ext cx="13203" cy="8037"/>
            </a:xfrm>
            <a:prstGeom prst="rect">
              <a:avLst/>
            </a:prstGeom>
          </p:spPr>
          <p:txBody>
            <a:bodyPr vert="horz" lIns="109728" tIns="54864" rIns="109728" bIns="54864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520"/>
                <a:t> </a:t>
              </a:r>
              <a:endParaRPr lang="en-US" altLang="zh-CN" sz="2520"/>
            </a:p>
          </p:txBody>
        </p:sp>
        <p:graphicFrame>
          <p:nvGraphicFramePr>
            <p:cNvPr id="40" name="对象 39"/>
            <p:cNvGraphicFramePr/>
            <p:nvPr/>
          </p:nvGraphicFramePr>
          <p:xfrm>
            <a:off x="577" y="1764"/>
            <a:ext cx="6793" cy="40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" name="" r:id="rId2" imgW="1838325" imgH="1004570" progId="Paint.Picture">
                    <p:embed/>
                  </p:oleObj>
                </mc:Choice>
                <mc:Fallback>
                  <p:oleObj name="" r:id="rId2" imgW="1838325" imgH="1004570" progId="Paint.Picture">
                    <p:embed/>
                    <p:pic>
                      <p:nvPicPr>
                        <p:cNvPr id="0" name="图片 2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77" y="1764"/>
                          <a:ext cx="6793" cy="40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文本框 41"/>
            <p:cNvSpPr txBox="1"/>
            <p:nvPr/>
          </p:nvSpPr>
          <p:spPr>
            <a:xfrm>
              <a:off x="190" y="7207"/>
              <a:ext cx="4659" cy="16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 Vin input range: 1.35V~1.8V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 Load current range: 1-250mA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 Output voltage: 1.2V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aphicFrame>
          <p:nvGraphicFramePr>
            <p:cNvPr id="43" name="对象 42"/>
            <p:cNvGraphicFramePr/>
            <p:nvPr/>
          </p:nvGraphicFramePr>
          <p:xfrm>
            <a:off x="4817" y="6200"/>
            <a:ext cx="3080" cy="3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" name="" r:id="rId4" imgW="1529080" imgH="1876425" progId="Paint.Picture">
                    <p:embed/>
                  </p:oleObj>
                </mc:Choice>
                <mc:Fallback>
                  <p:oleObj name="" r:id="rId4" imgW="1529080" imgH="1876425" progId="Paint.Picture">
                    <p:embed/>
                    <p:pic>
                      <p:nvPicPr>
                        <p:cNvPr id="0" name="图片 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17" y="6200"/>
                          <a:ext cx="3080" cy="34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3" y="2271"/>
              <a:ext cx="6169" cy="7163"/>
            </a:xfrm>
            <a:prstGeom prst="rect">
              <a:avLst/>
            </a:prstGeom>
          </p:spPr>
        </p:pic>
        <p:cxnSp>
          <p:nvCxnSpPr>
            <p:cNvPr id="46" name="直接连接符 45"/>
            <p:cNvCxnSpPr/>
            <p:nvPr/>
          </p:nvCxnSpPr>
          <p:spPr>
            <a:xfrm>
              <a:off x="10747" y="3371"/>
              <a:ext cx="0" cy="5813"/>
            </a:xfrm>
            <a:prstGeom prst="line">
              <a:avLst/>
            </a:prstGeom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/>
          </p:nvSpPr>
          <p:spPr>
            <a:xfrm>
              <a:off x="1326" y="5573"/>
              <a:ext cx="4479" cy="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1920" b="1" dirty="0">
                  <a:solidFill>
                    <a:srgbClr val="0070C0"/>
                  </a:solidFill>
                  <a:latin typeface="Roboto"/>
                </a:rPr>
                <a:t>LDO</a:t>
              </a:r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 </a:t>
              </a:r>
              <a:r>
                <a:rPr lang="en-US" altLang="zh-CN" sz="1920" b="1" dirty="0">
                  <a:solidFill>
                    <a:srgbClr val="0070C0"/>
                  </a:solidFill>
                  <a:latin typeface="Roboto"/>
                  <a:sym typeface="+mn-ea"/>
                </a:rPr>
                <a:t>Schematic</a:t>
              </a:r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8853" y="1837"/>
              <a:ext cx="4479" cy="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simulation</a:t>
              </a:r>
              <a:r>
                <a:rPr lang="zh-CN" altLang="en-US" sz="1920" b="1" dirty="0">
                  <a:solidFill>
                    <a:srgbClr val="0070C0"/>
                  </a:solidFill>
                  <a:latin typeface="Roboto"/>
                </a:rPr>
                <a:t>：Vout vs Vin</a:t>
              </a:r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132" y="9436"/>
              <a:ext cx="2451" cy="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Layout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50" name="圆角矩形 49"/>
            <p:cNvSpPr/>
            <p:nvPr>
              <p:custDataLst>
                <p:tags r:id="rId7"/>
              </p:custDataLst>
            </p:nvPr>
          </p:nvSpPr>
          <p:spPr>
            <a:xfrm>
              <a:off x="7914" y="1786"/>
              <a:ext cx="6356" cy="8038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51" name="圆角矩形 50"/>
            <p:cNvSpPr/>
            <p:nvPr>
              <p:custDataLst>
                <p:tags r:id="rId8"/>
              </p:custDataLst>
            </p:nvPr>
          </p:nvSpPr>
          <p:spPr>
            <a:xfrm>
              <a:off x="388" y="1785"/>
              <a:ext cx="7076" cy="4340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</p:grpSp>
      <p:pic>
        <p:nvPicPr>
          <p:cNvPr id="2" name="图片 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PLL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40664" y="1264158"/>
            <a:ext cx="10841736" cy="5429813"/>
            <a:chOff x="172" y="1659"/>
            <a:chExt cx="14228" cy="7771"/>
          </a:xfrm>
        </p:grpSpPr>
        <p:graphicFrame>
          <p:nvGraphicFramePr>
            <p:cNvPr id="2" name="对象 1"/>
            <p:cNvGraphicFramePr/>
            <p:nvPr/>
          </p:nvGraphicFramePr>
          <p:xfrm>
            <a:off x="9388" y="5038"/>
            <a:ext cx="2166" cy="3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" name="" r:id="rId2" imgW="3009900" imgH="5848350" progId="Paint.Picture">
                    <p:embed/>
                  </p:oleObj>
                </mc:Choice>
                <mc:Fallback>
                  <p:oleObj name="" r:id="rId2" imgW="3009900" imgH="5848350" progId="Paint.Picture">
                    <p:embed/>
                    <p:pic>
                      <p:nvPicPr>
                        <p:cNvPr id="0" name="图片 4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9388" y="5038"/>
                          <a:ext cx="2166" cy="39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文本框 9"/>
            <p:cNvSpPr txBox="1"/>
            <p:nvPr/>
          </p:nvSpPr>
          <p:spPr>
            <a:xfrm>
              <a:off x="11706" y="5911"/>
              <a:ext cx="2580" cy="23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 Output clocks: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150MHz,  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300MHz, 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600MHz 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 Power:  23mW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aphicFrame>
          <p:nvGraphicFramePr>
            <p:cNvPr id="3" name="对象 2"/>
            <p:cNvGraphicFramePr/>
            <p:nvPr/>
          </p:nvGraphicFramePr>
          <p:xfrm>
            <a:off x="172" y="6134"/>
            <a:ext cx="4403" cy="2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" name="" r:id="rId4" imgW="6997700" imgH="3092450" progId="Paint.Picture">
                    <p:embed/>
                  </p:oleObj>
                </mc:Choice>
                <mc:Fallback>
                  <p:oleObj name="" r:id="rId4" imgW="6997700" imgH="3092450" progId="Paint.Picture">
                    <p:embed/>
                    <p:pic>
                      <p:nvPicPr>
                        <p:cNvPr id="0" name="图片 8"/>
                        <p:cNvPicPr/>
                        <p:nvPr/>
                      </p:nvPicPr>
                      <p:blipFill>
                        <a:blip r:embed="rId5"/>
                        <a:srcRect r="15713"/>
                        <a:stretch>
                          <a:fillRect/>
                        </a:stretch>
                      </p:blipFill>
                      <p:spPr>
                        <a:xfrm>
                          <a:off x="172" y="6134"/>
                          <a:ext cx="4403" cy="26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文本框 10"/>
            <p:cNvSpPr txBox="1"/>
            <p:nvPr/>
          </p:nvSpPr>
          <p:spPr>
            <a:xfrm>
              <a:off x="223" y="1659"/>
              <a:ext cx="7200" cy="5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1680">
                  <a:sym typeface="+mn-ea"/>
                </a:rPr>
                <a:t>c1=1.2, output 600MHz clock</a:t>
              </a:r>
              <a:endParaRPr lang="en-US" altLang="zh-CN" sz="1680">
                <a:sym typeface="+mn-ea"/>
              </a:endParaRPr>
            </a:p>
          </p:txBody>
        </p:sp>
        <p:graphicFrame>
          <p:nvGraphicFramePr>
            <p:cNvPr id="12" name="对象 11"/>
            <p:cNvGraphicFramePr/>
            <p:nvPr/>
          </p:nvGraphicFramePr>
          <p:xfrm>
            <a:off x="4597" y="6134"/>
            <a:ext cx="4266" cy="2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" name="" r:id="rId6" imgW="7080250" imgH="3581400" progId="Paint.Picture">
                    <p:embed/>
                  </p:oleObj>
                </mc:Choice>
                <mc:Fallback>
                  <p:oleObj name="" r:id="rId6" imgW="7080250" imgH="3581400" progId="Paint.Picture">
                    <p:embed/>
                    <p:pic>
                      <p:nvPicPr>
                        <p:cNvPr id="0" name="图片 12"/>
                        <p:cNvPicPr/>
                        <p:nvPr/>
                      </p:nvPicPr>
                      <p:blipFill>
                        <a:blip r:embed="rId7"/>
                        <a:srcRect t="8788" r="37987" b="6378"/>
                        <a:stretch>
                          <a:fillRect/>
                        </a:stretch>
                      </p:blipFill>
                      <p:spPr>
                        <a:xfrm>
                          <a:off x="4597" y="6134"/>
                          <a:ext cx="4266" cy="25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文本框 13"/>
            <p:cNvSpPr txBox="1"/>
            <p:nvPr/>
          </p:nvSpPr>
          <p:spPr>
            <a:xfrm>
              <a:off x="223" y="5428"/>
              <a:ext cx="7200" cy="5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680">
                  <a:sym typeface="+mn-ea"/>
                </a:rPr>
                <a:t>c3=1.2,output 150MHz clock</a:t>
              </a:r>
              <a:endParaRPr lang="zh-CN" altLang="en-US" sz="1680"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68" y="5428"/>
              <a:ext cx="4323" cy="5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680">
                  <a:sym typeface="+mn-ea"/>
                </a:rPr>
                <a:t>c2=1.2,output 300MHz clock</a:t>
              </a:r>
              <a:endParaRPr lang="en-US" altLang="zh-CN" sz="1680">
                <a:sym typeface="+mn-ea"/>
              </a:endParaRPr>
            </a:p>
          </p:txBody>
        </p:sp>
        <p:graphicFrame>
          <p:nvGraphicFramePr>
            <p:cNvPr id="17" name="对象 16"/>
            <p:cNvGraphicFramePr/>
            <p:nvPr/>
          </p:nvGraphicFramePr>
          <p:xfrm>
            <a:off x="282" y="2232"/>
            <a:ext cx="4304" cy="31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" name="" r:id="rId8" imgW="5334000" imgH="3549650" progId="Paint.Picture">
                    <p:embed/>
                  </p:oleObj>
                </mc:Choice>
                <mc:Fallback>
                  <p:oleObj name="" r:id="rId8" imgW="5334000" imgH="3549650" progId="Paint.Picture">
                    <p:embed/>
                    <p:pic>
                      <p:nvPicPr>
                        <p:cNvPr id="0" name="图片 17"/>
                        <p:cNvPicPr/>
                        <p:nvPr/>
                      </p:nvPicPr>
                      <p:blipFill>
                        <a:blip r:embed="rId9"/>
                        <a:srcRect t="8420" r="1677" b="2145"/>
                        <a:stretch>
                          <a:fillRect/>
                        </a:stretch>
                      </p:blipFill>
                      <p:spPr>
                        <a:xfrm>
                          <a:off x="282" y="2232"/>
                          <a:ext cx="4304" cy="31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对象 19"/>
            <p:cNvGraphicFramePr/>
            <p:nvPr/>
          </p:nvGraphicFramePr>
          <p:xfrm>
            <a:off x="4636" y="2232"/>
            <a:ext cx="4388" cy="29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" name="" r:id="rId10" imgW="7645400" imgH="3517900" progId="Paint.Picture">
                    <p:embed/>
                  </p:oleObj>
                </mc:Choice>
                <mc:Fallback>
                  <p:oleObj name="" r:id="rId10" imgW="7645400" imgH="3517900" progId="Paint.Picture">
                    <p:embed/>
                    <p:pic>
                      <p:nvPicPr>
                        <p:cNvPr id="0" name="图片 20"/>
                        <p:cNvPicPr/>
                        <p:nvPr/>
                      </p:nvPicPr>
                      <p:blipFill>
                        <a:blip r:embed="rId11"/>
                        <a:srcRect t="4978" r="30484" b="3824"/>
                        <a:stretch>
                          <a:fillRect/>
                        </a:stretch>
                      </p:blipFill>
                      <p:spPr>
                        <a:xfrm>
                          <a:off x="4636" y="2232"/>
                          <a:ext cx="4388" cy="29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/>
            <p:nvPr/>
          </p:nvGraphicFramePr>
          <p:xfrm>
            <a:off x="9270" y="1776"/>
            <a:ext cx="5130" cy="3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" name="" r:id="rId12" imgW="7727950" imgH="4565650" progId="Paint.Picture">
                    <p:embed/>
                  </p:oleObj>
                </mc:Choice>
                <mc:Fallback>
                  <p:oleObj name="" r:id="rId12" imgW="7727950" imgH="4565650" progId="Paint.Picture">
                    <p:embed/>
                    <p:pic>
                      <p:nvPicPr>
                        <p:cNvPr id="0" name="图片 2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270" y="1776"/>
                          <a:ext cx="5130" cy="32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圆角矩形 25"/>
            <p:cNvSpPr/>
            <p:nvPr>
              <p:custDataLst>
                <p:tags r:id="rId14"/>
              </p:custDataLst>
            </p:nvPr>
          </p:nvSpPr>
          <p:spPr>
            <a:xfrm>
              <a:off x="172" y="1659"/>
              <a:ext cx="8948" cy="7590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27" name="圆角矩形 26"/>
            <p:cNvSpPr/>
            <p:nvPr>
              <p:custDataLst>
                <p:tags r:id="rId15"/>
              </p:custDataLst>
            </p:nvPr>
          </p:nvSpPr>
          <p:spPr>
            <a:xfrm>
              <a:off x="9307" y="1660"/>
              <a:ext cx="5053" cy="3292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594" y="4411"/>
              <a:ext cx="4479" cy="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  <a:sym typeface="+mn-ea"/>
                </a:rPr>
                <a:t>Schematic</a:t>
              </a:r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  <a:p>
              <a:pPr algn="ctr"/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407" y="8750"/>
              <a:ext cx="4479" cy="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Simulation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30" name="圆角矩形 29"/>
            <p:cNvSpPr/>
            <p:nvPr>
              <p:custDataLst>
                <p:tags r:id="rId16"/>
              </p:custDataLst>
            </p:nvPr>
          </p:nvSpPr>
          <p:spPr>
            <a:xfrm>
              <a:off x="9306" y="5038"/>
              <a:ext cx="2247" cy="4214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087" y="8790"/>
              <a:ext cx="2864" cy="64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Layout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</p:grpSp>
      <p:pic>
        <p:nvPicPr>
          <p:cNvPr id="19" name="图片 6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32" name="灯片编号占位符 3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476885" y="97790"/>
            <a:ext cx="1093025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</a:t>
            </a: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Exploration of Domestic Processes for MAPS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818130" y="1376680"/>
          <a:ext cx="6570345" cy="3232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Visio" r:id="rId2" imgW="7212330" imgH="3400425" progId="">
                  <p:embed/>
                </p:oleObj>
              </mc:Choice>
              <mc:Fallback>
                <p:oleObj name="Visio" r:id="rId2" imgW="7212330" imgH="3400425" progId="">
                  <p:embed/>
                  <p:pic>
                    <p:nvPicPr>
                      <p:cNvPr id="0" name="图片 3072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18130" y="1376680"/>
                        <a:ext cx="6570345" cy="323278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15"/>
          <p:cNvSpPr txBox="1"/>
          <p:nvPr>
            <p:custDataLst>
              <p:tags r:id="rId4"/>
            </p:custDataLst>
          </p:nvPr>
        </p:nvSpPr>
        <p:spPr>
          <a:xfrm>
            <a:off x="2302002" y="4684014"/>
            <a:ext cx="7666482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8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Integrate the sensor and readout circuit on the same silicon chip</a:t>
            </a:r>
            <a:endParaRPr lang="en-US" altLang="zh-CN" sz="168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8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Low material budget</a:t>
            </a:r>
            <a:endParaRPr lang="en-US" altLang="zh-CN" sz="168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8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Low cost</a:t>
            </a:r>
            <a:endParaRPr lang="en-US" altLang="zh-CN" sz="168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8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Low input capacitance</a:t>
            </a:r>
            <a:r>
              <a:rPr lang="en-US" altLang="zh-CN" sz="168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-&gt; Low power consumption</a:t>
            </a:r>
            <a:endParaRPr lang="en-US" altLang="zh-CN" sz="168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1427988" y="922782"/>
            <a:ext cx="7456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Monolithic Active-Pixel Sensor (MAPS)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圆角矩形 16"/>
          <p:cNvSpPr/>
          <p:nvPr>
            <p:custDataLst>
              <p:tags r:id="rId6"/>
            </p:custDataLst>
          </p:nvPr>
        </p:nvSpPr>
        <p:spPr>
          <a:xfrm>
            <a:off x="2296668" y="4597908"/>
            <a:ext cx="7567422" cy="1418082"/>
          </a:xfrm>
          <a:prstGeom prst="roundRect">
            <a:avLst>
              <a:gd name="adj" fmla="val 11981"/>
            </a:avLst>
          </a:prstGeom>
          <a:noFill/>
          <a:ln w="25400" cmpd="sng">
            <a:solidFill>
              <a:srgbClr val="0C7B9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2160" strike="noStrike" noProof="1"/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Serializer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40664" y="1235202"/>
            <a:ext cx="10792206" cy="5270754"/>
            <a:chOff x="172" y="1621"/>
            <a:chExt cx="14163" cy="8233"/>
          </a:xfrm>
        </p:grpSpPr>
        <p:sp>
          <p:nvSpPr>
            <p:cNvPr id="19" name="内容占位符 2"/>
            <p:cNvSpPr>
              <a:spLocks noGrp="1"/>
            </p:cNvSpPr>
            <p:nvPr/>
          </p:nvSpPr>
          <p:spPr>
            <a:xfrm>
              <a:off x="638" y="1678"/>
              <a:ext cx="13203" cy="8037"/>
            </a:xfrm>
            <a:prstGeom prst="rect">
              <a:avLst/>
            </a:prstGeom>
          </p:spPr>
          <p:txBody>
            <a:bodyPr vert="horz" lIns="109728" tIns="54864" rIns="109728" bIns="54864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520"/>
                <a:t> </a:t>
              </a:r>
              <a:endParaRPr lang="en-US" altLang="zh-CN" sz="2520"/>
            </a:p>
          </p:txBody>
        </p:sp>
        <p:sp>
          <p:nvSpPr>
            <p:cNvPr id="22" name="矩形 21"/>
            <p:cNvSpPr/>
            <p:nvPr/>
          </p:nvSpPr>
          <p:spPr>
            <a:xfrm>
              <a:off x="7518" y="7148"/>
              <a:ext cx="4693" cy="9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6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610" y="7148"/>
              <a:ext cx="5070" cy="98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  Data rate: 1.2Gbps 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2.  Power: 15.5mW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endParaRPr lang="en-US" altLang="zh-CN" sz="2160">
                <a:sym typeface="+mn-ea"/>
              </a:endParaRPr>
            </a:p>
          </p:txBody>
        </p:sp>
        <p:graphicFrame>
          <p:nvGraphicFramePr>
            <p:cNvPr id="32" name="对象 31"/>
            <p:cNvGraphicFramePr/>
            <p:nvPr/>
          </p:nvGraphicFramePr>
          <p:xfrm>
            <a:off x="340" y="1709"/>
            <a:ext cx="6431" cy="3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" name="" r:id="rId2" imgW="8928100" imgH="4565650" progId="Paint.Picture">
                    <p:embed/>
                  </p:oleObj>
                </mc:Choice>
                <mc:Fallback>
                  <p:oleObj name="" r:id="rId2" imgW="8928100" imgH="4565650" progId="Paint.Picture">
                    <p:embed/>
                    <p:pic>
                      <p:nvPicPr>
                        <p:cNvPr id="0" name="图片 22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40" y="1709"/>
                          <a:ext cx="6431" cy="31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对象 33"/>
            <p:cNvGraphicFramePr/>
            <p:nvPr/>
          </p:nvGraphicFramePr>
          <p:xfrm>
            <a:off x="7129" y="1834"/>
            <a:ext cx="7105" cy="4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" name="" r:id="rId4" imgW="5187950" imgH="3263900" progId="Paint.Picture">
                    <p:embed/>
                  </p:oleObj>
                </mc:Choice>
                <mc:Fallback>
                  <p:oleObj name="" r:id="rId4" imgW="5187950" imgH="3263900" progId="Paint.Picture">
                    <p:embed/>
                    <p:pic>
                      <p:nvPicPr>
                        <p:cNvPr id="0" name="图片 26"/>
                        <p:cNvPicPr/>
                        <p:nvPr/>
                      </p:nvPicPr>
                      <p:blipFill>
                        <a:blip r:embed="rId5"/>
                        <a:srcRect t="6046"/>
                        <a:stretch>
                          <a:fillRect/>
                        </a:stretch>
                      </p:blipFill>
                      <p:spPr>
                        <a:xfrm>
                          <a:off x="7129" y="1834"/>
                          <a:ext cx="7105" cy="43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35"/>
            <p:cNvGraphicFramePr/>
            <p:nvPr/>
          </p:nvGraphicFramePr>
          <p:xfrm>
            <a:off x="637" y="5436"/>
            <a:ext cx="5886" cy="4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" name="" r:id="rId6" imgW="6711950" imgH="4489450" progId="Paint.Picture">
                    <p:embed/>
                  </p:oleObj>
                </mc:Choice>
                <mc:Fallback>
                  <p:oleObj name="" r:id="rId6" imgW="6711950" imgH="4489450" progId="Paint.Picture">
                    <p:embed/>
                    <p:pic>
                      <p:nvPicPr>
                        <p:cNvPr id="0" name="图片 2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7" y="5436"/>
                          <a:ext cx="5886" cy="4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圆角矩形 37"/>
            <p:cNvSpPr/>
            <p:nvPr>
              <p:custDataLst>
                <p:tags r:id="rId8"/>
              </p:custDataLst>
            </p:nvPr>
          </p:nvSpPr>
          <p:spPr>
            <a:xfrm>
              <a:off x="172" y="1621"/>
              <a:ext cx="6732" cy="3711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39" name="圆角矩形 38"/>
            <p:cNvSpPr/>
            <p:nvPr>
              <p:custDataLst>
                <p:tags r:id="rId9"/>
              </p:custDataLst>
            </p:nvPr>
          </p:nvSpPr>
          <p:spPr>
            <a:xfrm>
              <a:off x="7061" y="1626"/>
              <a:ext cx="7274" cy="5166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40" name="圆角矩形 39"/>
            <p:cNvSpPr/>
            <p:nvPr>
              <p:custDataLst>
                <p:tags r:id="rId10"/>
              </p:custDataLst>
            </p:nvPr>
          </p:nvSpPr>
          <p:spPr>
            <a:xfrm>
              <a:off x="190" y="5484"/>
              <a:ext cx="6732" cy="4370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370" y="4769"/>
              <a:ext cx="4479" cy="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  <a:sym typeface="+mn-ea"/>
                </a:rPr>
                <a:t>Schematic</a:t>
              </a:r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507" y="6197"/>
              <a:ext cx="4479" cy="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Simulation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2293620" y="6155707"/>
            <a:ext cx="2182368" cy="447186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Layout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751332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Pixel Design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4662" y="1235202"/>
            <a:ext cx="10800588" cy="5329156"/>
            <a:chOff x="151" y="1621"/>
            <a:chExt cx="14174" cy="8094"/>
          </a:xfrm>
        </p:grpSpPr>
        <p:sp>
          <p:nvSpPr>
            <p:cNvPr id="3" name="内容占位符 2"/>
            <p:cNvSpPr>
              <a:spLocks noGrp="1"/>
            </p:cNvSpPr>
            <p:nvPr/>
          </p:nvSpPr>
          <p:spPr>
            <a:xfrm>
              <a:off x="638" y="1678"/>
              <a:ext cx="13203" cy="8037"/>
            </a:xfrm>
            <a:prstGeom prst="rect">
              <a:avLst/>
            </a:prstGeom>
          </p:spPr>
          <p:txBody>
            <a:bodyPr vert="horz" lIns="109728" tIns="54864" rIns="109728" bIns="54864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520"/>
                <a:t> </a:t>
              </a:r>
              <a:endParaRPr lang="en-US" altLang="zh-CN" sz="2520"/>
            </a:p>
          </p:txBody>
        </p:sp>
        <p:graphicFrame>
          <p:nvGraphicFramePr>
            <p:cNvPr id="7" name="对象 6"/>
            <p:cNvGraphicFramePr/>
            <p:nvPr/>
          </p:nvGraphicFramePr>
          <p:xfrm>
            <a:off x="7490" y="1621"/>
            <a:ext cx="6835" cy="33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" name="" r:id="rId2" imgW="5416550" imgH="2292350" progId="Paint.Picture">
                    <p:embed/>
                  </p:oleObj>
                </mc:Choice>
                <mc:Fallback>
                  <p:oleObj name="" r:id="rId2" imgW="5416550" imgH="2292350" progId="Paint.Picture">
                    <p:embed/>
                    <p:pic>
                      <p:nvPicPr>
                        <p:cNvPr id="0" name="图片 7"/>
                        <p:cNvPicPr/>
                        <p:nvPr/>
                      </p:nvPicPr>
                      <p:blipFill>
                        <a:blip r:embed="rId3"/>
                        <a:srcRect l="13037" t="13479" r="10261" b="7169"/>
                        <a:stretch>
                          <a:fillRect/>
                        </a:stretch>
                      </p:blipFill>
                      <p:spPr>
                        <a:xfrm>
                          <a:off x="7490" y="1621"/>
                          <a:ext cx="6835" cy="33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/>
            <p:nvPr/>
          </p:nvGraphicFramePr>
          <p:xfrm>
            <a:off x="151" y="1709"/>
            <a:ext cx="6866" cy="36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" name="" r:id="rId4" imgW="5746750" imgH="4013200" progId="Paint.Picture">
                    <p:embed/>
                  </p:oleObj>
                </mc:Choice>
                <mc:Fallback>
                  <p:oleObj name="" r:id="rId4" imgW="5746750" imgH="4013200" progId="Paint.Picture">
                    <p:embed/>
                    <p:pic>
                      <p:nvPicPr>
                        <p:cNvPr id="0" name="图片 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51" y="1709"/>
                          <a:ext cx="6866" cy="36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rcRect t="12210" r="9738" b="15060"/>
            <a:stretch>
              <a:fillRect/>
            </a:stretch>
          </p:blipFill>
          <p:spPr>
            <a:xfrm>
              <a:off x="185" y="5612"/>
              <a:ext cx="7184" cy="369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775" y="6024"/>
              <a:ext cx="6225" cy="32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Power Supply: 1.2v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Power consumption :20.5nA per Pixel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ENC &lt; 8e-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Threshold &lt; 200e-(Adjustable)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Peaking Time &lt; 1us(Input &gt; 1ke-)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Analog Output Duration Time &lt; 10us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Digital Output Duration Time &lt; 10us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buClrTx/>
                <a:buSzTx/>
                <a:buNone/>
              </a:pPr>
              <a:r>
                <a:rPr lang="en-US" altLang="zh-CN" sz="168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Time Walk&lt; 50ns(Input &gt; 1ke-)</a:t>
              </a:r>
              <a:endParaRPr lang="en-US" altLang="zh-CN" sz="168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345" y="4681"/>
              <a:ext cx="4479" cy="5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  <a:sym typeface="+mn-ea"/>
                </a:rPr>
                <a:t>Schematic</a:t>
              </a:r>
              <a:endParaRPr lang="zh-CN" altLang="en-US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537" y="8638"/>
              <a:ext cx="4479" cy="5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Simulation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476" y="4812"/>
              <a:ext cx="2864" cy="64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algn="ctr"/>
              <a:r>
                <a:rPr lang="en-US" altLang="zh-CN" sz="1920" b="1" dirty="0">
                  <a:solidFill>
                    <a:srgbClr val="0070C0"/>
                  </a:solidFill>
                  <a:latin typeface="Roboto"/>
                </a:rPr>
                <a:t>Layout</a:t>
              </a:r>
              <a:endParaRPr lang="en-US" altLang="zh-CN" sz="1920" b="1" dirty="0">
                <a:solidFill>
                  <a:srgbClr val="0070C0"/>
                </a:solidFill>
                <a:latin typeface="Roboto"/>
              </a:endParaRPr>
            </a:p>
          </p:txBody>
        </p:sp>
        <p:sp>
          <p:nvSpPr>
            <p:cNvPr id="30" name="圆角矩形 29"/>
            <p:cNvSpPr/>
            <p:nvPr>
              <p:custDataLst>
                <p:tags r:id="rId7"/>
              </p:custDataLst>
            </p:nvPr>
          </p:nvSpPr>
          <p:spPr>
            <a:xfrm>
              <a:off x="218" y="1621"/>
              <a:ext cx="6732" cy="3711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13" name="圆角矩形 12"/>
            <p:cNvSpPr/>
            <p:nvPr>
              <p:custDataLst>
                <p:tags r:id="rId8"/>
              </p:custDataLst>
            </p:nvPr>
          </p:nvSpPr>
          <p:spPr>
            <a:xfrm>
              <a:off x="151" y="5496"/>
              <a:ext cx="7251" cy="3812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  <p:sp>
          <p:nvSpPr>
            <p:cNvPr id="14" name="圆角矩形 13"/>
            <p:cNvSpPr/>
            <p:nvPr>
              <p:custDataLst>
                <p:tags r:id="rId9"/>
              </p:custDataLst>
            </p:nvPr>
          </p:nvSpPr>
          <p:spPr>
            <a:xfrm>
              <a:off x="7542" y="1678"/>
              <a:ext cx="6732" cy="3711"/>
            </a:xfrm>
            <a:prstGeom prst="roundRect">
              <a:avLst>
                <a:gd name="adj" fmla="val 5494"/>
              </a:avLst>
            </a:prstGeom>
            <a:noFill/>
            <a:ln w="15875" cmpd="sng">
              <a:solidFill>
                <a:srgbClr val="00576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160" strike="noStrike" noProof="1"/>
            </a:p>
          </p:txBody>
        </p:sp>
      </p:grpSp>
      <p:pic>
        <p:nvPicPr>
          <p:cNvPr id="15" name="图片 6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/>
          <p:nvPr/>
        </p:nvSpPr>
        <p:spPr>
          <a:xfrm>
            <a:off x="652272" y="97536"/>
            <a:ext cx="98183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360" b="1" dirty="0">
                <a:solidFill>
                  <a:srgbClr val="00009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Design of MIC6_V4 Chip</a:t>
            </a:r>
            <a:endParaRPr lang="zh-CN" altLang="en-US" sz="3360" b="1" dirty="0">
              <a:solidFill>
                <a:srgbClr val="00009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7260" y="837438"/>
            <a:ext cx="1021308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MIC6_V4 Layout 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5" name="表格 14"/>
          <p:cNvGraphicFramePr/>
          <p:nvPr>
            <p:custDataLst>
              <p:tags r:id="rId2"/>
            </p:custDataLst>
          </p:nvPr>
        </p:nvGraphicFramePr>
        <p:xfrm>
          <a:off x="6937375" y="1558925"/>
          <a:ext cx="4758055" cy="3640455"/>
        </p:xfrm>
        <a:graphic>
          <a:graphicData uri="http://schemas.openxmlformats.org/drawingml/2006/table">
            <a:tbl>
              <a:tblPr/>
              <a:tblGrid>
                <a:gridCol w="2621280"/>
                <a:gridCol w="2136775"/>
              </a:tblGrid>
              <a:tr h="444500">
                <a:tc>
                  <a:txBody>
                    <a:bodyPr/>
                    <a:p>
                      <a:pPr algn="ctr" fontAlgn="t"/>
                      <a:r>
                        <a:rPr lang="en-US" altLang="zh-CN" sz="2000" b="1" i="0">
                          <a:solidFill>
                            <a:schemeClr val="accent1"/>
                          </a:solidFill>
                          <a:latin typeface="+mn-ea"/>
                        </a:rPr>
                        <a:t>  Features</a:t>
                      </a:r>
                      <a:endParaRPr lang="en-US" altLang="zh-CN" sz="2000" b="1" i="0">
                        <a:solidFill>
                          <a:schemeClr val="accent1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2000" b="1" i="0">
                          <a:solidFill>
                            <a:schemeClr val="accent1"/>
                          </a:solidFill>
                          <a:latin typeface="+mn-ea"/>
                        </a:rPr>
                        <a:t>  MIC6_V4</a:t>
                      </a:r>
                      <a:endParaRPr lang="en-US" altLang="zh-CN" sz="2000" b="1" i="0">
                        <a:solidFill>
                          <a:schemeClr val="accent1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7170"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chemeClr val="tx1"/>
                          </a:solidFill>
                          <a:latin typeface="+mn-ea"/>
                        </a:rPr>
                        <a:t>  Process Technology</a:t>
                      </a:r>
                      <a:endParaRPr lang="en-US" altLang="zh-CN" sz="1200" b="1" i="0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chemeClr val="tx1"/>
                          </a:solidFill>
                          <a:latin typeface="+mn-ea"/>
                        </a:rPr>
                        <a:t>  GSMC-130 nm</a:t>
                      </a:r>
                      <a:endParaRPr lang="en-US" altLang="zh-CN" sz="1200" b="1" i="0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Core Voltage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</a:t>
                      </a:r>
                      <a:r>
                        <a:rPr lang="en-US" altLang="zh-CN" sz="1200" b="1" i="0">
                          <a:solidFill>
                            <a:schemeClr val="tx1"/>
                          </a:solidFill>
                          <a:latin typeface="+mn-ea"/>
                        </a:rPr>
                        <a:t>1.2V</a:t>
                      </a:r>
                      <a:endParaRPr lang="en-US" altLang="zh-CN" sz="1200" b="1" i="0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217170"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Chip Size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200" b="1">
                          <a:solidFill>
                            <a:srgbClr val="000000"/>
                          </a:solidFill>
                          <a:latin typeface="+mn-ea"/>
                          <a:cs typeface="+mn-ea"/>
                          <a:sym typeface="+mn-ea"/>
                        </a:rPr>
                        <a:t>  30 mm×15 mm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Pixel Array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  980×497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367665"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Pixel Size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  30.53 um×26.8 um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367665"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Zero Suppression Readout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AERD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367665"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High-Speed Serial Output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1.2Gbps 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217170">
                <a:tc>
                  <a:txBody>
                    <a:bodyPr/>
                    <a:p>
                      <a:pPr algn="ctr" fontAlgn="ctr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Encoder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8B10B</a:t>
                      </a:r>
                      <a:endParaRPr lang="en-US" altLang="zh-CN" sz="1200" b="1" i="0">
                        <a:solidFill>
                          <a:srgbClr val="FF0000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36766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Slow Control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t">
                        <a:buNone/>
                      </a:pPr>
                      <a:r>
                        <a:rPr lang="en-US" altLang="zh-CN" sz="1200" b="1" i="0">
                          <a:solidFill>
                            <a:schemeClr val="tx1"/>
                          </a:solidFill>
                          <a:latin typeface="+mn-ea"/>
                        </a:rPr>
                        <a:t>  MLVDS Control Bus</a:t>
                      </a:r>
                      <a:endParaRPr lang="en-US" altLang="zh-CN" sz="1200" b="1" i="0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  <a:tr h="63817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+mn-ea"/>
                        </a:rPr>
                        <a:t>  Parallel Data Interface</a:t>
                      </a:r>
                      <a:endParaRPr lang="en-US" altLang="zh-CN" sz="1200" b="1" i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6096" marR="6096" marT="6096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  <a:tc>
                  <a:txBody>
                    <a:bodyPr/>
                    <a:p>
                      <a:pPr algn="ctr" fontAlgn="t">
                        <a:buNone/>
                      </a:pPr>
                      <a:r>
                        <a:rPr lang="en-US" altLang="zh-CN" sz="1200" b="1" i="0">
                          <a:solidFill>
                            <a:schemeClr val="tx1"/>
                          </a:solidFill>
                          <a:latin typeface="+mn-ea"/>
                        </a:rPr>
                        <a:t>master-slave data aggregation and transmission</a:t>
                      </a:r>
                      <a:endParaRPr lang="en-US" altLang="zh-CN" sz="1200" b="1" i="0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096" marR="6096" marT="6096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ACA"/>
                    </a:solidFill>
                  </a:tcPr>
                </a:tc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r="465"/>
          <a:stretch>
            <a:fillRect/>
          </a:stretch>
        </p:blipFill>
        <p:spPr>
          <a:xfrm>
            <a:off x="559562" y="1692402"/>
            <a:ext cx="5999226" cy="302209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730376" y="4975860"/>
            <a:ext cx="365760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MIC6_V4 chip layout</a:t>
            </a:r>
            <a:endParaRPr lang="zh-CN" altLang="en-US" sz="1920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18" name="圆角矩形 17"/>
          <p:cNvSpPr/>
          <p:nvPr>
            <p:custDataLst>
              <p:tags r:id="rId4"/>
            </p:custDataLst>
          </p:nvPr>
        </p:nvSpPr>
        <p:spPr>
          <a:xfrm>
            <a:off x="464312" y="1427988"/>
            <a:ext cx="6189726" cy="4090416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2160" strike="noStrike" noProof="1"/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1811274" y="3180769"/>
            <a:ext cx="9075420" cy="7556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en-US" altLang="zh-CN" sz="4320" b="1" dirty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Thank you for your attention !</a:t>
            </a:r>
            <a:endParaRPr lang="en-US" altLang="zh-CN" sz="4320" b="1" dirty="0">
              <a:solidFill>
                <a:schemeClr val="tx1"/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</a:endParaRPr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48074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55nm CIS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Process development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8"/>
          <p:cNvSpPr txBox="1"/>
          <p:nvPr>
            <p:custDataLst>
              <p:tags r:id="rId2"/>
            </p:custDataLst>
          </p:nvPr>
        </p:nvSpPr>
        <p:spPr>
          <a:xfrm>
            <a:off x="825246" y="1543812"/>
            <a:ext cx="4879848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sz="1440" dirty="0">
                <a:cs typeface="+mn-lt"/>
              </a:rPr>
              <a:t>The domestically produced 55 nm CIS process production line only has 3 wells (N-well, P-well, and deep N-well)</a:t>
            </a:r>
            <a:endParaRPr sz="1440" dirty="0">
              <a:cs typeface="+mn-lt"/>
            </a:endParaRPr>
          </a:p>
        </p:txBody>
      </p:sp>
      <p:sp>
        <p:nvSpPr>
          <p:cNvPr id="11" name="文本框 9"/>
          <p:cNvSpPr txBox="1"/>
          <p:nvPr>
            <p:custDataLst>
              <p:tags r:id="rId3"/>
            </p:custDataLst>
          </p:nvPr>
        </p:nvSpPr>
        <p:spPr>
          <a:xfrm>
            <a:off x="710946" y="2494026"/>
            <a:ext cx="4967478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sz="1440" dirty="0">
                <a:cs typeface="+mn-lt"/>
              </a:rPr>
              <a:t>Add </a:t>
            </a:r>
            <a:r>
              <a:rPr sz="1440" dirty="0">
                <a:solidFill>
                  <a:srgbClr val="C00000"/>
                </a:solidFill>
                <a:cs typeface="+mn-lt"/>
              </a:rPr>
              <a:t>deep P-wells</a:t>
            </a:r>
            <a:r>
              <a:rPr sz="1440" dirty="0">
                <a:cs typeface="+mn-lt"/>
              </a:rPr>
              <a:t> based on existing production line processes</a:t>
            </a:r>
            <a:endParaRPr sz="1440" dirty="0">
              <a:cs typeface="+mn-lt"/>
            </a:endParaRPr>
          </a:p>
        </p:txBody>
      </p:sp>
      <p:sp>
        <p:nvSpPr>
          <p:cNvPr id="12" name="箭头: 下 10"/>
          <p:cNvSpPr/>
          <p:nvPr>
            <p:custDataLst>
              <p:tags r:id="rId4"/>
            </p:custDataLst>
          </p:nvPr>
        </p:nvSpPr>
        <p:spPr>
          <a:xfrm>
            <a:off x="2629662" y="2061210"/>
            <a:ext cx="436626" cy="5539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16" name="箭头: 下 12"/>
          <p:cNvSpPr/>
          <p:nvPr>
            <p:custDataLst>
              <p:tags r:id="rId5"/>
            </p:custDataLst>
          </p:nvPr>
        </p:nvSpPr>
        <p:spPr>
          <a:xfrm>
            <a:off x="2639568" y="2738628"/>
            <a:ext cx="415290" cy="520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8" name="文本框 15"/>
          <p:cNvSpPr txBox="1"/>
          <p:nvPr>
            <p:custDataLst>
              <p:tags r:id="rId6"/>
            </p:custDataLst>
          </p:nvPr>
        </p:nvSpPr>
        <p:spPr>
          <a:xfrm>
            <a:off x="738437" y="1228331"/>
            <a:ext cx="3983990" cy="386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 typeface="Wingdings" panose="05000000000000000000" charset="0"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R&amp;D of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 Domestic Process for MAPS</a:t>
            </a:r>
            <a:endParaRPr lang="en-US" altLang="zh-CN" sz="2160" b="1" dirty="0">
              <a:solidFill>
                <a:schemeClr val="tx2">
                  <a:lumMod val="60000"/>
                  <a:lumOff val="40000"/>
                </a:schemeClr>
              </a:solidFill>
              <a:ea typeface="微软雅黑" panose="020B0503020204020204" charset="-122"/>
              <a:cs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6520180" y="1612265"/>
            <a:ext cx="4472940" cy="194945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6111621" y="1249680"/>
            <a:ext cx="565861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 typeface="Wingdings" panose="05000000000000000000" charset="0"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Simulation of TCAD</a:t>
            </a:r>
            <a:r>
              <a:rPr lang="en-US" altLang="zh-CN" sz="1920" b="1" dirty="0">
                <a:solidFill>
                  <a:srgbClr val="0070C0"/>
                </a:solidFill>
                <a:latin typeface="Roboto"/>
              </a:rPr>
              <a:t> for increasing deep P-wells</a:t>
            </a:r>
            <a:endParaRPr lang="en-US" altLang="zh-CN" sz="1920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35090" y="3672459"/>
            <a:ext cx="4642866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 typeface="Wingdings" panose="05000000000000000000" charset="0"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Simulation of TCAD Devices for Pixels</a:t>
            </a:r>
            <a:endParaRPr lang="en-US" altLang="zh-CN" sz="1920" b="1" dirty="0">
              <a:solidFill>
                <a:srgbClr val="0070C0"/>
              </a:solidFill>
              <a:latin typeface="Roboto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8587740" y="4168775"/>
            <a:ext cx="2355850" cy="12769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6520180" y="4168775"/>
            <a:ext cx="1744980" cy="1165860"/>
          </a:xfrm>
          <a:prstGeom prst="rect">
            <a:avLst/>
          </a:prstGeom>
        </p:spPr>
      </p:pic>
      <p:sp>
        <p:nvSpPr>
          <p:cNvPr id="38" name="圆角矩形 37"/>
          <p:cNvSpPr/>
          <p:nvPr>
            <p:custDataLst>
              <p:tags r:id="rId14"/>
            </p:custDataLst>
          </p:nvPr>
        </p:nvSpPr>
        <p:spPr>
          <a:xfrm>
            <a:off x="738505" y="1221105"/>
            <a:ext cx="5342890" cy="4782185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sp>
        <p:nvSpPr>
          <p:cNvPr id="28" name="圆角矩形 27"/>
          <p:cNvSpPr/>
          <p:nvPr>
            <p:custDataLst>
              <p:tags r:id="rId15"/>
            </p:custDataLst>
          </p:nvPr>
        </p:nvSpPr>
        <p:spPr>
          <a:xfrm>
            <a:off x="6134735" y="1231900"/>
            <a:ext cx="5373370" cy="2421890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sp>
        <p:nvSpPr>
          <p:cNvPr id="30" name="圆角矩形 29"/>
          <p:cNvSpPr/>
          <p:nvPr>
            <p:custDataLst>
              <p:tags r:id="rId16"/>
            </p:custDataLst>
          </p:nvPr>
        </p:nvSpPr>
        <p:spPr>
          <a:xfrm>
            <a:off x="6134100" y="3656330"/>
            <a:ext cx="5354320" cy="2342515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sp>
        <p:nvSpPr>
          <p:cNvPr id="2" name="文本框 1"/>
          <p:cNvSpPr txBox="1"/>
          <p:nvPr/>
        </p:nvSpPr>
        <p:spPr>
          <a:xfrm>
            <a:off x="6833616" y="5396103"/>
            <a:ext cx="365760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80">
                <a:cs typeface="+mn-lt"/>
              </a:rPr>
              <a:t>Determine the impurity concentration and injected energy</a:t>
            </a:r>
            <a:endParaRPr lang="zh-CN" altLang="en-US" sz="1680">
              <a:cs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0946" y="3129534"/>
            <a:ext cx="5486400" cy="2303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1440" dirty="0">
                <a:cs typeface="+mn-lt"/>
              </a:rPr>
              <a:t>Deep P-well: A substrate N-well that shields PMOS transistors within the pixel region to </a:t>
            </a:r>
            <a:r>
              <a:rPr lang="zh-CN" altLang="en-US" sz="1440" dirty="0">
                <a:solidFill>
                  <a:srgbClr val="C00000"/>
                </a:solidFill>
                <a:cs typeface="+mn-lt"/>
              </a:rPr>
              <a:t>avoid charge collection competition</a:t>
            </a:r>
            <a:r>
              <a:rPr lang="zh-CN" altLang="en-US" sz="1440" dirty="0">
                <a:cs typeface="+mn-lt"/>
              </a:rPr>
              <a:t>, improve charge collection efficiency, and allow pixel circuits to use both N-type and P-type transistors simultaneously, making it suitable for complex pixel circuits.</a:t>
            </a:r>
            <a:endParaRPr lang="zh-CN" altLang="en-US" sz="1440" dirty="0">
              <a:cs typeface="+mn-lt"/>
            </a:endParaRPr>
          </a:p>
          <a:p>
            <a:pPr marL="285750" indent="-28575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1440" dirty="0">
                <a:cs typeface="+mn-lt"/>
              </a:rPr>
              <a:t>Deep N-well: A substrate P-well that isolates NMOS transistors in the peripheral circuit region,</a:t>
            </a:r>
            <a:r>
              <a:rPr lang="zh-CN" altLang="en-US" sz="1440" dirty="0">
                <a:solidFill>
                  <a:srgbClr val="C00000"/>
                </a:solidFill>
                <a:cs typeface="+mn-lt"/>
              </a:rPr>
              <a:t> allowing the entire wafer substrate to be subjected to reverse voltage</a:t>
            </a:r>
            <a:r>
              <a:rPr lang="zh-CN" altLang="en-US" sz="1440" dirty="0">
                <a:cs typeface="+mn-lt"/>
              </a:rPr>
              <a:t>.</a:t>
            </a:r>
            <a:endParaRPr lang="zh-CN" altLang="en-US" sz="1440" dirty="0">
              <a:cs typeface="+mn-lt"/>
            </a:endParaRPr>
          </a:p>
          <a:p>
            <a:pPr marL="285750" indent="-28575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1440" dirty="0">
                <a:cs typeface="+mn-lt"/>
              </a:rPr>
              <a:t>Reverse bias the substrate by 6V~12V, increase the depletion layer region, and</a:t>
            </a:r>
            <a:r>
              <a:rPr lang="zh-CN" altLang="en-US" sz="1440" dirty="0">
                <a:solidFill>
                  <a:srgbClr val="C00000"/>
                </a:solidFill>
                <a:cs typeface="+mn-lt"/>
              </a:rPr>
              <a:t> improve the charge collection rate</a:t>
            </a:r>
            <a:r>
              <a:rPr lang="zh-CN" altLang="en-US" sz="1440" dirty="0">
                <a:cs typeface="+mn-lt"/>
              </a:rPr>
              <a:t>.</a:t>
            </a:r>
            <a:endParaRPr lang="zh-CN" altLang="en-US" sz="1440" dirty="0">
              <a:cs typeface="+mn-lt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480060" y="97790"/>
            <a:ext cx="966660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55nm CIS Process Pixel Chip</a:t>
            </a:r>
            <a:r>
              <a:rPr lang="en-US" altLang="zh-CN" sz="3360" b="1" dirty="0">
                <a:solidFill>
                  <a:srgbClr val="000090"/>
                </a:solidFill>
                <a:sym typeface="+mn-ea"/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</a:t>
            </a:r>
            <a:r>
              <a:rPr lang="en-US" altLang="zh-CN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Design</a:t>
            </a:r>
            <a:endParaRPr lang="en-US" altLang="zh-CN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TC_4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l="3593" t="2750" r="19330" b="42648"/>
          <a:stretch>
            <a:fillRect/>
          </a:stretch>
        </p:blipFill>
        <p:spPr>
          <a:xfrm>
            <a:off x="1166495" y="3895725"/>
            <a:ext cx="4451350" cy="236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235075" y="1526540"/>
            <a:ext cx="4347210" cy="23126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013958" y="3892677"/>
            <a:ext cx="4756404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sz="1680" dirty="0">
                <a:ea typeface="微软雅黑" panose="020B0503020204020204" charset="-122"/>
                <a:cs typeface="+mn-lt"/>
                <a:sym typeface="+mn-ea"/>
              </a:rPr>
              <a:t>Composed of three arrays with different purposes</a:t>
            </a:r>
            <a:endParaRPr sz="1680" dirty="0">
              <a:ea typeface="微软雅黑" panose="020B0503020204020204" charset="-122"/>
              <a:cs typeface="+mn-lt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80" dirty="0">
                <a:ea typeface="微软雅黑" panose="020B0503020204020204" charset="-122"/>
                <a:cs typeface="+mn-lt"/>
                <a:sym typeface="+mn-ea"/>
              </a:rPr>
              <a:t>Includes 3 types of pixel spacing (8um × 8um, 16um × 16um, and 24um × 24um)</a:t>
            </a:r>
            <a:endParaRPr sz="1680" dirty="0">
              <a:ea typeface="微软雅黑" panose="020B0503020204020204" charset="-122"/>
              <a:cs typeface="+mn-lt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80" dirty="0">
                <a:ea typeface="微软雅黑" panose="020B0503020204020204" charset="-122"/>
                <a:cs typeface="+mn-lt"/>
                <a:sym typeface="+mn-ea"/>
              </a:rPr>
              <a:t>Used for studying pixel geometry, charge collection electrodes, charge collection time, leakage current, sensing diode capacitance, and front-end circuit performance</a:t>
            </a:r>
            <a:endParaRPr sz="1680" dirty="0"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9" name="TextBox 4"/>
          <p:cNvSpPr txBox="1"/>
          <p:nvPr>
            <p:custDataLst>
              <p:tags r:id="rId7"/>
            </p:custDataLst>
          </p:nvPr>
        </p:nvSpPr>
        <p:spPr>
          <a:xfrm>
            <a:off x="697230" y="1100328"/>
            <a:ext cx="581253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Pixel Array Process Validation Chip</a:t>
            </a:r>
            <a:endParaRPr lang="zh-CN" altLang="en-US" sz="2160" b="1" dirty="0">
              <a:solidFill>
                <a:srgbClr val="C0000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8"/>
            </p:custDataLst>
          </p:nvPr>
        </p:nvSpPr>
        <p:spPr>
          <a:xfrm>
            <a:off x="5872226" y="3649599"/>
            <a:ext cx="5272278" cy="2642616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1730" y="1182370"/>
            <a:ext cx="4566920" cy="2325370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 flipV="1">
            <a:off x="5260340" y="2305812"/>
            <a:ext cx="1123188" cy="1729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图片 6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55nm CIS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Testing System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4"/>
          <p:cNvSpPr txBox="1"/>
          <p:nvPr>
            <p:custDataLst>
              <p:tags r:id="rId2"/>
            </p:custDataLst>
          </p:nvPr>
        </p:nvSpPr>
        <p:spPr>
          <a:xfrm>
            <a:off x="697230" y="1182624"/>
            <a:ext cx="711784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Pixel array process validation chip testing system</a:t>
            </a:r>
            <a:endParaRPr lang="zh-CN" altLang="en-US" sz="2160" b="1" dirty="0">
              <a:solidFill>
                <a:srgbClr val="C0000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pic>
        <p:nvPicPr>
          <p:cNvPr id="5" name="图片 4" descr="hl55_sr90_test_2312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6845" y="1898650"/>
            <a:ext cx="5254625" cy="42449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7548245" y="1435100"/>
            <a:ext cx="2475865" cy="247586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V="1">
            <a:off x="5079492" y="3169158"/>
            <a:ext cx="2641600" cy="5372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7089140" y="3962400"/>
            <a:ext cx="4552950" cy="2195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 typeface="Wingdings" panose="05000000000000000000" charset="0"/>
              <a:buNone/>
            </a:pPr>
            <a:r>
              <a:rPr lang="en-US" altLang="zh-CN" sz="1920" b="1" dirty="0">
                <a:solidFill>
                  <a:srgbClr val="0070C0"/>
                </a:solidFill>
                <a:latin typeface="Roboto"/>
                <a:sym typeface="+mn-ea"/>
              </a:rPr>
              <a:t>Test System Characteristics:</a:t>
            </a:r>
            <a:endParaRPr lang="en-US" altLang="zh-CN" sz="1920" b="1" dirty="0">
              <a:solidFill>
                <a:srgbClr val="0070C0"/>
              </a:solidFill>
              <a:latin typeface="Roboto"/>
              <a:sym typeface="+mn-ea"/>
            </a:endParaRPr>
          </a:p>
          <a:p>
            <a:pPr marL="171450" indent="-171450">
              <a:buFont typeface="Wingdings" panose="05000000000000000000" charset="0"/>
              <a:buChar char="Ø"/>
            </a:pP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Equipped with 16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C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hannel ADC (sampling rate 20MHz, 12 bits)</a:t>
            </a:r>
            <a:endParaRPr lang="zh-CN" altLang="en-US" sz="1680" dirty="0">
              <a:ea typeface="微软雅黑" panose="020B0503020204020204" charset="-122"/>
              <a:cs typeface="+mn-lt"/>
              <a:sym typeface="+mn-ea"/>
            </a:endParaRPr>
          </a:p>
          <a:p>
            <a:pPr marL="171450" indent="-171450">
              <a:buFont typeface="Wingdings" panose="05000000000000000000" charset="0"/>
              <a:buChar char="Ø"/>
            </a:pP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Provide 8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C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hannels of DAC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A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nalog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V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oltage</a:t>
            </a:r>
            <a:endParaRPr lang="zh-CN" altLang="en-US" sz="1680" dirty="0">
              <a:ea typeface="微软雅黑" panose="020B0503020204020204" charset="-122"/>
              <a:cs typeface="+mn-lt"/>
              <a:sym typeface="+mn-ea"/>
            </a:endParaRPr>
          </a:p>
          <a:p>
            <a:pPr marL="171450" indent="-171450">
              <a:buFont typeface="Wingdings" panose="05000000000000000000" charset="0"/>
              <a:buChar char="Ø"/>
            </a:pP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Cache is 16 bit DDR3 with a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C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apacity of 256M</a:t>
            </a:r>
            <a:endParaRPr lang="zh-CN" altLang="en-US" sz="1680" dirty="0">
              <a:ea typeface="微软雅黑" panose="020B0503020204020204" charset="-122"/>
              <a:cs typeface="+mn-lt"/>
              <a:sym typeface="+mn-ea"/>
            </a:endParaRPr>
          </a:p>
          <a:p>
            <a:pPr marL="171450" indent="-171450">
              <a:buFont typeface="Wingdings" panose="05000000000000000000" charset="0"/>
              <a:buChar char="Ø"/>
            </a:pP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Gigabit Ethernet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D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ata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T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ransmission</a:t>
            </a:r>
            <a:endParaRPr lang="zh-CN" altLang="en-US" sz="1680" dirty="0">
              <a:ea typeface="微软雅黑" panose="020B0503020204020204" charset="-122"/>
              <a:cs typeface="+mn-lt"/>
              <a:sym typeface="+mn-ea"/>
            </a:endParaRPr>
          </a:p>
          <a:p>
            <a:pPr marL="171450" indent="-171450">
              <a:buFont typeface="Wingdings" panose="05000000000000000000" charset="0"/>
              <a:buChar char="Ø"/>
            </a:pP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Firmware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I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mplementation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C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ase </a:t>
            </a:r>
            <a:r>
              <a:rPr lang="en-US" altLang="zh-CN" sz="1680" dirty="0">
                <a:ea typeface="微软雅黑" panose="020B0503020204020204" charset="-122"/>
                <a:cs typeface="+mn-lt"/>
                <a:sym typeface="+mn-ea"/>
              </a:rPr>
              <a:t>T</a:t>
            </a:r>
            <a:r>
              <a:rPr lang="zh-CN" altLang="en-US" sz="1680" dirty="0">
                <a:ea typeface="微软雅黑" panose="020B0503020204020204" charset="-122"/>
                <a:cs typeface="+mn-lt"/>
                <a:sym typeface="+mn-ea"/>
              </a:rPr>
              <a:t>rigger</a:t>
            </a:r>
            <a:endParaRPr lang="zh-CN" altLang="en-US" sz="1680" dirty="0"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7"/>
            </p:custDataLst>
          </p:nvPr>
        </p:nvSpPr>
        <p:spPr>
          <a:xfrm>
            <a:off x="6946900" y="3961765"/>
            <a:ext cx="5012055" cy="2181860"/>
          </a:xfrm>
          <a:prstGeom prst="roundRect">
            <a:avLst>
              <a:gd name="adj" fmla="val 5494"/>
            </a:avLst>
          </a:prstGeom>
          <a:noFill/>
          <a:ln w="15875" cmpd="sng">
            <a:solidFill>
              <a:srgbClr val="005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160" strike="noStrike" noProof="1"/>
          </a:p>
        </p:txBody>
      </p:sp>
      <p:pic>
        <p:nvPicPr>
          <p:cNvPr id="2" name="图片 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55nm CIS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 </a:t>
            </a:r>
            <a:r>
              <a:rPr lang="en-US" altLang="zh-CN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est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TextBox 4"/>
          <p:cNvSpPr txBox="1"/>
          <p:nvPr>
            <p:custDataLst>
              <p:tags r:id="rId2"/>
            </p:custDataLst>
          </p:nvPr>
        </p:nvSpPr>
        <p:spPr>
          <a:xfrm>
            <a:off x="911352" y="1168400"/>
            <a:ext cx="993724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 typeface="Wingdings" panose="05000000000000000000" charset="0"/>
              <a:buNone/>
            </a:pPr>
            <a:r>
              <a:rPr lang="en-US" altLang="zh-CN" sz="240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55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Fe Test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293620" y="1479804"/>
            <a:ext cx="6830568" cy="4412742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3505200" y="5895594"/>
            <a:ext cx="4696968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440" baseline="30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55</a:t>
            </a:r>
            <a:r>
              <a:rPr sz="144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Fe signal observed by pixel array chip, 160mV</a:t>
            </a:r>
            <a:endParaRPr sz="144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55926" y="2218182"/>
            <a:ext cx="6582918" cy="108775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p>
            <a:r>
              <a:rPr lang="zh-CN" altLang="en-US" sz="2160">
                <a:solidFill>
                  <a:srgbClr val="FF0000"/>
                </a:solidFill>
              </a:rPr>
              <a:t>For the first time in China, </a:t>
            </a:r>
            <a:r>
              <a:rPr lang="en-US" altLang="zh-CN" sz="2160">
                <a:solidFill>
                  <a:srgbClr val="FF0000"/>
                </a:solidFill>
              </a:rPr>
              <a:t>the</a:t>
            </a:r>
            <a:r>
              <a:rPr lang="zh-CN" altLang="en-US" sz="2160">
                <a:solidFill>
                  <a:srgbClr val="FF0000"/>
                </a:solidFill>
              </a:rPr>
              <a:t> pixel chip designed based on domestic technology has detected </a:t>
            </a:r>
            <a:r>
              <a:rPr lang="en-US" altLang="zh-CN" sz="2160">
                <a:solidFill>
                  <a:srgbClr val="FF0000"/>
                </a:solidFill>
              </a:rPr>
              <a:t>the</a:t>
            </a:r>
            <a:r>
              <a:rPr lang="zh-CN" altLang="en-US" sz="2160">
                <a:solidFill>
                  <a:srgbClr val="FF0000"/>
                </a:solidFill>
              </a:rPr>
              <a:t> </a:t>
            </a:r>
            <a:r>
              <a:rPr lang="zh-CN" altLang="en-US" sz="2160" baseline="30000">
                <a:solidFill>
                  <a:srgbClr val="FF0000"/>
                </a:solidFill>
              </a:rPr>
              <a:t>55</a:t>
            </a:r>
            <a:r>
              <a:rPr lang="zh-CN" altLang="en-US" sz="2160">
                <a:solidFill>
                  <a:srgbClr val="FF0000"/>
                </a:solidFill>
              </a:rPr>
              <a:t>Fe signal</a:t>
            </a:r>
            <a:endParaRPr lang="zh-CN" altLang="en-US" sz="2160">
              <a:solidFill>
                <a:srgbClr val="FF0000"/>
              </a:solidFill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itleBKG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09600" y="678863"/>
            <a:ext cx="10972800" cy="7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/>
          <p:nvPr/>
        </p:nvSpPr>
        <p:spPr>
          <a:xfrm>
            <a:off x="652195" y="97468"/>
            <a:ext cx="998091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360" b="1" dirty="0">
                <a:solidFill>
                  <a:srgbClr val="000090"/>
                </a:solidFill>
                <a:sym typeface="+mn-ea"/>
              </a:rPr>
              <a:t>Research on 55nm CIS Process Pixel Chip</a:t>
            </a:r>
            <a:r>
              <a:rPr lang="en-US" altLang="zh-CN" sz="3360" b="1" dirty="0">
                <a:solidFill>
                  <a:srgbClr val="000090"/>
                </a:solidFill>
              </a:rPr>
              <a:t>——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Chip </a:t>
            </a:r>
            <a:r>
              <a:rPr lang="en-US" altLang="zh-CN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sz="336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est</a:t>
            </a:r>
            <a:endParaRPr lang="zh-CN" altLang="en-US" sz="3360" b="1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14"/>
          <p:cNvSpPr txBox="1"/>
          <p:nvPr>
            <p:custDataLst>
              <p:tags r:id="rId2"/>
            </p:custDataLst>
          </p:nvPr>
        </p:nvSpPr>
        <p:spPr>
          <a:xfrm>
            <a:off x="5923788" y="5872734"/>
            <a:ext cx="456057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60" b="1" dirty="0">
                <a:solidFill>
                  <a:srgbClr val="FF0000"/>
                </a:solidFill>
                <a:ea typeface="微软雅黑" panose="020B0503020204020204" charset="-122"/>
                <a:cs typeface="+mn-lt"/>
              </a:rPr>
              <a:t>CCE=86/92=93.5%</a:t>
            </a:r>
            <a:endParaRPr lang="en-US" altLang="zh-CN" sz="2160" b="1" dirty="0">
              <a:solidFill>
                <a:srgbClr val="FF0000"/>
              </a:solidFill>
              <a:ea typeface="微软雅黑" panose="020B0503020204020204" charset="-122"/>
              <a:cs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645" y="1441450"/>
            <a:ext cx="8359140" cy="4439920"/>
          </a:xfrm>
          <a:prstGeom prst="rect">
            <a:avLst/>
          </a:prstGeom>
        </p:spPr>
      </p:pic>
      <p:sp>
        <p:nvSpPr>
          <p:cNvPr id="30" name="TextBox 4"/>
          <p:cNvSpPr txBox="1"/>
          <p:nvPr>
            <p:custDataLst>
              <p:tags r:id="rId4"/>
            </p:custDataLst>
          </p:nvPr>
        </p:nvSpPr>
        <p:spPr>
          <a:xfrm>
            <a:off x="911352" y="1054100"/>
            <a:ext cx="993724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 typeface="Wingdings" panose="05000000000000000000" charset="0"/>
              <a:buNone/>
            </a:pPr>
            <a:r>
              <a:rPr lang="en-US" altLang="zh-CN" sz="240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55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Fe Energy Spectrum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2035" y="5899150"/>
            <a:ext cx="547878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60">
                <a:cs typeface="+mn-lt"/>
              </a:rPr>
              <a:t>Calibration peak</a:t>
            </a:r>
            <a:r>
              <a:rPr lang="en-US" altLang="zh-CN" sz="2160">
                <a:cs typeface="+mn-lt"/>
              </a:rPr>
              <a:t> ADC Value </a:t>
            </a:r>
            <a:r>
              <a:rPr lang="en-US" altLang="zh-CN" sz="2160">
                <a:cs typeface="+mn-lt"/>
                <a:sym typeface="+mn-ea"/>
              </a:rPr>
              <a:t>92  -&gt; 1640 e</a:t>
            </a:r>
            <a:r>
              <a:rPr lang="en-US" altLang="zh-CN" sz="2160" baseline="30000">
                <a:cs typeface="+mn-lt"/>
                <a:sym typeface="+mn-ea"/>
              </a:rPr>
              <a:t>-</a:t>
            </a:r>
            <a:endParaRPr lang="en-US" altLang="zh-CN" sz="2160" baseline="30000">
              <a:cs typeface="+mn-lt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25140" y="1688592"/>
            <a:ext cx="365760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40">
                <a:cs typeface="+mn-lt"/>
              </a:rPr>
              <a:t>Peak value </a:t>
            </a:r>
            <a:r>
              <a:rPr lang="en-US" altLang="zh-CN" sz="1440">
                <a:cs typeface="+mn-lt"/>
              </a:rPr>
              <a:t>86</a:t>
            </a:r>
            <a:endParaRPr lang="en-US" altLang="zh-CN" sz="1440">
              <a:cs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87896" y="1614678"/>
            <a:ext cx="1317498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40">
                <a:cs typeface="+mn-lt"/>
              </a:rPr>
              <a:t>Collecting Peaks</a:t>
            </a:r>
            <a:endParaRPr lang="zh-CN" altLang="en-US" sz="1440">
              <a:cs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23248" y="2369820"/>
            <a:ext cx="1606296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40">
                <a:cs typeface="+mn-lt"/>
                <a:sym typeface="+mn-ea"/>
              </a:rPr>
              <a:t>Calibration peak</a:t>
            </a:r>
            <a:r>
              <a:rPr lang="en-US" altLang="zh-CN" sz="1440">
                <a:cs typeface="+mn-lt"/>
              </a:rPr>
              <a:t>92</a:t>
            </a:r>
            <a:endParaRPr lang="en-US" altLang="zh-CN" sz="1440">
              <a:cs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21408" y="1959864"/>
            <a:ext cx="2513076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440">
                <a:solidFill>
                  <a:srgbClr val="0070C0"/>
                </a:solidFill>
                <a:cs typeface="+mn-lt"/>
              </a:rPr>
              <a:t>Energy spectrum of 3x3 matrix signal</a:t>
            </a:r>
            <a:endParaRPr sz="1440">
              <a:solidFill>
                <a:srgbClr val="0070C0"/>
              </a:solidFill>
              <a:cs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47635" y="1675384"/>
            <a:ext cx="265938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40">
                <a:solidFill>
                  <a:srgbClr val="0070C0"/>
                </a:solidFill>
                <a:cs typeface="+mn-lt"/>
              </a:rPr>
              <a:t>Energy spectrum of cluster seed signals</a:t>
            </a:r>
            <a:endParaRPr lang="zh-CN" altLang="en-US" sz="1440">
              <a:solidFill>
                <a:srgbClr val="0070C0"/>
              </a:solidFill>
              <a:cs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551938" y="4207764"/>
            <a:ext cx="265938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40">
                <a:solidFill>
                  <a:srgbClr val="0070C0"/>
                </a:solidFill>
                <a:cs typeface="+mn-lt"/>
              </a:rPr>
              <a:t>Energy spectrum of single pixel clusters</a:t>
            </a:r>
            <a:endParaRPr lang="zh-CN" altLang="en-US" sz="1440">
              <a:solidFill>
                <a:srgbClr val="0070C0"/>
              </a:solidFill>
              <a:cs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10321" y="4170426"/>
            <a:ext cx="199644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40">
                <a:solidFill>
                  <a:srgbClr val="0070C0"/>
                </a:solidFill>
                <a:cs typeface="+mn-lt"/>
              </a:rPr>
              <a:t>Cluster multiplicity</a:t>
            </a:r>
            <a:endParaRPr lang="zh-CN" altLang="en-US" sz="1440">
              <a:solidFill>
                <a:srgbClr val="0070C0"/>
              </a:solidFill>
              <a:cs typeface="+mn-lt"/>
            </a:endParaRPr>
          </a:p>
        </p:txBody>
      </p:sp>
      <p:pic>
        <p:nvPicPr>
          <p:cNvPr id="10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094809" y="68630"/>
            <a:ext cx="864096" cy="854491"/>
          </a:xfrm>
          <a:prstGeom prst="rect">
            <a:avLst/>
          </a:prstGeom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78200" y="6631305"/>
            <a:ext cx="54406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"/>
              <a:t>The 2025 International Workshop on the High Energy Circular Electron Positron Collider</a:t>
            </a:r>
            <a:endParaRPr lang="en-US" altLang="zh-CN" sz="8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UNIT_PLACING_PICTURE_USER_VIEWPORT" val="{&quot;height&quot;:6520,&quot;width&quot;:15960}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UNIT_TABLE_BEAUTIFY" val="smartTable{2bd7a2c7-0ba5-4b05-bf5f-8a4ee4532a86}"/>
  <p:tag name="TABLE_ENDDRAG_ORIGIN_RECT" val="327*382"/>
  <p:tag name="TABLE_ENDDRAG_RECT" val="503*97*327*382"/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TABLE_ENDDRAG_ORIGIN_RECT" val="688*235"/>
  <p:tag name="TABLE_ENDDRAG_RECT" val="11*72*688*235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TABLE_ENDDRAG_ORIGIN_RECT" val="440*170"/>
  <p:tag name="TABLE_ENDDRAG_RECT" val="452*310*440*170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DIAGRAM_VIRTUALLY_FRAME" val="{&quot;height&quot;:465.4,&quot;left&quot;:2.8,&quot;top&quot;:78.75,&quot;width&quot;:942.6}"/>
</p:tagLst>
</file>

<file path=ppt/tags/tag242.xml><?xml version="1.0" encoding="utf-8"?>
<p:tagLst xmlns:p="http://schemas.openxmlformats.org/presentationml/2006/main">
  <p:tag name="KSO_WM_DIAGRAM_VIRTUALLY_FRAME" val="{&quot;height&quot;:465.4,&quot;left&quot;:2.8,&quot;top&quot;:78.75,&quot;width&quot;:942.6}"/>
</p:tagLst>
</file>

<file path=ppt/tags/tag243.xml><?xml version="1.0" encoding="utf-8"?>
<p:tagLst xmlns:p="http://schemas.openxmlformats.org/presentationml/2006/main">
  <p:tag name="KSO_WM_DIAGRAM_VIRTUALLY_FRAME" val="{&quot;height&quot;:465.4,&quot;left&quot;:2.8,&quot;top&quot;:78.75,&quot;width&quot;:942.6}"/>
</p:tagLst>
</file>

<file path=ppt/tags/tag244.xml><?xml version="1.0" encoding="utf-8"?>
<p:tagLst xmlns:p="http://schemas.openxmlformats.org/presentationml/2006/main">
  <p:tag name="KSO_WM_DIAGRAM_VIRTUALLY_FRAME" val="{&quot;height&quot;:465.4,&quot;left&quot;:2.8,&quot;top&quot;:78.75,&quot;width&quot;:942.6}"/>
</p:tagLst>
</file>

<file path=ppt/tags/tag245.xml><?xml version="1.0" encoding="utf-8"?>
<p:tagLst xmlns:p="http://schemas.openxmlformats.org/presentationml/2006/main">
  <p:tag name="KSO_WM_DIAGRAM_VIRTUALLY_FRAME" val="{&quot;height&quot;:465.4,&quot;left&quot;:2.8,&quot;top&quot;:78.75,&quot;width&quot;:942.6}"/>
</p:tagLst>
</file>

<file path=ppt/tags/tag246.xml><?xml version="1.0" encoding="utf-8"?>
<p:tagLst xmlns:p="http://schemas.openxmlformats.org/presentationml/2006/main">
  <p:tag name="KSO_WM_DIAGRAM_VIRTUALLY_FRAME" val="{&quot;height&quot;:465.4,&quot;left&quot;:2.8,&quot;top&quot;:78.75,&quot;width&quot;:942.6}"/>
</p:tagLst>
</file>

<file path=ppt/tags/tag247.xml><?xml version="1.0" encoding="utf-8"?>
<p:tagLst xmlns:p="http://schemas.openxmlformats.org/presentationml/2006/main">
  <p:tag name="KSO_WM_DIAGRAM_VIRTUALLY_FRAME" val="{&quot;height&quot;:465.4,&quot;left&quot;:2.8,&quot;top&quot;:78.75,&quot;width&quot;:942.6}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1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2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3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4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5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6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7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8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59.xml><?xml version="1.0" encoding="utf-8"?>
<p:tagLst xmlns:p="http://schemas.openxmlformats.org/presentationml/2006/main">
  <p:tag name="KSO_WM_DIAGRAM_VIRTUALLY_FRAME" val="{&quot;height&quot;:414.26000000000005,&quot;left&quot;:6.7,&quot;top&quot;:94,&quot;width&quot;:711.38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TABLE_ENDDRAG_ORIGIN_RECT" val="374*268"/>
  <p:tag name="TABLE_ENDDRAG_RECT" val="570*133*374*268"/>
</p:tagLst>
</file>

<file path=ppt/tags/tag284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15445</Words>
  <Application>WPS 演示</Application>
  <PresentationFormat>宽屏</PresentationFormat>
  <Paragraphs>979</Paragraphs>
  <Slides>43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26</vt:i4>
      </vt:variant>
      <vt:variant>
        <vt:lpstr>幻灯片标题</vt:lpstr>
      </vt:variant>
      <vt:variant>
        <vt:i4>43</vt:i4>
      </vt:variant>
    </vt:vector>
  </HeadingPairs>
  <TitlesOfParts>
    <vt:vector size="84" baseType="lpstr">
      <vt:lpstr>Arial</vt:lpstr>
      <vt:lpstr>宋体</vt:lpstr>
      <vt:lpstr>Wingdings</vt:lpstr>
      <vt:lpstr>Wingdings</vt:lpstr>
      <vt:lpstr>Times New Roman</vt:lpstr>
      <vt:lpstr>Kaiti SC</vt:lpstr>
      <vt:lpstr>微软雅黑</vt:lpstr>
      <vt:lpstr>Times New Roman</vt:lpstr>
      <vt:lpstr>Roboto</vt:lpstr>
      <vt:lpstr>Arial Unicode MS</vt:lpstr>
      <vt:lpstr>Calibri</vt:lpstr>
      <vt:lpstr>黑体</vt:lpstr>
      <vt:lpstr>Arial Black</vt:lpstr>
      <vt:lpstr>WPS</vt:lpstr>
      <vt:lpstr>1_WPS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韩志慧</cp:lastModifiedBy>
  <cp:revision>160</cp:revision>
  <dcterms:created xsi:type="dcterms:W3CDTF">2019-06-19T02:08:00Z</dcterms:created>
  <dcterms:modified xsi:type="dcterms:W3CDTF">2025-11-05T08:02:41Z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B102E21EE1A14CC59273846F8E91EFF4_11</vt:lpwstr>
  </property>
</Properties>
</file>