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9468" r:id="rId2"/>
    <p:sldId id="39455" r:id="rId3"/>
    <p:sldId id="39457" r:id="rId4"/>
    <p:sldId id="1072" r:id="rId5"/>
    <p:sldId id="1073" r:id="rId6"/>
    <p:sldId id="39467" r:id="rId7"/>
    <p:sldId id="39470" r:id="rId8"/>
    <p:sldId id="39473" r:id="rId9"/>
    <p:sldId id="1145" r:id="rId10"/>
    <p:sldId id="39472" r:id="rId11"/>
    <p:sldId id="1053" r:id="rId12"/>
    <p:sldId id="1040" r:id="rId13"/>
    <p:sldId id="1149" r:id="rId14"/>
    <p:sldId id="39475" r:id="rId15"/>
    <p:sldId id="39476" r:id="rId16"/>
    <p:sldId id="481" r:id="rId1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/>
  <p:cmAuthor id="2" name="华 哲浩" initials="华" lastIdx="1" clrIdx="1"/>
  <p:cmAuthor id="3" name="党政办-JYH" initials="党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5800"/>
    <a:srgbClr val="4F81BD"/>
    <a:srgbClr val="CCCC00"/>
    <a:srgbClr val="0099CC"/>
    <a:srgbClr val="FFFFFF"/>
    <a:srgbClr val="003399"/>
    <a:srgbClr val="E6E6E6"/>
    <a:srgbClr val="0070C0"/>
    <a:srgbClr val="4D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2" autoAdjust="0"/>
    <p:restoredTop sz="94879" autoAdjust="0"/>
  </p:normalViewPr>
  <p:slideViewPr>
    <p:cSldViewPr>
      <p:cViewPr varScale="1">
        <p:scale>
          <a:sx n="80" d="100"/>
          <a:sy n="80" d="100"/>
        </p:scale>
        <p:origin x="499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0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8E867-666A-43C8-A15D-6B640067712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75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596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671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556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44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617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CAE43-ACC3-46A2-B54E-1BDE2F671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81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04.03.2025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 lIns="90000">
            <a:normAutofit/>
          </a:bodyPr>
          <a:lstStyle>
            <a:lvl1pPr fontAlgn="auto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 fontAlgn="auto" hangingPunct="1">
              <a:spcBef>
                <a:spcPts val="300"/>
              </a:spcBef>
              <a:spcAft>
                <a:spcPts val="300"/>
              </a:spcAft>
              <a:defRPr sz="2400" baseline="0">
                <a:latin typeface="+mj-lt"/>
                <a:ea typeface="微软雅黑" pitchFamily="34" charset="-122"/>
              </a:defRPr>
            </a:lvl2pPr>
            <a:lvl3pPr fontAlgn="auto" hangingPunct="1">
              <a:spcBef>
                <a:spcPts val="300"/>
              </a:spcBef>
              <a:spcAft>
                <a:spcPts val="300"/>
              </a:spcAft>
              <a:defRPr baseline="0">
                <a:latin typeface="+mj-lt"/>
              </a:defRPr>
            </a:lvl3pPr>
            <a:lvl4pPr fontAlgn="auto" hangingPunct="1">
              <a:spcBef>
                <a:spcPts val="300"/>
              </a:spcBef>
              <a:spcAft>
                <a:spcPts val="300"/>
              </a:spcAft>
              <a:defRPr baseline="0">
                <a:latin typeface="+mj-lt"/>
              </a:defRPr>
            </a:lvl4pPr>
            <a:lvl5pPr fontAlgn="auto" hangingPunct="1">
              <a:spcBef>
                <a:spcPts val="300"/>
              </a:spcBef>
              <a:spcAft>
                <a:spcPts val="300"/>
              </a:spcAft>
              <a:defRPr baseline="0">
                <a:latin typeface="+mj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04.03.2025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4000" b="1" baseline="0">
                <a:solidFill>
                  <a:srgbClr val="C00000"/>
                </a:solidFill>
                <a:effectLst/>
                <a:latin typeface="+mj-lt"/>
                <a:ea typeface="微软雅黑" pitchFamily="34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04.03.2025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04.03.2025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04.03.2025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>
            <a:fillRect/>
          </a:stretch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/>
          <p:nvPr/>
        </p:nvSpPr>
        <p:spPr>
          <a:xfrm>
            <a:off x="-264368" y="2429527"/>
            <a:ext cx="12720736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dirty="0">
                <a:solidFill>
                  <a:srgbClr val="C00000"/>
                </a:solidFill>
              </a:rPr>
              <a:t>Mechanical Design of CEPC HCAL</a:t>
            </a:r>
            <a:endParaRPr lang="zh-CN" altLang="en-US" sz="4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Apr. 14, 2025, CEPC IDRC Review for CEPC Reference Detector TDR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13" name="副标题 1">
            <a:extLst>
              <a:ext uri="{FF2B5EF4-FFF2-40B4-BE49-F238E27FC236}">
                <a16:creationId xmlns:a16="http://schemas.microsoft.com/office/drawing/2014/main" id="{C66C6BE1-BDB7-4C3D-871B-04D5059F0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400" y="3791079"/>
            <a:ext cx="9121200" cy="985664"/>
          </a:xfrm>
        </p:spPr>
        <p:txBody>
          <a:bodyPr>
            <a:normAutofit/>
          </a:bodyPr>
          <a:lstStyle/>
          <a:p>
            <a:r>
              <a:rPr lang="en-US" altLang="zh-CN" dirty="0"/>
              <a:t>Pei Yatian</a:t>
            </a:r>
          </a:p>
          <a:p>
            <a:r>
              <a:rPr lang="en-US" altLang="zh-CN" dirty="0"/>
              <a:t>On behalf of CEPC HCAL</a:t>
            </a:r>
            <a:r>
              <a:rPr lang="zh-CN" altLang="en-US" dirty="0"/>
              <a:t> </a:t>
            </a:r>
            <a:r>
              <a:rPr lang="en-US" altLang="zh-CN" dirty="0"/>
              <a:t>group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EF0E0D-5C7A-44BD-984F-26D1228B204B}"/>
              </a:ext>
            </a:extLst>
          </p:cNvPr>
          <p:cNvSpPr txBox="1"/>
          <p:nvPr/>
        </p:nvSpPr>
        <p:spPr>
          <a:xfrm>
            <a:off x="5426586" y="499280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2025.11.08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6731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E4E6A3F-8661-4064-B998-6879965E4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642" y="4648265"/>
            <a:ext cx="2675058" cy="20810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3E9FA1-188C-4A21-9E8F-8BE9D465D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709" y="1146795"/>
            <a:ext cx="3643527" cy="27852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Endcap HCAL mechanics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E555D75C-4E7E-4B1E-8070-DB97A2BC4997}"/>
              </a:ext>
            </a:extLst>
          </p:cNvPr>
          <p:cNvSpPr/>
          <p:nvPr/>
        </p:nvSpPr>
        <p:spPr>
          <a:xfrm>
            <a:off x="204160" y="1259468"/>
            <a:ext cx="2219967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Cable routing scheme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9C9E2CF-62FE-41B7-928C-505358372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21" y="1933164"/>
            <a:ext cx="3735240" cy="124731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FC875019-8666-4266-91A7-3C2DB5612A1F}"/>
              </a:ext>
            </a:extLst>
          </p:cNvPr>
          <p:cNvSpPr txBox="1"/>
          <p:nvPr/>
        </p:nvSpPr>
        <p:spPr>
          <a:xfrm>
            <a:off x="609600" y="3212976"/>
            <a:ext cx="3379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5 cables in one box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Cable diameter 2mm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58AF27FA-023D-4E17-ACDD-8B89D94A81B2}"/>
              </a:ext>
            </a:extLst>
          </p:cNvPr>
          <p:cNvGrpSpPr/>
          <p:nvPr/>
        </p:nvGrpSpPr>
        <p:grpSpPr>
          <a:xfrm>
            <a:off x="3945686" y="1196753"/>
            <a:ext cx="1294504" cy="2640106"/>
            <a:chOff x="14477" y="2082"/>
            <a:chExt cx="3876" cy="7905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94F1639-2345-4387-B1F2-69D90651E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77" y="2082"/>
              <a:ext cx="3876" cy="7905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51AF380-42D6-45B1-9349-9EF64609B095}"/>
                </a:ext>
              </a:extLst>
            </p:cNvPr>
            <p:cNvSpPr txBox="1"/>
            <p:nvPr/>
          </p:nvSpPr>
          <p:spPr>
            <a:xfrm>
              <a:off x="15102" y="2823"/>
              <a:ext cx="6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A482282-CF71-49F6-B7E7-2F63AFF1A62D}"/>
                </a:ext>
              </a:extLst>
            </p:cNvPr>
            <p:cNvSpPr txBox="1"/>
            <p:nvPr/>
          </p:nvSpPr>
          <p:spPr>
            <a:xfrm>
              <a:off x="16593" y="2823"/>
              <a:ext cx="6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74D4836-13F5-4B01-BDD2-78F189DEE5A8}"/>
                </a:ext>
              </a:extLst>
            </p:cNvPr>
            <p:cNvSpPr txBox="1"/>
            <p:nvPr/>
          </p:nvSpPr>
          <p:spPr>
            <a:xfrm>
              <a:off x="15937" y="5427"/>
              <a:ext cx="6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F2B775E-4A6D-47F3-92BA-F1455409DF57}"/>
                </a:ext>
              </a:extLst>
            </p:cNvPr>
            <p:cNvSpPr txBox="1"/>
            <p:nvPr/>
          </p:nvSpPr>
          <p:spPr>
            <a:xfrm>
              <a:off x="15793" y="7694"/>
              <a:ext cx="6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FB8AC6AC-1808-496A-98CB-10F8B3555E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0209" y="1739651"/>
            <a:ext cx="3052209" cy="1872685"/>
          </a:xfrm>
          <a:prstGeom prst="rect">
            <a:avLst/>
          </a:prstGeom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5A45291B-3744-4FE1-91EB-12C1E82995E1}"/>
              </a:ext>
            </a:extLst>
          </p:cNvPr>
          <p:cNvSpPr/>
          <p:nvPr/>
        </p:nvSpPr>
        <p:spPr>
          <a:xfrm>
            <a:off x="140271" y="4011548"/>
            <a:ext cx="2708114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Connection within one box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87685D7-FA2A-4B3E-9D0A-6637C1B45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272" y="4483285"/>
            <a:ext cx="2708114" cy="1727600"/>
          </a:xfrm>
          <a:prstGeom prst="rect">
            <a:avLst/>
          </a:prstGeom>
        </p:spPr>
      </p:pic>
      <p:sp>
        <p:nvSpPr>
          <p:cNvPr id="36" name="Rectangle 18">
            <a:extLst>
              <a:ext uri="{FF2B5EF4-FFF2-40B4-BE49-F238E27FC236}">
                <a16:creationId xmlns:a16="http://schemas.microsoft.com/office/drawing/2014/main" id="{A564E6E4-66E4-4059-B7A2-77F25CAFF31F}"/>
              </a:ext>
            </a:extLst>
          </p:cNvPr>
          <p:cNvSpPr/>
          <p:nvPr/>
        </p:nvSpPr>
        <p:spPr>
          <a:xfrm>
            <a:off x="6239099" y="4001934"/>
            <a:ext cx="2121610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Structure between neighbor wedges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E2DA7A7-9A81-445A-9CB6-E7C0F5CC7D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3502" y="4364480"/>
            <a:ext cx="2675058" cy="1896535"/>
          </a:xfrm>
          <a:prstGeom prst="rect">
            <a:avLst/>
          </a:prstGeom>
        </p:spPr>
      </p:pic>
      <p:sp>
        <p:nvSpPr>
          <p:cNvPr id="38" name="Rectangle 18">
            <a:extLst>
              <a:ext uri="{FF2B5EF4-FFF2-40B4-BE49-F238E27FC236}">
                <a16:creationId xmlns:a16="http://schemas.microsoft.com/office/drawing/2014/main" id="{A7948B83-7E18-4306-BE49-FE93D8E5CB7A}"/>
              </a:ext>
            </a:extLst>
          </p:cNvPr>
          <p:cNvSpPr/>
          <p:nvPr/>
        </p:nvSpPr>
        <p:spPr>
          <a:xfrm>
            <a:off x="3273914" y="4011548"/>
            <a:ext cx="2774460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Connection between layers</a:t>
            </a:r>
          </a:p>
        </p:txBody>
      </p:sp>
      <p:sp>
        <p:nvSpPr>
          <p:cNvPr id="39" name="Rectangle 18">
            <a:extLst>
              <a:ext uri="{FF2B5EF4-FFF2-40B4-BE49-F238E27FC236}">
                <a16:creationId xmlns:a16="http://schemas.microsoft.com/office/drawing/2014/main" id="{E32E4884-4269-4D95-B309-EBCCFEE8F2B1}"/>
              </a:ext>
            </a:extLst>
          </p:cNvPr>
          <p:cNvSpPr/>
          <p:nvPr/>
        </p:nvSpPr>
        <p:spPr>
          <a:xfrm>
            <a:off x="8764313" y="4011548"/>
            <a:ext cx="2774460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Connection between end HCAL and support rings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17AE82-6603-45A8-A686-4BD861A46E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0461" y="4726210"/>
            <a:ext cx="2321803" cy="16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3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Endcap ECAL mechanics</a:t>
            </a:r>
            <a:endParaRPr lang="en-US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1E781FB-9B94-4F11-A733-7C143B2EF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76"/>
          <a:stretch/>
        </p:blipFill>
        <p:spPr>
          <a:xfrm>
            <a:off x="692226" y="1483739"/>
            <a:ext cx="2797338" cy="152920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20A3955-8B0C-4D67-90C3-1F0D344AB7B6}"/>
              </a:ext>
            </a:extLst>
          </p:cNvPr>
          <p:cNvPicPr/>
          <p:nvPr/>
        </p:nvPicPr>
        <p:blipFill rotWithShape="1">
          <a:blip r:embed="rId3"/>
          <a:srcRect r="15673"/>
          <a:stretch/>
        </p:blipFill>
        <p:spPr>
          <a:xfrm>
            <a:off x="6753981" y="1070568"/>
            <a:ext cx="3596890" cy="1942373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A48BCA97-6165-4F59-A76B-82519F29320D}"/>
              </a:ext>
            </a:extLst>
          </p:cNvPr>
          <p:cNvSpPr txBox="1"/>
          <p:nvPr/>
        </p:nvSpPr>
        <p:spPr>
          <a:xfrm>
            <a:off x="6294905" y="2904212"/>
            <a:ext cx="5051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Times" panose="02020603050405020304" pitchFamily="18" charset="0"/>
                <a:ea typeface="宋体" panose="02010600030101010101" pitchFamily="2" charset="-122"/>
              </a:rPr>
              <a:t>The max principal stress of GS is 32MPa which is lower than its allowable stress 60MPa</a:t>
            </a:r>
            <a:endParaRPr lang="zh-CN" altLang="en-US" dirty="0">
              <a:latin typeface="Times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FE31B147-C5D3-4FF6-BEB2-0DF6AA492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874" y="1045697"/>
            <a:ext cx="9747788" cy="599597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rgbClr val="3C71B8"/>
                </a:solidFill>
                <a:latin typeface="TeXGyreTermesX-Bold"/>
                <a:ea typeface="+mn-ea"/>
              </a:rPr>
              <a:t>FEA result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8D60E025-5378-48E0-8163-0EF7E89434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982"/>
          <a:stretch/>
        </p:blipFill>
        <p:spPr>
          <a:xfrm>
            <a:off x="3315999" y="1489172"/>
            <a:ext cx="2581098" cy="1500653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D40E3E06-D267-4F88-A423-DC3DDF057B90}"/>
              </a:ext>
            </a:extLst>
          </p:cNvPr>
          <p:cNvSpPr txBox="1"/>
          <p:nvPr/>
        </p:nvSpPr>
        <p:spPr>
          <a:xfrm>
            <a:off x="521476" y="2526251"/>
            <a:ext cx="8196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0.075mm</a:t>
            </a:r>
            <a:endParaRPr lang="zh-CN" altLang="en-US" b="1" dirty="0">
              <a:solidFill>
                <a:srgbClr val="FF0000"/>
              </a:solidFill>
              <a:latin typeface="Times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ED7FB58-A3EC-4125-9731-270B074705ED}"/>
              </a:ext>
            </a:extLst>
          </p:cNvPr>
          <p:cNvSpPr txBox="1"/>
          <p:nvPr/>
        </p:nvSpPr>
        <p:spPr>
          <a:xfrm>
            <a:off x="3232801" y="2517622"/>
            <a:ext cx="8196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25.3MPa</a:t>
            </a:r>
            <a:endParaRPr lang="zh-CN" altLang="en-US" b="1" dirty="0">
              <a:solidFill>
                <a:srgbClr val="FF0000"/>
              </a:solidFill>
              <a:latin typeface="Times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B4E0CD7-0BD2-4D5D-BF2E-73D956E3A89C}"/>
              </a:ext>
            </a:extLst>
          </p:cNvPr>
          <p:cNvSpPr txBox="1"/>
          <p:nvPr/>
        </p:nvSpPr>
        <p:spPr>
          <a:xfrm>
            <a:off x="689948" y="3072263"/>
            <a:ext cx="8803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" panose="02020603050405020304" pitchFamily="18" charset="0"/>
                <a:ea typeface="宋体" panose="02010600030101010101" pitchFamily="2" charset="-122"/>
              </a:rPr>
              <a:t>Absorber structure during self-gravity condition</a:t>
            </a:r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8B1BDFC-A347-4DEB-9070-E4D409A3F396}"/>
              </a:ext>
            </a:extLst>
          </p:cNvPr>
          <p:cNvSpPr txBox="1"/>
          <p:nvPr/>
        </p:nvSpPr>
        <p:spPr>
          <a:xfrm>
            <a:off x="8718418" y="1120957"/>
            <a:ext cx="880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GS in one box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DAE603D-1893-4FEA-B5F0-52BC6779A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80" y="3573017"/>
            <a:ext cx="4083723" cy="281103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2529315-F40E-4669-ADBC-555DF1EF3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6" y="3573016"/>
            <a:ext cx="4032382" cy="281103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81F62BA-A6FD-4ECC-B6DE-472A064CD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224" y="3573016"/>
            <a:ext cx="4032380" cy="281103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0CA7F98-51DB-4B9F-BA5F-5B1591B808B5}"/>
              </a:ext>
            </a:extLst>
          </p:cNvPr>
          <p:cNvSpPr txBox="1"/>
          <p:nvPr/>
        </p:nvSpPr>
        <p:spPr>
          <a:xfrm>
            <a:off x="119336" y="6330806"/>
            <a:ext cx="8803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" panose="02020603050405020304" pitchFamily="18" charset="0"/>
                <a:ea typeface="宋体" panose="02010600030101010101" pitchFamily="2" charset="-122"/>
              </a:rPr>
              <a:t>Connection parts are made of SS (18Mn18Cr)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FA42B9D-3A75-4D15-9E0F-FFC467721CD9}"/>
              </a:ext>
            </a:extLst>
          </p:cNvPr>
          <p:cNvSpPr txBox="1"/>
          <p:nvPr/>
        </p:nvSpPr>
        <p:spPr>
          <a:xfrm>
            <a:off x="5519936" y="6308332"/>
            <a:ext cx="8196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1.5 safety factor</a:t>
            </a:r>
            <a:endParaRPr lang="zh-CN" altLang="en-US" b="1" dirty="0">
              <a:solidFill>
                <a:srgbClr val="FF0000"/>
              </a:solidFill>
              <a:latin typeface="Times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HCAL cooling system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77" name="Content Placeholder 1"/>
          <p:cNvSpPr>
            <a:spLocks noGrp="1"/>
          </p:cNvSpPr>
          <p:nvPr>
            <p:ph idx="1"/>
          </p:nvPr>
        </p:nvSpPr>
        <p:spPr>
          <a:xfrm>
            <a:off x="11527" y="1045582"/>
            <a:ext cx="8047708" cy="227665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Cooling scheme definition 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920D725-FA35-41E2-BF29-5F2C0A9FD0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6712" y="1700809"/>
            <a:ext cx="3629088" cy="229034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F8DB777-A4F9-400B-B3CF-6FB8E3922666}"/>
              </a:ext>
            </a:extLst>
          </p:cNvPr>
          <p:cNvSpPr txBox="1"/>
          <p:nvPr/>
        </p:nvSpPr>
        <p:spPr>
          <a:xfrm>
            <a:off x="-528736" y="399114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FEA result of thermal performance of </a:t>
            </a:r>
            <a:r>
              <a:rPr lang="en-US" altLang="zh-CN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natural convection</a:t>
            </a:r>
            <a:endParaRPr lang="zh-CN" altLang="zh-CN" sz="1600" b="1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52651E7-512E-4F7E-AEDE-D2AD899114F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7203" y="4283393"/>
            <a:ext cx="3599815" cy="225552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90E3ADB-28EF-4B21-8092-5A5C4DCA7D5D}"/>
              </a:ext>
            </a:extLst>
          </p:cNvPr>
          <p:cNvSpPr txBox="1"/>
          <p:nvPr/>
        </p:nvSpPr>
        <p:spPr>
          <a:xfrm>
            <a:off x="-528736" y="643128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FEA result of thermal performance of 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air-cooling</a:t>
            </a:r>
            <a:endParaRPr lang="zh-CN" altLang="zh-CN" sz="1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18BEB23-5C0B-4C3D-9769-9487AD306372}"/>
              </a:ext>
            </a:extLst>
          </p:cNvPr>
          <p:cNvSpPr txBox="1"/>
          <p:nvPr/>
        </p:nvSpPr>
        <p:spPr>
          <a:xfrm>
            <a:off x="4845387" y="1552011"/>
            <a:ext cx="71287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0000"/>
                </a:solidFill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he excessively narrow interlayer gaps significantly reduce the efficiency of natural convection and air cooling,</a:t>
            </a:r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thereby failing to address the thermal management demands.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0000"/>
                </a:solidFill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lang="en-US" altLang="zh-CN" sz="1800" b="1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 is imperative to adopt </a:t>
            </a:r>
            <a:r>
              <a:rPr lang="en-US" altLang="zh-CN" sz="1800" b="1" dirty="0">
                <a:solidFill>
                  <a:srgbClr val="FF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liquid cooling technology </a:t>
            </a:r>
            <a:r>
              <a:rPr lang="en-US" altLang="zh-CN" sz="1800" b="1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to ensure efficient heat dissipation and </a:t>
            </a:r>
            <a:r>
              <a:rPr lang="en-US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temperature uniformity.</a:t>
            </a:r>
            <a:endParaRPr lang="zh-CN" altLang="en-US" b="1" dirty="0"/>
          </a:p>
        </p:txBody>
      </p:sp>
      <p:sp>
        <p:nvSpPr>
          <p:cNvPr id="22" name="Rectangle: Rounded Corners 25">
            <a:extLst>
              <a:ext uri="{FF2B5EF4-FFF2-40B4-BE49-F238E27FC236}">
                <a16:creationId xmlns:a16="http://schemas.microsoft.com/office/drawing/2014/main" id="{4B1B7681-ECB3-4DAE-BFF3-ED99A312FE92}"/>
              </a:ext>
            </a:extLst>
          </p:cNvPr>
          <p:cNvSpPr/>
          <p:nvPr/>
        </p:nvSpPr>
        <p:spPr>
          <a:xfrm>
            <a:off x="4306417" y="1107480"/>
            <a:ext cx="7896200" cy="4220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temperature error of different </a:t>
            </a:r>
            <a:r>
              <a:rPr lang="en-US" dirty="0" err="1"/>
              <a:t>SiPM</a:t>
            </a:r>
            <a:r>
              <a:rPr lang="en-US" dirty="0"/>
              <a:t> need to be controlled less than </a:t>
            </a:r>
            <a:r>
              <a:rPr lang="en-US" altLang="zh-CN" dirty="0"/>
              <a:t>±1.5</a:t>
            </a:r>
            <a:r>
              <a:rPr lang="zh-CN" altLang="en-US" dirty="0"/>
              <a:t>℃</a:t>
            </a:r>
            <a:endParaRPr lang="en-GB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5A94CFF-3949-4665-ADC7-38696282DA66}"/>
              </a:ext>
            </a:extLst>
          </p:cNvPr>
          <p:cNvPicPr/>
          <p:nvPr/>
        </p:nvPicPr>
        <p:blipFill rotWithShape="1">
          <a:blip r:embed="rId4"/>
          <a:srcRect l="48286" r="10756"/>
          <a:stretch/>
        </p:blipFill>
        <p:spPr>
          <a:xfrm>
            <a:off x="5462957" y="3358870"/>
            <a:ext cx="1980521" cy="1913506"/>
          </a:xfrm>
          <a:prstGeom prst="rect">
            <a:avLst/>
          </a:prstGeom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4E61FB34-290E-473E-8F29-D707A6A03F4E}"/>
              </a:ext>
            </a:extLst>
          </p:cNvPr>
          <p:cNvSpPr txBox="1">
            <a:spLocks/>
          </p:cNvSpPr>
          <p:nvPr/>
        </p:nvSpPr>
        <p:spPr>
          <a:xfrm>
            <a:off x="4331817" y="2922304"/>
            <a:ext cx="8227119" cy="2828216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–"/>
              <a:defRPr sz="2400" kern="1200" baseline="0">
                <a:solidFill>
                  <a:schemeClr val="tx1"/>
                </a:solidFill>
                <a:latin typeface="+mj-lt"/>
                <a:ea typeface="微软雅黑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–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»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/>
              <a:t>Cooling structure of barrel and end cap HCAL </a:t>
            </a:r>
            <a:endParaRPr kumimoji="1" lang="en-US" altLang="zh-CN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E049A37-CF72-47AC-85C1-4D47AF7AB0A7}"/>
              </a:ext>
            </a:extLst>
          </p:cNvPr>
          <p:cNvSpPr txBox="1"/>
          <p:nvPr/>
        </p:nvSpPr>
        <p:spPr>
          <a:xfrm>
            <a:off x="4737993" y="5253022"/>
            <a:ext cx="3390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4 pipes in each layer in parallel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8 layers gather in one pipe in parallel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One end is inlet and another end is outlet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DD2E5AA-0148-4618-9F2F-A56079E440D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527479" y="3363794"/>
            <a:ext cx="4218940" cy="19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E2C3FE25-B043-4F63-8A9F-9FA117BC4376}"/>
              </a:ext>
            </a:extLst>
          </p:cNvPr>
          <p:cNvSpPr txBox="1"/>
          <p:nvPr/>
        </p:nvSpPr>
        <p:spPr>
          <a:xfrm>
            <a:off x="8156158" y="5301208"/>
            <a:ext cx="40358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1 pipe in each layer for one wedge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5 layers gather in one pipe in parallel for one wedge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lang="en-US" altLang="zh-CN" sz="18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her</a:t>
            </a:r>
            <a:r>
              <a:rPr lang="en-US" altLang="zh-CN" dirty="0"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e is </a:t>
            </a:r>
            <a:r>
              <a:rPr lang="en-US" altLang="zh-CN" sz="18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one inlet and outlet for each region.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HCAL cooling system</a:t>
            </a:r>
            <a:endParaRPr kumimoji="1" lang="zh-CN" altLang="en-US" dirty="0"/>
          </a:p>
        </p:txBody>
      </p:sp>
      <p:sp>
        <p:nvSpPr>
          <p:cNvPr id="77" name="Content Placeholder 1"/>
          <p:cNvSpPr>
            <a:spLocks noGrp="1"/>
          </p:cNvSpPr>
          <p:nvPr>
            <p:ph idx="1"/>
          </p:nvPr>
        </p:nvSpPr>
        <p:spPr>
          <a:xfrm>
            <a:off x="11527" y="1045582"/>
            <a:ext cx="8047708" cy="227665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FEA simulation of cooling system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BD87EC-6DA6-4430-ACA0-0CEAE3D19F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3352" y="1628800"/>
            <a:ext cx="6725875" cy="288032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C15C5E6E-9FC8-4257-864A-DCFBEE37FEB0}"/>
              </a:ext>
            </a:extLst>
          </p:cNvPr>
          <p:cNvSpPr txBox="1"/>
          <p:nvPr/>
        </p:nvSpPr>
        <p:spPr>
          <a:xfrm>
            <a:off x="666712" y="4509120"/>
            <a:ext cx="6123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Temperature distribution of the HCAL through liquid cooling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0DC020A-9BA8-41E3-A3D2-A13E89BD52AB}"/>
              </a:ext>
            </a:extLst>
          </p:cNvPr>
          <p:cNvSpPr txBox="1"/>
          <p:nvPr/>
        </p:nvSpPr>
        <p:spPr>
          <a:xfrm>
            <a:off x="407368" y="4878452"/>
            <a:ext cx="65818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0000"/>
                </a:solidFill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nlet temperature is 15 ℃ with a flow rate of 0.005 kg/s (corresponding to an inlet velocity of 0.1 m/s).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lang="en-US" altLang="zh-CN" sz="1800" b="1" dirty="0">
                <a:solidFill>
                  <a:srgbClr val="FF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ffectively maintaining the temperature rise below 0.6 °C.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The maximum temperature variations of chips under the same modules were under 0.1 °C</a:t>
            </a:r>
            <a:endParaRPr lang="zh-CN" altLang="en-US" b="1" dirty="0">
              <a:solidFill>
                <a:srgbClr val="FF0000"/>
              </a:solidFill>
              <a:latin typeface="Times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8C5853D9-85ED-4060-846A-876FDC3E1FA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22069" y="1945610"/>
            <a:ext cx="5071110" cy="253301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9CE85087-7322-482B-9B4B-C653BB0488A3}"/>
              </a:ext>
            </a:extLst>
          </p:cNvPr>
          <p:cNvSpPr txBox="1"/>
          <p:nvPr/>
        </p:nvSpPr>
        <p:spPr>
          <a:xfrm>
            <a:off x="6989227" y="4446007"/>
            <a:ext cx="6123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lphaLcParenBoth"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Eight-in-one design of flow pipe</a:t>
            </a:r>
            <a:endParaRPr lang="en-US" altLang="zh-CN" dirty="0">
              <a:solidFill>
                <a:srgbClr val="000000"/>
              </a:solidFill>
              <a:latin typeface="Times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/>
            <a:r>
              <a:rPr lang="en-US" altLang="zh-CN" sz="18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(b) Flow velocity distribution across different layers</a:t>
            </a:r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DEB5557-DD58-4D2F-B2AA-7E36F219CB5D}"/>
              </a:ext>
            </a:extLst>
          </p:cNvPr>
          <p:cNvSpPr txBox="1"/>
          <p:nvPr/>
        </p:nvSpPr>
        <p:spPr>
          <a:xfrm>
            <a:off x="7022069" y="5092338"/>
            <a:ext cx="52591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Achieving a uniform flow velocity distribution across different layers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The pipe</a:t>
            </a:r>
            <a:r>
              <a:rPr lang="zh-CN" altLang="en-US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resistance and length of endcap HCAL is smaller than barrel HCAL, so the same scheme can also meet our requirement</a:t>
            </a:r>
            <a:endParaRPr lang="zh-CN" altLang="en-US" b="1" dirty="0">
              <a:solidFill>
                <a:srgbClr val="FF0000"/>
              </a:solidFill>
              <a:latin typeface="Times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4500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7EBC51A-B1F6-4FDF-977A-93771C4D8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HCAL prototype and GS test structure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145B84-CF3A-418A-9B42-15455FF6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526A87D4-D1F6-4B18-86EB-33566FC72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3" y="1458803"/>
            <a:ext cx="6684010" cy="52825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86AFB5-9D2D-4F63-B57D-8F712BB4F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12" y="1458803"/>
            <a:ext cx="2372620" cy="24472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D84FE0-F257-408F-802D-865CC32AB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13" y="4238945"/>
            <a:ext cx="2372620" cy="2070375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F848FB2F-6412-40C1-9523-C55DE570DBD6}"/>
              </a:ext>
            </a:extLst>
          </p:cNvPr>
          <p:cNvSpPr/>
          <p:nvPr/>
        </p:nvSpPr>
        <p:spPr>
          <a:xfrm>
            <a:off x="4943872" y="4133671"/>
            <a:ext cx="1152128" cy="720080"/>
          </a:xfrm>
          <a:prstGeom prst="ellipse">
            <a:avLst/>
          </a:prstGeom>
          <a:noFill/>
          <a:ln w="57150">
            <a:solidFill>
              <a:srgbClr val="0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217F7AA-800D-4A93-BE56-BDF760D2BA31}"/>
              </a:ext>
            </a:extLst>
          </p:cNvPr>
          <p:cNvSpPr/>
          <p:nvPr/>
        </p:nvSpPr>
        <p:spPr>
          <a:xfrm>
            <a:off x="6069702" y="3701623"/>
            <a:ext cx="1152128" cy="720080"/>
          </a:xfrm>
          <a:prstGeom prst="ellipse">
            <a:avLst/>
          </a:prstGeom>
          <a:noFill/>
          <a:ln w="57150">
            <a:solidFill>
              <a:srgbClr val="0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55BFF74-816B-484E-AE6C-E0D218F9DDB6}"/>
              </a:ext>
            </a:extLst>
          </p:cNvPr>
          <p:cNvSpPr txBox="1">
            <a:spLocks/>
          </p:cNvSpPr>
          <p:nvPr/>
        </p:nvSpPr>
        <p:spPr>
          <a:xfrm>
            <a:off x="217874" y="980728"/>
            <a:ext cx="9747788" cy="599597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–"/>
              <a:defRPr sz="2400" kern="1200" baseline="0">
                <a:solidFill>
                  <a:schemeClr val="tx1"/>
                </a:solidFill>
                <a:latin typeface="+mj-lt"/>
                <a:ea typeface="微软雅黑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–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»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3C71B8"/>
                </a:solidFill>
                <a:latin typeface="TeXGyreTermesX-Bold"/>
                <a:ea typeface="+mn-ea"/>
              </a:rPr>
              <a:t>Beam test for two HCAL prototypes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AEB62F6-3459-4446-A0A6-3D82BCEF853B}"/>
              </a:ext>
            </a:extLst>
          </p:cNvPr>
          <p:cNvSpPr txBox="1"/>
          <p:nvPr/>
        </p:nvSpPr>
        <p:spPr>
          <a:xfrm>
            <a:off x="4448299" y="6124654"/>
            <a:ext cx="2920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Different </a:t>
            </a:r>
            <a:r>
              <a:rPr lang="en-US" altLang="zh-CN" dirty="0" err="1"/>
              <a:t>SiPM</a:t>
            </a:r>
            <a:r>
              <a:rPr lang="en-US" altLang="zh-CN" dirty="0"/>
              <a:t> suppliers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AF78A24-6224-4DD9-8D58-309634B9B3A0}"/>
              </a:ext>
            </a:extLst>
          </p:cNvPr>
          <p:cNvSpPr txBox="1">
            <a:spLocks/>
          </p:cNvSpPr>
          <p:nvPr/>
        </p:nvSpPr>
        <p:spPr>
          <a:xfrm>
            <a:off x="7195983" y="980727"/>
            <a:ext cx="9747788" cy="599597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–"/>
              <a:defRPr sz="2400" kern="1200" baseline="0">
                <a:solidFill>
                  <a:schemeClr val="tx1"/>
                </a:solidFill>
                <a:latin typeface="+mj-lt"/>
                <a:ea typeface="微软雅黑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–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»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3C71B8"/>
                </a:solidFill>
                <a:latin typeface="TeXGyreTermesX-Bold"/>
                <a:ea typeface="+mn-ea"/>
              </a:rPr>
              <a:t>Beam test for GS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B352B45-028A-4ED7-8161-944C9062A2CD}"/>
              </a:ext>
            </a:extLst>
          </p:cNvPr>
          <p:cNvSpPr txBox="1"/>
          <p:nvPr/>
        </p:nvSpPr>
        <p:spPr>
          <a:xfrm>
            <a:off x="9794050" y="1692729"/>
            <a:ext cx="2286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7 GS with same dimension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Beam goes through different position for each GS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B72F3E3-80EB-4794-AAB8-77FDE1CCEDB1}"/>
              </a:ext>
            </a:extLst>
          </p:cNvPr>
          <p:cNvSpPr txBox="1"/>
          <p:nvPr/>
        </p:nvSpPr>
        <p:spPr>
          <a:xfrm>
            <a:off x="8184232" y="3876997"/>
            <a:ext cx="127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GS chain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F4D028E-87EF-44F3-A353-448D7C30CD22}"/>
              </a:ext>
            </a:extLst>
          </p:cNvPr>
          <p:cNvSpPr txBox="1"/>
          <p:nvPr/>
        </p:nvSpPr>
        <p:spPr>
          <a:xfrm>
            <a:off x="8184232" y="617679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en-US" altLang="zh-CN" dirty="0"/>
              <a:t>  GS chain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5C4DC46-872A-401C-969B-048FD1916201}"/>
              </a:ext>
            </a:extLst>
          </p:cNvPr>
          <p:cNvSpPr txBox="1"/>
          <p:nvPr/>
        </p:nvSpPr>
        <p:spPr>
          <a:xfrm>
            <a:off x="9767132" y="4416520"/>
            <a:ext cx="2286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6 GS with different dimensions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Beam goes through the center of each GS </a:t>
            </a:r>
          </a:p>
        </p:txBody>
      </p:sp>
    </p:spTree>
    <p:extLst>
      <p:ext uri="{BB962C8B-B14F-4D97-AF65-F5344CB8AC3E}">
        <p14:creationId xmlns:p14="http://schemas.microsoft.com/office/powerpoint/2010/main" val="3932636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145B84-CF3A-418A-9B42-15455FF6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EB50EDA-18F7-4432-AED4-28DD52587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/>
          <a:stretch/>
        </p:blipFill>
        <p:spPr>
          <a:xfrm>
            <a:off x="19732" y="1149867"/>
            <a:ext cx="4546479" cy="4873967"/>
          </a:xfrm>
          <a:prstGeom prst="rect">
            <a:avLst/>
          </a:prstGeom>
        </p:spPr>
      </p:pic>
      <p:pic>
        <p:nvPicPr>
          <p:cNvPr id="7" name="内容占位符 3">
            <a:extLst>
              <a:ext uri="{FF2B5EF4-FFF2-40B4-BE49-F238E27FC236}">
                <a16:creationId xmlns:a16="http://schemas.microsoft.com/office/drawing/2014/main" id="{2C218AAE-5FF3-425B-AE28-3D97EA4E5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8" t="11654" r="5742" b="6745"/>
          <a:stretch/>
        </p:blipFill>
        <p:spPr>
          <a:xfrm>
            <a:off x="8435596" y="1700808"/>
            <a:ext cx="2050611" cy="250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23E6541-E8A5-4BA4-A898-2A8BF3D45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460867"/>
            <a:ext cx="3044420" cy="4149080"/>
          </a:xfrm>
          <a:prstGeom prst="rect">
            <a:avLst/>
          </a:prstGeom>
        </p:spPr>
      </p:pic>
      <p:sp>
        <p:nvSpPr>
          <p:cNvPr id="12" name="标题 2">
            <a:extLst>
              <a:ext uri="{FF2B5EF4-FFF2-40B4-BE49-F238E27FC236}">
                <a16:creationId xmlns:a16="http://schemas.microsoft.com/office/drawing/2014/main" id="{9A4883E2-7F5A-4153-A1D4-2EC8B06C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</p:spPr>
        <p:txBody>
          <a:bodyPr>
            <a:normAutofit/>
          </a:bodyPr>
          <a:lstStyle/>
          <a:p>
            <a:r>
              <a:rPr lang="en-US" altLang="zh-CN" dirty="0"/>
              <a:t>HCAL prototype and GS test structure</a:t>
            </a:r>
            <a:endParaRPr lang="zh-CN" altLang="en-US" dirty="0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2A202F33-B63A-405D-AD89-DB40C94FBEF3}"/>
              </a:ext>
            </a:extLst>
          </p:cNvPr>
          <p:cNvCxnSpPr>
            <a:cxnSpLocks/>
          </p:cNvCxnSpPr>
          <p:nvPr/>
        </p:nvCxnSpPr>
        <p:spPr>
          <a:xfrm flipH="1">
            <a:off x="2135560" y="1988840"/>
            <a:ext cx="12241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C031C5B-9A68-4E39-B1CF-0B4F03CA3307}"/>
              </a:ext>
            </a:extLst>
          </p:cNvPr>
          <p:cNvSpPr txBox="1"/>
          <p:nvPr/>
        </p:nvSpPr>
        <p:spPr>
          <a:xfrm>
            <a:off x="3359696" y="1804174"/>
            <a:ext cx="151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r>
              <a:rPr lang="en-US" altLang="zh-CN" dirty="0">
                <a:solidFill>
                  <a:srgbClr val="FF0000"/>
                </a:solidFill>
              </a:rPr>
              <a:t> read out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CE20B09-F027-4C2F-8918-5F0F8EF2C616}"/>
              </a:ext>
            </a:extLst>
          </p:cNvPr>
          <p:cNvCxnSpPr>
            <a:cxnSpLocks/>
          </p:cNvCxnSpPr>
          <p:nvPr/>
        </p:nvCxnSpPr>
        <p:spPr>
          <a:xfrm flipH="1">
            <a:off x="2747629" y="2996952"/>
            <a:ext cx="9721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4C02847-2CDE-4054-874C-AD78C48B3667}"/>
              </a:ext>
            </a:extLst>
          </p:cNvPr>
          <p:cNvSpPr txBox="1"/>
          <p:nvPr/>
        </p:nvSpPr>
        <p:spPr>
          <a:xfrm>
            <a:off x="3664461" y="2809533"/>
            <a:ext cx="138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LED read out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B2ED949-CFBB-4E02-8A1A-0DAD90764EAC}"/>
              </a:ext>
            </a:extLst>
          </p:cNvPr>
          <p:cNvCxnSpPr>
            <a:cxnSpLocks/>
          </p:cNvCxnSpPr>
          <p:nvPr/>
        </p:nvCxnSpPr>
        <p:spPr>
          <a:xfrm flipH="1">
            <a:off x="1627998" y="3535407"/>
            <a:ext cx="22357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2ADCDE60-F8DF-40BA-A0C9-A306B5E292F6}"/>
              </a:ext>
            </a:extLst>
          </p:cNvPr>
          <p:cNvSpPr txBox="1"/>
          <p:nvPr/>
        </p:nvSpPr>
        <p:spPr>
          <a:xfrm>
            <a:off x="3863753" y="3337506"/>
            <a:ext cx="118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Electronics board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9B99CEB6-DF8D-4BF5-B5E9-2F34A7AA810F}"/>
              </a:ext>
            </a:extLst>
          </p:cNvPr>
          <p:cNvCxnSpPr>
            <a:cxnSpLocks/>
          </p:cNvCxnSpPr>
          <p:nvPr/>
        </p:nvCxnSpPr>
        <p:spPr>
          <a:xfrm flipH="1">
            <a:off x="1993005" y="4365104"/>
            <a:ext cx="208677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7099710B-3809-4F22-BF64-E29957636CF5}"/>
              </a:ext>
            </a:extLst>
          </p:cNvPr>
          <p:cNvSpPr txBox="1"/>
          <p:nvPr/>
        </p:nvSpPr>
        <p:spPr>
          <a:xfrm>
            <a:off x="4041044" y="4180438"/>
            <a:ext cx="118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Box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B77B163-1762-44A9-ABA9-3A1737B71695}"/>
              </a:ext>
            </a:extLst>
          </p:cNvPr>
          <p:cNvCxnSpPr>
            <a:cxnSpLocks/>
          </p:cNvCxnSpPr>
          <p:nvPr/>
        </p:nvCxnSpPr>
        <p:spPr>
          <a:xfrm flipH="1">
            <a:off x="2316310" y="4941168"/>
            <a:ext cx="208677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CF7638A3-8094-4DB2-8770-255F06B1BADD}"/>
              </a:ext>
            </a:extLst>
          </p:cNvPr>
          <p:cNvSpPr txBox="1"/>
          <p:nvPr/>
        </p:nvSpPr>
        <p:spPr>
          <a:xfrm>
            <a:off x="4364349" y="4805889"/>
            <a:ext cx="118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Absorber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plate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56DE4150-703C-45F7-9538-F8033AADA875}"/>
              </a:ext>
            </a:extLst>
          </p:cNvPr>
          <p:cNvCxnSpPr>
            <a:cxnSpLocks/>
          </p:cNvCxnSpPr>
          <p:nvPr/>
        </p:nvCxnSpPr>
        <p:spPr>
          <a:xfrm flipH="1" flipV="1">
            <a:off x="2272047" y="5418203"/>
            <a:ext cx="1447689" cy="3150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08976161-54DE-4ECF-8F75-3B7806075471}"/>
              </a:ext>
            </a:extLst>
          </p:cNvPr>
          <p:cNvSpPr txBox="1"/>
          <p:nvPr/>
        </p:nvSpPr>
        <p:spPr>
          <a:xfrm>
            <a:off x="3736387" y="5566100"/>
            <a:ext cx="130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Cooling fins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253531F2-AF5B-4269-966E-85B18E61CBAA}"/>
              </a:ext>
            </a:extLst>
          </p:cNvPr>
          <p:cNvCxnSpPr>
            <a:cxnSpLocks/>
          </p:cNvCxnSpPr>
          <p:nvPr/>
        </p:nvCxnSpPr>
        <p:spPr>
          <a:xfrm flipV="1">
            <a:off x="1556529" y="5306512"/>
            <a:ext cx="0" cy="6898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AB8BCDDE-320C-4E4B-A8F1-6A3534BD3467}"/>
              </a:ext>
            </a:extLst>
          </p:cNvPr>
          <p:cNvSpPr txBox="1"/>
          <p:nvPr/>
        </p:nvSpPr>
        <p:spPr>
          <a:xfrm>
            <a:off x="1016061" y="5996385"/>
            <a:ext cx="144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Bottom plate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000736A-E5A9-46D5-B0A9-231AB23EF415}"/>
              </a:ext>
            </a:extLst>
          </p:cNvPr>
          <p:cNvSpPr txBox="1"/>
          <p:nvPr/>
        </p:nvSpPr>
        <p:spPr>
          <a:xfrm>
            <a:off x="5342079" y="1062720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One box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1BBEE8C-ABB8-4A16-844E-910A64EAD708}"/>
              </a:ext>
            </a:extLst>
          </p:cNvPr>
          <p:cNvSpPr txBox="1"/>
          <p:nvPr/>
        </p:nvSpPr>
        <p:spPr>
          <a:xfrm>
            <a:off x="1067932" y="6383084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7 Boxes in one prototype</a:t>
            </a: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50975E49-920C-4FA8-92A5-4B3D93D2B956}"/>
              </a:ext>
            </a:extLst>
          </p:cNvPr>
          <p:cNvCxnSpPr>
            <a:cxnSpLocks/>
          </p:cNvCxnSpPr>
          <p:nvPr/>
        </p:nvCxnSpPr>
        <p:spPr>
          <a:xfrm flipH="1">
            <a:off x="6548132" y="2000338"/>
            <a:ext cx="8499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95ECBB51-8798-4732-92E1-E10EC986F69E}"/>
              </a:ext>
            </a:extLst>
          </p:cNvPr>
          <p:cNvSpPr txBox="1"/>
          <p:nvPr/>
        </p:nvSpPr>
        <p:spPr>
          <a:xfrm>
            <a:off x="7441787" y="1804173"/>
            <a:ext cx="118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Lower cover plate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B765456-F7A2-43B5-B357-6FA746F07A1E}"/>
              </a:ext>
            </a:extLst>
          </p:cNvPr>
          <p:cNvCxnSpPr>
            <a:cxnSpLocks/>
          </p:cNvCxnSpPr>
          <p:nvPr/>
        </p:nvCxnSpPr>
        <p:spPr>
          <a:xfrm flipH="1">
            <a:off x="6836164" y="3190287"/>
            <a:ext cx="56194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C613A909-F2AD-4C5C-B688-2D834952EEE9}"/>
              </a:ext>
            </a:extLst>
          </p:cNvPr>
          <p:cNvSpPr txBox="1"/>
          <p:nvPr/>
        </p:nvSpPr>
        <p:spPr>
          <a:xfrm>
            <a:off x="7441787" y="2713735"/>
            <a:ext cx="118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GS with reflective coating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7248B3C7-6217-4FA2-A0B7-9FECFB302ED7}"/>
              </a:ext>
            </a:extLst>
          </p:cNvPr>
          <p:cNvCxnSpPr>
            <a:cxnSpLocks/>
          </p:cNvCxnSpPr>
          <p:nvPr/>
        </p:nvCxnSpPr>
        <p:spPr>
          <a:xfrm flipH="1">
            <a:off x="6988564" y="3342687"/>
            <a:ext cx="56194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2C15814A-F366-4DB6-B0C3-04967ECB7D39}"/>
              </a:ext>
            </a:extLst>
          </p:cNvPr>
          <p:cNvCxnSpPr>
            <a:cxnSpLocks/>
          </p:cNvCxnSpPr>
          <p:nvPr/>
        </p:nvCxnSpPr>
        <p:spPr>
          <a:xfrm flipH="1">
            <a:off x="6908172" y="3861048"/>
            <a:ext cx="56194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4C3FF08D-7F7D-43E4-898E-63AD3DA992F1}"/>
              </a:ext>
            </a:extLst>
          </p:cNvPr>
          <p:cNvSpPr txBox="1"/>
          <p:nvPr/>
        </p:nvSpPr>
        <p:spPr>
          <a:xfrm>
            <a:off x="7428570" y="3676382"/>
            <a:ext cx="11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986C4524-EA34-4D1F-BA96-C6D3F0A407DB}"/>
              </a:ext>
            </a:extLst>
          </p:cNvPr>
          <p:cNvCxnSpPr>
            <a:cxnSpLocks/>
          </p:cNvCxnSpPr>
          <p:nvPr/>
        </p:nvCxnSpPr>
        <p:spPr>
          <a:xfrm flipH="1">
            <a:off x="6476124" y="4293096"/>
            <a:ext cx="993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D51D1B22-73E5-40F1-A17E-837860CCEF42}"/>
              </a:ext>
            </a:extLst>
          </p:cNvPr>
          <p:cNvCxnSpPr>
            <a:cxnSpLocks/>
          </p:cNvCxnSpPr>
          <p:nvPr/>
        </p:nvCxnSpPr>
        <p:spPr>
          <a:xfrm flipH="1">
            <a:off x="6643541" y="4077072"/>
            <a:ext cx="82657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0A2E046B-BB56-410C-8D56-D48176A3655C}"/>
              </a:ext>
            </a:extLst>
          </p:cNvPr>
          <p:cNvSpPr txBox="1"/>
          <p:nvPr/>
        </p:nvSpPr>
        <p:spPr>
          <a:xfrm>
            <a:off x="7428570" y="3889864"/>
            <a:ext cx="11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3CA9045-EA6B-4B08-9115-6A95BEE2E62E}"/>
              </a:ext>
            </a:extLst>
          </p:cNvPr>
          <p:cNvSpPr txBox="1"/>
          <p:nvPr/>
        </p:nvSpPr>
        <p:spPr>
          <a:xfrm>
            <a:off x="7422328" y="4127774"/>
            <a:ext cx="11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Gasket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956D0085-FB7F-4259-B21D-F80BE9E2300B}"/>
              </a:ext>
            </a:extLst>
          </p:cNvPr>
          <p:cNvCxnSpPr>
            <a:cxnSpLocks/>
          </p:cNvCxnSpPr>
          <p:nvPr/>
        </p:nvCxnSpPr>
        <p:spPr>
          <a:xfrm flipH="1" flipV="1">
            <a:off x="6275543" y="4497106"/>
            <a:ext cx="1194575" cy="2280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97810C4A-FCD2-4303-9F1C-B354FCE37679}"/>
              </a:ext>
            </a:extLst>
          </p:cNvPr>
          <p:cNvSpPr txBox="1"/>
          <p:nvPr/>
        </p:nvSpPr>
        <p:spPr>
          <a:xfrm>
            <a:off x="7422328" y="4523911"/>
            <a:ext cx="11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PCB plate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DEC80586-9F44-4B09-A4DF-7156F5F89D84}"/>
              </a:ext>
            </a:extLst>
          </p:cNvPr>
          <p:cNvCxnSpPr>
            <a:cxnSpLocks/>
          </p:cNvCxnSpPr>
          <p:nvPr/>
        </p:nvCxnSpPr>
        <p:spPr>
          <a:xfrm flipH="1" flipV="1">
            <a:off x="6324636" y="5039727"/>
            <a:ext cx="1117151" cy="2127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0602218F-81B2-4234-B2F5-170C17C9536D}"/>
              </a:ext>
            </a:extLst>
          </p:cNvPr>
          <p:cNvSpPr txBox="1"/>
          <p:nvPr/>
        </p:nvSpPr>
        <p:spPr>
          <a:xfrm>
            <a:off x="7367744" y="4905275"/>
            <a:ext cx="111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Upper cover plate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B610865C-AC4E-40E8-8FB5-EA640E50EA36}"/>
              </a:ext>
            </a:extLst>
          </p:cNvPr>
          <p:cNvCxnSpPr>
            <a:cxnSpLocks/>
          </p:cNvCxnSpPr>
          <p:nvPr/>
        </p:nvCxnSpPr>
        <p:spPr>
          <a:xfrm flipV="1">
            <a:off x="6247565" y="5609947"/>
            <a:ext cx="2087" cy="4966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AA727266-E2EE-4831-9FD1-4EF995710A4F}"/>
              </a:ext>
            </a:extLst>
          </p:cNvPr>
          <p:cNvSpPr txBox="1"/>
          <p:nvPr/>
        </p:nvSpPr>
        <p:spPr>
          <a:xfrm>
            <a:off x="5933702" y="6023039"/>
            <a:ext cx="11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Bolts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391A67A-6088-4085-A40F-A8045B06135D}"/>
              </a:ext>
            </a:extLst>
          </p:cNvPr>
          <p:cNvSpPr txBox="1"/>
          <p:nvPr/>
        </p:nvSpPr>
        <p:spPr>
          <a:xfrm>
            <a:off x="5258514" y="6392371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9 GS in one box</a:t>
            </a:r>
          </a:p>
        </p:txBody>
      </p:sp>
      <p:sp>
        <p:nvSpPr>
          <p:cNvPr id="62" name="Content Placeholder 1">
            <a:extLst>
              <a:ext uri="{FF2B5EF4-FFF2-40B4-BE49-F238E27FC236}">
                <a16:creationId xmlns:a16="http://schemas.microsoft.com/office/drawing/2014/main" id="{6FE83032-F154-48DC-8544-27FE5A8994CF}"/>
              </a:ext>
            </a:extLst>
          </p:cNvPr>
          <p:cNvSpPr txBox="1">
            <a:spLocks/>
          </p:cNvSpPr>
          <p:nvPr/>
        </p:nvSpPr>
        <p:spPr>
          <a:xfrm>
            <a:off x="197686" y="910725"/>
            <a:ext cx="9747788" cy="57405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–"/>
              <a:defRPr sz="2400" kern="1200" baseline="0">
                <a:solidFill>
                  <a:schemeClr val="tx1"/>
                </a:solidFill>
                <a:latin typeface="+mj-lt"/>
                <a:ea typeface="微软雅黑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–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Font typeface="Arial" panose="020B0604020202090204" pitchFamily="34" charset="0"/>
              <a:buChar char="»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3C71B8"/>
                </a:solidFill>
                <a:latin typeface="TeXGyreTermesX-Bold"/>
                <a:ea typeface="+mn-ea"/>
              </a:rPr>
              <a:t>HCAL prototypes 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7F68614-6C2D-4625-B773-A4DA2049E71D}"/>
              </a:ext>
            </a:extLst>
          </p:cNvPr>
          <p:cNvSpPr txBox="1"/>
          <p:nvPr/>
        </p:nvSpPr>
        <p:spPr>
          <a:xfrm>
            <a:off x="8033504" y="1076122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Real prototype and beam test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F95F107A-38AF-417F-9AE3-561510066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38" y="4265733"/>
            <a:ext cx="3581526" cy="2015100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2CED7207-272E-4F02-B807-1E773AFB54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r="16340"/>
          <a:stretch/>
        </p:blipFill>
        <p:spPr>
          <a:xfrm>
            <a:off x="10520763" y="1700808"/>
            <a:ext cx="1549671" cy="1373925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7AD94265-9CB0-4177-9A39-B105A4DD07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/>
          <a:stretch/>
        </p:blipFill>
        <p:spPr>
          <a:xfrm>
            <a:off x="10520762" y="3101962"/>
            <a:ext cx="1549671" cy="1101860"/>
          </a:xfrm>
          <a:prstGeom prst="rect">
            <a:avLst/>
          </a:prstGeom>
        </p:spPr>
      </p:pic>
      <p:sp>
        <p:nvSpPr>
          <p:cNvPr id="70" name="文本框 69">
            <a:extLst>
              <a:ext uri="{FF2B5EF4-FFF2-40B4-BE49-F238E27FC236}">
                <a16:creationId xmlns:a16="http://schemas.microsoft.com/office/drawing/2014/main" id="{4ED4F7B5-A3F1-49B4-BA19-F57652AF0AC9}"/>
              </a:ext>
            </a:extLst>
          </p:cNvPr>
          <p:cNvSpPr txBox="1"/>
          <p:nvPr/>
        </p:nvSpPr>
        <p:spPr>
          <a:xfrm>
            <a:off x="9144965" y="636571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@CERN</a:t>
            </a:r>
          </a:p>
        </p:txBody>
      </p:sp>
    </p:spTree>
    <p:extLst>
      <p:ext uri="{BB962C8B-B14F-4D97-AF65-F5344CB8AC3E}">
        <p14:creationId xmlns:p14="http://schemas.microsoft.com/office/powerpoint/2010/main" val="1811773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76393CB6-5A1C-411C-9F0A-8DE6EB10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888" y="3284984"/>
            <a:ext cx="11093157" cy="714380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Thanks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5774A-1119-4546-85D4-89367F19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9F9710-6F74-4C45-9A9A-EC42573295D1}"/>
              </a:ext>
            </a:extLst>
          </p:cNvPr>
          <p:cNvSpPr txBox="1"/>
          <p:nvPr/>
        </p:nvSpPr>
        <p:spPr>
          <a:xfrm>
            <a:off x="701693" y="1412776"/>
            <a:ext cx="5729261" cy="2378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Overview of HCAL structure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+mn-cs"/>
              </a:rPr>
              <a:t>HCAL mechanics design</a:t>
            </a:r>
          </a:p>
          <a:p>
            <a:pPr marL="360000" marR="0" lvl="0" indent="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b="1" dirty="0">
                <a:solidFill>
                  <a:srgbClr val="3C71B8"/>
                </a:solidFill>
                <a:latin typeface="TeXGyreTermesX-Bold"/>
              </a:rPr>
              <a:t>Barrel HCAL mechanics</a:t>
            </a:r>
          </a:p>
          <a:p>
            <a:pPr marL="360000" marR="0" lvl="0" indent="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b="1" dirty="0">
                <a:solidFill>
                  <a:srgbClr val="3C71B8"/>
                </a:solidFill>
                <a:latin typeface="TeXGyreTermesX-Bold"/>
              </a:rPr>
              <a:t>Endcap HCAL mechanics</a:t>
            </a:r>
          </a:p>
          <a:p>
            <a:pPr marL="360000" marR="0" lvl="0" indent="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b="1" dirty="0">
                <a:solidFill>
                  <a:srgbClr val="3C71B8"/>
                </a:solidFill>
                <a:latin typeface="TeXGyreTermesX-Bold"/>
              </a:rPr>
              <a:t>HCAL Cooling scheme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黑体"/>
              </a:rPr>
              <a:t>HCAL prototype and GS test structure</a:t>
            </a:r>
          </a:p>
        </p:txBody>
      </p:sp>
    </p:spTree>
    <p:extLst>
      <p:ext uri="{BB962C8B-B14F-4D97-AF65-F5344CB8AC3E}">
        <p14:creationId xmlns:p14="http://schemas.microsoft.com/office/powerpoint/2010/main" val="193350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06AB7E3-9540-41A6-99B0-64CB5B72B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888" y="-387424"/>
            <a:ext cx="7998540" cy="799854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1FE4372-DF65-4AE4-B196-D101B86E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 of HCAL structure</a:t>
            </a:r>
            <a:endParaRPr lang="zh-CN" altLang="en-US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B2570BEB-906F-4EC8-BFA7-CB0C7BECB587}"/>
              </a:ext>
            </a:extLst>
          </p:cNvPr>
          <p:cNvCxnSpPr>
            <a:cxnSpLocks/>
          </p:cNvCxnSpPr>
          <p:nvPr/>
        </p:nvCxnSpPr>
        <p:spPr bwMode="auto">
          <a:xfrm>
            <a:off x="2388978" y="1772816"/>
            <a:ext cx="864096" cy="10081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E8205A5A-B229-428A-8042-F4E23DB4C794}"/>
              </a:ext>
            </a:extLst>
          </p:cNvPr>
          <p:cNvSpPr txBox="1"/>
          <p:nvPr/>
        </p:nvSpPr>
        <p:spPr>
          <a:xfrm>
            <a:off x="1649032" y="136642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Barrel HCAL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15D87E0C-C424-4B28-8451-65535EA1464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028939" y="3801940"/>
            <a:ext cx="2952327" cy="13552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2CEDEC52-EAF6-4114-A7BA-F3C6149FD1FA}"/>
              </a:ext>
            </a:extLst>
          </p:cNvPr>
          <p:cNvSpPr txBox="1"/>
          <p:nvPr/>
        </p:nvSpPr>
        <p:spPr>
          <a:xfrm>
            <a:off x="4478709" y="5157192"/>
            <a:ext cx="142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Endcap HCAL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EE0BEE96-36FF-4487-8B5F-2F946DCBB56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11064" y="2934220"/>
            <a:ext cx="645285" cy="21212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DB4B7D5-12EB-4600-8827-7D362B54B2F4}"/>
              </a:ext>
            </a:extLst>
          </p:cNvPr>
          <p:cNvSpPr txBox="1"/>
          <p:nvPr/>
        </p:nvSpPr>
        <p:spPr>
          <a:xfrm rot="16200000">
            <a:off x="3249503" y="30150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1EFF2DC-F3E7-4125-B29A-A3C458986BEA}"/>
              </a:ext>
            </a:extLst>
          </p:cNvPr>
          <p:cNvSpPr txBox="1"/>
          <p:nvPr/>
        </p:nvSpPr>
        <p:spPr>
          <a:xfrm>
            <a:off x="11352584" y="5579948"/>
            <a:ext cx="792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3EB1192-8021-4C43-B243-2969EBA47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052736"/>
            <a:ext cx="6325475" cy="474410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2683558-7388-42B4-B719-AB24F674850E}"/>
              </a:ext>
            </a:extLst>
          </p:cNvPr>
          <p:cNvSpPr txBox="1"/>
          <p:nvPr/>
        </p:nvSpPr>
        <p:spPr>
          <a:xfrm>
            <a:off x="11280576" y="5427510"/>
            <a:ext cx="792591" cy="585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F694014-E23F-4654-8F77-23052FEF8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287" y="5764614"/>
            <a:ext cx="6200000" cy="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1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0988C8B-AC8F-43AB-8DF8-AB3DFFCD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9" y="2072668"/>
            <a:ext cx="6391695" cy="43086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HCAL mechanics design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19" name="Content Placeholder 1"/>
          <p:cNvSpPr>
            <a:spLocks noGrp="1"/>
          </p:cNvSpPr>
          <p:nvPr>
            <p:ph idx="1"/>
          </p:nvPr>
        </p:nvSpPr>
        <p:spPr>
          <a:xfrm>
            <a:off x="715446" y="1034788"/>
            <a:ext cx="9747788" cy="1054844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rgbClr val="3C71B8"/>
                </a:solidFill>
                <a:latin typeface="TeXGyreTermesX-Bold"/>
                <a:ea typeface="+mn-ea"/>
              </a:rPr>
              <a:t>Layout for all the HCAL components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64939" y="1874441"/>
            <a:ext cx="1846885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dirty="0">
                <a:solidFill>
                  <a:schemeClr val="bg1"/>
                </a:solidFill>
              </a:rPr>
              <a:t>Barrel HCAL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3749" y="2541865"/>
            <a:ext cx="1846885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dirty="0">
                <a:solidFill>
                  <a:schemeClr val="bg1"/>
                </a:solidFill>
              </a:rPr>
              <a:t>Endcap HCAL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文本框 48"/>
          <p:cNvSpPr txBox="1"/>
          <p:nvPr/>
        </p:nvSpPr>
        <p:spPr>
          <a:xfrm>
            <a:off x="5351131" y="4671738"/>
            <a:ext cx="150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Support rings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3" name="直接箭头连接符 18"/>
          <p:cNvCxnSpPr>
            <a:cxnSpLocks/>
          </p:cNvCxnSpPr>
          <p:nvPr/>
        </p:nvCxnSpPr>
        <p:spPr>
          <a:xfrm>
            <a:off x="4256338" y="4431985"/>
            <a:ext cx="1086450" cy="3363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8">
            <a:extLst>
              <a:ext uri="{FF2B5EF4-FFF2-40B4-BE49-F238E27FC236}">
                <a16:creationId xmlns:a16="http://schemas.microsoft.com/office/drawing/2014/main" id="{F594A96D-9750-4B8D-81EF-8D35119D0B2D}"/>
              </a:ext>
            </a:extLst>
          </p:cNvPr>
          <p:cNvCxnSpPr>
            <a:cxnSpLocks/>
          </p:cNvCxnSpPr>
          <p:nvPr/>
        </p:nvCxnSpPr>
        <p:spPr>
          <a:xfrm>
            <a:off x="5491023" y="3634822"/>
            <a:ext cx="0" cy="10548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9">
            <a:extLst>
              <a:ext uri="{FF2B5EF4-FFF2-40B4-BE49-F238E27FC236}">
                <a16:creationId xmlns:a16="http://schemas.microsoft.com/office/drawing/2014/main" id="{C1DCB407-71F1-4B19-99BC-3038C8B4ED43}"/>
              </a:ext>
            </a:extLst>
          </p:cNvPr>
          <p:cNvSpPr txBox="1"/>
          <p:nvPr/>
        </p:nvSpPr>
        <p:spPr>
          <a:xfrm>
            <a:off x="4799856" y="1556792"/>
            <a:ext cx="1846885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dirty="0">
                <a:solidFill>
                  <a:schemeClr val="bg1"/>
                </a:solidFill>
              </a:rPr>
              <a:t>Endcap HCAL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8D901D1-8C29-4D03-A7A8-CBDEFE920996}"/>
              </a:ext>
            </a:extLst>
          </p:cNvPr>
          <p:cNvSpPr txBox="1"/>
          <p:nvPr/>
        </p:nvSpPr>
        <p:spPr>
          <a:xfrm>
            <a:off x="7001290" y="2067813"/>
            <a:ext cx="50285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u"/>
            </a:pPr>
            <a:r>
              <a:rPr lang="en-US" altLang="zh-CN" sz="1800" kern="1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support structure zone is as lower as possible.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u"/>
            </a:pPr>
            <a:r>
              <a:rPr lang="en-US" altLang="zh-CN" sz="1800" kern="1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maximum stress of different materials need to be lower than their allowable stress level.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u"/>
            </a:pPr>
            <a:r>
              <a:rPr lang="en-US" altLang="zh-CN" sz="1800" kern="1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deformation of different materials need to be controlled so that there will be no broken parts under different conditions.</a:t>
            </a:r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u"/>
            </a:pPr>
            <a:r>
              <a:rPr lang="en-US" altLang="zh-CN" sz="18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Outer contour dimension tolerance need to be 0mm to -5mm and inner contour dimension tolerance need to be 0mm to +5mm.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FF76F2-60D2-41C1-A7A3-89E61D6EC533}"/>
              </a:ext>
            </a:extLst>
          </p:cNvPr>
          <p:cNvSpPr txBox="1"/>
          <p:nvPr/>
        </p:nvSpPr>
        <p:spPr>
          <a:xfrm>
            <a:off x="7001290" y="1579189"/>
            <a:ext cx="2148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kern="100" dirty="0"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Requirements:</a:t>
            </a:r>
            <a:endParaRPr lang="zh-CN" altLang="en-US" sz="2000" b="1" kern="100" dirty="0">
              <a:latin typeface="Times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215B657-D1BA-4FD8-8435-E9096680C5D1}"/>
              </a:ext>
            </a:extLst>
          </p:cNvPr>
          <p:cNvSpPr txBox="1"/>
          <p:nvPr/>
        </p:nvSpPr>
        <p:spPr>
          <a:xfrm>
            <a:off x="4075777" y="5222683"/>
            <a:ext cx="3967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kern="100" dirty="0"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General</a:t>
            </a:r>
            <a:r>
              <a:rPr lang="zh-CN" altLang="en-US" sz="2000" b="1" kern="100" dirty="0"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structure information:</a:t>
            </a:r>
            <a:endParaRPr lang="zh-CN" altLang="en-US" sz="2000" b="1" kern="100" dirty="0">
              <a:latin typeface="Times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5532BB2-E749-445A-B221-BBDA5588C31A}"/>
              </a:ext>
            </a:extLst>
          </p:cNvPr>
          <p:cNvSpPr txBox="1"/>
          <p:nvPr/>
        </p:nvSpPr>
        <p:spPr>
          <a:xfrm>
            <a:off x="3994765" y="5649549"/>
            <a:ext cx="8064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u"/>
            </a:pPr>
            <a:r>
              <a:rPr lang="en-US" altLang="zh-CN" sz="18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The cross section of barrel HCAL is a regular </a:t>
            </a:r>
            <a:r>
              <a:rPr lang="en-US" altLang="zh-CN" dirty="0" err="1">
                <a:latin typeface="Times" panose="02020603050405020304" pitchFamily="18" charset="0"/>
                <a:ea typeface="宋体" panose="02010600030101010101" pitchFamily="2" charset="-122"/>
              </a:rPr>
              <a:t>hexdecagon</a:t>
            </a:r>
            <a:endParaRPr lang="en-US" altLang="zh-CN" dirty="0">
              <a:latin typeface="Times" panose="02020603050405020304" pitchFamily="18" charset="0"/>
              <a:ea typeface="宋体" panose="02010600030101010101" pitchFamily="2" charset="-122"/>
            </a:endParaRP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dirty="0"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Total weight is </a:t>
            </a:r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1679 tons </a:t>
            </a:r>
            <a:r>
              <a:rPr lang="en-US" altLang="zh-CN" dirty="0"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and there are totally </a:t>
            </a:r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5224960 glass scintillator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4AFE42A-613B-4CBE-9361-94FC28180D78}"/>
              </a:ext>
            </a:extLst>
          </p:cNvPr>
          <p:cNvPicPr/>
          <p:nvPr/>
        </p:nvPicPr>
        <p:blipFill rotWithShape="1">
          <a:blip r:embed="rId3"/>
          <a:srcRect b="2585"/>
          <a:stretch/>
        </p:blipFill>
        <p:spPr bwMode="auto">
          <a:xfrm>
            <a:off x="390205" y="4058973"/>
            <a:ext cx="2266850" cy="26831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Barrel HCAL mechanics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5</a:t>
            </a:fld>
            <a:endParaRPr lang="zh-CN" altLang="en-US"/>
          </a:p>
        </p:txBody>
      </p:sp>
      <p:graphicFrame>
        <p:nvGraphicFramePr>
          <p:cNvPr id="12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129727"/>
              </p:ext>
            </p:extLst>
          </p:nvPr>
        </p:nvGraphicFramePr>
        <p:xfrm>
          <a:off x="2783632" y="5589240"/>
          <a:ext cx="678603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44472204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856461492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3728432843"/>
                    </a:ext>
                  </a:extLst>
                </a:gridCol>
              </a:tblGrid>
              <a:tr h="269053"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Cell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Box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Layer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Wedge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0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Quantities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3212800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27840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48*16=768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16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44761" y="1079666"/>
            <a:ext cx="1593898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 Structure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9B19AA0-A895-4E5A-BA5F-BA0ACE8554C8}"/>
              </a:ext>
            </a:extLst>
          </p:cNvPr>
          <p:cNvPicPr/>
          <p:nvPr/>
        </p:nvPicPr>
        <p:blipFill rotWithShape="1">
          <a:blip r:embed="rId4"/>
          <a:srcRect t="6939"/>
          <a:stretch/>
        </p:blipFill>
        <p:spPr bwMode="auto">
          <a:xfrm>
            <a:off x="144760" y="1660342"/>
            <a:ext cx="2912607" cy="2489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D95F8A4C-AB8B-42DA-8FAB-1B7F5FCFF6D4}"/>
              </a:ext>
            </a:extLst>
          </p:cNvPr>
          <p:cNvSpPr/>
          <p:nvPr/>
        </p:nvSpPr>
        <p:spPr>
          <a:xfrm>
            <a:off x="3057368" y="1072885"/>
            <a:ext cx="3534109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Integration of barrel HCAL structure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416212B9-C626-43FC-BD6D-CC16720E9B07}"/>
              </a:ext>
            </a:extLst>
          </p:cNvPr>
          <p:cNvSpPr/>
          <p:nvPr/>
        </p:nvSpPr>
        <p:spPr>
          <a:xfrm>
            <a:off x="9617461" y="1079666"/>
            <a:ext cx="2046586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Wedge dimension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B939AE5-60A4-4EDE-A226-36F815D73F35}"/>
              </a:ext>
            </a:extLst>
          </p:cNvPr>
          <p:cNvSpPr txBox="1"/>
          <p:nvPr/>
        </p:nvSpPr>
        <p:spPr>
          <a:xfrm>
            <a:off x="2878548" y="63728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Total weight: 955 tons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5C03650-774B-4E61-A9AA-6FA5518A11E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961988" y="1610502"/>
            <a:ext cx="6572957" cy="37549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52ECB1-6D31-4EAE-A85A-61C9969BF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9656" y="1595355"/>
            <a:ext cx="2559953" cy="26977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9EE431-F9B6-4158-9F31-D3E2BF2954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5"/>
          <a:stretch/>
        </p:blipFill>
        <p:spPr>
          <a:xfrm>
            <a:off x="3088386" y="1565977"/>
            <a:ext cx="1981884" cy="13589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Barrel HCAL mechanics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B345989-1BE9-4EF8-A048-1D546E0B4B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5360" y="1120714"/>
            <a:ext cx="10227553" cy="26683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B89CC7E-909C-425C-B33B-2C14A8497F5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4161" y="4224392"/>
            <a:ext cx="6042486" cy="23009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166979D-8E81-4E04-9973-89921128B82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67493" y="4041431"/>
            <a:ext cx="5745842" cy="2483913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593B974C-E069-4FA6-BE08-CA0CB90893BF}"/>
              </a:ext>
            </a:extLst>
          </p:cNvPr>
          <p:cNvSpPr/>
          <p:nvPr/>
        </p:nvSpPr>
        <p:spPr>
          <a:xfrm>
            <a:off x="204161" y="1142235"/>
            <a:ext cx="1873783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box structure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E555D75C-4E7E-4B1E-8070-DB97A2BC4997}"/>
              </a:ext>
            </a:extLst>
          </p:cNvPr>
          <p:cNvSpPr/>
          <p:nvPr/>
        </p:nvSpPr>
        <p:spPr>
          <a:xfrm>
            <a:off x="204160" y="3712620"/>
            <a:ext cx="2219967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Cable routing scheme</a:t>
            </a:r>
          </a:p>
        </p:txBody>
      </p:sp>
    </p:spTree>
    <p:extLst>
      <p:ext uri="{BB962C8B-B14F-4D97-AF65-F5344CB8AC3E}">
        <p14:creationId xmlns:p14="http://schemas.microsoft.com/office/powerpoint/2010/main" val="2151556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1FA15EA-A36A-4CA4-9F1D-535359E4A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4054674"/>
            <a:ext cx="3080259" cy="26146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Barrel HCAL mechanics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6CB49A7-7854-4886-95C6-708AA3E39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5" y="1416105"/>
            <a:ext cx="2802648" cy="19186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1C5616-F521-4151-BFB5-5F5321DDA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744" y="1416104"/>
            <a:ext cx="3532805" cy="19146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546ADF-4632-4C49-B413-809D9BBCEC77}"/>
              </a:ext>
            </a:extLst>
          </p:cNvPr>
          <p:cNvPicPr/>
          <p:nvPr/>
        </p:nvPicPr>
        <p:blipFill rotWithShape="1">
          <a:blip r:embed="rId6"/>
          <a:srcRect t="8064" b="7227"/>
          <a:stretch/>
        </p:blipFill>
        <p:spPr bwMode="auto">
          <a:xfrm>
            <a:off x="95037" y="3750857"/>
            <a:ext cx="2865827" cy="2394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35389E0-A839-4EA8-9BBB-497ACAFF228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999656" y="3843683"/>
            <a:ext cx="2512913" cy="23936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2E83FC0-BCA7-4D03-AB54-87EF6D4EFA7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363659" y="4069171"/>
            <a:ext cx="3740058" cy="1911994"/>
          </a:xfrm>
          <a:prstGeom prst="rect">
            <a:avLst/>
          </a:prstGeom>
        </p:spPr>
      </p:pic>
      <p:sp>
        <p:nvSpPr>
          <p:cNvPr id="22" name="Rectangle 18">
            <a:extLst>
              <a:ext uri="{FF2B5EF4-FFF2-40B4-BE49-F238E27FC236}">
                <a16:creationId xmlns:a16="http://schemas.microsoft.com/office/drawing/2014/main" id="{66959CA0-F7F7-4A3D-BE7B-06ED8116D617}"/>
              </a:ext>
            </a:extLst>
          </p:cNvPr>
          <p:cNvSpPr/>
          <p:nvPr/>
        </p:nvSpPr>
        <p:spPr>
          <a:xfrm>
            <a:off x="90413" y="1052014"/>
            <a:ext cx="2708114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Connection within one box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C4A5592E-0012-4847-AC38-F1CFBDE4E471}"/>
              </a:ext>
            </a:extLst>
          </p:cNvPr>
          <p:cNvSpPr/>
          <p:nvPr/>
        </p:nvSpPr>
        <p:spPr>
          <a:xfrm>
            <a:off x="3431704" y="1052014"/>
            <a:ext cx="4342856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Connection between box and absorber layer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E279A0-C9F8-4968-91B6-42E2E069F3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02" b="12131"/>
          <a:stretch/>
        </p:blipFill>
        <p:spPr>
          <a:xfrm>
            <a:off x="8773102" y="1456400"/>
            <a:ext cx="2435466" cy="1868581"/>
          </a:xfrm>
          <a:prstGeom prst="rect">
            <a:avLst/>
          </a:prstGeom>
        </p:spPr>
      </p:pic>
      <p:sp>
        <p:nvSpPr>
          <p:cNvPr id="25" name="Rectangle 18">
            <a:extLst>
              <a:ext uri="{FF2B5EF4-FFF2-40B4-BE49-F238E27FC236}">
                <a16:creationId xmlns:a16="http://schemas.microsoft.com/office/drawing/2014/main" id="{2EE01A7F-8BA9-4F68-9167-96B091A2A126}"/>
              </a:ext>
            </a:extLst>
          </p:cNvPr>
          <p:cNvSpPr/>
          <p:nvPr/>
        </p:nvSpPr>
        <p:spPr>
          <a:xfrm>
            <a:off x="8256240" y="1052736"/>
            <a:ext cx="3634393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Connection between neighbor layers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884AE19C-74AB-416E-9233-CEC2E7128F32}"/>
              </a:ext>
            </a:extLst>
          </p:cNvPr>
          <p:cNvSpPr/>
          <p:nvPr/>
        </p:nvSpPr>
        <p:spPr>
          <a:xfrm>
            <a:off x="901792" y="3338547"/>
            <a:ext cx="3322000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Connection between two wedges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4406265-3570-4ADE-9263-BC809D7B3524}"/>
              </a:ext>
            </a:extLst>
          </p:cNvPr>
          <p:cNvSpPr txBox="1"/>
          <p:nvPr/>
        </p:nvSpPr>
        <p:spPr>
          <a:xfrm>
            <a:off x="839416" y="6192761"/>
            <a:ext cx="14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Edge sealings</a:t>
            </a:r>
            <a:endParaRPr lang="zh-CN" altLang="en-US" dirty="0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0D88E1B3-827A-49D7-A7BA-5F3A58377CB7}"/>
              </a:ext>
            </a:extLst>
          </p:cNvPr>
          <p:cNvSpPr/>
          <p:nvPr/>
        </p:nvSpPr>
        <p:spPr>
          <a:xfrm>
            <a:off x="5584536" y="3326936"/>
            <a:ext cx="3080260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Connection between Barrel HCAL and support rings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A4141B82-7935-45C1-AB7A-8E27F903672A}"/>
              </a:ext>
            </a:extLst>
          </p:cNvPr>
          <p:cNvSpPr/>
          <p:nvPr/>
        </p:nvSpPr>
        <p:spPr>
          <a:xfrm>
            <a:off x="8833448" y="3322934"/>
            <a:ext cx="3268139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Connection between Barrel HCAL and Barrel ECAL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1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Barrel HCAL mechanics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C9290C-AAFE-4DEE-B6DA-8D94B990E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8336" y="1418755"/>
            <a:ext cx="6378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" panose="02020603050405020304" pitchFamily="18" charset="0"/>
                <a:cs typeface="宋体" panose="02010600030101010101" pitchFamily="2" charset="-122"/>
              </a:rPr>
              <a:t>Stress and deformation of barrel HCAL under different conditions</a:t>
            </a: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436A1BE-CA85-4E65-AE9A-BF50F46C8B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089" y="3150490"/>
            <a:ext cx="2569210" cy="17075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A8C478-B5A2-4E0C-8C02-17CAB30B982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665299" y="3139295"/>
            <a:ext cx="2573020" cy="175196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E2AFCE-9F7C-4A7F-B4B3-C87E8456C0C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31796" y="4928421"/>
            <a:ext cx="2680335" cy="182943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85A541E-68D0-4D0C-A941-1A331DEDD04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944862" y="4939865"/>
            <a:ext cx="1911350" cy="18243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94DE109-A97F-4357-8D29-C771A20A3EA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317101" y="1509632"/>
            <a:ext cx="5274310" cy="13220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F6934EC-66D5-4C2F-B898-4A19A627CEF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317101" y="2957010"/>
            <a:ext cx="5274310" cy="135318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CD748A7-2B62-4375-ACE6-43FBD0E38E69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313036" y="4916760"/>
            <a:ext cx="2416810" cy="17526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E3F7AB9-217E-40AF-9620-69B94A0728A1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9247138" y="4939873"/>
            <a:ext cx="2560320" cy="1801495"/>
          </a:xfrm>
          <a:prstGeom prst="rect">
            <a:avLst/>
          </a:prstGeom>
        </p:spPr>
      </p:pic>
      <p:graphicFrame>
        <p:nvGraphicFramePr>
          <p:cNvPr id="28" name="表格 21">
            <a:extLst>
              <a:ext uri="{FF2B5EF4-FFF2-40B4-BE49-F238E27FC236}">
                <a16:creationId xmlns:a16="http://schemas.microsoft.com/office/drawing/2014/main" id="{D5D0D4EA-C76D-4435-B906-73B0ED8EB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563182"/>
              </p:ext>
            </p:extLst>
          </p:nvPr>
        </p:nvGraphicFramePr>
        <p:xfrm>
          <a:off x="90413" y="1750205"/>
          <a:ext cx="5717555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251">
                  <a:extLst>
                    <a:ext uri="{9D8B030D-6E8A-4147-A177-3AD203B41FA5}">
                      <a16:colId xmlns:a16="http://schemas.microsoft.com/office/drawing/2014/main" val="219275128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63681065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6044986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Stress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Deformation</a:t>
                      </a:r>
                      <a:endParaRPr lang="zh-CN" alt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633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/>
                        </a:rPr>
                        <a:t>One wedge assembling condition</a:t>
                      </a:r>
                      <a:endParaRPr lang="zh-CN" altLang="zh-CN" sz="1600" dirty="0">
                        <a:effectLst/>
                        <a:latin typeface="宋体" panose="02010600030101010101" pitchFamily="2" charset="-122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24.7MPa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0.33mm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081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/>
                        </a:rPr>
                        <a:t>16 wedges assembling condition</a:t>
                      </a:r>
                      <a:endParaRPr lang="zh-CN" altLang="zh-CN" sz="1600" dirty="0">
                        <a:effectLst/>
                        <a:latin typeface="宋体" panose="02010600030101010101" pitchFamily="2" charset="-122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190MPa</a:t>
                      </a:r>
                      <a:endParaRPr lang="zh-CN" alt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0.66mm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32803"/>
                  </a:ext>
                </a:extLst>
              </a:tr>
            </a:tbl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31008C79-6065-41E2-852A-3586CC99E060}"/>
              </a:ext>
            </a:extLst>
          </p:cNvPr>
          <p:cNvSpPr txBox="1"/>
          <p:nvPr/>
        </p:nvSpPr>
        <p:spPr>
          <a:xfrm>
            <a:off x="90413" y="2764403"/>
            <a:ext cx="343068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en-US" altLang="zh-CN" sz="18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arrel ECAL connection condition</a:t>
            </a:r>
            <a:endParaRPr lang="zh-CN" altLang="en-US" dirty="0"/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07B48013-9A14-45B0-90DE-B5FB3B563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4861"/>
            <a:ext cx="9747788" cy="599597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rgbClr val="3C71B8"/>
                </a:solidFill>
                <a:latin typeface="TeXGyreTermesX-Bold"/>
                <a:ea typeface="+mn-ea"/>
              </a:rPr>
              <a:t>FEA result of barrel HCAL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21C672B-38C5-4A68-940C-59BDF3A9648B}"/>
              </a:ext>
            </a:extLst>
          </p:cNvPr>
          <p:cNvSpPr txBox="1"/>
          <p:nvPr/>
        </p:nvSpPr>
        <p:spPr>
          <a:xfrm>
            <a:off x="133752" y="3430502"/>
            <a:ext cx="12564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Boundary condition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355AA84-8AB7-43FA-A51D-48BC61263D00}"/>
              </a:ext>
            </a:extLst>
          </p:cNvPr>
          <p:cNvSpPr txBox="1"/>
          <p:nvPr/>
        </p:nvSpPr>
        <p:spPr>
          <a:xfrm>
            <a:off x="3078651" y="3266708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1.26mm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C101DEC-56EE-4137-9C23-E61BC1F4A5DF}"/>
              </a:ext>
            </a:extLst>
          </p:cNvPr>
          <p:cNvSpPr txBox="1"/>
          <p:nvPr/>
        </p:nvSpPr>
        <p:spPr>
          <a:xfrm>
            <a:off x="387165" y="5138017"/>
            <a:ext cx="1361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371.1MPa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52CADB-F358-4777-9142-EDBEBE0A1162}"/>
              </a:ext>
            </a:extLst>
          </p:cNvPr>
          <p:cNvSpPr/>
          <p:nvPr/>
        </p:nvSpPr>
        <p:spPr>
          <a:xfrm>
            <a:off x="2207568" y="5229199"/>
            <a:ext cx="226057" cy="2100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E24C83D-42AF-4F45-AB73-16CF521426BC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433625" y="5334222"/>
            <a:ext cx="4373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50FDC03E-EDC6-4A74-9BF7-43AAC40C5BF8}"/>
              </a:ext>
            </a:extLst>
          </p:cNvPr>
          <p:cNvSpPr txBox="1"/>
          <p:nvPr/>
        </p:nvSpPr>
        <p:spPr>
          <a:xfrm>
            <a:off x="4930139" y="4951091"/>
            <a:ext cx="14861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Changing the trapezoid beam from stainless steel to titanium alloy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C66EBAD-914B-473E-8D1F-41158A82BC8F}"/>
              </a:ext>
            </a:extLst>
          </p:cNvPr>
          <p:cNvSpPr txBox="1"/>
          <p:nvPr/>
        </p:nvSpPr>
        <p:spPr>
          <a:xfrm>
            <a:off x="6317101" y="1080469"/>
            <a:ext cx="343068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dirty="0"/>
              <a:t>Active layer space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EB50E18-1041-4F9E-A747-2CC11FE488FD}"/>
              </a:ext>
            </a:extLst>
          </p:cNvPr>
          <p:cNvSpPr txBox="1"/>
          <p:nvPr/>
        </p:nvSpPr>
        <p:spPr>
          <a:xfrm>
            <a:off x="7176120" y="2722256"/>
            <a:ext cx="62572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The deformation of all 48 layers at the same X</a:t>
            </a:r>
            <a:endParaRPr lang="zh-CN" altLang="en-US" sz="16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446FB5C-5C2B-42E2-AD19-0F96BB3FF472}"/>
              </a:ext>
            </a:extLst>
          </p:cNvPr>
          <p:cNvSpPr txBox="1"/>
          <p:nvPr/>
        </p:nvSpPr>
        <p:spPr>
          <a:xfrm>
            <a:off x="6810436" y="2016094"/>
            <a:ext cx="487866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lang="en-US" altLang="zh-CN" sz="18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he deformation difference between 48 layer is lower than 0.2mm</a:t>
            </a:r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5D5FA17-B339-4419-8754-6EC7CEF5759E}"/>
              </a:ext>
            </a:extLst>
          </p:cNvPr>
          <p:cNvSpPr txBox="1"/>
          <p:nvPr/>
        </p:nvSpPr>
        <p:spPr>
          <a:xfrm>
            <a:off x="6810436" y="3114391"/>
            <a:ext cx="487866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lang="en-US" altLang="zh-CN" sz="18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he difference between the lowest point to highest point is 0.5mm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7A08860-FF4A-47FD-94DD-E89EC1424E19}"/>
              </a:ext>
            </a:extLst>
          </p:cNvPr>
          <p:cNvSpPr txBox="1"/>
          <p:nvPr/>
        </p:nvSpPr>
        <p:spPr>
          <a:xfrm>
            <a:off x="7807776" y="4179110"/>
            <a:ext cx="6873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Deformation within one layer</a:t>
            </a:r>
            <a:endParaRPr lang="zh-CN" altLang="en-US" sz="16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CE973A2-6D86-4373-9F09-FA2C1232E7D4}"/>
              </a:ext>
            </a:extLst>
          </p:cNvPr>
          <p:cNvSpPr txBox="1"/>
          <p:nvPr/>
        </p:nvSpPr>
        <p:spPr>
          <a:xfrm>
            <a:off x="6313036" y="4474696"/>
            <a:ext cx="343068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dirty="0"/>
              <a:t>GS analysis</a:t>
            </a:r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BC33CA2-5F25-4A51-BCA3-147BCEA31B73}"/>
              </a:ext>
            </a:extLst>
          </p:cNvPr>
          <p:cNvSpPr txBox="1"/>
          <p:nvPr/>
        </p:nvSpPr>
        <p:spPr>
          <a:xfrm>
            <a:off x="7509726" y="4953611"/>
            <a:ext cx="6346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0.5mm</a:t>
            </a:r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D527544-2E4C-411F-857B-5C8EC5066F7F}"/>
              </a:ext>
            </a:extLst>
          </p:cNvPr>
          <p:cNvSpPr txBox="1"/>
          <p:nvPr/>
        </p:nvSpPr>
        <p:spPr>
          <a:xfrm>
            <a:off x="10527298" y="4936052"/>
            <a:ext cx="6346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</a:rPr>
              <a:t>20MPa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974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FA3EA2F4-D633-4CB9-B422-0525798E9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136" y="4772535"/>
            <a:ext cx="4755642" cy="18571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Endcap HCAL mechanics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9</a:t>
            </a:fld>
            <a:endParaRPr lang="zh-CN" altLang="en-US"/>
          </a:p>
        </p:txBody>
      </p:sp>
      <p:graphicFrame>
        <p:nvGraphicFramePr>
          <p:cNvPr id="12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047106"/>
              </p:ext>
            </p:extLst>
          </p:nvPr>
        </p:nvGraphicFramePr>
        <p:xfrm>
          <a:off x="263352" y="5373216"/>
          <a:ext cx="678603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44472204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856461492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3728432843"/>
                    </a:ext>
                  </a:extLst>
                </a:gridCol>
              </a:tblGrid>
              <a:tr h="269053"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Cell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Box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Layer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Wedge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0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Quantities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" panose="02020603050405020304" pitchFamily="18" charset="0"/>
                          <a:ea typeface="+mn-ea"/>
                          <a:cs typeface="宋体" panose="02010600030101010101" pitchFamily="2" charset="-122"/>
                        </a:rPr>
                        <a:t>1006080*2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" panose="02020603050405020304" pitchFamily="18" charset="0"/>
                          <a:ea typeface="+mn-ea"/>
                          <a:cs typeface="宋体" panose="02010600030101010101" pitchFamily="2" charset="-122"/>
                        </a:rPr>
                        <a:t>3072*2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48*16*2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16*2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63352" y="1090282"/>
            <a:ext cx="1593898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 Structure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C8774A92-4E28-4375-B3AA-532834806ADA}"/>
              </a:ext>
            </a:extLst>
          </p:cNvPr>
          <p:cNvSpPr/>
          <p:nvPr/>
        </p:nvSpPr>
        <p:spPr>
          <a:xfrm>
            <a:off x="5015880" y="1079177"/>
            <a:ext cx="1874167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Boxes in one layer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6D74400-8F83-4973-B214-EE314DFD0E03}"/>
              </a:ext>
            </a:extLst>
          </p:cNvPr>
          <p:cNvSpPr txBox="1"/>
          <p:nvPr/>
        </p:nvSpPr>
        <p:spPr>
          <a:xfrm>
            <a:off x="7392144" y="1076755"/>
            <a:ext cx="1584176" cy="36933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4 types boxes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23BFB7D-C033-49DC-A9EE-DF39F029A09D}"/>
              </a:ext>
            </a:extLst>
          </p:cNvPr>
          <p:cNvSpPr txBox="1"/>
          <p:nvPr/>
        </p:nvSpPr>
        <p:spPr>
          <a:xfrm>
            <a:off x="463636" y="623731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Total weight: 362*2=724 tons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A79C170-BCD8-46BE-A95B-3B460BB8D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61" y="1659364"/>
            <a:ext cx="4952381" cy="338095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9A066A8-D0EC-45CE-BF59-B2F5B8577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136" y="1499834"/>
            <a:ext cx="1715023" cy="28271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D3BC45F-157C-4AD3-8D8B-7F0864045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129" y="1499834"/>
            <a:ext cx="1565317" cy="282717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3474547-EA00-4C2C-B825-6F813E9C9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7226" y="1412776"/>
            <a:ext cx="1672213" cy="12959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D253752-15D3-4C76-94CC-3EC0BFA0F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6606" y="2637441"/>
            <a:ext cx="1114363" cy="1832824"/>
          </a:xfrm>
          <a:prstGeom prst="rect">
            <a:avLst/>
          </a:prstGeom>
        </p:spPr>
      </p:pic>
      <p:sp>
        <p:nvSpPr>
          <p:cNvPr id="34" name="Rectangle 18">
            <a:extLst>
              <a:ext uri="{FF2B5EF4-FFF2-40B4-BE49-F238E27FC236}">
                <a16:creationId xmlns:a16="http://schemas.microsoft.com/office/drawing/2014/main" id="{BD35C9A4-EEF5-4492-97DF-74506655011B}"/>
              </a:ext>
            </a:extLst>
          </p:cNvPr>
          <p:cNvSpPr/>
          <p:nvPr/>
        </p:nvSpPr>
        <p:spPr>
          <a:xfrm>
            <a:off x="8686895" y="4427820"/>
            <a:ext cx="1873783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box structure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1D9E989-8C9D-49B9-AA68-4A9CFF286FAA}"/>
              </a:ext>
            </a:extLst>
          </p:cNvPr>
          <p:cNvSpPr txBox="1"/>
          <p:nvPr/>
        </p:nvSpPr>
        <p:spPr>
          <a:xfrm>
            <a:off x="9264352" y="114253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4 kinds of abnormal shape GS</a:t>
            </a:r>
            <a:endParaRPr lang="zh-CN" alt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937E03F-A8EF-49A8-B675-143C320843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470" y="1523666"/>
            <a:ext cx="1958865" cy="3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0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838</Words>
  <Application>Microsoft Office PowerPoint</Application>
  <PresentationFormat>宽屏</PresentationFormat>
  <Paragraphs>194</Paragraphs>
  <Slides>16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TeXGyreTermesX-Bold</vt:lpstr>
      <vt:lpstr>等线</vt:lpstr>
      <vt:lpstr>宋体</vt:lpstr>
      <vt:lpstr>微软雅黑</vt:lpstr>
      <vt:lpstr>Arial</vt:lpstr>
      <vt:lpstr>Calibri</vt:lpstr>
      <vt:lpstr>Times</vt:lpstr>
      <vt:lpstr>Times New Roman</vt:lpstr>
      <vt:lpstr>Wingdings</vt:lpstr>
      <vt:lpstr>Office 主题</vt:lpstr>
      <vt:lpstr>PowerPoint 演示文稿</vt:lpstr>
      <vt:lpstr>Outline</vt:lpstr>
      <vt:lpstr>Overview of HCAL structure</vt:lpstr>
      <vt:lpstr>HCAL mechanics design</vt:lpstr>
      <vt:lpstr>Barrel HCAL mechanics</vt:lpstr>
      <vt:lpstr>Barrel HCAL mechanics</vt:lpstr>
      <vt:lpstr>Barrel HCAL mechanics</vt:lpstr>
      <vt:lpstr>Barrel HCAL mechanics</vt:lpstr>
      <vt:lpstr>Endcap HCAL mechanics</vt:lpstr>
      <vt:lpstr>Endcap HCAL mechanics</vt:lpstr>
      <vt:lpstr>Endcap ECAL mechanics</vt:lpstr>
      <vt:lpstr>HCAL cooling system</vt:lpstr>
      <vt:lpstr>HCAL cooling system</vt:lpstr>
      <vt:lpstr>HCAL prototype and GS test structure</vt:lpstr>
      <vt:lpstr>HCAL prototype and GS test structure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Electromagnetic Calorimeter</dc:title>
  <dc:creator>Yong</dc:creator>
  <cp:lastModifiedBy>yatian pei</cp:lastModifiedBy>
  <cp:revision>2799</cp:revision>
  <cp:lastPrinted>2025-03-23T11:06:14Z</cp:lastPrinted>
  <dcterms:created xsi:type="dcterms:W3CDTF">2025-03-23T11:06:14Z</dcterms:created>
  <dcterms:modified xsi:type="dcterms:W3CDTF">2025-11-07T15:31:25Z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2052-1.1.0.1454</vt:lpwstr>
  </property>
</Properties>
</file>