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684" r:id="rId2"/>
    <p:sldId id="553" r:id="rId3"/>
    <p:sldId id="720" r:id="rId4"/>
    <p:sldId id="605" r:id="rId5"/>
    <p:sldId id="721" r:id="rId6"/>
    <p:sldId id="476" r:id="rId7"/>
    <p:sldId id="545" r:id="rId8"/>
    <p:sldId id="509" r:id="rId9"/>
    <p:sldId id="519" r:id="rId10"/>
    <p:sldId id="482" r:id="rId11"/>
    <p:sldId id="572" r:id="rId12"/>
    <p:sldId id="574" r:id="rId13"/>
    <p:sldId id="668" r:id="rId14"/>
    <p:sldId id="671" r:id="rId15"/>
    <p:sldId id="673" r:id="rId16"/>
    <p:sldId id="711" r:id="rId17"/>
    <p:sldId id="693" r:id="rId18"/>
    <p:sldId id="699" r:id="rId19"/>
    <p:sldId id="700" r:id="rId20"/>
    <p:sldId id="695" r:id="rId21"/>
    <p:sldId id="694" r:id="rId22"/>
    <p:sldId id="654" r:id="rId23"/>
    <p:sldId id="681" r:id="rId24"/>
    <p:sldId id="666" r:id="rId25"/>
    <p:sldId id="722" r:id="rId26"/>
    <p:sldId id="682" r:id="rId27"/>
    <p:sldId id="679" r:id="rId28"/>
    <p:sldId id="712" r:id="rId29"/>
    <p:sldId id="663" r:id="rId30"/>
    <p:sldId id="713" r:id="rId31"/>
    <p:sldId id="715" r:id="rId32"/>
    <p:sldId id="723" r:id="rId33"/>
    <p:sldId id="310" r:id="rId34"/>
    <p:sldId id="550" r:id="rId35"/>
    <p:sldId id="709" r:id="rId36"/>
    <p:sldId id="716" r:id="rId37"/>
    <p:sldId id="719" r:id="rId38"/>
    <p:sldId id="727" r:id="rId39"/>
    <p:sldId id="728" r:id="rId40"/>
    <p:sldId id="729" r:id="rId41"/>
    <p:sldId id="730" r:id="rId42"/>
    <p:sldId id="731" r:id="rId43"/>
    <p:sldId id="687" r:id="rId44"/>
    <p:sldId id="708" r:id="rId45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CCFFFF"/>
    <a:srgbClr val="66FF33"/>
    <a:srgbClr val="FF0000"/>
    <a:srgbClr val="FF6600"/>
    <a:srgbClr val="FFFF00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0" autoAdjust="0"/>
    <p:restoredTop sz="95052" autoAdjust="0"/>
  </p:normalViewPr>
  <p:slideViewPr>
    <p:cSldViewPr>
      <p:cViewPr varScale="1">
        <p:scale>
          <a:sx n="111" d="100"/>
          <a:sy n="111" d="100"/>
        </p:scale>
        <p:origin x="360" y="200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637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270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17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540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58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93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981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13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8E2C6-20BA-9756-53D0-E8D4D3518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43EE47-814D-5A58-A308-E68EF58EFD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A84A273-1246-CC06-A466-843FB3D7C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01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02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276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50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808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D660C-4572-5C62-853F-D74740276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60390B5-7388-556B-6092-4BE25EC1E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DB01035-44B0-D076-329A-FE549685BB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10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742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4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32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2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44075-9353-52F2-C9CD-83BC22117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D6E952C-CDCB-68A0-1EDF-E1B99ABE1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DDCD8BC-3722-9414-83C1-BAED6CC0E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449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47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77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0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00" dirty="0">
                <a:solidFill>
                  <a:schemeClr val="bg2"/>
                </a:solidFill>
                <a:latin typeface="Verdana"/>
                <a:cs typeface="Verdana"/>
              </a:rPr>
              <a:t> </a:t>
            </a: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CEPC Workshop 8 November 2025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hyperlink" Target="https://indico.ihep.ac.cn/event/25300/" TargetMode="Externa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doi.org/10.1016/j.nima.2025.170397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emf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2.png"/><Relationship Id="rId10" Type="http://schemas.openxmlformats.org/officeDocument/2006/relationships/image" Target="../media/image42.png"/><Relationship Id="rId4" Type="http://schemas.openxmlformats.org/officeDocument/2006/relationships/image" Target="../media/image40.emf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397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khef.nl/pub/services/biblio/theses_pdf/thesis_C_Ligtenberg.pdf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4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7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8.emf"/><Relationship Id="rId9" Type="http://schemas.openxmlformats.org/officeDocument/2006/relationships/hyperlink" Target="https://doi.org/10.1016/j.nima.2025.17039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oi.org/10.1016/j.nima.2025.17084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849" TargetMode="External"/><Relationship Id="rId3" Type="http://schemas.openxmlformats.org/officeDocument/2006/relationships/image" Target="../media/image60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indico.ihep.ac.cn/event/22089/contributions/169097/attachments/83448/105878/GridPix_TPC_R%26D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iLCSoft/MarlinReco/blob/master/Analysis/PIDTools/" TargetMode="External"/><Relationship Id="rId3" Type="http://schemas.openxmlformats.org/officeDocument/2006/relationships/image" Target="../media/image6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ctpc.org/e9/e56939/" TargetMode="External"/><Relationship Id="rId5" Type="http://schemas.openxmlformats.org/officeDocument/2006/relationships/image" Target="../media/image16.em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849" TargetMode="External"/><Relationship Id="rId3" Type="http://schemas.openxmlformats.org/officeDocument/2006/relationships/image" Target="../media/image6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849" TargetMode="External"/><Relationship Id="rId3" Type="http://schemas.openxmlformats.org/officeDocument/2006/relationships/image" Target="../media/image6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agenda.linearcollider.org/event/1004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indico.in2p3.fr/event/32629/contributions/142937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2629/contributions/142937/" TargetMode="External"/><Relationship Id="rId2" Type="http://schemas.openxmlformats.org/officeDocument/2006/relationships/hyperlink" Target="https://agenda.linearcollider.org/event/9903/contributions/51756/attachments/38604/60743/TPC-teraz-update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indico.ihep.ac.cn/event/17020/contributions/118690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linearcollider.org/event/8508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711200"/>
            <a:ext cx="2232026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52068" y="762878"/>
            <a:ext cx="6476380" cy="1080120"/>
          </a:xfrm>
        </p:spPr>
        <p:txBody>
          <a:bodyPr anchor="ctr"/>
          <a:lstStyle/>
          <a:p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(Pixel) TPC as a central tracker in a </a:t>
            </a:r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  <a:hlinkClick r:id="rId4"/>
              </a:rPr>
              <a:t>CEPC</a:t>
            </a:r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experiment</a:t>
            </a:r>
            <a:b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endParaRPr lang="en-GB" altLang="en-US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26231" y="2060848"/>
            <a:ext cx="4103220" cy="2819221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>
                <a:latin typeface="Verdana"/>
                <a:cs typeface="Verdana"/>
              </a:rPr>
              <a:t>Yevgen</a:t>
            </a: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dirty="0" err="1">
                <a:latin typeface="Verdana"/>
                <a:cs typeface="Verdana"/>
              </a:rPr>
              <a:t>Bilevych</a:t>
            </a:r>
            <a:r>
              <a:rPr lang="en-GB" altLang="en-US" dirty="0">
                <a:latin typeface="Verdana"/>
                <a:cs typeface="Verdana"/>
              </a:rPr>
              <a:t>, Klaus </a:t>
            </a:r>
            <a:r>
              <a:rPr lang="en-GB" altLang="en-US" dirty="0" err="1">
                <a:latin typeface="Verdana"/>
                <a:cs typeface="Verdana"/>
              </a:rPr>
              <a:t>Desch</a:t>
            </a:r>
            <a:r>
              <a:rPr lang="en-GB" altLang="en-US" dirty="0">
                <a:latin typeface="Verdana"/>
                <a:cs typeface="Verdana"/>
              </a:rPr>
              <a:t>, Sander van </a:t>
            </a:r>
            <a:r>
              <a:rPr lang="en-GB" altLang="en-US" dirty="0" err="1">
                <a:latin typeface="Verdana"/>
                <a:cs typeface="Verdana"/>
              </a:rPr>
              <a:t>Doesburg</a:t>
            </a:r>
            <a:r>
              <a:rPr lang="en-GB" altLang="en-US" dirty="0">
                <a:latin typeface="Verdana"/>
                <a:cs typeface="Verdana"/>
              </a:rPr>
              <a:t>, Harry van der Graaf, Fred Hartjes, Jochen Kaminski, Peter Kluit, 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Naomi van der Kolk,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Cornelis </a:t>
            </a:r>
            <a:r>
              <a:rPr lang="en-GB" altLang="en-US" dirty="0" err="1">
                <a:latin typeface="Verdana"/>
                <a:cs typeface="Verdana"/>
              </a:rPr>
              <a:t>Ligtenberg</a:t>
            </a:r>
            <a:r>
              <a:rPr lang="en-GB" altLang="en-US" dirty="0">
                <a:latin typeface="Verdana"/>
                <a:cs typeface="Verdana"/>
              </a:rPr>
              <a:t>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Gerhard Raven, and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Jan </a:t>
            </a:r>
            <a:r>
              <a:rPr lang="en-GB" altLang="en-US" dirty="0" err="1">
                <a:latin typeface="Verdana"/>
                <a:cs typeface="Verdana"/>
              </a:rPr>
              <a:t>Timmermans</a:t>
            </a:r>
            <a:endParaRPr lang="en-GB" altLang="en-US" dirty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/>
              <a:t> 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52463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5872172" y="2497942"/>
            <a:ext cx="2103839" cy="23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1592" y="5733256"/>
            <a:ext cx="1089024" cy="696976"/>
          </a:xfrm>
          <a:prstGeom prst="rect">
            <a:avLst/>
          </a:prstGeom>
        </p:spPr>
      </p:pic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7BD7AD5D-FF02-7D4D-99A1-8CBCB1E54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5637" y="4993415"/>
            <a:ext cx="1622491" cy="955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5BF5-320A-3B47-8204-DC65DDCA16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73" y="5136573"/>
            <a:ext cx="1997744" cy="884715"/>
          </a:xfrm>
          <a:prstGeom prst="rect">
            <a:avLst/>
          </a:prstGeom>
        </p:spPr>
      </p:pic>
      <p:pic>
        <p:nvPicPr>
          <p:cNvPr id="13" name="Afbeelding 6">
            <a:extLst>
              <a:ext uri="{FF2B5EF4-FFF2-40B4-BE49-F238E27FC236}">
                <a16:creationId xmlns:a16="http://schemas.microsoft.com/office/drawing/2014/main" id="{24CE5863-C9F8-FB42-A5F5-390A8388492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224" t="5416" r="10487" b="5393"/>
          <a:stretch/>
        </p:blipFill>
        <p:spPr>
          <a:xfrm>
            <a:off x="8618732" y="2328274"/>
            <a:ext cx="3285893" cy="2630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F7C9B-6D7C-774B-A961-276A17812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6" y="4939672"/>
            <a:ext cx="1600199" cy="1081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9C44F3-E1D7-7C2D-1534-DB310207B4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78" y="4941168"/>
            <a:ext cx="1195834" cy="119583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>
                <a:latin typeface="Verdana"/>
                <a:cs typeface="Verdana"/>
              </a:rPr>
              <a:t>    QUAD as a building block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4876800"/>
            <a:ext cx="2531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US" sz="2000" kern="0" dirty="0">
                <a:solidFill>
                  <a:srgbClr val="FF0000"/>
                </a:solidFill>
                <a:latin typeface="Verdana"/>
                <a:cs typeface="Verdana"/>
              </a:rPr>
              <a:t>red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guard wires</a:t>
            </a:r>
            <a:endParaRPr lang="en-US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533400" y="2430343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705669" y="2348880"/>
            <a:ext cx="3676331" cy="2912534"/>
          </a:xfrm>
          <a:prstGeom prst="rect">
            <a:avLst/>
          </a:prstGeom>
        </p:spPr>
      </p:pic>
      <p:pic>
        <p:nvPicPr>
          <p:cNvPr id="14" name="Afbeelding 7">
            <a:extLst>
              <a:ext uri="{FF2B5EF4-FFF2-40B4-BE49-F238E27FC236}">
                <a16:creationId xmlns:a16="http://schemas.microsoft.com/office/drawing/2014/main" id="{EEBE354F-5A94-46FE-AD12-A6A31139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1230">
            <a:off x="8865197" y="2994604"/>
            <a:ext cx="2902191" cy="1174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371600"/>
            <a:ext cx="7037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8-QUAD module (2x4 quads) with field cage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5C20C-F0AD-8342-9005-8ECF99ED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" y="1710704"/>
            <a:ext cx="3524141" cy="264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F342-C470-FC41-8D96-0D40434B9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1700517"/>
            <a:ext cx="3524141" cy="2643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431704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DC57-C87B-BC41-A2C9-2F98466BAE1F}"/>
              </a:ext>
            </a:extLst>
          </p:cNvPr>
          <p:cNvSpPr/>
          <p:nvPr/>
        </p:nvSpPr>
        <p:spPr>
          <a:xfrm>
            <a:off x="1991544" y="4509120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latin typeface="Verdana"/>
                <a:cs typeface="Verdana"/>
              </a:rPr>
              <a:t>Mounting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8 quad module </a:t>
            </a:r>
            <a:r>
              <a:rPr lang="nl-NL" dirty="0" err="1">
                <a:latin typeface="Verdana"/>
                <a:cs typeface="Verdana"/>
              </a:rPr>
              <a:t>between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silicon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planes</a:t>
            </a:r>
            <a:endParaRPr lang="nl-NL" dirty="0">
              <a:latin typeface="Verdana"/>
              <a:cs typeface="Verdana"/>
            </a:endParaRPr>
          </a:p>
          <a:p>
            <a:r>
              <a:rPr lang="nl-NL" dirty="0">
                <a:latin typeface="Verdana"/>
                <a:cs typeface="Verdana"/>
              </a:rPr>
              <a:t>         sliding </a:t>
            </a:r>
            <a:r>
              <a:rPr lang="nl-NL" dirty="0" err="1">
                <a:latin typeface="Verdana"/>
                <a:cs typeface="Verdana"/>
              </a:rPr>
              <a:t>it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into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1 T PCMAG </a:t>
            </a:r>
            <a:r>
              <a:rPr lang="nl-NL" dirty="0" err="1">
                <a:latin typeface="Verdana"/>
                <a:cs typeface="Verdana"/>
              </a:rPr>
              <a:t>solenoid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8748D-6E52-4944-AA04-290BDAA30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25" y="1720891"/>
            <a:ext cx="3496975" cy="2622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6EB39-A4CC-347D-E592-301BB2361241}"/>
              </a:ext>
            </a:extLst>
          </p:cNvPr>
          <p:cNvSpPr txBox="1"/>
          <p:nvPr/>
        </p:nvSpPr>
        <p:spPr>
          <a:xfrm>
            <a:off x="2450390" y="5445224"/>
            <a:ext cx="829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Towards a Pixel TPC part I: construction and test of a 32-chip 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detector, </a:t>
            </a:r>
            <a:r>
              <a:rPr lang="en-GB" sz="200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Nucl</a:t>
            </a:r>
            <a:r>
              <a:rPr lang="en-GB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. </a:t>
            </a:r>
            <a:r>
              <a:rPr lang="en-GB" sz="200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Instrum</a:t>
            </a:r>
            <a:r>
              <a:rPr lang="en-GB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. Meth. A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1075 (2025) 345</a:t>
            </a:r>
            <a:endParaRPr lang="en-GB" sz="2000" dirty="0">
              <a:solidFill>
                <a:srgbClr val="0066FF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5726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CE861-5F6D-D34E-FEF2-7C7643062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042817" y="-2447611"/>
            <a:ext cx="4106366" cy="118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156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F6AFD-EF89-6A38-7990-4ABF26E58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03561" y="264855"/>
            <a:ext cx="4850190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AF08D-5671-CE43-BCAF-BCD5B319B4A5}"/>
              </a:ext>
            </a:extLst>
          </p:cNvPr>
          <p:cNvSpPr txBox="1"/>
          <p:nvPr/>
        </p:nvSpPr>
        <p:spPr>
          <a:xfrm>
            <a:off x="784649" y="2780928"/>
            <a:ext cx="1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4A1B2-8F7A-EF47-B410-00FE1D1DCBF2}"/>
              </a:ext>
            </a:extLst>
          </p:cNvPr>
          <p:cNvSpPr/>
          <p:nvPr/>
        </p:nvSpPr>
        <p:spPr>
          <a:xfrm rot="16200000">
            <a:off x="-155828" y="208160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CC25E-96C9-7B47-BDB3-236D24F1761D}"/>
              </a:ext>
            </a:extLst>
          </p:cNvPr>
          <p:cNvCxnSpPr/>
          <p:nvPr/>
        </p:nvCxnSpPr>
        <p:spPr bwMode="auto">
          <a:xfrm>
            <a:off x="695400" y="2780928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D93A6-A1FB-404E-82BF-2B070B8164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400" y="1917740"/>
            <a:ext cx="0" cy="863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7C815B-E72E-7D4F-8069-78423FD9B41C}"/>
              </a:ext>
            </a:extLst>
          </p:cNvPr>
          <p:cNvCxnSpPr>
            <a:cxnSpLocks/>
          </p:cNvCxnSpPr>
          <p:nvPr/>
        </p:nvCxnSpPr>
        <p:spPr bwMode="auto">
          <a:xfrm>
            <a:off x="695400" y="4436204"/>
            <a:ext cx="0" cy="720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277328-2639-8C43-AF7E-5CCC262FB249}"/>
              </a:ext>
            </a:extLst>
          </p:cNvPr>
          <p:cNvCxnSpPr/>
          <p:nvPr/>
        </p:nvCxnSpPr>
        <p:spPr bwMode="auto">
          <a:xfrm>
            <a:off x="695400" y="4436204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278747-E1B0-864E-BF02-D1DDE6E709C1}"/>
              </a:ext>
            </a:extLst>
          </p:cNvPr>
          <p:cNvSpPr/>
          <p:nvPr/>
        </p:nvSpPr>
        <p:spPr>
          <a:xfrm>
            <a:off x="695400" y="394965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A7B3E-EA7F-5746-A737-31E01D40F434}"/>
              </a:ext>
            </a:extLst>
          </p:cNvPr>
          <p:cNvSpPr/>
          <p:nvPr/>
        </p:nvSpPr>
        <p:spPr>
          <a:xfrm rot="16200000">
            <a:off x="-109662" y="4799925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43BFBF-C561-1142-AD2A-C804F2E79932}"/>
              </a:ext>
            </a:extLst>
          </p:cNvPr>
          <p:cNvSpPr/>
          <p:nvPr/>
        </p:nvSpPr>
        <p:spPr>
          <a:xfrm>
            <a:off x="5959629" y="35637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8488D-CE57-DC40-B283-73ED93F35D29}"/>
              </a:ext>
            </a:extLst>
          </p:cNvPr>
          <p:cNvSpPr/>
          <p:nvPr/>
        </p:nvSpPr>
        <p:spPr>
          <a:xfrm>
            <a:off x="6031637" y="601199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038CE-A329-ED4D-BCA0-C1C38DFE3123}"/>
              </a:ext>
            </a:extLst>
          </p:cNvPr>
          <p:cNvSpPr/>
          <p:nvPr/>
        </p:nvSpPr>
        <p:spPr>
          <a:xfrm rot="16200000">
            <a:off x="2134736" y="2155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BE03E-768E-384D-98CF-EBBE3D28150C}"/>
              </a:ext>
            </a:extLst>
          </p:cNvPr>
          <p:cNvSpPr/>
          <p:nvPr/>
        </p:nvSpPr>
        <p:spPr>
          <a:xfrm rot="16200000">
            <a:off x="1956841" y="4715766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local drift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85E7F-256E-6D40-9F17-C3984944A24E}"/>
              </a:ext>
            </a:extLst>
          </p:cNvPr>
          <p:cNvSpPr txBox="1"/>
          <p:nvPr/>
        </p:nvSpPr>
        <p:spPr>
          <a:xfrm>
            <a:off x="8832304" y="1701963"/>
            <a:ext cx="31136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 with module and telescope</a:t>
            </a:r>
          </a:p>
          <a:p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1130 hits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677.5/1128 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775.9/1069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tail outlier removal applied 1071 hits in z kept.</a:t>
            </a:r>
          </a:p>
          <a:p>
            <a:endParaRPr lang="en-N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track hits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 track hits </a:t>
            </a:r>
            <a:r>
              <a:rPr lang="en-NL" sz="1800" dirty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(off track green) </a:t>
            </a:r>
          </a:p>
          <a:p>
            <a:endParaRPr lang="en-NL" sz="1800" dirty="0">
              <a:latin typeface="Symbol" pitchFamily="2" charset="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4376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F73A8-D0CD-5945-751B-CD1190236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6501" y="982682"/>
            <a:ext cx="4174905" cy="5367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7DB24D-D505-EA93-82A4-8F02996A2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05756" y="1035197"/>
            <a:ext cx="4163356" cy="5352887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68334" y="1528232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334" y="1528232"/>
                <a:ext cx="6137101" cy="400110"/>
              </a:xfrm>
              <a:prstGeom prst="rect">
                <a:avLst/>
              </a:prstGeom>
              <a:blipFill>
                <a:blip r:embed="rId9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4465198" y="1011600"/>
            <a:ext cx="3725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B=1 T p=5 and 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855334" y="142240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199456" y="2636912"/>
                <a:ext cx="20771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1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2636912"/>
                <a:ext cx="2077107" cy="400110"/>
              </a:xfrm>
              <a:prstGeom prst="rect">
                <a:avLst/>
              </a:prstGeom>
              <a:blipFill>
                <a:blip r:embed="rId10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679884"/>
                <a:ext cx="20049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251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679884"/>
                <a:ext cx="2004972" cy="400110"/>
              </a:xfrm>
              <a:prstGeom prst="rect">
                <a:avLst/>
              </a:prstGeom>
              <a:blipFill>
                <a:blip r:embed="rId11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7047417" y="4529549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9422222" y="2081122"/>
            <a:ext cx="28885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latin typeface="Symbol" pitchFamily="2" charset="2"/>
              </a:rPr>
              <a:t>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2000" dirty="0">
                <a:latin typeface="Symbol" pitchFamily="2" charset="2"/>
              </a:rPr>
              <a:t> 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latin typeface="Symbol" pitchFamily="2" charset="2"/>
              </a:rPr>
              <a:t>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latin typeface="Symbol" pitchFamily="2" charset="2"/>
              </a:rPr>
              <a:t> + 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18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6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sz="2000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18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2000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9422222" y="3375387"/>
                <a:ext cx="2636876" cy="2308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for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=121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222" y="3375387"/>
                <a:ext cx="2636876" cy="2308324"/>
              </a:xfrm>
              <a:prstGeom prst="rect">
                <a:avLst/>
              </a:prstGeom>
              <a:blipFill>
                <a:blip r:embed="rId12"/>
                <a:stretch>
                  <a:fillRect l="-2885" r="-96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EEC821B-E6E9-4AE1-4462-8D2D99735B0E}"/>
              </a:ext>
            </a:extLst>
          </p:cNvPr>
          <p:cNvSpPr txBox="1"/>
          <p:nvPr/>
        </p:nvSpPr>
        <p:spPr>
          <a:xfrm>
            <a:off x="7374836" y="3549112"/>
            <a:ext cx="1632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 &gt; 50 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1582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5C89B4-FED4-FAD6-E730-06CA3BF0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0621" y="2115267"/>
            <a:ext cx="1943000" cy="6154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5251D-0CBF-4B31-3D09-F2897091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4313" y="22412"/>
            <a:ext cx="2165048" cy="6097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752272" y="4834607"/>
            <a:ext cx="44612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We did not include the 4 corner chips and (11), 14, 8, 13 and 19.</a:t>
            </a:r>
          </a:p>
          <a:p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5115813" y="1015105"/>
            <a:ext cx="2132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B=1T p=5 GeV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700268" y="1439415"/>
            <a:ext cx="8045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module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077072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3F04B-AECA-BCED-0C84-DE69BA5641D6}"/>
              </a:ext>
            </a:extLst>
          </p:cNvPr>
          <p:cNvSpPr txBox="1"/>
          <p:nvPr/>
        </p:nvSpPr>
        <p:spPr>
          <a:xfrm>
            <a:off x="5591944" y="214692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 </a:t>
            </a:r>
            <a:r>
              <a:rPr lang="en-US" dirty="0">
                <a:solidFill>
                  <a:srgbClr val="FF0000"/>
                </a:solidFill>
                <a:latin typeface="Verdana"/>
                <a:cs typeface="Verdana"/>
              </a:rPr>
              <a:t>data set</a:t>
            </a: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endParaRPr lang="en-NL" dirty="0">
              <a:solidFill>
                <a:srgbClr val="FF0000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4D3FB1-EB99-14E3-66B4-4587531142F7}"/>
              </a:ext>
            </a:extLst>
          </p:cNvPr>
          <p:cNvGraphicFramePr>
            <a:graphicFrameLocks noGrp="1"/>
          </p:cNvGraphicFramePr>
          <p:nvPr/>
        </p:nvGraphicFramePr>
        <p:xfrm>
          <a:off x="6197908" y="2846874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9108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7138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Tracking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32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/>
              <p:nvPr/>
            </p:nvSpPr>
            <p:spPr>
              <a:xfrm>
                <a:off x="1104900" y="1814736"/>
                <a:ext cx="10297144" cy="35677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results of the 8 Quad Module in the DESY test beam in June 2021 have been presented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One chip (nr 11) out of 32 was disconnected due to a short*</a:t>
                </a:r>
              </a:p>
              <a:p>
                <a:pPr lvl="0">
                  <a:spcBef>
                    <a:spcPct val="20000"/>
                  </a:spcBef>
                  <a:buClr>
                    <a:srgbClr val="FF6600"/>
                  </a:buClr>
                  <a:buSzPct val="100000"/>
                </a:pPr>
                <a:endParaRPr lang="en-US" sz="2000" kern="0" dirty="0">
                  <a:solidFill>
                    <a:srgbClr val="0066FF"/>
                  </a:solidFill>
                  <a:latin typeface="Verdana"/>
                  <a:cs typeface="Verdana"/>
                </a:endParaRP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run 6916 e.g. 964  tracks were selected with 1009 hits on track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tracking precision: </a:t>
                </a:r>
                <a:r>
                  <a:rPr lang="en-GB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osition 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 (xy) 13 </a:t>
                </a:r>
                <a:r>
                  <a:rPr lang="en-NL" sz="20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in </a:t>
                </a:r>
                <a:r>
                  <a:rPr lang="en-GB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ngle 0.19 (dx/dy) 0.25 (dzdy) mrad 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a module or tracklength is 157.96 mm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B=0 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287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273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1800" kern="0" dirty="0">
                    <a:solidFill>
                      <a:srgbClr val="FF0000"/>
                    </a:solidFill>
                    <a:latin typeface="Verdana"/>
                    <a:cs typeface="Verdana"/>
                  </a:rPr>
                  <a:t> </a:t>
                </a:r>
                <a:r>
                  <a:rPr lang="en-NL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B=1 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251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en-US" sz="1800" kern="0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In agreement with </a:t>
                </a:r>
                <a:r>
                  <a:rPr lang="en-US" sz="1800" kern="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Magboltz</a:t>
                </a: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121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814736"/>
                <a:ext cx="10297144" cy="3567772"/>
              </a:xfrm>
              <a:prstGeom prst="rect">
                <a:avLst/>
              </a:prstGeom>
              <a:blipFill>
                <a:blip r:embed="rId8"/>
                <a:stretch>
                  <a:fillRect t="-1068" r="-1108" b="-177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700DBA-9072-2C46-87EF-B3DFC499877D}"/>
              </a:ext>
            </a:extLst>
          </p:cNvPr>
          <p:cNvSpPr/>
          <p:nvPr/>
        </p:nvSpPr>
        <p:spPr>
          <a:xfrm>
            <a:off x="2536413" y="5363924"/>
            <a:ext cx="5929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*the chip was successfully repaired in 2023 Bonn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215422855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165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Tracking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31ADA-D68C-A947-A970-43DB32125D80}"/>
              </a:ext>
            </a:extLst>
          </p:cNvPr>
          <p:cNvSpPr/>
          <p:nvPr/>
        </p:nvSpPr>
        <p:spPr>
          <a:xfrm>
            <a:off x="1361456" y="1710432"/>
            <a:ext cx="102971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Results for the module showed that: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HV of the guard wires was well tuned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B=0 T rms residuals in the module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15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results are compatible with (very) high stats quad measurement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 1 T rms residuals in the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20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m;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High tracking precision is demonstrated with small systematics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deformations in </a:t>
            </a:r>
            <a:r>
              <a:rPr lang="en-US" sz="2000" kern="0" dirty="0" err="1">
                <a:solidFill>
                  <a:srgbClr val="0066FF"/>
                </a:solidFill>
                <a:latin typeface="Verdana"/>
                <a:cs typeface="Verdana"/>
              </a:rPr>
              <a:t>xy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stay – bending plane - below </a:t>
            </a:r>
            <a:r>
              <a:rPr lang="en-US" sz="2000" kern="0" dirty="0">
                <a:latin typeface="Verdana"/>
                <a:cs typeface="Verdana"/>
              </a:rPr>
              <a:t>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lvl="1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latin typeface="Verdana"/>
              <a:cs typeface="Verdana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latin typeface="Verdana"/>
                <a:cs typeface="Verdana"/>
              </a:rPr>
              <a:t>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Published in </a:t>
            </a:r>
            <a:r>
              <a:rPr lang="en-GB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1075 (2025) 345 </a:t>
            </a:r>
            <a:endParaRPr lang="en-US" sz="2000" kern="0" dirty="0">
              <a:latin typeface="Verdana"/>
              <a:cs typeface="Verdana"/>
            </a:endParaRPr>
          </a:p>
          <a:p>
            <a:pPr>
              <a:buNone/>
            </a:pP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Towards a Pixel TPC part I: construction and test of a 32-chip 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84163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solidFill>
                  <a:srgbClr val="FF0000"/>
                </a:solidFill>
                <a:latin typeface="Verdana"/>
                <a:cs typeface="Verdana"/>
              </a:rPr>
              <a:t>Simulation of ILD TPC with pixel readout</a:t>
            </a:r>
            <a:endParaRPr lang="en-GB" altLang="en-US" sz="36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9200"/>
            <a:ext cx="6096000" cy="38225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To study the performance of a large </a:t>
            </a:r>
            <a:r>
              <a:rPr lang="en-US" sz="2000" dirty="0" err="1">
                <a:solidFill>
                  <a:srgbClr val="0066FF"/>
                </a:solidFill>
                <a:latin typeface="Verdana"/>
                <a:cs typeface="Verdana"/>
              </a:rPr>
              <a:t>pixelized</a:t>
            </a: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 TPC, the pixel readout was implemented in the full ILD DD4HEP (Geant4) simulation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Changed the existing TPC pad readout to a pixel readout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Adapted </a:t>
            </a:r>
            <a:r>
              <a:rPr lang="en-US" sz="2000" dirty="0" err="1">
                <a:solidFill>
                  <a:srgbClr val="0066FF"/>
                </a:solidFill>
                <a:latin typeface="Verdana"/>
                <a:cs typeface="Verdana"/>
              </a:rPr>
              <a:t>Kalman</a:t>
            </a: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 filter track reconstruction to pixels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6" name="Groep 24">
            <a:extLst>
              <a:ext uri="{FF2B5EF4-FFF2-40B4-BE49-F238E27FC236}">
                <a16:creationId xmlns:a16="http://schemas.microsoft.com/office/drawing/2014/main" id="{3E408CF5-CD16-414B-B4F7-0B9EB97746A1}"/>
              </a:ext>
            </a:extLst>
          </p:cNvPr>
          <p:cNvGrpSpPr/>
          <p:nvPr/>
        </p:nvGrpSpPr>
        <p:grpSpPr>
          <a:xfrm>
            <a:off x="7924904" y="2457984"/>
            <a:ext cx="4024733" cy="4040674"/>
            <a:chOff x="5202442" y="3037086"/>
            <a:chExt cx="3437388" cy="3897716"/>
          </a:xfrm>
        </p:grpSpPr>
        <p:pic>
          <p:nvPicPr>
            <p:cNvPr id="7" name="Afbeelding 25">
              <a:extLst>
                <a:ext uri="{FF2B5EF4-FFF2-40B4-BE49-F238E27FC236}">
                  <a16:creationId xmlns:a16="http://schemas.microsoft.com/office/drawing/2014/main" id="{A8BB9E7B-E6B5-421F-BEE4-8CCB2F3E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/>
              <a:alphaModFix/>
            </a:blip>
            <a:srcRect l="45850" t="15358" r="9978" b="6475"/>
            <a:stretch/>
          </p:blipFill>
          <p:spPr>
            <a:xfrm>
              <a:off x="5202442" y="3037086"/>
              <a:ext cx="3437388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26">
              <a:extLst>
                <a:ext uri="{FF2B5EF4-FFF2-40B4-BE49-F238E27FC236}">
                  <a16:creationId xmlns:a16="http://schemas.microsoft.com/office/drawing/2014/main" id="{19220523-8212-47D6-B84D-3EB5391A35A1}"/>
                </a:ext>
              </a:extLst>
            </p:cNvPr>
            <p:cNvSpPr txBox="1"/>
            <p:nvPr/>
          </p:nvSpPr>
          <p:spPr>
            <a:xfrm>
              <a:off x="5577126" y="6251961"/>
              <a:ext cx="2833180" cy="682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latin typeface="Verdana"/>
                  <a:cs typeface="Verdana"/>
                </a:rPr>
                <a:t>50 </a:t>
              </a:r>
              <a:r>
                <a:rPr lang="nl-NL" sz="2000" dirty="0" err="1">
                  <a:latin typeface="Verdana"/>
                  <a:cs typeface="Verdana"/>
                </a:rPr>
                <a:t>GeV</a:t>
              </a:r>
              <a:r>
                <a:rPr lang="nl-NL" sz="2000" dirty="0">
                  <a:latin typeface="Verdana"/>
                  <a:cs typeface="Verdana"/>
                </a:rPr>
                <a:t> muon track </a:t>
              </a:r>
              <a:r>
                <a:rPr lang="nl-NL" sz="2000" dirty="0" err="1">
                  <a:latin typeface="Verdana"/>
                  <a:cs typeface="Verdana"/>
                </a:rPr>
                <a:t>with</a:t>
              </a:r>
              <a:r>
                <a:rPr lang="nl-NL" sz="2000" dirty="0">
                  <a:latin typeface="Verdana"/>
                  <a:cs typeface="Verdana"/>
                </a:rPr>
                <a:t> </a:t>
              </a:r>
            </a:p>
            <a:p>
              <a:pPr algn="ctr"/>
              <a:r>
                <a:rPr lang="nl-NL" sz="2000" dirty="0">
                  <a:latin typeface="Verdana"/>
                  <a:cs typeface="Verdana"/>
                </a:rPr>
                <a:t>pixel </a:t>
              </a:r>
              <a:r>
                <a:rPr lang="nl-NL" sz="2000" dirty="0" err="1">
                  <a:latin typeface="Verdana"/>
                  <a:cs typeface="Verdana"/>
                </a:rPr>
                <a:t>readout</a:t>
              </a:r>
              <a:endParaRPr lang="en-GB" sz="2000" dirty="0">
                <a:latin typeface="Verdana"/>
                <a:cs typeface="Verdana"/>
              </a:endParaRPr>
            </a:p>
          </p:txBody>
        </p:sp>
        <p:pic>
          <p:nvPicPr>
            <p:cNvPr id="10" name="Afbeelding 27">
              <a:extLst>
                <a:ext uri="{FF2B5EF4-FFF2-40B4-BE49-F238E27FC236}">
                  <a16:creationId xmlns:a16="http://schemas.microsoft.com/office/drawing/2014/main" id="{AC6819F4-3A05-4382-856C-2AE74305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11" name="Rechte verbindingslijn 28">
              <a:extLst>
                <a:ext uri="{FF2B5EF4-FFF2-40B4-BE49-F238E27FC236}">
                  <a16:creationId xmlns:a16="http://schemas.microsoft.com/office/drawing/2014/main" id="{4752641D-94E1-4E51-BFA6-79687C059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hoek 29">
              <a:extLst>
                <a:ext uri="{FF2B5EF4-FFF2-40B4-BE49-F238E27FC236}">
                  <a16:creationId xmlns:a16="http://schemas.microsoft.com/office/drawing/2014/main" id="{02C085DD-6515-404D-B9B7-22890ED8F29F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Rechte verbindingslijn 30">
              <a:extLst>
                <a:ext uri="{FF2B5EF4-FFF2-40B4-BE49-F238E27FC236}">
                  <a16:creationId xmlns:a16="http://schemas.microsoft.com/office/drawing/2014/main" id="{74FA51E8-48C8-49F6-AD4C-E797D2BE9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13">
            <a:extLst>
              <a:ext uri="{FF2B5EF4-FFF2-40B4-BE49-F238E27FC236}">
                <a16:creationId xmlns:a16="http://schemas.microsoft.com/office/drawing/2014/main" id="{A29F506C-4372-4ACC-A899-B280F4673A99}"/>
              </a:ext>
            </a:extLst>
          </p:cNvPr>
          <p:cNvGrpSpPr/>
          <p:nvPr/>
        </p:nvGrpSpPr>
        <p:grpSpPr>
          <a:xfrm>
            <a:off x="3810000" y="3962400"/>
            <a:ext cx="4011835" cy="1803449"/>
            <a:chOff x="7138695" y="3060888"/>
            <a:chExt cx="4011835" cy="1803449"/>
          </a:xfrm>
        </p:grpSpPr>
        <p:pic>
          <p:nvPicPr>
            <p:cNvPr id="17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978"/>
            <a:stretch/>
          </p:blipFill>
          <p:spPr>
            <a:xfrm>
              <a:off x="7138695" y="3060888"/>
              <a:ext cx="3926680" cy="1599361"/>
            </a:xfrm>
            <a:prstGeom prst="rect">
              <a:avLst/>
            </a:prstGeom>
          </p:spPr>
        </p:pic>
        <p:sp>
          <p:nvSpPr>
            <p:cNvPr id="18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>
              <a:off x="10053820" y="3250963"/>
              <a:ext cx="1096710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Afbeelding 6">
            <a:extLst>
              <a:ext uri="{FF2B5EF4-FFF2-40B4-BE49-F238E27FC236}">
                <a16:creationId xmlns:a16="http://schemas.microsoft.com/office/drawing/2014/main" id="{3EBF0D4A-322D-4D45-A833-AC61896C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544"/>
          <a:stretch/>
        </p:blipFill>
        <p:spPr>
          <a:xfrm>
            <a:off x="152400" y="3826486"/>
            <a:ext cx="2976563" cy="1659914"/>
          </a:xfrm>
          <a:prstGeom prst="rect">
            <a:avLst/>
          </a:prstGeom>
        </p:spPr>
      </p:pic>
      <p:sp>
        <p:nvSpPr>
          <p:cNvPr id="20" name="Tekstvak 12">
            <a:extLst>
              <a:ext uri="{FF2B5EF4-FFF2-40B4-BE49-F238E27FC236}">
                <a16:creationId xmlns:a16="http://schemas.microsoft.com/office/drawing/2014/main" id="{0C7AAF03-D15E-4B2E-A88B-218902F5C62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10872" y="5490023"/>
            <a:ext cx="2095510" cy="646331"/>
          </a:xfrm>
          <a:prstGeom prst="rect">
            <a:avLst/>
          </a:prstGeom>
          <a:blipFill>
            <a:blip r:embed="rId5"/>
            <a:stretch>
              <a:fillRect l="-2326" t="-5660" r="-1744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1" name="Tekstvak 11">
            <a:extLst>
              <a:ext uri="{FF2B5EF4-FFF2-40B4-BE49-F238E27FC236}">
                <a16:creationId xmlns:a16="http://schemas.microsoft.com/office/drawing/2014/main" id="{55FDCABD-356C-4CB3-91B6-33F314397B7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5860" y="5564096"/>
            <a:ext cx="1808572" cy="646331"/>
          </a:xfrm>
          <a:prstGeom prst="rect">
            <a:avLst/>
          </a:prstGeom>
          <a:blipFill>
            <a:blip r:embed="rId6"/>
            <a:stretch>
              <a:fillRect l="-2694" t="-5660" r="-2020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8400" y="3886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pads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0" y="3733800"/>
            <a:ext cx="920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pixels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F43F8B-51C9-9B4E-9D0F-E69B3F37FE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6689876" y="1111786"/>
            <a:ext cx="1006806" cy="9737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758719-56DC-2040-8ACD-3CE307EFD9ED}"/>
              </a:ext>
            </a:extLst>
          </p:cNvPr>
          <p:cNvSpPr/>
          <p:nvPr/>
        </p:nvSpPr>
        <p:spPr>
          <a:xfrm>
            <a:off x="8054937" y="1196752"/>
            <a:ext cx="357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latin typeface="Verdana"/>
                <a:cs typeface="Verdana"/>
              </a:rPr>
              <a:t>details: PhD </a:t>
            </a:r>
            <a:r>
              <a:rPr lang="nl-NL" dirty="0">
                <a:latin typeface="Verdana"/>
                <a:cs typeface="Verdana"/>
                <a:hlinkClick r:id="rId8"/>
              </a:rPr>
              <a:t>thesis</a:t>
            </a:r>
            <a:r>
              <a:rPr lang="nl-NL" dirty="0">
                <a:latin typeface="Verdana"/>
                <a:cs typeface="Verdana"/>
              </a:rPr>
              <a:t> Kees </a:t>
            </a:r>
            <a:r>
              <a:rPr lang="nl-NL" dirty="0" err="1">
                <a:latin typeface="Verdana"/>
                <a:cs typeface="Verdana"/>
              </a:rPr>
              <a:t>Ligtenberg</a:t>
            </a:r>
            <a:r>
              <a:rPr lang="nl-NL" dirty="0">
                <a:latin typeface="Verdana"/>
                <a:cs typeface="Verdana"/>
              </a:rPr>
              <a:t> 2022</a:t>
            </a:r>
            <a:endParaRPr lang="en-GB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83335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77" y="2133600"/>
            <a:ext cx="5934072" cy="4268368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336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solidFill>
                  <a:srgbClr val="FF0000"/>
                </a:solidFill>
                <a:latin typeface="Verdana"/>
                <a:cs typeface="Verdana"/>
              </a:rPr>
              <a:t>Performance of a </a:t>
            </a:r>
            <a:r>
              <a:rPr lang="en-US" sz="3600" b="0" dirty="0" err="1">
                <a:solidFill>
                  <a:srgbClr val="FF0000"/>
                </a:solidFill>
                <a:latin typeface="Verdana"/>
                <a:cs typeface="Verdana"/>
              </a:rPr>
              <a:t>GridPix</a:t>
            </a:r>
            <a:r>
              <a:rPr lang="en-US" sz="3600" b="0" dirty="0">
                <a:solidFill>
                  <a:srgbClr val="FF0000"/>
                </a:solidFill>
                <a:latin typeface="Verdana"/>
                <a:cs typeface="Verdana"/>
              </a:rPr>
              <a:t> TPC at ILC</a:t>
            </a:r>
            <a:endParaRPr lang="en-GB" altLang="en-US" sz="36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30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74" y="2133600"/>
            <a:ext cx="4335026" cy="42829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1206853"/>
            <a:ext cx="11353800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From full simulation the momentum resolution can be determined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Momentum resolution is about 15% better for the pixels with realistic coverage (with the quads arranged in modules coverage 59%) and deltas. 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2252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6">
            <a:extLst>
              <a:ext uri="{FF2B5EF4-FFF2-40B4-BE49-F238E27FC236}">
                <a16:creationId xmlns:a16="http://schemas.microsoft.com/office/drawing/2014/main" id="{3B2F6128-E4B0-AF4D-B59E-5964AFCCC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 rot="17763818">
            <a:off x="5165305" y="1696189"/>
            <a:ext cx="3285893" cy="2630331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3295347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1646118" y="266700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9270930" y="2697022"/>
            <a:ext cx="2235270" cy="2408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438400" y="2743200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4343400" y="2514600"/>
            <a:ext cx="2274352" cy="338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2400" y="510093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(TimePix1)    </a:t>
            </a:r>
            <a:r>
              <a:rPr lang="en-US" dirty="0">
                <a:latin typeface="Verdana"/>
                <a:cs typeface="Verdana"/>
              </a:rPr>
              <a:t>TPX3 chip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5634335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(2007-14)      </a:t>
            </a:r>
            <a:r>
              <a:rPr lang="en-US">
                <a:latin typeface="Verdana"/>
                <a:cs typeface="Verdana"/>
              </a:rPr>
              <a:t>2017           </a:t>
            </a:r>
            <a:r>
              <a:rPr lang="en-US" dirty="0">
                <a:latin typeface="Verdana"/>
                <a:cs typeface="Verdana"/>
              </a:rPr>
              <a:t>2018              2019                   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 amt="64000"/>
          </a:blip>
          <a:srcRect l="8327" r="4591" b="4133"/>
          <a:stretch/>
        </p:blipFill>
        <p:spPr>
          <a:xfrm>
            <a:off x="8534400" y="228600"/>
            <a:ext cx="3147508" cy="237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6781800" y="3657600"/>
            <a:ext cx="36576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81800" y="1676400"/>
            <a:ext cx="45720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28600"/>
            <a:ext cx="838200" cy="536448"/>
          </a:xfrm>
          <a:prstGeom prst="rect">
            <a:avLst/>
          </a:prstGeom>
        </p:spPr>
      </p:pic>
      <p:pic>
        <p:nvPicPr>
          <p:cNvPr id="16" name="Picture 2" descr="D:\Freiburg\Octopuce\P10100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181301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4114800"/>
            <a:ext cx="14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</a:t>
            </a:r>
            <a:r>
              <a:rPr lang="en-US" sz="1800" dirty="0" err="1">
                <a:latin typeface="Verdana"/>
                <a:cs typeface="Verdana"/>
              </a:rPr>
              <a:t>Octopuce</a:t>
            </a:r>
            <a:r>
              <a:rPr lang="en-US" sz="1800" dirty="0">
                <a:latin typeface="Verdana"/>
                <a:cs typeface="Verdana"/>
              </a:rPr>
              <a:t>)</a:t>
            </a:r>
            <a:endParaRPr lang="en-US" sz="1800"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08DEBDD-5BEC-37EF-C944-549431445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7925" y="1319065"/>
            <a:ext cx="3388532" cy="5263829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983432" y="1471265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tracking Performance for a Pixel TPC based on test beam</a:t>
            </a:r>
          </a:p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Running at B=3.5 T improves the resolution</a:t>
            </a:r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98E08-8E6F-22B2-B90F-91327B82C69E}"/>
              </a:ext>
            </a:extLst>
          </p:cNvPr>
          <p:cNvSpPr txBox="1"/>
          <p:nvPr/>
        </p:nvSpPr>
        <p:spPr>
          <a:xfrm>
            <a:off x="228600" y="2578030"/>
            <a:ext cx="709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ingle electron resolution    6 mm track(“pad”) resolution </a:t>
            </a:r>
            <a:endParaRPr lang="en-NL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7896200" y="2038782"/>
            <a:ext cx="6195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cm track resolution</a:t>
            </a:r>
            <a:endParaRPr lang="en-NL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C4A7E-1327-6D39-357C-E708B2E066B1}"/>
              </a:ext>
            </a:extLst>
          </p:cNvPr>
          <p:cNvSpPr txBox="1"/>
          <p:nvPr/>
        </p:nvSpPr>
        <p:spPr>
          <a:xfrm>
            <a:off x="2255902" y="5555648"/>
            <a:ext cx="9168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10 cm we have a point with a resolution of &lt; 18 (31) </a:t>
            </a:r>
            <a:r>
              <a:rPr lang="en-NL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the track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Comparable to performance of a silicon detector (but TPC gas material).</a:t>
            </a:r>
            <a:endParaRPr lang="en-NL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00393-A1AB-38ED-E54E-5A1A985ECC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20" y="2367329"/>
            <a:ext cx="2331878" cy="3622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83D02-CF41-F77B-5D05-5C7FBF3EB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3016" y="2349284"/>
            <a:ext cx="2397102" cy="3723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E1845F-D278-BBFC-3503-44D63693FEC6}"/>
              </a:ext>
            </a:extLst>
          </p:cNvPr>
          <p:cNvSpPr txBox="1"/>
          <p:nvPr/>
        </p:nvSpPr>
        <p:spPr>
          <a:xfrm>
            <a:off x="573002" y="4437112"/>
            <a:ext cx="1941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 gas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072504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271464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Particle identification (PID) performance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193168" y="1996281"/>
            <a:ext cx="1011168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study in test beam data the dE/dx or dN/dx of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Pixel TPC has measurements with 55 </a:t>
            </a:r>
            <a:r>
              <a:rPr lang="en-US" sz="2000" kern="0" dirty="0">
                <a:solidFill>
                  <a:srgbClr val="0066FF"/>
                </a:solidFill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pixel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detects single electrons with an efficiency &gt; 85%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allows to measure the number of clusters (hits) as a function of the distance along the track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dN/dx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(dE/dx) with high granularity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advantage of hit counting in a Pixel TPC is – due to the digital read out -  that one is not including the fluctuations from the multiplication process in the charge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a pad readout, the charge is used as a measure of dEdx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readout has a worse granularity and includes avalanche fluctuations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has to go to very small pads (‘pixels’) to measure the clusters </a:t>
            </a:r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2849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1C0027-7361-31D4-9077-38B2FD90E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8329" y="700582"/>
            <a:ext cx="3876868" cy="5387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D4D7B-BC68-3852-105F-55AC6F1B0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050" y="650007"/>
            <a:ext cx="3876868" cy="538770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Testbeam PID performance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941027" y="5152696"/>
            <a:ext cx="9173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 has a large Landau 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smaller Landau tail and a more gaussian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electron crossing 8 chips in the module has about 1000 hits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E1823-6ED6-6CE1-F78B-E1BBBC6E9888}"/>
              </a:ext>
            </a:extLst>
          </p:cNvPr>
          <p:cNvSpPr txBox="1"/>
          <p:nvPr/>
        </p:nvSpPr>
        <p:spPr>
          <a:xfrm>
            <a:off x="4201081" y="2060848"/>
            <a:ext cx="117483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FB9BE-BCFF-9183-0850-C2658E58D9D4}"/>
              </a:ext>
            </a:extLst>
          </p:cNvPr>
          <p:cNvSpPr txBox="1"/>
          <p:nvPr/>
        </p:nvSpPr>
        <p:spPr>
          <a:xfrm>
            <a:off x="9120545" y="2060847"/>
            <a:ext cx="13188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609B6-E7CF-67BD-C590-085DA662E043}"/>
              </a:ext>
            </a:extLst>
          </p:cNvPr>
          <p:cNvSpPr txBox="1"/>
          <p:nvPr/>
        </p:nvSpPr>
        <p:spPr>
          <a:xfrm rot="16200000">
            <a:off x="-844568" y="3096761"/>
            <a:ext cx="3336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/>
              </a:rPr>
              <a:t>NIM A 1075 (2025) 345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95015178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932922" y="980728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of PID performance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559496" y="1628800"/>
            <a:ext cx="995508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Combine chips to form a 1 m long track with 60 % coverage for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 ”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truncation”: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reject large clusters and then run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@ 90% using slices of 20 pixels along track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(gives nr of selected hits). A large cluster has more than 6 hits in 5 consecutive pixels.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2 “Template fit”: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 the slope of the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minimum distance (d) in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distribution with an exponential function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(d)=defines the inverse weights):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is then fitted for each track with N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exp(-slope d)</a:t>
            </a:r>
          </a:p>
          <a:p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the PID  observable for electrons and MIP (==70% of hits)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 = nr of selected hits,  method 2 = fitted slope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 is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 = s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(PID)/PID  (for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use the rms)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31CDDE-3A5B-331C-9F97-33607CAAAA8C}"/>
              </a:ext>
            </a:extLst>
          </p:cNvPr>
          <p:cNvSpPr txBox="1"/>
          <p:nvPr/>
        </p:nvSpPr>
        <p:spPr>
          <a:xfrm>
            <a:off x="2144712" y="5404768"/>
            <a:ext cx="8664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Published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“Towards a Pixel TPC part II: particle identification with a 32-chip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detector”, 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Nucl. Instrum. Meth. A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1081 (2026) 170849 </a:t>
            </a: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6196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49C648-9FB9-E29F-8FC3-A1967268D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45411" y="580603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PID performance method “dEdx truncation”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900" y="1928953"/>
            <a:ext cx="385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3.6% for</a:t>
            </a:r>
          </a:p>
          <a:p>
            <a:pPr algn="ctr"/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and 60% coverage</a:t>
            </a:r>
          </a:p>
          <a:p>
            <a:pPr algn="ctr"/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1.03</a:t>
            </a:r>
          </a:p>
          <a:p>
            <a:pPr algn="ctr"/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drift=5-15 mm (flat)</a:t>
            </a:r>
          </a:p>
          <a:p>
            <a:pPr algn="ctr"/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MIP distribution is obtained by dropping 30% of the hits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FAC764-C2B8-C0EE-6160-F90B93A29451}"/>
              </a:ext>
            </a:extLst>
          </p:cNvPr>
          <p:cNvSpPr txBox="1"/>
          <p:nvPr/>
        </p:nvSpPr>
        <p:spPr>
          <a:xfrm>
            <a:off x="5759593" y="4009603"/>
            <a:ext cx="1893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 gas</a:t>
            </a:r>
          </a:p>
        </p:txBody>
      </p:sp>
    </p:spTree>
    <p:extLst>
      <p:ext uri="{BB962C8B-B14F-4D97-AF65-F5344CB8AC3E}">
        <p14:creationId xmlns:p14="http://schemas.microsoft.com/office/powerpoint/2010/main" val="286960223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D3948-C37A-A27F-5E60-72CB71C9C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1BBF46-97B6-EEBC-B8BD-D0CFFF0F4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48" b="3684"/>
          <a:stretch/>
        </p:blipFill>
        <p:spPr>
          <a:xfrm rot="5400000">
            <a:off x="7637604" y="1527356"/>
            <a:ext cx="3757552" cy="5112568"/>
          </a:xfrm>
          <a:prstGeom prst="rect">
            <a:avLst/>
          </a:prstGeom>
        </p:spPr>
      </p:pic>
      <p:pic>
        <p:nvPicPr>
          <p:cNvPr id="11" name="Picture 10" descr="bonn.png">
            <a:extLst>
              <a:ext uri="{FF2B5EF4-FFF2-40B4-BE49-F238E27FC236}">
                <a16:creationId xmlns:a16="http://schemas.microsoft.com/office/drawing/2014/main" id="{245FA62C-292A-2024-C842-04F4CBB26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67DB128F-626E-383B-891D-E4DAB4F7A4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880452A-5A4E-30E3-5168-B359F6CE6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>
            <a:extLst>
              <a:ext uri="{FF2B5EF4-FFF2-40B4-BE49-F238E27FC236}">
                <a16:creationId xmlns:a16="http://schemas.microsoft.com/office/drawing/2014/main" id="{DC81185A-A063-D5A0-F5B8-26FD4DF57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>
            <a:extLst>
              <a:ext uri="{FF2B5EF4-FFF2-40B4-BE49-F238E27FC236}">
                <a16:creationId xmlns:a16="http://schemas.microsoft.com/office/drawing/2014/main" id="{33730E8A-9C1B-8503-1736-20818BFFA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5E6FAE-4BD4-733E-B904-B828815D4179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5F9162-2BB0-0488-BD4B-9FC652866037}"/>
              </a:ext>
            </a:extLst>
          </p:cNvPr>
          <p:cNvSpPr txBox="1"/>
          <p:nvPr/>
        </p:nvSpPr>
        <p:spPr>
          <a:xfrm>
            <a:off x="9192343" y="2827862"/>
            <a:ext cx="2225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B4C31-634F-0617-04EC-1409E31E46C8}"/>
              </a:ext>
            </a:extLst>
          </p:cNvPr>
          <p:cNvSpPr txBox="1"/>
          <p:nvPr/>
        </p:nvSpPr>
        <p:spPr>
          <a:xfrm>
            <a:off x="911424" y="1844824"/>
            <a:ext cx="62565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minimum distance between the hits.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slope of the distribution is related to the number of primary clusters /cm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diffused peak at d&lt;10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(black)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comes from clusters with more than 1 hit. Weights are applied at d &lt; 10 pixels to the follow the exponential cluster distance distribution (blue). In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exponential function.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 1 m track the slope is fitted to the full distance distance distribution using a ML fit.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322C09-6045-DBAD-63F9-7D7E92585DB5}"/>
              </a:ext>
            </a:extLst>
          </p:cNvPr>
          <p:cNvSpPr txBox="1"/>
          <p:nvPr/>
        </p:nvSpPr>
        <p:spPr>
          <a:xfrm>
            <a:off x="2133540" y="1124744"/>
            <a:ext cx="79249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PID</a:t>
            </a:r>
            <a:r>
              <a: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performance method “Template fit”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29E80-5BEB-9133-9B3C-FBDCF86DC4CC}"/>
              </a:ext>
            </a:extLst>
          </p:cNvPr>
          <p:cNvSpPr txBox="1"/>
          <p:nvPr/>
        </p:nvSpPr>
        <p:spPr>
          <a:xfrm>
            <a:off x="2695901" y="5678023"/>
            <a:ext cx="70827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1081 (2026) 170849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72520545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58F334-8AFD-F3FD-2848-42CDF086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7707" y="567156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PID performance method “Template fit”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416" y="1988840"/>
            <a:ext cx="3851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2.9% for a</a:t>
            </a:r>
          </a:p>
          <a:p>
            <a:pPr algn="ctr"/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and 60% coverage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1.07</a:t>
            </a:r>
          </a:p>
          <a:p>
            <a:pPr algn="ctr"/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Ideally this is 1. A number larger than 1 means that the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resolution is +7% larger</a:t>
            </a:r>
          </a:p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48190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F291BB5-74D9-2E16-8FBB-52C93FC48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743953"/>
              </p:ext>
            </p:extLst>
          </p:nvPr>
        </p:nvGraphicFramePr>
        <p:xfrm>
          <a:off x="1271464" y="2892544"/>
          <a:ext cx="95050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812">
                  <a:extLst>
                    <a:ext uri="{9D8B030D-6E8A-4147-A177-3AD203B41FA5}">
                      <a16:colId xmlns:a16="http://schemas.microsoft.com/office/drawing/2014/main" val="2970155944"/>
                    </a:ext>
                  </a:extLst>
                </a:gridCol>
                <a:gridCol w="3514891">
                  <a:extLst>
                    <a:ext uri="{9D8B030D-6E8A-4147-A177-3AD203B41FA5}">
                      <a16:colId xmlns:a16="http://schemas.microsoft.com/office/drawing/2014/main" val="34706059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68192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B=0 R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esolution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B= 1 T Resolution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83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(1) </a:t>
                      </a:r>
                      <a:r>
                        <a:rPr lang="en-GB" baseline="0" dirty="0" err="1">
                          <a:latin typeface="Verdana" panose="020B0604030504040204" pitchFamily="34" charset="0"/>
                        </a:rPr>
                        <a:t>dEdx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 truncation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05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(2) 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T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emplate 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3591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264E63-8AAD-7FBE-695A-E0A0C8D78909}"/>
              </a:ext>
            </a:extLst>
          </p:cNvPr>
          <p:cNvSpPr txBox="1"/>
          <p:nvPr/>
        </p:nvSpPr>
        <p:spPr>
          <a:xfrm>
            <a:off x="1578633" y="4372524"/>
            <a:ext cx="9145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resolution for B=0 is worse than of the B=1 T data because of the larger fluctuations, that were already observed at the chip level (see slide 22).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332A-6A13-47FE-F934-072476F815A3}"/>
              </a:ext>
            </a:extLst>
          </p:cNvPr>
          <p:cNvSpPr txBox="1"/>
          <p:nvPr/>
        </p:nvSpPr>
        <p:spPr>
          <a:xfrm>
            <a:off x="1881592" y="1785010"/>
            <a:ext cx="8842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PID resolution for electrons from data by combining tracks to form a 1 m long track with realistic coverage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~60%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1262-F3F3-E987-95A9-6D5E92BB19DC}"/>
              </a:ext>
            </a:extLst>
          </p:cNvPr>
          <p:cNvSpPr txBox="1"/>
          <p:nvPr/>
        </p:nvSpPr>
        <p:spPr>
          <a:xfrm>
            <a:off x="2711624" y="1104175"/>
            <a:ext cx="6433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 of PID performance</a:t>
            </a:r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4587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695400" y="1449202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extrapolated to the ILD detector*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767409" y="2458631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beam B = 1 T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2.9(3.6)% for method 2 (1)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04710-7D26-9BFF-3C3B-5AFDD0E986D5}"/>
              </a:ext>
            </a:extLst>
          </p:cNvPr>
          <p:cNvSpPr txBox="1"/>
          <p:nvPr/>
        </p:nvSpPr>
        <p:spPr>
          <a:xfrm>
            <a:off x="5187706" y="2132856"/>
            <a:ext cx="544479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detector </a:t>
            </a:r>
          </a:p>
          <a:p>
            <a:pPr algn="ctr"/>
            <a:r>
              <a:rPr lang="en-GB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rInner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329 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rOuter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1770 mm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halflength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(z)</a:t>
            </a:r>
            <a:r>
              <a:rPr lang="en-GB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  = 2350 mm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resolution = 2.5(3.0)%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en-GB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q=p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/2 for method 2 (1)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Assume Pixel TPC performance at B = 1 T at p = 5,6 GeV/c</a:t>
            </a:r>
            <a:endParaRPr lang="en-NL" dirty="0">
              <a:solidFill>
                <a:srgbClr val="0066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1341E-31F1-796D-33DF-561B18E900F7}"/>
              </a:ext>
            </a:extLst>
          </p:cNvPr>
          <p:cNvSpPr txBox="1"/>
          <p:nvPr/>
        </p:nvSpPr>
        <p:spPr>
          <a:xfrm>
            <a:off x="2209800" y="5606534"/>
            <a:ext cx="8534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*Extrapolations to CEPC were presented at the </a:t>
            </a:r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2024 CEPC workshop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309886261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E0C26FC-F524-8DF0-4250-AA85A723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619" y="367342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ILD dEdx performance for T2K 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467068" y="2386623"/>
            <a:ext cx="54185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Ullrich Einhaus performed dEdx studies in ILD and extracted the ILC soft parametrisations for energy loss based on G4 and full simulation of the ILD TPC with T2K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Link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the software. Samples were generated in 2020 with ILC soft v02-02 and v02-02-01 </a:t>
            </a:r>
          </a:p>
        </p:txBody>
      </p:sp>
    </p:spTree>
    <p:extLst>
      <p:ext uri="{BB962C8B-B14F-4D97-AF65-F5344CB8AC3E}">
        <p14:creationId xmlns:p14="http://schemas.microsoft.com/office/powerpoint/2010/main" val="294393904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94" y="535457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4308110" y="554944"/>
            <a:ext cx="4007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cs typeface="Verdana"/>
              </a:rPr>
              <a:t> TPC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cs typeface="Verdana"/>
              </a:rPr>
              <a:t>requirements</a:t>
            </a:r>
            <a:endParaRPr lang="nl-NL" sz="3200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29F98-8388-AF41-B509-5EBE076808DB}"/>
              </a:ext>
            </a:extLst>
          </p:cNvPr>
          <p:cNvSpPr/>
          <p:nvPr/>
        </p:nvSpPr>
        <p:spPr>
          <a:xfrm>
            <a:off x="551384" y="1413937"/>
            <a:ext cx="11521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R&amp;D on a TPC for a e.g. Linear Collider is done in the LCTPC collaboration</a:t>
            </a: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CCCB7-A859-AA49-B291-3F4463798CBD}"/>
              </a:ext>
            </a:extLst>
          </p:cNvPr>
          <p:cNvSpPr txBox="1"/>
          <p:nvPr/>
        </p:nvSpPr>
        <p:spPr>
          <a:xfrm>
            <a:off x="8544272" y="1772816"/>
            <a:ext cx="2304256" cy="8652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7844961" y="2127917"/>
            <a:ext cx="1600200" cy="91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D223F-1740-3CC0-92E9-90346E5F2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94" y="2138967"/>
            <a:ext cx="6386185" cy="4089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6F0FE-4474-FBCE-57DC-E7F9230D306D}"/>
              </a:ext>
            </a:extLst>
          </p:cNvPr>
          <p:cNvSpPr txBox="1"/>
          <p:nvPr/>
        </p:nvSpPr>
        <p:spPr>
          <a:xfrm>
            <a:off x="1199456" y="1876762"/>
            <a:ext cx="5713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Requirements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a TPC from the ILC TDR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41413-BCF0-0B71-08DA-B423DFB92487}"/>
              </a:ext>
            </a:extLst>
          </p:cNvPr>
          <p:cNvSpPr txBox="1"/>
          <p:nvPr/>
        </p:nvSpPr>
        <p:spPr>
          <a:xfrm>
            <a:off x="7093187" y="3250432"/>
            <a:ext cx="48245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like detector concept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TPC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central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tracker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CEPC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tracking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precision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Higgs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running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requirement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nl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(1/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nl-NL" sz="20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loosened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e.g. a factor 10 (LEP like) </a:t>
            </a:r>
          </a:p>
        </p:txBody>
      </p:sp>
    </p:spTree>
    <p:extLst>
      <p:ext uri="{BB962C8B-B14F-4D97-AF65-F5344CB8AC3E}">
        <p14:creationId xmlns:p14="http://schemas.microsoft.com/office/powerpoint/2010/main" val="413703821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B3C256-E413-5C47-415D-CE6C7DA80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02143" y="293286"/>
            <a:ext cx="4264122" cy="6623992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PID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654080" y="1744355"/>
            <a:ext cx="541858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Performance with specified detector dimensions for particles at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 </a:t>
            </a:r>
            <a:r>
              <a:rPr lang="en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 = 0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resolution from electron p = 5 (6) GeV test beam (for B = 1 T) of 2.5% and 3% (--- = method 1) at cos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 = 0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electron pion defined as: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e&gt;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 as: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F0AC6-92A6-35E8-F6CE-9C70D08D85E4}"/>
              </a:ext>
            </a:extLst>
          </p:cNvPr>
          <p:cNvSpPr txBox="1"/>
          <p:nvPr/>
        </p:nvSpPr>
        <p:spPr>
          <a:xfrm>
            <a:off x="3253311" y="5839725"/>
            <a:ext cx="6099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1081 (2026) 170849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46196426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4B8595-04A1-7B14-128F-08768ED85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46035" y="482320"/>
            <a:ext cx="4094971" cy="6361229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PID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852120" y="1947604"/>
            <a:ext cx="500452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expected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pion-kaon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separation for momenta in the range of 2.5-45 GeV/c at cos 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θ = 0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more than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5.5(4.5)</a:t>
            </a:r>
            <a:r>
              <a:rPr lang="el-G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two resolution scenarios.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a momentum of 100 GeV/c the separation is still 3.0(2.0)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σ. </a:t>
            </a:r>
            <a:endParaRPr lang="en-US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separated from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pions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momenta in the range of 2.5-100 GeV/c with more than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6.0(4.8)</a:t>
            </a:r>
            <a:r>
              <a:rPr lang="el-G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σ.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1E484-265F-13CB-DC12-D1916CBA49C2}"/>
              </a:ext>
            </a:extLst>
          </p:cNvPr>
          <p:cNvSpPr txBox="1"/>
          <p:nvPr/>
        </p:nvSpPr>
        <p:spPr>
          <a:xfrm>
            <a:off x="3359696" y="5837202"/>
            <a:ext cx="6099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1081 (2026) 170849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903930144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68FA3-166F-8F66-AA8C-8F055019E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>
            <a:extLst>
              <a:ext uri="{FF2B5EF4-FFF2-40B4-BE49-F238E27FC236}">
                <a16:creationId xmlns:a16="http://schemas.microsoft.com/office/drawing/2014/main" id="{BE708F2D-B189-B041-C93F-401D967D0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612EABF6-3932-80FD-9BA9-6BF9C15EAE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7F003BE8-3BFA-28BC-E76A-DB0A6A5F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>
            <a:extLst>
              <a:ext uri="{FF2B5EF4-FFF2-40B4-BE49-F238E27FC236}">
                <a16:creationId xmlns:a16="http://schemas.microsoft.com/office/drawing/2014/main" id="{AE2E6CC3-54A8-B1CB-4171-CB159241E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>
            <a:extLst>
              <a:ext uri="{FF2B5EF4-FFF2-40B4-BE49-F238E27FC236}">
                <a16:creationId xmlns:a16="http://schemas.microsoft.com/office/drawing/2014/main" id="{87975AEA-2411-FDAA-CD1C-C7B9A6742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6F8EC3-00FF-4982-3D2B-56123F9FD575}"/>
              </a:ext>
            </a:extLst>
          </p:cNvPr>
          <p:cNvSpPr txBox="1"/>
          <p:nvPr/>
        </p:nvSpPr>
        <p:spPr>
          <a:xfrm>
            <a:off x="1499456" y="467961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PID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2766B-A0AC-D7E4-B0AE-EC791FC9F211}"/>
              </a:ext>
            </a:extLst>
          </p:cNvPr>
          <p:cNvSpPr txBox="1"/>
          <p:nvPr/>
        </p:nvSpPr>
        <p:spPr>
          <a:xfrm>
            <a:off x="1334612" y="1628800"/>
            <a:ext cx="10119932" cy="391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The PID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resolution for an electron with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kumimoji="0" lang="en-NL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1 m track length with 60% coverage is measured to be 2.9(3.6)% at B = 1 Tesla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extrapolated 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PID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resolution for 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an ILD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detector is 2.4% (3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%)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This allows for particle identification and separation of kaons from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pions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up to momenta of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45 GeV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with more than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5.5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(4.5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for cos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 The separation 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in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creases up to cos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0.85 (see back up slide).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As demonstrated, the digital read out of a pixel TPC with a small pixel size allows to perform hit and cluster counting and surpasses the PID performance of other readout schemes.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Currently a coverage of ~60% is realized with the TPX3 chip. Using the next generation </a:t>
            </a:r>
            <a:r>
              <a:rPr lang="en-US" sz="1800" kern="0" dirty="0">
                <a:solidFill>
                  <a:srgbClr val="FF0000"/>
                </a:solidFill>
                <a:latin typeface="Verdana"/>
                <a:cs typeface="Verdana"/>
              </a:rPr>
              <a:t>TPX4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 chip with Through Silicon Via‘s will allow to enlarge the coverage and increase the PID and tracking performance. The R&amp;D is part of the DRD1 program  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0175156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371" y="1384875"/>
            <a:ext cx="5992873" cy="13846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/CEPC a pixel TPC as a central tracker – sliced between silicon detectors as in the ILD concept detector - is well suited to carry out the WW, ZH and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physics program. 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B54FF0-E99C-422E-661D-9F132280184A}"/>
                  </a:ext>
                </a:extLst>
              </p:cNvPr>
              <p:cNvSpPr txBox="1"/>
              <p:nvPr/>
            </p:nvSpPr>
            <p:spPr>
              <a:xfrm>
                <a:off x="922371" y="3261171"/>
                <a:ext cx="10718245" cy="2923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CEPC a </a:t>
                </a:r>
                <a:r>
                  <a:rPr lang="en-GB" sz="20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pixel TPC 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is selected as one of the baseline CDR/TDR detectors</a:t>
                </a:r>
              </a:p>
              <a:p>
                <a:pPr marL="0" indent="0">
                  <a:buNone/>
                </a:pP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more challenging situation for a TPC is running at the Z and in particular the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FCCee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/CEPC Tera Z program with 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 = 140 10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34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cm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-2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-1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bosons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produced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at a rate of 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40 kHz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huge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beam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backgrounds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 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10 Giga-Z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FCCee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/CEPC physics program looks realistic with a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GridPix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pixel TPC and the current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FCCee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/CEPC MDI design.  </a:t>
                </a:r>
              </a:p>
              <a:p>
                <a:pPr marL="0" indent="0">
                  <a:buNone/>
                </a:pPr>
                <a:endParaRPr lang="nl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nl-NL" sz="18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detailed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questions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answers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see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backup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slides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B54FF0-E99C-422E-661D-9F1322801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71" y="3261171"/>
                <a:ext cx="10718245" cy="2923877"/>
              </a:xfrm>
              <a:prstGeom prst="rect">
                <a:avLst/>
              </a:prstGeom>
              <a:blipFill>
                <a:blip r:embed="rId2"/>
                <a:stretch>
                  <a:fillRect l="-592" t="-1293" r="-11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ep 8">
            <a:extLst>
              <a:ext uri="{FF2B5EF4-FFF2-40B4-BE49-F238E27FC236}">
                <a16:creationId xmlns:a16="http://schemas.microsoft.com/office/drawing/2014/main" id="{C5F0FE75-F8A8-AAA1-5EB0-C52FBDF599FA}"/>
              </a:ext>
            </a:extLst>
          </p:cNvPr>
          <p:cNvGrpSpPr/>
          <p:nvPr/>
        </p:nvGrpSpPr>
        <p:grpSpPr>
          <a:xfrm>
            <a:off x="7367463" y="1285097"/>
            <a:ext cx="4824537" cy="1584176"/>
            <a:chOff x="7149455" y="4681579"/>
            <a:chExt cx="4876923" cy="1764303"/>
          </a:xfrm>
        </p:grpSpPr>
        <p:pic>
          <p:nvPicPr>
            <p:cNvPr id="8" name="Afbeelding 6">
              <a:extLst>
                <a:ext uri="{FF2B5EF4-FFF2-40B4-BE49-F238E27FC236}">
                  <a16:creationId xmlns:a16="http://schemas.microsoft.com/office/drawing/2014/main" id="{70C7CA4B-7151-D5BE-4638-7F426B166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7" b="25276"/>
            <a:stretch/>
          </p:blipFill>
          <p:spPr>
            <a:xfrm>
              <a:off x="7149455" y="4681579"/>
              <a:ext cx="4669132" cy="1764303"/>
            </a:xfrm>
            <a:prstGeom prst="rect">
              <a:avLst/>
            </a:prstGeom>
          </p:spPr>
        </p:pic>
        <p:sp>
          <p:nvSpPr>
            <p:cNvPr id="9" name="Tekstvak 7">
              <a:extLst>
                <a:ext uri="{FF2B5EF4-FFF2-40B4-BE49-F238E27FC236}">
                  <a16:creationId xmlns:a16="http://schemas.microsoft.com/office/drawing/2014/main" id="{8F1BFD9A-5F1E-AC38-052D-2DE551860A20}"/>
                </a:ext>
              </a:extLst>
            </p:cNvPr>
            <p:cNvSpPr txBox="1"/>
            <p:nvPr/>
          </p:nvSpPr>
          <p:spPr>
            <a:xfrm>
              <a:off x="11075925" y="6168883"/>
              <a:ext cx="950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IHEP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8079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332656"/>
            <a:ext cx="10363200" cy="720080"/>
          </a:xfrm>
        </p:spPr>
        <p:txBody>
          <a:bodyPr/>
          <a:lstStyle/>
          <a:p>
            <a:r>
              <a:rPr lang="en-US" sz="3200" b="0" dirty="0">
                <a:solidFill>
                  <a:srgbClr val="FF0000"/>
                </a:solidFill>
                <a:latin typeface="Verdana"/>
                <a:cs typeface="Verdana"/>
              </a:rPr>
              <a:t>Conclusions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Pixel TPC at a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US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0" y="1460004"/>
            <a:ext cx="9505056" cy="4849316"/>
          </a:xfrm>
        </p:spPr>
        <p:txBody>
          <a:bodyPr/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performance of a pixel TPC based on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GridPixes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has been studied based on prototypes and test beam measurements. It provides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precision continuous tracking with a low material budget 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 powerful particle identification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CEPC a pixel TPC as a central tracker – sliced between silicon detectors as in the ILD concept detector - is well suited to carry out the WW, ZH and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physics program.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10 Giga-Z physics program looks realistic with the proposed  pixel TPC and the current MDI design. </a:t>
            </a:r>
          </a:p>
          <a:p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After years of R</a:t>
            </a:r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&amp;D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 a  pixel TPC has become a realistic viable option for experiments</a:t>
            </a:r>
            <a:endParaRPr lang="en-GB" sz="16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R&amp;D on a Pixel TPC with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devices with reduced ion back flow based on the TPX3 or TPX4 ASICs are part of the DRD1 program.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764357" cy="3024336"/>
          </a:xfrm>
        </p:spPr>
        <p:txBody>
          <a:bodyPr/>
          <a:lstStyle/>
          <a:p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</a:t>
            </a: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plots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53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484784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tracking Performance for a Pixel TPC based on test beam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623391" y="2060848"/>
            <a:ext cx="43204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last 10 cm track provides very high resolution ‘point’ in the endcap (cos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&gt;0.8). This is due to the short drift distance and the high resolution pixel readout.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high precision endcap ‘point’ can be used to calibrate out the TPC distortions presents at high luminosity Z running.</a:t>
            </a:r>
            <a:endParaRPr lang="en-NL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58C77-2C0B-C2B7-4593-46C92A045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5042" y="981596"/>
            <a:ext cx="362991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74798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CA3B8D-2222-F4B1-AA2B-F3698E023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6907" y="466131"/>
            <a:ext cx="4125538" cy="6408712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500966" y="2091620"/>
            <a:ext cx="541858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 for different cos(theta) values due to the track length dependence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cos(theta)=0 till 0.95 the separation lies between the black and red curves.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above 0.95-0.975 the separation drops till the blue curve.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Excellent performance over very large polar angle range </a:t>
            </a:r>
          </a:p>
          <a:p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83F02-12B4-6174-519C-1A054914A060}"/>
              </a:ext>
            </a:extLst>
          </p:cNvPr>
          <p:cNvSpPr txBox="1"/>
          <p:nvPr/>
        </p:nvSpPr>
        <p:spPr>
          <a:xfrm>
            <a:off x="1499456" y="230078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Pixel TPC</a:t>
            </a:r>
          </a:p>
        </p:txBody>
      </p:sp>
    </p:spTree>
    <p:extLst>
      <p:ext uri="{BB962C8B-B14F-4D97-AF65-F5344CB8AC3E}">
        <p14:creationId xmlns:p14="http://schemas.microsoft.com/office/powerpoint/2010/main" val="10686631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A563D-7BCC-312B-BBD6-535E6A60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3A166-0734-328B-E17E-5C1D790F3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425" y="188640"/>
            <a:ext cx="8384041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2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5BF27E6-ED82-3A5E-D146-9809D08B2A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400" y="988740"/>
                <a:ext cx="11234465" cy="518470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 pixel TPC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events?</a:t>
                </a:r>
                <a:endParaRPr lang="en-GB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TPC total drift time is about </a:t>
                </a: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30 </a:t>
                </a:r>
                <a:r>
                  <a:rPr lang="en-US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μs</a:t>
                </a:r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This means that there is on average 1.2 event / TPC readout cycle</a:t>
                </a:r>
              </a:p>
              <a:p>
                <a:pPr lvl="1"/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The excellent time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resolution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time stamping of tracks &lt; 1.2 ns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allows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resolve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</a:t>
                </a: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the current readout deal with the Z rate?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Link speed of Timepix3 (in Quad): 2.6 M hits/s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 </a:t>
                </a:r>
                <a:r>
                  <a:rPr lang="en-GB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the module </a:t>
                </a:r>
                <a:r>
                  <a:rPr lang="en-GB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testbeam</a:t>
                </a:r>
                <a:r>
                  <a:rPr lang="en-GB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we tested up to rates of  5.7 kHz. </a:t>
                </a:r>
                <a:endParaRPr lang="en-GB" sz="1800" baseline="30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This is sufficient to deal with hits from Z’s in high luminosity Z running </a:t>
                </a:r>
              </a:p>
              <a:p>
                <a:pPr lvl="2"/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Expect about 90 kHz/cm</a:t>
                </a:r>
                <a:r>
                  <a:rPr lang="en-GB" sz="16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from hadronic Z </a:t>
                </a:r>
                <a:r>
                  <a:rPr lang="en-GB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decays@inner</a:t>
                </a:r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radius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What is the current power consumption?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power pulsing is possible at a circular collider (at e.g. ILC power pulsing is possible)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Current power consumption TPX3 chip 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2W/chip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endParaRPr lang="en-GB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So: good cooling is important but no show-stopper.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LCTPC, CO2 cooling has been developed and tested for the MM read-out technology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 save power the TPX3/4 chips can be run in 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LowPowerMode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reduction factor 10.</a:t>
                </a:r>
              </a:p>
              <a:p>
                <a:pPr marL="914400" lvl="2" indent="0">
                  <a:buNone/>
                </a:pPr>
                <a:endParaRPr lang="en-GB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endParaRPr lang="nl-NL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5BF27E6-ED82-3A5E-D146-9809D08B2A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988740"/>
                <a:ext cx="11234465" cy="5184706"/>
              </a:xfr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178471-2347-0D86-F38A-E27D96E6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DC75A2-B8AF-3C64-2594-D4AA398F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61A2A15-5D6C-2ABF-5FD0-AAE61D6EF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679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3DE26-CE1D-A83E-41E3-6ED673FB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F1151-2404-B38A-BA61-230EA46A5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1" y="188640"/>
            <a:ext cx="8455826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2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BD1D04-78E3-21D6-3C1A-7BC059401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24744"/>
            <a:ext cx="10800645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importance of the beam background and the optimization of the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/CEPC machine detector interface MDI</a:t>
            </a:r>
          </a:p>
          <a:p>
            <a:pPr marL="0" indent="0">
              <a:buNone/>
            </a:pPr>
            <a:endParaRPr lang="en-GB" sz="1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Hit rates are currently dominated by the beam background (not by Z decays)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beam background study presented in the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October 2024  ECFA meeting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Daniel Jeans (for a 2 T B field) would correspond to a sizeable background rate of about 300 MHz/cm</a:t>
            </a:r>
            <a:r>
              <a:rPr lang="en-GB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(@inner radius).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 October 2024, the MDI has improved, a B field of 2.5(3-3.5?) T seems possible and the backgrounds have been reduced significantly. But his needs more optimisation.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Pixel TPC – due to the high granularity – has an occupancy of &lt; 1% for 300 MHz/cm</a:t>
            </a:r>
            <a:r>
              <a:rPr lang="en-GB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(@inner radius). The read-out speed of the current TPX3 has to be upgraded to cope with the large background rate. R&amp;D for a fast read-out based on TPX3/4, like the 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VeloPix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(LHCb) is needed.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7DCA7-F328-C479-6B36-0980293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CAE619-82E4-B303-BA50-6430DD62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3700AC9-8CFC-CEDB-D7E7-D529AB3C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463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12294" y="260648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 </a:t>
            </a:r>
            <a:r>
              <a:rPr lang="en-GB" altLang="en-US" sz="4000" b="0" dirty="0">
                <a:solidFill>
                  <a:srgbClr val="FF0000"/>
                </a:solidFill>
                <a:latin typeface="Verdana"/>
                <a:cs typeface="Verdana"/>
              </a:rPr>
              <a:t>TPC layout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 amt="64000"/>
          </a:blip>
          <a:srcRect l="8327" r="4591" b="4133"/>
          <a:stretch/>
        </p:blipFill>
        <p:spPr>
          <a:xfrm>
            <a:off x="860260" y="1916832"/>
            <a:ext cx="4515660" cy="340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688" y="517231"/>
            <a:ext cx="982216" cy="62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850ED-5631-DD47-9517-4E898FE579B9}"/>
              </a:ext>
            </a:extLst>
          </p:cNvPr>
          <p:cNvSpPr/>
          <p:nvPr/>
        </p:nvSpPr>
        <p:spPr>
          <a:xfrm>
            <a:off x="5807968" y="980728"/>
            <a:ext cx="61206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Material budget is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TPC gas 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inner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0.03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outer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&lt; 0.25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endplates (</a:t>
            </a:r>
            <a:r>
              <a:rPr lang="en-GB" altLang="en-US" sz="2000" dirty="0" err="1">
                <a:latin typeface="Verdana"/>
                <a:cs typeface="Verdana"/>
              </a:rPr>
              <a:t>incl</a:t>
            </a:r>
            <a:r>
              <a:rPr lang="en-GB" altLang="en-US" sz="2000" dirty="0">
                <a:latin typeface="Verdana"/>
                <a:cs typeface="Verdana"/>
              </a:rPr>
              <a:t> readout)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Note the very low budget in the barrel region. Material budget can be respected by different technologies like GEM, 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 and Pixels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TPC is sliced between silicon detectors VTX, SIT and SET </a:t>
            </a:r>
          </a:p>
          <a:p>
            <a:pPr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pixel readout is a serious option for the TPC readout plane @ ILC/FFC-</a:t>
            </a:r>
            <a:r>
              <a:rPr lang="en-GB" altLang="en-US" sz="2000" dirty="0" err="1">
                <a:latin typeface="Verdana"/>
                <a:cs typeface="Verdana"/>
              </a:rPr>
              <a:t>ee</a:t>
            </a:r>
            <a:r>
              <a:rPr lang="en-GB" altLang="en-US" sz="2000" dirty="0">
                <a:latin typeface="Verdana"/>
                <a:cs typeface="Verdana"/>
              </a:rPr>
              <a:t>/CLIC/CEPC colliders</a:t>
            </a:r>
          </a:p>
        </p:txBody>
      </p:sp>
    </p:spTree>
    <p:extLst>
      <p:ext uri="{BB962C8B-B14F-4D97-AF65-F5344CB8AC3E}">
        <p14:creationId xmlns:p14="http://schemas.microsoft.com/office/powerpoint/2010/main" val="2870415320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1E4A9-8EC6-EF37-2ADF-8B8BD2E74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82985-1BF7-7F6C-5432-26BE1220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5" y="188640"/>
            <a:ext cx="8311811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2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55E3AB-B9D9-E246-DE18-B2C717BE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1" y="908720"/>
            <a:ext cx="10256025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about track distortions?</a:t>
            </a:r>
          </a:p>
          <a:p>
            <a:pPr lvl="1"/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an issue for running at 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cms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energies of WW, ZH, 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two important sources of track distortions of the TPC drift field: </a:t>
            </a:r>
          </a:p>
          <a:p>
            <a:pPr lvl="2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slowly drifting primary ions (from Zs and background) </a:t>
            </a:r>
          </a:p>
          <a:p>
            <a:pPr lvl="2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ions produced in the amplification process flowing back (IBF)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ILC gating is possible to reduce the IBF; at FCC-ee this is not realistic, for a Pixel TPC a double grid is the best solution (see below)</a:t>
            </a: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it possible to reduce the IBF for a pixel TPC?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IDEA: by making chip with a double grid structure (see back up slide)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idea was already realized as a ‘TWINGRID’ NIMA 610 (2009) 644-648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GEMs for the ALICE TPC this was also the way – use several GEMs to reduce IBF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IBF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easily modelled and w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 3 10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  <a:p>
            <a:pPr lvl="1"/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It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R&amp;D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 lab in Bonn. </a:t>
            </a:r>
          </a:p>
          <a:p>
            <a:pPr marL="457200" lvl="1" indent="0">
              <a:buNone/>
            </a:pPr>
            <a:endParaRPr lang="nl-N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buNone/>
            </a:pP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of single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GrixPix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1.3%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is 26. </a:t>
            </a:r>
          </a:p>
          <a:p>
            <a:pPr marL="457200" lvl="1" indent="0">
              <a:buNone/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551F7E-47C5-D888-1238-7744F46E8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E5989B-8C56-59CD-226F-FF025E8E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9E5800E-10BF-6D90-C33B-7CD125DEE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435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8B0E6-1932-4A56-1D62-00BCDBCF4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523D0B-3131-EBC3-F38B-8099FA92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1" y="324644"/>
            <a:ext cx="8527835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2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B24D09-E185-2265-A2CA-8417D66D7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983" y="1135678"/>
            <a:ext cx="10134484" cy="57223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TPC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a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TeraZ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factory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0" indent="0">
              <a:buNone/>
            </a:pPr>
            <a:endParaRPr lang="nl-NL" sz="105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Tera-Z studies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Daniel Jeans and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Keisuke Fuji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 that for FCC-ee this means: distortions from Z decays up to &lt; O(100)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problem is that the beam backgrounds are by far the dominant source for the ions in the TPC volume. A reduction of that background is important.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beam background study presented in the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October 2024 ECFA meeting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Daniel Jeans (for a 2 T B field) gave estimates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old MDI but it is likely that the numbers can go down substantially. The MDI for ILC (ILD_I5_v02_2T) yields a background that is a factor 40 lower than the FCCee. 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also an idea to operate the TPC with a Neon based gas that could bring the backgrounds down by an order of magnitude. This needs study.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can be argued that in an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ILD like detector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distortions can be mapped out using the silicon VTX-SIT/SET detectors. See e.g. the backup slide on fitting out TPC distortions. </a:t>
            </a:r>
          </a:p>
          <a:p>
            <a:pPr marL="0" indent="0">
              <a:buNone/>
            </a:pPr>
            <a:endParaRPr lang="nl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D46D2D-205B-312E-93AC-B6E190812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5B8447-FAD5-0F2E-E242-CC1D1923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0B10831-01F8-6B35-5ADD-9FA31281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487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7E801-8BA6-58A9-9D80-FA90EEFD0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4ADF1-8B16-9011-E591-067CFD90D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616" y="332656"/>
            <a:ext cx="8671850" cy="72008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US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695B6E-77A1-8FDE-1133-EB75233CD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370" y="1099964"/>
            <a:ext cx="9865096" cy="4849316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Tera Z CEPC physics program</a:t>
            </a:r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could be carried out, but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needs a lot of power to process the large amounts of background hits in the tracking detectors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needs more study to reduce the beam background by an improved MDI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techniques should be studied to correct for the TPC distortions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TPX3 read out should be optimized to cope with the high readout rate and minimise the power consumption</a:t>
            </a:r>
          </a:p>
          <a:p>
            <a:pPr marL="0" indent="0">
              <a:buNone/>
            </a:pPr>
            <a:r>
              <a:rPr lang="en-GB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CEPC the Tera Z option is considered to be less important. The physics case seems IMO rather weak to go beyond 10 Giga Zs. </a:t>
            </a:r>
          </a:p>
          <a:p>
            <a:pPr marL="0" indent="0">
              <a:buNone/>
            </a:pP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F04AA0E-D62C-F2AA-87DF-073DB5BA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181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nn.png">
            <a:extLst>
              <a:ext uri="{FF2B5EF4-FFF2-40B4-BE49-F238E27FC236}">
                <a16:creationId xmlns:a16="http://schemas.microsoft.com/office/drawing/2014/main" id="{16AB3336-7CA3-3ADF-04DD-406A4A450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7" y="252636"/>
            <a:ext cx="8383819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out TPC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32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268760"/>
            <a:ext cx="10586393" cy="5722322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 out distortions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muons from Z decays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E.g. by fitting the 3D spatial distribution as a function of time as was done by ALEPH and more recently by ALICE. Using this distribution the hits positions are corrected and the TPC track refitted.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with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silicon trackers around the TPC</a:t>
            </a:r>
            <a:r>
              <a:rPr lang="en-GB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more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elaborate methods can be used. One can use the track predictions based of the silicon trackers SIT and SET to correct on a track-by-track level the TPC track. 	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can use as a constraint that the extrapolated positions and angles agree with the measured in the SIT and SET.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Practically, one can e.g. correct the TPC track parameters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ultimate way is a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technique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 to ATLAS. In the ATLAS track fit the common systematics is fitted out for sets of Muon hits. For ILD @ FCC the fit would fit free parameters in the distortion model, while using as a constraint the SIT and SET position and direction measurements. 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simplest case is a model where the strength (amplitude) and radial dependence would be scaled and a model is used for the 3D extrapolations.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2DD5BDF-9896-ED5F-AA08-BFA600660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CTPClogo_simple.wb.png">
            <a:extLst>
              <a:ext uri="{FF2B5EF4-FFF2-40B4-BE49-F238E27FC236}">
                <a16:creationId xmlns:a16="http://schemas.microsoft.com/office/drawing/2014/main" id="{4EC76E53-D832-45FC-96B6-4F116D958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83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nn.png">
            <a:extLst>
              <a:ext uri="{FF2B5EF4-FFF2-40B4-BE49-F238E27FC236}">
                <a16:creationId xmlns:a16="http://schemas.microsoft.com/office/drawing/2014/main" id="{5E2AADB3-EE95-5366-D312-EFC6DC16A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368" y="304800"/>
            <a:ext cx="2489200" cy="965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825" y="116632"/>
            <a:ext cx="7244655" cy="800100"/>
          </a:xfrm>
        </p:spPr>
        <p:txBody>
          <a:bodyPr/>
          <a:lstStyle/>
          <a:p>
            <a:r>
              <a:rPr lang="nl-NL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in a Pixel TPC</a:t>
            </a:r>
            <a:endParaRPr lang="en-GB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877" y="1545657"/>
            <a:ext cx="9934707" cy="4979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Ion back flow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second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device.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important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holes of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The Ion back flow is a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geometry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fields.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- have been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LCTPC WP #326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</a:p>
          <a:p>
            <a:pPr marL="0" indent="0">
              <a:buNone/>
            </a:pP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3 10</a:t>
            </a:r>
            <a:r>
              <a:rPr lang="en-US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B02B1-81E7-A545-9CFB-3B847B2EC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3013"/>
            <a:ext cx="5164667" cy="2189370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BEBA02B-93F0-9B4C-B46B-02322BB99C0B}"/>
              </a:ext>
            </a:extLst>
          </p:cNvPr>
          <p:cNvGraphicFramePr>
            <a:graphicFrameLocks noGrp="1"/>
          </p:cNvGraphicFramePr>
          <p:nvPr/>
        </p:nvGraphicFramePr>
        <p:xfrm>
          <a:off x="5303912" y="3448144"/>
          <a:ext cx="684076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31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Ion backflow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30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6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25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GridPix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transparancy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</a:p>
                    <a:p>
                      <a:pPr algn="ctr"/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99.4%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91.7%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7">
            <a:extLst>
              <a:ext uri="{FF2B5EF4-FFF2-40B4-BE49-F238E27FC236}">
                <a16:creationId xmlns:a16="http://schemas.microsoft.com/office/drawing/2014/main" id="{C8E9AA3B-7A6B-EFBA-825C-EFF7B931A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CTPClogo_simple.wb.png">
            <a:extLst>
              <a:ext uri="{FF2B5EF4-FFF2-40B4-BE49-F238E27FC236}">
                <a16:creationId xmlns:a16="http://schemas.microsoft.com/office/drawing/2014/main" id="{15111E9E-37B0-FE93-8308-6E931E003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D65C0-38D3-AAFA-C2AE-B93ED23B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A255E-EAB9-B149-BC52-0FA329D9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96" y="933598"/>
            <a:ext cx="3417531" cy="218448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720B9E7E-F77A-71AD-0B78-E3A92E6228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63452" y="116632"/>
            <a:ext cx="9865096" cy="1080120"/>
          </a:xfrm>
        </p:spPr>
        <p:txBody>
          <a:bodyPr anchor="ctr"/>
          <a:lstStyle/>
          <a:p>
            <a:r>
              <a:rPr lang="en-GB" altLang="en-US" sz="3600" b="0" dirty="0">
                <a:solidFill>
                  <a:srgbClr val="FF0000"/>
                </a:solidFill>
                <a:latin typeface="Verdana"/>
                <a:cs typeface="Verdana"/>
              </a:rPr>
              <a:t>Why a (pixel) TPC as a central tracker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F08A65-209C-0264-BCC4-708DDDA9097D}"/>
              </a:ext>
            </a:extLst>
          </p:cNvPr>
          <p:cNvSpPr/>
          <p:nvPr/>
        </p:nvSpPr>
        <p:spPr>
          <a:xfrm>
            <a:off x="1055440" y="764704"/>
            <a:ext cx="100811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Low material budget that allows high precision tracking</a:t>
            </a: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</a:t>
            </a:r>
            <a:r>
              <a:rPr lang="en-GB" altLang="en-US" sz="2000" dirty="0">
                <a:solidFill>
                  <a:srgbClr val="0066FF"/>
                </a:solidFill>
                <a:latin typeface="Verdana"/>
                <a:cs typeface="Verdana"/>
              </a:rPr>
              <a:t>Continuous 3D tracking </a:t>
            </a:r>
            <a:r>
              <a:rPr lang="en-GB" altLang="en-US" sz="2000" dirty="0">
                <a:latin typeface="Verdana"/>
                <a:cs typeface="Verdana"/>
              </a:rPr>
              <a:t>(</a:t>
            </a:r>
            <a:r>
              <a:rPr lang="en-GB" altLang="en-US" sz="2000" dirty="0" err="1">
                <a:latin typeface="Verdana"/>
                <a:cs typeface="Verdana"/>
              </a:rPr>
              <a:t>x,y</a:t>
            </a:r>
            <a:r>
              <a:rPr lang="en-GB" altLang="en-US" sz="2000" dirty="0">
                <a:latin typeface="Verdana"/>
                <a:cs typeface="Verdana"/>
              </a:rPr>
              <a:t>, t) and track following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Excellent v0 reconstruction  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Ideal for particle flow and combined calorimetry</a:t>
            </a: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TPC is sliced between silicon detectors 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provides required momentum resolution and constraints</a:t>
            </a: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Very </a:t>
            </a:r>
            <a:r>
              <a:rPr lang="en-GB" altLang="en-US" sz="2000" dirty="0">
                <a:solidFill>
                  <a:srgbClr val="0066FF"/>
                </a:solidFill>
                <a:latin typeface="Verdana"/>
                <a:cs typeface="Verdana"/>
              </a:rPr>
              <a:t>powerful particle identification </a:t>
            </a:r>
            <a:r>
              <a:rPr lang="en-GB" altLang="en-US" sz="2000" dirty="0">
                <a:latin typeface="Verdana"/>
                <a:cs typeface="Verdana"/>
              </a:rPr>
              <a:t>based on </a:t>
            </a:r>
            <a:r>
              <a:rPr lang="en-GB" altLang="en-US" sz="2000" dirty="0" err="1">
                <a:latin typeface="Verdana"/>
                <a:cs typeface="Verdana"/>
              </a:rPr>
              <a:t>dEdx</a:t>
            </a:r>
            <a:endParaRPr lang="en-GB" altLang="en-US" sz="2000" dirty="0">
              <a:latin typeface="Verdana"/>
              <a:cs typeface="Verdana"/>
            </a:endParaRP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for electrons (suppress </a:t>
            </a:r>
            <a:r>
              <a:rPr lang="en-GB" altLang="en-US" sz="2000" dirty="0" err="1">
                <a:latin typeface="Verdana"/>
                <a:cs typeface="Verdana"/>
              </a:rPr>
              <a:t>pions</a:t>
            </a:r>
            <a:r>
              <a:rPr lang="en-GB" altLang="en-US" sz="2000" dirty="0">
                <a:latin typeface="Verdana"/>
                <a:cs typeface="Verdana"/>
              </a:rPr>
              <a:t>)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for kaons (H-&gt;ss) and protons </a:t>
            </a:r>
          </a:p>
          <a:p>
            <a:pPr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TPC excellent option for CEPC WW, ZH, </a:t>
            </a:r>
            <a:r>
              <a:rPr lang="en-GB" altLang="en-US" sz="2000" dirty="0" err="1">
                <a:latin typeface="Verdana"/>
                <a:cs typeface="Verdana"/>
              </a:rPr>
              <a:t>tt</a:t>
            </a:r>
            <a:r>
              <a:rPr lang="en-GB" altLang="en-US" sz="2000" dirty="0">
                <a:latin typeface="Verdana"/>
                <a:cs typeface="Verdana"/>
              </a:rPr>
              <a:t> etc running</a:t>
            </a:r>
          </a:p>
          <a:p>
            <a:pPr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Running at the Z is feasible but challenging (see discussion later)</a:t>
            </a:r>
          </a:p>
          <a:p>
            <a:pPr lvl="1"/>
            <a:endParaRPr lang="en-GB" altLang="en-US" sz="2000" dirty="0">
              <a:latin typeface="Verdana"/>
              <a:cs typeface="Verdana"/>
            </a:endParaRPr>
          </a:p>
          <a:p>
            <a:pPr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A pixel TPC combines a large drift volume with a silicon read out plane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tracking with high granularity and low systematic uncertainties</a:t>
            </a:r>
          </a:p>
          <a:p>
            <a:pPr lvl="1"/>
            <a:r>
              <a:rPr lang="en-GB" altLang="en-US" sz="2000" dirty="0">
                <a:latin typeface="Verdana"/>
                <a:cs typeface="Verdana"/>
              </a:rPr>
              <a:t>   due to “silicon” precision (1-10 </a:t>
            </a:r>
            <a:r>
              <a:rPr lang="en-GB" altLang="en-US" sz="2000" dirty="0">
                <a:latin typeface="Symbol" pitchFamily="2" charset="2"/>
                <a:cs typeface="Verdana"/>
              </a:rPr>
              <a:t>m</a:t>
            </a:r>
            <a:r>
              <a:rPr lang="en-GB" altLang="en-US" sz="2000" dirty="0">
                <a:latin typeface="Verdana"/>
                <a:cs typeface="Verdana"/>
              </a:rPr>
              <a:t>m) in the production process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the best (see slides) PID performance </a:t>
            </a:r>
            <a:r>
              <a:rPr lang="en-GB" altLang="en-US" sz="2000" dirty="0" err="1">
                <a:latin typeface="Verdana"/>
                <a:cs typeface="Verdana"/>
              </a:rPr>
              <a:t>dEdx</a:t>
            </a:r>
            <a:r>
              <a:rPr lang="en-GB" altLang="en-US" sz="2000" dirty="0">
                <a:latin typeface="Verdana"/>
                <a:cs typeface="Verdana"/>
              </a:rPr>
              <a:t> and cluster counting</a:t>
            </a:r>
          </a:p>
          <a:p>
            <a:r>
              <a:rPr lang="en-GB" altLang="en-US" sz="2000" dirty="0">
                <a:latin typeface="Verdana"/>
                <a:cs typeface="Verdana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AAFF2-176D-9F8B-6863-8A1A7BE2BCE4}"/>
              </a:ext>
            </a:extLst>
          </p:cNvPr>
          <p:cNvSpPr txBox="1"/>
          <p:nvPr/>
        </p:nvSpPr>
        <p:spPr>
          <a:xfrm>
            <a:off x="9624392" y="1196752"/>
            <a:ext cx="118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</a:t>
            </a:r>
          </a:p>
        </p:txBody>
      </p:sp>
    </p:spTree>
    <p:extLst>
      <p:ext uri="{BB962C8B-B14F-4D97-AF65-F5344CB8AC3E}">
        <p14:creationId xmlns:p14="http://schemas.microsoft.com/office/powerpoint/2010/main" val="368868193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>
                <a:latin typeface="Verdana"/>
                <a:cs typeface="Verdana"/>
              </a:rPr>
              <a:t> </a:t>
            </a:r>
            <a:r>
              <a:rPr lang="en-GB" altLang="en-US" sz="3600" b="0" dirty="0" err="1">
                <a:latin typeface="Verdana"/>
                <a:cs typeface="Verdana"/>
              </a:rPr>
              <a:t>GridPix</a:t>
            </a:r>
            <a:r>
              <a:rPr lang="en-GB" altLang="en-US" sz="3600" b="0" dirty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>
                <a:latin typeface="Verdana"/>
                <a:cs typeface="Verdana"/>
              </a:rPr>
              <a:t>InGrid</a:t>
            </a:r>
            <a:r>
              <a:rPr lang="en-GB" altLang="en-US" sz="2000" dirty="0">
                <a:latin typeface="Verdana"/>
                <a:cs typeface="Verdana"/>
              </a:rPr>
              <a:t> post-processed @ IZM (in 2025 @ Bonn)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/>
              <a:t>  </a:t>
            </a:r>
            <a:r>
              <a:rPr lang="en-GB" altLang="en-US" sz="1800" dirty="0">
                <a:latin typeface="Verdana"/>
                <a:cs typeface="Verdana"/>
              </a:rPr>
              <a:t>Aluminium grid (1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35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holes, 55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TDC with </a:t>
            </a:r>
            <a:r>
              <a:rPr lang="en-GB" altLang="en-US" sz="2000" b="1" dirty="0">
                <a:latin typeface="Verdana"/>
                <a:cs typeface="Verdana"/>
              </a:rPr>
              <a:t>640 MHz clock </a:t>
            </a:r>
            <a:r>
              <a:rPr lang="en-GB" altLang="en-US" sz="2000" dirty="0">
                <a:latin typeface="Verdana"/>
                <a:cs typeface="Verdana"/>
              </a:rPr>
              <a:t>(1.56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>
                <a:latin typeface="Verdana"/>
                <a:cs typeface="Verdana"/>
              </a:rPr>
              <a:t>pixel address </a:t>
            </a:r>
            <a:r>
              <a:rPr lang="en-GB" altLang="en-US" sz="1800" dirty="0">
                <a:latin typeface="Verdana"/>
                <a:cs typeface="Verdana"/>
              </a:rPr>
              <a:t>and </a:t>
            </a:r>
            <a:r>
              <a:rPr lang="en-GB" altLang="en-US" sz="1800" b="1" dirty="0">
                <a:latin typeface="Verdana"/>
                <a:cs typeface="Verdana"/>
              </a:rPr>
              <a:t>time stamp </a:t>
            </a:r>
            <a:r>
              <a:rPr lang="en-GB" altLang="en-US" sz="1800" dirty="0">
                <a:latin typeface="Verdana"/>
                <a:cs typeface="Verdana"/>
              </a:rPr>
              <a:t>of arrival time (</a:t>
            </a:r>
            <a:r>
              <a:rPr lang="en-GB" altLang="en-US" sz="1800" dirty="0" err="1">
                <a:latin typeface="Verdana"/>
                <a:cs typeface="Verdana"/>
              </a:rPr>
              <a:t>ToA</a:t>
            </a:r>
            <a:r>
              <a:rPr lang="en-GB" altLang="en-US" sz="1800" dirty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Time over threshold (</a:t>
            </a:r>
            <a:r>
              <a:rPr lang="en-GB" altLang="en-US" sz="1800" dirty="0" err="1">
                <a:latin typeface="Verdana"/>
                <a:cs typeface="Verdana"/>
              </a:rPr>
              <a:t>ToT</a:t>
            </a:r>
            <a:r>
              <a:rPr lang="en-GB" altLang="en-US" sz="1800" dirty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>
                <a:latin typeface="Verdana"/>
                <a:cs typeface="Verdana"/>
              </a:rPr>
              <a:t>Trigger</a:t>
            </a:r>
            <a:r>
              <a:rPr lang="en-GB" altLang="en-US" sz="1800" dirty="0">
                <a:latin typeface="Verdana"/>
                <a:cs typeface="Verdana"/>
              </a:rPr>
              <a:t> (for t</a:t>
            </a:r>
            <a:r>
              <a:rPr lang="en-GB" altLang="en-US" sz="1800" baseline="-25000" dirty="0">
                <a:latin typeface="Verdana"/>
                <a:cs typeface="Verdana"/>
              </a:rPr>
              <a:t>0</a:t>
            </a:r>
            <a:r>
              <a:rPr lang="en-GB" altLang="en-US" sz="1800" dirty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good cooling is important</a:t>
            </a:r>
            <a:endParaRPr lang="en-GB" altLang="en-US" dirty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2+3 mm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14.1 mm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8839200" y="2570473"/>
            <a:ext cx="2743200" cy="29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981200"/>
            <a:ext cx="3756299" cy="4760689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21288686">
              <a:off x="2357954" y="1983970"/>
              <a:ext cx="1211887" cy="46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i="1" dirty="0">
                  <a:latin typeface="Verdana"/>
                  <a:cs typeface="Verdana"/>
                </a:rPr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21288686">
              <a:off x="4251890" y="261832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21288686">
              <a:off x="3482209" y="277411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21288686">
              <a:off x="3230406" y="361246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21288686">
              <a:off x="2491580" y="370945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47507" y="4265917"/>
              <a:ext cx="1441579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COld</a:t>
              </a:r>
              <a:endParaRPr lang="en-GB" altLang="en-US" sz="2800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CArrier</a:t>
              </a:r>
              <a:endParaRPr lang="en-GB" altLang="en-US" sz="2800" i="1" dirty="0"/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381000"/>
            <a:ext cx="8734794" cy="579438"/>
          </a:xfrm>
        </p:spPr>
        <p:txBody>
          <a:bodyPr/>
          <a:lstStyle/>
          <a:p>
            <a:r>
              <a:rPr lang="en-US" altLang="nl-NL" sz="3600" b="0" dirty="0">
                <a:latin typeface="Verdana"/>
                <a:cs typeface="Verdana"/>
              </a:rPr>
              <a:t>QUAD design and realization</a:t>
            </a:r>
            <a:endParaRPr lang="nl-NL" altLang="nl-NL" sz="3600" b="0" dirty="0">
              <a:latin typeface="Verdana"/>
              <a:cs typeface="Verdana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flipV="1">
            <a:off x="8470898" y="5744642"/>
            <a:ext cx="3340102" cy="925515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5790" y="1504950"/>
            <a:ext cx="4033810" cy="4667250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Four-TimePix3 chips</a:t>
            </a: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All services (signal IO, LV power) are located under the </a:t>
            </a:r>
            <a:r>
              <a:rPr lang="nl-NL" altLang="nl-NL" sz="2000" dirty="0" err="1">
                <a:latin typeface="Verdana"/>
                <a:cs typeface="Verdana"/>
              </a:rPr>
              <a:t>detection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surface</a:t>
            </a:r>
            <a:endParaRPr lang="nl-NL" altLang="nl-NL" sz="2000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The area for connections was squeezed to the minimum</a:t>
            </a:r>
          </a:p>
          <a:p>
            <a:pPr>
              <a:buBlip>
                <a:blip r:embed="rId5"/>
              </a:buBlip>
            </a:pPr>
            <a:r>
              <a:rPr lang="nl-NL" altLang="nl-NL" sz="2000" dirty="0" err="1">
                <a:latin typeface="Verdana"/>
                <a:cs typeface="Verdana"/>
              </a:rPr>
              <a:t>Very</a:t>
            </a:r>
            <a:r>
              <a:rPr lang="nl-NL" altLang="nl-NL" sz="2000" dirty="0">
                <a:latin typeface="Verdana"/>
                <a:cs typeface="Verdana"/>
              </a:rPr>
              <a:t> high </a:t>
            </a:r>
            <a:r>
              <a:rPr lang="nl-NL" altLang="nl-NL" sz="2000" dirty="0" err="1">
                <a:latin typeface="Verdana"/>
                <a:cs typeface="Verdana"/>
              </a:rPr>
              <a:t>precision</a:t>
            </a:r>
            <a:r>
              <a:rPr lang="en-GB" altLang="nl-NL" sz="2000" dirty="0">
                <a:solidFill>
                  <a:srgbClr val="000000"/>
                </a:solidFill>
                <a:latin typeface="Verdana"/>
                <a:cs typeface="Verdana"/>
              </a:rPr>
              <a:t> 10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mounting</a:t>
            </a:r>
            <a:r>
              <a:rPr lang="nl-NL" altLang="nl-NL" sz="2000" dirty="0">
                <a:latin typeface="Verdana"/>
                <a:cs typeface="Verdana"/>
              </a:rPr>
              <a:t> of the chips and </a:t>
            </a:r>
            <a:r>
              <a:rPr lang="nl-NL" altLang="nl-NL" sz="2000" dirty="0" err="1">
                <a:latin typeface="Verdana"/>
                <a:cs typeface="Verdana"/>
              </a:rPr>
              <a:t>guard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r>
              <a:rPr lang="en-US" altLang="nl-NL" sz="2000" dirty="0">
                <a:latin typeface="Verdana"/>
                <a:cs typeface="Verdana"/>
              </a:rPr>
              <a:t>QUAD has a sensitive area of 68.9%</a:t>
            </a:r>
          </a:p>
          <a:p>
            <a:pPr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DAQ </a:t>
            </a:r>
            <a:r>
              <a:rPr lang="nl-NL" altLang="nl-NL" sz="2000" dirty="0" err="1">
                <a:latin typeface="Verdana"/>
                <a:cs typeface="Verdana"/>
              </a:rPr>
              <a:t>by</a:t>
            </a:r>
            <a:r>
              <a:rPr lang="nl-NL" altLang="nl-NL" sz="2000" dirty="0">
                <a:latin typeface="Verdana"/>
                <a:cs typeface="Verdana"/>
              </a:rPr>
              <a:t> SPIDR system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endParaRPr lang="nl-NL" altLang="nl-NL" sz="2400" dirty="0"/>
          </a:p>
          <a:p>
            <a:pPr>
              <a:buFontTx/>
              <a:buBlip>
                <a:blip r:embed="rId5"/>
              </a:buBlip>
            </a:pPr>
            <a:endParaRPr lang="nl-NL" altLang="nl-NL" sz="2400" dirty="0"/>
          </a:p>
          <a:p>
            <a:pPr>
              <a:buNone/>
            </a:pPr>
            <a:endParaRPr lang="nl-NL" altLang="nl-NL" sz="2400" dirty="0"/>
          </a:p>
        </p:txBody>
      </p:sp>
      <p:sp>
        <p:nvSpPr>
          <p:cNvPr id="3" name="Rectangle 2"/>
          <p:cNvSpPr/>
          <p:nvPr/>
        </p:nvSpPr>
        <p:spPr>
          <a:xfrm>
            <a:off x="6553200" y="1657290"/>
            <a:ext cx="243387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sz="2000" dirty="0">
                <a:latin typeface="Verdana"/>
                <a:cs typeface="Verdana"/>
              </a:rPr>
              <a:t>39.6 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6200000" flipV="1">
            <a:off x="6752153" y="2925247"/>
            <a:ext cx="1814157" cy="78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6200000" flipV="1">
            <a:off x="7779721" y="2126278"/>
            <a:ext cx="1204557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9419504" y="304800"/>
            <a:ext cx="24804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448800" y="205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 series of </a:t>
            </a:r>
            <a:r>
              <a:rPr lang="en-US" sz="1800" dirty="0" err="1">
                <a:latin typeface="Verdana"/>
                <a:cs typeface="Verdana"/>
              </a:rPr>
              <a:t>QUADs</a:t>
            </a:r>
            <a:endParaRPr lang="en-US" sz="1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29000"/>
            <a:ext cx="6636774" cy="3320284"/>
          </a:xfrm>
          <a:prstGeom prst="rect">
            <a:avLst/>
          </a:prstGeo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3200" b="0" dirty="0">
                <a:latin typeface="Verdana"/>
                <a:cs typeface="Verdana"/>
              </a:rPr>
              <a:t>QUAD test beam in Bonn (October 2018)</a:t>
            </a:r>
            <a:endParaRPr lang="nl-NL" altLang="nl-NL" sz="3200" b="0" dirty="0">
              <a:latin typeface="Verdana"/>
              <a:cs typeface="Verdan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6" y="925488"/>
            <a:ext cx="6067373" cy="1665312"/>
          </a:xfrm>
        </p:spPr>
        <p:txBody>
          <a:bodyPr/>
          <a:lstStyle/>
          <a:p>
            <a:r>
              <a:rPr lang="en-US" dirty="0">
                <a:latin typeface="Verdana"/>
                <a:cs typeface="Verdana"/>
              </a:rPr>
              <a:t>ELSA: 2.5 GeV electrons</a:t>
            </a:r>
          </a:p>
          <a:p>
            <a:r>
              <a:rPr lang="en-US" dirty="0">
                <a:latin typeface="Verdana"/>
                <a:cs typeface="Verdana"/>
              </a:rPr>
              <a:t>Tracks referenced by Mimosa telescope</a:t>
            </a:r>
          </a:p>
          <a:p>
            <a:r>
              <a:rPr lang="en-US" dirty="0">
                <a:latin typeface="Verdana"/>
                <a:cs typeface="Verdana"/>
              </a:rPr>
              <a:t>QUAD sandwiched between Mimosa planes</a:t>
            </a:r>
          </a:p>
          <a:p>
            <a:pPr lvl="1"/>
            <a:r>
              <a:rPr lang="en-US" dirty="0">
                <a:latin typeface="Verdana"/>
                <a:cs typeface="Verdana"/>
              </a:rPr>
              <a:t>Largely improved track definition</a:t>
            </a:r>
          </a:p>
          <a:p>
            <a:pPr lvl="1"/>
            <a:r>
              <a:rPr lang="en-GB" dirty="0">
                <a:latin typeface="Verdana"/>
                <a:cs typeface="Verdana"/>
              </a:rPr>
              <a:t>6 planes with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×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sized pixels</a:t>
            </a:r>
            <a:endParaRPr lang="en-US" dirty="0">
              <a:latin typeface="Verdana"/>
              <a:cs typeface="Verdana"/>
            </a:endParaRPr>
          </a:p>
          <a:p>
            <a:r>
              <a:rPr lang="en-US" dirty="0">
                <a:latin typeface="Verdana"/>
                <a:cs typeface="Verdana"/>
              </a:rPr>
              <a:t>Gas: </a:t>
            </a:r>
            <a:r>
              <a:rPr lang="en-US" dirty="0" err="1">
                <a:latin typeface="Verdana"/>
                <a:cs typeface="Verdana"/>
              </a:rPr>
              <a:t>Ar</a:t>
            </a:r>
            <a:r>
              <a:rPr lang="en-US" dirty="0">
                <a:latin typeface="Verdana"/>
                <a:cs typeface="Verdana"/>
              </a:rPr>
              <a:t>/CF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/iC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H</a:t>
            </a:r>
            <a:r>
              <a:rPr lang="en-US" baseline="-25000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 95/3/2 (T2K)</a:t>
            </a:r>
          </a:p>
          <a:p>
            <a:r>
              <a:rPr lang="en-US" dirty="0">
                <a:latin typeface="Verdana"/>
                <a:cs typeface="Verdana"/>
              </a:rPr>
              <a:t>E</a:t>
            </a:r>
            <a:r>
              <a:rPr lang="en-US" baseline="-25000" dirty="0">
                <a:latin typeface="Verdana"/>
                <a:cs typeface="Verdana"/>
              </a:rPr>
              <a:t>d</a:t>
            </a:r>
            <a:r>
              <a:rPr lang="en-US" dirty="0">
                <a:latin typeface="Verdana"/>
                <a:cs typeface="Verdana"/>
              </a:rPr>
              <a:t> = 400 V/cm, </a:t>
            </a:r>
            <a:r>
              <a:rPr lang="en-US" dirty="0" err="1">
                <a:latin typeface="Verdana"/>
                <a:cs typeface="Verdana"/>
              </a:rPr>
              <a:t>V</a:t>
            </a:r>
            <a:r>
              <a:rPr lang="en-US" baseline="-25000" dirty="0" err="1">
                <a:latin typeface="Verdana"/>
                <a:cs typeface="Verdana"/>
              </a:rPr>
              <a:t>grid</a:t>
            </a:r>
            <a:r>
              <a:rPr lang="en-US" dirty="0">
                <a:latin typeface="Verdana"/>
                <a:cs typeface="Verdana"/>
              </a:rPr>
              <a:t> = -330 V</a:t>
            </a:r>
          </a:p>
          <a:p>
            <a:r>
              <a:rPr lang="en-US" dirty="0">
                <a:latin typeface="Verdana"/>
                <a:cs typeface="Verdana"/>
              </a:rPr>
              <a:t>Typical beam height above the chip: ~1 cm</a:t>
            </a:r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077200" y="3241716"/>
            <a:ext cx="3866824" cy="2563548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02237" y="6305490"/>
            <a:ext cx="165576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>
                <a:latin typeface="Verdana"/>
                <a:cs typeface="Verdana"/>
              </a:rPr>
              <a:t>Field cage</a:t>
            </a:r>
            <a:endParaRPr lang="nl-NL" altLang="nl-NL" sz="2000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52184" y="1412776"/>
            <a:ext cx="3749553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Published NIMA  https://</a:t>
            </a:r>
            <a:r>
              <a:rPr lang="en-US" sz="2000" dirty="0" err="1">
                <a:latin typeface="Verdana"/>
                <a:cs typeface="Verdana"/>
              </a:rPr>
              <a:t>doi.org</a:t>
            </a:r>
            <a:r>
              <a:rPr lang="en-US" sz="2000" dirty="0">
                <a:latin typeface="Verdana"/>
                <a:cs typeface="Verdana"/>
              </a:rPr>
              <a:t>/10.1016/j.nima.2019.163331</a:t>
            </a:r>
            <a:endParaRPr lang="nl-NL" sz="2000" dirty="0">
              <a:latin typeface="Verdana"/>
              <a:cs typeface="Verdana"/>
            </a:endParaRPr>
          </a:p>
        </p:txBody>
      </p: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9105345</TotalTime>
  <Pages>11</Pages>
  <Words>4695</Words>
  <Application>Microsoft Macintosh PowerPoint</Application>
  <PresentationFormat>Widescreen</PresentationFormat>
  <Paragraphs>507</Paragraphs>
  <Slides>44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Cambria Math</vt:lpstr>
      <vt:lpstr>Menlo</vt:lpstr>
      <vt:lpstr>Monotype Sorts</vt:lpstr>
      <vt:lpstr>Symbol</vt:lpstr>
      <vt:lpstr>Times New Roman</vt:lpstr>
      <vt:lpstr>Verdana</vt:lpstr>
      <vt:lpstr>Wingdings</vt:lpstr>
      <vt:lpstr>Como</vt:lpstr>
      <vt:lpstr>A (Pixel) TPC as a central tracker in a CEPC experiment </vt:lpstr>
      <vt:lpstr>Pixel TPC</vt:lpstr>
      <vt:lpstr> </vt:lpstr>
      <vt:lpstr> TPC layout</vt:lpstr>
      <vt:lpstr>Why a (pixel) TPC as a central tracker</vt:lpstr>
      <vt:lpstr> GridPix technology</vt:lpstr>
      <vt:lpstr>Pixel chip: TimePix3</vt:lpstr>
      <vt:lpstr>QUAD design and realization</vt:lpstr>
      <vt:lpstr>QUAD test beam in Bonn (October 2018)</vt:lpstr>
      <vt:lpstr>    QUAD as a building block</vt:lpstr>
      <vt:lpstr> </vt:lpstr>
      <vt:lpstr> </vt:lpstr>
      <vt:lpstr> </vt:lpstr>
      <vt:lpstr> </vt:lpstr>
      <vt:lpstr> </vt:lpstr>
      <vt:lpstr> </vt:lpstr>
      <vt:lpstr>  </vt:lpstr>
      <vt:lpstr>Simulation of ILD TPC with pixel readout</vt:lpstr>
      <vt:lpstr>Performance of a GridPix TPC at ILC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A Pixel TPC at a circular collider</vt:lpstr>
      <vt:lpstr>Conclusions: Pixel TPC at a circular collider</vt:lpstr>
      <vt:lpstr>  Backup plots</vt:lpstr>
      <vt:lpstr> </vt:lpstr>
      <vt:lpstr> </vt:lpstr>
      <vt:lpstr>A Pixel TPC at a circular collider</vt:lpstr>
      <vt:lpstr>A Pixel TPC at a circular collider</vt:lpstr>
      <vt:lpstr>A Pixel TPC at a circular collider</vt:lpstr>
      <vt:lpstr>A Pixel TPC at a circular collider</vt:lpstr>
      <vt:lpstr>A Pixel TPC at a circular collider</vt:lpstr>
      <vt:lpstr>Fitting out TPC distortions </vt:lpstr>
      <vt:lpstr>Reducing Ion back flow in a Pixel TPC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2632</cp:revision>
  <cp:lastPrinted>2002-02-06T08:01:21Z</cp:lastPrinted>
  <dcterms:created xsi:type="dcterms:W3CDTF">2019-10-28T05:36:17Z</dcterms:created>
  <dcterms:modified xsi:type="dcterms:W3CDTF">2025-11-07T08:45:05Z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