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953" r:id="rId2"/>
    <p:sldId id="39040" r:id="rId3"/>
    <p:sldId id="39050" r:id="rId4"/>
    <p:sldId id="39052" r:id="rId5"/>
    <p:sldId id="39037" r:id="rId6"/>
    <p:sldId id="1030" r:id="rId7"/>
    <p:sldId id="39038" r:id="rId8"/>
    <p:sldId id="1002" r:id="rId9"/>
    <p:sldId id="1021" r:id="rId10"/>
    <p:sldId id="2592" r:id="rId11"/>
    <p:sldId id="39039" r:id="rId12"/>
    <p:sldId id="38898" r:id="rId13"/>
    <p:sldId id="2690" r:id="rId14"/>
    <p:sldId id="39041" r:id="rId15"/>
    <p:sldId id="1073" r:id="rId16"/>
    <p:sldId id="1567" r:id="rId17"/>
    <p:sldId id="39049" r:id="rId18"/>
    <p:sldId id="1014" r:id="rId19"/>
    <p:sldId id="39042" r:id="rId20"/>
    <p:sldId id="39043" r:id="rId21"/>
    <p:sldId id="1018" r:id="rId22"/>
    <p:sldId id="39044" r:id="rId23"/>
    <p:sldId id="1008" r:id="rId24"/>
    <p:sldId id="1022" r:id="rId25"/>
    <p:sldId id="1009" r:id="rId26"/>
    <p:sldId id="39010" r:id="rId27"/>
    <p:sldId id="39011" r:id="rId28"/>
    <p:sldId id="39045" r:id="rId29"/>
    <p:sldId id="39046" r:id="rId30"/>
    <p:sldId id="39036" r:id="rId31"/>
    <p:sldId id="39048" r:id="rId32"/>
    <p:sldId id="996" r:id="rId33"/>
    <p:sldId id="983" r:id="rId34"/>
    <p:sldId id="1089" r:id="rId35"/>
    <p:sldId id="2664" r:id="rId36"/>
    <p:sldId id="38895" r:id="rId37"/>
    <p:sldId id="980" r:id="rId38"/>
    <p:sldId id="1038" r:id="rId39"/>
    <p:sldId id="2676" r:id="rId40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400"/>
    <a:srgbClr val="005800"/>
    <a:srgbClr val="00A249"/>
    <a:srgbClr val="0000FF"/>
    <a:srgbClr val="003399"/>
    <a:srgbClr val="E6E6E6"/>
    <a:srgbClr val="FFFFFF"/>
    <a:srgbClr val="0070C0"/>
    <a:srgbClr val="4D8357"/>
    <a:srgbClr val="FDC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2" autoAdjust="0"/>
    <p:restoredTop sz="95617" autoAdjust="0"/>
  </p:normalViewPr>
  <p:slideViewPr>
    <p:cSldViewPr>
      <p:cViewPr varScale="1">
        <p:scale>
          <a:sx n="104" d="100"/>
          <a:sy n="104" d="100"/>
        </p:scale>
        <p:origin x="232" y="2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64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6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510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15169-48EE-A8B9-8548-5A0995D7E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EC62E-10AB-C377-DAED-54A672BB0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E6481A-7733-803C-8F35-6D0864C40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46B1C-CD01-93F8-E45C-ABECEBF0E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45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0" i="0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059760-D2CE-A501-867C-13DB19A30EEF}"/>
              </a:ext>
            </a:extLst>
          </p:cNvPr>
          <p:cNvSpPr/>
          <p:nvPr userDrawn="1"/>
        </p:nvSpPr>
        <p:spPr>
          <a:xfrm>
            <a:off x="0" y="6597797"/>
            <a:ext cx="12192000" cy="2602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72EB0E4E-44B8-B364-CFFC-4D97E60E4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453" y="6605646"/>
            <a:ext cx="2463023" cy="260227"/>
          </a:xfrm>
        </p:spPr>
        <p:txBody>
          <a:bodyPr/>
          <a:lstStyle>
            <a:lvl1pPr marL="0" algn="ctr" defTabSz="914400" rtl="0" eaLnBrk="1" latinLnBrk="0" hangingPunct="1">
              <a:defRPr lang="en-US" altLang="zh-CN" sz="1200" kern="120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zh-CN" dirty="0"/>
              <a:t>2025/11/8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0F3014C-380C-446F-BD78-875FFCCB61CD}"/>
              </a:ext>
            </a:extLst>
          </p:cNvPr>
          <p:cNvSpPr/>
          <p:nvPr userDrawn="1"/>
        </p:nvSpPr>
        <p:spPr>
          <a:xfrm>
            <a:off x="2489929" y="6597797"/>
            <a:ext cx="9715525" cy="26022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页脚占位符 4">
            <a:extLst>
              <a:ext uri="{FF2B5EF4-FFF2-40B4-BE49-F238E27FC236}">
                <a16:creationId xmlns:a16="http://schemas.microsoft.com/office/drawing/2014/main" id="{19DC7AED-6F5A-92CF-BA83-BF39FF663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5593" y="6597503"/>
            <a:ext cx="6727708" cy="276511"/>
          </a:xfrm>
          <a:noFill/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altLang="zh-CN" dirty="0"/>
              <a:t>CEPC workshop 2025 Guangzhou</a:t>
            </a:r>
            <a:endParaRPr lang="zh-CN" altLang="en-US" dirty="0"/>
          </a:p>
        </p:txBody>
      </p:sp>
      <p:sp>
        <p:nvSpPr>
          <p:cNvPr id="15" name="灯片编号占位符 5">
            <a:extLst>
              <a:ext uri="{FF2B5EF4-FFF2-40B4-BE49-F238E27FC236}">
                <a16:creationId xmlns:a16="http://schemas.microsoft.com/office/drawing/2014/main" id="{55F52574-0930-1413-DE38-3CD153EC0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2419" y="6614302"/>
            <a:ext cx="2844800" cy="251571"/>
          </a:xfr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6597797"/>
            <a:ext cx="12192000" cy="2602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 marL="234900" indent="-234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itchFamily="2" charset="2"/>
              <a:buNone/>
              <a:defRPr sz="2800" b="0" i="0" baseline="0">
                <a:solidFill>
                  <a:srgbClr val="0000FF"/>
                </a:solidFill>
                <a:latin typeface="+mn-lt"/>
                <a:ea typeface="DengXian" panose="02010600030101010101" pitchFamily="2" charset="-122"/>
              </a:defRPr>
            </a:lvl1pPr>
            <a:lvl2pPr>
              <a:defRPr sz="2400" b="0" i="0" baseline="0">
                <a:latin typeface="DengXian" panose="02010600030101010101" pitchFamily="2" charset="-122"/>
                <a:ea typeface="DengXian" panose="02010600030101010101" pitchFamily="2" charset="-122"/>
              </a:defRPr>
            </a:lvl2pPr>
            <a:lvl3pPr>
              <a:defRPr sz="2200" b="0" i="0" baseline="0">
                <a:latin typeface="DengXian" panose="02010600030101010101" pitchFamily="2" charset="-122"/>
                <a:ea typeface="DengXian" panose="02010600030101010101" pitchFamily="2" charset="-122"/>
              </a:defRPr>
            </a:lvl3pPr>
            <a:lvl4pPr>
              <a:defRPr b="0" i="0" baseline="0">
                <a:latin typeface="DengXian" panose="02010600030101010101" pitchFamily="2" charset="-122"/>
                <a:ea typeface="DengXian" panose="02010600030101010101" pitchFamily="2" charset="-122"/>
              </a:defRPr>
            </a:lvl4pPr>
            <a:lvl5pPr>
              <a:defRPr sz="1800" b="0" i="0" baseline="0">
                <a:latin typeface="DengXian" panose="02010600030101010101" pitchFamily="2" charset="-122"/>
                <a:ea typeface="DengXian" panose="02010600030101010101" pitchFamily="2" charset="-122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3453" y="6605646"/>
            <a:ext cx="2463023" cy="260227"/>
          </a:xfrm>
        </p:spPr>
        <p:txBody>
          <a:bodyPr/>
          <a:lstStyle>
            <a:lvl1pPr marL="0" algn="ctr" defTabSz="914400" rtl="0" eaLnBrk="1" latinLnBrk="0" hangingPunct="1">
              <a:defRPr lang="en-US" altLang="zh-CN" sz="1200" kern="120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zh-CN" dirty="0"/>
              <a:t>2025/11/8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i="0" baseline="0">
                <a:solidFill>
                  <a:srgbClr val="C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矩形 15"/>
          <p:cNvSpPr/>
          <p:nvPr userDrawn="1"/>
        </p:nvSpPr>
        <p:spPr>
          <a:xfrm>
            <a:off x="2489929" y="6597797"/>
            <a:ext cx="9715525" cy="26022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15593" y="6597503"/>
            <a:ext cx="6727708" cy="276511"/>
          </a:xfrm>
          <a:noFill/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altLang="zh-CN" dirty="0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82419" y="6614302"/>
            <a:ext cx="2844800" cy="251571"/>
          </a:xfr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CEPC workshop 2025 Guangzhou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78916335-833A-4799-8833-70C1277C0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1" y="6524625"/>
            <a:ext cx="4222751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0"/>
              </a:spcBef>
              <a:buClrTx/>
              <a:buSzTx/>
              <a:buFontTx/>
              <a:buNone/>
              <a:defRPr sz="1200" kern="1200">
                <a:solidFill>
                  <a:srgbClr val="0066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             </a:t>
            </a:r>
            <a:endParaRPr lang="fr-FR" sz="1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908720"/>
            <a:ext cx="10972800" cy="5472608"/>
          </a:xfrm>
        </p:spPr>
        <p:txBody>
          <a:bodyPr/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742950" indent="-285750">
              <a:lnSpc>
                <a:spcPct val="120000"/>
              </a:lnSpc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 marL="1143000" indent="-228600">
              <a:lnSpc>
                <a:spcPct val="120000"/>
              </a:lnSpc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buClr>
                <a:srgbClr val="CC9900"/>
              </a:buClr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03" y="365126"/>
            <a:ext cx="10515600" cy="47158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AF1D285-BE83-4FEF-9F2B-9C6AC4AC33D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320867" y="6503989"/>
            <a:ext cx="1261533" cy="288925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fld id="{6A885342-9289-48E5-AAE8-1FA59EF65A3E}" type="slidenum">
              <a:rPr lang="fr-BE"/>
              <a:pPr>
                <a:defRPr/>
              </a:pPr>
              <a:t>‹#›</a:t>
            </a:fld>
            <a:endParaRPr lang="fr-BE" dirty="0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E28ABA98-5CBD-4590-A28F-9CAEE62D368F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527052" y="6453188"/>
            <a:ext cx="5185833" cy="2587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rgbClr val="006633"/>
                </a:solidFill>
                <a:latin typeface="+mn-lt"/>
                <a:ea typeface="+mn-ea"/>
              </a:defRPr>
            </a:lvl1pPr>
          </a:lstStyle>
          <a:p>
            <a:r>
              <a:rPr lang="en-US" altLang="zh-CN"/>
              <a:t>2025/11/8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58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4" r:id="rId3"/>
    <p:sldLayoutId id="2147483676" r:id="rId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CE%B8/11948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emf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480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055440" y="2752337"/>
            <a:ext cx="10081120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rgbClr val="C00000"/>
                </a:solidFill>
              </a:rPr>
              <a:t>The</a:t>
            </a:r>
            <a:r>
              <a:rPr lang="zh-CN" altLang="en-US" sz="5400" dirty="0">
                <a:solidFill>
                  <a:srgbClr val="C00000"/>
                </a:solidFill>
              </a:rPr>
              <a:t> </a:t>
            </a:r>
            <a:r>
              <a:rPr lang="en-US" altLang="zh-CN" sz="5400" dirty="0">
                <a:solidFill>
                  <a:srgbClr val="C00000"/>
                </a:solidFill>
              </a:rPr>
              <a:t>overall readout electronics for the reference detector at CEPC</a:t>
            </a:r>
            <a:endParaRPr lang="zh-CN" altLang="en-US" sz="54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878136" y="4194503"/>
            <a:ext cx="8435728" cy="1155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Zheng Wang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On behalf of the CEPC electronics group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529245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November 8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2025 - CEPC Workshop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2025, Guangzhou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51" y="5736749"/>
            <a:ext cx="3552825" cy="6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7"/>
    </mc:Choice>
    <mc:Fallback xmlns="">
      <p:transition spd="slow" advTm="2250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1069D-43BC-9BFB-2DAB-FE1E2016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4500" y="77873"/>
            <a:ext cx="12979443" cy="725470"/>
          </a:xfrm>
        </p:spPr>
        <p:txBody>
          <a:bodyPr/>
          <a:lstStyle/>
          <a:p>
            <a:r>
              <a:rPr lang="en-US" altLang="zh-CN" dirty="0"/>
              <a:t>Vertex Detector Baseline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C2FDE-83AA-B875-EA4A-4B204CAE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8852" y="650036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10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25EC0-90A1-28E6-62DC-13DBDBAD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0704" y="1107485"/>
            <a:ext cx="8064896" cy="2027134"/>
          </a:xfrm>
        </p:spPr>
        <p:txBody>
          <a:bodyPr>
            <a:normAutofit/>
          </a:bodyPr>
          <a:lstStyle/>
          <a:p>
            <a:pPr lvl="1"/>
            <a:r>
              <a:rPr lang="en-US" altLang="zh-CN" sz="2000" dirty="0">
                <a:cs typeface="Arial" panose="020B0604020202020204" pitchFamily="34" charset="0"/>
              </a:rPr>
              <a:t>Baseline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:4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single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layer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of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bent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MAPS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+</a:t>
            </a:r>
            <a:r>
              <a:rPr lang="zh-CN" altLang="en-US" sz="2000" dirty="0">
                <a:cs typeface="Arial" panose="020B0604020202020204" pitchFamily="34" charset="0"/>
              </a:rPr>
              <a:t>  </a:t>
            </a:r>
            <a:r>
              <a:rPr lang="en-US" altLang="zh-CN" sz="2000" dirty="0">
                <a:cs typeface="Arial" panose="020B0604020202020204" pitchFamily="34" charset="0"/>
              </a:rPr>
              <a:t>1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double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layer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ladders</a:t>
            </a:r>
          </a:p>
          <a:p>
            <a:pPr lvl="1"/>
            <a:r>
              <a:rPr lang="en-US" altLang="zh-CN" sz="2000" dirty="0">
                <a:cs typeface="Arial" panose="020B0604020202020204" pitchFamily="34" charset="0"/>
              </a:rPr>
              <a:t>Inner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layer: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Use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single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bent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MAPS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for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Inner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layer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(~0.15m</a:t>
            </a:r>
            <a:r>
              <a:rPr lang="en-US" altLang="zh-CN" sz="2000" baseline="30000" dirty="0">
                <a:cs typeface="Arial" panose="020B0604020202020204" pitchFamily="34" charset="0"/>
              </a:rPr>
              <a:t>2</a:t>
            </a:r>
            <a:r>
              <a:rPr lang="en-US" altLang="zh-CN" sz="2000" dirty="0">
                <a:cs typeface="Arial" panose="020B0604020202020204" pitchFamily="34" charset="0"/>
              </a:rPr>
              <a:t>)</a:t>
            </a:r>
          </a:p>
          <a:p>
            <a:pPr lvl="2"/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Low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material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budget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0.06%X</a:t>
            </a:r>
            <a:r>
              <a:rPr lang="en-US" altLang="zh-CN" sz="200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per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layer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lvl="2"/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en-US" altLang="zh-CN" sz="2000" dirty="0">
              <a:cs typeface="Arial" panose="020B0604020202020204" pitchFamily="34" charset="0"/>
            </a:endParaRPr>
          </a:p>
          <a:p>
            <a:pPr lvl="1"/>
            <a:r>
              <a:rPr lang="en-US" altLang="zh-CN" sz="2000" dirty="0">
                <a:cs typeface="Arial" panose="020B0604020202020204" pitchFamily="34" charset="0"/>
              </a:rPr>
              <a:t>Outer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layer:</a:t>
            </a:r>
            <a:r>
              <a:rPr lang="zh-CN" altLang="en-US" sz="2000" dirty="0">
                <a:cs typeface="Arial" panose="020B0604020202020204" pitchFamily="34" charset="0"/>
              </a:rPr>
              <a:t>  </a:t>
            </a:r>
            <a:r>
              <a:rPr lang="en-US" altLang="zh-CN" sz="2000" dirty="0">
                <a:cs typeface="Arial" panose="020B0604020202020204" pitchFamily="34" charset="0"/>
              </a:rPr>
              <a:t>Double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layer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Ladder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(~0.28%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X</a:t>
            </a:r>
            <a:r>
              <a:rPr lang="en-US" altLang="zh-CN" sz="2000" baseline="-25000" dirty="0">
                <a:cs typeface="Arial" panose="020B0604020202020204" pitchFamily="34" charset="0"/>
              </a:rPr>
              <a:t>0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per</a:t>
            </a:r>
            <a:r>
              <a:rPr lang="zh-CN" altLang="en-US" sz="2000" dirty="0">
                <a:cs typeface="Arial" panose="020B0604020202020204" pitchFamily="34" charset="0"/>
              </a:rPr>
              <a:t> </a:t>
            </a:r>
            <a:r>
              <a:rPr lang="en-US" altLang="zh-CN" sz="2000" dirty="0">
                <a:cs typeface="Arial" panose="020B0604020202020204" pitchFamily="34" charset="0"/>
              </a:rPr>
              <a:t>layer)</a:t>
            </a:r>
          </a:p>
          <a:p>
            <a:pPr lvl="2"/>
            <a:endParaRPr lang="en-C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938D06-F071-8592-CCD6-7707EE42437A}"/>
              </a:ext>
            </a:extLst>
          </p:cNvPr>
          <p:cNvSpPr txBox="1"/>
          <p:nvPr/>
        </p:nvSpPr>
        <p:spPr>
          <a:xfrm>
            <a:off x="119336" y="3122225"/>
            <a:ext cx="4194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</a:rPr>
              <a:t>Long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barrel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layout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covering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cos</a:t>
            </a:r>
            <a:r>
              <a:rPr lang="zh-CN" altLang="en-US" u="sng" dirty="0">
                <a:solidFill>
                  <a:srgbClr val="7030A0"/>
                </a:solidFill>
              </a:rPr>
              <a:t> </a:t>
            </a:r>
            <a:r>
              <a:rPr lang="el-GR" altLang="en-US" u="sng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</a:t>
            </a:r>
            <a:r>
              <a:rPr lang="en-US" altLang="zh-CN" dirty="0">
                <a:solidFill>
                  <a:srgbClr val="7030A0"/>
                </a:solidFill>
              </a:rPr>
              <a:t>&lt;=0.991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EB5FDA-0920-2AA4-E4D1-68F5CB780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2" y="1125888"/>
            <a:ext cx="2806548" cy="20607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E605AB-16A5-4846-8593-A383AAFC8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7" y="3888244"/>
            <a:ext cx="2390589" cy="22017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26D68CE-DE50-4662-AAA8-77A841E30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26" y="3478973"/>
            <a:ext cx="8064896" cy="3007700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F5F7DE-27BA-3869-5759-C4D6381F5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AC590F1-6A75-F9C1-61BB-4C989D03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DE5C6F8-E48F-8C5B-AD94-3799210751BD}"/>
              </a:ext>
            </a:extLst>
          </p:cNvPr>
          <p:cNvSpPr txBox="1"/>
          <p:nvPr/>
        </p:nvSpPr>
        <p:spPr>
          <a:xfrm>
            <a:off x="9624392" y="10656"/>
            <a:ext cx="260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Ying Zhang’s talk (11:30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29"/>
    </mc:Choice>
    <mc:Fallback xmlns="">
      <p:transition spd="slow" advTm="11002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C6BA15-CD7A-9A06-E24E-ED3C2FD5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E3E9367-98F8-3EAD-4CB6-7B75C4DCE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ITK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HV-CMOS Pixels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3E85A7-64FF-C573-2400-6C994B0C9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0ED1CF-F493-8157-969D-4E7CDE99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845B2EB-F5FD-AC5C-7A5F-E498D34AD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" y="988134"/>
            <a:ext cx="12063245" cy="54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65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43670DCB-A7F6-4577-9A24-D1F9F246E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14" y="1044780"/>
            <a:ext cx="12138886" cy="5400600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AA830E75-FCCE-4024-8B8B-8AE66776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261936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OTK Design Based on AC-LGAD Strip Sensor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16C4CB-3894-444F-9337-94682F89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76814E-0938-F121-F5EE-C993978AF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9016B2-FA7D-F5B3-6B6C-1185DF96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19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4"/>
    </mc:Choice>
    <mc:Fallback xmlns="">
      <p:transition spd="slow" advTm="3338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785FF277-7138-4093-8E7C-9DCFE6321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2736"/>
            <a:ext cx="12204700" cy="5540400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F2E3FA5F-04F6-43A4-B5FC-457ECD1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42852"/>
            <a:ext cx="9361040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/>
              <a:t>Readout Electronics framework for TRK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08A4BA-A3CA-4253-AC8D-E3D5EC34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297CB2-C44C-B27C-5702-21E78365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0B9FA1-15FB-670F-34B7-771DF2D45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ECCF391-C618-5BC3-1F0E-9F6BD70B8D05}"/>
              </a:ext>
            </a:extLst>
          </p:cNvPr>
          <p:cNvSpPr txBox="1"/>
          <p:nvPr/>
        </p:nvSpPr>
        <p:spPr>
          <a:xfrm>
            <a:off x="9430689" y="52918"/>
            <a:ext cx="2783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</a:t>
            </a:r>
            <a:r>
              <a:rPr lang="en-US" altLang="zh-CN" sz="1600" dirty="0" err="1">
                <a:solidFill>
                  <a:srgbClr val="0000FF"/>
                </a:solidFill>
              </a:rPr>
              <a:t>Xiongbo</a:t>
            </a:r>
            <a:r>
              <a:rPr lang="en-US" altLang="zh-CN" sz="1600" dirty="0">
                <a:solidFill>
                  <a:srgbClr val="0000FF"/>
                </a:solidFill>
              </a:rPr>
              <a:t> </a:t>
            </a:r>
            <a:r>
              <a:rPr lang="en-US" altLang="zh-CN" sz="1600" dirty="0" err="1">
                <a:solidFill>
                  <a:srgbClr val="0000FF"/>
                </a:solidFill>
              </a:rPr>
              <a:t>yan</a:t>
            </a:r>
            <a:r>
              <a:rPr lang="en-US" altLang="zh-CN" sz="1600" dirty="0">
                <a:solidFill>
                  <a:srgbClr val="0000FF"/>
                </a:solidFill>
              </a:rPr>
              <a:t> ’s talk (11:50)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D0DF54C-339B-4A2B-121D-3AD646C8EBF1}"/>
              </a:ext>
            </a:extLst>
          </p:cNvPr>
          <p:cNvSpPr/>
          <p:nvPr/>
        </p:nvSpPr>
        <p:spPr>
          <a:xfrm>
            <a:off x="263352" y="6237312"/>
            <a:ext cx="7272808" cy="360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59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55"/>
    </mc:Choice>
    <mc:Fallback xmlns="">
      <p:transition spd="slow" advTm="8165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67097F-FE14-5135-3916-2FCDB270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7275502-5ADC-95DF-DA12-7489023C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TPC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DC7630-A8D9-DDBD-66A0-AEEF383E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23C959-F7BA-9AE0-CECD-9E36D8E8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A547FB2-C848-88BB-B337-F8EE404E7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92" y="1408538"/>
            <a:ext cx="6482403" cy="2088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048ED6-CCD5-7959-6287-D8C12B516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4" y="3868075"/>
            <a:ext cx="4211793" cy="2292991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1511BCF-2726-A4DB-E4B5-D86331952E9A}"/>
              </a:ext>
            </a:extLst>
          </p:cNvPr>
          <p:cNvCxnSpPr/>
          <p:nvPr/>
        </p:nvCxnSpPr>
        <p:spPr>
          <a:xfrm flipH="1">
            <a:off x="2028576" y="3251738"/>
            <a:ext cx="576064" cy="7920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DE8EB70E-FF10-9547-0349-36A4DFFDF78F}"/>
              </a:ext>
            </a:extLst>
          </p:cNvPr>
          <p:cNvSpPr/>
          <p:nvPr/>
        </p:nvSpPr>
        <p:spPr>
          <a:xfrm>
            <a:off x="407368" y="1420674"/>
            <a:ext cx="4536504" cy="2008326"/>
          </a:xfrm>
          <a:prstGeom prst="rect">
            <a:avLst/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65F8560-950A-C51C-182E-5606E0A61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056" y="3424762"/>
            <a:ext cx="5355991" cy="317274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dirty="0"/>
              <a:t>On detector: readout modules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zh-CN" sz="2100" dirty="0"/>
              <a:t>Double-mesh </a:t>
            </a:r>
            <a:r>
              <a:rPr lang="en-US" altLang="zh-CN" sz="2100" dirty="0" err="1"/>
              <a:t>Micromegas</a:t>
            </a:r>
            <a:r>
              <a:rPr lang="en-US" altLang="zh-CN" sz="2100" dirty="0"/>
              <a:t> with high granularity readout (</a:t>
            </a:r>
            <a:r>
              <a:rPr lang="en-US" altLang="zh-CN" sz="2100" dirty="0">
                <a:solidFill>
                  <a:srgbClr val="C00000"/>
                </a:solidFill>
              </a:rPr>
              <a:t>500</a:t>
            </a:r>
            <a:r>
              <a:rPr lang="el-GR" altLang="zh-CN" sz="2100" dirty="0">
                <a:solidFill>
                  <a:srgbClr val="C00000"/>
                </a:solidFill>
              </a:rPr>
              <a:t>μ</a:t>
            </a:r>
            <a:r>
              <a:rPr lang="en-US" altLang="zh-CN" sz="2100" dirty="0">
                <a:solidFill>
                  <a:srgbClr val="C00000"/>
                </a:solidFill>
              </a:rPr>
              <a:t>m × 500</a:t>
            </a:r>
            <a:r>
              <a:rPr lang="el-GR" altLang="zh-CN" sz="2100" dirty="0">
                <a:solidFill>
                  <a:srgbClr val="C00000"/>
                </a:solidFill>
              </a:rPr>
              <a:t>μ</a:t>
            </a:r>
            <a:r>
              <a:rPr lang="en-US" altLang="zh-CN" sz="2100" dirty="0">
                <a:solidFill>
                  <a:srgbClr val="C00000"/>
                </a:solidFill>
              </a:rPr>
              <a:t>m pad size</a:t>
            </a:r>
            <a:r>
              <a:rPr lang="en-US" altLang="zh-CN" sz="2100" dirty="0"/>
              <a:t>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zh-CN" sz="2100" dirty="0">
                <a:solidFill>
                  <a:srgbClr val="C00000"/>
                </a:solidFill>
              </a:rPr>
              <a:t>FEE board: a readout ASIC chip array. Interposer connection between pads and ASIC chis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zh-CN" sz="2100" dirty="0">
                <a:solidFill>
                  <a:srgbClr val="C00000"/>
                </a:solidFill>
              </a:rPr>
              <a:t>Readout board: data interface and data concentrator</a:t>
            </a:r>
          </a:p>
          <a:p>
            <a:r>
              <a:rPr lang="en-US" altLang="zh-CN" dirty="0"/>
              <a:t>Off detector: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100" dirty="0"/>
              <a:t>High-speed optical links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100" dirty="0"/>
              <a:t>Off-detector BEE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100" dirty="0"/>
              <a:t>Data Acquisition (DAQ) system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38AA464-C169-E234-04EA-FA506DDE0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460" y="4346128"/>
            <a:ext cx="2243596" cy="17179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687A120-4EA2-2EB2-1BC5-9475BB115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1274368"/>
            <a:ext cx="2491561" cy="19402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600FB6-36CA-BF4D-2451-103210B1B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9463" y="1350932"/>
            <a:ext cx="2614197" cy="186444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08DEB17-E593-998C-3024-13169577EC37}"/>
              </a:ext>
            </a:extLst>
          </p:cNvPr>
          <p:cNvSpPr txBox="1"/>
          <p:nvPr/>
        </p:nvSpPr>
        <p:spPr>
          <a:xfrm>
            <a:off x="9840416" y="0"/>
            <a:ext cx="2351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</a:t>
            </a:r>
            <a:r>
              <a:rPr lang="en-US" altLang="zh-CN" sz="1600" dirty="0" err="1">
                <a:solidFill>
                  <a:srgbClr val="0000FF"/>
                </a:solidFill>
              </a:rPr>
              <a:t>Zhi</a:t>
            </a:r>
            <a:r>
              <a:rPr lang="en-US" altLang="zh-CN" sz="1600" dirty="0">
                <a:solidFill>
                  <a:srgbClr val="0000FF"/>
                </a:solidFill>
              </a:rPr>
              <a:t> Deng’s talk (12:10)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0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0">
            <a:extLst>
              <a:ext uri="{FF2B5EF4-FFF2-40B4-BE49-F238E27FC236}">
                <a16:creationId xmlns:a16="http://schemas.microsoft.com/office/drawing/2014/main" id="{575948FD-4206-E940-B2E8-BB3F8354B5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85" t="15347" b="5786"/>
          <a:stretch>
            <a:fillRect/>
          </a:stretch>
        </p:blipFill>
        <p:spPr>
          <a:xfrm>
            <a:off x="119336" y="4109298"/>
            <a:ext cx="2065020" cy="82232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789B7DE2-F5C5-4644-A9CB-0A7A83399D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5" t="5002" r="2364" b="3016"/>
          <a:stretch>
            <a:fillRect/>
          </a:stretch>
        </p:blipFill>
        <p:spPr>
          <a:xfrm>
            <a:off x="3070016" y="1461259"/>
            <a:ext cx="2821305" cy="2183765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654D6D65-A0F8-E342-A4F4-A9A8C21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46" t="5009" r="3619" b="7513"/>
          <a:stretch>
            <a:fillRect/>
          </a:stretch>
        </p:blipFill>
        <p:spPr>
          <a:xfrm>
            <a:off x="0" y="1295244"/>
            <a:ext cx="3050468" cy="22617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E97797-7C48-4ACB-997F-A37E58E3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ECAL electronics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F649F-E1A3-4BFD-96ED-DF12C075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19" name="Rectangle 18"/>
          <p:cNvSpPr/>
          <p:nvPr/>
        </p:nvSpPr>
        <p:spPr>
          <a:xfrm>
            <a:off x="144761" y="1079666"/>
            <a:ext cx="1593898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 Structure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27648" y="1106199"/>
            <a:ext cx="200221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Module Integration</a:t>
            </a:r>
          </a:p>
        </p:txBody>
      </p:sp>
      <p:pic>
        <p:nvPicPr>
          <p:cNvPr id="26" name="图片 10">
            <a:extLst>
              <a:ext uri="{FF2B5EF4-FFF2-40B4-BE49-F238E27FC236}">
                <a16:creationId xmlns:a16="http://schemas.microsoft.com/office/drawing/2014/main" id="{20091561-41E3-3349-B2F0-7DA97AC8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9" t="8177" r="5252" b="3908"/>
          <a:stretch>
            <a:fillRect/>
          </a:stretch>
        </p:blipFill>
        <p:spPr>
          <a:xfrm>
            <a:off x="312471" y="4931623"/>
            <a:ext cx="1772920" cy="1449705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AE0456B5-8285-417F-96F8-E62028029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385" y="1104181"/>
            <a:ext cx="5735960" cy="28606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5C7C1D2-2D9E-45ED-83F7-EAA2B47DE6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4005064"/>
            <a:ext cx="4559395" cy="2478960"/>
          </a:xfrm>
          <a:prstGeom prst="rect">
            <a:avLst/>
          </a:prstGeom>
        </p:spPr>
      </p:pic>
      <p:pic>
        <p:nvPicPr>
          <p:cNvPr id="22" name="内容占位符 5">
            <a:extLst>
              <a:ext uri="{FF2B5EF4-FFF2-40B4-BE49-F238E27FC236}">
                <a16:creationId xmlns:a16="http://schemas.microsoft.com/office/drawing/2014/main" id="{75A7D845-2B75-4789-91D9-B2CDBFEFD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078521"/>
            <a:ext cx="5467519" cy="2405503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A1E22F-E999-B603-A94B-7558D504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1743E-789C-FC7B-A2FE-D6AE72A74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F3C9EE5-BF7E-8C54-F876-FE999444F2A4}"/>
              </a:ext>
            </a:extLst>
          </p:cNvPr>
          <p:cNvSpPr txBox="1"/>
          <p:nvPr/>
        </p:nvSpPr>
        <p:spPr>
          <a:xfrm>
            <a:off x="9552384" y="0"/>
            <a:ext cx="2639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</a:t>
            </a:r>
            <a:r>
              <a:rPr lang="en-US" altLang="zh-CN" sz="1600" dirty="0" err="1">
                <a:solidFill>
                  <a:srgbClr val="0000FF"/>
                </a:solidFill>
              </a:rPr>
              <a:t>Jinfan</a:t>
            </a:r>
            <a:r>
              <a:rPr lang="en-US" altLang="zh-CN" sz="1600" dirty="0">
                <a:solidFill>
                  <a:srgbClr val="0000FF"/>
                </a:solidFill>
              </a:rPr>
              <a:t> Chang’s talk (14:00)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FDDF81D-883E-84F8-68D1-8B91DBF54EF4}"/>
              </a:ext>
            </a:extLst>
          </p:cNvPr>
          <p:cNvSpPr txBox="1"/>
          <p:nvPr/>
        </p:nvSpPr>
        <p:spPr>
          <a:xfrm>
            <a:off x="9696400" y="274949"/>
            <a:ext cx="2517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</a:t>
            </a:r>
            <a:r>
              <a:rPr lang="en-US" altLang="zh-CN" sz="1600" dirty="0" err="1">
                <a:solidFill>
                  <a:srgbClr val="0000FF"/>
                </a:solidFill>
              </a:rPr>
              <a:t>Huaishen</a:t>
            </a:r>
            <a:r>
              <a:rPr lang="en-US" altLang="zh-CN" sz="1600" dirty="0">
                <a:solidFill>
                  <a:srgbClr val="0000FF"/>
                </a:solidFill>
              </a:rPr>
              <a:t> Li’s talk (14:30)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65"/>
    </mc:Choice>
    <mc:Fallback xmlns="">
      <p:transition spd="slow" advTm="10786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990" y="1118875"/>
            <a:ext cx="7718425" cy="1950085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/>
        </p:nvSpPr>
        <p:spPr>
          <a:xfrm>
            <a:off x="130465" y="3581490"/>
            <a:ext cx="6972538" cy="3086735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–"/>
              <a:defRPr sz="2400" kern="1200" baseline="0">
                <a:solidFill>
                  <a:schemeClr val="tx1"/>
                </a:solidFill>
                <a:latin typeface="+mj-lt"/>
                <a:ea typeface="微软雅黑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–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»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zh-CN" sz="2000" b="1" dirty="0">
                <a:solidFill>
                  <a:schemeClr val="tx1"/>
                </a:solidFill>
              </a:rPr>
              <a:t>Front-End boards in HCAL cell Box</a:t>
            </a:r>
          </a:p>
          <a:p>
            <a:pPr lvl="1" algn="l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dirty="0">
                <a:sym typeface="+mn-ea"/>
              </a:rPr>
              <a:t>thickness limited: </a:t>
            </a:r>
            <a:r>
              <a:rPr lang="en-US" altLang="zh-CN" sz="2000" dirty="0">
                <a:solidFill>
                  <a:srgbClr val="C00000"/>
                </a:solidFill>
                <a:sym typeface="+mn-ea"/>
              </a:rPr>
              <a:t>3.2mm</a:t>
            </a:r>
            <a:r>
              <a:rPr lang="en-US" altLang="zh-CN" sz="2000" dirty="0">
                <a:sym typeface="+mn-ea"/>
              </a:rPr>
              <a:t> = PCB 1.2mm  +  ASIC 2mm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zh-CN" sz="2000" dirty="0">
                <a:solidFill>
                  <a:schemeClr val="tx1"/>
                </a:solidFill>
              </a:rPr>
              <a:t>SiPMs, ASICs and Data Aggregation </a:t>
            </a:r>
          </a:p>
          <a:p>
            <a:pPr lvl="1">
              <a:lnSpc>
                <a:spcPct val="8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PCB dimensions: flexible in different positions</a:t>
            </a:r>
          </a:p>
          <a:p>
            <a:pPr>
              <a:lnSpc>
                <a:spcPct val="80000"/>
              </a:lnSpc>
            </a:pPr>
            <a:r>
              <a:rPr lang="en-US" altLang="zh-CN" sz="2000" b="1" dirty="0" err="1">
                <a:solidFill>
                  <a:schemeClr val="tx1"/>
                </a:solidFill>
              </a:rPr>
              <a:t>SiPM</a:t>
            </a:r>
            <a:r>
              <a:rPr lang="en-US" altLang="zh-CN" sz="2000" b="1" dirty="0">
                <a:solidFill>
                  <a:schemeClr val="tx1"/>
                </a:solidFill>
              </a:rPr>
              <a:t>-readout ASIC</a:t>
            </a:r>
          </a:p>
          <a:p>
            <a:pPr lvl="1">
              <a:lnSpc>
                <a:spcPct val="80000"/>
              </a:lnSpc>
            </a:pPr>
            <a:r>
              <a:rPr lang="en-US" altLang="zh-CN" sz="2000" dirty="0">
                <a:latin typeface="+mn-lt"/>
              </a:rPr>
              <a:t>customized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 for </a:t>
            </a:r>
            <a:r>
              <a:rPr lang="en-US" altLang="zh-CN" sz="2000" dirty="0">
                <a:latin typeface="+mn-lt"/>
              </a:rPr>
              <a:t>CEPC calorimeter system</a:t>
            </a:r>
            <a:endParaRPr lang="en-US" altLang="zh-CN" sz="20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80000"/>
              </a:lnSpc>
            </a:pPr>
            <a:r>
              <a:rPr lang="en-US" altLang="zh-CN" sz="2000" dirty="0">
                <a:latin typeface="+mn-lt"/>
              </a:rPr>
              <a:t>f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unctionality: energy and time measurements</a:t>
            </a:r>
          </a:p>
          <a:p>
            <a:pPr lvl="1">
              <a:lnSpc>
                <a:spcPct val="80000"/>
              </a:lnSpc>
            </a:pPr>
            <a:r>
              <a:rPr lang="en-US" altLang="zh-CN" sz="2000" dirty="0">
                <a:latin typeface="+mn-lt"/>
              </a:rPr>
              <a:t>p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ower consumption: 15mW/</a:t>
            </a:r>
            <a:r>
              <a:rPr lang="en-US" altLang="zh-CN" sz="2000" dirty="0" err="1">
                <a:solidFill>
                  <a:schemeClr val="tx1"/>
                </a:solidFill>
                <a:latin typeface="+mn-lt"/>
              </a:rPr>
              <a:t>ch</a:t>
            </a:r>
            <a:endParaRPr lang="en-US" altLang="zh-CN" sz="2000" dirty="0">
              <a:solidFill>
                <a:schemeClr val="tx1"/>
              </a:solidFill>
              <a:latin typeface="+mn-lt"/>
            </a:endParaRPr>
          </a:p>
          <a:p>
            <a:pPr lvl="0">
              <a:lnSpc>
                <a:spcPct val="8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+mn-lt"/>
                <a:sym typeface="+mn-ea"/>
              </a:rPr>
              <a:t>Aggregation board at the end of barrel, cable connection</a:t>
            </a:r>
            <a:endParaRPr kumimoji="1" lang="en-US" altLang="zh-CN" sz="2000" b="1" dirty="0">
              <a:solidFill>
                <a:srgbClr val="00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lvl="1">
              <a:lnSpc>
                <a:spcPct val="90000"/>
              </a:lnSpc>
            </a:pPr>
            <a:endParaRPr kumimoji="1" lang="en-US" altLang="zh-CN" sz="2000" b="1" dirty="0">
              <a:solidFill>
                <a:srgbClr val="00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22775" y="2621280"/>
            <a:ext cx="1111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sz="1600" dirty="0">
                <a:latin typeface="Times New Roman" panose="02020703060505090304" pitchFamily="18" charset="0"/>
                <a:cs typeface="Times New Roman" panose="02020703060505090304" pitchFamily="18" charset="0"/>
              </a:rPr>
              <a:t>FEE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9B132-6959-D166-71FB-264DD7CC8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46177"/>
            <a:ext cx="2897528" cy="2282823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E2AED4D-A784-F1F0-B8E9-C0F6A754A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0015" y="5373216"/>
            <a:ext cx="4852649" cy="10801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/>
              <a:t>Energy Measurement: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ASIC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for ECAL &amp; HCAL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/>
              <a:t>Data transmission: </a:t>
            </a:r>
            <a:r>
              <a:rPr lang="en-US" altLang="zh-CN" sz="2000" dirty="0">
                <a:solidFill>
                  <a:schemeClr val="tx1"/>
                </a:solidFill>
              </a:rPr>
              <a:t>common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/>
              <a:t>Trigger mode: </a:t>
            </a:r>
            <a:r>
              <a:rPr lang="en-US" altLang="zh-CN" sz="2000" dirty="0">
                <a:solidFill>
                  <a:schemeClr val="tx1"/>
                </a:solidFill>
              </a:rPr>
              <a:t>FEE triggerless readout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380C5200-696B-8823-F9E0-3AC94E21E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3293216"/>
            <a:ext cx="5038325" cy="200799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0EE7BBAA-EFF3-45C8-A91A-622EBEFD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HCAL electronics</a:t>
            </a:r>
            <a:endParaRPr 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450A9F3-4857-DA4A-1783-D2C6C453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789915-43B9-3B2D-F7F8-0D27D2A9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8EE08-C37C-93F8-E9A7-C72C7EBD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E166332-1CC8-ABAA-F137-C37776E04144}"/>
              </a:ext>
            </a:extLst>
          </p:cNvPr>
          <p:cNvSpPr txBox="1"/>
          <p:nvPr/>
        </p:nvSpPr>
        <p:spPr>
          <a:xfrm>
            <a:off x="9552384" y="0"/>
            <a:ext cx="2639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</a:t>
            </a:r>
            <a:r>
              <a:rPr lang="en-US" altLang="zh-CN" sz="1600" dirty="0" err="1">
                <a:solidFill>
                  <a:srgbClr val="0000FF"/>
                </a:solidFill>
              </a:rPr>
              <a:t>Jinfan</a:t>
            </a:r>
            <a:r>
              <a:rPr lang="en-US" altLang="zh-CN" sz="1600" dirty="0">
                <a:solidFill>
                  <a:srgbClr val="0000FF"/>
                </a:solidFill>
              </a:rPr>
              <a:t> Chang’s talk (14:00)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Tm="3508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13C26-CD9A-1F3C-1686-2EC16B13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2B7A416-4269-148C-3B2A-B760040AB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Muon electronics</a:t>
            </a: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5B1ADA-14E0-9547-A145-F15C46C6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193551-37AA-524C-FB1F-D420BAC4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75DFFE-FD8D-DBDE-F1C9-2F530E60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862" y="1388897"/>
            <a:ext cx="6679293" cy="462871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7029D90-5972-4E3F-00CC-B24597E8A894}"/>
              </a:ext>
            </a:extLst>
          </p:cNvPr>
          <p:cNvSpPr txBox="1"/>
          <p:nvPr/>
        </p:nvSpPr>
        <p:spPr>
          <a:xfrm>
            <a:off x="7608168" y="5071290"/>
            <a:ext cx="115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FEB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4DABE9A-C1AD-96B0-339B-D6146DD995B9}"/>
              </a:ext>
            </a:extLst>
          </p:cNvPr>
          <p:cNvSpPr txBox="1"/>
          <p:nvPr/>
        </p:nvSpPr>
        <p:spPr>
          <a:xfrm>
            <a:off x="10706151" y="5085184"/>
            <a:ext cx="115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MB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F9DEBF2-20E4-F4A4-F09A-8D019AF5AF3D}"/>
              </a:ext>
            </a:extLst>
          </p:cNvPr>
          <p:cNvSpPr/>
          <p:nvPr/>
        </p:nvSpPr>
        <p:spPr>
          <a:xfrm>
            <a:off x="6069065" y="4904831"/>
            <a:ext cx="62273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New</a:t>
            </a:r>
            <a:endParaRPr lang="zh-CN" altLang="en-US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FCA11EA-B851-84A7-1214-E50EE32E03F5}"/>
              </a:ext>
            </a:extLst>
          </p:cNvPr>
          <p:cNvSpPr/>
          <p:nvPr/>
        </p:nvSpPr>
        <p:spPr>
          <a:xfrm>
            <a:off x="11326157" y="4886624"/>
            <a:ext cx="62273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New</a:t>
            </a:r>
            <a:endParaRPr lang="zh-CN" altLang="en-US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13EEF4C-3200-06DA-C247-64F311DF37D9}"/>
              </a:ext>
            </a:extLst>
          </p:cNvPr>
          <p:cNvSpPr txBox="1"/>
          <p:nvPr/>
        </p:nvSpPr>
        <p:spPr>
          <a:xfrm>
            <a:off x="9840416" y="0"/>
            <a:ext cx="2351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</a:t>
            </a:r>
            <a:r>
              <a:rPr lang="en-US" altLang="zh-CN" sz="1600" dirty="0" err="1">
                <a:solidFill>
                  <a:srgbClr val="0000FF"/>
                </a:solidFill>
              </a:rPr>
              <a:t>Jie</a:t>
            </a:r>
            <a:r>
              <a:rPr lang="en-US" altLang="zh-CN" sz="1600" dirty="0">
                <a:solidFill>
                  <a:srgbClr val="0000FF"/>
                </a:solidFill>
              </a:rPr>
              <a:t> Zhang’s talk (14:15)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5">
                <a:extLst>
                  <a:ext uri="{FF2B5EF4-FFF2-40B4-BE49-F238E27FC236}">
                    <a16:creationId xmlns:a16="http://schemas.microsoft.com/office/drawing/2014/main" id="{2B5CB2A4-3C06-5BE8-CF51-AFD8F9EBE4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9336" y="1556792"/>
                <a:ext cx="5654191" cy="4464496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000" dirty="0">
                    <a:solidFill>
                      <a:schemeClr val="tx1"/>
                    </a:solidFill>
                  </a:rPr>
                  <a:t>According to the R&amp;D results and required performance: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&gt;2</m:t>
                    </m:r>
                    <m:r>
                      <a:rPr lang="en-US" altLang="zh-CN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&lt;0.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:r>
                  <a:rPr lang="en-US" altLang="zh-CN" sz="2000" dirty="0">
                    <a:solidFill>
                      <a:schemeClr val="tx1"/>
                    </a:solidFill>
                  </a:rPr>
                  <a:t>Use the same chip designed for calorimeter, but customize the FEB based on ASIC according to the constraints in detector modules.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</a:rPr>
                  <a:t>Three stages for readout </a:t>
                </a:r>
              </a:p>
              <a:p>
                <a:pPr lvl="1"/>
                <a:r>
                  <a:rPr lang="en-US" altLang="zh-CN" sz="1800" dirty="0" err="1">
                    <a:solidFill>
                      <a:schemeClr val="tx1"/>
                    </a:solidFill>
                    <a:latin typeface="+mn-lt"/>
                  </a:rPr>
                  <a:t>SiPM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n-lt"/>
                  </a:rPr>
                  <a:t> tile: </a:t>
                </a:r>
                <a:r>
                  <a:rPr lang="en-US" altLang="zh-CN" sz="1800" dirty="0" err="1">
                    <a:solidFill>
                      <a:schemeClr val="tx1"/>
                    </a:solidFill>
                    <a:latin typeface="+mn-lt"/>
                  </a:rPr>
                  <a:t>SiPM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n-lt"/>
                  </a:rPr>
                  <a:t> on PCB</a:t>
                </a:r>
                <a:endParaRPr lang="en-US" altLang="zh-CN" sz="1800" dirty="0">
                  <a:latin typeface="+mn-lt"/>
                </a:endParaRPr>
              </a:p>
              <a:p>
                <a:pPr lvl="1"/>
                <a:r>
                  <a:rPr lang="en-US" altLang="zh-CN" sz="1800" dirty="0">
                    <a:solidFill>
                      <a:schemeClr val="tx1"/>
                    </a:solidFill>
                    <a:latin typeface="+mn-lt"/>
                  </a:rPr>
                  <a:t>FEB: Front-End Electronics Board, </a:t>
                </a:r>
                <a:r>
                  <a:rPr lang="en-US" altLang="zh-CN" sz="1800" dirty="0">
                    <a:solidFill>
                      <a:srgbClr val="FF0000"/>
                    </a:solidFill>
                    <a:latin typeface="+mn-lt"/>
                  </a:rPr>
                  <a:t> 32 channel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n-lt"/>
                  </a:rPr>
                  <a:t>, mini HV generator integrated.</a:t>
                </a:r>
              </a:p>
              <a:p>
                <a:pPr lvl="1"/>
                <a:r>
                  <a:rPr lang="en-US" altLang="zh-CN" sz="1800" dirty="0">
                    <a:latin typeface="+mn-lt"/>
                  </a:rPr>
                  <a:t>MB: Management Board, central node for multiple functions.</a:t>
                </a:r>
              </a:p>
              <a:p>
                <a:pPr lvl="1"/>
                <a:endParaRPr lang="en-US" altLang="zh-CN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内容占位符 5">
                <a:extLst>
                  <a:ext uri="{FF2B5EF4-FFF2-40B4-BE49-F238E27FC236}">
                    <a16:creationId xmlns:a16="http://schemas.microsoft.com/office/drawing/2014/main" id="{2B5CB2A4-3C06-5BE8-CF51-AFD8F9EBE4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336" y="1556792"/>
                <a:ext cx="5654191" cy="4464496"/>
              </a:xfrm>
              <a:blipFill>
                <a:blip r:embed="rId3"/>
                <a:stretch>
                  <a:fillRect l="-1121" t="-567" r="-17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015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>
            <a:extLst>
              <a:ext uri="{FF2B5EF4-FFF2-40B4-BE49-F238E27FC236}">
                <a16:creationId xmlns:a16="http://schemas.microsoft.com/office/drawing/2014/main" id="{43407D2A-686E-48D6-B135-30F0870A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1" y="4521374"/>
            <a:ext cx="4142927" cy="2016224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65BBBA97-F02B-4EFA-A7D0-1929EBFF9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An overview of the sub-detector electronics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A0924B-286A-4C93-99EB-69A99F5C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B6FCAA0-A20F-4EC0-A7CF-86759325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23" y="2308148"/>
            <a:ext cx="2961625" cy="209393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ECB6DE9-72A4-432E-9C2C-B2BFC49AF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866" y="2511223"/>
            <a:ext cx="2542657" cy="158781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81E5232-EFA0-4A90-A219-B601FDE7D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933" y="2420888"/>
            <a:ext cx="5274067" cy="1797977"/>
          </a:xfrm>
          <a:prstGeom prst="rect">
            <a:avLst/>
          </a:prstGeom>
        </p:spPr>
      </p:pic>
      <p:pic>
        <p:nvPicPr>
          <p:cNvPr id="132" name="图片 131">
            <a:extLst>
              <a:ext uri="{FF2B5EF4-FFF2-40B4-BE49-F238E27FC236}">
                <a16:creationId xmlns:a16="http://schemas.microsoft.com/office/drawing/2014/main" id="{4A84E088-71E9-4FA2-ADF1-9A48B907F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351" y="4454176"/>
            <a:ext cx="7495960" cy="1912167"/>
          </a:xfrm>
          <a:prstGeom prst="rect">
            <a:avLst/>
          </a:prstGeom>
        </p:spPr>
      </p:pic>
      <p:pic>
        <p:nvPicPr>
          <p:cNvPr id="147" name="图片 146">
            <a:extLst>
              <a:ext uri="{FF2B5EF4-FFF2-40B4-BE49-F238E27FC236}">
                <a16:creationId xmlns:a16="http://schemas.microsoft.com/office/drawing/2014/main" id="{4F2529B5-55FD-44AF-AEDF-0E9E36E58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607" y="1113255"/>
            <a:ext cx="5781675" cy="952500"/>
          </a:xfrm>
          <a:prstGeom prst="rect">
            <a:avLst/>
          </a:prstGeom>
        </p:spPr>
      </p:pic>
      <p:sp>
        <p:nvSpPr>
          <p:cNvPr id="148" name="内容占位符 1">
            <a:extLst>
              <a:ext uri="{FF2B5EF4-FFF2-40B4-BE49-F238E27FC236}">
                <a16:creationId xmlns:a16="http://schemas.microsoft.com/office/drawing/2014/main" id="{A107471B-F4FD-4982-A36C-76A095794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024" y="1113255"/>
            <a:ext cx="5879976" cy="1194893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All sub-det readout electronics were proposed based on this unified framework, maximizing common design, easy for production and maintenance.</a:t>
            </a: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86C0CCFD-9031-4358-866D-2B0911F8D256}"/>
              </a:ext>
            </a:extLst>
          </p:cNvPr>
          <p:cNvSpPr/>
          <p:nvPr/>
        </p:nvSpPr>
        <p:spPr>
          <a:xfrm>
            <a:off x="4127039" y="1138407"/>
            <a:ext cx="784623" cy="301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VTX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FE230FB3-72FF-4732-B443-822E2D41A52F}"/>
              </a:ext>
            </a:extLst>
          </p:cNvPr>
          <p:cNvSpPr/>
          <p:nvPr/>
        </p:nvSpPr>
        <p:spPr>
          <a:xfrm>
            <a:off x="274400" y="2345771"/>
            <a:ext cx="784623" cy="301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TPC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D357D328-A0D0-4B47-9486-2239A84F840F}"/>
              </a:ext>
            </a:extLst>
          </p:cNvPr>
          <p:cNvSpPr/>
          <p:nvPr/>
        </p:nvSpPr>
        <p:spPr>
          <a:xfrm>
            <a:off x="6917933" y="2421245"/>
            <a:ext cx="784623" cy="301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TRK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cxnSp>
        <p:nvCxnSpPr>
          <p:cNvPr id="153" name="直接连接符 152">
            <a:extLst>
              <a:ext uri="{FF2B5EF4-FFF2-40B4-BE49-F238E27FC236}">
                <a16:creationId xmlns:a16="http://schemas.microsoft.com/office/drawing/2014/main" id="{C8DD2FAD-49BB-43E5-BE5B-D1B0CF1A556F}"/>
              </a:ext>
            </a:extLst>
          </p:cNvPr>
          <p:cNvCxnSpPr>
            <a:cxnSpLocks/>
          </p:cNvCxnSpPr>
          <p:nvPr/>
        </p:nvCxnSpPr>
        <p:spPr>
          <a:xfrm flipV="1">
            <a:off x="6446523" y="2420888"/>
            <a:ext cx="471410" cy="903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B987C772-B430-4026-B328-C318946778BC}"/>
              </a:ext>
            </a:extLst>
          </p:cNvPr>
          <p:cNvCxnSpPr>
            <a:cxnSpLocks/>
          </p:cNvCxnSpPr>
          <p:nvPr/>
        </p:nvCxnSpPr>
        <p:spPr>
          <a:xfrm flipV="1">
            <a:off x="6446523" y="3717032"/>
            <a:ext cx="471410" cy="367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 157">
            <a:extLst>
              <a:ext uri="{FF2B5EF4-FFF2-40B4-BE49-F238E27FC236}">
                <a16:creationId xmlns:a16="http://schemas.microsoft.com/office/drawing/2014/main" id="{8203D37F-EA4B-4FDA-96D5-D09B8E238F81}"/>
              </a:ext>
            </a:extLst>
          </p:cNvPr>
          <p:cNvSpPr/>
          <p:nvPr/>
        </p:nvSpPr>
        <p:spPr>
          <a:xfrm>
            <a:off x="305140" y="4977540"/>
            <a:ext cx="784623" cy="301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ECAL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18ED9435-1774-4A1F-B4B7-274F786FA405}"/>
              </a:ext>
            </a:extLst>
          </p:cNvPr>
          <p:cNvSpPr/>
          <p:nvPr/>
        </p:nvSpPr>
        <p:spPr>
          <a:xfrm>
            <a:off x="5843852" y="6053208"/>
            <a:ext cx="784623" cy="301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HCAL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41F437-AF88-5CFA-E7F3-28ABB16C8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DE1CB4-D0E2-5D86-BB0D-A176420A4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44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5"/>
    </mc:Choice>
    <mc:Fallback xmlns="">
      <p:transition spd="slow" advTm="4300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858F81-081D-5ACF-7B18-61C08D1C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0C7D045-53B1-1DB5-2E96-5E473438C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Technical Survey on Data Transmission</a:t>
            </a: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72A8E-7223-32E6-9FE0-70CFE4373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2AC15E-550D-DC7F-49BF-5EA3DDD0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141" y="6568858"/>
            <a:ext cx="2844800" cy="251571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FBCDDC8-836D-B568-A5B7-F9C55EB8D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92" y="1165200"/>
            <a:ext cx="4981398" cy="540365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000" dirty="0"/>
              <a:t>GBT Project: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/>
              <a:t>The </a:t>
            </a:r>
            <a:r>
              <a:rPr lang="en-US" altLang="zh-CN" sz="1800" dirty="0" err="1"/>
              <a:t>lpGBT</a:t>
            </a:r>
            <a:r>
              <a:rPr lang="en-US" altLang="zh-CN" sz="1800" dirty="0"/>
              <a:t> &amp; </a:t>
            </a:r>
            <a:r>
              <a:rPr lang="en-US" altLang="zh-CN" sz="1800" dirty="0" err="1"/>
              <a:t>VTRx</a:t>
            </a:r>
            <a:r>
              <a:rPr lang="en-US" altLang="zh-CN" sz="1800" dirty="0"/>
              <a:t> chip series, developed by CERN, are widely used by LHC.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/>
              <a:t>Core components:</a:t>
            </a:r>
          </a:p>
          <a:p>
            <a:pPr lvl="2">
              <a:lnSpc>
                <a:spcPct val="110000"/>
              </a:lnSpc>
            </a:pPr>
            <a:r>
              <a:rPr lang="en-US" altLang="zh-CN" sz="1800" dirty="0" err="1"/>
              <a:t>GBTx</a:t>
            </a:r>
            <a:r>
              <a:rPr lang="en-US" altLang="zh-CN" sz="1800" dirty="0"/>
              <a:t>:  Bidirectional Serdes ASIC</a:t>
            </a:r>
          </a:p>
          <a:p>
            <a:pPr lvl="2">
              <a:lnSpc>
                <a:spcPct val="110000"/>
              </a:lnSpc>
            </a:pPr>
            <a:r>
              <a:rPr lang="en-US" altLang="zh-CN" sz="1800" dirty="0"/>
              <a:t>GBLD:  Laser driver </a:t>
            </a:r>
          </a:p>
          <a:p>
            <a:pPr lvl="2">
              <a:lnSpc>
                <a:spcPct val="110000"/>
              </a:lnSpc>
            </a:pPr>
            <a:r>
              <a:rPr lang="en-US" altLang="zh-CN" sz="1800" dirty="0"/>
              <a:t>GBTIA: </a:t>
            </a:r>
            <a:r>
              <a:rPr lang="en-US" altLang="zh-CN" sz="1600" dirty="0"/>
              <a:t>Transimpedance amplifier</a:t>
            </a:r>
          </a:p>
          <a:p>
            <a:pPr lvl="2">
              <a:lnSpc>
                <a:spcPct val="110000"/>
              </a:lnSpc>
            </a:pPr>
            <a:r>
              <a:rPr lang="en-US" altLang="zh-CN" sz="1800" dirty="0"/>
              <a:t>Customized Optical Module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>
                <a:solidFill>
                  <a:srgbClr val="C00000"/>
                </a:solidFill>
              </a:rPr>
              <a:t>However the base clock frequency of CEPC 43.3MHz is not compatible with </a:t>
            </a:r>
            <a:r>
              <a:rPr lang="en-US" altLang="zh-CN" sz="1800" dirty="0" err="1">
                <a:solidFill>
                  <a:srgbClr val="C00000"/>
                </a:solidFill>
              </a:rPr>
              <a:t>lpGBT</a:t>
            </a:r>
            <a:r>
              <a:rPr lang="en-US" altLang="zh-CN" sz="1800" dirty="0">
                <a:solidFill>
                  <a:srgbClr val="C00000"/>
                </a:solidFill>
              </a:rPr>
              <a:t> system</a:t>
            </a:r>
            <a:endParaRPr lang="en-US" altLang="zh-CN" sz="1800" dirty="0"/>
          </a:p>
          <a:p>
            <a:r>
              <a:rPr lang="en-US" altLang="zh-CN" sz="2200" dirty="0"/>
              <a:t>Our choice: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/>
              <a:t>Build a GBT-like universal bidirectional data transmission system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/>
              <a:t>Take the </a:t>
            </a:r>
            <a:r>
              <a:rPr lang="en-US" altLang="zh-CN" sz="1800" dirty="0" err="1"/>
              <a:t>lpGBT</a:t>
            </a:r>
            <a:r>
              <a:rPr lang="en-US" altLang="zh-CN" sz="1800" dirty="0"/>
              <a:t> as a reference, the protocol can be a minimum &amp; necessary set for the readout, clocking &amp; control </a:t>
            </a:r>
            <a:endParaRPr lang="zh-CN" altLang="en-US" sz="1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2AD96B-1F63-A0AC-4553-F68A7F751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59" y="1117253"/>
            <a:ext cx="5476883" cy="26601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97D36E-0874-A1AF-BBF2-3E678733A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91" y="4220396"/>
            <a:ext cx="1271112" cy="11877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A04A01-D32D-D14C-E996-711A24E8B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545" y="4280919"/>
            <a:ext cx="1369230" cy="10222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4B4FF1-F749-1080-0399-3DF4251D9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766" y="4280920"/>
            <a:ext cx="1073414" cy="10301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9C1579-EED0-CD08-9C46-14C0BD26A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550" y="4280919"/>
            <a:ext cx="1767593" cy="100909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4E46C8D-E90C-AD9C-BF2C-8C624EFC8541}"/>
              </a:ext>
            </a:extLst>
          </p:cNvPr>
          <p:cNvSpPr txBox="1"/>
          <p:nvPr/>
        </p:nvSpPr>
        <p:spPr>
          <a:xfrm>
            <a:off x="5411008" y="5290018"/>
            <a:ext cx="1472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lpGBTx</a:t>
            </a:r>
          </a:p>
          <a:p>
            <a:r>
              <a:rPr lang="en-US" altLang="zh-CN" sz="1400" dirty="0"/>
              <a:t>Uplink: 10.24Gbps</a:t>
            </a:r>
          </a:p>
          <a:p>
            <a:r>
              <a:rPr lang="en-US" altLang="zh-CN" sz="1400" dirty="0"/>
              <a:t>Downlink: 2.56 Gbps</a:t>
            </a:r>
            <a:endParaRPr lang="zh-CN" altLang="en-US" sz="1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F4CDEB8-59BB-12EF-2D5A-353612B5FA30}"/>
              </a:ext>
            </a:extLst>
          </p:cNvPr>
          <p:cNvSpPr txBox="1"/>
          <p:nvPr/>
        </p:nvSpPr>
        <p:spPr>
          <a:xfrm>
            <a:off x="6860839" y="5343704"/>
            <a:ext cx="1315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GBLD (LDQ10)</a:t>
            </a:r>
          </a:p>
          <a:p>
            <a:r>
              <a:rPr lang="en-US" altLang="zh-CN" sz="1400" dirty="0"/>
              <a:t>10.24 Gbps x 4ch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F2F8E14-CFA8-3BE9-9474-EA9EF98DEDA2}"/>
              </a:ext>
            </a:extLst>
          </p:cNvPr>
          <p:cNvSpPr txBox="1"/>
          <p:nvPr/>
        </p:nvSpPr>
        <p:spPr>
          <a:xfrm>
            <a:off x="8642658" y="5311080"/>
            <a:ext cx="1315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GBTIA</a:t>
            </a:r>
          </a:p>
          <a:p>
            <a:r>
              <a:rPr lang="en-US" altLang="zh-CN" sz="1400" dirty="0"/>
              <a:t>2.56 Gbps 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D6647DC-E914-73E8-4E8E-B630683485B9}"/>
              </a:ext>
            </a:extLst>
          </p:cNvPr>
          <p:cNvSpPr txBox="1"/>
          <p:nvPr/>
        </p:nvSpPr>
        <p:spPr>
          <a:xfrm>
            <a:off x="10051550" y="5353737"/>
            <a:ext cx="17675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VTRx+</a:t>
            </a:r>
          </a:p>
          <a:p>
            <a:r>
              <a:rPr lang="en-US" altLang="zh-CN" sz="1400" dirty="0"/>
              <a:t>4Tx + 1Rx </a:t>
            </a:r>
          </a:p>
          <a:p>
            <a:r>
              <a:rPr lang="en-US" altLang="zh-CN" sz="1400" dirty="0"/>
              <a:t>Array Optical Module 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47CACA4-FF12-A8EE-95B5-3FCD0379BDCA}"/>
              </a:ext>
            </a:extLst>
          </p:cNvPr>
          <p:cNvSpPr txBox="1"/>
          <p:nvPr/>
        </p:nvSpPr>
        <p:spPr>
          <a:xfrm>
            <a:off x="5378234" y="3673222"/>
            <a:ext cx="39909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GBT Architecture Developed by CERN</a:t>
            </a:r>
          </a:p>
          <a:p>
            <a:r>
              <a:rPr lang="en-US" altLang="zh-CN" sz="1200" dirty="0"/>
              <a:t>Ref. P. Moreira, The GBT Project, 2007</a:t>
            </a:r>
            <a:endParaRPr lang="zh-CN" altLang="en-US" sz="12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290DAA8-5F78-CFCA-C33E-76895C3EAA15}"/>
              </a:ext>
            </a:extLst>
          </p:cNvPr>
          <p:cNvSpPr txBox="1"/>
          <p:nvPr/>
        </p:nvSpPr>
        <p:spPr>
          <a:xfrm>
            <a:off x="6747708" y="6053423"/>
            <a:ext cx="41385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GBT Series ASICs and optical module</a:t>
            </a:r>
          </a:p>
          <a:p>
            <a:r>
              <a:rPr lang="en-US" altLang="zh-CN" sz="1200" dirty="0"/>
              <a:t>Ref. P. Moreira, GBT Chipset Status and Production Plans, 2013</a:t>
            </a:r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36985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27AE4FF-298A-A9A6-B8E0-E7F8E2889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1844824"/>
            <a:ext cx="8496944" cy="3672408"/>
          </a:xfrm>
        </p:spPr>
        <p:txBody>
          <a:bodyPr>
            <a:normAutofit/>
          </a:bodyPr>
          <a:lstStyle/>
          <a:p>
            <a:pPr marL="228600" indent="-2286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 for the electronics </a:t>
            </a:r>
          </a:p>
          <a:p>
            <a:pPr marL="228600" indent="-2286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Global framework of the electronics system </a:t>
            </a:r>
          </a:p>
          <a:p>
            <a:pPr marL="228600" indent="-2286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Common electronics design &amp; frontend ASICs</a:t>
            </a:r>
          </a:p>
          <a:p>
            <a:pPr marL="228600" indent="-2286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BB8B8A-C2E7-2076-0B63-41738FA8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DE6D0EB-5750-A832-D257-02079069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rgbClr val="003399"/>
                </a:solidFill>
              </a:rPr>
              <a:t>Outline</a:t>
            </a:r>
            <a:endParaRPr kumimoji="1" lang="zh-CN" altLang="en-US" b="1" dirty="0">
              <a:solidFill>
                <a:srgbClr val="003399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725851-A347-8481-807A-3B3A8A732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8A1207-8D7D-EFCF-8A95-9C2C88D1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963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877835-03EE-7CA1-5246-B9555624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6FAAAAD-1884-1F05-2305-E9AFE013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1" y="142852"/>
            <a:ext cx="9289031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dirty="0"/>
              <a:t>Detailed design on Data Transmission Structure</a:t>
            </a:r>
            <a:endParaRPr kumimoji="1" lang="zh-CN" altLang="en-US" sz="3200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CD25DB-72A0-FB4E-CFD9-642B34DE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5CDF00-3CB4-0378-ECDD-982B727D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D6D12D3-B98E-55E5-08FB-42E401295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15" y="5321026"/>
            <a:ext cx="11233248" cy="1310381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Pre-Aggregation ASIC (FEDA):   Intend to fit with different front-end detector (different data rates/channels)</a:t>
            </a:r>
          </a:p>
          <a:p>
            <a:r>
              <a:rPr lang="en-US" altLang="zh-CN" sz="2000" dirty="0" err="1"/>
              <a:t>GBTx</a:t>
            </a:r>
            <a:r>
              <a:rPr lang="en-US" altLang="zh-CN" sz="2000" dirty="0"/>
              <a:t>-like Data Link ASIC (FEDI):   Bidirectional </a:t>
            </a:r>
            <a:r>
              <a:rPr lang="en-US" altLang="zh-CN" sz="2000" dirty="0" err="1"/>
              <a:t>serdes</a:t>
            </a:r>
            <a:r>
              <a:rPr lang="en-US" altLang="zh-CN" sz="2000" dirty="0"/>
              <a:t> ASIC including ser/des, PLL, CDR, code/decode …</a:t>
            </a:r>
          </a:p>
          <a:p>
            <a:r>
              <a:rPr lang="en-US" altLang="zh-CN" sz="2000" dirty="0"/>
              <a:t>Array Laser Driver ASIC (ALDD)   +   TIA  ASIC (ATIA)   + Customized Optical module (OAT)            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EFF5C26-242C-8277-4FCF-924DCB28FCD6}"/>
              </a:ext>
            </a:extLst>
          </p:cNvPr>
          <p:cNvSpPr txBox="1"/>
          <p:nvPr/>
        </p:nvSpPr>
        <p:spPr>
          <a:xfrm>
            <a:off x="1957883" y="4790163"/>
            <a:ext cx="11521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FEDA</a:t>
            </a:r>
            <a:endParaRPr lang="zh-CN" alt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5D9F0B2-C677-0114-1C52-5240F3D45415}"/>
              </a:ext>
            </a:extLst>
          </p:cNvPr>
          <p:cNvSpPr txBox="1"/>
          <p:nvPr/>
        </p:nvSpPr>
        <p:spPr>
          <a:xfrm>
            <a:off x="5071451" y="4806925"/>
            <a:ext cx="11521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FEDI</a:t>
            </a:r>
            <a:endParaRPr lang="zh-CN" alt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4E00115-3230-70C4-A08B-88B3DCE6F2DA}"/>
              </a:ext>
            </a:extLst>
          </p:cNvPr>
          <p:cNvSpPr txBox="1"/>
          <p:nvPr/>
        </p:nvSpPr>
        <p:spPr>
          <a:xfrm>
            <a:off x="7934547" y="4802864"/>
            <a:ext cx="753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OAT</a:t>
            </a:r>
            <a:endParaRPr lang="zh-CN" alt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A5A2CF6-F3CA-38DA-3A55-5D0CD3BAF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214299"/>
            <a:ext cx="8925891" cy="357586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2CB2059-4F19-4776-6B62-2D82D5161C33}"/>
              </a:ext>
            </a:extLst>
          </p:cNvPr>
          <p:cNvSpPr txBox="1"/>
          <p:nvPr/>
        </p:nvSpPr>
        <p:spPr>
          <a:xfrm>
            <a:off x="9282420" y="0"/>
            <a:ext cx="290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</a:t>
            </a:r>
            <a:r>
              <a:rPr lang="en-US" altLang="zh-CN" sz="1600" dirty="0" err="1">
                <a:solidFill>
                  <a:srgbClr val="0000FF"/>
                </a:solidFill>
              </a:rPr>
              <a:t>Xiaomin</a:t>
            </a:r>
            <a:r>
              <a:rPr lang="en-US" altLang="zh-CN" sz="1600" dirty="0">
                <a:solidFill>
                  <a:srgbClr val="0000FF"/>
                </a:solidFill>
              </a:rPr>
              <a:t> Wei’s talk (15:10)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09A93A8-4627-8DA8-2DCA-947EDE9B4856}"/>
              </a:ext>
            </a:extLst>
          </p:cNvPr>
          <p:cNvSpPr txBox="1"/>
          <p:nvPr/>
        </p:nvSpPr>
        <p:spPr>
          <a:xfrm>
            <a:off x="9282420" y="263482"/>
            <a:ext cx="2908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</a:t>
            </a:r>
            <a:r>
              <a:rPr lang="en-US" altLang="zh-CN" sz="1600" dirty="0" err="1">
                <a:solidFill>
                  <a:srgbClr val="0000FF"/>
                </a:solidFill>
              </a:rPr>
              <a:t>Guoxiang</a:t>
            </a:r>
            <a:r>
              <a:rPr lang="en-US" altLang="zh-CN" sz="1600" dirty="0">
                <a:solidFill>
                  <a:srgbClr val="0000FF"/>
                </a:solidFill>
              </a:rPr>
              <a:t> Zhang’s talk (16:00)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2A61395-F9EC-EFC1-8AC3-85AE365660B3}"/>
              </a:ext>
            </a:extLst>
          </p:cNvPr>
          <p:cNvSpPr txBox="1">
            <a:spLocks/>
          </p:cNvSpPr>
          <p:nvPr/>
        </p:nvSpPr>
        <p:spPr>
          <a:xfrm>
            <a:off x="8832304" y="4221088"/>
            <a:ext cx="3162287" cy="8837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None/>
              <a:defRPr sz="2800" b="0" i="0" kern="1200" baseline="0">
                <a:solidFill>
                  <a:srgbClr val="0000FF"/>
                </a:solidFill>
                <a:latin typeface="+mn-lt"/>
                <a:ea typeface="DengXian" panose="02010600030101010101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First version ASICs  submitted October, 2025</a:t>
            </a:r>
          </a:p>
        </p:txBody>
      </p:sp>
    </p:spTree>
    <p:extLst>
      <p:ext uri="{BB962C8B-B14F-4D97-AF65-F5344CB8AC3E}">
        <p14:creationId xmlns:p14="http://schemas.microsoft.com/office/powerpoint/2010/main" val="1014875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7D4D023-CD54-4E7B-937F-867210564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" y="1124744"/>
            <a:ext cx="2883048" cy="3714941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C1231DC-04CD-4CA4-9DE6-64D99E1D8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600" y="3390452"/>
            <a:ext cx="9471766" cy="3126771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On powering distribution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Serial Powering is superior in many aspects (material, cabling and installation…) than Parallel Powering, especially on VTX &amp; TRK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It is also a hot area with a lot of focused R&amp;D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However,  due to the </a:t>
            </a:r>
            <a:r>
              <a:rPr lang="en-US" altLang="zh-CN" dirty="0">
                <a:solidFill>
                  <a:srgbClr val="C00000"/>
                </a:solidFill>
              </a:rPr>
              <a:t>common substrate at negative voltage for the stitching sensor in VTX</a:t>
            </a:r>
            <a:r>
              <a:rPr lang="en-US" altLang="zh-CN" dirty="0"/>
              <a:t>, serial powering is not feasible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 Our choice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As a general platform, we chose (conventional) Parallel Powering as the baseline scheme, while to</a:t>
            </a:r>
            <a:r>
              <a:rPr lang="zh-CN" altLang="en-US" dirty="0"/>
              <a:t> </a:t>
            </a:r>
            <a:r>
              <a:rPr lang="en-US" altLang="zh-CN" dirty="0"/>
              <a:t>keep pace on R&amp;D of Serial Powering as the backup scheme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9BDD10B-211A-45E3-983F-3B6906B2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/>
              <a:t>Technology Survey and Scheme on Powering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9C81EF-3DE0-4BBB-9304-C1935AC6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4260ED-1BA7-4BBA-A65E-76BFD9A6D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81" y="1130472"/>
            <a:ext cx="3721291" cy="20448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30B8321-C19D-47AB-A5A3-3B8B18261386}"/>
              </a:ext>
            </a:extLst>
          </p:cNvPr>
          <p:cNvSpPr txBox="1"/>
          <p:nvPr/>
        </p:nvSpPr>
        <p:spPr>
          <a:xfrm>
            <a:off x="4606850" y="1124144"/>
            <a:ext cx="2883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Ref.</a:t>
            </a:r>
            <a:r>
              <a:rPr lang="zh-CN" altLang="en-US" sz="1400" dirty="0"/>
              <a:t> Malte Backhaus</a:t>
            </a:r>
            <a:r>
              <a:rPr lang="en-US" altLang="zh-CN" sz="1400" dirty="0"/>
              <a:t>, 2018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E8A2C37-6199-4F65-85BB-71B9D9783540}"/>
              </a:ext>
            </a:extLst>
          </p:cNvPr>
          <p:cNvSpPr txBox="1"/>
          <p:nvPr/>
        </p:nvSpPr>
        <p:spPr>
          <a:xfrm>
            <a:off x="402951" y="4776566"/>
            <a:ext cx="1516585" cy="319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Serial Powering</a:t>
            </a:r>
            <a:endParaRPr lang="zh-CN" altLang="en-US" sz="1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62BA88F-7753-47CB-A44F-662EDF36E5FC}"/>
              </a:ext>
            </a:extLst>
          </p:cNvPr>
          <p:cNvSpPr txBox="1"/>
          <p:nvPr/>
        </p:nvSpPr>
        <p:spPr>
          <a:xfrm>
            <a:off x="4401710" y="3109459"/>
            <a:ext cx="1516585" cy="319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Parallel Powering</a:t>
            </a:r>
            <a:endParaRPr lang="zh-CN" altLang="en-US" sz="1400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4BCA8504-8228-466F-AD12-81BBEE4B6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29918"/>
              </p:ext>
            </p:extLst>
          </p:nvPr>
        </p:nvGraphicFramePr>
        <p:xfrm>
          <a:off x="6845562" y="1130475"/>
          <a:ext cx="5121804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268">
                  <a:extLst>
                    <a:ext uri="{9D8B030D-6E8A-4147-A177-3AD203B41FA5}">
                      <a16:colId xmlns:a16="http://schemas.microsoft.com/office/drawing/2014/main" val="2545778189"/>
                    </a:ext>
                  </a:extLst>
                </a:gridCol>
                <a:gridCol w="1707268">
                  <a:extLst>
                    <a:ext uri="{9D8B030D-6E8A-4147-A177-3AD203B41FA5}">
                      <a16:colId xmlns:a16="http://schemas.microsoft.com/office/drawing/2014/main" val="389218037"/>
                    </a:ext>
                  </a:extLst>
                </a:gridCol>
                <a:gridCol w="1707268">
                  <a:extLst>
                    <a:ext uri="{9D8B030D-6E8A-4147-A177-3AD203B41FA5}">
                      <a16:colId xmlns:a16="http://schemas.microsoft.com/office/drawing/2014/main" val="947500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Serial Power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Parallel Power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85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Much less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43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Cabling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Much less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866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Much easier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7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New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Very mature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23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System Reliability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Potential issue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Very robust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641184"/>
                  </a:ext>
                </a:extLst>
              </a:tr>
            </a:tbl>
          </a:graphicData>
        </a:graphic>
      </p:graphicFrame>
      <p:sp>
        <p:nvSpPr>
          <p:cNvPr id="6" name="日期占位符 5">
            <a:extLst>
              <a:ext uri="{FF2B5EF4-FFF2-40B4-BE49-F238E27FC236}">
                <a16:creationId xmlns:a16="http://schemas.microsoft.com/office/drawing/2014/main" id="{03E92C6E-A39E-2F36-2A07-50AD05F2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0D835F11-09B3-4EA9-BC19-90A960804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312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70"/>
    </mc:Choice>
    <mc:Fallback xmlns="">
      <p:transition spd="slow" advTm="6307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599830-B0F4-957E-9834-C94EC6931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4AFD549-2D79-8DD4-6674-7DEDBC63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40" y="142852"/>
            <a:ext cx="10017524" cy="725470"/>
          </a:xfrm>
        </p:spPr>
        <p:txBody>
          <a:bodyPr>
            <a:normAutofit/>
          </a:bodyPr>
          <a:lstStyle/>
          <a:p>
            <a:r>
              <a:rPr kumimoji="1" lang="en-US" altLang="zh-CN" sz="3600" dirty="0"/>
              <a:t>R&amp;D efforts preliminary design on powering</a:t>
            </a:r>
            <a:endParaRPr kumimoji="1" lang="zh-CN" altLang="en-US" sz="3600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F89C7F-DA85-390C-43D8-0B93E7A89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8D9264-EE96-246C-8BD8-EBA97F78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38B1D7-E7D4-5243-FE55-DC4B6184A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44" y="3528558"/>
            <a:ext cx="3656521" cy="3009428"/>
          </a:xfrm>
          <a:prstGeom prst="rect">
            <a:avLst/>
          </a:prstGeom>
        </p:spPr>
      </p:pic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ADF7AF9D-0B6C-9533-4963-8717187FF8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360599"/>
              </p:ext>
            </p:extLst>
          </p:nvPr>
        </p:nvGraphicFramePr>
        <p:xfrm>
          <a:off x="3813400" y="1078935"/>
          <a:ext cx="8032750" cy="2239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390890" imgH="2520950" progId="Visio.Drawing.15">
                  <p:embed/>
                </p:oleObj>
              </mc:Choice>
              <mc:Fallback>
                <p:oleObj r:id="rId3" imgW="8390890" imgH="2520950" progId="Visio.Drawing.15">
                  <p:embed/>
                  <p:pic>
                    <p:nvPicPr>
                      <p:cNvPr id="19" name="对象 1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3400" y="1078935"/>
                        <a:ext cx="8032750" cy="2239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DB7BD691-4857-F7D2-63D2-0454ACB10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23" y="2405892"/>
            <a:ext cx="4737803" cy="205805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3A68266-8902-0CF7-2167-D9EEC7CDE704}"/>
              </a:ext>
            </a:extLst>
          </p:cNvPr>
          <p:cNvSpPr>
            <a:spLocks noGrp="1"/>
          </p:cNvSpPr>
          <p:nvPr/>
        </p:nvSpPr>
        <p:spPr>
          <a:xfrm>
            <a:off x="254939" y="1697852"/>
            <a:ext cx="6212840" cy="771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auto">
              <a:lnSpc>
                <a:spcPct val="100000"/>
              </a:lnSpc>
              <a:spcAft>
                <a:spcPts val="0"/>
              </a:spcAft>
            </a:pPr>
            <a:r>
              <a:rPr lang="en-US" altLang="zh-CN" sz="2400" dirty="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Design spec summarized from Sub-Det </a:t>
            </a:r>
          </a:p>
          <a:p>
            <a:pPr marL="0" fontAlgn="auto">
              <a:lnSpc>
                <a:spcPct val="100000"/>
              </a:lnSpc>
              <a:spcAft>
                <a:spcPts val="0"/>
              </a:spcAft>
            </a:pPr>
            <a:r>
              <a:rPr lang="en-US" altLang="zh-CN" sz="2400" dirty="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Preliminary rad-</a:t>
            </a:r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tol</a:t>
            </a:r>
            <a:r>
              <a:rPr lang="en-US" altLang="zh-CN" sz="2400" dirty="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. of COTS </a:t>
            </a:r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GaN</a:t>
            </a:r>
            <a:r>
              <a:rPr lang="en-US" altLang="zh-CN" sz="2400" dirty="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 verified 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4DB4D1-8F4C-A0FA-A7EE-EBDA63CE3A5C}"/>
              </a:ext>
            </a:extLst>
          </p:cNvPr>
          <p:cNvSpPr txBox="1"/>
          <p:nvPr/>
        </p:nvSpPr>
        <p:spPr>
          <a:xfrm>
            <a:off x="10549686" y="3606235"/>
            <a:ext cx="1152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 Series</a:t>
            </a:r>
            <a:endParaRPr lang="zh-CN" alt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D192778-1D5F-A467-45B3-49F9E7A9F7B0}"/>
              </a:ext>
            </a:extLst>
          </p:cNvPr>
          <p:cNvSpPr txBox="1"/>
          <p:nvPr/>
        </p:nvSpPr>
        <p:spPr>
          <a:xfrm>
            <a:off x="3800845" y="4102037"/>
            <a:ext cx="1637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/>
              <a:t>Figure 11.52</a:t>
            </a:r>
            <a:endParaRPr lang="zh-CN" altLang="en-US" b="1" dirty="0"/>
          </a:p>
        </p:txBody>
      </p:sp>
      <p:graphicFrame>
        <p:nvGraphicFramePr>
          <p:cNvPr id="15" name="内容占位符 3">
            <a:extLst>
              <a:ext uri="{FF2B5EF4-FFF2-40B4-BE49-F238E27FC236}">
                <a16:creationId xmlns:a16="http://schemas.microsoft.com/office/drawing/2014/main" id="{4A1DA032-5B13-9485-E053-C4AA7B7B3E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513278"/>
              </p:ext>
            </p:extLst>
          </p:nvPr>
        </p:nvGraphicFramePr>
        <p:xfrm>
          <a:off x="402480" y="4539232"/>
          <a:ext cx="5247203" cy="1944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5520">
                  <a:extLst>
                    <a:ext uri="{9D8B030D-6E8A-4147-A177-3AD203B41FA5}">
                      <a16:colId xmlns:a16="http://schemas.microsoft.com/office/drawing/2014/main" val="3206787176"/>
                    </a:ext>
                  </a:extLst>
                </a:gridCol>
                <a:gridCol w="1725224">
                  <a:extLst>
                    <a:ext uri="{9D8B030D-6E8A-4147-A177-3AD203B41FA5}">
                      <a16:colId xmlns:a16="http://schemas.microsoft.com/office/drawing/2014/main" val="3850423745"/>
                    </a:ext>
                  </a:extLst>
                </a:gridCol>
                <a:gridCol w="2426459">
                  <a:extLst>
                    <a:ext uri="{9D8B030D-6E8A-4147-A177-3AD203B41FA5}">
                      <a16:colId xmlns:a16="http://schemas.microsoft.com/office/drawing/2014/main" val="3731740527"/>
                    </a:ext>
                  </a:extLst>
                </a:gridCol>
              </a:tblGrid>
              <a:tr h="177481"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Range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494051066"/>
                  </a:ext>
                </a:extLst>
              </a:tr>
              <a:tr h="1774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Input V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36V-48V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735395625"/>
                  </a:ext>
                </a:extLst>
              </a:tr>
              <a:tr h="1774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V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1.2V、3.3V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641914302"/>
                  </a:ext>
                </a:extLst>
              </a:tr>
              <a:tr h="25148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Output Current </a:t>
                      </a:r>
                      <a:endParaRPr lang="zh-CN" alt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endParaRPr 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51402337"/>
                  </a:ext>
                </a:extLst>
              </a:tr>
              <a:tr h="2514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ripple 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10mVpp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67904587"/>
                  </a:ext>
                </a:extLst>
              </a:tr>
              <a:tr h="2514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Efficiency 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80%-85%-80%</a:t>
                      </a:r>
                      <a:r>
                        <a:rPr lang="zh-CN" alt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light-nom -heavy</a:t>
                      </a:r>
                      <a:r>
                        <a:rPr lang="zh-CN" alt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796857610"/>
                  </a:ext>
                </a:extLst>
              </a:tr>
              <a:tr h="2514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Dimension 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50mmX20mmX6.7mm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Including cooling &amp; shielding 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136497437"/>
                  </a:ext>
                </a:extLst>
              </a:tr>
              <a:tr h="1774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TID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Mrad（Si</a:t>
                      </a:r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621960567"/>
                  </a:ext>
                </a:extLst>
              </a:tr>
              <a:tr h="1774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Magnet </a:t>
                      </a:r>
                      <a:endParaRPr lang="zh-CN" alt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endParaRPr 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55216534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598F7BE5-1F1B-0A01-733E-FEA0B54FA5D6}"/>
              </a:ext>
            </a:extLst>
          </p:cNvPr>
          <p:cNvSpPr txBox="1"/>
          <p:nvPr/>
        </p:nvSpPr>
        <p:spPr>
          <a:xfrm>
            <a:off x="9840416" y="0"/>
            <a:ext cx="2351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Jia Wang’s talk (16:55)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7633A24-18D5-8309-E9C7-3EEFB224526F}"/>
              </a:ext>
            </a:extLst>
          </p:cNvPr>
          <p:cNvSpPr>
            <a:spLocks noGrp="1"/>
          </p:cNvSpPr>
          <p:nvPr/>
        </p:nvSpPr>
        <p:spPr>
          <a:xfrm>
            <a:off x="5912155" y="3166815"/>
            <a:ext cx="6212840" cy="415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ym typeface="+mn-ea"/>
              </a:rPr>
              <a:t>Proposed design of BUCK DC-DC convertor</a:t>
            </a:r>
            <a:endParaRPr lang="en-US" altLang="zh-CN" sz="1600" dirty="0"/>
          </a:p>
          <a:p>
            <a:pPr marL="457200" lvl="1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1364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0F95635-B3CA-485E-8EF7-63428E69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/>
              <a:t>Related R&amp;D and experience on BEE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081848-F70F-4168-A241-B08B7755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3B48F0-C945-488B-959A-4DC4DC58FE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755606" y="943519"/>
            <a:ext cx="2863558" cy="2919072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EA7F8C7D-0DA4-4549-B41F-D162BAA63627}"/>
              </a:ext>
            </a:extLst>
          </p:cNvPr>
          <p:cNvSpPr txBox="1">
            <a:spLocks/>
          </p:cNvSpPr>
          <p:nvPr/>
        </p:nvSpPr>
        <p:spPr>
          <a:xfrm>
            <a:off x="911424" y="3882909"/>
            <a:ext cx="4824536" cy="2656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zh-CN" sz="2000" dirty="0"/>
              <a:t>The back-end box for the </a:t>
            </a:r>
            <a:r>
              <a:rPr lang="en-US" altLang="zh-CN" sz="2000" dirty="0">
                <a:solidFill>
                  <a:srgbClr val="C00000"/>
                </a:solidFill>
              </a:rPr>
              <a:t>JUNO</a:t>
            </a:r>
            <a:r>
              <a:rPr lang="en-US" altLang="zh-CN" sz="2000" dirty="0"/>
              <a:t> experiment</a:t>
            </a:r>
          </a:p>
          <a:p>
            <a:pPr>
              <a:lnSpc>
                <a:spcPct val="90000"/>
              </a:lnSpc>
            </a:pPr>
            <a:r>
              <a:rPr lang="en-US" altLang="zh-CN" sz="2000" dirty="0"/>
              <a:t>located between trigger system and front-end electronics, </a:t>
            </a:r>
          </a:p>
          <a:p>
            <a:pPr>
              <a:lnSpc>
                <a:spcPct val="90000"/>
              </a:lnSpc>
            </a:pPr>
            <a:r>
              <a:rPr lang="en-US" altLang="zh-CN" sz="2000" dirty="0"/>
              <a:t>Collects the incoming trigger request for trigger system, </a:t>
            </a:r>
          </a:p>
          <a:p>
            <a:pPr>
              <a:lnSpc>
                <a:spcPct val="90000"/>
              </a:lnSpc>
            </a:pPr>
            <a:r>
              <a:rPr lang="en-US" altLang="zh-CN" sz="2000" dirty="0"/>
              <a:t>Fanout the synchronized clock and the trigger decisions to front-end electronics.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70AF70-9DD8-4F89-B1C7-D01224BEF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1325218"/>
            <a:ext cx="4392488" cy="2247798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89287180-3441-4CE2-AABD-384F1765FE51}"/>
              </a:ext>
            </a:extLst>
          </p:cNvPr>
          <p:cNvSpPr txBox="1">
            <a:spLocks/>
          </p:cNvSpPr>
          <p:nvPr/>
        </p:nvSpPr>
        <p:spPr>
          <a:xfrm>
            <a:off x="5992451" y="3952425"/>
            <a:ext cx="5576157" cy="240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Red box: The base board provides the power supply,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Blue box: Trigger and Time Interface Mezzanine (TTIM) with WR node,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Green box: The extenders interface with ethernet cables coming from underwater front-end boxes.</a:t>
            </a:r>
            <a:endParaRPr lang="zh-CN" altLang="en-US" sz="2000" dirty="0">
              <a:solidFill>
                <a:srgbClr val="0000FF"/>
              </a:solidFill>
              <a:ea typeface="微软雅黑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21D1F31-8B7B-49E5-89F9-CD4F565FC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8" y="1371569"/>
            <a:ext cx="4550602" cy="2404396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47F354-4EE5-12F5-010F-CE2B8919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3AE66FC5-3E29-5D36-712E-E7F3C13C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68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87"/>
    </mc:Choice>
    <mc:Fallback xmlns="">
      <p:transition spd="slow" advTm="3848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1CF10D6-AEC1-42AF-8F10-7F7C329C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Detailed design on common BEE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F16BF6-5FA2-45E5-B583-9778215EB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6" name="内容占位符 4">
            <a:extLst>
              <a:ext uri="{FF2B5EF4-FFF2-40B4-BE49-F238E27FC236}">
                <a16:creationId xmlns:a16="http://schemas.microsoft.com/office/drawing/2014/main" id="{0CC35799-163D-46B1-B98C-138DC3BD32D2}"/>
              </a:ext>
            </a:extLst>
          </p:cNvPr>
          <p:cNvSpPr txBox="1">
            <a:spLocks/>
          </p:cNvSpPr>
          <p:nvPr/>
        </p:nvSpPr>
        <p:spPr>
          <a:xfrm>
            <a:off x="13453" y="4565865"/>
            <a:ext cx="6727708" cy="1983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1800" dirty="0"/>
              <a:t>Routing data from front-end </a:t>
            </a:r>
            <a:r>
              <a:rPr lang="en-US" altLang="zh-CN" sz="1800" dirty="0">
                <a:solidFill>
                  <a:srgbClr val="C00000"/>
                </a:solidFill>
              </a:rPr>
              <a:t>optical link</a:t>
            </a:r>
            <a:r>
              <a:rPr lang="en-US" altLang="zh-CN" sz="1800" dirty="0"/>
              <a:t> to highspeed </a:t>
            </a:r>
            <a:r>
              <a:rPr lang="en-US" altLang="zh-CN" sz="1800" dirty="0">
                <a:solidFill>
                  <a:srgbClr val="C00000"/>
                </a:solidFill>
              </a:rPr>
              <a:t>network</a:t>
            </a:r>
            <a:r>
              <a:rPr lang="en-US" altLang="zh-CN" sz="1800" dirty="0"/>
              <a:t> to DAQ.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1800" dirty="0"/>
              <a:t>receives </a:t>
            </a:r>
            <a:r>
              <a:rPr lang="en-US" altLang="zh-CN" sz="1800" dirty="0">
                <a:solidFill>
                  <a:srgbClr val="C00000"/>
                </a:solidFill>
              </a:rPr>
              <a:t>clock, global control </a:t>
            </a:r>
            <a:r>
              <a:rPr lang="en-US" altLang="zh-CN" sz="1800" dirty="0"/>
              <a:t>from TTC, and synchronized and fanout to front-end.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1800" dirty="0">
                <a:solidFill>
                  <a:srgbClr val="C00000"/>
                </a:solidFill>
              </a:rPr>
              <a:t>Real-time data processing</a:t>
            </a:r>
            <a:r>
              <a:rPr lang="en-US" altLang="zh-CN" sz="1800" dirty="0"/>
              <a:t>, such as trigger algorithm and data assembly.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1800" dirty="0"/>
              <a:t>On-board storage for </a:t>
            </a:r>
            <a:r>
              <a:rPr lang="en-US" altLang="zh-CN" sz="1800" dirty="0">
                <a:solidFill>
                  <a:srgbClr val="C00000"/>
                </a:solidFill>
              </a:rPr>
              <a:t>data buffering</a:t>
            </a:r>
            <a:r>
              <a:rPr lang="en-US" altLang="zh-CN" sz="1800" dirty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1800" dirty="0"/>
              <a:t>Xilinx </a:t>
            </a:r>
            <a:r>
              <a:rPr lang="en-US" altLang="zh-CN" sz="1800" dirty="0" err="1"/>
              <a:t>Kintex</a:t>
            </a:r>
            <a:r>
              <a:rPr lang="en-US" altLang="zh-CN" sz="1800" dirty="0"/>
              <a:t> </a:t>
            </a:r>
            <a:r>
              <a:rPr lang="en-US" altLang="zh-CN" sz="1800" dirty="0" err="1"/>
              <a:t>UltraScale</a:t>
            </a:r>
            <a:r>
              <a:rPr lang="en-US" altLang="zh-CN" sz="1800" dirty="0"/>
              <a:t> series preferable, cost-effective/availability.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EB6F5F1-93BF-4044-86E2-0DFCE51D5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67"/>
          <a:stretch/>
        </p:blipFill>
        <p:spPr>
          <a:xfrm rot="10800000">
            <a:off x="4207188" y="1412776"/>
            <a:ext cx="2849526" cy="2397955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17442F44-C466-4480-B0AA-09EE36481C2A}"/>
              </a:ext>
            </a:extLst>
          </p:cNvPr>
          <p:cNvSpPr txBox="1">
            <a:spLocks/>
          </p:cNvSpPr>
          <p:nvPr/>
        </p:nvSpPr>
        <p:spPr>
          <a:xfrm>
            <a:off x="6960097" y="5560780"/>
            <a:ext cx="5112568" cy="1096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600" dirty="0"/>
              <a:t>Interface</a:t>
            </a:r>
            <a:r>
              <a:rPr lang="zh-CN" altLang="en-US" sz="1600" dirty="0"/>
              <a:t>：</a:t>
            </a:r>
            <a:r>
              <a:rPr lang="en-US" altLang="zh-CN" sz="1600" dirty="0"/>
              <a:t>SFP+ </a:t>
            </a:r>
            <a:r>
              <a:rPr lang="en-US" altLang="zh-CN" sz="1600" dirty="0">
                <a:solidFill>
                  <a:srgbClr val="C00000"/>
                </a:solidFill>
              </a:rPr>
              <a:t>10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Gbps✖️12 </a:t>
            </a:r>
            <a:r>
              <a:rPr lang="en-US" altLang="zh-CN" sz="1600" dirty="0"/>
              <a:t>+ QSFP </a:t>
            </a:r>
            <a:r>
              <a:rPr lang="en-US" altLang="zh-CN" sz="1600" dirty="0">
                <a:solidFill>
                  <a:srgbClr val="C00000"/>
                </a:solidFill>
              </a:rPr>
              <a:t>40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Gbps ✖️ 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600" dirty="0"/>
              <a:t>FPGA based </a:t>
            </a:r>
            <a:r>
              <a:rPr lang="en-US" altLang="zh-CN" sz="1600" dirty="0">
                <a:solidFill>
                  <a:srgbClr val="C00000"/>
                </a:solidFill>
              </a:rPr>
              <a:t>machine learning </a:t>
            </a:r>
            <a:r>
              <a:rPr lang="en-US" altLang="zh-CN" sz="1600" dirty="0"/>
              <a:t>for </a:t>
            </a:r>
            <a:r>
              <a:rPr lang="en-US" altLang="zh-CN" sz="1600" dirty="0">
                <a:solidFill>
                  <a:srgbClr val="C00000"/>
                </a:solidFill>
              </a:rPr>
              <a:t>clustering</a:t>
            </a:r>
            <a:r>
              <a:rPr lang="en-US" altLang="zh-CN" sz="1600" dirty="0"/>
              <a:t>, hit point searching, and </a:t>
            </a:r>
            <a:r>
              <a:rPr lang="en-US" altLang="zh-CN" sz="1600" dirty="0">
                <a:solidFill>
                  <a:srgbClr val="C00000"/>
                </a:solidFill>
              </a:rPr>
              <a:t>tracking</a:t>
            </a:r>
            <a:r>
              <a:rPr lang="en-US" altLang="zh-CN" sz="1600" dirty="0"/>
              <a:t> algorithms</a:t>
            </a:r>
            <a:endParaRPr lang="zh-CN" altLang="en-US" sz="1600" dirty="0"/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07E1CEC7-6A1E-4B48-AC61-16CBAB7E0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336018"/>
              </p:ext>
            </p:extLst>
          </p:nvPr>
        </p:nvGraphicFramePr>
        <p:xfrm>
          <a:off x="7248129" y="1170509"/>
          <a:ext cx="4824536" cy="413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886">
                  <a:extLst>
                    <a:ext uri="{9D8B030D-6E8A-4147-A177-3AD203B41FA5}">
                      <a16:colId xmlns:a16="http://schemas.microsoft.com/office/drawing/2014/main" val="2671120510"/>
                    </a:ext>
                  </a:extLst>
                </a:gridCol>
                <a:gridCol w="814330">
                  <a:extLst>
                    <a:ext uri="{9D8B030D-6E8A-4147-A177-3AD203B41FA5}">
                      <a16:colId xmlns:a16="http://schemas.microsoft.com/office/drawing/2014/main" val="1559589436"/>
                    </a:ext>
                  </a:extLst>
                </a:gridCol>
                <a:gridCol w="814330">
                  <a:extLst>
                    <a:ext uri="{9D8B030D-6E8A-4147-A177-3AD203B41FA5}">
                      <a16:colId xmlns:a16="http://schemas.microsoft.com/office/drawing/2014/main" val="3484874878"/>
                    </a:ext>
                  </a:extLst>
                </a:gridCol>
                <a:gridCol w="814330">
                  <a:extLst>
                    <a:ext uri="{9D8B030D-6E8A-4147-A177-3AD203B41FA5}">
                      <a16:colId xmlns:a16="http://schemas.microsoft.com/office/drawing/2014/main" val="2919506500"/>
                    </a:ext>
                  </a:extLst>
                </a:gridCol>
                <a:gridCol w="814330">
                  <a:extLst>
                    <a:ext uri="{9D8B030D-6E8A-4147-A177-3AD203B41FA5}">
                      <a16:colId xmlns:a16="http://schemas.microsoft.com/office/drawing/2014/main" val="2539736934"/>
                    </a:ext>
                  </a:extLst>
                </a:gridCol>
                <a:gridCol w="814330">
                  <a:extLst>
                    <a:ext uri="{9D8B030D-6E8A-4147-A177-3AD203B41FA5}">
                      <a16:colId xmlns:a16="http://schemas.microsoft.com/office/drawing/2014/main" val="675060261"/>
                    </a:ext>
                  </a:extLst>
                </a:gridCol>
              </a:tblGrid>
              <a:tr h="860275"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KC705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XC7K325T-2FFG900C)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KCU105</a:t>
                      </a:r>
                    </a:p>
                    <a:p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(XCKU040-2FFVA1156E)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zh-CN" sz="1200" b="1" i="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VC709 </a:t>
                      </a:r>
                    </a:p>
                    <a:p>
                      <a:r>
                        <a:rPr lang="en-US" altLang="zh-CN" sz="1200" b="1" i="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(XC7VX690T-2FFG1761C)</a:t>
                      </a:r>
                      <a:endParaRPr lang="zh-CN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VCU108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(XCVU095-2FFVA2104E)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XCKU115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997596"/>
                  </a:ext>
                </a:extLst>
              </a:tr>
              <a:tr h="3336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Logic Cells(k)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326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530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effectLst/>
                        </a:rPr>
                        <a:t>693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1,176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1451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718315"/>
                  </a:ext>
                </a:extLst>
              </a:tr>
              <a:tr h="3336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DSP Slices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840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1920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effectLst/>
                        </a:rPr>
                        <a:t>3,600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768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5520</a:t>
                      </a:r>
                    </a:p>
                  </a:txBody>
                  <a:tcPr marL="71438" marR="71438" marT="47625" marB="47625" anchor="ctr"/>
                </a:tc>
                <a:extLst>
                  <a:ext uri="{0D108BD9-81ED-4DB2-BD59-A6C34878D82A}">
                    <a16:rowId xmlns:a16="http://schemas.microsoft.com/office/drawing/2014/main" val="4100353219"/>
                  </a:ext>
                </a:extLst>
              </a:tr>
              <a:tr h="3473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Memory(Kbits)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solidFill>
                            <a:schemeClr val="tx1"/>
                          </a:solidFill>
                          <a:effectLst/>
                        </a:rPr>
                        <a:t>16,020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21,100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effectLst/>
                        </a:rPr>
                        <a:t>52,920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60,800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75,900</a:t>
                      </a:r>
                    </a:p>
                  </a:txBody>
                  <a:tcPr marL="71438" marR="71438" marT="47625" marB="47625" anchor="ctr"/>
                </a:tc>
                <a:extLst>
                  <a:ext uri="{0D108BD9-81ED-4DB2-BD59-A6C34878D82A}">
                    <a16:rowId xmlns:a16="http://schemas.microsoft.com/office/drawing/2014/main" val="3119846373"/>
                  </a:ext>
                </a:extLst>
              </a:tr>
              <a:tr h="5983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</a:rPr>
                        <a:t>Transceivers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16(12.5Gb/s)</a:t>
                      </a:r>
                    </a:p>
                    <a:p>
                      <a:pPr algn="l"/>
                      <a:endParaRPr lang="en-US" altLang="zh-CN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20(16.3Gb/s)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effectLst/>
                        </a:rPr>
                        <a:t>80(13.1Gb/s)</a:t>
                      </a:r>
                    </a:p>
                    <a:p>
                      <a:pPr algn="l"/>
                      <a:endParaRPr lang="en-US" altLang="zh-CN" sz="12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32(16.3Gb/s) and 32(30.5Gb/s)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64(16.3Gb/s)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1438" marR="71438" marT="47625" marB="47625" anchor="ctr"/>
                </a:tc>
                <a:extLst>
                  <a:ext uri="{0D108BD9-81ED-4DB2-BD59-A6C34878D82A}">
                    <a16:rowId xmlns:a16="http://schemas.microsoft.com/office/drawing/2014/main" val="1597668103"/>
                  </a:ext>
                </a:extLst>
              </a:tr>
              <a:tr h="246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I/O Pins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500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520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effectLst/>
                        </a:rPr>
                        <a:t>1,000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832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832</a:t>
                      </a:r>
                    </a:p>
                  </a:txBody>
                  <a:tcPr marL="71438" marR="71438" marT="47625" marB="47625" anchor="ctr"/>
                </a:tc>
                <a:extLst>
                  <a:ext uri="{0D108BD9-81ED-4DB2-BD59-A6C34878D82A}">
                    <a16:rowId xmlns:a16="http://schemas.microsoft.com/office/drawing/2014/main" val="1142922419"/>
                  </a:ext>
                </a:extLst>
              </a:tr>
              <a:tr h="3308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Cost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2748 (650)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3882(1500)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effectLst/>
                        </a:rPr>
                        <a:t>8094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</a:rPr>
                        <a:t>7770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endParaRPr lang="en-US" altLang="zh-CN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1438" marR="71438" marT="47625" marB="47625" anchor="ctr"/>
                </a:tc>
                <a:extLst>
                  <a:ext uri="{0D108BD9-81ED-4DB2-BD59-A6C34878D82A}">
                    <a16:rowId xmlns:a16="http://schemas.microsoft.com/office/drawing/2014/main" val="1038803393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999B9222-0E47-4064-AD44-3D3BAD45B087}"/>
              </a:ext>
            </a:extLst>
          </p:cNvPr>
          <p:cNvSpPr/>
          <p:nvPr/>
        </p:nvSpPr>
        <p:spPr>
          <a:xfrm>
            <a:off x="9552384" y="1124744"/>
            <a:ext cx="936104" cy="41796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38A6647-F4D0-4134-9EBF-595683C2B5CC}"/>
              </a:ext>
            </a:extLst>
          </p:cNvPr>
          <p:cNvSpPr txBox="1"/>
          <p:nvPr/>
        </p:nvSpPr>
        <p:spPr>
          <a:xfrm>
            <a:off x="4015774" y="3773269"/>
            <a:ext cx="3114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Data aggregation and processing board </a:t>
            </a:r>
            <a:r>
              <a:rPr lang="en-US" altLang="zh-CN" sz="1400" dirty="0">
                <a:solidFill>
                  <a:srgbClr val="C00000"/>
                </a:solidFill>
              </a:rPr>
              <a:t>Prototype for Vertex detector 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18AB972-8E44-43EA-AE28-5BDF752E2542}"/>
              </a:ext>
            </a:extLst>
          </p:cNvPr>
          <p:cNvSpPr txBox="1"/>
          <p:nvPr/>
        </p:nvSpPr>
        <p:spPr>
          <a:xfrm>
            <a:off x="1303785" y="4232121"/>
            <a:ext cx="2055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The back-end Card structure </a:t>
            </a:r>
            <a:endParaRPr lang="zh-CN" altLang="en-US" sz="1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44B531-B835-4CF3-901A-5C14E7F91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92" y="1064057"/>
            <a:ext cx="3711650" cy="3249328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A150F7-A15A-30D9-47AE-C9A572A2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4E68B72D-C7ED-3C37-DE91-FAA3B5739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072580-B4C5-E15F-5AA0-2C2068C7822F}"/>
              </a:ext>
            </a:extLst>
          </p:cNvPr>
          <p:cNvSpPr txBox="1"/>
          <p:nvPr/>
        </p:nvSpPr>
        <p:spPr>
          <a:xfrm>
            <a:off x="9984432" y="0"/>
            <a:ext cx="2207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See Jun Hu’s talk (17:10)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1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0"/>
    </mc:Choice>
    <mc:Fallback xmlns="">
      <p:transition spd="slow" advTm="8274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247238F-8249-4992-87F4-9E130FA7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16" y="142852"/>
            <a:ext cx="11617226" cy="725470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Alternative scheme based on wireless communication 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57A350-5CEE-4767-BD8D-B7099CA0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5B5301C4-1E49-408D-AA12-3E4C684E3A9C}"/>
              </a:ext>
            </a:extLst>
          </p:cNvPr>
          <p:cNvSpPr txBox="1">
            <a:spLocks/>
          </p:cNvSpPr>
          <p:nvPr/>
        </p:nvSpPr>
        <p:spPr>
          <a:xfrm>
            <a:off x="266815" y="3791702"/>
            <a:ext cx="3779653" cy="2575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FF0000"/>
                </a:solidFill>
              </a:rPr>
              <a:t>Radial readout </a:t>
            </a:r>
            <a:r>
              <a:rPr lang="en-US" altLang="zh-CN" sz="2000" dirty="0"/>
              <a:t>with mm-wave</a:t>
            </a:r>
          </a:p>
          <a:p>
            <a:pPr lvl="1"/>
            <a:r>
              <a:rPr lang="en-US" altLang="zh-CN" sz="1800" dirty="0"/>
              <a:t>12- 24 cm  distance </a:t>
            </a:r>
          </a:p>
          <a:p>
            <a:pPr lvl="1"/>
            <a:r>
              <a:rPr lang="en-US" altLang="zh-CN" sz="1800" dirty="0"/>
              <a:t>Data rate : &lt; 30Mbps</a:t>
            </a:r>
          </a:p>
          <a:p>
            <a:r>
              <a:rPr lang="en-US" altLang="zh-CN" sz="2000" dirty="0"/>
              <a:t>Axial readout to endcap</a:t>
            </a:r>
          </a:p>
          <a:p>
            <a:pPr lvl="1"/>
            <a:r>
              <a:rPr lang="en-US" altLang="zh-CN" sz="1800" dirty="0"/>
              <a:t>Only at the outermost layer or dedicated aggregation layer.</a:t>
            </a:r>
          </a:p>
        </p:txBody>
      </p:sp>
      <p:sp>
        <p:nvSpPr>
          <p:cNvPr id="81" name="内容占位符 2">
            <a:extLst>
              <a:ext uri="{FF2B5EF4-FFF2-40B4-BE49-F238E27FC236}">
                <a16:creationId xmlns:a16="http://schemas.microsoft.com/office/drawing/2014/main" id="{4C8EB3D3-D237-41E9-A01F-DA11E635161F}"/>
              </a:ext>
            </a:extLst>
          </p:cNvPr>
          <p:cNvSpPr txBox="1">
            <a:spLocks/>
          </p:cNvSpPr>
          <p:nvPr/>
        </p:nvSpPr>
        <p:spPr>
          <a:xfrm>
            <a:off x="4458076" y="5501072"/>
            <a:ext cx="7467109" cy="797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None/>
            </a:pP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Wireless communication based readout scheme was proposed to mitigate the cabling problem, as a backup scheme.</a:t>
            </a:r>
          </a:p>
        </p:txBody>
      </p:sp>
      <p:pic>
        <p:nvPicPr>
          <p:cNvPr id="84" name="pic">
            <a:extLst>
              <a:ext uri="{FF2B5EF4-FFF2-40B4-BE49-F238E27FC236}">
                <a16:creationId xmlns:a16="http://schemas.microsoft.com/office/drawing/2014/main" id="{CDDB8A62-340A-46A4-B30E-638B8ECE8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4042" y="1130323"/>
            <a:ext cx="7366165" cy="1911600"/>
          </a:xfrm>
          <a:prstGeom prst="rect">
            <a:avLst/>
          </a:prstGeom>
        </p:spPr>
      </p:pic>
      <p:sp>
        <p:nvSpPr>
          <p:cNvPr id="85" name="内容占位符 2">
            <a:extLst>
              <a:ext uri="{FF2B5EF4-FFF2-40B4-BE49-F238E27FC236}">
                <a16:creationId xmlns:a16="http://schemas.microsoft.com/office/drawing/2014/main" id="{676B7B48-D824-44AB-8DD0-2384ED4D2436}"/>
              </a:ext>
            </a:extLst>
          </p:cNvPr>
          <p:cNvSpPr txBox="1">
            <a:spLocks/>
          </p:cNvSpPr>
          <p:nvPr/>
        </p:nvSpPr>
        <p:spPr>
          <a:xfrm>
            <a:off x="4396745" y="3248663"/>
            <a:ext cx="7467109" cy="19698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 err="1">
                <a:solidFill>
                  <a:srgbClr val="0000FF"/>
                </a:solidFill>
                <a:ea typeface="微软雅黑" pitchFamily="34" charset="-122"/>
              </a:rPr>
              <a:t>WiFi</a:t>
            </a: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 (2.4GHz, 5GHz) </a:t>
            </a:r>
          </a:p>
          <a:p>
            <a:pPr marL="628650" lvl="2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0000FF"/>
                </a:solidFill>
                <a:ea typeface="微软雅黑" pitchFamily="34" charset="-122"/>
              </a:rPr>
              <a:t>large antenna volume, high power consumption, narrow frequency band, and high interference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C00000"/>
                </a:solidFill>
                <a:ea typeface="微软雅黑" pitchFamily="34" charset="-122"/>
              </a:rPr>
              <a:t>Millimeter Wave </a:t>
            </a: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(24GHz</a:t>
            </a:r>
            <a:r>
              <a:rPr lang="zh-CN" altLang="en-US" sz="2000" dirty="0">
                <a:solidFill>
                  <a:srgbClr val="0000FF"/>
                </a:solidFill>
                <a:ea typeface="微软雅黑" pitchFamily="34" charset="-122"/>
              </a:rPr>
              <a:t>，</a:t>
            </a: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45GHz</a:t>
            </a:r>
            <a:r>
              <a:rPr lang="zh-CN" altLang="en-US" sz="2000" dirty="0">
                <a:solidFill>
                  <a:srgbClr val="0000FF"/>
                </a:solidFill>
                <a:ea typeface="微软雅黑" pitchFamily="34" charset="-122"/>
              </a:rPr>
              <a:t>，</a:t>
            </a:r>
            <a:r>
              <a:rPr lang="en-US" altLang="zh-CN" sz="2000" dirty="0">
                <a:solidFill>
                  <a:srgbClr val="C00000"/>
                </a:solidFill>
                <a:ea typeface="微软雅黑" pitchFamily="34" charset="-122"/>
              </a:rPr>
              <a:t>60GHz</a:t>
            </a:r>
            <a:r>
              <a:rPr lang="zh-CN" altLang="en-US" sz="2000" dirty="0">
                <a:solidFill>
                  <a:srgbClr val="0000FF"/>
                </a:solidFill>
                <a:ea typeface="微软雅黑" pitchFamily="34" charset="-122"/>
              </a:rPr>
              <a:t>，</a:t>
            </a: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77GHz)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C00000"/>
                </a:solidFill>
                <a:ea typeface="微软雅黑" pitchFamily="34" charset="-122"/>
              </a:rPr>
              <a:t>Optical wireless communication </a:t>
            </a: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(OWC) / Free Space Optical (</a:t>
            </a:r>
            <a:r>
              <a:rPr lang="en-US" altLang="zh-CN" sz="2000" dirty="0">
                <a:solidFill>
                  <a:srgbClr val="C00000"/>
                </a:solidFill>
                <a:ea typeface="微软雅黑" pitchFamily="34" charset="-122"/>
              </a:rPr>
              <a:t>FSO</a:t>
            </a: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) </a:t>
            </a: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9B3C9F91-945F-49F6-8F14-1B715B5FCF37}"/>
              </a:ext>
            </a:extLst>
          </p:cNvPr>
          <p:cNvGrpSpPr>
            <a:grpSpLocks noChangeAspect="1"/>
          </p:cNvGrpSpPr>
          <p:nvPr/>
        </p:nvGrpSpPr>
        <p:grpSpPr>
          <a:xfrm>
            <a:off x="119336" y="1289845"/>
            <a:ext cx="4032449" cy="2506237"/>
            <a:chOff x="209738" y="3346306"/>
            <a:chExt cx="5009646" cy="3113581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E3A3E91C-EE2C-4F16-9B5C-26946496D882}"/>
                </a:ext>
              </a:extLst>
            </p:cNvPr>
            <p:cNvGrpSpPr/>
            <p:nvPr/>
          </p:nvGrpSpPr>
          <p:grpSpPr>
            <a:xfrm>
              <a:off x="209738" y="3346306"/>
              <a:ext cx="5009646" cy="3113581"/>
              <a:chOff x="1354468" y="3376709"/>
              <a:chExt cx="3759047" cy="2396052"/>
            </a:xfrm>
          </p:grpSpPr>
          <p:pic>
            <p:nvPicPr>
              <p:cNvPr id="28" name="Content Placeholder 6">
                <a:extLst>
                  <a:ext uri="{FF2B5EF4-FFF2-40B4-BE49-F238E27FC236}">
                    <a16:creationId xmlns:a16="http://schemas.microsoft.com/office/drawing/2014/main" id="{4B3F0AA8-74B7-43E5-8E31-81A6C1E3D7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600" t="36094" r="40122" b="4582"/>
              <a:stretch/>
            </p:blipFill>
            <p:spPr>
              <a:xfrm>
                <a:off x="1704815" y="3376709"/>
                <a:ext cx="3408700" cy="2168479"/>
              </a:xfrm>
              <a:prstGeom prst="rect">
                <a:avLst/>
              </a:prstGeom>
            </p:spPr>
          </p:pic>
          <p:sp>
            <p:nvSpPr>
              <p:cNvPr id="29" name="TextBox 17">
                <a:extLst>
                  <a:ext uri="{FF2B5EF4-FFF2-40B4-BE49-F238E27FC236}">
                    <a16:creationId xmlns:a16="http://schemas.microsoft.com/office/drawing/2014/main" id="{8A44F69C-3F74-43E3-A829-72F70FE1E988}"/>
                  </a:ext>
                </a:extLst>
              </p:cNvPr>
              <p:cNvSpPr txBox="1"/>
              <p:nvPr/>
            </p:nvSpPr>
            <p:spPr>
              <a:xfrm>
                <a:off x="2743200" y="5464984"/>
                <a:ext cx="16764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itchFamily="2" charset="0"/>
                  </a:rPr>
                  <a:t>Z [mm]</a:t>
                </a:r>
              </a:p>
            </p:txBody>
          </p:sp>
          <p:sp>
            <p:nvSpPr>
              <p:cNvPr id="30" name="TextBox 18">
                <a:extLst>
                  <a:ext uri="{FF2B5EF4-FFF2-40B4-BE49-F238E27FC236}">
                    <a16:creationId xmlns:a16="http://schemas.microsoft.com/office/drawing/2014/main" id="{0ACED8B1-600D-4846-A87C-EC4CD7BE182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 rot="16200000">
                <a:off x="850242" y="4156306"/>
                <a:ext cx="1462876" cy="454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itchFamily="2" charset="0"/>
                  </a:rPr>
                  <a:t>R [mm]</a:t>
                </a:r>
              </a:p>
            </p:txBody>
          </p:sp>
        </p:grpSp>
        <p:cxnSp>
          <p:nvCxnSpPr>
            <p:cNvPr id="27" name="Straight Connector 6">
              <a:extLst>
                <a:ext uri="{FF2B5EF4-FFF2-40B4-BE49-F238E27FC236}">
                  <a16:creationId xmlns:a16="http://schemas.microsoft.com/office/drawing/2014/main" id="{4A77E4C2-E90E-40DB-830E-728CEABFDF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1945" y="4469475"/>
              <a:ext cx="0" cy="795528"/>
            </a:xfrm>
            <a:prstGeom prst="line">
              <a:avLst/>
            </a:prstGeom>
            <a:ln>
              <a:solidFill>
                <a:srgbClr val="26CB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箭头: 上下 30">
            <a:extLst>
              <a:ext uri="{FF2B5EF4-FFF2-40B4-BE49-F238E27FC236}">
                <a16:creationId xmlns:a16="http://schemas.microsoft.com/office/drawing/2014/main" id="{7BDE6E00-8BE6-400A-9383-503C0AF77FF4}"/>
              </a:ext>
            </a:extLst>
          </p:cNvPr>
          <p:cNvSpPr/>
          <p:nvPr/>
        </p:nvSpPr>
        <p:spPr>
          <a:xfrm>
            <a:off x="694269" y="2188430"/>
            <a:ext cx="104974" cy="657226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箭头: 左右 31">
            <a:extLst>
              <a:ext uri="{FF2B5EF4-FFF2-40B4-BE49-F238E27FC236}">
                <a16:creationId xmlns:a16="http://schemas.microsoft.com/office/drawing/2014/main" id="{CD7AA24A-FC4E-45B9-A57C-AF03941EAE60}"/>
              </a:ext>
            </a:extLst>
          </p:cNvPr>
          <p:cNvSpPr/>
          <p:nvPr/>
        </p:nvSpPr>
        <p:spPr>
          <a:xfrm>
            <a:off x="889114" y="2006594"/>
            <a:ext cx="1750502" cy="111839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DC942C5-0C1C-410F-8033-E6A4AA74EC89}"/>
              </a:ext>
            </a:extLst>
          </p:cNvPr>
          <p:cNvSpPr txBox="1"/>
          <p:nvPr/>
        </p:nvSpPr>
        <p:spPr>
          <a:xfrm>
            <a:off x="46360" y="2719313"/>
            <a:ext cx="665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rgbClr val="FF0000"/>
                </a:solidFill>
              </a:rPr>
              <a:t>Radial readout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A6B3100-086A-440C-A774-4B1879D0C264}"/>
              </a:ext>
            </a:extLst>
          </p:cNvPr>
          <p:cNvSpPr txBox="1"/>
          <p:nvPr/>
        </p:nvSpPr>
        <p:spPr>
          <a:xfrm>
            <a:off x="1400569" y="1772816"/>
            <a:ext cx="11046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/>
              <a:t>Axial readout </a:t>
            </a: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E6584240-8C76-48D0-AAC0-B33D1034CD25}"/>
              </a:ext>
            </a:extLst>
          </p:cNvPr>
          <p:cNvCxnSpPr/>
          <p:nvPr/>
        </p:nvCxnSpPr>
        <p:spPr>
          <a:xfrm>
            <a:off x="852648" y="2566332"/>
            <a:ext cx="1308295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D37E8C27-EB6B-487A-B695-67885DFDE9E6}"/>
              </a:ext>
            </a:extLst>
          </p:cNvPr>
          <p:cNvCxnSpPr>
            <a:cxnSpLocks/>
          </p:cNvCxnSpPr>
          <p:nvPr/>
        </p:nvCxnSpPr>
        <p:spPr>
          <a:xfrm>
            <a:off x="852648" y="2775675"/>
            <a:ext cx="928467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7287381-1ED9-4844-ADB9-5979088DCB34}"/>
              </a:ext>
            </a:extLst>
          </p:cNvPr>
          <p:cNvCxnSpPr>
            <a:cxnSpLocks/>
          </p:cNvCxnSpPr>
          <p:nvPr/>
        </p:nvCxnSpPr>
        <p:spPr>
          <a:xfrm>
            <a:off x="852648" y="2215681"/>
            <a:ext cx="1765495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96CA730D-A073-495E-B3A4-F8DCCEF78397}"/>
              </a:ext>
            </a:extLst>
          </p:cNvPr>
          <p:cNvCxnSpPr/>
          <p:nvPr/>
        </p:nvCxnSpPr>
        <p:spPr>
          <a:xfrm>
            <a:off x="1234820" y="2473871"/>
            <a:ext cx="165749" cy="1599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F4D7DAD8-20FE-4018-881E-A55932C4637B}"/>
              </a:ext>
            </a:extLst>
          </p:cNvPr>
          <p:cNvCxnSpPr>
            <a:cxnSpLocks/>
          </p:cNvCxnSpPr>
          <p:nvPr/>
        </p:nvCxnSpPr>
        <p:spPr>
          <a:xfrm flipV="1">
            <a:off x="1241892" y="2478142"/>
            <a:ext cx="164807" cy="1557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F2C9C372-448C-4239-BF61-16D4324D93F0}"/>
              </a:ext>
            </a:extLst>
          </p:cNvPr>
          <p:cNvCxnSpPr/>
          <p:nvPr/>
        </p:nvCxnSpPr>
        <p:spPr>
          <a:xfrm>
            <a:off x="1181490" y="2691137"/>
            <a:ext cx="165749" cy="1599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CF40DAD7-4E0F-4578-8D32-145FCDF89E29}"/>
              </a:ext>
            </a:extLst>
          </p:cNvPr>
          <p:cNvCxnSpPr>
            <a:cxnSpLocks/>
          </p:cNvCxnSpPr>
          <p:nvPr/>
        </p:nvCxnSpPr>
        <p:spPr>
          <a:xfrm flipV="1">
            <a:off x="1188562" y="2695408"/>
            <a:ext cx="164807" cy="1557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CDCFADCD-8B6B-43B2-835A-E2F78598AD5F}"/>
              </a:ext>
            </a:extLst>
          </p:cNvPr>
          <p:cNvCxnSpPr/>
          <p:nvPr/>
        </p:nvCxnSpPr>
        <p:spPr>
          <a:xfrm>
            <a:off x="1264364" y="2149411"/>
            <a:ext cx="165749" cy="1599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45B8C407-8D4D-46C5-B108-96007719BDEA}"/>
              </a:ext>
            </a:extLst>
          </p:cNvPr>
          <p:cNvCxnSpPr>
            <a:cxnSpLocks/>
          </p:cNvCxnSpPr>
          <p:nvPr/>
        </p:nvCxnSpPr>
        <p:spPr>
          <a:xfrm flipV="1">
            <a:off x="1271436" y="2153682"/>
            <a:ext cx="164807" cy="1557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86036B2D-1CBA-4B69-B4AE-35E31C2BFC4F}"/>
              </a:ext>
            </a:extLst>
          </p:cNvPr>
          <p:cNvSpPr txBox="1"/>
          <p:nvPr/>
        </p:nvSpPr>
        <p:spPr>
          <a:xfrm>
            <a:off x="1316881" y="1107117"/>
            <a:ext cx="2409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Silicon</a:t>
            </a:r>
            <a:r>
              <a:rPr lang="zh-CN" altLang="en-US" b="1" dirty="0"/>
              <a:t> </a:t>
            </a:r>
            <a:r>
              <a:rPr lang="en-US" altLang="zh-CN" b="1" dirty="0"/>
              <a:t>Inner Tracker</a:t>
            </a:r>
            <a:endParaRPr lang="zh-CN" altLang="en-US" b="1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FC3694-0F68-61B6-C17C-B46828C61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C937C8-C119-ABD7-0CA8-6D2FFEBE2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30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07"/>
    </mc:Choice>
    <mc:Fallback xmlns="">
      <p:transition spd="slow" advTm="6260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CBC04A7-972E-4245-A5A5-4C00ADE4D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981728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Recent progress on mm-wave transmission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9644C3-FC04-45ED-B979-D3E76C27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D95AD2-EEB6-45F4-90DB-5058729B4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6212" y="2025665"/>
            <a:ext cx="1927225" cy="25711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7931CD-43D8-4C6D-8AA9-FEF6A54A6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1763" r="1202" b="9028"/>
          <a:stretch>
            <a:fillRect/>
          </a:stretch>
        </p:blipFill>
        <p:spPr>
          <a:xfrm rot="10800000">
            <a:off x="5076562" y="1195720"/>
            <a:ext cx="6581140" cy="959485"/>
          </a:xfrm>
          <a:prstGeom prst="rect">
            <a:avLst/>
          </a:prstGeom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9029E0C0-6076-4D97-8DA3-3AC1DA9BF012}"/>
              </a:ext>
            </a:extLst>
          </p:cNvPr>
          <p:cNvSpPr>
            <a:spLocks noGrp="1"/>
          </p:cNvSpPr>
          <p:nvPr/>
        </p:nvSpPr>
        <p:spPr>
          <a:xfrm>
            <a:off x="6744072" y="2348880"/>
            <a:ext cx="5291455" cy="41852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Single-channel MMW RX/TX verified</a:t>
            </a:r>
          </a:p>
          <a:p>
            <a:pPr marL="742950" lvl="1" indent="-285750" algn="l" fontAlgn="auto">
              <a:lnSpc>
                <a:spcPct val="150000"/>
              </a:lnSpc>
              <a:spcBef>
                <a:spcPts val="0"/>
              </a:spcBef>
              <a:buClrTx/>
              <a:buSzTx/>
              <a:buChar char="–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Max distance: 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1.25Gbps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@ 67.5cm</a:t>
            </a:r>
          </a:p>
          <a:p>
            <a:pPr marL="742950" lvl="1" indent="-285750" algn="l" fontAlgn="auto">
              <a:lnSpc>
                <a:spcPct val="150000"/>
              </a:lnSpc>
              <a:spcBef>
                <a:spcPts val="0"/>
              </a:spcBef>
              <a:buClrTx/>
              <a:buSzTx/>
              <a:buChar char="–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Max line rate: 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6.6Gbps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@ 22.5cm</a:t>
            </a:r>
          </a:p>
          <a:p>
            <a:pPr marL="742950" lvl="1" indent="-285750" algn="l" fontAlgn="auto">
              <a:lnSpc>
                <a:spcPct val="150000"/>
              </a:lnSpc>
              <a:spcBef>
                <a:spcPts val="0"/>
              </a:spcBef>
              <a:buClrTx/>
              <a:buSzTx/>
              <a:buChar char="–"/>
            </a:pPr>
            <a:endParaRPr lang="en-US" altLang="zh-CN" sz="14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Multi-channel Millimeter-Wave transmission prototype in development</a:t>
            </a:r>
          </a:p>
          <a:p>
            <a:pPr lvl="1" indent="-285750" algn="l" fontAlgn="auto">
              <a:lnSpc>
                <a:spcPct val="150000"/>
              </a:lnSpc>
              <a:spcBef>
                <a:spcPts val="0"/>
              </a:spcBef>
              <a:buClrTx/>
              <a:buSzTx/>
              <a:buChar char="–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Millimeter-wave modules mass produced and tested</a:t>
            </a:r>
          </a:p>
          <a:p>
            <a:pPr lvl="1" indent="-285750" algn="l" fontAlgn="auto">
              <a:lnSpc>
                <a:spcPct val="150000"/>
              </a:lnSpc>
              <a:spcBef>
                <a:spcPts val="0"/>
              </a:spcBef>
              <a:buClrTx/>
              <a:buSzTx/>
              <a:buChar char="–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TX/RX flex PCBs and adapter boards produced, assembly in progress</a:t>
            </a:r>
          </a:p>
          <a:p>
            <a:pPr lvl="1" indent="-285750" algn="l" fontAlgn="auto">
              <a:lnSpc>
                <a:spcPct val="150000"/>
              </a:lnSpc>
              <a:spcBef>
                <a:spcPts val="0"/>
              </a:spcBef>
              <a:buClrTx/>
              <a:buSzTx/>
              <a:buChar char="–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FPGA data source board produced and tested</a:t>
            </a:r>
          </a:p>
          <a:p>
            <a:pPr lvl="1" indent="-285750" algn="l" fontAlgn="auto">
              <a:lnSpc>
                <a:spcPct val="150000"/>
              </a:lnSpc>
              <a:spcBef>
                <a:spcPts val="0"/>
              </a:spcBef>
              <a:buClrTx/>
              <a:buSzTx/>
              <a:buChar char="–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Repeater design: double-sided PCB, in progress</a:t>
            </a:r>
          </a:p>
          <a:p>
            <a:pPr lvl="1" indent="-285750" algn="l" fontAlgn="auto">
              <a:lnSpc>
                <a:spcPct val="150000"/>
              </a:lnSpc>
              <a:spcBef>
                <a:spcPts val="0"/>
              </a:spcBef>
              <a:buClrTx/>
              <a:buSzTx/>
              <a:buChar char="–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Focus: Multi-channel crosstalk validation</a:t>
            </a:r>
          </a:p>
        </p:txBody>
      </p:sp>
      <p:graphicFrame>
        <p:nvGraphicFramePr>
          <p:cNvPr id="8" name="对象 7">
            <a:hlinkClick r:id="" action="ppaction://ole?verb=0"/>
            <a:extLst>
              <a:ext uri="{FF2B5EF4-FFF2-40B4-BE49-F238E27FC236}">
                <a16:creationId xmlns:a16="http://schemas.microsoft.com/office/drawing/2014/main" id="{9E057D01-F235-4007-8DD0-A60718A2FF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628334"/>
              </p:ext>
            </p:extLst>
          </p:nvPr>
        </p:nvGraphicFramePr>
        <p:xfrm>
          <a:off x="477257" y="1718960"/>
          <a:ext cx="3966210" cy="3966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772025" imgH="4772025" progId="EdrawMax.EdrawDocument.1">
                  <p:embed/>
                </p:oleObj>
              </mc:Choice>
              <mc:Fallback>
                <p:oleObj r:id="rId4" imgW="4772025" imgH="4772025" progId="EdrawMax.EdrawDocument.1">
                  <p:embed/>
                  <p:pic>
                    <p:nvPicPr>
                      <p:cNvPr id="8" name="对象 7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9E057D01-F235-4007-8DD0-A60718A2FF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7257" y="1718960"/>
                        <a:ext cx="3966210" cy="3966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68275E57-479C-4A29-B13A-267D9280A630}"/>
              </a:ext>
            </a:extLst>
          </p:cNvPr>
          <p:cNvSpPr txBox="1"/>
          <p:nvPr/>
        </p:nvSpPr>
        <p:spPr>
          <a:xfrm>
            <a:off x="532799" y="5746758"/>
            <a:ext cx="358584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/>
              <a:t>Multi-channel Millimeter-Wave transmission prototype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3DFE057-007A-449C-8EF1-FE12F426699E}"/>
              </a:ext>
            </a:extLst>
          </p:cNvPr>
          <p:cNvSpPr txBox="1"/>
          <p:nvPr/>
        </p:nvSpPr>
        <p:spPr>
          <a:xfrm>
            <a:off x="8008654" y="2116463"/>
            <a:ext cx="16846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Dummy Flex with MMW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7CE9A0-FE22-4828-B5FA-85149C9AFDAC}"/>
              </a:ext>
            </a:extLst>
          </p:cNvPr>
          <p:cNvSpPr txBox="1"/>
          <p:nvPr/>
        </p:nvSpPr>
        <p:spPr>
          <a:xfrm>
            <a:off x="4837464" y="4540893"/>
            <a:ext cx="190627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MMW transmission module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CDDD9E1-88FE-40ED-A910-EEF7FC0BA4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r="19223" b="5787"/>
          <a:stretch>
            <a:fillRect/>
          </a:stretch>
        </p:blipFill>
        <p:spPr>
          <a:xfrm rot="5400000">
            <a:off x="4979407" y="4279915"/>
            <a:ext cx="1442085" cy="25146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F3C55C6-85DD-4D79-B787-4AEEE999BC6E}"/>
              </a:ext>
            </a:extLst>
          </p:cNvPr>
          <p:cNvSpPr txBox="1"/>
          <p:nvPr/>
        </p:nvSpPr>
        <p:spPr>
          <a:xfrm>
            <a:off x="5076859" y="6258568"/>
            <a:ext cx="16668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FPGA data source board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23A9A3-A5C4-C684-6E15-6CA9E5B3F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EFECBE2E-341F-77B1-1CB3-0936CF1A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14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2"/>
    </mc:Choice>
    <mc:Fallback xmlns="">
      <p:transition spd="slow" advTm="3876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7A4DF79-8D44-455B-8F9C-FA307E42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01841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Electronics interface to the counting room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3D8E5-DB92-4EA1-BB17-B56D07DE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440B5B38-BE17-4DDD-A0A6-33556A648CCC}"/>
              </a:ext>
            </a:extLst>
          </p:cNvPr>
          <p:cNvSpPr txBox="1">
            <a:spLocks/>
          </p:cNvSpPr>
          <p:nvPr/>
        </p:nvSpPr>
        <p:spPr>
          <a:xfrm>
            <a:off x="550195" y="5373216"/>
            <a:ext cx="11018414" cy="131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Fibers</a:t>
            </a:r>
            <a:r>
              <a:rPr lang="zh-CN" altLang="en-US" sz="2000" dirty="0">
                <a:solidFill>
                  <a:srgbClr val="0000FF"/>
                </a:solidFill>
                <a:ea typeface="微软雅黑" pitchFamily="34" charset="-122"/>
              </a:rPr>
              <a:t>：</a:t>
            </a: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12,628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Power cables: 11,346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  <a:ea typeface="微软雅黑" pitchFamily="34" charset="-122"/>
              </a:rPr>
              <a:t>Total power consumption: 450 kW 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99CD4CE-2457-4BF9-8213-92DB04C61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" y="1340768"/>
            <a:ext cx="6207905" cy="38955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F6211CE-8B32-488E-8230-2D6E35B34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398" y="1340768"/>
            <a:ext cx="5791266" cy="389556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0A00A85-68C6-4D9D-8A9B-786F2C0800A2}"/>
              </a:ext>
            </a:extLst>
          </p:cNvPr>
          <p:cNvSpPr txBox="1"/>
          <p:nvPr/>
        </p:nvSpPr>
        <p:spPr>
          <a:xfrm>
            <a:off x="1775520" y="1050075"/>
            <a:ext cx="2409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Data Link, Fibers &amp; BEE</a:t>
            </a:r>
            <a:endParaRPr lang="zh-CN" altLang="en-US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490493F-83D0-4B8C-A3F1-538C5076B949}"/>
              </a:ext>
            </a:extLst>
          </p:cNvPr>
          <p:cNvSpPr txBox="1"/>
          <p:nvPr/>
        </p:nvSpPr>
        <p:spPr>
          <a:xfrm>
            <a:off x="7957679" y="1040028"/>
            <a:ext cx="3528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On-detector LV, HV &amp; cables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6CC671-F5CC-A143-DD81-B1A53A3A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326437-DB89-94E0-18F3-1C28864E4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14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0"/>
    </mc:Choice>
    <mc:Fallback xmlns="">
      <p:transition spd="slow" advTm="5464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19FDF47-D10A-140A-0BBE-2885AD54E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E42A0F4-53D1-47EA-A166-06030177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team</a:t>
            </a: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18FD24-0A60-1FF7-22A9-536F69EF6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7CA377-B632-580F-0BAF-3B34AB6A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140467D-9773-4DFA-B6B6-DA0641EED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9730"/>
            <a:ext cx="11319048" cy="211734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Electronics working group was founded: IHEP + universities, ~</a:t>
            </a:r>
            <a:r>
              <a:rPr lang="en-US" altLang="zh-CN" dirty="0">
                <a:solidFill>
                  <a:srgbClr val="C00000"/>
                </a:solidFill>
              </a:rPr>
              <a:t>50 staffs </a:t>
            </a:r>
            <a:r>
              <a:rPr lang="en-US" altLang="zh-CN" dirty="0"/>
              <a:t>(not full time) + 60 </a:t>
            </a:r>
            <a:r>
              <a:rPr lang="en-US" altLang="zh-CN" dirty="0" err="1"/>
              <a:t>posdoc</a:t>
            </a:r>
            <a:r>
              <a:rPr lang="en-US" altLang="zh-CN" dirty="0"/>
              <a:t>/student. We are looking</a:t>
            </a:r>
            <a:r>
              <a:rPr lang="zh-CN" altLang="en-US" dirty="0"/>
              <a:t> </a:t>
            </a:r>
            <a:r>
              <a:rPr lang="en-US" altLang="zh-CN" dirty="0"/>
              <a:t>for more</a:t>
            </a:r>
            <a:r>
              <a:rPr lang="zh-CN" altLang="en-US" dirty="0"/>
              <a:t> </a:t>
            </a:r>
            <a:r>
              <a:rPr lang="en-US" altLang="zh-CN" dirty="0"/>
              <a:t>collaborators.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IHEP joined DRD7</a:t>
            </a:r>
            <a:r>
              <a:rPr lang="zh-CN" altLang="en-US" dirty="0"/>
              <a:t> </a:t>
            </a:r>
            <a:r>
              <a:rPr lang="en-US" altLang="zh-CN" dirty="0"/>
              <a:t>collaboration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July</a:t>
            </a:r>
            <a:r>
              <a:rPr lang="zh-CN" altLang="en-US" dirty="0"/>
              <a:t> </a:t>
            </a:r>
            <a:r>
              <a:rPr lang="en-US" altLang="zh-CN" dirty="0"/>
              <a:t>2025.</a:t>
            </a:r>
            <a:endParaRPr lang="en-US" dirty="0"/>
          </a:p>
        </p:txBody>
      </p:sp>
      <p:pic>
        <p:nvPicPr>
          <p:cNvPr id="8" name="Picture 3" descr="C:\Users\Administrator\Downloads\iheplogo\logole.jpg">
            <a:extLst>
              <a:ext uri="{FF2B5EF4-FFF2-40B4-BE49-F238E27FC236}">
                <a16:creationId xmlns:a16="http://schemas.microsoft.com/office/drawing/2014/main" id="{23E66E87-7606-7EC1-4D68-032777B89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70398"/>
          <a:stretch/>
        </p:blipFill>
        <p:spPr bwMode="auto">
          <a:xfrm>
            <a:off x="191374" y="3356992"/>
            <a:ext cx="196875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5D968948-2052-B465-934C-7F108E593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97" y="3356992"/>
            <a:ext cx="1342624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3896B90E-B35C-8D39-B617-858BCB42A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719" y="3356992"/>
            <a:ext cx="127388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DB9CA7C-A5C8-8783-0FEE-57C9F9154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208" y="3356992"/>
            <a:ext cx="1211401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8CD421-A505-FD93-70E4-A4B61B8A9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353" y="3356992"/>
            <a:ext cx="1260000" cy="126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A7CE72-CD44-BC4E-0C73-4235B92500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18" y="3356992"/>
            <a:ext cx="1267597" cy="1260000"/>
          </a:xfrm>
          <a:prstGeom prst="rect">
            <a:avLst/>
          </a:prstGeom>
        </p:spPr>
      </p:pic>
      <p:sp>
        <p:nvSpPr>
          <p:cNvPr id="14" name="内容占位符 1">
            <a:extLst>
              <a:ext uri="{FF2B5EF4-FFF2-40B4-BE49-F238E27FC236}">
                <a16:creationId xmlns:a16="http://schemas.microsoft.com/office/drawing/2014/main" id="{8BE79521-407A-1815-A037-556CCBDA4539}"/>
              </a:ext>
            </a:extLst>
          </p:cNvPr>
          <p:cNvSpPr txBox="1">
            <a:spLocks/>
          </p:cNvSpPr>
          <p:nvPr/>
        </p:nvSpPr>
        <p:spPr>
          <a:xfrm>
            <a:off x="623699" y="4748899"/>
            <a:ext cx="10081120" cy="1869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Overall electronics and BEE: IHEP(5)</a:t>
            </a:r>
          </a:p>
          <a:p>
            <a:r>
              <a:rPr lang="en-US" altLang="zh-CN" sz="2000" dirty="0"/>
              <a:t>Sub-detector readout electronics: IHEP(11), Tsinghua(5), CCNU(3), NPU(7), SDU(4), NJU(3)</a:t>
            </a:r>
          </a:p>
          <a:p>
            <a:r>
              <a:rPr lang="en-US" altLang="zh-CN" sz="2000" dirty="0"/>
              <a:t>Data link: CCNU(3), IHEP(3), USTC(2), NPU(4)</a:t>
            </a:r>
          </a:p>
          <a:p>
            <a:r>
              <a:rPr lang="en-US" altLang="zh-CN" sz="2000" dirty="0"/>
              <a:t>Powering: NPU(3), IHEP(2), USTC(2) </a:t>
            </a:r>
            <a:endParaRPr lang="zh-CN" altLang="en-US" sz="20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A0D3B91-951A-9441-0F98-2C6480B360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484" y="3356992"/>
            <a:ext cx="1260000" cy="126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1AA84E-89E7-7C89-7A3C-7E0D5AF5EC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6"/>
          <a:stretch/>
        </p:blipFill>
        <p:spPr>
          <a:xfrm>
            <a:off x="9739783" y="3356992"/>
            <a:ext cx="1107567" cy="150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03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931C97-41D2-FF3A-45EA-58AEDA4D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795844D-6FE1-1501-B678-1E352B5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ASIC development &amp; teams</a:t>
            </a: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062AB8-1A7B-B8E2-F094-82115C5C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4AE4F-4D0B-401E-37AF-81CB0B6A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graphicFrame>
        <p:nvGraphicFramePr>
          <p:cNvPr id="7" name="表格 5">
            <a:extLst>
              <a:ext uri="{FF2B5EF4-FFF2-40B4-BE49-F238E27FC236}">
                <a16:creationId xmlns:a16="http://schemas.microsoft.com/office/drawing/2014/main" id="{771B4A84-9804-9253-FECB-463A2EF835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433258"/>
              </p:ext>
            </p:extLst>
          </p:nvPr>
        </p:nvGraphicFramePr>
        <p:xfrm>
          <a:off x="155088" y="1029675"/>
          <a:ext cx="11845568" cy="5306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7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902">
                  <a:extLst>
                    <a:ext uri="{9D8B030D-6E8A-4147-A177-3AD203B41FA5}">
                      <a16:colId xmlns:a16="http://schemas.microsoft.com/office/drawing/2014/main" val="1973895336"/>
                    </a:ext>
                  </a:extLst>
                </a:gridCol>
                <a:gridCol w="1061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3667">
                  <a:extLst>
                    <a:ext uri="{9D8B030D-6E8A-4147-A177-3AD203B41FA5}">
                      <a16:colId xmlns:a16="http://schemas.microsoft.com/office/drawing/2014/main" val="292832171"/>
                    </a:ext>
                  </a:extLst>
                </a:gridCol>
                <a:gridCol w="2396501">
                  <a:extLst>
                    <a:ext uri="{9D8B030D-6E8A-4147-A177-3AD203B41FA5}">
                      <a16:colId xmlns:a16="http://schemas.microsoft.com/office/drawing/2014/main" val="585421582"/>
                    </a:ext>
                  </a:extLst>
                </a:gridCol>
                <a:gridCol w="821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9779">
                  <a:extLst>
                    <a:ext uri="{9D8B030D-6E8A-4147-A177-3AD203B41FA5}">
                      <a16:colId xmlns:a16="http://schemas.microsoft.com/office/drawing/2014/main" val="64553618"/>
                    </a:ext>
                  </a:extLst>
                </a:gridCol>
              </a:tblGrid>
              <a:tr h="45524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Chip</a:t>
                      </a:r>
                      <a:endParaRPr lang="zh-CN" altLang="en-US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Application </a:t>
                      </a:r>
                      <a:endParaRPr lang="zh-CN" altLang="en-US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Functional </a:t>
                      </a:r>
                      <a:endParaRPr lang="zh-CN" altLang="en-US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Foundry &amp; technology</a:t>
                      </a:r>
                      <a:endParaRPr lang="zh-CN" altLang="en-US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Similar chips</a:t>
                      </a:r>
                      <a:endParaRPr lang="zh-CN" altLang="en-US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Leading person</a:t>
                      </a:r>
                      <a:endParaRPr lang="zh-CN" altLang="en-US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Development team</a:t>
                      </a:r>
                      <a:endParaRPr lang="zh-CN" altLang="en-US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Staff</a:t>
                      </a:r>
                      <a:endParaRPr lang="zh-CN" altLang="en-US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Students</a:t>
                      </a:r>
                      <a:endParaRPr lang="zh-CN" altLang="en-US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247"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Taichu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VTX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VTX-Stitching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Towerjazz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180nm /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65nm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MOSAIX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Wei </a:t>
                      </a: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Wei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(IHEP)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NPU, CCNU, SDU, NJU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247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TEPIX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TPC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Pixel TPC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TSMC 180nm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(SMIC 55nm)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Timepix3/4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Zhi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Deng (THU)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IHEP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247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COFFEE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ITK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HVCMOS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SMIC 55nm HV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MightyPix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Yiming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Li (IHEP)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ZJU, NPU, DMU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SDU, NJU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3217435257"/>
                  </a:ext>
                </a:extLst>
              </a:tr>
              <a:tr h="455247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LATRIC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OTK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LGAD-TOF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SMIC 55nm 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ALTIROC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Xiongbo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Yan (IHEP)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CCNU, WTU, HPU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2698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SIPAC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SiPM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ASIC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ECAL, HCAL, Muon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SMIC 55nm 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HGCROC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SPIROC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Huaishen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Li (IHEP)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CCNU, NPU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5247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84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FEDI</a:t>
                      </a:r>
                      <a:endParaRPr lang="zh-CN" altLang="en-US" sz="1400" b="1" dirty="0">
                        <a:solidFill>
                          <a:srgbClr val="0084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Common Elec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Data Link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SMIC 55nm 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lpGBT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Di Guo (CCNU)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IHEP, NPU, USTC, WTU, HPU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4278971845"/>
                  </a:ext>
                </a:extLst>
              </a:tr>
              <a:tr h="455247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84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OAT</a:t>
                      </a:r>
                      <a:endParaRPr lang="zh-CN" altLang="en-US" sz="1400" b="1" dirty="0">
                        <a:solidFill>
                          <a:srgbClr val="0084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Common Elec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Optical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SMIC 55nm 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VTRx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+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Di Guo (CCNU)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IPAS, IHEP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3249184991"/>
                  </a:ext>
                </a:extLst>
              </a:tr>
              <a:tr h="455247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84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FEDA</a:t>
                      </a:r>
                      <a:endParaRPr lang="zh-CN" altLang="en-US" sz="1400" b="1" dirty="0">
                        <a:solidFill>
                          <a:srgbClr val="0084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Common Elec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Data Aggregation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SMIC 55nm 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lpGBT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Di Guo (CCNU)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IHEP, NPU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3341156211"/>
                  </a:ext>
                </a:extLst>
              </a:tr>
              <a:tr h="455247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84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PAL</a:t>
                      </a:r>
                      <a:endParaRPr lang="zh-CN" altLang="en-US" sz="1400" b="1" dirty="0">
                        <a:solidFill>
                          <a:srgbClr val="0084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Common Elec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DC-DC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SMIC 180nm HV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bPolx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Jia Wang (NPU)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IHEP, USTC, TECHORILUX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3254065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14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1076350-0CB0-D107-3812-B4830339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1E979480-370E-31BD-0F9F-3F1E3BAB0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E9795-4441-7631-2C12-EE3D3638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7ECC8-3822-7ACA-1C9B-F5A3AA35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05D3B7F-9D6D-AA42-4D86-EF7D78E6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47" y="1379529"/>
            <a:ext cx="6084866" cy="36784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0E081F4-088E-0A8A-CCB5-96E97964C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199" y="1379529"/>
            <a:ext cx="3960440" cy="3678467"/>
          </a:xfrm>
          <a:prstGeom prst="rect">
            <a:avLst/>
          </a:prstGeom>
        </p:spPr>
      </p:pic>
      <p:sp>
        <p:nvSpPr>
          <p:cNvPr id="17" name="TextBox 42">
            <a:extLst>
              <a:ext uri="{FF2B5EF4-FFF2-40B4-BE49-F238E27FC236}">
                <a16:creationId xmlns:a16="http://schemas.microsoft.com/office/drawing/2014/main" id="{078F1119-AA5D-6807-BF45-811FC7BFEDCF}"/>
              </a:ext>
            </a:extLst>
          </p:cNvPr>
          <p:cNvSpPr txBox="1">
            <a:spLocks noChangeAspect="1"/>
          </p:cNvSpPr>
          <p:nvPr/>
        </p:nvSpPr>
        <p:spPr>
          <a:xfrm>
            <a:off x="1882703" y="5465407"/>
            <a:ext cx="8331342" cy="707886"/>
          </a:xfrm>
          <a:prstGeom prst="rect">
            <a:avLst/>
          </a:prstGeom>
          <a:solidFill>
            <a:srgbClr val="AFFFCA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electronic system is to readout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 of millions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detector channel in real time.</a:t>
            </a:r>
          </a:p>
        </p:txBody>
      </p:sp>
    </p:spTree>
    <p:extLst>
      <p:ext uri="{BB962C8B-B14F-4D97-AF65-F5344CB8AC3E}">
        <p14:creationId xmlns:p14="http://schemas.microsoft.com/office/powerpoint/2010/main" val="2475382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909C86-F47E-4029-BD43-742864E758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373DCB4F-8EB3-913E-8D58-996EF8E4B797}"/>
              </a:ext>
            </a:extLst>
          </p:cNvPr>
          <p:cNvGrpSpPr/>
          <p:nvPr/>
        </p:nvGrpSpPr>
        <p:grpSpPr>
          <a:xfrm>
            <a:off x="-33910" y="548680"/>
            <a:ext cx="12120837" cy="6200390"/>
            <a:chOff x="-33910" y="548680"/>
            <a:chExt cx="12120837" cy="6200390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6EF2DBB-AB89-4E5F-8AB8-DE6BD6007E23}"/>
                </a:ext>
              </a:extLst>
            </p:cNvPr>
            <p:cNvSpPr/>
            <p:nvPr/>
          </p:nvSpPr>
          <p:spPr>
            <a:xfrm>
              <a:off x="1934613" y="581911"/>
              <a:ext cx="1528376" cy="8207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rgbClr val="C00000"/>
                  </a:solidFill>
                </a:rPr>
                <a:t>Elec TDR Draft1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34A9887B-41D6-4E3F-B32B-6E592C352D79}"/>
                </a:ext>
              </a:extLst>
            </p:cNvPr>
            <p:cNvSpPr/>
            <p:nvPr/>
          </p:nvSpPr>
          <p:spPr>
            <a:xfrm>
              <a:off x="9048328" y="548680"/>
              <a:ext cx="1512168" cy="7621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rgbClr val="C00000"/>
                  </a:solidFill>
                </a:rPr>
                <a:t>Towards final CEPC detectors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C020416-633A-DB1D-8B28-4BB02017A1BB}"/>
                </a:ext>
              </a:extLst>
            </p:cNvPr>
            <p:cNvGrpSpPr/>
            <p:nvPr/>
          </p:nvGrpSpPr>
          <p:grpSpPr>
            <a:xfrm>
              <a:off x="-33910" y="645792"/>
              <a:ext cx="12120837" cy="6103278"/>
              <a:chOff x="-33910" y="645792"/>
              <a:chExt cx="12120837" cy="6103278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16214E2-8DBE-4DBC-AD94-5112169BAA4E}"/>
                  </a:ext>
                </a:extLst>
              </p:cNvPr>
              <p:cNvSpPr/>
              <p:nvPr/>
            </p:nvSpPr>
            <p:spPr>
              <a:xfrm>
                <a:off x="1986264" y="1624669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 err="1">
                    <a:solidFill>
                      <a:schemeClr val="tx1"/>
                    </a:solidFill>
                  </a:rPr>
                  <a:t>GaN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Selection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73256622-1692-4BC3-932D-40D53FAD4C35}"/>
                  </a:ext>
                </a:extLst>
              </p:cNvPr>
              <p:cNvSpPr/>
              <p:nvPr/>
            </p:nvSpPr>
            <p:spPr>
              <a:xfrm>
                <a:off x="5885256" y="1550260"/>
                <a:ext cx="1645623" cy="5808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PAL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func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module  prototype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AE33DE57-CDA5-4C19-B25B-3F7839FCA2A3}"/>
                  </a:ext>
                </a:extLst>
              </p:cNvPr>
              <p:cNvSpPr/>
              <p:nvPr/>
            </p:nvSpPr>
            <p:spPr>
              <a:xfrm>
                <a:off x="7427998" y="1432162"/>
                <a:ext cx="1475658" cy="8170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Module on detector test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" name="直接箭头连接符 7">
                <a:extLst>
                  <a:ext uri="{FF2B5EF4-FFF2-40B4-BE49-F238E27FC236}">
                    <a16:creationId xmlns:a16="http://schemas.microsoft.com/office/drawing/2014/main" id="{1C98F913-B731-437D-A6FD-4529CD76E1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7528" y="1385129"/>
                <a:ext cx="1015312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C96C21B-C508-4EAC-9E27-E8E582D50691}"/>
                  </a:ext>
                </a:extLst>
              </p:cNvPr>
              <p:cNvSpPr/>
              <p:nvPr/>
            </p:nvSpPr>
            <p:spPr>
              <a:xfrm>
                <a:off x="1986264" y="131312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2024.11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50D9F47-47FA-46C5-BDFC-F0B9D9F0B57B}"/>
                  </a:ext>
                </a:extLst>
              </p:cNvPr>
              <p:cNvSpPr/>
              <p:nvPr/>
            </p:nvSpPr>
            <p:spPr>
              <a:xfrm>
                <a:off x="5996242" y="131312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2026.12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2DC3B316-80E7-4715-9D4C-B6CDCF544AE9}"/>
                  </a:ext>
                </a:extLst>
              </p:cNvPr>
              <p:cNvSpPr/>
              <p:nvPr/>
            </p:nvSpPr>
            <p:spPr>
              <a:xfrm>
                <a:off x="7431366" y="131312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2027.12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11AADEA-C2C1-4D5F-8630-6AD78577819D}"/>
                  </a:ext>
                </a:extLst>
              </p:cNvPr>
              <p:cNvSpPr/>
              <p:nvPr/>
            </p:nvSpPr>
            <p:spPr>
              <a:xfrm>
                <a:off x="145608" y="1601153"/>
                <a:ext cx="1479356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Power &amp; DC-DC</a:t>
                </a:r>
              </a:p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(PAL)</a:t>
                </a:r>
              </a:p>
              <a:p>
                <a:pPr algn="ctr"/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2F6FF03-D383-4BE1-93FD-790928E354DF}"/>
                  </a:ext>
                </a:extLst>
              </p:cNvPr>
              <p:cNvSpPr/>
              <p:nvPr/>
            </p:nvSpPr>
            <p:spPr>
              <a:xfrm>
                <a:off x="10292007" y="1624669"/>
                <a:ext cx="1794920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Rad-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tol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&amp; Mag proof PAL prototype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7AB4FE3-99C9-4DE3-A8C2-B062399C5F96}"/>
                  </a:ext>
                </a:extLst>
              </p:cNvPr>
              <p:cNvSpPr/>
              <p:nvPr/>
            </p:nvSpPr>
            <p:spPr>
              <a:xfrm>
                <a:off x="10478172" y="131312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2029.12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F7F6A57-E6E8-46A0-A1EA-60EBA2976AD0}"/>
                  </a:ext>
                </a:extLst>
              </p:cNvPr>
              <p:cNvSpPr/>
              <p:nvPr/>
            </p:nvSpPr>
            <p:spPr>
              <a:xfrm>
                <a:off x="1986264" y="232123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Protocol define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FDE8992-4321-4A7B-8E6C-E9C80137710B}"/>
                  </a:ext>
                </a:extLst>
              </p:cNvPr>
              <p:cNvSpPr/>
              <p:nvPr/>
            </p:nvSpPr>
            <p:spPr>
              <a:xfrm>
                <a:off x="4755712" y="232123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1</a:t>
                </a:r>
                <a:r>
                  <a:rPr lang="en-US" altLang="zh-CN" sz="1200" baseline="30000" dirty="0">
                    <a:solidFill>
                      <a:schemeClr val="tx1"/>
                    </a:solidFill>
                  </a:rPr>
                  <a:t>st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tapeout</a:t>
                </a:r>
                <a:endParaRPr lang="en-US" altLang="zh-CN" sz="1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Chip set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DF8DCDC-32A4-41E3-B617-94185271456E}"/>
                  </a:ext>
                </a:extLst>
              </p:cNvPr>
              <p:cNvSpPr/>
              <p:nvPr/>
            </p:nvSpPr>
            <p:spPr>
              <a:xfrm>
                <a:off x="10321501" y="2321233"/>
                <a:ext cx="1645868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Rad-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tol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FEDI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DataLink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prototype 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FDBB4E33-AA28-4B63-8624-A5CC0F4EA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7528" y="2105209"/>
                <a:ext cx="1015312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3818D427-1576-4914-A87B-6C642452E381}"/>
                  </a:ext>
                </a:extLst>
              </p:cNvPr>
              <p:cNvSpPr/>
              <p:nvPr/>
            </p:nvSpPr>
            <p:spPr>
              <a:xfrm>
                <a:off x="1975439" y="203320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2024.10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80D7A43F-21A5-4772-8426-D3206FD2770B}"/>
                  </a:ext>
                </a:extLst>
              </p:cNvPr>
              <p:cNvSpPr/>
              <p:nvPr/>
            </p:nvSpPr>
            <p:spPr>
              <a:xfrm>
                <a:off x="4727848" y="203320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2025.10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A68D2DF-42F5-4960-B622-308691013C19}"/>
                  </a:ext>
                </a:extLst>
              </p:cNvPr>
              <p:cNvSpPr/>
              <p:nvPr/>
            </p:nvSpPr>
            <p:spPr>
              <a:xfrm>
                <a:off x="10501002" y="203320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2029.12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EBDF805-28A1-4B53-8BF2-BF1CC2D237BF}"/>
                  </a:ext>
                </a:extLst>
              </p:cNvPr>
              <p:cNvSpPr/>
              <p:nvPr/>
            </p:nvSpPr>
            <p:spPr>
              <a:xfrm>
                <a:off x="-33910" y="2240496"/>
                <a:ext cx="1823959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Data Link</a:t>
                </a:r>
              </a:p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(FEDA, FEDI &amp; OAT)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DE9F8A3-456E-401A-AFD1-7B726DB25AA3}"/>
                  </a:ext>
                </a:extLst>
              </p:cNvPr>
              <p:cNvSpPr/>
              <p:nvPr/>
            </p:nvSpPr>
            <p:spPr>
              <a:xfrm>
                <a:off x="127523" y="645792"/>
                <a:ext cx="1528375" cy="10658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0000FF"/>
                    </a:solidFill>
                  </a:rPr>
                  <a:t>Overall Electronics system </a:t>
                </a:r>
                <a:endParaRPr lang="zh-CN" altLang="en-US" sz="1400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72C111CC-C3E4-454D-9D84-4B45D8A198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7528" y="1122649"/>
                <a:ext cx="1015312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1B83968C-B734-432E-8C12-9A512859A03E}"/>
                  </a:ext>
                </a:extLst>
              </p:cNvPr>
              <p:cNvSpPr/>
              <p:nvPr/>
            </p:nvSpPr>
            <p:spPr>
              <a:xfrm>
                <a:off x="1964511" y="105064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C00000"/>
                    </a:solidFill>
                  </a:rPr>
                  <a:t>2024.12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8EFF8B79-D180-47A9-924E-65CE6D899110}"/>
                  </a:ext>
                </a:extLst>
              </p:cNvPr>
              <p:cNvSpPr/>
              <p:nvPr/>
            </p:nvSpPr>
            <p:spPr>
              <a:xfrm>
                <a:off x="7458872" y="105064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C00000"/>
                    </a:solidFill>
                  </a:rPr>
                  <a:t>2027.12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157DC635-A10B-40AE-8323-883E37A119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4241" y="2753281"/>
                <a:ext cx="1015312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6C91CC91-6216-4655-8612-275F13A7F775}"/>
                  </a:ext>
                </a:extLst>
              </p:cNvPr>
              <p:cNvSpPr/>
              <p:nvPr/>
            </p:nvSpPr>
            <p:spPr>
              <a:xfrm>
                <a:off x="40653" y="3194622"/>
                <a:ext cx="1656175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VTX STCH</a:t>
                </a:r>
              </a:p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(</a:t>
                </a:r>
                <a:r>
                  <a:rPr lang="en-US" altLang="zh-CN" sz="1400" dirty="0" err="1">
                    <a:solidFill>
                      <a:schemeClr val="tx1"/>
                    </a:solidFill>
                  </a:rPr>
                  <a:t>Taichu</a:t>
                </a:r>
                <a:r>
                  <a:rPr lang="en-US" altLang="zh-CN" sz="1400" dirty="0">
                    <a:solidFill>
                      <a:schemeClr val="tx1"/>
                    </a:solidFill>
                  </a:rPr>
                  <a:t>-Stitching)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F12F19C2-53F6-40C9-9BBF-58AF3E001A7A}"/>
                  </a:ext>
                </a:extLst>
              </p:cNvPr>
              <p:cNvSpPr/>
              <p:nvPr/>
            </p:nvSpPr>
            <p:spPr>
              <a:xfrm>
                <a:off x="1894308" y="3242878"/>
                <a:ext cx="1459447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Preliminary scheme for Stitching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5B69FE88-D377-4CC8-ABF4-23327AD27A7E}"/>
                  </a:ext>
                </a:extLst>
              </p:cNvPr>
              <p:cNvSpPr/>
              <p:nvPr/>
            </p:nvSpPr>
            <p:spPr>
              <a:xfrm>
                <a:off x="5837638" y="3486152"/>
                <a:ext cx="1656176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TJ65 single chip design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7F880C22-C5A0-4E53-B492-6854229E032B}"/>
                  </a:ext>
                </a:extLst>
              </p:cNvPr>
              <p:cNvSpPr/>
              <p:nvPr/>
            </p:nvSpPr>
            <p:spPr>
              <a:xfrm>
                <a:off x="10282775" y="3202359"/>
                <a:ext cx="1645868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TJ65 wafer-level</a:t>
                </a:r>
              </a:p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Stitching detector prototype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1E85A57E-0172-4DC4-97CD-8612420E56E8}"/>
                  </a:ext>
                </a:extLst>
              </p:cNvPr>
              <p:cNvSpPr/>
              <p:nvPr/>
            </p:nvSpPr>
            <p:spPr>
              <a:xfrm>
                <a:off x="1937316" y="268127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2024.12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E9590C1B-625B-40F4-BD03-B068A4F39997}"/>
                  </a:ext>
                </a:extLst>
              </p:cNvPr>
              <p:cNvSpPr/>
              <p:nvPr/>
            </p:nvSpPr>
            <p:spPr>
              <a:xfrm>
                <a:off x="5932723" y="268127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2026.12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180B5FBA-FF19-4640-8BA8-7F7FADA3C1EE}"/>
                  </a:ext>
                </a:extLst>
              </p:cNvPr>
              <p:cNvSpPr/>
              <p:nvPr/>
            </p:nvSpPr>
            <p:spPr>
              <a:xfrm>
                <a:off x="10462879" y="268127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2029.12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BC0D1A67-A703-4909-AAEE-0445BC469C8C}"/>
                  </a:ext>
                </a:extLst>
              </p:cNvPr>
              <p:cNvSpPr/>
              <p:nvPr/>
            </p:nvSpPr>
            <p:spPr>
              <a:xfrm>
                <a:off x="4794576" y="412143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Prototype 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beamtest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7F8CF5AE-B3C2-41A8-9AC5-CFA41E95291C}"/>
                  </a:ext>
                </a:extLst>
              </p:cNvPr>
              <p:cNvSpPr/>
              <p:nvPr/>
            </p:nvSpPr>
            <p:spPr>
              <a:xfrm>
                <a:off x="10239492" y="4121433"/>
                <a:ext cx="1645868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Chip Finalization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C8398540-93B9-4D30-8250-650BF6A5BE4A}"/>
                  </a:ext>
                </a:extLst>
              </p:cNvPr>
              <p:cNvSpPr/>
              <p:nvPr/>
            </p:nvSpPr>
            <p:spPr>
              <a:xfrm>
                <a:off x="4774348" y="383340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2025.6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585FDC95-6150-434C-946C-A5447528CD0C}"/>
                  </a:ext>
                </a:extLst>
              </p:cNvPr>
              <p:cNvSpPr/>
              <p:nvPr/>
            </p:nvSpPr>
            <p:spPr>
              <a:xfrm>
                <a:off x="10418993" y="383340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2029.12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F740AFD6-7225-408E-9B6F-02B08E641CC0}"/>
                  </a:ext>
                </a:extLst>
              </p:cNvPr>
              <p:cNvSpPr/>
              <p:nvPr/>
            </p:nvSpPr>
            <p:spPr>
              <a:xfrm>
                <a:off x="1772229" y="5227105"/>
                <a:ext cx="1682843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Preliminary scheme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DB7711AF-06A7-4D6C-8A05-7D9A397772EF}"/>
                  </a:ext>
                </a:extLst>
              </p:cNvPr>
              <p:cNvSpPr/>
              <p:nvPr/>
            </p:nvSpPr>
            <p:spPr>
              <a:xfrm>
                <a:off x="7493814" y="5011081"/>
                <a:ext cx="1457620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AC-LGAD detector co-test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DD3250A8-4C3C-4F29-851B-CEE1DBF00F96}"/>
                  </a:ext>
                </a:extLst>
              </p:cNvPr>
              <p:cNvSpPr/>
              <p:nvPr/>
            </p:nvSpPr>
            <p:spPr>
              <a:xfrm>
                <a:off x="10190443" y="4978734"/>
                <a:ext cx="1645868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Chip Finalization &amp; detector co-test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E6CED5C8-21D3-43F4-9268-BF276CE3A3B9}"/>
                  </a:ext>
                </a:extLst>
              </p:cNvPr>
              <p:cNvSpPr/>
              <p:nvPr/>
            </p:nvSpPr>
            <p:spPr>
              <a:xfrm>
                <a:off x="1878239" y="4507025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2024.12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D501EC15-C12F-4E53-BCE5-E96E213A5A45}"/>
                  </a:ext>
                </a:extLst>
              </p:cNvPr>
              <p:cNvSpPr/>
              <p:nvPr/>
            </p:nvSpPr>
            <p:spPr>
              <a:xfrm>
                <a:off x="7517502" y="4507025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2027.10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DDF64357-5A49-4BAC-9FF0-70F53BA0EFE9}"/>
                  </a:ext>
                </a:extLst>
              </p:cNvPr>
              <p:cNvSpPr/>
              <p:nvPr/>
            </p:nvSpPr>
            <p:spPr>
              <a:xfrm>
                <a:off x="10403802" y="4507025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2029.12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B6CA1C83-7F4B-49B8-9AD3-3D4E1C23379B}"/>
                  </a:ext>
                </a:extLst>
              </p:cNvPr>
              <p:cNvSpPr/>
              <p:nvPr/>
            </p:nvSpPr>
            <p:spPr>
              <a:xfrm>
                <a:off x="3327077" y="6091201"/>
                <a:ext cx="1472779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Spec finalization &amp; device selection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B95F0AF0-0E83-4E88-B92E-4F19B170498D}"/>
                  </a:ext>
                </a:extLst>
              </p:cNvPr>
              <p:cNvSpPr/>
              <p:nvPr/>
            </p:nvSpPr>
            <p:spPr>
              <a:xfrm>
                <a:off x="8178957" y="6074403"/>
                <a:ext cx="1517443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HCAL module prototype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A5FE8CCB-E08D-4B02-9822-39085CED462C}"/>
                  </a:ext>
                </a:extLst>
              </p:cNvPr>
              <p:cNvSpPr/>
              <p:nvPr/>
            </p:nvSpPr>
            <p:spPr>
              <a:xfrm>
                <a:off x="3316253" y="5611030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2025.1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F4157979-64C9-425D-8276-29032E4E0D02}"/>
                  </a:ext>
                </a:extLst>
              </p:cNvPr>
              <p:cNvSpPr/>
              <p:nvPr/>
            </p:nvSpPr>
            <p:spPr>
              <a:xfrm>
                <a:off x="8215554" y="5642978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2027.12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BA0E88A6-3FC9-4A7F-BA0B-59DAADC0D955}"/>
                  </a:ext>
                </a:extLst>
              </p:cNvPr>
              <p:cNvSpPr/>
              <p:nvPr/>
            </p:nvSpPr>
            <p:spPr>
              <a:xfrm>
                <a:off x="10379902" y="5621110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2027.12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FBDB456C-60DF-4792-8DCF-B6BF0615F5C8}"/>
                  </a:ext>
                </a:extLst>
              </p:cNvPr>
              <p:cNvSpPr/>
              <p:nvPr/>
            </p:nvSpPr>
            <p:spPr>
              <a:xfrm>
                <a:off x="24508" y="5659153"/>
                <a:ext cx="1747721" cy="7304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ECAL/HCAL/Muon</a:t>
                </a:r>
              </a:p>
              <a:p>
                <a:pPr algn="ctr"/>
                <a:r>
                  <a:rPr lang="en-US" altLang="zh-CN" sz="1400" dirty="0" err="1">
                    <a:solidFill>
                      <a:schemeClr val="tx1"/>
                    </a:solidFill>
                  </a:rPr>
                  <a:t>SiPM</a:t>
                </a:r>
                <a:r>
                  <a:rPr lang="en-US" altLang="zh-CN" sz="1400" dirty="0">
                    <a:solidFill>
                      <a:schemeClr val="tx1"/>
                    </a:solidFill>
                  </a:rPr>
                  <a:t> ASIC</a:t>
                </a:r>
              </a:p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(SIPAC)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9A6348A6-C664-4A21-8BD8-8EA6D1757C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3925" y="3929129"/>
                <a:ext cx="1015312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>
                <a:extLst>
                  <a:ext uri="{FF2B5EF4-FFF2-40B4-BE49-F238E27FC236}">
                    <a16:creationId xmlns:a16="http://schemas.microsoft.com/office/drawing/2014/main" id="{0543C5FE-2785-44DD-8264-D266308F5D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3925" y="4553481"/>
                <a:ext cx="1015312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>
                <a:extLst>
                  <a:ext uri="{FF2B5EF4-FFF2-40B4-BE49-F238E27FC236}">
                    <a16:creationId xmlns:a16="http://schemas.microsoft.com/office/drawing/2014/main" id="{1D35F56B-98BE-456D-830F-F034BBA523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3925" y="5639948"/>
                <a:ext cx="1015312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79546445-2B1E-426A-A83E-8337AE69E935}"/>
                  </a:ext>
                </a:extLst>
              </p:cNvPr>
              <p:cNvSpPr/>
              <p:nvPr/>
            </p:nvSpPr>
            <p:spPr>
              <a:xfrm>
                <a:off x="188210" y="4751153"/>
                <a:ext cx="1459447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OTK</a:t>
                </a:r>
              </a:p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 AC-LGAD</a:t>
                </a:r>
              </a:p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(LATRIC)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B946A071-9D58-4CBD-9F28-87A99C25247A}"/>
                  </a:ext>
                </a:extLst>
              </p:cNvPr>
              <p:cNvSpPr/>
              <p:nvPr/>
            </p:nvSpPr>
            <p:spPr>
              <a:xfrm>
                <a:off x="231218" y="4043615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PIX TPC</a:t>
                </a:r>
              </a:p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(TEPIX)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C9A94FD9-2F83-4D70-B558-AEEF3352892B}"/>
                  </a:ext>
                </a:extLst>
              </p:cNvPr>
              <p:cNvSpPr/>
              <p:nvPr/>
            </p:nvSpPr>
            <p:spPr>
              <a:xfrm>
                <a:off x="10418993" y="105064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C00000"/>
                    </a:solidFill>
                  </a:rPr>
                  <a:t>2029.12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547AC1FC-A882-4057-BE75-9F713702098C}"/>
                  </a:ext>
                </a:extLst>
              </p:cNvPr>
              <p:cNvSpPr/>
              <p:nvPr/>
            </p:nvSpPr>
            <p:spPr>
              <a:xfrm>
                <a:off x="7480627" y="700398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C00000"/>
                    </a:solidFill>
                  </a:rPr>
                  <a:t>Final Design Review 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C19A149-1E14-44F7-A1FF-E8ED1FC72CB3}"/>
                  </a:ext>
                </a:extLst>
              </p:cNvPr>
              <p:cNvSpPr/>
              <p:nvPr/>
            </p:nvSpPr>
            <p:spPr>
              <a:xfrm>
                <a:off x="10483208" y="690601"/>
                <a:ext cx="1530154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C00000"/>
                    </a:solidFill>
                  </a:rPr>
                  <a:t>Production Readiness Review 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CDFAE376-1D17-425F-829B-4FA7583FC649}"/>
                  </a:ext>
                </a:extLst>
              </p:cNvPr>
              <p:cNvSpPr/>
              <p:nvPr/>
            </p:nvSpPr>
            <p:spPr>
              <a:xfrm>
                <a:off x="3408148" y="131312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2025.1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E9178284-BA9C-46EC-B439-19FC5F12925A}"/>
                  </a:ext>
                </a:extLst>
              </p:cNvPr>
              <p:cNvSpPr/>
              <p:nvPr/>
            </p:nvSpPr>
            <p:spPr>
              <a:xfrm>
                <a:off x="3166585" y="1550260"/>
                <a:ext cx="1794920" cy="5808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DC-DC Controller schematic design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0B116C18-CA50-463D-AC2E-AC6CDEB0F7F5}"/>
                  </a:ext>
                </a:extLst>
              </p:cNvPr>
              <p:cNvSpPr/>
              <p:nvPr/>
            </p:nvSpPr>
            <p:spPr>
              <a:xfrm>
                <a:off x="8890629" y="131312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2028.12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6AFB49A4-99EE-49E5-8986-53C6F910CCE1}"/>
                  </a:ext>
                </a:extLst>
              </p:cNvPr>
              <p:cNvSpPr/>
              <p:nvPr/>
            </p:nvSpPr>
            <p:spPr>
              <a:xfrm>
                <a:off x="8857572" y="1432162"/>
                <a:ext cx="1475658" cy="8170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Rad enhancement &amp; Inductor design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7894F3AA-C298-482F-B4AB-3BA0F4769E70}"/>
                  </a:ext>
                </a:extLst>
              </p:cNvPr>
              <p:cNvSpPr/>
              <p:nvPr/>
            </p:nvSpPr>
            <p:spPr>
              <a:xfrm>
                <a:off x="5964816" y="203320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2026.12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00A6EB1F-4503-4CF8-BE19-CF103D511F13}"/>
                  </a:ext>
                </a:extLst>
              </p:cNvPr>
              <p:cNvSpPr/>
              <p:nvPr/>
            </p:nvSpPr>
            <p:spPr>
              <a:xfrm>
                <a:off x="6009691" y="232123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FEDI &amp; OAT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func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prototype 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11348B1E-10EE-43B6-BAD7-6DA59DE3BF1B}"/>
                  </a:ext>
                </a:extLst>
              </p:cNvPr>
              <p:cNvSpPr/>
              <p:nvPr/>
            </p:nvSpPr>
            <p:spPr>
              <a:xfrm>
                <a:off x="7410987" y="203320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2027.12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68073EB6-D8FC-410B-B5E2-C0AD9E18C60F}"/>
                  </a:ext>
                </a:extLst>
              </p:cNvPr>
              <p:cNvSpPr/>
              <p:nvPr/>
            </p:nvSpPr>
            <p:spPr>
              <a:xfrm>
                <a:off x="7455862" y="232123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FEDI &amp; OAT  on detector test 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0AA45D15-6E95-45B6-9A0A-D6FBA7FC911F}"/>
                  </a:ext>
                </a:extLst>
              </p:cNvPr>
              <p:cNvSpPr/>
              <p:nvPr/>
            </p:nvSpPr>
            <p:spPr>
              <a:xfrm>
                <a:off x="8693046" y="2305058"/>
                <a:ext cx="1645868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Rad enhancement &amp; FEDA development 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5159BF61-EF92-49FC-B1BC-7A710509FE30}"/>
                  </a:ext>
                </a:extLst>
              </p:cNvPr>
              <p:cNvSpPr/>
              <p:nvPr/>
            </p:nvSpPr>
            <p:spPr>
              <a:xfrm>
                <a:off x="8872547" y="2017026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2028.12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39111E68-7DA6-4A3F-9046-25A46563CA2C}"/>
                  </a:ext>
                </a:extLst>
              </p:cNvPr>
              <p:cNvSpPr/>
              <p:nvPr/>
            </p:nvSpPr>
            <p:spPr>
              <a:xfrm>
                <a:off x="3191213" y="3041313"/>
                <a:ext cx="1656176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Taichu-stitching-180 development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F86A7A24-6722-4288-8406-9EEFF96930BA}"/>
                  </a:ext>
                </a:extLst>
              </p:cNvPr>
              <p:cNvSpPr/>
              <p:nvPr/>
            </p:nvSpPr>
            <p:spPr>
              <a:xfrm>
                <a:off x="3373755" y="268127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2025.1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C29E52FC-F8C8-41C5-8491-9034A99F9A45}"/>
                  </a:ext>
                </a:extLst>
              </p:cNvPr>
              <p:cNvSpPr/>
              <p:nvPr/>
            </p:nvSpPr>
            <p:spPr>
              <a:xfrm>
                <a:off x="4650660" y="3050777"/>
                <a:ext cx="1656176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1</a:t>
                </a:r>
                <a:r>
                  <a:rPr lang="en-US" altLang="zh-CN" sz="1200" baseline="30000" dirty="0">
                    <a:solidFill>
                      <a:schemeClr val="tx1"/>
                    </a:solidFill>
                  </a:rPr>
                  <a:t>st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design of wafer-level stitch onTJ180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897CE4AB-ACA1-4F78-A4DB-359EB9980FBB}"/>
                  </a:ext>
                </a:extLst>
              </p:cNvPr>
              <p:cNvSpPr/>
              <p:nvPr/>
            </p:nvSpPr>
            <p:spPr>
              <a:xfrm>
                <a:off x="4715064" y="268127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23CD84F4-AF9F-4D87-9603-436888FE9962}"/>
                  </a:ext>
                </a:extLst>
              </p:cNvPr>
              <p:cNvSpPr/>
              <p:nvPr/>
            </p:nvSpPr>
            <p:spPr>
              <a:xfrm>
                <a:off x="7283898" y="3471996"/>
                <a:ext cx="1656176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TJ65 single chip prototype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D05FD7DD-532A-40E6-8F95-DEA1454B5E16}"/>
                  </a:ext>
                </a:extLst>
              </p:cNvPr>
              <p:cNvSpPr/>
              <p:nvPr/>
            </p:nvSpPr>
            <p:spPr>
              <a:xfrm>
                <a:off x="7392170" y="268127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2027.12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D52A44BB-5108-4869-8A34-82DC1BCEEC4B}"/>
                  </a:ext>
                </a:extLst>
              </p:cNvPr>
              <p:cNvSpPr/>
              <p:nvPr/>
            </p:nvSpPr>
            <p:spPr>
              <a:xfrm>
                <a:off x="7275474" y="3038434"/>
                <a:ext cx="1656176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wafer-level stitching mechanical prototype 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8" name="直接箭头连接符 77">
                <a:extLst>
                  <a:ext uri="{FF2B5EF4-FFF2-40B4-BE49-F238E27FC236}">
                    <a16:creationId xmlns:a16="http://schemas.microsoft.com/office/drawing/2014/main" id="{AB366937-A764-4293-B781-2BF52E5FB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8008" y="3324486"/>
                <a:ext cx="1008112" cy="4859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箭头连接符 78">
                <a:extLst>
                  <a:ext uri="{FF2B5EF4-FFF2-40B4-BE49-F238E27FC236}">
                    <a16:creationId xmlns:a16="http://schemas.microsoft.com/office/drawing/2014/main" id="{41C547E5-B5A7-4B16-8245-6528E999A6DE}"/>
                  </a:ext>
                </a:extLst>
              </p:cNvPr>
              <p:cNvCxnSpPr/>
              <p:nvPr/>
            </p:nvCxnSpPr>
            <p:spPr>
              <a:xfrm>
                <a:off x="7176120" y="3761393"/>
                <a:ext cx="382098" cy="0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79">
                <a:extLst>
                  <a:ext uri="{FF2B5EF4-FFF2-40B4-BE49-F238E27FC236}">
                    <a16:creationId xmlns:a16="http://schemas.microsoft.com/office/drawing/2014/main" id="{EA4F7799-6BF2-4C0B-933C-005D76069854}"/>
                  </a:ext>
                </a:extLst>
              </p:cNvPr>
              <p:cNvCxnSpPr>
                <a:cxnSpLocks/>
                <a:endCxn id="32" idx="1"/>
              </p:cNvCxnSpPr>
              <p:nvPr/>
            </p:nvCxnSpPr>
            <p:spPr>
              <a:xfrm>
                <a:off x="8829294" y="3193040"/>
                <a:ext cx="1453481" cy="225343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>
                <a:extLst>
                  <a:ext uri="{FF2B5EF4-FFF2-40B4-BE49-F238E27FC236}">
                    <a16:creationId xmlns:a16="http://schemas.microsoft.com/office/drawing/2014/main" id="{B63F73E2-EE12-4CCB-9336-2AEB656B5A4A}"/>
                  </a:ext>
                </a:extLst>
              </p:cNvPr>
              <p:cNvCxnSpPr>
                <a:cxnSpLocks/>
                <a:endCxn id="32" idx="1"/>
              </p:cNvCxnSpPr>
              <p:nvPr/>
            </p:nvCxnSpPr>
            <p:spPr>
              <a:xfrm flipV="1">
                <a:off x="8804798" y="3418383"/>
                <a:ext cx="1477977" cy="346478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81">
                <a:extLst>
                  <a:ext uri="{FF2B5EF4-FFF2-40B4-BE49-F238E27FC236}">
                    <a16:creationId xmlns:a16="http://schemas.microsoft.com/office/drawing/2014/main" id="{074C7724-D82C-4D67-87FA-9C7F2664F8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1824" y="3329345"/>
                <a:ext cx="229206" cy="0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CF990FB6-8E93-4DFB-986D-9E1BEB70CC59}"/>
                  </a:ext>
                </a:extLst>
              </p:cNvPr>
              <p:cNvSpPr/>
              <p:nvPr/>
            </p:nvSpPr>
            <p:spPr>
              <a:xfrm>
                <a:off x="7294206" y="4121433"/>
                <a:ext cx="1645868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Optimized Prototype 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beamtest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1D567CF3-D4B0-4E4C-9F95-F67EDB2CA484}"/>
                  </a:ext>
                </a:extLst>
              </p:cNvPr>
              <p:cNvSpPr/>
              <p:nvPr/>
            </p:nvSpPr>
            <p:spPr>
              <a:xfrm>
                <a:off x="7410987" y="383340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2027.12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FFA7A7A6-38C7-4DDD-9D5B-4F65E8A525BB}"/>
                  </a:ext>
                </a:extLst>
              </p:cNvPr>
              <p:cNvSpPr/>
              <p:nvPr/>
            </p:nvSpPr>
            <p:spPr>
              <a:xfrm>
                <a:off x="5997605" y="383340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2026.12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B8A9810E-6699-42D9-AD12-5F51BC57F176}"/>
                  </a:ext>
                </a:extLst>
              </p:cNvPr>
              <p:cNvSpPr/>
              <p:nvPr/>
            </p:nvSpPr>
            <p:spPr>
              <a:xfrm>
                <a:off x="6028311" y="412143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Chip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optim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for optimized TPC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6FBA4015-A96B-4523-BEFF-1BBBBF2DB2E6}"/>
                  </a:ext>
                </a:extLst>
              </p:cNvPr>
              <p:cNvSpPr/>
              <p:nvPr/>
            </p:nvSpPr>
            <p:spPr>
              <a:xfrm>
                <a:off x="4764539" y="4507025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836F57A9-390A-4647-8064-1ABCF81AD344}"/>
                  </a:ext>
                </a:extLst>
              </p:cNvPr>
              <p:cNvSpPr/>
              <p:nvPr/>
            </p:nvSpPr>
            <p:spPr>
              <a:xfrm>
                <a:off x="4619471" y="4828656"/>
                <a:ext cx="1682843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FPMROC prototype test (for FASTPMT)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9" name="直接箭头连接符 88">
                <a:extLst>
                  <a:ext uri="{FF2B5EF4-FFF2-40B4-BE49-F238E27FC236}">
                    <a16:creationId xmlns:a16="http://schemas.microsoft.com/office/drawing/2014/main" id="{B9CE2DC8-4AA6-4924-8135-9D2BEBA39498}"/>
                  </a:ext>
                </a:extLst>
              </p:cNvPr>
              <p:cNvCxnSpPr>
                <a:cxnSpLocks/>
                <a:stCxn id="59" idx="3"/>
              </p:cNvCxnSpPr>
              <p:nvPr/>
            </p:nvCxnSpPr>
            <p:spPr>
              <a:xfrm>
                <a:off x="8854059" y="916422"/>
                <a:ext cx="338285" cy="0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箭头连接符 89">
                <a:extLst>
                  <a:ext uri="{FF2B5EF4-FFF2-40B4-BE49-F238E27FC236}">
                    <a16:creationId xmlns:a16="http://schemas.microsoft.com/office/drawing/2014/main" id="{38232FCD-EDBB-4AE1-B6D9-4E7D42FC3FC8}"/>
                  </a:ext>
                </a:extLst>
              </p:cNvPr>
              <p:cNvCxnSpPr/>
              <p:nvPr/>
            </p:nvCxnSpPr>
            <p:spPr>
              <a:xfrm>
                <a:off x="10324132" y="916296"/>
                <a:ext cx="338285" cy="0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8E7D62C0-B02A-4134-B023-58D071BE5037}"/>
                  </a:ext>
                </a:extLst>
              </p:cNvPr>
              <p:cNvSpPr/>
              <p:nvPr/>
            </p:nvSpPr>
            <p:spPr>
              <a:xfrm>
                <a:off x="4583832" y="5218591"/>
                <a:ext cx="1703444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OTK detector optimization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79CE45BB-1675-4284-8EA3-57B01484CE25}"/>
                  </a:ext>
                </a:extLst>
              </p:cNvPr>
              <p:cNvSpPr/>
              <p:nvPr/>
            </p:nvSpPr>
            <p:spPr>
              <a:xfrm>
                <a:off x="6167800" y="4507025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2026.6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D1E4C45E-2951-4749-B60D-CB5A400C5BD7}"/>
                  </a:ext>
                </a:extLst>
              </p:cNvPr>
              <p:cNvSpPr/>
              <p:nvPr/>
            </p:nvSpPr>
            <p:spPr>
              <a:xfrm>
                <a:off x="6152957" y="5210922"/>
                <a:ext cx="1383203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ASIC-128chn</a:t>
                </a:r>
              </a:p>
              <a:p>
                <a:pPr algn="ctr"/>
                <a:r>
                  <a:rPr lang="en-US" altLang="zh-CN" sz="1200" dirty="0" err="1">
                    <a:solidFill>
                      <a:schemeClr val="tx1"/>
                    </a:solidFill>
                  </a:rPr>
                  <a:t>tapeout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4" name="直接箭头连接符 93">
                <a:extLst>
                  <a:ext uri="{FF2B5EF4-FFF2-40B4-BE49-F238E27FC236}">
                    <a16:creationId xmlns:a16="http://schemas.microsoft.com/office/drawing/2014/main" id="{932F73EF-8A0F-4A49-A91F-F7D156F16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0136" y="5061341"/>
                <a:ext cx="1125726" cy="119308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箭头连接符 94">
                <a:extLst>
                  <a:ext uri="{FF2B5EF4-FFF2-40B4-BE49-F238E27FC236}">
                    <a16:creationId xmlns:a16="http://schemas.microsoft.com/office/drawing/2014/main" id="{7A5A51D9-8901-461D-BE67-3CED451BF503}"/>
                  </a:ext>
                </a:extLst>
              </p:cNvPr>
              <p:cNvCxnSpPr/>
              <p:nvPr/>
            </p:nvCxnSpPr>
            <p:spPr>
              <a:xfrm>
                <a:off x="5929926" y="5416295"/>
                <a:ext cx="382098" cy="0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256254D2-4EDE-404E-8374-95461743119D}"/>
                  </a:ext>
                </a:extLst>
              </p:cNvPr>
              <p:cNvSpPr/>
              <p:nvPr/>
            </p:nvSpPr>
            <p:spPr>
              <a:xfrm>
                <a:off x="5398366" y="5604182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1ED1E9E8-D441-44E2-A343-0D88E0E57721}"/>
                  </a:ext>
                </a:extLst>
              </p:cNvPr>
              <p:cNvSpPr/>
              <p:nvPr/>
            </p:nvSpPr>
            <p:spPr>
              <a:xfrm>
                <a:off x="5307996" y="6235217"/>
                <a:ext cx="1517443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1</a:t>
                </a:r>
                <a:r>
                  <a:rPr lang="en-US" altLang="zh-CN" sz="1200" baseline="30000" dirty="0">
                    <a:solidFill>
                      <a:schemeClr val="tx1"/>
                    </a:solidFill>
                  </a:rPr>
                  <a:t>st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SiPM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ASIC</a:t>
                </a:r>
              </a:p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 test</a:t>
                </a:r>
              </a:p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CBC42E8D-FC22-40BC-9247-E93281D9164F}"/>
                  </a:ext>
                </a:extLst>
              </p:cNvPr>
              <p:cNvSpPr/>
              <p:nvPr/>
            </p:nvSpPr>
            <p:spPr>
              <a:xfrm>
                <a:off x="6779814" y="5638317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2026.12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879E906C-844E-4F3C-AE88-1F605CFD9F43}"/>
                  </a:ext>
                </a:extLst>
              </p:cNvPr>
              <p:cNvSpPr/>
              <p:nvPr/>
            </p:nvSpPr>
            <p:spPr>
              <a:xfrm>
                <a:off x="6721261" y="5919759"/>
                <a:ext cx="1517443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Existing chip based modification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718075DB-8442-4E60-8D09-E807CB9D87BA}"/>
                  </a:ext>
                </a:extLst>
              </p:cNvPr>
              <p:cNvSpPr/>
              <p:nvPr/>
            </p:nvSpPr>
            <p:spPr>
              <a:xfrm>
                <a:off x="6721260" y="6317022"/>
                <a:ext cx="1517443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 err="1">
                    <a:solidFill>
                      <a:schemeClr val="tx1"/>
                    </a:solidFill>
                  </a:rPr>
                  <a:t>SiPM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ASIC optimization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1" name="直接箭头连接符 100">
                <a:extLst>
                  <a:ext uri="{FF2B5EF4-FFF2-40B4-BE49-F238E27FC236}">
                    <a16:creationId xmlns:a16="http://schemas.microsoft.com/office/drawing/2014/main" id="{61FD44BA-75A0-481C-95D6-0150A989F19F}"/>
                  </a:ext>
                </a:extLst>
              </p:cNvPr>
              <p:cNvCxnSpPr/>
              <p:nvPr/>
            </p:nvCxnSpPr>
            <p:spPr>
              <a:xfrm flipV="1">
                <a:off x="6494974" y="6208081"/>
                <a:ext cx="449992" cy="170433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箭头连接符 101">
                <a:extLst>
                  <a:ext uri="{FF2B5EF4-FFF2-40B4-BE49-F238E27FC236}">
                    <a16:creationId xmlns:a16="http://schemas.microsoft.com/office/drawing/2014/main" id="{B458DC29-5C22-4F7C-A446-BE25021EA9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4973" y="6378514"/>
                <a:ext cx="449993" cy="213341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52754FAD-6F7B-4037-9AAF-7DCFBA9265C0}"/>
                  </a:ext>
                </a:extLst>
              </p:cNvPr>
              <p:cNvSpPr/>
              <p:nvPr/>
            </p:nvSpPr>
            <p:spPr>
              <a:xfrm>
                <a:off x="10208410" y="6090873"/>
                <a:ext cx="1645868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Chip Finalization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4" name="直接箭头连接符 103">
                <a:extLst>
                  <a:ext uri="{FF2B5EF4-FFF2-40B4-BE49-F238E27FC236}">
                    <a16:creationId xmlns:a16="http://schemas.microsoft.com/office/drawing/2014/main" id="{AF0396EA-7FA4-469E-8E0C-1CE9457F7ADA}"/>
                  </a:ext>
                </a:extLst>
              </p:cNvPr>
              <p:cNvCxnSpPr/>
              <p:nvPr/>
            </p:nvCxnSpPr>
            <p:spPr>
              <a:xfrm>
                <a:off x="7941234" y="6135783"/>
                <a:ext cx="468286" cy="154644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箭头连接符 104">
                <a:extLst>
                  <a:ext uri="{FF2B5EF4-FFF2-40B4-BE49-F238E27FC236}">
                    <a16:creationId xmlns:a16="http://schemas.microsoft.com/office/drawing/2014/main" id="{E0CD7C65-BA60-4E08-8585-76A487319518}"/>
                  </a:ext>
                </a:extLst>
              </p:cNvPr>
              <p:cNvCxnSpPr/>
              <p:nvPr/>
            </p:nvCxnSpPr>
            <p:spPr>
              <a:xfrm flipV="1">
                <a:off x="7963491" y="6287839"/>
                <a:ext cx="501500" cy="327553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箭头连接符 105">
                <a:extLst>
                  <a:ext uri="{FF2B5EF4-FFF2-40B4-BE49-F238E27FC236}">
                    <a16:creationId xmlns:a16="http://schemas.microsoft.com/office/drawing/2014/main" id="{2B9CF574-4B76-4A00-9B2E-0644336C1C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3491" y="6615392"/>
                <a:ext cx="2440311" cy="0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CA820D2F-2FAB-402D-BE0F-5E6E540895D7}"/>
                  </a:ext>
                </a:extLst>
              </p:cNvPr>
              <p:cNvSpPr txBox="1"/>
              <p:nvPr/>
            </p:nvSpPr>
            <p:spPr>
              <a:xfrm>
                <a:off x="6545467" y="6430663"/>
                <a:ext cx="40076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tx1"/>
                    </a:solidFill>
                  </a:rPr>
                  <a:t>Y</a:t>
                </a:r>
                <a:endParaRPr lang="zh-CN" altLang="en-US" sz="1400" dirty="0"/>
              </a:p>
            </p:txBody>
          </p:sp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5AE133D0-0720-445E-8027-6FA14C42CC37}"/>
                  </a:ext>
                </a:extLst>
              </p:cNvPr>
              <p:cNvSpPr txBox="1"/>
              <p:nvPr/>
            </p:nvSpPr>
            <p:spPr>
              <a:xfrm>
                <a:off x="6571330" y="6070625"/>
                <a:ext cx="40076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tx1"/>
                    </a:solidFill>
                  </a:rPr>
                  <a:t>N</a:t>
                </a:r>
                <a:endParaRPr lang="zh-CN" altLang="en-US" sz="1400" dirty="0"/>
              </a:p>
            </p:txBody>
          </p: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98271AAF-333E-4355-993A-685849BB610C}"/>
                  </a:ext>
                </a:extLst>
              </p:cNvPr>
              <p:cNvSpPr/>
              <p:nvPr/>
            </p:nvSpPr>
            <p:spPr>
              <a:xfrm>
                <a:off x="4611873" y="3500631"/>
                <a:ext cx="1656176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TJ65 design kit finalization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0" name="直接箭头连接符 109">
                <a:extLst>
                  <a:ext uri="{FF2B5EF4-FFF2-40B4-BE49-F238E27FC236}">
                    <a16:creationId xmlns:a16="http://schemas.microsoft.com/office/drawing/2014/main" id="{0D3320E6-DE82-41C2-A393-528ED899B25A}"/>
                  </a:ext>
                </a:extLst>
              </p:cNvPr>
              <p:cNvCxnSpPr/>
              <p:nvPr/>
            </p:nvCxnSpPr>
            <p:spPr>
              <a:xfrm>
                <a:off x="5864650" y="3803086"/>
                <a:ext cx="382098" cy="0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3D42F7C7-9CA2-493E-862E-7D3395760566}"/>
                  </a:ext>
                </a:extLst>
              </p:cNvPr>
              <p:cNvSpPr/>
              <p:nvPr/>
            </p:nvSpPr>
            <p:spPr>
              <a:xfrm>
                <a:off x="3354416" y="2346785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Scheme define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0F2ADD66-9286-4987-8794-B24473149D99}"/>
                  </a:ext>
                </a:extLst>
              </p:cNvPr>
              <p:cNvSpPr/>
              <p:nvPr/>
            </p:nvSpPr>
            <p:spPr>
              <a:xfrm>
                <a:off x="3326552" y="205875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2025.1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E9E115D0-A0B4-4AC3-AC48-ED9BFB1B94D1}"/>
                  </a:ext>
                </a:extLst>
              </p:cNvPr>
              <p:cNvSpPr/>
              <p:nvPr/>
            </p:nvSpPr>
            <p:spPr>
              <a:xfrm>
                <a:off x="4755712" y="1626705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1</a:t>
                </a:r>
                <a:r>
                  <a:rPr lang="en-US" altLang="zh-CN" sz="1200" baseline="30000" dirty="0">
                    <a:solidFill>
                      <a:schemeClr val="tx1"/>
                    </a:solidFill>
                  </a:rPr>
                  <a:t>st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tapeout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56640E73-539C-470A-90FB-1BF4AE968ECE}"/>
                  </a:ext>
                </a:extLst>
              </p:cNvPr>
              <p:cNvSpPr/>
              <p:nvPr/>
            </p:nvSpPr>
            <p:spPr>
              <a:xfrm>
                <a:off x="4727848" y="1338673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2025.4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C0495A83-65EB-42BC-A4D4-7FA129C2FDD7}"/>
                  </a:ext>
                </a:extLst>
              </p:cNvPr>
              <p:cNvSpPr/>
              <p:nvPr/>
            </p:nvSpPr>
            <p:spPr>
              <a:xfrm>
                <a:off x="4434846" y="6091201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1</a:t>
                </a:r>
                <a:r>
                  <a:rPr lang="en-US" altLang="zh-CN" sz="1200" baseline="30000" dirty="0">
                    <a:solidFill>
                      <a:schemeClr val="tx1"/>
                    </a:solidFill>
                  </a:rPr>
                  <a:t>st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tapeout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矩形 115">
                <a:extLst>
                  <a:ext uri="{FF2B5EF4-FFF2-40B4-BE49-F238E27FC236}">
                    <a16:creationId xmlns:a16="http://schemas.microsoft.com/office/drawing/2014/main" id="{207FE9E5-90F5-4500-BBBD-B774DBA49155}"/>
                  </a:ext>
                </a:extLst>
              </p:cNvPr>
              <p:cNvSpPr/>
              <p:nvPr/>
            </p:nvSpPr>
            <p:spPr>
              <a:xfrm>
                <a:off x="4406982" y="5613682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2025.4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A1E4B5F7-955F-40D1-BF77-13955C90B2FD}"/>
                  </a:ext>
                </a:extLst>
              </p:cNvPr>
              <p:cNvSpPr/>
              <p:nvPr/>
            </p:nvSpPr>
            <p:spPr>
              <a:xfrm>
                <a:off x="3387560" y="5227105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1</a:t>
                </a:r>
                <a:r>
                  <a:rPr lang="en-US" altLang="zh-CN" sz="1200" baseline="30000" dirty="0">
                    <a:solidFill>
                      <a:schemeClr val="tx1"/>
                    </a:solidFill>
                  </a:rPr>
                  <a:t>st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200" dirty="0" err="1">
                    <a:solidFill>
                      <a:schemeClr val="tx1"/>
                    </a:solidFill>
                  </a:rPr>
                  <a:t>tapeout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 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1D13413D-69C4-458C-AC8F-77635BFD7216}"/>
                  </a:ext>
                </a:extLst>
              </p:cNvPr>
              <p:cNvSpPr/>
              <p:nvPr/>
            </p:nvSpPr>
            <p:spPr>
              <a:xfrm>
                <a:off x="3359696" y="4507025"/>
                <a:ext cx="1373432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2025.4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矩形 118">
                <a:extLst>
                  <a:ext uri="{FF2B5EF4-FFF2-40B4-BE49-F238E27FC236}">
                    <a16:creationId xmlns:a16="http://schemas.microsoft.com/office/drawing/2014/main" id="{02B8DF3F-BBB9-402B-93F2-ABCB488208BE}"/>
                  </a:ext>
                </a:extLst>
              </p:cNvPr>
              <p:cNvSpPr/>
              <p:nvPr/>
            </p:nvSpPr>
            <p:spPr>
              <a:xfrm>
                <a:off x="1631504" y="4867065"/>
                <a:ext cx="1682843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FPMROC chip test (for FASTPMT)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0" name="直接箭头连接符 119">
                <a:extLst>
                  <a:ext uri="{FF2B5EF4-FFF2-40B4-BE49-F238E27FC236}">
                    <a16:creationId xmlns:a16="http://schemas.microsoft.com/office/drawing/2014/main" id="{E8193327-0FAC-4E59-AAF9-A38E69CBD8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3712" y="5078230"/>
                <a:ext cx="930815" cy="0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箭头连接符 120">
                <a:extLst>
                  <a:ext uri="{FF2B5EF4-FFF2-40B4-BE49-F238E27FC236}">
                    <a16:creationId xmlns:a16="http://schemas.microsoft.com/office/drawing/2014/main" id="{CE0D797D-B448-4BDC-ACD8-F7558870357C}"/>
                  </a:ext>
                </a:extLst>
              </p:cNvPr>
              <p:cNvCxnSpPr/>
              <p:nvPr/>
            </p:nvCxnSpPr>
            <p:spPr>
              <a:xfrm>
                <a:off x="3337638" y="5443129"/>
                <a:ext cx="382098" cy="0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箭头连接符 121">
                <a:extLst>
                  <a:ext uri="{FF2B5EF4-FFF2-40B4-BE49-F238E27FC236}">
                    <a16:creationId xmlns:a16="http://schemas.microsoft.com/office/drawing/2014/main" id="{704D1D06-8C31-44C6-B66E-4F83715BD730}"/>
                  </a:ext>
                </a:extLst>
              </p:cNvPr>
              <p:cNvCxnSpPr/>
              <p:nvPr/>
            </p:nvCxnSpPr>
            <p:spPr>
              <a:xfrm>
                <a:off x="4511824" y="5443129"/>
                <a:ext cx="382098" cy="0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箭头连接符 122">
                <a:extLst>
                  <a:ext uri="{FF2B5EF4-FFF2-40B4-BE49-F238E27FC236}">
                    <a16:creationId xmlns:a16="http://schemas.microsoft.com/office/drawing/2014/main" id="{7CDF4184-47F2-49D6-BF13-BE51F1E81E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8078" y="5299113"/>
                <a:ext cx="260140" cy="144016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箭头连接符 123">
                <a:extLst>
                  <a:ext uri="{FF2B5EF4-FFF2-40B4-BE49-F238E27FC236}">
                    <a16:creationId xmlns:a16="http://schemas.microsoft.com/office/drawing/2014/main" id="{CCED7A56-39C8-48E7-ABD4-549860B003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7936" y="5153100"/>
                <a:ext cx="1008112" cy="4859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85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8D86135-FD0B-8D69-995A-8509DE36D97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125" name="标题 3">
            <a:extLst>
              <a:ext uri="{FF2B5EF4-FFF2-40B4-BE49-F238E27FC236}">
                <a16:creationId xmlns:a16="http://schemas.microsoft.com/office/drawing/2014/main" id="{01FF1F06-5161-50B9-E68A-BC052C01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36" y="22592"/>
            <a:ext cx="10763325" cy="72547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2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ASIC Development Schedule</a:t>
            </a:r>
            <a:endParaRPr kumimoji="1" lang="zh-CN" altLang="en-US" sz="3200" b="1" dirty="0">
              <a:solidFill>
                <a:srgbClr val="C00000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0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3"/>
    </mc:Choice>
    <mc:Fallback xmlns="">
      <p:transition spd="slow" advTm="26703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2D34AE-B199-4B67-5A5A-E9B9FAD4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E717400-B091-0549-3DAB-6B237DFA6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Working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67EDE1-1F65-3D51-F0D4-B5B10907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AB6A1C-1BB9-6CE1-0103-94D06FC4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98101DE-1E1B-A151-376C-E9574F446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5"/>
            <a:ext cx="10972800" cy="460851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Most chips’ development followed the schedule.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Toward end of 2025:</a:t>
            </a:r>
          </a:p>
          <a:p>
            <a:pPr lvl="1"/>
            <a:r>
              <a:rPr lang="en-US" altLang="zh-CN" b="1" dirty="0">
                <a:solidFill>
                  <a:srgbClr val="008400"/>
                </a:solidFill>
              </a:rPr>
              <a:t>Submitted</a:t>
            </a:r>
            <a:r>
              <a:rPr lang="en-US" altLang="zh-CN" dirty="0"/>
              <a:t> October MPW </a:t>
            </a:r>
            <a:r>
              <a:rPr lang="en-US" altLang="zh-CN" dirty="0" err="1"/>
              <a:t>tapeout</a:t>
            </a:r>
            <a:endParaRPr lang="en-US" altLang="zh-CN" dirty="0"/>
          </a:p>
          <a:p>
            <a:pPr lvl="2"/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full chip </a:t>
            </a:r>
            <a:r>
              <a:rPr lang="en-US" altLang="zh-CN" dirty="0" err="1"/>
              <a:t>tapeout</a:t>
            </a:r>
            <a:r>
              <a:rPr lang="en-US" altLang="zh-CN" dirty="0"/>
              <a:t> for FEDI, core chip of the data interface </a:t>
            </a:r>
          </a:p>
          <a:p>
            <a:pPr lvl="2"/>
            <a:r>
              <a:rPr lang="en-US" altLang="zh-CN" dirty="0"/>
              <a:t> 2</a:t>
            </a:r>
            <a:r>
              <a:rPr lang="en-US" altLang="zh-CN" baseline="30000" dirty="0"/>
              <a:t>nd</a:t>
            </a:r>
            <a:r>
              <a:rPr lang="en-US" altLang="zh-CN" dirty="0"/>
              <a:t> </a:t>
            </a:r>
            <a:r>
              <a:rPr lang="en-US" altLang="zh-CN" dirty="0" err="1"/>
              <a:t>ver</a:t>
            </a:r>
            <a:r>
              <a:rPr lang="en-US" altLang="zh-CN" dirty="0"/>
              <a:t> chips fixed bugs founded</a:t>
            </a:r>
          </a:p>
          <a:p>
            <a:pPr lvl="1"/>
            <a:r>
              <a:rPr lang="en-US" altLang="zh-CN" dirty="0"/>
              <a:t>Thorough test after chips come back.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Longer term:</a:t>
            </a:r>
          </a:p>
          <a:p>
            <a:pPr lvl="1"/>
            <a:r>
              <a:rPr lang="en-US" altLang="zh-CN" dirty="0"/>
              <a:t>develop with detector group for the first prototypes, with available </a:t>
            </a:r>
            <a:r>
              <a:rPr lang="en-US" altLang="zh-CN" dirty="0">
                <a:solidFill>
                  <a:srgbClr val="C00000"/>
                </a:solidFill>
              </a:rPr>
              <a:t>sister chips </a:t>
            </a:r>
            <a:r>
              <a:rPr lang="en-US" altLang="zh-CN" dirty="0"/>
              <a:t>or </a:t>
            </a:r>
            <a:r>
              <a:rPr lang="en-US" altLang="zh-CN" dirty="0">
                <a:solidFill>
                  <a:srgbClr val="C00000"/>
                </a:solidFill>
              </a:rPr>
              <a:t>newly developed chips</a:t>
            </a:r>
            <a:r>
              <a:rPr lang="en-US" altLang="zh-C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3900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4425356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0" i="0" u="none" strike="noStrike" dirty="0">
                <a:effectLst/>
                <a:latin typeface="-apple-system"/>
              </a:rPr>
              <a:t>The CEPC Reference TDR electronics</a:t>
            </a:r>
            <a:r>
              <a:rPr lang="zh-CN" altLang="en-US" b="0" i="0" u="none" strike="noStrike" dirty="0">
                <a:effectLst/>
                <a:latin typeface="-apple-system"/>
              </a:rPr>
              <a:t> </a:t>
            </a:r>
            <a:r>
              <a:rPr lang="en-US" altLang="zh-CN" b="0" i="0" u="none" strike="noStrike" dirty="0">
                <a:effectLst/>
                <a:latin typeface="-apple-system"/>
              </a:rPr>
              <a:t>design has been completed, incorporating </a:t>
            </a:r>
            <a:r>
              <a:rPr lang="en-US" altLang="zh-CN" b="0" i="0" u="none" strike="noStrike" dirty="0">
                <a:solidFill>
                  <a:srgbClr val="C00000"/>
                </a:solidFill>
                <a:effectLst/>
                <a:latin typeface="-apple-system"/>
              </a:rPr>
              <a:t>full data transmission and a backend trigger </a:t>
            </a:r>
            <a:r>
              <a:rPr lang="en-US" altLang="zh-CN" b="0" i="0" u="none" strike="noStrike" dirty="0">
                <a:effectLst/>
                <a:latin typeface="-apple-system"/>
              </a:rPr>
              <a:t>scheme while preserving the potential for future upgrades.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0" i="0" u="none" strike="noStrike" dirty="0">
                <a:effectLst/>
                <a:latin typeface="-apple-system"/>
              </a:rPr>
              <a:t>ASIC development is progressing with a dedicated team; the first version of the ASIC design</a:t>
            </a:r>
            <a:r>
              <a:rPr lang="en-US" altLang="zh-CN" dirty="0">
                <a:latin typeface="-apple-system"/>
              </a:rPr>
              <a:t>s</a:t>
            </a:r>
            <a:r>
              <a:rPr lang="en-US" altLang="zh-CN" b="0" i="0" u="none" strike="noStrike" dirty="0">
                <a:effectLst/>
                <a:latin typeface="-apple-system"/>
              </a:rPr>
              <a:t> have been submitted, and fully functional chips are expected within 2–4 years.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0" i="0" u="none" strike="noStrike" dirty="0">
                <a:solidFill>
                  <a:srgbClr val="C00000"/>
                </a:solidFill>
                <a:effectLst/>
                <a:latin typeface="-apple-system"/>
              </a:rPr>
              <a:t>Collaborations</a:t>
            </a:r>
            <a:r>
              <a:rPr lang="en-US" altLang="zh-CN" b="0" i="0" u="none" strike="noStrike" dirty="0">
                <a:effectLst/>
                <a:latin typeface="-apple-system"/>
              </a:rPr>
              <a:t> are very welcome.</a:t>
            </a:r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32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AC7B18-01AE-467A-DE76-56C3B0C3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4C668-6425-A273-D969-494827994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38"/>
    </mc:Choice>
    <mc:Fallback xmlns="">
      <p:transition spd="slow" advTm="5863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782233" y="2751249"/>
            <a:ext cx="8627534" cy="186015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A473286F-61CC-6CAD-EF08-313CBBA22626}"/>
              </a:ext>
            </a:extLst>
          </p:cNvPr>
          <p:cNvSpPr txBox="1"/>
          <p:nvPr/>
        </p:nvSpPr>
        <p:spPr>
          <a:xfrm>
            <a:off x="635" y="6529245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November 8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2025 - CEPC Workshop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2025, Guangzhou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Backups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3D72A350-09BE-8FB5-BDB3-90C5800794D3}"/>
              </a:ext>
            </a:extLst>
          </p:cNvPr>
          <p:cNvSpPr txBox="1"/>
          <p:nvPr/>
        </p:nvSpPr>
        <p:spPr>
          <a:xfrm>
            <a:off x="635" y="6529245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November 8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2025 - CEPC Workshop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2025, Guangzhou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02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7385EDB-6EE7-402F-BD13-2816B09F1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Manpower for electronics system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AD4F0B-B411-4356-AC00-2FCD3C80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35</a:t>
            </a:fld>
            <a:endParaRPr lang="zh-CN" altLang="en-US"/>
          </a:p>
        </p:txBody>
      </p:sp>
      <p:graphicFrame>
        <p:nvGraphicFramePr>
          <p:cNvPr id="5" name="内容占位符 5">
            <a:extLst>
              <a:ext uri="{FF2B5EF4-FFF2-40B4-BE49-F238E27FC236}">
                <a16:creationId xmlns:a16="http://schemas.microsoft.com/office/drawing/2014/main" id="{D84977FB-BAA3-4E35-8B2D-B2D948C70CC6}"/>
              </a:ext>
            </a:extLst>
          </p:cNvPr>
          <p:cNvGraphicFramePr>
            <a:graphicFrameLocks/>
          </p:cNvGraphicFramePr>
          <p:nvPr/>
        </p:nvGraphicFramePr>
        <p:xfrm>
          <a:off x="296958" y="1086584"/>
          <a:ext cx="11598083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897">
                  <a:extLst>
                    <a:ext uri="{9D8B030D-6E8A-4147-A177-3AD203B41FA5}">
                      <a16:colId xmlns:a16="http://schemas.microsoft.com/office/drawing/2014/main" val="889273668"/>
                    </a:ext>
                  </a:extLst>
                </a:gridCol>
                <a:gridCol w="896318">
                  <a:extLst>
                    <a:ext uri="{9D8B030D-6E8A-4147-A177-3AD203B41FA5}">
                      <a16:colId xmlns:a16="http://schemas.microsoft.com/office/drawing/2014/main" val="1030643574"/>
                    </a:ext>
                  </a:extLst>
                </a:gridCol>
                <a:gridCol w="1055899">
                  <a:extLst>
                    <a:ext uri="{9D8B030D-6E8A-4147-A177-3AD203B41FA5}">
                      <a16:colId xmlns:a16="http://schemas.microsoft.com/office/drawing/2014/main" val="3376417237"/>
                    </a:ext>
                  </a:extLst>
                </a:gridCol>
                <a:gridCol w="1054371">
                  <a:extLst>
                    <a:ext uri="{9D8B030D-6E8A-4147-A177-3AD203B41FA5}">
                      <a16:colId xmlns:a16="http://schemas.microsoft.com/office/drawing/2014/main" val="2726894325"/>
                    </a:ext>
                  </a:extLst>
                </a:gridCol>
                <a:gridCol w="942650">
                  <a:extLst>
                    <a:ext uri="{9D8B030D-6E8A-4147-A177-3AD203B41FA5}">
                      <a16:colId xmlns:a16="http://schemas.microsoft.com/office/drawing/2014/main" val="4142984039"/>
                    </a:ext>
                  </a:extLst>
                </a:gridCol>
                <a:gridCol w="1166093">
                  <a:extLst>
                    <a:ext uri="{9D8B030D-6E8A-4147-A177-3AD203B41FA5}">
                      <a16:colId xmlns:a16="http://schemas.microsoft.com/office/drawing/2014/main" val="2879773740"/>
                    </a:ext>
                  </a:extLst>
                </a:gridCol>
                <a:gridCol w="1054371">
                  <a:extLst>
                    <a:ext uri="{9D8B030D-6E8A-4147-A177-3AD203B41FA5}">
                      <a16:colId xmlns:a16="http://schemas.microsoft.com/office/drawing/2014/main" val="3884352245"/>
                    </a:ext>
                  </a:extLst>
                </a:gridCol>
                <a:gridCol w="1054371">
                  <a:extLst>
                    <a:ext uri="{9D8B030D-6E8A-4147-A177-3AD203B41FA5}">
                      <a16:colId xmlns:a16="http://schemas.microsoft.com/office/drawing/2014/main" val="3290643175"/>
                    </a:ext>
                  </a:extLst>
                </a:gridCol>
                <a:gridCol w="1054371">
                  <a:extLst>
                    <a:ext uri="{9D8B030D-6E8A-4147-A177-3AD203B41FA5}">
                      <a16:colId xmlns:a16="http://schemas.microsoft.com/office/drawing/2014/main" val="3942115298"/>
                    </a:ext>
                  </a:extLst>
                </a:gridCol>
                <a:gridCol w="1054371">
                  <a:extLst>
                    <a:ext uri="{9D8B030D-6E8A-4147-A177-3AD203B41FA5}">
                      <a16:colId xmlns:a16="http://schemas.microsoft.com/office/drawing/2014/main" val="763919722"/>
                    </a:ext>
                  </a:extLst>
                </a:gridCol>
                <a:gridCol w="1054371">
                  <a:extLst>
                    <a:ext uri="{9D8B030D-6E8A-4147-A177-3AD203B41FA5}">
                      <a16:colId xmlns:a16="http://schemas.microsoft.com/office/drawing/2014/main" val="1161941848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 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BEE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VTX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TPC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ITK+OTK</a:t>
                      </a:r>
                    </a:p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(LATRIC)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</a:t>
                      </a:r>
                    </a:p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SiPM</a:t>
                      </a:r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Muon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Link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Wireless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16502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Staff 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09136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Postdoc + Student 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0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3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8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4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10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0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16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3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5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94918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Sum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53895159"/>
                  </a:ext>
                </a:extLst>
              </a:tr>
            </a:tbl>
          </a:graphicData>
        </a:graphic>
      </p:graphicFrame>
      <p:sp>
        <p:nvSpPr>
          <p:cNvPr id="7" name="内容占位符 1">
            <a:extLst>
              <a:ext uri="{FF2B5EF4-FFF2-40B4-BE49-F238E27FC236}">
                <a16:creationId xmlns:a16="http://schemas.microsoft.com/office/drawing/2014/main" id="{45598C9F-8449-4758-AD19-FE243CC88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3181119"/>
            <a:ext cx="11131712" cy="2264105"/>
          </a:xfrm>
        </p:spPr>
        <p:txBody>
          <a:bodyPr>
            <a:normAutofit/>
          </a:bodyPr>
          <a:lstStyle/>
          <a:p>
            <a:r>
              <a:rPr lang="en-US" altLang="zh-CN" dirty="0"/>
              <a:t>The headcounts are not to the FTE</a:t>
            </a:r>
          </a:p>
          <a:p>
            <a:r>
              <a:rPr lang="en-US" altLang="zh-CN" dirty="0"/>
              <a:t>Some staffs are shared by multiple projects, while postdocs / students are dedicated to the projects 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125F149-F310-7B89-10EC-583CFA9F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1BC78-36A4-9F92-CCCF-AF7DDF48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9351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4AE1A-4813-0A3F-D21D-7CA1596B9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0E700EA-3CB8-2CD6-05B6-1202522E35BC}"/>
              </a:ext>
            </a:extLst>
          </p:cNvPr>
          <p:cNvGrpSpPr>
            <a:grpSpLocks noChangeAspect="1"/>
          </p:cNvGrpSpPr>
          <p:nvPr/>
        </p:nvGrpSpPr>
        <p:grpSpPr>
          <a:xfrm>
            <a:off x="4640603" y="4469771"/>
            <a:ext cx="4160533" cy="2146405"/>
            <a:chOff x="1447800" y="5083648"/>
            <a:chExt cx="3200400" cy="1651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9159E5-E4F7-5509-2917-D752618C3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6400" y="5083648"/>
              <a:ext cx="2971800" cy="16510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4CD9C-A9F9-DBB7-67B7-0E0F159862A8}"/>
                </a:ext>
              </a:extLst>
            </p:cNvPr>
            <p:cNvSpPr txBox="1"/>
            <p:nvPr/>
          </p:nvSpPr>
          <p:spPr>
            <a:xfrm>
              <a:off x="1447800" y="5218331"/>
              <a:ext cx="685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B6690B9-B4EC-491C-978C-5AD93C371D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1971" y="1373107"/>
            <a:ext cx="3284669" cy="2159604"/>
          </a:xfrm>
          <a:prstGeom prst="rect">
            <a:avLst/>
          </a:prstGeom>
        </p:spPr>
      </p:pic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4B2391C-B250-4091-DD1A-D6E85084DDD9}"/>
              </a:ext>
            </a:extLst>
          </p:cNvPr>
          <p:cNvCxnSpPr>
            <a:cxnSpLocks/>
          </p:cNvCxnSpPr>
          <p:nvPr/>
        </p:nvCxnSpPr>
        <p:spPr>
          <a:xfrm>
            <a:off x="7146198" y="1795837"/>
            <a:ext cx="1510043" cy="0"/>
          </a:xfrm>
          <a:prstGeom prst="line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Content Placeholder 1">
                <a:extLst>
                  <a:ext uri="{FF2B5EF4-FFF2-40B4-BE49-F238E27FC236}">
                    <a16:creationId xmlns:a16="http://schemas.microsoft.com/office/drawing/2014/main" id="{A39A5D5F-C0A4-DE64-0CEF-52B457233F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7408" y="2657651"/>
                <a:ext cx="6336704" cy="792088"/>
              </a:xfrm>
            </p:spPr>
            <p:txBody>
              <a:bodyPr>
                <a:normAutofit fontScale="47500" lnSpcReduction="20000"/>
              </a:bodyPr>
              <a:lstStyle/>
              <a:p>
                <a:pPr marL="342900" lvl="1" indent="-342900">
                  <a:lnSpc>
                    <a:spcPct val="110000"/>
                  </a:lnSpc>
                  <a:spcBef>
                    <a:spcPts val="500"/>
                  </a:spcBef>
                  <a:spcAft>
                    <a:spcPts val="4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</a:pPr>
                <a:r>
                  <a:rPr lang="en-US" altLang="en-US" sz="3600" dirty="0">
                    <a:solidFill>
                      <a:srgbClr val="0000FF"/>
                    </a:solidFill>
                    <a:latin typeface="+mn-lt"/>
                  </a:rPr>
                  <a:t>HV</a:t>
                </a:r>
                <a:r>
                  <a:rPr lang="en-US" altLang="zh-CN" sz="3600" dirty="0">
                    <a:solidFill>
                      <a:srgbClr val="0000FF"/>
                    </a:solidFill>
                    <a:latin typeface="+mn-lt"/>
                  </a:rPr>
                  <a:t>-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+mn-lt"/>
                  </a:rPr>
                  <a:t>CMOS pixel</a:t>
                </a:r>
                <a:r>
                  <a:rPr lang="zh-CN" altLang="en-US" sz="3600" dirty="0">
                    <a:solidFill>
                      <a:srgbClr val="0000FF"/>
                    </a:solidFill>
                    <a:latin typeface="+mn-lt"/>
                  </a:rPr>
                  <a:t> </a:t>
                </a:r>
                <a:r>
                  <a:rPr lang="en-US" altLang="zh-CN" sz="3600" dirty="0">
                    <a:solidFill>
                      <a:srgbClr val="0000FF"/>
                    </a:solidFill>
                    <a:latin typeface="+mn-lt"/>
                  </a:rPr>
                  <a:t>sensor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+mn-lt"/>
                  </a:rPr>
                  <a:t>:</a:t>
                </a:r>
              </a:p>
              <a:p>
                <a:pPr lvl="1"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Sensor</a:t>
                </a:r>
                <a:r>
                  <a:rPr lang="zh-CN" alt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size:  20</a:t>
                </a:r>
                <a:r>
                  <a:rPr 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mm </a:t>
                </a:r>
                <a14:m>
                  <m:oMath xmlns:m="http://schemas.openxmlformats.org/officeDocument/2006/math">
                    <m:r>
                      <a:rPr lang="en-US" sz="3100">
                        <a:latin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 mm</a:t>
                </a:r>
              </a:p>
              <a:p>
                <a:pPr lvl="1"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Pixel size:   </a:t>
                </a:r>
                <a:r>
                  <a:rPr lang="zh-CN" alt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34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10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14:m>
                  <m:oMath xmlns:m="http://schemas.openxmlformats.org/officeDocument/2006/math">
                    <m:r>
                      <a:rPr lang="en-US" sz="31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10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10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altLang="zh-CN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 (spatial resolution: 8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10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14:m>
                  <m:oMath xmlns:m="http://schemas.openxmlformats.org/officeDocument/2006/math">
                    <m:r>
                      <a:rPr lang="en-US" sz="31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10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40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10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altLang="zh-CN" sz="3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sz="3100" baseline="30000" dirty="0"/>
              </a:p>
            </p:txBody>
          </p:sp>
        </mc:Choice>
        <mc:Fallback xmlns="">
          <p:sp>
            <p:nvSpPr>
              <p:cNvPr id="155" name="Content Placeholder 1">
                <a:extLst>
                  <a:ext uri="{FF2B5EF4-FFF2-40B4-BE49-F238E27FC236}">
                    <a16:creationId xmlns:a16="http://schemas.microsoft.com/office/drawing/2014/main" id="{A39A5D5F-C0A4-DE64-0CEF-52B457233F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7408" y="2657651"/>
                <a:ext cx="6336704" cy="792088"/>
              </a:xfrm>
              <a:blipFill>
                <a:blip r:embed="rId5"/>
                <a:stretch>
                  <a:fillRect t="-6349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0" name="Picture 149">
            <a:extLst>
              <a:ext uri="{FF2B5EF4-FFF2-40B4-BE49-F238E27FC236}">
                <a16:creationId xmlns:a16="http://schemas.microsoft.com/office/drawing/2014/main" id="{8B204352-2D30-96FC-E7F9-B8C20FA3E7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867" y="3391605"/>
            <a:ext cx="2996227" cy="3031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Content Placeholder 1">
                <a:extLst>
                  <a:ext uri="{FF2B5EF4-FFF2-40B4-BE49-F238E27FC236}">
                    <a16:creationId xmlns:a16="http://schemas.microsoft.com/office/drawing/2014/main" id="{881B185D-8215-3D13-AF58-CD6CE5A1183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79285" y="3354929"/>
                <a:ext cx="4733823" cy="923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lvl="1" indent="-342900">
                  <a:lnSpc>
                    <a:spcPct val="110000"/>
                  </a:lnSpc>
                  <a:spcBef>
                    <a:spcPts val="500"/>
                  </a:spcBef>
                  <a:spcAft>
                    <a:spcPts val="4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</a:pPr>
                <a:r>
                  <a:rPr lang="en-US" altLang="en-US" sz="1700" dirty="0">
                    <a:solidFill>
                      <a:srgbClr val="0000FF"/>
                    </a:solidFill>
                  </a:rPr>
                  <a:t>Module:</a:t>
                </a:r>
              </a:p>
              <a:p>
                <a:pPr lvl="1"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en-US" sz="1500" dirty="0"/>
                  <a:t>14 sensors (2 rows </a:t>
                </a:r>
                <a14:m>
                  <m:oMath xmlns:m="http://schemas.openxmlformats.org/officeDocument/2006/math">
                    <m:r>
                      <a:rPr lang="en-US" sz="150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500" dirty="0"/>
                  <a:t> 7 columns)</a:t>
                </a:r>
              </a:p>
              <a:p>
                <a:pPr lvl="1">
                  <a:spcBef>
                    <a:spcPts val="200"/>
                  </a:spcBef>
                  <a:buFont typeface="Arial" panose="020B0604020202020204" pitchFamily="34" charset="0"/>
                  <a:buChar char="•"/>
                </a:pPr>
                <a:r>
                  <a:rPr lang="en-US" sz="1500" dirty="0"/>
                  <a:t>Module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d</a:t>
                </a:r>
                <a:r>
                  <a:rPr lang="en-US" sz="1500" dirty="0"/>
                  <a:t>imensions: 140.6 mm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50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500" dirty="0"/>
                  <a:t> 4</a:t>
                </a:r>
                <a:r>
                  <a:rPr lang="en-US" altLang="zh-CN" sz="1500" dirty="0"/>
                  <a:t>0</a:t>
                </a:r>
                <a:r>
                  <a:rPr lang="en-US" sz="1500" dirty="0"/>
                  <a:t>.1 mm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sz="3100" baseline="30000" dirty="0"/>
              </a:p>
            </p:txBody>
          </p:sp>
        </mc:Choice>
        <mc:Fallback xmlns="">
          <p:sp>
            <p:nvSpPr>
              <p:cNvPr id="160" name="Content Placeholder 1">
                <a:extLst>
                  <a:ext uri="{FF2B5EF4-FFF2-40B4-BE49-F238E27FC236}">
                    <a16:creationId xmlns:a16="http://schemas.microsoft.com/office/drawing/2014/main" id="{881B185D-8215-3D13-AF58-CD6CE5A11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285" y="3354929"/>
                <a:ext cx="4733823" cy="923329"/>
              </a:xfrm>
              <a:prstGeom prst="rect">
                <a:avLst/>
              </a:prstGeom>
              <a:blipFill>
                <a:blip r:embed="rId7"/>
                <a:stretch>
                  <a:fillRect l="-268" t="-2740" b="-137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Content Placeholder 1">
            <a:extLst>
              <a:ext uri="{FF2B5EF4-FFF2-40B4-BE49-F238E27FC236}">
                <a16:creationId xmlns:a16="http://schemas.microsoft.com/office/drawing/2014/main" id="{02C2A679-5898-583B-DEB8-24E6682D22F6}"/>
              </a:ext>
            </a:extLst>
          </p:cNvPr>
          <p:cNvSpPr txBox="1">
            <a:spLocks/>
          </p:cNvSpPr>
          <p:nvPr/>
        </p:nvSpPr>
        <p:spPr bwMode="auto">
          <a:xfrm>
            <a:off x="783737" y="4169782"/>
            <a:ext cx="7472503" cy="50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10000"/>
              </a:lnSpc>
              <a:spcBef>
                <a:spcPts val="500"/>
              </a:spcBef>
              <a:spcAft>
                <a:spcPts val="4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sz="1600" dirty="0">
                <a:solidFill>
                  <a:srgbClr val="0000FF"/>
                </a:solidFill>
              </a:rPr>
              <a:t>Stave l</a:t>
            </a:r>
            <a:r>
              <a:rPr lang="en-US" sz="1600" dirty="0">
                <a:solidFill>
                  <a:srgbClr val="0000FF"/>
                </a:solidFill>
              </a:rPr>
              <a:t>ength: </a:t>
            </a:r>
            <a:r>
              <a:rPr lang="en-US" sz="1500" dirty="0"/>
              <a:t>986.6 mm (ITKB1), 1,409.6 mm (ITKB2), and 1973.2 mm (ITKB3)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5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3100" baseline="30000" dirty="0"/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44AFF027-2FE2-B701-F43E-72F836546F8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9679" y="1157402"/>
            <a:ext cx="5486401" cy="1363192"/>
          </a:xfrm>
          <a:prstGeom prst="rect">
            <a:avLst/>
          </a:prstGeom>
        </p:spPr>
      </p:pic>
      <p:sp>
        <p:nvSpPr>
          <p:cNvPr id="164" name="Content Placeholder 1">
            <a:extLst>
              <a:ext uri="{FF2B5EF4-FFF2-40B4-BE49-F238E27FC236}">
                <a16:creationId xmlns:a16="http://schemas.microsoft.com/office/drawing/2014/main" id="{59D50293-B7B4-144A-DF15-30FF5B1ED799}"/>
              </a:ext>
            </a:extLst>
          </p:cNvPr>
          <p:cNvSpPr txBox="1">
            <a:spLocks/>
          </p:cNvSpPr>
          <p:nvPr/>
        </p:nvSpPr>
        <p:spPr bwMode="auto">
          <a:xfrm>
            <a:off x="783737" y="4464543"/>
            <a:ext cx="6752423" cy="53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10000"/>
              </a:lnSpc>
              <a:spcBef>
                <a:spcPts val="500"/>
              </a:spcBef>
              <a:spcAft>
                <a:spcPts val="4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sz="1700" dirty="0">
                <a:solidFill>
                  <a:srgbClr val="0000FF"/>
                </a:solidFill>
              </a:rPr>
              <a:t>Barrel</a:t>
            </a:r>
            <a:r>
              <a:rPr lang="en-US" altLang="en-US" sz="1700" dirty="0">
                <a:solidFill>
                  <a:srgbClr val="0000FF"/>
                </a:solidFill>
              </a:rPr>
              <a:t> radii: </a:t>
            </a:r>
            <a:r>
              <a:rPr lang="en-US" sz="1700" dirty="0"/>
              <a:t> </a:t>
            </a:r>
            <a:r>
              <a:rPr lang="en-US" sz="1500" dirty="0"/>
              <a:t>235 mm (ITKB1),     345 mm (ITKB2),       and 555.6 mm (ITKB3)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48340-9194-2070-ADAE-EA8058B91690}"/>
              </a:ext>
            </a:extLst>
          </p:cNvPr>
          <p:cNvSpPr txBox="1"/>
          <p:nvPr/>
        </p:nvSpPr>
        <p:spPr>
          <a:xfrm>
            <a:off x="209940" y="5301820"/>
            <a:ext cx="4877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b="0" i="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designed 3 ITK barrel layers has a total surface area of 13.3 m², including 33,264 sensor chips, with a power consumption of ~26.6 kW.</a:t>
            </a:r>
            <a:endParaRPr lang="en-US" altLang="zh-CN" dirty="0">
              <a:solidFill>
                <a:srgbClr val="0000FF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0CFE14-1923-DE62-56D3-398664B78376}"/>
              </a:ext>
            </a:extLst>
          </p:cNvPr>
          <p:cNvSpPr txBox="1">
            <a:spLocks/>
          </p:cNvSpPr>
          <p:nvPr/>
        </p:nvSpPr>
        <p:spPr>
          <a:xfrm>
            <a:off x="1329678" y="1127173"/>
            <a:ext cx="5608903" cy="1480430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glow rad="63500">
              <a:srgbClr val="0432FF">
                <a:alpha val="40000"/>
              </a:srgb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endParaRPr lang="en-US" sz="1300" dirty="0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B4C7C5C-DDB0-4A7F-7881-797ACB27840E}"/>
              </a:ext>
            </a:extLst>
          </p:cNvPr>
          <p:cNvCxnSpPr>
            <a:cxnSpLocks/>
          </p:cNvCxnSpPr>
          <p:nvPr/>
        </p:nvCxnSpPr>
        <p:spPr>
          <a:xfrm>
            <a:off x="10043861" y="2907660"/>
            <a:ext cx="0" cy="447269"/>
          </a:xfrm>
          <a:prstGeom prst="line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">
            <a:extLst>
              <a:ext uri="{FF2B5EF4-FFF2-40B4-BE49-F238E27FC236}">
                <a16:creationId xmlns:a16="http://schemas.microsoft.com/office/drawing/2014/main" id="{CA7EDF73-2FAA-808C-4FB0-65010C4897C2}"/>
              </a:ext>
            </a:extLst>
          </p:cNvPr>
          <p:cNvSpPr txBox="1">
            <a:spLocks noChangeArrowheads="1"/>
          </p:cNvSpPr>
          <p:nvPr/>
        </p:nvSpPr>
        <p:spPr>
          <a:xfrm>
            <a:off x="551384" y="171927"/>
            <a:ext cx="11161240" cy="66478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ITK</a:t>
            </a:r>
            <a:r>
              <a:rPr lang="zh-CN" altLang="en-US" sz="40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Barrel Design</a:t>
            </a:r>
            <a:r>
              <a:rPr lang="zh-CN" altLang="en-US" sz="40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with</a:t>
            </a:r>
            <a:r>
              <a:rPr lang="zh-CN" altLang="en-US" sz="40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HV-CMOS Pixels</a:t>
            </a:r>
            <a:endParaRPr lang="en-US" sz="4000" b="1" dirty="0">
              <a:solidFill>
                <a:srgbClr val="C00000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AB951-D018-A621-9F12-26166D3A4E1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4" y="6330724"/>
            <a:ext cx="1097280" cy="266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5B2319-AF4C-0046-F395-00B472A344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5760" y="2710455"/>
            <a:ext cx="1097280" cy="226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14C539-6B76-2DD1-70EB-F87AE7B75B1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304" y="1043344"/>
            <a:ext cx="2834640" cy="2930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9BDE9-DA3E-B22D-3D6B-B0B52C181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11" name="日期占位符 10">
            <a:extLst>
              <a:ext uri="{FF2B5EF4-FFF2-40B4-BE49-F238E27FC236}">
                <a16:creationId xmlns:a16="http://schemas.microsoft.com/office/drawing/2014/main" id="{2EDCA4AC-6528-9282-A310-0601CA8E4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2F6ABA0E-60C9-4635-80DF-957234FE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3881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1EF265-2B0E-4FCC-8B34-E93EABA7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of FEE power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5321D5-DBE6-4582-8FE6-415C7CB1A5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35964" y="6597503"/>
            <a:ext cx="2463023" cy="260227"/>
          </a:xfrm>
        </p:spPr>
        <p:txBody>
          <a:bodyPr/>
          <a:lstStyle/>
          <a:p>
            <a:pPr>
              <a:defRPr/>
            </a:pPr>
            <a:fld id="{34CB328D-4FA9-4DE4-BAB4-37B5912FCBB0}" type="slidenum">
              <a:rPr lang="en-US" altLang="zh-CN" smtClean="0"/>
              <a:pPr>
                <a:defRPr/>
              </a:pPr>
              <a:t>37</a:t>
            </a:fld>
            <a:endParaRPr lang="en-US" altLang="zh-CN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9343BB44-7EDD-44BA-8EF5-1E6FF4E1F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468062"/>
              </p:ext>
            </p:extLst>
          </p:nvPr>
        </p:nvGraphicFramePr>
        <p:xfrm>
          <a:off x="335360" y="1102310"/>
          <a:ext cx="11521278" cy="47984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070">
                  <a:extLst>
                    <a:ext uri="{9D8B030D-6E8A-4147-A177-3AD203B41FA5}">
                      <a16:colId xmlns:a16="http://schemas.microsoft.com/office/drawing/2014/main" val="1447795595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665451785"/>
                    </a:ext>
                  </a:extLst>
                </a:gridCol>
                <a:gridCol w="966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22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2243">
                  <a:extLst>
                    <a:ext uri="{9D8B030D-6E8A-4147-A177-3AD203B41FA5}">
                      <a16:colId xmlns:a16="http://schemas.microsoft.com/office/drawing/2014/main" val="3672431656"/>
                    </a:ext>
                  </a:extLst>
                </a:gridCol>
                <a:gridCol w="10873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87308">
                  <a:extLst>
                    <a:ext uri="{9D8B030D-6E8A-4147-A177-3AD203B41FA5}">
                      <a16:colId xmlns:a16="http://schemas.microsoft.com/office/drawing/2014/main" val="1122367856"/>
                    </a:ext>
                  </a:extLst>
                </a:gridCol>
                <a:gridCol w="1087308">
                  <a:extLst>
                    <a:ext uri="{9D8B030D-6E8A-4147-A177-3AD203B41FA5}">
                      <a16:colId xmlns:a16="http://schemas.microsoft.com/office/drawing/2014/main" val="2312854552"/>
                    </a:ext>
                  </a:extLst>
                </a:gridCol>
              </a:tblGrid>
              <a:tr h="397077"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Vertex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Pix(ITKB)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Strip</a:t>
                      </a:r>
                      <a:r>
                        <a:rPr lang="zh-CN" altLang="en-US" sz="1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(ITKE)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OTKB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OTKE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TPC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ECAL-B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ECAL-E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  <a:p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HCAL-B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HCAL-E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Muon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48" marR="91448"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436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Channels per chip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512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</a:rPr>
                        <a:t>*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1024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Pixelized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512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</a:rPr>
                        <a:t>*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128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1024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128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128 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8~16</a:t>
                      </a:r>
                    </a:p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@common </a:t>
                      </a:r>
                      <a:r>
                        <a:rPr lang="en-US" altLang="zh-CN" sz="1200" dirty="0" err="1">
                          <a:solidFill>
                            <a:schemeClr val="bg1"/>
                          </a:solidFill>
                        </a:rPr>
                        <a:t>SiPM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 ASIC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宋体"/>
                        <a:cs typeface="+mn-cs"/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宋体"/>
                        <a:cs typeface="+mn-cs"/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088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Technology 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65nm CIS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55nm HVCMOS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55nm HVCMOS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55nm CMOS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65 CMOS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55nm CMOS (or 180 CMOS?)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91448" marR="91448" marT="45719" marB="45719"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213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Power Supply Voltage (for DC-DC) (V)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1.2</a:t>
                      </a: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1.2 (or 1.8?)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635">
                <a:tc>
                  <a:txBody>
                    <a:bodyPr/>
                    <a:lstStyle/>
                    <a:p>
                      <a:r>
                        <a:rPr lang="en-US" altLang="zh-CN" sz="1200" dirty="0" err="1">
                          <a:solidFill>
                            <a:schemeClr val="tx1"/>
                          </a:solidFill>
                        </a:rPr>
                        <a:t>Power@chip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40mW/cm</a:t>
                      </a:r>
                      <a:r>
                        <a:rPr lang="en-US" altLang="zh-CN" sz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200mW/chip</a:t>
                      </a: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200mW/cm</a:t>
                      </a:r>
                      <a:r>
                        <a:rPr lang="en-US" altLang="zh-CN" sz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800mW/chip</a:t>
                      </a: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200mW/cm</a:t>
                      </a:r>
                      <a:r>
                        <a:rPr lang="en-US" altLang="zh-CN" sz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800mW/chip</a:t>
                      </a:r>
                    </a:p>
                    <a:p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20mW/</a:t>
                      </a:r>
                      <a:r>
                        <a:rPr lang="en-US" altLang="zh-CN" sz="1200" dirty="0" err="1">
                          <a:solidFill>
                            <a:schemeClr val="tx1"/>
                          </a:solidFill>
                        </a:rPr>
                        <a:t>chn</a:t>
                      </a:r>
                      <a:endParaRPr lang="en-US" altLang="zh-CN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2.56W/chip</a:t>
                      </a: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altLang="zh-CN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280μW/</a:t>
                      </a:r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</a:rPr>
                        <a:t>chn</a:t>
                      </a:r>
                      <a:endParaRPr lang="en-US" altLang="zh-CN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35mW/chip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100mW/cm</a:t>
                      </a:r>
                      <a:r>
                        <a:rPr lang="en-US" altLang="zh-CN" sz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15mW/</a:t>
                      </a:r>
                      <a:r>
                        <a:rPr lang="en-US" altLang="zh-CN" sz="1200" dirty="0" err="1">
                          <a:solidFill>
                            <a:schemeClr val="tx1"/>
                          </a:solidFill>
                        </a:rPr>
                        <a:t>chn</a:t>
                      </a:r>
                      <a:endParaRPr lang="en-US" altLang="zh-CN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240mW/chip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CN" altLang="en-US" sz="1000" dirty="0">
                        <a:solidFill>
                          <a:srgbClr val="0000FF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CN" altLang="en-US" sz="1000" dirty="0">
                        <a:solidFill>
                          <a:srgbClr val="0000FF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CN" altLang="en-US" sz="1000" dirty="0">
                        <a:solidFill>
                          <a:srgbClr val="0000FF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CN" altLang="en-US" sz="1000" dirty="0">
                        <a:solidFill>
                          <a:srgbClr val="0000FF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Max </a:t>
                      </a:r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</a:rPr>
                        <a:t>chips@module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1115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64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rPr>
                        <a:t>167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宋体"/>
                        <a:cs typeface="+mn-cs"/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5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</a:rPr>
                        <a:t>Power@module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(W)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5.8</a:t>
                      </a: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11.2</a:t>
                      </a: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11.2</a:t>
                      </a: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27.6</a:t>
                      </a: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27.6</a:t>
                      </a: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32.2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rPr>
                        <a:t>4.7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宋体"/>
                        <a:cs typeface="+mn-cs"/>
                      </a:endParaRPr>
                    </a:p>
                  </a:txBody>
                  <a:tcPr marL="91448" marR="91448" marT="45719" marB="4571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D5927B-4543-70B0-7907-BAAFC350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05644"/>
            <a:ext cx="2463023" cy="260227"/>
          </a:xfrm>
        </p:spPr>
        <p:txBody>
          <a:bodyPr/>
          <a:lstStyle/>
          <a:p>
            <a:r>
              <a:rPr lang="en-US" altLang="zh-CN" dirty="0"/>
              <a:t>2025/11/8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E8572A-166C-460E-32A2-DC516AD72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4882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CE1407-5DF3-4300-B446-F765B89F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Counting room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3391D8-F426-47B7-B584-8818A06C6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9013"/>
            <a:ext cx="6782544" cy="5484812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/>
              <a:t>Minimum crates from current MDI</a:t>
            </a:r>
          </a:p>
          <a:p>
            <a:pPr lvl="1"/>
            <a:r>
              <a:rPr lang="en-US" altLang="zh-CN" sz="1800" dirty="0"/>
              <a:t>107 data crates, 227 power crates, 78 Det-HV crates, 20 Trigger crates</a:t>
            </a:r>
          </a:p>
          <a:p>
            <a:r>
              <a:rPr lang="en-US" altLang="zh-CN" sz="2000" dirty="0"/>
              <a:t>Minimum racks from current MDI</a:t>
            </a:r>
          </a:p>
          <a:p>
            <a:pPr lvl="1"/>
            <a:r>
              <a:rPr lang="en-US" altLang="zh-CN" sz="1800" dirty="0"/>
              <a:t>37 data racks, 24 power racks, 23 Det-HV racks, 10 trigger racks (94 in total)</a:t>
            </a:r>
          </a:p>
          <a:p>
            <a:pPr lvl="1"/>
            <a:r>
              <a:rPr lang="en-US" altLang="zh-CN" sz="1800" dirty="0"/>
              <a:t>More 2 racks for AC-DC power for all the above racks</a:t>
            </a:r>
          </a:p>
          <a:p>
            <a:pPr lvl="1"/>
            <a:r>
              <a:rPr lang="en-US" altLang="zh-CN" sz="1800" dirty="0"/>
              <a:t>96 racks in total</a:t>
            </a:r>
          </a:p>
          <a:p>
            <a:r>
              <a:rPr lang="en-US" altLang="zh-CN" sz="2000" dirty="0"/>
              <a:t>Racks Size: 0.5m × 0.5m</a:t>
            </a:r>
          </a:p>
          <a:p>
            <a:r>
              <a:rPr lang="en-US" altLang="zh-CN" sz="2000" dirty="0"/>
              <a:t>Side clearance 1.5m for heat, face clearance 2m for cabling &amp; heat</a:t>
            </a:r>
          </a:p>
          <a:p>
            <a:pPr lvl="1"/>
            <a:r>
              <a:rPr lang="en-US" altLang="zh-CN" sz="1600" dirty="0"/>
              <a:t>Very rough estimation: 20% more power will be consumed due to the crate efficiency</a:t>
            </a:r>
          </a:p>
          <a:p>
            <a:pPr lvl="1"/>
            <a:endParaRPr lang="en-US" altLang="zh-CN" sz="2000" dirty="0"/>
          </a:p>
          <a:p>
            <a:r>
              <a:rPr lang="en-US" altLang="zh-CN" sz="2000" dirty="0"/>
              <a:t>Total room: 500m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×2floor = 25m × 20m × 2floor</a:t>
            </a:r>
          </a:p>
          <a:p>
            <a:pPr lvl="1"/>
            <a:r>
              <a:rPr lang="en-US" altLang="zh-CN" sz="1800" dirty="0"/>
              <a:t>10 × 10 × 2=200 racks capacity </a:t>
            </a:r>
          </a:p>
          <a:p>
            <a:pPr lvl="1"/>
            <a:r>
              <a:rPr lang="en-US" altLang="zh-CN" sz="1800" dirty="0"/>
              <a:t>Necessary redundancy for future upgrade </a:t>
            </a:r>
            <a:endParaRPr lang="zh-CN" altLang="en-US" sz="1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E6A51C-6665-4734-A3C1-27D70D85D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46363" y="6613787"/>
            <a:ext cx="2463023" cy="260227"/>
          </a:xfrm>
        </p:spPr>
        <p:txBody>
          <a:bodyPr/>
          <a:lstStyle/>
          <a:p>
            <a:pPr>
              <a:defRPr/>
            </a:pPr>
            <a:fld id="{34CB328D-4FA9-4DE4-BAB4-37B5912FCBB0}" type="slidenum">
              <a:rPr lang="en-US" altLang="zh-CN" smtClean="0"/>
              <a:pPr>
                <a:defRPr/>
              </a:pPr>
              <a:t>38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87D189-2282-458B-AFD8-E5E29CA5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060363" y="1122588"/>
            <a:ext cx="3528393" cy="288247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9DF9FF7-44D3-457F-A842-66D2D5E4025B}"/>
              </a:ext>
            </a:extLst>
          </p:cNvPr>
          <p:cNvSpPr txBox="1"/>
          <p:nvPr/>
        </p:nvSpPr>
        <p:spPr>
          <a:xfrm>
            <a:off x="8566491" y="3962287"/>
            <a:ext cx="3528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See Quan Ji’s talk on Mechanics </a:t>
            </a:r>
            <a:endParaRPr lang="zh-CN" altLang="en-US" sz="1400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84CE9F8-7A78-4328-870D-B8884BBE99B8}"/>
              </a:ext>
            </a:extLst>
          </p:cNvPr>
          <p:cNvCxnSpPr>
            <a:cxnSpLocks/>
          </p:cNvCxnSpPr>
          <p:nvPr/>
        </p:nvCxnSpPr>
        <p:spPr>
          <a:xfrm flipV="1">
            <a:off x="7705838" y="2582716"/>
            <a:ext cx="1126466" cy="2316074"/>
          </a:xfrm>
          <a:prstGeom prst="straightConnector1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237A2DB-21FA-4EDC-AD6D-B612E38A738F}"/>
              </a:ext>
            </a:extLst>
          </p:cNvPr>
          <p:cNvGrpSpPr/>
          <p:nvPr/>
        </p:nvGrpSpPr>
        <p:grpSpPr>
          <a:xfrm>
            <a:off x="7176120" y="5226698"/>
            <a:ext cx="4684885" cy="1247127"/>
            <a:chOff x="767408" y="2273279"/>
            <a:chExt cx="8496944" cy="2595881"/>
          </a:xfrm>
        </p:grpSpPr>
        <p:sp>
          <p:nvSpPr>
            <p:cNvPr id="11" name="立方体 10">
              <a:extLst>
                <a:ext uri="{FF2B5EF4-FFF2-40B4-BE49-F238E27FC236}">
                  <a16:creationId xmlns:a16="http://schemas.microsoft.com/office/drawing/2014/main" id="{BEBB9531-AF78-4344-B79F-933B7CC2016A}"/>
                </a:ext>
              </a:extLst>
            </p:cNvPr>
            <p:cNvSpPr/>
            <p:nvPr/>
          </p:nvSpPr>
          <p:spPr bwMode="auto">
            <a:xfrm>
              <a:off x="767408" y="2564904"/>
              <a:ext cx="8496944" cy="2304256"/>
            </a:xfrm>
            <a:prstGeom prst="cube">
              <a:avLst>
                <a:gd name="adj" fmla="val 87848"/>
              </a:avLst>
            </a:prstGeom>
            <a:solidFill>
              <a:schemeClr val="accent1">
                <a:lumMod val="9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立方体 11">
              <a:extLst>
                <a:ext uri="{FF2B5EF4-FFF2-40B4-BE49-F238E27FC236}">
                  <a16:creationId xmlns:a16="http://schemas.microsoft.com/office/drawing/2014/main" id="{D75C6CE6-810F-4CBE-8259-CE5A66AF50DC}"/>
                </a:ext>
              </a:extLst>
            </p:cNvPr>
            <p:cNvSpPr/>
            <p:nvPr/>
          </p:nvSpPr>
          <p:spPr bwMode="auto">
            <a:xfrm>
              <a:off x="3429133" y="2273279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立方体 12">
              <a:extLst>
                <a:ext uri="{FF2B5EF4-FFF2-40B4-BE49-F238E27FC236}">
                  <a16:creationId xmlns:a16="http://schemas.microsoft.com/office/drawing/2014/main" id="{0A1334DF-39BB-4784-9B41-B43E810D3CC2}"/>
                </a:ext>
              </a:extLst>
            </p:cNvPr>
            <p:cNvSpPr/>
            <p:nvPr/>
          </p:nvSpPr>
          <p:spPr bwMode="auto">
            <a:xfrm>
              <a:off x="4654126" y="2273279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立方体 13">
              <a:extLst>
                <a:ext uri="{FF2B5EF4-FFF2-40B4-BE49-F238E27FC236}">
                  <a16:creationId xmlns:a16="http://schemas.microsoft.com/office/drawing/2014/main" id="{232FEC98-1E3B-4223-9B1C-5B05FCCA646B}"/>
                </a:ext>
              </a:extLst>
            </p:cNvPr>
            <p:cNvSpPr/>
            <p:nvPr/>
          </p:nvSpPr>
          <p:spPr bwMode="auto">
            <a:xfrm>
              <a:off x="5879119" y="2273279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立方体 14">
              <a:extLst>
                <a:ext uri="{FF2B5EF4-FFF2-40B4-BE49-F238E27FC236}">
                  <a16:creationId xmlns:a16="http://schemas.microsoft.com/office/drawing/2014/main" id="{1A4B29C3-7ACF-4F99-BC85-F55FAF8A6E2F}"/>
                </a:ext>
              </a:extLst>
            </p:cNvPr>
            <p:cNvSpPr/>
            <p:nvPr/>
          </p:nvSpPr>
          <p:spPr bwMode="auto">
            <a:xfrm>
              <a:off x="7104112" y="2273279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立方体 15">
              <a:extLst>
                <a:ext uri="{FF2B5EF4-FFF2-40B4-BE49-F238E27FC236}">
                  <a16:creationId xmlns:a16="http://schemas.microsoft.com/office/drawing/2014/main" id="{EC415617-486C-4C13-80D8-31790B8B581C}"/>
                </a:ext>
              </a:extLst>
            </p:cNvPr>
            <p:cNvSpPr/>
            <p:nvPr/>
          </p:nvSpPr>
          <p:spPr bwMode="auto">
            <a:xfrm>
              <a:off x="2800360" y="2963207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立方体 16">
              <a:extLst>
                <a:ext uri="{FF2B5EF4-FFF2-40B4-BE49-F238E27FC236}">
                  <a16:creationId xmlns:a16="http://schemas.microsoft.com/office/drawing/2014/main" id="{5587630A-1254-4F2C-923D-F78831463D04}"/>
                </a:ext>
              </a:extLst>
            </p:cNvPr>
            <p:cNvSpPr/>
            <p:nvPr/>
          </p:nvSpPr>
          <p:spPr bwMode="auto">
            <a:xfrm>
              <a:off x="4025353" y="2963207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立方体 17">
              <a:extLst>
                <a:ext uri="{FF2B5EF4-FFF2-40B4-BE49-F238E27FC236}">
                  <a16:creationId xmlns:a16="http://schemas.microsoft.com/office/drawing/2014/main" id="{08664D21-5801-43E2-A923-680EFA3DB16A}"/>
                </a:ext>
              </a:extLst>
            </p:cNvPr>
            <p:cNvSpPr/>
            <p:nvPr/>
          </p:nvSpPr>
          <p:spPr bwMode="auto">
            <a:xfrm>
              <a:off x="5250346" y="2963207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立方体 18">
              <a:extLst>
                <a:ext uri="{FF2B5EF4-FFF2-40B4-BE49-F238E27FC236}">
                  <a16:creationId xmlns:a16="http://schemas.microsoft.com/office/drawing/2014/main" id="{9875B862-749D-437F-87F1-C2DCB6952D81}"/>
                </a:ext>
              </a:extLst>
            </p:cNvPr>
            <p:cNvSpPr/>
            <p:nvPr/>
          </p:nvSpPr>
          <p:spPr bwMode="auto">
            <a:xfrm>
              <a:off x="6475339" y="2963207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立方体 19">
              <a:extLst>
                <a:ext uri="{FF2B5EF4-FFF2-40B4-BE49-F238E27FC236}">
                  <a16:creationId xmlns:a16="http://schemas.microsoft.com/office/drawing/2014/main" id="{C3CAAD4C-EED1-4149-A78C-B70A4C739DAC}"/>
                </a:ext>
              </a:extLst>
            </p:cNvPr>
            <p:cNvSpPr/>
            <p:nvPr/>
          </p:nvSpPr>
          <p:spPr bwMode="auto">
            <a:xfrm>
              <a:off x="2242326" y="3749906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立方体 20">
              <a:extLst>
                <a:ext uri="{FF2B5EF4-FFF2-40B4-BE49-F238E27FC236}">
                  <a16:creationId xmlns:a16="http://schemas.microsoft.com/office/drawing/2014/main" id="{6A148578-EFDE-4119-BCC3-6774C2BC1D16}"/>
                </a:ext>
              </a:extLst>
            </p:cNvPr>
            <p:cNvSpPr/>
            <p:nvPr/>
          </p:nvSpPr>
          <p:spPr bwMode="auto">
            <a:xfrm>
              <a:off x="3467319" y="3749906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立方体 21">
              <a:extLst>
                <a:ext uri="{FF2B5EF4-FFF2-40B4-BE49-F238E27FC236}">
                  <a16:creationId xmlns:a16="http://schemas.microsoft.com/office/drawing/2014/main" id="{B07653CF-3192-4432-8B3F-25F9A7488668}"/>
                </a:ext>
              </a:extLst>
            </p:cNvPr>
            <p:cNvSpPr/>
            <p:nvPr/>
          </p:nvSpPr>
          <p:spPr bwMode="auto">
            <a:xfrm>
              <a:off x="4692312" y="3749906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立方体 22">
              <a:extLst>
                <a:ext uri="{FF2B5EF4-FFF2-40B4-BE49-F238E27FC236}">
                  <a16:creationId xmlns:a16="http://schemas.microsoft.com/office/drawing/2014/main" id="{6EA05E1F-5B2A-4F2A-BE86-6190032F55C6}"/>
                </a:ext>
              </a:extLst>
            </p:cNvPr>
            <p:cNvSpPr/>
            <p:nvPr/>
          </p:nvSpPr>
          <p:spPr bwMode="auto">
            <a:xfrm>
              <a:off x="5917305" y="3749906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DF53676-07F0-45FC-B528-C474F0C7C718}"/>
              </a:ext>
            </a:extLst>
          </p:cNvPr>
          <p:cNvGrpSpPr/>
          <p:nvPr/>
        </p:nvGrpSpPr>
        <p:grpSpPr>
          <a:xfrm>
            <a:off x="7176120" y="4406198"/>
            <a:ext cx="4684885" cy="1247127"/>
            <a:chOff x="767408" y="2273279"/>
            <a:chExt cx="8496944" cy="2595881"/>
          </a:xfrm>
        </p:grpSpPr>
        <p:sp>
          <p:nvSpPr>
            <p:cNvPr id="25" name="立方体 24">
              <a:extLst>
                <a:ext uri="{FF2B5EF4-FFF2-40B4-BE49-F238E27FC236}">
                  <a16:creationId xmlns:a16="http://schemas.microsoft.com/office/drawing/2014/main" id="{CB7BEC5B-8387-497F-87B5-39BDD381503A}"/>
                </a:ext>
              </a:extLst>
            </p:cNvPr>
            <p:cNvSpPr/>
            <p:nvPr/>
          </p:nvSpPr>
          <p:spPr bwMode="auto">
            <a:xfrm>
              <a:off x="767408" y="2564904"/>
              <a:ext cx="8496944" cy="2304256"/>
            </a:xfrm>
            <a:prstGeom prst="cube">
              <a:avLst>
                <a:gd name="adj" fmla="val 87848"/>
              </a:avLst>
            </a:prstGeom>
            <a:solidFill>
              <a:schemeClr val="accent1">
                <a:lumMod val="9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立方体 25">
              <a:extLst>
                <a:ext uri="{FF2B5EF4-FFF2-40B4-BE49-F238E27FC236}">
                  <a16:creationId xmlns:a16="http://schemas.microsoft.com/office/drawing/2014/main" id="{7BDE96A5-E880-40F0-BCB9-C31A5EA84BAE}"/>
                </a:ext>
              </a:extLst>
            </p:cNvPr>
            <p:cNvSpPr/>
            <p:nvPr/>
          </p:nvSpPr>
          <p:spPr bwMode="auto">
            <a:xfrm>
              <a:off x="3429133" y="2273279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立方体 26">
              <a:extLst>
                <a:ext uri="{FF2B5EF4-FFF2-40B4-BE49-F238E27FC236}">
                  <a16:creationId xmlns:a16="http://schemas.microsoft.com/office/drawing/2014/main" id="{8F534079-AC67-4FB6-8813-8CB38450C087}"/>
                </a:ext>
              </a:extLst>
            </p:cNvPr>
            <p:cNvSpPr/>
            <p:nvPr/>
          </p:nvSpPr>
          <p:spPr bwMode="auto">
            <a:xfrm>
              <a:off x="4654126" y="2273279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立方体 27">
              <a:extLst>
                <a:ext uri="{FF2B5EF4-FFF2-40B4-BE49-F238E27FC236}">
                  <a16:creationId xmlns:a16="http://schemas.microsoft.com/office/drawing/2014/main" id="{CD9486AD-9EB2-4E26-95AE-AC37716CC8F4}"/>
                </a:ext>
              </a:extLst>
            </p:cNvPr>
            <p:cNvSpPr/>
            <p:nvPr/>
          </p:nvSpPr>
          <p:spPr bwMode="auto">
            <a:xfrm>
              <a:off x="5879119" y="2273279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立方体 28">
              <a:extLst>
                <a:ext uri="{FF2B5EF4-FFF2-40B4-BE49-F238E27FC236}">
                  <a16:creationId xmlns:a16="http://schemas.microsoft.com/office/drawing/2014/main" id="{467FFFEE-4D47-433C-AA42-6E78C00B4595}"/>
                </a:ext>
              </a:extLst>
            </p:cNvPr>
            <p:cNvSpPr/>
            <p:nvPr/>
          </p:nvSpPr>
          <p:spPr bwMode="auto">
            <a:xfrm>
              <a:off x="7104112" y="2273279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立方体 29">
              <a:extLst>
                <a:ext uri="{FF2B5EF4-FFF2-40B4-BE49-F238E27FC236}">
                  <a16:creationId xmlns:a16="http://schemas.microsoft.com/office/drawing/2014/main" id="{43517A7F-F2F8-40B7-BAA4-B4BEA33A9D28}"/>
                </a:ext>
              </a:extLst>
            </p:cNvPr>
            <p:cNvSpPr/>
            <p:nvPr/>
          </p:nvSpPr>
          <p:spPr bwMode="auto">
            <a:xfrm>
              <a:off x="2800360" y="2963207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立方体 30">
              <a:extLst>
                <a:ext uri="{FF2B5EF4-FFF2-40B4-BE49-F238E27FC236}">
                  <a16:creationId xmlns:a16="http://schemas.microsoft.com/office/drawing/2014/main" id="{0BC1566D-2D9B-45B1-A618-D3DAC96BF4A9}"/>
                </a:ext>
              </a:extLst>
            </p:cNvPr>
            <p:cNvSpPr/>
            <p:nvPr/>
          </p:nvSpPr>
          <p:spPr bwMode="auto">
            <a:xfrm>
              <a:off x="4025353" y="2963207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立方体 31">
              <a:extLst>
                <a:ext uri="{FF2B5EF4-FFF2-40B4-BE49-F238E27FC236}">
                  <a16:creationId xmlns:a16="http://schemas.microsoft.com/office/drawing/2014/main" id="{833F4BE2-9105-429F-BC71-80F1E64506D1}"/>
                </a:ext>
              </a:extLst>
            </p:cNvPr>
            <p:cNvSpPr/>
            <p:nvPr/>
          </p:nvSpPr>
          <p:spPr bwMode="auto">
            <a:xfrm>
              <a:off x="5250346" y="2963207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立方体 32">
              <a:extLst>
                <a:ext uri="{FF2B5EF4-FFF2-40B4-BE49-F238E27FC236}">
                  <a16:creationId xmlns:a16="http://schemas.microsoft.com/office/drawing/2014/main" id="{4F71DBCD-490D-4E12-B665-4834B1F370C2}"/>
                </a:ext>
              </a:extLst>
            </p:cNvPr>
            <p:cNvSpPr/>
            <p:nvPr/>
          </p:nvSpPr>
          <p:spPr bwMode="auto">
            <a:xfrm>
              <a:off x="6475339" y="2963207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立方体 33">
              <a:extLst>
                <a:ext uri="{FF2B5EF4-FFF2-40B4-BE49-F238E27FC236}">
                  <a16:creationId xmlns:a16="http://schemas.microsoft.com/office/drawing/2014/main" id="{41439510-0E8D-4E3D-9E4F-4569A4293836}"/>
                </a:ext>
              </a:extLst>
            </p:cNvPr>
            <p:cNvSpPr/>
            <p:nvPr/>
          </p:nvSpPr>
          <p:spPr bwMode="auto">
            <a:xfrm>
              <a:off x="2242326" y="3749906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立方体 34">
              <a:extLst>
                <a:ext uri="{FF2B5EF4-FFF2-40B4-BE49-F238E27FC236}">
                  <a16:creationId xmlns:a16="http://schemas.microsoft.com/office/drawing/2014/main" id="{CDC7EF25-7E65-4923-A990-B9934DA012CC}"/>
                </a:ext>
              </a:extLst>
            </p:cNvPr>
            <p:cNvSpPr/>
            <p:nvPr/>
          </p:nvSpPr>
          <p:spPr bwMode="auto">
            <a:xfrm>
              <a:off x="3467319" y="3749906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立方体 35">
              <a:extLst>
                <a:ext uri="{FF2B5EF4-FFF2-40B4-BE49-F238E27FC236}">
                  <a16:creationId xmlns:a16="http://schemas.microsoft.com/office/drawing/2014/main" id="{04E70C41-2A67-4BA5-8253-4379EB900A23}"/>
                </a:ext>
              </a:extLst>
            </p:cNvPr>
            <p:cNvSpPr/>
            <p:nvPr/>
          </p:nvSpPr>
          <p:spPr bwMode="auto">
            <a:xfrm>
              <a:off x="4692312" y="3749906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立方体 36">
              <a:extLst>
                <a:ext uri="{FF2B5EF4-FFF2-40B4-BE49-F238E27FC236}">
                  <a16:creationId xmlns:a16="http://schemas.microsoft.com/office/drawing/2014/main" id="{16EB697A-2C58-46A5-BBBC-CC53C2301CFB}"/>
                </a:ext>
              </a:extLst>
            </p:cNvPr>
            <p:cNvSpPr/>
            <p:nvPr/>
          </p:nvSpPr>
          <p:spPr bwMode="auto">
            <a:xfrm>
              <a:off x="5917305" y="3749906"/>
              <a:ext cx="357389" cy="608012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ECA0CA1E-7EBA-5516-52F3-4AA50228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10" y="6594516"/>
            <a:ext cx="2463023" cy="260227"/>
          </a:xfrm>
        </p:spPr>
        <p:txBody>
          <a:bodyPr/>
          <a:lstStyle/>
          <a:p>
            <a:r>
              <a:rPr lang="en-US" altLang="zh-CN" dirty="0"/>
              <a:t>2025/11/8</a:t>
            </a:r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3A2161-FD15-A7BA-E9AB-F420C78CC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4922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D5E1C-0736-416D-B50D-0ACFC6A0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/>
              <a:t>VTX-Data Link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826A24-A0B7-45D3-8B69-77BF061435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47592" y="6590649"/>
            <a:ext cx="2463023" cy="260227"/>
          </a:xfrm>
        </p:spPr>
        <p:txBody>
          <a:bodyPr/>
          <a:lstStyle/>
          <a:p>
            <a:pPr>
              <a:defRPr/>
            </a:pPr>
            <a:fld id="{34CB328D-4FA9-4DE4-BAB4-37B5912FCBB0}" type="slidenum">
              <a:rPr lang="en-US" altLang="zh-CN" smtClean="0"/>
              <a:pPr>
                <a:defRPr/>
              </a:pPr>
              <a:t>39</a:t>
            </a:fld>
            <a:endParaRPr lang="en-US" altLang="zh-CN" dirty="0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80E05FC1-CD0A-F452-B40D-EB92DA640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054372"/>
            <a:ext cx="2727001" cy="2590651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A458BB7-6D7D-C4AA-DE69-24A755EC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4" y="3699407"/>
            <a:ext cx="2664296" cy="2611711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621B517B-CF39-4213-A546-A41C80899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3" y="1096905"/>
            <a:ext cx="2170305" cy="1124884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3C281F-A9DF-4B01-8128-B83CFBDA8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452" y="2204864"/>
            <a:ext cx="8847159" cy="223224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1800" dirty="0"/>
              <a:t>VTX scheme: Inner 4 layers stitching, with 1 typical double-sided ladder (layer 5&amp;6)</a:t>
            </a:r>
          </a:p>
          <a:p>
            <a:r>
              <a:rPr lang="en-US" altLang="zh-CN" sz="1800" dirty="0" err="1"/>
              <a:t>Bkgrd</a:t>
            </a:r>
            <a:r>
              <a:rPr lang="en-US" altLang="zh-CN" sz="1800" dirty="0"/>
              <a:t> rate @50MW @Higgs with safety factor 1.5</a:t>
            </a:r>
          </a:p>
          <a:p>
            <a:r>
              <a:rPr lang="en-US" altLang="zh-CN" sz="1800" dirty="0"/>
              <a:t>Assume </a:t>
            </a:r>
            <a:r>
              <a:rPr lang="en-US" altLang="zh-CN" sz="1800" dirty="0" err="1"/>
              <a:t>RSU@stitching</a:t>
            </a:r>
            <a:r>
              <a:rPr lang="en-US" altLang="zh-CN" sz="1800" dirty="0"/>
              <a:t> = ladder chip = 1024*512 matrix, then data rate for the innermost layer for a “chip” is 2Gbps, other layers according the </a:t>
            </a:r>
            <a:r>
              <a:rPr lang="en-US" altLang="zh-CN" sz="1800" dirty="0" err="1"/>
              <a:t>bkgrd</a:t>
            </a:r>
            <a:r>
              <a:rPr lang="en-US" altLang="zh-CN" sz="1800" dirty="0"/>
              <a:t> ratio</a:t>
            </a:r>
          </a:p>
          <a:p>
            <a:r>
              <a:rPr lang="en-US" altLang="zh-CN" sz="1800" dirty="0">
                <a:solidFill>
                  <a:srgbClr val="C00000"/>
                </a:solidFill>
              </a:rPr>
              <a:t>Inner 2 layers needs 2 fiber </a:t>
            </a:r>
            <a:r>
              <a:rPr lang="en-US" altLang="zh-CN" sz="1800" dirty="0" err="1">
                <a:solidFill>
                  <a:srgbClr val="C00000"/>
                </a:solidFill>
              </a:rPr>
              <a:t>chns</a:t>
            </a:r>
            <a:r>
              <a:rPr lang="en-US" altLang="zh-CN" sz="1800" dirty="0">
                <a:solidFill>
                  <a:srgbClr val="C00000"/>
                </a:solidFill>
              </a:rPr>
              <a:t> for </a:t>
            </a:r>
            <a:r>
              <a:rPr lang="en-US" altLang="zh-CN" sz="1800" u="sng" dirty="0">
                <a:solidFill>
                  <a:srgbClr val="C00000"/>
                </a:solidFill>
              </a:rPr>
              <a:t>each row</a:t>
            </a:r>
            <a:r>
              <a:rPr lang="en-US" altLang="zh-CN" sz="1800" dirty="0"/>
              <a:t>, due to the high data rate</a:t>
            </a:r>
          </a:p>
          <a:p>
            <a:pPr lvl="1"/>
            <a:r>
              <a:rPr lang="en-US" altLang="zh-CN" sz="1600" dirty="0"/>
              <a:t>possible to merge into less optical MTX interfaces</a:t>
            </a:r>
          </a:p>
          <a:p>
            <a:r>
              <a:rPr lang="en-US" altLang="zh-CN" sz="1800" dirty="0"/>
              <a:t>In total </a:t>
            </a:r>
            <a:r>
              <a:rPr lang="en-US" altLang="zh-CN" sz="1800" dirty="0">
                <a:solidFill>
                  <a:srgbClr val="0000FF"/>
                </a:solidFill>
              </a:rPr>
              <a:t>88 fibers = 6 BEE </a:t>
            </a:r>
            <a:r>
              <a:rPr lang="en-US" altLang="zh-CN" sz="1800" dirty="0" err="1">
                <a:solidFill>
                  <a:srgbClr val="0000FF"/>
                </a:solidFill>
              </a:rPr>
              <a:t>Brd</a:t>
            </a:r>
            <a:r>
              <a:rPr lang="en-US" altLang="zh-CN" sz="1800" dirty="0">
                <a:solidFill>
                  <a:srgbClr val="0000FF"/>
                </a:solidFill>
              </a:rPr>
              <a:t> = 1 Data Crate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graphicFrame>
        <p:nvGraphicFramePr>
          <p:cNvPr id="11" name="表格 5">
            <a:extLst>
              <a:ext uri="{FF2B5EF4-FFF2-40B4-BE49-F238E27FC236}">
                <a16:creationId xmlns:a16="http://schemas.microsoft.com/office/drawing/2014/main" id="{A37E2F56-66EF-472A-9FE4-C64712E152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604251"/>
              </p:ext>
            </p:extLst>
          </p:nvPr>
        </p:nvGraphicFramePr>
        <p:xfrm>
          <a:off x="3791743" y="4437113"/>
          <a:ext cx="8136904" cy="2153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536">
                  <a:extLst>
                    <a:ext uri="{9D8B030D-6E8A-4147-A177-3AD203B41FA5}">
                      <a16:colId xmlns:a16="http://schemas.microsoft.com/office/drawing/2014/main" val="3688955319"/>
                    </a:ext>
                  </a:extLst>
                </a:gridCol>
                <a:gridCol w="1158885">
                  <a:extLst>
                    <a:ext uri="{9D8B030D-6E8A-4147-A177-3AD203B41FA5}">
                      <a16:colId xmlns:a16="http://schemas.microsoft.com/office/drawing/2014/main" val="1717298163"/>
                    </a:ext>
                  </a:extLst>
                </a:gridCol>
                <a:gridCol w="1312516">
                  <a:extLst>
                    <a:ext uri="{9D8B030D-6E8A-4147-A177-3AD203B41FA5}">
                      <a16:colId xmlns:a16="http://schemas.microsoft.com/office/drawing/2014/main" val="4073129474"/>
                    </a:ext>
                  </a:extLst>
                </a:gridCol>
                <a:gridCol w="1034746">
                  <a:extLst>
                    <a:ext uri="{9D8B030D-6E8A-4147-A177-3AD203B41FA5}">
                      <a16:colId xmlns:a16="http://schemas.microsoft.com/office/drawing/2014/main" val="4021646143"/>
                    </a:ext>
                  </a:extLst>
                </a:gridCol>
                <a:gridCol w="1256920">
                  <a:extLst>
                    <a:ext uri="{9D8B030D-6E8A-4147-A177-3AD203B41FA5}">
                      <a16:colId xmlns:a16="http://schemas.microsoft.com/office/drawing/2014/main" val="2659192707"/>
                    </a:ext>
                  </a:extLst>
                </a:gridCol>
                <a:gridCol w="727690">
                  <a:extLst>
                    <a:ext uri="{9D8B030D-6E8A-4147-A177-3AD203B41FA5}">
                      <a16:colId xmlns:a16="http://schemas.microsoft.com/office/drawing/2014/main" val="2664215130"/>
                    </a:ext>
                  </a:extLst>
                </a:gridCol>
                <a:gridCol w="1984611">
                  <a:extLst>
                    <a:ext uri="{9D8B030D-6E8A-4147-A177-3AD203B41FA5}">
                      <a16:colId xmlns:a16="http://schemas.microsoft.com/office/drawing/2014/main" val="2387640949"/>
                    </a:ext>
                  </a:extLst>
                </a:gridCol>
              </a:tblGrid>
              <a:tr h="322588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Layer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Comment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Data Rate/chip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Chips/Row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Data rate/row</a:t>
                      </a:r>
                      <a:endParaRPr lang="zh-CN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Rows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FF00"/>
                          </a:solidFill>
                        </a:rPr>
                        <a:t>Links@10Gbps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83571"/>
                  </a:ext>
                </a:extLst>
              </a:tr>
              <a:tr h="27047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Stitching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2Gbps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16G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2*2=4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4=8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 fiber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</a:rPr>
                        <a:t>chns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76426"/>
                  </a:ext>
                </a:extLst>
              </a:tr>
              <a:tr h="27047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Stitching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1.3Gbps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15.6G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3*2=6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6=12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 fiber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</a:rPr>
                        <a:t>chns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28731"/>
                  </a:ext>
                </a:extLst>
              </a:tr>
              <a:tr h="27047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Stitching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0.27Gbps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4.3G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4*2=8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8=8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101961"/>
                  </a:ext>
                </a:extLst>
              </a:tr>
              <a:tr h="270472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Stitching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0.25Gbps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5G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5*2=10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10=10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4294"/>
                  </a:ext>
                </a:extLst>
              </a:tr>
              <a:tr h="305874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Ladder-side0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0.16Gbps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4.64G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25=25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431577"/>
                  </a:ext>
                </a:extLst>
              </a:tr>
              <a:tr h="305874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Ladder-side1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0.16Gbps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4.64G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25=25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536838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E2B353ED-437C-4071-B4A7-26252CB22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19" y="1025793"/>
            <a:ext cx="3768437" cy="119599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57C2C7B-E217-4954-9876-CF3806227BC9}"/>
              </a:ext>
            </a:extLst>
          </p:cNvPr>
          <p:cNvSpPr/>
          <p:nvPr/>
        </p:nvSpPr>
        <p:spPr bwMode="auto">
          <a:xfrm>
            <a:off x="7320136" y="1053997"/>
            <a:ext cx="859763" cy="1186959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6CACBBE-482E-4C0A-A6D2-A143B34D2930}"/>
              </a:ext>
            </a:extLst>
          </p:cNvPr>
          <p:cNvSpPr txBox="1"/>
          <p:nvPr/>
        </p:nvSpPr>
        <p:spPr>
          <a:xfrm>
            <a:off x="743744" y="6255522"/>
            <a:ext cx="2291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1600" dirty="0"/>
              <a:t>From Zhijun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FF2D733-F6AA-6527-1EDB-0E564336C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976" y="6593922"/>
            <a:ext cx="2463023" cy="260227"/>
          </a:xfrm>
        </p:spPr>
        <p:txBody>
          <a:bodyPr/>
          <a:lstStyle/>
          <a:p>
            <a:r>
              <a:rPr lang="en-US" altLang="zh-CN" dirty="0"/>
              <a:t>2025/11/8</a:t>
            </a:r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8E0C44-70C5-B251-6312-E01E8520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90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7F9B6B6-655C-557B-287C-6C9035DD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2458E9D-023F-91E3-8EB4-E4A91DD1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 for the electronics </a:t>
            </a: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C6648E-95D9-D4F8-250B-7BBF03F4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280DF5-18D6-6826-409A-6F0408A5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D880529-1BCD-2454-02C9-62C3D2B35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470248"/>
            <a:ext cx="7157480" cy="17121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BF07CF-B40B-D87C-61A0-6B1744E11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4075529"/>
            <a:ext cx="5812441" cy="1811670"/>
          </a:xfrm>
          <a:prstGeom prst="rect">
            <a:avLst/>
          </a:prstGeom>
        </p:spPr>
      </p:pic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1765018F-6B11-3BCA-E144-C4C13EB78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263" y="1916832"/>
            <a:ext cx="3654955" cy="1067460"/>
          </a:xfrm>
        </p:spPr>
        <p:txBody>
          <a:bodyPr>
            <a:normAutofit fontScale="92500"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This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talk will focus on electronics  baseline design</a:t>
            </a:r>
          </a:p>
        </p:txBody>
      </p:sp>
      <p:sp>
        <p:nvSpPr>
          <p:cNvPr id="12" name="右箭头 11">
            <a:extLst>
              <a:ext uri="{FF2B5EF4-FFF2-40B4-BE49-F238E27FC236}">
                <a16:creationId xmlns:a16="http://schemas.microsoft.com/office/drawing/2014/main" id="{A5192B9E-7CAF-F823-2401-BFA67C91187D}"/>
              </a:ext>
            </a:extLst>
          </p:cNvPr>
          <p:cNvSpPr/>
          <p:nvPr/>
        </p:nvSpPr>
        <p:spPr>
          <a:xfrm rot="10800000">
            <a:off x="7752184" y="2165476"/>
            <a:ext cx="720080" cy="323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内容占位符 1">
            <a:extLst>
              <a:ext uri="{FF2B5EF4-FFF2-40B4-BE49-F238E27FC236}">
                <a16:creationId xmlns:a16="http://schemas.microsoft.com/office/drawing/2014/main" id="{69856CDA-570D-4F57-EF46-2A58CA93A613}"/>
              </a:ext>
            </a:extLst>
          </p:cNvPr>
          <p:cNvSpPr txBox="1">
            <a:spLocks/>
          </p:cNvSpPr>
          <p:nvPr/>
        </p:nvSpPr>
        <p:spPr>
          <a:xfrm>
            <a:off x="8598826" y="4481533"/>
            <a:ext cx="3528392" cy="1067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None/>
              <a:defRPr sz="2800" b="0" i="0" kern="1200" baseline="0">
                <a:solidFill>
                  <a:srgbClr val="0000FF"/>
                </a:solidFill>
                <a:latin typeface="+mn-lt"/>
                <a:ea typeface="DengXian" panose="02010600030101010101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C00000"/>
                </a:solidFill>
              </a:rPr>
              <a:t>Future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upgrade possibility considered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endParaRPr lang="en-US" altLang="zh-C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70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3505A58-BDE6-6B78-824C-F29A3BCA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Critical Input from Sub-Det &amp; MDI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927968-0C68-E77E-35F7-066095BB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A9055303-C272-3AE1-6CF1-0F4406AEA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080" y="2564904"/>
            <a:ext cx="5266199" cy="1868069"/>
          </a:xfrm>
        </p:spPr>
        <p:txBody>
          <a:bodyPr>
            <a:normAutofit fontScale="92500"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Safety factor of 2 </a:t>
            </a:r>
            <a:r>
              <a:rPr lang="en-US" altLang="zh-CN" sz="2400" dirty="0"/>
              <a:t>used for background rate estimation from MDI study</a:t>
            </a:r>
          </a:p>
          <a:p>
            <a:r>
              <a:rPr lang="en-US" altLang="zh-CN" sz="2400" dirty="0">
                <a:solidFill>
                  <a:srgbClr val="C00000"/>
                </a:solidFill>
              </a:rPr>
              <a:t>Endcap</a:t>
            </a:r>
            <a:r>
              <a:rPr lang="en-US" altLang="zh-CN" sz="2400" dirty="0"/>
              <a:t> detectors have the </a:t>
            </a:r>
            <a:r>
              <a:rPr lang="en-US" altLang="zh-CN" sz="2400" dirty="0">
                <a:solidFill>
                  <a:srgbClr val="C00000"/>
                </a:solidFill>
              </a:rPr>
              <a:t>highest hit rate</a:t>
            </a:r>
            <a:r>
              <a:rPr lang="en-US" altLang="zh-CN" sz="2400" dirty="0"/>
              <a:t>, mostly from the beam background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999BD7-0D23-2E7F-4C3E-45E3C2AA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6" y="1141670"/>
            <a:ext cx="6336704" cy="32913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894991-8287-413E-7A80-5D0D7D0F8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6" y="4712538"/>
            <a:ext cx="6336704" cy="18557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C187E5A-9F80-130A-9208-35549A1D518A}"/>
              </a:ext>
            </a:extLst>
          </p:cNvPr>
          <p:cNvSpPr txBox="1"/>
          <p:nvPr/>
        </p:nvSpPr>
        <p:spPr>
          <a:xfrm>
            <a:off x="1235460" y="4398730"/>
            <a:ext cx="4896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Time window and data rate for TDAQ system  </a:t>
            </a:r>
            <a:endParaRPr lang="zh-CN" altLang="en-US" dirty="0"/>
          </a:p>
        </p:txBody>
      </p:sp>
      <p:sp>
        <p:nvSpPr>
          <p:cNvPr id="9" name="日期占位符 8">
            <a:extLst>
              <a:ext uri="{FF2B5EF4-FFF2-40B4-BE49-F238E27FC236}">
                <a16:creationId xmlns:a16="http://schemas.microsoft.com/office/drawing/2014/main" id="{71DB0160-A983-184B-FF2F-52CB9D1E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E3F241F9-A635-D1E9-A9B6-384D31111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2" name="右箭头 1">
            <a:extLst>
              <a:ext uri="{FF2B5EF4-FFF2-40B4-BE49-F238E27FC236}">
                <a16:creationId xmlns:a16="http://schemas.microsoft.com/office/drawing/2014/main" id="{A8A8E0B5-6744-1696-5C72-067696DE0D5F}"/>
              </a:ext>
            </a:extLst>
          </p:cNvPr>
          <p:cNvSpPr/>
          <p:nvPr/>
        </p:nvSpPr>
        <p:spPr>
          <a:xfrm rot="10800000">
            <a:off x="6865370" y="5330142"/>
            <a:ext cx="742798" cy="187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FF0000"/>
              </a:highlight>
            </a:endParaRPr>
          </a:p>
        </p:txBody>
      </p:sp>
      <p:sp>
        <p:nvSpPr>
          <p:cNvPr id="11" name="右箭头 10">
            <a:extLst>
              <a:ext uri="{FF2B5EF4-FFF2-40B4-BE49-F238E27FC236}">
                <a16:creationId xmlns:a16="http://schemas.microsoft.com/office/drawing/2014/main" id="{504F0106-FCF7-2A81-258E-E6271AD72273}"/>
              </a:ext>
            </a:extLst>
          </p:cNvPr>
          <p:cNvSpPr/>
          <p:nvPr/>
        </p:nvSpPr>
        <p:spPr>
          <a:xfrm rot="10800000">
            <a:off x="6865370" y="5879165"/>
            <a:ext cx="742798" cy="200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FF0000"/>
              </a:highlight>
            </a:endParaRPr>
          </a:p>
        </p:txBody>
      </p: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03DFE514-47F0-22EB-8A38-8D45EDD48177}"/>
              </a:ext>
            </a:extLst>
          </p:cNvPr>
          <p:cNvSpPr txBox="1">
            <a:spLocks/>
          </p:cNvSpPr>
          <p:nvPr/>
        </p:nvSpPr>
        <p:spPr>
          <a:xfrm>
            <a:off x="7896201" y="4951161"/>
            <a:ext cx="3672408" cy="11783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None/>
              <a:defRPr sz="2800" b="0" i="0" kern="1200" baseline="0">
                <a:solidFill>
                  <a:srgbClr val="0000FF"/>
                </a:solidFill>
                <a:latin typeface="+mn-lt"/>
                <a:ea typeface="DengXian" panose="02010600030101010101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 baseline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Max data rate for the detector: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</a:rPr>
              <a:t>1040 Gbps </a:t>
            </a:r>
            <a:r>
              <a:rPr lang="en-US" altLang="zh-CN" sz="2400" dirty="0"/>
              <a:t>(for Higgs)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</a:rPr>
              <a:t>1771 Gbps </a:t>
            </a:r>
            <a:r>
              <a:rPr lang="en-US" altLang="zh-CN" sz="2400" dirty="0"/>
              <a:t>(for </a:t>
            </a:r>
            <a:r>
              <a:rPr lang="en-US" altLang="zh-CN" sz="2400" dirty="0" err="1"/>
              <a:t>LowLumZ</a:t>
            </a:r>
            <a:r>
              <a:rPr lang="en-US" altLang="zh-CN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157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7B18EBA-9506-4680-BCA0-10D15DA6A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5"/>
            <a:ext cx="11665296" cy="109916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Two main frameworks for the electronics-TDAQ can be simply categorized as </a:t>
            </a:r>
            <a:r>
              <a:rPr lang="en-US" altLang="zh-CN" sz="2400" dirty="0">
                <a:solidFill>
                  <a:srgbClr val="C00000"/>
                </a:solidFill>
              </a:rPr>
              <a:t>full data transmission </a:t>
            </a:r>
            <a:r>
              <a:rPr lang="en-US" altLang="zh-CN" sz="2400" dirty="0"/>
              <a:t>(FEE-Triggerless readout) &amp; readout with hardware trigger.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1B3A227-1741-436C-9E00-3853DA90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Do we need hardware trigger ?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1AB93F-5D15-4E45-8380-4EB11E17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F1EB6330-97DF-4028-9832-359FC952E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188533"/>
              </p:ext>
            </p:extLst>
          </p:nvPr>
        </p:nvGraphicFramePr>
        <p:xfrm>
          <a:off x="1631504" y="2313333"/>
          <a:ext cx="858695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113762527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175090672"/>
                    </a:ext>
                  </a:extLst>
                </a:gridCol>
                <a:gridCol w="2466274">
                  <a:extLst>
                    <a:ext uri="{9D8B030D-6E8A-4147-A177-3AD203B41FA5}">
                      <a16:colId xmlns:a16="http://schemas.microsoft.com/office/drawing/2014/main" val="961258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Full data transmission 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Hardware Trigger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012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Where to acquire trigger info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On BEE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On FEE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835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Trigger latency tolerance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Medium-to-long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Short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17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Compatibility on Trigger Strategy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Hardware / software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Hardware only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004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FEE-ASIC complexity on Trigger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Simple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Complex on algorithm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512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Upgrade possibility on new trigger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High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Limited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831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FEE data throughput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Large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Small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6870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Maturity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Mature but relatively new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Very mature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319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Resources needed for calculation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High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Low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147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Representative experiments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CMS, </a:t>
                      </a:r>
                      <a:r>
                        <a:rPr lang="en-US" altLang="zh-CN" dirty="0" err="1"/>
                        <a:t>LHCb</a:t>
                      </a:r>
                      <a:r>
                        <a:rPr lang="en-US" altLang="zh-CN" dirty="0"/>
                        <a:t>, …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ATLAS, BELLE2, BESIII, …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3976589"/>
                  </a:ext>
                </a:extLst>
              </a:tr>
            </a:tbl>
          </a:graphicData>
        </a:graphic>
      </p:graphicFrame>
      <p:sp>
        <p:nvSpPr>
          <p:cNvPr id="6" name="日期占位符 5">
            <a:extLst>
              <a:ext uri="{FF2B5EF4-FFF2-40B4-BE49-F238E27FC236}">
                <a16:creationId xmlns:a16="http://schemas.microsoft.com/office/drawing/2014/main" id="{6F263BF1-CE99-3129-4F99-EB819382E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5240EFA0-4A26-B0E3-8B4A-22A15BDAE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50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1"/>
    </mc:Choice>
    <mc:Fallback xmlns="">
      <p:transition spd="slow" advTm="3534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3167999-66C0-677B-1951-0FC7A09D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BB0F170-A3AF-89AE-BBA0-3ECD7811B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Global framework of the CEPC Electronics 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C61F68-7CEE-BB9A-5D9C-F5D6F848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E9C3B6-D618-FE7A-6606-9047B67B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66A00C1-EDC4-A5DC-3B61-234C7AE4B354}"/>
              </a:ext>
            </a:extLst>
          </p:cNvPr>
          <p:cNvSpPr/>
          <p:nvPr/>
        </p:nvSpPr>
        <p:spPr>
          <a:xfrm>
            <a:off x="1903023" y="2950879"/>
            <a:ext cx="5834816" cy="9408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内容占位符 1">
            <a:extLst>
              <a:ext uri="{FF2B5EF4-FFF2-40B4-BE49-F238E27FC236}">
                <a16:creationId xmlns:a16="http://schemas.microsoft.com/office/drawing/2014/main" id="{E0901715-165F-C2E7-C608-2F59272EC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56" y="4431908"/>
            <a:ext cx="5103401" cy="2114068"/>
          </a:xfrm>
        </p:spPr>
        <p:txBody>
          <a:bodyPr>
            <a:no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Common subsystems (data buffering, aggregation, transmission; powering)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A common BEE hardware, configurable for individual subsystems.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TDAQ interface is only on BEE</a:t>
            </a:r>
            <a:endParaRPr lang="zh-CN" altLang="en-US" sz="2000" dirty="0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DCD259E1-6230-841A-699E-2579F9707BC5}"/>
              </a:ext>
            </a:extLst>
          </p:cNvPr>
          <p:cNvSpPr/>
          <p:nvPr/>
        </p:nvSpPr>
        <p:spPr>
          <a:xfrm>
            <a:off x="4151784" y="1355928"/>
            <a:ext cx="5906867" cy="1416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86683EE3-E628-1E1A-4EFD-BFE22222958E}"/>
              </a:ext>
            </a:extLst>
          </p:cNvPr>
          <p:cNvGrpSpPr/>
          <p:nvPr/>
        </p:nvGrpSpPr>
        <p:grpSpPr>
          <a:xfrm>
            <a:off x="1775519" y="1045530"/>
            <a:ext cx="10292141" cy="5063512"/>
            <a:chOff x="322262" y="991085"/>
            <a:chExt cx="8970731" cy="6067800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2C6A93B0-1B2D-BBC9-B414-30E58A564B39}"/>
                </a:ext>
              </a:extLst>
            </p:cNvPr>
            <p:cNvSpPr/>
            <p:nvPr/>
          </p:nvSpPr>
          <p:spPr bwMode="auto">
            <a:xfrm>
              <a:off x="4383088" y="4908550"/>
              <a:ext cx="4448175" cy="16160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C6196EB6-F13C-3326-EECC-5582AC81D38E}"/>
                </a:ext>
              </a:extLst>
            </p:cNvPr>
            <p:cNvSpPr/>
            <p:nvPr/>
          </p:nvSpPr>
          <p:spPr bwMode="auto">
            <a:xfrm>
              <a:off x="764738" y="1189853"/>
              <a:ext cx="915276" cy="37460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Det</a:t>
              </a: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-ASIC</a:t>
              </a: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1342BB43-EAE9-B267-20B8-B0908617A88F}"/>
                </a:ext>
              </a:extLst>
            </p:cNvPr>
            <p:cNvSpPr/>
            <p:nvPr/>
          </p:nvSpPr>
          <p:spPr bwMode="auto">
            <a:xfrm>
              <a:off x="764738" y="1662928"/>
              <a:ext cx="915276" cy="37460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Det</a:t>
              </a: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-ASIC</a:t>
              </a: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6D8433E9-F99F-4D3F-6766-72B5611B9EE4}"/>
                </a:ext>
              </a:extLst>
            </p:cNvPr>
            <p:cNvSpPr/>
            <p:nvPr/>
          </p:nvSpPr>
          <p:spPr bwMode="auto">
            <a:xfrm>
              <a:off x="764738" y="2180453"/>
              <a:ext cx="915276" cy="37460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Det</a:t>
              </a: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-ASIC</a:t>
              </a: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0971A39F-7935-0F9E-FEB3-A4293C8C09F5}"/>
                </a:ext>
              </a:extLst>
            </p:cNvPr>
            <p:cNvSpPr/>
            <p:nvPr/>
          </p:nvSpPr>
          <p:spPr bwMode="auto">
            <a:xfrm>
              <a:off x="764738" y="2654322"/>
              <a:ext cx="915276" cy="37460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Det</a:t>
              </a: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-ASIC</a:t>
              </a: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2F6A635E-F03D-DA6D-2253-9C7CA8CA9F63}"/>
                </a:ext>
              </a:extLst>
            </p:cNvPr>
            <p:cNvSpPr/>
            <p:nvPr/>
          </p:nvSpPr>
          <p:spPr bwMode="auto">
            <a:xfrm>
              <a:off x="2538122" y="1644816"/>
              <a:ext cx="1832267" cy="987095"/>
            </a:xfrm>
            <a:prstGeom prst="rect">
              <a:avLst/>
            </a:prstGeom>
            <a:noFill/>
            <a:ln w="25400">
              <a:solidFill>
                <a:srgbClr val="0084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Data 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ggregation &amp; Data Buffering </a:t>
              </a:r>
              <a:r>
                <a:rPr lang="zh-CN" altLang="en-US" sz="1600" b="1" dirty="0">
                  <a:latin typeface="Times New Roman" pitchFamily="18" charset="0"/>
                  <a:cs typeface="Times New Roman" pitchFamily="18" charset="0"/>
                </a:rPr>
                <a:t>（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FEDA</a:t>
              </a:r>
              <a:r>
                <a:rPr lang="zh-CN" altLang="en-US" sz="1600" b="1" dirty="0">
                  <a:latin typeface="Times New Roman" pitchFamily="18" charset="0"/>
                  <a:cs typeface="Times New Roman" pitchFamily="18" charset="0"/>
                </a:rPr>
                <a:t>）</a:t>
              </a:r>
              <a:endParaRPr lang="en-US" altLang="zh-C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3" name="直接连接符 10">
              <a:extLst>
                <a:ext uri="{FF2B5EF4-FFF2-40B4-BE49-F238E27FC236}">
                  <a16:creationId xmlns:a16="http://schemas.microsoft.com/office/drawing/2014/main" id="{222FAC28-1108-6B27-DEB9-FE19059B2BA6}"/>
                </a:ext>
              </a:extLst>
            </p:cNvPr>
            <p:cNvCxnSpPr>
              <a:cxnSpLocks/>
              <a:stCxn id="58" idx="3"/>
            </p:cNvCxnSpPr>
            <p:nvPr/>
          </p:nvCxnSpPr>
          <p:spPr>
            <a:xfrm>
              <a:off x="1680014" y="1377157"/>
              <a:ext cx="858105" cy="473074"/>
            </a:xfrm>
            <a:prstGeom prst="line">
              <a:avLst/>
            </a:prstGeom>
            <a:ln w="25400" cmpd="sng">
              <a:solidFill>
                <a:schemeClr val="accent2">
                  <a:lumMod val="60000"/>
                  <a:lumOff val="40000"/>
                </a:schemeClr>
              </a:solidFill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11">
              <a:extLst>
                <a:ext uri="{FF2B5EF4-FFF2-40B4-BE49-F238E27FC236}">
                  <a16:creationId xmlns:a16="http://schemas.microsoft.com/office/drawing/2014/main" id="{ACA37D27-3278-B27D-8495-20817E9946ED}"/>
                </a:ext>
              </a:extLst>
            </p:cNvPr>
            <p:cNvCxnSpPr>
              <a:cxnSpLocks/>
              <a:stCxn id="59" idx="3"/>
            </p:cNvCxnSpPr>
            <p:nvPr/>
          </p:nvCxnSpPr>
          <p:spPr>
            <a:xfrm>
              <a:off x="1680014" y="1850231"/>
              <a:ext cx="801697" cy="187303"/>
            </a:xfrm>
            <a:prstGeom prst="line">
              <a:avLst/>
            </a:prstGeom>
            <a:ln w="25400" cmpd="sng">
              <a:solidFill>
                <a:schemeClr val="accent2">
                  <a:lumMod val="60000"/>
                  <a:lumOff val="40000"/>
                </a:schemeClr>
              </a:solidFill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12">
              <a:extLst>
                <a:ext uri="{FF2B5EF4-FFF2-40B4-BE49-F238E27FC236}">
                  <a16:creationId xmlns:a16="http://schemas.microsoft.com/office/drawing/2014/main" id="{915B7ED8-98E4-11C2-67CA-3B7DCBA9F1B2}"/>
                </a:ext>
              </a:extLst>
            </p:cNvPr>
            <p:cNvCxnSpPr>
              <a:cxnSpLocks/>
              <a:stCxn id="60" idx="3"/>
              <a:endCxn id="62" idx="1"/>
            </p:cNvCxnSpPr>
            <p:nvPr/>
          </p:nvCxnSpPr>
          <p:spPr>
            <a:xfrm flipV="1">
              <a:off x="1680014" y="2138363"/>
              <a:ext cx="858108" cy="229393"/>
            </a:xfrm>
            <a:prstGeom prst="line">
              <a:avLst/>
            </a:prstGeom>
            <a:ln w="25400" cmpd="sng">
              <a:solidFill>
                <a:schemeClr val="accent2">
                  <a:lumMod val="60000"/>
                  <a:lumOff val="40000"/>
                </a:schemeClr>
              </a:solidFill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13">
              <a:extLst>
                <a:ext uri="{FF2B5EF4-FFF2-40B4-BE49-F238E27FC236}">
                  <a16:creationId xmlns:a16="http://schemas.microsoft.com/office/drawing/2014/main" id="{E7746495-52F6-927C-CA99-9D3AB31B5AAE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 flipV="1">
              <a:off x="1680014" y="2399042"/>
              <a:ext cx="858105" cy="442585"/>
            </a:xfrm>
            <a:prstGeom prst="line">
              <a:avLst/>
            </a:prstGeom>
            <a:ln w="25400" cmpd="sng">
              <a:solidFill>
                <a:schemeClr val="accent2">
                  <a:lumMod val="60000"/>
                  <a:lumOff val="40000"/>
                </a:schemeClr>
              </a:solidFill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699A01E6-F4F4-8DBE-2010-3AD1AB6EBC86}"/>
                </a:ext>
              </a:extLst>
            </p:cNvPr>
            <p:cNvSpPr/>
            <p:nvPr/>
          </p:nvSpPr>
          <p:spPr bwMode="auto">
            <a:xfrm>
              <a:off x="4630575" y="1640456"/>
              <a:ext cx="1270328" cy="995816"/>
            </a:xfrm>
            <a:prstGeom prst="rect">
              <a:avLst/>
            </a:prstGeom>
            <a:noFill/>
            <a:ln w="25400">
              <a:solidFill>
                <a:srgbClr val="0084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Data Interface</a:t>
              </a:r>
            </a:p>
            <a:p>
              <a:pPr algn="ctr">
                <a:defRPr/>
              </a:pPr>
              <a:endParaRPr lang="en-US" altLang="zh-C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zh-CN" altLang="en-US" sz="1600" b="1" dirty="0">
                  <a:latin typeface="Times New Roman" pitchFamily="18" charset="0"/>
                  <a:cs typeface="Times New Roman" pitchFamily="18" charset="0"/>
                </a:rPr>
                <a:t>（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FEDI</a:t>
              </a:r>
              <a:r>
                <a:rPr lang="zh-CN" altLang="en-US" sz="1600" b="1" dirty="0">
                  <a:latin typeface="Times New Roman" pitchFamily="18" charset="0"/>
                  <a:cs typeface="Times New Roman" pitchFamily="18" charset="0"/>
                </a:rPr>
                <a:t>）</a:t>
              </a:r>
              <a:endParaRPr lang="en-US" altLang="zh-C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FC7516B8-B48D-8788-8F08-DD162AF99ED2}"/>
                </a:ext>
              </a:extLst>
            </p:cNvPr>
            <p:cNvSpPr/>
            <p:nvPr/>
          </p:nvSpPr>
          <p:spPr bwMode="auto">
            <a:xfrm>
              <a:off x="6217534" y="1659793"/>
              <a:ext cx="1193799" cy="987095"/>
            </a:xfrm>
            <a:prstGeom prst="rect">
              <a:avLst/>
            </a:prstGeom>
            <a:noFill/>
            <a:ln w="25400">
              <a:solidFill>
                <a:srgbClr val="0084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Optical Module</a:t>
              </a:r>
            </a:p>
            <a:p>
              <a:pPr algn="ctr">
                <a:defRPr/>
              </a:pPr>
              <a:r>
                <a:rPr lang="zh-CN" altLang="en-US" sz="1600" b="1" dirty="0">
                  <a:latin typeface="Times New Roman" pitchFamily="18" charset="0"/>
                  <a:cs typeface="Times New Roman" pitchFamily="18" charset="0"/>
                </a:rPr>
                <a:t>（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OAT</a:t>
              </a:r>
              <a:r>
                <a:rPr lang="zh-CN" altLang="en-US" sz="1600" b="1" dirty="0">
                  <a:latin typeface="Times New Roman" pitchFamily="18" charset="0"/>
                  <a:cs typeface="Times New Roman" pitchFamily="18" charset="0"/>
                </a:rPr>
                <a:t>）</a:t>
              </a: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9" name="直接连接符 16">
              <a:extLst>
                <a:ext uri="{FF2B5EF4-FFF2-40B4-BE49-F238E27FC236}">
                  <a16:creationId xmlns:a16="http://schemas.microsoft.com/office/drawing/2014/main" id="{FFF80560-3A76-2C61-D595-6A431883DE92}"/>
                </a:ext>
              </a:extLst>
            </p:cNvPr>
            <p:cNvCxnSpPr>
              <a:cxnSpLocks/>
              <a:stCxn id="62" idx="3"/>
              <a:endCxn id="67" idx="1"/>
            </p:cNvCxnSpPr>
            <p:nvPr/>
          </p:nvCxnSpPr>
          <p:spPr>
            <a:xfrm>
              <a:off x="4370388" y="2138363"/>
              <a:ext cx="260187" cy="1"/>
            </a:xfrm>
            <a:prstGeom prst="line">
              <a:avLst/>
            </a:prstGeom>
            <a:ln w="25400" cmpd="sng">
              <a:solidFill>
                <a:schemeClr val="accent2">
                  <a:lumMod val="60000"/>
                  <a:lumOff val="40000"/>
                </a:schemeClr>
              </a:solidFill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17">
              <a:extLst>
                <a:ext uri="{FF2B5EF4-FFF2-40B4-BE49-F238E27FC236}">
                  <a16:creationId xmlns:a16="http://schemas.microsoft.com/office/drawing/2014/main" id="{9078BAD0-FFA8-3775-9CA8-6B4AFDC6507D}"/>
                </a:ext>
              </a:extLst>
            </p:cNvPr>
            <p:cNvCxnSpPr>
              <a:cxnSpLocks/>
              <a:endCxn id="68" idx="1"/>
            </p:cNvCxnSpPr>
            <p:nvPr/>
          </p:nvCxnSpPr>
          <p:spPr>
            <a:xfrm>
              <a:off x="5900903" y="2152347"/>
              <a:ext cx="316631" cy="993"/>
            </a:xfrm>
            <a:prstGeom prst="line">
              <a:avLst/>
            </a:prstGeom>
            <a:ln w="25400" cmpd="sng">
              <a:solidFill>
                <a:schemeClr val="accent2">
                  <a:lumMod val="60000"/>
                  <a:lumOff val="40000"/>
                </a:schemeClr>
              </a:solidFill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A077D42C-A1DE-4A71-E3B1-61FF82C7F3E1}"/>
                </a:ext>
              </a:extLst>
            </p:cNvPr>
            <p:cNvSpPr/>
            <p:nvPr/>
          </p:nvSpPr>
          <p:spPr bwMode="auto">
            <a:xfrm>
              <a:off x="644793" y="3362205"/>
              <a:ext cx="1155158" cy="987095"/>
            </a:xfrm>
            <a:prstGeom prst="rect">
              <a:avLst/>
            </a:prstGeom>
            <a:noFill/>
            <a:ln w="25400">
              <a:solidFill>
                <a:srgbClr val="0084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DC-DC - LV</a:t>
              </a:r>
            </a:p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1.2/2.5V</a:t>
              </a:r>
            </a:p>
            <a:p>
              <a:pPr algn="ctr">
                <a:defRPr/>
              </a:pPr>
              <a:r>
                <a:rPr lang="zh-CN" altLang="en-US" sz="1600" b="1" dirty="0">
                  <a:latin typeface="Times New Roman" pitchFamily="18" charset="0"/>
                  <a:cs typeface="Times New Roman" pitchFamily="18" charset="0"/>
                </a:rPr>
                <a:t>（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PAL-LV</a:t>
              </a:r>
              <a:r>
                <a:rPr lang="zh-CN" altLang="en-US" sz="1600" b="1" dirty="0">
                  <a:latin typeface="Times New Roman" pitchFamily="18" charset="0"/>
                  <a:cs typeface="Times New Roman" pitchFamily="18" charset="0"/>
                </a:rPr>
                <a:t>）</a:t>
              </a: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2" name="直接箭头连接符 19">
              <a:extLst>
                <a:ext uri="{FF2B5EF4-FFF2-40B4-BE49-F238E27FC236}">
                  <a16:creationId xmlns:a16="http://schemas.microsoft.com/office/drawing/2014/main" id="{720D3D1D-0828-E2C3-973F-9F36A079D539}"/>
                </a:ext>
              </a:extLst>
            </p:cNvPr>
            <p:cNvCxnSpPr>
              <a:stCxn id="71" idx="0"/>
              <a:endCxn id="61" idx="2"/>
            </p:cNvCxnSpPr>
            <p:nvPr/>
          </p:nvCxnSpPr>
          <p:spPr>
            <a:xfrm flipV="1">
              <a:off x="1222372" y="3028928"/>
              <a:ext cx="5" cy="333277"/>
            </a:xfrm>
            <a:prstGeom prst="straightConnector1">
              <a:avLst/>
            </a:prstGeom>
            <a:ln w="25400" cmpd="sng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75BE54F8-AF65-ED4C-6E18-416C99116DB2}"/>
                </a:ext>
              </a:extLst>
            </p:cNvPr>
            <p:cNvSpPr/>
            <p:nvPr/>
          </p:nvSpPr>
          <p:spPr bwMode="auto">
            <a:xfrm>
              <a:off x="2929236" y="3362205"/>
              <a:ext cx="1182091" cy="987095"/>
            </a:xfrm>
            <a:prstGeom prst="rect">
              <a:avLst/>
            </a:prstGeom>
            <a:noFill/>
            <a:ln w="25400">
              <a:solidFill>
                <a:srgbClr val="0084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DC-DC - MV</a:t>
              </a:r>
            </a:p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12/48 V</a:t>
              </a:r>
            </a:p>
            <a:p>
              <a:pPr algn="ctr">
                <a:defRPr/>
              </a:pP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(PAL-MV</a:t>
              </a:r>
              <a:r>
                <a:rPr lang="zh-CN" altLang="en-US" sz="1600" b="1" dirty="0">
                  <a:latin typeface="Times New Roman" pitchFamily="18" charset="0"/>
                  <a:cs typeface="Times New Roman" pitchFamily="18" charset="0"/>
                </a:rPr>
                <a:t>）</a:t>
              </a: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4" name="直接箭头连接符 21">
              <a:extLst>
                <a:ext uri="{FF2B5EF4-FFF2-40B4-BE49-F238E27FC236}">
                  <a16:creationId xmlns:a16="http://schemas.microsoft.com/office/drawing/2014/main" id="{C9DC3B00-42AD-E112-7959-27807B8670BE}"/>
                </a:ext>
              </a:extLst>
            </p:cNvPr>
            <p:cNvCxnSpPr>
              <a:stCxn id="73" idx="1"/>
              <a:endCxn id="71" idx="3"/>
            </p:cNvCxnSpPr>
            <p:nvPr/>
          </p:nvCxnSpPr>
          <p:spPr>
            <a:xfrm flipH="1">
              <a:off x="1799951" y="3855754"/>
              <a:ext cx="1129285" cy="0"/>
            </a:xfrm>
            <a:prstGeom prst="straightConnector1">
              <a:avLst/>
            </a:prstGeom>
            <a:ln w="25400" cmpd="sng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5B1554CE-AC85-1A74-34FE-BD4277577178}"/>
                </a:ext>
              </a:extLst>
            </p:cNvPr>
            <p:cNvSpPr/>
            <p:nvPr/>
          </p:nvSpPr>
          <p:spPr bwMode="auto">
            <a:xfrm>
              <a:off x="423525" y="991085"/>
              <a:ext cx="1535113" cy="3651322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en-US" altLang="zh-C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CN" sz="16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C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CN" sz="16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C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CN" sz="16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C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CN" sz="16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C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CN" sz="16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altLang="zh-C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4E5CAAE5-A28B-A6FE-E06B-BD13FC072EF7}"/>
                </a:ext>
              </a:extLst>
            </p:cNvPr>
            <p:cNvSpPr/>
            <p:nvPr/>
          </p:nvSpPr>
          <p:spPr bwMode="auto">
            <a:xfrm>
              <a:off x="322262" y="1052513"/>
              <a:ext cx="7418833" cy="3529012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文本框 43">
              <a:extLst>
                <a:ext uri="{FF2B5EF4-FFF2-40B4-BE49-F238E27FC236}">
                  <a16:creationId xmlns:a16="http://schemas.microsoft.com/office/drawing/2014/main" id="{84CA9122-A78B-C1DF-762C-CD206B922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7503" y="1176155"/>
              <a:ext cx="1495490" cy="840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latin typeface="Arial" panose="020B0604020202020204" pitchFamily="34" charset="0"/>
                </a:rPr>
                <a:t>Customized frontend</a:t>
              </a:r>
              <a:endParaRPr lang="zh-CN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CB1FD9E8-9789-1184-2D0A-B0EF77C01B08}"/>
                </a:ext>
              </a:extLst>
            </p:cNvPr>
            <p:cNvSpPr/>
            <p:nvPr/>
          </p:nvSpPr>
          <p:spPr bwMode="auto">
            <a:xfrm>
              <a:off x="7632425" y="5316996"/>
              <a:ext cx="1035600" cy="70075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>
              <a:solidFill>
                <a:srgbClr val="0084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BEE</a:t>
              </a:r>
            </a:p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Comm-</a:t>
              </a:r>
              <a:r>
                <a:rPr lang="en-US" altLang="zh-CN" sz="1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Brd</a:t>
              </a:r>
              <a:endParaRPr lang="en-US" altLang="zh-C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CB818E80-0109-5D23-2A5C-AF206411BD1D}"/>
                </a:ext>
              </a:extLst>
            </p:cNvPr>
            <p:cNvSpPr/>
            <p:nvPr/>
          </p:nvSpPr>
          <p:spPr bwMode="auto">
            <a:xfrm>
              <a:off x="5737225" y="4943475"/>
              <a:ext cx="1187450" cy="5842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>
              <a:solidFill>
                <a:srgbClr val="0084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Trigger</a:t>
              </a:r>
            </a:p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Comm-</a:t>
              </a:r>
              <a:r>
                <a:rPr lang="en-US" altLang="zh-CN" sz="1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Brd</a:t>
              </a: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E1269651-88EC-B36E-915D-4B46EF7CDB5A}"/>
                </a:ext>
              </a:extLst>
            </p:cNvPr>
            <p:cNvSpPr/>
            <p:nvPr/>
          </p:nvSpPr>
          <p:spPr bwMode="auto">
            <a:xfrm>
              <a:off x="4605338" y="5621338"/>
              <a:ext cx="914400" cy="33813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DAQ</a:t>
              </a: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1" name="直接箭头连接符 29">
              <a:extLst>
                <a:ext uri="{FF2B5EF4-FFF2-40B4-BE49-F238E27FC236}">
                  <a16:creationId xmlns:a16="http://schemas.microsoft.com/office/drawing/2014/main" id="{F23C62F8-7E7A-9102-C734-B755D14BDD24}"/>
                </a:ext>
              </a:extLst>
            </p:cNvPr>
            <p:cNvCxnSpPr>
              <a:cxnSpLocks/>
              <a:endCxn id="79" idx="3"/>
            </p:cNvCxnSpPr>
            <p:nvPr/>
          </p:nvCxnSpPr>
          <p:spPr>
            <a:xfrm flipH="1" flipV="1">
              <a:off x="6924675" y="5235575"/>
              <a:ext cx="683673" cy="314535"/>
            </a:xfrm>
            <a:prstGeom prst="straightConnector1">
              <a:avLst/>
            </a:prstGeom>
            <a:ln w="25400" cmpd="sng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连接符: 肘形 30">
              <a:extLst>
                <a:ext uri="{FF2B5EF4-FFF2-40B4-BE49-F238E27FC236}">
                  <a16:creationId xmlns:a16="http://schemas.microsoft.com/office/drawing/2014/main" id="{40DCDD6E-C1C2-9910-C36C-A5CA786AE6D3}"/>
                </a:ext>
              </a:extLst>
            </p:cNvPr>
            <p:cNvCxnSpPr>
              <a:cxnSpLocks/>
              <a:stCxn id="55" idx="3"/>
              <a:endCxn id="78" idx="0"/>
            </p:cNvCxnSpPr>
            <p:nvPr/>
          </p:nvCxnSpPr>
          <p:spPr>
            <a:xfrm>
              <a:off x="7541921" y="2211555"/>
              <a:ext cx="608303" cy="3105441"/>
            </a:xfrm>
            <a:prstGeom prst="bentConnector2">
              <a:avLst/>
            </a:prstGeom>
            <a:ln w="25400" cmpd="sng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54">
              <a:extLst>
                <a:ext uri="{FF2B5EF4-FFF2-40B4-BE49-F238E27FC236}">
                  <a16:creationId xmlns:a16="http://schemas.microsoft.com/office/drawing/2014/main" id="{FF2F0758-CA2C-25D6-9179-5E8737212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5938" y="3074988"/>
              <a:ext cx="973137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000" b="0">
                  <a:solidFill>
                    <a:schemeClr val="accent2"/>
                  </a:solidFill>
                  <a:latin typeface="Arial" panose="020B0604020202020204" pitchFamily="34" charset="0"/>
                </a:rPr>
                <a:t>Fiber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000" b="0">
                  <a:solidFill>
                    <a:schemeClr val="accent2"/>
                  </a:solidFill>
                  <a:latin typeface="Arial" panose="020B0604020202020204" pitchFamily="34" charset="0"/>
                </a:rPr>
                <a:t>(Only)</a:t>
              </a:r>
              <a:endParaRPr lang="zh-CN" altLang="en-US" sz="2000" b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84" name="直接箭头连接符 32">
              <a:extLst>
                <a:ext uri="{FF2B5EF4-FFF2-40B4-BE49-F238E27FC236}">
                  <a16:creationId xmlns:a16="http://schemas.microsoft.com/office/drawing/2014/main" id="{019A996A-3F70-EB85-44E4-59E34DE87D76}"/>
                </a:ext>
              </a:extLst>
            </p:cNvPr>
            <p:cNvCxnSpPr>
              <a:cxnSpLocks/>
              <a:stCxn id="85" idx="0"/>
            </p:cNvCxnSpPr>
            <p:nvPr/>
          </p:nvCxnSpPr>
          <p:spPr>
            <a:xfrm flipV="1">
              <a:off x="3512860" y="4463492"/>
              <a:ext cx="7421" cy="755129"/>
            </a:xfrm>
            <a:prstGeom prst="straightConnector1">
              <a:avLst/>
            </a:prstGeom>
            <a:ln w="25400" cmpd="sng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文本框 57">
              <a:extLst>
                <a:ext uri="{FF2B5EF4-FFF2-40B4-BE49-F238E27FC236}">
                  <a16:creationId xmlns:a16="http://schemas.microsoft.com/office/drawing/2014/main" id="{EB79BBC1-0814-B91F-552E-995FAB7A6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8371" y="5218621"/>
              <a:ext cx="748977" cy="700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600" b="0" dirty="0">
                  <a:solidFill>
                    <a:schemeClr val="accent2"/>
                  </a:solidFill>
                  <a:latin typeface="Arial" panose="020B0604020202020204" pitchFamily="34" charset="0"/>
                </a:rPr>
                <a:t>Power Cable</a:t>
              </a:r>
              <a:endParaRPr lang="zh-CN" altLang="en-US" sz="1600" b="0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" name="文本框 58">
              <a:extLst>
                <a:ext uri="{FF2B5EF4-FFF2-40B4-BE49-F238E27FC236}">
                  <a16:creationId xmlns:a16="http://schemas.microsoft.com/office/drawing/2014/main" id="{9E792E3F-0D62-C9F0-7766-990E2FF65E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7636" y="4896748"/>
              <a:ext cx="1241425" cy="405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b="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Trg</a:t>
              </a:r>
              <a:r>
                <a:rPr lang="en-US" altLang="zh-CN" sz="1600" b="0" dirty="0">
                  <a:solidFill>
                    <a:schemeClr val="accent2"/>
                  </a:solidFill>
                  <a:latin typeface="Arial" panose="020B0604020202020204" pitchFamily="34" charset="0"/>
                </a:rPr>
                <a:t>. Info.</a:t>
              </a:r>
              <a:endParaRPr lang="zh-CN" altLang="en-US" sz="1600" b="0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" name="文本框 63">
              <a:extLst>
                <a:ext uri="{FF2B5EF4-FFF2-40B4-BE49-F238E27FC236}">
                  <a16:creationId xmlns:a16="http://schemas.microsoft.com/office/drawing/2014/main" id="{0B2AA060-256C-D268-A98D-D7F74A97C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5097" y="6583616"/>
              <a:ext cx="3478475" cy="475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latin typeface="Arial" panose="020B0604020202020204" pitchFamily="34" charset="0"/>
                </a:rPr>
                <a:t>Backend: Common Platform</a:t>
              </a:r>
              <a:endParaRPr lang="zh-CN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42951112-507D-F6AA-C2B2-C59361CB550E}"/>
                </a:ext>
              </a:extLst>
            </p:cNvPr>
            <p:cNvSpPr/>
            <p:nvPr/>
          </p:nvSpPr>
          <p:spPr bwMode="auto">
            <a:xfrm>
              <a:off x="5737225" y="6130925"/>
              <a:ext cx="1187450" cy="33813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>
              <a:solidFill>
                <a:srgbClr val="0084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Slow Ctrl</a:t>
              </a:r>
              <a:endParaRPr lang="zh-CN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9" name="直接箭头连接符 39">
              <a:extLst>
                <a:ext uri="{FF2B5EF4-FFF2-40B4-BE49-F238E27FC236}">
                  <a16:creationId xmlns:a16="http://schemas.microsoft.com/office/drawing/2014/main" id="{C8A6723E-6C46-04F5-37C9-E645396BCD71}"/>
                </a:ext>
              </a:extLst>
            </p:cNvPr>
            <p:cNvCxnSpPr>
              <a:cxnSpLocks/>
              <a:stCxn id="88" idx="3"/>
            </p:cNvCxnSpPr>
            <p:nvPr/>
          </p:nvCxnSpPr>
          <p:spPr>
            <a:xfrm flipV="1">
              <a:off x="6924675" y="5952330"/>
              <a:ext cx="707750" cy="347664"/>
            </a:xfrm>
            <a:prstGeom prst="straightConnector1">
              <a:avLst/>
            </a:prstGeom>
            <a:ln w="25400" cmpd="sng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箭头连接符 40">
              <a:extLst>
                <a:ext uri="{FF2B5EF4-FFF2-40B4-BE49-F238E27FC236}">
                  <a16:creationId xmlns:a16="http://schemas.microsoft.com/office/drawing/2014/main" id="{CC8AF392-AA2A-78FE-0824-DD37695199F6}"/>
                </a:ext>
              </a:extLst>
            </p:cNvPr>
            <p:cNvCxnSpPr>
              <a:cxnSpLocks/>
              <a:endCxn id="80" idx="3"/>
            </p:cNvCxnSpPr>
            <p:nvPr/>
          </p:nvCxnSpPr>
          <p:spPr>
            <a:xfrm flipH="1" flipV="1">
              <a:off x="5519738" y="5790407"/>
              <a:ext cx="2112687" cy="7273"/>
            </a:xfrm>
            <a:prstGeom prst="straightConnector1">
              <a:avLst/>
            </a:prstGeom>
            <a:ln w="25400" cmpd="sng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文本框 47">
              <a:extLst>
                <a:ext uri="{FF2B5EF4-FFF2-40B4-BE49-F238E27FC236}">
                  <a16:creationId xmlns:a16="http://schemas.microsoft.com/office/drawing/2014/main" id="{50D6831F-694A-E4F3-895B-AEA73F39B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4255" y="4056560"/>
              <a:ext cx="2043249" cy="47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000" b="0" dirty="0">
                  <a:solidFill>
                    <a:srgbClr val="C00000"/>
                  </a:solidFill>
                  <a:latin typeface="Arial" panose="020B0604020202020204" pitchFamily="34" charset="0"/>
                </a:rPr>
                <a:t>Radiation tolerant </a:t>
              </a:r>
              <a:endParaRPr lang="zh-CN" altLang="en-US" sz="2000" b="0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文本框 49">
              <a:extLst>
                <a:ext uri="{FF2B5EF4-FFF2-40B4-BE49-F238E27FC236}">
                  <a16:creationId xmlns:a16="http://schemas.microsoft.com/office/drawing/2014/main" id="{818845D2-E71C-AD05-248F-0283C2A33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4810" y="6099304"/>
              <a:ext cx="1528762" cy="374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b="0" dirty="0">
                  <a:solidFill>
                    <a:schemeClr val="accent2"/>
                  </a:solidFill>
                  <a:latin typeface="Arial" panose="020B0604020202020204" pitchFamily="34" charset="0"/>
                </a:rPr>
                <a:t>Non Rad-</a:t>
              </a:r>
              <a:r>
                <a:rPr lang="en-US" altLang="zh-CN" sz="1600" b="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tol</a:t>
              </a:r>
              <a:endParaRPr lang="zh-CN" altLang="en-US" sz="1600" b="0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3" name="文本框 92">
            <a:extLst>
              <a:ext uri="{FF2B5EF4-FFF2-40B4-BE49-F238E27FC236}">
                <a16:creationId xmlns:a16="http://schemas.microsoft.com/office/drawing/2014/main" id="{71F84357-5CC5-0D4E-FDF9-744D42699378}"/>
              </a:ext>
            </a:extLst>
          </p:cNvPr>
          <p:cNvSpPr txBox="1"/>
          <p:nvPr/>
        </p:nvSpPr>
        <p:spPr>
          <a:xfrm>
            <a:off x="6939646" y="2425621"/>
            <a:ext cx="2927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Link, Clock &amp; Ctrl</a:t>
            </a:r>
            <a:endParaRPr lang="en-US" altLang="zh-CN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9C67B6B5-92B1-DDC6-4336-5E7E0F9A0317}"/>
              </a:ext>
            </a:extLst>
          </p:cNvPr>
          <p:cNvSpPr txBox="1"/>
          <p:nvPr/>
        </p:nvSpPr>
        <p:spPr>
          <a:xfrm>
            <a:off x="6012338" y="2940856"/>
            <a:ext cx="1995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Power Management 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A7C6E32C-786A-D0EE-6B9B-3F179DFA3806}"/>
              </a:ext>
            </a:extLst>
          </p:cNvPr>
          <p:cNvSpPr txBox="1"/>
          <p:nvPr/>
        </p:nvSpPr>
        <p:spPr>
          <a:xfrm>
            <a:off x="335360" y="1096791"/>
            <a:ext cx="1637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Figure 11.2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57556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77ABB5D-DFF9-4D04-8B28-1682CC4DD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0" y="1124744"/>
            <a:ext cx="4879092" cy="55904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The proposed framework was based on the estimated background rate of all sub-det.</a:t>
            </a:r>
          </a:p>
          <a:p>
            <a:r>
              <a:rPr lang="en-US" altLang="zh-CN" sz="2400" dirty="0"/>
              <a:t>Background rate indicated the data link capability can manage the Phase I operation of Higgs &amp; </a:t>
            </a:r>
            <a:r>
              <a:rPr lang="en-US" altLang="zh-CN" sz="2400" dirty="0" err="1"/>
              <a:t>LowLumiZ</a:t>
            </a:r>
            <a:r>
              <a:rPr lang="en-US" altLang="zh-CN" sz="2400" dirty="0"/>
              <a:t> for first ten years.</a:t>
            </a:r>
          </a:p>
          <a:p>
            <a:r>
              <a:rPr lang="en-US" altLang="zh-CN" sz="2200" dirty="0"/>
              <a:t>For high </a:t>
            </a:r>
            <a:r>
              <a:rPr lang="en-US" altLang="zh-CN" sz="2200" dirty="0" err="1"/>
              <a:t>LumiZ</a:t>
            </a:r>
            <a:r>
              <a:rPr lang="en-US" altLang="zh-CN" sz="2200" dirty="0"/>
              <a:t>, the detector will upgrade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/>
              <a:t>VTX, ITK.. (replaceable) can be upgraded with new chips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/>
              <a:t>ECAL, HCAL (unreplaceable) will  have more fiber channels 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3FF67C4-5942-4EB4-A2A8-6E758CB8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Backup scheme of the framework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602E47-BE5C-457C-81BD-46F90BB6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03886C8-C650-480F-8A6A-5EB4B6D2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813" y="1124744"/>
            <a:ext cx="7008406" cy="403244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746574D-EA27-4ED5-B408-3BA518602999}"/>
              </a:ext>
            </a:extLst>
          </p:cNvPr>
          <p:cNvSpPr txBox="1"/>
          <p:nvPr/>
        </p:nvSpPr>
        <p:spPr>
          <a:xfrm>
            <a:off x="5118813" y="5314950"/>
            <a:ext cx="67923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0000FF"/>
                </a:solidFill>
              </a:rPr>
              <a:t>The hardware trigger scheme can serve as a backup plan, with sufficient </a:t>
            </a:r>
            <a:r>
              <a:rPr lang="en-US" altLang="zh-CN" sz="2200" dirty="0">
                <a:solidFill>
                  <a:srgbClr val="C00000"/>
                </a:solidFill>
              </a:rPr>
              <a:t>on-detector data buffering</a:t>
            </a:r>
            <a:r>
              <a:rPr lang="en-US" altLang="zh-CN" sz="2200" dirty="0">
                <a:solidFill>
                  <a:srgbClr val="0000FF"/>
                </a:solidFill>
              </a:rPr>
              <a:t> and </a:t>
            </a:r>
            <a:r>
              <a:rPr lang="en-US" altLang="zh-CN" sz="2200" dirty="0">
                <a:solidFill>
                  <a:srgbClr val="C00000"/>
                </a:solidFill>
              </a:rPr>
              <a:t>reasonable trigger latency.</a:t>
            </a:r>
            <a:endParaRPr lang="zh-CN" altLang="en-US" sz="2200" dirty="0">
              <a:solidFill>
                <a:srgbClr val="0000FF"/>
              </a:solidFill>
            </a:endParaRP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A180045D-4435-76C3-B44F-4723348B3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18387F5-2232-9D6E-1320-FDCAC916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962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72"/>
    </mc:Choice>
    <mc:Fallback xmlns="">
      <p:transition spd="slow" advTm="15177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76E2086-BFA9-43B1-8F18-799D45DFE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1700808"/>
            <a:ext cx="10094912" cy="4425356"/>
          </a:xfrm>
        </p:spPr>
        <p:txBody>
          <a:bodyPr/>
          <a:lstStyle/>
          <a:p>
            <a:r>
              <a:rPr lang="en-US" altLang="zh-CN" dirty="0"/>
              <a:t>Frontend ASICs for sub-detectors</a:t>
            </a:r>
          </a:p>
          <a:p>
            <a:r>
              <a:rPr lang="en-US" altLang="zh-CN" dirty="0"/>
              <a:t>Common Data Link</a:t>
            </a:r>
          </a:p>
          <a:p>
            <a:r>
              <a:rPr lang="en-US" altLang="zh-CN" dirty="0"/>
              <a:t>Common Powering</a:t>
            </a:r>
          </a:p>
          <a:p>
            <a:r>
              <a:rPr lang="en-US" altLang="zh-CN" dirty="0"/>
              <a:t>Common Backend Electronics </a:t>
            </a:r>
          </a:p>
          <a:p>
            <a:r>
              <a:rPr lang="en-US" altLang="zh-CN" dirty="0"/>
              <a:t>Alternative Scheme based on Wireless Communication 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EB1CC7C-9246-40E7-A3B4-499900B0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Electronics Components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B5E190-A002-4465-978E-CDB4CB3F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068010-849D-5ECB-14DB-1602D931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2025/11/8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4FA186-E6CC-02EB-0F3F-617EA2DF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workshop 2025 Guangzhou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57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0"/>
    </mc:Choice>
    <mc:Fallback xmlns="">
      <p:transition spd="slow" advTm="26960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52810</TotalTime>
  <Words>3454</Words>
  <Application>Microsoft Macintosh PowerPoint</Application>
  <PresentationFormat>宽屏</PresentationFormat>
  <Paragraphs>904</Paragraphs>
  <Slides>39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52" baseType="lpstr">
      <vt:lpstr>-apple-system</vt:lpstr>
      <vt:lpstr>等线</vt:lpstr>
      <vt:lpstr>等线</vt:lpstr>
      <vt:lpstr>Arial</vt:lpstr>
      <vt:lpstr>Calibri</vt:lpstr>
      <vt:lpstr>Cambria Math</vt:lpstr>
      <vt:lpstr>Helvetica</vt:lpstr>
      <vt:lpstr>Roboto</vt:lpstr>
      <vt:lpstr>Times New Roman</vt:lpstr>
      <vt:lpstr>Wingdings</vt:lpstr>
      <vt:lpstr>Office 主题</vt:lpstr>
      <vt:lpstr>Visio.Drawing.15</vt:lpstr>
      <vt:lpstr>EdrawMax.EdrawDocument.1</vt:lpstr>
      <vt:lpstr>PowerPoint 演示文稿</vt:lpstr>
      <vt:lpstr>Outline</vt:lpstr>
      <vt:lpstr>The Reference Detector</vt:lpstr>
      <vt:lpstr>Requirements for the electronics </vt:lpstr>
      <vt:lpstr>Critical Input from Sub-Det &amp; MDI</vt:lpstr>
      <vt:lpstr>Do we need hardware trigger ?</vt:lpstr>
      <vt:lpstr>Global framework of the CEPC Electronics </vt:lpstr>
      <vt:lpstr>Backup scheme of the framework </vt:lpstr>
      <vt:lpstr>Key Electronics Components</vt:lpstr>
      <vt:lpstr>Vertex Detector Baseline layout</vt:lpstr>
      <vt:lpstr>ITK Design with HV-CMOS Pixels</vt:lpstr>
      <vt:lpstr>OTK Design Based on AC-LGAD Strip Sensor</vt:lpstr>
      <vt:lpstr>Readout Electronics framework for TRK</vt:lpstr>
      <vt:lpstr>TPC electronics</vt:lpstr>
      <vt:lpstr>ECAL electronics</vt:lpstr>
      <vt:lpstr>HCAL electronics</vt:lpstr>
      <vt:lpstr>Muon electronics</vt:lpstr>
      <vt:lpstr>An overview of the sub-detector electronics</vt:lpstr>
      <vt:lpstr>Technical Survey on Data Transmission</vt:lpstr>
      <vt:lpstr>Detailed design on Data Transmission Structure</vt:lpstr>
      <vt:lpstr>Technology Survey and Scheme on Powering</vt:lpstr>
      <vt:lpstr>R&amp;D efforts preliminary design on powering</vt:lpstr>
      <vt:lpstr>Related R&amp;D and experience on BEE</vt:lpstr>
      <vt:lpstr>Detailed design on common BEE</vt:lpstr>
      <vt:lpstr>Alternative scheme based on wireless communication </vt:lpstr>
      <vt:lpstr>Recent progress on mm-wave transmission </vt:lpstr>
      <vt:lpstr>Electronics interface to the counting room</vt:lpstr>
      <vt:lpstr>Research team</vt:lpstr>
      <vt:lpstr>ASIC development &amp; teams</vt:lpstr>
      <vt:lpstr>ASIC Development Schedule</vt:lpstr>
      <vt:lpstr>Working plan</vt:lpstr>
      <vt:lpstr>Summary</vt:lpstr>
      <vt:lpstr>PowerPoint 演示文稿</vt:lpstr>
      <vt:lpstr>PowerPoint 演示文稿</vt:lpstr>
      <vt:lpstr>Manpower for electronics system</vt:lpstr>
      <vt:lpstr>PowerPoint 演示文稿</vt:lpstr>
      <vt:lpstr>Summary of FEE power</vt:lpstr>
      <vt:lpstr>The Counting room</vt:lpstr>
      <vt:lpstr>VTX-Data Link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Zheng Wang</cp:lastModifiedBy>
  <cp:revision>3726</cp:revision>
  <cp:lastPrinted>2022-11-06T05:19:21Z</cp:lastPrinted>
  <dcterms:created xsi:type="dcterms:W3CDTF">2012-09-04T11:33:36Z</dcterms:created>
  <dcterms:modified xsi:type="dcterms:W3CDTF">2025-11-07T10:59:03Z</dcterms:modified>
</cp:coreProperties>
</file>