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  <p:sldMasterId id="2147483723" r:id="rId2"/>
    <p:sldMasterId id="2147483735" r:id="rId3"/>
    <p:sldMasterId id="2147483699" r:id="rId4"/>
    <p:sldMasterId id="2147483711" r:id="rId5"/>
    <p:sldMasterId id="2147483673" r:id="rId6"/>
    <p:sldMasterId id="2147483685" r:id="rId7"/>
  </p:sldMasterIdLst>
  <p:notesMasterIdLst>
    <p:notesMasterId r:id="rId21"/>
  </p:notesMasterIdLst>
  <p:sldIdLst>
    <p:sldId id="256" r:id="rId8"/>
    <p:sldId id="292" r:id="rId9"/>
    <p:sldId id="293" r:id="rId10"/>
    <p:sldId id="258" r:id="rId11"/>
    <p:sldId id="381" r:id="rId12"/>
    <p:sldId id="257" r:id="rId13"/>
    <p:sldId id="390" r:id="rId14"/>
    <p:sldId id="294" r:id="rId15"/>
    <p:sldId id="260" r:id="rId16"/>
    <p:sldId id="259" r:id="rId17"/>
    <p:sldId id="388" r:id="rId18"/>
    <p:sldId id="389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1" autoAdjust="0"/>
    <p:restoredTop sz="93512" autoAdjust="0"/>
  </p:normalViewPr>
  <p:slideViewPr>
    <p:cSldViewPr snapToGrid="0">
      <p:cViewPr varScale="1">
        <p:scale>
          <a:sx n="82" d="100"/>
          <a:sy n="82" d="100"/>
        </p:scale>
        <p:origin x="12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CE697-343B-4456-A980-07B64859702D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8291-EE8B-4E34-BD4A-AACDB15001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07AA9-EA57-47F3-AC8B-C7D27F3FC09F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52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2C5A-3F46-4AEF-9D0C-34CDD62ADC7E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D93B-FFD0-47C7-800E-B4F17578E468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7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7EE146-A274-4346-ADC4-202374CE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8F2582-2D6A-460E-8931-EFEFC34C9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525524-6185-41A0-9112-D1E40E53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11111B-5416-4E21-AA5A-72FFFDE0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668522-466F-4675-8DD2-617CC128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4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1262D-0E98-41AE-BFB4-814FE8A7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ECC2C8-A8F9-45E1-892C-A39435CF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86B5F-79F4-48EC-BA4F-FAEB3791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89C974-A2FE-4946-A95D-88DB8102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907C6A-27D9-4D44-B118-07DC8304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08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CFEE0F-8000-486D-9D63-3E53FDC9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AB949F-7D2C-40CD-A244-39FBC734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1DBA2A-3C08-4092-96DF-D223C32E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7AB1A-87FD-45D5-9D91-0249ABEE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9FE703-3DD9-4F90-8152-A3167088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15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F088B8-39B6-4781-8915-5AC5F37D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0CD2B2-C401-4AA8-A1A8-0C581023D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A3A76E-C7E5-4F91-BECE-42B8BAC45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682FCB-0133-485C-869A-0A866F21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0283C0-F512-4A10-81BD-27FC5AA5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7D3A53-E022-4553-8B44-3FC4CD79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41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4BC07-1226-461C-A759-33C2F383C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330777-C580-4CF2-BCC4-9298F5185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3F709E-25DF-4A8E-B0F2-E598B6E58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3356B9-4D36-4D65-9C48-9D66323A6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B82DED-DC21-49F7-B4BC-8B48A5A0A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28E2B1-5279-4E49-A74C-82DCA2BC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CB9FEBC-24C3-40B3-A5F9-D6835779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8F9BC-6DC8-4FE4-AA90-E51EC87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972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E4E25-A4AA-465C-8696-02745AF0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B0C3A-E29F-4FDE-B8D2-A5E0402F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8B387C-3D2F-4E28-B2A1-E5DFC62E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4272C9-595A-4F71-91C5-69F80BCE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7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3C74A-AD29-4EB5-A86B-10E7A01B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84194" y="6390861"/>
            <a:ext cx="1358900" cy="36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D7FFBAE-E69E-4740-BB6C-CD3E03F350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"/>
            <a:ext cx="788452" cy="788452"/>
          </a:xfrm>
          <a:prstGeom prst="rect">
            <a:avLst/>
          </a:prstGeom>
        </p:spPr>
      </p:pic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F26100-09E0-4360-82D7-CC9E12D05381}"/>
              </a:ext>
            </a:extLst>
          </p:cNvPr>
          <p:cNvSpPr txBox="1">
            <a:spLocks/>
          </p:cNvSpPr>
          <p:nvPr userDrawn="1"/>
        </p:nvSpPr>
        <p:spPr>
          <a:xfrm>
            <a:off x="7474364" y="6365896"/>
            <a:ext cx="1525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 dirty="0">
                <a:solidFill>
                  <a:schemeClr val="tx1">
                    <a:tint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/>
              <a:t>核电子学 胡坤</a:t>
            </a:r>
          </a:p>
        </p:txBody>
      </p:sp>
      <p:pic>
        <p:nvPicPr>
          <p:cNvPr id="3" name="图片 2" descr="卡通画&#10;&#10;中度可信度描述已自动生成">
            <a:extLst>
              <a:ext uri="{FF2B5EF4-FFF2-40B4-BE49-F238E27FC236}">
                <a16:creationId xmlns:a16="http://schemas.microsoft.com/office/drawing/2014/main" id="{030D033D-4908-4CC1-90D9-5C9726E8A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615" y="161649"/>
            <a:ext cx="1751385" cy="44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712CA4-25C9-43A5-A44A-3659BEB8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E4082-C343-4C94-BBF2-9CC513C3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F964E4-99A4-44BD-ADBA-68B9E24CE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A011BD-23A2-4261-906D-AA42A6EB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C4393D-8A4B-4B9A-9AEC-2461FA9B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7E81F-F7D8-43AB-8410-283AE81C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 descr="4.bmp">
            <a:extLst>
              <a:ext uri="{FF2B5EF4-FFF2-40B4-BE49-F238E27FC236}">
                <a16:creationId xmlns:a16="http://schemas.microsoft.com/office/drawing/2014/main" id="{DA98884A-1A6E-4DA1-8348-29B461D45F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14313"/>
            <a:ext cx="13049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B303661-4285-4ECA-A523-9AC188314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85FF6E9-C211-4D34-9031-7A797E2A12B9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5ECB620-7B99-4A18-A1FD-4C5DAC57A712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A6413196-02FE-4EFE-8A6F-1879F33F5F5D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Electronics Lab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3" descr="C:\Users\Administrator\Desktop\捕获1.PNG">
            <a:extLst>
              <a:ext uri="{FF2B5EF4-FFF2-40B4-BE49-F238E27FC236}">
                <a16:creationId xmlns:a16="http://schemas.microsoft.com/office/drawing/2014/main" id="{2FB06CC5-E2DA-40DF-92F7-1EBD74135C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398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90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4BB9E-71C8-4F76-9CE2-434FD463D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90DF0BE-7B95-45D8-A68F-5E02574BB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040C18-C0EE-4550-B728-DBA5D1B7B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847B0-5735-40E2-A32B-0754FFD6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B291EC-15AC-4DAD-ABB1-274D14C5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9DD26A-9074-48EF-85A7-33542BFB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2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52952-7F4D-4013-BA3E-90475C953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13AB1D-3925-4F77-AF32-B436EE15DE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652D4-5206-43E3-8EF7-FA2DD2CE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474251-9C43-42B6-8568-B74EC559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8BF9DC-602A-46D1-88B8-2916CC25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993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202FFB-8707-4162-9E80-9542050D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AD5CDA-530F-4629-B9ED-D1E02F14B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95C1C9-92DA-4443-9B95-F28240AA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CFA3BB1-E98E-4277-BFE5-FDD7DB0A950A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8A45FB-B687-4730-98A0-41D47E80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144FAA-3D29-4B22-A1CC-00D3E26A7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3BF0A78-443B-4188-A07E-8A2577494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426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B65BD3-FD70-435F-988E-D54DC0232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53D928-7E82-4CE7-AFDB-3B13A6332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112411-90A1-49C1-BDD0-432D790D1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EE4FE1-02DD-4B48-AD9F-39374984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CAEA71-95DB-46FF-B102-ABA07729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56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ECD8E1-CD70-447F-929E-C918BCE1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E53D5E-B95A-4A6F-A0DE-428A7361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0D7EBA-1666-43E4-9899-64D914B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213D78-B1C9-41A4-B21C-3D80AE73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330475-6804-4DBC-830B-D1A117204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94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5A7E28-ECF6-46C3-AF69-D6E94A72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C4A9A4-8E7D-4AD2-90D6-C71523398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8CCF71-3E14-47D3-9CFA-4D4222EE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969F75-E4E2-4706-92E5-F411830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83D051-29AB-4AAA-9D6E-9A1A00DB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66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433145-599F-4CBC-B71A-7F1B6963A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814ECA-A5DB-49B5-B620-95B0E2FFB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F725FB-9B51-45F5-B1B4-60B65FEC0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1DB731-147F-477F-84B9-B3BAEDA3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DC3C6-9E5F-48D0-AAC8-6FD06CAD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C4B659-D5D2-47A3-A8F3-849E014D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5167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8C5A3B-CC2E-402C-843F-04109CB17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6375F5-F94C-44E2-8228-18F82B15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55C22ED-FDDA-4A20-ACC9-F4C55A1E2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E7675B-4FE6-4477-9950-633FE9660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C9597E-42C3-4A80-97EF-A26ECCDA9C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042B620-8B8A-4775-8B30-B22E9A97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8E3751-62B8-41DC-915C-8DF6AA71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378B0EE-4ADB-459E-9298-9F46DD26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77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01ABB-64FA-4C1E-941B-0AB56CC6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B4516E-B387-4120-A388-08DEF8A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9669B4-233B-4FAA-A61A-15D16472F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E193BB-DBFE-41BD-B2BF-5B063D135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20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120AD1-7F33-4D48-9F3C-6CC10C67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50E604-1048-4A1C-A012-6DD27B06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BC4118-AF99-4D57-BB15-BA1D057C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25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028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725DA-0E10-4213-AF0E-D3A0692C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3A0AD2-8629-46C8-B66E-04EFBC5A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A7F384-2766-4807-97AD-1B88DEA35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87C577-EF05-41EA-9EFF-A7A3FB2D2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1200A6-7881-4590-9A1B-90D176D0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0BAB35-35C9-4D60-B00C-6B3451BA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761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EB49FA-1AD9-4295-8432-D7F71B7CF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F99119B-9ABA-4C27-B72A-69AC4AD64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249E84-4FF1-4CCA-B2EB-60E3E5A7E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0758A5-1B0C-4A87-9FFD-525C423B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1E7FD4-AB43-4C8E-94BE-93FA20A4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D936BB-B637-42F9-972E-9AB78C80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02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C3E34-2276-4011-AAD7-D72BC55B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2D412D-3F95-4C22-B347-B12E338E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2424EC-CB1B-4666-AF2D-B296027D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CEC431-F2DF-41EE-84A0-85AEC0D6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1A397A-9872-42F0-B611-1B3FC0D1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381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D3C102-7D55-457C-B5A9-8CA78F84E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7D7AE0-15D6-4B91-A7EB-C6A15D6CC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E217D1-2119-44F5-8F00-5E07B8C1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46F951-4841-4F61-A502-6AD38A85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6BA002-B8A5-4293-B5CC-D640397F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068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A8683C-B711-4D0C-9196-AB927E71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D79AD21-68CE-4B91-A271-C0144F90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212A371-38B8-459F-8062-B45B1EF4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CB6010-60C0-4B7A-A337-0B4D9B8F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8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6848D0-89EC-4176-A04A-9923D7566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6CEE23-9525-4035-AA6C-F324A74FD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92BA54-D178-4995-8C2A-24F36FE7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C119E1-6004-4386-9327-ED7114D1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DB6220-A894-46D5-871E-9A38C7D2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538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4BBB76-5369-4EF8-8FA3-A40B27C8F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2A9CBF-3F5A-41AC-8890-3377582C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F557E5-5ACF-4577-B2BE-6BF714CF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440D1F-1D60-442E-A8BE-E3E0CF9A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532725-A85D-4362-B24A-3102A345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71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7744A-1E26-4DF6-B676-7509672F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364EC-441C-4C9B-B0C2-8F9DB651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8BAD3-1D6C-4171-A073-96C86652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AC8D5A-9ACC-4D10-B951-DE21BB83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04A0E7-5332-40FF-B456-24682F5B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035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851E4-AB59-48F2-9EEA-C49D6512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1330F9-F4E8-482C-9DEC-CB84126EF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90793A-5030-4660-B0B8-CFAF236CD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4556F0-79E8-4899-9B8D-58162849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8E0DF1-1ACF-4970-9B51-99C06F41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9DF6B5-C4FD-41F3-9648-3D6B465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31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939D3-E648-46D1-B26A-0F40326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EC3EAA-F1BE-46C1-8F82-E496D8E4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585198-2900-40D4-BC0F-D099AE57B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3606BE-BCC8-46D9-8A60-FF28E8019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73A099-EE2C-40EB-B9C4-3A9E74661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12D433E-1331-46F4-9840-4F80DE9E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91A1DD-D760-4619-AFDE-8301218E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A2F987-D5BF-4BCD-9EEE-191874E1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4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E8D1C-3BDF-4EF4-BB63-F0E5410E9E86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804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E0D27-CE3B-443B-A2F8-668821A6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DB6F14-3EAC-468F-85A7-CFDC3FAFD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107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D664F-4D4E-488B-8ED7-CC217D62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3783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50DA89-AA82-4940-801D-475C8417A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2F509A-5D98-4446-A512-827F5AF45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A969D3-545B-4CC4-AE22-5B5F83CEE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20D186-8308-4825-9B6B-5B321DAB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F3C8FD-910F-4C94-80FA-E3713C26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D5C95A-A925-48AA-9A97-AAC14755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01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3C000-8055-4756-BF93-B4ED93E93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B74766-1F1C-48E3-9E78-A056A8BA94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FFA8B35-2179-4BDC-A2E3-FF8C74E11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3DD5F65-8F61-45C4-85B2-3336BB56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9068DA-8335-4BE4-84AA-A518DD91B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058EDD-CE75-41C9-B0CD-3B7547B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10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8C873-CE10-4BDE-95BD-8571096D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C1A3E6F-5CEC-42A6-AAB4-A0F65D6E9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F6F492-57EF-4012-BFFE-7C3CC031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06E7C3-48D8-4B17-9308-97021E86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54C5B9-AA22-4929-964B-189878C9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93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6B95AA-2472-4BE1-BB8E-B4C3B4317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A129E30-5E96-448C-9783-1A807B210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2FC4-01DE-4A0D-B874-08F2CACC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F2EA5B-6BA3-48D4-B166-F2C1A3FB842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68BDF5-3435-43FE-8E12-DD9ECE2B4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924E1F-C110-4652-9D79-36E6BF6C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B0246CB-9764-4119-9B68-DD0306B06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0350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6DA0D4-EC4A-4CA9-ABE6-037DFE66BF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C4D176-1E56-470D-8850-69DE4E311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1D36A8-4ADB-4190-9CA6-55AE86F8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342198-2FFE-4610-BB7D-641999DC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CD9414-EA6C-400E-81F0-64FF5DE8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497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392630-3475-4151-A97A-65D77A4D0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6A3AD9-4C8D-4EDA-81E6-BB4C8E79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0F5DCB-87BC-4600-A714-869EF69B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5AE715-6DC4-48EC-ACE2-F9866FE8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8C86EE-2E1E-4446-8900-15F5E3F7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557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49670-B64D-4FE4-9DB4-CB40F22A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32CEA3-A44A-4C6B-92C4-8F141E9B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CEDDC-A344-4F8E-A8D5-81B0711E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D46EBD-0F7E-4E0F-BD61-4C447201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4F4BD0-4DD4-441E-8C6A-76F386EE1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8904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1239C6-8DF2-4971-9CEF-CD66F0541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BCB1E3-DCC3-4692-84F9-2DE2C62565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CB7624-7025-4246-8843-973547214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F3FAE5-43C7-4D9F-ACE2-8543892383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F3ECA6-D6C5-40C7-89C1-E15C0C5E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704E3A-0003-4A20-90F6-4FF26C00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7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11CE-71D2-4FB3-BF03-7B975CD38C12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674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A0610C-1272-4C19-A623-91FDFAAA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88D805-34FA-48E5-B437-66B0BF2D5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4F53C2-C7D3-460D-9B29-3DAE082C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3553EE-36D7-4401-A766-41760D1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3359F92-9364-4D83-9ACB-735DE7EFE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E1574FD-6780-4083-869F-266B08B9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9ED2A-8EA2-45C8-A870-98B20327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4A12E0-D66A-463D-A569-27168F5D3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120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01D34-D7AF-453A-88E8-9793AE87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A8C9E7-C72C-492A-9E68-8AD0D4D0B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EB9A443-FC68-44A0-979C-C5419C50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ACDBA1-4D4D-454E-8626-3C1E9743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517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F40C43-BC53-41AF-9BD8-490C61136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9652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1893E-B4DF-4D73-B668-61593C50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BF62B0-1167-44A9-849A-6DEE5103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719709-96FD-4A91-AC9E-6BA3B908E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6EAFB4-A479-43E3-AF42-D8C1F8E9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8A67E6-9E73-4EC3-9F77-8F2ED867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F44B9-2276-4891-83C5-9D13F34C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6449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31625-40CA-4376-9D79-A2DA4CFF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9757D8-8B45-4FA7-81F0-0916A3DDA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C39D34-186A-40B4-BB34-163CABAD8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AEC53-CE62-4093-B50F-5B48CAEC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7D388C-5A11-470A-A534-05ED7DB7F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12366F-6F3C-47D1-9860-F790D580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669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ED22E-FEFF-49B5-9758-DBE2FF7D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714DF2-99D5-4A56-AA8B-FEAA8A4AB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D0C8BA-5316-4BAD-BDBF-CBCA61EF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FD722A-22D7-49F1-8B8A-773BB1E6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1123B-BF6D-446C-B085-3AF4622A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1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3B92B7-A70D-499D-82E3-DD147E436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B3B5224-CB6A-41CE-9DD5-896840D9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BBF6B-0409-4EE1-A8D1-15D58349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E1473B-FC82-46B1-BC62-426A0F7F1E10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F8ACA4-3EB9-47D6-8B46-E71DBEA3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D6C5BA-D9D1-42B8-AFB2-0B43342D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6572CC1-7BC9-4C19-8CF3-DAFA235377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4301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82BA5B-719D-44DA-B937-C7E6EC5B4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40AA52-C384-4159-ADEF-47E7A5801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10D183-3E29-41E5-B0CC-DEE067E8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CEDD52-50C7-4491-8CA2-66DD87BE1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014B9C-23AF-4289-B78C-AA8A9687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883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5A69BF-AFC1-45D5-85EA-1419B0B0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22712-534C-4AB2-AC30-84BFEB0EF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3F924E-FCB1-4F7A-8AA2-79F0E5D0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DD8BB8-5465-4313-A7AF-557DDC22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519C09-F9D4-4439-8DFC-D1001DC9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41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83FB1-8BB1-44DB-BA81-622975173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EDB2AA-97D4-485F-BEC5-3EC1DF0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6DC177-C768-4C7E-A441-7BED348A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641621-DE14-444E-A5CC-46C04887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4DABE-D582-41BA-9673-86C71C1A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59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5343-8550-42EE-945B-60BEA670E26E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489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926BE-2AF2-457D-BA9E-1548B253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E57324-7D6B-492A-9816-49C28C409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2AB12A-51C5-472D-B068-A5B54B6B6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39C9BF-0291-414F-8FB4-A7898E55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8F62AE-6C84-4FB4-9134-ED734C847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43FE39-53B6-4CBC-AE49-5065297E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40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83786-3F93-4CF8-B8E4-874CD83C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6DE891-939B-481E-964A-EEAC5337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E631CC-1009-44EB-8E96-2F7BF747C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2A2B43-4493-4B6F-9C0F-EE9ECDDBA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D530891-4936-4287-986A-7C9BA6F1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797788-704D-4199-A456-2500A9B3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ECF7BAD-E4FB-4CEA-A7C7-416DB79D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30CFCB-1A69-4A82-B6B3-E2B235D1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71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2EE5A-393C-4416-9186-390297DD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0123D5-A631-4BCB-91BD-BD540EA1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719E96-D7F4-411D-A2B8-4A591EEF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F3F044-534C-493E-AF80-5442F0727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832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51C1FD-0615-429B-84F6-B95FDA19D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16E894-8714-4EB1-BDCA-390C9D9B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1A401B-3EB7-4EF2-8806-2EBD506F1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71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AE0A5-2910-4335-8CAE-A7354508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290F0F-22BA-402D-815F-DEB644A3F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9F4156-1E9B-4FFE-9DE8-1ADE9718B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3C5213-F10B-4984-9127-FD7D1874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1BD444-F47C-48F5-8A09-2BAD25BD8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C264D-55FE-4409-B98D-BA3BE9DE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59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FF8A96-CF05-44E8-85BC-9281773A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802AD06-F6C9-4575-983A-4481539070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EB1370-1AAA-4F5A-81C3-70EF4CB1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37BDF8F-5002-4BB7-BBA1-4A540476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11DAF2-9730-4C42-8A24-4D9FE4D8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CE754B-6A55-4330-8D20-666078DE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553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DF6EC-5C4F-4BC6-A57D-41D1034C7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D744FE-DC91-4197-B306-7592AF998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4FB0E-CE3C-4A92-B930-08432D94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F35D2E-0EBC-491A-8442-A6918064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9C403-47F5-4161-B5C6-D7FDEE2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395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4AC3CE-2B40-4FFE-A2C7-D11331D02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718B3-CBCB-4923-8F6D-F35079D1D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4D539F-772D-4D18-AEDC-247BBFAA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FA611F-BC79-4EDF-A9AF-31FEA3A8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A7697A-4F5B-4EBA-BB6B-02C0548F8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532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C28B83-B3F6-41D3-A1D1-160A3968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114F24-6FD6-42FD-9B42-65918C056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25176-58C1-4F6D-9D37-ABCF9100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2B086A-2EF8-4E63-AA2C-1D456261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AF744E-A2F1-475A-B9B8-1235815F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0671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6A7A83-88A7-4FEF-BDBB-DBC62314A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759CB-A37B-48E7-BD17-8C3DA9355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ECE4F4-7E56-4C4B-8FF8-0345E416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2FD1C0-422C-4A4B-BE36-28868498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ECD68A-0CEE-4CF8-9673-7B06BF78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78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C4C6-C8F0-406B-851B-069785BE7CBB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1086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C32D2C-CC40-44FC-BA49-CE9B9014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840420-5702-4B71-9D37-BFE542B4A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4348E1-DC39-43AF-B84B-80740D8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22705B-5EC5-449E-94A5-B7EBA436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6AE88-60CA-4AE1-8DB0-B23906B8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9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E95130-B660-47CA-8436-27621108B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BDE6EA-EF53-4177-89FC-66738B01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C8AF82-07EA-41F8-87CF-B796794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602F88-F864-4D9E-A171-87E8FA04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750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1AE9A-72B4-45F7-92AF-A81C75AD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F6B86F-E103-4C55-A217-033B374B0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9D2D228-75DC-4145-AE12-89A1F2BB2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894B95-C063-4B15-BA77-1F2BC8F1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B5EB84-A6C8-4F30-819E-577F12C6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6DF0A1-031E-40F0-9188-8B5675628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037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62711-4827-43D4-ABFF-0FB6372D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36E731-99FC-4F0C-A753-C82D8B51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629D03-B658-4CAB-91A6-ED52C8F1D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272493-DFFC-440F-B662-29BDA86F7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1DE6797-1ABB-4CA9-A9F7-4D88E8E34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10AFDF-C7FD-4048-9D61-CA40F105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D1FCE8-B374-4537-A072-C00BF099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11CAEBF-D132-499B-8064-9A3B2E4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2345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D9BBA0-EC44-4DD5-81F0-897C26F6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8AA24C-2747-4EF7-9EAC-69DAE6FC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50F053-656A-4ED6-9263-4DD29574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53EDDF6-2D19-42E1-8D97-ED73EFBB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9610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597857-6949-4D15-91AC-723A9243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63FC66-B3CA-42E0-89F5-0D04B791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96DD85-4DAE-47C0-B07E-6607C36B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761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25084A-EB6F-4966-94EF-2606D216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BD317E-F1E6-4AE5-BC09-DDA6E32DE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03E3DF-C9E9-4631-BB39-B5C581C90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0F482C-B2B0-490D-8328-BD17BD6F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289A6C-636D-4549-A6F5-55EC75FEC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192726-38A1-4192-A1C8-D61EC833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5822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933EA-0F7D-4026-9E68-F94B0A41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1FDB5A-1CA2-4C55-8B30-7A0976054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8E2E01-F34A-4565-B2EA-AAD473196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8338913-7304-4C43-BDC4-F704181CE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4EC2A4-DF26-442F-879C-8BCCB100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054733F-D3F9-44C0-B39C-55FC3949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0656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6D1470-68E8-408D-A327-EEE60467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5BFEE-7E32-42CD-9D75-E350FF9C1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C65FFF-E000-4EE8-BCCE-611786CD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FF9CDE-837E-4B2A-90E0-497EC901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4DB37D-6A91-454A-84A1-7717C0A4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02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B05EBE-4E49-4B5C-8F34-44E46D4C7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A9E574-FE13-4AB0-A1CF-B304EC204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D9FA45-FA73-4AB4-A77B-028DBB7C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FB8AF2-F359-45E5-A29D-EE604D4C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90AD46-F7F6-48DC-8222-8B093D92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90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C616-9B20-47AD-A863-866BD4F554FA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8435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CAF58B-FFC3-4BF7-B8E2-C713174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10D62-D79A-498B-A950-818DAA16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BF3D7A-4580-411F-8842-59559CFF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F301AEB-59F4-46AA-B2B4-A551FCE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22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B30ED-962E-40A9-95DC-CF2E8D9531FF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9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BE56-FC5B-4B94-B9BF-0926D7FDAA2C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粒子探测器前端读出电子学系统的研发   胡坤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233D9-D657-4C1C-B06D-6064536F02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58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40108FD-778D-4639-9A69-20677350F397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21CC606-CF2C-4E51-82FE-71F22F1CE699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D571960-0D56-471A-92AE-03839CCA8047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Electronics Lab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灯片编号占位符 5">
            <a:extLst>
              <a:ext uri="{FF2B5EF4-FFF2-40B4-BE49-F238E27FC236}">
                <a16:creationId xmlns:a16="http://schemas.microsoft.com/office/drawing/2014/main" id="{A5477D5C-041D-4056-B3C5-E5DB985FC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32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30761D9-0E40-4BD3-8E33-76FA0B58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ABCDF0-A656-4DFC-97EB-C3FA6DC07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95A34-0828-49DF-AB21-F518B737E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7191B-DAF1-40AA-8D20-C986F948F83C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29174C-954D-4EF0-BD38-7D1D74BC4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3FDFE-BC5A-43D6-B88D-D1FFF8647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1144-1ADA-4D70-9701-A987482BC3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7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>
            <a:extLst>
              <a:ext uri="{FF2B5EF4-FFF2-40B4-BE49-F238E27FC236}">
                <a16:creationId xmlns:a16="http://schemas.microsoft.com/office/drawing/2014/main" id="{CEB11063-AD4D-49A2-ABF4-17B02C3309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3" y="6286500"/>
            <a:ext cx="9144000" cy="571500"/>
          </a:xfrm>
          <a:prstGeom prst="rect">
            <a:avLst/>
          </a:prstGeom>
          <a:solidFill>
            <a:srgbClr val="1E5194"/>
          </a:solidFill>
          <a:ln w="190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CN" sz="70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3F00F80-DEFB-4087-A932-91075E6ED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5835650"/>
            <a:ext cx="35020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27019" tIns="163509" rIns="327019" bIns="1635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68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</a:rPr>
              <a:t>Radiation Oncology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2AA078B1-318C-4A32-B1F2-923D71477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72200"/>
            <a:ext cx="18240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89331AD-0E13-46BD-A293-DF0EF4D17220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5">
            <a:extLst>
              <a:ext uri="{FF2B5EF4-FFF2-40B4-BE49-F238E27FC236}">
                <a16:creationId xmlns:a16="http://schemas.microsoft.com/office/drawing/2014/main" id="{A58322CC-902E-4600-842C-491B22A10E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752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灯片编号占位符 5">
            <a:extLst>
              <a:ext uri="{FF2B5EF4-FFF2-40B4-BE49-F238E27FC236}">
                <a16:creationId xmlns:a16="http://schemas.microsoft.com/office/drawing/2014/main" id="{D41436DF-7192-4BCC-B047-5E9B0A96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371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6792EEE-D381-415F-AC18-99FD02A31612}"/>
              </a:ext>
            </a:extLst>
          </p:cNvPr>
          <p:cNvCxnSpPr/>
          <p:nvPr userDrawn="1"/>
        </p:nvCxnSpPr>
        <p:spPr>
          <a:xfrm>
            <a:off x="0" y="785813"/>
            <a:ext cx="9144000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E0DD8DD-1A14-45C4-9552-3B82D470CD2B}"/>
              </a:ext>
            </a:extLst>
          </p:cNvPr>
          <p:cNvCxnSpPr/>
          <p:nvPr userDrawn="1"/>
        </p:nvCxnSpPr>
        <p:spPr>
          <a:xfrm>
            <a:off x="0" y="6286500"/>
            <a:ext cx="9144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65B08D71-408D-4C57-AD3C-65D546032E04}"/>
              </a:ext>
            </a:extLst>
          </p:cNvPr>
          <p:cNvSpPr/>
          <p:nvPr userDrawn="1"/>
        </p:nvSpPr>
        <p:spPr>
          <a:xfrm>
            <a:off x="142844" y="6429396"/>
            <a:ext cx="250033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Nuclear Medical Imaging</a:t>
            </a:r>
            <a:endParaRPr lang="zh-CN" altLang="en-US" sz="1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6882EB75-E3EA-4418-9989-FA9A4904B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5563"/>
            <a:ext cx="121126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灯片编号占位符 5">
            <a:extLst>
              <a:ext uri="{FF2B5EF4-FFF2-40B4-BE49-F238E27FC236}">
                <a16:creationId xmlns:a16="http://schemas.microsoft.com/office/drawing/2014/main" id="{94D98F5D-324E-47B9-906C-02BDF714F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52DD4-2EB2-42C6-ACAF-404A39744057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289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D4836BC-3F87-4496-9843-E00F7146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14DE9D-D827-4FD3-B52E-7C5A6F028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D09A49-062A-45DC-B5B0-CB29C0E8B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F6F1-B140-40ED-A15C-7C7702E6A3EF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76AB54-C11F-4361-8544-5D585DB9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AA46A0-1C7E-44E2-890C-E3CC473DB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D469-359E-4CB7-9085-FB79FB52F1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0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5E1ECBA-A9D9-4538-A9EA-3D93C5CD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A90789-BA56-4A50-A563-EFA94B132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5FF779-14FE-433C-8260-70A9FC6F1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32DB-016B-4685-9CC5-070BFDE7AA93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7B6780-C2CA-4F1C-A28E-D48374B2B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0CA3B3-0AAC-4C5C-97BA-09E81D665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C567-E664-4160-BED6-444607FBF8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3806" y="1190003"/>
            <a:ext cx="7896387" cy="203475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FPGA-based front end electronics for AC-LGAD detector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6C1110-91C5-4C4C-B0E2-2323A62F5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13" y="5747862"/>
            <a:ext cx="1432187" cy="1110138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13794713-2950-4D23-BC49-FEB9227A2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" y="5747862"/>
            <a:ext cx="3157819" cy="1042344"/>
          </a:xfrm>
          <a:prstGeom prst="rect">
            <a:avLst/>
          </a:prstGeom>
        </p:spPr>
      </p:pic>
      <p:sp>
        <p:nvSpPr>
          <p:cNvPr id="7" name="副标题 5">
            <a:extLst>
              <a:ext uri="{FF2B5EF4-FFF2-40B4-BE49-F238E27FC236}">
                <a16:creationId xmlns:a16="http://schemas.microsoft.com/office/drawing/2014/main" id="{A11414AF-F189-23E6-0F14-964A6D5B4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783" y="3602038"/>
            <a:ext cx="7614424" cy="10423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Jinli Yan(</a:t>
            </a:r>
            <a:r>
              <a:rPr lang="zh-CN" altLang="en-US" sz="2000" dirty="0"/>
              <a:t>金丽燕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  </a:t>
            </a:r>
            <a:r>
              <a:rPr lang="en-US" altLang="zh-CN" sz="2000" dirty="0"/>
              <a:t>Xiaohan Sun(</a:t>
            </a:r>
            <a:r>
              <a:rPr lang="zh-CN" altLang="en-US" sz="2000" dirty="0"/>
              <a:t>孙小涵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 </a:t>
            </a:r>
            <a:r>
              <a:rPr lang="en-US" altLang="zh-CN" sz="2000" dirty="0"/>
              <a:t>Xiang Li(</a:t>
            </a:r>
            <a:r>
              <a:rPr lang="zh-CN" altLang="en-US" sz="2000" dirty="0"/>
              <a:t>李响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</a:t>
            </a:r>
            <a:r>
              <a:rPr lang="zh-CN" altLang="en-US" sz="2000" dirty="0"/>
              <a:t>   </a:t>
            </a:r>
            <a:r>
              <a:rPr lang="en-US" altLang="zh-CN" sz="2000" dirty="0"/>
              <a:t>Bo Wang(</a:t>
            </a:r>
            <a:r>
              <a:rPr lang="zh-CN" altLang="en-US" sz="2000" dirty="0"/>
              <a:t>王博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Mei Zhao(</a:t>
            </a:r>
            <a:r>
              <a:rPr lang="zh-CN" altLang="en-US" sz="2000" dirty="0"/>
              <a:t>赵梅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   Zhijun Liang(</a:t>
            </a:r>
            <a:r>
              <a:rPr lang="zh-CN" altLang="en-US" sz="2000" dirty="0"/>
              <a:t>梁志均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 2</a:t>
            </a:r>
            <a:r>
              <a:rPr lang="en-US" altLang="zh-CN" sz="2000" dirty="0"/>
              <a:t>,</a:t>
            </a:r>
            <a:r>
              <a:rPr lang="zh-CN" altLang="en-US" sz="2000" dirty="0"/>
              <a:t>  </a:t>
            </a:r>
            <a:r>
              <a:rPr lang="en-US" altLang="zh-CN" sz="2000" dirty="0"/>
              <a:t>Yunyun Fan(</a:t>
            </a:r>
            <a:r>
              <a:rPr lang="zh-CN" altLang="en-US" sz="2000" dirty="0"/>
              <a:t>樊云云</a:t>
            </a:r>
            <a:r>
              <a:rPr lang="en-US" altLang="zh-CN" sz="2000" dirty="0"/>
              <a:t>)</a:t>
            </a:r>
            <a:r>
              <a:rPr lang="en-US" altLang="zh-CN" sz="2000" baseline="30000" dirty="0"/>
              <a:t> 2</a:t>
            </a:r>
            <a:r>
              <a:rPr lang="en-US" altLang="zh-CN" sz="2000" dirty="0"/>
              <a:t>,   </a:t>
            </a:r>
            <a:r>
              <a:rPr lang="en-US" altLang="zh-CN" sz="2000" b="1" u="sng" dirty="0"/>
              <a:t>Kun Hu (</a:t>
            </a:r>
            <a:r>
              <a:rPr lang="zh-CN" altLang="en-US" sz="2000" b="1" u="sng" dirty="0"/>
              <a:t>胡坤</a:t>
            </a:r>
            <a:r>
              <a:rPr lang="en-US" altLang="zh-CN" sz="2000" b="1" u="sng" dirty="0"/>
              <a:t>)</a:t>
            </a:r>
            <a:r>
              <a:rPr lang="en-US" altLang="zh-CN" sz="2000" b="1" baseline="30000" dirty="0"/>
              <a:t> 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0A03C1-B08C-B898-DE81-DF1C9908F66F}"/>
              </a:ext>
            </a:extLst>
          </p:cNvPr>
          <p:cNvSpPr txBox="1"/>
          <p:nvPr/>
        </p:nvSpPr>
        <p:spPr>
          <a:xfrm>
            <a:off x="1185620" y="5021666"/>
            <a:ext cx="7392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u="sng" dirty="0"/>
              <a:t>2. The Institute of High Energy Physics of the Chinese Academy of Sciences</a:t>
            </a:r>
          </a:p>
          <a:p>
            <a:pPr algn="ctr"/>
            <a:r>
              <a:rPr lang="en-US" altLang="zh-CN" u="sng" dirty="0"/>
              <a:t>(</a:t>
            </a:r>
            <a:r>
              <a:rPr lang="zh-CN" altLang="en-US" u="sng" dirty="0"/>
              <a:t>中国科学院高能物理研究所</a:t>
            </a:r>
            <a:r>
              <a:rPr lang="en-US" altLang="zh-CN" u="sng" dirty="0"/>
              <a:t>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97BC055-7101-5880-84E7-276D77C76365}"/>
              </a:ext>
            </a:extLst>
          </p:cNvPr>
          <p:cNvSpPr txBox="1"/>
          <p:nvPr/>
        </p:nvSpPr>
        <p:spPr>
          <a:xfrm>
            <a:off x="2750949" y="4699737"/>
            <a:ext cx="457200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u="sng" baseline="30000" dirty="0"/>
              <a:t>1. Shandong University (</a:t>
            </a:r>
            <a:r>
              <a:rPr lang="zh-CN" altLang="en-US" sz="2800" u="sng" baseline="30000" dirty="0"/>
              <a:t>山东大学）</a:t>
            </a:r>
            <a:r>
              <a:rPr lang="en-US" altLang="zh-CN" sz="2800" u="sng" baseline="30000" dirty="0"/>
              <a:t>;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F603-E331-1CB9-69A4-68AD840D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9987D2A-CD11-F371-DF71-98E49034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EEEA6-EF05-8305-9BAC-FFAFAF92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0ECDCC-9836-8F9C-BEFC-81CAF2B8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65B601-A1BF-528F-EA64-9D886013BAA0}"/>
              </a:ext>
            </a:extLst>
          </p:cNvPr>
          <p:cNvSpPr txBox="1"/>
          <p:nvPr/>
        </p:nvSpPr>
        <p:spPr>
          <a:xfrm>
            <a:off x="857344" y="4742309"/>
            <a:ext cx="7872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16-ch front-end board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RF: ADL5545-&gt;</a:t>
            </a:r>
            <a:r>
              <a:rPr lang="en-US" altLang="zh-CN" b="0" i="0" dirty="0">
                <a:solidFill>
                  <a:srgbClr val="101820"/>
                </a:solidFill>
                <a:effectLst/>
                <a:latin typeface="Inter"/>
              </a:rPr>
              <a:t>6 GHz with i</a:t>
            </a:r>
            <a:r>
              <a:rPr lang="en-US" altLang="zh-CN" dirty="0"/>
              <a:t>ntegrated bias control circuit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Comparator: ADCMP572 with </a:t>
            </a:r>
            <a:r>
              <a:rPr lang="en-US" altLang="zh-CN" dirty="0"/>
              <a:t>differential output;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7CD5EFA5-CDDF-1839-80C1-8AC4A93B3B45}"/>
              </a:ext>
            </a:extLst>
          </p:cNvPr>
          <p:cNvSpPr txBox="1">
            <a:spLocks/>
          </p:cNvSpPr>
          <p:nvPr/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16-ch FEE prototype</a:t>
            </a:r>
            <a:endParaRPr lang="zh-CN" altLang="en-US" sz="4000" b="1" dirty="0"/>
          </a:p>
        </p:txBody>
      </p:sp>
      <p:pic>
        <p:nvPicPr>
          <p:cNvPr id="19" name="图片 18" descr="电子设备的屏幕&#10;&#10;AI 生成的内容可能不正确。">
            <a:extLst>
              <a:ext uri="{FF2B5EF4-FFF2-40B4-BE49-F238E27FC236}">
                <a16:creationId xmlns:a16="http://schemas.microsoft.com/office/drawing/2014/main" id="{97DB9A41-067D-2797-02E8-E72C6550B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98" y="885497"/>
            <a:ext cx="5144430" cy="385681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C85E1E5-1DCE-AEF4-F307-BF8A6DA36E73}"/>
              </a:ext>
            </a:extLst>
          </p:cNvPr>
          <p:cNvSpPr txBox="1"/>
          <p:nvPr/>
        </p:nvSpPr>
        <p:spPr>
          <a:xfrm>
            <a:off x="7103328" y="3333545"/>
            <a:ext cx="1468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0000"/>
                </a:solidFill>
                <a:effectLst/>
                <a:latin typeface="Inter"/>
              </a:rPr>
              <a:t>KCU116 dev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A5D70616-984E-2ADF-83B5-70C5646DE479}"/>
              </a:ext>
            </a:extLst>
          </p:cNvPr>
          <p:cNvCxnSpPr>
            <a:cxnSpLocks/>
          </p:cNvCxnSpPr>
          <p:nvPr/>
        </p:nvCxnSpPr>
        <p:spPr>
          <a:xfrm flipH="1">
            <a:off x="5935980" y="3643399"/>
            <a:ext cx="1167348" cy="3612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A032ED5-01BD-63E0-5C56-600C9D7E68C5}"/>
              </a:ext>
            </a:extLst>
          </p:cNvPr>
          <p:cNvCxnSpPr>
            <a:cxnSpLocks/>
          </p:cNvCxnSpPr>
          <p:nvPr/>
        </p:nvCxnSpPr>
        <p:spPr>
          <a:xfrm flipH="1">
            <a:off x="5859780" y="1625739"/>
            <a:ext cx="1167348" cy="36120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396B043D-3329-443A-81AD-BEDCE3144DB7}"/>
              </a:ext>
            </a:extLst>
          </p:cNvPr>
          <p:cNvSpPr txBox="1"/>
          <p:nvPr/>
        </p:nvSpPr>
        <p:spPr>
          <a:xfrm>
            <a:off x="6995718" y="1415701"/>
            <a:ext cx="1731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0000"/>
                </a:solidFill>
                <a:effectLst/>
                <a:latin typeface="Inter"/>
              </a:rPr>
              <a:t>16-ch front-end board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7AA1B61-4AA1-2EF2-2C26-46B0341A6555}"/>
              </a:ext>
            </a:extLst>
          </p:cNvPr>
          <p:cNvSpPr txBox="1"/>
          <p:nvPr/>
        </p:nvSpPr>
        <p:spPr>
          <a:xfrm>
            <a:off x="857343" y="5661059"/>
            <a:ext cx="6245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KCU116 dev : 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TOT &amp; TOA measurement</a:t>
            </a:r>
          </a:p>
        </p:txBody>
      </p:sp>
    </p:spTree>
    <p:extLst>
      <p:ext uri="{BB962C8B-B14F-4D97-AF65-F5344CB8AC3E}">
        <p14:creationId xmlns:p14="http://schemas.microsoft.com/office/powerpoint/2010/main" val="376765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EFBA6-EF33-6E16-1115-E167104B8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C494CE2-0F89-48C0-BC0D-640DBA2D3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205278C-4DBD-1D5E-5EE1-E6F9E8DE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3A7FF71-6709-912D-C27B-6475EB7476D1}"/>
              </a:ext>
            </a:extLst>
          </p:cNvPr>
          <p:cNvSpPr/>
          <p:nvPr/>
        </p:nvSpPr>
        <p:spPr>
          <a:xfrm>
            <a:off x="4854886" y="5957245"/>
            <a:ext cx="4122465" cy="270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~40 </a:t>
            </a:r>
            <a:r>
              <a:rPr lang="en-US" altLang="zh-CN" sz="2000" dirty="0" err="1">
                <a:solidFill>
                  <a:srgbClr val="FF0000"/>
                </a:solidFill>
              </a:rPr>
              <a:t>ps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at threshold of 145mV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A39394F-AAE9-1B6D-89FB-5EFB35F98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491" y="818549"/>
            <a:ext cx="3759563" cy="2049414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E421E76F-AC3A-2B0F-727B-FB1C8FE368E0}"/>
              </a:ext>
            </a:extLst>
          </p:cNvPr>
          <p:cNvSpPr/>
          <p:nvPr/>
        </p:nvSpPr>
        <p:spPr>
          <a:xfrm>
            <a:off x="4688237" y="2956262"/>
            <a:ext cx="4289114" cy="4727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</a:rPr>
              <a:t>AC-LGAD signal after three-stage amplifiers (~900mV), pulse width ~3 ns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A29A063-4294-3479-C919-9DE16CF34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75" y="3539025"/>
            <a:ext cx="4165191" cy="234204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D209F9F-9D06-8764-2824-57CDA5B9F020}"/>
              </a:ext>
            </a:extLst>
          </p:cNvPr>
          <p:cNvSpPr/>
          <p:nvPr/>
        </p:nvSpPr>
        <p:spPr>
          <a:xfrm>
            <a:off x="1542081" y="1366381"/>
            <a:ext cx="302217" cy="767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50D041-F218-3C76-9697-656ABECE0713}"/>
              </a:ext>
            </a:extLst>
          </p:cNvPr>
          <p:cNvSpPr txBox="1"/>
          <p:nvPr/>
        </p:nvSpPr>
        <p:spPr>
          <a:xfrm>
            <a:off x="1844298" y="1546820"/>
            <a:ext cx="782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Laser</a:t>
            </a:r>
            <a:endParaRPr lang="zh-CN" altLang="en-US" dirty="0">
              <a:solidFill>
                <a:srgbClr val="0070C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EBE6D02C-D84C-A781-E53A-7BBD2418B864}"/>
              </a:ext>
            </a:extLst>
          </p:cNvPr>
          <p:cNvCxnSpPr>
            <a:cxnSpLocks/>
          </p:cNvCxnSpPr>
          <p:nvPr/>
        </p:nvCxnSpPr>
        <p:spPr>
          <a:xfrm>
            <a:off x="1689315" y="2250560"/>
            <a:ext cx="0" cy="7594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0E12E801-EA3F-EC96-8CE8-48B9B1C13F36}"/>
              </a:ext>
            </a:extLst>
          </p:cNvPr>
          <p:cNvSpPr/>
          <p:nvPr/>
        </p:nvSpPr>
        <p:spPr>
          <a:xfrm>
            <a:off x="970156" y="3126990"/>
            <a:ext cx="1470825" cy="3236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AC-LGAD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C93D585-DD48-CCD3-9CF9-71EAF4B0B56E}"/>
              </a:ext>
            </a:extLst>
          </p:cNvPr>
          <p:cNvCxnSpPr>
            <a:cxnSpLocks/>
          </p:cNvCxnSpPr>
          <p:nvPr/>
        </p:nvCxnSpPr>
        <p:spPr>
          <a:xfrm>
            <a:off x="596685" y="1149403"/>
            <a:ext cx="0" cy="30686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EF788A7-4F83-6373-E39E-6D5D68C54A5D}"/>
              </a:ext>
            </a:extLst>
          </p:cNvPr>
          <p:cNvCxnSpPr>
            <a:cxnSpLocks/>
          </p:cNvCxnSpPr>
          <p:nvPr/>
        </p:nvCxnSpPr>
        <p:spPr>
          <a:xfrm>
            <a:off x="596685" y="1149403"/>
            <a:ext cx="30144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5FA7AFEB-F056-D7F8-A9CE-0D4ADDB57033}"/>
              </a:ext>
            </a:extLst>
          </p:cNvPr>
          <p:cNvSpPr/>
          <p:nvPr/>
        </p:nvSpPr>
        <p:spPr>
          <a:xfrm>
            <a:off x="720678" y="3450603"/>
            <a:ext cx="2800013" cy="5070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Adapter board</a:t>
            </a:r>
            <a:endParaRPr lang="zh-CN" altLang="en-US" dirty="0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8D0652E-46E4-C83F-31D8-8AFE118523BF}"/>
              </a:ext>
            </a:extLst>
          </p:cNvPr>
          <p:cNvCxnSpPr>
            <a:cxnSpLocks/>
          </p:cNvCxnSpPr>
          <p:nvPr/>
        </p:nvCxnSpPr>
        <p:spPr>
          <a:xfrm>
            <a:off x="3729564" y="3288796"/>
            <a:ext cx="2945" cy="11393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D34BF566-9E41-B283-FEB2-901FB12FA548}"/>
              </a:ext>
            </a:extLst>
          </p:cNvPr>
          <p:cNvCxnSpPr>
            <a:cxnSpLocks/>
          </p:cNvCxnSpPr>
          <p:nvPr/>
        </p:nvCxnSpPr>
        <p:spPr>
          <a:xfrm>
            <a:off x="3616271" y="1149402"/>
            <a:ext cx="0" cy="30686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972294E-1CF3-2D3E-E807-AF9EE86D00E2}"/>
              </a:ext>
            </a:extLst>
          </p:cNvPr>
          <p:cNvCxnSpPr>
            <a:cxnSpLocks/>
          </p:cNvCxnSpPr>
          <p:nvPr/>
        </p:nvCxnSpPr>
        <p:spPr>
          <a:xfrm>
            <a:off x="596685" y="4218067"/>
            <a:ext cx="301442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60ACA6A6-AB30-1881-705E-3474FF093540}"/>
              </a:ext>
            </a:extLst>
          </p:cNvPr>
          <p:cNvSpPr txBox="1"/>
          <p:nvPr/>
        </p:nvSpPr>
        <p:spPr>
          <a:xfrm>
            <a:off x="510151" y="1059019"/>
            <a:ext cx="1334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Dark room</a:t>
            </a:r>
            <a:endParaRPr lang="zh-CN" altLang="en-US" dirty="0"/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B8C18DC-86C0-5536-40CD-A150619A5907}"/>
              </a:ext>
            </a:extLst>
          </p:cNvPr>
          <p:cNvCxnSpPr>
            <a:cxnSpLocks/>
          </p:cNvCxnSpPr>
          <p:nvPr/>
        </p:nvCxnSpPr>
        <p:spPr>
          <a:xfrm>
            <a:off x="3989057" y="3126990"/>
            <a:ext cx="0" cy="1507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3BB1EE3B-06EC-4A73-39E8-7148B176D367}"/>
              </a:ext>
            </a:extLst>
          </p:cNvPr>
          <p:cNvCxnSpPr>
            <a:cxnSpLocks/>
          </p:cNvCxnSpPr>
          <p:nvPr/>
        </p:nvCxnSpPr>
        <p:spPr>
          <a:xfrm>
            <a:off x="1844298" y="4428156"/>
            <a:ext cx="18830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5B8038CF-D2EC-8A4D-552A-82407773EC43}"/>
              </a:ext>
            </a:extLst>
          </p:cNvPr>
          <p:cNvCxnSpPr>
            <a:cxnSpLocks/>
          </p:cNvCxnSpPr>
          <p:nvPr/>
        </p:nvCxnSpPr>
        <p:spPr>
          <a:xfrm>
            <a:off x="2319867" y="4639823"/>
            <a:ext cx="16788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C34B93FF-2EBC-289A-0C1E-53786B99227A}"/>
              </a:ext>
            </a:extLst>
          </p:cNvPr>
          <p:cNvCxnSpPr>
            <a:cxnSpLocks/>
          </p:cNvCxnSpPr>
          <p:nvPr/>
        </p:nvCxnSpPr>
        <p:spPr>
          <a:xfrm flipV="1">
            <a:off x="1851329" y="4428156"/>
            <a:ext cx="0" cy="371098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EAC8A11E-A10E-2C46-A65E-E32D452465A6}"/>
              </a:ext>
            </a:extLst>
          </p:cNvPr>
          <p:cNvCxnSpPr>
            <a:cxnSpLocks/>
          </p:cNvCxnSpPr>
          <p:nvPr/>
        </p:nvCxnSpPr>
        <p:spPr>
          <a:xfrm flipV="1">
            <a:off x="2319867" y="4639823"/>
            <a:ext cx="0" cy="171231"/>
          </a:xfrm>
          <a:prstGeom prst="line">
            <a:avLst/>
          </a:prstGeom>
          <a:ln w="19050">
            <a:solidFill>
              <a:schemeClr val="tx1"/>
            </a:solidFill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矩形 59">
            <a:extLst>
              <a:ext uri="{FF2B5EF4-FFF2-40B4-BE49-F238E27FC236}">
                <a16:creationId xmlns:a16="http://schemas.microsoft.com/office/drawing/2014/main" id="{CD08418C-413E-772B-9645-2BB79C151BCB}"/>
              </a:ext>
            </a:extLst>
          </p:cNvPr>
          <p:cNvSpPr/>
          <p:nvPr/>
        </p:nvSpPr>
        <p:spPr>
          <a:xfrm>
            <a:off x="790634" y="4802900"/>
            <a:ext cx="2576086" cy="7671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FEE</a:t>
            </a:r>
            <a:endParaRPr lang="zh-CN" altLang="en-US" dirty="0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6D9DF52B-95A3-5608-F3DC-4FA0119D151A}"/>
              </a:ext>
            </a:extLst>
          </p:cNvPr>
          <p:cNvSpPr/>
          <p:nvPr/>
        </p:nvSpPr>
        <p:spPr>
          <a:xfrm>
            <a:off x="831681" y="3033943"/>
            <a:ext cx="298619" cy="420123"/>
          </a:xfrm>
          <a:custGeom>
            <a:avLst/>
            <a:gdLst>
              <a:gd name="connsiteX0" fmla="*/ 298619 w 298619"/>
              <a:gd name="connsiteY0" fmla="*/ 83573 h 420123"/>
              <a:gd name="connsiteX1" fmla="*/ 120819 w 298619"/>
              <a:gd name="connsiteY1" fmla="*/ 1023 h 420123"/>
              <a:gd name="connsiteX2" fmla="*/ 19219 w 298619"/>
              <a:gd name="connsiteY2" fmla="*/ 134373 h 420123"/>
              <a:gd name="connsiteX3" fmla="*/ 169 w 298619"/>
              <a:gd name="connsiteY3" fmla="*/ 420123 h 42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19" h="420123">
                <a:moveTo>
                  <a:pt x="298619" y="83573"/>
                </a:moveTo>
                <a:cubicBezTo>
                  <a:pt x="233002" y="38064"/>
                  <a:pt x="167386" y="-7444"/>
                  <a:pt x="120819" y="1023"/>
                </a:cubicBezTo>
                <a:cubicBezTo>
                  <a:pt x="74252" y="9490"/>
                  <a:pt x="39327" y="64523"/>
                  <a:pt x="19219" y="134373"/>
                </a:cubicBezTo>
                <a:cubicBezTo>
                  <a:pt x="-889" y="204223"/>
                  <a:pt x="-360" y="312173"/>
                  <a:pt x="169" y="420123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2F91FBBE-1A00-460C-8166-509AC69F3B64}"/>
              </a:ext>
            </a:extLst>
          </p:cNvPr>
          <p:cNvCxnSpPr>
            <a:cxnSpLocks/>
          </p:cNvCxnSpPr>
          <p:nvPr/>
        </p:nvCxnSpPr>
        <p:spPr>
          <a:xfrm>
            <a:off x="3351837" y="3288796"/>
            <a:ext cx="0" cy="1726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7BAF141E-7B86-1DC8-8768-E716D8B1DE97}"/>
              </a:ext>
            </a:extLst>
          </p:cNvPr>
          <p:cNvCxnSpPr>
            <a:cxnSpLocks/>
          </p:cNvCxnSpPr>
          <p:nvPr/>
        </p:nvCxnSpPr>
        <p:spPr>
          <a:xfrm flipV="1">
            <a:off x="3351837" y="3288719"/>
            <a:ext cx="382894" cy="3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28658D9A-B884-2910-8FDE-DFD83B57F794}"/>
              </a:ext>
            </a:extLst>
          </p:cNvPr>
          <p:cNvCxnSpPr>
            <a:cxnSpLocks/>
          </p:cNvCxnSpPr>
          <p:nvPr/>
        </p:nvCxnSpPr>
        <p:spPr>
          <a:xfrm>
            <a:off x="3183562" y="3133689"/>
            <a:ext cx="8119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8FB314F0-DAB2-CE67-9FF1-CB18E6393454}"/>
              </a:ext>
            </a:extLst>
          </p:cNvPr>
          <p:cNvCxnSpPr>
            <a:cxnSpLocks/>
          </p:cNvCxnSpPr>
          <p:nvPr/>
        </p:nvCxnSpPr>
        <p:spPr>
          <a:xfrm>
            <a:off x="3183562" y="3126990"/>
            <a:ext cx="0" cy="3236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文本框 87">
            <a:extLst>
              <a:ext uri="{FF2B5EF4-FFF2-40B4-BE49-F238E27FC236}">
                <a16:creationId xmlns:a16="http://schemas.microsoft.com/office/drawing/2014/main" id="{7F035883-22ED-0575-C2DA-020EAA6F5985}"/>
              </a:ext>
            </a:extLst>
          </p:cNvPr>
          <p:cNvSpPr txBox="1"/>
          <p:nvPr/>
        </p:nvSpPr>
        <p:spPr>
          <a:xfrm>
            <a:off x="1028099" y="5696402"/>
            <a:ext cx="2351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sp>
        <p:nvSpPr>
          <p:cNvPr id="89" name="标题 1">
            <a:extLst>
              <a:ext uri="{FF2B5EF4-FFF2-40B4-BE49-F238E27FC236}">
                <a16:creationId xmlns:a16="http://schemas.microsoft.com/office/drawing/2014/main" id="{B6810CAF-D379-C06D-15EE-17ED6B681E53}"/>
              </a:ext>
            </a:extLst>
          </p:cNvPr>
          <p:cNvSpPr txBox="1">
            <a:spLocks/>
          </p:cNvSpPr>
          <p:nvPr/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Detector Test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271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33669-6FB0-4943-89EA-4AC65B609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A4B9CB3-026A-84C9-FB5A-C30C24210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F79174BC-577F-7552-C836-809D60FA4D2E}"/>
              </a:ext>
            </a:extLst>
          </p:cNvPr>
          <p:cNvSpPr txBox="1">
            <a:spLocks/>
          </p:cNvSpPr>
          <p:nvPr/>
        </p:nvSpPr>
        <p:spPr>
          <a:xfrm>
            <a:off x="970157" y="95250"/>
            <a:ext cx="3601844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Detector Test</a:t>
            </a:r>
            <a:endParaRPr lang="zh-CN" altLang="en-US" sz="4000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C16DC7-CBEB-B1ED-FFA1-6AC9A148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26" y="1380073"/>
            <a:ext cx="6503410" cy="366356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DCDF936-C041-634C-467C-D41480AD3A77}"/>
              </a:ext>
            </a:extLst>
          </p:cNvPr>
          <p:cNvSpPr/>
          <p:nvPr/>
        </p:nvSpPr>
        <p:spPr>
          <a:xfrm>
            <a:off x="3475464" y="5198218"/>
            <a:ext cx="2540090" cy="3861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vs Threshold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3BE11DE-4177-D5D5-29E7-40505E7EC762}"/>
              </a:ext>
            </a:extLst>
          </p:cNvPr>
          <p:cNvSpPr txBox="1"/>
          <p:nvPr/>
        </p:nvSpPr>
        <p:spPr>
          <a:xfrm>
            <a:off x="3475464" y="913809"/>
            <a:ext cx="219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 time ~750ps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471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827A-E1F5-8B12-5C61-A7EFB49C4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ACE7F5C-3EF7-B389-095F-E3ADFF110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84565D-115C-09E4-D568-DCF01F8E8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D8648C-723E-4177-2DBF-8AB5B5244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E504D0B-6294-D671-6B6F-2DE72242F45C}"/>
              </a:ext>
            </a:extLst>
          </p:cNvPr>
          <p:cNvSpPr txBox="1">
            <a:spLocks/>
          </p:cNvSpPr>
          <p:nvPr/>
        </p:nvSpPr>
        <p:spPr>
          <a:xfrm>
            <a:off x="970157" y="95250"/>
            <a:ext cx="3601844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Summary</a:t>
            </a:r>
            <a:endParaRPr lang="zh-CN" altLang="en-US" sz="40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F4C85C8-8669-41E4-EB48-0277E03F8D91}"/>
              </a:ext>
            </a:extLst>
          </p:cNvPr>
          <p:cNvSpPr txBox="1"/>
          <p:nvPr/>
        </p:nvSpPr>
        <p:spPr>
          <a:xfrm>
            <a:off x="3955983" y="5407230"/>
            <a:ext cx="5056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latin typeface="宋体" panose="02010600030101010101" pitchFamily="2" charset="-122"/>
                <a:ea typeface="宋体" panose="02010600030101010101" pitchFamily="2" charset="-122"/>
              </a:rPr>
              <a:t>Thanks for your listening!</a:t>
            </a:r>
            <a:endParaRPr lang="zh-CN" altLang="en-US" sz="2800" b="1" i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4AD0B7-88CE-A215-33DA-93C9A5A2CF26}"/>
              </a:ext>
            </a:extLst>
          </p:cNvPr>
          <p:cNvSpPr txBox="1"/>
          <p:nvPr/>
        </p:nvSpPr>
        <p:spPr>
          <a:xfrm>
            <a:off x="618422" y="997630"/>
            <a:ext cx="82079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16-ch FEE was implemented. Some works are ongoing: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Improve the measurement precision of the TOA;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Add the TOT measurement;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Try other types of amps with high BW.</a:t>
            </a:r>
          </a:p>
          <a:p>
            <a:pPr algn="just">
              <a:buNone/>
            </a:pP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Preliminary test results of AC-LGAD </a:t>
            </a:r>
            <a:r>
              <a:rPr lang="en-US" altLang="zh-CN" sz="28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detector 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shows a good time resolution 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(~40/sqrt(2) for one channel</a:t>
            </a:r>
            <a:r>
              <a:rPr lang="en-US" altLang="zh-CN" sz="28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), it could be improved after the TOT calibration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47798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F2A70-1203-C39D-CBD4-FA25F58A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31DCA2E-E05F-A2C7-5869-914A51B1B08C}"/>
              </a:ext>
            </a:extLst>
          </p:cNvPr>
          <p:cNvSpPr txBox="1"/>
          <p:nvPr/>
        </p:nvSpPr>
        <p:spPr>
          <a:xfrm>
            <a:off x="840059" y="0"/>
            <a:ext cx="6661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Calibri-Light"/>
              </a:rPr>
              <a:t>Capacitively-coupled 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-Light"/>
              </a:rPr>
              <a:t>Low Gain Avalanche Detectors (</a:t>
            </a:r>
            <a:r>
              <a:rPr lang="en-US" altLang="zh-CN" sz="2400" dirty="0">
                <a:solidFill>
                  <a:srgbClr val="000000"/>
                </a:solidFill>
                <a:latin typeface="Calibri-Light"/>
              </a:rPr>
              <a:t>AC-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-Light"/>
              </a:rPr>
              <a:t>LGAD) 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低增益雪崩硅传感器</a:t>
            </a:r>
            <a:r>
              <a:rPr lang="zh-CN" altLang="en-US" sz="2400" b="0" dirty="0">
                <a:solidFill>
                  <a:srgbClr val="000000"/>
                </a:solidFill>
                <a:effectLst/>
                <a:latin typeface="Calibri-Light"/>
              </a:rPr>
              <a:t> </a:t>
            </a:r>
            <a:endParaRPr lang="zh-CN" altLang="en-US" sz="2400" dirty="0"/>
          </a:p>
        </p:txBody>
      </p:sp>
      <p:pic>
        <p:nvPicPr>
          <p:cNvPr id="4" name="图片 3" descr="图示&#10;&#10;AI 生成的内容可能不正确。">
            <a:extLst>
              <a:ext uri="{FF2B5EF4-FFF2-40B4-BE49-F238E27FC236}">
                <a16:creationId xmlns:a16="http://schemas.microsoft.com/office/drawing/2014/main" id="{8507D6E0-7471-4FCC-9255-35BFA46CF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7" y="993727"/>
            <a:ext cx="7144117" cy="18479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5A3EE2-2DCF-68E2-4337-459C96D6597A}"/>
              </a:ext>
            </a:extLst>
          </p:cNvPr>
          <p:cNvSpPr txBox="1"/>
          <p:nvPr/>
        </p:nvSpPr>
        <p:spPr>
          <a:xfrm>
            <a:off x="745853" y="2835801"/>
            <a:ext cx="2214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Advantages: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7D6482D-0178-2338-0281-58D52736735B}"/>
              </a:ext>
            </a:extLst>
          </p:cNvPr>
          <p:cNvSpPr txBox="1"/>
          <p:nvPr/>
        </p:nvSpPr>
        <p:spPr>
          <a:xfrm>
            <a:off x="745853" y="3191812"/>
            <a:ext cx="31519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Large S/N;</a:t>
            </a:r>
          </a:p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Thin PN junction;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Good irradiation hardness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Fast rise time (~500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Modest gain (~50);</a:t>
            </a:r>
          </a:p>
        </p:txBody>
      </p:sp>
      <p:pic>
        <p:nvPicPr>
          <p:cNvPr id="13" name="图片 12" descr="日程表&#10;&#10;AI 生成的内容可能不正确。">
            <a:extLst>
              <a:ext uri="{FF2B5EF4-FFF2-40B4-BE49-F238E27FC236}">
                <a16:creationId xmlns:a16="http://schemas.microsoft.com/office/drawing/2014/main" id="{10D4DBE7-5D33-2703-2AA5-E5661E363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99" y="2781230"/>
            <a:ext cx="3322455" cy="242401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FD969A-7C47-2D48-AD61-522888F1D253}"/>
              </a:ext>
            </a:extLst>
          </p:cNvPr>
          <p:cNvSpPr txBox="1"/>
          <p:nvPr/>
        </p:nvSpPr>
        <p:spPr>
          <a:xfrm>
            <a:off x="5773121" y="5050594"/>
            <a:ext cx="2636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Improved LGAD design </a:t>
            </a:r>
            <a:endParaRPr lang="zh-CN" altLang="en-US" sz="16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F60A4BB-DCD6-0C65-B6E1-A59FCD8E141B}"/>
              </a:ext>
            </a:extLst>
          </p:cNvPr>
          <p:cNvSpPr txBox="1"/>
          <p:nvPr/>
        </p:nvSpPr>
        <p:spPr>
          <a:xfrm>
            <a:off x="1036448" y="4926370"/>
            <a:ext cx="3620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DC-LGAD: large insensitive region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A78E0C4-3BB6-5D76-8EB0-147DE1675088}"/>
              </a:ext>
            </a:extLst>
          </p:cNvPr>
          <p:cNvSpPr txBox="1"/>
          <p:nvPr/>
        </p:nvSpPr>
        <p:spPr>
          <a:xfrm>
            <a:off x="1036448" y="5494941"/>
            <a:ext cx="781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AC-LGAD: Capacitive coupled technology to decrease the insensitive region. 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7BA71A9-D3A6-5B92-993E-009E52DAFC0E}"/>
              </a:ext>
            </a:extLst>
          </p:cNvPr>
          <p:cNvSpPr txBox="1"/>
          <p:nvPr/>
        </p:nvSpPr>
        <p:spPr>
          <a:xfrm>
            <a:off x="3747200" y="2515909"/>
            <a:ext cx="11342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HGTD project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ATLAS phase-II upgrade</a:t>
            </a:r>
            <a:endParaRPr lang="zh-CN" altLang="en-US" dirty="0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2B6782A2-77CB-31EE-F051-B331B8D56C10}"/>
              </a:ext>
            </a:extLst>
          </p:cNvPr>
          <p:cNvCxnSpPr>
            <a:cxnSpLocks/>
          </p:cNvCxnSpPr>
          <p:nvPr/>
        </p:nvCxnSpPr>
        <p:spPr>
          <a:xfrm flipV="1">
            <a:off x="2960176" y="3020467"/>
            <a:ext cx="844658" cy="5042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6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90CE-2DF6-9FDB-1D3A-999AE371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37EBEEE-08B3-DAA9-1669-8BFF5430CA4E}"/>
              </a:ext>
            </a:extLst>
          </p:cNvPr>
          <p:cNvSpPr txBox="1"/>
          <p:nvPr/>
        </p:nvSpPr>
        <p:spPr>
          <a:xfrm>
            <a:off x="803613" y="150067"/>
            <a:ext cx="6661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Calibri-Light"/>
              </a:rPr>
              <a:t>Characteristics of AC-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-Light"/>
              </a:rPr>
              <a:t>LGAD signal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4F4CD03-832D-8EE6-7E60-B7A4E7CE6A74}"/>
              </a:ext>
            </a:extLst>
          </p:cNvPr>
          <p:cNvSpPr txBox="1"/>
          <p:nvPr/>
        </p:nvSpPr>
        <p:spPr>
          <a:xfrm>
            <a:off x="304636" y="4779288"/>
            <a:ext cx="3151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Short pulse (~2 ns);</a:t>
            </a:r>
          </a:p>
          <a:p>
            <a:pPr marL="342900" indent="-342900" algn="just">
              <a:buAutoNum type="arabicPeriod"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Fast rise time (~500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);</a:t>
            </a:r>
          </a:p>
          <a:p>
            <a:pPr marL="342900" indent="-342900" algn="just">
              <a:buAutoNum type="arabicPeriod"/>
            </a:pPr>
            <a:r>
              <a:rPr lang="en-US" altLang="zh-CN" dirty="0"/>
              <a:t>Small amplitude (&lt;10 mV);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34EEB84-2178-DAF8-E7E6-BB555DAE34D8}"/>
              </a:ext>
            </a:extLst>
          </p:cNvPr>
          <p:cNvSpPr txBox="1"/>
          <p:nvPr/>
        </p:nvSpPr>
        <p:spPr>
          <a:xfrm>
            <a:off x="272622" y="4409956"/>
            <a:ext cx="3997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alibri-Light"/>
              </a:rPr>
              <a:t>Characteristics of AC-LGAD output signal </a:t>
            </a:r>
            <a:endParaRPr lang="zh-CN" altLang="en-US" dirty="0"/>
          </a:p>
        </p:txBody>
      </p:sp>
      <p:pic>
        <p:nvPicPr>
          <p:cNvPr id="4" name="图片 3" descr="图表, 折线图, 直方图&#10;&#10;AI 生成的内容可能不正确。">
            <a:extLst>
              <a:ext uri="{FF2B5EF4-FFF2-40B4-BE49-F238E27FC236}">
                <a16:creationId xmlns:a16="http://schemas.microsoft.com/office/drawing/2014/main" id="{B70A6142-1762-9F9C-C834-866AC3900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21" y="847994"/>
            <a:ext cx="4747392" cy="3634353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7F409129-F3BD-D4A0-09C5-790B95EEB5EC}"/>
              </a:ext>
            </a:extLst>
          </p:cNvPr>
          <p:cNvCxnSpPr/>
          <p:nvPr/>
        </p:nvCxnSpPr>
        <p:spPr>
          <a:xfrm>
            <a:off x="3766088" y="4989260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D5FDF0D4-17A6-8219-15A0-4AE16C764777}"/>
              </a:ext>
            </a:extLst>
          </p:cNvPr>
          <p:cNvSpPr txBox="1"/>
          <p:nvPr/>
        </p:nvSpPr>
        <p:spPr>
          <a:xfrm>
            <a:off x="4842203" y="4787748"/>
            <a:ext cx="2852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Fast response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FD99F8-0A11-A9C1-341A-20CAB642A0ED}"/>
              </a:ext>
            </a:extLst>
          </p:cNvPr>
          <p:cNvSpPr txBox="1"/>
          <p:nvPr/>
        </p:nvSpPr>
        <p:spPr>
          <a:xfrm>
            <a:off x="4842203" y="4415887"/>
            <a:ext cx="430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latin typeface="Calibri-Light"/>
              </a:rPr>
              <a:t>Characteristics of Front End Electronics (FEE)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7AFF2A-FE9A-C465-97AC-2EA945DCAB9E}"/>
              </a:ext>
            </a:extLst>
          </p:cNvPr>
          <p:cNvSpPr txBox="1"/>
          <p:nvPr/>
        </p:nvSpPr>
        <p:spPr>
          <a:xfrm>
            <a:off x="4842203" y="5056287"/>
            <a:ext cx="464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High bandwidth of amplification circuit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94EBBB0-7704-00F5-D2F7-D90F2A130F58}"/>
              </a:ext>
            </a:extLst>
          </p:cNvPr>
          <p:cNvSpPr txBox="1"/>
          <p:nvPr/>
        </p:nvSpPr>
        <p:spPr>
          <a:xfrm>
            <a:off x="4842203" y="5345006"/>
            <a:ext cx="1785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 Large gain 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B4AE2276-78DB-72F0-1B17-081D0FC5FC63}"/>
              </a:ext>
            </a:extLst>
          </p:cNvPr>
          <p:cNvCxnSpPr/>
          <p:nvPr/>
        </p:nvCxnSpPr>
        <p:spPr>
          <a:xfrm>
            <a:off x="3766088" y="5252689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DA8C133-E29B-74F4-FBB5-6E763B5B6C9E}"/>
              </a:ext>
            </a:extLst>
          </p:cNvPr>
          <p:cNvCxnSpPr/>
          <p:nvPr/>
        </p:nvCxnSpPr>
        <p:spPr>
          <a:xfrm>
            <a:off x="3766088" y="5529076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EA4CF-6544-911F-0B4A-5F78187FF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204C5-5DA2-58F3-A365-B821DF7417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Front-End Readout electronics</a:t>
            </a:r>
            <a:endParaRPr lang="zh-CN" altLang="en-US" sz="4000" b="1" dirty="0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928E518-0984-541F-7005-2CC064B4A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664CE-9D34-0399-2847-5EBC8AB37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0DCF3E-6FF7-EC83-F0C2-AEFB4F9691FF}"/>
              </a:ext>
            </a:extLst>
          </p:cNvPr>
          <p:cNvSpPr txBox="1"/>
          <p:nvPr/>
        </p:nvSpPr>
        <p:spPr>
          <a:xfrm>
            <a:off x="1152293" y="4308874"/>
            <a:ext cx="5566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Transimpedance Amplifier (</a:t>
            </a: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TIA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):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Vout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=I</a:t>
            </a:r>
            <a:r>
              <a:rPr lang="en-US" altLang="zh-CN" kern="100" baseline="-250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* R ; </a:t>
            </a:r>
          </a:p>
          <a:p>
            <a:pPr algn="just">
              <a:buNone/>
            </a:pPr>
            <a:r>
              <a:rPr lang="en-US" altLang="zh-CN" dirty="0"/>
              <a:t>Voltage Amplifier (</a:t>
            </a:r>
            <a:r>
              <a:rPr lang="en-US" altLang="zh-CN" b="1" dirty="0"/>
              <a:t>VA</a:t>
            </a:r>
            <a:r>
              <a:rPr lang="en-US" altLang="zh-CN" dirty="0"/>
              <a:t>): </a:t>
            </a:r>
            <a:r>
              <a:rPr lang="en-US" altLang="zh-CN" dirty="0" err="1"/>
              <a:t>Vout</a:t>
            </a:r>
            <a:r>
              <a:rPr lang="en-US" altLang="zh-CN" dirty="0"/>
              <a:t> = (1+R</a:t>
            </a:r>
            <a:r>
              <a:rPr lang="en-US" altLang="zh-CN" baseline="-25000" dirty="0"/>
              <a:t>2</a:t>
            </a:r>
            <a:r>
              <a:rPr lang="en-US" altLang="zh-CN" dirty="0"/>
              <a:t>/R</a:t>
            </a:r>
            <a:r>
              <a:rPr lang="en-US" altLang="zh-CN" baseline="-25000" dirty="0"/>
              <a:t>1</a:t>
            </a:r>
            <a:r>
              <a:rPr lang="en-US" altLang="zh-CN" dirty="0"/>
              <a:t>)Vin;</a:t>
            </a:r>
          </a:p>
          <a:p>
            <a:pPr algn="just">
              <a:buNone/>
            </a:pPr>
            <a:r>
              <a:rPr lang="en-US" altLang="zh-CN" dirty="0"/>
              <a:t>Wideband Radio-Frequency Amplifier (</a:t>
            </a:r>
            <a:r>
              <a:rPr lang="en-US" altLang="zh-CN" b="1" dirty="0"/>
              <a:t>RF</a:t>
            </a:r>
            <a:r>
              <a:rPr lang="en-US" altLang="zh-CN" dirty="0"/>
              <a:t>): fixed gain.</a:t>
            </a:r>
            <a:endParaRPr lang="zh-CN" altLang="en-US" dirty="0"/>
          </a:p>
        </p:txBody>
      </p:sp>
      <p:pic>
        <p:nvPicPr>
          <p:cNvPr id="8" name="图片 7" descr="手机屏幕截图&#10;&#10;AI 生成的内容可能不正确。">
            <a:extLst>
              <a:ext uri="{FF2B5EF4-FFF2-40B4-BE49-F238E27FC236}">
                <a16:creationId xmlns:a16="http://schemas.microsoft.com/office/drawing/2014/main" id="{9E2D30BD-EC6D-9D88-EE9F-45CA24720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3" y="1625796"/>
            <a:ext cx="7887870" cy="235299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59630E-3FC7-0B7C-0AF5-A600AC3A3CC3}"/>
              </a:ext>
            </a:extLst>
          </p:cNvPr>
          <p:cNvSpPr txBox="1"/>
          <p:nvPr/>
        </p:nvSpPr>
        <p:spPr>
          <a:xfrm>
            <a:off x="6888996" y="4401207"/>
            <a:ext cx="1995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(HGTD-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Altiroc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); 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3877E332-2D33-57B4-2C03-1FAD91E67B55}"/>
              </a:ext>
            </a:extLst>
          </p:cNvPr>
          <p:cNvCxnSpPr/>
          <p:nvPr/>
        </p:nvCxnSpPr>
        <p:spPr>
          <a:xfrm>
            <a:off x="5912603" y="4612126"/>
            <a:ext cx="9763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0D8E0-0B1C-604A-8873-C1BC4CB0F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554F3488-682F-D8E1-CD9F-E2F4FEF5C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D0B33B-669D-9133-76CD-72EE8041C90F}"/>
              </a:ext>
            </a:extLst>
          </p:cNvPr>
          <p:cNvSpPr txBox="1"/>
          <p:nvPr/>
        </p:nvSpPr>
        <p:spPr>
          <a:xfrm>
            <a:off x="854926" y="75529"/>
            <a:ext cx="6220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</a:rPr>
              <a:t>RF Amplifier test in IHEP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258D8A-3A9A-FBE1-DE51-196A7E075595}"/>
              </a:ext>
            </a:extLst>
          </p:cNvPr>
          <p:cNvSpPr txBox="1"/>
          <p:nvPr/>
        </p:nvSpPr>
        <p:spPr>
          <a:xfrm>
            <a:off x="568325" y="987596"/>
            <a:ext cx="8110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PGA-103+ : </a:t>
            </a:r>
            <a:r>
              <a:rPr lang="en-US" altLang="zh-CN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4GHz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ris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 time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600ps-800ps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BGA420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rise time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500-600ps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algn="just">
              <a:buNone/>
            </a:pPr>
            <a:r>
              <a:rPr lang="en-US" altLang="zh-CN" sz="1800" b="1" kern="100" dirty="0"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BGA427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rise time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400-500ps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PHA-23LN+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rise time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600ps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algn="just">
              <a:buNone/>
            </a:pP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ADL 5536 </a:t>
            </a:r>
            <a:r>
              <a:rPr lang="en-US" altLang="zh-CN" b="1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1GHz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rise time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700ps-900ps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；</a:t>
            </a:r>
          </a:p>
          <a:p>
            <a:pPr algn="just"/>
            <a:r>
              <a:rPr lang="en-US" altLang="zh-CN" sz="1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MAR-6+/ADL5545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kern="100" dirty="0" err="1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BandWidth</a:t>
            </a:r>
            <a:r>
              <a:rPr lang="en-US" altLang="zh-CN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6GHz</a:t>
            </a:r>
            <a:r>
              <a:rPr lang="zh-CN" altLang="zh-CN" sz="180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等线" panose="02010600030101010101" pitchFamily="2" charset="-122"/>
                <a:cs typeface="Times New Roman" panose="02020603050405020304" pitchFamily="18" charset="0"/>
              </a:rPr>
              <a:t> rise time 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550ps</a:t>
            </a:r>
            <a:r>
              <a:rPr lang="zh-CN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b="1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pulse width&lt;2ns</a:t>
            </a:r>
            <a:r>
              <a:rPr lang="en-US" altLang="zh-CN" b="1" kern="1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1800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7E7B834-7AB6-AE3D-D11D-7E55B57804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885575"/>
            <a:ext cx="4022743" cy="3018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 descr="图片包含 室内, 小, 电脑, 不同&#10;&#10;AI 生成的内容可能不正确。">
            <a:extLst>
              <a:ext uri="{FF2B5EF4-FFF2-40B4-BE49-F238E27FC236}">
                <a16:creationId xmlns:a16="http://schemas.microsoft.com/office/drawing/2014/main" id="{A9CDE9E8-508E-8956-C757-CECDA3498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327"/>
            <a:ext cx="4730602" cy="208846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4518772-F373-4809-C953-359626E6FB48}"/>
              </a:ext>
            </a:extLst>
          </p:cNvPr>
          <p:cNvSpPr txBox="1"/>
          <p:nvPr/>
        </p:nvSpPr>
        <p:spPr>
          <a:xfrm>
            <a:off x="925817" y="5501072"/>
            <a:ext cx="28789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Experimental setup in IHEP.</a:t>
            </a:r>
            <a:endParaRPr lang="zh-CN" altLang="en-US" sz="16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D50CA5D-A426-2209-8685-D518425B86F3}"/>
              </a:ext>
            </a:extLst>
          </p:cNvPr>
          <p:cNvSpPr txBox="1"/>
          <p:nvPr/>
        </p:nvSpPr>
        <p:spPr>
          <a:xfrm>
            <a:off x="4921250" y="5887799"/>
            <a:ext cx="4170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More than 100 mV after two-stage RF Amp.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4641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Framework of the FEE</a:t>
            </a:r>
            <a:endParaRPr lang="zh-CN" altLang="en-US" sz="4000" b="1" dirty="0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7553A55-BF6E-425C-96C5-585BAC1AC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913919-AF52-B227-0EDE-85BB06158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4D938537-7856-D006-2A1C-03966BD87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085834"/>
              </p:ext>
            </p:extLst>
          </p:nvPr>
        </p:nvGraphicFramePr>
        <p:xfrm>
          <a:off x="3494050" y="929592"/>
          <a:ext cx="5583043" cy="351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817084" imgH="4914900" progId="Visio.Drawing.15">
                  <p:embed/>
                </p:oleObj>
              </mc:Choice>
              <mc:Fallback>
                <p:oleObj r:id="rId2" imgW="7817084" imgH="491490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50" y="929592"/>
                        <a:ext cx="5583043" cy="351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BB191D91-672E-09E2-17BF-1B87E2B5F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6" y="2051903"/>
            <a:ext cx="2822606" cy="21186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7A8FEF-8794-275A-57D7-BEFBDF888FE4}"/>
              </a:ext>
            </a:extLst>
          </p:cNvPr>
          <p:cNvSpPr txBox="1"/>
          <p:nvPr/>
        </p:nvSpPr>
        <p:spPr>
          <a:xfrm>
            <a:off x="111513" y="4572929"/>
            <a:ext cx="365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detector &amp; adapter board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079AB5A-DA56-7F11-FB42-98846CC64AE1}"/>
              </a:ext>
            </a:extLst>
          </p:cNvPr>
          <p:cNvSpPr/>
          <p:nvPr/>
        </p:nvSpPr>
        <p:spPr>
          <a:xfrm>
            <a:off x="3245007" y="2687486"/>
            <a:ext cx="524104" cy="8362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E8B0291-DA0A-EF17-50C4-7CABD937005C}"/>
              </a:ext>
            </a:extLst>
          </p:cNvPr>
          <p:cNvSpPr txBox="1"/>
          <p:nvPr/>
        </p:nvSpPr>
        <p:spPr>
          <a:xfrm>
            <a:off x="4059044" y="4572929"/>
            <a:ext cx="3442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front-end electronics (FEE)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D7B95A-B8BD-7C49-C29D-33B9BB690685}"/>
              </a:ext>
            </a:extLst>
          </p:cNvPr>
          <p:cNvSpPr txBox="1"/>
          <p:nvPr/>
        </p:nvSpPr>
        <p:spPr>
          <a:xfrm>
            <a:off x="8512098" y="4624470"/>
            <a:ext cx="520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PC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CBDAA-3961-2D5C-C0B1-7B5F2DF4E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41EE5-C0A4-C174-D826-992D22D25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zh-CN" sz="4000" b="1" dirty="0"/>
              <a:t>Adapter board</a:t>
            </a:r>
            <a:endParaRPr lang="zh-CN" altLang="en-US" sz="4000" b="1" dirty="0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575C8D0-E4B9-0B5D-52A4-88B4F6CD7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E2B95-EB58-9D4B-B757-FED10E863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B8B45BAB-15DA-56F4-2A45-B27A64BEF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6" y="2051903"/>
            <a:ext cx="2822606" cy="21186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1008F1E-A044-F903-5473-DF0C8387136C}"/>
              </a:ext>
            </a:extLst>
          </p:cNvPr>
          <p:cNvSpPr txBox="1"/>
          <p:nvPr/>
        </p:nvSpPr>
        <p:spPr>
          <a:xfrm>
            <a:off x="111513" y="4572929"/>
            <a:ext cx="3657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LGAD detector &amp; adapter board</a:t>
            </a:r>
            <a:endParaRPr lang="zh-CN" altLang="en-US" dirty="0"/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7551C90-8A64-6F9B-625E-3C7EBB8B96F3}"/>
              </a:ext>
            </a:extLst>
          </p:cNvPr>
          <p:cNvSpPr/>
          <p:nvPr/>
        </p:nvSpPr>
        <p:spPr>
          <a:xfrm>
            <a:off x="3245007" y="3123396"/>
            <a:ext cx="524104" cy="400389"/>
          </a:xfrm>
          <a:prstGeom prst="rightArrow">
            <a:avLst>
              <a:gd name="adj1" fmla="val 50000"/>
              <a:gd name="adj2" fmla="val 408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示, 示意图&#10;&#10;AI 生成的内容可能不正确。">
            <a:extLst>
              <a:ext uri="{FF2B5EF4-FFF2-40B4-BE49-F238E27FC236}">
                <a16:creationId xmlns:a16="http://schemas.microsoft.com/office/drawing/2014/main" id="{3A50F5BC-1CE9-06BB-F38A-3CCA60189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61" y="2051903"/>
            <a:ext cx="4767165" cy="24515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B7BCC8D-D801-DD2F-0F1F-286B562C4EBB}"/>
              </a:ext>
            </a:extLst>
          </p:cNvPr>
          <p:cNvSpPr txBox="1"/>
          <p:nvPr/>
        </p:nvSpPr>
        <p:spPr>
          <a:xfrm>
            <a:off x="4933842" y="4589356"/>
            <a:ext cx="4006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One-stage or two-stage amplifier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915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C3083-2B8A-F780-3225-FE4AB87D3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B1C9F8-0A64-42C4-E9DA-62F0173B9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06EA4-2F77-975C-1E8C-9CBB597F6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644" y="1278672"/>
            <a:ext cx="104818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C65BCBF-BD78-61B0-FCB1-FF7C39252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12" y="1450770"/>
            <a:ext cx="103330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6BEBB809-8CF9-3668-A7DA-B0CBA8AE8E5D}"/>
              </a:ext>
            </a:extLst>
          </p:cNvPr>
          <p:cNvSpPr txBox="1">
            <a:spLocks/>
          </p:cNvSpPr>
          <p:nvPr/>
        </p:nvSpPr>
        <p:spPr>
          <a:xfrm>
            <a:off x="970156" y="9525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TDL-TDC in FPGA</a:t>
            </a:r>
            <a:endParaRPr lang="zh-CN" altLang="en-US" sz="4000" b="1" dirty="0"/>
          </a:p>
        </p:txBody>
      </p:sp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9905ECB-4393-E3C4-1AD7-726AE8A8C9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555221"/>
              </p:ext>
            </p:extLst>
          </p:nvPr>
        </p:nvGraphicFramePr>
        <p:xfrm>
          <a:off x="298354" y="1473629"/>
          <a:ext cx="4088223" cy="3565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66673" imgH="3988676" progId="Visio.Drawing.11">
                  <p:embed/>
                </p:oleObj>
              </mc:Choice>
              <mc:Fallback>
                <p:oleObj name="Visio" r:id="rId2" imgW="4566673" imgH="3988676" progId="Visio.Drawing.11">
                  <p:embed/>
                  <p:pic>
                    <p:nvPicPr>
                      <p:cNvPr id="2" name="对象 1">
                        <a:extLst>
                          <a:ext uri="{FF2B5EF4-FFF2-40B4-BE49-F238E27FC236}">
                            <a16:creationId xmlns:a16="http://schemas.microsoft.com/office/drawing/2014/main" id="{79905ECB-4393-E3C4-1AD7-726AE8A8C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54" y="1473629"/>
                        <a:ext cx="4088223" cy="3565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46F7EA52-2BF1-D07C-6184-CE6A42AAAB64}"/>
              </a:ext>
            </a:extLst>
          </p:cNvPr>
          <p:cNvSpPr txBox="1"/>
          <p:nvPr/>
        </p:nvSpPr>
        <p:spPr>
          <a:xfrm>
            <a:off x="4309946" y="1278672"/>
            <a:ext cx="4440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914400" eaLnBrk="1" hangingPunct="1"/>
            <a:r>
              <a:rPr lang="en-US" altLang="zh-CN" sz="2000" b="1" dirty="0"/>
              <a:t>FPGA-TDC (Tapped Delay Line,)</a:t>
            </a:r>
            <a:endParaRPr lang="en-US" altLang="zh-CN" sz="2000" dirty="0"/>
          </a:p>
          <a:p>
            <a:pPr lvl="1" defTabSz="914400" eaLnBrk="1" hangingPunct="1"/>
            <a:r>
              <a:rPr lang="en-US" altLang="zh-CN" sz="2000" dirty="0"/>
              <a:t>1.Coase time</a:t>
            </a:r>
            <a:r>
              <a:rPr lang="zh-CN" altLang="en-US" sz="2000" dirty="0"/>
              <a:t>：</a:t>
            </a:r>
            <a:r>
              <a:rPr lang="en-US" altLang="zh-CN" sz="2000" dirty="0"/>
              <a:t>16-bit counter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 lvl="1" defTabSz="914400" eaLnBrk="1" hangingPunct="1"/>
            <a:r>
              <a:rPr lang="en-US" altLang="zh-CN" sz="2000" dirty="0"/>
              <a:t>2.Fine time</a:t>
            </a:r>
            <a:r>
              <a:rPr lang="zh-CN" altLang="en-US" sz="2000" dirty="0"/>
              <a:t>：</a:t>
            </a:r>
            <a:r>
              <a:rPr lang="en-US" altLang="zh-CN" sz="2000" dirty="0"/>
              <a:t>Time delay line is implemented CARRY8 primitive. </a:t>
            </a:r>
            <a:endParaRPr lang="zh-CN" altLang="en-US" sz="2000" dirty="0"/>
          </a:p>
        </p:txBody>
      </p:sp>
      <p:pic>
        <p:nvPicPr>
          <p:cNvPr id="5" name="图片 4" descr="图表, 折线图&#10;&#10;AI 生成的内容可能不正确。">
            <a:extLst>
              <a:ext uri="{FF2B5EF4-FFF2-40B4-BE49-F238E27FC236}">
                <a16:creationId xmlns:a16="http://schemas.microsoft.com/office/drawing/2014/main" id="{0F9BDA56-0543-CC6A-B7B3-F8895E706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1088"/>
            <a:ext cx="4057183" cy="27714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11052AC-F54F-0CB5-C1AD-353F6A758F73}"/>
              </a:ext>
            </a:extLst>
          </p:cNvPr>
          <p:cNvSpPr txBox="1"/>
          <p:nvPr/>
        </p:nvSpPr>
        <p:spPr>
          <a:xfrm>
            <a:off x="4303614" y="5544694"/>
            <a:ext cx="46494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resolution of FPGA-based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Tappled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Delay Line (TDL) TDC in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Kintex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Ultrascale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family is ~6 </a:t>
            </a:r>
            <a:r>
              <a:rPr lang="en-US" altLang="zh-CN" sz="16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.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863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0A808-B7DB-49C4-EFB8-EC7E0B94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CE5CE9F-8897-6B6E-DE45-25BFD91DA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5200" y="6365896"/>
            <a:ext cx="1358900" cy="492104"/>
          </a:xfrm>
        </p:spPr>
        <p:txBody>
          <a:bodyPr/>
          <a:lstStyle/>
          <a:p>
            <a:fld id="{C4F233D9-D657-4C1C-B06D-6064536F027E}" type="slidenum">
              <a:rPr lang="zh-CN" altLang="en-US" smtClean="0"/>
              <a:t>9</a:t>
            </a:fld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A78A325-F155-296F-5BBA-32F94F5CEE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445" y="926281"/>
          <a:ext cx="5367454" cy="3221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67762" imgH="5200650" progId="Visio.Drawing.15">
                  <p:embed/>
                </p:oleObj>
              </mc:Choice>
              <mc:Fallback>
                <p:oleObj r:id="rId2" imgW="8667762" imgH="5200650" progId="Visio.Drawing.15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4711C533-413A-0B62-817C-274A9F5745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45" y="926281"/>
                        <a:ext cx="5367454" cy="3221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 descr="图表, 折线图&#10;&#10;AI 生成的内容可能不正确。">
            <a:extLst>
              <a:ext uri="{FF2B5EF4-FFF2-40B4-BE49-F238E27FC236}">
                <a16:creationId xmlns:a16="http://schemas.microsoft.com/office/drawing/2014/main" id="{BD95D551-4960-5E24-3CB5-12B4F533C1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81" y="2217009"/>
            <a:ext cx="3370074" cy="178353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5423332C-F44F-EB89-5D22-E7141526F1CD}"/>
              </a:ext>
            </a:extLst>
          </p:cNvPr>
          <p:cNvSpPr txBox="1"/>
          <p:nvPr/>
        </p:nvSpPr>
        <p:spPr>
          <a:xfrm>
            <a:off x="395790" y="4262431"/>
            <a:ext cx="82816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b="1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2-ch test system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to validate the time resolution measurement:</a:t>
            </a: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RF: ADL5545-&gt;</a:t>
            </a:r>
            <a:r>
              <a:rPr lang="en-US" altLang="zh-CN" b="0" i="0" dirty="0">
                <a:solidFill>
                  <a:srgbClr val="101820"/>
                </a:solidFill>
                <a:effectLst/>
                <a:latin typeface="Inter"/>
              </a:rPr>
              <a:t>6 GHz with i</a:t>
            </a:r>
            <a:r>
              <a:rPr lang="en-US" altLang="zh-CN" dirty="0"/>
              <a:t>ntegrated bias control circuit;</a:t>
            </a:r>
            <a:endParaRPr lang="en-US" altLang="zh-CN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dirty="0"/>
              <a:t>Ultrafast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comparator: ADCMP572 with </a:t>
            </a:r>
            <a:r>
              <a:rPr lang="en-US" altLang="zh-CN" dirty="0"/>
              <a:t>differential output;</a:t>
            </a:r>
          </a:p>
          <a:p>
            <a:pPr algn="just">
              <a:buNone/>
            </a:pP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3.Time-to-Digital Converter (TDC): KCU116 Dev-&gt; Tapped delay line (TDL) technology in the FPGA.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A0659B1-A210-721F-F040-1DD1205F7BA9}"/>
              </a:ext>
            </a:extLst>
          </p:cNvPr>
          <p:cNvSpPr txBox="1"/>
          <p:nvPr/>
        </p:nvSpPr>
        <p:spPr>
          <a:xfrm>
            <a:off x="6768989" y="4023248"/>
            <a:ext cx="1044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~16 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ps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F5DAF663-8044-D9ED-B0B7-2AB61E69D90C}"/>
              </a:ext>
            </a:extLst>
          </p:cNvPr>
          <p:cNvSpPr txBox="1">
            <a:spLocks/>
          </p:cNvSpPr>
          <p:nvPr/>
        </p:nvSpPr>
        <p:spPr>
          <a:xfrm>
            <a:off x="996175" y="138010"/>
            <a:ext cx="6679581" cy="635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/>
              <a:t>Two-</a:t>
            </a:r>
            <a:r>
              <a:rPr lang="en-US" altLang="zh-CN" sz="4000" b="1" dirty="0" err="1"/>
              <a:t>ch</a:t>
            </a:r>
            <a:r>
              <a:rPr lang="en-US" altLang="zh-CN" sz="4000" b="1" dirty="0"/>
              <a:t> FEE Verification</a:t>
            </a:r>
            <a:endParaRPr lang="zh-CN" altLang="en-US" sz="40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4A70271-E4AF-4101-675E-AE2D8854C90F}"/>
              </a:ext>
            </a:extLst>
          </p:cNvPr>
          <p:cNvSpPr txBox="1"/>
          <p:nvPr/>
        </p:nvSpPr>
        <p:spPr>
          <a:xfrm>
            <a:off x="395790" y="5739759"/>
            <a:ext cx="8651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Due to analog electronics, the time resolution of one-</a:t>
            </a:r>
            <a:r>
              <a:rPr lang="en-US" altLang="zh-CN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ch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TDC decrease to ~11 ps.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35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5338</TotalTime>
  <Words>658</Words>
  <Application>Microsoft Office PowerPoint</Application>
  <PresentationFormat>全屏显示(4:3)</PresentationFormat>
  <Paragraphs>94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7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Calibri-Light</vt:lpstr>
      <vt:lpstr>Inter</vt:lpstr>
      <vt:lpstr>等线</vt:lpstr>
      <vt:lpstr>等线 Light</vt:lpstr>
      <vt:lpstr>楷体</vt:lpstr>
      <vt:lpstr>SimSun</vt:lpstr>
      <vt:lpstr>SimSun</vt:lpstr>
      <vt:lpstr>Arial</vt:lpstr>
      <vt:lpstr>Calibri</vt:lpstr>
      <vt:lpstr>Calibri Light</vt:lpstr>
      <vt:lpstr>Helvetica</vt:lpstr>
      <vt:lpstr>Times New Roman</vt:lpstr>
      <vt:lpstr>Wingdings</vt:lpstr>
      <vt:lpstr>Office 主题​​</vt:lpstr>
      <vt:lpstr>4_自定义设计方案</vt:lpstr>
      <vt:lpstr>5_自定义设计方案</vt:lpstr>
      <vt:lpstr>2_自定义设计方案</vt:lpstr>
      <vt:lpstr>3_自定义设计方案</vt:lpstr>
      <vt:lpstr>自定义设计方案</vt:lpstr>
      <vt:lpstr>1_自定义设计方案</vt:lpstr>
      <vt:lpstr>Visio.Drawing.15</vt:lpstr>
      <vt:lpstr>Visio</vt:lpstr>
      <vt:lpstr>FPGA-based front end electronics for AC-LGAD detector</vt:lpstr>
      <vt:lpstr>PowerPoint 演示文稿</vt:lpstr>
      <vt:lpstr>PowerPoint 演示文稿</vt:lpstr>
      <vt:lpstr>Front-End Readout electronics</vt:lpstr>
      <vt:lpstr>PowerPoint 演示文稿</vt:lpstr>
      <vt:lpstr>Framework of the FEE</vt:lpstr>
      <vt:lpstr>Adapter board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个人情况简介</dc:title>
  <dc:creator>lenovo</dc:creator>
  <cp:lastModifiedBy>kun hu</cp:lastModifiedBy>
  <cp:revision>418</cp:revision>
  <dcterms:created xsi:type="dcterms:W3CDTF">2020-10-16T06:46:29Z</dcterms:created>
  <dcterms:modified xsi:type="dcterms:W3CDTF">2025-11-07T06:57:11Z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