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75213" cy="42803763"/>
  <p:notesSz cx="6858000" cy="9144000"/>
  <p:defaultTextStyle>
    <a:defPPr>
      <a:defRPr lang="zh-CN"/>
    </a:defPPr>
    <a:lvl1pPr marL="0" algn="l" defTabSz="3507730" rtl="0" eaLnBrk="1" latinLnBrk="0" hangingPunct="1">
      <a:defRPr sz="6905" kern="1200">
        <a:solidFill>
          <a:schemeClr val="tx1"/>
        </a:solidFill>
        <a:latin typeface="+mn-lt"/>
        <a:ea typeface="+mn-ea"/>
        <a:cs typeface="+mn-cs"/>
      </a:defRPr>
    </a:lvl1pPr>
    <a:lvl2pPr marL="1753865" algn="l" defTabSz="3507730" rtl="0" eaLnBrk="1" latinLnBrk="0" hangingPunct="1">
      <a:defRPr sz="6905" kern="1200">
        <a:solidFill>
          <a:schemeClr val="tx1"/>
        </a:solidFill>
        <a:latin typeface="+mn-lt"/>
        <a:ea typeface="+mn-ea"/>
        <a:cs typeface="+mn-cs"/>
      </a:defRPr>
    </a:lvl2pPr>
    <a:lvl3pPr marL="3507730" algn="l" defTabSz="3507730" rtl="0" eaLnBrk="1" latinLnBrk="0" hangingPunct="1">
      <a:defRPr sz="6905" kern="1200">
        <a:solidFill>
          <a:schemeClr val="tx1"/>
        </a:solidFill>
        <a:latin typeface="+mn-lt"/>
        <a:ea typeface="+mn-ea"/>
        <a:cs typeface="+mn-cs"/>
      </a:defRPr>
    </a:lvl3pPr>
    <a:lvl4pPr marL="5261595" algn="l" defTabSz="3507730" rtl="0" eaLnBrk="1" latinLnBrk="0" hangingPunct="1">
      <a:defRPr sz="6905" kern="1200">
        <a:solidFill>
          <a:schemeClr val="tx1"/>
        </a:solidFill>
        <a:latin typeface="+mn-lt"/>
        <a:ea typeface="+mn-ea"/>
        <a:cs typeface="+mn-cs"/>
      </a:defRPr>
    </a:lvl4pPr>
    <a:lvl5pPr marL="7015460" algn="l" defTabSz="3507730" rtl="0" eaLnBrk="1" latinLnBrk="0" hangingPunct="1">
      <a:defRPr sz="6905" kern="1200">
        <a:solidFill>
          <a:schemeClr val="tx1"/>
        </a:solidFill>
        <a:latin typeface="+mn-lt"/>
        <a:ea typeface="+mn-ea"/>
        <a:cs typeface="+mn-cs"/>
      </a:defRPr>
    </a:lvl5pPr>
    <a:lvl6pPr marL="8769325" algn="l" defTabSz="3507730" rtl="0" eaLnBrk="1" latinLnBrk="0" hangingPunct="1">
      <a:defRPr sz="6905" kern="1200">
        <a:solidFill>
          <a:schemeClr val="tx1"/>
        </a:solidFill>
        <a:latin typeface="+mn-lt"/>
        <a:ea typeface="+mn-ea"/>
        <a:cs typeface="+mn-cs"/>
      </a:defRPr>
    </a:lvl6pPr>
    <a:lvl7pPr marL="10523190" algn="l" defTabSz="3507730" rtl="0" eaLnBrk="1" latinLnBrk="0" hangingPunct="1">
      <a:defRPr sz="6905" kern="1200">
        <a:solidFill>
          <a:schemeClr val="tx1"/>
        </a:solidFill>
        <a:latin typeface="+mn-lt"/>
        <a:ea typeface="+mn-ea"/>
        <a:cs typeface="+mn-cs"/>
      </a:defRPr>
    </a:lvl7pPr>
    <a:lvl8pPr marL="12277054" algn="l" defTabSz="3507730" rtl="0" eaLnBrk="1" latinLnBrk="0" hangingPunct="1">
      <a:defRPr sz="6905" kern="1200">
        <a:solidFill>
          <a:schemeClr val="tx1"/>
        </a:solidFill>
        <a:latin typeface="+mn-lt"/>
        <a:ea typeface="+mn-ea"/>
        <a:cs typeface="+mn-cs"/>
      </a:defRPr>
    </a:lvl8pPr>
    <a:lvl9pPr marL="14030919" algn="l" defTabSz="3507730" rtl="0" eaLnBrk="1" latinLnBrk="0" hangingPunct="1">
      <a:defRPr sz="69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C9F1"/>
    <a:srgbClr val="34AAEC"/>
    <a:srgbClr val="4845C3"/>
    <a:srgbClr val="2914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60" autoAdjust="0"/>
    <p:restoredTop sz="97471" autoAdjust="0"/>
  </p:normalViewPr>
  <p:slideViewPr>
    <p:cSldViewPr snapToGrid="0">
      <p:cViewPr>
        <p:scale>
          <a:sx n="33" d="100"/>
          <a:sy n="33" d="100"/>
        </p:scale>
        <p:origin x="1680" y="-2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56B8A8A-4837-40A1-BDA5-D1A4FF619A43}"/>
              </a:ext>
            </a:extLst>
          </p:cNvPr>
          <p:cNvSpPr>
            <a:spLocks noGrp="1"/>
          </p:cNvSpPr>
          <p:nvPr>
            <p:ph type="dt" sz="half" idx="10"/>
          </p:nvPr>
        </p:nvSpPr>
        <p:spPr/>
        <p:txBody>
          <a:bodyPr/>
          <a:lstStyle/>
          <a:p>
            <a:fld id="{BBB0AB88-AE08-4B74-AFB9-14C1DDB34CE0}" type="datetimeFigureOut">
              <a:rPr lang="zh-CN" altLang="en-US" smtClean="0"/>
              <a:t>2025/10/30</a:t>
            </a:fld>
            <a:endParaRPr lang="zh-CN" altLang="en-US"/>
          </a:p>
        </p:txBody>
      </p:sp>
      <p:sp>
        <p:nvSpPr>
          <p:cNvPr id="3" name="页脚占位符 2">
            <a:extLst>
              <a:ext uri="{FF2B5EF4-FFF2-40B4-BE49-F238E27FC236}">
                <a16:creationId xmlns:a16="http://schemas.microsoft.com/office/drawing/2014/main" id="{B7D2E4C4-7ACF-4047-8FA2-2D6ECC8C797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7DB5102-04A4-4214-9F09-06ADF89BBD7A}"/>
              </a:ext>
            </a:extLst>
          </p:cNvPr>
          <p:cNvSpPr>
            <a:spLocks noGrp="1"/>
          </p:cNvSpPr>
          <p:nvPr>
            <p:ph type="sldNum" sz="quarter" idx="12"/>
          </p:nvPr>
        </p:nvSpPr>
        <p:spPr/>
        <p:txBody>
          <a:bodyPr/>
          <a:lstStyle/>
          <a:p>
            <a:fld id="{6985FCF1-4D0E-4F0B-ABD8-7B401D768F2F}" type="slidenum">
              <a:rPr lang="zh-CN" altLang="en-US" smtClean="0"/>
              <a:t>‹#›</a:t>
            </a:fld>
            <a:endParaRPr lang="zh-CN" altLang="en-US"/>
          </a:p>
        </p:txBody>
      </p:sp>
      <p:pic>
        <p:nvPicPr>
          <p:cNvPr id="5" name="图片 4">
            <a:extLst>
              <a:ext uri="{FF2B5EF4-FFF2-40B4-BE49-F238E27FC236}">
                <a16:creationId xmlns:a16="http://schemas.microsoft.com/office/drawing/2014/main" id="{09510760-7AC3-4746-A145-9831097FB0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1628" b="17197"/>
          <a:stretch/>
        </p:blipFill>
        <p:spPr>
          <a:xfrm>
            <a:off x="689638" y="211518"/>
            <a:ext cx="3237076" cy="2304000"/>
          </a:xfrm>
          <a:prstGeom prst="rect">
            <a:avLst/>
          </a:prstGeom>
        </p:spPr>
      </p:pic>
      <p:pic>
        <p:nvPicPr>
          <p:cNvPr id="6" name="图片 5">
            <a:extLst>
              <a:ext uri="{FF2B5EF4-FFF2-40B4-BE49-F238E27FC236}">
                <a16:creationId xmlns:a16="http://schemas.microsoft.com/office/drawing/2014/main" id="{2B76DFE5-52BD-45F9-BB7F-1CF13045A74C}"/>
              </a:ext>
            </a:extLst>
          </p:cNvPr>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23996822" y="39547003"/>
            <a:ext cx="5116276" cy="2404651"/>
          </a:xfrm>
          <a:prstGeom prst="rect">
            <a:avLst/>
          </a:prstGeom>
        </p:spPr>
      </p:pic>
      <p:pic>
        <p:nvPicPr>
          <p:cNvPr id="8" name="Picture 2">
            <a:extLst>
              <a:ext uri="{FF2B5EF4-FFF2-40B4-BE49-F238E27FC236}">
                <a16:creationId xmlns:a16="http://schemas.microsoft.com/office/drawing/2014/main" id="{47F21BB2-8CEA-4C9A-9E01-0640C20C24A4}"/>
              </a:ext>
            </a:extLst>
          </p:cNvPr>
          <p:cNvPicPr>
            <a:picLocks noChangeAspect="1" noChangeArrowheads="1"/>
          </p:cNvPicPr>
          <p:nvPr userDrawn="1"/>
        </p:nvPicPr>
        <p:blipFill>
          <a:blip r:embed="rId4">
            <a:alphaModFix amt="10000"/>
          </a:blip>
          <a:srcRect/>
          <a:stretch>
            <a:fillRect/>
          </a:stretch>
        </p:blipFill>
        <p:spPr bwMode="auto">
          <a:xfrm>
            <a:off x="1162114" y="18249960"/>
            <a:ext cx="27950984" cy="6303842"/>
          </a:xfrm>
          <a:prstGeom prst="rect">
            <a:avLst/>
          </a:prstGeom>
          <a:noFill/>
          <a:ln w="9525">
            <a:noFill/>
            <a:miter lim="800000"/>
            <a:headEnd/>
            <a:tailEnd/>
          </a:ln>
          <a:effectLst/>
        </p:spPr>
      </p:pic>
      <p:pic>
        <p:nvPicPr>
          <p:cNvPr id="10" name="图片 9">
            <a:extLst>
              <a:ext uri="{FF2B5EF4-FFF2-40B4-BE49-F238E27FC236}">
                <a16:creationId xmlns:a16="http://schemas.microsoft.com/office/drawing/2014/main" id="{847297E8-AA16-4FB0-8F2B-BB4815686EBC}"/>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281575" y="211518"/>
            <a:ext cx="2304000" cy="2304000"/>
          </a:xfrm>
          <a:prstGeom prst="rect">
            <a:avLst/>
          </a:prstGeom>
        </p:spPr>
      </p:pic>
    </p:spTree>
    <p:extLst>
      <p:ext uri="{BB962C8B-B14F-4D97-AF65-F5344CB8AC3E}">
        <p14:creationId xmlns:p14="http://schemas.microsoft.com/office/powerpoint/2010/main" val="3585238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自定义版式">
    <p:spTree>
      <p:nvGrpSpPr>
        <p:cNvPr id="1" name=""/>
        <p:cNvGrpSpPr/>
        <p:nvPr/>
      </p:nvGrpSpPr>
      <p:grpSpPr>
        <a:xfrm>
          <a:off x="0" y="0"/>
          <a:ext cx="0" cy="0"/>
          <a:chOff x="0" y="0"/>
          <a:chExt cx="0" cy="0"/>
        </a:xfrm>
      </p:grpSpPr>
      <p:sp>
        <p:nvSpPr>
          <p:cNvPr id="3" name="日期占位符 2">
            <a:extLst>
              <a:ext uri="{FF2B5EF4-FFF2-40B4-BE49-F238E27FC236}">
                <a16:creationId xmlns:a16="http://schemas.microsoft.com/office/drawing/2014/main" id="{BA4309C9-C931-4E31-8843-052B1D195DF0}"/>
              </a:ext>
            </a:extLst>
          </p:cNvPr>
          <p:cNvSpPr>
            <a:spLocks noGrp="1"/>
          </p:cNvSpPr>
          <p:nvPr>
            <p:ph type="dt" sz="half" idx="10"/>
          </p:nvPr>
        </p:nvSpPr>
        <p:spPr/>
        <p:txBody>
          <a:bodyPr/>
          <a:lstStyle/>
          <a:p>
            <a:fld id="{BBB0AB88-AE08-4B74-AFB9-14C1DDB34CE0}" type="datetimeFigureOut">
              <a:rPr lang="zh-CN" altLang="en-US" smtClean="0"/>
              <a:t>2025/10/30</a:t>
            </a:fld>
            <a:endParaRPr lang="zh-CN" altLang="en-US"/>
          </a:p>
        </p:txBody>
      </p:sp>
      <p:sp>
        <p:nvSpPr>
          <p:cNvPr id="4" name="页脚占位符 3">
            <a:extLst>
              <a:ext uri="{FF2B5EF4-FFF2-40B4-BE49-F238E27FC236}">
                <a16:creationId xmlns:a16="http://schemas.microsoft.com/office/drawing/2014/main" id="{5492304B-012A-418D-AD6C-83F42034416F}"/>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D598913C-5C4F-42FC-A09E-CF62D2D828A1}"/>
              </a:ext>
            </a:extLst>
          </p:cNvPr>
          <p:cNvSpPr>
            <a:spLocks noGrp="1"/>
          </p:cNvSpPr>
          <p:nvPr>
            <p:ph type="sldNum" sz="quarter" idx="12"/>
          </p:nvPr>
        </p:nvSpPr>
        <p:spPr/>
        <p:txBody>
          <a:bodyPr/>
          <a:lstStyle/>
          <a:p>
            <a:fld id="{6985FCF1-4D0E-4F0B-ABD8-7B401D768F2F}" type="slidenum">
              <a:rPr lang="zh-CN" altLang="en-US" smtClean="0"/>
              <a:t>‹#›</a:t>
            </a:fld>
            <a:endParaRPr lang="zh-CN" altLang="en-US"/>
          </a:p>
        </p:txBody>
      </p:sp>
    </p:spTree>
    <p:extLst>
      <p:ext uri="{BB962C8B-B14F-4D97-AF65-F5344CB8AC3E}">
        <p14:creationId xmlns:p14="http://schemas.microsoft.com/office/powerpoint/2010/main" val="20555364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E3126C11-4D3E-4260-B2F3-F7EC16D1CB1D}"/>
              </a:ext>
            </a:extLst>
          </p:cNvPr>
          <p:cNvSpPr>
            <a:spLocks noGrp="1"/>
          </p:cNvSpPr>
          <p:nvPr>
            <p:ph type="title"/>
          </p:nvPr>
        </p:nvSpPr>
        <p:spPr>
          <a:xfrm>
            <a:off x="2081421" y="2278907"/>
            <a:ext cx="26112371" cy="8273416"/>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A46D113D-FA82-4451-BADF-B2730126E81C}"/>
              </a:ext>
            </a:extLst>
          </p:cNvPr>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813B306-1C57-4E81-9B99-1D8D6FAEB588}"/>
              </a:ext>
            </a:extLst>
          </p:cNvPr>
          <p:cNvSpPr>
            <a:spLocks noGrp="1"/>
          </p:cNvSpPr>
          <p:nvPr>
            <p:ph type="dt" sz="half" idx="2"/>
          </p:nvPr>
        </p:nvSpPr>
        <p:spPr>
          <a:xfrm>
            <a:off x="2081421" y="39672750"/>
            <a:ext cx="6811923" cy="2278904"/>
          </a:xfrm>
          <a:prstGeom prst="rect">
            <a:avLst/>
          </a:prstGeom>
        </p:spPr>
        <p:txBody>
          <a:bodyPr vert="horz" lIns="91440" tIns="45720" rIns="91440" bIns="45720" rtlCol="0" anchor="ctr"/>
          <a:lstStyle>
            <a:lvl1pPr algn="l">
              <a:defRPr sz="1200">
                <a:solidFill>
                  <a:schemeClr val="tx1">
                    <a:tint val="75000"/>
                  </a:schemeClr>
                </a:solidFill>
              </a:defRPr>
            </a:lvl1pPr>
          </a:lstStyle>
          <a:p>
            <a:fld id="{BBB0AB88-AE08-4B74-AFB9-14C1DDB34CE0}" type="datetimeFigureOut">
              <a:rPr lang="zh-CN" altLang="en-US" smtClean="0"/>
              <a:t>2025/10/30</a:t>
            </a:fld>
            <a:endParaRPr lang="zh-CN" altLang="en-US"/>
          </a:p>
        </p:txBody>
      </p:sp>
      <p:sp>
        <p:nvSpPr>
          <p:cNvPr id="5" name="页脚占位符 4">
            <a:extLst>
              <a:ext uri="{FF2B5EF4-FFF2-40B4-BE49-F238E27FC236}">
                <a16:creationId xmlns:a16="http://schemas.microsoft.com/office/drawing/2014/main" id="{530FC779-7F16-465F-A865-86E471B4715B}"/>
              </a:ext>
            </a:extLst>
          </p:cNvPr>
          <p:cNvSpPr>
            <a:spLocks noGrp="1"/>
          </p:cNvSpPr>
          <p:nvPr>
            <p:ph type="ftr" sz="quarter" idx="3"/>
          </p:nvPr>
        </p:nvSpPr>
        <p:spPr>
          <a:xfrm>
            <a:off x="10028665" y="39672750"/>
            <a:ext cx="10217884" cy="227890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599B0902-5D14-4DC8-8B98-51BF03070D81}"/>
              </a:ext>
            </a:extLst>
          </p:cNvPr>
          <p:cNvSpPr>
            <a:spLocks noGrp="1"/>
          </p:cNvSpPr>
          <p:nvPr>
            <p:ph type="sldNum" sz="quarter" idx="4"/>
          </p:nvPr>
        </p:nvSpPr>
        <p:spPr>
          <a:xfrm>
            <a:off x="21381869" y="39672750"/>
            <a:ext cx="6811923" cy="2278904"/>
          </a:xfrm>
          <a:prstGeom prst="rect">
            <a:avLst/>
          </a:prstGeom>
        </p:spPr>
        <p:txBody>
          <a:bodyPr vert="horz" lIns="91440" tIns="45720" rIns="91440" bIns="45720" rtlCol="0" anchor="ctr"/>
          <a:lstStyle>
            <a:lvl1pPr algn="r">
              <a:defRPr sz="1200">
                <a:solidFill>
                  <a:schemeClr val="tx1">
                    <a:tint val="75000"/>
                  </a:schemeClr>
                </a:solidFill>
              </a:defRPr>
            </a:lvl1pPr>
          </a:lstStyle>
          <a:p>
            <a:fld id="{6985FCF1-4D0E-4F0B-ABD8-7B401D768F2F}" type="slidenum">
              <a:rPr lang="zh-CN" altLang="en-US" smtClean="0"/>
              <a:t>‹#›</a:t>
            </a:fld>
            <a:endParaRPr lang="zh-CN" altLang="en-US"/>
          </a:p>
        </p:txBody>
      </p:sp>
    </p:spTree>
    <p:extLst>
      <p:ext uri="{BB962C8B-B14F-4D97-AF65-F5344CB8AC3E}">
        <p14:creationId xmlns:p14="http://schemas.microsoft.com/office/powerpoint/2010/main" val="433273747"/>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93F01CC4-FA0C-4184-AB5E-18B816E5BBA8}"/>
              </a:ext>
            </a:extLst>
          </p:cNvPr>
          <p:cNvPicPr>
            <a:picLocks noChangeAspect="1"/>
          </p:cNvPicPr>
          <p:nvPr/>
        </p:nvPicPr>
        <p:blipFill>
          <a:blip r:embed="rId2"/>
          <a:stretch>
            <a:fillRect/>
          </a:stretch>
        </p:blipFill>
        <p:spPr>
          <a:xfrm>
            <a:off x="3862089" y="19818576"/>
            <a:ext cx="9519222" cy="8317655"/>
          </a:xfrm>
          <a:prstGeom prst="rect">
            <a:avLst/>
          </a:prstGeom>
        </p:spPr>
      </p:pic>
      <p:pic>
        <p:nvPicPr>
          <p:cNvPr id="92" name="图片 91">
            <a:extLst>
              <a:ext uri="{FF2B5EF4-FFF2-40B4-BE49-F238E27FC236}">
                <a16:creationId xmlns:a16="http://schemas.microsoft.com/office/drawing/2014/main" id="{5A341546-561F-49C8-B009-9B526CAFC42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59437" y="29941175"/>
            <a:ext cx="7564525" cy="11361112"/>
          </a:xfrm>
          <a:prstGeom prst="rect">
            <a:avLst/>
          </a:prstGeom>
        </p:spPr>
      </p:pic>
      <p:sp>
        <p:nvSpPr>
          <p:cNvPr id="5" name="文本框 4">
            <a:extLst>
              <a:ext uri="{FF2B5EF4-FFF2-40B4-BE49-F238E27FC236}">
                <a16:creationId xmlns:a16="http://schemas.microsoft.com/office/drawing/2014/main" id="{76AF36CD-57AF-41A4-9FD4-C66E3D08B261}"/>
              </a:ext>
            </a:extLst>
          </p:cNvPr>
          <p:cNvSpPr txBox="1"/>
          <p:nvPr/>
        </p:nvSpPr>
        <p:spPr>
          <a:xfrm>
            <a:off x="2973250" y="40728"/>
            <a:ext cx="24922832" cy="3785652"/>
          </a:xfrm>
          <a:prstGeom prst="rect">
            <a:avLst/>
          </a:prstGeom>
          <a:noFill/>
        </p:spPr>
        <p:txBody>
          <a:bodyPr wrap="square" rtlCol="0">
            <a:spAutoFit/>
          </a:bodyPr>
          <a:lstStyle/>
          <a:p>
            <a:pPr algn="ctr"/>
            <a:r>
              <a:rPr lang="en-US" altLang="zh-CN" sz="8000" dirty="0">
                <a:latin typeface="Times New Roman" panose="02020603050405020304" pitchFamily="18" charset="0"/>
                <a:cs typeface="Times New Roman" panose="02020603050405020304" pitchFamily="18" charset="0"/>
              </a:rPr>
              <a:t>A Concurrent and Distributed Analysis Framework for Large-Scale High-Energy Physics Experiments</a:t>
            </a:r>
          </a:p>
          <a:p>
            <a:pPr algn="ctr"/>
            <a:r>
              <a:rPr lang="en-US" altLang="zh-CN" sz="3600" dirty="0">
                <a:latin typeface="Times New Roman" panose="02020603050405020304" pitchFamily="18" charset="0"/>
                <a:cs typeface="Times New Roman" panose="02020603050405020304" pitchFamily="18" charset="0"/>
              </a:rPr>
              <a:t>Shuzhu Jin</a:t>
            </a:r>
            <a:r>
              <a:rPr lang="en-US" altLang="zh-CN" sz="3600" baseline="30000" dirty="0">
                <a:latin typeface="Times New Roman" panose="02020603050405020304" pitchFamily="18" charset="0"/>
                <a:cs typeface="Times New Roman" panose="02020603050405020304" pitchFamily="18" charset="0"/>
              </a:rPr>
              <a:t>1</a:t>
            </a:r>
            <a:r>
              <a:rPr lang="en-US" altLang="zh-CN" sz="3600" dirty="0">
                <a:latin typeface="Times New Roman" panose="02020603050405020304" pitchFamily="18" charset="0"/>
                <a:cs typeface="Times New Roman" panose="02020603050405020304" pitchFamily="18" charset="0"/>
              </a:rPr>
              <a:t>, </a:t>
            </a:r>
            <a:r>
              <a:rPr lang="en-US" altLang="zh-CN" sz="3600" dirty="0" err="1">
                <a:latin typeface="Times New Roman" panose="02020603050405020304" pitchFamily="18" charset="0"/>
                <a:cs typeface="Times New Roman" panose="02020603050405020304" pitchFamily="18" charset="0"/>
              </a:rPr>
              <a:t>Weidong</a:t>
            </a:r>
            <a:r>
              <a:rPr lang="en-US" altLang="zh-CN" sz="3600" dirty="0">
                <a:latin typeface="Times New Roman" panose="02020603050405020304" pitchFamily="18" charset="0"/>
                <a:cs typeface="Times New Roman" panose="02020603050405020304" pitchFamily="18" charset="0"/>
              </a:rPr>
              <a:t> Li</a:t>
            </a:r>
            <a:r>
              <a:rPr lang="en-US" altLang="zh-CN" sz="3600" baseline="30000" dirty="0">
                <a:latin typeface="Times New Roman" panose="02020603050405020304" pitchFamily="18" charset="0"/>
                <a:cs typeface="Times New Roman" panose="02020603050405020304" pitchFamily="18" charset="0"/>
              </a:rPr>
              <a:t>1</a:t>
            </a:r>
            <a:r>
              <a:rPr lang="en-US" altLang="zh-CN" sz="3600" dirty="0">
                <a:latin typeface="Times New Roman" panose="02020603050405020304" pitchFamily="18" charset="0"/>
                <a:cs typeface="Times New Roman" panose="02020603050405020304" pitchFamily="18" charset="0"/>
              </a:rPr>
              <a:t>, </a:t>
            </a:r>
            <a:r>
              <a:rPr lang="en-US" altLang="zh-CN" sz="3600" dirty="0" err="1">
                <a:latin typeface="Times New Roman" panose="02020603050405020304" pitchFamily="18" charset="0"/>
                <a:cs typeface="Times New Roman" panose="02020603050405020304" pitchFamily="18" charset="0"/>
              </a:rPr>
              <a:t>Xiaomei</a:t>
            </a:r>
            <a:r>
              <a:rPr lang="en-US" altLang="zh-CN" sz="3600" dirty="0">
                <a:latin typeface="Times New Roman" panose="02020603050405020304" pitchFamily="18" charset="0"/>
                <a:cs typeface="Times New Roman" panose="02020603050405020304" pitchFamily="18" charset="0"/>
              </a:rPr>
              <a:t> Zhang</a:t>
            </a:r>
            <a:r>
              <a:rPr lang="en-US" altLang="zh-CN" sz="3600" baseline="30000" dirty="0">
                <a:latin typeface="Times New Roman" panose="02020603050405020304" pitchFamily="18" charset="0"/>
                <a:cs typeface="Times New Roman" panose="02020603050405020304" pitchFamily="18" charset="0"/>
              </a:rPr>
              <a:t>1</a:t>
            </a:r>
            <a:r>
              <a:rPr lang="en-US" altLang="zh-CN" sz="3600" dirty="0">
                <a:latin typeface="Times New Roman" panose="02020603050405020304" pitchFamily="18" charset="0"/>
                <a:cs typeface="Times New Roman" panose="02020603050405020304" pitchFamily="18" charset="0"/>
              </a:rPr>
              <a:t>, Tao Lin</a:t>
            </a:r>
            <a:r>
              <a:rPr lang="en-US" altLang="zh-CN" sz="3600" baseline="30000" dirty="0">
                <a:latin typeface="Times New Roman" panose="02020603050405020304" pitchFamily="18" charset="0"/>
                <a:cs typeface="Times New Roman" panose="02020603050405020304" pitchFamily="18" charset="0"/>
              </a:rPr>
              <a:t>1</a:t>
            </a:r>
            <a:r>
              <a:rPr lang="en-US" altLang="zh-CN" sz="3600" dirty="0">
                <a:latin typeface="Times New Roman" panose="02020603050405020304" pitchFamily="18" charset="0"/>
                <a:cs typeface="Times New Roman" panose="02020603050405020304" pitchFamily="18" charset="0"/>
              </a:rPr>
              <a:t>, </a:t>
            </a:r>
            <a:r>
              <a:rPr lang="en-US" altLang="zh-CN" sz="3600" dirty="0" err="1">
                <a:latin typeface="Times New Roman" panose="02020603050405020304" pitchFamily="18" charset="0"/>
                <a:cs typeface="Times New Roman" panose="02020603050405020304" pitchFamily="18" charset="0"/>
              </a:rPr>
              <a:t>Jiaheng</a:t>
            </a:r>
            <a:r>
              <a:rPr lang="en-US" altLang="zh-CN" sz="3600" dirty="0">
                <a:latin typeface="Times New Roman" panose="02020603050405020304" pitchFamily="18" charset="0"/>
                <a:cs typeface="Times New Roman" panose="02020603050405020304" pitchFamily="18" charset="0"/>
              </a:rPr>
              <a:t> Zou</a:t>
            </a:r>
            <a:r>
              <a:rPr lang="en-US" altLang="zh-CN" sz="3600" baseline="30000" dirty="0">
                <a:latin typeface="Times New Roman" panose="02020603050405020304" pitchFamily="18" charset="0"/>
                <a:cs typeface="Times New Roman" panose="02020603050405020304" pitchFamily="18" charset="0"/>
              </a:rPr>
              <a:t>1</a:t>
            </a:r>
            <a:endParaRPr lang="en-US" altLang="zh-CN" sz="3600" dirty="0">
              <a:latin typeface="Times New Roman" panose="02020603050405020304" pitchFamily="18" charset="0"/>
              <a:cs typeface="Times New Roman" panose="02020603050405020304" pitchFamily="18" charset="0"/>
            </a:endParaRPr>
          </a:p>
          <a:p>
            <a:pPr algn="ctr"/>
            <a:r>
              <a:rPr lang="en-US" altLang="zh-CN" sz="3600" baseline="30000" dirty="0">
                <a:latin typeface="Times New Roman" panose="02020603050405020304" pitchFamily="18" charset="0"/>
                <a:cs typeface="Times New Roman" panose="02020603050405020304" pitchFamily="18" charset="0"/>
              </a:rPr>
              <a:t>1</a:t>
            </a:r>
            <a:r>
              <a:rPr lang="en-US" altLang="zh-CN" sz="3600" dirty="0">
                <a:latin typeface="Times New Roman" panose="02020603050405020304" pitchFamily="18" charset="0"/>
                <a:cs typeface="Times New Roman" panose="02020603050405020304" pitchFamily="18" charset="0"/>
              </a:rPr>
              <a:t>Institute of High Energy Physics</a:t>
            </a:r>
          </a:p>
        </p:txBody>
      </p:sp>
      <p:sp>
        <p:nvSpPr>
          <p:cNvPr id="9" name="矩形: 圆角 8">
            <a:extLst>
              <a:ext uri="{FF2B5EF4-FFF2-40B4-BE49-F238E27FC236}">
                <a16:creationId xmlns:a16="http://schemas.microsoft.com/office/drawing/2014/main" id="{E2F8227A-D755-47C2-923F-6FE585CC5500}"/>
              </a:ext>
            </a:extLst>
          </p:cNvPr>
          <p:cNvSpPr/>
          <p:nvPr/>
        </p:nvSpPr>
        <p:spPr>
          <a:xfrm>
            <a:off x="446585" y="3808739"/>
            <a:ext cx="29481872" cy="4938765"/>
          </a:xfrm>
          <a:prstGeom prst="roundRect">
            <a:avLst/>
          </a:prstGeom>
          <a:ln w="57150">
            <a:solidFill>
              <a:srgbClr val="4845C3"/>
            </a:solidFill>
          </a:ln>
        </p:spPr>
        <p:style>
          <a:lnRef idx="2">
            <a:schemeClr val="accent1"/>
          </a:lnRef>
          <a:fillRef idx="1">
            <a:schemeClr val="lt1"/>
          </a:fillRef>
          <a:effectRef idx="0">
            <a:schemeClr val="accent1"/>
          </a:effectRef>
          <a:fontRef idx="minor">
            <a:schemeClr val="dk1"/>
          </a:fontRef>
        </p:style>
        <p:txBody>
          <a:bodyPr rtlCol="0" anchor="t" anchorCtr="0"/>
          <a:lstStyle/>
          <a:p>
            <a:r>
              <a:rPr lang="en-US" altLang="zh-CN" sz="5400" dirty="0">
                <a:latin typeface="Times New Roman" panose="02020603050405020304" pitchFamily="18" charset="0"/>
                <a:cs typeface="Times New Roman" panose="02020603050405020304" pitchFamily="18" charset="0"/>
              </a:rPr>
              <a:t>Motivation</a:t>
            </a:r>
          </a:p>
          <a:p>
            <a:r>
              <a:rPr lang="en-US" altLang="zh-CN" sz="3300" dirty="0">
                <a:latin typeface="Times New Roman" panose="02020603050405020304" pitchFamily="18" charset="0"/>
                <a:cs typeface="Times New Roman" panose="02020603050405020304" pitchFamily="18" charset="0"/>
              </a:rPr>
              <a:t>The upcoming high-energy physics experiments, such as the future CEPC, will generate data at an unprecedented scale, from petabytes to exabytes. This poses a common computational grand challenge: how to process massive datasets efficiently across heterogeneous computing resources. Traditional data processing paradigms often struggle with severe resource under-utilization and performance bottlenecks, particularly due to inefficient I/O operations (e.g., high-latency disk access and network congestion) when handling large-scale datasets. Additionally, these paradigms lack the flexibility to integrate modern machine learning (ML) methods, such as distributed training and real-time inference, which are critical for optimizing complex analysis workflows in hybrid CPU/GPU environments. There is a need for a generic, scalable, and intelligent analysis framework that can dynamically orchestrate tasks and balance loads to fully exploit the potential of modern computing clusters. The concurrent and distributed framework presented here is designed to meet this exact need, holding high applicability for the computational demands of the CEPC project. </a:t>
            </a:r>
          </a:p>
        </p:txBody>
      </p:sp>
      <p:sp>
        <p:nvSpPr>
          <p:cNvPr id="2" name="矩形: 圆角 1">
            <a:extLst>
              <a:ext uri="{FF2B5EF4-FFF2-40B4-BE49-F238E27FC236}">
                <a16:creationId xmlns:a16="http://schemas.microsoft.com/office/drawing/2014/main" id="{8365C068-0808-4DCC-B4F2-C600B78D9CFE}"/>
              </a:ext>
            </a:extLst>
          </p:cNvPr>
          <p:cNvSpPr/>
          <p:nvPr/>
        </p:nvSpPr>
        <p:spPr>
          <a:xfrm>
            <a:off x="620850" y="9169522"/>
            <a:ext cx="12572636" cy="10788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000" dirty="0">
                <a:latin typeface="Times New Roman" panose="02020603050405020304" pitchFamily="18" charset="0"/>
                <a:cs typeface="Times New Roman" panose="02020603050405020304" pitchFamily="18" charset="0"/>
              </a:rPr>
              <a:t>Framework Requirements</a:t>
            </a:r>
            <a:endParaRPr lang="zh-CN" altLang="en-US" sz="6000" dirty="0"/>
          </a:p>
        </p:txBody>
      </p:sp>
      <p:sp>
        <p:nvSpPr>
          <p:cNvPr id="67" name="文本框 66">
            <a:extLst>
              <a:ext uri="{FF2B5EF4-FFF2-40B4-BE49-F238E27FC236}">
                <a16:creationId xmlns:a16="http://schemas.microsoft.com/office/drawing/2014/main" id="{D4982B4C-355C-4319-A966-B003A0E365B5}"/>
              </a:ext>
            </a:extLst>
          </p:cNvPr>
          <p:cNvSpPr txBox="1"/>
          <p:nvPr/>
        </p:nvSpPr>
        <p:spPr>
          <a:xfrm>
            <a:off x="563216" y="16180448"/>
            <a:ext cx="13047877" cy="4154984"/>
          </a:xfrm>
          <a:prstGeom prst="rect">
            <a:avLst/>
          </a:prstGeom>
          <a:noFill/>
        </p:spPr>
        <p:txBody>
          <a:bodyPr wrap="square" rtlCol="0">
            <a:spAutoFit/>
          </a:bodyPr>
          <a:lstStyle/>
          <a:p>
            <a:pPr algn="l"/>
            <a:r>
              <a:rPr lang="en-US" altLang="zh-CN" sz="3300" dirty="0">
                <a:latin typeface="Times New Roman" panose="02020603050405020304" pitchFamily="18" charset="0"/>
                <a:cs typeface="Times New Roman" panose="02020603050405020304" pitchFamily="18" charset="0"/>
              </a:rPr>
              <a:t>The proposed framework is built on MPI (Message Passing Interface) to enable high-performance, distributed computing for large-scale data processing. </a:t>
            </a:r>
          </a:p>
          <a:p>
            <a:pPr algn="l"/>
            <a:r>
              <a:rPr lang="en-US" altLang="zh-CN" sz="3300" b="1" dirty="0">
                <a:latin typeface="Times New Roman" panose="02020603050405020304" pitchFamily="18" charset="0"/>
                <a:cs typeface="Times New Roman" panose="02020603050405020304" pitchFamily="18" charset="0"/>
              </a:rPr>
              <a:t>Dynamic Task Scheduler (MPI Scheduler)</a:t>
            </a:r>
          </a:p>
          <a:p>
            <a:pPr marL="457200" indent="-457200" algn="l">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The entire framework relies on MPI for communication, ensuring low-latency, high-throughput task orchestration. </a:t>
            </a:r>
          </a:p>
          <a:p>
            <a:pPr marL="457200" indent="-457200" algn="l">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Implements dynamic task allocation based on workload priorities and resource availability.</a:t>
            </a:r>
          </a:p>
        </p:txBody>
      </p:sp>
      <p:sp>
        <p:nvSpPr>
          <p:cNvPr id="173" name="矩形: 圆角 172">
            <a:extLst>
              <a:ext uri="{FF2B5EF4-FFF2-40B4-BE49-F238E27FC236}">
                <a16:creationId xmlns:a16="http://schemas.microsoft.com/office/drawing/2014/main" id="{5EA0D8CB-51C3-4D90-BD3B-9C28E8A668E0}"/>
              </a:ext>
            </a:extLst>
          </p:cNvPr>
          <p:cNvSpPr/>
          <p:nvPr/>
        </p:nvSpPr>
        <p:spPr>
          <a:xfrm>
            <a:off x="15187521" y="35559958"/>
            <a:ext cx="14648527"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600" dirty="0">
                <a:latin typeface="Times New Roman" panose="02020603050405020304" pitchFamily="18" charset="0"/>
                <a:cs typeface="Times New Roman" panose="02020603050405020304" pitchFamily="18" charset="0"/>
              </a:rPr>
              <a:t>Conclusion &amp; Outlook</a:t>
            </a:r>
          </a:p>
        </p:txBody>
      </p:sp>
      <p:sp>
        <p:nvSpPr>
          <p:cNvPr id="175" name="文本框 174">
            <a:extLst>
              <a:ext uri="{FF2B5EF4-FFF2-40B4-BE49-F238E27FC236}">
                <a16:creationId xmlns:a16="http://schemas.microsoft.com/office/drawing/2014/main" id="{76EA5E30-F81D-4731-880A-C1F674D371A0}"/>
              </a:ext>
            </a:extLst>
          </p:cNvPr>
          <p:cNvSpPr txBox="1"/>
          <p:nvPr/>
        </p:nvSpPr>
        <p:spPr>
          <a:xfrm>
            <a:off x="15137606" y="36798915"/>
            <a:ext cx="15138400" cy="4662815"/>
          </a:xfrm>
          <a:prstGeom prst="rect">
            <a:avLst/>
          </a:prstGeom>
          <a:noFill/>
        </p:spPr>
        <p:txBody>
          <a:bodyPr wrap="square">
            <a:spAutoFit/>
          </a:bodyPr>
          <a:lstStyle/>
          <a:p>
            <a:r>
              <a:rPr lang="en-US" altLang="zh-CN" sz="3300" dirty="0">
                <a:latin typeface="Times New Roman" panose="02020603050405020304" pitchFamily="18" charset="0"/>
                <a:ea typeface="宋体" panose="02010600030101010101" pitchFamily="2" charset="-122"/>
                <a:cs typeface="Times New Roman" panose="02020603050405020304" pitchFamily="18" charset="0"/>
              </a:rPr>
              <a:t>We present a high-performance, scalable, and flexible analysis framework that addresses key computational challenges in modern HEP, ready to empower the data processing workflows of future experiments like CEPC.</a:t>
            </a:r>
          </a:p>
          <a:p>
            <a:r>
              <a:rPr lang="en-US" altLang="zh-CN" sz="3300" dirty="0">
                <a:latin typeface="Times New Roman" panose="02020603050405020304" pitchFamily="18" charset="0"/>
                <a:ea typeface="宋体" panose="02010600030101010101" pitchFamily="2" charset="-122"/>
                <a:cs typeface="Times New Roman" panose="02020603050405020304" pitchFamily="18" charset="0"/>
              </a:rPr>
              <a:t>Future Work:</a:t>
            </a:r>
          </a:p>
          <a:p>
            <a:pPr marL="457200" indent="-457200">
              <a:buFont typeface="Wingdings" panose="05000000000000000000" pitchFamily="2" charset="2"/>
              <a:buChar char="l"/>
            </a:pPr>
            <a:r>
              <a:rPr lang="en-US" altLang="zh-CN" sz="3300" dirty="0">
                <a:latin typeface="Times New Roman" panose="02020603050405020304" pitchFamily="18" charset="0"/>
                <a:ea typeface="宋体" panose="02010600030101010101" pitchFamily="2" charset="-122"/>
                <a:cs typeface="Times New Roman" panose="02020603050405020304" pitchFamily="18" charset="0"/>
              </a:rPr>
              <a:t>Extend to GPU nodes; </a:t>
            </a:r>
          </a:p>
          <a:p>
            <a:pPr marL="457200" indent="-457200">
              <a:buFont typeface="Wingdings" panose="05000000000000000000" pitchFamily="2" charset="2"/>
              <a:buChar char="l"/>
            </a:pPr>
            <a:r>
              <a:rPr lang="en-US" altLang="zh-CN" sz="3300" dirty="0">
                <a:latin typeface="Times New Roman" panose="02020603050405020304" pitchFamily="18" charset="0"/>
                <a:ea typeface="宋体" panose="02010600030101010101" pitchFamily="2" charset="-122"/>
                <a:cs typeface="Times New Roman" panose="02020603050405020304" pitchFamily="18" charset="0"/>
              </a:rPr>
              <a:t>Dynamic task allocation/scheduling: </a:t>
            </a:r>
            <a:r>
              <a:rPr lang="en-US" altLang="zh-CN" sz="3300" dirty="0">
                <a:latin typeface="Times New Roman" panose="02020603050405020304" pitchFamily="18" charset="0"/>
                <a:cs typeface="Times New Roman" panose="02020603050405020304" pitchFamily="18" charset="0"/>
              </a:rPr>
              <a:t>When a worker finishes the computational task first and becomes idle, the master should schedule a portion of the computational tasks from other workers to it.</a:t>
            </a:r>
            <a:endParaRPr lang="en-US" altLang="zh-CN" sz="3300" dirty="0">
              <a:latin typeface="Times New Roman" panose="02020603050405020304" pitchFamily="18" charset="0"/>
              <a:ea typeface="宋体" panose="02010600030101010101" pitchFamily="2" charset="-122"/>
              <a:cs typeface="Times New Roman" panose="02020603050405020304" pitchFamily="18" charset="0"/>
            </a:endParaRPr>
          </a:p>
          <a:p>
            <a:pPr marL="457200" indent="-457200">
              <a:buFont typeface="Wingdings" panose="05000000000000000000" pitchFamily="2" charset="2"/>
              <a:buChar char="l"/>
            </a:pPr>
            <a:r>
              <a:rPr lang="en-US" altLang="zh-CN" sz="3300" dirty="0">
                <a:latin typeface="Times New Roman" panose="02020603050405020304" pitchFamily="18" charset="0"/>
                <a:ea typeface="宋体" panose="02010600030101010101" pitchFamily="2" charset="-122"/>
                <a:cs typeface="Times New Roman" panose="02020603050405020304" pitchFamily="18" charset="0"/>
              </a:rPr>
              <a:t>Customize and optimize for CEPC's specific computing model.</a:t>
            </a:r>
          </a:p>
        </p:txBody>
      </p:sp>
      <p:sp>
        <p:nvSpPr>
          <p:cNvPr id="44" name="矩形: 圆角 43">
            <a:extLst>
              <a:ext uri="{FF2B5EF4-FFF2-40B4-BE49-F238E27FC236}">
                <a16:creationId xmlns:a16="http://schemas.microsoft.com/office/drawing/2014/main" id="{6DCA3683-FD08-491D-BC8B-E7E787331ED5}"/>
              </a:ext>
            </a:extLst>
          </p:cNvPr>
          <p:cNvSpPr/>
          <p:nvPr/>
        </p:nvSpPr>
        <p:spPr>
          <a:xfrm>
            <a:off x="0" y="42054061"/>
            <a:ext cx="30275213" cy="7466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000" dirty="0">
                <a:solidFill>
                  <a:schemeClr val="bg1"/>
                </a:solidFill>
                <a:latin typeface="Times New Roman" panose="02020603050405020304" pitchFamily="18" charset="0"/>
                <a:cs typeface="Times New Roman" panose="02020603050405020304" pitchFamily="18" charset="0"/>
              </a:rPr>
              <a:t>https://indico.ihep.ac.cn/event/25300/            The 2025 International Workshop on the High Energy Circular Electron Positron Collider, Guangzhou, China             jinsz@ihep.ac.cn </a:t>
            </a:r>
          </a:p>
        </p:txBody>
      </p:sp>
      <p:sp>
        <p:nvSpPr>
          <p:cNvPr id="91" name="文本框 31">
            <a:extLst>
              <a:ext uri="{FF2B5EF4-FFF2-40B4-BE49-F238E27FC236}">
                <a16:creationId xmlns:a16="http://schemas.microsoft.com/office/drawing/2014/main" id="{4C3BCDEE-40FD-4E2D-93C4-33874CBCBD16}"/>
              </a:ext>
            </a:extLst>
          </p:cNvPr>
          <p:cNvSpPr txBox="1"/>
          <p:nvPr/>
        </p:nvSpPr>
        <p:spPr>
          <a:xfrm>
            <a:off x="7548308" y="41155009"/>
            <a:ext cx="5645178" cy="553998"/>
          </a:xfrm>
          <a:prstGeom prst="rect">
            <a:avLst/>
          </a:prstGeom>
          <a:noFill/>
          <a:ln>
            <a:noFill/>
          </a:ln>
        </p:spPr>
        <p:txBody>
          <a:bodyPr wrap="square" rtlCol="0">
            <a:spAutoFit/>
          </a:bodyPr>
          <a:lstStyle>
            <a:defPPr>
              <a:defRPr lang="en-US"/>
            </a:defPPr>
            <a:lvl1pPr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1pPr>
            <a:lvl2pPr marL="4572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2pPr>
            <a:lvl3pPr marL="9144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3pPr>
            <a:lvl4pPr marL="13716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4pPr>
            <a:lvl5pPr marL="18288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5pPr>
            <a:lvl6pPr marL="2286000" algn="l" defTabSz="914400" rtl="0" eaLnBrk="1" latinLnBrk="0" hangingPunct="1">
              <a:defRPr sz="3600" b="1" kern="1200">
                <a:solidFill>
                  <a:schemeClr val="bg1"/>
                </a:solidFill>
                <a:latin typeface="Times New Roman" pitchFamily="18" charset="0"/>
                <a:ea typeface="华文中宋" pitchFamily="2" charset="-122"/>
                <a:cs typeface="+mn-cs"/>
              </a:defRPr>
            </a:lvl6pPr>
            <a:lvl7pPr marL="2743200" algn="l" defTabSz="914400" rtl="0" eaLnBrk="1" latinLnBrk="0" hangingPunct="1">
              <a:defRPr sz="3600" b="1" kern="1200">
                <a:solidFill>
                  <a:schemeClr val="bg1"/>
                </a:solidFill>
                <a:latin typeface="Times New Roman" pitchFamily="18" charset="0"/>
                <a:ea typeface="华文中宋" pitchFamily="2" charset="-122"/>
                <a:cs typeface="+mn-cs"/>
              </a:defRPr>
            </a:lvl7pPr>
            <a:lvl8pPr marL="3200400" algn="l" defTabSz="914400" rtl="0" eaLnBrk="1" latinLnBrk="0" hangingPunct="1">
              <a:defRPr sz="3600" b="1" kern="1200">
                <a:solidFill>
                  <a:schemeClr val="bg1"/>
                </a:solidFill>
                <a:latin typeface="Times New Roman" pitchFamily="18" charset="0"/>
                <a:ea typeface="华文中宋" pitchFamily="2" charset="-122"/>
                <a:cs typeface="+mn-cs"/>
              </a:defRPr>
            </a:lvl8pPr>
            <a:lvl9pPr marL="3657600" algn="l" defTabSz="914400" rtl="0" eaLnBrk="1" latinLnBrk="0" hangingPunct="1">
              <a:defRPr sz="3600" b="1" kern="1200">
                <a:solidFill>
                  <a:schemeClr val="bg1"/>
                </a:solidFill>
                <a:latin typeface="Times New Roman" pitchFamily="18" charset="0"/>
                <a:ea typeface="华文中宋" pitchFamily="2" charset="-122"/>
                <a:cs typeface="+mn-cs"/>
              </a:defRPr>
            </a:lvl9pPr>
          </a:lstStyle>
          <a:p>
            <a:r>
              <a:rPr lang="en-US" altLang="zh-CN" sz="3000" b="0" dirty="0">
                <a:solidFill>
                  <a:schemeClr val="tx1"/>
                </a:solidFill>
                <a:cs typeface="Times New Roman" panose="02020603050405020304" pitchFamily="18" charset="0"/>
              </a:rPr>
              <a:t>Fig 2. Implement of the scheduler</a:t>
            </a:r>
          </a:p>
        </p:txBody>
      </p:sp>
      <p:sp>
        <p:nvSpPr>
          <p:cNvPr id="41" name="文本框 40">
            <a:extLst>
              <a:ext uri="{FF2B5EF4-FFF2-40B4-BE49-F238E27FC236}">
                <a16:creationId xmlns:a16="http://schemas.microsoft.com/office/drawing/2014/main" id="{EE43C1D0-7DB9-45D3-A94D-B58F35F07ED1}"/>
              </a:ext>
            </a:extLst>
          </p:cNvPr>
          <p:cNvSpPr txBox="1"/>
          <p:nvPr/>
        </p:nvSpPr>
        <p:spPr>
          <a:xfrm>
            <a:off x="563216" y="10407283"/>
            <a:ext cx="13094394" cy="4154984"/>
          </a:xfrm>
          <a:prstGeom prst="rect">
            <a:avLst/>
          </a:prstGeom>
          <a:noFill/>
        </p:spPr>
        <p:txBody>
          <a:bodyPr wrap="square">
            <a:spAutoFit/>
          </a:bodyPr>
          <a:lstStyle/>
          <a:p>
            <a:r>
              <a:rPr lang="en-US" altLang="zh-CN" sz="3300" dirty="0">
                <a:latin typeface="Times New Roman" panose="02020603050405020304" pitchFamily="18" charset="0"/>
                <a:cs typeface="Times New Roman" panose="02020603050405020304" pitchFamily="18" charset="0"/>
              </a:rPr>
              <a:t>Accelerate and simplify data analysis process across distributed nodes. </a:t>
            </a:r>
          </a:p>
          <a:p>
            <a:pPr marL="571500" indent="-5715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High-Performance Search: Enable rapid event skimming and filtering in large-scale datasets to identify critical physics signatures efficiently.</a:t>
            </a:r>
          </a:p>
          <a:p>
            <a:pPr marL="571500" indent="-5715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Task Parallelization: Split selection task across multiple nodes</a:t>
            </a:r>
          </a:p>
          <a:p>
            <a:pPr marL="571500" indent="-5715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Self-Balancing Resource Allocation: Intelligent task reassignment to eliminate idle resources.</a:t>
            </a:r>
          </a:p>
          <a:p>
            <a:pPr marL="571500" indent="-5715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Modular design: Integrate traditional analysis algorithms or ML methods in event analysis.</a:t>
            </a:r>
          </a:p>
        </p:txBody>
      </p:sp>
      <p:sp>
        <p:nvSpPr>
          <p:cNvPr id="47" name="文本框 46">
            <a:extLst>
              <a:ext uri="{FF2B5EF4-FFF2-40B4-BE49-F238E27FC236}">
                <a16:creationId xmlns:a16="http://schemas.microsoft.com/office/drawing/2014/main" id="{C3E2C65B-4576-4070-99F8-4123DD933963}"/>
              </a:ext>
            </a:extLst>
          </p:cNvPr>
          <p:cNvSpPr txBox="1"/>
          <p:nvPr/>
        </p:nvSpPr>
        <p:spPr>
          <a:xfrm>
            <a:off x="536858" y="20472548"/>
            <a:ext cx="5692388" cy="2631490"/>
          </a:xfrm>
          <a:prstGeom prst="rect">
            <a:avLst/>
          </a:prstGeom>
          <a:noFill/>
        </p:spPr>
        <p:txBody>
          <a:bodyPr wrap="square" rtlCol="0">
            <a:spAutoFit/>
          </a:bodyPr>
          <a:lstStyle/>
          <a:p>
            <a:pPr algn="l"/>
            <a:r>
              <a:rPr lang="en-US" altLang="zh-CN" sz="3300" b="1" dirty="0">
                <a:latin typeface="Times New Roman" panose="02020603050405020304" pitchFamily="18" charset="0"/>
                <a:cs typeface="Times New Roman" panose="02020603050405020304" pitchFamily="18" charset="0"/>
              </a:rPr>
              <a:t>CPU Workers: </a:t>
            </a:r>
            <a:r>
              <a:rPr lang="en-US" altLang="zh-CN" sz="3300" dirty="0">
                <a:latin typeface="Times New Roman" panose="02020603050405020304" pitchFamily="18" charset="0"/>
                <a:cs typeface="Times New Roman" panose="02020603050405020304" pitchFamily="18" charset="0"/>
              </a:rPr>
              <a:t>Execute general-purpose computing tasks (e.g., data preprocessing, traditional analysis).</a:t>
            </a:r>
          </a:p>
          <a:p>
            <a:pPr algn="l"/>
            <a:endParaRPr lang="en-US" altLang="zh-CN" sz="3300" b="1" dirty="0">
              <a:latin typeface="Times New Roman" panose="02020603050405020304" pitchFamily="18" charset="0"/>
              <a:cs typeface="Times New Roman" panose="02020603050405020304" pitchFamily="18" charset="0"/>
            </a:endParaRPr>
          </a:p>
        </p:txBody>
      </p:sp>
      <p:sp>
        <p:nvSpPr>
          <p:cNvPr id="52" name="文本框 51">
            <a:extLst>
              <a:ext uri="{FF2B5EF4-FFF2-40B4-BE49-F238E27FC236}">
                <a16:creationId xmlns:a16="http://schemas.microsoft.com/office/drawing/2014/main" id="{27D4756C-E18D-43D6-8890-381C59B4A093}"/>
              </a:ext>
            </a:extLst>
          </p:cNvPr>
          <p:cNvSpPr txBox="1"/>
          <p:nvPr/>
        </p:nvSpPr>
        <p:spPr>
          <a:xfrm>
            <a:off x="502464" y="29969834"/>
            <a:ext cx="8685503" cy="4662815"/>
          </a:xfrm>
          <a:prstGeom prst="rect">
            <a:avLst/>
          </a:prstGeom>
          <a:noFill/>
        </p:spPr>
        <p:txBody>
          <a:bodyPr wrap="square">
            <a:spAutoFit/>
          </a:bodyPr>
          <a:lstStyle/>
          <a:p>
            <a:r>
              <a:rPr lang="en-US" altLang="zh-CN" sz="3300" b="1" dirty="0">
                <a:latin typeface="Times New Roman" panose="02020603050405020304" pitchFamily="18" charset="0"/>
                <a:cs typeface="Times New Roman" panose="02020603050405020304" pitchFamily="18" charset="0"/>
              </a:rPr>
              <a:t>Main thread of</a:t>
            </a:r>
            <a:r>
              <a:rPr lang="zh-CN" altLang="en-US" sz="3300" b="1" dirty="0">
                <a:latin typeface="Times New Roman" panose="02020603050405020304" pitchFamily="18" charset="0"/>
                <a:cs typeface="Times New Roman" panose="02020603050405020304" pitchFamily="18" charset="0"/>
              </a:rPr>
              <a:t> </a:t>
            </a:r>
            <a:r>
              <a:rPr lang="en-US" altLang="zh-CN" sz="3300" b="1" dirty="0">
                <a:latin typeface="Times New Roman" panose="02020603050405020304" pitchFamily="18" charset="0"/>
                <a:cs typeface="Times New Roman" panose="02020603050405020304" pitchFamily="18" charset="0"/>
              </a:rPr>
              <a:t>MPI-Master: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Initialization: Open TCP port → Wait for workers → Create worker threads for each worker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Maintains the connection between the master and workers based on the backend heartbeat mechanism.</a:t>
            </a:r>
          </a:p>
          <a:p>
            <a:pPr marL="457200" indent="-457200">
              <a:buFont typeface="Wingdings" panose="05000000000000000000" pitchFamily="2" charset="2"/>
              <a:buChar char="l"/>
            </a:pPr>
            <a:endParaRPr lang="en-US" altLang="zh-CN" sz="3300" dirty="0">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Char char="l"/>
            </a:pPr>
            <a:endParaRPr lang="en-US" altLang="zh-CN" sz="3300" dirty="0">
              <a:latin typeface="Times New Roman" panose="02020603050405020304" pitchFamily="18" charset="0"/>
              <a:cs typeface="Times New Roman" panose="02020603050405020304" pitchFamily="18" charset="0"/>
            </a:endParaRPr>
          </a:p>
        </p:txBody>
      </p:sp>
      <p:sp>
        <p:nvSpPr>
          <p:cNvPr id="55" name="矩形: 圆角 54">
            <a:extLst>
              <a:ext uri="{FF2B5EF4-FFF2-40B4-BE49-F238E27FC236}">
                <a16:creationId xmlns:a16="http://schemas.microsoft.com/office/drawing/2014/main" id="{15F26901-4125-4532-B459-CECE08074675}"/>
              </a:ext>
            </a:extLst>
          </p:cNvPr>
          <p:cNvSpPr/>
          <p:nvPr/>
        </p:nvSpPr>
        <p:spPr>
          <a:xfrm>
            <a:off x="574333" y="14805395"/>
            <a:ext cx="12619153" cy="10788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000" dirty="0">
                <a:latin typeface="Times New Roman" panose="02020603050405020304" pitchFamily="18" charset="0"/>
                <a:cs typeface="Times New Roman" panose="02020603050405020304" pitchFamily="18" charset="0"/>
              </a:rPr>
              <a:t>Design Overview</a:t>
            </a:r>
            <a:endParaRPr lang="zh-CN" altLang="en-US" sz="6000" dirty="0"/>
          </a:p>
        </p:txBody>
      </p:sp>
      <p:sp>
        <p:nvSpPr>
          <p:cNvPr id="56" name="矩形: 圆角 55">
            <a:extLst>
              <a:ext uri="{FF2B5EF4-FFF2-40B4-BE49-F238E27FC236}">
                <a16:creationId xmlns:a16="http://schemas.microsoft.com/office/drawing/2014/main" id="{8704C1C3-46FA-4AAD-A3BF-3787D2D6D344}"/>
              </a:ext>
            </a:extLst>
          </p:cNvPr>
          <p:cNvSpPr/>
          <p:nvPr/>
        </p:nvSpPr>
        <p:spPr>
          <a:xfrm>
            <a:off x="15137606" y="9169522"/>
            <a:ext cx="13550333" cy="10788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000">
                <a:latin typeface="Times New Roman" panose="02020603050405020304" pitchFamily="18" charset="0"/>
                <a:cs typeface="Times New Roman" panose="02020603050405020304" pitchFamily="18" charset="0"/>
              </a:rPr>
              <a:t>Implementation </a:t>
            </a:r>
            <a:r>
              <a:rPr lang="en-US" altLang="zh-CN" sz="6000" dirty="0">
                <a:latin typeface="Times New Roman" panose="02020603050405020304" pitchFamily="18" charset="0"/>
                <a:cs typeface="Times New Roman" panose="02020603050405020304" pitchFamily="18" charset="0"/>
              </a:rPr>
              <a:t>of Workers</a:t>
            </a:r>
            <a:endParaRPr lang="zh-CN" altLang="en-US" sz="6000" dirty="0"/>
          </a:p>
        </p:txBody>
      </p:sp>
      <p:pic>
        <p:nvPicPr>
          <p:cNvPr id="14" name="图片 13">
            <a:extLst>
              <a:ext uri="{FF2B5EF4-FFF2-40B4-BE49-F238E27FC236}">
                <a16:creationId xmlns:a16="http://schemas.microsoft.com/office/drawing/2014/main" id="{FAE35E10-92DE-4F1C-ADDA-3F18B2ED008A}"/>
              </a:ext>
            </a:extLst>
          </p:cNvPr>
          <p:cNvPicPr>
            <a:picLocks noChangeAspect="1"/>
          </p:cNvPicPr>
          <p:nvPr/>
        </p:nvPicPr>
        <p:blipFill>
          <a:blip r:embed="rId4"/>
          <a:stretch>
            <a:fillRect/>
          </a:stretch>
        </p:blipFill>
        <p:spPr>
          <a:xfrm>
            <a:off x="20429974" y="20141171"/>
            <a:ext cx="9156549" cy="10028600"/>
          </a:xfrm>
          <a:prstGeom prst="rect">
            <a:avLst/>
          </a:prstGeom>
        </p:spPr>
      </p:pic>
      <p:sp>
        <p:nvSpPr>
          <p:cNvPr id="62" name="文本框 61">
            <a:extLst>
              <a:ext uri="{FF2B5EF4-FFF2-40B4-BE49-F238E27FC236}">
                <a16:creationId xmlns:a16="http://schemas.microsoft.com/office/drawing/2014/main" id="{959E1974-DBD1-42A0-B220-319CD168FE25}"/>
              </a:ext>
            </a:extLst>
          </p:cNvPr>
          <p:cNvSpPr txBox="1"/>
          <p:nvPr/>
        </p:nvSpPr>
        <p:spPr>
          <a:xfrm>
            <a:off x="15144940" y="31195535"/>
            <a:ext cx="14516757" cy="4154984"/>
          </a:xfrm>
          <a:prstGeom prst="rect">
            <a:avLst/>
          </a:prstGeom>
          <a:noFill/>
        </p:spPr>
        <p:txBody>
          <a:bodyPr wrap="square">
            <a:spAutoFit/>
          </a:bodyPr>
          <a:lstStyle/>
          <a:p>
            <a:r>
              <a:rPr lang="en-US" altLang="zh-CN" sz="3300" b="1" dirty="0">
                <a:latin typeface="Times New Roman" panose="02020603050405020304" pitchFamily="18" charset="0"/>
                <a:cs typeface="Times New Roman" panose="02020603050405020304" pitchFamily="18" charset="0"/>
              </a:rPr>
              <a:t>GPU Worker (Being implemented)</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GPU nodes first register as a service with the Master.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When a CPU worker encounters a computation-intensive task, it requests the Master to schedule an available GPU worker as a service.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The CPU worker then directly submits the task, along with data preprocessed and compressed using real-time algorithms, to the designated GPU worker.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Upon completion, the GPU returns the results directly to the CPU worker for final integration.</a:t>
            </a:r>
          </a:p>
        </p:txBody>
      </p:sp>
      <p:sp>
        <p:nvSpPr>
          <p:cNvPr id="63" name="文本框 62">
            <a:extLst>
              <a:ext uri="{FF2B5EF4-FFF2-40B4-BE49-F238E27FC236}">
                <a16:creationId xmlns:a16="http://schemas.microsoft.com/office/drawing/2014/main" id="{A36DE53B-A91E-49E9-996B-078C76DF8493}"/>
              </a:ext>
            </a:extLst>
          </p:cNvPr>
          <p:cNvSpPr txBox="1"/>
          <p:nvPr/>
        </p:nvSpPr>
        <p:spPr>
          <a:xfrm>
            <a:off x="15180686" y="10394296"/>
            <a:ext cx="14405837" cy="2123658"/>
          </a:xfrm>
          <a:prstGeom prst="rect">
            <a:avLst/>
          </a:prstGeom>
          <a:noFill/>
        </p:spPr>
        <p:txBody>
          <a:bodyPr wrap="square">
            <a:spAutoFit/>
          </a:bodyPr>
          <a:lstStyle/>
          <a:p>
            <a:r>
              <a:rPr lang="en-US" altLang="zh-CN" sz="3300" dirty="0">
                <a:latin typeface="Times New Roman" panose="02020603050405020304" pitchFamily="18" charset="0"/>
                <a:cs typeface="Times New Roman" panose="02020603050405020304" pitchFamily="18" charset="0"/>
              </a:rPr>
              <a:t>One Master will manage several Workers. The Worker starts in an idle state, waiting to establish a connection with the Master. After registering with Master, it will receive commands from Master and execute, send status back to Master. The whole process is as below:</a:t>
            </a:r>
          </a:p>
        </p:txBody>
      </p:sp>
      <p:sp>
        <p:nvSpPr>
          <p:cNvPr id="69" name="文本框 34">
            <a:extLst>
              <a:ext uri="{FF2B5EF4-FFF2-40B4-BE49-F238E27FC236}">
                <a16:creationId xmlns:a16="http://schemas.microsoft.com/office/drawing/2014/main" id="{8DEA753D-088D-4D40-A783-09DB24B0C10E}"/>
              </a:ext>
            </a:extLst>
          </p:cNvPr>
          <p:cNvSpPr txBox="1"/>
          <p:nvPr/>
        </p:nvSpPr>
        <p:spPr>
          <a:xfrm>
            <a:off x="20870174" y="29711808"/>
            <a:ext cx="6765104" cy="553998"/>
          </a:xfrm>
          <a:prstGeom prst="rect">
            <a:avLst/>
          </a:prstGeom>
          <a:noFill/>
          <a:ln>
            <a:noFill/>
          </a:ln>
        </p:spPr>
        <p:txBody>
          <a:bodyPr wrap="square" rtlCol="0">
            <a:spAutoFit/>
          </a:bodyPr>
          <a:lstStyle>
            <a:defPPr>
              <a:defRPr lang="en-US"/>
            </a:defPPr>
            <a:lvl1pPr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1pPr>
            <a:lvl2pPr marL="4572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2pPr>
            <a:lvl3pPr marL="9144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3pPr>
            <a:lvl4pPr marL="13716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4pPr>
            <a:lvl5pPr marL="18288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5pPr>
            <a:lvl6pPr marL="22860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6pPr>
            <a:lvl7pPr marL="27432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7pPr>
            <a:lvl8pPr marL="32004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8pPr>
            <a:lvl9pPr marL="36576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9pPr>
          </a:lstStyle>
          <a:p>
            <a:r>
              <a:rPr lang="en-US" altLang="zh-CN" sz="3000" b="0" dirty="0">
                <a:solidFill>
                  <a:schemeClr val="tx1"/>
                </a:solidFill>
                <a:cs typeface="Times New Roman" panose="02020603050405020304" pitchFamily="18" charset="0"/>
              </a:rPr>
              <a:t>Fig4. Worker State Transition Diagram</a:t>
            </a:r>
            <a:endParaRPr lang="zh-CN" altLang="en-US" sz="3000" b="0" dirty="0">
              <a:solidFill>
                <a:schemeClr val="tx1"/>
              </a:solidFill>
              <a:cs typeface="Times New Roman" panose="02020603050405020304" pitchFamily="18" charset="0"/>
            </a:endParaRPr>
          </a:p>
        </p:txBody>
      </p:sp>
      <p:sp>
        <p:nvSpPr>
          <p:cNvPr id="51" name="矩形: 圆角 50">
            <a:extLst>
              <a:ext uri="{FF2B5EF4-FFF2-40B4-BE49-F238E27FC236}">
                <a16:creationId xmlns:a16="http://schemas.microsoft.com/office/drawing/2014/main" id="{4F73B9B5-9E92-4718-806E-581C7E83760E}"/>
              </a:ext>
            </a:extLst>
          </p:cNvPr>
          <p:cNvSpPr/>
          <p:nvPr/>
        </p:nvSpPr>
        <p:spPr>
          <a:xfrm>
            <a:off x="577784" y="28719494"/>
            <a:ext cx="12662418" cy="10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6000" dirty="0">
                <a:latin typeface="Times New Roman" panose="02020603050405020304" pitchFamily="18" charset="0"/>
                <a:cs typeface="Times New Roman" panose="02020603050405020304" pitchFamily="18" charset="0"/>
              </a:rPr>
              <a:t>MPI-based Distributed Scheduler</a:t>
            </a:r>
          </a:p>
        </p:txBody>
      </p:sp>
      <p:sp>
        <p:nvSpPr>
          <p:cNvPr id="59" name="文本框 58">
            <a:extLst>
              <a:ext uri="{FF2B5EF4-FFF2-40B4-BE49-F238E27FC236}">
                <a16:creationId xmlns:a16="http://schemas.microsoft.com/office/drawing/2014/main" id="{A857649B-C345-43BC-BF4A-8A6E85F46FC9}"/>
              </a:ext>
            </a:extLst>
          </p:cNvPr>
          <p:cNvSpPr txBox="1"/>
          <p:nvPr/>
        </p:nvSpPr>
        <p:spPr>
          <a:xfrm>
            <a:off x="536858" y="22665129"/>
            <a:ext cx="3248106" cy="5678478"/>
          </a:xfrm>
          <a:prstGeom prst="rect">
            <a:avLst/>
          </a:prstGeom>
          <a:noFill/>
        </p:spPr>
        <p:txBody>
          <a:bodyPr wrap="square" rtlCol="0">
            <a:spAutoFit/>
          </a:bodyPr>
          <a:lstStyle/>
          <a:p>
            <a:pPr algn="l"/>
            <a:r>
              <a:rPr lang="en-US" altLang="zh-CN" sz="3300" b="1" dirty="0">
                <a:latin typeface="Times New Roman" panose="02020603050405020304" pitchFamily="18" charset="0"/>
                <a:cs typeface="Times New Roman" panose="02020603050405020304" pitchFamily="18" charset="0"/>
              </a:rPr>
              <a:t>GPU Workers: </a:t>
            </a:r>
            <a:r>
              <a:rPr lang="en-US" altLang="zh-CN" sz="3300" dirty="0">
                <a:latin typeface="Times New Roman" panose="02020603050405020304" pitchFamily="18" charset="0"/>
                <a:cs typeface="Times New Roman" panose="02020603050405020304" pitchFamily="18" charset="0"/>
              </a:rPr>
              <a:t>Work as a service.</a:t>
            </a:r>
          </a:p>
          <a:p>
            <a:pPr algn="l"/>
            <a:r>
              <a:rPr lang="en-US" altLang="zh-CN" sz="3300" dirty="0">
                <a:latin typeface="Times New Roman" panose="02020603050405020304" pitchFamily="18" charset="0"/>
                <a:cs typeface="Times New Roman" panose="02020603050405020304" pitchFamily="18" charset="0"/>
              </a:rPr>
              <a:t>Accelerate ML workloads (e.g., distributed training, real-time inference) and computationally intensive tasks (e.g., event reconstruction).</a:t>
            </a:r>
          </a:p>
        </p:txBody>
      </p:sp>
      <p:sp>
        <p:nvSpPr>
          <p:cNvPr id="60" name="文本框 59">
            <a:extLst>
              <a:ext uri="{FF2B5EF4-FFF2-40B4-BE49-F238E27FC236}">
                <a16:creationId xmlns:a16="http://schemas.microsoft.com/office/drawing/2014/main" id="{198D289F-0C52-43D2-A921-BA7B2F63442E}"/>
              </a:ext>
            </a:extLst>
          </p:cNvPr>
          <p:cNvSpPr txBox="1"/>
          <p:nvPr/>
        </p:nvSpPr>
        <p:spPr>
          <a:xfrm>
            <a:off x="574333" y="33689867"/>
            <a:ext cx="8383090" cy="4154984"/>
          </a:xfrm>
          <a:prstGeom prst="rect">
            <a:avLst/>
          </a:prstGeom>
          <a:noFill/>
        </p:spPr>
        <p:txBody>
          <a:bodyPr wrap="square">
            <a:spAutoFit/>
          </a:bodyPr>
          <a:lstStyle/>
          <a:p>
            <a:r>
              <a:rPr lang="en-US" altLang="zh-CN" sz="3300" b="1" dirty="0">
                <a:latin typeface="Times New Roman" panose="02020603050405020304" pitchFamily="18" charset="0"/>
                <a:cs typeface="Times New Roman" panose="02020603050405020304" pitchFamily="18" charset="0"/>
              </a:rPr>
              <a:t>Main thread launches two components:</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Worker Threads: Multiple threads (1→n) run in parallel to execute core tasks (e.g., Send different commands to external workers).</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Feedback Thread: Lives within the Feedback System and manages status monitoring/feedback relay.</a:t>
            </a:r>
          </a:p>
          <a:p>
            <a:pPr marL="457200" indent="-457200">
              <a:buFont typeface="Wingdings" panose="05000000000000000000" pitchFamily="2" charset="2"/>
              <a:buChar char="l"/>
            </a:pPr>
            <a:endParaRPr lang="en-US" altLang="zh-CN" sz="3300" dirty="0">
              <a:latin typeface="Times New Roman" panose="02020603050405020304" pitchFamily="18" charset="0"/>
              <a:cs typeface="Times New Roman" panose="02020603050405020304" pitchFamily="18" charset="0"/>
            </a:endParaRPr>
          </a:p>
        </p:txBody>
      </p:sp>
      <p:sp>
        <p:nvSpPr>
          <p:cNvPr id="61" name="文本框 60">
            <a:extLst>
              <a:ext uri="{FF2B5EF4-FFF2-40B4-BE49-F238E27FC236}">
                <a16:creationId xmlns:a16="http://schemas.microsoft.com/office/drawing/2014/main" id="{E830F31E-E607-4222-BE4E-38E81BCA1300}"/>
              </a:ext>
            </a:extLst>
          </p:cNvPr>
          <p:cNvSpPr txBox="1"/>
          <p:nvPr/>
        </p:nvSpPr>
        <p:spPr>
          <a:xfrm>
            <a:off x="662761" y="37480198"/>
            <a:ext cx="6244407" cy="4154984"/>
          </a:xfrm>
          <a:prstGeom prst="rect">
            <a:avLst/>
          </a:prstGeom>
          <a:noFill/>
        </p:spPr>
        <p:txBody>
          <a:bodyPr wrap="square">
            <a:spAutoFit/>
          </a:bodyPr>
          <a:lstStyle/>
          <a:p>
            <a:r>
              <a:rPr lang="en-US" altLang="zh-CN" sz="3300" b="1" dirty="0">
                <a:latin typeface="Times New Roman" panose="02020603050405020304" pitchFamily="18" charset="0"/>
                <a:cs typeface="Times New Roman" panose="02020603050405020304" pitchFamily="18" charset="0"/>
              </a:rPr>
              <a:t>Feedback system operations: </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The Feedback Thread initiates Monitor Status to track Worker Thread progress or external responses.</a:t>
            </a:r>
          </a:p>
          <a:p>
            <a:pPr marL="457200" indent="-457200">
              <a:buFont typeface="Wingdings" panose="05000000000000000000" pitchFamily="2" charset="2"/>
              <a:buChar char="l"/>
            </a:pPr>
            <a:r>
              <a:rPr lang="en-US" altLang="zh-CN" sz="3300" dirty="0">
                <a:latin typeface="Times New Roman" panose="02020603050405020304" pitchFamily="18" charset="0"/>
                <a:cs typeface="Times New Roman" panose="02020603050405020304" pitchFamily="18" charset="0"/>
              </a:rPr>
              <a:t>Monitor Status → Check: feedback received? → If Yes, notify the main thread.</a:t>
            </a:r>
          </a:p>
        </p:txBody>
      </p:sp>
      <p:sp>
        <p:nvSpPr>
          <p:cNvPr id="64" name="文本框 63">
            <a:extLst>
              <a:ext uri="{FF2B5EF4-FFF2-40B4-BE49-F238E27FC236}">
                <a16:creationId xmlns:a16="http://schemas.microsoft.com/office/drawing/2014/main" id="{43B50B0B-39C0-4FE6-B223-162528AB8768}"/>
              </a:ext>
            </a:extLst>
          </p:cNvPr>
          <p:cNvSpPr txBox="1"/>
          <p:nvPr/>
        </p:nvSpPr>
        <p:spPr>
          <a:xfrm>
            <a:off x="15144940" y="16063525"/>
            <a:ext cx="14152222" cy="3647152"/>
          </a:xfrm>
          <a:prstGeom prst="rect">
            <a:avLst/>
          </a:prstGeom>
          <a:noFill/>
        </p:spPr>
        <p:txBody>
          <a:bodyPr wrap="square">
            <a:spAutoFit/>
          </a:bodyPr>
          <a:lstStyle/>
          <a:p>
            <a:r>
              <a:rPr lang="en-US" altLang="zh-CN" sz="3300" b="1" dirty="0">
                <a:latin typeface="Times New Roman" panose="02020603050405020304" pitchFamily="18" charset="0"/>
                <a:cs typeface="Times New Roman" panose="02020603050405020304" pitchFamily="18" charset="0"/>
              </a:rPr>
              <a:t>Command Processor’s Lifecycle</a:t>
            </a:r>
          </a:p>
          <a:p>
            <a:r>
              <a:rPr lang="en-US" altLang="zh-CN" sz="3300" dirty="0">
                <a:latin typeface="Times New Roman" panose="02020603050405020304" pitchFamily="18" charset="0"/>
                <a:cs typeface="Times New Roman" panose="02020603050405020304" pitchFamily="18" charset="0"/>
              </a:rPr>
              <a:t>1. Receiving Commands</a:t>
            </a:r>
          </a:p>
          <a:p>
            <a:r>
              <a:rPr lang="en-US" altLang="zh-CN" sz="3300" dirty="0">
                <a:latin typeface="Times New Roman" panose="02020603050405020304" pitchFamily="18" charset="0"/>
                <a:cs typeface="Times New Roman" panose="02020603050405020304" pitchFamily="18" charset="0"/>
              </a:rPr>
              <a:t>The Worker continuously listens for commands from the Master, including:</a:t>
            </a:r>
          </a:p>
          <a:p>
            <a:pPr marL="457200" indent="-457200">
              <a:buFont typeface="Arial" panose="020B0604020202020204" pitchFamily="34" charset="0"/>
              <a:buChar char="•"/>
            </a:pPr>
            <a:r>
              <a:rPr lang="en-US" altLang="zh-CN" sz="3300" dirty="0">
                <a:latin typeface="Times New Roman" panose="02020603050405020304" pitchFamily="18" charset="0"/>
                <a:cs typeface="Times New Roman" panose="02020603050405020304" pitchFamily="18" charset="0"/>
              </a:rPr>
              <a:t>Task Assignment: Receives specific task descriptions (e.g., which files to process, which algorithms to execute). Worker adds file paths into File Buffer, waits for task execution.</a:t>
            </a:r>
          </a:p>
          <a:p>
            <a:pPr marL="457200" indent="-457200">
              <a:buFont typeface="Arial" panose="020B0604020202020204" pitchFamily="34" charset="0"/>
              <a:buChar char="•"/>
            </a:pPr>
            <a:r>
              <a:rPr lang="en-US" altLang="zh-CN" sz="3300" dirty="0">
                <a:latin typeface="Times New Roman" panose="02020603050405020304" pitchFamily="18" charset="0"/>
                <a:cs typeface="Times New Roman" panose="02020603050405020304" pitchFamily="18" charset="0"/>
              </a:rPr>
              <a:t>Control Commands: Such as START, PAUSE, or STOP.</a:t>
            </a:r>
          </a:p>
        </p:txBody>
      </p:sp>
      <p:sp>
        <p:nvSpPr>
          <p:cNvPr id="70" name="文本框 31">
            <a:extLst>
              <a:ext uri="{FF2B5EF4-FFF2-40B4-BE49-F238E27FC236}">
                <a16:creationId xmlns:a16="http://schemas.microsoft.com/office/drawing/2014/main" id="{187E7561-DAEE-4AD7-9C3E-4E250863468B}"/>
              </a:ext>
            </a:extLst>
          </p:cNvPr>
          <p:cNvSpPr txBox="1"/>
          <p:nvPr/>
        </p:nvSpPr>
        <p:spPr>
          <a:xfrm>
            <a:off x="5762358" y="28085370"/>
            <a:ext cx="6390129" cy="553998"/>
          </a:xfrm>
          <a:prstGeom prst="rect">
            <a:avLst/>
          </a:prstGeom>
          <a:noFill/>
          <a:ln>
            <a:noFill/>
          </a:ln>
        </p:spPr>
        <p:txBody>
          <a:bodyPr wrap="square" rtlCol="0">
            <a:spAutoFit/>
          </a:bodyPr>
          <a:lstStyle>
            <a:defPPr>
              <a:defRPr lang="en-US"/>
            </a:defPPr>
            <a:lvl1pPr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1pPr>
            <a:lvl2pPr marL="4572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2pPr>
            <a:lvl3pPr marL="9144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3pPr>
            <a:lvl4pPr marL="13716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4pPr>
            <a:lvl5pPr marL="1828800" algn="ctr" rtl="0" fontAlgn="base">
              <a:spcBef>
                <a:spcPct val="0"/>
              </a:spcBef>
              <a:spcAft>
                <a:spcPct val="0"/>
              </a:spcAft>
              <a:defRPr sz="3600" b="1" kern="1200">
                <a:solidFill>
                  <a:schemeClr val="bg1"/>
                </a:solidFill>
                <a:latin typeface="Times New Roman" pitchFamily="18" charset="0"/>
                <a:ea typeface="华文中宋" pitchFamily="2" charset="-122"/>
                <a:cs typeface="+mn-cs"/>
              </a:defRPr>
            </a:lvl5pPr>
            <a:lvl6pPr marL="2286000" algn="l" defTabSz="914400" rtl="0" eaLnBrk="1" latinLnBrk="0" hangingPunct="1">
              <a:defRPr sz="3600" b="1" kern="1200">
                <a:solidFill>
                  <a:schemeClr val="bg1"/>
                </a:solidFill>
                <a:latin typeface="Times New Roman" pitchFamily="18" charset="0"/>
                <a:ea typeface="华文中宋" pitchFamily="2" charset="-122"/>
                <a:cs typeface="+mn-cs"/>
              </a:defRPr>
            </a:lvl6pPr>
            <a:lvl7pPr marL="2743200" algn="l" defTabSz="914400" rtl="0" eaLnBrk="1" latinLnBrk="0" hangingPunct="1">
              <a:defRPr sz="3600" b="1" kern="1200">
                <a:solidFill>
                  <a:schemeClr val="bg1"/>
                </a:solidFill>
                <a:latin typeface="Times New Roman" pitchFamily="18" charset="0"/>
                <a:ea typeface="华文中宋" pitchFamily="2" charset="-122"/>
                <a:cs typeface="+mn-cs"/>
              </a:defRPr>
            </a:lvl7pPr>
            <a:lvl8pPr marL="3200400" algn="l" defTabSz="914400" rtl="0" eaLnBrk="1" latinLnBrk="0" hangingPunct="1">
              <a:defRPr sz="3600" b="1" kern="1200">
                <a:solidFill>
                  <a:schemeClr val="bg1"/>
                </a:solidFill>
                <a:latin typeface="Times New Roman" pitchFamily="18" charset="0"/>
                <a:ea typeface="华文中宋" pitchFamily="2" charset="-122"/>
                <a:cs typeface="+mn-cs"/>
              </a:defRPr>
            </a:lvl8pPr>
            <a:lvl9pPr marL="3657600" algn="l" defTabSz="914400" rtl="0" eaLnBrk="1" latinLnBrk="0" hangingPunct="1">
              <a:defRPr sz="3600" b="1" kern="1200">
                <a:solidFill>
                  <a:schemeClr val="bg1"/>
                </a:solidFill>
                <a:latin typeface="Times New Roman" pitchFamily="18" charset="0"/>
                <a:ea typeface="华文中宋" pitchFamily="2" charset="-122"/>
                <a:cs typeface="+mn-cs"/>
              </a:defRPr>
            </a:lvl9pPr>
          </a:lstStyle>
          <a:p>
            <a:r>
              <a:rPr lang="en-US" altLang="zh-CN" sz="3000" b="0" dirty="0">
                <a:solidFill>
                  <a:schemeClr val="tx1"/>
                </a:solidFill>
                <a:cs typeface="Times New Roman" panose="02020603050405020304" pitchFamily="18" charset="0"/>
              </a:rPr>
              <a:t>Fig 1. Workflow of the framework</a:t>
            </a:r>
          </a:p>
        </p:txBody>
      </p:sp>
      <p:sp>
        <p:nvSpPr>
          <p:cNvPr id="90" name="文本框 89">
            <a:extLst>
              <a:ext uri="{FF2B5EF4-FFF2-40B4-BE49-F238E27FC236}">
                <a16:creationId xmlns:a16="http://schemas.microsoft.com/office/drawing/2014/main" id="{0B7731F2-43AB-4EAB-B22A-92397B36158A}"/>
              </a:ext>
            </a:extLst>
          </p:cNvPr>
          <p:cNvSpPr txBox="1"/>
          <p:nvPr/>
        </p:nvSpPr>
        <p:spPr>
          <a:xfrm>
            <a:off x="15180686" y="20104417"/>
            <a:ext cx="4818214" cy="5678478"/>
          </a:xfrm>
          <a:prstGeom prst="rect">
            <a:avLst/>
          </a:prstGeom>
          <a:noFill/>
        </p:spPr>
        <p:txBody>
          <a:bodyPr wrap="square">
            <a:spAutoFit/>
          </a:bodyPr>
          <a:lstStyle/>
          <a:p>
            <a:r>
              <a:rPr lang="en-US" altLang="zh-CN" sz="3300" dirty="0">
                <a:latin typeface="Times New Roman" panose="02020603050405020304" pitchFamily="18" charset="0"/>
                <a:cs typeface="Times New Roman" panose="02020603050405020304" pitchFamily="18" charset="0"/>
              </a:rPr>
              <a:t>2. Task Execution</a:t>
            </a:r>
          </a:p>
          <a:p>
            <a:r>
              <a:rPr lang="en-US" altLang="zh-CN" sz="3300" dirty="0">
                <a:latin typeface="Times New Roman" panose="02020603050405020304" pitchFamily="18" charset="0"/>
                <a:cs typeface="Times New Roman" panose="02020603050405020304" pitchFamily="18" charset="0"/>
              </a:rPr>
              <a:t>Loads required resources (e.g., input files, algorithm configurations) based on the commands. Read files from File Buffer. Regularly updates the Master on task progress, and adjusts task priority or resource allocation based on Master instructions.</a:t>
            </a:r>
          </a:p>
        </p:txBody>
      </p:sp>
      <p:sp>
        <p:nvSpPr>
          <p:cNvPr id="93" name="文本框 92">
            <a:extLst>
              <a:ext uri="{FF2B5EF4-FFF2-40B4-BE49-F238E27FC236}">
                <a16:creationId xmlns:a16="http://schemas.microsoft.com/office/drawing/2014/main" id="{57054899-3E1F-466B-A0A0-DFA3FA7C4C93}"/>
              </a:ext>
            </a:extLst>
          </p:cNvPr>
          <p:cNvSpPr txBox="1"/>
          <p:nvPr/>
        </p:nvSpPr>
        <p:spPr>
          <a:xfrm>
            <a:off x="15124154" y="26186909"/>
            <a:ext cx="4645828" cy="4154984"/>
          </a:xfrm>
          <a:prstGeom prst="rect">
            <a:avLst/>
          </a:prstGeom>
          <a:noFill/>
        </p:spPr>
        <p:txBody>
          <a:bodyPr wrap="square">
            <a:spAutoFit/>
          </a:bodyPr>
          <a:lstStyle/>
          <a:p>
            <a:r>
              <a:rPr lang="en-US" altLang="zh-CN" sz="3300" dirty="0">
                <a:latin typeface="Times New Roman" panose="02020603050405020304" pitchFamily="18" charset="0"/>
                <a:cs typeface="Times New Roman" panose="02020603050405020304" pitchFamily="18" charset="0"/>
              </a:rPr>
              <a:t>3. Termination &amp; Cleanup</a:t>
            </a:r>
          </a:p>
          <a:p>
            <a:r>
              <a:rPr lang="en-US" altLang="zh-CN" sz="3300" dirty="0">
                <a:latin typeface="Times New Roman" panose="02020603050405020304" pitchFamily="18" charset="0"/>
                <a:cs typeface="Times New Roman" panose="02020603050405020304" pitchFamily="18" charset="0"/>
              </a:rPr>
              <a:t>After task completion, releases resources and returns to the Idle state, ready for new tasks. If instructed by the Master or finishing all tasks, fully terminates Worker process. </a:t>
            </a:r>
          </a:p>
        </p:txBody>
      </p:sp>
      <p:pic>
        <p:nvPicPr>
          <p:cNvPr id="94" name="图片 93">
            <a:extLst>
              <a:ext uri="{FF2B5EF4-FFF2-40B4-BE49-F238E27FC236}">
                <a16:creationId xmlns:a16="http://schemas.microsoft.com/office/drawing/2014/main" id="{DF779B20-2AF3-49F4-9E43-902AB2889604}"/>
              </a:ext>
            </a:extLst>
          </p:cNvPr>
          <p:cNvPicPr>
            <a:picLocks noChangeAspect="1"/>
          </p:cNvPicPr>
          <p:nvPr/>
        </p:nvPicPr>
        <p:blipFill>
          <a:blip r:embed="rId5"/>
          <a:stretch>
            <a:fillRect/>
          </a:stretch>
        </p:blipFill>
        <p:spPr>
          <a:xfrm>
            <a:off x="15118186" y="12915892"/>
            <a:ext cx="14787196" cy="1806238"/>
          </a:xfrm>
          <a:prstGeom prst="rect">
            <a:avLst/>
          </a:prstGeom>
        </p:spPr>
      </p:pic>
      <p:sp>
        <p:nvSpPr>
          <p:cNvPr id="96" name="文本框 34">
            <a:extLst>
              <a:ext uri="{FF2B5EF4-FFF2-40B4-BE49-F238E27FC236}">
                <a16:creationId xmlns:a16="http://schemas.microsoft.com/office/drawing/2014/main" id="{65E7EF28-6C9C-472E-875C-B09D81404A43}"/>
              </a:ext>
            </a:extLst>
          </p:cNvPr>
          <p:cNvSpPr txBox="1"/>
          <p:nvPr/>
        </p:nvSpPr>
        <p:spPr>
          <a:xfrm>
            <a:off x="18838499" y="14898671"/>
            <a:ext cx="6765104" cy="553998"/>
          </a:xfrm>
          <a:prstGeom prst="rect">
            <a:avLst/>
          </a:prstGeom>
          <a:noFill/>
          <a:ln>
            <a:noFill/>
          </a:ln>
        </p:spPr>
        <p:txBody>
          <a:bodyPr wrap="square" rtlCol="0">
            <a:spAutoFit/>
          </a:bodyPr>
          <a:lstStyle>
            <a:defPPr>
              <a:defRPr lang="en-US"/>
            </a:defPPr>
            <a:lvl1pPr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1pPr>
            <a:lvl2pPr marL="4572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2pPr>
            <a:lvl3pPr marL="9144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3pPr>
            <a:lvl4pPr marL="13716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4pPr>
            <a:lvl5pPr marL="1828800" algn="ctr" rtl="0" fontAlgn="base">
              <a:spcBef>
                <a:spcPct val="0"/>
              </a:spcBef>
              <a:spcAft>
                <a:spcPct val="0"/>
              </a:spcAft>
              <a:defRPr sz="3600" b="1" kern="1200">
                <a:solidFill>
                  <a:schemeClr val="bg1"/>
                </a:solidFill>
                <a:latin typeface="Times New Roman" panose="02020603050405020304" pitchFamily="18" charset="0"/>
                <a:ea typeface="华文中宋" pitchFamily="2" charset="-122"/>
                <a:cs typeface="+mn-cs"/>
              </a:defRPr>
            </a:lvl5pPr>
            <a:lvl6pPr marL="22860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6pPr>
            <a:lvl7pPr marL="27432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7pPr>
            <a:lvl8pPr marL="32004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8pPr>
            <a:lvl9pPr marL="3657600" algn="l" defTabSz="914400" rtl="0" eaLnBrk="1" latinLnBrk="0" hangingPunct="1">
              <a:defRPr sz="3600" b="1" kern="1200">
                <a:solidFill>
                  <a:schemeClr val="bg1"/>
                </a:solidFill>
                <a:latin typeface="Times New Roman" panose="02020603050405020304" pitchFamily="18" charset="0"/>
                <a:ea typeface="华文中宋" pitchFamily="2" charset="-122"/>
                <a:cs typeface="+mn-cs"/>
              </a:defRPr>
            </a:lvl9pPr>
          </a:lstStyle>
          <a:p>
            <a:r>
              <a:rPr lang="en-US" altLang="zh-CN" sz="3000" b="0" dirty="0">
                <a:solidFill>
                  <a:schemeClr val="tx1"/>
                </a:solidFill>
                <a:cs typeface="Times New Roman" panose="02020603050405020304" pitchFamily="18" charset="0"/>
              </a:rPr>
              <a:t>Fig3. Workflow of a worker</a:t>
            </a:r>
            <a:endParaRPr lang="zh-CN" altLang="en-US" sz="3000" b="0" dirty="0">
              <a:solidFill>
                <a:schemeClr val="tx1"/>
              </a:solidFill>
              <a:cs typeface="Times New Roman" panose="02020603050405020304" pitchFamily="18" charset="0"/>
            </a:endParaRPr>
          </a:p>
        </p:txBody>
      </p:sp>
    </p:spTree>
    <p:extLst>
      <p:ext uri="{BB962C8B-B14F-4D97-AF65-F5344CB8AC3E}">
        <p14:creationId xmlns:p14="http://schemas.microsoft.com/office/powerpoint/2010/main" val="210563681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3600" dirty="0">
            <a:effectLst/>
            <a:latin typeface="Times New Roman" panose="02020603050405020304" pitchFamily="18" charset="0"/>
            <a:ea typeface="等线" panose="02010600030101010101" pitchFamily="2" charset="-122"/>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1578</TotalTime>
  <Words>956</Words>
  <Application>Microsoft Office PowerPoint</Application>
  <PresentationFormat>自定义</PresentationFormat>
  <Paragraphs>56</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等线 Light</vt:lpstr>
      <vt:lpstr>Arial</vt:lpstr>
      <vt:lpstr>Times New Roman</vt:lpstr>
      <vt:lpstr>Wingdings</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地 姜</dc:creator>
  <cp:lastModifiedBy>Shuzhu Jin</cp:lastModifiedBy>
  <cp:revision>118</cp:revision>
  <dcterms:created xsi:type="dcterms:W3CDTF">2024-10-11T07:52:34Z</dcterms:created>
  <dcterms:modified xsi:type="dcterms:W3CDTF">2025-10-30T15:04:28Z</dcterms:modified>
</cp:coreProperties>
</file>