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Lst>
  <p:sldSz cx="30274895" cy="4280344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34" autoAdjust="0"/>
  </p:normalViewPr>
  <p:slideViewPr>
    <p:cSldViewPr snapToGrid="0" showGuides="1">
      <p:cViewPr varScale="1">
        <p:scale>
          <a:sx n="17" d="100"/>
          <a:sy n="17" d="100"/>
        </p:scale>
        <p:origin x="1968" y="68"/>
      </p:cViewPr>
      <p:guideLst>
        <p:guide orient="horz" pos="13481"/>
        <p:guide pos="95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12D9C-AA31-4A3B-B513-96EB40D013F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D9E8E-5E81-40F7-A6B4-868A7DB678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3507740" rtl="0" eaLnBrk="1" latinLnBrk="0" hangingPunct="1">
      <a:defRPr sz="4605" kern="1200">
        <a:solidFill>
          <a:schemeClr val="tx1"/>
        </a:solidFill>
        <a:latin typeface="+mn-lt"/>
        <a:ea typeface="+mn-ea"/>
        <a:cs typeface="+mn-cs"/>
      </a:defRPr>
    </a:lvl1pPr>
    <a:lvl2pPr marL="1753870" algn="l" defTabSz="3507740" rtl="0" eaLnBrk="1" latinLnBrk="0" hangingPunct="1">
      <a:defRPr sz="4605" kern="1200">
        <a:solidFill>
          <a:schemeClr val="tx1"/>
        </a:solidFill>
        <a:latin typeface="+mn-lt"/>
        <a:ea typeface="+mn-ea"/>
        <a:cs typeface="+mn-cs"/>
      </a:defRPr>
    </a:lvl2pPr>
    <a:lvl3pPr marL="3507740" algn="l" defTabSz="3507740" rtl="0" eaLnBrk="1" latinLnBrk="0" hangingPunct="1">
      <a:defRPr sz="4605" kern="1200">
        <a:solidFill>
          <a:schemeClr val="tx1"/>
        </a:solidFill>
        <a:latin typeface="+mn-lt"/>
        <a:ea typeface="+mn-ea"/>
        <a:cs typeface="+mn-cs"/>
      </a:defRPr>
    </a:lvl3pPr>
    <a:lvl4pPr marL="5261610" algn="l" defTabSz="3507740" rtl="0" eaLnBrk="1" latinLnBrk="0" hangingPunct="1">
      <a:defRPr sz="4605" kern="1200">
        <a:solidFill>
          <a:schemeClr val="tx1"/>
        </a:solidFill>
        <a:latin typeface="+mn-lt"/>
        <a:ea typeface="+mn-ea"/>
        <a:cs typeface="+mn-cs"/>
      </a:defRPr>
    </a:lvl4pPr>
    <a:lvl5pPr marL="7015480" algn="l" defTabSz="3507740" rtl="0" eaLnBrk="1" latinLnBrk="0" hangingPunct="1">
      <a:defRPr sz="4605" kern="1200">
        <a:solidFill>
          <a:schemeClr val="tx1"/>
        </a:solidFill>
        <a:latin typeface="+mn-lt"/>
        <a:ea typeface="+mn-ea"/>
        <a:cs typeface="+mn-cs"/>
      </a:defRPr>
    </a:lvl5pPr>
    <a:lvl6pPr marL="8768715" algn="l" defTabSz="3507740" rtl="0" eaLnBrk="1" latinLnBrk="0" hangingPunct="1">
      <a:defRPr sz="4605" kern="1200">
        <a:solidFill>
          <a:schemeClr val="tx1"/>
        </a:solidFill>
        <a:latin typeface="+mn-lt"/>
        <a:ea typeface="+mn-ea"/>
        <a:cs typeface="+mn-cs"/>
      </a:defRPr>
    </a:lvl6pPr>
    <a:lvl7pPr marL="10522585" algn="l" defTabSz="3507740" rtl="0" eaLnBrk="1" latinLnBrk="0" hangingPunct="1">
      <a:defRPr sz="4605" kern="1200">
        <a:solidFill>
          <a:schemeClr val="tx1"/>
        </a:solidFill>
        <a:latin typeface="+mn-lt"/>
        <a:ea typeface="+mn-ea"/>
        <a:cs typeface="+mn-cs"/>
      </a:defRPr>
    </a:lvl7pPr>
    <a:lvl8pPr marL="12276455" algn="l" defTabSz="3507740" rtl="0" eaLnBrk="1" latinLnBrk="0" hangingPunct="1">
      <a:defRPr sz="4605" kern="1200">
        <a:solidFill>
          <a:schemeClr val="tx1"/>
        </a:solidFill>
        <a:latin typeface="+mn-lt"/>
        <a:ea typeface="+mn-ea"/>
        <a:cs typeface="+mn-cs"/>
      </a:defRPr>
    </a:lvl8pPr>
    <a:lvl9pPr marL="14030325" algn="l" defTabSz="3507740" rtl="0" eaLnBrk="1" latinLnBrk="0" hangingPunct="1">
      <a:defRPr sz="46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338388" y="1143000"/>
            <a:ext cx="21812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BDD9E8E-5E81-40F7-A6B4-868A7DB6781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CN" altLang="en-US"/>
              <a:t>单击此处编辑母版标题样式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5"/>
            </a:lvl1pPr>
            <a:lvl2pPr marL="1513840" indent="0" algn="ctr">
              <a:buNone/>
              <a:defRPr sz="6620"/>
            </a:lvl2pPr>
            <a:lvl3pPr marL="3027680" indent="0" algn="ctr">
              <a:buNone/>
              <a:defRPr sz="5960"/>
            </a:lvl3pPr>
            <a:lvl4pPr marL="4541520" indent="0" algn="ctr">
              <a:buNone/>
              <a:defRPr sz="5295"/>
            </a:lvl4pPr>
            <a:lvl5pPr marL="6054725" indent="0" algn="ctr">
              <a:buNone/>
              <a:defRPr sz="5295"/>
            </a:lvl5pPr>
            <a:lvl6pPr marL="7568565" indent="0" algn="ctr">
              <a:buNone/>
              <a:defRPr sz="5295"/>
            </a:lvl6pPr>
            <a:lvl7pPr marL="9082405" indent="0" algn="ctr">
              <a:buNone/>
              <a:defRPr sz="5295"/>
            </a:lvl7pPr>
            <a:lvl8pPr marL="10596245" indent="0" algn="ctr">
              <a:buNone/>
              <a:defRPr sz="5295"/>
            </a:lvl8pPr>
            <a:lvl9pPr marL="12110085" indent="0" algn="ctr">
              <a:buNone/>
              <a:defRPr sz="529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CN" altLang="en-US"/>
              <a:t>单击此处编辑母版标题样式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5">
                <a:solidFill>
                  <a:schemeClr val="tx1"/>
                </a:solidFill>
              </a:defRPr>
            </a:lvl1pPr>
            <a:lvl2pPr marL="1513840" indent="0">
              <a:buNone/>
              <a:defRPr sz="6620">
                <a:solidFill>
                  <a:schemeClr val="tx1">
                    <a:tint val="75000"/>
                  </a:schemeClr>
                </a:solidFill>
              </a:defRPr>
            </a:lvl2pPr>
            <a:lvl3pPr marL="3027680" indent="0">
              <a:buNone/>
              <a:defRPr sz="5960">
                <a:solidFill>
                  <a:schemeClr val="tx1">
                    <a:tint val="75000"/>
                  </a:schemeClr>
                </a:solidFill>
              </a:defRPr>
            </a:lvl3pPr>
            <a:lvl4pPr marL="4541520" indent="0">
              <a:buNone/>
              <a:defRPr sz="5295">
                <a:solidFill>
                  <a:schemeClr val="tx1">
                    <a:tint val="75000"/>
                  </a:schemeClr>
                </a:solidFill>
              </a:defRPr>
            </a:lvl4pPr>
            <a:lvl5pPr marL="6054725" indent="0">
              <a:buNone/>
              <a:defRPr sz="5295">
                <a:solidFill>
                  <a:schemeClr val="tx1">
                    <a:tint val="75000"/>
                  </a:schemeClr>
                </a:solidFill>
              </a:defRPr>
            </a:lvl5pPr>
            <a:lvl6pPr marL="7568565" indent="0">
              <a:buNone/>
              <a:defRPr sz="5295">
                <a:solidFill>
                  <a:schemeClr val="tx1">
                    <a:tint val="75000"/>
                  </a:schemeClr>
                </a:solidFill>
              </a:defRPr>
            </a:lvl6pPr>
            <a:lvl7pPr marL="9082405" indent="0">
              <a:buNone/>
              <a:defRPr sz="5295">
                <a:solidFill>
                  <a:schemeClr val="tx1">
                    <a:tint val="75000"/>
                  </a:schemeClr>
                </a:solidFill>
              </a:defRPr>
            </a:lvl7pPr>
            <a:lvl8pPr marL="10596245" indent="0">
              <a:buNone/>
              <a:defRPr sz="5295">
                <a:solidFill>
                  <a:schemeClr val="tx1">
                    <a:tint val="75000"/>
                  </a:schemeClr>
                </a:solidFill>
              </a:defRPr>
            </a:lvl8pPr>
            <a:lvl9pPr marL="12110085" indent="0">
              <a:buNone/>
              <a:defRPr sz="529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5" b="1"/>
            </a:lvl1pPr>
            <a:lvl2pPr marL="1513840" indent="0">
              <a:buNone/>
              <a:defRPr sz="6620" b="1"/>
            </a:lvl2pPr>
            <a:lvl3pPr marL="3027680" indent="0">
              <a:buNone/>
              <a:defRPr sz="5960" b="1"/>
            </a:lvl3pPr>
            <a:lvl4pPr marL="4541520" indent="0">
              <a:buNone/>
              <a:defRPr sz="5295" b="1"/>
            </a:lvl4pPr>
            <a:lvl5pPr marL="6054725" indent="0">
              <a:buNone/>
              <a:defRPr sz="5295" b="1"/>
            </a:lvl5pPr>
            <a:lvl6pPr marL="7568565" indent="0">
              <a:buNone/>
              <a:defRPr sz="5295" b="1"/>
            </a:lvl6pPr>
            <a:lvl7pPr marL="9082405" indent="0">
              <a:buNone/>
              <a:defRPr sz="5295" b="1"/>
            </a:lvl7pPr>
            <a:lvl8pPr marL="10596245" indent="0">
              <a:buNone/>
              <a:defRPr sz="5295" b="1"/>
            </a:lvl8pPr>
            <a:lvl9pPr marL="12110085" indent="0">
              <a:buNone/>
              <a:defRPr sz="529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085368" y="15635264"/>
            <a:ext cx="12807832" cy="2299711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5" b="1"/>
            </a:lvl1pPr>
            <a:lvl2pPr marL="1513840" indent="0">
              <a:buNone/>
              <a:defRPr sz="6620" b="1"/>
            </a:lvl2pPr>
            <a:lvl3pPr marL="3027680" indent="0">
              <a:buNone/>
              <a:defRPr sz="5960" b="1"/>
            </a:lvl3pPr>
            <a:lvl4pPr marL="4541520" indent="0">
              <a:buNone/>
              <a:defRPr sz="5295" b="1"/>
            </a:lvl4pPr>
            <a:lvl5pPr marL="6054725" indent="0">
              <a:buNone/>
              <a:defRPr sz="5295" b="1"/>
            </a:lvl5pPr>
            <a:lvl6pPr marL="7568565" indent="0">
              <a:buNone/>
              <a:defRPr sz="5295" b="1"/>
            </a:lvl6pPr>
            <a:lvl7pPr marL="9082405" indent="0">
              <a:buNone/>
              <a:defRPr sz="5295" b="1"/>
            </a:lvl7pPr>
            <a:lvl8pPr marL="10596245" indent="0">
              <a:buNone/>
              <a:defRPr sz="5295" b="1"/>
            </a:lvl8pPr>
            <a:lvl9pPr marL="12110085" indent="0">
              <a:buNone/>
              <a:defRPr sz="529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15326828" y="15635264"/>
            <a:ext cx="12870909" cy="2299711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0"/>
            </a:lvl2pPr>
            <a:lvl3pPr>
              <a:defRPr sz="7945"/>
            </a:lvl3pPr>
            <a:lvl4pPr>
              <a:defRPr sz="6620"/>
            </a:lvl4pPr>
            <a:lvl5pPr>
              <a:defRPr sz="6620"/>
            </a:lvl5pPr>
            <a:lvl6pPr>
              <a:defRPr sz="6620"/>
            </a:lvl6pPr>
            <a:lvl7pPr>
              <a:defRPr sz="6620"/>
            </a:lvl7pPr>
            <a:lvl8pPr>
              <a:defRPr sz="6620"/>
            </a:lvl8pPr>
            <a:lvl9pPr>
              <a:defRPr sz="662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5"/>
            </a:lvl1pPr>
            <a:lvl2pPr marL="1513840" indent="0">
              <a:buNone/>
              <a:defRPr sz="4635"/>
            </a:lvl2pPr>
            <a:lvl3pPr marL="3027680" indent="0">
              <a:buNone/>
              <a:defRPr sz="3975"/>
            </a:lvl3pPr>
            <a:lvl4pPr marL="4541520" indent="0">
              <a:buNone/>
              <a:defRPr sz="3310"/>
            </a:lvl4pPr>
            <a:lvl5pPr marL="6054725" indent="0">
              <a:buNone/>
              <a:defRPr sz="3310"/>
            </a:lvl5pPr>
            <a:lvl6pPr marL="7568565" indent="0">
              <a:buNone/>
              <a:defRPr sz="3310"/>
            </a:lvl6pPr>
            <a:lvl7pPr marL="9082405" indent="0">
              <a:buNone/>
              <a:defRPr sz="3310"/>
            </a:lvl7pPr>
            <a:lvl8pPr marL="10596245" indent="0">
              <a:buNone/>
              <a:defRPr sz="3310"/>
            </a:lvl8pPr>
            <a:lvl9pPr marL="12110085" indent="0">
              <a:buNone/>
              <a:defRPr sz="331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840" indent="0">
              <a:buNone/>
              <a:defRPr sz="9270"/>
            </a:lvl2pPr>
            <a:lvl3pPr marL="3027680" indent="0">
              <a:buNone/>
              <a:defRPr sz="7945"/>
            </a:lvl3pPr>
            <a:lvl4pPr marL="4541520" indent="0">
              <a:buNone/>
              <a:defRPr sz="6620"/>
            </a:lvl4pPr>
            <a:lvl5pPr marL="6054725" indent="0">
              <a:buNone/>
              <a:defRPr sz="6620"/>
            </a:lvl5pPr>
            <a:lvl6pPr marL="7568565" indent="0">
              <a:buNone/>
              <a:defRPr sz="6620"/>
            </a:lvl6pPr>
            <a:lvl7pPr marL="9082405" indent="0">
              <a:buNone/>
              <a:defRPr sz="6620"/>
            </a:lvl7pPr>
            <a:lvl8pPr marL="10596245" indent="0">
              <a:buNone/>
              <a:defRPr sz="6620"/>
            </a:lvl8pPr>
            <a:lvl9pPr marL="12110085" indent="0">
              <a:buNone/>
              <a:defRPr sz="6620"/>
            </a:lvl9pPr>
          </a:lstStyle>
          <a:p>
            <a:r>
              <a:rPr lang="zh-CN" altLang="en-US"/>
              <a:t>单击图标添加图片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5"/>
            </a:lvl1pPr>
            <a:lvl2pPr marL="1513840" indent="0">
              <a:buNone/>
              <a:defRPr sz="4635"/>
            </a:lvl2pPr>
            <a:lvl3pPr marL="3027680" indent="0">
              <a:buNone/>
              <a:defRPr sz="3975"/>
            </a:lvl3pPr>
            <a:lvl4pPr marL="4541520" indent="0">
              <a:buNone/>
              <a:defRPr sz="3310"/>
            </a:lvl4pPr>
            <a:lvl5pPr marL="6054725" indent="0">
              <a:buNone/>
              <a:defRPr sz="3310"/>
            </a:lvl5pPr>
            <a:lvl6pPr marL="7568565" indent="0">
              <a:buNone/>
              <a:defRPr sz="3310"/>
            </a:lvl6pPr>
            <a:lvl7pPr marL="9082405" indent="0">
              <a:buNone/>
              <a:defRPr sz="3310"/>
            </a:lvl7pPr>
            <a:lvl8pPr marL="10596245" indent="0">
              <a:buNone/>
              <a:defRPr sz="3310"/>
            </a:lvl8pPr>
            <a:lvl9pPr marL="12110085" indent="0">
              <a:buNone/>
              <a:defRPr sz="331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95B8866-01B1-40FE-8DAC-DB9B305D636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1A9A1A9-2751-4421-9891-334FC840E80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5">
                <a:solidFill>
                  <a:schemeClr val="tx1">
                    <a:tint val="75000"/>
                  </a:schemeClr>
                </a:solidFill>
              </a:defRPr>
            </a:lvl1pPr>
          </a:lstStyle>
          <a:p>
            <a:fld id="{F95B8866-01B1-40FE-8DAC-DB9B305D6369}" type="datetimeFigureOut">
              <a:rPr lang="zh-CN" altLang="en-US" smtClean="0"/>
            </a:fld>
            <a:endParaRPr lang="zh-CN"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5">
                <a:solidFill>
                  <a:schemeClr val="tx1">
                    <a:tint val="75000"/>
                  </a:schemeClr>
                </a:solidFill>
              </a:defRPr>
            </a:lvl1pPr>
          </a:lstStyle>
          <a:p>
            <a:fld id="{F1A9A1A9-2751-4421-9891-334FC840E8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027680" rtl="0" eaLnBrk="1" latinLnBrk="0" hangingPunct="1">
        <a:lnSpc>
          <a:spcPct val="90000"/>
        </a:lnSpc>
        <a:spcBef>
          <a:spcPct val="0"/>
        </a:spcBef>
        <a:buNone/>
        <a:defRPr sz="14570" kern="1200">
          <a:solidFill>
            <a:schemeClr val="tx1"/>
          </a:solidFill>
          <a:latin typeface="+mj-lt"/>
          <a:ea typeface="+mj-ea"/>
          <a:cs typeface="+mj-cs"/>
        </a:defRPr>
      </a:lvl1pPr>
    </p:titleStyle>
    <p:bodyStyle>
      <a:lvl1pPr marL="756920" indent="-756920" algn="l" defTabSz="3027680" rtl="0" eaLnBrk="1" latinLnBrk="0" hangingPunct="1">
        <a:lnSpc>
          <a:spcPct val="90000"/>
        </a:lnSpc>
        <a:spcBef>
          <a:spcPts val="3310"/>
        </a:spcBef>
        <a:buFont typeface="Arial" panose="020B0604020202020204" pitchFamily="34" charset="0"/>
        <a:buChar char="•"/>
        <a:defRPr sz="9270" kern="1200">
          <a:solidFill>
            <a:schemeClr val="tx1"/>
          </a:solidFill>
          <a:latin typeface="+mn-lt"/>
          <a:ea typeface="+mn-ea"/>
          <a:cs typeface="+mn-cs"/>
        </a:defRPr>
      </a:lvl1pPr>
      <a:lvl2pPr marL="2270760" indent="-756920" algn="l" defTabSz="3027680" rtl="0" eaLnBrk="1" latinLnBrk="0" hangingPunct="1">
        <a:lnSpc>
          <a:spcPct val="90000"/>
        </a:lnSpc>
        <a:spcBef>
          <a:spcPts val="1655"/>
        </a:spcBef>
        <a:buFont typeface="Arial" panose="020B0604020202020204" pitchFamily="34" charset="0"/>
        <a:buChar char="•"/>
        <a:defRPr sz="7945" kern="1200">
          <a:solidFill>
            <a:schemeClr val="tx1"/>
          </a:solidFill>
          <a:latin typeface="+mn-lt"/>
          <a:ea typeface="+mn-ea"/>
          <a:cs typeface="+mn-cs"/>
        </a:defRPr>
      </a:lvl2pPr>
      <a:lvl3pPr marL="3784600" indent="-756920" algn="l" defTabSz="3027680"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780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64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48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2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16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7005" indent="-756920" algn="l" defTabSz="3027680"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680" rtl="0" eaLnBrk="1" latinLnBrk="0" hangingPunct="1">
        <a:defRPr sz="5960" kern="1200">
          <a:solidFill>
            <a:schemeClr val="tx1"/>
          </a:solidFill>
          <a:latin typeface="+mn-lt"/>
          <a:ea typeface="+mn-ea"/>
          <a:cs typeface="+mn-cs"/>
        </a:defRPr>
      </a:lvl1pPr>
      <a:lvl2pPr marL="1513840" algn="l" defTabSz="3027680" rtl="0" eaLnBrk="1" latinLnBrk="0" hangingPunct="1">
        <a:defRPr sz="5960" kern="1200">
          <a:solidFill>
            <a:schemeClr val="tx1"/>
          </a:solidFill>
          <a:latin typeface="+mn-lt"/>
          <a:ea typeface="+mn-ea"/>
          <a:cs typeface="+mn-cs"/>
        </a:defRPr>
      </a:lvl2pPr>
      <a:lvl3pPr marL="3027680" algn="l" defTabSz="3027680" rtl="0" eaLnBrk="1" latinLnBrk="0" hangingPunct="1">
        <a:defRPr sz="5960" kern="1200">
          <a:solidFill>
            <a:schemeClr val="tx1"/>
          </a:solidFill>
          <a:latin typeface="+mn-lt"/>
          <a:ea typeface="+mn-ea"/>
          <a:cs typeface="+mn-cs"/>
        </a:defRPr>
      </a:lvl3pPr>
      <a:lvl4pPr marL="4541520" algn="l" defTabSz="3027680" rtl="0" eaLnBrk="1" latinLnBrk="0" hangingPunct="1">
        <a:defRPr sz="5960" kern="1200">
          <a:solidFill>
            <a:schemeClr val="tx1"/>
          </a:solidFill>
          <a:latin typeface="+mn-lt"/>
          <a:ea typeface="+mn-ea"/>
          <a:cs typeface="+mn-cs"/>
        </a:defRPr>
      </a:lvl4pPr>
      <a:lvl5pPr marL="6054725" algn="l" defTabSz="3027680" rtl="0" eaLnBrk="1" latinLnBrk="0" hangingPunct="1">
        <a:defRPr sz="5960" kern="1200">
          <a:solidFill>
            <a:schemeClr val="tx1"/>
          </a:solidFill>
          <a:latin typeface="+mn-lt"/>
          <a:ea typeface="+mn-ea"/>
          <a:cs typeface="+mn-cs"/>
        </a:defRPr>
      </a:lvl5pPr>
      <a:lvl6pPr marL="7568565" algn="l" defTabSz="3027680" rtl="0" eaLnBrk="1" latinLnBrk="0" hangingPunct="1">
        <a:defRPr sz="5960" kern="1200">
          <a:solidFill>
            <a:schemeClr val="tx1"/>
          </a:solidFill>
          <a:latin typeface="+mn-lt"/>
          <a:ea typeface="+mn-ea"/>
          <a:cs typeface="+mn-cs"/>
        </a:defRPr>
      </a:lvl6pPr>
      <a:lvl7pPr marL="9082405" algn="l" defTabSz="3027680" rtl="0" eaLnBrk="1" latinLnBrk="0" hangingPunct="1">
        <a:defRPr sz="5960" kern="1200">
          <a:solidFill>
            <a:schemeClr val="tx1"/>
          </a:solidFill>
          <a:latin typeface="+mn-lt"/>
          <a:ea typeface="+mn-ea"/>
          <a:cs typeface="+mn-cs"/>
        </a:defRPr>
      </a:lvl7pPr>
      <a:lvl8pPr marL="10596245" algn="l" defTabSz="3027680" rtl="0" eaLnBrk="1" latinLnBrk="0" hangingPunct="1">
        <a:defRPr sz="5960" kern="1200">
          <a:solidFill>
            <a:schemeClr val="tx1"/>
          </a:solidFill>
          <a:latin typeface="+mn-lt"/>
          <a:ea typeface="+mn-ea"/>
          <a:cs typeface="+mn-cs"/>
        </a:defRPr>
      </a:lvl8pPr>
      <a:lvl9pPr marL="12110085" algn="l" defTabSz="3027680"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tiff"/><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 name="图片 42" descr="HEPS效果图-去掉大圈.jpg"/>
          <p:cNvPicPr>
            <a:picLocks noChangeAspect="1" noChangeArrowheads="1"/>
          </p:cNvPicPr>
          <p:nvPr/>
        </p:nvPicPr>
        <p:blipFill>
          <a:blip r:embed="rId1">
            <a:extLst>
              <a:ext uri="{28A0092B-C50C-407E-A947-70E740481C1C}">
                <a14:useLocalDpi xmlns:a14="http://schemas.microsoft.com/office/drawing/2010/main" val="0"/>
              </a:ext>
            </a:extLst>
          </a:blip>
          <a:srcRect l="3317" r="5212" b="89580"/>
          <a:stretch>
            <a:fillRect/>
          </a:stretch>
        </p:blipFill>
        <p:spPr bwMode="auto">
          <a:xfrm>
            <a:off x="9642" y="39984095"/>
            <a:ext cx="30255929" cy="160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2" descr="HEPS效果图-去掉大圈.jpg"/>
          <p:cNvPicPr>
            <a:picLocks noChangeAspect="1" noChangeArrowheads="1"/>
          </p:cNvPicPr>
          <p:nvPr/>
        </p:nvPicPr>
        <p:blipFill>
          <a:blip r:embed="rId1">
            <a:extLst>
              <a:ext uri="{28A0092B-C50C-407E-A947-70E740481C1C}">
                <a14:useLocalDpi xmlns:a14="http://schemas.microsoft.com/office/drawing/2010/main" val="0"/>
              </a:ext>
            </a:extLst>
          </a:blip>
          <a:srcRect l="3317" r="5212" b="89580"/>
          <a:stretch>
            <a:fillRect/>
          </a:stretch>
        </p:blipFill>
        <p:spPr bwMode="auto">
          <a:xfrm>
            <a:off x="19284" y="1217664"/>
            <a:ext cx="30255929" cy="402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9284" y="4127284"/>
            <a:ext cx="3089174" cy="1083945"/>
          </a:xfrm>
          <a:prstGeom prst="rect">
            <a:avLst/>
          </a:prstGeom>
          <a:noFill/>
        </p:spPr>
        <p:txBody>
          <a:bodyPr wrap="square" rtlCol="0">
            <a:spAutoFit/>
          </a:bodyPr>
          <a:lstStyle/>
          <a:p>
            <a:r>
              <a:rPr lang="en-US" altLang="zh-CN" sz="6450" dirty="0"/>
              <a:t>A-15</a:t>
            </a:r>
            <a:endParaRPr lang="zh-CN" altLang="en-US" sz="6450" dirty="0"/>
          </a:p>
        </p:txBody>
      </p:sp>
      <p:pic>
        <p:nvPicPr>
          <p:cNvPr id="5" name="图片 4"/>
          <p:cNvPicPr>
            <a:picLocks noChangeAspect="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24962572" y="1774773"/>
            <a:ext cx="5189500" cy="3057031"/>
          </a:xfrm>
          <a:prstGeom prst="rect">
            <a:avLst/>
          </a:prstGeom>
        </p:spPr>
      </p:pic>
      <p:sp>
        <p:nvSpPr>
          <p:cNvPr id="7" name="文本框 6"/>
          <p:cNvSpPr txBox="1"/>
          <p:nvPr/>
        </p:nvSpPr>
        <p:spPr>
          <a:xfrm>
            <a:off x="3288348" y="1356995"/>
            <a:ext cx="22496780" cy="2306955"/>
          </a:xfrm>
          <a:prstGeom prst="rect">
            <a:avLst/>
          </a:prstGeom>
          <a:noFill/>
        </p:spPr>
        <p:txBody>
          <a:bodyPr wrap="square" rtlCol="0">
            <a:spAutoFit/>
          </a:bodyPr>
          <a:lstStyle/>
          <a:p>
            <a:r>
              <a:rPr lang="en-US" altLang="zh-CN" sz="7200" dirty="0">
                <a:latin typeface="Times New Roman" panose="02020603050405020304" pitchFamily="18" charset="0"/>
                <a:cs typeface="Times New Roman" panose="02020603050405020304" pitchFamily="18" charset="0"/>
              </a:rPr>
              <a:t>Development of high power energy recovery absorbing load</a:t>
            </a:r>
            <a:endParaRPr lang="en-US" altLang="zh-CN" sz="7200" dirty="0">
              <a:latin typeface="Times New Roman" panose="02020603050405020304" pitchFamily="18" charset="0"/>
              <a:cs typeface="Times New Roman" panose="02020603050405020304" pitchFamily="18" charset="0"/>
            </a:endParaRPr>
          </a:p>
          <a:p>
            <a:pPr algn="ctr"/>
            <a:r>
              <a:rPr lang="en-US" altLang="zh-CN" sz="7200" dirty="0">
                <a:latin typeface="Times New Roman" panose="02020603050405020304" pitchFamily="18" charset="0"/>
                <a:cs typeface="Times New Roman" panose="02020603050405020304" pitchFamily="18" charset="0"/>
              </a:rPr>
              <a:t> for large scale accelerators</a:t>
            </a:r>
            <a:endParaRPr lang="en-US" altLang="zh-CN" sz="7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288665" y="3705225"/>
            <a:ext cx="22197695" cy="1568450"/>
          </a:xfrm>
          <a:prstGeom prst="rect">
            <a:avLst/>
          </a:prstGeom>
          <a:noFill/>
        </p:spPr>
        <p:txBody>
          <a:bodyPr wrap="square" rtlCol="0">
            <a:spAutoFit/>
          </a:bodyPr>
          <a:lstStyle/>
          <a:p>
            <a:pPr algn="ctr"/>
            <a:r>
              <a:rPr lang="en-US" altLang="zh-CN" sz="4800" dirty="0">
                <a:solidFill>
                  <a:schemeClr val="bg1"/>
                </a:solidFill>
                <a:latin typeface="Times New Roman" panose="02020603050405020304" pitchFamily="18" charset="0"/>
                <a:cs typeface="Times New Roman" panose="02020603050405020304" pitchFamily="18" charset="0"/>
              </a:rPr>
              <a:t>Yang Zhao, Xiang He, Jindong Liu, Fei Li, Wenbin Gao, Ouzheng Xiao, Nan Gan, Yongliang Zeng, Zusheng Zhou*</a:t>
            </a:r>
            <a:endParaRPr lang="en-US" altLang="zh-CN" sz="4800" dirty="0">
              <a:solidFill>
                <a:schemeClr val="bg1"/>
              </a:solidFill>
              <a:latin typeface="Times New Roman" panose="02020603050405020304" pitchFamily="18" charset="0"/>
              <a:cs typeface="Times New Roman" panose="02020603050405020304" pitchFamily="18" charset="0"/>
            </a:endParaRPr>
          </a:p>
        </p:txBody>
      </p:sp>
      <p:sp>
        <p:nvSpPr>
          <p:cNvPr id="10" name="圆角矩形 137"/>
          <p:cNvSpPr/>
          <p:nvPr/>
        </p:nvSpPr>
        <p:spPr>
          <a:xfrm>
            <a:off x="526255" y="5695384"/>
            <a:ext cx="14128743" cy="1009196"/>
          </a:xfrm>
          <a:prstGeom prst="roundRect">
            <a:avLst/>
          </a:prstGeom>
          <a:solidFill>
            <a:srgbClr val="5B9BD5">
              <a:lumMod val="75000"/>
            </a:srgbClr>
          </a:solidFill>
          <a:ln w="12700" cap="flat" cmpd="sng" algn="ctr">
            <a:solidFill>
              <a:srgbClr val="5B9BD5">
                <a:shade val="50000"/>
              </a:srgbClr>
            </a:solidFill>
            <a:prstDash val="solid"/>
            <a:miter lim="800000"/>
          </a:ln>
          <a:effectLst/>
        </p:spPr>
        <p:txBody>
          <a:bodyPr anchor="ctr"/>
          <a:lstStyle/>
          <a:p>
            <a:pPr algn="ctr" defTabSz="1165225">
              <a:lnSpc>
                <a:spcPct val="120000"/>
              </a:lnSpc>
              <a:defRPr/>
            </a:pPr>
            <a:r>
              <a:rPr lang="en-US" altLang="zh-CN" sz="411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Abstract</a:t>
            </a:r>
            <a:endParaRPr lang="en-US" altLang="zh-CN" sz="411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4" name="直接连接符 13"/>
          <p:cNvCxnSpPr>
            <a:stCxn id="6" idx="2"/>
          </p:cNvCxnSpPr>
          <p:nvPr/>
        </p:nvCxnSpPr>
        <p:spPr>
          <a:xfrm>
            <a:off x="15147248" y="5240712"/>
            <a:ext cx="0" cy="36345386"/>
          </a:xfrm>
          <a:prstGeom prst="line">
            <a:avLst/>
          </a:prstGeom>
          <a:ln w="19050" cmpd="dbl">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圆角矩形 137"/>
          <p:cNvSpPr/>
          <p:nvPr/>
        </p:nvSpPr>
        <p:spPr>
          <a:xfrm>
            <a:off x="638108" y="18681641"/>
            <a:ext cx="14128743" cy="1009196"/>
          </a:xfrm>
          <a:prstGeom prst="roundRect">
            <a:avLst/>
          </a:prstGeom>
          <a:solidFill>
            <a:srgbClr val="5B9BD5">
              <a:lumMod val="75000"/>
            </a:srgbClr>
          </a:solidFill>
          <a:ln w="12700" cap="flat" cmpd="sng" algn="ctr">
            <a:solidFill>
              <a:srgbClr val="5B9BD5">
                <a:shade val="50000"/>
              </a:srgbClr>
            </a:solidFill>
            <a:prstDash val="solid"/>
            <a:miter lim="800000"/>
          </a:ln>
          <a:effectLst/>
        </p:spPr>
        <p:txBody>
          <a:bodyPr anchor="ctr"/>
          <a:lstStyle/>
          <a:p>
            <a:pPr algn="ctr" defTabSz="1165225">
              <a:lnSpc>
                <a:spcPct val="120000"/>
              </a:lnSpc>
              <a:defRPr/>
            </a:pPr>
            <a:r>
              <a:rPr lang="en-US" altLang="zh-CN" sz="411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Microwave circuit design</a:t>
            </a:r>
            <a:endParaRPr lang="en-US" altLang="zh-CN" sz="411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1" name="圆角矩形 137"/>
          <p:cNvSpPr/>
          <p:nvPr/>
        </p:nvSpPr>
        <p:spPr>
          <a:xfrm>
            <a:off x="15527579" y="11924370"/>
            <a:ext cx="14128743" cy="1009196"/>
          </a:xfrm>
          <a:prstGeom prst="roundRect">
            <a:avLst/>
          </a:prstGeom>
          <a:solidFill>
            <a:srgbClr val="5B9BD5">
              <a:lumMod val="75000"/>
            </a:srgbClr>
          </a:solidFill>
          <a:ln w="12700" cap="flat" cmpd="sng" algn="ctr">
            <a:solidFill>
              <a:srgbClr val="5B9BD5">
                <a:shade val="50000"/>
              </a:srgbClr>
            </a:solidFill>
            <a:prstDash val="solid"/>
            <a:miter lim="800000"/>
          </a:ln>
          <a:effectLst/>
        </p:spPr>
        <p:txBody>
          <a:bodyPr anchor="ctr"/>
          <a:lstStyle/>
          <a:p>
            <a:pPr algn="ctr" defTabSz="1165225">
              <a:lnSpc>
                <a:spcPct val="120000"/>
              </a:lnSpc>
              <a:defRPr/>
            </a:pPr>
            <a:r>
              <a:rPr lang="en-US" altLang="zh-CN" sz="411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Rectifier circuit design</a:t>
            </a:r>
            <a:endParaRPr lang="en-US" altLang="zh-CN" sz="411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3" name="圆角矩形 137"/>
          <p:cNvSpPr/>
          <p:nvPr/>
        </p:nvSpPr>
        <p:spPr>
          <a:xfrm>
            <a:off x="15639214" y="34486535"/>
            <a:ext cx="14128743" cy="1009196"/>
          </a:xfrm>
          <a:prstGeom prst="roundRect">
            <a:avLst/>
          </a:prstGeom>
          <a:solidFill>
            <a:srgbClr val="5B9BD5">
              <a:lumMod val="75000"/>
            </a:srgbClr>
          </a:solidFill>
          <a:ln w="12700" cap="flat" cmpd="sng" algn="ctr">
            <a:solidFill>
              <a:srgbClr val="5B9BD5">
                <a:shade val="50000"/>
              </a:srgbClr>
            </a:solidFill>
            <a:prstDash val="solid"/>
            <a:miter lim="800000"/>
          </a:ln>
          <a:effectLst/>
        </p:spPr>
        <p:txBody>
          <a:bodyPr anchor="ctr"/>
          <a:lstStyle/>
          <a:p>
            <a:pPr algn="ctr" defTabSz="1165225">
              <a:lnSpc>
                <a:spcPct val="120000"/>
              </a:lnSpc>
              <a:defRPr/>
            </a:pPr>
            <a:r>
              <a:rPr lang="en-US" altLang="zh-CN" sz="411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Conclusion</a:t>
            </a:r>
            <a:endParaRPr lang="en-US" altLang="zh-CN" sz="4110" b="1" kern="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611549" y="7126015"/>
            <a:ext cx="14525196" cy="8093710"/>
          </a:xfrm>
          <a:prstGeom prst="rect">
            <a:avLst/>
          </a:prstGeom>
          <a:noFill/>
        </p:spPr>
        <p:txBody>
          <a:bodyPr wrap="square" rtlCol="0">
            <a:spAutoFit/>
          </a:bodyPr>
          <a:lstStyle/>
          <a:p>
            <a:pPr marL="534035" indent="-534035" algn="l" fontAlgn="auto">
              <a:lnSpc>
                <a:spcPct val="130000"/>
              </a:lnSpc>
              <a:buFont typeface="Wingdings" panose="05000000000000000000" pitchFamily="2" charset="2"/>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In large particle accelerators, the RF power system consumes the most energy. Much unused RF energy is wasted as heat in an absorption load. RF-DC rectification offers a solution to recover this energy, but has historically been impractical due to transistor limitations in handling high power/frequency. Recent GaN transistors have overcome these limitations, reviving interest in this method. This work investigates the feasibility of GaN-based RF rectification and its potential for improving energy efficiency in future colliders like the CEPC.Simulation has achieved 500 MW RF power rectification at S-band using a single module.</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a:blip r:embed="rId3"/>
          <a:srcRect l="60648"/>
          <a:stretch>
            <a:fillRect/>
          </a:stretch>
        </p:blipFill>
        <p:spPr>
          <a:xfrm>
            <a:off x="7273925" y="32941895"/>
            <a:ext cx="5564505" cy="5748020"/>
          </a:xfrm>
          <a:prstGeom prst="rect">
            <a:avLst/>
          </a:prstGeom>
        </p:spPr>
      </p:pic>
      <p:pic>
        <p:nvPicPr>
          <p:cNvPr id="47" name="图片 46"/>
          <p:cNvPicPr>
            <a:picLocks noChangeAspect="1"/>
          </p:cNvPicPr>
          <p:nvPr/>
        </p:nvPicPr>
        <p:blipFill>
          <a:blip r:embed="rId4"/>
          <a:stretch>
            <a:fillRect/>
          </a:stretch>
        </p:blipFill>
        <p:spPr>
          <a:xfrm>
            <a:off x="839470" y="23595330"/>
            <a:ext cx="13561695" cy="3685540"/>
          </a:xfrm>
          <a:prstGeom prst="rect">
            <a:avLst/>
          </a:prstGeom>
        </p:spPr>
      </p:pic>
      <p:pic>
        <p:nvPicPr>
          <p:cNvPr id="53" name="图片 52"/>
          <p:cNvPicPr>
            <a:picLocks noChangeAspect="1"/>
          </p:cNvPicPr>
          <p:nvPr/>
        </p:nvPicPr>
        <p:blipFill>
          <a:blip r:embed="rId5"/>
          <a:stretch>
            <a:fillRect/>
          </a:stretch>
        </p:blipFill>
        <p:spPr>
          <a:xfrm>
            <a:off x="2446655" y="32941895"/>
            <a:ext cx="4355465" cy="5744845"/>
          </a:xfrm>
          <a:prstGeom prst="rect">
            <a:avLst/>
          </a:prstGeom>
        </p:spPr>
      </p:pic>
      <p:pic>
        <p:nvPicPr>
          <p:cNvPr id="55" name="图片 54"/>
          <p:cNvPicPr>
            <a:picLocks noChangeAspect="1"/>
          </p:cNvPicPr>
          <p:nvPr/>
        </p:nvPicPr>
        <p:blipFill>
          <a:blip r:embed="rId6"/>
          <a:stretch>
            <a:fillRect/>
          </a:stretch>
        </p:blipFill>
        <p:spPr>
          <a:xfrm>
            <a:off x="15893415" y="8254365"/>
            <a:ext cx="13530580" cy="3278505"/>
          </a:xfrm>
          <a:prstGeom prst="rect">
            <a:avLst/>
          </a:prstGeom>
          <a:noFill/>
          <a:ln w="9525">
            <a:noFill/>
          </a:ln>
        </p:spPr>
      </p:pic>
      <p:pic>
        <p:nvPicPr>
          <p:cNvPr id="56" name="图片 55"/>
          <p:cNvPicPr>
            <a:picLocks noChangeAspect="1"/>
          </p:cNvPicPr>
          <p:nvPr/>
        </p:nvPicPr>
        <p:blipFill>
          <a:blip r:embed="rId7"/>
          <a:stretch>
            <a:fillRect/>
          </a:stretch>
        </p:blipFill>
        <p:spPr>
          <a:xfrm>
            <a:off x="15639415" y="21077555"/>
            <a:ext cx="14751685" cy="4334510"/>
          </a:xfrm>
          <a:prstGeom prst="rect">
            <a:avLst/>
          </a:prstGeom>
        </p:spPr>
      </p:pic>
      <p:sp>
        <p:nvSpPr>
          <p:cNvPr id="57" name="文本框 56"/>
          <p:cNvSpPr txBox="1"/>
          <p:nvPr/>
        </p:nvSpPr>
        <p:spPr>
          <a:xfrm>
            <a:off x="15471184" y="5604555"/>
            <a:ext cx="14525196" cy="2491740"/>
          </a:xfrm>
          <a:prstGeom prst="rect">
            <a:avLst/>
          </a:prstGeom>
          <a:noFill/>
        </p:spPr>
        <p:txBody>
          <a:bodyPr wrap="square" rtlCol="0">
            <a:spAutoFit/>
          </a:bodyPr>
          <a:lstStyle/>
          <a:p>
            <a:pPr marL="571500" indent="-571500" algn="l" fontAlgn="auto">
              <a:lnSpc>
                <a:spcPct val="130000"/>
              </a:lnSpc>
              <a:buFont typeface="Wingdings" panose="05000000000000000000" charset="0"/>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sym typeface="+mn-ea"/>
              </a:rPr>
              <a:t>CST simulation results demonstrate that microwave extraction across a wide frequency range can be achieved while ensuring no reflected waves return to the accelerating structure.</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8" name="图片 57"/>
          <p:cNvPicPr/>
          <p:nvPr/>
        </p:nvPicPr>
        <p:blipFill>
          <a:blip r:embed="rId8"/>
          <a:srcRect l="28620" b="17238"/>
          <a:stretch>
            <a:fillRect/>
          </a:stretch>
        </p:blipFill>
        <p:spPr>
          <a:xfrm>
            <a:off x="22813645" y="29693235"/>
            <a:ext cx="7190740" cy="3970655"/>
          </a:xfrm>
          <a:prstGeom prst="rect">
            <a:avLst/>
          </a:prstGeom>
        </p:spPr>
      </p:pic>
      <p:sp>
        <p:nvSpPr>
          <p:cNvPr id="59" name="文本框 58"/>
          <p:cNvSpPr txBox="1"/>
          <p:nvPr/>
        </p:nvSpPr>
        <p:spPr>
          <a:xfrm>
            <a:off x="377869" y="27391405"/>
            <a:ext cx="14525196" cy="4892675"/>
          </a:xfrm>
          <a:prstGeom prst="rect">
            <a:avLst/>
          </a:prstGeom>
          <a:noFill/>
        </p:spPr>
        <p:txBody>
          <a:bodyPr wrap="square" rtlCol="0">
            <a:spAutoFit/>
          </a:bodyPr>
          <a:lstStyle/>
          <a:p>
            <a:pPr marL="534035" indent="-534035" algn="l" fontAlgn="auto">
              <a:lnSpc>
                <a:spcPct val="130000"/>
              </a:lnSpc>
              <a:buFont typeface="Wingdings" panose="05000000000000000000" pitchFamily="2" charset="2"/>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The microwave extractor design employs the following configuration: An aperture is created on the broad wall of the original microwave absorbing load. A coupling tab extends through this aperture and connects to a coaxial transmission line. By adjusting the insertion depth of the coupling tab, the amount of extracted microwave power can be regulated.</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1" name="图片 60"/>
          <p:cNvPicPr>
            <a:picLocks noChangeAspect="1"/>
          </p:cNvPicPr>
          <p:nvPr/>
        </p:nvPicPr>
        <p:blipFill>
          <a:blip r:embed="rId9"/>
          <a:stretch>
            <a:fillRect/>
          </a:stretch>
        </p:blipFill>
        <p:spPr>
          <a:xfrm>
            <a:off x="308610" y="15219680"/>
            <a:ext cx="14725015" cy="3165475"/>
          </a:xfrm>
          <a:prstGeom prst="rect">
            <a:avLst/>
          </a:prstGeom>
        </p:spPr>
      </p:pic>
      <p:sp>
        <p:nvSpPr>
          <p:cNvPr id="67" name="文本框 66"/>
          <p:cNvSpPr txBox="1"/>
          <p:nvPr/>
        </p:nvSpPr>
        <p:spPr>
          <a:xfrm>
            <a:off x="122555" y="20177760"/>
            <a:ext cx="15138400" cy="3291840"/>
          </a:xfrm>
          <a:prstGeom prst="rect">
            <a:avLst/>
          </a:prstGeom>
          <a:noFill/>
        </p:spPr>
        <p:txBody>
          <a:bodyPr wrap="square" rtlCol="0" anchor="t">
            <a:spAutoFit/>
          </a:bodyPr>
          <a:p>
            <a:pPr marL="534035" indent="-534035" algn="l" fontAlgn="auto">
              <a:lnSpc>
                <a:spcPct val="130000"/>
              </a:lnSpc>
              <a:buFont typeface="Wingdings" panose="05000000000000000000" pitchFamily="2" charset="2"/>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sym typeface="+mn-ea"/>
              </a:rPr>
              <a:t>The energy-recycling load comprises two components: a microwave extraction circuit and an RF rectification circuit. Microwave energy passing through the load is converted into DC power, thereby enabling its secondary utilization.</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69" name="图片 68"/>
          <p:cNvPicPr>
            <a:picLocks noChangeAspect="1"/>
          </p:cNvPicPr>
          <p:nvPr/>
        </p:nvPicPr>
        <p:blipFill>
          <a:blip r:embed="rId10"/>
          <a:stretch>
            <a:fillRect/>
          </a:stretch>
        </p:blipFill>
        <p:spPr>
          <a:xfrm>
            <a:off x="15527655" y="29457015"/>
            <a:ext cx="6661150" cy="4206875"/>
          </a:xfrm>
          <a:prstGeom prst="rect">
            <a:avLst/>
          </a:prstGeom>
        </p:spPr>
      </p:pic>
      <p:sp>
        <p:nvSpPr>
          <p:cNvPr id="70" name="文本框 69"/>
          <p:cNvSpPr txBox="1"/>
          <p:nvPr/>
        </p:nvSpPr>
        <p:spPr>
          <a:xfrm>
            <a:off x="15391809" y="13003575"/>
            <a:ext cx="14525196" cy="8093710"/>
          </a:xfrm>
          <a:prstGeom prst="rect">
            <a:avLst/>
          </a:prstGeom>
          <a:noFill/>
        </p:spPr>
        <p:txBody>
          <a:bodyPr wrap="square" rtlCol="0">
            <a:spAutoFit/>
          </a:bodyPr>
          <a:lstStyle/>
          <a:p>
            <a:pPr marL="571500" indent="-571500" algn="l" fontAlgn="auto">
              <a:lnSpc>
                <a:spcPct val="130000"/>
              </a:lnSpc>
              <a:buFont typeface="Wingdings" panose="05000000000000000000" charset="0"/>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The core of the RF rectification circuit design lies in the selection of semiconductor device materials and device types. Both the HEMT based on Gallium Nitride (GaN) material and the LDMOS based on Silicon Carbide (SiC) material possess greater potential for withstanding high-frequency/high-power operation. Therefore, the devices selected for this work are the aforementioned two types.</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a:p>
            <a:pPr marL="571500" indent="-571500" algn="l" fontAlgn="auto">
              <a:lnSpc>
                <a:spcPct val="130000"/>
              </a:lnSpc>
              <a:buFont typeface="Wingdings" panose="05000000000000000000" charset="0"/>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Upon determination of the semiconductor devices, the design of the rectification circuit topology needs to be undertaken. Both HEMT and LDMOS are field-effect transistors. The principle of transistor rectification is illustrated in the figure.</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文本框 71"/>
          <p:cNvSpPr txBox="1"/>
          <p:nvPr/>
        </p:nvSpPr>
        <p:spPr>
          <a:xfrm>
            <a:off x="15527699" y="25364485"/>
            <a:ext cx="14525196" cy="4092575"/>
          </a:xfrm>
          <a:prstGeom prst="rect">
            <a:avLst/>
          </a:prstGeom>
          <a:noFill/>
        </p:spPr>
        <p:txBody>
          <a:bodyPr wrap="square" rtlCol="0">
            <a:spAutoFit/>
          </a:bodyPr>
          <a:lstStyle/>
          <a:p>
            <a:pPr marL="571500" indent="-571500" algn="l" fontAlgn="auto">
              <a:lnSpc>
                <a:spcPct val="130000"/>
              </a:lnSpc>
              <a:buFont typeface="Wingdings" panose="05000000000000000000" charset="0"/>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The circuit structure in the figure below is the schematic diagram of the designed rectification circuit. ADS simulation results demonstrate that when 56 dBm of RF power is fed into the input port of the rectification circuit, 40 dBm of DC power can be obtained at the output port.</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4" name="文本框 73"/>
          <p:cNvSpPr txBox="1"/>
          <p:nvPr/>
        </p:nvSpPr>
        <p:spPr>
          <a:xfrm>
            <a:off x="15528334" y="35496545"/>
            <a:ext cx="14525196" cy="4092575"/>
          </a:xfrm>
          <a:prstGeom prst="rect">
            <a:avLst/>
          </a:prstGeom>
          <a:noFill/>
        </p:spPr>
        <p:txBody>
          <a:bodyPr wrap="square" rtlCol="0">
            <a:spAutoFit/>
          </a:bodyPr>
          <a:lstStyle/>
          <a:p>
            <a:pPr marL="571500" indent="-571500" algn="l" fontAlgn="auto">
              <a:lnSpc>
                <a:spcPct val="130000"/>
              </a:lnSpc>
              <a:buFont typeface="Wingdings" panose="05000000000000000000" charset="0"/>
              <a:buChar char="Ø"/>
            </a:pP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The results of ADS and CST simulations in this work demonstrate that the unused RF energy in the accelerating structure can be converted into DC power. Although the current conversion efficiency is not high, there remains significant potential for future improvement.</a:t>
            </a:r>
            <a:endParaRPr lang="en-US" altLang="zh-CN" sz="4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2834</Words>
  <Application>WPS 演示</Application>
  <PresentationFormat>自定义</PresentationFormat>
  <Paragraphs>30</Paragraphs>
  <Slides>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Times New Roman</vt:lpstr>
      <vt:lpstr>微软雅黑</vt:lpstr>
      <vt:lpstr>Wingdings</vt:lpstr>
      <vt:lpstr>Calibri</vt:lpstr>
      <vt:lpstr>Arial Unicode MS</vt:lpstr>
      <vt:lpstr>等线 Light</vt:lpstr>
      <vt:lpstr>Calibri Light</vt:lpstr>
      <vt:lpstr>等线</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 R</dc:creator>
  <cp:lastModifiedBy>赵杨</cp:lastModifiedBy>
  <cp:revision>64</cp:revision>
  <dcterms:created xsi:type="dcterms:W3CDTF">2023-10-18T12:28:00Z</dcterms:created>
  <dcterms:modified xsi:type="dcterms:W3CDTF">2025-11-02T16:41:32Z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9FF06663666C4AE0B8AED44CFBE1449B_13</vt:lpwstr>
  </property>
  <property fmtid="{D5CDD505-2E9C-101B-9397-08002B2CF9AE}" pid="3" name="KSOProductBuildVer">
    <vt:lpwstr>2052-12.1.0.23125</vt:lpwstr>
  </property>
</Properties>
</file>