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34" autoAdjust="0"/>
  </p:normalViewPr>
  <p:slideViewPr>
    <p:cSldViewPr snapToGrid="0" showGuides="1">
      <p:cViewPr>
        <p:scale>
          <a:sx n="40" d="100"/>
          <a:sy n="40" d="100"/>
        </p:scale>
        <p:origin x="8" y="20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瑞 马" userId="a3b7f8fb1e890c38" providerId="LiveId" clId="{6DA1203B-4EA1-44BF-9353-0E0F68A74557}"/>
    <pc:docChg chg="undo custSel modSld">
      <pc:chgData name="瑞 马" userId="a3b7f8fb1e890c38" providerId="LiveId" clId="{6DA1203B-4EA1-44BF-9353-0E0F68A74557}" dt="2025-11-05T02:54:19.680" v="119"/>
      <pc:docMkLst>
        <pc:docMk/>
      </pc:docMkLst>
      <pc:sldChg chg="addSp delSp modSp mod">
        <pc:chgData name="瑞 马" userId="a3b7f8fb1e890c38" providerId="LiveId" clId="{6DA1203B-4EA1-44BF-9353-0E0F68A74557}" dt="2025-11-05T02:54:19.680" v="119"/>
        <pc:sldMkLst>
          <pc:docMk/>
          <pc:sldMk cId="3878230313" sldId="257"/>
        </pc:sldMkLst>
        <pc:spChg chg="mod">
          <ac:chgData name="瑞 马" userId="a3b7f8fb1e890c38" providerId="LiveId" clId="{6DA1203B-4EA1-44BF-9353-0E0F68A74557}" dt="2025-11-05T02:43:52.397" v="1" actId="1076"/>
          <ac:spMkLst>
            <pc:docMk/>
            <pc:sldMk cId="3878230313" sldId="257"/>
            <ac:spMk id="4" creationId="{9BC08BE8-E570-FC3F-C838-781A205F9D3D}"/>
          </ac:spMkLst>
        </pc:spChg>
        <pc:spChg chg="mod">
          <ac:chgData name="瑞 马" userId="a3b7f8fb1e890c38" providerId="LiveId" clId="{6DA1203B-4EA1-44BF-9353-0E0F68A74557}" dt="2025-11-05T02:54:19.680" v="119"/>
          <ac:spMkLst>
            <pc:docMk/>
            <pc:sldMk cId="3878230313" sldId="257"/>
            <ac:spMk id="5" creationId="{FC8CEACF-BAA1-5815-8972-3222A71725AF}"/>
          </ac:spMkLst>
        </pc:spChg>
        <pc:spChg chg="add del mod">
          <ac:chgData name="瑞 马" userId="a3b7f8fb1e890c38" providerId="LiveId" clId="{6DA1203B-4EA1-44BF-9353-0E0F68A74557}" dt="2025-11-05T02:51:59.403" v="87" actId="1076"/>
          <ac:spMkLst>
            <pc:docMk/>
            <pc:sldMk cId="3878230313" sldId="257"/>
            <ac:spMk id="8" creationId="{BCAE7B09-F6B2-B7C8-841A-C8D9B93A7470}"/>
          </ac:spMkLst>
        </pc:spChg>
        <pc:spChg chg="add del mod">
          <ac:chgData name="瑞 马" userId="a3b7f8fb1e890c38" providerId="LiveId" clId="{6DA1203B-4EA1-44BF-9353-0E0F68A74557}" dt="2025-11-05T02:53:49.392" v="115" actId="21"/>
          <ac:spMkLst>
            <pc:docMk/>
            <pc:sldMk cId="3878230313" sldId="257"/>
            <ac:spMk id="38" creationId="{C58FBC90-F269-5AB2-08B4-E0C92351F2B4}"/>
          </ac:spMkLst>
        </pc:spChg>
        <pc:picChg chg="mod">
          <ac:chgData name="瑞 马" userId="a3b7f8fb1e890c38" providerId="LiveId" clId="{6DA1203B-4EA1-44BF-9353-0E0F68A74557}" dt="2025-11-05T02:44:02.617" v="2" actId="14100"/>
          <ac:picMkLst>
            <pc:docMk/>
            <pc:sldMk cId="3878230313" sldId="257"/>
            <ac:picMk id="2" creationId="{B399D32F-5343-B70C-5F59-60647A6D0945}"/>
          </ac:picMkLst>
        </pc:picChg>
        <pc:picChg chg="mod">
          <ac:chgData name="瑞 马" userId="a3b7f8fb1e890c38" providerId="LiveId" clId="{6DA1203B-4EA1-44BF-9353-0E0F68A74557}" dt="2025-11-05T02:44:17.032" v="4" actId="1076"/>
          <ac:picMkLst>
            <pc:docMk/>
            <pc:sldMk cId="3878230313" sldId="257"/>
            <ac:picMk id="3" creationId="{2F0A3B67-AF20-A89D-A1EB-DD8078C73045}"/>
          </ac:picMkLst>
        </pc:picChg>
        <pc:picChg chg="add del mod">
          <ac:chgData name="瑞 马" userId="a3b7f8fb1e890c38" providerId="LiveId" clId="{6DA1203B-4EA1-44BF-9353-0E0F68A74557}" dt="2025-11-05T02:53:03.835" v="92" actId="21"/>
          <ac:picMkLst>
            <pc:docMk/>
            <pc:sldMk cId="3878230313" sldId="257"/>
            <ac:picMk id="27" creationId="{8E431B18-DE30-05C7-40B5-593D540D98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12D9C-AA31-4A3B-B513-96EB40D013FF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9E8E-5E81-40F7-A6B4-868A7DB67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5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7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3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5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8866-01B1-40FE-8DAC-DB9B305D6369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A1A9-2751-4421-9891-334FC840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A9CD7B5-92CA-CA76-5F00-AB4D1001A6F0}"/>
              </a:ext>
            </a:extLst>
          </p:cNvPr>
          <p:cNvSpPr txBox="1"/>
          <p:nvPr/>
        </p:nvSpPr>
        <p:spPr>
          <a:xfrm>
            <a:off x="235680" y="19576069"/>
            <a:ext cx="1442134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minimize the time delay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powering the back-field, high-temperature superconducting tape wrapped with Kapton is used for winding, 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Kapton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is used to provide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inter-turn insulation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90BFA1-F6F9-1592-E713-39FFEAE5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1" y="22419263"/>
            <a:ext cx="5384488" cy="40367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6E2E7F-086A-33AB-AA7E-21629F74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b="39242"/>
          <a:stretch/>
        </p:blipFill>
        <p:spPr>
          <a:xfrm>
            <a:off x="5723833" y="22406701"/>
            <a:ext cx="3714301" cy="4036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21D773-669F-DD35-AE40-7CA65ABB6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13993" y="21733378"/>
            <a:ext cx="4036784" cy="53834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F82DE5F-E137-DA97-95C0-DE0C984BA964}"/>
              </a:ext>
            </a:extLst>
          </p:cNvPr>
          <p:cNvSpPr txBox="1"/>
          <p:nvPr/>
        </p:nvSpPr>
        <p:spPr>
          <a:xfrm>
            <a:off x="235680" y="26809787"/>
            <a:ext cx="1442134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rotating coil is wound with copper-plated tape as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 uninsulated double pancake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On the outermost layer, 4mm strips are used to weld the double pancake coils together in a manner opposite to the superconducting layer,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forming a closed loop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银色的机械&#10;&#10;低可信度描述已自动生成">
            <a:extLst>
              <a:ext uri="{FF2B5EF4-FFF2-40B4-BE49-F238E27FC236}">
                <a16:creationId xmlns:a16="http://schemas.microsoft.com/office/drawing/2014/main" id="{4B361495-2B33-2CA0-9CE2-3C763158A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0"/>
          <a:stretch/>
        </p:blipFill>
        <p:spPr>
          <a:xfrm>
            <a:off x="235680" y="30340077"/>
            <a:ext cx="5756449" cy="37003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CD8B088-1FD6-B365-3A2E-9911EE35D9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298" y="30340077"/>
            <a:ext cx="3803101" cy="37003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FE8BE1-D65F-EBD1-1239-AE076F4D5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7228" y="29722864"/>
            <a:ext cx="3700385" cy="49348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491038-0A74-7CCC-37D1-65E08443F850}"/>
              </a:ext>
            </a:extLst>
          </p:cNvPr>
          <p:cNvSpPr txBox="1"/>
          <p:nvPr/>
        </p:nvSpPr>
        <p:spPr>
          <a:xfrm>
            <a:off x="318386" y="7338204"/>
            <a:ext cx="14525196" cy="107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Traditional flywheel energy storage technology is limited by the mechanical strength of materials, resulting in a theoretical upper limit on flywheel rotational speed. To address this bottleneck, IHEP has proposed a new ring-shaped superconducting kinetic energy loading system. This system provides centripetal force through radial electromagnetic force, breaking the speed limitation. An external back-field solenoid coil supplies the magnetic field to the internal flywheel coil, and the flywheel coil is energized through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induction excitation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This method of inductive energization effectively reduces the impedance issues caused by current leads under rotational conditions. The flywheel coil is a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closed-loop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double-pancake wound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insulation-free coil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solidified with solder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offering both a stable mechanical structure and excellent post-excitation current retention capability.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42" descr="HEPS效果图-去掉大圈.jpg">
            <a:extLst>
              <a:ext uri="{FF2B5EF4-FFF2-40B4-BE49-F238E27FC236}">
                <a16:creationId xmlns:a16="http://schemas.microsoft.com/office/drawing/2014/main" id="{B399D32F-5343-B70C-5F59-60647A6D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5212" b="89580"/>
          <a:stretch>
            <a:fillRect/>
          </a:stretch>
        </p:blipFill>
        <p:spPr bwMode="auto">
          <a:xfrm>
            <a:off x="-1" y="34290"/>
            <a:ext cx="30255929" cy="60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F0A3B67-AF20-A89D-A1EB-DD8078C73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88051" y="1418371"/>
            <a:ext cx="6180996" cy="36411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C08BE8-E570-FC3F-C838-781A205F9D3D}"/>
              </a:ext>
            </a:extLst>
          </p:cNvPr>
          <p:cNvSpPr txBox="1"/>
          <p:nvPr/>
        </p:nvSpPr>
        <p:spPr>
          <a:xfrm>
            <a:off x="3021328" y="480759"/>
            <a:ext cx="22779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Experimental Validation of Inductive Excitation in HTS Flywheel Energy Storage System</a:t>
            </a:r>
            <a:endParaRPr lang="zh-C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8CEACF-BAA1-5815-8972-3222A71725AF}"/>
              </a:ext>
            </a:extLst>
          </p:cNvPr>
          <p:cNvSpPr txBox="1"/>
          <p:nvPr/>
        </p:nvSpPr>
        <p:spPr>
          <a:xfrm>
            <a:off x="4383715" y="2532435"/>
            <a:ext cx="19964400" cy="20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51" dirty="0">
                <a:solidFill>
                  <a:schemeClr val="bg1"/>
                </a:solidFill>
              </a:rPr>
              <a:t>Rui Ma</a:t>
            </a:r>
            <a:r>
              <a:rPr lang="en-US" altLang="zh-CN" sz="6451" baseline="30000" dirty="0">
                <a:solidFill>
                  <a:schemeClr val="bg1"/>
                </a:solidFill>
              </a:rPr>
              <a:t> 1,2</a:t>
            </a:r>
            <a:r>
              <a:rPr lang="en-US" altLang="zh-CN" sz="6451" dirty="0">
                <a:solidFill>
                  <a:schemeClr val="bg1"/>
                </a:solidFill>
              </a:rPr>
              <a:t>, Juan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Wang</a:t>
            </a:r>
            <a:r>
              <a:rPr lang="en-US" altLang="zh-CN" sz="6451" baseline="30000" dirty="0">
                <a:solidFill>
                  <a:schemeClr val="bg1"/>
                </a:solidFill>
              </a:rPr>
              <a:t> 1</a:t>
            </a:r>
            <a:r>
              <a:rPr lang="en-US" altLang="zh-CN" sz="6451" dirty="0">
                <a:solidFill>
                  <a:schemeClr val="bg1"/>
                </a:solidFill>
              </a:rPr>
              <a:t>, Jin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Zhou</a:t>
            </a:r>
            <a:r>
              <a:rPr lang="en-US" altLang="zh-CN" sz="6451" baseline="30000" dirty="0">
                <a:solidFill>
                  <a:schemeClr val="bg1"/>
                </a:solidFill>
              </a:rPr>
              <a:t> 1 </a:t>
            </a:r>
            <a:r>
              <a:rPr lang="zh-CN" altLang="en-US" sz="6451" dirty="0">
                <a:solidFill>
                  <a:schemeClr val="bg1"/>
                </a:solidFill>
              </a:rPr>
              <a:t>，</a:t>
            </a:r>
            <a:r>
              <a:rPr lang="en-US" altLang="zh-CN" sz="6451" dirty="0">
                <a:solidFill>
                  <a:schemeClr val="bg1"/>
                </a:solidFill>
              </a:rPr>
              <a:t>Kai Liao</a:t>
            </a:r>
            <a:r>
              <a:rPr lang="en-US" altLang="zh-CN" sz="6451" baseline="30000" dirty="0">
                <a:solidFill>
                  <a:schemeClr val="bg1"/>
                </a:solidFill>
              </a:rPr>
              <a:t> 1,2</a:t>
            </a:r>
            <a:r>
              <a:rPr lang="en-US" altLang="zh-CN" sz="6451" dirty="0">
                <a:solidFill>
                  <a:schemeClr val="bg1"/>
                </a:solidFill>
              </a:rPr>
              <a:t>, Hang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Xu</a:t>
            </a:r>
            <a:r>
              <a:rPr lang="en-US" altLang="zh-CN" sz="6451" baseline="30000" dirty="0">
                <a:solidFill>
                  <a:schemeClr val="bg1"/>
                </a:solidFill>
              </a:rPr>
              <a:t> 1,2</a:t>
            </a:r>
            <a:r>
              <a:rPr lang="en-US" altLang="zh-CN" sz="6451" dirty="0">
                <a:solidFill>
                  <a:schemeClr val="bg1"/>
                </a:solidFill>
              </a:rPr>
              <a:t>,</a:t>
            </a:r>
            <a:r>
              <a:rPr lang="zh-CN" altLang="en-US" sz="6451" dirty="0">
                <a:solidFill>
                  <a:schemeClr val="bg1"/>
                </a:solidFill>
              </a:rPr>
              <a:t> </a:t>
            </a:r>
            <a:r>
              <a:rPr lang="en-US" altLang="zh-CN" sz="6451" dirty="0">
                <a:solidFill>
                  <a:schemeClr val="bg1"/>
                </a:solidFill>
              </a:rPr>
              <a:t>Rui Kang</a:t>
            </a:r>
            <a:r>
              <a:rPr lang="en-US" altLang="zh-CN" sz="6451" baseline="30000" dirty="0">
                <a:solidFill>
                  <a:schemeClr val="bg1"/>
                </a:solidFill>
              </a:rPr>
              <a:t>1 * </a:t>
            </a:r>
            <a:r>
              <a:rPr lang="zh-CN" altLang="en-US" sz="6451" dirty="0">
                <a:solidFill>
                  <a:schemeClr val="bg1"/>
                </a:solidFill>
              </a:rPr>
              <a:t>，</a:t>
            </a:r>
            <a:r>
              <a:rPr lang="en-US" altLang="zh-CN" sz="6451" dirty="0" err="1">
                <a:solidFill>
                  <a:schemeClr val="bg1"/>
                </a:solidFill>
              </a:rPr>
              <a:t>Qingjin</a:t>
            </a:r>
            <a:r>
              <a:rPr lang="en-US" altLang="zh-CN" sz="6451" dirty="0">
                <a:solidFill>
                  <a:schemeClr val="bg1"/>
                </a:solidFill>
              </a:rPr>
              <a:t> Xu</a:t>
            </a:r>
            <a:r>
              <a:rPr lang="en-US" altLang="zh-CN" sz="6451" baseline="30000" dirty="0">
                <a:solidFill>
                  <a:schemeClr val="bg1"/>
                </a:solidFill>
              </a:rPr>
              <a:t>1 * </a:t>
            </a:r>
          </a:p>
        </p:txBody>
      </p:sp>
      <p:pic>
        <p:nvPicPr>
          <p:cNvPr id="6" name="图片 42" descr="HEPS效果图-去掉大圈.jpg">
            <a:extLst>
              <a:ext uri="{FF2B5EF4-FFF2-40B4-BE49-F238E27FC236}">
                <a16:creationId xmlns:a16="http://schemas.microsoft.com/office/drawing/2014/main" id="{DC371BF9-416F-DAD0-17ED-9961A595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5212" b="89580"/>
          <a:stretch>
            <a:fillRect/>
          </a:stretch>
        </p:blipFill>
        <p:spPr bwMode="auto">
          <a:xfrm>
            <a:off x="0" y="41167704"/>
            <a:ext cx="30255929" cy="16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137">
            <a:extLst>
              <a:ext uri="{FF2B5EF4-FFF2-40B4-BE49-F238E27FC236}">
                <a16:creationId xmlns:a16="http://schemas.microsoft.com/office/drawing/2014/main" id="{2EDA449E-0B3D-B47B-8247-EBF43F4FECFE}"/>
              </a:ext>
            </a:extLst>
          </p:cNvPr>
          <p:cNvSpPr/>
          <p:nvPr/>
        </p:nvSpPr>
        <p:spPr>
          <a:xfrm>
            <a:off x="516613" y="6223690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Abstract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137">
            <a:extLst>
              <a:ext uri="{FF2B5EF4-FFF2-40B4-BE49-F238E27FC236}">
                <a16:creationId xmlns:a16="http://schemas.microsoft.com/office/drawing/2014/main" id="{AA09B20F-3670-91AC-6938-9C86E9EF2833}"/>
              </a:ext>
            </a:extLst>
          </p:cNvPr>
          <p:cNvSpPr/>
          <p:nvPr/>
        </p:nvSpPr>
        <p:spPr>
          <a:xfrm>
            <a:off x="15792892" y="6244916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Simulation Analysis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137">
            <a:extLst>
              <a:ext uri="{FF2B5EF4-FFF2-40B4-BE49-F238E27FC236}">
                <a16:creationId xmlns:a16="http://schemas.microsoft.com/office/drawing/2014/main" id="{F37EA072-925C-A056-A7CE-F7156DC51AF6}"/>
              </a:ext>
            </a:extLst>
          </p:cNvPr>
          <p:cNvSpPr/>
          <p:nvPr/>
        </p:nvSpPr>
        <p:spPr>
          <a:xfrm>
            <a:off x="15814681" y="35718453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37">
            <a:extLst>
              <a:ext uri="{FF2B5EF4-FFF2-40B4-BE49-F238E27FC236}">
                <a16:creationId xmlns:a16="http://schemas.microsoft.com/office/drawing/2014/main" id="{322EEF7E-FBBC-17F1-0527-65154CA17C8F}"/>
              </a:ext>
            </a:extLst>
          </p:cNvPr>
          <p:cNvSpPr/>
          <p:nvPr/>
        </p:nvSpPr>
        <p:spPr>
          <a:xfrm>
            <a:off x="381979" y="34369904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Measurement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 137">
            <a:extLst>
              <a:ext uri="{FF2B5EF4-FFF2-40B4-BE49-F238E27FC236}">
                <a16:creationId xmlns:a16="http://schemas.microsoft.com/office/drawing/2014/main" id="{03F5800A-D305-FA6F-4BC2-C2E8E53F167C}"/>
              </a:ext>
            </a:extLst>
          </p:cNvPr>
          <p:cNvSpPr/>
          <p:nvPr/>
        </p:nvSpPr>
        <p:spPr>
          <a:xfrm>
            <a:off x="516613" y="18326391"/>
            <a:ext cx="14128743" cy="1009196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165116">
              <a:lnSpc>
                <a:spcPct val="120000"/>
              </a:lnSpc>
              <a:defRPr/>
            </a:pPr>
            <a:r>
              <a:rPr lang="en-US" altLang="zh-CN" sz="44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Coil Design</a:t>
            </a:r>
            <a:endParaRPr lang="zh-CN" altLang="en-US" sz="44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F2F5AB6-5C9E-9683-F68B-CBDED87AA705}"/>
              </a:ext>
            </a:extLst>
          </p:cNvPr>
          <p:cNvCxnSpPr>
            <a:cxnSpLocks/>
          </p:cNvCxnSpPr>
          <p:nvPr/>
        </p:nvCxnSpPr>
        <p:spPr>
          <a:xfrm>
            <a:off x="15137606" y="5905500"/>
            <a:ext cx="0" cy="36345386"/>
          </a:xfrm>
          <a:prstGeom prst="line">
            <a:avLst/>
          </a:prstGeom>
          <a:ln w="1905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558E2AE0-2245-57E6-C3C7-10763119E552}"/>
              </a:ext>
            </a:extLst>
          </p:cNvPr>
          <p:cNvSpPr txBox="1"/>
          <p:nvPr/>
        </p:nvSpPr>
        <p:spPr>
          <a:xfrm>
            <a:off x="381979" y="4604619"/>
            <a:ext cx="3089174" cy="108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A-10</a:t>
            </a:r>
            <a:endParaRPr lang="zh-CN" altLang="en-US" sz="64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 descr="图片包含 游戏机, 电路&#10;&#10;AI 生成的内容可能不正确。">
            <a:extLst>
              <a:ext uri="{FF2B5EF4-FFF2-40B4-BE49-F238E27FC236}">
                <a16:creationId xmlns:a16="http://schemas.microsoft.com/office/drawing/2014/main" id="{87F7E718-C00A-67F0-5DCD-B75D103990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0" y="35585691"/>
            <a:ext cx="5382378" cy="403678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AE4961F-252C-AB4B-7F9D-435A0DD76A52}"/>
              </a:ext>
            </a:extLst>
          </p:cNvPr>
          <p:cNvSpPr txBox="1"/>
          <p:nvPr/>
        </p:nvSpPr>
        <p:spPr>
          <a:xfrm>
            <a:off x="170709" y="39561089"/>
            <a:ext cx="711028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Indirect measurement of induced current at 77K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EE5ECA9-E4C6-58E0-35AD-EE8C4F117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0393" y="15303211"/>
            <a:ext cx="6984160" cy="470958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9ABE468-618B-A6DF-4D3A-D43142524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70848" y="15240657"/>
            <a:ext cx="6984160" cy="47095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6600305-F550-4598-E756-51E3E6AE12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70847" y="10951478"/>
            <a:ext cx="6984160" cy="470958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127F0DD-0E49-545B-A518-DE52B53FC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50393" y="10951478"/>
            <a:ext cx="6984160" cy="470958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B88C1B13-48F0-D067-0994-BA626CA42B18}"/>
              </a:ext>
            </a:extLst>
          </p:cNvPr>
          <p:cNvSpPr txBox="1"/>
          <p:nvPr/>
        </p:nvSpPr>
        <p:spPr>
          <a:xfrm>
            <a:off x="16495056" y="14975642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547134-5BA7-080B-B626-489C95408FB3}"/>
              </a:ext>
            </a:extLst>
          </p:cNvPr>
          <p:cNvSpPr txBox="1"/>
          <p:nvPr/>
        </p:nvSpPr>
        <p:spPr>
          <a:xfrm>
            <a:off x="23469663" y="19517043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093D2D6-749E-280A-AA29-27D270C12F94}"/>
              </a:ext>
            </a:extLst>
          </p:cNvPr>
          <p:cNvSpPr txBox="1"/>
          <p:nvPr/>
        </p:nvSpPr>
        <p:spPr>
          <a:xfrm>
            <a:off x="16495056" y="19354250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AC4BB6E-8AE7-788A-8F48-2E9DC7DBCEF4}"/>
              </a:ext>
            </a:extLst>
          </p:cNvPr>
          <p:cNvSpPr txBox="1"/>
          <p:nvPr/>
        </p:nvSpPr>
        <p:spPr>
          <a:xfrm>
            <a:off x="23378166" y="15038195"/>
            <a:ext cx="63677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9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8723521-B618-9DFC-8FB8-0462E957AC14}"/>
              </a:ext>
            </a:extLst>
          </p:cNvPr>
          <p:cNvSpPr txBox="1"/>
          <p:nvPr/>
        </p:nvSpPr>
        <p:spPr>
          <a:xfrm>
            <a:off x="15670847" y="7394629"/>
            <a:ext cx="14416413" cy="430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 sets of data were collected on the data acquisition instrument: the back-field coil end voltage signal, the back-field coil current signal, and the Hall probe signal. </a:t>
            </a:r>
          </a:p>
          <a:p>
            <a:pPr marL="534010" indent="-53401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Hall probe signal is used to indirectly measure the induced current on the rotating coil.</a:t>
            </a:r>
            <a:endParaRPr lang="zh-CN" altLang="en-US" sz="3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E9C1888-9874-992F-F64B-BAE8246C04F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45080" b="10744"/>
          <a:stretch>
            <a:fillRect/>
          </a:stretch>
        </p:blipFill>
        <p:spPr>
          <a:xfrm>
            <a:off x="7446350" y="35565250"/>
            <a:ext cx="7943556" cy="535113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9F5E011-FDAA-0649-9E3B-7A587440EE3B}"/>
              </a:ext>
            </a:extLst>
          </p:cNvPr>
          <p:cNvSpPr txBox="1"/>
          <p:nvPr/>
        </p:nvSpPr>
        <p:spPr>
          <a:xfrm>
            <a:off x="15629859" y="19872627"/>
            <a:ext cx="14291776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 a: Magnetic field data measured from a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single background coil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The magnetic field is completely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linearly related to the current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 b: Magnetic field changes at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edge aperture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during three stages: power-on, constant current, and power-off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Figures c and d: Magnetic field changes at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 aperture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during three stages: power-on, constant current, and power-off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2AA8460-3B05-EC63-0B98-6FA54B166BC0}"/>
              </a:ext>
            </a:extLst>
          </p:cNvPr>
          <p:cNvSpPr txBox="1"/>
          <p:nvPr/>
        </p:nvSpPr>
        <p:spPr>
          <a:xfrm>
            <a:off x="15854694" y="29809674"/>
            <a:ext cx="13920648" cy="602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comparison between simulation and experimental results, the main adjustments are made to the two parameters: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inter-turn resistance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joint resistance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534010" indent="-5340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comparison between experimental data and COMSOL simulation data, the trends are basically consistent, and the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joint resistance 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the coil without insulation after solder solidification is controlled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below 1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nΩ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939D01C-179A-72CD-268A-F789D9C910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10143" y="24835077"/>
            <a:ext cx="6279441" cy="470958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5D18751-85C1-53BF-6090-01C0388CC1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0791" y="24768287"/>
            <a:ext cx="6591337" cy="504598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15D0B9BA-73EE-1F0E-CD28-045D63429573}"/>
              </a:ext>
            </a:extLst>
          </p:cNvPr>
          <p:cNvSpPr txBox="1"/>
          <p:nvPr/>
        </p:nvSpPr>
        <p:spPr>
          <a:xfrm>
            <a:off x="15627164" y="36994061"/>
            <a:ext cx="14158491" cy="417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010" indent="-53401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This experiment, combining electromagnetic simulation with experimental verification, confirmed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feasibility of the induction excitation method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along with solder curing closed-loop and 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continuous current-carrying capability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the double pancake coil, laying an important foundation for the innovative design of a new ring-shaped superconducting kinetic energy loading system.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AE7B09-F6B2-B7C8-841A-C8D9B93A7470}"/>
              </a:ext>
            </a:extLst>
          </p:cNvPr>
          <p:cNvSpPr txBox="1"/>
          <p:nvPr/>
        </p:nvSpPr>
        <p:spPr>
          <a:xfrm>
            <a:off x="4284394" y="4590641"/>
            <a:ext cx="1941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 </a:t>
            </a:r>
          </a:p>
          <a:p>
            <a:pPr algn="ctr"/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University of Chinese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387823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6739</TotalTime>
  <Words>510</Words>
  <Application>Microsoft Office PowerPoint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R</dc:creator>
  <cp:lastModifiedBy>瑞 马</cp:lastModifiedBy>
  <cp:revision>57</cp:revision>
  <dcterms:created xsi:type="dcterms:W3CDTF">2023-10-18T12:28:14Z</dcterms:created>
  <dcterms:modified xsi:type="dcterms:W3CDTF">2025-11-05T02:54:26Z</dcterms:modified>
</cp:coreProperties>
</file>