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94" r:id="rId3"/>
    <p:sldId id="291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20"/>
    </p:embeddedFont>
    <p:embeddedFont>
      <p:font typeface="优设标题黑" panose="00000500000000000000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D1"/>
    <a:srgbClr val="F2F2F2"/>
    <a:srgbClr val="FF7072"/>
    <a:srgbClr val="7F7F7F"/>
    <a:srgbClr val="C0C5CE"/>
    <a:srgbClr val="0B83CF"/>
    <a:srgbClr val="5DF43A"/>
    <a:srgbClr val="29B9FD"/>
    <a:srgbClr val="AEA2CF"/>
    <a:srgbClr val="005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7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甲方\ppt\工作\视频素材\视频素材\商务合作\10.jpeg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哈伯思特企业简介-34"/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1905"/>
            <a:ext cx="12192000" cy="685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甲方\ppt\工作\视频素材\视频素材\商务合作\15.jpeg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2" name="图片 1" descr="哈伯思特企业简介-34"/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1905"/>
            <a:ext cx="12192000" cy="685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甲方\ppt\工作\视频素材\视频素材\商务合作\12.jpeg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0955" y="0"/>
            <a:ext cx="12212320" cy="6858000"/>
          </a:xfrm>
          <a:prstGeom prst="rect">
            <a:avLst/>
          </a:prstGeom>
        </p:spPr>
      </p:pic>
      <p:pic>
        <p:nvPicPr>
          <p:cNvPr id="4" name="图片 3" descr="哈伯思特企业简介-34"/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1905"/>
            <a:ext cx="12192000" cy="6856095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43219" y="337813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8729" y="337813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63877" y="337813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8299387" y="337813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61758" y="2593331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一级标题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6042214" y="2753189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YIJIBIAOTI</a:t>
            </a: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1146214" y="2861097"/>
            <a:ext cx="288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矩形 15"/>
          <p:cNvSpPr/>
          <p:nvPr userDrawn="1"/>
        </p:nvSpPr>
        <p:spPr>
          <a:xfrm rot="16200000">
            <a:off x="423545" y="3597275"/>
            <a:ext cx="1544955" cy="9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8" name="矩形 17"/>
          <p:cNvSpPr/>
          <p:nvPr userDrawn="1"/>
        </p:nvSpPr>
        <p:spPr>
          <a:xfrm>
            <a:off x="1146214" y="4419874"/>
            <a:ext cx="9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 uiExpand="1"/>
      <p:bldP spid="16" grpId="0" bldLvl="0" animBg="1"/>
      <p:bldP spid="18" grpId="0" bldLvl="0" animBg="1" uiExpan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甲方\ppt\工作\视频素材\视频素材\商务合作\13.jpeg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3" name="图片 2" descr="哈伯思特企业简介-34"/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-635" y="1905"/>
            <a:ext cx="12192000" cy="76835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635" y="768985"/>
            <a:ext cx="12237085" cy="624268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8094" y="123022"/>
            <a:ext cx="5274906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2800" spc="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1028045" y="0"/>
            <a:ext cx="1163955" cy="769620"/>
          </a:xfrm>
          <a:prstGeom prst="rect">
            <a:avLst/>
          </a:prstGeom>
          <a:solidFill>
            <a:srgbClr val="0B8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US" altLang="zh-CN" sz="1400" dirty="0"/>
          </a:p>
          <a:p>
            <a:pPr algn="ctr" fontAlgn="b">
              <a:lnSpc>
                <a:spcPct val="40000"/>
              </a:lnSpc>
            </a:pPr>
            <a:endParaRPr lang="en-US" altLang="zh-CN" sz="1400" dirty="0"/>
          </a:p>
          <a:p>
            <a:pPr algn="ctr" fontAlgn="b"/>
            <a:r>
              <a:rPr lang="en-US" altLang="zh-CN" sz="1400" dirty="0"/>
              <a:t>PAGE </a:t>
            </a:r>
            <a:fld id="{67CAD364-9C70-4D67-B9DA-AF35D6C03524}" type="slidenum">
              <a:rPr lang="en-US" altLang="zh-CN" sz="1400" dirty="0" smtClean="0"/>
            </a:fld>
            <a:endParaRPr lang="en-US" altLang="zh-CN" sz="1400" dirty="0" smtClean="0"/>
          </a:p>
        </p:txBody>
      </p:sp>
      <p:pic>
        <p:nvPicPr>
          <p:cNvPr id="5" name="图片 4" descr="哈伯思特企业简介-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8860" y="161290"/>
            <a:ext cx="818515" cy="24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甲方\ppt\工作\视频素材\视频素材\商务合作\12.jpeg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哈伯思特企业简介-34"/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1905"/>
            <a:ext cx="12192000" cy="685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096000" y="4486910"/>
            <a:ext cx="4900930" cy="11988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哈伯思特</a:t>
            </a:r>
            <a:endParaRPr lang="zh-CN" altLang="en-US" sz="72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139483" y="1172459"/>
            <a:ext cx="4956517" cy="4513082"/>
          </a:xfrm>
          <a:custGeom>
            <a:avLst/>
            <a:gdLst>
              <a:gd name="connsiteX0" fmla="*/ 0 w 5377656"/>
              <a:gd name="connsiteY0" fmla="*/ 0 h 4896544"/>
              <a:gd name="connsiteX1" fmla="*/ 5377656 w 5377656"/>
              <a:gd name="connsiteY1" fmla="*/ 0 h 4896544"/>
              <a:gd name="connsiteX2" fmla="*/ 5377656 w 5377656"/>
              <a:gd name="connsiteY2" fmla="*/ 72272 h 4896544"/>
              <a:gd name="connsiteX3" fmla="*/ 72597 w 5377656"/>
              <a:gd name="connsiteY3" fmla="*/ 72272 h 4896544"/>
              <a:gd name="connsiteX4" fmla="*/ 72597 w 5377656"/>
              <a:gd name="connsiteY4" fmla="*/ 4824272 h 4896544"/>
              <a:gd name="connsiteX5" fmla="*/ 5377656 w 5377656"/>
              <a:gd name="connsiteY5" fmla="*/ 4824272 h 4896544"/>
              <a:gd name="connsiteX6" fmla="*/ 5377656 w 5377656"/>
              <a:gd name="connsiteY6" fmla="*/ 4896544 h 4896544"/>
              <a:gd name="connsiteX7" fmla="*/ 0 w 5377656"/>
              <a:gd name="connsiteY7" fmla="*/ 4896544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7656" h="4896544">
                <a:moveTo>
                  <a:pt x="0" y="0"/>
                </a:moveTo>
                <a:lnTo>
                  <a:pt x="5377656" y="0"/>
                </a:lnTo>
                <a:lnTo>
                  <a:pt x="5377656" y="72272"/>
                </a:lnTo>
                <a:lnTo>
                  <a:pt x="72597" y="72272"/>
                </a:lnTo>
                <a:lnTo>
                  <a:pt x="72597" y="4824272"/>
                </a:lnTo>
                <a:lnTo>
                  <a:pt x="5377656" y="4824272"/>
                </a:lnTo>
                <a:lnTo>
                  <a:pt x="5377656" y="4896544"/>
                </a:lnTo>
                <a:lnTo>
                  <a:pt x="0" y="4896544"/>
                </a:lnTo>
                <a:close/>
              </a:path>
            </a:pathLst>
          </a:custGeom>
          <a:solidFill>
            <a:srgbClr val="0B8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6096000" y="1172459"/>
            <a:ext cx="4956517" cy="4513082"/>
          </a:xfrm>
          <a:custGeom>
            <a:avLst/>
            <a:gdLst>
              <a:gd name="connsiteX0" fmla="*/ 0 w 5377656"/>
              <a:gd name="connsiteY0" fmla="*/ 0 h 4896544"/>
              <a:gd name="connsiteX1" fmla="*/ 5377656 w 5377656"/>
              <a:gd name="connsiteY1" fmla="*/ 0 h 4896544"/>
              <a:gd name="connsiteX2" fmla="*/ 5377656 w 5377656"/>
              <a:gd name="connsiteY2" fmla="*/ 4896544 h 4896544"/>
              <a:gd name="connsiteX3" fmla="*/ 0 w 5377656"/>
              <a:gd name="connsiteY3" fmla="*/ 4896544 h 4896544"/>
              <a:gd name="connsiteX4" fmla="*/ 0 w 5377656"/>
              <a:gd name="connsiteY4" fmla="*/ 4824272 h 4896544"/>
              <a:gd name="connsiteX5" fmla="*/ 5302941 w 5377656"/>
              <a:gd name="connsiteY5" fmla="*/ 4824272 h 4896544"/>
              <a:gd name="connsiteX6" fmla="*/ 5302941 w 5377656"/>
              <a:gd name="connsiteY6" fmla="*/ 72272 h 4896544"/>
              <a:gd name="connsiteX7" fmla="*/ 0 w 5377656"/>
              <a:gd name="connsiteY7" fmla="*/ 72272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7656" h="4896544">
                <a:moveTo>
                  <a:pt x="0" y="0"/>
                </a:moveTo>
                <a:lnTo>
                  <a:pt x="5377656" y="0"/>
                </a:lnTo>
                <a:lnTo>
                  <a:pt x="5377656" y="4896544"/>
                </a:lnTo>
                <a:lnTo>
                  <a:pt x="0" y="4896544"/>
                </a:lnTo>
                <a:lnTo>
                  <a:pt x="0" y="4824272"/>
                </a:lnTo>
                <a:lnTo>
                  <a:pt x="5302941" y="4824272"/>
                </a:lnTo>
                <a:lnTo>
                  <a:pt x="5302941" y="72272"/>
                </a:lnTo>
                <a:lnTo>
                  <a:pt x="0" y="72272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19090" y="3746500"/>
            <a:ext cx="4900930" cy="645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CEPC 2025</a:t>
            </a:r>
            <a:endParaRPr lang="en-US" sz="36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9020175" y="1864360"/>
            <a:ext cx="479425" cy="1270"/>
          </a:xfrm>
          <a:prstGeom prst="line">
            <a:avLst/>
          </a:prstGeom>
          <a:ln w="34925">
            <a:solidFill>
              <a:srgbClr val="0B83C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 descr="logo-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247" y="1626235"/>
            <a:ext cx="3602990" cy="360553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8188960" y="4083685"/>
            <a:ext cx="2422525" cy="13970"/>
          </a:xfrm>
          <a:prstGeom prst="line">
            <a:avLst/>
          </a:prstGeom>
          <a:ln w="34925">
            <a:solidFill>
              <a:srgbClr val="0B83C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955540" y="2324100"/>
            <a:ext cx="4699635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All-in-one Solution for Signal Cable S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ystems</a:t>
            </a:r>
            <a:endParaRPr lang="en-US" altLang="zh-CN" sz="2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  <p:bldLst>
      <p:bldP spid="12" grpId="0"/>
      <p:bldP spid="7" grpId="0" bldLvl="0" animBg="1"/>
      <p:bldP spid="8" grpId="0" bldLvl="0" animBg="1"/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箭头-直角-向右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1448435"/>
            <a:ext cx="579120" cy="57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145" y="53340"/>
            <a:ext cx="10459085" cy="675640"/>
          </a:xfrm>
        </p:spPr>
        <p:txBody>
          <a:bodyPr wrap="square">
            <a:noAutofit/>
          </a:bodyPr>
          <a:p>
            <a:r>
              <a:rPr lang="en-US" altLang="zh-CN"/>
              <a:t>We are committed to becoming CEPC's most reliable connection partner</a:t>
            </a:r>
            <a:endParaRPr lang="en-US" altLang="zh-CN"/>
          </a:p>
        </p:txBody>
      </p:sp>
      <p:pic>
        <p:nvPicPr>
          <p:cNvPr id="7" name="图片 6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4720" y="2223135"/>
            <a:ext cx="457200" cy="457200"/>
          </a:xfrm>
          <a:prstGeom prst="rect">
            <a:avLst/>
          </a:prstGeom>
        </p:spPr>
      </p:pic>
      <p:pic>
        <p:nvPicPr>
          <p:cNvPr id="10" name="图片 9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2814320"/>
            <a:ext cx="457200" cy="457200"/>
          </a:xfrm>
          <a:prstGeom prst="rect">
            <a:avLst/>
          </a:prstGeom>
        </p:spPr>
      </p:pic>
      <p:pic>
        <p:nvPicPr>
          <p:cNvPr id="13" name="图片 12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86075" y="3674745"/>
            <a:ext cx="457200" cy="457200"/>
          </a:xfrm>
          <a:prstGeom prst="rect">
            <a:avLst/>
          </a:prstGeom>
        </p:spPr>
      </p:pic>
      <p:sp>
        <p:nvSpPr>
          <p:cNvPr id="3" name="文本框 2" descr="7b0a202020202262756c6c6574223a20227b5c2263617465676f727949645c223a5c225c222c5c2274656d706c61746549645c223a32303233313634367d220a7d0a"/>
          <p:cNvSpPr txBox="1"/>
          <p:nvPr/>
        </p:nvSpPr>
        <p:spPr>
          <a:xfrm>
            <a:off x="1881505" y="1944370"/>
            <a:ext cx="8602345" cy="2805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altLang="zh-CN" sz="2800" b="1"/>
              <a:t> Guaranteeing Data Quality</a:t>
            </a:r>
            <a:endParaRPr lang="en-US" altLang="zh-CN" sz="2800" b="1"/>
          </a:p>
          <a:p>
            <a:pPr indent="0">
              <a:buNone/>
            </a:pPr>
            <a:endParaRPr lang="en-US" altLang="zh-CN" sz="2800" b="1"/>
          </a:p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altLang="zh-CN" sz="2800" b="1"/>
              <a:t> Conquering Extreme Environments</a:t>
            </a:r>
            <a:endParaRPr lang="en-US" altLang="zh-CN" sz="2800" b="1"/>
          </a:p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endParaRPr lang="en-US" altLang="zh-CN" sz="2800" b="1"/>
          </a:p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altLang="zh-CN" sz="2800" b="1"/>
              <a:t> Supporting System Stability</a:t>
            </a:r>
            <a:endParaRPr lang="en-US" altLang="zh-CN" sz="28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箭头-直角-向右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1448435"/>
            <a:ext cx="579120" cy="57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145" y="123508"/>
            <a:ext cx="10459085" cy="521970"/>
          </a:xfrm>
        </p:spPr>
        <p:txBody>
          <a:bodyPr wrap="square"/>
          <a:p>
            <a:r>
              <a:rPr lang="en-US" altLang="zh-CN"/>
              <a:t>Looking Forward to In-depth Cooperation</a:t>
            </a:r>
            <a:endParaRPr lang="en-US" altLang="zh-CN"/>
          </a:p>
        </p:txBody>
      </p:sp>
      <p:pic>
        <p:nvPicPr>
          <p:cNvPr id="7" name="图片 6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4720" y="2223135"/>
            <a:ext cx="457200" cy="457200"/>
          </a:xfrm>
          <a:prstGeom prst="rect">
            <a:avLst/>
          </a:prstGeom>
        </p:spPr>
      </p:pic>
      <p:pic>
        <p:nvPicPr>
          <p:cNvPr id="10" name="图片 9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2814320"/>
            <a:ext cx="457200" cy="457200"/>
          </a:xfrm>
          <a:prstGeom prst="rect">
            <a:avLst/>
          </a:prstGeom>
        </p:spPr>
      </p:pic>
      <p:pic>
        <p:nvPicPr>
          <p:cNvPr id="13" name="图片 12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86075" y="3674745"/>
            <a:ext cx="457200" cy="457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8695" y="1784985"/>
            <a:ext cx="8279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We look forward to technical docking with the CEPC project team, various detector teams, and accelerator teams.</a:t>
            </a:r>
            <a:endParaRPr lang="en-US" altLang="zh-CN" b="1"/>
          </a:p>
        </p:txBody>
      </p:sp>
      <p:sp>
        <p:nvSpPr>
          <p:cNvPr id="5" name="文本框 4"/>
          <p:cNvSpPr txBox="1"/>
          <p:nvPr/>
        </p:nvSpPr>
        <p:spPr>
          <a:xfrm>
            <a:off x="2258695" y="4491355"/>
            <a:ext cx="9551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B5FD1"/>
                </a:solidFill>
              </a:rPr>
              <a:t>Name</a:t>
            </a:r>
            <a:r>
              <a:rPr lang="zh-CN" altLang="en-US" b="1">
                <a:solidFill>
                  <a:srgbClr val="0B5FD1"/>
                </a:solidFill>
              </a:rPr>
              <a:t>：</a:t>
            </a:r>
            <a:r>
              <a:rPr lang="en-US" altLang="zh-CN" b="1">
                <a:solidFill>
                  <a:srgbClr val="0B5FD1"/>
                </a:solidFill>
              </a:rPr>
              <a:t>Alice ,Zhang </a:t>
            </a:r>
            <a:endParaRPr lang="en-US" altLang="zh-CN" b="1">
              <a:solidFill>
                <a:srgbClr val="0B5FD1"/>
              </a:solidFill>
            </a:endParaRPr>
          </a:p>
          <a:p>
            <a:r>
              <a:rPr lang="en-US" altLang="zh-CN" b="1">
                <a:solidFill>
                  <a:srgbClr val="0B5FD1"/>
                </a:solidFill>
              </a:rPr>
              <a:t>Position</a:t>
            </a:r>
            <a:r>
              <a:rPr lang="zh-CN" altLang="en-US" b="1">
                <a:solidFill>
                  <a:srgbClr val="0B5FD1"/>
                </a:solidFill>
              </a:rPr>
              <a:t>：</a:t>
            </a:r>
            <a:r>
              <a:rPr lang="en-US" b="1">
                <a:solidFill>
                  <a:srgbClr val="0B5FD1"/>
                </a:solidFill>
              </a:rPr>
              <a:t>Sales Manager</a:t>
            </a:r>
            <a:endParaRPr lang="en-US" b="1">
              <a:solidFill>
                <a:srgbClr val="0B5FD1"/>
              </a:solidFill>
            </a:endParaRPr>
          </a:p>
          <a:p>
            <a:r>
              <a:rPr lang="en-US" b="1">
                <a:solidFill>
                  <a:srgbClr val="0B5FD1"/>
                </a:solidFill>
              </a:rPr>
              <a:t>Email: </a:t>
            </a:r>
            <a:r>
              <a:rPr lang="en-US" altLang="zh-CN" b="1">
                <a:solidFill>
                  <a:srgbClr val="0B5FD1"/>
                </a:solidFill>
              </a:rPr>
              <a:t>Alice-Zhang@Hbosit.cn </a:t>
            </a:r>
            <a:endParaRPr lang="en-US" altLang="zh-CN" b="1">
              <a:solidFill>
                <a:srgbClr val="0B5FD1"/>
              </a:solidFill>
            </a:endParaRPr>
          </a:p>
          <a:p>
            <a:r>
              <a:rPr lang="en-US" altLang="zh-CN" b="1">
                <a:solidFill>
                  <a:srgbClr val="0B5FD1"/>
                </a:solidFill>
              </a:rPr>
              <a:t>Mobile Phone No.</a:t>
            </a:r>
            <a:r>
              <a:rPr lang="zh-CN" altLang="en-US" b="1">
                <a:solidFill>
                  <a:srgbClr val="0B5FD1"/>
                </a:solidFill>
              </a:rPr>
              <a:t>：</a:t>
            </a:r>
            <a:r>
              <a:rPr lang="en-US" altLang="zh-CN" b="1">
                <a:solidFill>
                  <a:srgbClr val="0B5FD1"/>
                </a:solidFill>
              </a:rPr>
              <a:t>13911865048</a:t>
            </a:r>
            <a:endParaRPr lang="en-US" altLang="zh-CN" b="1">
              <a:solidFill>
                <a:srgbClr val="0B5FD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58695" y="2814320"/>
            <a:ext cx="8279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We can provide detailed technical documentation, sample testing, and customized solutions.</a:t>
            </a:r>
            <a:endParaRPr lang="en-US" altLang="zh-CN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箭头-直角-向右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1448435"/>
            <a:ext cx="579120" cy="57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145" y="123508"/>
            <a:ext cx="10459085" cy="521970"/>
          </a:xfrm>
        </p:spPr>
        <p:txBody>
          <a:bodyPr wrap="square"/>
          <a:p>
            <a:r>
              <a:rPr lang="en-US" altLang="zh-CN"/>
              <a:t>Q&amp;A</a:t>
            </a:r>
            <a:r>
              <a:rPr lang="zh-CN" altLang="en-US"/>
              <a:t>？</a:t>
            </a:r>
            <a:endParaRPr lang="zh-CN" altLang="en-US"/>
          </a:p>
        </p:txBody>
      </p:sp>
      <p:pic>
        <p:nvPicPr>
          <p:cNvPr id="7" name="图片 6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4720" y="2223135"/>
            <a:ext cx="457200" cy="457200"/>
          </a:xfrm>
          <a:prstGeom prst="rect">
            <a:avLst/>
          </a:prstGeom>
        </p:spPr>
      </p:pic>
      <p:pic>
        <p:nvPicPr>
          <p:cNvPr id="10" name="图片 9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2814320"/>
            <a:ext cx="457200" cy="457200"/>
          </a:xfrm>
          <a:prstGeom prst="rect">
            <a:avLst/>
          </a:prstGeom>
        </p:spPr>
      </p:pic>
      <p:pic>
        <p:nvPicPr>
          <p:cNvPr id="13" name="图片 12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86075" y="3674745"/>
            <a:ext cx="457200" cy="457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55065" y="2592705"/>
            <a:ext cx="91782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Thans for your listening</a:t>
            </a:r>
            <a:r>
              <a:rPr lang="zh-CN" altLang="en-US" sz="6000"/>
              <a:t>！</a:t>
            </a:r>
            <a:endParaRPr lang="zh-CN" altLang="en-US" sz="6000"/>
          </a:p>
          <a:p>
            <a:r>
              <a:rPr lang="en-US" altLang="zh-CN" sz="6000"/>
              <a:t>   </a:t>
            </a:r>
            <a:endParaRPr lang="en-US" altLang="zh-CN" sz="6000"/>
          </a:p>
          <a:p>
            <a:r>
              <a:rPr lang="en-US" altLang="zh-CN" sz="6000"/>
              <a:t>             Q&amp;A?</a:t>
            </a:r>
            <a:endParaRPr lang="en-US" altLang="zh-CN" sz="6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 noChangeAspect="1"/>
          </p:cNvSpPr>
          <p:nvPr/>
        </p:nvSpPr>
        <p:spPr>
          <a:xfrm>
            <a:off x="4724851" y="3926888"/>
            <a:ext cx="333026" cy="324000"/>
          </a:xfrm>
          <a:custGeom>
            <a:avLst/>
            <a:gdLst>
              <a:gd name="connsiteX0" fmla="*/ 3767944 w 4447469"/>
              <a:gd name="connsiteY0" fmla="*/ 676597 h 4326925"/>
              <a:gd name="connsiteX1" fmla="*/ 720511 w 4447469"/>
              <a:gd name="connsiteY1" fmla="*/ 2247891 h 4326925"/>
              <a:gd name="connsiteX2" fmla="*/ 2077102 w 4447469"/>
              <a:gd name="connsiteY2" fmla="*/ 2247891 h 4326925"/>
              <a:gd name="connsiteX3" fmla="*/ 2077102 w 4447469"/>
              <a:gd name="connsiteY3" fmla="*/ 2356224 h 4326925"/>
              <a:gd name="connsiteX4" fmla="*/ 2090753 w 4447469"/>
              <a:gd name="connsiteY4" fmla="*/ 2356224 h 4326925"/>
              <a:gd name="connsiteX5" fmla="*/ 2090753 w 4447469"/>
              <a:gd name="connsiteY5" fmla="*/ 3675247 h 4326925"/>
              <a:gd name="connsiteX6" fmla="*/ 4447469 w 4447469"/>
              <a:gd name="connsiteY6" fmla="*/ 0 h 4326925"/>
              <a:gd name="connsiteX7" fmla="*/ 4110337 w 4447469"/>
              <a:gd name="connsiteY7" fmla="*/ 649743 h 4326925"/>
              <a:gd name="connsiteX8" fmla="*/ 4112328 w 4447469"/>
              <a:gd name="connsiteY8" fmla="*/ 650857 h 4326925"/>
              <a:gd name="connsiteX9" fmla="*/ 4076792 w 4447469"/>
              <a:gd name="connsiteY9" fmla="*/ 714393 h 4326925"/>
              <a:gd name="connsiteX10" fmla="*/ 3988907 w 4447469"/>
              <a:gd name="connsiteY10" fmla="*/ 883769 h 4326925"/>
              <a:gd name="connsiteX11" fmla="*/ 3984514 w 4447469"/>
              <a:gd name="connsiteY11" fmla="*/ 879375 h 4326925"/>
              <a:gd name="connsiteX12" fmla="*/ 2056247 w 4447469"/>
              <a:gd name="connsiteY12" fmla="*/ 4326925 h 4326925"/>
              <a:gd name="connsiteX13" fmla="*/ 1815388 w 4447469"/>
              <a:gd name="connsiteY13" fmla="*/ 4192208 h 4326925"/>
              <a:gd name="connsiteX14" fmla="*/ 1802753 w 4447469"/>
              <a:gd name="connsiteY14" fmla="*/ 4192208 h 4326925"/>
              <a:gd name="connsiteX15" fmla="*/ 1802753 w 4447469"/>
              <a:gd name="connsiteY15" fmla="*/ 2535891 h 4326925"/>
              <a:gd name="connsiteX16" fmla="*/ 161952 w 4447469"/>
              <a:gd name="connsiteY16" fmla="*/ 2535891 h 4326925"/>
              <a:gd name="connsiteX17" fmla="*/ 131984 w 4447469"/>
              <a:gd name="connsiteY17" fmla="*/ 2551343 h 4326925"/>
              <a:gd name="connsiteX18" fmla="*/ 0 w 4447469"/>
              <a:gd name="connsiteY18" fmla="*/ 2295366 h 4326925"/>
              <a:gd name="connsiteX19" fmla="*/ 3743658 w 4447469"/>
              <a:gd name="connsiteY19" fmla="*/ 365089 h 4326925"/>
              <a:gd name="connsiteX20" fmla="*/ 3743697 w 4447469"/>
              <a:gd name="connsiteY20" fmla="*/ 365166 h 43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7469" h="4326925">
                <a:moveTo>
                  <a:pt x="3767944" y="676597"/>
                </a:moveTo>
                <a:lnTo>
                  <a:pt x="720511" y="2247891"/>
                </a:lnTo>
                <a:lnTo>
                  <a:pt x="2077102" y="2247891"/>
                </a:lnTo>
                <a:lnTo>
                  <a:pt x="2077102" y="2356224"/>
                </a:lnTo>
                <a:lnTo>
                  <a:pt x="2090753" y="2356224"/>
                </a:lnTo>
                <a:lnTo>
                  <a:pt x="2090753" y="3675247"/>
                </a:lnTo>
                <a:close/>
                <a:moveTo>
                  <a:pt x="4447469" y="0"/>
                </a:moveTo>
                <a:lnTo>
                  <a:pt x="4110337" y="649743"/>
                </a:lnTo>
                <a:lnTo>
                  <a:pt x="4112328" y="650857"/>
                </a:lnTo>
                <a:lnTo>
                  <a:pt x="4076792" y="714393"/>
                </a:lnTo>
                <a:lnTo>
                  <a:pt x="3988907" y="883769"/>
                </a:lnTo>
                <a:lnTo>
                  <a:pt x="3984514" y="879375"/>
                </a:lnTo>
                <a:lnTo>
                  <a:pt x="2056247" y="4326925"/>
                </a:lnTo>
                <a:lnTo>
                  <a:pt x="1815388" y="4192208"/>
                </a:lnTo>
                <a:lnTo>
                  <a:pt x="1802753" y="4192208"/>
                </a:lnTo>
                <a:lnTo>
                  <a:pt x="1802753" y="2535891"/>
                </a:lnTo>
                <a:lnTo>
                  <a:pt x="161952" y="2535891"/>
                </a:lnTo>
                <a:lnTo>
                  <a:pt x="131984" y="2551343"/>
                </a:lnTo>
                <a:lnTo>
                  <a:pt x="0" y="2295366"/>
                </a:lnTo>
                <a:lnTo>
                  <a:pt x="3743658" y="365089"/>
                </a:lnTo>
                <a:lnTo>
                  <a:pt x="3743697" y="365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4761865" y="1015365"/>
            <a:ext cx="248285" cy="399415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697546" y="1774975"/>
            <a:ext cx="360000" cy="324000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>
          <a:xfrm>
            <a:off x="4789062" y="3131724"/>
            <a:ext cx="268411" cy="324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-411711" y="3079896"/>
            <a:ext cx="407448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spc="1200" dirty="0">
                <a:solidFill>
                  <a:schemeClr val="bg1"/>
                </a:solidFill>
              </a:rPr>
              <a:t>A</a:t>
            </a:r>
            <a:r>
              <a:rPr lang="en-US" altLang="zh-CN" sz="3600" spc="1200" dirty="0">
                <a:solidFill>
                  <a:schemeClr val="bg1"/>
                </a:solidFill>
              </a:rPr>
              <a:t>genda</a:t>
            </a:r>
            <a:endParaRPr lang="en-US" altLang="zh-CN" sz="3600" spc="12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10149" y="2694612"/>
            <a:ext cx="72000" cy="1640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99709" y="3026843"/>
            <a:ext cx="72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哈伯思特企业简介-33"/>
          <p:cNvPicPr>
            <a:picLocks noChangeAspect="1"/>
          </p:cNvPicPr>
          <p:nvPr/>
        </p:nvPicPr>
        <p:blipFill>
          <a:blip r:embed="rId1">
            <a:alphaModFix amt="19000"/>
          </a:blip>
          <a:stretch>
            <a:fillRect/>
          </a:stretch>
        </p:blipFill>
        <p:spPr>
          <a:xfrm rot="16200000">
            <a:off x="2672080" y="906145"/>
            <a:ext cx="2101215" cy="619125"/>
          </a:xfrm>
          <a:prstGeom prst="rect">
            <a:avLst/>
          </a:prstGeom>
        </p:spPr>
      </p:pic>
      <p:sp>
        <p:nvSpPr>
          <p:cNvPr id="13" name="任意多边形 12"/>
          <p:cNvSpPr>
            <a:spLocks noChangeAspect="1"/>
          </p:cNvSpPr>
          <p:nvPr/>
        </p:nvSpPr>
        <p:spPr>
          <a:xfrm>
            <a:off x="4762074" y="2443138"/>
            <a:ext cx="295563" cy="324000"/>
          </a:xfrm>
          <a:custGeom>
            <a:avLst/>
            <a:gdLst>
              <a:gd name="connsiteX0" fmla="*/ 1864628 w 4326339"/>
              <a:gd name="connsiteY0" fmla="*/ 3283995 h 4742597"/>
              <a:gd name="connsiteX1" fmla="*/ 1864628 w 4326339"/>
              <a:gd name="connsiteY1" fmla="*/ 4461109 h 4742597"/>
              <a:gd name="connsiteX2" fmla="*/ 2461711 w 4326339"/>
              <a:gd name="connsiteY2" fmla="*/ 4461109 h 4742597"/>
              <a:gd name="connsiteX3" fmla="*/ 2461711 w 4326339"/>
              <a:gd name="connsiteY3" fmla="*/ 3283995 h 4742597"/>
              <a:gd name="connsiteX4" fmla="*/ 1583140 w 4326339"/>
              <a:gd name="connsiteY4" fmla="*/ 3002507 h 4742597"/>
              <a:gd name="connsiteX5" fmla="*/ 2743199 w 4326339"/>
              <a:gd name="connsiteY5" fmla="*/ 3002507 h 4742597"/>
              <a:gd name="connsiteX6" fmla="*/ 2743199 w 4326339"/>
              <a:gd name="connsiteY6" fmla="*/ 4742597 h 4742597"/>
              <a:gd name="connsiteX7" fmla="*/ 1583140 w 4326339"/>
              <a:gd name="connsiteY7" fmla="*/ 4742597 h 4742597"/>
              <a:gd name="connsiteX8" fmla="*/ 281488 w 4326339"/>
              <a:gd name="connsiteY8" fmla="*/ 1850981 h 4742597"/>
              <a:gd name="connsiteX9" fmla="*/ 281488 w 4326339"/>
              <a:gd name="connsiteY9" fmla="*/ 4461109 h 4742597"/>
              <a:gd name="connsiteX10" fmla="*/ 878571 w 4326339"/>
              <a:gd name="connsiteY10" fmla="*/ 4461109 h 4742597"/>
              <a:gd name="connsiteX11" fmla="*/ 878571 w 4326339"/>
              <a:gd name="connsiteY11" fmla="*/ 1850981 h 4742597"/>
              <a:gd name="connsiteX12" fmla="*/ 0 w 4326339"/>
              <a:gd name="connsiteY12" fmla="*/ 1569493 h 4742597"/>
              <a:gd name="connsiteX13" fmla="*/ 1160059 w 4326339"/>
              <a:gd name="connsiteY13" fmla="*/ 1569493 h 4742597"/>
              <a:gd name="connsiteX14" fmla="*/ 1160059 w 4326339"/>
              <a:gd name="connsiteY14" fmla="*/ 4742597 h 4742597"/>
              <a:gd name="connsiteX15" fmla="*/ 0 w 4326339"/>
              <a:gd name="connsiteY15" fmla="*/ 4742597 h 4742597"/>
              <a:gd name="connsiteX16" fmla="*/ 3447768 w 4326339"/>
              <a:gd name="connsiteY16" fmla="*/ 281488 h 4742597"/>
              <a:gd name="connsiteX17" fmla="*/ 3447768 w 4326339"/>
              <a:gd name="connsiteY17" fmla="*/ 4461109 h 4742597"/>
              <a:gd name="connsiteX18" fmla="*/ 4044851 w 4326339"/>
              <a:gd name="connsiteY18" fmla="*/ 4461109 h 4742597"/>
              <a:gd name="connsiteX19" fmla="*/ 4044851 w 4326339"/>
              <a:gd name="connsiteY19" fmla="*/ 281488 h 4742597"/>
              <a:gd name="connsiteX20" fmla="*/ 3166280 w 4326339"/>
              <a:gd name="connsiteY20" fmla="*/ 0 h 4742597"/>
              <a:gd name="connsiteX21" fmla="*/ 4326339 w 4326339"/>
              <a:gd name="connsiteY21" fmla="*/ 0 h 4742597"/>
              <a:gd name="connsiteX22" fmla="*/ 4326339 w 4326339"/>
              <a:gd name="connsiteY22" fmla="*/ 4742597 h 4742597"/>
              <a:gd name="connsiteX23" fmla="*/ 3166280 w 4326339"/>
              <a:gd name="connsiteY23" fmla="*/ 4742597 h 47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6339" h="4742597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249545" y="1015365"/>
            <a:ext cx="6790690" cy="3987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Extreme Requirements of CEPC for Connection Systems</a:t>
            </a:r>
            <a:endParaRPr lang="en-US" altLang="zh-CN" sz="20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5300980" y="1774825"/>
            <a:ext cx="5154930" cy="3987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How Our Products Meet the Demands</a:t>
            </a:r>
            <a:r>
              <a:rPr lang="en-US" altLang="zh-CN" sz="14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14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5243830" y="2415540"/>
            <a:ext cx="5758815" cy="3987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cap="all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Solution 1: Ensuring Absolute Signal Fidelity</a:t>
            </a:r>
            <a:endParaRPr lang="en-US" altLang="zh-CN" sz="20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5283200" y="3079750"/>
            <a:ext cx="6827520" cy="3987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Solution 2: Conquering Extreme Physical Environments</a:t>
            </a:r>
            <a:endParaRPr lang="en-US" altLang="zh-CN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5283200" y="3815715"/>
            <a:ext cx="6828155" cy="706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Solution 3: Guaranteeing System Power and Maintainability</a:t>
            </a:r>
            <a:endParaRPr lang="en-US" altLang="zh-CN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5360035" y="5467350"/>
            <a:ext cx="5701665" cy="52387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altLang="zh-CN" sz="2000">
                <a:solidFill>
                  <a:schemeClr val="bg1"/>
                </a:solidFill>
                <a:sym typeface="+mn-ea"/>
              </a:rPr>
              <a:t>Looking Forward to In-depth Cooperation</a:t>
            </a:r>
            <a:r>
              <a:rPr lang="en-US" altLang="zh-CN" sz="2000" dirty="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cs typeface="+mn-ea"/>
                <a:sym typeface="+mn-ea"/>
              </a:rPr>
              <a:t> </a:t>
            </a:r>
            <a:endParaRPr lang="en-US" altLang="zh-CN" sz="2000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83200" y="47224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bg1"/>
                </a:solidFill>
              </a:rPr>
              <a:t>Our Capabilities and Commitments</a:t>
            </a:r>
            <a:endParaRPr lang="en-US" altLang="zh-CN" sz="2000">
              <a:solidFill>
                <a:schemeClr val="bg1"/>
              </a:solidFill>
            </a:endParaRPr>
          </a:p>
        </p:txBody>
      </p:sp>
      <p:pic>
        <p:nvPicPr>
          <p:cNvPr id="11" name="图片 10" descr="书-翻开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61865" y="4721860"/>
            <a:ext cx="361315" cy="361315"/>
          </a:xfrm>
          <a:prstGeom prst="rect">
            <a:avLst/>
          </a:prstGeom>
        </p:spPr>
      </p:pic>
      <p:pic>
        <p:nvPicPr>
          <p:cNvPr id="31" name="图片 30" descr="3b333530343431363bd7dcbde1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89170" y="5467350"/>
            <a:ext cx="338455" cy="33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  <p:bldLst>
      <p:bldP spid="17" grpId="0" animBg="1"/>
      <p:bldP spid="18" grpId="0" animBg="1"/>
      <p:bldP spid="19" grpId="0" animBg="1"/>
      <p:bldP spid="21" grpId="0" bldLvl="0" animBg="1"/>
      <p:bldP spid="26" grpId="0"/>
      <p:bldP spid="35" grpId="0" animBg="1"/>
      <p:bldP spid="36" grpId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305" y="-30480"/>
            <a:ext cx="10720705" cy="829945"/>
          </a:xfrm>
        </p:spPr>
        <p:txBody>
          <a:bodyPr wrap="square"/>
          <a:p>
            <a:r>
              <a:rPr lang="en-US" altLang="zh-CN" sz="24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Extreme Requirements of CEPC for Connection Systems</a:t>
            </a:r>
            <a:endParaRPr lang="en-US" altLang="zh-CN" sz="240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 descr="7b0a202020202262756c6c6574223a20227b5c2263617465676f727949645c223a5c225c222c5c2274656d706c61746549645c223a32303233313634367d220a7d0a"/>
          <p:cNvSpPr txBox="1"/>
          <p:nvPr/>
        </p:nvSpPr>
        <p:spPr>
          <a:xfrm>
            <a:off x="963930" y="1529715"/>
            <a:ext cx="991616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altLang="zh-CN" sz="2000" b="1"/>
              <a:t> High Vacuum and Cryogenic (Liquid Helium Temperature) Environment  </a:t>
            </a:r>
            <a:r>
              <a:rPr lang="en-US" altLang="zh-CN"/>
              <a:t>            </a:t>
            </a:r>
            <a:endParaRPr lang="en-US" altLang="zh-CN"/>
          </a:p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5" name="文本框 4" descr="7b0a202020202262756c6c6574223a20227b5c2263617465676f727949645c223a5c225c222c5c2274656d706c61746549645c223a32303233313634367d220a7d0a"/>
          <p:cNvSpPr txBox="1"/>
          <p:nvPr/>
        </p:nvSpPr>
        <p:spPr>
          <a:xfrm>
            <a:off x="1029970" y="2261870"/>
            <a:ext cx="881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altLang="zh-CN" sz="2000"/>
              <a:t> </a:t>
            </a:r>
            <a:r>
              <a:rPr lang="en-US" altLang="zh-CN" sz="2000" b="1"/>
              <a:t>Intense Radiation Field </a:t>
            </a:r>
            <a:endParaRPr lang="en-US" altLang="zh-CN" sz="2000" b="1"/>
          </a:p>
        </p:txBody>
      </p:sp>
      <p:sp>
        <p:nvSpPr>
          <p:cNvPr id="9" name="文本框 8" descr="7b0a202020202262756c6c6574223a20227b5c2263617465676f727949645c223a5c225c222c5c2274656d706c61746549645c223a32303233313634367d220a7d0a"/>
          <p:cNvSpPr txBox="1"/>
          <p:nvPr/>
        </p:nvSpPr>
        <p:spPr>
          <a:xfrm>
            <a:off x="1029970" y="2895600"/>
            <a:ext cx="881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sz="2000" b="1"/>
              <a:t>Low-level signal readout</a:t>
            </a:r>
            <a:endParaRPr lang="en-US" sz="2000" b="1"/>
          </a:p>
        </p:txBody>
      </p:sp>
      <p:sp>
        <p:nvSpPr>
          <p:cNvPr id="11" name="文本框 10" descr="7b0a202020202262756c6c6574223a20227b5c2263617465676f727949645c223a5c225c222c5c2274656d706c61746549645c223a32303233313634367d220a7d0a"/>
          <p:cNvSpPr txBox="1"/>
          <p:nvPr/>
        </p:nvSpPr>
        <p:spPr>
          <a:xfrm>
            <a:off x="1029970" y="3529330"/>
            <a:ext cx="881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sz="2000" b="1"/>
              <a:t>High-Current Pulsing and Complex EMI Enviroment</a:t>
            </a:r>
            <a:endParaRPr lang="en-US" sz="2000" b="1"/>
          </a:p>
        </p:txBody>
      </p:sp>
      <p:sp>
        <p:nvSpPr>
          <p:cNvPr id="12" name="文本框 11"/>
          <p:cNvSpPr txBox="1"/>
          <p:nvPr/>
        </p:nvSpPr>
        <p:spPr>
          <a:xfrm>
            <a:off x="810895" y="4236085"/>
            <a:ext cx="10968990" cy="1858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800" b="1" i="1"/>
          </a:p>
          <a:p>
            <a:r>
              <a:rPr lang="en-US" altLang="zh-CN" sz="2800" b="1" i="1">
                <a:solidFill>
                  <a:srgbClr val="0B5FD1"/>
                </a:solidFill>
              </a:rPr>
              <a:t>These extreme coditions impose stringent reliability requirements on every single cable and  interface within the interconnection system.</a:t>
            </a:r>
            <a:endParaRPr lang="en-US" altLang="zh-CN" sz="2800" b="1" i="1">
              <a:solidFill>
                <a:srgbClr val="0B5FD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190" y="-46990"/>
            <a:ext cx="11015345" cy="953135"/>
          </a:xfrm>
        </p:spPr>
        <p:txBody>
          <a:bodyPr wrap="square"/>
          <a:p>
            <a:r>
              <a:rPr lang="en-US" altLang="zh-CN"/>
              <a:t>How do our products address these challenges?</a:t>
            </a:r>
            <a:endParaRPr lang="en-US" altLang="zh-CN"/>
          </a:p>
        </p:txBody>
      </p:sp>
      <p:sp>
        <p:nvSpPr>
          <p:cNvPr id="3" name="文本框 2" descr="7b0a202020202262756c6c6574223a20227b5c2263617465676f727949645c223a5c225c222c5c2274656d706c61746549645c223a32303233313634367d220a7d0a"/>
          <p:cNvSpPr txBox="1"/>
          <p:nvPr/>
        </p:nvSpPr>
        <p:spPr>
          <a:xfrm>
            <a:off x="759460" y="2552700"/>
            <a:ext cx="10379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altLang="zh-CN"/>
              <a:t>  For High Vacuum and Cryogenic Temperature Enviroment, </a:t>
            </a:r>
            <a:r>
              <a:rPr lang="en-US" altLang="zh-CN" b="1" i="1">
                <a:solidFill>
                  <a:srgbClr val="0B5FD1"/>
                </a:solidFill>
              </a:rPr>
              <a:t>we provide Low-temperature resistant, low outgassing cables, and ultra-high vacuum feedthroughs</a:t>
            </a:r>
            <a:endParaRPr lang="en-US" altLang="zh-CN" b="1" i="1">
              <a:solidFill>
                <a:srgbClr val="0B5FD1"/>
              </a:solidFill>
            </a:endParaRPr>
          </a:p>
        </p:txBody>
      </p:sp>
      <p:sp>
        <p:nvSpPr>
          <p:cNvPr id="5" name="文本框 4" descr="7b0a202020202262756c6c6574223a20227b5c2263617465676f727949645c223a5c225c222c5c2274656d706c61746549645c223a32303233313634367d220a7d0a"/>
          <p:cNvSpPr txBox="1"/>
          <p:nvPr/>
        </p:nvSpPr>
        <p:spPr>
          <a:xfrm>
            <a:off x="759460" y="3643630"/>
            <a:ext cx="111309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altLang="zh-CN"/>
              <a:t>  For Intense Radiation Environment, </a:t>
            </a:r>
            <a:r>
              <a:rPr lang="en-US" altLang="zh-CN" b="1" i="1">
                <a:solidFill>
                  <a:srgbClr val="0B5FD1"/>
                </a:solidFill>
              </a:rPr>
              <a:t>we provide Radiation-resistant cables with cumulative radiation tolerance of 10^</a:t>
            </a:r>
            <a:r>
              <a:rPr lang="en-US" altLang="en-US" b="1" i="1">
                <a:solidFill>
                  <a:srgbClr val="0B5FD1"/>
                </a:solidFill>
              </a:rPr>
              <a:t>⁶</a:t>
            </a:r>
            <a:r>
              <a:rPr lang="en-US" altLang="zh-CN" b="1" i="1">
                <a:solidFill>
                  <a:srgbClr val="0B5FD1"/>
                </a:solidFill>
              </a:rPr>
              <a:t>-10^</a:t>
            </a:r>
            <a:r>
              <a:rPr lang="en-US" altLang="en-US" b="1" i="1">
                <a:solidFill>
                  <a:srgbClr val="0B5FD1"/>
                </a:solidFill>
              </a:rPr>
              <a:t>⁷</a:t>
            </a:r>
            <a:r>
              <a:rPr lang="en-US" altLang="zh-CN" b="1" i="1">
                <a:solidFill>
                  <a:srgbClr val="0B5FD1"/>
                </a:solidFill>
              </a:rPr>
              <a:t> Gy (K1-grade cable service life: 60 years; K2-grade cable service life: 40 years)</a:t>
            </a:r>
            <a:endParaRPr lang="en-US" altLang="zh-CN" b="1" i="1">
              <a:solidFill>
                <a:srgbClr val="0B5FD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9460" y="4011930"/>
            <a:ext cx="8813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11" name="文本框 10" descr="7b0a202020202262756c6c6574223a20227b5c2263617465676f727949645c223a5c225c222c5c2274656d706c61746549645c223a32303233313634367d220a7d0a"/>
          <p:cNvSpPr txBox="1"/>
          <p:nvPr/>
        </p:nvSpPr>
        <p:spPr>
          <a:xfrm>
            <a:off x="759460" y="4844415"/>
            <a:ext cx="10593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 altLang="zh-CN"/>
              <a:t> For High Current and Efficient Maintenance Enviroment, </a:t>
            </a:r>
            <a:r>
              <a:rPr lang="en-US" altLang="zh-CN" b="1" i="1">
                <a:solidFill>
                  <a:srgbClr val="0B5FD1"/>
                </a:solidFill>
              </a:rPr>
              <a:t>we provide Low-inductance cables &amp; Push-Pull plug shielding connectors</a:t>
            </a:r>
            <a:endParaRPr lang="en-US" altLang="zh-CN" b="1" i="1">
              <a:solidFill>
                <a:srgbClr val="0B5FD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0715" y="1372870"/>
            <a:ext cx="1005586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600" b="1" i="1">
                <a:solidFill>
                  <a:srgbClr val="0B5FD1"/>
                </a:solidFill>
              </a:rPr>
              <a:t>We can provide a customized portfolio of interconnection system solutions.</a:t>
            </a:r>
            <a:endParaRPr lang="en-US" altLang="zh-CN" sz="2600" b="1" i="1">
              <a:solidFill>
                <a:srgbClr val="0B5FD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箭头-直角-向右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1448435"/>
            <a:ext cx="579120" cy="57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815" y="8890"/>
            <a:ext cx="10617835" cy="816610"/>
          </a:xfrm>
        </p:spPr>
        <p:txBody>
          <a:bodyPr wrap="square">
            <a:noAutofit/>
          </a:bodyPr>
          <a:p>
            <a:r>
              <a:rPr lang="en-US" altLang="zh-CN"/>
              <a:t>Solution 1: Ensuring Absolute Signal Fidelity</a:t>
            </a:r>
            <a:endParaRPr lang="en-US" altLang="zh-CN"/>
          </a:p>
        </p:txBody>
      </p:sp>
      <p:pic>
        <p:nvPicPr>
          <p:cNvPr id="7" name="图片 6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4720" y="2223135"/>
            <a:ext cx="457200" cy="457200"/>
          </a:xfrm>
          <a:prstGeom prst="rect">
            <a:avLst/>
          </a:prstGeom>
        </p:spPr>
      </p:pic>
      <p:pic>
        <p:nvPicPr>
          <p:cNvPr id="10" name="图片 9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2814320"/>
            <a:ext cx="457200" cy="457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3240" y="1079500"/>
            <a:ext cx="881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B5FD1"/>
                </a:solidFill>
              </a:rPr>
              <a:t>Guarding the "Lifeline" of Detectors</a:t>
            </a:r>
            <a:endParaRPr lang="en-US" altLang="zh-CN" sz="2000" b="1">
              <a:solidFill>
                <a:srgbClr val="0B5FD1"/>
              </a:solidFill>
            </a:endParaRPr>
          </a:p>
        </p:txBody>
      </p:sp>
      <p:pic>
        <p:nvPicPr>
          <p:cNvPr id="13" name="图片 12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86075" y="3674745"/>
            <a:ext cx="457200" cy="457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240" y="1731645"/>
            <a:ext cx="4437380" cy="175958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93665" y="1781175"/>
            <a:ext cx="7139305" cy="669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/>
              <a:t>Low-loss cables:</a:t>
            </a:r>
            <a:r>
              <a:rPr lang="en-US" altLang="zh-CN"/>
              <a:t> Ensuring distortion-free transmission of high-frequency/high-speed signals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5253355" y="2526665"/>
            <a:ext cx="7139305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/>
              <a:t>Low-noise cables:</a:t>
            </a:r>
            <a:r>
              <a:rPr lang="en-US" altLang="zh-CN"/>
              <a:t> Maximizing signal-to-noise ratio to capture the weakest particle signals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5100320" y="3359785"/>
            <a:ext cx="7139305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71450" y="5385435"/>
            <a:ext cx="7366000" cy="847090"/>
          </a:xfrm>
          <a:prstGeom prst="rect">
            <a:avLst/>
          </a:prstGeom>
          <a:gradFill>
            <a:gsLst>
              <a:gs pos="51300">
                <a:srgbClr val="32B0EA"/>
              </a:gs>
              <a:gs pos="0">
                <a:srgbClr val="005F9F"/>
              </a:gs>
              <a:gs pos="100000">
                <a:srgbClr val="ADDCE1"/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en-US" altLang="zh-CN" sz="2000" b="1">
                <a:solidFill>
                  <a:schemeClr val="bg1"/>
                </a:solidFill>
              </a:rPr>
              <a:t>Core Value: Providing high-fidelity raw data for physical analysis.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5" y="3264535"/>
            <a:ext cx="3235960" cy="3543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箭头-直角-向右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1448435"/>
            <a:ext cx="579120" cy="57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145" y="188595"/>
            <a:ext cx="10487660" cy="887730"/>
          </a:xfrm>
        </p:spPr>
        <p:txBody>
          <a:bodyPr wrap="square">
            <a:noAutofit/>
          </a:bodyPr>
          <a:p>
            <a:r>
              <a:rPr lang="en-US" altLang="zh-CN"/>
              <a:t>Solution 2: Conquering Extreme Physical Environments</a:t>
            </a:r>
            <a:br>
              <a:rPr lang="en-US" altLang="zh-CN"/>
            </a:br>
            <a:endParaRPr lang="en-US" altLang="zh-CN"/>
          </a:p>
        </p:txBody>
      </p:sp>
      <p:pic>
        <p:nvPicPr>
          <p:cNvPr id="7" name="图片 6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4720" y="2223135"/>
            <a:ext cx="457200" cy="457200"/>
          </a:xfrm>
          <a:prstGeom prst="rect">
            <a:avLst/>
          </a:prstGeom>
        </p:spPr>
      </p:pic>
      <p:pic>
        <p:nvPicPr>
          <p:cNvPr id="10" name="图片 9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2814320"/>
            <a:ext cx="457200" cy="457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9750" y="854075"/>
            <a:ext cx="881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B5FD1"/>
                </a:solidFill>
              </a:rPr>
              <a:t>Stable Operation in Vacuum, Low Temperature and Radiation</a:t>
            </a:r>
            <a:endParaRPr lang="en-US" altLang="zh-CN" sz="2000" b="1">
              <a:solidFill>
                <a:srgbClr val="0B5FD1"/>
              </a:solidFill>
            </a:endParaRPr>
          </a:p>
        </p:txBody>
      </p:sp>
      <p:pic>
        <p:nvPicPr>
          <p:cNvPr id="13" name="图片 12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86075" y="3674745"/>
            <a:ext cx="457200" cy="457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767580" y="1376045"/>
            <a:ext cx="7139305" cy="925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Custom Vacuum Feedthroughs and Vacuum Cables,Ensuring distortion-free transmission of high-frequency/high-speed signals - </a:t>
            </a:r>
            <a:r>
              <a:rPr lang="en-US" altLang="zh-CN" b="1">
                <a:solidFill>
                  <a:srgbClr val="0B5FD1"/>
                </a:solidFill>
              </a:rPr>
              <a:t>Leak Rate: 1</a:t>
            </a:r>
            <a:r>
              <a:rPr lang="en-US" altLang="en-US" b="1">
                <a:solidFill>
                  <a:srgbClr val="0B5FD1"/>
                </a:solidFill>
              </a:rPr>
              <a:t>×</a:t>
            </a:r>
            <a:r>
              <a:rPr lang="en-US" altLang="zh-CN" b="1">
                <a:solidFill>
                  <a:srgbClr val="0B5FD1"/>
                </a:solidFill>
              </a:rPr>
              <a:t>10</a:t>
            </a:r>
            <a:r>
              <a:rPr lang="en-US" altLang="en-US" b="1">
                <a:solidFill>
                  <a:srgbClr val="0B5FD1"/>
                </a:solidFill>
              </a:rPr>
              <a:t>⁻¹⁰</a:t>
            </a:r>
            <a:r>
              <a:rPr lang="en-US" altLang="zh-CN" b="1">
                <a:solidFill>
                  <a:srgbClr val="0B5FD1"/>
                </a:solidFill>
              </a:rPr>
              <a:t> Pa·m</a:t>
            </a:r>
            <a:r>
              <a:rPr lang="en-US" altLang="en-US" b="1">
                <a:solidFill>
                  <a:srgbClr val="0B5FD1"/>
                </a:solidFill>
              </a:rPr>
              <a:t>³</a:t>
            </a:r>
            <a:r>
              <a:rPr lang="en-US" altLang="zh-CN" b="1">
                <a:solidFill>
                  <a:srgbClr val="0B5FD1"/>
                </a:solidFill>
              </a:rPr>
              <a:t>/s</a:t>
            </a:r>
            <a:endParaRPr lang="en-US" altLang="zh-CN" b="1">
              <a:solidFill>
                <a:srgbClr val="0B5FD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315" y="6055995"/>
            <a:ext cx="7381240" cy="735965"/>
          </a:xfrm>
          <a:prstGeom prst="rect">
            <a:avLst/>
          </a:prstGeom>
          <a:gradFill>
            <a:gsLst>
              <a:gs pos="51300">
                <a:srgbClr val="32B0EA"/>
              </a:gs>
              <a:gs pos="0">
                <a:srgbClr val="005F9F"/>
              </a:gs>
              <a:gs pos="100000">
                <a:srgbClr val="ADDCE1"/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en-US" altLang="zh-CN" sz="2000" b="1">
                <a:solidFill>
                  <a:schemeClr val="bg1"/>
                </a:solidFill>
              </a:rPr>
              <a:t>Core Value: Providing reliable cross-environment barrier connections for key subsystems.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" y="1694180"/>
            <a:ext cx="4175125" cy="2955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540" y="4358005"/>
            <a:ext cx="3250565" cy="24339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15" y="2425065"/>
            <a:ext cx="4057015" cy="3050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箭头-直角-向右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1448435"/>
            <a:ext cx="579120" cy="57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145" y="-92074"/>
            <a:ext cx="7890510" cy="953135"/>
          </a:xfrm>
        </p:spPr>
        <p:txBody>
          <a:bodyPr wrap="square"/>
          <a:p>
            <a:r>
              <a:rPr lang="en-US" altLang="zh-CN"/>
              <a:t>Solution 2: Conquering Extreme Physical Environments</a:t>
            </a:r>
            <a:endParaRPr lang="en-US" altLang="zh-CN"/>
          </a:p>
        </p:txBody>
      </p:sp>
      <p:pic>
        <p:nvPicPr>
          <p:cNvPr id="7" name="图片 6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4720" y="2223135"/>
            <a:ext cx="457200" cy="457200"/>
          </a:xfrm>
          <a:prstGeom prst="rect">
            <a:avLst/>
          </a:prstGeom>
        </p:spPr>
      </p:pic>
      <p:pic>
        <p:nvPicPr>
          <p:cNvPr id="10" name="图片 9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2814320"/>
            <a:ext cx="457200" cy="457200"/>
          </a:xfrm>
          <a:prstGeom prst="rect">
            <a:avLst/>
          </a:prstGeom>
        </p:spPr>
      </p:pic>
      <p:pic>
        <p:nvPicPr>
          <p:cNvPr id="13" name="图片 12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86075" y="3674745"/>
            <a:ext cx="457200" cy="457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20675" y="973455"/>
            <a:ext cx="6874510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Radiation-Resistant Cables: </a:t>
            </a:r>
            <a:r>
              <a:rPr lang="en-US" altLang="zh-CN" b="1">
                <a:solidFill>
                  <a:srgbClr val="0B5FD1"/>
                </a:solidFill>
              </a:rPr>
              <a:t>Cumulative radiation tolerance: 10</a:t>
            </a:r>
            <a:r>
              <a:rPr lang="en-US" altLang="en-US" b="1">
                <a:solidFill>
                  <a:srgbClr val="0B5FD1"/>
                </a:solidFill>
              </a:rPr>
              <a:t>⁶</a:t>
            </a:r>
            <a:r>
              <a:rPr lang="en-US" altLang="zh-CN" b="1">
                <a:solidFill>
                  <a:srgbClr val="0B5FD1"/>
                </a:solidFill>
              </a:rPr>
              <a:t>-10</a:t>
            </a:r>
            <a:r>
              <a:rPr lang="en-US" altLang="zh-CN" b="1" baseline="30000">
                <a:solidFill>
                  <a:srgbClr val="0B5FD1"/>
                </a:solidFill>
                <a:uFillTx/>
              </a:rPr>
              <a:t>10</a:t>
            </a:r>
            <a:r>
              <a:rPr lang="en-US" altLang="zh-CN" b="1">
                <a:solidFill>
                  <a:srgbClr val="0B5FD1"/>
                </a:solidFill>
              </a:rPr>
              <a:t> Gy.</a:t>
            </a:r>
            <a:endParaRPr lang="en-US" altLang="zh-CN" b="1">
              <a:solidFill>
                <a:srgbClr val="0B5FD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880" y="6305550"/>
            <a:ext cx="7139305" cy="552450"/>
          </a:xfrm>
          <a:prstGeom prst="rect">
            <a:avLst/>
          </a:prstGeom>
          <a:gradFill>
            <a:gsLst>
              <a:gs pos="51300">
                <a:srgbClr val="32B0EA"/>
              </a:gs>
              <a:gs pos="0">
                <a:srgbClr val="005F9F"/>
              </a:gs>
              <a:gs pos="100000">
                <a:srgbClr val="ADDCE1"/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chemeClr val="bg1"/>
                </a:solidFill>
                <a:sym typeface="+mn-ea"/>
              </a:rPr>
              <a:t>Core Value: Providing reliable cross-environment barrier connections for key subsystems.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570" y="1569085"/>
            <a:ext cx="3389630" cy="4284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620" y="2680335"/>
            <a:ext cx="2293620" cy="21640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605" y="2680335"/>
            <a:ext cx="2867660" cy="21634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74995" y="1974850"/>
            <a:ext cx="410781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0B5FD1"/>
                </a:solidFill>
              </a:rPr>
              <a:t>Low-outgassing cables</a:t>
            </a:r>
            <a:endParaRPr lang="en-US" altLang="zh-CN" b="1">
              <a:solidFill>
                <a:srgbClr val="0B5FD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380" y="2690495"/>
            <a:ext cx="2363470" cy="2023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箭头-直角-向右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1448435"/>
            <a:ext cx="579120" cy="57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145" y="-92075"/>
            <a:ext cx="8472170" cy="953135"/>
          </a:xfrm>
        </p:spPr>
        <p:txBody>
          <a:bodyPr wrap="square"/>
          <a:p>
            <a:r>
              <a:rPr lang="en-US" altLang="zh-CN"/>
              <a:t>Solution 3: Ensuring System Power &amp; Serviceability</a:t>
            </a:r>
            <a:endParaRPr lang="en-US" altLang="zh-CN"/>
          </a:p>
        </p:txBody>
      </p:sp>
      <p:pic>
        <p:nvPicPr>
          <p:cNvPr id="7" name="图片 6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4720" y="2223135"/>
            <a:ext cx="457200" cy="457200"/>
          </a:xfrm>
          <a:prstGeom prst="rect">
            <a:avLst/>
          </a:prstGeom>
        </p:spPr>
      </p:pic>
      <p:pic>
        <p:nvPicPr>
          <p:cNvPr id="10" name="图片 9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2814320"/>
            <a:ext cx="457200" cy="457200"/>
          </a:xfrm>
          <a:prstGeom prst="rect">
            <a:avLst/>
          </a:prstGeom>
        </p:spPr>
      </p:pic>
      <p:pic>
        <p:nvPicPr>
          <p:cNvPr id="13" name="图片 12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86075" y="3674745"/>
            <a:ext cx="457200" cy="4572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41605" y="6261100"/>
            <a:ext cx="7139305" cy="683895"/>
          </a:xfrm>
          <a:prstGeom prst="rect">
            <a:avLst/>
          </a:prstGeom>
          <a:gradFill>
            <a:gsLst>
              <a:gs pos="51300">
                <a:srgbClr val="32B0EA"/>
              </a:gs>
              <a:gs pos="0">
                <a:srgbClr val="005F9F"/>
              </a:gs>
              <a:gs pos="100000">
                <a:srgbClr val="ADDCE1"/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chemeClr val="bg1"/>
                </a:solidFill>
              </a:rPr>
              <a:t>Core Value: Enhance system stability and reduce operational maintenance costs.</a:t>
            </a:r>
            <a:endParaRPr lang="en-US" altLang="zh-CN" b="1">
              <a:solidFill>
                <a:schemeClr val="bg1"/>
              </a:solidFill>
            </a:endParaRPr>
          </a:p>
          <a:p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6550" y="3199765"/>
            <a:ext cx="4784090" cy="208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 b="1"/>
              <a:t>Description: </a:t>
            </a:r>
            <a:r>
              <a:rPr lang="en-US" altLang="zh-CN" sz="1200">
                <a:sym typeface="+mn-ea"/>
              </a:rPr>
              <a:t>Low Inductance </a:t>
            </a:r>
            <a:r>
              <a:rPr lang="en-US" altLang="zh-CN" sz="1200" b="1"/>
              <a:t>Conductor Resistance</a:t>
            </a:r>
            <a:r>
              <a:rPr lang="en-US" altLang="zh-CN" sz="1200"/>
              <a:t> </a:t>
            </a:r>
            <a:r>
              <a:rPr lang="zh-CN" altLang="en-US" sz="1200"/>
              <a:t>：</a:t>
            </a:r>
            <a:r>
              <a:rPr lang="en-US" altLang="zh-CN" sz="1200"/>
              <a:t>N/A </a:t>
            </a:r>
            <a:r>
              <a:rPr lang="en-US" altLang="en-US" sz="1200"/>
              <a:t>Ω</a:t>
            </a:r>
            <a:r>
              <a:rPr lang="en-US" altLang="zh-CN" sz="1200"/>
              <a:t>/km</a:t>
            </a:r>
            <a:endParaRPr lang="en-US" altLang="zh-CN" sz="1200"/>
          </a:p>
          <a:p>
            <a:r>
              <a:rPr lang="en-US" altLang="zh-CN" sz="1200" b="1"/>
              <a:t>Insulation Resistance</a:t>
            </a:r>
            <a:r>
              <a:rPr lang="en-US" altLang="zh-CN" sz="1200"/>
              <a:t> </a:t>
            </a:r>
            <a:r>
              <a:rPr lang="zh-CN" altLang="en-US" sz="1200"/>
              <a:t>：</a:t>
            </a:r>
            <a:r>
              <a:rPr lang="en-US" altLang="zh-CN" sz="1200"/>
              <a:t>&gt;1500 M</a:t>
            </a:r>
            <a:r>
              <a:rPr lang="en-US" altLang="en-US" sz="1200"/>
              <a:t>Ω</a:t>
            </a:r>
            <a:r>
              <a:rPr lang="en-US" altLang="zh-CN" sz="1200"/>
              <a:t> xkm</a:t>
            </a:r>
            <a:endParaRPr lang="en-US" altLang="zh-CN" sz="1200"/>
          </a:p>
          <a:p>
            <a:endParaRPr lang="en-US" altLang="zh-CN" sz="1200" b="1"/>
          </a:p>
          <a:p>
            <a:r>
              <a:rPr lang="en-US" altLang="zh-CN" sz="1200" b="1"/>
              <a:t>Test Voltage</a:t>
            </a:r>
            <a:r>
              <a:rPr lang="en-US" altLang="zh-CN" sz="1200"/>
              <a:t> </a:t>
            </a:r>
            <a:r>
              <a:rPr lang="zh-CN" altLang="en-US" sz="1200"/>
              <a:t>：</a:t>
            </a:r>
            <a:r>
              <a:rPr lang="en-US" altLang="zh-CN" sz="1200"/>
              <a:t>3 </a:t>
            </a:r>
            <a:r>
              <a:rPr lang="en-US" altLang="zh-CN" sz="1200">
                <a:sym typeface="+mn-ea"/>
              </a:rPr>
              <a:t>kV DC</a:t>
            </a:r>
            <a:endParaRPr lang="en-US" altLang="zh-CN" sz="1200"/>
          </a:p>
          <a:p>
            <a:endParaRPr lang="en-US" altLang="zh-CN" sz="1200"/>
          </a:p>
          <a:p>
            <a:r>
              <a:rPr lang="en-US" altLang="zh-CN" sz="1200" b="1"/>
              <a:t>Sparktest jacket:</a:t>
            </a:r>
            <a:r>
              <a:rPr lang="en-US" altLang="zh-CN" sz="1200"/>
              <a:t> 5kV AC</a:t>
            </a:r>
            <a:endParaRPr lang="en-US" altLang="zh-CN" sz="1200"/>
          </a:p>
          <a:p>
            <a:r>
              <a:rPr lang="en-US" altLang="zh-CN" sz="1200" b="1"/>
              <a:t>Voltage Rating </a:t>
            </a:r>
            <a:r>
              <a:rPr lang="zh-CN" altLang="en-US" sz="1200" b="1"/>
              <a:t>：</a:t>
            </a:r>
            <a:r>
              <a:rPr lang="en-US" altLang="zh-CN" sz="1200"/>
              <a:t>1500 V AC</a:t>
            </a:r>
            <a:endParaRPr lang="en-US" altLang="zh-CN" sz="1200"/>
          </a:p>
          <a:p>
            <a:r>
              <a:rPr lang="en-US" altLang="zh-CN" sz="1200" b="1"/>
              <a:t>Weight Approx</a:t>
            </a:r>
            <a:r>
              <a:rPr lang="zh-CN" altLang="en-US" sz="1200" b="1"/>
              <a:t>：</a:t>
            </a:r>
            <a:r>
              <a:rPr lang="en-US" altLang="zh-CN" sz="1200"/>
              <a:t> 330 g / m</a:t>
            </a:r>
            <a:endParaRPr lang="en-US" altLang="zh-CN" sz="1200"/>
          </a:p>
          <a:p>
            <a:r>
              <a:rPr lang="en-US" altLang="zh-CN" sz="1200" b="1"/>
              <a:t>Temperature Rating</a:t>
            </a:r>
            <a:r>
              <a:rPr lang="zh-CN" altLang="en-US" sz="1200" b="1"/>
              <a:t>：</a:t>
            </a:r>
            <a:r>
              <a:rPr lang="en-US" altLang="zh-CN" sz="1200"/>
              <a:t> -40 / +90 </a:t>
            </a:r>
            <a:r>
              <a:rPr lang="en-US" altLang="en-US" sz="1200"/>
              <a:t>°</a:t>
            </a:r>
            <a:r>
              <a:rPr lang="en-US" altLang="zh-CN" sz="1200"/>
              <a:t>C</a:t>
            </a:r>
            <a:endParaRPr lang="en-US" altLang="zh-CN" sz="1200"/>
          </a:p>
          <a:p>
            <a:r>
              <a:rPr lang="en-US" altLang="zh-CN" sz="1200" b="1"/>
              <a:t>Core Current Rating</a:t>
            </a:r>
            <a:r>
              <a:rPr lang="zh-CN" altLang="en-US" sz="1200" b="1"/>
              <a:t>：</a:t>
            </a:r>
            <a:r>
              <a:rPr lang="en-US" altLang="zh-CN" sz="1200"/>
              <a:t> 2 Amps at 40</a:t>
            </a:r>
            <a:r>
              <a:rPr lang="en-US" altLang="en-US" sz="1200"/>
              <a:t>°</a:t>
            </a:r>
            <a:r>
              <a:rPr lang="en-US" altLang="zh-CN" sz="1200"/>
              <a:t>C</a:t>
            </a:r>
            <a:endParaRPr lang="en-US" altLang="zh-CN" sz="1200"/>
          </a:p>
          <a:p>
            <a:r>
              <a:rPr lang="en-US" altLang="zh-CN" sz="1200"/>
              <a:t>ambient air temp</a:t>
            </a:r>
            <a:r>
              <a:rPr lang="en-US" altLang="zh-CN"/>
              <a:t>.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1151890"/>
            <a:ext cx="5476875" cy="17811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88355" y="1151890"/>
            <a:ext cx="5419725" cy="2045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200">
                <a:sym typeface="+mn-ea"/>
              </a:rPr>
              <a:t>1. Flat bare copper conductor 12.6 mm2 21x0.6</a:t>
            </a:r>
            <a:endParaRPr lang="en-US" altLang="zh-CN" sz="1200">
              <a:sym typeface="+mn-ea"/>
            </a:endParaRPr>
          </a:p>
          <a:p>
            <a:r>
              <a:rPr lang="en-US" altLang="zh-CN" sz="1200">
                <a:sym typeface="+mn-ea"/>
              </a:rPr>
              <a:t>2. Insulation of TWI 205 21.8x1.4 2x66% + 1x50%</a:t>
            </a:r>
            <a:endParaRPr lang="en-US" altLang="zh-CN" sz="1200">
              <a:sym typeface="+mn-ea"/>
            </a:endParaRPr>
          </a:p>
          <a:p>
            <a:r>
              <a:rPr lang="en-US" altLang="zh-CN" sz="1200">
                <a:sym typeface="+mn-ea"/>
              </a:rPr>
              <a:t>3. Braided screen of tin plated copper wire Wire </a:t>
            </a:r>
            <a:r>
              <a:rPr lang="en-US" altLang="en-US" sz="1200">
                <a:sym typeface="+mn-ea"/>
              </a:rPr>
              <a:t>Ø</a:t>
            </a:r>
            <a:r>
              <a:rPr lang="en-US" altLang="zh-CN" sz="1200">
                <a:sym typeface="+mn-ea"/>
              </a:rPr>
              <a:t>: 0.20 22.7x2.3 Approx. 12.5 mm2</a:t>
            </a:r>
            <a:endParaRPr lang="en-US" altLang="zh-CN" sz="1200">
              <a:sym typeface="+mn-ea"/>
            </a:endParaRPr>
          </a:p>
          <a:p>
            <a:r>
              <a:rPr lang="en-US" altLang="zh-CN" sz="1200">
                <a:sym typeface="+mn-ea"/>
              </a:rPr>
              <a:t>4. Jacket of HFS 100, black Thickness 1.0 Approx. 24.7x4.3</a:t>
            </a:r>
            <a:endParaRPr lang="en-US" altLang="zh-CN" sz="1200"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745" y="4963160"/>
            <a:ext cx="2934335" cy="17513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88355" y="2887980"/>
            <a:ext cx="6096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i="1">
                <a:solidFill>
                  <a:srgbClr val="0B5FD1"/>
                </a:solidFill>
              </a:rPr>
              <a:t>Low-Inductance Cables: Used in pulsed power systems to suppress voltage spikes and protect equipment.</a:t>
            </a:r>
            <a:endParaRPr lang="en-US" altLang="zh-CN" b="1" i="1">
              <a:solidFill>
                <a:srgbClr val="0B5FD1"/>
              </a:solidFill>
            </a:endParaRPr>
          </a:p>
          <a:p>
            <a:r>
              <a:rPr lang="en-US" altLang="zh-CN" b="1" i="1">
                <a:solidFill>
                  <a:srgbClr val="0B5FD1"/>
                </a:solidFill>
              </a:rPr>
              <a:t>Quick-Lock 360</a:t>
            </a:r>
            <a:r>
              <a:rPr lang="en-US" altLang="en-US" b="1" i="1">
                <a:solidFill>
                  <a:srgbClr val="0B5FD1"/>
                </a:solidFill>
              </a:rPr>
              <a:t>°</a:t>
            </a:r>
            <a:r>
              <a:rPr lang="en-US" altLang="zh-CN" b="1" i="1">
                <a:solidFill>
                  <a:srgbClr val="0B5FD1"/>
                </a:solidFill>
              </a:rPr>
              <a:t> Shielded Connectors: Push-pull self-latching design, full peripheral EMI shielding, enhancing maintenance efficiency and connection reliability.</a:t>
            </a:r>
            <a:endParaRPr lang="en-US" altLang="zh-CN" b="1" i="1">
              <a:solidFill>
                <a:srgbClr val="0B5FD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箭头-直角-向右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1448435"/>
            <a:ext cx="579120" cy="57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145" y="123508"/>
            <a:ext cx="7890510" cy="521970"/>
          </a:xfrm>
        </p:spPr>
        <p:txBody>
          <a:bodyPr wrap="square"/>
          <a:p>
            <a:r>
              <a:rPr lang="en-US" altLang="zh-CN"/>
              <a:t>Our Capabilities &amp; Commitment</a:t>
            </a:r>
            <a:endParaRPr lang="en-US" altLang="zh-CN"/>
          </a:p>
        </p:txBody>
      </p:sp>
      <p:pic>
        <p:nvPicPr>
          <p:cNvPr id="7" name="图片 6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4720" y="2223135"/>
            <a:ext cx="457200" cy="457200"/>
          </a:xfrm>
          <a:prstGeom prst="rect">
            <a:avLst/>
          </a:prstGeom>
        </p:spPr>
      </p:pic>
      <p:pic>
        <p:nvPicPr>
          <p:cNvPr id="10" name="图片 9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1920" y="2814320"/>
            <a:ext cx="457200" cy="457200"/>
          </a:xfrm>
          <a:prstGeom prst="rect">
            <a:avLst/>
          </a:prstGeom>
        </p:spPr>
      </p:pic>
      <p:pic>
        <p:nvPicPr>
          <p:cNvPr id="13" name="图片 12" descr="直线箭头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86075" y="3674745"/>
            <a:ext cx="457200" cy="457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6055" y="1643380"/>
            <a:ext cx="8279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Customization capability: Design and production can be tailored to the specific requirements of each CEPC subsystem.</a:t>
            </a:r>
            <a:endParaRPr lang="en-US" altLang="zh-CN" b="1"/>
          </a:p>
        </p:txBody>
      </p:sp>
      <p:sp>
        <p:nvSpPr>
          <p:cNvPr id="5" name="文本框 4"/>
          <p:cNvSpPr txBox="1"/>
          <p:nvPr/>
        </p:nvSpPr>
        <p:spPr>
          <a:xfrm>
            <a:off x="1456055" y="2236470"/>
            <a:ext cx="8279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Quality Certification</a:t>
            </a:r>
            <a:r>
              <a:rPr lang="zh-CN" altLang="en-US"/>
              <a:t>：</a:t>
            </a:r>
            <a:r>
              <a:rPr lang="en-US" altLang="zh-CN"/>
              <a:t> ISO9001 Quality Management System</a:t>
            </a:r>
            <a:endParaRPr lang="en-US" altLang="zh-CN"/>
          </a:p>
          <a:p>
            <a:r>
              <a:rPr lang="en-US" altLang="zh-CN"/>
              <a:t>Qualified Supplier For China National Nuclear Corporation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12240" y="2984500"/>
            <a:ext cx="10411460" cy="3268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Cooperation Cases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400"/>
              <a:t> Institute of High Energy Physics, Chinese Academy of Sciences (IHEP) – High-Energy Light Source Project.</a:t>
            </a: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400"/>
              <a:t>China Institute of Atomic Energy (CIAE) – Proton Accelerator Project, Cyclotron Project, Nuclear Detection Project.</a:t>
            </a: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400"/>
              <a:t>Peking University – Laser Accelerator Project.</a:t>
            </a: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400"/>
              <a:t> Tsinghua University – Engineering Physics Detection Project, Semiconductor Wafer Stage Project.</a:t>
            </a: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400"/>
              <a:t> Institute of Geology and Geophysics, Chinese Academy of Sciences – Deep Earth Project.</a:t>
            </a:r>
            <a:endParaRPr lang="en-US" altLang="zh-CN" sz="1400"/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1400"/>
          </a:p>
          <a:p>
            <a:r>
              <a:rPr lang="en-US" altLang="zh-CN" sz="1400"/>
              <a:t>Institute of Plasma Physics, Chinese Academy of Sciences (ASIPP) – BEST Project</a:t>
            </a:r>
            <a:endParaRPr lang="en-US" altLang="zh-CN" sz="1400"/>
          </a:p>
          <a:p>
            <a:r>
              <a:rPr lang="en-US" altLang="zh-CN" sz="1400"/>
              <a:t>......</a:t>
            </a:r>
            <a:endParaRPr lang="en-US" altLang="zh-CN" sz="1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wind"/>
      </p:transition>
    </mc:Choice>
    <mc:Fallback>
      <p:transition spd="slow" advTm="3000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305.48551181102357,&quot;left&quot;:571.915748031496,&quot;top&quot;:122.5,&quot;width&quot;:350.3440157480315}"/>
</p:tagLst>
</file>

<file path=ppt/tags/tag2.xml><?xml version="1.0" encoding="utf-8"?>
<p:tagLst xmlns:p="http://schemas.openxmlformats.org/presentationml/2006/main">
  <p:tag name="KSO_WM_DIAGRAM_VIRTUALLY_FRAME" val="{&quot;height&quot;:305.48551181102357,&quot;left&quot;:571.915748031496,&quot;top&quot;:122.5,&quot;width&quot;:350.3440157480315}"/>
</p:tagLst>
</file>

<file path=ppt/tags/tag3.xml><?xml version="1.0" encoding="utf-8"?>
<p:tagLst xmlns:p="http://schemas.openxmlformats.org/presentationml/2006/main">
  <p:tag name="KSO_WM_DIAGRAM_VIRTUALLY_FRAME" val="{&quot;height&quot;:305.48551181102357,&quot;left&quot;:564.277716535433,&quot;top&quot;:122.5,&quot;width&quot;:390.322283464567}"/>
</p:tagLst>
</file>

<file path=ppt/tags/tag4.xml><?xml version="1.0" encoding="utf-8"?>
<p:tagLst xmlns:p="http://schemas.openxmlformats.org/presentationml/2006/main">
  <p:tag name="KSO_WM_DIAGRAM_VIRTUALLY_FRAME" val="{&quot;height&quot;:305.48551181102357,&quot;left&quot;:564.277716535433,&quot;top&quot;:122.5,&quot;width&quot;:390.322283464567}"/>
</p:tagLst>
</file>

<file path=ppt/tags/tag5.xml><?xml version="1.0" encoding="utf-8"?>
<p:tagLst xmlns:p="http://schemas.openxmlformats.org/presentationml/2006/main">
  <p:tag name="KSO_WM_DIAGRAM_VIRTUALLY_FRAME" val="{&quot;height&quot;:305.48551181102357,&quot;left&quot;:564.277716535433,&quot;top&quot;:122.5,&quot;width&quot;:390.322283464567}"/>
</p:tagLst>
</file>

<file path=ppt/tags/tag6.xml><?xml version="1.0" encoding="utf-8"?>
<p:tagLst xmlns:p="http://schemas.openxmlformats.org/presentationml/2006/main">
  <p:tag name="KSO_WM_DIAGRAM_VIRTUALLY_FRAME" val="{&quot;height&quot;:305.48551181102357,&quot;left&quot;:564.277716535433,&quot;top&quot;:122.5,&quot;width&quot;:390.322283464567}"/>
</p:tagLst>
</file>

<file path=ppt/tags/tag7.xml><?xml version="1.0" encoding="utf-8"?>
<p:tagLst xmlns:p="http://schemas.openxmlformats.org/presentationml/2006/main">
  <p:tag name="resource_record_key" val="{&quot;10&quot;:[50059176,50046019,3636863,50062604,50062423,19966154,50062437,50059442,50062496,3504416]}"/>
</p:tagLst>
</file>

<file path=ppt/theme/theme1.xml><?xml version="1.0" encoding="utf-8"?>
<a:theme xmlns:a="http://schemas.openxmlformats.org/drawingml/2006/main" name="Office 主题">
  <a:themeElements>
    <a:clrScheme name="PPT 单色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7F7F7F"/>
      </a:hlink>
      <a:folHlink>
        <a:srgbClr val="7F7F7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4493</Words>
  <Application>WPS 演示</Application>
  <PresentationFormat>宽屏</PresentationFormat>
  <Paragraphs>146</Paragraphs>
  <Slides>12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优设标题黑</vt:lpstr>
      <vt:lpstr>Wingdings</vt:lpstr>
      <vt:lpstr>Arial Unicode MS</vt:lpstr>
      <vt:lpstr>Calibri</vt:lpstr>
      <vt:lpstr>Office 主题</vt:lpstr>
      <vt:lpstr>PowerPoint 演示文稿</vt:lpstr>
      <vt:lpstr>PowerPoint 演示文稿</vt:lpstr>
      <vt:lpstr>Extreme Requirements of CEPC for Connection Systems</vt:lpstr>
      <vt:lpstr>How do our products address these challenges?</vt:lpstr>
      <vt:lpstr>Solution 1: Ensuring Absolute Signal Fidelity</vt:lpstr>
      <vt:lpstr>Solution 2: Conquering Extreme Physical Environments </vt:lpstr>
      <vt:lpstr>Solution 2: Conquering Extreme Physical Environments</vt:lpstr>
      <vt:lpstr>Solution 3: Ensuring System Power &amp; Serviceability</vt:lpstr>
      <vt:lpstr>Our Capabilities &amp; Commitment</vt:lpstr>
      <vt:lpstr>We are committed to becoming CEPC's most reliable connection partner</vt:lpstr>
      <vt:lpstr>Looking Forward to In-depth Cooperation</vt:lpstr>
      <vt:lpstr>Q&amp;A？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张娇</dc:creator>
  <cp:lastModifiedBy>海龙 Bob</cp:lastModifiedBy>
  <cp:revision>45</cp:revision>
  <dcterms:created xsi:type="dcterms:W3CDTF">2019-01-23T12:36:00Z</dcterms:created>
  <dcterms:modified xsi:type="dcterms:W3CDTF">2025-11-06T06:12:00Z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2D5ECCFE154546F2833C0DD37A13F53C_13</vt:lpwstr>
  </property>
</Properties>
</file>