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45"/>
  </p:notesMasterIdLst>
  <p:handoutMasterIdLst>
    <p:handoutMasterId r:id="rId46"/>
  </p:handoutMasterIdLst>
  <p:sldIdLst>
    <p:sldId id="447" r:id="rId6"/>
    <p:sldId id="449" r:id="rId7"/>
    <p:sldId id="1363" r:id="rId8"/>
    <p:sldId id="3033" r:id="rId9"/>
    <p:sldId id="470" r:id="rId10"/>
    <p:sldId id="471" r:id="rId11"/>
    <p:sldId id="2147" r:id="rId12"/>
    <p:sldId id="1728" r:id="rId13"/>
    <p:sldId id="473" r:id="rId14"/>
    <p:sldId id="3036" r:id="rId15"/>
    <p:sldId id="3035" r:id="rId16"/>
    <p:sldId id="3038" r:id="rId17"/>
    <p:sldId id="3039" r:id="rId18"/>
    <p:sldId id="3040" r:id="rId19"/>
    <p:sldId id="3041" r:id="rId20"/>
    <p:sldId id="557" r:id="rId21"/>
    <p:sldId id="3043" r:id="rId22"/>
    <p:sldId id="3044" r:id="rId23"/>
    <p:sldId id="475" r:id="rId24"/>
    <p:sldId id="476" r:id="rId25"/>
    <p:sldId id="477" r:id="rId26"/>
    <p:sldId id="478" r:id="rId27"/>
    <p:sldId id="479" r:id="rId28"/>
    <p:sldId id="480" r:id="rId29"/>
    <p:sldId id="482" r:id="rId30"/>
    <p:sldId id="483" r:id="rId31"/>
    <p:sldId id="492" r:id="rId32"/>
    <p:sldId id="494" r:id="rId33"/>
    <p:sldId id="495" r:id="rId34"/>
    <p:sldId id="496" r:id="rId35"/>
    <p:sldId id="497" r:id="rId36"/>
    <p:sldId id="498" r:id="rId37"/>
    <p:sldId id="3048" r:id="rId38"/>
    <p:sldId id="505" r:id="rId39"/>
    <p:sldId id="506" r:id="rId40"/>
    <p:sldId id="508" r:id="rId41"/>
    <p:sldId id="3046" r:id="rId42"/>
    <p:sldId id="3047" r:id="rId43"/>
    <p:sldId id="510" r:id="rId44"/>
  </p:sldIdLst>
  <p:sldSz cx="12192000" cy="6858000"/>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246CB-AD2F-429F-B062-A4F4D6ADCC2D}">
          <p14:sldIdLst>
            <p14:sldId id="447"/>
            <p14:sldId id="449"/>
            <p14:sldId id="1363"/>
            <p14:sldId id="3033"/>
            <p14:sldId id="470"/>
            <p14:sldId id="471"/>
            <p14:sldId id="2147"/>
            <p14:sldId id="1728"/>
            <p14:sldId id="473"/>
            <p14:sldId id="3036"/>
            <p14:sldId id="3035"/>
            <p14:sldId id="3038"/>
            <p14:sldId id="3039"/>
            <p14:sldId id="3040"/>
            <p14:sldId id="3041"/>
            <p14:sldId id="557"/>
            <p14:sldId id="3043"/>
            <p14:sldId id="3044"/>
            <p14:sldId id="475"/>
            <p14:sldId id="476"/>
            <p14:sldId id="477"/>
            <p14:sldId id="478"/>
            <p14:sldId id="479"/>
            <p14:sldId id="480"/>
            <p14:sldId id="482"/>
            <p14:sldId id="483"/>
            <p14:sldId id="492"/>
            <p14:sldId id="494"/>
            <p14:sldId id="495"/>
            <p14:sldId id="496"/>
            <p14:sldId id="497"/>
            <p14:sldId id="498"/>
            <p14:sldId id="3048"/>
            <p14:sldId id="505"/>
            <p14:sldId id="506"/>
            <p14:sldId id="508"/>
            <p14:sldId id="3046"/>
            <p14:sldId id="3047"/>
            <p14:sldId id="510"/>
          </p14:sldIdLst>
        </p14:section>
      </p14:sectionLst>
    </p:ext>
    <p:ext uri="{EFAFB233-063F-42B5-8137-9DF3F51BA10A}">
      <p15:sldGuideLst xmlns:p15="http://schemas.microsoft.com/office/powerpoint/2012/main">
        <p15:guide id="1" orient="horz" pos="720" userDrawn="1">
          <p15:clr>
            <a:srgbClr val="A4A3A4"/>
          </p15:clr>
        </p15:guide>
        <p15:guide id="2" orient="horz" pos="480" userDrawn="1">
          <p15:clr>
            <a:srgbClr val="A4A3A4"/>
          </p15:clr>
        </p15:guide>
        <p15:guide id="3" pos="256" userDrawn="1">
          <p15:clr>
            <a:srgbClr val="A4A3A4"/>
          </p15:clr>
        </p15:guide>
        <p15:guide id="4" pos="7424"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Monopoli" initials="D" lastIdx="13" clrIdx="0"/>
  <p:cmAuthor id="1" name="Jeremy Graef" initials="J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5050"/>
    <a:srgbClr val="FFFF66"/>
    <a:srgbClr val="33CC33"/>
    <a:srgbClr val="66FF33"/>
    <a:srgbClr val="00FFFF"/>
    <a:srgbClr val="00CC00"/>
    <a:srgbClr val="CCFF33"/>
    <a:srgbClr val="7BB8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4346" autoAdjust="0"/>
  </p:normalViewPr>
  <p:slideViewPr>
    <p:cSldViewPr>
      <p:cViewPr varScale="1">
        <p:scale>
          <a:sx n="71" d="100"/>
          <a:sy n="71" d="100"/>
        </p:scale>
        <p:origin x="1162" y="48"/>
      </p:cViewPr>
      <p:guideLst>
        <p:guide orient="horz" pos="720"/>
        <p:guide orient="horz" pos="480"/>
        <p:guide pos="256"/>
        <p:guide pos="742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7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a:solidFill>
                      <a:srgbClr val="00B050"/>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7D5-4DFD-A53D-6ADC875D2EE3}"/>
            </c:ext>
          </c:extLst>
        </c:ser>
        <c:dLbls>
          <c:showLegendKey val="0"/>
          <c:showVal val="0"/>
          <c:showCatName val="0"/>
          <c:showSerName val="0"/>
          <c:showPercent val="0"/>
          <c:showBubbleSize val="0"/>
        </c:dLbls>
        <c:gapWidth val="396"/>
        <c:axId val="61282176"/>
        <c:axId val="97334016"/>
      </c:barChart>
      <c:catAx>
        <c:axId val="61282176"/>
        <c:scaling>
          <c:orientation val="minMax"/>
        </c:scaling>
        <c:delete val="1"/>
        <c:axPos val="b"/>
        <c:numFmt formatCode="General" sourceLinked="0"/>
        <c:majorTickMark val="out"/>
        <c:minorTickMark val="none"/>
        <c:tickLblPos val="none"/>
        <c:crossAx val="97334016"/>
        <c:crosses val="autoZero"/>
        <c:auto val="1"/>
        <c:lblAlgn val="ctr"/>
        <c:lblOffset val="100"/>
        <c:noMultiLvlLbl val="0"/>
      </c:catAx>
      <c:valAx>
        <c:axId val="97334016"/>
        <c:scaling>
          <c:orientation val="minMax"/>
        </c:scaling>
        <c:delete val="1"/>
        <c:axPos val="l"/>
        <c:numFmt formatCode="General" sourceLinked="1"/>
        <c:majorTickMark val="out"/>
        <c:minorTickMark val="none"/>
        <c:tickLblPos val="none"/>
        <c:crossAx val="612821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a:solidFill>
                      <a:srgbClr val="FF0000"/>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c:v>
                </c:pt>
                <c:pt idx="1">
                  <c:v>50</c:v>
                </c:pt>
                <c:pt idx="2">
                  <c:v>17</c:v>
                </c:pt>
                <c:pt idx="3">
                  <c:v>20</c:v>
                </c:pt>
              </c:numCache>
            </c:numRef>
          </c:val>
          <c:extLst>
            <c:ext xmlns:c16="http://schemas.microsoft.com/office/drawing/2014/chart" uri="{C3380CC4-5D6E-409C-BE32-E72D297353CC}">
              <c16:uniqueId val="{00000000-D7E3-42FB-8577-C2EA89E279EE}"/>
            </c:ext>
          </c:extLst>
        </c:ser>
        <c:dLbls>
          <c:showLegendKey val="0"/>
          <c:showVal val="0"/>
          <c:showCatName val="0"/>
          <c:showSerName val="0"/>
          <c:showPercent val="0"/>
          <c:showBubbleSize val="0"/>
        </c:dLbls>
        <c:gapWidth val="439"/>
        <c:axId val="418476800"/>
        <c:axId val="418478720"/>
      </c:barChart>
      <c:catAx>
        <c:axId val="418476800"/>
        <c:scaling>
          <c:orientation val="minMax"/>
        </c:scaling>
        <c:delete val="1"/>
        <c:axPos val="b"/>
        <c:numFmt formatCode="General" sourceLinked="0"/>
        <c:majorTickMark val="out"/>
        <c:minorTickMark val="none"/>
        <c:tickLblPos val="none"/>
        <c:crossAx val="418478720"/>
        <c:crosses val="autoZero"/>
        <c:auto val="1"/>
        <c:lblAlgn val="ctr"/>
        <c:lblOffset val="100"/>
        <c:noMultiLvlLbl val="0"/>
      </c:catAx>
      <c:valAx>
        <c:axId val="418478720"/>
        <c:scaling>
          <c:orientation val="minMax"/>
        </c:scaling>
        <c:delete val="1"/>
        <c:axPos val="l"/>
        <c:numFmt formatCode="General" sourceLinked="1"/>
        <c:majorTickMark val="out"/>
        <c:minorTickMark val="none"/>
        <c:tickLblPos val="none"/>
        <c:crossAx val="418476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543991-F9AB-40B8-94BB-DF1779309BD4}" type="datetimeFigureOut">
              <a:rPr lang="en-US" smtClean="0"/>
              <a:pPr/>
              <a:t>11/7/2025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0E9C1D-B53C-42D3-BD66-DA6CF698B86E}" type="slidenum">
              <a:rPr lang="en-US" smtClean="0"/>
              <a:pPr/>
              <a:t>‹#›</a:t>
            </a:fld>
            <a:endParaRPr lang="en-US"/>
          </a:p>
        </p:txBody>
      </p:sp>
    </p:spTree>
    <p:extLst>
      <p:ext uri="{BB962C8B-B14F-4D97-AF65-F5344CB8AC3E}">
        <p14:creationId xmlns:p14="http://schemas.microsoft.com/office/powerpoint/2010/main" val="409882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C6C3CC53-5C9E-4074-9C48-BA65E45CC711}" type="datetimeFigureOut">
              <a:rPr lang="en-US" smtClean="0"/>
              <a:pPr/>
              <a:t>11/7/2025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DB07D2B5-F681-4A83-A2EA-1E4C591678BC}" type="slidenum">
              <a:rPr lang="en-US" smtClean="0"/>
              <a:pPr/>
              <a:t>‹#›</a:t>
            </a:fld>
            <a:endParaRPr lang="en-US"/>
          </a:p>
        </p:txBody>
      </p:sp>
    </p:spTree>
    <p:extLst>
      <p:ext uri="{BB962C8B-B14F-4D97-AF65-F5344CB8AC3E}">
        <p14:creationId xmlns:p14="http://schemas.microsoft.com/office/powerpoint/2010/main" val="58953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8E51B-14B8-463F-8F91-BDE3C3F28E69}" type="slidenum">
              <a:rPr lang="en-US" smtClean="0"/>
              <a:pPr/>
              <a:t>1</a:t>
            </a:fld>
            <a:endParaRPr lang="en-US"/>
          </a:p>
        </p:txBody>
      </p:sp>
    </p:spTree>
    <p:extLst>
      <p:ext uri="{BB962C8B-B14F-4D97-AF65-F5344CB8AC3E}">
        <p14:creationId xmlns:p14="http://schemas.microsoft.com/office/powerpoint/2010/main" val="382157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why 12-bit oscilloscopes represent 16 times more resolution than 8-bit oscilloscope you must first understand how oscilloscope resolution works.  The output levels that the ADC has are called quantization levels.  The number of output levels is equal to 2 to the Nth power where N is equal to the number of bits in the ADC.  This means that an 8-bit ADC has 256 output levels while a 12-bit ADC has 4096 output levels.  </a:t>
            </a:r>
          </a:p>
          <a:p>
            <a:endParaRPr lang="en-US" dirty="0"/>
          </a:p>
          <a:p>
            <a:r>
              <a:rPr lang="en-US" dirty="0"/>
              <a:t>One way to think about this is to imagine trying to draw a waveform on graph paper with very large boxes.  If you had to stay right on the boxes you would not be able to draw the signal as precisely as you wanted.  However, if you were to try to draw the same waveform on graph paper with smaller boxes, you could more precisely draw it.</a:t>
            </a:r>
          </a:p>
        </p:txBody>
      </p:sp>
      <p:sp>
        <p:nvSpPr>
          <p:cNvPr id="4" name="Slide Number Placeholder 3"/>
          <p:cNvSpPr>
            <a:spLocks noGrp="1"/>
          </p:cNvSpPr>
          <p:nvPr>
            <p:ph type="sldNum" sz="quarter" idx="10"/>
          </p:nvPr>
        </p:nvSpPr>
        <p:spPr/>
        <p:txBody>
          <a:bodyPr/>
          <a:lstStyle/>
          <a:p>
            <a:fld id="{DB07D2B5-F681-4A83-A2EA-1E4C591678BC}" type="slidenum">
              <a:rPr lang="en-US" smtClean="0"/>
              <a:pPr/>
              <a:t>16</a:t>
            </a:fld>
            <a:endParaRPr lang="en-US" dirty="0"/>
          </a:p>
        </p:txBody>
      </p:sp>
    </p:spTree>
    <p:extLst>
      <p:ext uri="{BB962C8B-B14F-4D97-AF65-F5344CB8AC3E}">
        <p14:creationId xmlns:p14="http://schemas.microsoft.com/office/powerpoint/2010/main" val="343055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56324" name="Slide Number Placeholder 3"/>
          <p:cNvSpPr>
            <a:spLocks noGrp="1"/>
          </p:cNvSpPr>
          <p:nvPr>
            <p:ph type="sldNum" sz="quarter" idx="5"/>
          </p:nvPr>
        </p:nvSpPr>
        <p:spPr bwMode="auto">
          <a:noFill/>
          <a:ln>
            <a:miter lim="800000"/>
            <a:headEnd/>
            <a:tailEnd/>
          </a:ln>
        </p:spPr>
        <p:txBody>
          <a:bodyPr/>
          <a:lstStyle/>
          <a:p>
            <a:fld id="{3E454C57-67A8-4D35-BB5E-3C01D1244D11}" type="slidenum">
              <a:rPr lang="en-US" smtClean="0"/>
              <a:pPr/>
              <a:t>17</a:t>
            </a:fld>
            <a:endParaRPr lang="en-US"/>
          </a:p>
        </p:txBody>
      </p:sp>
    </p:spTree>
    <p:extLst>
      <p:ext uri="{BB962C8B-B14F-4D97-AF65-F5344CB8AC3E}">
        <p14:creationId xmlns:p14="http://schemas.microsoft.com/office/powerpoint/2010/main" val="372529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7D2B5-F681-4A83-A2EA-1E4C591678BC}" type="slidenum">
              <a:rPr lang="en-US" smtClean="0"/>
              <a:pPr/>
              <a:t>18</a:t>
            </a:fld>
            <a:endParaRPr lang="en-US"/>
          </a:p>
        </p:txBody>
      </p:sp>
    </p:spTree>
    <p:extLst>
      <p:ext uri="{BB962C8B-B14F-4D97-AF65-F5344CB8AC3E}">
        <p14:creationId xmlns:p14="http://schemas.microsoft.com/office/powerpoint/2010/main" val="341659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DB07D2B5-F681-4A83-A2EA-1E4C591678BC}" type="slidenum">
              <a:rPr lang="en-US" smtClean="0"/>
              <a:pPr/>
              <a:t>21</a:t>
            </a:fld>
            <a:endParaRPr lang="en-US"/>
          </a:p>
        </p:txBody>
      </p:sp>
    </p:spTree>
    <p:extLst>
      <p:ext uri="{BB962C8B-B14F-4D97-AF65-F5344CB8AC3E}">
        <p14:creationId xmlns:p14="http://schemas.microsoft.com/office/powerpoint/2010/main" val="413772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407988" y="695325"/>
            <a:ext cx="6197600" cy="3486150"/>
          </a:xfrm>
          <a:noFill/>
          <a:ln>
            <a:solidFill>
              <a:srgbClr val="000000"/>
            </a:solidFill>
            <a:miter lim="800000"/>
            <a:headEnd/>
            <a:tailEnd/>
          </a:ln>
        </p:spPr>
      </p:sp>
      <p:sp>
        <p:nvSpPr>
          <p:cNvPr id="56323" name="Rectangle 3"/>
          <p:cNvSpPr>
            <a:spLocks noGrp="1"/>
          </p:cNvSpPr>
          <p:nvPr>
            <p:ph type="body" idx="1"/>
          </p:nvPr>
        </p:nvSpPr>
        <p:spPr bwMode="auto">
          <a:xfrm>
            <a:off x="934720" y="4415790"/>
            <a:ext cx="5140960" cy="4184994"/>
          </a:xfrm>
          <a:noFill/>
        </p:spPr>
        <p:txBody>
          <a:bodyPr wrap="square" lIns="93378" tIns="46690" rIns="93378" bIns="46690" numCol="1" anchor="t" anchorCtr="0" compatLnSpc="1">
            <a:prstTxWarp prst="textNoShape">
              <a:avLst/>
            </a:prstTxWarp>
          </a:bodyPr>
          <a:lstStyle/>
          <a:p>
            <a:pPr>
              <a:spcBef>
                <a:spcPct val="50000"/>
              </a:spcBef>
              <a:buClr>
                <a:srgbClr val="020266"/>
              </a:buClr>
              <a:buFont typeface="Wingdings" pitchFamily="2" charset="2"/>
              <a:buNone/>
            </a:pPr>
            <a:r>
              <a:rPr lang="zh-CN" altLang="en-US" dirty="0">
                <a:latin typeface="宋体" pitchFamily="2" charset="-122"/>
              </a:rPr>
              <a:t>   自动保存功能即每触发一次</a:t>
            </a:r>
            <a:r>
              <a:rPr lang="en-US" altLang="zh-CN" dirty="0">
                <a:latin typeface="宋体" pitchFamily="2" charset="-122"/>
              </a:rPr>
              <a:t>,</a:t>
            </a:r>
            <a:r>
              <a:rPr lang="zh-CN" altLang="en-US" dirty="0">
                <a:latin typeface="宋体" pitchFamily="2" charset="-122"/>
              </a:rPr>
              <a:t>示波器就自动保存一次波形数据。波形可保存为二进制、</a:t>
            </a:r>
            <a:r>
              <a:rPr lang="en-US" altLang="zh-CN" dirty="0" err="1">
                <a:latin typeface="宋体" pitchFamily="2" charset="-122"/>
              </a:rPr>
              <a:t>Excel、Matlab</a:t>
            </a:r>
            <a:r>
              <a:rPr lang="zh-CN" altLang="zh-CN" dirty="0">
                <a:latin typeface="宋体" pitchFamily="2" charset="-122"/>
              </a:rPr>
              <a:t>等数据格式。 </a:t>
            </a:r>
            <a:r>
              <a:rPr lang="en-US" altLang="zh-CN" dirty="0">
                <a:latin typeface="宋体" pitchFamily="2" charset="-122"/>
              </a:rPr>
              <a:t> </a:t>
            </a:r>
            <a:r>
              <a:rPr lang="zh-CN" altLang="zh-CN" dirty="0">
                <a:latin typeface="宋体" pitchFamily="2" charset="-122"/>
              </a:rPr>
              <a:t>用二进制方式保存可以将保存后的波形重新回调到示波器来观察。</a:t>
            </a:r>
          </a:p>
          <a:p>
            <a:pPr>
              <a:spcBef>
                <a:spcPct val="50000"/>
              </a:spcBef>
              <a:buClr>
                <a:srgbClr val="020266"/>
              </a:buClr>
              <a:buFont typeface="Wingdings" pitchFamily="2" charset="2"/>
              <a:buNone/>
            </a:pPr>
            <a:r>
              <a:rPr lang="zh-CN" altLang="zh-CN" dirty="0">
                <a:latin typeface="宋体" pitchFamily="2" charset="-122"/>
              </a:rPr>
              <a:t>    自动保存时选择下面红线框中的Wrap或Fill。 Wrap指的是保存的波形占满硬盘之后再覆盖之前的数据继续保存。 Fill指的是保存慢硬盘为止。 </a:t>
            </a:r>
            <a:r>
              <a:rPr lang="zh-CN" altLang="en-US" dirty="0">
                <a:latin typeface="宋体" pitchFamily="2" charset="-122"/>
              </a:rPr>
              <a:t>这种功能可以在无人值守的情况下定位异常信号。 譬如产品中出现某元器件会被烧坏</a:t>
            </a:r>
            <a:r>
              <a:rPr lang="en-US" altLang="zh-CN" dirty="0">
                <a:latin typeface="宋体" pitchFamily="2" charset="-122"/>
              </a:rPr>
              <a:t>,</a:t>
            </a:r>
            <a:r>
              <a:rPr lang="zh-CN" altLang="en-US" dirty="0">
                <a:latin typeface="宋体" pitchFamily="2" charset="-122"/>
              </a:rPr>
              <a:t>怀疑是供电电压有时太高，但在测量电压时，短时间来并不能发现电压出现异常高的现象。 我们可以将触发电平设置得超过正常的电压值，将示波器设置为</a:t>
            </a:r>
            <a:r>
              <a:rPr lang="en-US" altLang="zh-CN" dirty="0">
                <a:latin typeface="宋体" pitchFamily="2" charset="-122"/>
              </a:rPr>
              <a:t>”</a:t>
            </a:r>
            <a:r>
              <a:rPr lang="zh-CN" altLang="en-US" dirty="0">
                <a:latin typeface="宋体" pitchFamily="2" charset="-122"/>
              </a:rPr>
              <a:t>自动保存“，一个晚上之后来查看硬盘中有保存的新文件，从而判断出在过去的几个小时内是否出现了异常高压</a:t>
            </a:r>
            <a:r>
              <a:rPr lang="en-US" altLang="zh-CN" dirty="0">
                <a:latin typeface="宋体" pitchFamily="2" charset="-122"/>
              </a:rPr>
              <a:t>,</a:t>
            </a:r>
            <a:r>
              <a:rPr lang="zh-CN" altLang="en-US" dirty="0">
                <a:latin typeface="宋体" pitchFamily="2" charset="-122"/>
              </a:rPr>
              <a:t>出现了多少次</a:t>
            </a:r>
            <a:r>
              <a:rPr lang="en-US" altLang="zh-CN" dirty="0">
                <a:latin typeface="宋体" pitchFamily="2" charset="-122"/>
              </a:rPr>
              <a:t>.  </a:t>
            </a:r>
          </a:p>
        </p:txBody>
      </p:sp>
    </p:spTree>
    <p:extLst>
      <p:ext uri="{BB962C8B-B14F-4D97-AF65-F5344CB8AC3E}">
        <p14:creationId xmlns:p14="http://schemas.microsoft.com/office/powerpoint/2010/main" val="278779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z="1100" dirty="0">
                <a:latin typeface="宋体" pitchFamily="2" charset="-122"/>
              </a:rPr>
              <a:t>    </a:t>
            </a:r>
            <a:r>
              <a:rPr lang="zh-CN" altLang="en-US" sz="1100" dirty="0">
                <a:latin typeface="宋体" pitchFamily="2" charset="-122"/>
              </a:rPr>
              <a:t> </a:t>
            </a:r>
            <a:r>
              <a:rPr lang="en-US" b="1" dirty="0"/>
              <a:t> </a:t>
            </a:r>
            <a:r>
              <a:rPr lang="zh-CN" altLang="en-US" b="1" dirty="0"/>
              <a:t>对这个问题的思考促使我们发明了一种智能硬件扫描功能，叫</a:t>
            </a:r>
            <a:r>
              <a:rPr lang="en-US" b="1" dirty="0" err="1"/>
              <a:t>TriggerScan</a:t>
            </a:r>
            <a:r>
              <a:rPr lang="zh-CN" altLang="en-US" b="1" dirty="0"/>
              <a:t>，它是力科第四 代示波器的独特创新。 </a:t>
            </a:r>
            <a:r>
              <a:rPr lang="en-US" b="1" dirty="0"/>
              <a:t>    </a:t>
            </a:r>
            <a:r>
              <a:rPr lang="en-US" b="1" dirty="0" err="1"/>
              <a:t>TriggerScan</a:t>
            </a:r>
            <a:r>
              <a:rPr lang="en-US" b="1" dirty="0"/>
              <a:t> </a:t>
            </a:r>
            <a:r>
              <a:rPr lang="zh-CN" altLang="en-US" b="1" dirty="0"/>
              <a:t>利用触发系统发现异常事 件，只需两个自动化的关键 步骤。 </a:t>
            </a:r>
            <a:r>
              <a:rPr lang="en-US" b="1" dirty="0"/>
              <a:t>    </a:t>
            </a:r>
            <a:r>
              <a:rPr lang="zh-CN" altLang="en-US" b="1" dirty="0"/>
              <a:t>首先，通过“触发训练 器“对采集到的正常波形进 行学习，产生一系列的触发 组合 </a:t>
            </a:r>
            <a:r>
              <a:rPr lang="en-US" b="1" dirty="0"/>
              <a:t>   </a:t>
            </a:r>
            <a:r>
              <a:rPr lang="zh-CN" altLang="en-US" b="1" dirty="0"/>
              <a:t>然后，示波器件自动地 按这些触发组合，轮流触发 信号，从而快速定位到异常 罕见的信号。 </a:t>
            </a:r>
            <a:endParaRPr lang="en-US" dirty="0"/>
          </a:p>
          <a:p>
            <a:r>
              <a:rPr lang="en-US" b="1" dirty="0"/>
              <a:t>      </a:t>
            </a:r>
            <a:endParaRPr lang="en-US" dirty="0"/>
          </a:p>
          <a:p>
            <a:r>
              <a:rPr lang="en-US" dirty="0"/>
              <a:t> </a:t>
            </a:r>
            <a:endParaRPr lang="en-US" baseline="30000" dirty="0"/>
          </a:p>
        </p:txBody>
      </p:sp>
      <p:sp>
        <p:nvSpPr>
          <p:cNvPr id="48132" name="Slide Number Placeholder 3"/>
          <p:cNvSpPr>
            <a:spLocks noGrp="1"/>
          </p:cNvSpPr>
          <p:nvPr>
            <p:ph type="sldNum" sz="quarter" idx="5"/>
          </p:nvPr>
        </p:nvSpPr>
        <p:spPr bwMode="auto">
          <a:noFill/>
          <a:ln>
            <a:miter lim="800000"/>
            <a:headEnd/>
            <a:tailEnd/>
          </a:ln>
        </p:spPr>
        <p:txBody>
          <a:bodyPr/>
          <a:lstStyle/>
          <a:p>
            <a:fld id="{C73766A5-0A9D-48CB-AE11-A412EE4087BB}" type="slidenum">
              <a:rPr lang="zh-CN" altLang="en-US" smtClean="0"/>
              <a:pPr/>
              <a:t>26</a:t>
            </a:fld>
            <a:endParaRPr lang="en-US" altLang="zh-CN"/>
          </a:p>
        </p:txBody>
      </p:sp>
    </p:spTree>
    <p:extLst>
      <p:ext uri="{BB962C8B-B14F-4D97-AF65-F5344CB8AC3E}">
        <p14:creationId xmlns:p14="http://schemas.microsoft.com/office/powerpoint/2010/main" val="156704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B07D2B5-F681-4A83-A2EA-1E4C591678BC}" type="slidenum">
              <a:rPr lang="en-US" smtClean="0"/>
              <a:pPr/>
              <a:t>27</a:t>
            </a:fld>
            <a:endParaRPr lang="en-US"/>
          </a:p>
        </p:txBody>
      </p:sp>
    </p:spTree>
    <p:extLst>
      <p:ext uri="{BB962C8B-B14F-4D97-AF65-F5344CB8AC3E}">
        <p14:creationId xmlns:p14="http://schemas.microsoft.com/office/powerpoint/2010/main" val="96624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a:t>力科示波器有一种独特地筛选测量结果的功能，叫范围内参数测量（</a:t>
            </a:r>
            <a:r>
              <a:rPr lang="en-US" altLang="zh-CN"/>
              <a:t>Range Qualifier Measurement)</a:t>
            </a:r>
            <a:r>
              <a:rPr lang="zh-CN" altLang="en-US"/>
              <a:t>。示波器首先对测量门限内的所有波形进行测量，然后  根据设置的筛选标准，接受或去除某些测量结果。</a:t>
            </a:r>
            <a:endParaRPr lang="en-US" altLang="zh-CN"/>
          </a:p>
        </p:txBody>
      </p:sp>
      <p:sp>
        <p:nvSpPr>
          <p:cNvPr id="57348" name="Slide Number Placeholder 3"/>
          <p:cNvSpPr>
            <a:spLocks noGrp="1"/>
          </p:cNvSpPr>
          <p:nvPr>
            <p:ph type="sldNum" sz="quarter" idx="5"/>
          </p:nvPr>
        </p:nvSpPr>
        <p:spPr bwMode="auto">
          <a:noFill/>
          <a:ln>
            <a:miter lim="800000"/>
            <a:headEnd/>
            <a:tailEnd/>
          </a:ln>
        </p:spPr>
        <p:txBody>
          <a:bodyPr/>
          <a:lstStyle/>
          <a:p>
            <a:fld id="{C519A39F-610E-4D42-8E00-B4A673678757}" type="slidenum">
              <a:rPr lang="zh-CN" altLang="en-US" smtClean="0"/>
              <a:pPr/>
              <a:t>28</a:t>
            </a:fld>
            <a:endParaRPr lang="en-US" altLang="zh-CN"/>
          </a:p>
        </p:txBody>
      </p:sp>
    </p:spTree>
    <p:extLst>
      <p:ext uri="{BB962C8B-B14F-4D97-AF65-F5344CB8AC3E}">
        <p14:creationId xmlns:p14="http://schemas.microsoft.com/office/powerpoint/2010/main" val="86149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dirty="0"/>
              <a:t>通过</a:t>
            </a:r>
            <a:r>
              <a:rPr lang="en-US" altLang="zh-CN" dirty="0"/>
              <a:t>RQM</a:t>
            </a:r>
            <a:r>
              <a:rPr lang="zh-CN" altLang="en-US" dirty="0"/>
              <a:t>功能，我们可以定量分析异常信号出现的概率。图示我们看到</a:t>
            </a:r>
            <a:r>
              <a:rPr lang="en-US" altLang="zh-CN" dirty="0"/>
              <a:t>P1</a:t>
            </a:r>
            <a:r>
              <a:rPr lang="zh-CN" altLang="en-US" dirty="0"/>
              <a:t>，</a:t>
            </a:r>
            <a:r>
              <a:rPr lang="en-US" altLang="zh-CN" dirty="0"/>
              <a:t>P2</a:t>
            </a:r>
            <a:r>
              <a:rPr lang="zh-CN" altLang="en-US" dirty="0"/>
              <a:t>两个参数测量的都是通道</a:t>
            </a:r>
            <a:r>
              <a:rPr lang="en-US" altLang="zh-CN" dirty="0"/>
              <a:t>1</a:t>
            </a:r>
            <a:r>
              <a:rPr lang="zh-CN" altLang="en-US" dirty="0"/>
              <a:t>的宽度</a:t>
            </a:r>
            <a:r>
              <a:rPr lang="en-US" altLang="zh-CN" dirty="0"/>
              <a:t>,</a:t>
            </a:r>
            <a:r>
              <a:rPr lang="zh-CN" altLang="en-US" dirty="0"/>
              <a:t>但</a:t>
            </a:r>
            <a:r>
              <a:rPr lang="en-US" altLang="zh-CN" dirty="0"/>
              <a:t>P1</a:t>
            </a:r>
            <a:r>
              <a:rPr lang="zh-CN" altLang="en-US" dirty="0"/>
              <a:t>显示的测量次数是</a:t>
            </a:r>
            <a:r>
              <a:rPr lang="en-US" altLang="zh-CN" dirty="0"/>
              <a:t>291</a:t>
            </a:r>
            <a:r>
              <a:rPr lang="zh-CN" altLang="en-US" dirty="0"/>
              <a:t>次</a:t>
            </a:r>
            <a:r>
              <a:rPr lang="en-US" altLang="zh-CN" dirty="0"/>
              <a:t>,</a:t>
            </a:r>
            <a:r>
              <a:rPr lang="zh-CN" altLang="en-US" dirty="0"/>
              <a:t>但</a:t>
            </a:r>
            <a:r>
              <a:rPr lang="en-US" altLang="zh-CN" dirty="0"/>
              <a:t>P2</a:t>
            </a:r>
            <a:r>
              <a:rPr lang="zh-CN" altLang="en-US" dirty="0"/>
              <a:t>显示的测量次数只有</a:t>
            </a:r>
            <a:r>
              <a:rPr lang="en-US" altLang="zh-CN" dirty="0"/>
              <a:t>9</a:t>
            </a:r>
            <a:r>
              <a:rPr lang="zh-CN" altLang="en-US" dirty="0"/>
              <a:t>次</a:t>
            </a:r>
            <a:r>
              <a:rPr lang="en-US" altLang="zh-CN" dirty="0"/>
              <a:t>. </a:t>
            </a:r>
            <a:r>
              <a:rPr lang="zh-CN" altLang="en-US" dirty="0"/>
              <a:t>在右下角的红色方框中设置限定的条件是</a:t>
            </a:r>
            <a:r>
              <a:rPr lang="en-US" altLang="zh-CN" dirty="0"/>
              <a:t>, P2</a:t>
            </a:r>
            <a:r>
              <a:rPr lang="zh-CN" altLang="en-US" dirty="0"/>
              <a:t>测量的结果只显示</a:t>
            </a:r>
            <a:r>
              <a:rPr lang="en-US" altLang="zh-CN" dirty="0"/>
              <a:t>1.4ns-2ns</a:t>
            </a:r>
            <a:r>
              <a:rPr lang="zh-CN" altLang="en-US" dirty="0"/>
              <a:t>之间</a:t>
            </a:r>
            <a:r>
              <a:rPr lang="en-US" altLang="zh-CN" dirty="0"/>
              <a:t>. </a:t>
            </a:r>
            <a:r>
              <a:rPr lang="zh-CN" altLang="en-US" dirty="0"/>
              <a:t>这表明原始波形中</a:t>
            </a:r>
            <a:r>
              <a:rPr lang="en-US" altLang="zh-CN" dirty="0"/>
              <a:t>1.4ns-2ns</a:t>
            </a:r>
            <a:r>
              <a:rPr lang="zh-CN" altLang="en-US" dirty="0"/>
              <a:t>的脉宽出现的比例大概是百分之三</a:t>
            </a:r>
            <a:r>
              <a:rPr lang="en-US" altLang="zh-CN" dirty="0"/>
              <a:t>. </a:t>
            </a:r>
          </a:p>
        </p:txBody>
      </p:sp>
      <p:sp>
        <p:nvSpPr>
          <p:cNvPr id="58372" name="Slide Number Placeholder 3"/>
          <p:cNvSpPr>
            <a:spLocks noGrp="1"/>
          </p:cNvSpPr>
          <p:nvPr>
            <p:ph type="sldNum" sz="quarter" idx="5"/>
          </p:nvPr>
        </p:nvSpPr>
        <p:spPr bwMode="auto">
          <a:noFill/>
          <a:ln>
            <a:miter lim="800000"/>
            <a:headEnd/>
            <a:tailEnd/>
          </a:ln>
        </p:spPr>
        <p:txBody>
          <a:bodyPr/>
          <a:lstStyle/>
          <a:p>
            <a:fld id="{B381C4B8-0B89-4581-9546-CB85C403A6F4}" type="slidenum">
              <a:rPr lang="zh-CN" altLang="en-US" smtClean="0"/>
              <a:pPr/>
              <a:t>29</a:t>
            </a:fld>
            <a:endParaRPr lang="en-US" altLang="zh-CN"/>
          </a:p>
        </p:txBody>
      </p:sp>
    </p:spTree>
    <p:extLst>
      <p:ext uri="{BB962C8B-B14F-4D97-AF65-F5344CB8AC3E}">
        <p14:creationId xmlns:p14="http://schemas.microsoft.com/office/powerpoint/2010/main" val="77187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8" tIns="46585" rIns="93168" bIns="46585" anchor="b"/>
          <a:lstStyle/>
          <a:p>
            <a:pPr algn="r" defTabSz="930156"/>
            <a:fld id="{4E7E4E5E-4BBF-4718-93F0-66D777B2CCFA}" type="slidenum">
              <a:rPr lang="zh-CN" altLang="en-US" sz="1200"/>
              <a:pPr algn="r" defTabSz="930156"/>
              <a:t>31</a:t>
            </a:fld>
            <a:endParaRPr lang="en-US" altLang="zh-CN" sz="1200" dirty="0"/>
          </a:p>
        </p:txBody>
      </p:sp>
      <p:sp>
        <p:nvSpPr>
          <p:cNvPr id="54275" name="Rectangle 1026"/>
          <p:cNvSpPr>
            <a:spLocks noGrp="1" noRot="1" noChangeAspect="1" noChangeArrowheads="1" noTextEdit="1"/>
          </p:cNvSpPr>
          <p:nvPr>
            <p:ph type="sldImg"/>
          </p:nvPr>
        </p:nvSpPr>
        <p:spPr bwMode="auto">
          <a:xfrm>
            <a:off x="420688" y="695325"/>
            <a:ext cx="6176962" cy="3475038"/>
          </a:xfrm>
          <a:noFill/>
          <a:ln>
            <a:solidFill>
              <a:srgbClr val="000000"/>
            </a:solidFill>
            <a:miter lim="800000"/>
            <a:headEnd/>
            <a:tailEnd/>
          </a:ln>
        </p:spPr>
      </p:sp>
      <p:sp>
        <p:nvSpPr>
          <p:cNvPr id="54276" name="Rectangle 1027"/>
          <p:cNvSpPr>
            <a:spLocks noGrp="1" noChangeArrowheads="1"/>
          </p:cNvSpPr>
          <p:nvPr>
            <p:ph type="body" idx="1"/>
          </p:nvPr>
        </p:nvSpPr>
        <p:spPr bwMode="auto">
          <a:xfrm>
            <a:off x="233680" y="4415790"/>
            <a:ext cx="6543040" cy="4184994"/>
          </a:xfrm>
          <a:noFill/>
        </p:spPr>
        <p:txBody>
          <a:bodyPr wrap="square" lIns="93168" tIns="46585" rIns="93168" bIns="46585" numCol="1" anchor="t" anchorCtr="0" compatLnSpc="1">
            <a:prstTxWarp prst="textNoShape">
              <a:avLst/>
            </a:prstTxWarp>
          </a:bodyPr>
          <a:lstStyle/>
          <a:p>
            <a:r>
              <a:rPr lang="zh-CN" altLang="en-US" dirty="0"/>
              <a:t>力科第四代示波器有边沿</a:t>
            </a:r>
            <a:r>
              <a:rPr lang="en-US" altLang="zh-CN" dirty="0"/>
              <a:t>,</a:t>
            </a:r>
            <a:r>
              <a:rPr lang="zh-CN" altLang="en-US" dirty="0"/>
              <a:t>非单调</a:t>
            </a:r>
            <a:r>
              <a:rPr lang="en-US" altLang="zh-CN" dirty="0"/>
              <a:t>,</a:t>
            </a:r>
            <a:r>
              <a:rPr lang="zh-CN" altLang="en-US" dirty="0"/>
              <a:t>欠幅等多种搜索模式。 其中测量模式支持</a:t>
            </a:r>
            <a:r>
              <a:rPr lang="en-US" altLang="zh-CN" dirty="0"/>
              <a:t>30</a:t>
            </a:r>
            <a:r>
              <a:rPr lang="zh-CN" altLang="en-US" dirty="0"/>
              <a:t>种以上的测量参数</a:t>
            </a:r>
            <a:r>
              <a:rPr lang="en-US" altLang="zh-CN" dirty="0"/>
              <a:t>.  </a:t>
            </a:r>
            <a:r>
              <a:rPr lang="zh-CN" altLang="en-US" dirty="0"/>
              <a:t>对于一些很难用硬件触发来定位的问题</a:t>
            </a:r>
            <a:r>
              <a:rPr lang="en-US" altLang="zh-CN" dirty="0"/>
              <a:t>,</a:t>
            </a:r>
            <a:r>
              <a:rPr lang="zh-CN" altLang="en-US" dirty="0"/>
              <a:t>可以很轻松地通过</a:t>
            </a:r>
            <a:r>
              <a:rPr lang="en-US" altLang="zh-CN" dirty="0"/>
              <a:t>WaveScan</a:t>
            </a:r>
            <a:r>
              <a:rPr lang="zh-CN" altLang="en-US" dirty="0"/>
              <a:t>来解决</a:t>
            </a:r>
            <a:r>
              <a:rPr lang="en-US" altLang="zh-CN" dirty="0"/>
              <a:t>.  </a:t>
            </a:r>
            <a:r>
              <a:rPr lang="zh-CN" altLang="en-US" dirty="0"/>
              <a:t>比如上升时间异常</a:t>
            </a:r>
            <a:r>
              <a:rPr lang="en-US" altLang="zh-CN" dirty="0"/>
              <a:t>,</a:t>
            </a:r>
            <a:r>
              <a:rPr lang="zh-CN" altLang="en-US" dirty="0"/>
              <a:t>占空比异常</a:t>
            </a:r>
            <a:r>
              <a:rPr lang="en-US" altLang="zh-CN" dirty="0"/>
              <a:t>,</a:t>
            </a:r>
            <a:r>
              <a:rPr lang="zh-CN" altLang="en-US" dirty="0"/>
              <a:t>两通道之间的时序关系异常等</a:t>
            </a:r>
            <a:r>
              <a:rPr lang="en-US" altLang="zh-CN" dirty="0"/>
              <a:t>. </a:t>
            </a:r>
          </a:p>
        </p:txBody>
      </p:sp>
    </p:spTree>
    <p:extLst>
      <p:ext uri="{BB962C8B-B14F-4D97-AF65-F5344CB8AC3E}">
        <p14:creationId xmlns:p14="http://schemas.microsoft.com/office/powerpoint/2010/main" val="230018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8E51B-14B8-463F-8F91-BDE3C3F28E69}" type="slidenum">
              <a:rPr lang="en-US" smtClean="0"/>
              <a:pPr/>
              <a:t>2</a:t>
            </a:fld>
            <a:endParaRPr lang="en-US"/>
          </a:p>
        </p:txBody>
      </p:sp>
    </p:spTree>
    <p:extLst>
      <p:ext uri="{BB962C8B-B14F-4D97-AF65-F5344CB8AC3E}">
        <p14:creationId xmlns:p14="http://schemas.microsoft.com/office/powerpoint/2010/main" val="1844683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t>通常情况下是通过三芯电源与大地相接的，这种情况下示波器地和单板地是统一的，但是如果单板是由两相电源适配器供电的，那么单板地和示波器地很有可能不是统一的地，两者之间可能会有一个很高的电压差，这时候就需要通过导线将示波器地与单板工作地连到一起以实现两者的共地，</a:t>
            </a:r>
            <a:endParaRPr lang="en-US" dirty="0"/>
          </a:p>
        </p:txBody>
      </p:sp>
      <p:sp>
        <p:nvSpPr>
          <p:cNvPr id="4" name="Slide Number Placeholder 3"/>
          <p:cNvSpPr>
            <a:spLocks noGrp="1"/>
          </p:cNvSpPr>
          <p:nvPr>
            <p:ph type="sldNum" sz="quarter" idx="5"/>
          </p:nvPr>
        </p:nvSpPr>
        <p:spPr/>
        <p:txBody>
          <a:bodyPr/>
          <a:lstStyle/>
          <a:p>
            <a:fld id="{DB07D2B5-F681-4A83-A2EA-1E4C591678BC}" type="slidenum">
              <a:rPr lang="en-US" smtClean="0"/>
              <a:pPr/>
              <a:t>37</a:t>
            </a:fld>
            <a:endParaRPr lang="en-US"/>
          </a:p>
        </p:txBody>
      </p:sp>
    </p:spTree>
    <p:extLst>
      <p:ext uri="{BB962C8B-B14F-4D97-AF65-F5344CB8AC3E}">
        <p14:creationId xmlns:p14="http://schemas.microsoft.com/office/powerpoint/2010/main" val="4019848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8E51B-14B8-463F-8F91-BDE3C3F28E69}" type="slidenum">
              <a:rPr lang="en-US" smtClean="0"/>
              <a:pPr/>
              <a:t>39</a:t>
            </a:fld>
            <a:endParaRPr lang="en-US"/>
          </a:p>
        </p:txBody>
      </p:sp>
    </p:spTree>
    <p:extLst>
      <p:ext uri="{BB962C8B-B14F-4D97-AF65-F5344CB8AC3E}">
        <p14:creationId xmlns:p14="http://schemas.microsoft.com/office/powerpoint/2010/main" val="162380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7D2B5-F681-4A83-A2EA-1E4C591678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4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a:t>
            </a:r>
            <a:r>
              <a:rPr lang="en-US" altLang="zh-CN" dirty="0"/>
              <a:t>alter </a:t>
            </a:r>
            <a:r>
              <a:rPr lang="zh-CN" altLang="en-US" dirty="0"/>
              <a:t>毕业后在 哥伦比亚大学的尼维斯实验室担任首席电子工程师，负责哥伦比亚大学回旋加速器和布鲁克海文国家实验室的电子系统。</a:t>
            </a:r>
            <a:endParaRPr lang="en-US" altLang="zh-CN" dirty="0"/>
          </a:p>
          <a:p>
            <a:endParaRPr lang="en-US" dirty="0"/>
          </a:p>
          <a:p>
            <a:r>
              <a:rPr lang="zh-CN" altLang="en-US" dirty="0"/>
              <a:t>丁肇中在</a:t>
            </a:r>
            <a:r>
              <a:rPr lang="en-US" altLang="zh-CN" dirty="0" err="1"/>
              <a:t>LeCroy</a:t>
            </a:r>
            <a:r>
              <a:rPr lang="zh-CN" altLang="en-US" dirty="0"/>
              <a:t>成立</a:t>
            </a:r>
            <a:r>
              <a:rPr lang="en-US" altLang="zh-CN" dirty="0"/>
              <a:t>30</a:t>
            </a:r>
            <a:r>
              <a:rPr lang="zh-CN" altLang="en-US" dirty="0"/>
              <a:t>周年之际说：“世界高能物理界非常感谢你们出色的仪器和创新。如果没有你们公司的支持和合作，我们的任何实验都是不可能的。”</a:t>
            </a:r>
            <a:endParaRPr lang="en-US" dirty="0"/>
          </a:p>
        </p:txBody>
      </p:sp>
      <p:sp>
        <p:nvSpPr>
          <p:cNvPr id="4" name="Slide Number Placeholder 3"/>
          <p:cNvSpPr>
            <a:spLocks noGrp="1"/>
          </p:cNvSpPr>
          <p:nvPr>
            <p:ph type="sldNum" sz="quarter" idx="10"/>
          </p:nvPr>
        </p:nvSpPr>
        <p:spPr/>
        <p:txBody>
          <a:bodyPr/>
          <a:lstStyle/>
          <a:p>
            <a:fld id="{2AD31529-D7BB-48A5-8602-B4D20D9F6F8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7D2B5-F681-4A83-A2EA-1E4C591678BC}" type="slidenum">
              <a:rPr lang="en-US" smtClean="0"/>
              <a:pPr/>
              <a:t>7</a:t>
            </a:fld>
            <a:endParaRPr lang="en-US" dirty="0"/>
          </a:p>
        </p:txBody>
      </p:sp>
    </p:spTree>
    <p:extLst>
      <p:ext uri="{BB962C8B-B14F-4D97-AF65-F5344CB8AC3E}">
        <p14:creationId xmlns:p14="http://schemas.microsoft.com/office/powerpoint/2010/main" val="372311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8E51B-14B8-463F-8F91-BDE3C3F28E69}" type="slidenum">
              <a:rPr lang="en-US" smtClean="0"/>
              <a:pPr/>
              <a:t>9</a:t>
            </a:fld>
            <a:endParaRPr lang="en-US"/>
          </a:p>
        </p:txBody>
      </p:sp>
    </p:spTree>
    <p:extLst>
      <p:ext uri="{BB962C8B-B14F-4D97-AF65-F5344CB8AC3E}">
        <p14:creationId xmlns:p14="http://schemas.microsoft.com/office/powerpoint/2010/main" val="42747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u="none" dirty="0"/>
              <a:t>这个方框图显示了</a:t>
            </a:r>
            <a:r>
              <a:rPr lang="zh-CN" altLang="en-US" sz="1200" u="none" dirty="0">
                <a:solidFill>
                  <a:srgbClr val="FF0000"/>
                </a:solidFill>
              </a:rPr>
              <a:t>水平量测量准确度的影响因素</a:t>
            </a:r>
            <a:r>
              <a:rPr lang="en-US" altLang="zh-CN" sz="1200" u="none" dirty="0">
                <a:solidFill>
                  <a:srgbClr val="FF0000"/>
                </a:solidFill>
              </a:rPr>
              <a:t>:</a:t>
            </a:r>
            <a:r>
              <a:rPr lang="zh-CN" altLang="en-US" sz="1200" u="none" dirty="0">
                <a:solidFill>
                  <a:srgbClr val="FF0000"/>
                </a:solidFill>
              </a:rPr>
              <a:t>包括</a:t>
            </a:r>
            <a:r>
              <a:rPr lang="zh-CN" altLang="en-US" sz="1200" u="none" dirty="0">
                <a:solidFill>
                  <a:srgbClr val="0000FF"/>
                </a:solidFill>
              </a:rPr>
              <a:t>采样率，带宽， 幅值误差和垂直噪声，孔径误差，触发抖动，插值误差，时基稳定性等。</a:t>
            </a:r>
            <a:r>
              <a:rPr lang="zh-CN" altLang="en-US" sz="1200" u="none" baseline="0" dirty="0">
                <a:solidFill>
                  <a:srgbClr val="0000FF"/>
                </a:solidFill>
              </a:rPr>
              <a:t> </a:t>
            </a:r>
            <a:r>
              <a:rPr lang="zh-CN" altLang="en-US" sz="1200" u="none" dirty="0">
                <a:solidFill>
                  <a:srgbClr val="0000FF"/>
                </a:solidFill>
              </a:rPr>
              <a:t> 捕获的一个基本原则是要过采样而不要欠采样，采样率足够高才能保证测量的准确性。带宽和上升时间是息息相关的。幅值的误差可以转换为时间的误差。孔径误差和触发抖动也会影响到测量准确度。</a:t>
            </a:r>
            <a:r>
              <a:rPr lang="zh-CN" altLang="en-US" sz="1200" dirty="0">
                <a:solidFill>
                  <a:srgbClr val="0000FF"/>
                </a:solidFill>
              </a:rPr>
              <a:t>插值误差在采样率不足的时候影响非常大，这是我们之前可能比较忽略的因素。示波器的时基稳定性也会影响到测量准确度。</a:t>
            </a:r>
            <a:r>
              <a:rPr lang="zh-CN" altLang="en-US" sz="1200" baseline="0" dirty="0">
                <a:solidFill>
                  <a:srgbClr val="0000FF"/>
                </a:solidFill>
              </a:rPr>
              <a:t> </a:t>
            </a:r>
            <a:endParaRPr lang="en-US" altLang="zh-CN" sz="1200" dirty="0">
              <a:solidFill>
                <a:schemeClr val="tx2"/>
              </a:solidFill>
            </a:endParaRPr>
          </a:p>
          <a:p>
            <a:endParaRPr lang="zh-CN" altLang="en-US" dirty="0"/>
          </a:p>
        </p:txBody>
      </p:sp>
      <p:sp>
        <p:nvSpPr>
          <p:cNvPr id="4" name="灯片编号占位符 3"/>
          <p:cNvSpPr>
            <a:spLocks noGrp="1"/>
          </p:cNvSpPr>
          <p:nvPr>
            <p:ph type="sldNum" sz="quarter" idx="5"/>
          </p:nvPr>
        </p:nvSpPr>
        <p:spPr/>
        <p:txBody>
          <a:bodyPr/>
          <a:lstStyle/>
          <a:p>
            <a:fld id="{DB07D2B5-F681-4A83-A2EA-1E4C591678BC}" type="slidenum">
              <a:rPr lang="en-US" smtClean="0"/>
              <a:pPr/>
              <a:t>11</a:t>
            </a:fld>
            <a:endParaRPr lang="en-US"/>
          </a:p>
        </p:txBody>
      </p:sp>
    </p:spTree>
    <p:extLst>
      <p:ext uri="{BB962C8B-B14F-4D97-AF65-F5344CB8AC3E}">
        <p14:creationId xmlns:p14="http://schemas.microsoft.com/office/powerpoint/2010/main" val="190743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07D2B5-F681-4A83-A2EA-1E4C591678BC}" type="slidenum">
              <a:rPr lang="en-US" smtClean="0"/>
              <a:pPr/>
              <a:t>13</a:t>
            </a:fld>
            <a:endParaRPr lang="en-US"/>
          </a:p>
        </p:txBody>
      </p:sp>
    </p:spTree>
    <p:extLst>
      <p:ext uri="{BB962C8B-B14F-4D97-AF65-F5344CB8AC3E}">
        <p14:creationId xmlns:p14="http://schemas.microsoft.com/office/powerpoint/2010/main" val="152325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7D2B5-F681-4A83-A2EA-1E4C591678BC}" type="slidenum">
              <a:rPr lang="en-US" smtClean="0"/>
              <a:pPr/>
              <a:t>14</a:t>
            </a:fld>
            <a:endParaRPr lang="en-US"/>
          </a:p>
        </p:txBody>
      </p:sp>
    </p:spTree>
    <p:extLst>
      <p:ext uri="{BB962C8B-B14F-4D97-AF65-F5344CB8AC3E}">
        <p14:creationId xmlns:p14="http://schemas.microsoft.com/office/powerpoint/2010/main" val="116218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285573" y="954207"/>
            <a:ext cx="9765243" cy="1828799"/>
          </a:xfrm>
        </p:spPr>
        <p:txBody>
          <a:bodyPr anchor="b">
            <a:normAutofit/>
          </a:bodyPr>
          <a:lstStyle>
            <a:lvl1pPr>
              <a:defRPr sz="3733">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85573" y="2819400"/>
            <a:ext cx="9765243" cy="1320800"/>
          </a:xfrm>
        </p:spPr>
        <p:txBody>
          <a:bodyPr>
            <a:normAutofit/>
          </a:bodyPr>
          <a:lstStyle>
            <a:lvl1pPr marL="0" indent="0" algn="l">
              <a:buNone/>
              <a:defRPr sz="3733">
                <a:solidFill>
                  <a:schemeClr val="bg1"/>
                </a:solidFill>
                <a:effectLst>
                  <a:outerShdw blurRad="38100" dist="38100" dir="2700000" algn="tl">
                    <a:srgbClr val="000000">
                      <a:alpha val="43137"/>
                    </a:srgbClr>
                  </a:outerShdw>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2C4ABAE-1798-41D0-964B-D746AB8C1454}"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TLec-C-1_100k.png"/>
          <p:cNvPicPr>
            <a:picLocks noChangeAspect="1"/>
          </p:cNvPicPr>
          <p:nvPr/>
        </p:nvPicPr>
        <p:blipFill>
          <a:blip r:embed="rId2" cstate="print"/>
          <a:stretch>
            <a:fillRect/>
          </a:stretch>
        </p:blipFill>
        <p:spPr>
          <a:xfrm>
            <a:off x="285573" y="4343400"/>
            <a:ext cx="4621424" cy="729909"/>
          </a:xfrm>
          <a:prstGeom prst="rect">
            <a:avLst/>
          </a:prstGeom>
        </p:spPr>
      </p:pic>
      <p:sp>
        <p:nvSpPr>
          <p:cNvPr id="9" name="flSlideMaster.Title SlideFooter">
            <a:extLst>
              <a:ext uri="{FF2B5EF4-FFF2-40B4-BE49-F238E27FC236}">
                <a16:creationId xmlns:a16="http://schemas.microsoft.com/office/drawing/2014/main" id="{D5804086-0E39-247C-DD06-A5841E6E4347}"/>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Title SlideHeader">
            <a:extLst>
              <a:ext uri="{FF2B5EF4-FFF2-40B4-BE49-F238E27FC236}">
                <a16:creationId xmlns:a16="http://schemas.microsoft.com/office/drawing/2014/main" id="{DE0F1CC6-ED33-DD9B-C989-2B17356ABF4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2898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ide-by-Side Content Righ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889001"/>
            <a:ext cx="5588000" cy="523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93227-3466-4A20-A6B8-13348E7C047A}"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6299200" y="889001"/>
            <a:ext cx="5588000"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6299200" y="3614003"/>
            <a:ext cx="5588000"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lSlideMaster.Title and Side-by-Side Content Right StackedFooter">
            <a:extLst>
              <a:ext uri="{FF2B5EF4-FFF2-40B4-BE49-F238E27FC236}">
                <a16:creationId xmlns:a16="http://schemas.microsoft.com/office/drawing/2014/main" id="{2FBA6C25-7A2E-1169-EDED-CE00566DABCF}"/>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Title and Side-by-Side Content Right StackedHeader">
            <a:extLst>
              <a:ext uri="{FF2B5EF4-FFF2-40B4-BE49-F238E27FC236}">
                <a16:creationId xmlns:a16="http://schemas.microsoft.com/office/drawing/2014/main" id="{F41F33FE-7188-87D6-334A-B4F42507A00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78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de by Side with Bottom full">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889002"/>
            <a:ext cx="5689600" cy="304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AF87D-6738-4482-8826-25ED9563944D}"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406400" y="4038600"/>
            <a:ext cx="114808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a:xfrm>
            <a:off x="6197600" y="889000"/>
            <a:ext cx="56896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lSlideMaster.Side by Side with Bottom fullFooter">
            <a:extLst>
              <a:ext uri="{FF2B5EF4-FFF2-40B4-BE49-F238E27FC236}">
                <a16:creationId xmlns:a16="http://schemas.microsoft.com/office/drawing/2014/main" id="{184F2067-06ED-9028-B6C2-A41BB0E5B395}"/>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Side by Side with Bottom fullHeader">
            <a:extLst>
              <a:ext uri="{FF2B5EF4-FFF2-40B4-BE49-F238E27FC236}">
                <a16:creationId xmlns:a16="http://schemas.microsoft.com/office/drawing/2014/main" id="{BF5F1B27-9FDF-BACD-0AC1-17707953BD4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325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 and 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889000"/>
            <a:ext cx="11480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1E9AA-5B39-4CD3-A6E7-D314E66101B6}"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406400" y="3632200"/>
            <a:ext cx="114808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lSlideMaster.Top and Bottom ContentFooter">
            <a:extLst>
              <a:ext uri="{FF2B5EF4-FFF2-40B4-BE49-F238E27FC236}">
                <a16:creationId xmlns:a16="http://schemas.microsoft.com/office/drawing/2014/main" id="{6A9E9219-CB60-12A2-899D-E7D620EF9FA5}"/>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9" name="hlSlideMaster.Top and Bottom ContentHeader">
            <a:extLst>
              <a:ext uri="{FF2B5EF4-FFF2-40B4-BE49-F238E27FC236}">
                <a16:creationId xmlns:a16="http://schemas.microsoft.com/office/drawing/2014/main" id="{E651362B-0916-9CC8-328A-A005028C239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16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889000"/>
            <a:ext cx="55880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9C150-0309-46A8-B693-BDBCDBD354EB}"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6299200" y="889000"/>
            <a:ext cx="55880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06400" y="3632200"/>
            <a:ext cx="55880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6299200" y="3632200"/>
            <a:ext cx="55880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lSlideMaster.Quad ContentFooter">
            <a:extLst>
              <a:ext uri="{FF2B5EF4-FFF2-40B4-BE49-F238E27FC236}">
                <a16:creationId xmlns:a16="http://schemas.microsoft.com/office/drawing/2014/main" id="{B7A69C28-A95C-0A3B-4A5E-93016CDB0218}"/>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1" name="hlSlideMaster.Quad ContentHeader">
            <a:extLst>
              <a:ext uri="{FF2B5EF4-FFF2-40B4-BE49-F238E27FC236}">
                <a16:creationId xmlns:a16="http://schemas.microsoft.com/office/drawing/2014/main" id="{1D821648-6887-D128-B144-DD6E003D6C0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750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889001"/>
            <a:ext cx="365760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680334-8BE6-4F77-889D-7A233C789D65}"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4343400" y="889001"/>
            <a:ext cx="365760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229600" y="889001"/>
            <a:ext cx="365760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lSlideMaster.1/3 ContentFooter">
            <a:extLst>
              <a:ext uri="{FF2B5EF4-FFF2-40B4-BE49-F238E27FC236}">
                <a16:creationId xmlns:a16="http://schemas.microsoft.com/office/drawing/2014/main" id="{BE756623-E80F-9D2E-0B0A-08B0AD8C66BB}"/>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1/3 ContentHeader">
            <a:extLst>
              <a:ext uri="{FF2B5EF4-FFF2-40B4-BE49-F238E27FC236}">
                <a16:creationId xmlns:a16="http://schemas.microsoft.com/office/drawing/2014/main" id="{3F5973B3-BFCC-5D3D-63D5-FF8612160C1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546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Content with sub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889001"/>
            <a:ext cx="3657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B793B8-ADFB-4663-8B9C-3544525A4026}"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4343400" y="914400"/>
            <a:ext cx="3657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229600" y="914400"/>
            <a:ext cx="3657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05939" y="4267200"/>
            <a:ext cx="11484864" cy="21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lSlideMaster.1/3 Content with sub contentFooter">
            <a:extLst>
              <a:ext uri="{FF2B5EF4-FFF2-40B4-BE49-F238E27FC236}">
                <a16:creationId xmlns:a16="http://schemas.microsoft.com/office/drawing/2014/main" id="{69A1F8FE-2212-F36E-53A9-951C5D93A78A}"/>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1" name="hlSlideMaster.1/3 Content with sub contentHeader">
            <a:extLst>
              <a:ext uri="{FF2B5EF4-FFF2-40B4-BE49-F238E27FC236}">
                <a16:creationId xmlns:a16="http://schemas.microsoft.com/office/drawing/2014/main" id="{0BF0581F-C554-1B7D-A7BE-87B415EA62C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0272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C_Date Placeholder"/>
          <p:cNvSpPr>
            <a:spLocks noGrp="1"/>
          </p:cNvSpPr>
          <p:nvPr>
            <p:ph type="dt" sz="half" idx="10"/>
          </p:nvPr>
        </p:nvSpPr>
        <p:spPr/>
        <p:txBody>
          <a:bodyPr/>
          <a:lstStyle/>
          <a:p>
            <a:fld id="{9E0D9CFA-A122-488F-8FC4-9A9722D99C61}" type="datetime1">
              <a:rPr lang="en-US" smtClean="0"/>
              <a:t>11/7/2025</a:t>
            </a:fld>
            <a:endParaRPr lang="en-US"/>
          </a:p>
        </p:txBody>
      </p:sp>
      <p:sp>
        <p:nvSpPr>
          <p:cNvPr id="5" name="LC_Footer Placeholder"/>
          <p:cNvSpPr>
            <a:spLocks noGrp="1"/>
          </p:cNvSpPr>
          <p:nvPr>
            <p:ph type="ftr" sz="quarter" idx="11"/>
          </p:nvPr>
        </p:nvSpPr>
        <p:spPr/>
        <p:txBody>
          <a:bodyPr/>
          <a:lstStyle/>
          <a:p>
            <a:r>
              <a:rPr lang="en-US" dirty="0"/>
              <a:t>Company Confidential</a:t>
            </a:r>
          </a:p>
        </p:txBody>
      </p:sp>
      <p:sp>
        <p:nvSpPr>
          <p:cNvPr id="6" name="LC_Slide Number Placeholder"/>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able Placeholder 8"/>
          <p:cNvSpPr>
            <a:spLocks noGrp="1"/>
          </p:cNvSpPr>
          <p:nvPr>
            <p:ph type="tbl" sz="quarter" idx="13"/>
          </p:nvPr>
        </p:nvSpPr>
        <p:spPr>
          <a:xfrm>
            <a:off x="406400" y="990600"/>
            <a:ext cx="10972800" cy="5029200"/>
          </a:xfrm>
          <a:ln>
            <a:solidFill>
              <a:schemeClr val="bg1"/>
            </a:solidFill>
          </a:ln>
        </p:spPr>
        <p:style>
          <a:lnRef idx="2">
            <a:schemeClr val="dk1"/>
          </a:lnRef>
          <a:fillRef idx="1">
            <a:schemeClr val="lt1"/>
          </a:fillRef>
          <a:effectRef idx="0">
            <a:schemeClr val="dk1"/>
          </a:effectRef>
          <a:fontRef idx="none"/>
        </p:style>
        <p:txBody>
          <a:bodyPr/>
          <a:lstStyle/>
          <a:p>
            <a:r>
              <a:rPr lang="en-US"/>
              <a:t>Click icon to add table</a:t>
            </a:r>
            <a:endParaRPr lang="en-US" dirty="0"/>
          </a:p>
        </p:txBody>
      </p:sp>
      <p:sp>
        <p:nvSpPr>
          <p:cNvPr id="3" name="flSlideMaster.One Table LayoutFooter">
            <a:extLst>
              <a:ext uri="{FF2B5EF4-FFF2-40B4-BE49-F238E27FC236}">
                <a16:creationId xmlns:a16="http://schemas.microsoft.com/office/drawing/2014/main" id="{60C2DBA2-D518-3D85-3800-350BF2DA4D67}"/>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7" name="hlSlideMaster.One Table LayoutHeader">
            <a:extLst>
              <a:ext uri="{FF2B5EF4-FFF2-40B4-BE49-F238E27FC236}">
                <a16:creationId xmlns:a16="http://schemas.microsoft.com/office/drawing/2014/main" id="{227F26C9-A4AF-4D28-22FD-C0B7EFBA192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657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C_Date Placeholder"/>
          <p:cNvSpPr>
            <a:spLocks noGrp="1"/>
          </p:cNvSpPr>
          <p:nvPr>
            <p:ph type="dt" sz="half" idx="10"/>
          </p:nvPr>
        </p:nvSpPr>
        <p:spPr/>
        <p:txBody>
          <a:bodyPr/>
          <a:lstStyle/>
          <a:p>
            <a:fld id="{C7A2590D-9291-4EB7-AF60-11BE3B8959E9}" type="datetime1">
              <a:rPr lang="en-US" smtClean="0"/>
              <a:t>11/7/2025</a:t>
            </a:fld>
            <a:endParaRPr lang="en-US"/>
          </a:p>
        </p:txBody>
      </p:sp>
      <p:sp>
        <p:nvSpPr>
          <p:cNvPr id="5" name="LC_Footer Placeholder"/>
          <p:cNvSpPr>
            <a:spLocks noGrp="1"/>
          </p:cNvSpPr>
          <p:nvPr>
            <p:ph type="ftr" sz="quarter" idx="11"/>
          </p:nvPr>
        </p:nvSpPr>
        <p:spPr/>
        <p:txBody>
          <a:bodyPr/>
          <a:lstStyle/>
          <a:p>
            <a:r>
              <a:rPr lang="en-US" dirty="0"/>
              <a:t>Company Confidential</a:t>
            </a:r>
          </a:p>
        </p:txBody>
      </p:sp>
      <p:sp>
        <p:nvSpPr>
          <p:cNvPr id="6" name="LC_Slide Number Placeholder"/>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able Placeholder 8"/>
          <p:cNvSpPr>
            <a:spLocks noGrp="1"/>
          </p:cNvSpPr>
          <p:nvPr>
            <p:ph type="tbl" sz="quarter" idx="13"/>
          </p:nvPr>
        </p:nvSpPr>
        <p:spPr>
          <a:xfrm>
            <a:off x="406400" y="990600"/>
            <a:ext cx="11074400" cy="2438400"/>
          </a:xfrm>
          <a:ln/>
        </p:spPr>
        <p:style>
          <a:lnRef idx="2">
            <a:schemeClr val="accent1"/>
          </a:lnRef>
          <a:fillRef idx="1">
            <a:schemeClr val="lt1"/>
          </a:fillRef>
          <a:effectRef idx="0">
            <a:schemeClr val="accent1"/>
          </a:effectRef>
          <a:fontRef idx="none"/>
        </p:style>
        <p:txBody>
          <a:bodyPr/>
          <a:lstStyle/>
          <a:p>
            <a:r>
              <a:rPr lang="en-US"/>
              <a:t>Click icon to add table</a:t>
            </a:r>
            <a:endParaRPr lang="en-US" dirty="0"/>
          </a:p>
        </p:txBody>
      </p:sp>
      <p:sp>
        <p:nvSpPr>
          <p:cNvPr id="7" name="Table Placeholder 8"/>
          <p:cNvSpPr>
            <a:spLocks noGrp="1"/>
          </p:cNvSpPr>
          <p:nvPr>
            <p:ph type="tbl" sz="quarter" idx="14"/>
          </p:nvPr>
        </p:nvSpPr>
        <p:spPr>
          <a:xfrm>
            <a:off x="406400" y="3581400"/>
            <a:ext cx="11074400" cy="2438400"/>
          </a:xfrm>
          <a:ln/>
        </p:spPr>
        <p:style>
          <a:lnRef idx="2">
            <a:schemeClr val="accent1"/>
          </a:lnRef>
          <a:fillRef idx="1">
            <a:schemeClr val="lt1"/>
          </a:fillRef>
          <a:effectRef idx="0">
            <a:schemeClr val="accent1"/>
          </a:effectRef>
          <a:fontRef idx="none"/>
        </p:style>
        <p:txBody>
          <a:bodyPr/>
          <a:lstStyle/>
          <a:p>
            <a:r>
              <a:rPr lang="en-US"/>
              <a:t>Click icon to add table</a:t>
            </a:r>
            <a:endParaRPr lang="en-US" dirty="0"/>
          </a:p>
        </p:txBody>
      </p:sp>
      <p:sp>
        <p:nvSpPr>
          <p:cNvPr id="3" name="flSlideMaster.Two Table LayoutFooter">
            <a:extLst>
              <a:ext uri="{FF2B5EF4-FFF2-40B4-BE49-F238E27FC236}">
                <a16:creationId xmlns:a16="http://schemas.microsoft.com/office/drawing/2014/main" id="{112CF0DF-4FA4-1C09-53B0-F5AB0404B650}"/>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8" name="hlSlideMaster.Two Table LayoutHeader">
            <a:extLst>
              <a:ext uri="{FF2B5EF4-FFF2-40B4-BE49-F238E27FC236}">
                <a16:creationId xmlns:a16="http://schemas.microsoft.com/office/drawing/2014/main" id="{F49F928F-3322-6A63-D52B-4194B8E848A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90744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Intr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Product Intro</a:t>
            </a:r>
          </a:p>
        </p:txBody>
      </p:sp>
      <p:sp>
        <p:nvSpPr>
          <p:cNvPr id="11" name="TextBox 10"/>
          <p:cNvSpPr txBox="1"/>
          <p:nvPr userDrawn="1"/>
        </p:nvSpPr>
        <p:spPr>
          <a:xfrm>
            <a:off x="406400" y="914400"/>
            <a:ext cx="5486400" cy="369332"/>
          </a:xfrm>
          <a:prstGeom prst="rect">
            <a:avLst/>
          </a:prstGeom>
          <a:noFill/>
        </p:spPr>
        <p:txBody>
          <a:bodyPr wrap="square" rtlCol="0">
            <a:spAutoFit/>
          </a:bodyPr>
          <a:lstStyle/>
          <a:p>
            <a:endParaRPr lang="en-US" sz="1800" dirty="0"/>
          </a:p>
        </p:txBody>
      </p:sp>
      <p:sp>
        <p:nvSpPr>
          <p:cNvPr id="17" name="Text Placeholder 16"/>
          <p:cNvSpPr>
            <a:spLocks noGrp="1"/>
          </p:cNvSpPr>
          <p:nvPr>
            <p:ph type="body" sz="quarter" idx="14" hasCustomPrompt="1"/>
          </p:nvPr>
        </p:nvSpPr>
        <p:spPr>
          <a:xfrm>
            <a:off x="406400" y="3581400"/>
            <a:ext cx="11176000" cy="2514600"/>
          </a:xfrm>
          <a:noFill/>
          <a:ln w="12700">
            <a:solidFill>
              <a:schemeClr val="tx1"/>
            </a:solidFill>
          </a:ln>
        </p:spPr>
        <p:txBody>
          <a:bodyPr>
            <a:noAutofit/>
          </a:bodyPr>
          <a:lstStyle>
            <a:lvl1pPr marL="0" indent="0" algn="l" defTabSz="914400" rtl="0" eaLnBrk="1" latinLnBrk="0" hangingPunct="1">
              <a:spcBef>
                <a:spcPct val="20000"/>
              </a:spcBef>
              <a:buClr>
                <a:schemeClr val="bg1">
                  <a:lumMod val="50000"/>
                </a:schemeClr>
              </a:buClr>
              <a:buSzPct val="110000"/>
              <a:buFont typeface="Arial" pitchFamily="34" charset="0"/>
              <a:buNone/>
              <a:defRPr lang="en-US" sz="2000" kern="1200" baseline="0" dirty="0" smtClean="0">
                <a:solidFill>
                  <a:schemeClr val="tx1"/>
                </a:solidFill>
                <a:latin typeface="+mn-lt"/>
                <a:ea typeface="+mn-ea"/>
                <a:cs typeface="+mn-cs"/>
              </a:defRPr>
            </a:lvl1pPr>
          </a:lstStyle>
          <a:p>
            <a:pPr lvl="0"/>
            <a:r>
              <a:rPr lang="en-US" dirty="0"/>
              <a:t>Product Introduction (Long)</a:t>
            </a:r>
          </a:p>
        </p:txBody>
      </p:sp>
      <p:sp>
        <p:nvSpPr>
          <p:cNvPr id="19" name="Text Placeholder 18"/>
          <p:cNvSpPr>
            <a:spLocks noGrp="1"/>
          </p:cNvSpPr>
          <p:nvPr>
            <p:ph type="body" sz="quarter" idx="15" hasCustomPrompt="1"/>
          </p:nvPr>
        </p:nvSpPr>
        <p:spPr>
          <a:xfrm>
            <a:off x="406400" y="838200"/>
            <a:ext cx="5486400" cy="457200"/>
          </a:xfrm>
          <a:ln w="12700">
            <a:solidFill>
              <a:schemeClr val="tx1"/>
            </a:solidFill>
          </a:ln>
        </p:spPr>
        <p:txBody>
          <a:bodyPr>
            <a:normAutofit/>
          </a:bodyPr>
          <a:lstStyle>
            <a:lvl1pPr marL="0" indent="0">
              <a:buNone/>
              <a:defRPr lang="en-US" sz="2200" b="1" kern="1200" baseline="0" dirty="0" smtClean="0">
                <a:solidFill>
                  <a:schemeClr val="accent2"/>
                </a:solidFill>
                <a:latin typeface="+mn-lt"/>
                <a:ea typeface="+mn-ea"/>
                <a:cs typeface="+mn-cs"/>
              </a:defRPr>
            </a:lvl1pPr>
          </a:lstStyle>
          <a:p>
            <a:pPr lvl="0"/>
            <a:r>
              <a:rPr lang="en-US" dirty="0"/>
              <a:t>Product Series Name</a:t>
            </a:r>
          </a:p>
        </p:txBody>
      </p:sp>
      <p:sp>
        <p:nvSpPr>
          <p:cNvPr id="21" name="Text Placeholder 20"/>
          <p:cNvSpPr>
            <a:spLocks noGrp="1"/>
          </p:cNvSpPr>
          <p:nvPr>
            <p:ph type="body" sz="quarter" idx="16" hasCustomPrompt="1"/>
          </p:nvPr>
        </p:nvSpPr>
        <p:spPr>
          <a:xfrm>
            <a:off x="406400" y="1371600"/>
            <a:ext cx="5486400" cy="2133600"/>
          </a:xfrm>
          <a:noFill/>
          <a:ln w="12700">
            <a:solidFill>
              <a:schemeClr val="tx1"/>
            </a:solidFill>
          </a:ln>
        </p:spPr>
        <p:txBody>
          <a:bodyPr>
            <a:noAutofit/>
          </a:bodyPr>
          <a:lstStyle>
            <a:lvl1pPr marL="0" indent="0">
              <a:spcBef>
                <a:spcPts val="600"/>
              </a:spcBef>
              <a:spcAft>
                <a:spcPts val="600"/>
              </a:spcAft>
              <a:buNone/>
              <a:defRPr baseline="0"/>
            </a:lvl1pPr>
          </a:lstStyle>
          <a:p>
            <a:pPr lvl="0"/>
            <a:r>
              <a:rPr lang="en-US" dirty="0"/>
              <a:t>Product Introduction (Short)</a:t>
            </a:r>
          </a:p>
        </p:txBody>
      </p:sp>
      <p:sp>
        <p:nvSpPr>
          <p:cNvPr id="15" name="LC_Footer Placeholder"/>
          <p:cNvSpPr>
            <a:spLocks noGrp="1"/>
          </p:cNvSpPr>
          <p:nvPr>
            <p:ph type="ftr" sz="quarter" idx="3"/>
          </p:nvPr>
        </p:nvSpPr>
        <p:spPr>
          <a:xfrm>
            <a:off x="609600" y="6553200"/>
            <a:ext cx="10972800" cy="304800"/>
          </a:xfrm>
          <a:prstGeom prst="rect">
            <a:avLst/>
          </a:prstGeom>
        </p:spPr>
        <p:txBody>
          <a:bodyPr vert="horz" lIns="91440" tIns="45720" rIns="91440" bIns="45720" rtlCol="0" anchor="ctr"/>
          <a:lstStyle>
            <a:lvl1pPr algn="ctr">
              <a:defRPr sz="1000">
                <a:solidFill>
                  <a:schemeClr val="bg1"/>
                </a:solidFill>
              </a:defRPr>
            </a:lvl1pPr>
          </a:lstStyle>
          <a:p>
            <a:r>
              <a:rPr lang="en-US" dirty="0"/>
              <a:t>Company Confidential</a:t>
            </a:r>
          </a:p>
        </p:txBody>
      </p:sp>
      <p:sp>
        <p:nvSpPr>
          <p:cNvPr id="16" name="LC_Date Placeholder"/>
          <p:cNvSpPr>
            <a:spLocks noGrp="1"/>
          </p:cNvSpPr>
          <p:nvPr>
            <p:ph type="dt" sz="half" idx="2"/>
          </p:nvPr>
        </p:nvSpPr>
        <p:spPr>
          <a:xfrm>
            <a:off x="9550400" y="6553200"/>
            <a:ext cx="2032000" cy="304800"/>
          </a:xfrm>
          <a:prstGeom prst="rect">
            <a:avLst/>
          </a:prstGeom>
        </p:spPr>
        <p:txBody>
          <a:bodyPr vert="horz" lIns="91440" tIns="45720" rIns="91440" bIns="45720" rtlCol="0" anchor="ctr"/>
          <a:lstStyle>
            <a:lvl1pPr algn="r">
              <a:defRPr sz="1000">
                <a:solidFill>
                  <a:schemeClr val="bg1"/>
                </a:solidFill>
              </a:defRPr>
            </a:lvl1pPr>
          </a:lstStyle>
          <a:p>
            <a:fld id="{7F41E2DD-5F0A-48DA-B4EB-EB6217EC2259}" type="datetime1">
              <a:rPr lang="en-US" smtClean="0"/>
              <a:t>11/7/2025</a:t>
            </a:fld>
            <a:endParaRPr lang="en-US" dirty="0"/>
          </a:p>
        </p:txBody>
      </p:sp>
      <p:sp>
        <p:nvSpPr>
          <p:cNvPr id="18" name="LC_Slide Number Placeholder"/>
          <p:cNvSpPr>
            <a:spLocks noGrp="1"/>
          </p:cNvSpPr>
          <p:nvPr>
            <p:ph type="sldNum" sz="quarter" idx="4"/>
          </p:nvPr>
        </p:nvSpPr>
        <p:spPr>
          <a:xfrm>
            <a:off x="11582400" y="6553200"/>
            <a:ext cx="609600" cy="304800"/>
          </a:xfrm>
          <a:prstGeom prst="rect">
            <a:avLst/>
          </a:prstGeom>
        </p:spPr>
        <p:txBody>
          <a:bodyPr vert="horz" lIns="91440" tIns="45720" rIns="91440" bIns="45720" rtlCol="0" anchor="ctr"/>
          <a:lstStyle>
            <a:lvl1pPr algn="r">
              <a:defRPr sz="1000">
                <a:solidFill>
                  <a:schemeClr val="bg1"/>
                </a:solidFill>
              </a:defRPr>
            </a:lvl1pPr>
          </a:lstStyle>
          <a:p>
            <a:fld id="{B6F15528-21DE-4FAA-801E-634DDDAF4B2B}" type="slidenum">
              <a:rPr lang="en-US" smtClean="0"/>
              <a:pPr/>
              <a:t>‹#›</a:t>
            </a:fld>
            <a:endParaRPr lang="en-US" dirty="0"/>
          </a:p>
        </p:txBody>
      </p:sp>
      <p:sp>
        <p:nvSpPr>
          <p:cNvPr id="4" name="Content Placeholder 3"/>
          <p:cNvSpPr>
            <a:spLocks noGrp="1"/>
          </p:cNvSpPr>
          <p:nvPr>
            <p:ph sz="quarter" idx="18"/>
          </p:nvPr>
        </p:nvSpPr>
        <p:spPr>
          <a:xfrm>
            <a:off x="6096000" y="838200"/>
            <a:ext cx="5486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lSlideMaster.Product IntroFooter">
            <a:extLst>
              <a:ext uri="{FF2B5EF4-FFF2-40B4-BE49-F238E27FC236}">
                <a16:creationId xmlns:a16="http://schemas.microsoft.com/office/drawing/2014/main" id="{92B526B4-E64A-F201-5074-7D2EC55BCEC2}"/>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5" name="hlSlideMaster.Product IntroHeader">
            <a:extLst>
              <a:ext uri="{FF2B5EF4-FFF2-40B4-BE49-F238E27FC236}">
                <a16:creationId xmlns:a16="http://schemas.microsoft.com/office/drawing/2014/main" id="{9D18A8E6-6800-5A9A-848A-BF76806E530C}"/>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Feature / Section Name</a:t>
            </a:r>
          </a:p>
        </p:txBody>
      </p:sp>
      <p:sp>
        <p:nvSpPr>
          <p:cNvPr id="11" name="TextBox 10"/>
          <p:cNvSpPr txBox="1"/>
          <p:nvPr userDrawn="1"/>
        </p:nvSpPr>
        <p:spPr>
          <a:xfrm>
            <a:off x="406400" y="914400"/>
            <a:ext cx="5486400" cy="369332"/>
          </a:xfrm>
          <a:prstGeom prst="rect">
            <a:avLst/>
          </a:prstGeom>
          <a:noFill/>
        </p:spPr>
        <p:txBody>
          <a:bodyPr wrap="square" rtlCol="0">
            <a:spAutoFit/>
          </a:bodyPr>
          <a:lstStyle/>
          <a:p>
            <a:endParaRPr lang="en-US" sz="1800" dirty="0"/>
          </a:p>
        </p:txBody>
      </p:sp>
      <p:sp>
        <p:nvSpPr>
          <p:cNvPr id="17" name="Text Placeholder 16"/>
          <p:cNvSpPr>
            <a:spLocks noGrp="1"/>
          </p:cNvSpPr>
          <p:nvPr>
            <p:ph type="body" sz="quarter" idx="14" hasCustomPrompt="1"/>
          </p:nvPr>
        </p:nvSpPr>
        <p:spPr>
          <a:xfrm>
            <a:off x="406400" y="3581400"/>
            <a:ext cx="11176000" cy="381000"/>
          </a:xfrm>
          <a:noFill/>
          <a:ln w="12700">
            <a:solidFill>
              <a:schemeClr val="tx1"/>
            </a:solidFill>
          </a:ln>
        </p:spPr>
        <p:txBody>
          <a:bodyPr>
            <a:noAutofit/>
          </a:bodyPr>
          <a:lstStyle>
            <a:lvl1pPr marL="0" indent="0" algn="l" defTabSz="914400" rtl="0" eaLnBrk="1" latinLnBrk="0" hangingPunct="1">
              <a:spcBef>
                <a:spcPct val="20000"/>
              </a:spcBef>
              <a:buClr>
                <a:schemeClr val="bg1">
                  <a:lumMod val="50000"/>
                </a:schemeClr>
              </a:buClr>
              <a:buSzPct val="110000"/>
              <a:buFont typeface="Arial" pitchFamily="34" charset="0"/>
              <a:buNone/>
              <a:defRPr lang="en-US" sz="2000" b="1" kern="1200" baseline="0" dirty="0" smtClean="0">
                <a:solidFill>
                  <a:schemeClr val="accent2"/>
                </a:solidFill>
                <a:latin typeface="+mn-lt"/>
                <a:ea typeface="+mn-ea"/>
                <a:cs typeface="+mn-cs"/>
              </a:defRPr>
            </a:lvl1pPr>
          </a:lstStyle>
          <a:p>
            <a:pPr lvl="0"/>
            <a:r>
              <a:rPr lang="en-US" dirty="0"/>
              <a:t>Feature Headline (Long)</a:t>
            </a:r>
          </a:p>
        </p:txBody>
      </p:sp>
      <p:sp>
        <p:nvSpPr>
          <p:cNvPr id="19" name="Text Placeholder 18"/>
          <p:cNvSpPr>
            <a:spLocks noGrp="1"/>
          </p:cNvSpPr>
          <p:nvPr>
            <p:ph type="body" sz="quarter" idx="15" hasCustomPrompt="1"/>
          </p:nvPr>
        </p:nvSpPr>
        <p:spPr>
          <a:xfrm>
            <a:off x="406400" y="838200"/>
            <a:ext cx="5486400" cy="914400"/>
          </a:xfrm>
          <a:ln w="12700">
            <a:solidFill>
              <a:schemeClr val="tx1"/>
            </a:solidFill>
          </a:ln>
        </p:spPr>
        <p:txBody>
          <a:bodyPr>
            <a:noAutofit/>
          </a:bodyPr>
          <a:lstStyle>
            <a:lvl1pPr marL="0" indent="0">
              <a:buNone/>
              <a:defRPr lang="en-US" sz="2000" kern="1200" baseline="0" dirty="0" smtClean="0">
                <a:solidFill>
                  <a:schemeClr val="tx1"/>
                </a:solidFill>
                <a:latin typeface="+mn-lt"/>
                <a:ea typeface="+mn-ea"/>
                <a:cs typeface="+mn-cs"/>
              </a:defRPr>
            </a:lvl1pPr>
          </a:lstStyle>
          <a:p>
            <a:pPr marL="342900" lvl="0" indent="-342900" algn="l" defTabSz="914400" rtl="0" eaLnBrk="1" latinLnBrk="0" hangingPunct="1">
              <a:spcBef>
                <a:spcPct val="20000"/>
              </a:spcBef>
              <a:buClr>
                <a:schemeClr val="bg1">
                  <a:lumMod val="50000"/>
                </a:schemeClr>
              </a:buClr>
              <a:buSzPct val="110000"/>
              <a:buFont typeface="Wingdings" pitchFamily="2" charset="2"/>
              <a:buNone/>
            </a:pPr>
            <a:r>
              <a:rPr lang="en-US" dirty="0"/>
              <a:t>Feature Bullet</a:t>
            </a:r>
          </a:p>
        </p:txBody>
      </p:sp>
      <p:sp>
        <p:nvSpPr>
          <p:cNvPr id="21" name="Text Placeholder 20"/>
          <p:cNvSpPr>
            <a:spLocks noGrp="1"/>
          </p:cNvSpPr>
          <p:nvPr>
            <p:ph type="body" sz="quarter" idx="16" hasCustomPrompt="1"/>
          </p:nvPr>
        </p:nvSpPr>
        <p:spPr>
          <a:xfrm>
            <a:off x="406400" y="1828800"/>
            <a:ext cx="5486400" cy="381000"/>
          </a:xfrm>
          <a:noFill/>
          <a:ln w="12700">
            <a:solidFill>
              <a:schemeClr val="tx1"/>
            </a:solidFill>
          </a:ln>
        </p:spPr>
        <p:txBody>
          <a:bodyPr>
            <a:noAutofit/>
          </a:bodyPr>
          <a:lstStyle>
            <a:lvl1pPr marL="0" indent="0">
              <a:buNone/>
              <a:defRPr b="1" baseline="0">
                <a:solidFill>
                  <a:schemeClr val="accent2"/>
                </a:solidFill>
              </a:defRPr>
            </a:lvl1pPr>
          </a:lstStyle>
          <a:p>
            <a:pPr lvl="0"/>
            <a:r>
              <a:rPr lang="en-US" dirty="0"/>
              <a:t>Feature Headline (Web)</a:t>
            </a:r>
          </a:p>
        </p:txBody>
      </p:sp>
      <p:sp>
        <p:nvSpPr>
          <p:cNvPr id="15" name="Content Placeholder 14"/>
          <p:cNvSpPr>
            <a:spLocks noGrp="1"/>
          </p:cNvSpPr>
          <p:nvPr>
            <p:ph sz="quarter" idx="17"/>
          </p:nvPr>
        </p:nvSpPr>
        <p:spPr>
          <a:xfrm>
            <a:off x="5994400" y="838200"/>
            <a:ext cx="55880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0"/>
          <p:cNvSpPr>
            <a:spLocks noGrp="1"/>
          </p:cNvSpPr>
          <p:nvPr>
            <p:ph type="body" sz="quarter" idx="18" hasCustomPrompt="1"/>
          </p:nvPr>
        </p:nvSpPr>
        <p:spPr>
          <a:xfrm>
            <a:off x="406400" y="2209800"/>
            <a:ext cx="5486400" cy="1295400"/>
          </a:xfrm>
          <a:noFill/>
          <a:ln w="12700">
            <a:solidFill>
              <a:schemeClr val="tx1"/>
            </a:solidFill>
          </a:ln>
        </p:spPr>
        <p:txBody>
          <a:bodyPr>
            <a:noAutofit/>
          </a:bodyPr>
          <a:lstStyle>
            <a:lvl1pPr marL="0" indent="0">
              <a:buNone/>
              <a:defRPr baseline="0"/>
            </a:lvl1pPr>
          </a:lstStyle>
          <a:p>
            <a:pPr lvl="0"/>
            <a:r>
              <a:rPr lang="en-US" dirty="0"/>
              <a:t>Feature Description (Web)</a:t>
            </a:r>
          </a:p>
        </p:txBody>
      </p:sp>
      <p:sp>
        <p:nvSpPr>
          <p:cNvPr id="18" name="Text Placeholder 16"/>
          <p:cNvSpPr>
            <a:spLocks noGrp="1"/>
          </p:cNvSpPr>
          <p:nvPr>
            <p:ph type="body" sz="quarter" idx="19" hasCustomPrompt="1"/>
          </p:nvPr>
        </p:nvSpPr>
        <p:spPr>
          <a:xfrm>
            <a:off x="406400" y="3962400"/>
            <a:ext cx="11176000" cy="2133600"/>
          </a:xfrm>
          <a:noFill/>
          <a:ln w="12700">
            <a:solidFill>
              <a:schemeClr val="tx1"/>
            </a:solidFill>
          </a:ln>
        </p:spPr>
        <p:txBody>
          <a:bodyPr>
            <a:noAutofit/>
          </a:bodyPr>
          <a:lstStyle>
            <a:lvl1pPr marL="0" indent="0" algn="l" defTabSz="914400" rtl="0" eaLnBrk="1" latinLnBrk="0" hangingPunct="1">
              <a:spcBef>
                <a:spcPct val="20000"/>
              </a:spcBef>
              <a:buClr>
                <a:schemeClr val="bg1">
                  <a:lumMod val="50000"/>
                </a:schemeClr>
              </a:buClr>
              <a:buSzPct val="110000"/>
              <a:buFont typeface="Arial" pitchFamily="34" charset="0"/>
              <a:buNone/>
              <a:defRPr lang="en-US" sz="2000" kern="1200" baseline="0" dirty="0" smtClean="0">
                <a:solidFill>
                  <a:schemeClr val="tx1"/>
                </a:solidFill>
                <a:latin typeface="+mn-lt"/>
                <a:ea typeface="+mn-ea"/>
                <a:cs typeface="+mn-cs"/>
              </a:defRPr>
            </a:lvl1pPr>
          </a:lstStyle>
          <a:p>
            <a:pPr lvl="0"/>
            <a:r>
              <a:rPr lang="en-US" dirty="0"/>
              <a:t>Feature Description (Long)</a:t>
            </a:r>
          </a:p>
        </p:txBody>
      </p:sp>
      <p:sp>
        <p:nvSpPr>
          <p:cNvPr id="22" name="LC_Footer Placeholder"/>
          <p:cNvSpPr>
            <a:spLocks noGrp="1"/>
          </p:cNvSpPr>
          <p:nvPr>
            <p:ph type="ftr" sz="quarter" idx="3"/>
          </p:nvPr>
        </p:nvSpPr>
        <p:spPr>
          <a:xfrm>
            <a:off x="609600" y="6553200"/>
            <a:ext cx="10972800" cy="304800"/>
          </a:xfrm>
          <a:prstGeom prst="rect">
            <a:avLst/>
          </a:prstGeom>
        </p:spPr>
        <p:txBody>
          <a:bodyPr vert="horz" lIns="91440" tIns="45720" rIns="91440" bIns="45720" rtlCol="0" anchor="ctr"/>
          <a:lstStyle>
            <a:lvl1pPr algn="ctr">
              <a:defRPr sz="1000">
                <a:solidFill>
                  <a:schemeClr val="bg1"/>
                </a:solidFill>
              </a:defRPr>
            </a:lvl1pPr>
          </a:lstStyle>
          <a:p>
            <a:r>
              <a:rPr lang="en-US" dirty="0"/>
              <a:t>Company Confidential</a:t>
            </a:r>
          </a:p>
        </p:txBody>
      </p:sp>
      <p:sp>
        <p:nvSpPr>
          <p:cNvPr id="23" name="LC_Date Placeholder"/>
          <p:cNvSpPr>
            <a:spLocks noGrp="1"/>
          </p:cNvSpPr>
          <p:nvPr>
            <p:ph type="dt" sz="half" idx="2"/>
          </p:nvPr>
        </p:nvSpPr>
        <p:spPr>
          <a:xfrm>
            <a:off x="9550400" y="6553200"/>
            <a:ext cx="2032000" cy="304800"/>
          </a:xfrm>
          <a:prstGeom prst="rect">
            <a:avLst/>
          </a:prstGeom>
        </p:spPr>
        <p:txBody>
          <a:bodyPr vert="horz" lIns="91440" tIns="45720" rIns="91440" bIns="45720" rtlCol="0" anchor="ctr"/>
          <a:lstStyle>
            <a:lvl1pPr algn="r">
              <a:defRPr sz="1000">
                <a:solidFill>
                  <a:schemeClr val="bg1"/>
                </a:solidFill>
              </a:defRPr>
            </a:lvl1pPr>
          </a:lstStyle>
          <a:p>
            <a:fld id="{0E006A92-92DF-4A34-BE62-5DA8C0AFB970}" type="datetime1">
              <a:rPr lang="en-US" smtClean="0"/>
              <a:t>11/7/2025</a:t>
            </a:fld>
            <a:endParaRPr lang="en-US" dirty="0"/>
          </a:p>
        </p:txBody>
      </p:sp>
      <p:sp>
        <p:nvSpPr>
          <p:cNvPr id="24" name="LC_Slide Number Placeholder"/>
          <p:cNvSpPr>
            <a:spLocks noGrp="1"/>
          </p:cNvSpPr>
          <p:nvPr>
            <p:ph type="sldNum" sz="quarter" idx="4"/>
          </p:nvPr>
        </p:nvSpPr>
        <p:spPr>
          <a:xfrm>
            <a:off x="11582400" y="6553200"/>
            <a:ext cx="609600" cy="304800"/>
          </a:xfrm>
          <a:prstGeom prst="rect">
            <a:avLst/>
          </a:prstGeom>
        </p:spPr>
        <p:txBody>
          <a:bodyPr vert="horz" lIns="91440" tIns="45720" rIns="91440" bIns="45720" rtlCol="0" anchor="ctr"/>
          <a:lstStyle>
            <a:lvl1pPr algn="r">
              <a:defRPr sz="1000">
                <a:solidFill>
                  <a:schemeClr val="bg1"/>
                </a:solidFill>
              </a:defRPr>
            </a:lvl1pPr>
          </a:lstStyle>
          <a:p>
            <a:fld id="{B6F15528-21DE-4FAA-801E-634DDDAF4B2B}" type="slidenum">
              <a:rPr lang="en-US" smtClean="0"/>
              <a:pPr/>
              <a:t>‹#›</a:t>
            </a:fld>
            <a:endParaRPr lang="en-US" dirty="0"/>
          </a:p>
        </p:txBody>
      </p:sp>
      <p:sp>
        <p:nvSpPr>
          <p:cNvPr id="3" name="flSlideMaster.FeaturesFooter">
            <a:extLst>
              <a:ext uri="{FF2B5EF4-FFF2-40B4-BE49-F238E27FC236}">
                <a16:creationId xmlns:a16="http://schemas.microsoft.com/office/drawing/2014/main" id="{23E586F1-B5B1-92E5-C8AE-67E8324B6F75}"/>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4" name="hlSlideMaster.FeaturesHeader">
            <a:extLst>
              <a:ext uri="{FF2B5EF4-FFF2-40B4-BE49-F238E27FC236}">
                <a16:creationId xmlns:a16="http://schemas.microsoft.com/office/drawing/2014/main" id="{4D9E424C-1CB4-B2F1-7126-0D9CF16EAF9C}"/>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TITUS">
    <p:spTree>
      <p:nvGrpSpPr>
        <p:cNvPr id="1" name=""/>
        <p:cNvGrpSpPr/>
        <p:nvPr/>
      </p:nvGrpSpPr>
      <p:grpSpPr>
        <a:xfrm>
          <a:off x="0" y="0"/>
          <a:ext cx="0" cy="0"/>
          <a:chOff x="0" y="0"/>
          <a:chExt cx="0" cy="0"/>
        </a:xfrm>
      </p:grpSpPr>
      <p:sp>
        <p:nvSpPr>
          <p:cNvPr id="7" name="Rectangle 6"/>
          <p:cNvSpPr/>
          <p:nvPr/>
        </p:nvSpPr>
        <p:spPr>
          <a:xfrm>
            <a:off x="0" y="0"/>
            <a:ext cx="12192000"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285573" y="954207"/>
            <a:ext cx="9765243" cy="1828799"/>
          </a:xfrm>
        </p:spPr>
        <p:txBody>
          <a:bodyPr anchor="b">
            <a:normAutofit/>
          </a:bodyPr>
          <a:lstStyle>
            <a:lvl1pPr>
              <a:defRPr sz="3733">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85573" y="2819400"/>
            <a:ext cx="9765243" cy="1320800"/>
          </a:xfrm>
        </p:spPr>
        <p:txBody>
          <a:bodyPr>
            <a:normAutofit/>
          </a:bodyPr>
          <a:lstStyle>
            <a:lvl1pPr marL="0" indent="0" algn="l">
              <a:buNone/>
              <a:defRPr sz="3733">
                <a:solidFill>
                  <a:schemeClr val="bg1"/>
                </a:solidFill>
                <a:effectLst>
                  <a:outerShdw blurRad="38100" dist="38100" dir="2700000" algn="tl">
                    <a:srgbClr val="000000">
                      <a:alpha val="43137"/>
                    </a:srgbClr>
                  </a:outerShdw>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2C4ABAE-1798-41D0-964B-D746AB8C1454}"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TLec-C-1_100k.png"/>
          <p:cNvPicPr>
            <a:picLocks noChangeAspect="1"/>
          </p:cNvPicPr>
          <p:nvPr/>
        </p:nvPicPr>
        <p:blipFill>
          <a:blip r:embed="rId2" cstate="print"/>
          <a:stretch>
            <a:fillRect/>
          </a:stretch>
        </p:blipFill>
        <p:spPr>
          <a:xfrm>
            <a:off x="285573" y="4343400"/>
            <a:ext cx="4621424" cy="729909"/>
          </a:xfrm>
          <a:prstGeom prst="rect">
            <a:avLst/>
          </a:prstGeom>
        </p:spPr>
      </p:pic>
      <p:sp>
        <p:nvSpPr>
          <p:cNvPr id="9" name="flSlideMaster.Title SlideFooter">
            <a:extLst>
              <a:ext uri="{FF2B5EF4-FFF2-40B4-BE49-F238E27FC236}">
                <a16:creationId xmlns:a16="http://schemas.microsoft.com/office/drawing/2014/main" id="{D5804086-0E39-247C-DD06-A5841E6E4347}"/>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Title SlideHeader">
            <a:extLst>
              <a:ext uri="{FF2B5EF4-FFF2-40B4-BE49-F238E27FC236}">
                <a16:creationId xmlns:a16="http://schemas.microsoft.com/office/drawing/2014/main" id="{DE0F1CC6-ED33-DD9B-C989-2B17356ABF4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1992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8662"/>
          </a:xfrm>
        </p:spPr>
        <p:txBody>
          <a:bodyPr/>
          <a:lstStyle/>
          <a:p>
            <a:r>
              <a:rPr lang="en-US"/>
              <a:t>Click to edit Master title style</a:t>
            </a:r>
          </a:p>
        </p:txBody>
      </p:sp>
      <p:sp>
        <p:nvSpPr>
          <p:cNvPr id="3" name="Table Placeholder 2"/>
          <p:cNvSpPr>
            <a:spLocks noGrp="1"/>
          </p:cNvSpPr>
          <p:nvPr>
            <p:ph type="tbl" idx="1"/>
          </p:nvPr>
        </p:nvSpPr>
        <p:spPr>
          <a:xfrm>
            <a:off x="609600" y="1146175"/>
            <a:ext cx="10972800" cy="4979988"/>
          </a:xfrm>
        </p:spPr>
        <p:txBody>
          <a:bodyPr/>
          <a:lstStyle/>
          <a:p>
            <a:pPr lvl="0"/>
            <a:endParaRPr lang="en-US" noProof="0"/>
          </a:p>
        </p:txBody>
      </p:sp>
      <p:sp>
        <p:nvSpPr>
          <p:cNvPr id="4" name="Slide Number Placeholder 5"/>
          <p:cNvSpPr>
            <a:spLocks noGrp="1"/>
          </p:cNvSpPr>
          <p:nvPr>
            <p:ph type="sldNum" sz="quarter" idx="10"/>
          </p:nvPr>
        </p:nvSpPr>
        <p:spPr>
          <a:xfrm>
            <a:off x="184152" y="6499226"/>
            <a:ext cx="425449" cy="227013"/>
          </a:xfrm>
          <a:prstGeom prst="rect">
            <a:avLst/>
          </a:prstGeom>
        </p:spPr>
        <p:txBody>
          <a:bodyPr/>
          <a:lstStyle>
            <a:lvl1pPr>
              <a:defRPr smtClean="0"/>
            </a:lvl1pPr>
          </a:lstStyle>
          <a:p>
            <a:pPr>
              <a:defRPr/>
            </a:pPr>
            <a:fld id="{4F691F9F-7C0E-4081-BCC5-B5074309C8CE}" type="slidenum">
              <a:rPr lang="zh-CN" altLang="en-US"/>
              <a:pPr>
                <a:defRPr/>
              </a:pPr>
              <a:t>‹#›</a:t>
            </a:fld>
            <a:endParaRPr lang="en-US" altLang="zh-CN"/>
          </a:p>
        </p:txBody>
      </p:sp>
      <p:sp>
        <p:nvSpPr>
          <p:cNvPr id="5" name="flSlideMaster.Title and TableFooter">
            <a:extLst>
              <a:ext uri="{FF2B5EF4-FFF2-40B4-BE49-F238E27FC236}">
                <a16:creationId xmlns:a16="http://schemas.microsoft.com/office/drawing/2014/main" id="{32126849-B5DA-7463-DFD8-EBBFE4DCB094}"/>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Title and TableHeader">
            <a:extLst>
              <a:ext uri="{FF2B5EF4-FFF2-40B4-BE49-F238E27FC236}">
                <a16:creationId xmlns:a16="http://schemas.microsoft.com/office/drawing/2014/main" id="{818C83F7-A648-6390-0EF6-82B3AFC6335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044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838201"/>
            <a:ext cx="5486400" cy="5287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838201"/>
            <a:ext cx="5486400" cy="5287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LC_Date Placeholder"/>
          <p:cNvSpPr>
            <a:spLocks noGrp="1"/>
          </p:cNvSpPr>
          <p:nvPr>
            <p:ph type="dt" sz="half" idx="10"/>
          </p:nvPr>
        </p:nvSpPr>
        <p:spPr>
          <a:xfrm>
            <a:off x="9550400" y="6553200"/>
            <a:ext cx="2032000" cy="304800"/>
          </a:xfrm>
          <a:prstGeom prst="rect">
            <a:avLst/>
          </a:prstGeom>
        </p:spPr>
        <p:txBody>
          <a:bodyPr/>
          <a:lstStyle>
            <a:lvl1pPr fontAlgn="auto">
              <a:spcBef>
                <a:spcPts val="0"/>
              </a:spcBef>
              <a:spcAft>
                <a:spcPts val="0"/>
              </a:spcAft>
              <a:defRPr>
                <a:latin typeface="+mn-lt"/>
              </a:defRPr>
            </a:lvl1pPr>
          </a:lstStyle>
          <a:p>
            <a:pPr>
              <a:defRPr/>
            </a:pPr>
            <a:r>
              <a:rPr lang="en-US"/>
              <a:t>January 2011</a:t>
            </a:r>
          </a:p>
        </p:txBody>
      </p:sp>
      <p:sp>
        <p:nvSpPr>
          <p:cNvPr id="6" name="LC_Footer Placeholder"/>
          <p:cNvSpPr>
            <a:spLocks noGrp="1"/>
          </p:cNvSpPr>
          <p:nvPr>
            <p:ph type="ftr" sz="quarter" idx="11"/>
          </p:nvPr>
        </p:nvSpPr>
        <p:spPr>
          <a:xfrm>
            <a:off x="609600" y="6553200"/>
            <a:ext cx="10972800" cy="304800"/>
          </a:xfrm>
          <a:prstGeom prst="rect">
            <a:avLst/>
          </a:prstGeom>
        </p:spPr>
        <p:txBody>
          <a:bodyPr/>
          <a:lstStyle>
            <a:lvl1pPr>
              <a:defRPr/>
            </a:lvl1pPr>
          </a:lstStyle>
          <a:p>
            <a:pPr>
              <a:defRPr/>
            </a:pPr>
            <a:r>
              <a:rPr lang="pl-PL"/>
              <a:t>LeCroy Overview February 2011</a:t>
            </a:r>
            <a:endParaRPr lang="en-US" dirty="0"/>
          </a:p>
        </p:txBody>
      </p:sp>
      <p:sp>
        <p:nvSpPr>
          <p:cNvPr id="7" name="LC_Slide Number Placeholder"/>
          <p:cNvSpPr>
            <a:spLocks noGrp="1"/>
          </p:cNvSpPr>
          <p:nvPr>
            <p:ph type="sldNum" sz="quarter" idx="12"/>
          </p:nvPr>
        </p:nvSpPr>
        <p:spPr>
          <a:xfrm>
            <a:off x="11582400" y="6553200"/>
            <a:ext cx="609600" cy="304800"/>
          </a:xfrm>
          <a:prstGeom prst="rect">
            <a:avLst/>
          </a:prstGeom>
        </p:spPr>
        <p:txBody>
          <a:bodyPr/>
          <a:lstStyle>
            <a:lvl1pPr>
              <a:defRPr/>
            </a:lvl1pPr>
          </a:lstStyle>
          <a:p>
            <a:pPr>
              <a:defRPr/>
            </a:pPr>
            <a:fld id="{399653D7-575B-47F1-BD78-01846B3CB4CA}" type="slidenum">
              <a:rPr lang="en-US"/>
              <a:pPr>
                <a:defRPr/>
              </a:pPr>
              <a:t>‹#›</a:t>
            </a:fld>
            <a:endParaRPr lang="en-US" dirty="0"/>
          </a:p>
        </p:txBody>
      </p:sp>
      <p:sp>
        <p:nvSpPr>
          <p:cNvPr id="8" name="flSlideMaster.Two ContentFooter">
            <a:extLst>
              <a:ext uri="{FF2B5EF4-FFF2-40B4-BE49-F238E27FC236}">
                <a16:creationId xmlns:a16="http://schemas.microsoft.com/office/drawing/2014/main" id="{0609F55E-CD04-41CE-314B-0D27ECBCDA8E}"/>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9" name="hlSlideMaster.Two ContentHeader">
            <a:extLst>
              <a:ext uri="{FF2B5EF4-FFF2-40B4-BE49-F238E27FC236}">
                <a16:creationId xmlns:a16="http://schemas.microsoft.com/office/drawing/2014/main" id="{C7A8FB34-2AB6-DA6D-52C6-1954E50CA42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090409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225800" y="6484939"/>
            <a:ext cx="2844800" cy="236537"/>
          </a:xfrm>
          <a:prstGeom prst="rect">
            <a:avLst/>
          </a:prstGeom>
          <a:ln/>
        </p:spPr>
        <p:txBody>
          <a:bodyPr/>
          <a:lstStyle>
            <a:lvl1pPr>
              <a:defRPr/>
            </a:lvl1pPr>
          </a:lstStyle>
          <a:p>
            <a:pPr>
              <a:defRPr/>
            </a:pPr>
            <a:fld id="{6E812BBE-451D-4151-BAE5-C49C15733B12}" type="datetimeFigureOut">
              <a:rPr lang="en-US"/>
              <a:pPr>
                <a:defRPr/>
              </a:pPr>
              <a:t>11/7/2025</a:t>
            </a:fld>
            <a:endParaRPr lang="en-US"/>
          </a:p>
        </p:txBody>
      </p:sp>
      <p:sp>
        <p:nvSpPr>
          <p:cNvPr id="3" name="Rectangle 5"/>
          <p:cNvSpPr>
            <a:spLocks noGrp="1" noChangeArrowheads="1"/>
          </p:cNvSpPr>
          <p:nvPr>
            <p:ph type="ftr" sz="quarter" idx="11"/>
          </p:nvPr>
        </p:nvSpPr>
        <p:spPr>
          <a:xfrm>
            <a:off x="609601" y="6494463"/>
            <a:ext cx="2578100" cy="227012"/>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184152" y="6499226"/>
            <a:ext cx="425449" cy="227013"/>
          </a:xfrm>
          <a:prstGeom prst="rect">
            <a:avLst/>
          </a:prstGeom>
          <a:ln/>
        </p:spPr>
        <p:txBody>
          <a:bodyPr/>
          <a:lstStyle>
            <a:lvl1pPr>
              <a:defRPr/>
            </a:lvl1pPr>
          </a:lstStyle>
          <a:p>
            <a:pPr>
              <a:defRPr/>
            </a:pPr>
            <a:fld id="{B2A4134C-5023-43B2-AB37-5830152E09EF}" type="slidenum">
              <a:rPr lang="en-US"/>
              <a:pPr>
                <a:defRPr/>
              </a:pPr>
              <a:t>‹#›</a:t>
            </a:fld>
            <a:endParaRPr lang="en-US"/>
          </a:p>
        </p:txBody>
      </p:sp>
      <p:sp>
        <p:nvSpPr>
          <p:cNvPr id="5" name="flSlideMaster.BlankFooter">
            <a:extLst>
              <a:ext uri="{FF2B5EF4-FFF2-40B4-BE49-F238E27FC236}">
                <a16:creationId xmlns:a16="http://schemas.microsoft.com/office/drawing/2014/main" id="{61445B51-D77B-D2B9-3D26-2C2DE53C772B}"/>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BlankHeader">
            <a:extLst>
              <a:ext uri="{FF2B5EF4-FFF2-40B4-BE49-F238E27FC236}">
                <a16:creationId xmlns:a16="http://schemas.microsoft.com/office/drawing/2014/main" id="{146BD4F4-0C12-6A5D-A19E-2B2FD69C231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67781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1F8C3-B2F4-4A74-9E84-AFF4010E9C8B}"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flSlideMaster.Title and ContentFooter">
            <a:extLst>
              <a:ext uri="{FF2B5EF4-FFF2-40B4-BE49-F238E27FC236}">
                <a16:creationId xmlns:a16="http://schemas.microsoft.com/office/drawing/2014/main" id="{20A19C18-18D9-7087-3AA7-C614C121A302}"/>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8" name="hlSlideMaster.Title and ContentHeader">
            <a:extLst>
              <a:ext uri="{FF2B5EF4-FFF2-40B4-BE49-F238E27FC236}">
                <a16:creationId xmlns:a16="http://schemas.microsoft.com/office/drawing/2014/main" id="{239CCBA5-9594-5D20-56C7-51B2F1EF636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300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9FB6C48-F7AA-45B6-80E3-9198512959FB}"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flSlideMaster.Title OnlyFooter">
            <a:extLst>
              <a:ext uri="{FF2B5EF4-FFF2-40B4-BE49-F238E27FC236}">
                <a16:creationId xmlns:a16="http://schemas.microsoft.com/office/drawing/2014/main" id="{17215097-534A-F1AA-D117-C69D830C64BF}"/>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7" name="hlSlideMaster.Title OnlyHeader">
            <a:extLst>
              <a:ext uri="{FF2B5EF4-FFF2-40B4-BE49-F238E27FC236}">
                <a16:creationId xmlns:a16="http://schemas.microsoft.com/office/drawing/2014/main" id="{0146820D-1AAC-8F17-C07E-4815BB1736F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6456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ide-by-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889001"/>
            <a:ext cx="5588000" cy="523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68ED9-9729-4CF7-B69D-0D81B0B72FD4}"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6299200" y="889001"/>
            <a:ext cx="5588000" cy="523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SlideMaster.Title and Side-by-Side ContentFooter">
            <a:extLst>
              <a:ext uri="{FF2B5EF4-FFF2-40B4-BE49-F238E27FC236}">
                <a16:creationId xmlns:a16="http://schemas.microsoft.com/office/drawing/2014/main" id="{5472E163-A16F-1B50-81B7-A13C7F6B475E}"/>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9" name="hlSlideMaster.Title and Side-by-Side ContentHeader">
            <a:extLst>
              <a:ext uri="{FF2B5EF4-FFF2-40B4-BE49-F238E27FC236}">
                <a16:creationId xmlns:a16="http://schemas.microsoft.com/office/drawing/2014/main" id="{1DCA69CA-B44F-B2EC-6B9C-F7DE477A3F7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397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plai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940D00-EA91-4AF3-AB2A-936809780238}" type="datetime1">
              <a:rPr lang="en-US" smtClean="0"/>
              <a:t>11/7/2025</a:t>
            </a:fld>
            <a:endParaRPr lang="en-US"/>
          </a:p>
        </p:txBody>
      </p:sp>
      <p:sp>
        <p:nvSpPr>
          <p:cNvPr id="4" name="Footer Placeholder 3"/>
          <p:cNvSpPr>
            <a:spLocks noGrp="1"/>
          </p:cNvSpPr>
          <p:nvPr>
            <p:ph type="ftr" sz="quarter" idx="11"/>
          </p:nvPr>
        </p:nvSpPr>
        <p:spPr/>
        <p:txBody>
          <a:bodyPr/>
          <a:lstStyle/>
          <a:p>
            <a:r>
              <a:rPr lang="en-US"/>
              <a:t>Company Confidential</a:t>
            </a:r>
          </a:p>
        </p:txBody>
      </p:sp>
      <p:sp>
        <p:nvSpPr>
          <p:cNvPr id="5" name="Slide Number Placeholder 4"/>
          <p:cNvSpPr>
            <a:spLocks noGrp="1"/>
          </p:cNvSpPr>
          <p:nvPr>
            <p:ph type="sldNum" sz="quarter" idx="12"/>
          </p:nvPr>
        </p:nvSpPr>
        <p:spPr/>
        <p:txBody>
          <a:bodyPr/>
          <a:lstStyle/>
          <a:p>
            <a:fld id="{22243CD6-E234-4486-9DA8-A39ECCDE8710}" type="slidenum">
              <a:rPr lang="en-US" smtClean="0"/>
              <a:t>‹#›</a:t>
            </a:fld>
            <a:endParaRPr lang="en-US"/>
          </a:p>
        </p:txBody>
      </p:sp>
      <p:sp>
        <p:nvSpPr>
          <p:cNvPr id="7" name="Content Placeholder 6"/>
          <p:cNvSpPr>
            <a:spLocks noGrp="1"/>
          </p:cNvSpPr>
          <p:nvPr>
            <p:ph sz="quarter" idx="13"/>
          </p:nvPr>
        </p:nvSpPr>
        <p:spPr>
          <a:xfrm>
            <a:off x="2566266" y="1168400"/>
            <a:ext cx="6754813" cy="400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139700" y="1168400"/>
            <a:ext cx="2235200" cy="1306367"/>
          </a:xfrm>
        </p:spPr>
        <p:txBody>
          <a:bodyPr anchor="ctr">
            <a:noAutofit/>
          </a:bodyPr>
          <a:lstStyle>
            <a:lvl1pPr marL="0" indent="0" algn="r">
              <a:buNone/>
              <a:defRPr sz="1600"/>
            </a:lvl1pPr>
            <a:lvl2pPr marL="609585" indent="0" algn="r">
              <a:buNone/>
              <a:defRPr sz="1400"/>
            </a:lvl2pPr>
            <a:lvl3pPr marL="1219170" indent="0" algn="r">
              <a:buNone/>
              <a:defRPr sz="1400"/>
            </a:lvl3pPr>
            <a:lvl4pPr marL="1828755" indent="0" algn="r">
              <a:buNone/>
              <a:defRPr sz="1200"/>
            </a:lvl4pPr>
            <a:lvl5pPr marL="2438339" indent="0" algn="r">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5"/>
          </p:nvPr>
        </p:nvSpPr>
        <p:spPr>
          <a:xfrm>
            <a:off x="139700" y="2518641"/>
            <a:ext cx="2235200" cy="1306367"/>
          </a:xfrm>
        </p:spPr>
        <p:txBody>
          <a:bodyPr anchor="ctr">
            <a:noAutofit/>
          </a:bodyPr>
          <a:lstStyle>
            <a:lvl1pPr marL="0" indent="0" algn="r">
              <a:buNone/>
              <a:defRPr sz="1600"/>
            </a:lvl1pPr>
            <a:lvl2pPr marL="609585" indent="0" algn="r">
              <a:buNone/>
              <a:defRPr sz="1400"/>
            </a:lvl2pPr>
            <a:lvl3pPr marL="1219170" indent="0" algn="r">
              <a:buNone/>
              <a:defRPr sz="1400"/>
            </a:lvl3pPr>
            <a:lvl4pPr marL="1828755" indent="0" algn="r">
              <a:buNone/>
              <a:defRPr sz="1200"/>
            </a:lvl4pPr>
            <a:lvl5pPr marL="2438339" indent="0" algn="r">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6"/>
          </p:nvPr>
        </p:nvSpPr>
        <p:spPr>
          <a:xfrm>
            <a:off x="139700" y="3868883"/>
            <a:ext cx="2235200" cy="1306367"/>
          </a:xfrm>
        </p:spPr>
        <p:txBody>
          <a:bodyPr anchor="ctr">
            <a:noAutofit/>
          </a:bodyPr>
          <a:lstStyle>
            <a:lvl1pPr marL="0" indent="0" algn="r">
              <a:buNone/>
              <a:defRPr sz="1600"/>
            </a:lvl1pPr>
            <a:lvl2pPr marL="609585" indent="0" algn="r">
              <a:buNone/>
              <a:defRPr sz="1400"/>
            </a:lvl2pPr>
            <a:lvl3pPr marL="1219170" indent="0" algn="r">
              <a:buNone/>
              <a:defRPr sz="1400"/>
            </a:lvl3pPr>
            <a:lvl4pPr marL="1828755" indent="0" algn="r">
              <a:buNone/>
              <a:defRPr sz="1200"/>
            </a:lvl4pPr>
            <a:lvl5pPr marL="2438339" indent="0" algn="r">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7"/>
          </p:nvPr>
        </p:nvSpPr>
        <p:spPr>
          <a:xfrm>
            <a:off x="9512445" y="1168400"/>
            <a:ext cx="2235200" cy="1306367"/>
          </a:xfrm>
        </p:spPr>
        <p:txBody>
          <a:bodyPr anchor="ctr">
            <a:noAutofit/>
          </a:bodyPr>
          <a:lstStyle>
            <a:lvl1pPr marL="0" indent="0">
              <a:buNone/>
              <a:defRPr sz="1600"/>
            </a:lvl1pPr>
            <a:lvl2pPr marL="609585" indent="0">
              <a:buNone/>
              <a:defRPr sz="1400"/>
            </a:lvl2pPr>
            <a:lvl3pPr marL="1219170" indent="0">
              <a:buNone/>
              <a:defRPr sz="1400"/>
            </a:lvl3pPr>
            <a:lvl4pPr marL="1828755" indent="0">
              <a:buNone/>
              <a:defRPr sz="1200"/>
            </a:lvl4pPr>
            <a:lvl5pPr marL="2438339"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8"/>
          </p:nvPr>
        </p:nvSpPr>
        <p:spPr>
          <a:xfrm>
            <a:off x="9512445" y="2518641"/>
            <a:ext cx="2235200" cy="1306367"/>
          </a:xfrm>
        </p:spPr>
        <p:txBody>
          <a:bodyPr anchor="ctr">
            <a:noAutofit/>
          </a:bodyPr>
          <a:lstStyle>
            <a:lvl1pPr marL="0" indent="0">
              <a:buNone/>
              <a:defRPr sz="1600"/>
            </a:lvl1pPr>
            <a:lvl2pPr marL="609585" indent="0">
              <a:buNone/>
              <a:defRPr sz="1400"/>
            </a:lvl2pPr>
            <a:lvl3pPr marL="1219170" indent="0">
              <a:buNone/>
              <a:defRPr sz="1400"/>
            </a:lvl3pPr>
            <a:lvl4pPr marL="1828755" indent="0">
              <a:buNone/>
              <a:defRPr sz="1200"/>
            </a:lvl4pPr>
            <a:lvl5pPr marL="2438339"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9"/>
          </p:nvPr>
        </p:nvSpPr>
        <p:spPr>
          <a:xfrm>
            <a:off x="9512445" y="3868883"/>
            <a:ext cx="2235200" cy="1306367"/>
          </a:xfrm>
        </p:spPr>
        <p:txBody>
          <a:bodyPr anchor="ctr">
            <a:noAutofit/>
          </a:bodyPr>
          <a:lstStyle>
            <a:lvl1pPr marL="0" indent="0">
              <a:buNone/>
              <a:defRPr sz="1600"/>
            </a:lvl1pPr>
            <a:lvl2pPr marL="609585" indent="0">
              <a:buNone/>
              <a:defRPr sz="1400"/>
            </a:lvl2pPr>
            <a:lvl3pPr marL="1219170" indent="0">
              <a:buNone/>
              <a:defRPr sz="1400"/>
            </a:lvl3pPr>
            <a:lvl4pPr marL="1828755" indent="0">
              <a:buNone/>
              <a:defRPr sz="1200"/>
            </a:lvl4pPr>
            <a:lvl5pPr marL="2438339"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20"/>
          </p:nvPr>
        </p:nvSpPr>
        <p:spPr>
          <a:xfrm>
            <a:off x="2566266" y="5297484"/>
            <a:ext cx="6754813" cy="1101725"/>
          </a:xfrm>
        </p:spPr>
        <p:txBody>
          <a:bodyPr anchor="ctr">
            <a:noAutofit/>
          </a:bodyPr>
          <a:lstStyle>
            <a:lvl1pPr marL="0" indent="0" algn="ctr">
              <a:buNone/>
              <a:defRPr sz="1600"/>
            </a:lvl1pPr>
            <a:lvl2pPr marL="609585" indent="0" algn="ctr">
              <a:buNone/>
              <a:defRPr sz="1400"/>
            </a:lvl2pPr>
            <a:lvl3pPr marL="1219170" indent="0" algn="ctr">
              <a:buNone/>
              <a:defRPr sz="1400"/>
            </a:lvl3pPr>
            <a:lvl4pPr marL="1828755" indent="0" algn="ctr">
              <a:buNone/>
              <a:defRPr sz="1200"/>
            </a:lvl4pPr>
            <a:lvl5pPr marL="2438339"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8"/>
          <p:cNvSpPr>
            <a:spLocks noGrp="1"/>
          </p:cNvSpPr>
          <p:nvPr>
            <p:ph sz="quarter" idx="21"/>
          </p:nvPr>
        </p:nvSpPr>
        <p:spPr>
          <a:xfrm>
            <a:off x="139700" y="5297484"/>
            <a:ext cx="2235200" cy="1101725"/>
          </a:xfrm>
        </p:spPr>
        <p:txBody>
          <a:bodyPr anchor="ctr">
            <a:noAutofit/>
          </a:bodyPr>
          <a:lstStyle>
            <a:lvl1pPr marL="0" indent="0" algn="r">
              <a:buNone/>
              <a:defRPr sz="1600"/>
            </a:lvl1pPr>
            <a:lvl2pPr marL="609585" indent="0" algn="r">
              <a:buNone/>
              <a:defRPr sz="1400"/>
            </a:lvl2pPr>
            <a:lvl3pPr marL="1219170" indent="0" algn="r">
              <a:buNone/>
              <a:defRPr sz="1400"/>
            </a:lvl3pPr>
            <a:lvl4pPr marL="1828755" indent="0" algn="r">
              <a:buNone/>
              <a:defRPr sz="1200"/>
            </a:lvl4pPr>
            <a:lvl5pPr marL="2438339" indent="0" algn="r">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p:cNvSpPr>
            <a:spLocks noGrp="1"/>
          </p:cNvSpPr>
          <p:nvPr>
            <p:ph sz="quarter" idx="22"/>
          </p:nvPr>
        </p:nvSpPr>
        <p:spPr>
          <a:xfrm>
            <a:off x="9512445" y="5297484"/>
            <a:ext cx="2235200" cy="1101725"/>
          </a:xfrm>
        </p:spPr>
        <p:txBody>
          <a:bodyPr anchor="ctr">
            <a:noAutofit/>
          </a:bodyPr>
          <a:lstStyle>
            <a:lvl1pPr marL="0" indent="0">
              <a:buNone/>
              <a:defRPr sz="1600"/>
            </a:lvl1pPr>
            <a:lvl2pPr marL="609585" indent="0">
              <a:buNone/>
              <a:defRPr sz="1400"/>
            </a:lvl2pPr>
            <a:lvl3pPr marL="1219170" indent="0">
              <a:buNone/>
              <a:defRPr sz="1400"/>
            </a:lvl3pPr>
            <a:lvl4pPr marL="1828755" indent="0">
              <a:buNone/>
              <a:defRPr sz="1200"/>
            </a:lvl4pPr>
            <a:lvl5pPr marL="2438339"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lSlideMaster.ExplainerFooter">
            <a:extLst>
              <a:ext uri="{FF2B5EF4-FFF2-40B4-BE49-F238E27FC236}">
                <a16:creationId xmlns:a16="http://schemas.microsoft.com/office/drawing/2014/main" id="{717F237B-7A8D-49CD-2077-B21957EF0BD3}"/>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8" name="hlSlideMaster.ExplainerHeader">
            <a:extLst>
              <a:ext uri="{FF2B5EF4-FFF2-40B4-BE49-F238E27FC236}">
                <a16:creationId xmlns:a16="http://schemas.microsoft.com/office/drawing/2014/main" id="{9F6EFF18-F78F-A15F-6FF9-8EE504F661D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4944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 Left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900725"/>
            <a:ext cx="264160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C29A105-C7C6-43ED-B24A-046CE625AB05}"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3154680" y="900725"/>
            <a:ext cx="873252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lSlideMaster.Screenshot Left TextFooter">
            <a:extLst>
              <a:ext uri="{FF2B5EF4-FFF2-40B4-BE49-F238E27FC236}">
                <a16:creationId xmlns:a16="http://schemas.microsoft.com/office/drawing/2014/main" id="{B25D4962-974B-B5A8-DB81-4221AF096615}"/>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9" name="hlSlideMaster.Screenshot Left TextHeader">
            <a:extLst>
              <a:ext uri="{FF2B5EF4-FFF2-40B4-BE49-F238E27FC236}">
                <a16:creationId xmlns:a16="http://schemas.microsoft.com/office/drawing/2014/main" id="{8D05753B-5390-A967-1211-754DB24775E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9453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 Right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4808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9245600" y="900725"/>
            <a:ext cx="264160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7E17F0-ACC4-4F8A-9F75-F90967ED7EEA}" type="datetime1">
              <a:rPr lang="en-US" smtClean="0"/>
              <a:t>11/7/2025</a:t>
            </a:fld>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406400" y="900725"/>
            <a:ext cx="8732520" cy="523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lSlideMaster.Screenshot Right TextFooter">
            <a:extLst>
              <a:ext uri="{FF2B5EF4-FFF2-40B4-BE49-F238E27FC236}">
                <a16:creationId xmlns:a16="http://schemas.microsoft.com/office/drawing/2014/main" id="{6A659445-B228-88A4-CA2E-C16CD1FA7665}"/>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9" name="hlSlideMaster.Screenshot Right TextHeader">
            <a:extLst>
              <a:ext uri="{FF2B5EF4-FFF2-40B4-BE49-F238E27FC236}">
                <a16:creationId xmlns:a16="http://schemas.microsoft.com/office/drawing/2014/main" id="{EAAA2956-EB4A-BC7D-6CAE-F4D8FF477A5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7513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ide-by-Side Content Lef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889001"/>
            <a:ext cx="5588000"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28366-D69A-4B0B-81B2-5E7B600B8585}"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ontent Placeholder 2"/>
          <p:cNvSpPr>
            <a:spLocks noGrp="1"/>
          </p:cNvSpPr>
          <p:nvPr>
            <p:ph idx="13"/>
          </p:nvPr>
        </p:nvSpPr>
        <p:spPr>
          <a:xfrm>
            <a:off x="6299200" y="889001"/>
            <a:ext cx="5588000" cy="523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06400" y="3614003"/>
            <a:ext cx="5588000"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lSlideMaster.Title and Side-by-Side Content Left StackedFooter">
            <a:extLst>
              <a:ext uri="{FF2B5EF4-FFF2-40B4-BE49-F238E27FC236}">
                <a16:creationId xmlns:a16="http://schemas.microsoft.com/office/drawing/2014/main" id="{57C5B9F1-98D4-3AEB-D2A0-DB477C00B54A}"/>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10" name="hlSlideMaster.Title and Side-by-Side Content Left StackedHeader">
            <a:extLst>
              <a:ext uri="{FF2B5EF4-FFF2-40B4-BE49-F238E27FC236}">
                <a16:creationId xmlns:a16="http://schemas.microsoft.com/office/drawing/2014/main" id="{A3F255EA-1F2A-0D95-F7ED-E1B9CD53A1F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7813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77000"/>
            <a:ext cx="12192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bg1"/>
              </a:solidFill>
              <a:latin typeface="Arial" pitchFamily="34" charset="0"/>
              <a:cs typeface="Arial" pitchFamily="34" charset="0"/>
            </a:endParaRPr>
          </a:p>
        </p:txBody>
      </p:sp>
      <p:sp>
        <p:nvSpPr>
          <p:cNvPr id="2" name="Title Placeholder 1"/>
          <p:cNvSpPr>
            <a:spLocks noGrp="1"/>
          </p:cNvSpPr>
          <p:nvPr>
            <p:ph type="title"/>
          </p:nvPr>
        </p:nvSpPr>
        <p:spPr>
          <a:xfrm>
            <a:off x="406400" y="76200"/>
            <a:ext cx="114808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6400" y="889001"/>
            <a:ext cx="11480800" cy="52371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87211" y="6521442"/>
            <a:ext cx="1422400" cy="327839"/>
          </a:xfrm>
          <a:prstGeom prst="rect">
            <a:avLst/>
          </a:prstGeom>
        </p:spPr>
        <p:txBody>
          <a:bodyPr vert="horz" lIns="91440" tIns="45720" rIns="91440" bIns="45720" rtlCol="0" anchor="ctr"/>
          <a:lstStyle>
            <a:lvl1pPr algn="r">
              <a:defRPr sz="933" b="1">
                <a:solidFill>
                  <a:schemeClr val="bg1"/>
                </a:solidFill>
                <a:latin typeface="Arial" pitchFamily="34" charset="0"/>
                <a:cs typeface="Arial" pitchFamily="34" charset="0"/>
              </a:defRPr>
            </a:lvl1pPr>
          </a:lstStyle>
          <a:p>
            <a:fld id="{70B7287F-BC8B-48A4-9855-D28197DAAE6F}" type="datetime1">
              <a:rPr lang="en-US" smtClean="0"/>
              <a:t>11/7/2025</a:t>
            </a:fld>
            <a:endParaRPr lang="en-US" dirty="0"/>
          </a:p>
        </p:txBody>
      </p:sp>
      <p:sp>
        <p:nvSpPr>
          <p:cNvPr id="5" name="Footer Placeholder 4"/>
          <p:cNvSpPr>
            <a:spLocks noGrp="1"/>
          </p:cNvSpPr>
          <p:nvPr>
            <p:ph type="ftr" sz="quarter" idx="3"/>
          </p:nvPr>
        </p:nvSpPr>
        <p:spPr>
          <a:xfrm>
            <a:off x="6096000" y="6521443"/>
            <a:ext cx="3954816" cy="323204"/>
          </a:xfrm>
          <a:prstGeom prst="rect">
            <a:avLst/>
          </a:prstGeom>
        </p:spPr>
        <p:txBody>
          <a:bodyPr vert="horz" lIns="91440" tIns="45720" rIns="91440" bIns="45720" rtlCol="0" anchor="ctr"/>
          <a:lstStyle>
            <a:lvl1pPr algn="r">
              <a:defRPr sz="933" b="1">
                <a:solidFill>
                  <a:schemeClr val="bg1"/>
                </a:solidFill>
                <a:latin typeface="Arial" pitchFamily="34" charset="0"/>
                <a:cs typeface="Arial" pitchFamily="34" charset="0"/>
              </a:defRPr>
            </a:lvl1pPr>
          </a:lstStyle>
          <a:p>
            <a:r>
              <a:rPr lang="en-US"/>
              <a:t>Company Confidential</a:t>
            </a:r>
            <a:endParaRPr lang="en-US" dirty="0"/>
          </a:p>
        </p:txBody>
      </p:sp>
      <p:sp>
        <p:nvSpPr>
          <p:cNvPr id="6" name="Slide Number Placeholder 5"/>
          <p:cNvSpPr>
            <a:spLocks noGrp="1"/>
          </p:cNvSpPr>
          <p:nvPr>
            <p:ph type="sldNum" sz="quarter" idx="4"/>
          </p:nvPr>
        </p:nvSpPr>
        <p:spPr>
          <a:xfrm>
            <a:off x="11564203" y="6521443"/>
            <a:ext cx="609600" cy="308237"/>
          </a:xfrm>
          <a:prstGeom prst="rect">
            <a:avLst/>
          </a:prstGeom>
        </p:spPr>
        <p:txBody>
          <a:bodyPr vert="horz" lIns="91440" tIns="45720" rIns="91440" bIns="45720" rtlCol="0" anchor="ctr"/>
          <a:lstStyle>
            <a:lvl1pPr algn="r">
              <a:defRPr sz="933" b="1">
                <a:solidFill>
                  <a:schemeClr val="bg1"/>
                </a:solidFill>
                <a:latin typeface="Arial" pitchFamily="34" charset="0"/>
                <a:cs typeface="Arial" pitchFamily="34" charset="0"/>
              </a:defRPr>
            </a:lvl1pPr>
          </a:lstStyle>
          <a:p>
            <a:fld id="{B6F15528-21DE-4FAA-801E-634DDDAF4B2B}" type="slidenum">
              <a:rPr lang="en-US" smtClean="0"/>
              <a:pPr/>
              <a:t>‹#›</a:t>
            </a:fld>
            <a:endParaRPr lang="en-US" dirty="0"/>
          </a:p>
        </p:txBody>
      </p:sp>
      <p:cxnSp>
        <p:nvCxnSpPr>
          <p:cNvPr id="7" name="Straight Connector 6"/>
          <p:cNvCxnSpPr/>
          <p:nvPr/>
        </p:nvCxnSpPr>
        <p:spPr>
          <a:xfrm>
            <a:off x="0" y="7874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690" y="6522567"/>
            <a:ext cx="1937289" cy="304800"/>
          </a:xfrm>
          <a:prstGeom prst="rect">
            <a:avLst/>
          </a:prstGeom>
        </p:spPr>
      </p:pic>
    </p:spTree>
    <p:extLst>
      <p:ext uri="{BB962C8B-B14F-4D97-AF65-F5344CB8AC3E}">
        <p14:creationId xmlns:p14="http://schemas.microsoft.com/office/powerpoint/2010/main" val="986724421"/>
      </p:ext>
    </p:extLst>
  </p:cSld>
  <p:clrMap bg1="lt1" tx1="dk1" bg2="lt2" tx2="dk2" accent1="accent1" accent2="accent2" accent3="accent3" accent4="accent4" accent5="accent5" accent6="accent6" hlink="hlink" folHlink="folHlink"/>
  <p:sldLayoutIdLst>
    <p:sldLayoutId id="2147483673" r:id="rId1"/>
    <p:sldLayoutId id="2147483693" r:id="rId2"/>
    <p:sldLayoutId id="2147483674" r:id="rId3"/>
    <p:sldLayoutId id="2147483675" r:id="rId4"/>
    <p:sldLayoutId id="2147483676" r:id="rId5"/>
    <p:sldLayoutId id="2147483686" r:id="rId6"/>
    <p:sldLayoutId id="2147483684" r:id="rId7"/>
    <p:sldLayoutId id="2147483685" r:id="rId8"/>
    <p:sldLayoutId id="2147483677" r:id="rId9"/>
    <p:sldLayoutId id="2147483678" r:id="rId10"/>
    <p:sldLayoutId id="2147483679" r:id="rId11"/>
    <p:sldLayoutId id="2147483680" r:id="rId12"/>
    <p:sldLayoutId id="2147483681" r:id="rId13"/>
    <p:sldLayoutId id="2147483682" r:id="rId14"/>
    <p:sldLayoutId id="2147483683" r:id="rId15"/>
    <p:sldLayoutId id="2147483670" r:id="rId16"/>
    <p:sldLayoutId id="2147483671" r:id="rId17"/>
    <p:sldLayoutId id="2147483668" r:id="rId18"/>
    <p:sldLayoutId id="2147483669" r:id="rId19"/>
    <p:sldLayoutId id="2147483687" r:id="rId20"/>
    <p:sldLayoutId id="2147483688" r:id="rId21"/>
    <p:sldLayoutId id="2147483692" r:id="rId22"/>
  </p:sldLayoutIdLst>
  <p:hf hdr="0"/>
  <p:txStyles>
    <p:titleStyle>
      <a:lvl1pPr algn="l" defTabSz="1219170" rtl="0" eaLnBrk="1" latinLnBrk="0" hangingPunct="1">
        <a:spcBef>
          <a:spcPct val="0"/>
        </a:spcBef>
        <a:buNone/>
        <a:defRPr sz="3200" kern="1200">
          <a:solidFill>
            <a:schemeClr val="accent2"/>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Clr>
          <a:schemeClr val="tx1">
            <a:lumMod val="50000"/>
            <a:lumOff val="50000"/>
          </a:schemeClr>
        </a:buClr>
        <a:buFont typeface="Wingdings" pitchFamily="2" charset="2"/>
        <a:buChar char="§"/>
        <a:defRPr sz="26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Clr>
          <a:schemeClr val="accent2"/>
        </a:buClr>
        <a:buFont typeface="Wingdings" pitchFamily="2" charset="2"/>
        <a:buChar char="§"/>
        <a:defRPr sz="24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Clr>
          <a:schemeClr val="tx1">
            <a:lumMod val="50000"/>
            <a:lumOff val="50000"/>
          </a:schemeClr>
        </a:buClr>
        <a:buFont typeface="Wingdings" pitchFamily="2" charset="2"/>
        <a:buChar char="§"/>
        <a:defRPr sz="2133"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Clr>
          <a:schemeClr val="accent2"/>
        </a:buClr>
        <a:buFont typeface="Wingdings" pitchFamily="2" charset="2"/>
        <a:buChar char="§"/>
        <a:defRPr sz="18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Clr>
          <a:schemeClr val="tx1">
            <a:lumMod val="50000"/>
            <a:lumOff val="50000"/>
          </a:schemeClr>
        </a:buClr>
        <a:buFont typeface="Wingdings" pitchFamily="2" charset="2"/>
        <a:buChar char="§"/>
        <a:defRPr sz="18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2.xml"/><Relationship Id="rId1" Type="http://schemas.openxmlformats.org/officeDocument/2006/relationships/themeOverride" Target="../theme/themeOverride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chart" Target="../charts/chart2.xml"/><Relationship Id="rId10" Type="http://schemas.openxmlformats.org/officeDocument/2006/relationships/image" Target="../media/image13.png"/><Relationship Id="rId4" Type="http://schemas.openxmlformats.org/officeDocument/2006/relationships/chart" Target="../charts/chart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a:t>高能物理中的高速高精度信号测试解决方案</a:t>
            </a:r>
            <a:endParaRPr lang="en-US" dirty="0"/>
          </a:p>
        </p:txBody>
      </p:sp>
      <p:sp>
        <p:nvSpPr>
          <p:cNvPr id="3" name="Subtitle 2">
            <a:extLst>
              <a:ext uri="{FF2B5EF4-FFF2-40B4-BE49-F238E27FC236}">
                <a16:creationId xmlns:a16="http://schemas.microsoft.com/office/drawing/2014/main" id="{A18EE982-B929-4122-1CA8-EF7768FF95E0}"/>
              </a:ext>
            </a:extLst>
          </p:cNvPr>
          <p:cNvSpPr>
            <a:spLocks noGrp="1"/>
          </p:cNvSpPr>
          <p:nvPr>
            <p:ph type="subTitle" idx="1"/>
          </p:nvPr>
        </p:nvSpPr>
        <p:spPr/>
        <p:txBody>
          <a:bodyPr/>
          <a:lstStyle/>
          <a:p>
            <a:endParaRPr lang="en-US"/>
          </a:p>
        </p:txBody>
      </p:sp>
      <p:sp>
        <p:nvSpPr>
          <p:cNvPr id="5" name="Title 1"/>
          <p:cNvSpPr txBox="1">
            <a:spLocks/>
          </p:cNvSpPr>
          <p:nvPr/>
        </p:nvSpPr>
        <p:spPr>
          <a:xfrm>
            <a:off x="533400" y="4114800"/>
            <a:ext cx="9765243" cy="1828799"/>
          </a:xfrm>
          <a:prstGeom prst="rect">
            <a:avLst/>
          </a:prstGeom>
        </p:spPr>
        <p:txBody>
          <a:bodyPr vert="horz" lIns="91440" tIns="45720" rIns="91440" bIns="45720" rtlCol="0" anchor="b">
            <a:normAutofit/>
          </a:bodyPr>
          <a:lstStyle>
            <a:lvl1pPr algn="l" defTabSz="1219170" rtl="0" eaLnBrk="1" latinLnBrk="0" hangingPunct="1">
              <a:spcBef>
                <a:spcPct val="0"/>
              </a:spcBef>
              <a:buNone/>
              <a:defRPr sz="3733"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zh-CN" altLang="en-US" sz="2000" dirty="0">
                <a:solidFill>
                  <a:schemeClr val="accent4"/>
                </a:solidFill>
              </a:rPr>
              <a:t>特励达力科公司  王博</a:t>
            </a:r>
            <a:endParaRPr lang="en-US" altLang="zh-CN" sz="2000" dirty="0">
              <a:solidFill>
                <a:schemeClr val="accent4"/>
              </a:solidFill>
            </a:endParaRPr>
          </a:p>
          <a:p>
            <a:r>
              <a:rPr lang="en-US" altLang="zh-CN" sz="2000" dirty="0">
                <a:solidFill>
                  <a:schemeClr val="accent4"/>
                </a:solidFill>
              </a:rPr>
              <a:t>2025.11.07 </a:t>
            </a:r>
          </a:p>
        </p:txBody>
      </p:sp>
      <p:sp>
        <p:nvSpPr>
          <p:cNvPr id="4" name="flSlide192Footer">
            <a:extLst>
              <a:ext uri="{FF2B5EF4-FFF2-40B4-BE49-F238E27FC236}">
                <a16:creationId xmlns:a16="http://schemas.microsoft.com/office/drawing/2014/main" id="{72BFEE7F-D22E-4B1F-8472-1EE9890EB710}"/>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48280877"/>
      </p:ext>
    </p:extLst>
  </p:cSld>
  <p:clrMapOvr>
    <a:masterClrMapping/>
  </p:clrMapOvr>
  <mc:AlternateContent xmlns:mc="http://schemas.openxmlformats.org/markup-compatibility/2006" xmlns:p14="http://schemas.microsoft.com/office/powerpoint/2010/main">
    <mc:Choice Requires="p14">
      <p:transition spd="slow" p14:dur="2000" advTm="1426"/>
    </mc:Choice>
    <mc:Fallback xmlns="">
      <p:transition spd="slow" advTm="14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8BC36F-5E48-B2AB-860B-5B30D673689C}"/>
              </a:ext>
            </a:extLst>
          </p:cNvPr>
          <p:cNvSpPr>
            <a:spLocks noGrp="1"/>
          </p:cNvSpPr>
          <p:nvPr>
            <p:ph type="title"/>
          </p:nvPr>
        </p:nvSpPr>
        <p:spPr/>
        <p:txBody>
          <a:bodyPr/>
          <a:lstStyle/>
          <a:p>
            <a:r>
              <a:rPr lang="zh-CN" altLang="en-US" dirty="0"/>
              <a:t>案例一 如何选择合适的示波器</a:t>
            </a:r>
          </a:p>
        </p:txBody>
      </p:sp>
      <p:sp>
        <p:nvSpPr>
          <p:cNvPr id="3" name="内容占位符 2">
            <a:extLst>
              <a:ext uri="{FF2B5EF4-FFF2-40B4-BE49-F238E27FC236}">
                <a16:creationId xmlns:a16="http://schemas.microsoft.com/office/drawing/2014/main" id="{241318B3-C6D8-DB64-D9BC-12F079BB7A54}"/>
              </a:ext>
            </a:extLst>
          </p:cNvPr>
          <p:cNvSpPr>
            <a:spLocks noGrp="1"/>
          </p:cNvSpPr>
          <p:nvPr>
            <p:ph idx="1"/>
          </p:nvPr>
        </p:nvSpPr>
        <p:spPr>
          <a:xfrm>
            <a:off x="533400" y="1219200"/>
            <a:ext cx="11353800" cy="4678365"/>
          </a:xfrm>
        </p:spPr>
        <p:txBody>
          <a:bodyPr/>
          <a:lstStyle/>
          <a:p>
            <a:r>
              <a:rPr lang="zh-CN" altLang="en-US" b="1" dirty="0">
                <a:latin typeface="+mn-lt"/>
              </a:rPr>
              <a:t>问题： </a:t>
            </a:r>
            <a:r>
              <a:rPr lang="zh-CN" altLang="en-US" dirty="0">
                <a:latin typeface="+mn-lt"/>
              </a:rPr>
              <a:t>我们需要测量两个信号的相对时延稳定度，触发信号频率较低，另一路信号频率较高。我们测试时发现采用不同的设备获得的结果有很大的波动，到底选择怎样规格的示波器测得的结果是更准确的呢？</a:t>
            </a:r>
            <a:endParaRPr lang="en-US" altLang="zh-CN" dirty="0">
              <a:latin typeface="+mn-lt"/>
            </a:endParaRPr>
          </a:p>
          <a:p>
            <a:endParaRPr lang="en-US" altLang="zh-CN" dirty="0">
              <a:latin typeface="+mn-lt"/>
            </a:endParaRPr>
          </a:p>
          <a:p>
            <a:endParaRPr lang="en-US" altLang="zh-CN" dirty="0">
              <a:latin typeface="+mn-lt"/>
            </a:endParaRPr>
          </a:p>
          <a:p>
            <a:endParaRPr lang="en-US" altLang="zh-CN" dirty="0">
              <a:latin typeface="+mn-lt"/>
            </a:endParaRPr>
          </a:p>
          <a:p>
            <a:r>
              <a:rPr lang="zh-CN" altLang="en-US" dirty="0">
                <a:latin typeface="+mn-lt"/>
              </a:rPr>
              <a:t>关键字： 示波器测量准确度</a:t>
            </a:r>
            <a:endParaRPr lang="zh-CN" altLang="en-US" dirty="0"/>
          </a:p>
        </p:txBody>
      </p:sp>
      <p:sp>
        <p:nvSpPr>
          <p:cNvPr id="4" name="日期占位符 3">
            <a:extLst>
              <a:ext uri="{FF2B5EF4-FFF2-40B4-BE49-F238E27FC236}">
                <a16:creationId xmlns:a16="http://schemas.microsoft.com/office/drawing/2014/main" id="{3F41A9E8-229D-7332-FD42-A5E418F86353}"/>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D4EDC27E-26E2-0910-93F7-AE7A9D6BE8BB}"/>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FB751B4D-788E-2516-6AC0-90CC82684AF8}"/>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626565908"/>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FE9E8-A08A-8B21-539E-14D6AA3955C5}"/>
              </a:ext>
            </a:extLst>
          </p:cNvPr>
          <p:cNvSpPr>
            <a:spLocks noGrp="1"/>
          </p:cNvSpPr>
          <p:nvPr>
            <p:ph type="title"/>
          </p:nvPr>
        </p:nvSpPr>
        <p:spPr/>
        <p:txBody>
          <a:bodyPr/>
          <a:lstStyle/>
          <a:p>
            <a:r>
              <a:rPr lang="zh-CN" altLang="en-US" dirty="0"/>
              <a:t>如何提升测量准确度</a:t>
            </a:r>
          </a:p>
        </p:txBody>
      </p:sp>
      <p:sp>
        <p:nvSpPr>
          <p:cNvPr id="4" name="日期占位符 3">
            <a:extLst>
              <a:ext uri="{FF2B5EF4-FFF2-40B4-BE49-F238E27FC236}">
                <a16:creationId xmlns:a16="http://schemas.microsoft.com/office/drawing/2014/main" id="{3504D307-BDEC-9195-F06E-116752406532}"/>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EC4C5FD0-49FF-CA14-C418-9CCFD2A20091}"/>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40A2096F-036E-4DB8-1313-A128D7BE0059}"/>
              </a:ext>
            </a:extLst>
          </p:cNvPr>
          <p:cNvSpPr>
            <a:spLocks noGrp="1"/>
          </p:cNvSpPr>
          <p:nvPr>
            <p:ph type="sldNum" sz="quarter" idx="12"/>
          </p:nvPr>
        </p:nvSpPr>
        <p:spPr/>
        <p:txBody>
          <a:bodyPr/>
          <a:lstStyle/>
          <a:p>
            <a:fld id="{B6F15528-21DE-4FAA-801E-634DDDAF4B2B}" type="slidenum">
              <a:rPr lang="en-US" smtClean="0"/>
              <a:pPr/>
              <a:t>11</a:t>
            </a:fld>
            <a:endParaRPr lang="en-US" dirty="0"/>
          </a:p>
        </p:txBody>
      </p:sp>
      <p:grpSp>
        <p:nvGrpSpPr>
          <p:cNvPr id="7" name="Group 25">
            <a:extLst>
              <a:ext uri="{FF2B5EF4-FFF2-40B4-BE49-F238E27FC236}">
                <a16:creationId xmlns:a16="http://schemas.microsoft.com/office/drawing/2014/main" id="{D16139A0-189B-69B6-077F-8E6312CED201}"/>
              </a:ext>
            </a:extLst>
          </p:cNvPr>
          <p:cNvGrpSpPr>
            <a:grpSpLocks/>
          </p:cNvGrpSpPr>
          <p:nvPr/>
        </p:nvGrpSpPr>
        <p:grpSpPr bwMode="auto">
          <a:xfrm>
            <a:off x="1478316" y="990600"/>
            <a:ext cx="8915400" cy="5181600"/>
            <a:chOff x="192" y="640"/>
            <a:chExt cx="5304" cy="3008"/>
          </a:xfrm>
        </p:grpSpPr>
        <p:pic>
          <p:nvPicPr>
            <p:cNvPr id="8" name="Picture 2">
              <a:extLst>
                <a:ext uri="{FF2B5EF4-FFF2-40B4-BE49-F238E27FC236}">
                  <a16:creationId xmlns:a16="http://schemas.microsoft.com/office/drawing/2014/main" id="{8519475A-3857-9F63-C383-D2DED353C412}"/>
                </a:ext>
              </a:extLst>
            </p:cNvPr>
            <p:cNvPicPr>
              <a:picLocks noChangeArrowheads="1"/>
            </p:cNvPicPr>
            <p:nvPr/>
          </p:nvPicPr>
          <p:blipFill>
            <a:blip r:embed="rId3"/>
            <a:srcRect/>
            <a:stretch>
              <a:fillRect/>
            </a:stretch>
          </p:blipFill>
          <p:spPr bwMode="auto">
            <a:xfrm>
              <a:off x="192" y="1152"/>
              <a:ext cx="5304" cy="2452"/>
            </a:xfrm>
            <a:prstGeom prst="rect">
              <a:avLst/>
            </a:prstGeom>
            <a:noFill/>
            <a:ln w="9525">
              <a:noFill/>
              <a:miter lim="800000"/>
              <a:headEnd/>
              <a:tailEnd/>
            </a:ln>
            <a:effectLst/>
          </p:spPr>
        </p:pic>
        <p:sp>
          <p:nvSpPr>
            <p:cNvPr id="9" name="Rectangle 8">
              <a:extLst>
                <a:ext uri="{FF2B5EF4-FFF2-40B4-BE49-F238E27FC236}">
                  <a16:creationId xmlns:a16="http://schemas.microsoft.com/office/drawing/2014/main" id="{13AF7D0F-1906-BB6A-A9B6-30BA672FA195}"/>
                </a:ext>
              </a:extLst>
            </p:cNvPr>
            <p:cNvSpPr>
              <a:spLocks noChangeArrowheads="1"/>
            </p:cNvSpPr>
            <p:nvPr/>
          </p:nvSpPr>
          <p:spPr bwMode="auto">
            <a:xfrm>
              <a:off x="912" y="3070"/>
              <a:ext cx="567"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触发抖动</a:t>
              </a:r>
              <a:endParaRPr lang="en-US" altLang="zh-CN" sz="1400" dirty="0">
                <a:solidFill>
                  <a:srgbClr val="FF0000"/>
                </a:solidFill>
              </a:endParaRPr>
            </a:p>
          </p:txBody>
        </p:sp>
        <p:sp>
          <p:nvSpPr>
            <p:cNvPr id="10" name="Rectangle 9">
              <a:extLst>
                <a:ext uri="{FF2B5EF4-FFF2-40B4-BE49-F238E27FC236}">
                  <a16:creationId xmlns:a16="http://schemas.microsoft.com/office/drawing/2014/main" id="{484BAF38-8178-F8A7-2B02-267A3369E856}"/>
                </a:ext>
              </a:extLst>
            </p:cNvPr>
            <p:cNvSpPr>
              <a:spLocks noChangeArrowheads="1"/>
            </p:cNvSpPr>
            <p:nvPr/>
          </p:nvSpPr>
          <p:spPr bwMode="auto">
            <a:xfrm>
              <a:off x="1960" y="640"/>
              <a:ext cx="599"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孔径误差 </a:t>
              </a:r>
              <a:endParaRPr lang="en-US" altLang="zh-CN" sz="1400" dirty="0">
                <a:solidFill>
                  <a:srgbClr val="FF0000"/>
                </a:solidFill>
              </a:endParaRPr>
            </a:p>
          </p:txBody>
        </p:sp>
        <p:sp>
          <p:nvSpPr>
            <p:cNvPr id="11" name="Rectangle 10">
              <a:extLst>
                <a:ext uri="{FF2B5EF4-FFF2-40B4-BE49-F238E27FC236}">
                  <a16:creationId xmlns:a16="http://schemas.microsoft.com/office/drawing/2014/main" id="{748B37A0-16AF-479C-EB77-1D01E5EA9D9E}"/>
                </a:ext>
              </a:extLst>
            </p:cNvPr>
            <p:cNvSpPr>
              <a:spLocks noChangeArrowheads="1"/>
            </p:cNvSpPr>
            <p:nvPr/>
          </p:nvSpPr>
          <p:spPr bwMode="auto">
            <a:xfrm>
              <a:off x="4032" y="3456"/>
              <a:ext cx="681"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时基稳定性</a:t>
              </a:r>
              <a:endParaRPr lang="en-US" altLang="zh-CN" sz="1400" dirty="0">
                <a:solidFill>
                  <a:schemeClr val="hlink"/>
                </a:solidFill>
              </a:endParaRPr>
            </a:p>
          </p:txBody>
        </p:sp>
        <p:sp>
          <p:nvSpPr>
            <p:cNvPr id="12" name="Rectangle 11">
              <a:extLst>
                <a:ext uri="{FF2B5EF4-FFF2-40B4-BE49-F238E27FC236}">
                  <a16:creationId xmlns:a16="http://schemas.microsoft.com/office/drawing/2014/main" id="{30C5C9FE-D03E-3FD0-2923-33C06F5F1F96}"/>
                </a:ext>
              </a:extLst>
            </p:cNvPr>
            <p:cNvSpPr>
              <a:spLocks noChangeArrowheads="1"/>
            </p:cNvSpPr>
            <p:nvPr/>
          </p:nvSpPr>
          <p:spPr bwMode="auto">
            <a:xfrm>
              <a:off x="952" y="688"/>
              <a:ext cx="341"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带宽</a:t>
              </a:r>
              <a:endParaRPr lang="en-US" altLang="zh-CN" sz="1400" dirty="0">
                <a:solidFill>
                  <a:srgbClr val="FF0000"/>
                </a:solidFill>
              </a:endParaRPr>
            </a:p>
          </p:txBody>
        </p:sp>
        <p:sp>
          <p:nvSpPr>
            <p:cNvPr id="13" name="Rectangle 12">
              <a:extLst>
                <a:ext uri="{FF2B5EF4-FFF2-40B4-BE49-F238E27FC236}">
                  <a16:creationId xmlns:a16="http://schemas.microsoft.com/office/drawing/2014/main" id="{FF6C0844-5073-E61E-B749-3F0C1AE20DE1}"/>
                </a:ext>
              </a:extLst>
            </p:cNvPr>
            <p:cNvSpPr>
              <a:spLocks noChangeArrowheads="1"/>
            </p:cNvSpPr>
            <p:nvPr/>
          </p:nvSpPr>
          <p:spPr bwMode="auto">
            <a:xfrm>
              <a:off x="3025" y="784"/>
              <a:ext cx="567"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幅值误差</a:t>
              </a:r>
              <a:endParaRPr lang="en-US" altLang="zh-CN" sz="1400" dirty="0">
                <a:solidFill>
                  <a:srgbClr val="FF0000"/>
                </a:solidFill>
              </a:endParaRPr>
            </a:p>
          </p:txBody>
        </p:sp>
        <p:sp>
          <p:nvSpPr>
            <p:cNvPr id="14" name="Line 13">
              <a:extLst>
                <a:ext uri="{FF2B5EF4-FFF2-40B4-BE49-F238E27FC236}">
                  <a16:creationId xmlns:a16="http://schemas.microsoft.com/office/drawing/2014/main" id="{874BF95B-6C0B-C545-8732-9FFB8375550F}"/>
                </a:ext>
              </a:extLst>
            </p:cNvPr>
            <p:cNvSpPr>
              <a:spLocks noChangeShapeType="1"/>
            </p:cNvSpPr>
            <p:nvPr/>
          </p:nvSpPr>
          <p:spPr bwMode="auto">
            <a:xfrm flipH="1" flipV="1">
              <a:off x="3652" y="3172"/>
              <a:ext cx="386" cy="386"/>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15" name="Line 14">
              <a:extLst>
                <a:ext uri="{FF2B5EF4-FFF2-40B4-BE49-F238E27FC236}">
                  <a16:creationId xmlns:a16="http://schemas.microsoft.com/office/drawing/2014/main" id="{934DCCAC-77B8-152E-E3EE-B00FEA6476E1}"/>
                </a:ext>
              </a:extLst>
            </p:cNvPr>
            <p:cNvSpPr>
              <a:spLocks noChangeShapeType="1"/>
            </p:cNvSpPr>
            <p:nvPr/>
          </p:nvSpPr>
          <p:spPr bwMode="auto">
            <a:xfrm flipV="1">
              <a:off x="1348" y="2740"/>
              <a:ext cx="258" cy="290"/>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16" name="Line 15">
              <a:extLst>
                <a:ext uri="{FF2B5EF4-FFF2-40B4-BE49-F238E27FC236}">
                  <a16:creationId xmlns:a16="http://schemas.microsoft.com/office/drawing/2014/main" id="{650ED122-6105-2FEF-52D6-688666CC41A9}"/>
                </a:ext>
              </a:extLst>
            </p:cNvPr>
            <p:cNvSpPr>
              <a:spLocks noChangeShapeType="1"/>
            </p:cNvSpPr>
            <p:nvPr/>
          </p:nvSpPr>
          <p:spPr bwMode="auto">
            <a:xfrm flipH="1">
              <a:off x="724" y="888"/>
              <a:ext cx="294" cy="302"/>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17" name="Line 16">
              <a:extLst>
                <a:ext uri="{FF2B5EF4-FFF2-40B4-BE49-F238E27FC236}">
                  <a16:creationId xmlns:a16="http://schemas.microsoft.com/office/drawing/2014/main" id="{80FEB863-FF1E-5F5F-A763-9E412FBBE01A}"/>
                </a:ext>
              </a:extLst>
            </p:cNvPr>
            <p:cNvSpPr>
              <a:spLocks noChangeShapeType="1"/>
            </p:cNvSpPr>
            <p:nvPr/>
          </p:nvSpPr>
          <p:spPr bwMode="auto">
            <a:xfrm flipH="1">
              <a:off x="2646" y="1030"/>
              <a:ext cx="386" cy="210"/>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18" name="Line 17">
              <a:extLst>
                <a:ext uri="{FF2B5EF4-FFF2-40B4-BE49-F238E27FC236}">
                  <a16:creationId xmlns:a16="http://schemas.microsoft.com/office/drawing/2014/main" id="{74D400C8-E622-E54A-62E7-570F6E9E4358}"/>
                </a:ext>
              </a:extLst>
            </p:cNvPr>
            <p:cNvSpPr>
              <a:spLocks noChangeShapeType="1"/>
            </p:cNvSpPr>
            <p:nvPr/>
          </p:nvSpPr>
          <p:spPr bwMode="auto">
            <a:xfrm flipH="1">
              <a:off x="1684" y="936"/>
              <a:ext cx="294" cy="302"/>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19" name="Rectangle 18">
              <a:extLst>
                <a:ext uri="{FF2B5EF4-FFF2-40B4-BE49-F238E27FC236}">
                  <a16:creationId xmlns:a16="http://schemas.microsoft.com/office/drawing/2014/main" id="{73285CA0-31FE-F279-D3DD-A45E4926F75C}"/>
                </a:ext>
              </a:extLst>
            </p:cNvPr>
            <p:cNvSpPr>
              <a:spLocks noChangeArrowheads="1"/>
            </p:cNvSpPr>
            <p:nvPr/>
          </p:nvSpPr>
          <p:spPr bwMode="auto">
            <a:xfrm>
              <a:off x="3831" y="640"/>
              <a:ext cx="567"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插值误差</a:t>
              </a:r>
              <a:endParaRPr lang="en-US" altLang="zh-CN" sz="1400" dirty="0">
                <a:solidFill>
                  <a:srgbClr val="FF0000"/>
                </a:solidFill>
              </a:endParaRPr>
            </a:p>
          </p:txBody>
        </p:sp>
        <p:sp>
          <p:nvSpPr>
            <p:cNvPr id="20" name="Line 19">
              <a:extLst>
                <a:ext uri="{FF2B5EF4-FFF2-40B4-BE49-F238E27FC236}">
                  <a16:creationId xmlns:a16="http://schemas.microsoft.com/office/drawing/2014/main" id="{F8F430C4-28CE-B646-65C4-49287BD63C63}"/>
                </a:ext>
              </a:extLst>
            </p:cNvPr>
            <p:cNvSpPr>
              <a:spLocks noChangeShapeType="1"/>
            </p:cNvSpPr>
            <p:nvPr/>
          </p:nvSpPr>
          <p:spPr bwMode="auto">
            <a:xfrm>
              <a:off x="4390" y="886"/>
              <a:ext cx="498" cy="354"/>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21" name="Rectangle 20">
              <a:extLst>
                <a:ext uri="{FF2B5EF4-FFF2-40B4-BE49-F238E27FC236}">
                  <a16:creationId xmlns:a16="http://schemas.microsoft.com/office/drawing/2014/main" id="{D4348246-8BA1-9DD2-F276-1915D5B609F9}"/>
                </a:ext>
              </a:extLst>
            </p:cNvPr>
            <p:cNvSpPr>
              <a:spLocks noChangeArrowheads="1"/>
            </p:cNvSpPr>
            <p:nvPr/>
          </p:nvSpPr>
          <p:spPr bwMode="auto">
            <a:xfrm>
              <a:off x="4368" y="2160"/>
              <a:ext cx="454"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采样率</a:t>
              </a:r>
              <a:endParaRPr lang="en-US" altLang="zh-CN" sz="1400" dirty="0">
                <a:solidFill>
                  <a:srgbClr val="FF0000"/>
                </a:solidFill>
              </a:endParaRPr>
            </a:p>
          </p:txBody>
        </p:sp>
        <p:sp>
          <p:nvSpPr>
            <p:cNvPr id="22" name="Line 21">
              <a:extLst>
                <a:ext uri="{FF2B5EF4-FFF2-40B4-BE49-F238E27FC236}">
                  <a16:creationId xmlns:a16="http://schemas.microsoft.com/office/drawing/2014/main" id="{BC86EE8D-E0CB-3A21-941A-8E5C3423894A}"/>
                </a:ext>
              </a:extLst>
            </p:cNvPr>
            <p:cNvSpPr>
              <a:spLocks noChangeShapeType="1"/>
            </p:cNvSpPr>
            <p:nvPr/>
          </p:nvSpPr>
          <p:spPr bwMode="auto">
            <a:xfrm flipH="1">
              <a:off x="3753" y="2265"/>
              <a:ext cx="626" cy="210"/>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23" name="Line 22">
              <a:extLst>
                <a:ext uri="{FF2B5EF4-FFF2-40B4-BE49-F238E27FC236}">
                  <a16:creationId xmlns:a16="http://schemas.microsoft.com/office/drawing/2014/main" id="{83CD7858-48E7-62B9-0A52-92719968E635}"/>
                </a:ext>
              </a:extLst>
            </p:cNvPr>
            <p:cNvSpPr>
              <a:spLocks noChangeShapeType="1"/>
            </p:cNvSpPr>
            <p:nvPr/>
          </p:nvSpPr>
          <p:spPr bwMode="auto">
            <a:xfrm flipH="1" flipV="1">
              <a:off x="3892" y="1637"/>
              <a:ext cx="482" cy="615"/>
            </a:xfrm>
            <a:prstGeom prst="line">
              <a:avLst/>
            </a:prstGeom>
            <a:noFill/>
            <a:ln w="25400">
              <a:solidFill>
                <a:schemeClr val="hlink"/>
              </a:solidFill>
              <a:round/>
              <a:headEnd type="none" w="sm" len="sm"/>
              <a:tailEnd type="stealth" w="med" len="med"/>
            </a:ln>
            <a:effectLst/>
          </p:spPr>
          <p:txBody>
            <a:bodyPr wrap="none" anchor="ctr"/>
            <a:lstStyle/>
            <a:p>
              <a:endParaRPr lang="en-US"/>
            </a:p>
          </p:txBody>
        </p:sp>
        <p:sp>
          <p:nvSpPr>
            <p:cNvPr id="24" name="Rectangle 23">
              <a:extLst>
                <a:ext uri="{FF2B5EF4-FFF2-40B4-BE49-F238E27FC236}">
                  <a16:creationId xmlns:a16="http://schemas.microsoft.com/office/drawing/2014/main" id="{73FA4768-BBA4-5EA7-C725-D4649A2AE172}"/>
                </a:ext>
              </a:extLst>
            </p:cNvPr>
            <p:cNvSpPr>
              <a:spLocks noChangeArrowheads="1"/>
            </p:cNvSpPr>
            <p:nvPr/>
          </p:nvSpPr>
          <p:spPr bwMode="auto">
            <a:xfrm>
              <a:off x="1056" y="912"/>
              <a:ext cx="567" cy="192"/>
            </a:xfrm>
            <a:prstGeom prst="rect">
              <a:avLst/>
            </a:prstGeom>
            <a:noFill/>
            <a:ln w="9525">
              <a:noFill/>
              <a:miter lim="800000"/>
              <a:headEnd/>
              <a:tailEnd/>
            </a:ln>
            <a:effectLst/>
          </p:spPr>
          <p:txBody>
            <a:bodyPr wrap="none" lIns="90488" tIns="44450" rIns="90488" bIns="44450">
              <a:spAutoFit/>
            </a:bodyPr>
            <a:lstStyle/>
            <a:p>
              <a:r>
                <a:rPr lang="zh-CN" altLang="en-US" sz="1400" dirty="0">
                  <a:solidFill>
                    <a:srgbClr val="FF0000"/>
                  </a:solidFill>
                </a:rPr>
                <a:t>垂直噪声</a:t>
              </a:r>
              <a:endParaRPr lang="en-US" altLang="zh-CN" sz="1400" dirty="0">
                <a:solidFill>
                  <a:srgbClr val="FF0000"/>
                </a:solidFill>
              </a:endParaRPr>
            </a:p>
          </p:txBody>
        </p:sp>
        <p:sp>
          <p:nvSpPr>
            <p:cNvPr id="25" name="Line 24">
              <a:extLst>
                <a:ext uri="{FF2B5EF4-FFF2-40B4-BE49-F238E27FC236}">
                  <a16:creationId xmlns:a16="http://schemas.microsoft.com/office/drawing/2014/main" id="{2C8C1E48-5BC2-D6E6-82ED-D1697BF6D049}"/>
                </a:ext>
              </a:extLst>
            </p:cNvPr>
            <p:cNvSpPr>
              <a:spLocks noChangeShapeType="1"/>
            </p:cNvSpPr>
            <p:nvPr/>
          </p:nvSpPr>
          <p:spPr bwMode="auto">
            <a:xfrm flipH="1">
              <a:off x="816" y="1008"/>
              <a:ext cx="240" cy="254"/>
            </a:xfrm>
            <a:prstGeom prst="line">
              <a:avLst/>
            </a:prstGeom>
            <a:noFill/>
            <a:ln w="25400">
              <a:solidFill>
                <a:schemeClr val="hlink"/>
              </a:solidFill>
              <a:round/>
              <a:headEnd type="none" w="sm" len="sm"/>
              <a:tailEnd type="stealth" w="med" len="med"/>
            </a:ln>
            <a:effectLst/>
          </p:spPr>
          <p:txBody>
            <a:bodyPr wrap="none" anchor="ctr"/>
            <a:lstStyle/>
            <a:p>
              <a:endParaRPr lang="en-US"/>
            </a:p>
          </p:txBody>
        </p:sp>
      </p:grpSp>
    </p:spTree>
    <p:extLst>
      <p:ext uri="{BB962C8B-B14F-4D97-AF65-F5344CB8AC3E}">
        <p14:creationId xmlns:p14="http://schemas.microsoft.com/office/powerpoint/2010/main" val="2546332239"/>
      </p:ext>
    </p:extLst>
  </p:cSld>
  <p:clrMapOvr>
    <a:masterClrMapping/>
  </p:clrMapOvr>
  <mc:AlternateContent xmlns:mc="http://schemas.openxmlformats.org/markup-compatibility/2006" xmlns:p14="http://schemas.microsoft.com/office/powerpoint/2010/main">
    <mc:Choice Requires="p14">
      <p:transition spd="slow" p14:dur="2000" advTm="4"/>
    </mc:Choice>
    <mc:Fallback xmlns="">
      <p:transition spd="slow" advTm="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8C2CF-8214-1B27-FD11-0DD25CB03D9E}"/>
              </a:ext>
            </a:extLst>
          </p:cNvPr>
          <p:cNvSpPr>
            <a:spLocks noGrp="1"/>
          </p:cNvSpPr>
          <p:nvPr>
            <p:ph type="title"/>
          </p:nvPr>
        </p:nvSpPr>
        <p:spPr/>
        <p:txBody>
          <a:bodyPr/>
          <a:lstStyle/>
          <a:p>
            <a:r>
              <a:rPr lang="zh-CN" altLang="en-US" dirty="0"/>
              <a:t>水平量测量准确度的影响因素</a:t>
            </a:r>
          </a:p>
        </p:txBody>
      </p:sp>
      <p:sp>
        <p:nvSpPr>
          <p:cNvPr id="4" name="日期占位符 3">
            <a:extLst>
              <a:ext uri="{FF2B5EF4-FFF2-40B4-BE49-F238E27FC236}">
                <a16:creationId xmlns:a16="http://schemas.microsoft.com/office/drawing/2014/main" id="{71E39A78-4CC9-D8CB-E790-76A61249B3DB}"/>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CA4E2CDE-DC9C-AA30-4AB3-30D914FD28CF}"/>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E68EFBAD-7C1D-AD84-65D2-C6EC9B44E8B0}"/>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7" name="Picture 3">
            <a:extLst>
              <a:ext uri="{FF2B5EF4-FFF2-40B4-BE49-F238E27FC236}">
                <a16:creationId xmlns:a16="http://schemas.microsoft.com/office/drawing/2014/main" id="{FD189E59-F600-7428-E7E3-0671F9668A98}"/>
              </a:ext>
            </a:extLst>
          </p:cNvPr>
          <p:cNvPicPr>
            <a:picLocks noChangeAspect="1"/>
          </p:cNvPicPr>
          <p:nvPr/>
        </p:nvPicPr>
        <p:blipFill>
          <a:blip r:embed="rId2"/>
          <a:stretch>
            <a:fillRect/>
          </a:stretch>
        </p:blipFill>
        <p:spPr>
          <a:xfrm>
            <a:off x="76200" y="1143000"/>
            <a:ext cx="12039600" cy="2550445"/>
          </a:xfrm>
          <a:prstGeom prst="rect">
            <a:avLst/>
          </a:prstGeom>
        </p:spPr>
      </p:pic>
      <p:pic>
        <p:nvPicPr>
          <p:cNvPr id="8" name="図 13">
            <a:extLst>
              <a:ext uri="{FF2B5EF4-FFF2-40B4-BE49-F238E27FC236}">
                <a16:creationId xmlns:a16="http://schemas.microsoft.com/office/drawing/2014/main" id="{725C3A64-B250-B245-9589-65CC34768015}"/>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38400" y="3693445"/>
            <a:ext cx="2699656" cy="2626213"/>
          </a:xfrm>
          <a:prstGeom prst="rect">
            <a:avLst/>
          </a:prstGeom>
          <a:noFill/>
          <a:ln>
            <a:noFill/>
          </a:ln>
        </p:spPr>
      </p:pic>
      <p:sp>
        <p:nvSpPr>
          <p:cNvPr id="9" name="テキスト ボックス 5">
            <a:extLst>
              <a:ext uri="{FF2B5EF4-FFF2-40B4-BE49-F238E27FC236}">
                <a16:creationId xmlns:a16="http://schemas.microsoft.com/office/drawing/2014/main" id="{8EFED19C-732E-BC78-E848-D5E98318A94F}"/>
              </a:ext>
            </a:extLst>
          </p:cNvPr>
          <p:cNvSpPr txBox="1"/>
          <p:nvPr/>
        </p:nvSpPr>
        <p:spPr>
          <a:xfrm>
            <a:off x="6248400" y="4648200"/>
            <a:ext cx="5334000" cy="461665"/>
          </a:xfrm>
          <a:prstGeom prst="rect">
            <a:avLst/>
          </a:prstGeom>
          <a:noFill/>
        </p:spPr>
        <p:txBody>
          <a:bodyPr wrap="square" rtlCol="0">
            <a:spAutoFit/>
          </a:bodyPr>
          <a:lstStyle/>
          <a:p>
            <a:r>
              <a:rPr kumimoji="1" lang="zh-CN" altLang="en-US" sz="2400" dirty="0"/>
              <a:t>斜率会将垂直噪声转换为水平抖动</a:t>
            </a:r>
            <a:endParaRPr kumimoji="1" lang="ja-JP" altLang="en-US" sz="2400" dirty="0"/>
          </a:p>
        </p:txBody>
      </p:sp>
    </p:spTree>
    <p:extLst>
      <p:ext uri="{BB962C8B-B14F-4D97-AF65-F5344CB8AC3E}">
        <p14:creationId xmlns:p14="http://schemas.microsoft.com/office/powerpoint/2010/main" val="3682459169"/>
      </p:ext>
    </p:extLst>
  </p:cSld>
  <p:clrMapOvr>
    <a:masterClrMapping/>
  </p:clrMapOvr>
  <mc:AlternateContent xmlns:mc="http://schemas.openxmlformats.org/markup-compatibility/2006" xmlns:p14="http://schemas.microsoft.com/office/powerpoint/2010/main">
    <mc:Choice Requires="p14">
      <p:transition spd="slow" p14:dur="2000" advTm="4"/>
    </mc:Choice>
    <mc:Fallback xmlns="">
      <p:transition spd="slow" advTm="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300EA-F021-C14C-DCDF-17A9AB5DBD4D}"/>
              </a:ext>
            </a:extLst>
          </p:cNvPr>
          <p:cNvSpPr>
            <a:spLocks noGrp="1"/>
          </p:cNvSpPr>
          <p:nvPr>
            <p:ph type="title"/>
          </p:nvPr>
        </p:nvSpPr>
        <p:spPr/>
        <p:txBody>
          <a:bodyPr>
            <a:normAutofit/>
          </a:bodyPr>
          <a:lstStyle/>
          <a:p>
            <a:r>
              <a:rPr lang="zh-CN" altLang="en-US" dirty="0"/>
              <a:t>测量微小抖动的信号</a:t>
            </a:r>
            <a:r>
              <a:rPr lang="en-US" altLang="zh-CN" dirty="0"/>
              <a:t>OUT0 VS OUT1-8bit</a:t>
            </a:r>
            <a:endParaRPr lang="zh-CN" altLang="en-US" dirty="0"/>
          </a:p>
        </p:txBody>
      </p:sp>
      <p:sp>
        <p:nvSpPr>
          <p:cNvPr id="4" name="日期占位符 3">
            <a:extLst>
              <a:ext uri="{FF2B5EF4-FFF2-40B4-BE49-F238E27FC236}">
                <a16:creationId xmlns:a16="http://schemas.microsoft.com/office/drawing/2014/main" id="{701B0337-8DB4-A90B-1EC4-9CD56103A30C}"/>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9EC5E384-8CD9-A4CC-44CC-7883A0A9A8B6}"/>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E6E2B058-7EAD-7CDA-6ED4-D77A3E5145CD}"/>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灯片编号占位符 3">
            <a:extLst>
              <a:ext uri="{FF2B5EF4-FFF2-40B4-BE49-F238E27FC236}">
                <a16:creationId xmlns:a16="http://schemas.microsoft.com/office/drawing/2014/main" id="{EAB126D0-9717-7585-CFEB-54EE91A1BD06}"/>
              </a:ext>
            </a:extLst>
          </p:cNvPr>
          <p:cNvSpPr txBox="1">
            <a:spLocks/>
          </p:cNvSpPr>
          <p:nvPr/>
        </p:nvSpPr>
        <p:spPr>
          <a:xfrm>
            <a:off x="8877600" y="6314400"/>
            <a:ext cx="2700000" cy="316800"/>
          </a:xfrm>
          <a:prstGeom prst="rect">
            <a:avLst/>
          </a:prstGeom>
        </p:spPr>
        <p:txBody>
          <a:bodyPr vert="horz" lIns="91440" tIns="45720" rIns="91440" bIns="45720" rtlCol="0" anchor="ctr"/>
          <a:lstStyle>
            <a:defPPr>
              <a:defRPr lang="en-US"/>
            </a:defPPr>
            <a:lvl1pPr marL="0" algn="r" defTabSz="914400" rtl="0" eaLnBrk="1" latinLnBrk="0" hangingPunct="1">
              <a:defRPr sz="933"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13</a:t>
            </a:fld>
            <a:endParaRPr lang="zh-CN" altLang="en-US"/>
          </a:p>
        </p:txBody>
      </p:sp>
      <p:pic>
        <p:nvPicPr>
          <p:cNvPr id="10" name="图片 9" descr="D:\file\2020\14.示波器测试\wm\LeCroy--00000.jpgLeCroy--00000">
            <a:extLst>
              <a:ext uri="{FF2B5EF4-FFF2-40B4-BE49-F238E27FC236}">
                <a16:creationId xmlns:a16="http://schemas.microsoft.com/office/drawing/2014/main" id="{B4EFF5BC-F272-402D-1116-D510134C2ACE}"/>
              </a:ext>
            </a:extLst>
          </p:cNvPr>
          <p:cNvPicPr>
            <a:picLocks noChangeAspect="1"/>
          </p:cNvPicPr>
          <p:nvPr/>
        </p:nvPicPr>
        <p:blipFill>
          <a:blip r:embed="rId5"/>
          <a:srcRect/>
          <a:stretch>
            <a:fillRect/>
          </a:stretch>
        </p:blipFill>
        <p:spPr>
          <a:xfrm>
            <a:off x="400413" y="2117116"/>
            <a:ext cx="9686137" cy="3798560"/>
          </a:xfrm>
          <a:prstGeom prst="rect">
            <a:avLst/>
          </a:prstGeom>
        </p:spPr>
      </p:pic>
      <p:pic>
        <p:nvPicPr>
          <p:cNvPr id="12" name="图片 11" descr="D:\file\2020\14.示波器测试\wm\LeCroy--00001.jpgLeCroy--00001">
            <a:extLst>
              <a:ext uri="{FF2B5EF4-FFF2-40B4-BE49-F238E27FC236}">
                <a16:creationId xmlns:a16="http://schemas.microsoft.com/office/drawing/2014/main" id="{018DAA06-68E2-6D3C-ABCF-412796D0585E}"/>
              </a:ext>
            </a:extLst>
          </p:cNvPr>
          <p:cNvPicPr>
            <a:picLocks noChangeAspect="1"/>
          </p:cNvPicPr>
          <p:nvPr/>
        </p:nvPicPr>
        <p:blipFill>
          <a:blip r:embed="rId6"/>
          <a:srcRect/>
          <a:stretch>
            <a:fillRect/>
          </a:stretch>
        </p:blipFill>
        <p:spPr>
          <a:xfrm>
            <a:off x="2105450" y="2602239"/>
            <a:ext cx="9835634" cy="3856425"/>
          </a:xfrm>
          <a:prstGeom prst="rect">
            <a:avLst/>
          </a:prstGeom>
        </p:spPr>
      </p:pic>
      <p:graphicFrame>
        <p:nvGraphicFramePr>
          <p:cNvPr id="16" name="表格 15">
            <a:extLst>
              <a:ext uri="{FF2B5EF4-FFF2-40B4-BE49-F238E27FC236}">
                <a16:creationId xmlns:a16="http://schemas.microsoft.com/office/drawing/2014/main" id="{090B24B9-DC52-20A1-CDD0-E0BE2C343345}"/>
              </a:ext>
            </a:extLst>
          </p:cNvPr>
          <p:cNvGraphicFramePr/>
          <p:nvPr>
            <p:custDataLst>
              <p:tags r:id="rId2"/>
            </p:custDataLst>
            <p:extLst>
              <p:ext uri="{D42A27DB-BD31-4B8C-83A1-F6EECF244321}">
                <p14:modId xmlns:p14="http://schemas.microsoft.com/office/powerpoint/2010/main" val="3106869784"/>
              </p:ext>
            </p:extLst>
          </p:nvPr>
        </p:nvGraphicFramePr>
        <p:xfrm>
          <a:off x="400413" y="893421"/>
          <a:ext cx="11410587" cy="1242910"/>
        </p:xfrm>
        <a:graphic>
          <a:graphicData uri="http://schemas.openxmlformats.org/drawingml/2006/table">
            <a:tbl>
              <a:tblPr firstRow="1" bandRow="1">
                <a:tableStyleId>{21E4AEA4-8DFA-4A89-87EB-49C32662AFE0}</a:tableStyleId>
              </a:tblPr>
              <a:tblGrid>
                <a:gridCol w="4491753">
                  <a:extLst>
                    <a:ext uri="{9D8B030D-6E8A-4147-A177-3AD203B41FA5}">
                      <a16:colId xmlns:a16="http://schemas.microsoft.com/office/drawing/2014/main" val="20000"/>
                    </a:ext>
                  </a:extLst>
                </a:gridCol>
                <a:gridCol w="3521321">
                  <a:extLst>
                    <a:ext uri="{9D8B030D-6E8A-4147-A177-3AD203B41FA5}">
                      <a16:colId xmlns:a16="http://schemas.microsoft.com/office/drawing/2014/main" val="20001"/>
                    </a:ext>
                  </a:extLst>
                </a:gridCol>
                <a:gridCol w="3397513">
                  <a:extLst>
                    <a:ext uri="{9D8B030D-6E8A-4147-A177-3AD203B41FA5}">
                      <a16:colId xmlns:a16="http://schemas.microsoft.com/office/drawing/2014/main" val="20003"/>
                    </a:ext>
                  </a:extLst>
                </a:gridCol>
              </a:tblGrid>
              <a:tr h="582306">
                <a:tc>
                  <a:txBody>
                    <a:bodyPr/>
                    <a:lstStyle/>
                    <a:p>
                      <a:pPr>
                        <a:buNone/>
                      </a:pPr>
                      <a:r>
                        <a:rPr lang="zh-CN" altLang="en-US" sz="2400" b="1" kern="1200" dirty="0">
                          <a:solidFill>
                            <a:schemeClr val="lt1"/>
                          </a:solidFill>
                          <a:latin typeface="+mn-lt"/>
                          <a:ea typeface="+mn-ea"/>
                          <a:cs typeface="+mn-cs"/>
                        </a:rPr>
                        <a:t>示波器型号</a:t>
                      </a:r>
                    </a:p>
                  </a:txBody>
                  <a:tcPr/>
                </a:tc>
                <a:tc>
                  <a:txBody>
                    <a:bodyPr/>
                    <a:lstStyle/>
                    <a:p>
                      <a:pPr>
                        <a:buNone/>
                      </a:pPr>
                      <a:r>
                        <a:rPr lang="zh-CN" altLang="en-US" sz="2400" b="1" kern="1200" dirty="0">
                          <a:solidFill>
                            <a:schemeClr val="lt1"/>
                          </a:solidFill>
                        </a:rPr>
                        <a:t>采样率：</a:t>
                      </a:r>
                      <a:r>
                        <a:rPr lang="en-US" altLang="zh-CN" sz="2400" b="1" kern="1200" dirty="0">
                          <a:solidFill>
                            <a:schemeClr val="lt1"/>
                          </a:solidFill>
                        </a:rPr>
                        <a:t>20GS</a:t>
                      </a:r>
                    </a:p>
                    <a:p>
                      <a:pPr>
                        <a:buNone/>
                      </a:pPr>
                      <a:r>
                        <a:rPr lang="zh-CN" altLang="en-US" sz="2400" b="1" kern="1200" dirty="0">
                          <a:solidFill>
                            <a:schemeClr val="lt1"/>
                          </a:solidFill>
                        </a:rPr>
                        <a:t>带宽：</a:t>
                      </a:r>
                      <a:r>
                        <a:rPr lang="en-US" altLang="zh-CN" sz="2400" b="1" kern="1200" dirty="0">
                          <a:solidFill>
                            <a:schemeClr val="lt1"/>
                          </a:solidFill>
                        </a:rPr>
                        <a:t>8GHz</a:t>
                      </a:r>
                      <a:endParaRPr lang="en-US" altLang="zh-CN" sz="2400" b="1" kern="1200" dirty="0">
                        <a:solidFill>
                          <a:schemeClr val="lt1"/>
                        </a:solidFill>
                        <a:latin typeface="+mn-lt"/>
                        <a:ea typeface="+mn-ea"/>
                        <a:cs typeface="+mn-cs"/>
                      </a:endParaRPr>
                    </a:p>
                  </a:txBody>
                  <a:tcPr/>
                </a:tc>
                <a:tc>
                  <a:txBody>
                    <a:bodyPr/>
                    <a:lstStyle/>
                    <a:p>
                      <a:pPr>
                        <a:buNone/>
                      </a:pPr>
                      <a:r>
                        <a:rPr lang="zh-CN" altLang="en-US" sz="2400" b="1" kern="1200" dirty="0">
                          <a:solidFill>
                            <a:schemeClr val="lt1"/>
                          </a:solidFill>
                          <a:sym typeface="+mn-ea"/>
                        </a:rPr>
                        <a:t>采样率：</a:t>
                      </a:r>
                      <a:r>
                        <a:rPr lang="en-US" altLang="zh-CN" sz="2400" b="1" kern="1200" dirty="0">
                          <a:solidFill>
                            <a:schemeClr val="lt1"/>
                          </a:solidFill>
                          <a:sym typeface="+mn-ea"/>
                        </a:rPr>
                        <a:t>40GS</a:t>
                      </a:r>
                      <a:endParaRPr lang="en-US" altLang="zh-CN" sz="2400" b="1" kern="1200" dirty="0">
                        <a:solidFill>
                          <a:schemeClr val="lt1"/>
                        </a:solidFill>
                      </a:endParaRPr>
                    </a:p>
                    <a:p>
                      <a:pPr>
                        <a:buNone/>
                      </a:pPr>
                      <a:r>
                        <a:rPr lang="zh-CN" altLang="en-US" sz="2400" b="1" kern="1200" dirty="0">
                          <a:solidFill>
                            <a:schemeClr val="lt1"/>
                          </a:solidFill>
                          <a:sym typeface="+mn-ea"/>
                        </a:rPr>
                        <a:t>带宽：</a:t>
                      </a:r>
                      <a:r>
                        <a:rPr lang="en-US" altLang="zh-CN" sz="2400" b="1" kern="1200" dirty="0">
                          <a:solidFill>
                            <a:schemeClr val="lt1"/>
                          </a:solidFill>
                          <a:sym typeface="+mn-ea"/>
                        </a:rPr>
                        <a:t>8GHz</a:t>
                      </a:r>
                      <a:endParaRPr lang="zh-CN" altLang="en-US" sz="24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19950">
                <a:tc>
                  <a:txBody>
                    <a:bodyPr/>
                    <a:lstStyle/>
                    <a:p>
                      <a:pPr>
                        <a:buNone/>
                      </a:pPr>
                      <a:r>
                        <a:rPr lang="en-US" altLang="zh-CN" sz="2000" dirty="0" err="1">
                          <a:sym typeface="+mn-ea"/>
                        </a:rPr>
                        <a:t>WaveMaster</a:t>
                      </a:r>
                      <a:r>
                        <a:rPr lang="en-US" altLang="zh-CN" sz="2000" dirty="0">
                          <a:sym typeface="+mn-ea"/>
                        </a:rPr>
                        <a:t> 8Zi-B</a:t>
                      </a:r>
                      <a:endParaRPr lang="zh-CN" altLang="en-US" sz="2000" dirty="0">
                        <a:sym typeface="+mn-ea"/>
                      </a:endParaRPr>
                    </a:p>
                  </a:txBody>
                  <a:tcPr/>
                </a:tc>
                <a:tc>
                  <a:txBody>
                    <a:bodyPr/>
                    <a:lstStyle/>
                    <a:p>
                      <a:pPr>
                        <a:buNone/>
                      </a:pPr>
                      <a:r>
                        <a:rPr lang="en-US" altLang="zh-CN" sz="2000" dirty="0">
                          <a:sym typeface="+mn-ea"/>
                        </a:rPr>
                        <a:t>7.647ps</a:t>
                      </a:r>
                      <a:endParaRPr lang="zh-CN" altLang="en-US" sz="2800" dirty="0"/>
                    </a:p>
                  </a:txBody>
                  <a:tcPr/>
                </a:tc>
                <a:tc>
                  <a:txBody>
                    <a:bodyPr/>
                    <a:lstStyle/>
                    <a:p>
                      <a:pPr>
                        <a:buNone/>
                      </a:pPr>
                      <a:r>
                        <a:rPr lang="en-US" altLang="zh-CN" sz="2000" dirty="0">
                          <a:sym typeface="+mn-ea"/>
                        </a:rPr>
                        <a:t>5.301ps</a:t>
                      </a:r>
                      <a:endParaRPr lang="zh-CN" altLang="en-US" sz="2800" dirty="0"/>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944187192"/>
      </p:ext>
    </p:extLst>
  </p:cSld>
  <p:clrMapOvr>
    <a:masterClrMapping/>
  </p:clrMapOvr>
  <mc:AlternateContent xmlns:mc="http://schemas.openxmlformats.org/markup-compatibility/2006" xmlns:p14="http://schemas.microsoft.com/office/powerpoint/2010/main">
    <mc:Choice Requires="p14">
      <p:transition spd="slow" p14:dur="2000" advTm="228"/>
    </mc:Choice>
    <mc:Fallback xmlns="">
      <p:transition spd="slow" advTm="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264453-BE1E-3289-DB77-28A59CB76EAA}"/>
              </a:ext>
            </a:extLst>
          </p:cNvPr>
          <p:cNvSpPr>
            <a:spLocks noGrp="1"/>
          </p:cNvSpPr>
          <p:nvPr>
            <p:ph type="title"/>
          </p:nvPr>
        </p:nvSpPr>
        <p:spPr/>
        <p:txBody>
          <a:bodyPr/>
          <a:lstStyle/>
          <a:p>
            <a:r>
              <a:rPr lang="zh-CN" altLang="en-US" dirty="0"/>
              <a:t>测量微小抖动的信号</a:t>
            </a:r>
            <a:r>
              <a:rPr lang="en-US" altLang="zh-CN" dirty="0"/>
              <a:t>OUT0 VS OUT1 -12bit</a:t>
            </a:r>
            <a:endParaRPr lang="zh-CN" altLang="en-US" dirty="0"/>
          </a:p>
        </p:txBody>
      </p:sp>
      <p:sp>
        <p:nvSpPr>
          <p:cNvPr id="4" name="日期占位符 3">
            <a:extLst>
              <a:ext uri="{FF2B5EF4-FFF2-40B4-BE49-F238E27FC236}">
                <a16:creationId xmlns:a16="http://schemas.microsoft.com/office/drawing/2014/main" id="{4920622D-222F-40C8-55DA-9B0BF59E25D8}"/>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A89BA4CD-871F-2143-E53E-3D95B571DCB7}"/>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3246CCFB-D3DB-D0ED-A3DA-CB9037936F9C}"/>
              </a:ext>
            </a:extLst>
          </p:cNvPr>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7" name="表格 6">
            <a:extLst>
              <a:ext uri="{FF2B5EF4-FFF2-40B4-BE49-F238E27FC236}">
                <a16:creationId xmlns:a16="http://schemas.microsoft.com/office/drawing/2014/main" id="{4E90C301-D8A9-64A9-A6AF-51F6BBEA7DF4}"/>
              </a:ext>
            </a:extLst>
          </p:cNvPr>
          <p:cNvGraphicFramePr>
            <a:graphicFrameLocks noGrp="1"/>
          </p:cNvGraphicFramePr>
          <p:nvPr>
            <p:extLst>
              <p:ext uri="{D42A27DB-BD31-4B8C-83A1-F6EECF244321}">
                <p14:modId xmlns:p14="http://schemas.microsoft.com/office/powerpoint/2010/main" val="2464453219"/>
              </p:ext>
            </p:extLst>
          </p:nvPr>
        </p:nvGraphicFramePr>
        <p:xfrm>
          <a:off x="406400" y="889000"/>
          <a:ext cx="11480800" cy="1219200"/>
        </p:xfrm>
        <a:graphic>
          <a:graphicData uri="http://schemas.openxmlformats.org/drawingml/2006/table">
            <a:tbl>
              <a:tblPr firstRow="1" bandRow="1">
                <a:tableStyleId>{21E4AEA4-8DFA-4A89-87EB-49C32662AFE0}</a:tableStyleId>
              </a:tblPr>
              <a:tblGrid>
                <a:gridCol w="4394200">
                  <a:extLst>
                    <a:ext uri="{9D8B030D-6E8A-4147-A177-3AD203B41FA5}">
                      <a16:colId xmlns:a16="http://schemas.microsoft.com/office/drawing/2014/main" val="1376959383"/>
                    </a:ext>
                  </a:extLst>
                </a:gridCol>
                <a:gridCol w="3752925">
                  <a:extLst>
                    <a:ext uri="{9D8B030D-6E8A-4147-A177-3AD203B41FA5}">
                      <a16:colId xmlns:a16="http://schemas.microsoft.com/office/drawing/2014/main" val="3463714301"/>
                    </a:ext>
                  </a:extLst>
                </a:gridCol>
                <a:gridCol w="3333675">
                  <a:extLst>
                    <a:ext uri="{9D8B030D-6E8A-4147-A177-3AD203B41FA5}">
                      <a16:colId xmlns:a16="http://schemas.microsoft.com/office/drawing/2014/main" val="1357454486"/>
                    </a:ext>
                  </a:extLst>
                </a:gridCol>
              </a:tblGrid>
              <a:tr h="381000">
                <a:tc>
                  <a:txBody>
                    <a:bodyPr/>
                    <a:lstStyle/>
                    <a:p>
                      <a:pPr>
                        <a:buNone/>
                      </a:pPr>
                      <a:r>
                        <a:rPr lang="zh-CN" altLang="en-US" dirty="0"/>
                        <a:t>示波器型号</a:t>
                      </a:r>
                    </a:p>
                  </a:txBody>
                  <a:tcPr/>
                </a:tc>
                <a:tc>
                  <a:txBody>
                    <a:bodyPr/>
                    <a:lstStyle/>
                    <a:p>
                      <a:pPr>
                        <a:buNone/>
                      </a:pPr>
                      <a:r>
                        <a:rPr lang="zh-CN" altLang="en-US" dirty="0"/>
                        <a:t>采样率：</a:t>
                      </a:r>
                      <a:r>
                        <a:rPr lang="en-US" altLang="zh-CN" dirty="0"/>
                        <a:t>20GS</a:t>
                      </a:r>
                    </a:p>
                    <a:p>
                      <a:pPr>
                        <a:buNone/>
                      </a:pPr>
                      <a:r>
                        <a:rPr lang="zh-CN" altLang="en-US" dirty="0"/>
                        <a:t>带宽：</a:t>
                      </a:r>
                      <a:r>
                        <a:rPr lang="en-US" altLang="zh-CN" dirty="0"/>
                        <a:t>8GHz</a:t>
                      </a:r>
                    </a:p>
                  </a:txBody>
                  <a:tcPr/>
                </a:tc>
                <a:tc>
                  <a:txBody>
                    <a:bodyPr/>
                    <a:lstStyle/>
                    <a:p>
                      <a:pPr>
                        <a:buNone/>
                      </a:pPr>
                      <a:r>
                        <a:rPr lang="zh-CN" altLang="en-US" dirty="0"/>
                        <a:t>采样率：</a:t>
                      </a:r>
                      <a:r>
                        <a:rPr lang="en-US" altLang="zh-CN" dirty="0"/>
                        <a:t>20GS</a:t>
                      </a:r>
                    </a:p>
                    <a:p>
                      <a:pPr>
                        <a:buNone/>
                      </a:pPr>
                      <a:r>
                        <a:rPr lang="zh-CN" altLang="en-US" dirty="0"/>
                        <a:t>带宽：</a:t>
                      </a:r>
                      <a:r>
                        <a:rPr lang="en-US" altLang="zh-CN" dirty="0"/>
                        <a:t>4GHz</a:t>
                      </a:r>
                    </a:p>
                  </a:txBody>
                  <a:tcPr/>
                </a:tc>
                <a:extLst>
                  <a:ext uri="{0D108BD9-81ED-4DB2-BD59-A6C34878D82A}">
                    <a16:rowId xmlns:a16="http://schemas.microsoft.com/office/drawing/2014/main" val="3517461832"/>
                  </a:ext>
                </a:extLst>
              </a:tr>
              <a:tr h="381000">
                <a:tc>
                  <a:txBody>
                    <a:bodyPr/>
                    <a:lstStyle/>
                    <a:p>
                      <a:pPr>
                        <a:buNone/>
                      </a:pPr>
                      <a:r>
                        <a:rPr lang="en-US" altLang="zh-CN" sz="2000" dirty="0" err="1">
                          <a:sym typeface="+mn-ea"/>
                        </a:rPr>
                        <a:t>WavePro</a:t>
                      </a:r>
                      <a:r>
                        <a:rPr lang="en-US" altLang="zh-CN" sz="2000" dirty="0">
                          <a:sym typeface="+mn-ea"/>
                        </a:rPr>
                        <a:t> 804HD</a:t>
                      </a:r>
                      <a:r>
                        <a:rPr lang="zh-CN" altLang="en-US" sz="2000" dirty="0">
                          <a:sym typeface="+mn-ea"/>
                        </a:rPr>
                        <a:t>(</a:t>
                      </a:r>
                      <a:r>
                        <a:rPr lang="en-US" altLang="zh-CN" sz="2000" dirty="0">
                          <a:sym typeface="+mn-ea"/>
                        </a:rPr>
                        <a:t>12</a:t>
                      </a:r>
                      <a:r>
                        <a:rPr lang="zh-CN" altLang="en-US" sz="2000" dirty="0">
                          <a:sym typeface="+mn-ea"/>
                        </a:rPr>
                        <a:t>位)</a:t>
                      </a:r>
                      <a:endParaRPr lang="zh-CN" altLang="en-US" sz="2800" dirty="0"/>
                    </a:p>
                  </a:txBody>
                  <a:tcPr/>
                </a:tc>
                <a:tc>
                  <a:txBody>
                    <a:bodyPr/>
                    <a:lstStyle/>
                    <a:p>
                      <a:pPr>
                        <a:buNone/>
                      </a:pPr>
                      <a:r>
                        <a:rPr lang="en-US" altLang="zh-CN" sz="2000" dirty="0">
                          <a:sym typeface="+mn-ea"/>
                        </a:rPr>
                        <a:t>2.820ps</a:t>
                      </a:r>
                      <a:endParaRPr lang="zh-CN" altLang="en-US" sz="2800" dirty="0"/>
                    </a:p>
                  </a:txBody>
                  <a:tcPr/>
                </a:tc>
                <a:tc>
                  <a:txBody>
                    <a:bodyPr/>
                    <a:lstStyle/>
                    <a:p>
                      <a:pPr>
                        <a:buNone/>
                      </a:pPr>
                      <a:r>
                        <a:rPr lang="en-US" altLang="zh-CN" sz="2000" dirty="0">
                          <a:sym typeface="+mn-ea"/>
                        </a:rPr>
                        <a:t>2.593ps</a:t>
                      </a:r>
                      <a:endParaRPr lang="zh-CN" altLang="en-US" sz="2800" dirty="0"/>
                    </a:p>
                  </a:txBody>
                  <a:tcPr/>
                </a:tc>
                <a:extLst>
                  <a:ext uri="{0D108BD9-81ED-4DB2-BD59-A6C34878D82A}">
                    <a16:rowId xmlns:a16="http://schemas.microsoft.com/office/drawing/2014/main" val="3065625286"/>
                  </a:ext>
                </a:extLst>
              </a:tr>
            </a:tbl>
          </a:graphicData>
        </a:graphic>
      </p:graphicFrame>
      <p:pic>
        <p:nvPicPr>
          <p:cNvPr id="8" name="图片 7" descr="dlc2--00000">
            <a:extLst>
              <a:ext uri="{FF2B5EF4-FFF2-40B4-BE49-F238E27FC236}">
                <a16:creationId xmlns:a16="http://schemas.microsoft.com/office/drawing/2014/main" id="{E25391DE-E65B-732A-2690-98260D1F65EC}"/>
              </a:ext>
            </a:extLst>
          </p:cNvPr>
          <p:cNvPicPr>
            <a:picLocks noChangeAspect="1"/>
          </p:cNvPicPr>
          <p:nvPr/>
        </p:nvPicPr>
        <p:blipFill>
          <a:blip r:embed="rId4"/>
          <a:stretch>
            <a:fillRect/>
          </a:stretch>
        </p:blipFill>
        <p:spPr>
          <a:xfrm>
            <a:off x="304800" y="2145221"/>
            <a:ext cx="9686194" cy="3823779"/>
          </a:xfrm>
          <a:prstGeom prst="rect">
            <a:avLst/>
          </a:prstGeom>
        </p:spPr>
      </p:pic>
      <p:pic>
        <p:nvPicPr>
          <p:cNvPr id="9" name="图片 8" descr="dlc2--00001">
            <a:extLst>
              <a:ext uri="{FF2B5EF4-FFF2-40B4-BE49-F238E27FC236}">
                <a16:creationId xmlns:a16="http://schemas.microsoft.com/office/drawing/2014/main" id="{DD736681-62C3-3871-BDF1-64DB63135425}"/>
              </a:ext>
            </a:extLst>
          </p:cNvPr>
          <p:cNvPicPr>
            <a:picLocks noChangeAspect="1"/>
          </p:cNvPicPr>
          <p:nvPr/>
        </p:nvPicPr>
        <p:blipFill>
          <a:blip r:embed="rId5"/>
          <a:stretch>
            <a:fillRect/>
          </a:stretch>
        </p:blipFill>
        <p:spPr>
          <a:xfrm>
            <a:off x="2337888" y="2514600"/>
            <a:ext cx="9686730" cy="3823778"/>
          </a:xfrm>
          <a:prstGeom prst="rect">
            <a:avLst/>
          </a:prstGeom>
        </p:spPr>
      </p:pic>
    </p:spTree>
    <p:custDataLst>
      <p:tags r:id="rId1"/>
    </p:custDataLst>
    <p:extLst>
      <p:ext uri="{BB962C8B-B14F-4D97-AF65-F5344CB8AC3E}">
        <p14:creationId xmlns:p14="http://schemas.microsoft.com/office/powerpoint/2010/main" val="2160695755"/>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A91627-FBBB-3EF4-CF0E-45188D8135DC}"/>
              </a:ext>
            </a:extLst>
          </p:cNvPr>
          <p:cNvSpPr>
            <a:spLocks noGrp="1"/>
          </p:cNvSpPr>
          <p:nvPr>
            <p:ph type="title"/>
          </p:nvPr>
        </p:nvSpPr>
        <p:spPr/>
        <p:txBody>
          <a:bodyPr/>
          <a:lstStyle/>
          <a:p>
            <a:r>
              <a:rPr lang="zh-CN" altLang="en-US" dirty="0"/>
              <a:t>如何提升测量准确度</a:t>
            </a:r>
          </a:p>
        </p:txBody>
      </p:sp>
      <p:sp>
        <p:nvSpPr>
          <p:cNvPr id="3" name="内容占位符 2">
            <a:extLst>
              <a:ext uri="{FF2B5EF4-FFF2-40B4-BE49-F238E27FC236}">
                <a16:creationId xmlns:a16="http://schemas.microsoft.com/office/drawing/2014/main" id="{D4CB423F-FD3B-766F-80A2-03EEF3C2C9DB}"/>
              </a:ext>
            </a:extLst>
          </p:cNvPr>
          <p:cNvSpPr>
            <a:spLocks noGrp="1"/>
          </p:cNvSpPr>
          <p:nvPr>
            <p:ph idx="1"/>
          </p:nvPr>
        </p:nvSpPr>
        <p:spPr/>
        <p:txBody>
          <a:bodyPr/>
          <a:lstStyle/>
          <a:p>
            <a:r>
              <a:rPr lang="zh-CN" altLang="en-US" dirty="0"/>
              <a:t>结论：</a:t>
            </a:r>
            <a:endParaRPr lang="en-US" altLang="zh-CN" dirty="0"/>
          </a:p>
          <a:p>
            <a:r>
              <a:rPr lang="en-US" altLang="zh-CN" dirty="0"/>
              <a:t>12bit  &gt; 8bit</a:t>
            </a:r>
            <a:r>
              <a:rPr lang="zh-CN" altLang="en-US" dirty="0"/>
              <a:t>；</a:t>
            </a:r>
            <a:endParaRPr lang="en-US" altLang="zh-CN" dirty="0"/>
          </a:p>
          <a:p>
            <a:r>
              <a:rPr lang="zh-CN" altLang="en-US" dirty="0"/>
              <a:t>同等采样率下，选择</a:t>
            </a:r>
            <a:r>
              <a:rPr lang="en-US" altLang="zh-CN" dirty="0"/>
              <a:t>12bit</a:t>
            </a:r>
            <a:r>
              <a:rPr lang="zh-CN" altLang="en-US" dirty="0"/>
              <a:t>时可以选择更小的带宽，节省项目预算</a:t>
            </a:r>
            <a:endParaRPr lang="en-US" altLang="zh-CN" dirty="0"/>
          </a:p>
          <a:p>
            <a:endParaRPr lang="en-US" altLang="zh-CN" dirty="0"/>
          </a:p>
          <a:p>
            <a:r>
              <a:rPr lang="zh-CN" altLang="en-US" dirty="0"/>
              <a:t>采样率越高越好，但要注意伴随而来的高带宽引入了更高的本底噪声</a:t>
            </a:r>
          </a:p>
        </p:txBody>
      </p:sp>
      <p:sp>
        <p:nvSpPr>
          <p:cNvPr id="4" name="日期占位符 3">
            <a:extLst>
              <a:ext uri="{FF2B5EF4-FFF2-40B4-BE49-F238E27FC236}">
                <a16:creationId xmlns:a16="http://schemas.microsoft.com/office/drawing/2014/main" id="{53093D6D-C16B-B76A-4C0C-E947A942F3EF}"/>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563EA18C-3CF8-04AD-C77C-8EFB4E8F394E}"/>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E6AB8FBF-F286-8202-D421-37B17444D3E2}"/>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642813872"/>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示波器的分辨率是什么？</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
        <p:nvSpPr>
          <p:cNvPr id="7" name="Content Placeholder 2"/>
          <p:cNvSpPr>
            <a:spLocks noGrp="1"/>
          </p:cNvSpPr>
          <p:nvPr>
            <p:ph idx="1"/>
          </p:nvPr>
        </p:nvSpPr>
        <p:spPr>
          <a:xfrm>
            <a:off x="406400" y="868681"/>
            <a:ext cx="11176000" cy="5349241"/>
          </a:xfrm>
        </p:spPr>
        <p:txBody>
          <a:bodyPr>
            <a:normAutofit/>
          </a:bodyPr>
          <a:lstStyle/>
          <a:p>
            <a:pPr eaLnBrk="1" hangingPunct="1"/>
            <a:r>
              <a:rPr lang="en-US" sz="2400" dirty="0"/>
              <a:t>ADC</a:t>
            </a:r>
            <a:r>
              <a:rPr lang="zh-CN" altLang="en-US" sz="2400" dirty="0"/>
              <a:t>的量化等级</a:t>
            </a:r>
            <a:r>
              <a:rPr lang="en-US" sz="2400" dirty="0"/>
              <a:t> = </a:t>
            </a:r>
            <a:r>
              <a:rPr lang="en-US" sz="2400" dirty="0">
                <a:solidFill>
                  <a:schemeClr val="accent2">
                    <a:lumMod val="75000"/>
                  </a:schemeClr>
                </a:solidFill>
                <a:effectLst>
                  <a:outerShdw blurRad="38100" dist="38100" dir="2700000" algn="tl">
                    <a:srgbClr val="000000">
                      <a:alpha val="43137"/>
                    </a:srgbClr>
                  </a:outerShdw>
                </a:effectLst>
              </a:rPr>
              <a:t>2 </a:t>
            </a:r>
            <a:r>
              <a:rPr lang="en-US" sz="2400" baseline="30000" dirty="0">
                <a:solidFill>
                  <a:schemeClr val="accent2">
                    <a:lumMod val="75000"/>
                  </a:schemeClr>
                </a:solidFill>
                <a:effectLst>
                  <a:outerShdw blurRad="38100" dist="38100" dir="2700000" algn="tl">
                    <a:srgbClr val="000000">
                      <a:alpha val="43137"/>
                    </a:srgbClr>
                  </a:outerShdw>
                </a:effectLst>
              </a:rPr>
              <a:t>N bits</a:t>
            </a:r>
            <a:r>
              <a:rPr lang="en-US" sz="2400" dirty="0">
                <a:solidFill>
                  <a:schemeClr val="accent2">
                    <a:lumMod val="75000"/>
                  </a:schemeClr>
                </a:solidFill>
                <a:effectLst>
                  <a:outerShdw blurRad="38100" dist="38100" dir="2700000" algn="tl">
                    <a:srgbClr val="000000">
                      <a:alpha val="43137"/>
                    </a:srgbClr>
                  </a:outerShdw>
                </a:effectLst>
              </a:rPr>
              <a:t> </a:t>
            </a:r>
            <a:r>
              <a:rPr lang="en-US" sz="2400" baseline="30000" dirty="0">
                <a:solidFill>
                  <a:schemeClr val="accent2">
                    <a:lumMod val="75000"/>
                  </a:schemeClr>
                </a:solidFill>
                <a:effectLst>
                  <a:outerShdw blurRad="38100" dist="38100" dir="2700000" algn="tl">
                    <a:srgbClr val="000000">
                      <a:alpha val="43137"/>
                    </a:srgbClr>
                  </a:outerShdw>
                </a:effectLst>
              </a:rPr>
              <a:t>of Resolution</a:t>
            </a:r>
            <a:endParaRPr lang="en-US" sz="2400" dirty="0">
              <a:solidFill>
                <a:schemeClr val="accent2">
                  <a:lumMod val="75000"/>
                </a:schemeClr>
              </a:solidFill>
              <a:effectLst>
                <a:outerShdw blurRad="38100" dist="38100" dir="2700000" algn="tl">
                  <a:srgbClr val="000000">
                    <a:alpha val="43137"/>
                  </a:srgbClr>
                </a:outerShdw>
              </a:effectLst>
            </a:endParaRPr>
          </a:p>
          <a:p>
            <a:pPr lvl="1" eaLnBrk="1" hangingPunct="1">
              <a:buFont typeface="Wingdings" pitchFamily="2" charset="2"/>
              <a:buNone/>
            </a:pPr>
            <a:endParaRPr lang="en-US" dirty="0"/>
          </a:p>
          <a:p>
            <a:pPr lvl="1" eaLnBrk="1" hangingPunct="1">
              <a:buFont typeface="Wingdings" pitchFamily="2" charset="2"/>
              <a:buNone/>
            </a:pPr>
            <a:endParaRPr lang="en-US" dirty="0"/>
          </a:p>
          <a:p>
            <a:pPr eaLnBrk="1" hangingPunct="1">
              <a:buNone/>
            </a:pPr>
            <a:endParaRPr lang="en-US" sz="2400" dirty="0"/>
          </a:p>
          <a:p>
            <a:pPr eaLnBrk="1" hangingPunct="1"/>
            <a:r>
              <a:rPr lang="zh-CN" altLang="en-US" sz="2400" dirty="0"/>
              <a:t>量化等级</a:t>
            </a:r>
            <a:r>
              <a:rPr lang="en-US" sz="2400" dirty="0"/>
              <a:t>–</a:t>
            </a:r>
            <a:r>
              <a:rPr lang="en-US" sz="2400" dirty="0">
                <a:solidFill>
                  <a:schemeClr val="accent2">
                    <a:lumMod val="75000"/>
                  </a:schemeClr>
                </a:solidFill>
                <a:effectLst>
                  <a:outerShdw blurRad="38100" dist="38100" dir="2700000" algn="tl">
                    <a:srgbClr val="000000">
                      <a:alpha val="43137"/>
                    </a:srgbClr>
                  </a:outerShdw>
                </a:effectLst>
              </a:rPr>
              <a:t>12-bit </a:t>
            </a:r>
            <a:r>
              <a:rPr lang="zh-CN" altLang="en-US" sz="2400" dirty="0">
                <a:solidFill>
                  <a:schemeClr val="accent2">
                    <a:lumMod val="75000"/>
                  </a:schemeClr>
                </a:solidFill>
                <a:effectLst>
                  <a:outerShdw blurRad="38100" dist="38100" dir="2700000" algn="tl">
                    <a:srgbClr val="000000">
                      <a:alpha val="43137"/>
                    </a:srgbClr>
                  </a:outerShdw>
                </a:effectLst>
              </a:rPr>
              <a:t>示波器是传统</a:t>
            </a:r>
            <a:r>
              <a:rPr lang="en-US" altLang="zh-CN" sz="2400" dirty="0">
                <a:solidFill>
                  <a:schemeClr val="accent2">
                    <a:lumMod val="75000"/>
                  </a:schemeClr>
                </a:solidFill>
                <a:effectLst>
                  <a:outerShdw blurRad="38100" dist="38100" dir="2700000" algn="tl">
                    <a:srgbClr val="000000">
                      <a:alpha val="43137"/>
                    </a:srgbClr>
                  </a:outerShdw>
                </a:effectLst>
              </a:rPr>
              <a:t>8-bit</a:t>
            </a:r>
            <a:r>
              <a:rPr lang="zh-CN" altLang="en-US" sz="2400" dirty="0">
                <a:solidFill>
                  <a:schemeClr val="accent2">
                    <a:lumMod val="75000"/>
                  </a:schemeClr>
                </a:solidFill>
                <a:effectLst>
                  <a:outerShdw blurRad="38100" dist="38100" dir="2700000" algn="tl">
                    <a:srgbClr val="000000">
                      <a:alpha val="43137"/>
                    </a:srgbClr>
                  </a:outerShdw>
                </a:effectLst>
              </a:rPr>
              <a:t>示波器量化等级的</a:t>
            </a:r>
            <a:r>
              <a:rPr lang="en-US" altLang="zh-CN" sz="2400" dirty="0">
                <a:solidFill>
                  <a:schemeClr val="accent2">
                    <a:lumMod val="75000"/>
                  </a:schemeClr>
                </a:solidFill>
                <a:effectLst>
                  <a:outerShdw blurRad="38100" dist="38100" dir="2700000" algn="tl">
                    <a:srgbClr val="000000">
                      <a:alpha val="43137"/>
                    </a:srgbClr>
                  </a:outerShdw>
                </a:effectLst>
              </a:rPr>
              <a:t>16</a:t>
            </a:r>
            <a:r>
              <a:rPr lang="zh-CN" altLang="en-US" sz="2400" dirty="0">
                <a:solidFill>
                  <a:schemeClr val="accent2">
                    <a:lumMod val="75000"/>
                  </a:schemeClr>
                </a:solidFill>
                <a:effectLst>
                  <a:outerShdw blurRad="38100" dist="38100" dir="2700000" algn="tl">
                    <a:srgbClr val="000000">
                      <a:alpha val="43137"/>
                    </a:srgbClr>
                  </a:outerShdw>
                </a:effectLst>
              </a:rPr>
              <a:t>倍</a:t>
            </a:r>
            <a:endParaRPr lang="en-US" sz="2400" dirty="0">
              <a:solidFill>
                <a:schemeClr val="accent2">
                  <a:lumMod val="75000"/>
                </a:schemeClr>
              </a:solidFill>
              <a:effectLst>
                <a:outerShdw blurRad="38100" dist="38100" dir="2700000" algn="tl">
                  <a:srgbClr val="000000">
                    <a:alpha val="43137"/>
                  </a:srgbClr>
                </a:outerShdw>
              </a:effectLst>
            </a:endParaRPr>
          </a:p>
          <a:p>
            <a:pPr marL="0" indent="0">
              <a:buNone/>
            </a:pPr>
            <a:endParaRPr lang="en-US" dirty="0"/>
          </a:p>
          <a:p>
            <a:pPr eaLnBrk="1" hangingPunct="1"/>
            <a:endParaRPr lang="en-US" dirty="0"/>
          </a:p>
          <a:p>
            <a:pPr marL="0" indent="0">
              <a:buNone/>
            </a:pPr>
            <a:endParaRPr lang="en-US" dirty="0"/>
          </a:p>
        </p:txBody>
      </p:sp>
      <p:graphicFrame>
        <p:nvGraphicFramePr>
          <p:cNvPr id="8" name="Table 7"/>
          <p:cNvGraphicFramePr>
            <a:graphicFrameLocks noGrp="1"/>
          </p:cNvGraphicFramePr>
          <p:nvPr/>
        </p:nvGraphicFramePr>
        <p:xfrm>
          <a:off x="3477868" y="1399032"/>
          <a:ext cx="5232033" cy="1216984"/>
        </p:xfrm>
        <a:graphic>
          <a:graphicData uri="http://schemas.openxmlformats.org/drawingml/2006/table">
            <a:tbl>
              <a:tblPr/>
              <a:tblGrid>
                <a:gridCol w="1744011">
                  <a:extLst>
                    <a:ext uri="{9D8B030D-6E8A-4147-A177-3AD203B41FA5}">
                      <a16:colId xmlns:a16="http://schemas.microsoft.com/office/drawing/2014/main" val="20000"/>
                    </a:ext>
                  </a:extLst>
                </a:gridCol>
                <a:gridCol w="1744011">
                  <a:extLst>
                    <a:ext uri="{9D8B030D-6E8A-4147-A177-3AD203B41FA5}">
                      <a16:colId xmlns:a16="http://schemas.microsoft.com/office/drawing/2014/main" val="20001"/>
                    </a:ext>
                  </a:extLst>
                </a:gridCol>
                <a:gridCol w="1744011">
                  <a:extLst>
                    <a:ext uri="{9D8B030D-6E8A-4147-A177-3AD203B41FA5}">
                      <a16:colId xmlns:a16="http://schemas.microsoft.com/office/drawing/2014/main" val="20002"/>
                    </a:ext>
                  </a:extLst>
                </a:gridCol>
              </a:tblGrid>
              <a:tr h="540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Arial" charset="0"/>
                          <a:cs typeface="Arial" charset="0"/>
                        </a:rPr>
                        <a:t>ADC </a:t>
                      </a:r>
                      <a:r>
                        <a:rPr kumimoji="0" lang="zh-CN" altLang="en-US" sz="1500" b="1" i="0" u="none" strike="noStrike" cap="none" normalizeH="0" baseline="0" dirty="0">
                          <a:ln>
                            <a:noFill/>
                          </a:ln>
                          <a:solidFill>
                            <a:srgbClr val="FFFFFF"/>
                          </a:solidFill>
                          <a:effectLst/>
                          <a:latin typeface="Arial" charset="0"/>
                          <a:cs typeface="Arial" charset="0"/>
                        </a:rPr>
                        <a:t>分辨率</a:t>
                      </a:r>
                      <a:endParaRPr kumimoji="0" lang="en-US" sz="1500" b="1" i="0" u="none" strike="noStrike" cap="none" normalizeH="0" baseline="0" dirty="0">
                        <a:ln>
                          <a:noFill/>
                        </a:ln>
                        <a:solidFill>
                          <a:srgbClr val="FFFFFF"/>
                        </a:solidFill>
                        <a:effectLst/>
                        <a:latin typeface="Arial" charset="0"/>
                        <a:cs typeface="Arial" charset="0"/>
                      </a:endParaRP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a:ln>
                            <a:noFill/>
                          </a:ln>
                          <a:solidFill>
                            <a:srgbClr val="FFFFFF"/>
                          </a:solidFill>
                          <a:effectLst/>
                          <a:latin typeface="Arial" charset="0"/>
                          <a:cs typeface="Arial" charset="0"/>
                        </a:rPr>
                        <a:t>量化等级</a:t>
                      </a:r>
                      <a:endParaRPr kumimoji="0" lang="en-US" sz="1500" b="1" i="0" u="none" strike="noStrike" cap="none" normalizeH="0" baseline="0" dirty="0">
                        <a:ln>
                          <a:noFill/>
                        </a:ln>
                        <a:solidFill>
                          <a:srgbClr val="FFFFFF"/>
                        </a:solidFill>
                        <a:effectLst/>
                        <a:latin typeface="Arial" charset="0"/>
                        <a:cs typeface="Arial" charset="0"/>
                      </a:endParaRP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a:ln>
                            <a:noFill/>
                          </a:ln>
                          <a:solidFill>
                            <a:srgbClr val="FFFFFF"/>
                          </a:solidFill>
                          <a:effectLst/>
                          <a:latin typeface="Arial" charset="0"/>
                          <a:cs typeface="Arial" charset="0"/>
                        </a:rPr>
                        <a:t>动态范围</a:t>
                      </a:r>
                      <a:endParaRPr kumimoji="0" lang="en-US" sz="1500" b="1" i="0" u="none" strike="noStrike" cap="none" normalizeH="0" baseline="0" dirty="0">
                        <a:ln>
                          <a:noFill/>
                        </a:ln>
                        <a:solidFill>
                          <a:srgbClr val="FFFFFF"/>
                        </a:solidFill>
                        <a:effectLst/>
                        <a:latin typeface="Arial" charset="0"/>
                        <a:cs typeface="Arial" charset="0"/>
                      </a:endParaRP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33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256</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~48 dB</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33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4096</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~72 dB</a:t>
                      </a:r>
                    </a:p>
                  </a:txBody>
                  <a:tcPr marL="121920" marR="121920" marT="54864" marB="548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3429000"/>
            <a:ext cx="9007564"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01871"/>
      </p:ext>
    </p:extLst>
  </p:cSld>
  <p:clrMapOvr>
    <a:masterClrMapping/>
  </p:clrMapOvr>
  <mc:AlternateContent xmlns:mc="http://schemas.openxmlformats.org/markup-compatibility/2006" xmlns:p14="http://schemas.microsoft.com/office/powerpoint/2010/main">
    <mc:Choice Requires="p14">
      <p:transition spd="med" p14:dur="700" advTm="5">
        <p:fade/>
      </p:transition>
    </mc:Choice>
    <mc:Fallback xmlns="">
      <p:transition spd="med" advTm="5">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6400" y="91018"/>
            <a:ext cx="10972800" cy="732367"/>
          </a:xfrm>
        </p:spPr>
        <p:txBody>
          <a:bodyPr>
            <a:normAutofit/>
          </a:bodyPr>
          <a:lstStyle/>
          <a:p>
            <a:pPr>
              <a:defRPr/>
            </a:pPr>
            <a:r>
              <a:rPr lang="en-US" altLang="zh-CN" dirty="0"/>
              <a:t>12</a:t>
            </a:r>
            <a:r>
              <a:rPr lang="zh-CN" altLang="en-US" dirty="0"/>
              <a:t>位示波器 </a:t>
            </a:r>
            <a:r>
              <a:rPr lang="en-US" altLang="zh-CN" dirty="0"/>
              <a:t>VS 8</a:t>
            </a:r>
            <a:r>
              <a:rPr lang="zh-CN" altLang="en-US" dirty="0"/>
              <a:t>位示波器</a:t>
            </a:r>
            <a:endParaRPr lang="en-US" altLang="en-US" dirty="0"/>
          </a:p>
        </p:txBody>
      </p:sp>
      <p:sp>
        <p:nvSpPr>
          <p:cNvPr id="17411" name="Content Placeholder 2"/>
          <p:cNvSpPr>
            <a:spLocks noGrp="1"/>
          </p:cNvSpPr>
          <p:nvPr>
            <p:ph idx="1"/>
          </p:nvPr>
        </p:nvSpPr>
        <p:spPr>
          <a:xfrm>
            <a:off x="406401" y="1005418"/>
            <a:ext cx="11341100" cy="6345767"/>
          </a:xfrm>
        </p:spPr>
        <p:txBody>
          <a:bodyPr/>
          <a:lstStyle/>
          <a:p>
            <a:pPr eaLnBrk="1" hangingPunct="1"/>
            <a:r>
              <a:rPr lang="zh-CN" altLang="en-US"/>
              <a:t>更高的垂直分辨率让波形细节一览无余，</a:t>
            </a:r>
            <a:r>
              <a:rPr lang="en-US" altLang="zh-CN"/>
              <a:t>8bit</a:t>
            </a:r>
            <a:r>
              <a:rPr lang="zh-CN" altLang="en-US"/>
              <a:t>示波器的信号细节则淹没在量化噪声当中</a:t>
            </a:r>
            <a:endParaRPr lang="en-US"/>
          </a:p>
        </p:txBody>
      </p:sp>
      <p:sp>
        <p:nvSpPr>
          <p:cNvPr id="17412" name="Slide Number Placeholder 5"/>
          <p:cNvSpPr>
            <a:spLocks noGrp="1"/>
          </p:cNvSpPr>
          <p:nvPr>
            <p:ph type="sldNum" sz="quarter" idx="12"/>
          </p:nvPr>
        </p:nvSpPr>
        <p:spPr bwMode="auto">
          <a:noFill/>
          <a:ln>
            <a:miter lim="800000"/>
            <a:headEnd/>
            <a:tailEnd/>
          </a:ln>
        </p:spPr>
        <p:txBody>
          <a:bodyPr/>
          <a:lstStyle/>
          <a:p>
            <a:fld id="{F90AC276-5F46-4C3B-8FD5-9A86FCAF2A7E}" type="slidenum">
              <a:rPr lang="en-US" smtClean="0"/>
              <a:pPr/>
              <a:t>17</a:t>
            </a:fld>
            <a:endParaRPr lang="en-US"/>
          </a:p>
        </p:txBody>
      </p:sp>
      <p:grpSp>
        <p:nvGrpSpPr>
          <p:cNvPr id="2" name="Group 24"/>
          <p:cNvGrpSpPr>
            <a:grpSpLocks/>
          </p:cNvGrpSpPr>
          <p:nvPr/>
        </p:nvGrpSpPr>
        <p:grpSpPr bwMode="auto">
          <a:xfrm>
            <a:off x="476251" y="2010833"/>
            <a:ext cx="4950883" cy="3337984"/>
            <a:chOff x="152400" y="1638300"/>
            <a:chExt cx="4343400" cy="3238500"/>
          </a:xfrm>
        </p:grpSpPr>
        <p:sp>
          <p:nvSpPr>
            <p:cNvPr id="8" name="Rounded Rectangle 7"/>
            <p:cNvSpPr/>
            <p:nvPr/>
          </p:nvSpPr>
          <p:spPr>
            <a:xfrm>
              <a:off x="152400" y="1638300"/>
              <a:ext cx="4343400" cy="323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pic>
          <p:nvPicPr>
            <p:cNvPr id="17425" name="Picture 10" descr="LCRY0607M12978_20110420_151049.png"/>
            <p:cNvPicPr>
              <a:picLocks noChangeAspect="1"/>
            </p:cNvPicPr>
            <p:nvPr/>
          </p:nvPicPr>
          <p:blipFill>
            <a:blip r:embed="rId3"/>
            <a:srcRect l="41667" t="6349" b="74603"/>
            <a:stretch>
              <a:fillRect/>
            </a:stretch>
          </p:blipFill>
          <p:spPr bwMode="auto">
            <a:xfrm>
              <a:off x="204915" y="2249959"/>
              <a:ext cx="4288827" cy="1050325"/>
            </a:xfrm>
            <a:prstGeom prst="rect">
              <a:avLst/>
            </a:prstGeom>
            <a:noFill/>
            <a:ln w="9525">
              <a:noFill/>
              <a:miter lim="800000"/>
              <a:headEnd/>
              <a:tailEnd/>
            </a:ln>
          </p:spPr>
        </p:pic>
        <p:pic>
          <p:nvPicPr>
            <p:cNvPr id="17426" name="Picture 13" descr="LCRY0607M12978_20110420_151049.png"/>
            <p:cNvPicPr>
              <a:picLocks noChangeAspect="1"/>
            </p:cNvPicPr>
            <p:nvPr/>
          </p:nvPicPr>
          <p:blipFill>
            <a:blip r:embed="rId3"/>
            <a:srcRect l="52380" t="25397" r="38095" b="53967"/>
            <a:stretch>
              <a:fillRect/>
            </a:stretch>
          </p:blipFill>
          <p:spPr bwMode="auto">
            <a:xfrm>
              <a:off x="1605350" y="3434149"/>
              <a:ext cx="958678" cy="1137851"/>
            </a:xfrm>
            <a:prstGeom prst="rect">
              <a:avLst/>
            </a:prstGeom>
            <a:noFill/>
            <a:ln w="9525">
              <a:noFill/>
              <a:miter lim="800000"/>
              <a:headEnd/>
              <a:tailEnd/>
            </a:ln>
          </p:spPr>
        </p:pic>
        <p:sp>
          <p:nvSpPr>
            <p:cNvPr id="15" name="Rectangle 14"/>
            <p:cNvSpPr/>
            <p:nvPr/>
          </p:nvSpPr>
          <p:spPr>
            <a:xfrm>
              <a:off x="1105014" y="2782146"/>
              <a:ext cx="456809" cy="379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cxnSp>
          <p:nvCxnSpPr>
            <p:cNvPr id="16" name="Straight Connector 15"/>
            <p:cNvCxnSpPr/>
            <p:nvPr/>
          </p:nvCxnSpPr>
          <p:spPr>
            <a:xfrm>
              <a:off x="1105014" y="3162058"/>
              <a:ext cx="499520" cy="1410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4533" y="2782146"/>
              <a:ext cx="960041" cy="650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430" name="TextBox 20"/>
            <p:cNvSpPr txBox="1">
              <a:spLocks noChangeArrowheads="1"/>
            </p:cNvSpPr>
            <p:nvPr/>
          </p:nvSpPr>
          <p:spPr bwMode="auto">
            <a:xfrm>
              <a:off x="990600" y="1702712"/>
              <a:ext cx="2874226" cy="527658"/>
            </a:xfrm>
            <a:prstGeom prst="rect">
              <a:avLst/>
            </a:prstGeom>
            <a:noFill/>
            <a:ln w="9525">
              <a:noFill/>
              <a:miter lim="800000"/>
              <a:headEnd/>
              <a:tailEnd/>
            </a:ln>
          </p:spPr>
          <p:txBody>
            <a:bodyPr>
              <a:spAutoFit/>
            </a:bodyPr>
            <a:lstStyle/>
            <a:p>
              <a:pPr algn="ctr"/>
              <a:r>
                <a:rPr lang="en-US" sz="1467" b="1"/>
                <a:t>12-Bit Oscilloscope</a:t>
              </a:r>
              <a:r>
                <a:rPr lang="zh-CN" altLang="en-US" sz="1467" b="1"/>
                <a:t>观察方波上叠加的纹波信号</a:t>
              </a:r>
              <a:endParaRPr lang="en-US" sz="1467" b="1"/>
            </a:p>
          </p:txBody>
        </p:sp>
      </p:grpSp>
      <p:grpSp>
        <p:nvGrpSpPr>
          <p:cNvPr id="3" name="Group 25"/>
          <p:cNvGrpSpPr>
            <a:grpSpLocks/>
          </p:cNvGrpSpPr>
          <p:nvPr/>
        </p:nvGrpSpPr>
        <p:grpSpPr bwMode="auto">
          <a:xfrm>
            <a:off x="6830485" y="2012951"/>
            <a:ext cx="4948767" cy="3335867"/>
            <a:chOff x="4648200" y="2667000"/>
            <a:chExt cx="4372375" cy="3238500"/>
          </a:xfrm>
        </p:grpSpPr>
        <p:sp>
          <p:nvSpPr>
            <p:cNvPr id="7" name="Rounded Rectangle 6"/>
            <p:cNvSpPr/>
            <p:nvPr/>
          </p:nvSpPr>
          <p:spPr>
            <a:xfrm>
              <a:off x="4648200" y="2667000"/>
              <a:ext cx="4344322" cy="323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pic>
          <p:nvPicPr>
            <p:cNvPr id="17418" name="Picture 11" descr="LCRY0607M12978_20110420_153346.png"/>
            <p:cNvPicPr>
              <a:picLocks noChangeAspect="1"/>
            </p:cNvPicPr>
            <p:nvPr/>
          </p:nvPicPr>
          <p:blipFill>
            <a:blip r:embed="rId4"/>
            <a:srcRect l="42688" t="6323" b="74704"/>
            <a:stretch>
              <a:fillRect/>
            </a:stretch>
          </p:blipFill>
          <p:spPr bwMode="auto">
            <a:xfrm>
              <a:off x="4780347" y="3278659"/>
              <a:ext cx="4230475" cy="1050325"/>
            </a:xfrm>
            <a:prstGeom prst="rect">
              <a:avLst/>
            </a:prstGeom>
            <a:noFill/>
            <a:ln w="9525">
              <a:noFill/>
              <a:miter lim="800000"/>
              <a:headEnd/>
              <a:tailEnd/>
            </a:ln>
          </p:spPr>
        </p:pic>
        <p:pic>
          <p:nvPicPr>
            <p:cNvPr id="17419" name="Picture 12" descr="LCRY0607M12978_20110420_153346.png"/>
            <p:cNvPicPr>
              <a:picLocks noChangeAspect="1"/>
            </p:cNvPicPr>
            <p:nvPr/>
          </p:nvPicPr>
          <p:blipFill>
            <a:blip r:embed="rId4"/>
            <a:srcRect l="52174" t="25296" r="37154" b="54150"/>
            <a:stretch>
              <a:fillRect/>
            </a:stretch>
          </p:blipFill>
          <p:spPr bwMode="auto">
            <a:xfrm>
              <a:off x="6400800" y="4419600"/>
              <a:ext cx="990600" cy="990600"/>
            </a:xfrm>
            <a:prstGeom prst="rect">
              <a:avLst/>
            </a:prstGeom>
            <a:noFill/>
            <a:ln w="9525">
              <a:noFill/>
              <a:miter lim="800000"/>
              <a:headEnd/>
              <a:tailEnd/>
            </a:ln>
          </p:spPr>
        </p:pic>
        <p:sp>
          <p:nvSpPr>
            <p:cNvPr id="18" name="Rectangle 17"/>
            <p:cNvSpPr/>
            <p:nvPr/>
          </p:nvSpPr>
          <p:spPr>
            <a:xfrm>
              <a:off x="5639371" y="3772529"/>
              <a:ext cx="456313" cy="419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cxnSp>
          <p:nvCxnSpPr>
            <p:cNvPr id="19" name="Straight Connector 18"/>
            <p:cNvCxnSpPr/>
            <p:nvPr/>
          </p:nvCxnSpPr>
          <p:spPr>
            <a:xfrm>
              <a:off x="5639371" y="4191725"/>
              <a:ext cx="761144" cy="12185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5684" y="3809516"/>
              <a:ext cx="914495" cy="610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423" name="TextBox 21"/>
            <p:cNvSpPr txBox="1">
              <a:spLocks noChangeArrowheads="1"/>
            </p:cNvSpPr>
            <p:nvPr/>
          </p:nvSpPr>
          <p:spPr bwMode="auto">
            <a:xfrm>
              <a:off x="4805088" y="2709611"/>
              <a:ext cx="4215487" cy="527993"/>
            </a:xfrm>
            <a:prstGeom prst="rect">
              <a:avLst/>
            </a:prstGeom>
            <a:noFill/>
            <a:ln w="9525">
              <a:noFill/>
              <a:miter lim="800000"/>
              <a:headEnd/>
              <a:tailEnd/>
            </a:ln>
          </p:spPr>
          <p:txBody>
            <a:bodyPr>
              <a:spAutoFit/>
            </a:bodyPr>
            <a:lstStyle/>
            <a:p>
              <a:pPr algn="ctr"/>
              <a:r>
                <a:rPr lang="en-US" sz="1467" b="1"/>
                <a:t> 8-bit Oscilloscope</a:t>
              </a:r>
              <a:r>
                <a:rPr lang="zh-CN" altLang="en-US" sz="1467" b="1"/>
                <a:t>观察方波上叠加</a:t>
              </a:r>
              <a:endParaRPr lang="en-US" altLang="zh-CN" sz="1467" b="1"/>
            </a:p>
            <a:p>
              <a:pPr algn="ctr"/>
              <a:r>
                <a:rPr lang="zh-CN" altLang="en-US" sz="1467" b="1"/>
                <a:t>的纹波信号</a:t>
              </a:r>
              <a:endParaRPr lang="en-US" sz="2400" b="1"/>
            </a:p>
          </p:txBody>
        </p:sp>
      </p:grpSp>
      <p:sp>
        <p:nvSpPr>
          <p:cNvPr id="17415" name="TextBox 22"/>
          <p:cNvSpPr txBox="1">
            <a:spLocks noChangeArrowheads="1"/>
          </p:cNvSpPr>
          <p:nvPr/>
        </p:nvSpPr>
        <p:spPr bwMode="auto">
          <a:xfrm>
            <a:off x="317501" y="5439834"/>
            <a:ext cx="5473700" cy="461665"/>
          </a:xfrm>
          <a:prstGeom prst="rect">
            <a:avLst/>
          </a:prstGeom>
          <a:noFill/>
          <a:ln w="9525">
            <a:noFill/>
            <a:miter lim="800000"/>
            <a:headEnd/>
            <a:tailEnd/>
          </a:ln>
        </p:spPr>
        <p:txBody>
          <a:bodyPr>
            <a:spAutoFit/>
          </a:bodyPr>
          <a:lstStyle/>
          <a:p>
            <a:r>
              <a:rPr lang="zh-CN" altLang="en-US" sz="2400"/>
              <a:t>可以观察并测量纹波参数</a:t>
            </a:r>
            <a:r>
              <a:rPr lang="en-US" altLang="zh-CN" sz="2400"/>
              <a:t>(</a:t>
            </a:r>
            <a:r>
              <a:rPr lang="zh-CN" altLang="en-US" sz="2400"/>
              <a:t>频率，</a:t>
            </a:r>
            <a:r>
              <a:rPr lang="en-US" altLang="zh-CN" sz="2400"/>
              <a:t>rms</a:t>
            </a:r>
            <a:r>
              <a:rPr lang="zh-CN" altLang="en-US" sz="2400"/>
              <a:t>等</a:t>
            </a:r>
            <a:r>
              <a:rPr lang="en-US" altLang="zh-CN" sz="2400"/>
              <a:t>)</a:t>
            </a:r>
            <a:endParaRPr lang="en-US" sz="2400"/>
          </a:p>
        </p:txBody>
      </p:sp>
      <p:sp>
        <p:nvSpPr>
          <p:cNvPr id="17416" name="TextBox 23"/>
          <p:cNvSpPr txBox="1">
            <a:spLocks noChangeArrowheads="1"/>
          </p:cNvSpPr>
          <p:nvPr/>
        </p:nvSpPr>
        <p:spPr bwMode="auto">
          <a:xfrm>
            <a:off x="8331200" y="5461001"/>
            <a:ext cx="5446184" cy="461665"/>
          </a:xfrm>
          <a:prstGeom prst="rect">
            <a:avLst/>
          </a:prstGeom>
          <a:noFill/>
          <a:ln w="9525">
            <a:noFill/>
            <a:miter lim="800000"/>
            <a:headEnd/>
            <a:tailEnd/>
          </a:ln>
        </p:spPr>
        <p:txBody>
          <a:bodyPr>
            <a:spAutoFit/>
          </a:bodyPr>
          <a:lstStyle/>
          <a:p>
            <a:r>
              <a:rPr lang="zh-CN" altLang="en-US" sz="2400"/>
              <a:t>能看到纹波吗？</a:t>
            </a:r>
            <a:endParaRPr lang="en-US" sz="2400"/>
          </a:p>
        </p:txBody>
      </p:sp>
      <p:sp>
        <p:nvSpPr>
          <p:cNvPr id="23"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24"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9661073"/>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3C06E57-3956-4A37-8207-9A35C9D9E0E3}"/>
              </a:ext>
            </a:extLst>
          </p:cNvPr>
          <p:cNvSpPr>
            <a:spLocks noGrp="1"/>
          </p:cNvSpPr>
          <p:nvPr>
            <p:ph type="dt" sz="half" idx="10"/>
          </p:nvPr>
        </p:nvSpPr>
        <p:spPr/>
        <p:txBody>
          <a:bodyPr/>
          <a:lstStyle/>
          <a:p>
            <a:fld id="{35D1F8C3-B2F4-4A74-9E84-AFF4010E9C8B}" type="datetime1">
              <a:rPr lang="en-US" smtClean="0"/>
              <a:t>11/7/2025</a:t>
            </a:fld>
            <a:endParaRPr lang="en-US"/>
          </a:p>
        </p:txBody>
      </p:sp>
      <p:sp>
        <p:nvSpPr>
          <p:cNvPr id="5" name="页脚占位符 4">
            <a:extLst>
              <a:ext uri="{FF2B5EF4-FFF2-40B4-BE49-F238E27FC236}">
                <a16:creationId xmlns:a16="http://schemas.microsoft.com/office/drawing/2014/main" id="{B51A1B2F-438C-E523-3B09-547C3583CAC3}"/>
              </a:ext>
            </a:extLst>
          </p:cNvPr>
          <p:cNvSpPr>
            <a:spLocks noGrp="1"/>
          </p:cNvSpPr>
          <p:nvPr>
            <p:ph type="ftr" sz="quarter" idx="11"/>
          </p:nvPr>
        </p:nvSpPr>
        <p:spPr/>
        <p:txBody>
          <a:bodyPr/>
          <a:lstStyle/>
          <a:p>
            <a:r>
              <a:rPr lang="en-US"/>
              <a:t>Company Confidential</a:t>
            </a:r>
            <a:endParaRPr lang="en-US" dirty="0"/>
          </a:p>
        </p:txBody>
      </p:sp>
      <p:sp>
        <p:nvSpPr>
          <p:cNvPr id="6" name="灯片编号占位符 5">
            <a:extLst>
              <a:ext uri="{FF2B5EF4-FFF2-40B4-BE49-F238E27FC236}">
                <a16:creationId xmlns:a16="http://schemas.microsoft.com/office/drawing/2014/main" id="{E15841A1-40EB-3D6F-EF56-F49E6578BE77}"/>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7" name="Title 9">
            <a:extLst>
              <a:ext uri="{FF2B5EF4-FFF2-40B4-BE49-F238E27FC236}">
                <a16:creationId xmlns:a16="http://schemas.microsoft.com/office/drawing/2014/main" id="{2A0B1FC3-F201-68DC-B687-D52EA6922A66}"/>
              </a:ext>
            </a:extLst>
          </p:cNvPr>
          <p:cNvSpPr>
            <a:spLocks noGrp="1"/>
          </p:cNvSpPr>
          <p:nvPr>
            <p:ph type="title"/>
          </p:nvPr>
        </p:nvSpPr>
        <p:spPr>
          <a:xfrm>
            <a:off x="406400" y="76200"/>
            <a:ext cx="11480800" cy="609600"/>
          </a:xfrm>
        </p:spPr>
        <p:txBody>
          <a:bodyPr/>
          <a:lstStyle/>
          <a:p>
            <a:r>
              <a:rPr lang="en-US" b="1" dirty="0"/>
              <a:t>HD</a:t>
            </a:r>
            <a:r>
              <a:rPr lang="en-US" altLang="zh-CN" b="1" dirty="0"/>
              <a:t>4096</a:t>
            </a:r>
            <a:r>
              <a:rPr lang="en-US" dirty="0"/>
              <a:t>  </a:t>
            </a:r>
            <a:r>
              <a:rPr lang="zh-CN" altLang="en-US" b="1" dirty="0"/>
              <a:t>硬件</a:t>
            </a:r>
            <a:r>
              <a:rPr lang="en-US" altLang="zh-CN" b="1" dirty="0"/>
              <a:t>12-bits </a:t>
            </a:r>
            <a:r>
              <a:rPr lang="zh-CN" altLang="en-US" dirty="0"/>
              <a:t>高清示波器家族</a:t>
            </a:r>
            <a:endParaRPr lang="en-US" dirty="0"/>
          </a:p>
        </p:txBody>
      </p:sp>
      <p:pic>
        <p:nvPicPr>
          <p:cNvPr id="8" name="图片 7">
            <a:extLst>
              <a:ext uri="{FF2B5EF4-FFF2-40B4-BE49-F238E27FC236}">
                <a16:creationId xmlns:a16="http://schemas.microsoft.com/office/drawing/2014/main" id="{79F0AFFE-24B5-895F-D942-39F476135237}"/>
              </a:ext>
            </a:extLst>
          </p:cNvPr>
          <p:cNvPicPr>
            <a:picLocks noChangeAspect="1"/>
          </p:cNvPicPr>
          <p:nvPr/>
        </p:nvPicPr>
        <p:blipFill rotWithShape="1">
          <a:blip r:embed="rId3"/>
          <a:srcRect r="3252"/>
          <a:stretch>
            <a:fillRect/>
          </a:stretch>
        </p:blipFill>
        <p:spPr>
          <a:xfrm>
            <a:off x="9012969" y="912553"/>
            <a:ext cx="3179031" cy="2607354"/>
          </a:xfrm>
          <a:prstGeom prst="rect">
            <a:avLst/>
          </a:prstGeom>
        </p:spPr>
      </p:pic>
      <p:graphicFrame>
        <p:nvGraphicFramePr>
          <p:cNvPr id="9" name="Content Placeholder 2">
            <a:extLst>
              <a:ext uri="{FF2B5EF4-FFF2-40B4-BE49-F238E27FC236}">
                <a16:creationId xmlns:a16="http://schemas.microsoft.com/office/drawing/2014/main" id="{4F990DC3-316A-F01F-8F9D-C5AEA56F02FE}"/>
              </a:ext>
            </a:extLst>
          </p:cNvPr>
          <p:cNvGraphicFramePr/>
          <p:nvPr>
            <p:extLst>
              <p:ext uri="{D42A27DB-BD31-4B8C-83A1-F6EECF244321}">
                <p14:modId xmlns:p14="http://schemas.microsoft.com/office/powerpoint/2010/main" val="669691620"/>
              </p:ext>
            </p:extLst>
          </p:nvPr>
        </p:nvGraphicFramePr>
        <p:xfrm>
          <a:off x="165102" y="3275201"/>
          <a:ext cx="11861796" cy="2989158"/>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2946396">
                  <a:extLst>
                    <a:ext uri="{9D8B030D-6E8A-4147-A177-3AD203B41FA5}">
                      <a16:colId xmlns:a16="http://schemas.microsoft.com/office/drawing/2014/main" val="20004"/>
                    </a:ext>
                  </a:extLst>
                </a:gridCol>
              </a:tblGrid>
              <a:tr h="889761">
                <a:tc>
                  <a:txBody>
                    <a:bodyPr/>
                    <a:lstStyle/>
                    <a:p>
                      <a:r>
                        <a:rPr lang="zh-CN" altLang="en-US" sz="2800" dirty="0"/>
                        <a:t>产品系列</a:t>
                      </a:r>
                      <a:endParaRPr lang="en-US" sz="2800" dirty="0"/>
                    </a:p>
                  </a:txBody>
                  <a:tcPr marL="121920" marR="121920" marT="60960" marB="60960"/>
                </a:tc>
                <a:tc>
                  <a:txBody>
                    <a:bodyPr/>
                    <a:lstStyle/>
                    <a:p>
                      <a:pPr algn="ctr"/>
                      <a:r>
                        <a:rPr lang="en-US" sz="2400" dirty="0"/>
                        <a:t>HDO6000B</a:t>
                      </a:r>
                    </a:p>
                  </a:txBody>
                  <a:tcPr marL="121920" marR="121920" marT="60960" marB="60960"/>
                </a:tc>
                <a:tc>
                  <a:txBody>
                    <a:bodyPr/>
                    <a:lstStyle/>
                    <a:p>
                      <a:pPr algn="ctr"/>
                      <a:r>
                        <a:rPr lang="en-US" sz="2400" dirty="0"/>
                        <a:t>W</a:t>
                      </a:r>
                      <a:r>
                        <a:rPr lang="en-US" altLang="zh-CN" sz="2400" dirty="0"/>
                        <a:t>aveRunner</a:t>
                      </a:r>
                    </a:p>
                    <a:p>
                      <a:pPr algn="ctr"/>
                      <a:r>
                        <a:rPr lang="en-US" sz="2400" dirty="0"/>
                        <a:t>8000 HD</a:t>
                      </a:r>
                    </a:p>
                  </a:txBody>
                  <a:tcPr marL="121920" marR="121920" marT="60960" marB="60960"/>
                </a:tc>
                <a:tc>
                  <a:txBody>
                    <a:bodyPr/>
                    <a:lstStyle/>
                    <a:p>
                      <a:pPr algn="ctr"/>
                      <a:r>
                        <a:rPr lang="en-US" sz="2400" dirty="0" err="1"/>
                        <a:t>W</a:t>
                      </a:r>
                      <a:r>
                        <a:rPr lang="en-US" altLang="zh-CN" sz="2400" dirty="0" err="1"/>
                        <a:t>avePro</a:t>
                      </a:r>
                      <a:r>
                        <a:rPr lang="en-US" altLang="zh-CN" sz="2400" dirty="0"/>
                        <a:t> HD</a:t>
                      </a:r>
                      <a:endParaRPr lang="en-US" sz="2400" dirty="0"/>
                    </a:p>
                  </a:txBody>
                  <a:tcPr marL="121920" marR="121920" marT="60960" marB="60960"/>
                </a:tc>
                <a:tc>
                  <a:txBody>
                    <a:bodyPr/>
                    <a:lstStyle/>
                    <a:p>
                      <a:pPr algn="ctr"/>
                      <a:r>
                        <a:rPr lang="en-US" sz="2400" b="1" kern="1200" dirty="0">
                          <a:solidFill>
                            <a:schemeClr val="lt1"/>
                          </a:solidFill>
                          <a:latin typeface="+mn-lt"/>
                          <a:ea typeface="+mn-ea"/>
                          <a:cs typeface="+mn-cs"/>
                        </a:rPr>
                        <a:t>WaveMaster 8000HD</a:t>
                      </a:r>
                    </a:p>
                  </a:txBody>
                  <a:tcPr marL="121920" marR="121920" marT="60960" marB="60960"/>
                </a:tc>
                <a:extLst>
                  <a:ext uri="{0D108BD9-81ED-4DB2-BD59-A6C34878D82A}">
                    <a16:rowId xmlns:a16="http://schemas.microsoft.com/office/drawing/2014/main" val="10000"/>
                  </a:ext>
                </a:extLst>
              </a:tr>
              <a:tr h="603766">
                <a:tc>
                  <a:txBody>
                    <a:bodyPr/>
                    <a:lstStyle/>
                    <a:p>
                      <a:r>
                        <a:rPr lang="zh-CN" altLang="en-US" sz="1900" b="1" dirty="0"/>
                        <a:t>模拟带宽</a:t>
                      </a:r>
                      <a:endParaRPr lang="en-US" sz="1900" b="1" dirty="0"/>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dirty="0"/>
                        <a:t>350 MHz</a:t>
                      </a:r>
                      <a:r>
                        <a:rPr lang="en-US" sz="2000" baseline="0" dirty="0"/>
                        <a:t> – 1 GHz</a:t>
                      </a:r>
                      <a:endParaRPr lang="en-US" sz="2000" dirty="0"/>
                    </a:p>
                  </a:txBody>
                  <a:tcPr marL="121920" marR="121920" marT="60960" marB="60960"/>
                </a:tc>
                <a:tc>
                  <a:txBody>
                    <a:bodyPr/>
                    <a:lstStyle/>
                    <a:p>
                      <a:pPr algn="ctr"/>
                      <a:r>
                        <a:rPr lang="en-US" sz="2000" dirty="0"/>
                        <a:t>350 MHz</a:t>
                      </a:r>
                      <a:r>
                        <a:rPr lang="en-US" sz="2000" baseline="0" dirty="0"/>
                        <a:t> – 2 GHz</a:t>
                      </a:r>
                      <a:endParaRPr lang="en-US" sz="2000" dirty="0"/>
                    </a:p>
                  </a:txBody>
                  <a:tcPr marL="121920" marR="121920" marT="60960" marB="60960"/>
                </a:tc>
                <a:tc>
                  <a:txBody>
                    <a:bodyPr/>
                    <a:lstStyle/>
                    <a:p>
                      <a:pPr algn="ctr"/>
                      <a:r>
                        <a:rPr lang="en-US" sz="2000" dirty="0"/>
                        <a:t>2.5GHz- 8GH</a:t>
                      </a:r>
                      <a:r>
                        <a:rPr lang="en-US" altLang="zh-CN" sz="2000" dirty="0"/>
                        <a:t>z</a:t>
                      </a:r>
                      <a:endParaRPr lang="en-US" sz="2000" dirty="0"/>
                    </a:p>
                  </a:txBody>
                  <a:tcPr marL="121920" marR="121920" marT="60960" marB="60960"/>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2000" b="1" kern="1200" dirty="0">
                          <a:solidFill>
                            <a:srgbClr val="009900"/>
                          </a:solidFill>
                          <a:latin typeface="+mn-lt"/>
                          <a:ea typeface="+mn-ea"/>
                          <a:cs typeface="+mn-cs"/>
                        </a:rPr>
                        <a:t>6 GHz </a:t>
                      </a:r>
                      <a:r>
                        <a:rPr lang="en-US" sz="2000" b="1" baseline="0" dirty="0">
                          <a:solidFill>
                            <a:srgbClr val="009900"/>
                          </a:solidFill>
                        </a:rPr>
                        <a:t>– </a:t>
                      </a:r>
                      <a:r>
                        <a:rPr lang="en-US" sz="2000" b="1" kern="1200" dirty="0">
                          <a:solidFill>
                            <a:srgbClr val="009900"/>
                          </a:solidFill>
                          <a:latin typeface="+mn-lt"/>
                          <a:ea typeface="+mn-ea"/>
                          <a:cs typeface="+mn-cs"/>
                        </a:rPr>
                        <a:t> 65 GHz</a:t>
                      </a:r>
                    </a:p>
                    <a:p>
                      <a:pPr algn="ctr"/>
                      <a:endParaRPr lang="en-US" sz="2000" dirty="0"/>
                    </a:p>
                  </a:txBody>
                  <a:tcPr marL="121920" marR="121920" marT="60960" marB="60960"/>
                </a:tc>
                <a:extLst>
                  <a:ext uri="{0D108BD9-81ED-4DB2-BD59-A6C34878D82A}">
                    <a16:rowId xmlns:a16="http://schemas.microsoft.com/office/drawing/2014/main" val="10002"/>
                  </a:ext>
                </a:extLst>
              </a:tr>
              <a:tr h="436678">
                <a:tc>
                  <a:txBody>
                    <a:bodyPr/>
                    <a:lstStyle/>
                    <a:p>
                      <a:r>
                        <a:rPr lang="zh-CN" altLang="en-US" sz="1900" b="1" dirty="0"/>
                        <a:t>通道数</a:t>
                      </a:r>
                      <a:endParaRPr lang="en-US" sz="1900" b="1" dirty="0"/>
                    </a:p>
                  </a:txBody>
                  <a:tcPr marL="121920" marR="121920" marT="60960" marB="60960"/>
                </a:tc>
                <a:tc>
                  <a:txBody>
                    <a:bodyPr/>
                    <a:lstStyle/>
                    <a:p>
                      <a:pPr algn="ctr"/>
                      <a:r>
                        <a:rPr lang="en-US" sz="2000" dirty="0"/>
                        <a:t>4</a:t>
                      </a:r>
                    </a:p>
                  </a:txBody>
                  <a:tcPr marL="121920" marR="121920" marT="60960" marB="60960"/>
                </a:tc>
                <a:tc>
                  <a:txBody>
                    <a:bodyPr/>
                    <a:lstStyle/>
                    <a:p>
                      <a:pPr algn="ctr"/>
                      <a:r>
                        <a:rPr lang="en-US" sz="2000" dirty="0"/>
                        <a:t>8/16</a:t>
                      </a:r>
                    </a:p>
                  </a:txBody>
                  <a:tcPr marL="121920" marR="121920" marT="60960" marB="60960"/>
                </a:tc>
                <a:tc>
                  <a:txBody>
                    <a:bodyPr/>
                    <a:lstStyle/>
                    <a:p>
                      <a:pPr algn="ctr"/>
                      <a:r>
                        <a:rPr lang="en-US" sz="2000" dirty="0"/>
                        <a:t>4</a:t>
                      </a:r>
                    </a:p>
                  </a:txBody>
                  <a:tcPr marL="121920" marR="121920" marT="60960" marB="60960"/>
                </a:tc>
                <a:tc>
                  <a:txBody>
                    <a:bodyPr/>
                    <a:lstStyle/>
                    <a:p>
                      <a:pPr algn="ctr"/>
                      <a:r>
                        <a:rPr lang="en-US" sz="2000" dirty="0"/>
                        <a:t>4</a:t>
                      </a:r>
                    </a:p>
                  </a:txBody>
                  <a:tcPr marL="121920" marR="121920" marT="60960" marB="60960"/>
                </a:tc>
                <a:extLst>
                  <a:ext uri="{0D108BD9-81ED-4DB2-BD59-A6C34878D82A}">
                    <a16:rowId xmlns:a16="http://schemas.microsoft.com/office/drawing/2014/main" val="10003"/>
                  </a:ext>
                </a:extLst>
              </a:tr>
              <a:tr h="436678">
                <a:tc>
                  <a:txBody>
                    <a:bodyPr/>
                    <a:lstStyle/>
                    <a:p>
                      <a:r>
                        <a:rPr lang="zh-CN" altLang="en-US" sz="1900" b="1" dirty="0"/>
                        <a:t>实时采样率</a:t>
                      </a:r>
                      <a:endParaRPr lang="en-US" sz="1900" b="1" dirty="0"/>
                    </a:p>
                  </a:txBody>
                  <a:tcPr marL="121920" marR="121920" marT="60960" marB="60960"/>
                </a:tc>
                <a:tc>
                  <a:txBody>
                    <a:bodyPr/>
                    <a:lstStyle/>
                    <a:p>
                      <a:pPr algn="ctr"/>
                      <a:r>
                        <a:rPr lang="en-US" sz="2000" dirty="0"/>
                        <a:t>10 GS/s</a:t>
                      </a:r>
                    </a:p>
                  </a:txBody>
                  <a:tcPr marL="121920" marR="121920" marT="60960" marB="60960"/>
                </a:tc>
                <a:tc>
                  <a:txBody>
                    <a:bodyPr/>
                    <a:lstStyle/>
                    <a:p>
                      <a:pPr algn="ctr"/>
                      <a:r>
                        <a:rPr lang="en-US" sz="2000" dirty="0"/>
                        <a:t>10 GS/s</a:t>
                      </a:r>
                    </a:p>
                  </a:txBody>
                  <a:tcPr marL="121920" marR="121920" marT="60960" marB="60960"/>
                </a:tc>
                <a:tc>
                  <a:txBody>
                    <a:bodyPr/>
                    <a:lstStyle/>
                    <a:p>
                      <a:pPr algn="ctr"/>
                      <a:r>
                        <a:rPr lang="en-US" sz="2000" dirty="0"/>
                        <a:t>20 GS/s</a:t>
                      </a:r>
                    </a:p>
                  </a:txBody>
                  <a:tcPr marL="121920" marR="121920" marT="60960" marB="60960"/>
                </a:tc>
                <a:tc>
                  <a:txBody>
                    <a:bodyPr/>
                    <a:lstStyle/>
                    <a:p>
                      <a:pPr algn="ctr"/>
                      <a:r>
                        <a:rPr lang="en-US" sz="2000" b="1" dirty="0">
                          <a:solidFill>
                            <a:srgbClr val="009900"/>
                          </a:solidFill>
                        </a:rPr>
                        <a:t>80/160/320 GS/s</a:t>
                      </a:r>
                    </a:p>
                  </a:txBody>
                  <a:tcPr marL="121920" marR="121920" marT="60960" marB="60960"/>
                </a:tc>
                <a:extLst>
                  <a:ext uri="{0D108BD9-81ED-4DB2-BD59-A6C34878D82A}">
                    <a16:rowId xmlns:a16="http://schemas.microsoft.com/office/drawing/2014/main" val="10004"/>
                  </a:ext>
                </a:extLst>
              </a:tr>
              <a:tr h="494521">
                <a:tc>
                  <a:txBody>
                    <a:bodyPr/>
                    <a:lstStyle/>
                    <a:p>
                      <a:r>
                        <a:rPr lang="zh-CN" altLang="en-US" sz="1900" b="1" dirty="0"/>
                        <a:t>存储深度</a:t>
                      </a:r>
                      <a:endParaRPr lang="en-US" sz="1900" b="1" dirty="0"/>
                    </a:p>
                  </a:txBody>
                  <a:tcPr marL="121920" marR="121920" marT="60960" marB="60960"/>
                </a:tc>
                <a:tc>
                  <a:txBody>
                    <a:bodyPr/>
                    <a:lstStyle/>
                    <a:p>
                      <a:pPr algn="ctr"/>
                      <a:r>
                        <a:rPr lang="en-US" sz="2000" dirty="0"/>
                        <a:t>250M</a:t>
                      </a:r>
                      <a:r>
                        <a:rPr lang="en-US" altLang="zh-CN" sz="2000" dirty="0"/>
                        <a:t>pts</a:t>
                      </a:r>
                      <a:endParaRPr lang="en-US" sz="2000" dirty="0"/>
                    </a:p>
                  </a:txBody>
                  <a:tcPr marL="121920" marR="121920" marT="60960" marB="60960"/>
                </a:tc>
                <a:tc>
                  <a:txBody>
                    <a:bodyPr/>
                    <a:lstStyle/>
                    <a:p>
                      <a:pPr algn="ctr"/>
                      <a:r>
                        <a:rPr lang="en-US" sz="2000" dirty="0"/>
                        <a:t>5Gpts</a:t>
                      </a:r>
                    </a:p>
                  </a:txBody>
                  <a:tcPr marL="121920" marR="121920" marT="60960" marB="60960"/>
                </a:tc>
                <a:tc>
                  <a:txBody>
                    <a:bodyPr/>
                    <a:lstStyle/>
                    <a:p>
                      <a:pPr algn="ctr"/>
                      <a:r>
                        <a:rPr lang="en-US" sz="2000" dirty="0"/>
                        <a:t>5Gpts</a:t>
                      </a:r>
                    </a:p>
                  </a:txBody>
                  <a:tcPr marL="121920" marR="121920" marT="60960" marB="60960"/>
                </a:tc>
                <a:tc>
                  <a:txBody>
                    <a:bodyPr/>
                    <a:lstStyle/>
                    <a:p>
                      <a:pPr algn="ctr"/>
                      <a:r>
                        <a:rPr lang="en-US" sz="2000" b="1" dirty="0">
                          <a:solidFill>
                            <a:srgbClr val="009900"/>
                          </a:solidFill>
                        </a:rPr>
                        <a:t>8Gpts</a:t>
                      </a:r>
                    </a:p>
                  </a:txBody>
                  <a:tcPr marL="121920" marR="121920" marT="60960" marB="60960"/>
                </a:tc>
                <a:extLst>
                  <a:ext uri="{0D108BD9-81ED-4DB2-BD59-A6C34878D82A}">
                    <a16:rowId xmlns:a16="http://schemas.microsoft.com/office/drawing/2014/main" val="380761279"/>
                  </a:ext>
                </a:extLst>
              </a:tr>
            </a:tbl>
          </a:graphicData>
        </a:graphic>
      </p:graphicFrame>
      <p:pic>
        <p:nvPicPr>
          <p:cNvPr id="10" name="图片 9">
            <a:extLst>
              <a:ext uri="{FF2B5EF4-FFF2-40B4-BE49-F238E27FC236}">
                <a16:creationId xmlns:a16="http://schemas.microsoft.com/office/drawing/2014/main" id="{E6A9B335-68AA-31C4-E2D0-E95BC917EDE2}"/>
              </a:ext>
            </a:extLst>
          </p:cNvPr>
          <p:cNvPicPr>
            <a:picLocks noChangeAspect="1"/>
          </p:cNvPicPr>
          <p:nvPr/>
        </p:nvPicPr>
        <p:blipFill rotWithShape="1">
          <a:blip r:embed="rId4"/>
          <a:srcRect r="7316"/>
          <a:stretch>
            <a:fillRect/>
          </a:stretch>
        </p:blipFill>
        <p:spPr>
          <a:xfrm>
            <a:off x="4077648" y="1067925"/>
            <a:ext cx="2560366" cy="2104156"/>
          </a:xfrm>
          <a:prstGeom prst="rect">
            <a:avLst/>
          </a:prstGeom>
        </p:spPr>
      </p:pic>
      <p:pic>
        <p:nvPicPr>
          <p:cNvPr id="11" name="图片 10">
            <a:extLst>
              <a:ext uri="{FF2B5EF4-FFF2-40B4-BE49-F238E27FC236}">
                <a16:creationId xmlns:a16="http://schemas.microsoft.com/office/drawing/2014/main" id="{D20487E0-DEAD-236D-35A8-71F2BEBA1FB1}"/>
              </a:ext>
            </a:extLst>
          </p:cNvPr>
          <p:cNvPicPr>
            <a:picLocks noChangeAspect="1"/>
          </p:cNvPicPr>
          <p:nvPr/>
        </p:nvPicPr>
        <p:blipFill rotWithShape="1">
          <a:blip r:embed="rId5"/>
          <a:srcRect l="3741" t="5405" r="3818"/>
          <a:stretch>
            <a:fillRect/>
          </a:stretch>
        </p:blipFill>
        <p:spPr>
          <a:xfrm>
            <a:off x="1907697" y="930534"/>
            <a:ext cx="2417214" cy="2250256"/>
          </a:xfrm>
          <a:prstGeom prst="rect">
            <a:avLst/>
          </a:prstGeom>
        </p:spPr>
      </p:pic>
      <p:pic>
        <p:nvPicPr>
          <p:cNvPr id="12" name="图片 11">
            <a:extLst>
              <a:ext uri="{FF2B5EF4-FFF2-40B4-BE49-F238E27FC236}">
                <a16:creationId xmlns:a16="http://schemas.microsoft.com/office/drawing/2014/main" id="{FC96E1C5-0640-4916-2ED9-27819DA539FC}"/>
              </a:ext>
            </a:extLst>
          </p:cNvPr>
          <p:cNvPicPr>
            <a:picLocks noChangeAspect="1"/>
          </p:cNvPicPr>
          <p:nvPr/>
        </p:nvPicPr>
        <p:blipFill rotWithShape="1">
          <a:blip r:embed="rId6"/>
          <a:srcRect r="4064"/>
          <a:stretch>
            <a:fillRect/>
          </a:stretch>
        </p:blipFill>
        <p:spPr>
          <a:xfrm>
            <a:off x="6699866" y="1149083"/>
            <a:ext cx="2456029" cy="1985987"/>
          </a:xfrm>
          <a:prstGeom prst="rect">
            <a:avLst/>
          </a:prstGeom>
        </p:spPr>
      </p:pic>
    </p:spTree>
    <p:extLst>
      <p:ext uri="{BB962C8B-B14F-4D97-AF65-F5344CB8AC3E}">
        <p14:creationId xmlns:p14="http://schemas.microsoft.com/office/powerpoint/2010/main" val="3326923075"/>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案例二 低占空比脉冲信号的长时间观测</a:t>
            </a:r>
            <a:endParaRPr lang="en-US" b="1" dirty="0"/>
          </a:p>
        </p:txBody>
      </p:sp>
      <p:sp>
        <p:nvSpPr>
          <p:cNvPr id="4" name="Date Placeholder 3"/>
          <p:cNvSpPr>
            <a:spLocks noGrp="1"/>
          </p:cNvSpPr>
          <p:nvPr>
            <p:ph type="dt" sz="half" idx="10"/>
          </p:nvPr>
        </p:nvSpPr>
        <p:spPr/>
        <p:txBody>
          <a:bodyPr/>
          <a:lstStyle/>
          <a:p>
            <a:fld id="{88FFC471-08D3-4F33-BBC6-7FDB1C2ED376}" type="datetime1">
              <a:rPr lang="en-US" smtClean="0"/>
              <a:pPr/>
              <a:t>11/7/2025</a:t>
            </a:fld>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19</a:t>
            </a:fld>
            <a:endParaRPr lang="en-US"/>
          </a:p>
        </p:txBody>
      </p:sp>
      <p:sp>
        <p:nvSpPr>
          <p:cNvPr id="7" name="Content Placeholder 2"/>
          <p:cNvSpPr>
            <a:spLocks noGrp="1"/>
          </p:cNvSpPr>
          <p:nvPr>
            <p:ph idx="1"/>
          </p:nvPr>
        </p:nvSpPr>
        <p:spPr>
          <a:xfrm>
            <a:off x="406400" y="889001"/>
            <a:ext cx="11480800" cy="5237164"/>
          </a:xfrm>
        </p:spPr>
        <p:txBody>
          <a:bodyPr>
            <a:normAutofit/>
          </a:bodyPr>
          <a:lstStyle/>
          <a:p>
            <a:pPr>
              <a:buNone/>
            </a:pPr>
            <a:r>
              <a:rPr lang="zh-CN" altLang="en-US" b="1" dirty="0">
                <a:latin typeface="+mn-lt"/>
              </a:rPr>
              <a:t>问题：</a:t>
            </a:r>
            <a:r>
              <a:rPr lang="zh-CN" altLang="en-US" dirty="0">
                <a:latin typeface="+mn-lt"/>
              </a:rPr>
              <a:t>我们需要测量并存储一个脉冲信号，该脉冲信号的时间间隔比较长，可能要达到几秒钟，而且需要示波器的采样率又比较高，至少</a:t>
            </a:r>
            <a:r>
              <a:rPr lang="en-US" altLang="zh-CN" dirty="0">
                <a:latin typeface="+mn-lt"/>
              </a:rPr>
              <a:t>10GS/s</a:t>
            </a:r>
            <a:r>
              <a:rPr lang="zh-CN" altLang="en-US" dirty="0">
                <a:latin typeface="+mn-lt"/>
              </a:rPr>
              <a:t>，这样要想同时抓到</a:t>
            </a:r>
            <a:r>
              <a:rPr lang="en-US" altLang="zh-CN" dirty="0">
                <a:latin typeface="+mn-lt"/>
              </a:rPr>
              <a:t>2</a:t>
            </a:r>
            <a:r>
              <a:rPr lang="zh-CN" altLang="en-US" dirty="0">
                <a:latin typeface="+mn-lt"/>
              </a:rPr>
              <a:t>个或者更多的脉冲并在屏幕上显示，则需要示波器至少具备</a:t>
            </a:r>
            <a:r>
              <a:rPr lang="en-US" altLang="zh-CN" dirty="0">
                <a:latin typeface="+mn-lt"/>
              </a:rPr>
              <a:t>2 s X 10GS/s=20Gpts</a:t>
            </a:r>
            <a:r>
              <a:rPr lang="zh-CN" altLang="en-US" dirty="0">
                <a:latin typeface="+mn-lt"/>
              </a:rPr>
              <a:t>的存储深度，而目前没有示波器有这么高的存储深度，力科的示波器有办法实现这样的应用吗？</a:t>
            </a:r>
            <a:endParaRPr lang="en-US" altLang="zh-CN" dirty="0">
              <a:latin typeface="+mn-lt"/>
            </a:endParaRPr>
          </a:p>
          <a:p>
            <a:pPr>
              <a:buNone/>
            </a:pPr>
            <a:endParaRPr lang="en-US" altLang="zh-CN" b="1" dirty="0">
              <a:latin typeface="+mn-lt"/>
            </a:endParaRPr>
          </a:p>
          <a:p>
            <a:pPr>
              <a:buNone/>
            </a:pPr>
            <a:r>
              <a:rPr lang="zh-CN" altLang="en-US" b="1" dirty="0">
                <a:latin typeface="+mn-lt"/>
              </a:rPr>
              <a:t>解决方法：</a:t>
            </a:r>
            <a:endParaRPr lang="en-US" altLang="zh-CN" b="1" dirty="0">
              <a:latin typeface="+mn-lt"/>
            </a:endParaRPr>
          </a:p>
          <a:p>
            <a:pPr>
              <a:buNone/>
            </a:pPr>
            <a:r>
              <a:rPr lang="en-US" altLang="zh-CN" b="1" i="1" dirty="0">
                <a:latin typeface="+mn-lt"/>
              </a:rPr>
              <a:t>Sequence—</a:t>
            </a:r>
            <a:r>
              <a:rPr lang="zh-CN" altLang="en-US" b="1" i="1" dirty="0">
                <a:latin typeface="+mn-lt"/>
              </a:rPr>
              <a:t>顺序采样模式</a:t>
            </a:r>
            <a:endParaRPr lang="en-US" altLang="zh-CN" b="1" i="1" dirty="0">
              <a:latin typeface="+mn-lt"/>
            </a:endParaRPr>
          </a:p>
          <a:p>
            <a:pPr>
              <a:buNone/>
            </a:pPr>
            <a:r>
              <a:rPr lang="en-US" altLang="zh-CN" b="1" i="1" dirty="0" err="1">
                <a:latin typeface="+mn-lt"/>
              </a:rPr>
              <a:t>Autosave</a:t>
            </a:r>
            <a:r>
              <a:rPr lang="en-US" altLang="zh-CN" b="1" i="1" dirty="0">
                <a:latin typeface="+mn-lt"/>
              </a:rPr>
              <a:t>—</a:t>
            </a:r>
            <a:r>
              <a:rPr lang="zh-CN" altLang="en-US" b="1" i="1" dirty="0">
                <a:latin typeface="+mn-lt"/>
              </a:rPr>
              <a:t>自动存储功能</a:t>
            </a:r>
            <a:endParaRPr lang="en-US" altLang="zh-CN" b="1" i="1" dirty="0">
              <a:latin typeface="+mn-lt"/>
            </a:endParaRPr>
          </a:p>
          <a:p>
            <a:pPr>
              <a:buNone/>
            </a:pPr>
            <a:endParaRPr lang="en-US" altLang="zh-CN" b="1" i="1" dirty="0"/>
          </a:p>
          <a:p>
            <a:pPr>
              <a:buNone/>
            </a:pPr>
            <a:endParaRPr lang="en-US" altLang="zh-CN" b="1" i="1" dirty="0"/>
          </a:p>
          <a:p>
            <a:pPr>
              <a:buNone/>
            </a:pPr>
            <a:endParaRPr lang="en-US" altLang="zh-CN" b="1" dirty="0"/>
          </a:p>
          <a:p>
            <a:pPr>
              <a:buNone/>
            </a:pPr>
            <a:endParaRPr lang="en-US" dirty="0"/>
          </a:p>
        </p:txBody>
      </p:sp>
    </p:spTree>
    <p:custDataLst>
      <p:tags r:id="rId1"/>
    </p:custDataLst>
    <p:extLst>
      <p:ext uri="{BB962C8B-B14F-4D97-AF65-F5344CB8AC3E}">
        <p14:creationId xmlns:p14="http://schemas.microsoft.com/office/powerpoint/2010/main" val="3086060453"/>
      </p:ext>
    </p:extLst>
  </p:cSld>
  <p:clrMapOvr>
    <a:masterClrMapping/>
  </p:clrMapOvr>
  <mc:AlternateContent xmlns:mc="http://schemas.openxmlformats.org/markup-compatibility/2006" xmlns:p14="http://schemas.microsoft.com/office/powerpoint/2010/main">
    <mc:Choice Requires="p14">
      <p:transition spd="slow" p14:dur="2000" advTm="34"/>
    </mc:Choice>
    <mc:Fallback xmlns="">
      <p:transition spd="slow" advTm="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zh-CN" altLang="en-US" dirty="0"/>
              <a:t>力科公司介绍</a:t>
            </a:r>
          </a:p>
        </p:txBody>
      </p:sp>
    </p:spTree>
    <p:extLst>
      <p:ext uri="{BB962C8B-B14F-4D97-AF65-F5344CB8AC3E}">
        <p14:creationId xmlns:p14="http://schemas.microsoft.com/office/powerpoint/2010/main" val="194092829"/>
      </p:ext>
    </p:extLst>
  </p:cSld>
  <p:clrMapOvr>
    <a:masterClrMapping/>
  </p:clrMapOvr>
  <mc:AlternateContent xmlns:mc="http://schemas.openxmlformats.org/markup-compatibility/2006" xmlns:p14="http://schemas.microsoft.com/office/powerpoint/2010/main">
    <mc:Choice Requires="p14">
      <p:transition spd="slow" p14:dur="2000" advTm="15"/>
    </mc:Choice>
    <mc:Fallback xmlns="">
      <p:transition spd="slow" advTm="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66712" y="95227"/>
            <a:ext cx="7429552" cy="673100"/>
          </a:xfrm>
          <a:prstGeom prst="rect">
            <a:avLst/>
          </a:prstGeom>
          <a:noFill/>
          <a:ln w="9525">
            <a:noFill/>
            <a:miter lim="800000"/>
            <a:headEnd/>
            <a:tailEnd/>
          </a:ln>
        </p:spPr>
        <p:txBody>
          <a:bodyPr/>
          <a:lstStyle/>
          <a:p>
            <a:pPr algn="ctr">
              <a:lnSpc>
                <a:spcPct val="90000"/>
              </a:lnSpc>
              <a:spcBef>
                <a:spcPct val="0"/>
              </a:spcBef>
              <a:buClrTx/>
              <a:buFontTx/>
              <a:buNone/>
            </a:pPr>
            <a:r>
              <a:rPr lang="zh-CN" altLang="en-US" sz="3200" dirty="0">
                <a:solidFill>
                  <a:schemeClr val="accent2"/>
                </a:solidFill>
                <a:latin typeface="Arial" pitchFamily="34" charset="0"/>
                <a:ea typeface="+mj-ea"/>
                <a:cs typeface="Arial" pitchFamily="34" charset="0"/>
              </a:rPr>
              <a:t>顺序采样模式</a:t>
            </a:r>
            <a:r>
              <a:rPr lang="zh-CN" altLang="zh-CN" sz="3200" dirty="0">
                <a:solidFill>
                  <a:schemeClr val="accent2"/>
                </a:solidFill>
                <a:latin typeface="Arial" pitchFamily="34" charset="0"/>
                <a:ea typeface="+mj-ea"/>
                <a:cs typeface="Arial" pitchFamily="34" charset="0"/>
              </a:rPr>
              <a:t>---</a:t>
            </a:r>
            <a:r>
              <a:rPr lang="zh-CN" altLang="en-US" sz="3200" dirty="0">
                <a:solidFill>
                  <a:schemeClr val="accent2"/>
                </a:solidFill>
                <a:latin typeface="Arial" pitchFamily="34" charset="0"/>
                <a:ea typeface="+mj-ea"/>
                <a:cs typeface="Arial" pitchFamily="34" charset="0"/>
              </a:rPr>
              <a:t>触发点时刻纪录和存档</a:t>
            </a:r>
            <a:endParaRPr lang="zh-CN" altLang="zh-CN" sz="3200" dirty="0">
              <a:solidFill>
                <a:schemeClr val="accent2"/>
              </a:solidFill>
              <a:latin typeface="Arial" pitchFamily="34" charset="0"/>
              <a:ea typeface="+mj-ea"/>
              <a:cs typeface="Arial" pitchFamily="34" charset="0"/>
            </a:endParaRPr>
          </a:p>
        </p:txBody>
      </p:sp>
      <p:sp>
        <p:nvSpPr>
          <p:cNvPr id="88069" name="Rectangle 5"/>
          <p:cNvSpPr>
            <a:spLocks noChangeArrowheads="1"/>
          </p:cNvSpPr>
          <p:nvPr/>
        </p:nvSpPr>
        <p:spPr bwMode="auto">
          <a:xfrm>
            <a:off x="0" y="5619765"/>
            <a:ext cx="12192000" cy="609600"/>
          </a:xfrm>
          <a:prstGeom prst="rect">
            <a:avLst/>
          </a:prstGeom>
          <a:noFill/>
          <a:ln w="9525">
            <a:noFill/>
            <a:miter lim="800000"/>
            <a:headEnd/>
            <a:tailEnd/>
          </a:ln>
        </p:spPr>
        <p:txBody>
          <a:bodyPr/>
          <a:lstStyle/>
          <a:p>
            <a:pPr marL="457189" indent="-457189" eaLnBrk="0" hangingPunct="0">
              <a:spcBef>
                <a:spcPct val="20000"/>
              </a:spcBef>
              <a:buClr>
                <a:srgbClr val="E09A1C"/>
              </a:buClr>
              <a:buBlip>
                <a:blip r:embed="rId3"/>
              </a:buBlip>
            </a:pPr>
            <a:r>
              <a:rPr lang="zh-CN" altLang="en-US" sz="2133" b="1" dirty="0">
                <a:solidFill>
                  <a:schemeClr val="accent6">
                    <a:lumMod val="90000"/>
                    <a:lumOff val="10000"/>
                  </a:schemeClr>
                </a:solidFill>
                <a:latin typeface="+mn-ea"/>
              </a:rPr>
              <a:t>时间标签查看每次异常信号到来的时刻及相邻两次异常信号出现的时间间隔。记录每次采集触发点绝对和相对时间，并保存全部信息到指定文件相对于第一个触发点的采集时间能精确到1</a:t>
            </a:r>
            <a:r>
              <a:rPr lang="zh-CN" altLang="zh-CN" sz="2133" b="1" dirty="0">
                <a:solidFill>
                  <a:schemeClr val="accent6">
                    <a:lumMod val="90000"/>
                    <a:lumOff val="10000"/>
                  </a:schemeClr>
                </a:solidFill>
                <a:latin typeface="+mn-ea"/>
              </a:rPr>
              <a:t>ns.</a:t>
            </a:r>
            <a:endParaRPr lang="en-US" altLang="zh-CN" sz="2133" b="1" dirty="0">
              <a:solidFill>
                <a:schemeClr val="accent6">
                  <a:lumMod val="90000"/>
                  <a:lumOff val="10000"/>
                </a:schemeClr>
              </a:solidFill>
              <a:latin typeface="+mn-ea"/>
            </a:endParaRPr>
          </a:p>
        </p:txBody>
      </p:sp>
      <p:sp>
        <p:nvSpPr>
          <p:cNvPr id="7"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8"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9" name="Slide Number Placeholder 5"/>
          <p:cNvSpPr>
            <a:spLocks noGrp="1"/>
          </p:cNvSpPr>
          <p:nvPr>
            <p:ph type="sldNum" sz="quarter" idx="12"/>
          </p:nvPr>
        </p:nvSpPr>
        <p:spPr>
          <a:xfrm>
            <a:off x="11715789" y="6549797"/>
            <a:ext cx="504608" cy="308203"/>
          </a:xfrm>
          <a:prstGeom prst="rect">
            <a:avLst/>
          </a:prstGeom>
        </p:spPr>
        <p:txBody>
          <a:bodyPr/>
          <a:lstStyle/>
          <a:p>
            <a:fld id="{4794BD00-81AE-4423-9DD6-1743AD37DB08}" type="slidenum">
              <a:rPr lang="en-US"/>
              <a:pPr/>
              <a:t>20</a:t>
            </a:fld>
            <a:endParaRPr lang="en-US" dirty="0"/>
          </a:p>
        </p:txBody>
      </p:sp>
      <p:pic>
        <p:nvPicPr>
          <p:cNvPr id="3" name="图片 2" descr="电脑萤幕画面&#10;&#10;描述已自动生成">
            <a:extLst>
              <a:ext uri="{FF2B5EF4-FFF2-40B4-BE49-F238E27FC236}">
                <a16:creationId xmlns:a16="http://schemas.microsoft.com/office/drawing/2014/main" id="{147D822E-0E4C-636F-F1CF-731FBF7B0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830254"/>
            <a:ext cx="7982518" cy="4789511"/>
          </a:xfrm>
          <a:prstGeom prst="rect">
            <a:avLst/>
          </a:prstGeom>
        </p:spPr>
      </p:pic>
      <p:sp>
        <p:nvSpPr>
          <p:cNvPr id="510980" name="Oval 4"/>
          <p:cNvSpPr>
            <a:spLocks noChangeArrowheads="1"/>
          </p:cNvSpPr>
          <p:nvPr/>
        </p:nvSpPr>
        <p:spPr bwMode="auto">
          <a:xfrm>
            <a:off x="5238744" y="4095765"/>
            <a:ext cx="3810027" cy="1524000"/>
          </a:xfrm>
          <a:prstGeom prst="ellipse">
            <a:avLst/>
          </a:prstGeom>
          <a:noFill/>
          <a:ln w="9525">
            <a:solidFill>
              <a:srgbClr val="FF0000"/>
            </a:solidFill>
            <a:round/>
            <a:headEnd/>
            <a:tailEnd/>
          </a:ln>
          <a:effectLst>
            <a:outerShdw dist="35921" dir="2700000" algn="ctr" rotWithShape="0">
              <a:schemeClr val="tx1"/>
            </a:outerShdw>
          </a:effectLst>
        </p:spPr>
        <p:txBody>
          <a:bodyPr wrap="none" anchor="ctr"/>
          <a:lstStyle/>
          <a:p>
            <a:pPr>
              <a:defRPr/>
            </a:pPr>
            <a:endParaRPr lang="en-US" sz="2400">
              <a:cs typeface="Arial" pitchFamily="34" charset="0"/>
            </a:endParaRPr>
          </a:p>
        </p:txBody>
      </p:sp>
    </p:spTree>
    <p:extLst>
      <p:ext uri="{BB962C8B-B14F-4D97-AF65-F5344CB8AC3E}">
        <p14:creationId xmlns:p14="http://schemas.microsoft.com/office/powerpoint/2010/main" val="1914457913"/>
      </p:ext>
    </p:extLst>
  </p:cSld>
  <p:clrMapOvr>
    <a:overrideClrMapping bg1="lt1" tx1="dk1" bg2="lt2" tx2="dk2" accent1="accent1" accent2="accent2" accent3="accent3" accent4="accent4" accent5="accent5" accent6="accent6" hlink="hlink" folHlink="folHlink"/>
  </p:clrMapOvr>
  <p:transition advTm="1374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04800" y="95227"/>
            <a:ext cx="8026400" cy="673100"/>
          </a:xfrm>
          <a:prstGeom prst="rect">
            <a:avLst/>
          </a:prstGeom>
          <a:noFill/>
          <a:ln w="9525">
            <a:noFill/>
            <a:miter lim="800000"/>
            <a:headEnd/>
            <a:tailEnd/>
          </a:ln>
        </p:spPr>
        <p:txBody>
          <a:bodyPr/>
          <a:lstStyle/>
          <a:p>
            <a:pPr algn="ctr">
              <a:lnSpc>
                <a:spcPct val="90000"/>
              </a:lnSpc>
              <a:spcBef>
                <a:spcPct val="0"/>
              </a:spcBef>
              <a:buClrTx/>
              <a:buFontTx/>
              <a:buNone/>
            </a:pPr>
            <a:r>
              <a:rPr lang="zh-CN" altLang="en-US" sz="3200" dirty="0">
                <a:solidFill>
                  <a:schemeClr val="accent2"/>
                </a:solidFill>
                <a:latin typeface="Arial" pitchFamily="34" charset="0"/>
                <a:ea typeface="+mj-ea"/>
                <a:cs typeface="Arial" pitchFamily="34" charset="0"/>
              </a:rPr>
              <a:t>从顺序采样模式的显示中发现问题</a:t>
            </a:r>
            <a:r>
              <a:rPr lang="zh-CN" altLang="zh-CN" sz="3200" dirty="0">
                <a:solidFill>
                  <a:schemeClr val="accent2"/>
                </a:solidFill>
                <a:latin typeface="Arial" pitchFamily="34" charset="0"/>
                <a:ea typeface="+mj-ea"/>
                <a:cs typeface="Arial" pitchFamily="34" charset="0"/>
              </a:rPr>
              <a:t>...</a:t>
            </a:r>
          </a:p>
        </p:txBody>
      </p:sp>
      <p:sp>
        <p:nvSpPr>
          <p:cNvPr id="87051" name="Rectangle 11"/>
          <p:cNvSpPr>
            <a:spLocks noChangeArrowheads="1"/>
          </p:cNvSpPr>
          <p:nvPr/>
        </p:nvSpPr>
        <p:spPr bwMode="auto">
          <a:xfrm>
            <a:off x="2095473" y="6000768"/>
            <a:ext cx="7494359" cy="420564"/>
          </a:xfrm>
          <a:prstGeom prst="rect">
            <a:avLst/>
          </a:prstGeom>
          <a:noFill/>
          <a:ln w="12700">
            <a:noFill/>
            <a:miter lim="800000"/>
            <a:headEnd type="none" w="sm" len="sm"/>
            <a:tailEnd type="none" w="sm" len="sm"/>
          </a:ln>
        </p:spPr>
        <p:txBody>
          <a:bodyPr wrap="none">
            <a:spAutoFit/>
          </a:bodyPr>
          <a:lstStyle/>
          <a:p>
            <a:pPr eaLnBrk="0" hangingPunct="0">
              <a:spcBef>
                <a:spcPct val="0"/>
              </a:spcBef>
              <a:buClrTx/>
              <a:buFontTx/>
              <a:buNone/>
            </a:pPr>
            <a:r>
              <a:rPr lang="zh-CN" altLang="en-US" sz="2133" b="1" dirty="0"/>
              <a:t>一屏同时观察到最多100个触发脉冲，方便快速发现异常脉冲</a:t>
            </a:r>
            <a:endParaRPr lang="zh-CN" altLang="zh-CN" sz="2133" dirty="0"/>
          </a:p>
        </p:txBody>
      </p:sp>
      <p:sp>
        <p:nvSpPr>
          <p:cNvPr id="13"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14"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15"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21</a:t>
            </a:fld>
            <a:endParaRPr lang="en-US" dirty="0"/>
          </a:p>
        </p:txBody>
      </p:sp>
      <p:pic>
        <p:nvPicPr>
          <p:cNvPr id="3" name="图片 2" descr="图形用户界面, 图表&#10;&#10;描述已自动生成">
            <a:extLst>
              <a:ext uri="{FF2B5EF4-FFF2-40B4-BE49-F238E27FC236}">
                <a16:creationId xmlns:a16="http://schemas.microsoft.com/office/drawing/2014/main" id="{6C84A2C4-32C9-88BE-D7BB-A4B86D181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 y="827787"/>
            <a:ext cx="5765800" cy="3459480"/>
          </a:xfrm>
          <a:prstGeom prst="rect">
            <a:avLst/>
          </a:prstGeom>
        </p:spPr>
      </p:pic>
      <p:sp>
        <p:nvSpPr>
          <p:cNvPr id="4" name="Text Box 10">
            <a:extLst>
              <a:ext uri="{FF2B5EF4-FFF2-40B4-BE49-F238E27FC236}">
                <a16:creationId xmlns:a16="http://schemas.microsoft.com/office/drawing/2014/main" id="{BA0AA13D-454C-EC43-BB52-65A86ED556D2}"/>
              </a:ext>
            </a:extLst>
          </p:cNvPr>
          <p:cNvSpPr txBox="1">
            <a:spLocks noChangeArrowheads="1"/>
          </p:cNvSpPr>
          <p:nvPr/>
        </p:nvSpPr>
        <p:spPr bwMode="auto">
          <a:xfrm>
            <a:off x="-523240" y="1315197"/>
            <a:ext cx="3048000" cy="584775"/>
          </a:xfrm>
          <a:prstGeom prst="rect">
            <a:avLst/>
          </a:prstGeom>
          <a:noFill/>
          <a:ln w="9525">
            <a:noFill/>
            <a:miter lim="800000"/>
            <a:headEnd/>
            <a:tailEnd/>
          </a:ln>
          <a:effectLst/>
        </p:spPr>
        <p:txBody>
          <a:bodyPr anchor="b">
            <a:spAutoFit/>
          </a:bodyPr>
          <a:lstStyle/>
          <a:p>
            <a:pPr algn="ctr" eaLnBrk="0" hangingPunct="0">
              <a:spcBef>
                <a:spcPct val="0"/>
              </a:spcBef>
              <a:buClrTx/>
              <a:buFontTx/>
              <a:buNone/>
              <a:defRPr/>
            </a:pPr>
            <a:r>
              <a:rPr lang="en-US" altLang="zh-CN" sz="3200" i="1" dirty="0">
                <a:solidFill>
                  <a:srgbClr val="0066CC"/>
                </a:solidFill>
                <a:effectLst>
                  <a:outerShdw blurRad="38100" dist="38100" dir="2700000" algn="tl">
                    <a:srgbClr val="C0C0C0"/>
                  </a:outerShdw>
                </a:effectLst>
                <a:latin typeface="Times" pitchFamily="18" charset="0"/>
                <a:cs typeface="Arial" pitchFamily="34" charset="0"/>
              </a:rPr>
              <a:t>Overlay</a:t>
            </a:r>
          </a:p>
        </p:txBody>
      </p:sp>
      <p:pic>
        <p:nvPicPr>
          <p:cNvPr id="6" name="图片 5" descr="电脑萤幕画面&#10;&#10;描述已自动生成">
            <a:extLst>
              <a:ext uri="{FF2B5EF4-FFF2-40B4-BE49-F238E27FC236}">
                <a16:creationId xmlns:a16="http://schemas.microsoft.com/office/drawing/2014/main" id="{CC176EB3-1EDD-851C-6661-BC234A4E84E5}"/>
              </a:ext>
            </a:extLst>
          </p:cNvPr>
          <p:cNvPicPr>
            <a:picLocks noChangeAspect="1"/>
          </p:cNvPicPr>
          <p:nvPr/>
        </p:nvPicPr>
        <p:blipFill rotWithShape="1">
          <a:blip r:embed="rId4">
            <a:extLst>
              <a:ext uri="{28A0092B-C50C-407E-A947-70E740481C1C}">
                <a14:useLocalDpi xmlns:a14="http://schemas.microsoft.com/office/drawing/2010/main" val="0"/>
              </a:ext>
            </a:extLst>
          </a:blip>
          <a:srcRect t="-24002" b="24002"/>
          <a:stretch/>
        </p:blipFill>
        <p:spPr>
          <a:xfrm>
            <a:off x="-31816" y="2713637"/>
            <a:ext cx="5791200" cy="3131021"/>
          </a:xfrm>
          <a:prstGeom prst="rect">
            <a:avLst/>
          </a:prstGeom>
        </p:spPr>
      </p:pic>
      <p:sp>
        <p:nvSpPr>
          <p:cNvPr id="509962" name="Text Box 10"/>
          <p:cNvSpPr txBox="1">
            <a:spLocks noChangeArrowheads="1"/>
          </p:cNvSpPr>
          <p:nvPr/>
        </p:nvSpPr>
        <p:spPr bwMode="auto">
          <a:xfrm>
            <a:off x="-523240" y="3756192"/>
            <a:ext cx="3048000" cy="584775"/>
          </a:xfrm>
          <a:prstGeom prst="rect">
            <a:avLst/>
          </a:prstGeom>
          <a:noFill/>
          <a:ln w="9525">
            <a:noFill/>
            <a:miter lim="800000"/>
            <a:headEnd/>
            <a:tailEnd/>
          </a:ln>
          <a:effectLst/>
        </p:spPr>
        <p:txBody>
          <a:bodyPr anchor="b">
            <a:spAutoFit/>
          </a:bodyPr>
          <a:lstStyle/>
          <a:p>
            <a:pPr algn="ctr" eaLnBrk="0" hangingPunct="0">
              <a:spcBef>
                <a:spcPct val="0"/>
              </a:spcBef>
              <a:buClrTx/>
              <a:buFontTx/>
              <a:buNone/>
              <a:defRPr/>
            </a:pPr>
            <a:r>
              <a:rPr lang="en-US" altLang="zh-CN" sz="3200" i="1" dirty="0">
                <a:solidFill>
                  <a:srgbClr val="0066CC"/>
                </a:solidFill>
                <a:effectLst>
                  <a:outerShdw blurRad="38100" dist="38100" dir="2700000" algn="tl">
                    <a:srgbClr val="C0C0C0"/>
                  </a:outerShdw>
                </a:effectLst>
                <a:latin typeface="Times" pitchFamily="18" charset="0"/>
                <a:cs typeface="Arial" pitchFamily="34" charset="0"/>
              </a:rPr>
              <a:t>Waterfall</a:t>
            </a:r>
          </a:p>
        </p:txBody>
      </p:sp>
      <p:pic>
        <p:nvPicPr>
          <p:cNvPr id="8" name="图片 7" descr="电脑萤幕画面&#10;&#10;描述已自动生成">
            <a:extLst>
              <a:ext uri="{FF2B5EF4-FFF2-40B4-BE49-F238E27FC236}">
                <a16:creationId xmlns:a16="http://schemas.microsoft.com/office/drawing/2014/main" id="{4ADFC7E7-E1FA-A780-A3E4-EBC223391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464" y="820170"/>
            <a:ext cx="6113355" cy="3668013"/>
          </a:xfrm>
          <a:prstGeom prst="rect">
            <a:avLst/>
          </a:prstGeom>
        </p:spPr>
      </p:pic>
      <p:sp>
        <p:nvSpPr>
          <p:cNvPr id="509961" name="Text Box 9"/>
          <p:cNvSpPr txBox="1">
            <a:spLocks noChangeArrowheads="1"/>
          </p:cNvSpPr>
          <p:nvPr/>
        </p:nvSpPr>
        <p:spPr bwMode="auto">
          <a:xfrm>
            <a:off x="5524518" y="1129291"/>
            <a:ext cx="3048000" cy="584775"/>
          </a:xfrm>
          <a:prstGeom prst="rect">
            <a:avLst/>
          </a:prstGeom>
          <a:noFill/>
          <a:ln w="9525">
            <a:noFill/>
            <a:miter lim="800000"/>
            <a:headEnd/>
            <a:tailEnd/>
          </a:ln>
          <a:effectLst/>
        </p:spPr>
        <p:txBody>
          <a:bodyPr anchor="b">
            <a:spAutoFit/>
          </a:bodyPr>
          <a:lstStyle/>
          <a:p>
            <a:pPr algn="ctr" eaLnBrk="0" hangingPunct="0">
              <a:spcBef>
                <a:spcPct val="0"/>
              </a:spcBef>
              <a:buClrTx/>
              <a:buFontTx/>
              <a:buNone/>
              <a:defRPr/>
            </a:pPr>
            <a:r>
              <a:rPr lang="en-US" altLang="zh-CN" sz="3200" i="1" dirty="0">
                <a:solidFill>
                  <a:srgbClr val="0066CC"/>
                </a:solidFill>
                <a:effectLst>
                  <a:outerShdw blurRad="38100" dist="38100" dir="2700000" algn="tl">
                    <a:srgbClr val="C0C0C0"/>
                  </a:outerShdw>
                </a:effectLst>
                <a:latin typeface="Times" pitchFamily="18" charset="0"/>
                <a:cs typeface="Arial" pitchFamily="34" charset="0"/>
              </a:rPr>
              <a:t>Perspective</a:t>
            </a:r>
          </a:p>
        </p:txBody>
      </p:sp>
      <p:pic>
        <p:nvPicPr>
          <p:cNvPr id="10" name="图片 9" descr="电脑萤幕画面&#10;&#10;描述已自动生成">
            <a:extLst>
              <a:ext uri="{FF2B5EF4-FFF2-40B4-BE49-F238E27FC236}">
                <a16:creationId xmlns:a16="http://schemas.microsoft.com/office/drawing/2014/main" id="{769FA20E-762C-29D6-C634-8B5A8C55F381}"/>
              </a:ext>
            </a:extLst>
          </p:cNvPr>
          <p:cNvPicPr>
            <a:picLocks noChangeAspect="1"/>
          </p:cNvPicPr>
          <p:nvPr/>
        </p:nvPicPr>
        <p:blipFill rotWithShape="1">
          <a:blip r:embed="rId6">
            <a:extLst>
              <a:ext uri="{28A0092B-C50C-407E-A947-70E740481C1C}">
                <a14:useLocalDpi xmlns:a14="http://schemas.microsoft.com/office/drawing/2010/main" val="0"/>
              </a:ext>
            </a:extLst>
          </a:blip>
          <a:srcRect t="-24999" b="24999"/>
          <a:stretch/>
        </p:blipFill>
        <p:spPr>
          <a:xfrm>
            <a:off x="5717254" y="2417523"/>
            <a:ext cx="6113354" cy="3427135"/>
          </a:xfrm>
          <a:prstGeom prst="rect">
            <a:avLst/>
          </a:prstGeom>
        </p:spPr>
      </p:pic>
      <p:sp>
        <p:nvSpPr>
          <p:cNvPr id="87047" name="Oval 7"/>
          <p:cNvSpPr>
            <a:spLocks noChangeArrowheads="1"/>
          </p:cNvSpPr>
          <p:nvPr/>
        </p:nvSpPr>
        <p:spPr bwMode="auto">
          <a:xfrm>
            <a:off x="8940800" y="3733800"/>
            <a:ext cx="711200" cy="533400"/>
          </a:xfrm>
          <a:prstGeom prst="ellipse">
            <a:avLst/>
          </a:prstGeom>
          <a:noFill/>
          <a:ln w="38100">
            <a:solidFill>
              <a:schemeClr val="hlink"/>
            </a:solidFill>
            <a:prstDash val="sysDot"/>
            <a:round/>
            <a:headEnd type="none" w="sm" len="sm"/>
            <a:tailEnd type="none" w="sm" len="sm"/>
          </a:ln>
        </p:spPr>
        <p:txBody>
          <a:bodyPr wrap="none" anchor="ctr"/>
          <a:lstStyle/>
          <a:p>
            <a:endParaRPr lang="en-US" sz="2400"/>
          </a:p>
        </p:txBody>
      </p:sp>
      <p:sp>
        <p:nvSpPr>
          <p:cNvPr id="509960" name="Text Box 8"/>
          <p:cNvSpPr txBox="1">
            <a:spLocks noChangeArrowheads="1"/>
          </p:cNvSpPr>
          <p:nvPr/>
        </p:nvSpPr>
        <p:spPr bwMode="auto">
          <a:xfrm>
            <a:off x="5214984" y="3658157"/>
            <a:ext cx="3048000" cy="584775"/>
          </a:xfrm>
          <a:prstGeom prst="rect">
            <a:avLst/>
          </a:prstGeom>
          <a:noFill/>
          <a:ln w="9525">
            <a:noFill/>
            <a:miter lim="800000"/>
            <a:headEnd/>
            <a:tailEnd/>
          </a:ln>
          <a:effectLst/>
        </p:spPr>
        <p:txBody>
          <a:bodyPr anchor="b">
            <a:spAutoFit/>
          </a:bodyPr>
          <a:lstStyle/>
          <a:p>
            <a:pPr algn="ctr" eaLnBrk="0" hangingPunct="0">
              <a:spcBef>
                <a:spcPct val="0"/>
              </a:spcBef>
              <a:buClrTx/>
              <a:buFontTx/>
              <a:buNone/>
              <a:defRPr/>
            </a:pPr>
            <a:r>
              <a:rPr lang="en-US" altLang="zh-CN" sz="3200" i="1" dirty="0">
                <a:solidFill>
                  <a:srgbClr val="0066CC"/>
                </a:solidFill>
                <a:effectLst>
                  <a:outerShdw blurRad="38100" dist="38100" dir="2700000" algn="tl">
                    <a:srgbClr val="C0C0C0"/>
                  </a:outerShdw>
                </a:effectLst>
                <a:latin typeface="Times" pitchFamily="18" charset="0"/>
                <a:cs typeface="Arial" pitchFamily="34" charset="0"/>
              </a:rPr>
              <a:t>Mosaic</a:t>
            </a:r>
          </a:p>
        </p:txBody>
      </p:sp>
    </p:spTree>
    <p:extLst>
      <p:ext uri="{BB962C8B-B14F-4D97-AF65-F5344CB8AC3E}">
        <p14:creationId xmlns:p14="http://schemas.microsoft.com/office/powerpoint/2010/main" val="140559899"/>
      </p:ext>
    </p:extLst>
  </p:cSld>
  <p:clrMapOvr>
    <a:masterClrMapping/>
  </p:clrMapOvr>
  <p:transition advTm="43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85800" y="1219199"/>
            <a:ext cx="10287000" cy="4686317"/>
          </a:xfrm>
          <a:prstGeom prst="rect">
            <a:avLst/>
          </a:prstGeom>
          <a:noFill/>
          <a:ln w="9525">
            <a:noFill/>
            <a:miter lim="800000"/>
            <a:headEnd/>
            <a:tailEnd/>
          </a:ln>
        </p:spPr>
        <p:txBody>
          <a:bodyPr/>
          <a:lstStyle/>
          <a:p>
            <a:pPr marL="376757" indent="-376757">
              <a:spcBef>
                <a:spcPct val="20000"/>
              </a:spcBef>
              <a:buClr>
                <a:srgbClr val="CC0000"/>
              </a:buClr>
              <a:buFontTx/>
              <a:buChar char="►"/>
            </a:pPr>
            <a:r>
              <a:rPr lang="zh-CN" altLang="en-US" sz="2667" b="1" dirty="0">
                <a:latin typeface="Arial" charset="0"/>
              </a:rPr>
              <a:t>力科独有的采样方式，能提高触发速率到1,</a:t>
            </a:r>
            <a:r>
              <a:rPr lang="en-US" altLang="zh-CN" sz="2667" b="1" dirty="0">
                <a:latin typeface="Arial" charset="0"/>
              </a:rPr>
              <a:t>00</a:t>
            </a:r>
            <a:r>
              <a:rPr lang="zh-CN" altLang="en-US" sz="2667" b="1" dirty="0">
                <a:latin typeface="Arial" charset="0"/>
              </a:rPr>
              <a:t>0,000</a:t>
            </a:r>
            <a:r>
              <a:rPr lang="zh-CN" altLang="zh-CN" sz="2667" b="1" dirty="0">
                <a:latin typeface="Arial" charset="0"/>
              </a:rPr>
              <a:t>次/秒</a:t>
            </a:r>
            <a:r>
              <a:rPr lang="zh-CN" altLang="en-US" sz="2667" b="1" dirty="0">
                <a:latin typeface="Arial" charset="0"/>
              </a:rPr>
              <a:t>；</a:t>
            </a:r>
            <a:endParaRPr lang="en-US" altLang="zh-CN" sz="2667" b="1" dirty="0">
              <a:latin typeface="Arial" charset="0"/>
            </a:endParaRPr>
          </a:p>
          <a:p>
            <a:pPr marL="376757" indent="-376757">
              <a:spcBef>
                <a:spcPct val="20000"/>
              </a:spcBef>
              <a:buClr>
                <a:srgbClr val="CC0000"/>
              </a:buClr>
              <a:buFontTx/>
              <a:buChar char="►"/>
            </a:pPr>
            <a:endParaRPr lang="zh-CN" altLang="zh-CN" sz="2667" b="1" dirty="0">
              <a:latin typeface="Arial" charset="0"/>
            </a:endParaRPr>
          </a:p>
          <a:p>
            <a:pPr marL="376757" indent="-376757">
              <a:spcBef>
                <a:spcPct val="20000"/>
              </a:spcBef>
              <a:buClr>
                <a:srgbClr val="CC0000"/>
              </a:buClr>
              <a:buFontTx/>
              <a:buChar char="►"/>
            </a:pPr>
            <a:r>
              <a:rPr lang="zh-CN" altLang="en-US" sz="2667" b="1" dirty="0">
                <a:latin typeface="Arial" charset="0"/>
              </a:rPr>
              <a:t>专门针对</a:t>
            </a:r>
            <a:r>
              <a:rPr lang="zh-CN" altLang="en-US" sz="2667" b="1" dirty="0">
                <a:solidFill>
                  <a:srgbClr val="FF0D0D"/>
                </a:solidFill>
                <a:latin typeface="Arial" charset="0"/>
              </a:rPr>
              <a:t>占空比很低</a:t>
            </a:r>
            <a:r>
              <a:rPr lang="zh-CN" altLang="en-US" sz="2667" b="1" dirty="0">
                <a:latin typeface="Arial" charset="0"/>
              </a:rPr>
              <a:t>的信号测试而优化设计</a:t>
            </a:r>
            <a:endParaRPr lang="zh-CN" altLang="zh-CN" sz="2667" b="1" dirty="0">
              <a:latin typeface="Arial" charset="0"/>
            </a:endParaRPr>
          </a:p>
          <a:p>
            <a:pPr marL="990575" lvl="1" indent="-380990">
              <a:spcBef>
                <a:spcPct val="20000"/>
              </a:spcBef>
              <a:buClr>
                <a:srgbClr val="FF8383"/>
              </a:buClr>
              <a:buFontTx/>
              <a:buChar char="◆"/>
            </a:pPr>
            <a:endParaRPr lang="zh-CN" altLang="en-US" sz="2667" b="1" dirty="0">
              <a:latin typeface="Arial" charset="0"/>
            </a:endParaRPr>
          </a:p>
          <a:p>
            <a:pPr marL="376757" indent="-376757">
              <a:spcBef>
                <a:spcPct val="20000"/>
              </a:spcBef>
              <a:buFont typeface="Wingdings" pitchFamily="2" charset="2"/>
              <a:buChar char="§"/>
            </a:pPr>
            <a:endParaRPr lang="zh-CN" altLang="en-US" sz="2667" dirty="0">
              <a:latin typeface="Arial" charset="0"/>
            </a:endParaRPr>
          </a:p>
        </p:txBody>
      </p:sp>
      <p:sp>
        <p:nvSpPr>
          <p:cNvPr id="4" name="TextBox 3"/>
          <p:cNvSpPr txBox="1"/>
          <p:nvPr/>
        </p:nvSpPr>
        <p:spPr>
          <a:xfrm>
            <a:off x="304800" y="76200"/>
            <a:ext cx="7112000" cy="584775"/>
          </a:xfrm>
          <a:prstGeom prst="rect">
            <a:avLst/>
          </a:prstGeom>
          <a:noFill/>
        </p:spPr>
        <p:txBody>
          <a:bodyPr wrap="square" rtlCol="0">
            <a:spAutoFit/>
          </a:bodyPr>
          <a:lstStyle/>
          <a:p>
            <a:r>
              <a:rPr lang="zh-CN" altLang="en-US" sz="3200" dirty="0">
                <a:solidFill>
                  <a:schemeClr val="accent2"/>
                </a:solidFill>
                <a:latin typeface="Arial" pitchFamily="34" charset="0"/>
                <a:ea typeface="+mj-ea"/>
                <a:cs typeface="Arial" pitchFamily="34" charset="0"/>
              </a:rPr>
              <a:t>力科独有的顺序采样模式 </a:t>
            </a:r>
            <a:endParaRPr lang="en-US" altLang="en-US" sz="3200" dirty="0">
              <a:solidFill>
                <a:schemeClr val="accent2"/>
              </a:solidFill>
              <a:latin typeface="Arial" pitchFamily="34" charset="0"/>
              <a:ea typeface="+mj-ea"/>
              <a:cs typeface="Arial" pitchFamily="34" charset="0"/>
            </a:endParaRPr>
          </a:p>
        </p:txBody>
      </p:sp>
      <p:sp>
        <p:nvSpPr>
          <p:cNvPr id="6"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7"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8"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22</a:t>
            </a:fld>
            <a:endParaRPr lang="en-US" dirty="0"/>
          </a:p>
        </p:txBody>
      </p:sp>
    </p:spTree>
    <p:extLst>
      <p:ext uri="{BB962C8B-B14F-4D97-AF65-F5344CB8AC3E}">
        <p14:creationId xmlns:p14="http://schemas.microsoft.com/office/powerpoint/2010/main" val="899380235"/>
      </p:ext>
    </p:extLst>
  </p:cSld>
  <p:clrMapOvr>
    <a:masterClrMapping/>
  </p:clrMapOvr>
  <p:transition advTm="158"/>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439874" y="0"/>
            <a:ext cx="11226800" cy="698500"/>
          </a:xfrm>
        </p:spPr>
        <p:txBody>
          <a:bodyPr>
            <a:normAutofit/>
          </a:bodyPr>
          <a:lstStyle/>
          <a:p>
            <a:r>
              <a:rPr lang="zh-CN" altLang="en-US" dirty="0"/>
              <a:t>A</a:t>
            </a:r>
            <a:r>
              <a:rPr lang="en-US" altLang="zh-CN" dirty="0" err="1"/>
              <a:t>uto</a:t>
            </a:r>
            <a:r>
              <a:rPr lang="en-US" altLang="zh-CN" dirty="0"/>
              <a:t> Save:</a:t>
            </a:r>
            <a:r>
              <a:rPr lang="zh-CN" altLang="zh-CN" dirty="0"/>
              <a:t>自动保存波形</a:t>
            </a:r>
          </a:p>
        </p:txBody>
      </p:sp>
      <p:sp>
        <p:nvSpPr>
          <p:cNvPr id="2054" name="Text Box 4"/>
          <p:cNvSpPr txBox="1">
            <a:spLocks noChangeArrowheads="1"/>
          </p:cNvSpPr>
          <p:nvPr/>
        </p:nvSpPr>
        <p:spPr bwMode="auto">
          <a:xfrm>
            <a:off x="406400" y="771768"/>
            <a:ext cx="11074400" cy="2842188"/>
          </a:xfrm>
          <a:prstGeom prst="rect">
            <a:avLst/>
          </a:prstGeom>
          <a:noFill/>
          <a:ln w="9525">
            <a:noFill/>
            <a:miter lim="800000"/>
            <a:headEnd/>
            <a:tailEnd/>
          </a:ln>
        </p:spPr>
        <p:txBody>
          <a:bodyPr>
            <a:spAutoFit/>
          </a:bodyPr>
          <a:lstStyle/>
          <a:p>
            <a:pPr>
              <a:spcBef>
                <a:spcPct val="50000"/>
              </a:spcBef>
              <a:buClr>
                <a:srgbClr val="020266"/>
              </a:buClr>
              <a:buFont typeface="Wingdings" pitchFamily="2" charset="2"/>
              <a:buNone/>
            </a:pPr>
            <a:r>
              <a:rPr lang="zh-CN" altLang="en-US" sz="3200" dirty="0">
                <a:latin typeface="宋体" pitchFamily="2" charset="-122"/>
                <a:ea typeface="宋体" pitchFamily="2" charset="-122"/>
              </a:rPr>
              <a:t>   </a:t>
            </a:r>
            <a:r>
              <a:rPr lang="zh-CN" altLang="en-US" sz="2667" dirty="0">
                <a:cs typeface="Arial" pitchFamily="34" charset="0"/>
              </a:rPr>
              <a:t>自动保存功能即每触发一次自动保存波形一次。波形可保存为二进制、</a:t>
            </a:r>
            <a:r>
              <a:rPr lang="en-US" altLang="zh-CN" sz="2667" dirty="0" err="1">
                <a:cs typeface="Arial" pitchFamily="34" charset="0"/>
              </a:rPr>
              <a:t>Excel、Matlab</a:t>
            </a:r>
            <a:r>
              <a:rPr lang="zh-CN" altLang="zh-CN" sz="2667" dirty="0">
                <a:cs typeface="Arial" pitchFamily="34" charset="0"/>
              </a:rPr>
              <a:t>等数据格式。 用二进制方式保存可以将保存后的波形重新回调到示波器来观察。</a:t>
            </a:r>
          </a:p>
          <a:p>
            <a:pPr>
              <a:spcBef>
                <a:spcPct val="50000"/>
              </a:spcBef>
              <a:buClr>
                <a:srgbClr val="020266"/>
              </a:buClr>
              <a:buFont typeface="Wingdings" pitchFamily="2" charset="2"/>
              <a:buNone/>
            </a:pPr>
            <a:r>
              <a:rPr lang="zh-CN" altLang="zh-CN" sz="2667" dirty="0">
                <a:cs typeface="Arial" pitchFamily="34" charset="0"/>
              </a:rPr>
              <a:t>   </a:t>
            </a:r>
            <a:r>
              <a:rPr lang="en-US" altLang="zh-CN" sz="2667" dirty="0">
                <a:cs typeface="Arial" pitchFamily="34" charset="0"/>
              </a:rPr>
              <a:t>   </a:t>
            </a:r>
            <a:r>
              <a:rPr lang="zh-CN" altLang="zh-CN" sz="2667" dirty="0">
                <a:cs typeface="Arial" pitchFamily="34" charset="0"/>
              </a:rPr>
              <a:t> 自动保存时选择下面红线框中的Wrap或Fill。 Wrap指的是保存的波形占满硬盘之后再覆盖之前的数据继续保存。 Fill指的是保存</a:t>
            </a:r>
            <a:r>
              <a:rPr lang="zh-CN" altLang="en-US" sz="2667" dirty="0">
                <a:cs typeface="Arial" pitchFamily="34" charset="0"/>
              </a:rPr>
              <a:t>满</a:t>
            </a:r>
            <a:r>
              <a:rPr lang="zh-CN" altLang="zh-CN" sz="2667" dirty="0">
                <a:cs typeface="Arial" pitchFamily="34" charset="0"/>
              </a:rPr>
              <a:t>硬盘为止。 </a:t>
            </a:r>
            <a:r>
              <a:rPr lang="en-US" altLang="zh-CN" sz="2667" dirty="0">
                <a:cs typeface="Arial" pitchFamily="34" charset="0"/>
              </a:rPr>
              <a:t> </a:t>
            </a:r>
          </a:p>
        </p:txBody>
      </p:sp>
      <p:sp>
        <p:nvSpPr>
          <p:cNvPr id="8"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9"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10"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23</a:t>
            </a:fld>
            <a:endParaRPr lang="en-US" dirty="0"/>
          </a:p>
        </p:txBody>
      </p:sp>
      <p:pic>
        <p:nvPicPr>
          <p:cNvPr id="3" name="图片 2" descr="截图里有图片&#10;&#10;描述已自动生成">
            <a:extLst>
              <a:ext uri="{FF2B5EF4-FFF2-40B4-BE49-F238E27FC236}">
                <a16:creationId xmlns:a16="http://schemas.microsoft.com/office/drawing/2014/main" id="{99CF3D82-56A2-CD30-466D-4F8FA642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37" y="4038600"/>
            <a:ext cx="11929926" cy="2209800"/>
          </a:xfrm>
          <a:prstGeom prst="rect">
            <a:avLst/>
          </a:prstGeom>
        </p:spPr>
      </p:pic>
      <p:pic>
        <p:nvPicPr>
          <p:cNvPr id="6" name="图片 5" descr="手机屏幕的截图&#10;&#10;描述已自动生成">
            <a:extLst>
              <a:ext uri="{FF2B5EF4-FFF2-40B4-BE49-F238E27FC236}">
                <a16:creationId xmlns:a16="http://schemas.microsoft.com/office/drawing/2014/main" id="{FCCA5DEF-6F0E-4D58-6E11-D5D0CB467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363" y="3320956"/>
            <a:ext cx="2051155" cy="1822544"/>
          </a:xfrm>
          <a:prstGeom prst="rect">
            <a:avLst/>
          </a:prstGeom>
        </p:spPr>
      </p:pic>
      <p:cxnSp>
        <p:nvCxnSpPr>
          <p:cNvPr id="11" name="直接箭头连接符 10">
            <a:extLst>
              <a:ext uri="{FF2B5EF4-FFF2-40B4-BE49-F238E27FC236}">
                <a16:creationId xmlns:a16="http://schemas.microsoft.com/office/drawing/2014/main" id="{595EA3EF-2364-DF87-0F3E-289DB4ACAD46}"/>
              </a:ext>
            </a:extLst>
          </p:cNvPr>
          <p:cNvCxnSpPr/>
          <p:nvPr/>
        </p:nvCxnSpPr>
        <p:spPr>
          <a:xfrm flipV="1">
            <a:off x="533400" y="3737203"/>
            <a:ext cx="6019800" cy="529997"/>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8BC6ED50-60C3-7FC4-4674-613228693779}"/>
              </a:ext>
            </a:extLst>
          </p:cNvPr>
          <p:cNvSpPr/>
          <p:nvPr/>
        </p:nvSpPr>
        <p:spPr>
          <a:xfrm>
            <a:off x="10134600" y="4572000"/>
            <a:ext cx="1981200" cy="1600200"/>
          </a:xfrm>
          <a:prstGeom prst="rect">
            <a:avLst/>
          </a:prstGeom>
          <a:noFill/>
          <a:ln w="476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id="{3389E0B5-981F-9F48-4225-02321E8ABEE5}"/>
              </a:ext>
            </a:extLst>
          </p:cNvPr>
          <p:cNvSpPr/>
          <p:nvPr/>
        </p:nvSpPr>
        <p:spPr>
          <a:xfrm>
            <a:off x="6521363" y="3320956"/>
            <a:ext cx="2051155" cy="1822544"/>
          </a:xfrm>
          <a:prstGeom prst="rect">
            <a:avLst/>
          </a:prstGeom>
          <a:noFill/>
          <a:ln w="476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07487"/>
      </p:ext>
    </p:extLst>
  </p:cSld>
  <p:clrMapOvr>
    <a:masterClrMapping/>
  </p:clrMapOvr>
  <mc:AlternateContent xmlns:mc="http://schemas.openxmlformats.org/markup-compatibility/2006" xmlns:p14="http://schemas.microsoft.com/office/powerpoint/2010/main">
    <mc:Choice Requires="p14">
      <p:transition spd="slow" p14:dur="2000" advTm="18197"/>
    </mc:Choice>
    <mc:Fallback xmlns="">
      <p:transition spd="slow" advTm="1819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t>案例三  偶发异常信号的捕获</a:t>
            </a:r>
            <a:endParaRPr lang="en-US" dirty="0"/>
          </a:p>
        </p:txBody>
      </p:sp>
      <p:sp>
        <p:nvSpPr>
          <p:cNvPr id="3" name="Content Placeholder 2"/>
          <p:cNvSpPr>
            <a:spLocks noGrp="1"/>
          </p:cNvSpPr>
          <p:nvPr>
            <p:ph idx="1"/>
          </p:nvPr>
        </p:nvSpPr>
        <p:spPr/>
        <p:txBody>
          <a:bodyPr/>
          <a:lstStyle/>
          <a:p>
            <a:pPr>
              <a:buNone/>
            </a:pPr>
            <a:r>
              <a:rPr lang="zh-CN" altLang="en-US" b="1" dirty="0"/>
              <a:t>问题：我们有个系统经常会出现一些偶发的不稳定现象，我们怀疑该系统的时钟信号有问题，但用示波器测试该时钟信号没能发现问题，使用余辉方式也看不到任何异常，想用触发却又不知道怎么设触发，那么这样的情况下可以认为这个信号是好的吗？</a:t>
            </a:r>
            <a:endParaRPr lang="en-US" altLang="zh-CN" b="1" dirty="0"/>
          </a:p>
          <a:p>
            <a:pPr>
              <a:buNone/>
            </a:pPr>
            <a:endParaRPr lang="en-US" altLang="zh-CN" b="1" dirty="0"/>
          </a:p>
          <a:p>
            <a:pPr>
              <a:buNone/>
            </a:pPr>
            <a:endParaRPr lang="en-US" altLang="zh-CN" b="1" i="1" dirty="0"/>
          </a:p>
          <a:p>
            <a:pPr>
              <a:buNone/>
            </a:pPr>
            <a:endParaRPr lang="en-US" altLang="zh-CN" b="1" dirty="0"/>
          </a:p>
          <a:p>
            <a:pPr>
              <a:buNone/>
            </a:pPr>
            <a:endParaRPr lang="en-US" dirty="0"/>
          </a:p>
        </p:txBody>
      </p:sp>
      <p:sp>
        <p:nvSpPr>
          <p:cNvPr id="5" name="Footer Placeholder 4"/>
          <p:cNvSpPr>
            <a:spLocks noGrp="1"/>
          </p:cNvSpPr>
          <p:nvPr>
            <p:ph type="ftr" sz="quarter" idx="11"/>
          </p:nvPr>
        </p:nvSpPr>
        <p:spPr>
          <a:xfrm>
            <a:off x="6096000" y="6535621"/>
            <a:ext cx="3954816" cy="323204"/>
          </a:xfrm>
        </p:spPr>
        <p:txBody>
          <a:bodyPr/>
          <a:lstStyle/>
          <a:p>
            <a:r>
              <a:rPr lang="en-US" dirty="0"/>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24</a:t>
            </a:fld>
            <a:endParaRPr lang="en-US" dirty="0"/>
          </a:p>
        </p:txBody>
      </p:sp>
      <p:sp>
        <p:nvSpPr>
          <p:cNvPr id="7" name="Date Placeholder 3"/>
          <p:cNvSpPr>
            <a:spLocks noGrp="1"/>
          </p:cNvSpPr>
          <p:nvPr>
            <p:ph type="dt" sz="half" idx="10"/>
          </p:nvPr>
        </p:nvSpPr>
        <p:spPr>
          <a:xfrm>
            <a:off x="10087211" y="6521442"/>
            <a:ext cx="1422400" cy="327839"/>
          </a:xfrm>
        </p:spPr>
        <p:txBody>
          <a:bodyPr/>
          <a:lstStyle/>
          <a:p>
            <a:fld id="{88FFC471-08D3-4F33-BBC6-7FDB1C2ED376}" type="datetime1">
              <a:rPr lang="en-US" smtClean="0"/>
              <a:pPr/>
              <a:t>11/7/2025</a:t>
            </a:fld>
            <a:endParaRPr lang="en-US" dirty="0"/>
          </a:p>
        </p:txBody>
      </p:sp>
      <p:sp>
        <p:nvSpPr>
          <p:cNvPr id="4" name="Rectangle 3"/>
          <p:cNvSpPr/>
          <p:nvPr/>
        </p:nvSpPr>
        <p:spPr>
          <a:xfrm>
            <a:off x="384628" y="3507583"/>
            <a:ext cx="7463971" cy="2965364"/>
          </a:xfrm>
          <a:prstGeom prst="rect">
            <a:avLst/>
          </a:prstGeom>
        </p:spPr>
        <p:txBody>
          <a:bodyPr wrap="square">
            <a:spAutoFit/>
          </a:bodyPr>
          <a:lstStyle/>
          <a:p>
            <a:pPr>
              <a:buNone/>
            </a:pPr>
            <a:r>
              <a:rPr lang="zh-CN" altLang="en-US" sz="2667" b="1" dirty="0">
                <a:latin typeface="Arial" pitchFamily="34" charset="0"/>
                <a:cs typeface="Arial" pitchFamily="34" charset="0"/>
              </a:rPr>
              <a:t>解决方法：</a:t>
            </a:r>
            <a:endParaRPr lang="en-US" altLang="zh-CN" sz="2667" b="1" dirty="0">
              <a:latin typeface="Arial" pitchFamily="34" charset="0"/>
              <a:cs typeface="Arial" pitchFamily="34" charset="0"/>
            </a:endParaRPr>
          </a:p>
          <a:p>
            <a:pPr>
              <a:buNone/>
            </a:pPr>
            <a:r>
              <a:rPr lang="en-US" altLang="zh-CN" sz="2667" b="1" dirty="0">
                <a:latin typeface="Arial" pitchFamily="34" charset="0"/>
                <a:cs typeface="Arial" pitchFamily="34" charset="0"/>
              </a:rPr>
              <a:t>Persistence-</a:t>
            </a:r>
            <a:r>
              <a:rPr lang="zh-CN" altLang="en-US" sz="2667" b="1" dirty="0">
                <a:latin typeface="Arial" pitchFamily="34" charset="0"/>
                <a:cs typeface="Arial" pitchFamily="34" charset="0"/>
              </a:rPr>
              <a:t>模拟余辉</a:t>
            </a:r>
            <a:endParaRPr lang="en-US" altLang="zh-CN" sz="2667" b="1" dirty="0">
              <a:latin typeface="Arial" pitchFamily="34" charset="0"/>
              <a:cs typeface="Arial" pitchFamily="34" charset="0"/>
            </a:endParaRPr>
          </a:p>
          <a:p>
            <a:pPr>
              <a:buNone/>
            </a:pPr>
            <a:r>
              <a:rPr lang="en-US" altLang="zh-CN" sz="2667" b="1" dirty="0">
                <a:latin typeface="Arial" pitchFamily="34" charset="0"/>
                <a:cs typeface="Arial" pitchFamily="34" charset="0"/>
              </a:rPr>
              <a:t>Trigger-</a:t>
            </a:r>
            <a:r>
              <a:rPr lang="zh-CN" altLang="en-US" sz="2667" b="1" dirty="0">
                <a:latin typeface="Arial" pitchFamily="34" charset="0"/>
                <a:cs typeface="Arial" pitchFamily="34" charset="0"/>
              </a:rPr>
              <a:t>触发</a:t>
            </a:r>
            <a:endParaRPr lang="en-US" altLang="zh-CN" sz="2667" b="1" dirty="0">
              <a:latin typeface="Arial" pitchFamily="34" charset="0"/>
              <a:cs typeface="Arial" pitchFamily="34" charset="0"/>
            </a:endParaRPr>
          </a:p>
          <a:p>
            <a:pPr>
              <a:buNone/>
            </a:pPr>
            <a:endParaRPr lang="en-US" altLang="zh-CN" sz="2667" b="1" dirty="0">
              <a:latin typeface="Arial" pitchFamily="34" charset="0"/>
              <a:cs typeface="Arial" pitchFamily="34" charset="0"/>
            </a:endParaRPr>
          </a:p>
          <a:p>
            <a:pPr>
              <a:buNone/>
            </a:pPr>
            <a:r>
              <a:rPr lang="zh-CN" altLang="en-US" sz="2667" b="1" dirty="0">
                <a:latin typeface="Arial" pitchFamily="34" charset="0"/>
                <a:cs typeface="Arial" pitchFamily="34" charset="0"/>
              </a:rPr>
              <a:t>更好的解决方法：</a:t>
            </a:r>
            <a:endParaRPr lang="en-US" altLang="zh-CN" sz="2667" b="1" dirty="0">
              <a:latin typeface="Arial" pitchFamily="34" charset="0"/>
              <a:cs typeface="Arial" pitchFamily="34" charset="0"/>
            </a:endParaRPr>
          </a:p>
          <a:p>
            <a:pPr>
              <a:buNone/>
            </a:pPr>
            <a:r>
              <a:rPr lang="en-US" altLang="zh-CN" sz="2667" b="1" dirty="0" err="1">
                <a:latin typeface="Arial" pitchFamily="34" charset="0"/>
                <a:cs typeface="Arial" pitchFamily="34" charset="0"/>
              </a:rPr>
              <a:t>TriggerScan</a:t>
            </a:r>
            <a:r>
              <a:rPr lang="en-US" altLang="zh-CN" sz="2667" b="1" dirty="0">
                <a:latin typeface="Arial" pitchFamily="34" charset="0"/>
                <a:cs typeface="Arial" pitchFamily="34" charset="0"/>
              </a:rPr>
              <a:t>——</a:t>
            </a:r>
            <a:r>
              <a:rPr lang="zh-CN" altLang="en-US" sz="2667" b="1" dirty="0">
                <a:latin typeface="Arial" pitchFamily="34" charset="0"/>
                <a:cs typeface="Arial" pitchFamily="34" charset="0"/>
              </a:rPr>
              <a:t>智能触发扫描，</a:t>
            </a:r>
            <a:endParaRPr lang="en-US" altLang="zh-CN" sz="2667" b="1" dirty="0">
              <a:latin typeface="Arial" pitchFamily="34" charset="0"/>
              <a:cs typeface="Arial" pitchFamily="34" charset="0"/>
            </a:endParaRPr>
          </a:p>
          <a:p>
            <a:pPr>
              <a:buNone/>
            </a:pPr>
            <a:r>
              <a:rPr lang="zh-CN" altLang="en-US" sz="2667" b="1" dirty="0">
                <a:latin typeface="Arial" pitchFamily="34" charset="0"/>
                <a:cs typeface="Arial" pitchFamily="34" charset="0"/>
              </a:rPr>
              <a:t>力科示波器中的新功能</a:t>
            </a:r>
            <a:endParaRPr lang="en-US" altLang="zh-CN" sz="2667" b="1" dirty="0">
              <a:latin typeface="Arial" pitchFamily="34" charset="0"/>
              <a:cs typeface="Arial" pitchFamily="34" charset="0"/>
            </a:endParaRPr>
          </a:p>
        </p:txBody>
      </p:sp>
      <p:pic>
        <p:nvPicPr>
          <p:cNvPr id="9" name="Picture 4" descr="Page 4-5 Screen Dump"/>
          <p:cNvPicPr>
            <a:picLocks noChangeAspect="1" noChangeArrowheads="1"/>
          </p:cNvPicPr>
          <p:nvPr/>
        </p:nvPicPr>
        <p:blipFill>
          <a:blip r:embed="rId3" cstate="print"/>
          <a:srcRect/>
          <a:stretch>
            <a:fillRect/>
          </a:stretch>
        </p:blipFill>
        <p:spPr>
          <a:xfrm>
            <a:off x="6288188" y="2517240"/>
            <a:ext cx="5221423" cy="3608925"/>
          </a:xfrm>
          <a:prstGeom prst="rect">
            <a:avLst/>
          </a:prstGeom>
          <a:noFill/>
        </p:spPr>
      </p:pic>
    </p:spTree>
    <p:custDataLst>
      <p:tags r:id="rId1"/>
    </p:custDataLst>
    <p:extLst>
      <p:ext uri="{BB962C8B-B14F-4D97-AF65-F5344CB8AC3E}">
        <p14:creationId xmlns:p14="http://schemas.microsoft.com/office/powerpoint/2010/main" val="2276177813"/>
      </p:ext>
    </p:extLst>
  </p:cSld>
  <p:clrMapOvr>
    <a:masterClrMapping/>
  </p:clrMapOvr>
  <mc:AlternateContent xmlns:mc="http://schemas.openxmlformats.org/markup-compatibility/2006" xmlns:p14="http://schemas.microsoft.com/office/powerpoint/2010/main">
    <mc:Choice Requires="p14">
      <p:transition spd="slow" p14:dur="2000" advTm="3992"/>
    </mc:Choice>
    <mc:Fallback xmlns="">
      <p:transition spd="slow" advTm="39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idx="4294967295"/>
          </p:nvPr>
        </p:nvSpPr>
        <p:spPr/>
        <p:txBody>
          <a:bodyPr>
            <a:normAutofit/>
          </a:bodyPr>
          <a:lstStyle/>
          <a:p>
            <a:pPr eaLnBrk="1" hangingPunct="1">
              <a:defRPr/>
            </a:pPr>
            <a:r>
              <a:rPr lang="zh-CN" altLang="en-US" dirty="0"/>
              <a:t>对于偶发异常事件，触发</a:t>
            </a:r>
            <a:r>
              <a:rPr lang="en-US" altLang="zh-CN" dirty="0"/>
              <a:t>+</a:t>
            </a:r>
            <a:r>
              <a:rPr lang="zh-CN" altLang="en-US" dirty="0"/>
              <a:t>余辉是否足够？</a:t>
            </a:r>
          </a:p>
        </p:txBody>
      </p:sp>
      <p:sp>
        <p:nvSpPr>
          <p:cNvPr id="58371" name="Rectangle 3"/>
          <p:cNvSpPr>
            <a:spLocks noGrp="1" noChangeArrowheads="1"/>
          </p:cNvSpPr>
          <p:nvPr>
            <p:ph type="body" idx="4294967295"/>
          </p:nvPr>
        </p:nvSpPr>
        <p:spPr>
          <a:xfrm>
            <a:off x="304800" y="1047734"/>
            <a:ext cx="11277600" cy="4979988"/>
          </a:xfrm>
        </p:spPr>
        <p:txBody>
          <a:bodyPr>
            <a:noAutofit/>
          </a:bodyPr>
          <a:lstStyle/>
          <a:p>
            <a:pPr eaLnBrk="1" hangingPunct="1"/>
            <a:r>
              <a:rPr lang="zh-CN" altLang="en-US" sz="2800" dirty="0"/>
              <a:t>测试中工程师碰到的常见情况是：</a:t>
            </a:r>
          </a:p>
          <a:p>
            <a:pPr lvl="1" eaLnBrk="1" hangingPunct="1"/>
            <a:r>
              <a:rPr lang="zh-CN" altLang="en-US" sz="2800" dirty="0"/>
              <a:t>一、不能确定异常信号是否存在</a:t>
            </a:r>
          </a:p>
          <a:p>
            <a:pPr lvl="1" eaLnBrk="1" hangingPunct="1"/>
            <a:r>
              <a:rPr lang="zh-CN" altLang="en-US" sz="2800" dirty="0"/>
              <a:t>二、即使通过经验推测异常应该存在，但不清楚异常信号的具体形式，欠幅？毛刺？台阶？还是非单调？</a:t>
            </a:r>
          </a:p>
          <a:p>
            <a:pPr eaLnBrk="1" hangingPunct="1"/>
            <a:endParaRPr lang="zh-CN" altLang="en-US" sz="2800" dirty="0"/>
          </a:p>
          <a:p>
            <a:pPr eaLnBrk="1" hangingPunct="1"/>
            <a:r>
              <a:rPr lang="zh-CN" altLang="en-US" sz="2800" dirty="0"/>
              <a:t>这两种情况的存在都会使工程师面临这样一种困境：不知如何设置触发器，以准确、无遗漏的定位异常，特别是出现概率非常小的偶发异常？</a:t>
            </a:r>
          </a:p>
          <a:p>
            <a:pPr eaLnBrk="1" hangingPunct="1"/>
            <a:endParaRPr lang="zh-CN" altLang="en-US" sz="2800" dirty="0"/>
          </a:p>
          <a:p>
            <a:pPr eaLnBrk="1" hangingPunct="1"/>
            <a:r>
              <a:rPr lang="zh-CN" altLang="en-US" sz="2800" dirty="0"/>
              <a:t>所以，触发是定位问题的最佳工具，但不是发现问题的手段</a:t>
            </a:r>
            <a:endParaRPr lang="en-US" altLang="zh-CN" sz="2800" dirty="0"/>
          </a:p>
        </p:txBody>
      </p:sp>
      <p:sp>
        <p:nvSpPr>
          <p:cNvPr id="5" name="Footer Placeholder 4"/>
          <p:cNvSpPr txBox="1">
            <a:spLocks/>
          </p:cNvSpPr>
          <p:nvPr/>
        </p:nvSpPr>
        <p:spPr>
          <a:xfrm>
            <a:off x="8572517" y="6521491"/>
            <a:ext cx="1809763" cy="336533"/>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6" name="Date Placeholder 3"/>
          <p:cNvSpPr txBox="1">
            <a:spLocks/>
          </p:cNvSpPr>
          <p:nvPr/>
        </p:nvSpPr>
        <p:spPr>
          <a:xfrm>
            <a:off x="10087211" y="6521442"/>
            <a:ext cx="1422400" cy="327839"/>
          </a:xfrm>
          <a:prstGeom prst="rect">
            <a:avLst/>
          </a:prstGeom>
        </p:spPr>
        <p:txBody>
          <a:bodyPr vert="horz" lIns="121920" tIns="60960" rIns="121920" bIns="60960" rtlCol="0" anchor="ctr"/>
          <a:lstStyle/>
          <a:p>
            <a:pPr algn="r" defTabSz="1219170">
              <a:defRPr/>
            </a:pPr>
            <a:fld id="{88FFC471-08D3-4F33-BBC6-7FDB1C2ED376}" type="datetime1">
              <a:rPr lang="en-US" sz="933" b="1">
                <a:solidFill>
                  <a:schemeClr val="bg1"/>
                </a:solidFill>
                <a:latin typeface="Arial" pitchFamily="34" charset="0"/>
                <a:cs typeface="Arial" pitchFamily="34" charset="0"/>
              </a:rPr>
              <a:pPr algn="r" defTabSz="1219170">
                <a:defRPr/>
              </a:pPr>
              <a:t>11/7/2025</a:t>
            </a:fld>
            <a:endParaRPr lang="en-US" sz="933" b="1" dirty="0">
              <a:solidFill>
                <a:schemeClr val="bg1"/>
              </a:solidFill>
              <a:latin typeface="Arial" pitchFamily="34" charset="0"/>
              <a:cs typeface="Arial" pitchFamily="34" charset="0"/>
            </a:endParaRPr>
          </a:p>
        </p:txBody>
      </p:sp>
      <p:sp>
        <p:nvSpPr>
          <p:cNvPr id="7" name="Slide Number Placeholder 5"/>
          <p:cNvSpPr>
            <a:spLocks noGrp="1"/>
          </p:cNvSpPr>
          <p:nvPr>
            <p:ph type="sldNum" sz="quarter" idx="4294967295"/>
          </p:nvPr>
        </p:nvSpPr>
        <p:spPr>
          <a:xfrm>
            <a:off x="11878309" y="6549798"/>
            <a:ext cx="342088" cy="336557"/>
          </a:xfrm>
          <a:prstGeom prst="rect">
            <a:avLst/>
          </a:prstGeom>
        </p:spPr>
        <p:txBody>
          <a:bodyPr/>
          <a:lstStyle/>
          <a:p>
            <a:fld id="{4794BD00-81AE-4423-9DD6-1743AD37DB08}" type="slidenum">
              <a:rPr lang="en-US"/>
              <a:pPr/>
              <a:t>25</a:t>
            </a:fld>
            <a:endParaRPr lang="en-US" dirty="0"/>
          </a:p>
        </p:txBody>
      </p:sp>
    </p:spTree>
    <p:extLst>
      <p:ext uri="{BB962C8B-B14F-4D97-AF65-F5344CB8AC3E}">
        <p14:creationId xmlns:p14="http://schemas.microsoft.com/office/powerpoint/2010/main" val="4281621385"/>
      </p:ext>
    </p:extLst>
  </p:cSld>
  <p:clrMapOvr>
    <a:masterClrMapping/>
  </p:clrMapOvr>
  <mc:AlternateContent xmlns:mc="http://schemas.openxmlformats.org/markup-compatibility/2006" xmlns:p14="http://schemas.microsoft.com/office/powerpoint/2010/main">
    <mc:Choice Requires="p14">
      <p:transition spd="slow" p14:dur="2000" advTm="121"/>
    </mc:Choice>
    <mc:Fallback xmlns="">
      <p:transition spd="slow" advTm="12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idx="4294967295"/>
          </p:nvPr>
        </p:nvSpPr>
        <p:spPr/>
        <p:txBody>
          <a:bodyPr>
            <a:normAutofit/>
          </a:bodyPr>
          <a:lstStyle/>
          <a:p>
            <a:r>
              <a:rPr lang="en-US" altLang="zh-CN" dirty="0" err="1"/>
              <a:t>TriggerScan</a:t>
            </a:r>
            <a:r>
              <a:rPr lang="en-US" altLang="zh-CN" dirty="0"/>
              <a:t>—</a:t>
            </a:r>
            <a:r>
              <a:rPr lang="zh-CN" altLang="en-US" dirty="0"/>
              <a:t>智能硬件触发扫描</a:t>
            </a:r>
          </a:p>
        </p:txBody>
      </p:sp>
      <p:sp>
        <p:nvSpPr>
          <p:cNvPr id="22533" name="Content Placeholder 2"/>
          <p:cNvSpPr>
            <a:spLocks noGrp="1"/>
          </p:cNvSpPr>
          <p:nvPr>
            <p:ph idx="4294967295"/>
          </p:nvPr>
        </p:nvSpPr>
        <p:spPr>
          <a:xfrm>
            <a:off x="190459" y="952483"/>
            <a:ext cx="3657600" cy="4979988"/>
          </a:xfrm>
        </p:spPr>
        <p:txBody>
          <a:bodyPr>
            <a:normAutofit fontScale="92500" lnSpcReduction="20000"/>
          </a:bodyPr>
          <a:lstStyle/>
          <a:p>
            <a:pPr>
              <a:buFont typeface="Wingdings" pitchFamily="2" charset="2"/>
              <a:buNone/>
            </a:pPr>
            <a:r>
              <a:rPr lang="en-US" altLang="zh-CN" sz="2133" dirty="0">
                <a:ea typeface="宋体" pitchFamily="2" charset="-122"/>
              </a:rPr>
              <a:t>     </a:t>
            </a:r>
            <a:r>
              <a:rPr lang="en-US" altLang="zh-CN" sz="2200" dirty="0" err="1">
                <a:latin typeface="+mn-ea"/>
              </a:rPr>
              <a:t>TriggerScan</a:t>
            </a:r>
            <a:r>
              <a:rPr lang="zh-CN" altLang="en-US" sz="2200" dirty="0">
                <a:latin typeface="+mn-ea"/>
              </a:rPr>
              <a:t>是一种智能</a:t>
            </a:r>
            <a:endParaRPr lang="en-US" altLang="zh-CN" sz="2200" dirty="0">
              <a:latin typeface="+mn-ea"/>
            </a:endParaRPr>
          </a:p>
          <a:p>
            <a:pPr>
              <a:buFont typeface="Wingdings" pitchFamily="2" charset="2"/>
              <a:buNone/>
            </a:pPr>
            <a:r>
              <a:rPr lang="zh-CN" altLang="en-US" sz="2200" dirty="0">
                <a:latin typeface="+mn-ea"/>
              </a:rPr>
              <a:t>硬件扫描功能，是力科第四</a:t>
            </a:r>
            <a:endParaRPr lang="en-US" altLang="zh-CN" sz="2200" dirty="0">
              <a:latin typeface="+mn-ea"/>
            </a:endParaRPr>
          </a:p>
          <a:p>
            <a:pPr>
              <a:buFont typeface="Wingdings" pitchFamily="2" charset="2"/>
              <a:buNone/>
            </a:pPr>
            <a:r>
              <a:rPr lang="zh-CN" altLang="en-US" sz="2200" dirty="0">
                <a:latin typeface="+mn-ea"/>
              </a:rPr>
              <a:t>代示波器的独特创新。</a:t>
            </a:r>
            <a:endParaRPr lang="en-US" altLang="zh-CN" sz="2200" dirty="0">
              <a:latin typeface="+mn-ea"/>
            </a:endParaRPr>
          </a:p>
          <a:p>
            <a:pPr>
              <a:buFont typeface="Wingdings" pitchFamily="2" charset="2"/>
              <a:buNone/>
            </a:pPr>
            <a:r>
              <a:rPr lang="en-US" altLang="zh-CN" sz="2200" dirty="0">
                <a:latin typeface="+mn-ea"/>
              </a:rPr>
              <a:t>    </a:t>
            </a:r>
          </a:p>
          <a:p>
            <a:pPr>
              <a:buFont typeface="Wingdings" pitchFamily="2" charset="2"/>
              <a:buNone/>
            </a:pPr>
            <a:r>
              <a:rPr lang="en-US" altLang="zh-CN" sz="2200" dirty="0">
                <a:latin typeface="+mn-ea"/>
              </a:rPr>
              <a:t>  </a:t>
            </a:r>
            <a:r>
              <a:rPr lang="zh-CN" altLang="en-US" sz="2200" dirty="0">
                <a:latin typeface="+mn-ea"/>
              </a:rPr>
              <a:t>利用触发系统发现异常事</a:t>
            </a:r>
            <a:endParaRPr lang="en-US" altLang="zh-CN" sz="2200" dirty="0">
              <a:latin typeface="+mn-ea"/>
            </a:endParaRPr>
          </a:p>
          <a:p>
            <a:pPr>
              <a:buFont typeface="Wingdings" pitchFamily="2" charset="2"/>
              <a:buNone/>
            </a:pPr>
            <a:r>
              <a:rPr lang="zh-CN" altLang="en-US" sz="2200" dirty="0">
                <a:latin typeface="+mn-ea"/>
              </a:rPr>
              <a:t>件，只需两个自动化的关键</a:t>
            </a:r>
            <a:endParaRPr lang="en-US" altLang="zh-CN" sz="2200" dirty="0">
              <a:latin typeface="+mn-ea"/>
            </a:endParaRPr>
          </a:p>
          <a:p>
            <a:pPr>
              <a:buFont typeface="Wingdings" pitchFamily="2" charset="2"/>
              <a:buNone/>
            </a:pPr>
            <a:r>
              <a:rPr lang="zh-CN" altLang="en-US" sz="2200" dirty="0">
                <a:latin typeface="+mn-ea"/>
              </a:rPr>
              <a:t>步骤。</a:t>
            </a:r>
            <a:endParaRPr lang="en-US" altLang="zh-CN" sz="2200" dirty="0">
              <a:latin typeface="+mn-ea"/>
            </a:endParaRPr>
          </a:p>
          <a:p>
            <a:pPr>
              <a:buFont typeface="Wingdings" pitchFamily="2" charset="2"/>
              <a:buNone/>
            </a:pPr>
            <a:r>
              <a:rPr lang="en-US" altLang="zh-CN" sz="2200" dirty="0">
                <a:latin typeface="+mn-ea"/>
              </a:rPr>
              <a:t>    </a:t>
            </a:r>
            <a:r>
              <a:rPr lang="zh-CN" altLang="en-US" sz="2200" dirty="0">
                <a:latin typeface="+mn-ea"/>
              </a:rPr>
              <a:t>首先，通过</a:t>
            </a:r>
            <a:r>
              <a:rPr lang="en-US" sz="2200" dirty="0">
                <a:latin typeface="+mn-ea"/>
              </a:rPr>
              <a:t>“</a:t>
            </a:r>
            <a:r>
              <a:rPr lang="zh-CN" altLang="en-US" sz="2200" dirty="0">
                <a:latin typeface="+mn-ea"/>
              </a:rPr>
              <a:t>触发训练</a:t>
            </a:r>
            <a:endParaRPr lang="en-US" altLang="zh-CN" sz="2200" dirty="0">
              <a:latin typeface="+mn-ea"/>
            </a:endParaRPr>
          </a:p>
          <a:p>
            <a:pPr>
              <a:buFont typeface="Wingdings" pitchFamily="2" charset="2"/>
              <a:buNone/>
            </a:pPr>
            <a:r>
              <a:rPr lang="zh-CN" altLang="en-US" sz="2200" dirty="0">
                <a:latin typeface="+mn-ea"/>
              </a:rPr>
              <a:t>器“对采集到的正常波形进</a:t>
            </a:r>
            <a:endParaRPr lang="en-US" altLang="zh-CN" sz="2200" dirty="0">
              <a:latin typeface="+mn-ea"/>
            </a:endParaRPr>
          </a:p>
          <a:p>
            <a:pPr>
              <a:buFont typeface="Wingdings" pitchFamily="2" charset="2"/>
              <a:buNone/>
            </a:pPr>
            <a:r>
              <a:rPr lang="zh-CN" altLang="en-US" sz="2200" dirty="0">
                <a:latin typeface="+mn-ea"/>
              </a:rPr>
              <a:t>行学习，产生一系列的触发</a:t>
            </a:r>
            <a:endParaRPr lang="en-US" altLang="zh-CN" sz="2200" dirty="0">
              <a:latin typeface="+mn-ea"/>
            </a:endParaRPr>
          </a:p>
          <a:p>
            <a:pPr>
              <a:buFont typeface="Wingdings" pitchFamily="2" charset="2"/>
              <a:buNone/>
            </a:pPr>
            <a:r>
              <a:rPr lang="zh-CN" altLang="en-US" sz="2200" dirty="0">
                <a:latin typeface="+mn-ea"/>
              </a:rPr>
              <a:t>组合。</a:t>
            </a:r>
            <a:endParaRPr lang="en-US" altLang="zh-CN" sz="2200" dirty="0">
              <a:latin typeface="+mn-ea"/>
            </a:endParaRPr>
          </a:p>
          <a:p>
            <a:pPr>
              <a:buFont typeface="Wingdings" pitchFamily="2" charset="2"/>
              <a:buNone/>
            </a:pPr>
            <a:r>
              <a:rPr lang="en-US" altLang="zh-CN" sz="2200" dirty="0">
                <a:latin typeface="+mn-ea"/>
              </a:rPr>
              <a:t>   </a:t>
            </a:r>
            <a:r>
              <a:rPr lang="zh-CN" altLang="en-US" sz="2200" dirty="0">
                <a:latin typeface="+mn-ea"/>
              </a:rPr>
              <a:t>然后，示波器将自动地</a:t>
            </a:r>
            <a:endParaRPr lang="en-US" altLang="zh-CN" sz="2200" dirty="0">
              <a:latin typeface="+mn-ea"/>
            </a:endParaRPr>
          </a:p>
          <a:p>
            <a:pPr>
              <a:buFont typeface="Wingdings" pitchFamily="2" charset="2"/>
              <a:buNone/>
            </a:pPr>
            <a:r>
              <a:rPr lang="zh-CN" altLang="en-US" sz="2200" dirty="0">
                <a:latin typeface="+mn-ea"/>
              </a:rPr>
              <a:t>按这些触发组合，轮流触发</a:t>
            </a:r>
            <a:endParaRPr lang="en-US" altLang="zh-CN" sz="2200" dirty="0">
              <a:latin typeface="+mn-ea"/>
            </a:endParaRPr>
          </a:p>
          <a:p>
            <a:pPr>
              <a:buFont typeface="Wingdings" pitchFamily="2" charset="2"/>
              <a:buNone/>
            </a:pPr>
            <a:r>
              <a:rPr lang="zh-CN" altLang="en-US" sz="2200" dirty="0">
                <a:latin typeface="+mn-ea"/>
              </a:rPr>
              <a:t>信号，从而快速定位到异常</a:t>
            </a:r>
            <a:endParaRPr lang="en-US" altLang="zh-CN" sz="2200" dirty="0">
              <a:latin typeface="+mn-ea"/>
            </a:endParaRPr>
          </a:p>
          <a:p>
            <a:pPr>
              <a:buFont typeface="Wingdings" pitchFamily="2" charset="2"/>
              <a:buNone/>
            </a:pPr>
            <a:r>
              <a:rPr lang="zh-CN" altLang="en-US" sz="2200" dirty="0">
                <a:latin typeface="+mn-ea"/>
              </a:rPr>
              <a:t>罕见的信号。</a:t>
            </a:r>
            <a:endParaRPr lang="en-US" altLang="zh-CN" sz="2200" dirty="0">
              <a:latin typeface="+mn-ea"/>
            </a:endParaRPr>
          </a:p>
          <a:p>
            <a:pPr>
              <a:buFont typeface="Wingdings" pitchFamily="2" charset="2"/>
              <a:buNone/>
            </a:pPr>
            <a:r>
              <a:rPr lang="en-US" altLang="zh-CN" sz="1867" dirty="0">
                <a:latin typeface="宋体" pitchFamily="2" charset="-122"/>
                <a:ea typeface="宋体" pitchFamily="2" charset="-122"/>
              </a:rPr>
              <a:t>    </a:t>
            </a:r>
            <a:r>
              <a:rPr lang="zh-CN" altLang="en-US" sz="1867" dirty="0">
                <a:latin typeface="宋体" pitchFamily="2" charset="-122"/>
                <a:ea typeface="宋体" pitchFamily="2" charset="-122"/>
              </a:rPr>
              <a:t> </a:t>
            </a:r>
            <a:endParaRPr lang="en-US" altLang="zh-CN" sz="1867" dirty="0">
              <a:latin typeface="宋体" pitchFamily="2" charset="-122"/>
              <a:ea typeface="宋体" pitchFamily="2" charset="-122"/>
            </a:endParaRPr>
          </a:p>
        </p:txBody>
      </p:sp>
      <p:sp>
        <p:nvSpPr>
          <p:cNvPr id="22534" name="灯片编号占位符 7"/>
          <p:cNvSpPr txBox="1">
            <a:spLocks noGrp="1"/>
          </p:cNvSpPr>
          <p:nvPr/>
        </p:nvSpPr>
        <p:spPr bwMode="auto">
          <a:xfrm>
            <a:off x="311153" y="6461126"/>
            <a:ext cx="527049" cy="206375"/>
          </a:xfrm>
          <a:prstGeom prst="rect">
            <a:avLst/>
          </a:prstGeom>
          <a:noFill/>
          <a:ln w="9525">
            <a:noFill/>
            <a:miter lim="800000"/>
            <a:headEnd/>
            <a:tailEnd/>
          </a:ln>
        </p:spPr>
        <p:txBody>
          <a:bodyPr/>
          <a:lstStyle/>
          <a:p>
            <a:pPr algn="r"/>
            <a:fld id="{B1FDA9C3-B866-496B-9DE6-8067D14CF3D4}" type="slidenum">
              <a:rPr lang="en-US" altLang="zh-CN" sz="1600" b="1">
                <a:solidFill>
                  <a:schemeClr val="bg2"/>
                </a:solidFill>
                <a:ea typeface="宋体" pitchFamily="2" charset="-122"/>
              </a:rPr>
              <a:pPr algn="r"/>
              <a:t>26</a:t>
            </a:fld>
            <a:endParaRPr lang="en-US" altLang="zh-CN" sz="1600" b="1">
              <a:solidFill>
                <a:schemeClr val="bg2"/>
              </a:solidFill>
              <a:ea typeface="宋体" pitchFamily="2" charset="-122"/>
            </a:endParaRPr>
          </a:p>
        </p:txBody>
      </p:sp>
      <p:sp>
        <p:nvSpPr>
          <p:cNvPr id="22536" name="Rectangle 7"/>
          <p:cNvSpPr>
            <a:spLocks noChangeArrowheads="1"/>
          </p:cNvSpPr>
          <p:nvPr/>
        </p:nvSpPr>
        <p:spPr bwMode="auto">
          <a:xfrm>
            <a:off x="4775200" y="5257801"/>
            <a:ext cx="7416800" cy="830997"/>
          </a:xfrm>
          <a:prstGeom prst="rect">
            <a:avLst/>
          </a:prstGeom>
          <a:noFill/>
          <a:ln w="9525">
            <a:noFill/>
            <a:miter lim="800000"/>
            <a:headEnd/>
            <a:tailEnd/>
          </a:ln>
        </p:spPr>
        <p:txBody>
          <a:bodyPr>
            <a:spAutoFit/>
          </a:bodyPr>
          <a:lstStyle/>
          <a:p>
            <a:r>
              <a:rPr lang="zh-CN" altLang="en-US" sz="2400" dirty="0">
                <a:latin typeface="+mn-ea"/>
              </a:rPr>
              <a:t>在轮流触发过程中</a:t>
            </a:r>
            <a:r>
              <a:rPr lang="en-US" altLang="zh-CN" sz="2400" dirty="0">
                <a:latin typeface="+mn-ea"/>
              </a:rPr>
              <a:t>,</a:t>
            </a:r>
            <a:r>
              <a:rPr lang="zh-CN" altLang="en-US" sz="2400" dirty="0">
                <a:latin typeface="+mn-ea"/>
              </a:rPr>
              <a:t>将示波器设置为模拟辉的显示，屏幕上会显示触发到的所有信号。</a:t>
            </a:r>
            <a:endParaRPr lang="en-US" sz="2400" dirty="0">
              <a:latin typeface="+mn-ea"/>
            </a:endParaRPr>
          </a:p>
        </p:txBody>
      </p:sp>
      <p:sp>
        <p:nvSpPr>
          <p:cNvPr id="10" name="Footer Placeholder 4"/>
          <p:cNvSpPr>
            <a:spLocks noGrp="1"/>
          </p:cNvSpPr>
          <p:nvPr>
            <p:ph type="ftr" sz="quarter" idx="11"/>
          </p:nvPr>
        </p:nvSpPr>
        <p:spPr>
          <a:xfrm>
            <a:off x="6096000" y="6535621"/>
            <a:ext cx="3954816" cy="323204"/>
          </a:xfrm>
        </p:spPr>
        <p:txBody>
          <a:bodyPr/>
          <a:lstStyle/>
          <a:p>
            <a:r>
              <a:rPr lang="en-US" dirty="0"/>
              <a:t>Company Confidential</a:t>
            </a:r>
          </a:p>
        </p:txBody>
      </p:sp>
      <p:sp>
        <p:nvSpPr>
          <p:cNvPr id="11" name="Date Placeholder 3"/>
          <p:cNvSpPr>
            <a:spLocks noGrp="1"/>
          </p:cNvSpPr>
          <p:nvPr>
            <p:ph type="dt" sz="half" idx="10"/>
          </p:nvPr>
        </p:nvSpPr>
        <p:spPr>
          <a:xfrm>
            <a:off x="10087211" y="6521442"/>
            <a:ext cx="1422400" cy="327839"/>
          </a:xfrm>
        </p:spPr>
        <p:txBody>
          <a:bodyPr/>
          <a:lstStyle/>
          <a:p>
            <a:fld id="{88FFC471-08D3-4F33-BBC6-7FDB1C2ED376}" type="datetime1">
              <a:rPr lang="en-US" smtClean="0"/>
              <a:pPr/>
              <a:t>11/7/2025</a:t>
            </a:fld>
            <a:endParaRPr lang="en-US" dirty="0"/>
          </a:p>
        </p:txBody>
      </p:sp>
      <p:sp>
        <p:nvSpPr>
          <p:cNvPr id="12" name="Slide Number Placeholder 5"/>
          <p:cNvSpPr>
            <a:spLocks noGrp="1"/>
          </p:cNvSpPr>
          <p:nvPr>
            <p:ph type="sldNum" sz="quarter" idx="4294967295"/>
          </p:nvPr>
        </p:nvSpPr>
        <p:spPr>
          <a:xfrm>
            <a:off x="11878309" y="6549798"/>
            <a:ext cx="342088" cy="336557"/>
          </a:xfrm>
          <a:prstGeom prst="rect">
            <a:avLst/>
          </a:prstGeom>
        </p:spPr>
        <p:txBody>
          <a:bodyPr/>
          <a:lstStyle/>
          <a:p>
            <a:fld id="{4794BD00-81AE-4423-9DD6-1743AD37DB08}" type="slidenum">
              <a:rPr lang="en-US"/>
              <a:pPr/>
              <a:t>26</a:t>
            </a:fld>
            <a:endParaRPr lang="en-US" dirty="0"/>
          </a:p>
        </p:txBody>
      </p:sp>
      <p:pic>
        <p:nvPicPr>
          <p:cNvPr id="3" name="图片 2" descr="图形用户界面&#10;&#10;描述已自动生成">
            <a:extLst>
              <a:ext uri="{FF2B5EF4-FFF2-40B4-BE49-F238E27FC236}">
                <a16:creationId xmlns:a16="http://schemas.microsoft.com/office/drawing/2014/main" id="{3C0A89FF-3502-64F8-A5B9-0C4DAEBAC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769202"/>
            <a:ext cx="7543800" cy="4526280"/>
          </a:xfrm>
          <a:prstGeom prst="rect">
            <a:avLst/>
          </a:prstGeom>
        </p:spPr>
      </p:pic>
    </p:spTree>
    <p:extLst>
      <p:ext uri="{BB962C8B-B14F-4D97-AF65-F5344CB8AC3E}">
        <p14:creationId xmlns:p14="http://schemas.microsoft.com/office/powerpoint/2010/main" val="3347402064"/>
      </p:ext>
    </p:extLst>
  </p:cSld>
  <p:clrMapOvr>
    <a:masterClrMapping/>
  </p:clrMapOvr>
  <mc:AlternateContent xmlns:mc="http://schemas.openxmlformats.org/markup-compatibility/2006" xmlns:p14="http://schemas.microsoft.com/office/powerpoint/2010/main">
    <mc:Choice Requires="p14">
      <p:transition p14:dur="10" advTm="763">
        <p:fade/>
      </p:transition>
    </mc:Choice>
    <mc:Fallback xmlns="">
      <p:transition advTm="763">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案例四</a:t>
            </a:r>
            <a:r>
              <a:rPr lang="en-US" altLang="zh-CN" dirty="0"/>
              <a:t>- </a:t>
            </a:r>
            <a:r>
              <a:rPr lang="zh-CN" altLang="en-US" dirty="0"/>
              <a:t>示波器在线精确测量</a:t>
            </a:r>
            <a:endParaRPr lang="en-US" dirty="0"/>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27</a:t>
            </a:fld>
            <a:endParaRPr lang="en-US"/>
          </a:p>
        </p:txBody>
      </p:sp>
      <p:sp>
        <p:nvSpPr>
          <p:cNvPr id="7" name="Content Placeholder 2"/>
          <p:cNvSpPr>
            <a:spLocks noGrp="1"/>
          </p:cNvSpPr>
          <p:nvPr>
            <p:ph idx="1"/>
          </p:nvPr>
        </p:nvSpPr>
        <p:spPr>
          <a:xfrm>
            <a:off x="355600" y="838200"/>
            <a:ext cx="11480800" cy="5237164"/>
          </a:xfrm>
        </p:spPr>
        <p:txBody>
          <a:bodyPr>
            <a:normAutofit/>
          </a:bodyPr>
          <a:lstStyle/>
          <a:p>
            <a:pPr>
              <a:buNone/>
            </a:pPr>
            <a:r>
              <a:rPr lang="zh-CN" altLang="en-US" sz="2400" b="1" dirty="0"/>
              <a:t>问题：我们知道示波器能够捕获到脉冲波形，也能够测量出脉冲宽度值，但是我们还希望了解更加详细的波形信息</a:t>
            </a:r>
            <a:endParaRPr lang="en-US" altLang="zh-CN" sz="2400" b="1" dirty="0"/>
          </a:p>
          <a:p>
            <a:pPr>
              <a:buNone/>
            </a:pPr>
            <a:r>
              <a:rPr lang="en-US" altLang="zh-CN" sz="2400" b="1" dirty="0"/>
              <a:t>    </a:t>
            </a:r>
            <a:r>
              <a:rPr lang="zh-CN" altLang="en-US" sz="2400" b="1" dirty="0"/>
              <a:t>（</a:t>
            </a:r>
            <a:r>
              <a:rPr lang="en-US" altLang="zh-CN" sz="2400" b="1" dirty="0"/>
              <a:t>1</a:t>
            </a:r>
            <a:r>
              <a:rPr lang="zh-CN" altLang="en-US" sz="2400" b="1" dirty="0"/>
              <a:t>）一段时间内，在特定脉宽范围内有多少个脉冲出现？</a:t>
            </a:r>
            <a:endParaRPr lang="en-US" altLang="zh-CN" sz="2400" b="1" dirty="0"/>
          </a:p>
          <a:p>
            <a:pPr>
              <a:buNone/>
            </a:pPr>
            <a:r>
              <a:rPr lang="en-US" altLang="zh-CN" sz="2400" b="1" dirty="0">
                <a:sym typeface="Wingdings" pitchFamily="2" charset="2"/>
              </a:rPr>
              <a:t>    </a:t>
            </a:r>
            <a:r>
              <a:rPr lang="zh-CN" altLang="en-US" sz="2400" b="1" dirty="0">
                <a:sym typeface="Wingdings" pitchFamily="2" charset="2"/>
              </a:rPr>
              <a:t>（</a:t>
            </a:r>
            <a:r>
              <a:rPr lang="en-US" altLang="zh-CN" sz="2400" b="1" dirty="0">
                <a:sym typeface="Wingdings" pitchFamily="2" charset="2"/>
              </a:rPr>
              <a:t>2</a:t>
            </a:r>
            <a:r>
              <a:rPr lang="zh-CN" altLang="en-US" sz="2400" b="1" dirty="0">
                <a:sym typeface="Wingdings" pitchFamily="2" charset="2"/>
              </a:rPr>
              <a:t>）一段时间内，脉冲信号宽度的极限值（最大值、最小值）</a:t>
            </a:r>
            <a:endParaRPr lang="en-US" altLang="zh-CN" sz="2400" b="1" dirty="0">
              <a:sym typeface="Wingdings" pitchFamily="2" charset="2"/>
            </a:endParaRPr>
          </a:p>
          <a:p>
            <a:pPr>
              <a:buNone/>
            </a:pPr>
            <a:r>
              <a:rPr lang="zh-CN" altLang="en-US" sz="2400" b="1" dirty="0">
                <a:sym typeface="Wingdings" pitchFamily="2" charset="2"/>
              </a:rPr>
              <a:t>    （</a:t>
            </a:r>
            <a:r>
              <a:rPr lang="en-US" altLang="zh-CN" sz="2400" b="1" dirty="0">
                <a:sym typeface="Wingdings" pitchFamily="2" charset="2"/>
              </a:rPr>
              <a:t>3</a:t>
            </a:r>
            <a:r>
              <a:rPr lang="zh-CN" altLang="en-US" sz="2400" b="1" dirty="0">
                <a:sym typeface="Wingdings" pitchFamily="2" charset="2"/>
              </a:rPr>
              <a:t>）脉冲信号的所有脉宽值的分布情况</a:t>
            </a:r>
            <a:endParaRPr lang="en-US" altLang="zh-CN" sz="2400" b="1" dirty="0">
              <a:sym typeface="Wingdings" pitchFamily="2" charset="2"/>
            </a:endParaRPr>
          </a:p>
          <a:p>
            <a:pPr>
              <a:buNone/>
            </a:pPr>
            <a:r>
              <a:rPr lang="en-US" altLang="zh-CN" sz="2400" b="1" dirty="0">
                <a:sym typeface="Wingdings" pitchFamily="2" charset="2"/>
              </a:rPr>
              <a:t>    </a:t>
            </a:r>
            <a:r>
              <a:rPr lang="zh-CN" altLang="en-US" sz="2400" b="1" dirty="0">
                <a:sym typeface="Wingdings" pitchFamily="2" charset="2"/>
              </a:rPr>
              <a:t>（</a:t>
            </a:r>
            <a:r>
              <a:rPr lang="en-US" altLang="zh-CN" sz="2400" b="1" dirty="0">
                <a:sym typeface="Wingdings" pitchFamily="2" charset="2"/>
              </a:rPr>
              <a:t>4</a:t>
            </a:r>
            <a:r>
              <a:rPr lang="zh-CN" altLang="en-US" sz="2400" b="1" dirty="0">
                <a:sym typeface="Wingdings" pitchFamily="2" charset="2"/>
              </a:rPr>
              <a:t>）脉冲信号的所有脉宽值随着时间是怎么变化的</a:t>
            </a:r>
            <a:endParaRPr lang="en-US" altLang="zh-CN" sz="2400" b="1" dirty="0"/>
          </a:p>
          <a:p>
            <a:pPr>
              <a:buNone/>
            </a:pPr>
            <a:r>
              <a:rPr lang="en-US" altLang="zh-CN" sz="2400" b="1" dirty="0"/>
              <a:t>      </a:t>
            </a:r>
            <a:r>
              <a:rPr lang="zh-CN" altLang="en-US" sz="2400" b="1" dirty="0"/>
              <a:t>请问力科示波器能做到吗？</a:t>
            </a:r>
            <a:endParaRPr lang="en-US" altLang="zh-CN" sz="2400" b="1" dirty="0"/>
          </a:p>
          <a:p>
            <a:pPr>
              <a:buNone/>
            </a:pPr>
            <a:endParaRPr lang="en-US" altLang="zh-CN" b="1" dirty="0"/>
          </a:p>
          <a:p>
            <a:pPr>
              <a:buNone/>
            </a:pPr>
            <a:endParaRPr lang="en-US" altLang="zh-CN" b="1" i="1" dirty="0"/>
          </a:p>
          <a:p>
            <a:pPr>
              <a:buNone/>
            </a:pPr>
            <a:endParaRPr lang="en-US" altLang="zh-CN" b="1" i="1" dirty="0"/>
          </a:p>
          <a:p>
            <a:pPr>
              <a:buNone/>
            </a:pPr>
            <a:endParaRPr lang="en-US" altLang="zh-CN" b="1" dirty="0"/>
          </a:p>
          <a:p>
            <a:pPr>
              <a:buNone/>
            </a:pPr>
            <a:endParaRPr lang="en-US" dirty="0"/>
          </a:p>
        </p:txBody>
      </p:sp>
      <p:sp>
        <p:nvSpPr>
          <p:cNvPr id="8" name="Date Placeholder 3"/>
          <p:cNvSpPr>
            <a:spLocks noGrp="1"/>
          </p:cNvSpPr>
          <p:nvPr>
            <p:ph type="dt" sz="half" idx="10"/>
          </p:nvPr>
        </p:nvSpPr>
        <p:spPr>
          <a:xfrm>
            <a:off x="10087211" y="6521442"/>
            <a:ext cx="1422400" cy="327839"/>
          </a:xfrm>
        </p:spPr>
        <p:txBody>
          <a:bodyPr/>
          <a:lstStyle/>
          <a:p>
            <a:fld id="{88FFC471-08D3-4F33-BBC6-7FDB1C2ED376}" type="datetime1">
              <a:rPr lang="en-US" smtClean="0"/>
              <a:pPr/>
              <a:t>11/7/2025</a:t>
            </a:fld>
            <a:endParaRPr lang="en-US" dirty="0"/>
          </a:p>
        </p:txBody>
      </p:sp>
      <p:sp>
        <p:nvSpPr>
          <p:cNvPr id="3" name="Rectangle 2"/>
          <p:cNvSpPr/>
          <p:nvPr/>
        </p:nvSpPr>
        <p:spPr>
          <a:xfrm>
            <a:off x="533400" y="4048649"/>
            <a:ext cx="6589486" cy="2472793"/>
          </a:xfrm>
          <a:prstGeom prst="rect">
            <a:avLst/>
          </a:prstGeom>
        </p:spPr>
        <p:txBody>
          <a:bodyPr wrap="square">
            <a:spAutoFit/>
          </a:bodyPr>
          <a:lstStyle/>
          <a:p>
            <a:pPr marL="457189" indent="-457189" defTabSz="1219170">
              <a:spcBef>
                <a:spcPct val="20000"/>
              </a:spcBef>
              <a:buClr>
                <a:schemeClr val="tx1">
                  <a:lumMod val="50000"/>
                  <a:lumOff val="50000"/>
                </a:schemeClr>
              </a:buClr>
            </a:pPr>
            <a:r>
              <a:rPr lang="zh-CN" altLang="en-US" sz="2667" b="1" dirty="0">
                <a:latin typeface="Arial" pitchFamily="34" charset="0"/>
                <a:cs typeface="Arial" pitchFamily="34" charset="0"/>
              </a:rPr>
              <a:t>解决方法：</a:t>
            </a:r>
            <a:endParaRPr lang="en-US" altLang="zh-CN" sz="2667" b="1" dirty="0">
              <a:latin typeface="Arial" pitchFamily="34" charset="0"/>
              <a:cs typeface="Arial" pitchFamily="34" charset="0"/>
            </a:endParaRPr>
          </a:p>
          <a:p>
            <a:pPr marL="457189" indent="-457189" defTabSz="1219170">
              <a:spcBef>
                <a:spcPct val="20000"/>
              </a:spcBef>
              <a:buClr>
                <a:schemeClr val="tx1">
                  <a:lumMod val="50000"/>
                  <a:lumOff val="50000"/>
                </a:schemeClr>
              </a:buClr>
            </a:pPr>
            <a:r>
              <a:rPr lang="en-US" altLang="zh-CN" sz="2667" b="1" dirty="0">
                <a:latin typeface="Arial" pitchFamily="34" charset="0"/>
                <a:cs typeface="Arial" pitchFamily="34" charset="0"/>
              </a:rPr>
              <a:t>RQM—</a:t>
            </a:r>
            <a:r>
              <a:rPr lang="zh-CN" altLang="en-US" sz="2667" b="1" dirty="0">
                <a:latin typeface="Arial" pitchFamily="34" charset="0"/>
                <a:cs typeface="Arial" pitchFamily="34" charset="0"/>
              </a:rPr>
              <a:t>范围内参数测量</a:t>
            </a:r>
            <a:endParaRPr lang="en-US" altLang="zh-CN" sz="2667" b="1" dirty="0">
              <a:latin typeface="Arial" pitchFamily="34" charset="0"/>
              <a:cs typeface="Arial" pitchFamily="34" charset="0"/>
            </a:endParaRPr>
          </a:p>
          <a:p>
            <a:pPr marL="457189" indent="-457189" defTabSz="1219170">
              <a:spcBef>
                <a:spcPct val="20000"/>
              </a:spcBef>
              <a:buClr>
                <a:schemeClr val="tx1">
                  <a:lumMod val="50000"/>
                  <a:lumOff val="50000"/>
                </a:schemeClr>
              </a:buClr>
            </a:pPr>
            <a:r>
              <a:rPr lang="en-US" altLang="zh-CN" sz="2667" b="1" dirty="0" err="1">
                <a:latin typeface="Arial" pitchFamily="34" charset="0"/>
                <a:cs typeface="Arial" pitchFamily="34" charset="0"/>
              </a:rPr>
              <a:t>WaveScan</a:t>
            </a:r>
            <a:r>
              <a:rPr lang="en-US" altLang="zh-CN" sz="2667" b="1" dirty="0">
                <a:latin typeface="Arial" pitchFamily="34" charset="0"/>
                <a:cs typeface="Arial" pitchFamily="34" charset="0"/>
              </a:rPr>
              <a:t>-</a:t>
            </a:r>
            <a:r>
              <a:rPr lang="zh-CN" altLang="en-US" sz="2667" b="1" dirty="0">
                <a:latin typeface="Arial" pitchFamily="34" charset="0"/>
                <a:cs typeface="Arial" pitchFamily="34" charset="0"/>
              </a:rPr>
              <a:t>波形搜索</a:t>
            </a:r>
            <a:endParaRPr lang="en-US" altLang="zh-CN" sz="2667" b="1" dirty="0">
              <a:latin typeface="Arial" pitchFamily="34" charset="0"/>
              <a:cs typeface="Arial" pitchFamily="34" charset="0"/>
            </a:endParaRPr>
          </a:p>
          <a:p>
            <a:pPr marL="457189" indent="-457189" defTabSz="1219170">
              <a:spcBef>
                <a:spcPct val="20000"/>
              </a:spcBef>
              <a:buClr>
                <a:schemeClr val="tx1">
                  <a:lumMod val="50000"/>
                  <a:lumOff val="50000"/>
                </a:schemeClr>
              </a:buClr>
            </a:pPr>
            <a:r>
              <a:rPr lang="en-US" altLang="zh-CN" sz="2667" b="1" dirty="0">
                <a:latin typeface="Arial" pitchFamily="34" charset="0"/>
                <a:cs typeface="Arial" pitchFamily="34" charset="0"/>
              </a:rPr>
              <a:t>Histogram-</a:t>
            </a:r>
            <a:r>
              <a:rPr lang="zh-CN" altLang="en-US" sz="2667" b="1" dirty="0">
                <a:latin typeface="Arial" pitchFamily="34" charset="0"/>
                <a:cs typeface="Arial" pitchFamily="34" charset="0"/>
              </a:rPr>
              <a:t>直方图</a:t>
            </a:r>
            <a:endParaRPr lang="en-US" altLang="zh-CN" sz="2667" b="1" dirty="0">
              <a:latin typeface="Arial" pitchFamily="34" charset="0"/>
              <a:cs typeface="Arial" pitchFamily="34" charset="0"/>
            </a:endParaRPr>
          </a:p>
          <a:p>
            <a:pPr marL="457189" indent="-457189" defTabSz="1219170">
              <a:spcBef>
                <a:spcPct val="20000"/>
              </a:spcBef>
              <a:buClr>
                <a:schemeClr val="tx1">
                  <a:lumMod val="50000"/>
                  <a:lumOff val="50000"/>
                </a:schemeClr>
              </a:buClr>
            </a:pPr>
            <a:r>
              <a:rPr lang="en-US" altLang="zh-CN" sz="2667" b="1" dirty="0">
                <a:latin typeface="Arial" pitchFamily="34" charset="0"/>
                <a:cs typeface="Arial" pitchFamily="34" charset="0"/>
              </a:rPr>
              <a:t>Track—</a:t>
            </a:r>
            <a:r>
              <a:rPr lang="zh-CN" altLang="en-US" sz="2667" b="1" dirty="0">
                <a:latin typeface="Arial" pitchFamily="34" charset="0"/>
                <a:cs typeface="Arial" pitchFamily="34" charset="0"/>
              </a:rPr>
              <a:t>参数追踪</a:t>
            </a:r>
            <a:endParaRPr lang="en-US" altLang="zh-CN" sz="2667"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69087236"/>
      </p:ext>
    </p:extLst>
  </p:cSld>
  <p:clrMapOvr>
    <a:masterClrMapping/>
  </p:clrMapOvr>
  <mc:AlternateContent xmlns:mc="http://schemas.openxmlformats.org/markup-compatibility/2006" xmlns:p14="http://schemas.microsoft.com/office/powerpoint/2010/main">
    <mc:Choice Requires="p14">
      <p:transition spd="slow" p14:dur="2000" advTm="2776"/>
    </mc:Choice>
    <mc:Fallback xmlns="">
      <p:transition spd="slow" advTm="27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normAutofit/>
          </a:bodyPr>
          <a:lstStyle/>
          <a:p>
            <a:r>
              <a:rPr lang="zh-CN" altLang="en-US" dirty="0"/>
              <a:t>范围内参数测量</a:t>
            </a:r>
            <a:r>
              <a:rPr lang="en-US" altLang="zh-CN" dirty="0"/>
              <a:t>(RQM)</a:t>
            </a:r>
          </a:p>
        </p:txBody>
      </p:sp>
      <p:graphicFrame>
        <p:nvGraphicFramePr>
          <p:cNvPr id="3074" name="Object 3"/>
          <p:cNvGraphicFramePr>
            <a:graphicFrameLocks noChangeAspect="1"/>
          </p:cNvGraphicFramePr>
          <p:nvPr/>
        </p:nvGraphicFramePr>
        <p:xfrm>
          <a:off x="1016002" y="1143001"/>
          <a:ext cx="9565217" cy="5095875"/>
        </p:xfrm>
        <a:graphic>
          <a:graphicData uri="http://schemas.openxmlformats.org/presentationml/2006/ole">
            <mc:AlternateContent xmlns:mc="http://schemas.openxmlformats.org/markup-compatibility/2006">
              <mc:Choice xmlns:v="urn:schemas-microsoft-com:vml" Requires="v">
                <p:oleObj name="Bitmap Image" r:id="rId3" imgW="7171429" imgH="5095238" progId="PBrush">
                  <p:embed/>
                </p:oleObj>
              </mc:Choice>
              <mc:Fallback>
                <p:oleObj name="Bitmap Image" r:id="rId3" imgW="7171429" imgH="5095238" progId="PBrush">
                  <p:embed/>
                  <p:pic>
                    <p:nvPicPr>
                      <p:cNvPr id="307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2" y="1143001"/>
                        <a:ext cx="9565217"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8" name="Date Placeholder 3"/>
          <p:cNvSpPr>
            <a:spLocks noGrp="1"/>
          </p:cNvSpPr>
          <p:nvPr>
            <p:ph type="dt" sz="half" idx="10"/>
          </p:nvPr>
        </p:nvSpPr>
        <p:spPr>
          <a:xfrm>
            <a:off x="10087211" y="6521442"/>
            <a:ext cx="1422400" cy="327839"/>
          </a:xfrm>
        </p:spPr>
        <p:txBody>
          <a:bodyPr/>
          <a:lstStyle/>
          <a:p>
            <a:fld id="{88FFC471-08D3-4F33-BBC6-7FDB1C2ED376}" type="datetime1">
              <a:rPr lang="en-US" smtClean="0"/>
              <a:pPr/>
              <a:t>11/7/2025</a:t>
            </a:fld>
            <a:endParaRPr lang="en-US" dirty="0"/>
          </a:p>
        </p:txBody>
      </p:sp>
      <p:sp>
        <p:nvSpPr>
          <p:cNvPr id="9"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28</a:t>
            </a:fld>
            <a:endParaRPr lang="en-US" dirty="0"/>
          </a:p>
        </p:txBody>
      </p:sp>
    </p:spTree>
    <p:extLst>
      <p:ext uri="{BB962C8B-B14F-4D97-AF65-F5344CB8AC3E}">
        <p14:creationId xmlns:p14="http://schemas.microsoft.com/office/powerpoint/2010/main" val="2029957964"/>
      </p:ext>
    </p:extLst>
  </p:cSld>
  <p:clrMapOvr>
    <a:masterClrMapping/>
  </p:clrMapOvr>
  <mc:AlternateContent xmlns:mc="http://schemas.openxmlformats.org/markup-compatibility/2006" xmlns:p14="http://schemas.microsoft.com/office/powerpoint/2010/main">
    <mc:Choice Requires="p14">
      <p:transition p14:dur="10" advTm="570">
        <p:fade/>
      </p:transition>
    </mc:Choice>
    <mc:Fallback xmlns="">
      <p:transition advTm="57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06400" y="95227"/>
            <a:ext cx="11074400" cy="471488"/>
          </a:xfrm>
          <a:noFill/>
        </p:spPr>
        <p:txBody>
          <a:bodyPr vert="horz" lIns="118533" tIns="57149" rIns="118533" bIns="57149" rtlCol="0" anchor="ctr">
            <a:noAutofit/>
          </a:bodyPr>
          <a:lstStyle/>
          <a:p>
            <a:r>
              <a:rPr lang="zh-CN" altLang="en-US" dirty="0"/>
              <a:t>范围内参数测量</a:t>
            </a:r>
            <a:r>
              <a:rPr lang="en-US" altLang="zh-CN" dirty="0"/>
              <a:t>(RQM)——</a:t>
            </a:r>
            <a:r>
              <a:rPr lang="zh-CN" altLang="en-US" dirty="0"/>
              <a:t>量化异常信号的出现概率</a:t>
            </a:r>
          </a:p>
        </p:txBody>
      </p:sp>
      <p:sp>
        <p:nvSpPr>
          <p:cNvPr id="8"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9" name="Date Placeholder 3"/>
          <p:cNvSpPr>
            <a:spLocks noGrp="1"/>
          </p:cNvSpPr>
          <p:nvPr>
            <p:ph type="dt" sz="half" idx="10"/>
          </p:nvPr>
        </p:nvSpPr>
        <p:spPr>
          <a:xfrm>
            <a:off x="10087211" y="6521442"/>
            <a:ext cx="1422400" cy="327839"/>
          </a:xfrm>
        </p:spPr>
        <p:txBody>
          <a:bodyPr/>
          <a:lstStyle/>
          <a:p>
            <a:fld id="{88FFC471-08D3-4F33-BBC6-7FDB1C2ED376}" type="datetime1">
              <a:rPr lang="en-US" smtClean="0"/>
              <a:pPr/>
              <a:t>11/7/2025</a:t>
            </a:fld>
            <a:endParaRPr lang="en-US" dirty="0"/>
          </a:p>
        </p:txBody>
      </p:sp>
      <p:sp>
        <p:nvSpPr>
          <p:cNvPr id="10"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29</a:t>
            </a:fld>
            <a:endParaRPr lang="en-US" dirty="0"/>
          </a:p>
        </p:txBody>
      </p:sp>
      <p:pic>
        <p:nvPicPr>
          <p:cNvPr id="3" name="图片 2" descr="电脑萤幕画面&#10;&#10;描述已自动生成">
            <a:extLst>
              <a:ext uri="{FF2B5EF4-FFF2-40B4-BE49-F238E27FC236}">
                <a16:creationId xmlns:a16="http://schemas.microsoft.com/office/drawing/2014/main" id="{F949D130-2EAD-7BA7-F633-103FC5F5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4614"/>
            <a:ext cx="9249011" cy="5549407"/>
          </a:xfrm>
          <a:prstGeom prst="rect">
            <a:avLst/>
          </a:prstGeom>
        </p:spPr>
      </p:pic>
      <p:sp>
        <p:nvSpPr>
          <p:cNvPr id="30726" name="Rectangle 4"/>
          <p:cNvSpPr>
            <a:spLocks noChangeArrowheads="1"/>
          </p:cNvSpPr>
          <p:nvPr/>
        </p:nvSpPr>
        <p:spPr bwMode="auto">
          <a:xfrm>
            <a:off x="7315200" y="4648200"/>
            <a:ext cx="1143008" cy="1619261"/>
          </a:xfrm>
          <a:prstGeom prst="rect">
            <a:avLst/>
          </a:prstGeom>
          <a:noFill/>
          <a:ln w="34925" algn="ctr">
            <a:solidFill>
              <a:srgbClr val="FF0000"/>
            </a:solidFill>
            <a:miter lim="800000"/>
            <a:headEnd/>
            <a:tailEnd/>
          </a:ln>
        </p:spPr>
        <p:txBody>
          <a:bodyPr wrap="none" anchor="ctr"/>
          <a:lstStyle/>
          <a:p>
            <a:endParaRPr lang="en-US" sz="2400"/>
          </a:p>
        </p:txBody>
      </p:sp>
    </p:spTree>
    <p:extLst>
      <p:ext uri="{BB962C8B-B14F-4D97-AF65-F5344CB8AC3E}">
        <p14:creationId xmlns:p14="http://schemas.microsoft.com/office/powerpoint/2010/main" val="1028758145"/>
      </p:ext>
    </p:extLst>
  </p:cSld>
  <p:clrMapOvr>
    <a:masterClrMapping/>
  </p:clrMapOvr>
  <mc:AlternateContent xmlns:mc="http://schemas.openxmlformats.org/markup-compatibility/2006" xmlns:p14="http://schemas.microsoft.com/office/powerpoint/2010/main">
    <mc:Choice Requires="p14">
      <p:transition spd="slow" p14:dur="2000" advTm="2815"/>
    </mc:Choice>
    <mc:Fallback xmlns="">
      <p:transition spd="slow" advTm="28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609600"/>
          </a:xfrm>
        </p:spPr>
        <p:txBody>
          <a:bodyPr/>
          <a:lstStyle/>
          <a:p>
            <a:r>
              <a:rPr lang="zh-CN" altLang="en-US" b="1" dirty="0">
                <a:effectLst/>
              </a:rPr>
              <a:t>关于</a:t>
            </a:r>
            <a:r>
              <a:rPr lang="en-US" altLang="zh-CN" b="1" dirty="0">
                <a:effectLst/>
              </a:rPr>
              <a:t>Teledyne LeCroy</a:t>
            </a:r>
            <a:r>
              <a:rPr lang="zh-CN" altLang="en-US" b="1" dirty="0">
                <a:effectLst/>
              </a:rPr>
              <a:t>（力科）</a:t>
            </a:r>
            <a:endParaRPr lang="en-US" b="1" dirty="0">
              <a:effectLst/>
            </a:endParaRPr>
          </a:p>
        </p:txBody>
      </p:sp>
      <p:sp>
        <p:nvSpPr>
          <p:cNvPr id="5" name="Footer Placeholder 4"/>
          <p:cNvSpPr>
            <a:spLocks noGrp="1"/>
          </p:cNvSpPr>
          <p:nvPr>
            <p:ph type="ftr" sz="quarter" idx="10"/>
          </p:nvPr>
        </p:nvSpPr>
        <p:spPr>
          <a:xfrm>
            <a:off x="914400" y="6553200"/>
            <a:ext cx="10972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prstClr val="white"/>
                </a:solidFill>
                <a:effectLst/>
                <a:uLnTx/>
                <a:uFillTx/>
                <a:latin typeface="Arial" pitchFamily="34" charset="0"/>
                <a:ea typeface="+mn-ea"/>
                <a:cs typeface="Arial" pitchFamily="34" charset="0"/>
              </a:rPr>
              <a:t>Company Confidential</a:t>
            </a:r>
            <a:endParaRPr kumimoji="0" lang="en-US" sz="933"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Date Placeholder 5"/>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85AA-4588-46B0-9985-62233F420EC2}" type="datetime1">
              <a:rPr kumimoji="0" lang="en-US" sz="933"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11/7/2025</a:t>
            </a:fld>
            <a:endParaRPr kumimoji="0" lang="en-US" sz="933"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DE5B-783D-4E52-9000-C02E04C9FB49}" type="slidenum">
              <a:rPr kumimoji="0" lang="en-US" sz="933"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33"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ectangle 2"/>
          <p:cNvSpPr>
            <a:spLocks noChangeArrowheads="1"/>
          </p:cNvSpPr>
          <p:nvPr/>
        </p:nvSpPr>
        <p:spPr bwMode="auto">
          <a:xfrm>
            <a:off x="5432612" y="838200"/>
            <a:ext cx="6454588" cy="7823200"/>
          </a:xfrm>
          <a:prstGeom prst="rect">
            <a:avLst/>
          </a:prstGeom>
          <a:noFill/>
          <a:ln w="9525">
            <a:noFill/>
            <a:miter lim="800000"/>
            <a:headEnd/>
            <a:tailEnd/>
          </a:ln>
          <a:effectLst/>
        </p:spPr>
        <p:txBody>
          <a:bodyPr lIns="122767" tIns="61384" rIns="122767" bIns="61384"/>
          <a:lstStyle/>
          <a:p>
            <a:pPr marL="609570" marR="0" lvl="0" indent="-457178" algn="l" defTabSz="1015949" rtl="0" eaLnBrk="1" fontAlgn="auto" latinLnBrk="0" hangingPunct="1">
              <a:lnSpc>
                <a:spcPct val="100000"/>
              </a:lnSpc>
              <a:spcBef>
                <a:spcPts val="0"/>
              </a:spcBef>
              <a:spcAft>
                <a:spcPct val="30000"/>
              </a:spcAft>
              <a:buClr>
                <a:srgbClr val="C0C0C0"/>
              </a:buClr>
              <a:buSzPct val="80000"/>
              <a:buFont typeface="Wingdings"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力科是高能物理学家</a:t>
            </a:r>
            <a:r>
              <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rPr>
              <a:t>Walter LeCroy</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于</a:t>
            </a:r>
            <a:r>
              <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rPr>
              <a:t>1964</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成立的一家美国公司</a:t>
            </a:r>
            <a:r>
              <a:rPr lang="zh-CN" altLang="en-US" sz="2000" dirty="0">
                <a:solidFill>
                  <a:prstClr val="black"/>
                </a:solidFill>
                <a:latin typeface="Arial"/>
                <a:cs typeface="Arial" pitchFamily="34" charset="0"/>
              </a:rPr>
              <a:t>，总部位于纽约</a:t>
            </a: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公司起初专业研制高能物理测试仪</a:t>
            </a:r>
            <a:endPar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力科拥有最先进的技术和最广的数字示波器产品线（从</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40MHz</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到</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100GHz</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a:t>
            </a: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力科是示波器技术的领导者并且是示波器业界串行数据市场份额增长最快的厂商</a:t>
            </a:r>
            <a:endPar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在</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2004</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年和</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2006</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年，通过购买两家协议分析仪厂家（</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CATC</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和</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Catalyst</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）并</a:t>
            </a:r>
            <a:r>
              <a:rPr lang="zh-CN" altLang="en-US" sz="2000" dirty="0">
                <a:solidFill>
                  <a:prstClr val="black"/>
                </a:solidFill>
                <a:latin typeface="Arial"/>
                <a:cs typeface="Arial" pitchFamily="34" charset="0"/>
              </a:rPr>
              <a:t>整合为</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协议分析部门，使得力科成为了世界上唯一一家可以提供完整串行数据测试方案（物理层和协议层）的测试仪器厂商</a:t>
            </a: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2012</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年，并入美国高科技公司</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Teledyne</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，更名为</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Teledyne LeCroy</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，借助</a:t>
            </a:r>
            <a:r>
              <a:rPr kumimoji="0" lang="en-US" altLang="zh-CN" sz="2000" b="0" i="0" u="none" strike="noStrike" kern="1200" cap="none" spc="0" normalizeH="0" baseline="0" noProof="0" dirty="0">
                <a:ln>
                  <a:noFill/>
                </a:ln>
                <a:solidFill>
                  <a:prstClr val="black"/>
                </a:solidFill>
                <a:effectLst/>
                <a:uLnTx/>
                <a:uFillTx/>
                <a:latin typeface="Arial"/>
                <a:ea typeface="+mn-ea"/>
                <a:cs typeface="Arial" pitchFamily="34" charset="0"/>
              </a:rPr>
              <a:t>Teledyne </a:t>
            </a:r>
            <a:r>
              <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rPr>
              <a:t>最新的先进磷化铟技术研发更高速的测试仪器。（</a:t>
            </a:r>
            <a:r>
              <a:rPr kumimoji="0" lang="en-US" sz="2000" b="0" i="0" u="none" strike="noStrike" kern="1200" cap="none" spc="0" normalizeH="0" baseline="0" noProof="0" dirty="0">
                <a:ln>
                  <a:noFill/>
                </a:ln>
                <a:solidFill>
                  <a:prstClr val="black"/>
                </a:solidFill>
                <a:effectLst/>
                <a:uLnTx/>
                <a:uFillTx/>
                <a:latin typeface="Arial"/>
                <a:ea typeface="+mn-ea"/>
                <a:cs typeface="+mn-cs"/>
              </a:rPr>
              <a:t>Teledyne Technologies – </a:t>
            </a:r>
            <a:r>
              <a:rPr kumimoji="0" lang="zh-CN" altLang="en-US" sz="2000" b="0" i="0" u="none" strike="noStrike" kern="1200" cap="none" spc="0" normalizeH="0" baseline="0" noProof="0" dirty="0">
                <a:ln>
                  <a:noFill/>
                </a:ln>
                <a:solidFill>
                  <a:prstClr val="black"/>
                </a:solidFill>
                <a:effectLst/>
                <a:uLnTx/>
                <a:uFillTx/>
                <a:latin typeface="Arial"/>
                <a:ea typeface="+mn-ea"/>
                <a:cs typeface="+mn-cs"/>
              </a:rPr>
              <a:t>成立于</a:t>
            </a:r>
            <a:r>
              <a:rPr kumimoji="0" lang="en-US" sz="2000" b="0" i="0" u="none" strike="noStrike" kern="1200" cap="none" spc="0" normalizeH="0" baseline="0" noProof="0" dirty="0">
                <a:ln>
                  <a:noFill/>
                </a:ln>
                <a:solidFill>
                  <a:prstClr val="black"/>
                </a:solidFill>
                <a:effectLst/>
                <a:uLnTx/>
                <a:uFillTx/>
                <a:latin typeface="Arial"/>
                <a:ea typeface="+mn-ea"/>
                <a:cs typeface="+mn-cs"/>
              </a:rPr>
              <a:t>1960</a:t>
            </a:r>
            <a:r>
              <a:rPr kumimoji="0" lang="zh-CN" altLang="en-US" sz="2000" b="0" i="0" u="none" strike="noStrike" kern="1200" cap="none" spc="0" normalizeH="0" baseline="0" noProof="0" dirty="0">
                <a:ln>
                  <a:noFill/>
                </a:ln>
                <a:solidFill>
                  <a:prstClr val="black"/>
                </a:solidFill>
                <a:effectLst/>
                <a:uLnTx/>
                <a:uFillTx/>
                <a:latin typeface="Arial"/>
                <a:ea typeface="+mn-ea"/>
                <a:cs typeface="+mn-cs"/>
              </a:rPr>
              <a:t>年</a:t>
            </a:r>
            <a:r>
              <a:rPr kumimoji="0" lang="en-US" sz="2000" b="0" i="0" u="none" strike="noStrike" kern="1200" cap="none" spc="0" normalizeH="0" baseline="0" noProof="0" dirty="0">
                <a:ln>
                  <a:noFill/>
                </a:ln>
                <a:solidFill>
                  <a:prstClr val="black"/>
                </a:solidFill>
                <a:effectLst/>
                <a:uLnTx/>
                <a:uFillTx/>
                <a:latin typeface="Arial"/>
                <a:ea typeface="+mn-ea"/>
                <a:cs typeface="+mn-cs"/>
              </a:rPr>
              <a:t> – </a:t>
            </a:r>
            <a:r>
              <a:rPr kumimoji="0" lang="zh-CN" altLang="en-US" sz="2000" b="0" i="0" u="none" strike="noStrike" kern="1200" cap="none" spc="0" normalizeH="0" baseline="0" noProof="0" dirty="0">
                <a:ln>
                  <a:noFill/>
                </a:ln>
                <a:solidFill>
                  <a:prstClr val="black"/>
                </a:solidFill>
                <a:effectLst/>
                <a:uLnTx/>
                <a:uFillTx/>
                <a:latin typeface="Arial"/>
                <a:ea typeface="+mn-ea"/>
                <a:cs typeface="+mn-cs"/>
              </a:rPr>
              <a:t>总部位于美国加州）</a:t>
            </a:r>
            <a:endParaRPr kumimoji="0" lang="en-US" altLang="zh-CN" sz="2000" b="0" i="0" u="none" strike="noStrike" kern="1200" cap="none" spc="0" normalizeH="0" baseline="0" noProof="0" dirty="0">
              <a:ln>
                <a:noFill/>
              </a:ln>
              <a:solidFill>
                <a:prstClr val="black"/>
              </a:solidFill>
              <a:effectLst/>
              <a:uLnTx/>
              <a:uFillTx/>
              <a:latin typeface="Arial"/>
              <a:ea typeface="+mn-ea"/>
              <a:cs typeface="+mn-cs"/>
            </a:endParaRPr>
          </a:p>
          <a:p>
            <a:pPr marL="609570" marR="0" lvl="0" indent="-457178" algn="l" defTabSz="1015949" rtl="0" eaLnBrk="1" fontAlgn="auto" latinLnBrk="0" hangingPunct="1">
              <a:lnSpc>
                <a:spcPct val="100000"/>
              </a:lnSpc>
              <a:spcBef>
                <a:spcPct val="0"/>
              </a:spcBef>
              <a:spcAft>
                <a:spcPct val="30000"/>
              </a:spcAft>
              <a:buClr>
                <a:srgbClr val="C0C0C0"/>
              </a:buClr>
              <a:buSzPct val="80000"/>
              <a:buFont typeface="Wingdings" pitchFamily="2" charset="2"/>
              <a:buChar char="¦"/>
              <a:tabLst/>
              <a:defRPr/>
            </a:pPr>
            <a:endParaRPr kumimoji="0" lang="zh-CN" alt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pic>
        <p:nvPicPr>
          <p:cNvPr id="10"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04800" y="1463993"/>
            <a:ext cx="5216525" cy="4311013"/>
          </a:xfr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advTm="10">
        <p:fade/>
      </p:transition>
    </mc:Choice>
    <mc:Fallback xmlns="">
      <p:transition advTm="1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idx="4294967295"/>
          </p:nvPr>
        </p:nvSpPr>
        <p:spPr/>
        <p:txBody>
          <a:bodyPr>
            <a:normAutofit/>
          </a:bodyPr>
          <a:lstStyle/>
          <a:p>
            <a:pPr>
              <a:defRPr/>
            </a:pPr>
            <a:r>
              <a:rPr lang="en-US" altLang="zh-CN" dirty="0" err="1"/>
              <a:t>WaveScan</a:t>
            </a:r>
            <a:r>
              <a:rPr lang="en-US" altLang="zh-CN" dirty="0"/>
              <a:t>—</a:t>
            </a:r>
            <a:r>
              <a:rPr lang="zh-CN" altLang="en-US" dirty="0"/>
              <a:t>波形扫描和搜索</a:t>
            </a:r>
            <a:endParaRPr lang="en-US" altLang="zh-CN" dirty="0"/>
          </a:p>
        </p:txBody>
      </p:sp>
      <p:sp>
        <p:nvSpPr>
          <p:cNvPr id="72707" name="Rectangle 3"/>
          <p:cNvSpPr>
            <a:spLocks noChangeArrowheads="1"/>
          </p:cNvSpPr>
          <p:nvPr/>
        </p:nvSpPr>
        <p:spPr bwMode="gray">
          <a:xfrm>
            <a:off x="21771" y="838200"/>
            <a:ext cx="10871201" cy="1295400"/>
          </a:xfrm>
          <a:prstGeom prst="rect">
            <a:avLst/>
          </a:prstGeom>
          <a:noFill/>
          <a:ln w="9525">
            <a:noFill/>
            <a:miter lim="800000"/>
            <a:headEnd/>
            <a:tailEnd/>
          </a:ln>
        </p:spPr>
        <p:txBody>
          <a:bodyPr/>
          <a:lstStyle/>
          <a:p>
            <a:pPr marL="457189" indent="-457189" eaLnBrk="0" hangingPunct="0">
              <a:buClr>
                <a:schemeClr val="bg1"/>
              </a:buClr>
              <a:buFont typeface="Wingdings" pitchFamily="2" charset="2"/>
              <a:buChar char="z"/>
            </a:pPr>
            <a:r>
              <a:rPr lang="en-US" altLang="zh-CN" sz="2133" dirty="0" err="1"/>
              <a:t>WaveScan</a:t>
            </a:r>
            <a:r>
              <a:rPr lang="en-US" altLang="zh-CN" sz="2000" baseline="30000" dirty="0" err="1"/>
              <a:t>TM</a:t>
            </a:r>
            <a:r>
              <a:rPr lang="zh-CN" altLang="en-US" sz="2133" dirty="0"/>
              <a:t>是一种高级波形搜索和分析软件功能；</a:t>
            </a:r>
          </a:p>
          <a:p>
            <a:pPr marL="457189" indent="-457189" eaLnBrk="0" hangingPunct="0">
              <a:buClr>
                <a:schemeClr val="bg1"/>
              </a:buClr>
              <a:buFont typeface="Wingdings" pitchFamily="2" charset="2"/>
              <a:buChar char="z"/>
            </a:pPr>
            <a:r>
              <a:rPr lang="en-US" altLang="zh-CN" sz="2133" dirty="0" err="1"/>
              <a:t>WaveScan</a:t>
            </a:r>
            <a:r>
              <a:rPr lang="en-US" altLang="zh-CN" sz="2000" baseline="30000" dirty="0" err="1"/>
              <a:t>TM</a:t>
            </a:r>
            <a:r>
              <a:rPr lang="zh-CN" altLang="en-US" sz="2133" dirty="0"/>
              <a:t>打破了传统单纯依靠触发来捕获信号的局限性；</a:t>
            </a:r>
          </a:p>
          <a:p>
            <a:pPr marL="457189" indent="-457189" eaLnBrk="0" hangingPunct="0">
              <a:buClr>
                <a:schemeClr val="bg1"/>
              </a:buClr>
              <a:buFont typeface="Wingdings" pitchFamily="2" charset="2"/>
              <a:buChar char="z"/>
            </a:pPr>
            <a:r>
              <a:rPr lang="en-US" altLang="zh-CN" sz="2133" dirty="0" err="1"/>
              <a:t>WaveScan</a:t>
            </a:r>
            <a:r>
              <a:rPr lang="en-US" altLang="zh-CN" sz="2000" baseline="30000" dirty="0" err="1"/>
              <a:t>TM</a:t>
            </a:r>
            <a:r>
              <a:rPr lang="zh-CN" altLang="en-US" sz="2133" dirty="0"/>
              <a:t>集成了高级算法，通过扫描信号，快速定位异常；</a:t>
            </a:r>
            <a:endParaRPr lang="zh-CN" altLang="zh-CN" sz="2133" dirty="0"/>
          </a:p>
        </p:txBody>
      </p:sp>
      <p:sp>
        <p:nvSpPr>
          <p:cNvPr id="6"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7" name="Date Placeholder 3"/>
          <p:cNvSpPr txBox="1">
            <a:spLocks/>
          </p:cNvSpPr>
          <p:nvPr/>
        </p:nvSpPr>
        <p:spPr>
          <a:xfrm>
            <a:off x="10087211" y="6521442"/>
            <a:ext cx="1422400" cy="327839"/>
          </a:xfrm>
          <a:prstGeom prst="rect">
            <a:avLst/>
          </a:prstGeom>
        </p:spPr>
        <p:txBody>
          <a:bodyPr vert="horz" lIns="121920" tIns="60960" rIns="121920" bIns="60960" rtlCol="0" anchor="ctr"/>
          <a:lstStyle/>
          <a:p>
            <a:pPr algn="r" defTabSz="1219170">
              <a:defRPr/>
            </a:pPr>
            <a:fld id="{88FFC471-08D3-4F33-BBC6-7FDB1C2ED376}" type="datetime1">
              <a:rPr lang="en-US" sz="933" b="1">
                <a:solidFill>
                  <a:schemeClr val="bg1"/>
                </a:solidFill>
                <a:latin typeface="Arial" pitchFamily="34" charset="0"/>
                <a:cs typeface="Arial" pitchFamily="34" charset="0"/>
              </a:rPr>
              <a:pPr algn="r" defTabSz="1219170">
                <a:defRPr/>
              </a:pPr>
              <a:t>11/7/2025</a:t>
            </a:fld>
            <a:endParaRPr lang="en-US" sz="933" b="1" dirty="0">
              <a:solidFill>
                <a:schemeClr val="bg1"/>
              </a:solidFill>
              <a:latin typeface="Arial" pitchFamily="34" charset="0"/>
              <a:cs typeface="Arial" pitchFamily="34" charset="0"/>
            </a:endParaRPr>
          </a:p>
        </p:txBody>
      </p:sp>
      <p:sp>
        <p:nvSpPr>
          <p:cNvPr id="8"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30</a:t>
            </a:fld>
            <a:endParaRPr lang="en-US" dirty="0"/>
          </a:p>
        </p:txBody>
      </p:sp>
      <p:pic>
        <p:nvPicPr>
          <p:cNvPr id="3" name="图片 2" descr="电脑游戏的截图&#10;&#10;描述已自动生成">
            <a:extLst>
              <a:ext uri="{FF2B5EF4-FFF2-40B4-BE49-F238E27FC236}">
                <a16:creationId xmlns:a16="http://schemas.microsoft.com/office/drawing/2014/main" id="{16ECE226-927D-474C-15AB-2D51B5EC7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28800"/>
            <a:ext cx="8735931" cy="4585103"/>
          </a:xfrm>
          <a:prstGeom prst="rect">
            <a:avLst/>
          </a:prstGeom>
        </p:spPr>
      </p:pic>
    </p:spTree>
    <p:extLst>
      <p:ext uri="{BB962C8B-B14F-4D97-AF65-F5344CB8AC3E}">
        <p14:creationId xmlns:p14="http://schemas.microsoft.com/office/powerpoint/2010/main" val="2054538766"/>
      </p:ext>
    </p:extLst>
  </p:cSld>
  <p:clrMapOvr>
    <a:masterClrMapping/>
  </p:clrMapOvr>
  <p:transition advTm="541"/>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6" name="Rectangle 9"/>
          <p:cNvSpPr>
            <a:spLocks noChangeArrowheads="1"/>
          </p:cNvSpPr>
          <p:nvPr/>
        </p:nvSpPr>
        <p:spPr bwMode="auto">
          <a:xfrm>
            <a:off x="1300165" y="3932109"/>
            <a:ext cx="5086349" cy="502766"/>
          </a:xfrm>
          <a:prstGeom prst="rect">
            <a:avLst/>
          </a:prstGeom>
          <a:noFill/>
          <a:ln w="9525">
            <a:noFill/>
            <a:miter lim="800000"/>
            <a:headEnd/>
            <a:tailEnd/>
          </a:ln>
        </p:spPr>
        <p:txBody>
          <a:bodyPr>
            <a:spAutoFit/>
          </a:bodyPr>
          <a:lstStyle/>
          <a:p>
            <a:pPr eaLnBrk="0" hangingPunct="0">
              <a:spcBef>
                <a:spcPct val="20000"/>
              </a:spcBef>
              <a:buClr>
                <a:schemeClr val="accent2"/>
              </a:buClr>
              <a:buSzPct val="75000"/>
            </a:pPr>
            <a:r>
              <a:rPr lang="zh-CN" altLang="en-US" sz="2667">
                <a:latin typeface="Verdana" pitchFamily="34" charset="0"/>
                <a:ea typeface="宋体" pitchFamily="2" charset="-122"/>
              </a:rPr>
              <a:t> </a:t>
            </a:r>
            <a:endParaRPr lang="zh-CN" altLang="en-US" sz="2133">
              <a:latin typeface="Verdana" pitchFamily="34" charset="0"/>
              <a:ea typeface="宋体" pitchFamily="2" charset="-122"/>
            </a:endParaRPr>
          </a:p>
        </p:txBody>
      </p:sp>
      <p:sp>
        <p:nvSpPr>
          <p:cNvPr id="28677" name="Rectangle 3"/>
          <p:cNvSpPr>
            <a:spLocks noGrp="1" noChangeArrowheads="1"/>
          </p:cNvSpPr>
          <p:nvPr>
            <p:ph type="title"/>
          </p:nvPr>
        </p:nvSpPr>
        <p:spPr>
          <a:xfrm>
            <a:off x="406400" y="-95275"/>
            <a:ext cx="9135533" cy="914400"/>
          </a:xfrm>
          <a:noFill/>
        </p:spPr>
        <p:txBody>
          <a:bodyPr vert="horz" lIns="118533" tIns="57149" rIns="118533" bIns="57149" rtlCol="0" anchor="ctr">
            <a:normAutofit/>
          </a:bodyPr>
          <a:lstStyle/>
          <a:p>
            <a:r>
              <a:rPr lang="en-US" altLang="zh-CN" dirty="0"/>
              <a:t>WaveScan</a:t>
            </a:r>
            <a:r>
              <a:rPr lang="zh-CN" altLang="en-US" dirty="0"/>
              <a:t> </a:t>
            </a:r>
            <a:r>
              <a:rPr lang="en-US" altLang="zh-CN" dirty="0"/>
              <a:t>– </a:t>
            </a:r>
            <a:r>
              <a:rPr lang="zh-CN" altLang="en-US" dirty="0"/>
              <a:t>波形扫描和搜索 </a:t>
            </a:r>
            <a:endParaRPr lang="en-US" altLang="zh-CN" dirty="0"/>
          </a:p>
        </p:txBody>
      </p:sp>
      <p:sp>
        <p:nvSpPr>
          <p:cNvPr id="20" name="Date Placeholder 3"/>
          <p:cNvSpPr>
            <a:spLocks noGrp="1"/>
          </p:cNvSpPr>
          <p:nvPr>
            <p:ph type="dt" sz="half" idx="10"/>
          </p:nvPr>
        </p:nvSpPr>
        <p:spPr/>
        <p:txBody>
          <a:bodyPr/>
          <a:lstStyle/>
          <a:p>
            <a:fld id="{88FFC471-08D3-4F33-BBC6-7FDB1C2ED376}" type="datetime1">
              <a:rPr lang="en-US" smtClean="0"/>
              <a:pPr/>
              <a:t>11/7/2025</a:t>
            </a:fld>
            <a:endParaRPr lang="en-US" dirty="0"/>
          </a:p>
        </p:txBody>
      </p:sp>
      <p:sp>
        <p:nvSpPr>
          <p:cNvPr id="21" name="Slide Number Placeholder 5"/>
          <p:cNvSpPr>
            <a:spLocks noGrp="1"/>
          </p:cNvSpPr>
          <p:nvPr>
            <p:ph type="sldNum" sz="quarter" idx="12"/>
          </p:nvPr>
        </p:nvSpPr>
        <p:spPr>
          <a:xfrm>
            <a:off x="11715789" y="6549797"/>
            <a:ext cx="504608" cy="308203"/>
          </a:xfrm>
          <a:prstGeom prst="rect">
            <a:avLst/>
          </a:prstGeom>
        </p:spPr>
        <p:txBody>
          <a:bodyPr/>
          <a:lstStyle/>
          <a:p>
            <a:fld id="{4794BD00-81AE-4423-9DD6-1743AD37DB08}" type="slidenum">
              <a:rPr lang="en-US"/>
              <a:pPr/>
              <a:t>31</a:t>
            </a:fld>
            <a:endParaRPr lang="en-US" dirty="0"/>
          </a:p>
        </p:txBody>
      </p:sp>
      <p:sp>
        <p:nvSpPr>
          <p:cNvPr id="28678" name="Content Placeholder 7"/>
          <p:cNvSpPr>
            <a:spLocks noGrp="1"/>
          </p:cNvSpPr>
          <p:nvPr>
            <p:ph idx="4294967295"/>
          </p:nvPr>
        </p:nvSpPr>
        <p:spPr>
          <a:xfrm>
            <a:off x="1219200" y="4328175"/>
            <a:ext cx="9771063" cy="1573213"/>
          </a:xfrm>
        </p:spPr>
        <p:txBody>
          <a:bodyPr/>
          <a:lstStyle/>
          <a:p>
            <a:r>
              <a:rPr lang="zh-CN" altLang="en-US" sz="2133">
                <a:latin typeface="Verdana" pitchFamily="34" charset="0"/>
                <a:ea typeface="宋体" pitchFamily="2" charset="-122"/>
              </a:rPr>
              <a:t>设置非常简单</a:t>
            </a:r>
            <a:r>
              <a:rPr lang="en-US" altLang="zh-CN" sz="2133">
                <a:latin typeface="Verdana" pitchFamily="34" charset="0"/>
                <a:ea typeface="宋体" pitchFamily="2" charset="-122"/>
              </a:rPr>
              <a:t>,</a:t>
            </a:r>
            <a:r>
              <a:rPr lang="zh-CN" altLang="en-US" sz="2133">
                <a:latin typeface="Verdana" pitchFamily="34" charset="0"/>
                <a:ea typeface="宋体" pitchFamily="2" charset="-122"/>
              </a:rPr>
              <a:t>使用</a:t>
            </a:r>
            <a:r>
              <a:rPr lang="en-US" altLang="zh-CN" sz="2133">
                <a:latin typeface="Verdana" pitchFamily="34" charset="0"/>
                <a:ea typeface="宋体" pitchFamily="2" charset="-122"/>
              </a:rPr>
              <a:t>cursor</a:t>
            </a:r>
            <a:r>
              <a:rPr lang="zh-CN" altLang="en-US" sz="2133">
                <a:latin typeface="Verdana" pitchFamily="34" charset="0"/>
                <a:ea typeface="宋体" pitchFamily="2" charset="-122"/>
              </a:rPr>
              <a:t>测量波形边沿的宽度</a:t>
            </a:r>
          </a:p>
          <a:p>
            <a:r>
              <a:rPr lang="zh-CN" altLang="en-US" sz="2133">
                <a:latin typeface="Verdana" pitchFamily="34" charset="0"/>
                <a:ea typeface="宋体" pitchFamily="2" charset="-122"/>
              </a:rPr>
              <a:t>像素或屏幕分辨率</a:t>
            </a:r>
            <a:r>
              <a:rPr lang="en-US" altLang="zh-CN" sz="2133">
                <a:latin typeface="Verdana" pitchFamily="34" charset="0"/>
                <a:ea typeface="宋体" pitchFamily="2" charset="-122"/>
              </a:rPr>
              <a:t>(</a:t>
            </a:r>
            <a:r>
              <a:rPr lang="zh-CN" altLang="en-US" sz="2133">
                <a:latin typeface="Verdana" pitchFamily="34" charset="0"/>
                <a:ea typeface="宋体" pitchFamily="2" charset="-122"/>
              </a:rPr>
              <a:t>量化误差</a:t>
            </a:r>
            <a:r>
              <a:rPr lang="en-US" altLang="zh-CN" sz="2133">
                <a:latin typeface="Verdana" pitchFamily="34" charset="0"/>
                <a:ea typeface="宋体" pitchFamily="2" charset="-122"/>
              </a:rPr>
              <a:t>)</a:t>
            </a:r>
            <a:r>
              <a:rPr lang="zh-CN" altLang="en-US" sz="2133">
                <a:latin typeface="Verdana" pitchFamily="34" charset="0"/>
                <a:ea typeface="宋体" pitchFamily="2" charset="-122"/>
              </a:rPr>
              <a:t>会降低精度</a:t>
            </a:r>
          </a:p>
          <a:p>
            <a:r>
              <a:rPr lang="zh-CN" altLang="en-US" sz="2133">
                <a:latin typeface="Verdana" pitchFamily="34" charset="0"/>
                <a:ea typeface="宋体" pitchFamily="2" charset="-122"/>
              </a:rPr>
              <a:t>只有单个波形</a:t>
            </a:r>
            <a:r>
              <a:rPr lang="en-US" altLang="zh-CN" sz="2133">
                <a:latin typeface="Verdana" pitchFamily="34" charset="0"/>
                <a:ea typeface="宋体" pitchFamily="2" charset="-122"/>
              </a:rPr>
              <a:t>,</a:t>
            </a:r>
            <a:r>
              <a:rPr lang="zh-CN" altLang="en-US" sz="2133">
                <a:latin typeface="Verdana" pitchFamily="34" charset="0"/>
                <a:ea typeface="宋体" pitchFamily="2" charset="-122"/>
              </a:rPr>
              <a:t>引入了触发抖动</a:t>
            </a:r>
          </a:p>
        </p:txBody>
      </p:sp>
      <p:sp>
        <p:nvSpPr>
          <p:cNvPr id="28685" name="Line 11"/>
          <p:cNvSpPr>
            <a:spLocks noChangeShapeType="1"/>
          </p:cNvSpPr>
          <p:nvPr/>
        </p:nvSpPr>
        <p:spPr bwMode="auto">
          <a:xfrm flipV="1">
            <a:off x="6974949" y="5354510"/>
            <a:ext cx="503767" cy="433388"/>
          </a:xfrm>
          <a:prstGeom prst="line">
            <a:avLst/>
          </a:prstGeom>
          <a:noFill/>
          <a:ln w="19050">
            <a:solidFill>
              <a:srgbClr val="FF3300"/>
            </a:solidFill>
            <a:round/>
            <a:headEnd/>
            <a:tailEnd/>
          </a:ln>
        </p:spPr>
        <p:txBody>
          <a:bodyPr/>
          <a:lstStyle/>
          <a:p>
            <a:endParaRPr lang="en-US" sz="2400"/>
          </a:p>
        </p:txBody>
      </p:sp>
      <p:sp>
        <p:nvSpPr>
          <p:cNvPr id="28686" name="Line 12"/>
          <p:cNvSpPr>
            <a:spLocks noChangeShapeType="1"/>
          </p:cNvSpPr>
          <p:nvPr/>
        </p:nvSpPr>
        <p:spPr bwMode="auto">
          <a:xfrm>
            <a:off x="6964365" y="6141909"/>
            <a:ext cx="514349" cy="203200"/>
          </a:xfrm>
          <a:prstGeom prst="line">
            <a:avLst/>
          </a:prstGeom>
          <a:noFill/>
          <a:ln w="19050">
            <a:solidFill>
              <a:srgbClr val="FF3300"/>
            </a:solidFill>
            <a:round/>
            <a:headEnd/>
            <a:tailEnd/>
          </a:ln>
        </p:spPr>
        <p:txBody>
          <a:bodyPr/>
          <a:lstStyle/>
          <a:p>
            <a:endParaRPr lang="en-US" sz="2400"/>
          </a:p>
        </p:txBody>
      </p:sp>
      <p:sp>
        <p:nvSpPr>
          <p:cNvPr id="19"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pic>
        <p:nvPicPr>
          <p:cNvPr id="3" name="图片 2" descr="图形用户界面&#10;&#10;描述已自动生成">
            <a:extLst>
              <a:ext uri="{FF2B5EF4-FFF2-40B4-BE49-F238E27FC236}">
                <a16:creationId xmlns:a16="http://schemas.microsoft.com/office/drawing/2014/main" id="{2C85D2D3-15E6-F63E-D91F-636C341CE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838200"/>
            <a:ext cx="9360606" cy="5616364"/>
          </a:xfrm>
          <a:prstGeom prst="rect">
            <a:avLst/>
          </a:prstGeom>
        </p:spPr>
      </p:pic>
      <p:sp>
        <p:nvSpPr>
          <p:cNvPr id="28680" name="Rectangle 6"/>
          <p:cNvSpPr>
            <a:spLocks noChangeArrowheads="1"/>
          </p:cNvSpPr>
          <p:nvPr/>
        </p:nvSpPr>
        <p:spPr bwMode="auto">
          <a:xfrm>
            <a:off x="2248430" y="5360978"/>
            <a:ext cx="1200151" cy="540410"/>
          </a:xfrm>
          <a:prstGeom prst="rect">
            <a:avLst/>
          </a:prstGeom>
          <a:noFill/>
          <a:ln w="19050" algn="ctr">
            <a:solidFill>
              <a:srgbClr val="FF3300"/>
            </a:solidFill>
            <a:miter lim="800000"/>
            <a:headEnd/>
            <a:tailEnd/>
          </a:ln>
        </p:spPr>
        <p:txBody>
          <a:bodyPr wrap="none" anchor="ctr"/>
          <a:lstStyle/>
          <a:p>
            <a:endParaRPr lang="en-US" sz="2400"/>
          </a:p>
        </p:txBody>
      </p:sp>
      <p:sp>
        <p:nvSpPr>
          <p:cNvPr id="28681" name="Line 7"/>
          <p:cNvSpPr>
            <a:spLocks noChangeShapeType="1"/>
          </p:cNvSpPr>
          <p:nvPr/>
        </p:nvSpPr>
        <p:spPr bwMode="auto">
          <a:xfrm flipV="1">
            <a:off x="3484565" y="2706583"/>
            <a:ext cx="781049" cy="2627288"/>
          </a:xfrm>
          <a:prstGeom prst="line">
            <a:avLst/>
          </a:prstGeom>
          <a:noFill/>
          <a:ln w="19050">
            <a:solidFill>
              <a:srgbClr val="FF3300"/>
            </a:solidFill>
            <a:round/>
            <a:headEnd/>
            <a:tailEnd/>
          </a:ln>
        </p:spPr>
        <p:txBody>
          <a:bodyPr/>
          <a:lstStyle/>
          <a:p>
            <a:endParaRPr lang="en-US" sz="2400"/>
          </a:p>
        </p:txBody>
      </p:sp>
      <p:sp>
        <p:nvSpPr>
          <p:cNvPr id="28682" name="Line 8"/>
          <p:cNvSpPr>
            <a:spLocks noChangeShapeType="1"/>
          </p:cNvSpPr>
          <p:nvPr/>
        </p:nvSpPr>
        <p:spPr bwMode="auto">
          <a:xfrm flipV="1">
            <a:off x="3448581" y="5125909"/>
            <a:ext cx="4030133" cy="457200"/>
          </a:xfrm>
          <a:prstGeom prst="line">
            <a:avLst/>
          </a:prstGeom>
          <a:noFill/>
          <a:ln w="19050">
            <a:solidFill>
              <a:srgbClr val="FF3300"/>
            </a:solidFill>
            <a:round/>
            <a:headEnd/>
            <a:tailEnd/>
          </a:ln>
        </p:spPr>
        <p:txBody>
          <a:bodyPr/>
          <a:lstStyle/>
          <a:p>
            <a:endParaRPr lang="en-US" sz="2400"/>
          </a:p>
        </p:txBody>
      </p:sp>
      <p:sp>
        <p:nvSpPr>
          <p:cNvPr id="28684" name="Rectangle 10"/>
          <p:cNvSpPr>
            <a:spLocks noChangeArrowheads="1"/>
          </p:cNvSpPr>
          <p:nvPr/>
        </p:nvSpPr>
        <p:spPr bwMode="auto">
          <a:xfrm>
            <a:off x="5223152" y="5952573"/>
            <a:ext cx="1833034" cy="433388"/>
          </a:xfrm>
          <a:prstGeom prst="rect">
            <a:avLst/>
          </a:prstGeom>
          <a:noFill/>
          <a:ln w="19050" algn="ctr">
            <a:solidFill>
              <a:srgbClr val="FF3300"/>
            </a:solidFill>
            <a:miter lim="800000"/>
            <a:headEnd/>
            <a:tailEnd/>
          </a:ln>
        </p:spPr>
        <p:txBody>
          <a:bodyPr wrap="none" anchor="ctr"/>
          <a:lstStyle/>
          <a:p>
            <a:endParaRPr lang="en-US" sz="2400"/>
          </a:p>
        </p:txBody>
      </p:sp>
      <p:sp>
        <p:nvSpPr>
          <p:cNvPr id="400399" name="Text Box 15"/>
          <p:cNvSpPr txBox="1">
            <a:spLocks noChangeArrowheads="1"/>
          </p:cNvSpPr>
          <p:nvPr/>
        </p:nvSpPr>
        <p:spPr bwMode="auto">
          <a:xfrm>
            <a:off x="7300915" y="4525835"/>
            <a:ext cx="3079772" cy="830997"/>
          </a:xfrm>
          <a:prstGeom prst="rect">
            <a:avLst/>
          </a:prstGeom>
          <a:noFill/>
          <a:ln w="19050" algn="ctr">
            <a:solidFill>
              <a:srgbClr val="0033CC"/>
            </a:solidFill>
            <a:miter lim="800000"/>
            <a:headEnd/>
            <a:tailEnd/>
          </a:ln>
        </p:spPr>
        <p:txBody>
          <a:bodyPr wrap="square">
            <a:spAutoFit/>
          </a:bodyPr>
          <a:lstStyle/>
          <a:p>
            <a:pPr>
              <a:spcBef>
                <a:spcPct val="20000"/>
              </a:spcBef>
              <a:buClr>
                <a:srgbClr val="020266"/>
              </a:buClr>
              <a:buFont typeface="Wingdings" pitchFamily="2" charset="2"/>
              <a:buNone/>
            </a:pPr>
            <a:r>
              <a:rPr lang="en-US" altLang="zh-CN" sz="2400" b="1" dirty="0" err="1">
                <a:solidFill>
                  <a:srgbClr val="FF3300"/>
                </a:solidFill>
                <a:ea typeface="宋体" pitchFamily="2" charset="-122"/>
              </a:rPr>
              <a:t>WaveRunner</a:t>
            </a:r>
            <a:r>
              <a:rPr lang="zh-CN" altLang="en-US" sz="2400" b="1" dirty="0">
                <a:solidFill>
                  <a:srgbClr val="FF3300"/>
                </a:solidFill>
                <a:ea typeface="宋体" pitchFamily="2" charset="-122"/>
              </a:rPr>
              <a:t>示波器中多达</a:t>
            </a:r>
            <a:r>
              <a:rPr lang="en-US" altLang="zh-CN" sz="2400" b="1" dirty="0">
                <a:solidFill>
                  <a:srgbClr val="FF3300"/>
                </a:solidFill>
                <a:ea typeface="宋体" pitchFamily="2" charset="-122"/>
              </a:rPr>
              <a:t>30</a:t>
            </a:r>
            <a:r>
              <a:rPr lang="zh-CN" altLang="en-US" sz="2400" b="1" dirty="0">
                <a:solidFill>
                  <a:srgbClr val="FF3300"/>
                </a:solidFill>
                <a:ea typeface="宋体" pitchFamily="2" charset="-122"/>
              </a:rPr>
              <a:t>种参数选择</a:t>
            </a:r>
            <a:endParaRPr lang="en-US" altLang="zh-CN" sz="2400" b="1" dirty="0">
              <a:solidFill>
                <a:srgbClr val="FF3300"/>
              </a:solidFill>
              <a:ea typeface="宋体" pitchFamily="2" charset="-122"/>
            </a:endParaRPr>
          </a:p>
        </p:txBody>
      </p:sp>
      <p:sp>
        <p:nvSpPr>
          <p:cNvPr id="400397" name="Text Box 13"/>
          <p:cNvSpPr txBox="1">
            <a:spLocks noChangeArrowheads="1"/>
          </p:cNvSpPr>
          <p:nvPr/>
        </p:nvSpPr>
        <p:spPr bwMode="auto">
          <a:xfrm>
            <a:off x="7498437" y="5606150"/>
            <a:ext cx="2571768" cy="830997"/>
          </a:xfrm>
          <a:prstGeom prst="rect">
            <a:avLst/>
          </a:prstGeom>
          <a:noFill/>
          <a:ln w="19050" algn="ctr">
            <a:solidFill>
              <a:srgbClr val="0033CC"/>
            </a:solidFill>
            <a:miter lim="800000"/>
            <a:headEnd/>
            <a:tailEnd/>
          </a:ln>
        </p:spPr>
        <p:txBody>
          <a:bodyPr wrap="square">
            <a:spAutoFit/>
          </a:bodyPr>
          <a:lstStyle/>
          <a:p>
            <a:pPr>
              <a:spcBef>
                <a:spcPct val="20000"/>
              </a:spcBef>
              <a:buClr>
                <a:srgbClr val="020266"/>
              </a:buClr>
              <a:buFont typeface="Wingdings" pitchFamily="2" charset="2"/>
              <a:buNone/>
            </a:pPr>
            <a:r>
              <a:rPr lang="zh-CN" altLang="en-US" sz="2400" b="1" dirty="0">
                <a:solidFill>
                  <a:srgbClr val="FF3300"/>
                </a:solidFill>
                <a:ea typeface="宋体" pitchFamily="2" charset="-122"/>
              </a:rPr>
              <a:t>扫描和搜索后的多种动作选择</a:t>
            </a:r>
            <a:endParaRPr lang="en-US" altLang="zh-CN" sz="2400" b="1" dirty="0">
              <a:solidFill>
                <a:srgbClr val="FF3300"/>
              </a:solidFill>
              <a:ea typeface="宋体" pitchFamily="2" charset="-122"/>
            </a:endParaRPr>
          </a:p>
        </p:txBody>
      </p:sp>
    </p:spTree>
    <p:extLst>
      <p:ext uri="{BB962C8B-B14F-4D97-AF65-F5344CB8AC3E}">
        <p14:creationId xmlns:p14="http://schemas.microsoft.com/office/powerpoint/2010/main" val="32401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191"/>
    </mc:Choice>
    <mc:Fallback xmlns="">
      <p:transition spd="slow" advTm="10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00399"/>
                                        </p:tgtEl>
                                        <p:attrNameLst>
                                          <p:attrName>style.visibility</p:attrName>
                                        </p:attrNameLst>
                                      </p:cBhvr>
                                      <p:to>
                                        <p:strVal val="visible"/>
                                      </p:to>
                                    </p:set>
                                    <p:animEffect transition="in" filter="wedge">
                                      <p:cBhvr>
                                        <p:cTn id="7" dur="2000"/>
                                        <p:tgtEl>
                                          <p:spTgt spid="40039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400397"/>
                                        </p:tgtEl>
                                        <p:attrNameLst>
                                          <p:attrName>style.visibility</p:attrName>
                                        </p:attrNameLst>
                                      </p:cBhvr>
                                      <p:to>
                                        <p:strVal val="visible"/>
                                      </p:to>
                                    </p:set>
                                    <p:animEffect transition="in" filter="wedge">
                                      <p:cBhvr>
                                        <p:cTn id="11" dur="2000"/>
                                        <p:tgtEl>
                                          <p:spTgt spid="400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9" grpId="0" animBg="1"/>
      <p:bldP spid="4003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idx="4294967295"/>
          </p:nvPr>
        </p:nvSpPr>
        <p:spPr>
          <a:xfrm>
            <a:off x="203202" y="95227"/>
            <a:ext cx="11106151" cy="533400"/>
          </a:xfrm>
        </p:spPr>
        <p:txBody>
          <a:bodyPr vert="horz" lIns="118533" tIns="57149" rIns="118533" bIns="57149" rtlCol="0" anchor="ctr">
            <a:noAutofit/>
          </a:bodyPr>
          <a:lstStyle/>
          <a:p>
            <a:pPr>
              <a:defRPr/>
            </a:pPr>
            <a:r>
              <a:rPr lang="zh-CN" altLang="en-US" dirty="0"/>
              <a:t>搜索</a:t>
            </a:r>
            <a:r>
              <a:rPr lang="en-US" altLang="zh-CN" dirty="0"/>
              <a:t>/</a:t>
            </a:r>
            <a:r>
              <a:rPr lang="zh-CN" altLang="en-US" dirty="0"/>
              <a:t>扫描条件设置</a:t>
            </a:r>
          </a:p>
        </p:txBody>
      </p:sp>
      <p:sp>
        <p:nvSpPr>
          <p:cNvPr id="5"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6" name="Date Placeholder 3"/>
          <p:cNvSpPr txBox="1">
            <a:spLocks/>
          </p:cNvSpPr>
          <p:nvPr/>
        </p:nvSpPr>
        <p:spPr>
          <a:xfrm>
            <a:off x="10087211" y="6521442"/>
            <a:ext cx="1422400" cy="327839"/>
          </a:xfrm>
          <a:prstGeom prst="rect">
            <a:avLst/>
          </a:prstGeom>
        </p:spPr>
        <p:txBody>
          <a:bodyPr vert="horz" lIns="121920" tIns="60960" rIns="121920" bIns="60960" rtlCol="0" anchor="ctr"/>
          <a:lstStyle/>
          <a:p>
            <a:pPr algn="r" defTabSz="1219170">
              <a:defRPr/>
            </a:pPr>
            <a:fld id="{88FFC471-08D3-4F33-BBC6-7FDB1C2ED376}" type="datetime1">
              <a:rPr lang="en-US" sz="933" b="1">
                <a:solidFill>
                  <a:schemeClr val="bg1"/>
                </a:solidFill>
                <a:latin typeface="Arial" pitchFamily="34" charset="0"/>
                <a:cs typeface="Arial" pitchFamily="34" charset="0"/>
              </a:rPr>
              <a:pPr algn="r" defTabSz="1219170">
                <a:defRPr/>
              </a:pPr>
              <a:t>11/7/2025</a:t>
            </a:fld>
            <a:endParaRPr lang="en-US" sz="933" b="1" dirty="0">
              <a:solidFill>
                <a:schemeClr val="bg1"/>
              </a:solidFill>
              <a:latin typeface="Arial" pitchFamily="34" charset="0"/>
              <a:cs typeface="Arial" pitchFamily="34" charset="0"/>
            </a:endParaRPr>
          </a:p>
        </p:txBody>
      </p:sp>
      <p:sp>
        <p:nvSpPr>
          <p:cNvPr id="7"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32</a:t>
            </a:fld>
            <a:endParaRPr lang="en-US" dirty="0"/>
          </a:p>
        </p:txBody>
      </p:sp>
      <p:pic>
        <p:nvPicPr>
          <p:cNvPr id="3" name="图片 2" descr="图形用户界面&#10;&#10;描述已自动生成">
            <a:extLst>
              <a:ext uri="{FF2B5EF4-FFF2-40B4-BE49-F238E27FC236}">
                <a16:creationId xmlns:a16="http://schemas.microsoft.com/office/drawing/2014/main" id="{BE661C77-B77B-6A4D-048B-889F4D9EDF91}"/>
              </a:ext>
            </a:extLst>
          </p:cNvPr>
          <p:cNvPicPr>
            <a:picLocks noChangeAspect="1"/>
          </p:cNvPicPr>
          <p:nvPr/>
        </p:nvPicPr>
        <p:blipFill rotWithShape="1">
          <a:blip r:embed="rId2">
            <a:extLst>
              <a:ext uri="{28A0092B-C50C-407E-A947-70E740481C1C}">
                <a14:useLocalDpi xmlns:a14="http://schemas.microsoft.com/office/drawing/2010/main" val="0"/>
              </a:ext>
            </a:extLst>
          </a:blip>
          <a:srcRect t="54653" b="-54653"/>
          <a:stretch/>
        </p:blipFill>
        <p:spPr>
          <a:xfrm>
            <a:off x="457200" y="1905000"/>
            <a:ext cx="11430000" cy="6858000"/>
          </a:xfrm>
          <a:prstGeom prst="rect">
            <a:avLst/>
          </a:prstGeom>
        </p:spPr>
      </p:pic>
      <p:sp>
        <p:nvSpPr>
          <p:cNvPr id="4" name="矩形 3">
            <a:extLst>
              <a:ext uri="{FF2B5EF4-FFF2-40B4-BE49-F238E27FC236}">
                <a16:creationId xmlns:a16="http://schemas.microsoft.com/office/drawing/2014/main" id="{F3DC3D18-D53B-1F9A-9822-8AC68C2988F4}"/>
              </a:ext>
            </a:extLst>
          </p:cNvPr>
          <p:cNvSpPr/>
          <p:nvPr/>
        </p:nvSpPr>
        <p:spPr>
          <a:xfrm>
            <a:off x="4343400" y="2590800"/>
            <a:ext cx="2209800" cy="17526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414273"/>
      </p:ext>
    </p:extLst>
  </p:cSld>
  <p:clrMapOvr>
    <a:masterClrMapping/>
  </p:clrMapOvr>
  <mc:AlternateContent xmlns:mc="http://schemas.openxmlformats.org/markup-compatibility/2006" xmlns:p14="http://schemas.microsoft.com/office/powerpoint/2010/main">
    <mc:Choice Requires="p14">
      <p:transition spd="slow" p14:dur="2000" advTm="418"/>
    </mc:Choice>
    <mc:Fallback xmlns="">
      <p:transition spd="slow" advTm="41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idx="4294967295"/>
          </p:nvPr>
        </p:nvSpPr>
        <p:spPr>
          <a:xfrm>
            <a:off x="203202" y="95227"/>
            <a:ext cx="11106151" cy="533400"/>
          </a:xfrm>
        </p:spPr>
        <p:txBody>
          <a:bodyPr vert="horz" lIns="118533" tIns="57149" rIns="118533" bIns="57149" rtlCol="0" anchor="ctr">
            <a:noAutofit/>
          </a:bodyPr>
          <a:lstStyle/>
          <a:p>
            <a:pPr>
              <a:defRPr/>
            </a:pPr>
            <a:r>
              <a:rPr lang="zh-CN" altLang="en-US" dirty="0"/>
              <a:t>直方图</a:t>
            </a:r>
            <a:r>
              <a:rPr lang="en-US" altLang="zh-CN" dirty="0"/>
              <a:t>- </a:t>
            </a:r>
            <a:r>
              <a:rPr lang="zh-CN" altLang="en-US" dirty="0"/>
              <a:t>测量参数的统计分布</a:t>
            </a:r>
          </a:p>
        </p:txBody>
      </p:sp>
      <p:sp>
        <p:nvSpPr>
          <p:cNvPr id="5"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6" name="Date Placeholder 3"/>
          <p:cNvSpPr txBox="1">
            <a:spLocks/>
          </p:cNvSpPr>
          <p:nvPr/>
        </p:nvSpPr>
        <p:spPr>
          <a:xfrm>
            <a:off x="10087211" y="6521442"/>
            <a:ext cx="1422400" cy="327839"/>
          </a:xfrm>
          <a:prstGeom prst="rect">
            <a:avLst/>
          </a:prstGeom>
        </p:spPr>
        <p:txBody>
          <a:bodyPr vert="horz" lIns="121920" tIns="60960" rIns="121920" bIns="60960" rtlCol="0" anchor="ctr"/>
          <a:lstStyle/>
          <a:p>
            <a:pPr algn="r" defTabSz="1219170">
              <a:defRPr/>
            </a:pPr>
            <a:fld id="{88FFC471-08D3-4F33-BBC6-7FDB1C2ED376}" type="datetime1">
              <a:rPr lang="en-US" sz="933" b="1">
                <a:solidFill>
                  <a:schemeClr val="bg1"/>
                </a:solidFill>
                <a:latin typeface="Arial" pitchFamily="34" charset="0"/>
                <a:cs typeface="Arial" pitchFamily="34" charset="0"/>
              </a:rPr>
              <a:pPr algn="r" defTabSz="1219170">
                <a:defRPr/>
              </a:pPr>
              <a:t>11/7/2025</a:t>
            </a:fld>
            <a:endParaRPr lang="en-US" sz="933" b="1" dirty="0">
              <a:solidFill>
                <a:schemeClr val="bg1"/>
              </a:solidFill>
              <a:latin typeface="Arial" pitchFamily="34" charset="0"/>
              <a:cs typeface="Arial" pitchFamily="34" charset="0"/>
            </a:endParaRPr>
          </a:p>
        </p:txBody>
      </p:sp>
      <p:sp>
        <p:nvSpPr>
          <p:cNvPr id="7"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F764A3F1-7A26-C365-3E73-D40D0A75B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01992"/>
            <a:ext cx="9347200" cy="5257800"/>
          </a:xfrm>
          <a:prstGeom prst="rect">
            <a:avLst/>
          </a:prstGeom>
        </p:spPr>
      </p:pic>
    </p:spTree>
    <p:extLst>
      <p:ext uri="{BB962C8B-B14F-4D97-AF65-F5344CB8AC3E}">
        <p14:creationId xmlns:p14="http://schemas.microsoft.com/office/powerpoint/2010/main" val="2685789231"/>
      </p:ext>
    </p:extLst>
  </p:cSld>
  <p:clrMapOvr>
    <a:masterClrMapping/>
  </p:clrMapOvr>
  <mc:AlternateContent xmlns:mc="http://schemas.openxmlformats.org/markup-compatibility/2006" xmlns:p14="http://schemas.microsoft.com/office/powerpoint/2010/main">
    <mc:Choice Requires="p14">
      <p:transition spd="slow" p14:dur="2000" advTm="418"/>
    </mc:Choice>
    <mc:Fallback xmlns="">
      <p:transition spd="slow" advTm="41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zh-CN" altLang="en-US" dirty="0"/>
              <a:t>直方图</a:t>
            </a:r>
            <a:r>
              <a:rPr lang="en-US" altLang="zh-CN" dirty="0"/>
              <a:t>- PWM </a:t>
            </a:r>
            <a:r>
              <a:rPr lang="zh-CN" altLang="en-US" dirty="0"/>
              <a:t>信号的脉宽分布</a:t>
            </a:r>
            <a:endParaRPr lang="en-US" altLang="zh-CN" dirty="0"/>
          </a:p>
        </p:txBody>
      </p:sp>
      <p:sp>
        <p:nvSpPr>
          <p:cNvPr id="5"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6"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7"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34</a:t>
            </a:fld>
            <a:endParaRPr lang="en-US" dirty="0"/>
          </a:p>
        </p:txBody>
      </p:sp>
      <p:pic>
        <p:nvPicPr>
          <p:cNvPr id="12" name="Picture 11" descr="A screenshot of a computer&#10;&#10;Description automatically generated">
            <a:extLst>
              <a:ext uri="{FF2B5EF4-FFF2-40B4-BE49-F238E27FC236}">
                <a16:creationId xmlns:a16="http://schemas.microsoft.com/office/drawing/2014/main" id="{26F4FEB8-79BB-302C-FFD0-269860DB9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6098"/>
            <a:ext cx="9296400" cy="5229225"/>
          </a:xfrm>
          <a:prstGeom prst="rect">
            <a:avLst/>
          </a:prstGeom>
        </p:spPr>
      </p:pic>
    </p:spTree>
    <p:extLst>
      <p:ext uri="{BB962C8B-B14F-4D97-AF65-F5344CB8AC3E}">
        <p14:creationId xmlns:p14="http://schemas.microsoft.com/office/powerpoint/2010/main" val="3108723379"/>
      </p:ext>
    </p:extLst>
  </p:cSld>
  <p:clrMapOvr>
    <a:masterClrMapping/>
  </p:clrMapOvr>
  <p:transition advTm="35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06400" y="95227"/>
            <a:ext cx="7689864" cy="609600"/>
          </a:xfrm>
          <a:prstGeom prst="rect">
            <a:avLst/>
          </a:prstGeom>
          <a:noFill/>
          <a:ln w="9525">
            <a:noFill/>
            <a:miter lim="800000"/>
            <a:headEnd/>
            <a:tailEnd/>
          </a:ln>
        </p:spPr>
        <p:txBody>
          <a:bodyPr/>
          <a:lstStyle/>
          <a:p>
            <a:pPr algn="ctr">
              <a:lnSpc>
                <a:spcPct val="90000"/>
              </a:lnSpc>
              <a:spcBef>
                <a:spcPct val="0"/>
              </a:spcBef>
              <a:buClrTx/>
              <a:buFontTx/>
              <a:buNone/>
            </a:pPr>
            <a:endParaRPr lang="zh-CN" altLang="zh-CN" sz="3200" dirty="0">
              <a:solidFill>
                <a:schemeClr val="accent2"/>
              </a:solidFill>
              <a:latin typeface="Arial" pitchFamily="34" charset="0"/>
              <a:ea typeface="+mj-ea"/>
              <a:cs typeface="Arial" pitchFamily="34" charset="0"/>
            </a:endParaRPr>
          </a:p>
        </p:txBody>
      </p:sp>
      <p:sp>
        <p:nvSpPr>
          <p:cNvPr id="8196" name="Rectangle 4"/>
          <p:cNvSpPr>
            <a:spLocks noChangeArrowheads="1"/>
          </p:cNvSpPr>
          <p:nvPr/>
        </p:nvSpPr>
        <p:spPr bwMode="auto">
          <a:xfrm>
            <a:off x="9448800" y="2041526"/>
            <a:ext cx="2641600" cy="666786"/>
          </a:xfrm>
          <a:prstGeom prst="rect">
            <a:avLst/>
          </a:prstGeom>
          <a:noFill/>
          <a:ln w="9525">
            <a:noFill/>
            <a:miter lim="800000"/>
            <a:headEnd/>
            <a:tailEnd/>
          </a:ln>
        </p:spPr>
        <p:txBody>
          <a:bodyPr>
            <a:spAutoFit/>
          </a:bodyPr>
          <a:lstStyle/>
          <a:p>
            <a:pPr eaLnBrk="0" hangingPunct="0">
              <a:spcBef>
                <a:spcPct val="0"/>
              </a:spcBef>
              <a:buClrTx/>
              <a:buFontTx/>
              <a:buNone/>
            </a:pPr>
            <a:r>
              <a:rPr lang="zh-CN" altLang="en-US" sz="3733" b="1">
                <a:solidFill>
                  <a:schemeClr val="bg1"/>
                </a:solidFill>
              </a:rPr>
              <a:t>线形调频</a:t>
            </a:r>
            <a:endParaRPr lang="zh-CN" altLang="en-US" sz="2667" b="1">
              <a:solidFill>
                <a:schemeClr val="bg1"/>
              </a:solidFill>
              <a:latin typeface="Times" pitchFamily="18" charset="0"/>
            </a:endParaRPr>
          </a:p>
        </p:txBody>
      </p:sp>
      <p:sp>
        <p:nvSpPr>
          <p:cNvPr id="8197" name="Rectangle 5"/>
          <p:cNvSpPr>
            <a:spLocks noChangeArrowheads="1"/>
          </p:cNvSpPr>
          <p:nvPr/>
        </p:nvSpPr>
        <p:spPr bwMode="auto">
          <a:xfrm>
            <a:off x="9448800" y="2925763"/>
            <a:ext cx="2641600" cy="666786"/>
          </a:xfrm>
          <a:prstGeom prst="rect">
            <a:avLst/>
          </a:prstGeom>
          <a:noFill/>
          <a:ln w="9525">
            <a:noFill/>
            <a:miter lim="800000"/>
            <a:headEnd/>
            <a:tailEnd/>
          </a:ln>
        </p:spPr>
        <p:txBody>
          <a:bodyPr>
            <a:spAutoFit/>
          </a:bodyPr>
          <a:lstStyle/>
          <a:p>
            <a:pPr eaLnBrk="0" hangingPunct="0">
              <a:spcBef>
                <a:spcPct val="0"/>
              </a:spcBef>
              <a:buClrTx/>
              <a:buFontTx/>
              <a:buNone/>
            </a:pPr>
            <a:r>
              <a:rPr lang="zh-CN" altLang="en-US" sz="3733" b="1">
                <a:solidFill>
                  <a:schemeClr val="bg1"/>
                </a:solidFill>
              </a:rPr>
              <a:t>对数调频</a:t>
            </a:r>
            <a:endParaRPr lang="zh-CN" altLang="zh-CN" sz="2667" b="1">
              <a:solidFill>
                <a:schemeClr val="bg1"/>
              </a:solidFill>
            </a:endParaRPr>
          </a:p>
        </p:txBody>
      </p:sp>
      <p:sp>
        <p:nvSpPr>
          <p:cNvPr id="7"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8"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9"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35</a:t>
            </a:fld>
            <a:endParaRPr lang="en-US" dirty="0"/>
          </a:p>
        </p:txBody>
      </p:sp>
      <p:pic>
        <p:nvPicPr>
          <p:cNvPr id="3" name="Picture 2" descr="A screenshot of a computer&#10;&#10;Description automatically generated">
            <a:extLst>
              <a:ext uri="{FF2B5EF4-FFF2-40B4-BE49-F238E27FC236}">
                <a16:creationId xmlns:a16="http://schemas.microsoft.com/office/drawing/2014/main" id="{323CD9B5-A919-1288-71B0-DBBBD2EB0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930" y="985116"/>
            <a:ext cx="9467670" cy="5325565"/>
          </a:xfrm>
          <a:prstGeom prst="rect">
            <a:avLst/>
          </a:prstGeom>
        </p:spPr>
      </p:pic>
      <p:sp>
        <p:nvSpPr>
          <p:cNvPr id="4" name="Rectangle 2">
            <a:extLst>
              <a:ext uri="{FF2B5EF4-FFF2-40B4-BE49-F238E27FC236}">
                <a16:creationId xmlns:a16="http://schemas.microsoft.com/office/drawing/2014/main" id="{CA7FF673-C240-B037-B4DE-6D7B4CDC0982}"/>
              </a:ext>
            </a:extLst>
          </p:cNvPr>
          <p:cNvSpPr>
            <a:spLocks noGrp="1" noChangeArrowheads="1"/>
          </p:cNvSpPr>
          <p:nvPr>
            <p:ph type="title"/>
          </p:nvPr>
        </p:nvSpPr>
        <p:spPr>
          <a:xfrm>
            <a:off x="406400" y="76200"/>
            <a:ext cx="11480800" cy="609600"/>
          </a:xfrm>
        </p:spPr>
        <p:txBody>
          <a:bodyPr>
            <a:normAutofit/>
          </a:bodyPr>
          <a:lstStyle/>
          <a:p>
            <a:r>
              <a:rPr lang="en-US" altLang="zh-CN" dirty="0"/>
              <a:t>Track-PWM </a:t>
            </a:r>
            <a:r>
              <a:rPr lang="zh-CN" altLang="en-US" dirty="0"/>
              <a:t>信号的脉宽变化趋势分布</a:t>
            </a:r>
            <a:endParaRPr lang="en-US" altLang="zh-CN" dirty="0"/>
          </a:p>
        </p:txBody>
      </p:sp>
    </p:spTree>
    <p:extLst>
      <p:ext uri="{BB962C8B-B14F-4D97-AF65-F5344CB8AC3E}">
        <p14:creationId xmlns:p14="http://schemas.microsoft.com/office/powerpoint/2010/main" val="1162814005"/>
      </p:ext>
    </p:extLst>
  </p:cSld>
  <p:clrMapOvr>
    <a:masterClrMapping/>
  </p:clrMapOvr>
  <p:transition advTm="384"/>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idx="4294967295"/>
          </p:nvPr>
        </p:nvSpPr>
        <p:spPr>
          <a:xfrm>
            <a:off x="322975" y="91135"/>
            <a:ext cx="10972800" cy="609600"/>
          </a:xfrm>
        </p:spPr>
        <p:txBody>
          <a:bodyPr>
            <a:normAutofit/>
          </a:bodyPr>
          <a:lstStyle/>
          <a:p>
            <a:r>
              <a:rPr lang="en-US" altLang="zh-CN" dirty="0"/>
              <a:t>XDEV: </a:t>
            </a:r>
            <a:r>
              <a:rPr lang="zh-CN" altLang="en-US" dirty="0"/>
              <a:t>自定义函数功能</a:t>
            </a:r>
          </a:p>
        </p:txBody>
      </p:sp>
      <p:sp>
        <p:nvSpPr>
          <p:cNvPr id="854021" name="Text Box 5"/>
          <p:cNvSpPr txBox="1">
            <a:spLocks noChangeArrowheads="1"/>
          </p:cNvSpPr>
          <p:nvPr/>
        </p:nvSpPr>
        <p:spPr bwMode="auto">
          <a:xfrm>
            <a:off x="322975" y="914400"/>
            <a:ext cx="11833225" cy="913199"/>
          </a:xfrm>
          <a:prstGeom prst="rect">
            <a:avLst/>
          </a:prstGeom>
          <a:noFill/>
          <a:ln w="9525" cap="rnd" algn="ctr">
            <a:noFill/>
            <a:prstDash val="sysDot"/>
            <a:miter lim="800000"/>
            <a:headEnd/>
            <a:tailEnd/>
          </a:ln>
          <a:effectLst/>
        </p:spPr>
        <p:txBody>
          <a:bodyPr wrap="square">
            <a:spAutoFit/>
          </a:bodyPr>
          <a:lstStyle/>
          <a:p>
            <a:pPr>
              <a:spcBef>
                <a:spcPct val="50000"/>
              </a:spcBef>
              <a:buClr>
                <a:srgbClr val="020266"/>
              </a:buClr>
              <a:buFont typeface="Wingdings" pitchFamily="2" charset="2"/>
              <a:buNone/>
            </a:pPr>
            <a:r>
              <a:rPr lang="en-US" altLang="zh-CN" sz="2667" dirty="0">
                <a:solidFill>
                  <a:srgbClr val="020266"/>
                </a:solidFill>
              </a:rPr>
              <a:t>XDEV </a:t>
            </a:r>
            <a:r>
              <a:rPr lang="zh-CN" altLang="en-US" sz="2667" dirty="0">
                <a:solidFill>
                  <a:srgbClr val="020266"/>
                </a:solidFill>
              </a:rPr>
              <a:t>选件共享示波器应用软件与</a:t>
            </a:r>
            <a:r>
              <a:rPr lang="en-US" altLang="zh-CN" sz="2667" dirty="0">
                <a:solidFill>
                  <a:srgbClr val="020266"/>
                </a:solidFill>
              </a:rPr>
              <a:t>Windows</a:t>
            </a:r>
            <a:r>
              <a:rPr lang="zh-CN" altLang="en-US" sz="2667" dirty="0">
                <a:solidFill>
                  <a:srgbClr val="020266"/>
                </a:solidFill>
              </a:rPr>
              <a:t>之间的接口</a:t>
            </a:r>
            <a:r>
              <a:rPr lang="en-US" altLang="zh-CN" sz="2667" dirty="0">
                <a:solidFill>
                  <a:srgbClr val="020266"/>
                </a:solidFill>
              </a:rPr>
              <a:t>; </a:t>
            </a:r>
            <a:r>
              <a:rPr lang="zh-CN" altLang="en-US" sz="2667" dirty="0">
                <a:solidFill>
                  <a:srgbClr val="020266"/>
                </a:solidFill>
              </a:rPr>
              <a:t>这使得用户能够实时的利用自定义的程序去处理示波器采集到的数据</a:t>
            </a:r>
          </a:p>
        </p:txBody>
      </p:sp>
      <p:sp>
        <p:nvSpPr>
          <p:cNvPr id="6" name="Footer Placeholder 4"/>
          <p:cNvSpPr txBox="1">
            <a:spLocks/>
          </p:cNvSpPr>
          <p:nvPr/>
        </p:nvSpPr>
        <p:spPr>
          <a:xfrm>
            <a:off x="8572518" y="6535621"/>
            <a:ext cx="1619261" cy="322380"/>
          </a:xfrm>
          <a:prstGeom prst="rect">
            <a:avLst/>
          </a:prstGeom>
        </p:spPr>
        <p:txBody>
          <a:bodyPr/>
          <a:lstStyle/>
          <a:p>
            <a:pPr defTabSz="1219170">
              <a:defRPr/>
            </a:pPr>
            <a:r>
              <a:rPr lang="en-US" sz="933" b="1" dirty="0">
                <a:solidFill>
                  <a:schemeClr val="bg1"/>
                </a:solidFill>
                <a:latin typeface="Arial" pitchFamily="34" charset="0"/>
                <a:cs typeface="Arial" pitchFamily="34" charset="0"/>
              </a:rPr>
              <a:t>Company Confidential</a:t>
            </a:r>
          </a:p>
        </p:txBody>
      </p:sp>
      <p:sp>
        <p:nvSpPr>
          <p:cNvPr id="7" name="Date Placeholder 3"/>
          <p:cNvSpPr txBox="1">
            <a:spLocks/>
          </p:cNvSpPr>
          <p:nvPr/>
        </p:nvSpPr>
        <p:spPr>
          <a:xfrm>
            <a:off x="10873580" y="6549797"/>
            <a:ext cx="771323" cy="336559"/>
          </a:xfrm>
          <a:prstGeom prst="rect">
            <a:avLst/>
          </a:prstGeom>
        </p:spPr>
        <p:txBody>
          <a:bodyPr/>
          <a:lstStyle/>
          <a:p>
            <a:pPr defTabSz="1219170">
              <a:defRPr/>
            </a:pPr>
            <a:fld id="{88FFC471-08D3-4F33-BBC6-7FDB1C2ED376}" type="datetime1">
              <a:rPr lang="en-US" sz="933" b="1">
                <a:solidFill>
                  <a:schemeClr val="bg1"/>
                </a:solidFill>
                <a:latin typeface="Arial" pitchFamily="34" charset="0"/>
                <a:cs typeface="Arial" pitchFamily="34" charset="0"/>
              </a:rPr>
              <a:pPr defTabSz="1219170">
                <a:defRPr/>
              </a:pPr>
              <a:t>11/7/2025</a:t>
            </a:fld>
            <a:endParaRPr lang="en-US" sz="933" b="1" dirty="0">
              <a:solidFill>
                <a:schemeClr val="bg1"/>
              </a:solidFill>
              <a:latin typeface="Arial" pitchFamily="34" charset="0"/>
              <a:cs typeface="Arial" pitchFamily="34" charset="0"/>
            </a:endParaRPr>
          </a:p>
        </p:txBody>
      </p:sp>
      <p:sp>
        <p:nvSpPr>
          <p:cNvPr id="8" name="Slide Number Placeholder 5"/>
          <p:cNvSpPr>
            <a:spLocks noGrp="1"/>
          </p:cNvSpPr>
          <p:nvPr>
            <p:ph type="sldNum" sz="quarter" idx="4294967295"/>
          </p:nvPr>
        </p:nvSpPr>
        <p:spPr>
          <a:xfrm>
            <a:off x="11715789" y="6549797"/>
            <a:ext cx="504608" cy="308203"/>
          </a:xfrm>
          <a:prstGeom prst="rect">
            <a:avLst/>
          </a:prstGeom>
        </p:spPr>
        <p:txBody>
          <a:bodyPr/>
          <a:lstStyle/>
          <a:p>
            <a:fld id="{4794BD00-81AE-4423-9DD6-1743AD37DB08}" type="slidenum">
              <a:rPr lang="en-US"/>
              <a:pPr/>
              <a:t>36</a:t>
            </a:fld>
            <a:endParaRPr lang="en-US" dirty="0"/>
          </a:p>
        </p:txBody>
      </p:sp>
      <p:pic>
        <p:nvPicPr>
          <p:cNvPr id="3" name="Picture 2" descr="A screenshot of a computer&#10;&#10;Description automatically generated">
            <a:extLst>
              <a:ext uri="{FF2B5EF4-FFF2-40B4-BE49-F238E27FC236}">
                <a16:creationId xmlns:a16="http://schemas.microsoft.com/office/drawing/2014/main" id="{70AA2187-819C-2511-45F2-A8D77EBB1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636" y="1827599"/>
            <a:ext cx="7907477" cy="4447956"/>
          </a:xfrm>
          <a:prstGeom prst="rect">
            <a:avLst/>
          </a:prstGeom>
        </p:spPr>
      </p:pic>
    </p:spTree>
    <p:extLst>
      <p:ext uri="{BB962C8B-B14F-4D97-AF65-F5344CB8AC3E}">
        <p14:creationId xmlns:p14="http://schemas.microsoft.com/office/powerpoint/2010/main" val="668370793"/>
      </p:ext>
    </p:extLst>
  </p:cSld>
  <p:clrMapOvr>
    <a:masterClrMapping/>
  </p:clrMapOvr>
  <mc:AlternateContent xmlns:mc="http://schemas.openxmlformats.org/markup-compatibility/2006" xmlns:p14="http://schemas.microsoft.com/office/powerpoint/2010/main">
    <mc:Choice Requires="p14">
      <p:transition p14:dur="10" advTm="10558">
        <p:fade/>
      </p:transition>
    </mc:Choice>
    <mc:Fallback xmlns="">
      <p:transition advTm="10558">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1A5E0-EF9B-1C6E-CD78-963A0EC2C539}"/>
              </a:ext>
            </a:extLst>
          </p:cNvPr>
          <p:cNvSpPr>
            <a:spLocks noGrp="1"/>
          </p:cNvSpPr>
          <p:nvPr>
            <p:ph type="title"/>
          </p:nvPr>
        </p:nvSpPr>
        <p:spPr/>
        <p:txBody>
          <a:bodyPr/>
          <a:lstStyle/>
          <a:p>
            <a:r>
              <a:rPr lang="en-US" altLang="zh-CN" dirty="0"/>
              <a:t>Last but not least</a:t>
            </a:r>
            <a:endParaRPr lang="zh-CN" altLang="en-US" dirty="0"/>
          </a:p>
        </p:txBody>
      </p:sp>
      <p:sp>
        <p:nvSpPr>
          <p:cNvPr id="3" name="日期占位符 2">
            <a:extLst>
              <a:ext uri="{FF2B5EF4-FFF2-40B4-BE49-F238E27FC236}">
                <a16:creationId xmlns:a16="http://schemas.microsoft.com/office/drawing/2014/main" id="{855CD80E-D98C-A820-944E-C8C91E55B5C0}"/>
              </a:ext>
            </a:extLst>
          </p:cNvPr>
          <p:cNvSpPr>
            <a:spLocks noGrp="1"/>
          </p:cNvSpPr>
          <p:nvPr>
            <p:ph type="dt" sz="half" idx="10"/>
          </p:nvPr>
        </p:nvSpPr>
        <p:spPr/>
        <p:txBody>
          <a:bodyPr/>
          <a:lstStyle/>
          <a:p>
            <a:fld id="{89FB6C48-F7AA-45B6-80E3-9198512959FB}" type="datetime1">
              <a:rPr lang="en-US" smtClean="0"/>
              <a:t>11/7/2025</a:t>
            </a:fld>
            <a:endParaRPr lang="en-US" dirty="0"/>
          </a:p>
        </p:txBody>
      </p:sp>
      <p:sp>
        <p:nvSpPr>
          <p:cNvPr id="4" name="页脚占位符 3">
            <a:extLst>
              <a:ext uri="{FF2B5EF4-FFF2-40B4-BE49-F238E27FC236}">
                <a16:creationId xmlns:a16="http://schemas.microsoft.com/office/drawing/2014/main" id="{17B65BC4-B47F-7C0B-2A20-A73DFF73B5CA}"/>
              </a:ext>
            </a:extLst>
          </p:cNvPr>
          <p:cNvSpPr>
            <a:spLocks noGrp="1"/>
          </p:cNvSpPr>
          <p:nvPr>
            <p:ph type="ftr" sz="quarter" idx="11"/>
          </p:nvPr>
        </p:nvSpPr>
        <p:spPr/>
        <p:txBody>
          <a:bodyPr/>
          <a:lstStyle/>
          <a:p>
            <a:r>
              <a:rPr lang="en-US"/>
              <a:t>Company Confidential</a:t>
            </a:r>
            <a:endParaRPr lang="en-US" dirty="0"/>
          </a:p>
        </p:txBody>
      </p:sp>
      <p:sp>
        <p:nvSpPr>
          <p:cNvPr id="5" name="灯片编号占位符 4">
            <a:extLst>
              <a:ext uri="{FF2B5EF4-FFF2-40B4-BE49-F238E27FC236}">
                <a16:creationId xmlns:a16="http://schemas.microsoft.com/office/drawing/2014/main" id="{6BB432BA-A618-5F17-3F76-DA4267A3CD13}"/>
              </a:ext>
            </a:extLst>
          </p:cNvPr>
          <p:cNvSpPr>
            <a:spLocks noGrp="1"/>
          </p:cNvSpPr>
          <p:nvPr>
            <p:ph type="sldNum" sz="quarter" idx="12"/>
          </p:nvPr>
        </p:nvSpPr>
        <p:spPr/>
        <p:txBody>
          <a:bodyPr/>
          <a:lstStyle/>
          <a:p>
            <a:fld id="{B6F15528-21DE-4FAA-801E-634DDDAF4B2B}" type="slidenum">
              <a:rPr lang="en-US" smtClean="0"/>
              <a:pPr/>
              <a:t>37</a:t>
            </a:fld>
            <a:endParaRPr lang="en-US" dirty="0"/>
          </a:p>
        </p:txBody>
      </p:sp>
      <p:sp>
        <p:nvSpPr>
          <p:cNvPr id="6" name="内容占位符 2">
            <a:extLst>
              <a:ext uri="{FF2B5EF4-FFF2-40B4-BE49-F238E27FC236}">
                <a16:creationId xmlns:a16="http://schemas.microsoft.com/office/drawing/2014/main" id="{AC38831C-F9F5-6276-0912-D35E391C0AAD}"/>
              </a:ext>
            </a:extLst>
          </p:cNvPr>
          <p:cNvSpPr txBox="1">
            <a:spLocks/>
          </p:cNvSpPr>
          <p:nvPr/>
        </p:nvSpPr>
        <p:spPr>
          <a:xfrm>
            <a:off x="228600" y="1116793"/>
            <a:ext cx="6299200" cy="5237164"/>
          </a:xfrm>
          <a:prstGeom prst="rect">
            <a:avLst/>
          </a:prstGeom>
        </p:spPr>
        <p:txBody>
          <a:bodyPr/>
          <a:lstStyle>
            <a:lvl1pPr marL="457189" indent="-457189" algn="l" defTabSz="1219170" rtl="0" eaLnBrk="1" latinLnBrk="0" hangingPunct="1">
              <a:spcBef>
                <a:spcPct val="20000"/>
              </a:spcBef>
              <a:buClr>
                <a:schemeClr val="tx1">
                  <a:lumMod val="50000"/>
                  <a:lumOff val="50000"/>
                </a:schemeClr>
              </a:buClr>
              <a:buFont typeface="Wingdings" pitchFamily="2" charset="2"/>
              <a:buChar char="§"/>
              <a:defRPr sz="26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Clr>
                <a:schemeClr val="accent2"/>
              </a:buClr>
              <a:buFont typeface="Wingdings" pitchFamily="2" charset="2"/>
              <a:buChar char="§"/>
              <a:defRPr sz="24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Clr>
                <a:schemeClr val="tx1">
                  <a:lumMod val="50000"/>
                  <a:lumOff val="50000"/>
                </a:schemeClr>
              </a:buClr>
              <a:buFont typeface="Wingdings" pitchFamily="2" charset="2"/>
              <a:buChar char="§"/>
              <a:defRPr sz="2133"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Clr>
                <a:schemeClr val="accent2"/>
              </a:buClr>
              <a:buFont typeface="Wingdings" pitchFamily="2" charset="2"/>
              <a:buChar char="§"/>
              <a:defRPr sz="18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Clr>
                <a:schemeClr val="tx1">
                  <a:lumMod val="50000"/>
                  <a:lumOff val="50000"/>
                </a:schemeClr>
              </a:buClr>
              <a:buFont typeface="Wingdings" pitchFamily="2" charset="2"/>
              <a:buChar char="§"/>
              <a:defRPr sz="18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dirty="0"/>
              <a:t>注意接地！ 注意接地！ 注意接地！</a:t>
            </a:r>
            <a:endParaRPr lang="en-US" altLang="zh-CN" dirty="0"/>
          </a:p>
          <a:p>
            <a:endParaRPr lang="en-US" altLang="zh-CN" sz="2800" dirty="0"/>
          </a:p>
          <a:p>
            <a:r>
              <a:rPr lang="zh-CN" altLang="en-US" sz="2800" dirty="0"/>
              <a:t>建议即使示波器和被测件都是用三芯电源供电的，也用一根导线将被测件的地和示波器地连到一起后再进行测试以更加保险！ </a:t>
            </a:r>
            <a:endParaRPr lang="en-US" altLang="zh-CN" sz="2800" dirty="0"/>
          </a:p>
          <a:p>
            <a:endParaRPr lang="zh-CN" altLang="en-US" dirty="0"/>
          </a:p>
        </p:txBody>
      </p:sp>
      <p:pic>
        <p:nvPicPr>
          <p:cNvPr id="7" name="Picture 6">
            <a:extLst>
              <a:ext uri="{FF2B5EF4-FFF2-40B4-BE49-F238E27FC236}">
                <a16:creationId xmlns:a16="http://schemas.microsoft.com/office/drawing/2014/main" id="{60239FB8-7C0C-930A-35BC-B06B9F7398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0126" y="838200"/>
            <a:ext cx="5781874" cy="4903007"/>
          </a:xfrm>
          <a:prstGeom prst="rect">
            <a:avLst/>
          </a:prstGeom>
          <a:noFill/>
          <a:ln>
            <a:noFill/>
          </a:ln>
        </p:spPr>
      </p:pic>
    </p:spTree>
    <p:extLst>
      <p:ext uri="{BB962C8B-B14F-4D97-AF65-F5344CB8AC3E}">
        <p14:creationId xmlns:p14="http://schemas.microsoft.com/office/powerpoint/2010/main" val="56577638"/>
      </p:ext>
    </p:extLst>
  </p:cSld>
  <p:clrMapOvr>
    <a:masterClrMapping/>
  </p:clrMapOvr>
  <mc:AlternateContent xmlns:mc="http://schemas.openxmlformats.org/markup-compatibility/2006" xmlns:p14="http://schemas.microsoft.com/office/powerpoint/2010/main">
    <mc:Choice Requires="p14">
      <p:transition spd="slow" p14:dur="2000" advTm="780"/>
    </mc:Choice>
    <mc:Fallback xmlns="">
      <p:transition spd="slow" advTm="78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7AFDA-70FE-64E0-052A-B92CFB510F2E}"/>
              </a:ext>
            </a:extLst>
          </p:cNvPr>
          <p:cNvSpPr>
            <a:spLocks noGrp="1"/>
          </p:cNvSpPr>
          <p:nvPr>
            <p:ph type="title"/>
          </p:nvPr>
        </p:nvSpPr>
        <p:spPr/>
        <p:txBody>
          <a:bodyPr/>
          <a:lstStyle/>
          <a:p>
            <a:r>
              <a:rPr lang="zh-CN" altLang="en-US" dirty="0"/>
              <a:t>我们可以做的更多</a:t>
            </a:r>
          </a:p>
        </p:txBody>
      </p:sp>
      <p:sp>
        <p:nvSpPr>
          <p:cNvPr id="3" name="日期占位符 2">
            <a:extLst>
              <a:ext uri="{FF2B5EF4-FFF2-40B4-BE49-F238E27FC236}">
                <a16:creationId xmlns:a16="http://schemas.microsoft.com/office/drawing/2014/main" id="{199AD021-3661-8BE1-7DC0-9D56462D8A79}"/>
              </a:ext>
            </a:extLst>
          </p:cNvPr>
          <p:cNvSpPr>
            <a:spLocks noGrp="1"/>
          </p:cNvSpPr>
          <p:nvPr>
            <p:ph type="dt" sz="half" idx="10"/>
          </p:nvPr>
        </p:nvSpPr>
        <p:spPr/>
        <p:txBody>
          <a:bodyPr/>
          <a:lstStyle/>
          <a:p>
            <a:fld id="{89FB6C48-F7AA-45B6-80E3-9198512959FB}" type="datetime1">
              <a:rPr lang="en-US" smtClean="0"/>
              <a:t>11/7/2025</a:t>
            </a:fld>
            <a:endParaRPr lang="en-US" dirty="0"/>
          </a:p>
        </p:txBody>
      </p:sp>
      <p:sp>
        <p:nvSpPr>
          <p:cNvPr id="4" name="页脚占位符 3">
            <a:extLst>
              <a:ext uri="{FF2B5EF4-FFF2-40B4-BE49-F238E27FC236}">
                <a16:creationId xmlns:a16="http://schemas.microsoft.com/office/drawing/2014/main" id="{6C52976E-4E90-B2D7-B81C-936899F9AB14}"/>
              </a:ext>
            </a:extLst>
          </p:cNvPr>
          <p:cNvSpPr>
            <a:spLocks noGrp="1"/>
          </p:cNvSpPr>
          <p:nvPr>
            <p:ph type="ftr" sz="quarter" idx="11"/>
          </p:nvPr>
        </p:nvSpPr>
        <p:spPr/>
        <p:txBody>
          <a:bodyPr/>
          <a:lstStyle/>
          <a:p>
            <a:r>
              <a:rPr lang="en-US"/>
              <a:t>Company Confidential</a:t>
            </a:r>
            <a:endParaRPr lang="en-US" dirty="0"/>
          </a:p>
        </p:txBody>
      </p:sp>
      <p:sp>
        <p:nvSpPr>
          <p:cNvPr id="5" name="灯片编号占位符 4">
            <a:extLst>
              <a:ext uri="{FF2B5EF4-FFF2-40B4-BE49-F238E27FC236}">
                <a16:creationId xmlns:a16="http://schemas.microsoft.com/office/drawing/2014/main" id="{4E5A5CB1-1A8A-B83D-C5BA-DF8BF61B4F73}"/>
              </a:ext>
            </a:extLst>
          </p:cNvPr>
          <p:cNvSpPr>
            <a:spLocks noGrp="1"/>
          </p:cNvSpPr>
          <p:nvPr>
            <p:ph type="sldNum" sz="quarter" idx="12"/>
          </p:nvPr>
        </p:nvSpPr>
        <p:spPr/>
        <p:txBody>
          <a:bodyPr/>
          <a:lstStyle/>
          <a:p>
            <a:fld id="{B6F15528-21DE-4FAA-801E-634DDDAF4B2B}" type="slidenum">
              <a:rPr lang="en-US" smtClean="0"/>
              <a:pPr/>
              <a:t>38</a:t>
            </a:fld>
            <a:endParaRPr lang="en-US" dirty="0"/>
          </a:p>
        </p:txBody>
      </p:sp>
      <p:sp>
        <p:nvSpPr>
          <p:cNvPr id="6" name="内容占位符 2">
            <a:extLst>
              <a:ext uri="{FF2B5EF4-FFF2-40B4-BE49-F238E27FC236}">
                <a16:creationId xmlns:a16="http://schemas.microsoft.com/office/drawing/2014/main" id="{9D6D5669-5C2C-0DCE-6D5F-233F316D740C}"/>
              </a:ext>
            </a:extLst>
          </p:cNvPr>
          <p:cNvSpPr txBox="1">
            <a:spLocks/>
          </p:cNvSpPr>
          <p:nvPr/>
        </p:nvSpPr>
        <p:spPr>
          <a:xfrm>
            <a:off x="406400" y="889001"/>
            <a:ext cx="11480800" cy="5237164"/>
          </a:xfrm>
          <a:prstGeom prst="rect">
            <a:avLst/>
          </a:prstGeom>
        </p:spPr>
        <p:txBody>
          <a:bodyPr/>
          <a:lstStyle>
            <a:lvl1pPr marL="457189" indent="-457189" algn="l" defTabSz="1219170" rtl="0" eaLnBrk="1" latinLnBrk="0" hangingPunct="1">
              <a:spcBef>
                <a:spcPct val="20000"/>
              </a:spcBef>
              <a:buClr>
                <a:schemeClr val="tx1">
                  <a:lumMod val="50000"/>
                  <a:lumOff val="50000"/>
                </a:schemeClr>
              </a:buClr>
              <a:buFont typeface="Wingdings" pitchFamily="2" charset="2"/>
              <a:buChar char="§"/>
              <a:defRPr sz="26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Clr>
                <a:schemeClr val="accent2"/>
              </a:buClr>
              <a:buFont typeface="Wingdings" pitchFamily="2" charset="2"/>
              <a:buChar char="§"/>
              <a:defRPr sz="24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Clr>
                <a:schemeClr val="tx1">
                  <a:lumMod val="50000"/>
                  <a:lumOff val="50000"/>
                </a:schemeClr>
              </a:buClr>
              <a:buFont typeface="Wingdings" pitchFamily="2" charset="2"/>
              <a:buChar char="§"/>
              <a:defRPr sz="2133"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Clr>
                <a:schemeClr val="accent2"/>
              </a:buClr>
              <a:buFont typeface="Wingdings" pitchFamily="2" charset="2"/>
              <a:buChar char="§"/>
              <a:defRPr sz="18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Clr>
                <a:schemeClr val="tx1">
                  <a:lumMod val="50000"/>
                  <a:lumOff val="50000"/>
                </a:schemeClr>
              </a:buClr>
              <a:buFont typeface="Wingdings" pitchFamily="2" charset="2"/>
              <a:buChar char="§"/>
              <a:defRPr sz="18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dirty="0"/>
              <a:t>本地化售后支持、维修团队，国内完成维修；</a:t>
            </a:r>
            <a:endParaRPr lang="en-US" altLang="zh-CN" dirty="0"/>
          </a:p>
          <a:p>
            <a:endParaRPr lang="en-US" altLang="zh-CN" dirty="0"/>
          </a:p>
          <a:p>
            <a:r>
              <a:rPr lang="zh-CN" altLang="en-US" dirty="0"/>
              <a:t>独家提供金牌保修增值服务，</a:t>
            </a:r>
            <a:r>
              <a:rPr lang="en-US" altLang="zh-CN" dirty="0"/>
              <a:t>5</a:t>
            </a:r>
            <a:r>
              <a:rPr lang="zh-CN" altLang="en-US" dirty="0"/>
              <a:t>年内涵盖一切故障（包括过载损坏）。</a:t>
            </a:r>
          </a:p>
        </p:txBody>
      </p:sp>
    </p:spTree>
    <p:extLst>
      <p:ext uri="{BB962C8B-B14F-4D97-AF65-F5344CB8AC3E}">
        <p14:creationId xmlns:p14="http://schemas.microsoft.com/office/powerpoint/2010/main" val="3957776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1" y="1295400"/>
            <a:ext cx="3962400" cy="1828799"/>
          </a:xfrm>
        </p:spPr>
        <p:txBody>
          <a:bodyPr>
            <a:normAutofit/>
          </a:bodyPr>
          <a:lstStyle/>
          <a:p>
            <a:r>
              <a:rPr lang="en-US" altLang="zh-CN" sz="8000" dirty="0"/>
              <a:t>Q&amp;A</a:t>
            </a:r>
            <a:endParaRPr lang="en-US" sz="8000" dirty="0"/>
          </a:p>
        </p:txBody>
      </p:sp>
    </p:spTree>
    <p:extLst>
      <p:ext uri="{BB962C8B-B14F-4D97-AF65-F5344CB8AC3E}">
        <p14:creationId xmlns:p14="http://schemas.microsoft.com/office/powerpoint/2010/main" val="130974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3200" y="76200"/>
            <a:ext cx="11684000" cy="609600"/>
          </a:xfrm>
        </p:spPr>
        <p:txBody>
          <a:bodyPr>
            <a:normAutofit/>
          </a:bodyPr>
          <a:lstStyle/>
          <a:p>
            <a:r>
              <a:rPr lang="en-US" altLang="zh-CN" sz="2400" dirty="0"/>
              <a:t>Founder- Mr. </a:t>
            </a:r>
            <a:r>
              <a:rPr lang="en-US" sz="2400" dirty="0"/>
              <a:t>Walter LeCroy</a:t>
            </a:r>
          </a:p>
        </p:txBody>
      </p:sp>
      <p:sp>
        <p:nvSpPr>
          <p:cNvPr id="7" name="Slide Number Placeholder 6"/>
          <p:cNvSpPr>
            <a:spLocks noGrp="1"/>
          </p:cNvSpPr>
          <p:nvPr>
            <p:ph type="sldNum" sz="quarter" idx="12"/>
          </p:nvPr>
        </p:nvSpPr>
        <p:spPr>
          <a:xfrm>
            <a:off x="11582400" y="6553200"/>
            <a:ext cx="609600" cy="304800"/>
          </a:xfrm>
        </p:spPr>
        <p:txBody>
          <a:bodyPr/>
          <a:lstStyle/>
          <a:p>
            <a:fld id="{E291DE5B-783D-4E52-9000-C02E04C9FB49}" type="slidenum">
              <a:rPr lang="en-US" sz="1245"/>
              <a:t>4</a:t>
            </a:fld>
            <a:endParaRPr lang="en-US" sz="1245" dirty="0"/>
          </a:p>
        </p:txBody>
      </p:sp>
      <p:pic>
        <p:nvPicPr>
          <p:cNvPr id="3" name="Picture 2"/>
          <p:cNvPicPr>
            <a:picLocks noChangeAspect="1"/>
          </p:cNvPicPr>
          <p:nvPr/>
        </p:nvPicPr>
        <p:blipFill>
          <a:blip r:embed="rId3"/>
          <a:stretch>
            <a:fillRect/>
          </a:stretch>
        </p:blipFill>
        <p:spPr>
          <a:xfrm>
            <a:off x="203200" y="1227247"/>
            <a:ext cx="3954069" cy="2641317"/>
          </a:xfrm>
          <a:prstGeom prst="rect">
            <a:avLst/>
          </a:prstGeom>
        </p:spPr>
      </p:pic>
      <p:pic>
        <p:nvPicPr>
          <p:cNvPr id="5" name="Picture 4"/>
          <p:cNvPicPr>
            <a:picLocks noChangeAspect="1"/>
          </p:cNvPicPr>
          <p:nvPr/>
        </p:nvPicPr>
        <p:blipFill>
          <a:blip r:embed="rId4"/>
          <a:stretch>
            <a:fillRect/>
          </a:stretch>
        </p:blipFill>
        <p:spPr>
          <a:xfrm>
            <a:off x="8636000" y="1227247"/>
            <a:ext cx="3352800" cy="2718940"/>
          </a:xfrm>
          <a:prstGeom prst="rect">
            <a:avLst/>
          </a:prstGeom>
        </p:spPr>
      </p:pic>
      <p:sp>
        <p:nvSpPr>
          <p:cNvPr id="8" name="Rectangle 7"/>
          <p:cNvSpPr/>
          <p:nvPr/>
        </p:nvSpPr>
        <p:spPr>
          <a:xfrm>
            <a:off x="9153579" y="4264671"/>
            <a:ext cx="2274983" cy="830997"/>
          </a:xfrm>
          <a:prstGeom prst="rect">
            <a:avLst/>
          </a:prstGeom>
        </p:spPr>
        <p:txBody>
          <a:bodyPr wrap="none">
            <a:spAutoFit/>
          </a:bodyPr>
          <a:lstStyle/>
          <a:p>
            <a:pPr algn="ctr"/>
            <a:r>
              <a:rPr lang="en-US" sz="2400" dirty="0"/>
              <a:t>Walter </a:t>
            </a:r>
            <a:r>
              <a:rPr lang="en-US" sz="2400" dirty="0" err="1"/>
              <a:t>LeCroy</a:t>
            </a:r>
            <a:endParaRPr lang="en-US" sz="2400" dirty="0"/>
          </a:p>
          <a:p>
            <a:pPr algn="ctr"/>
            <a:r>
              <a:rPr lang="zh-CN" altLang="en-US" sz="2400" dirty="0"/>
              <a:t>（</a:t>
            </a:r>
            <a:r>
              <a:rPr lang="en-US" altLang="zh-CN" sz="2400" dirty="0"/>
              <a:t>1935-2023</a:t>
            </a:r>
            <a:r>
              <a:rPr lang="zh-CN" altLang="en-US" sz="2400" dirty="0"/>
              <a:t>）</a:t>
            </a:r>
            <a:endParaRPr lang="en-US" sz="2400" dirty="0"/>
          </a:p>
        </p:txBody>
      </p:sp>
      <p:sp>
        <p:nvSpPr>
          <p:cNvPr id="10" name="Rectangle 9"/>
          <p:cNvSpPr/>
          <p:nvPr/>
        </p:nvSpPr>
        <p:spPr>
          <a:xfrm>
            <a:off x="559575" y="4156287"/>
            <a:ext cx="2954655" cy="830997"/>
          </a:xfrm>
          <a:prstGeom prst="rect">
            <a:avLst/>
          </a:prstGeom>
        </p:spPr>
        <p:txBody>
          <a:bodyPr wrap="none">
            <a:spAutoFit/>
          </a:bodyPr>
          <a:lstStyle/>
          <a:p>
            <a:r>
              <a:rPr lang="zh-CN" altLang="en-US" sz="2400" dirty="0"/>
              <a:t>华人诺贝尔奖获得者</a:t>
            </a:r>
            <a:endParaRPr lang="en-US" altLang="zh-CN" sz="2400" dirty="0"/>
          </a:p>
          <a:p>
            <a:pPr algn="ctr"/>
            <a:r>
              <a:rPr lang="zh-CN" altLang="en-US" sz="2400" dirty="0"/>
              <a:t>丁肇中</a:t>
            </a:r>
            <a:endParaRPr lang="en-US" sz="2400"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19600" y="1117068"/>
            <a:ext cx="3781211" cy="2867285"/>
          </a:xfrm>
          <a:prstGeom prst="rect">
            <a:avLst/>
          </a:prstGeom>
        </p:spPr>
      </p:pic>
      <p:sp>
        <p:nvSpPr>
          <p:cNvPr id="2" name="文本框 1">
            <a:extLst>
              <a:ext uri="{FF2B5EF4-FFF2-40B4-BE49-F238E27FC236}">
                <a16:creationId xmlns:a16="http://schemas.microsoft.com/office/drawing/2014/main" id="{DDA84658-5793-B3A9-DA6B-11110ADEEE19}"/>
              </a:ext>
            </a:extLst>
          </p:cNvPr>
          <p:cNvSpPr txBox="1"/>
          <p:nvPr/>
        </p:nvSpPr>
        <p:spPr>
          <a:xfrm>
            <a:off x="571500" y="5311897"/>
            <a:ext cx="10947400" cy="1200329"/>
          </a:xfrm>
          <a:prstGeom prst="rect">
            <a:avLst/>
          </a:prstGeom>
          <a:noFill/>
        </p:spPr>
        <p:txBody>
          <a:bodyPr wrap="square" rtlCol="0">
            <a:spAutoFit/>
          </a:bodyPr>
          <a:lstStyle/>
          <a:p>
            <a:r>
              <a:rPr lang="en-US" altLang="zh-CN" sz="1800" i="1" kern="0" spc="40" dirty="0">
                <a:solidFill>
                  <a:srgbClr val="7D7D7D"/>
                </a:solidFill>
                <a:effectLst/>
                <a:latin typeface="Roboto" panose="02000000000000000000" pitchFamily="2" charset="0"/>
                <a:ea typeface="宋体" panose="02010600030101010101" pitchFamily="2" charset="-122"/>
                <a:cs typeface="宋体" panose="02010600030101010101" pitchFamily="2" charset="-122"/>
              </a:rPr>
              <a:t>Ting said on the occasion of </a:t>
            </a:r>
            <a:r>
              <a:rPr lang="en-US" altLang="zh-CN" sz="1800" i="1" kern="0" spc="40" dirty="0" err="1">
                <a:solidFill>
                  <a:srgbClr val="7D7D7D"/>
                </a:solidFill>
                <a:effectLst/>
                <a:latin typeface="Roboto" panose="02000000000000000000" pitchFamily="2" charset="0"/>
                <a:ea typeface="宋体" panose="02010600030101010101" pitchFamily="2" charset="-122"/>
                <a:cs typeface="宋体" panose="02010600030101010101" pitchFamily="2" charset="-122"/>
              </a:rPr>
              <a:t>LeCroy’s</a:t>
            </a:r>
            <a:r>
              <a:rPr lang="en-US" altLang="zh-CN" sz="1800" i="1" kern="0" spc="40" dirty="0">
                <a:solidFill>
                  <a:srgbClr val="7D7D7D"/>
                </a:solidFill>
                <a:effectLst/>
                <a:latin typeface="Roboto" panose="02000000000000000000" pitchFamily="2" charset="0"/>
                <a:ea typeface="宋体" panose="02010600030101010101" pitchFamily="2" charset="-122"/>
                <a:cs typeface="宋体" panose="02010600030101010101" pitchFamily="2" charset="-122"/>
              </a:rPr>
              <a:t> 30th anniversary, “The world High Energy Physics community owes a great deal to you through your brilliant instrumentation and innovation. None of our experiments could have been possible without the support and collaboration of your company.”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1971</a:t>
            </a:r>
            <a:r>
              <a:rPr lang="zh-CN" altLang="en-US" dirty="0"/>
              <a:t>年力科发明了世界上第一台商用数字化示波器</a:t>
            </a:r>
            <a:endParaRPr lang="en-US" dirty="0"/>
          </a:p>
        </p:txBody>
      </p:sp>
      <p:sp>
        <p:nvSpPr>
          <p:cNvPr id="5" name="Footer Placeholder 4"/>
          <p:cNvSpPr>
            <a:spLocks noGrp="1"/>
          </p:cNvSpPr>
          <p:nvPr>
            <p:ph type="ftr" sz="quarter" idx="10"/>
          </p:nvPr>
        </p:nvSpPr>
        <p:spPr>
          <a:xfrm>
            <a:off x="8610600" y="6553200"/>
            <a:ext cx="2032000" cy="304800"/>
          </a:xfrm>
        </p:spPr>
        <p:txBody>
          <a:bodyPr/>
          <a:lstStyle/>
          <a:p>
            <a:pPr>
              <a:defRPr/>
            </a:pPr>
            <a:r>
              <a:rPr lang="en-US" dirty="0"/>
              <a:t>Company Confidential</a:t>
            </a:r>
          </a:p>
        </p:txBody>
      </p:sp>
      <p:sp>
        <p:nvSpPr>
          <p:cNvPr id="6" name="Date Placeholder 5"/>
          <p:cNvSpPr>
            <a:spLocks noGrp="1"/>
          </p:cNvSpPr>
          <p:nvPr>
            <p:ph type="dt" sz="half" idx="11"/>
          </p:nvPr>
        </p:nvSpPr>
        <p:spPr/>
        <p:txBody>
          <a:bodyPr/>
          <a:lstStyle/>
          <a:p>
            <a:pPr>
              <a:defRPr/>
            </a:pPr>
            <a:fld id="{4DC785AA-4588-46B0-9985-62233F420EC2}" type="datetime1">
              <a:rPr lang="en-US" smtClean="0"/>
              <a:pPr>
                <a:defRPr/>
              </a:pPr>
              <a:t>11/7/2025</a:t>
            </a:fld>
            <a:endParaRPr lang="en-US" dirty="0"/>
          </a:p>
        </p:txBody>
      </p:sp>
      <p:sp>
        <p:nvSpPr>
          <p:cNvPr id="7" name="Slide Number Placeholder 6"/>
          <p:cNvSpPr>
            <a:spLocks noGrp="1"/>
          </p:cNvSpPr>
          <p:nvPr>
            <p:ph type="sldNum" sz="quarter" idx="12"/>
          </p:nvPr>
        </p:nvSpPr>
        <p:spPr/>
        <p:txBody>
          <a:bodyPr/>
          <a:lstStyle/>
          <a:p>
            <a:pPr>
              <a:defRPr/>
            </a:pPr>
            <a:fld id="{E291DE5B-783D-4E52-9000-C02E04C9FB49}" type="slidenum">
              <a:rPr lang="en-US" smtClean="0"/>
              <a:pPr>
                <a:defRPr/>
              </a:pPr>
              <a:t>5</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9000"/>
            <a:ext cx="12169383" cy="550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753600" y="935673"/>
            <a:ext cx="2438400" cy="1682064"/>
          </a:xfrm>
          <a:prstGeom prst="rect">
            <a:avLst/>
          </a:prstGeom>
          <a:solidFill>
            <a:schemeClr val="bg1"/>
          </a:solidFill>
          <a:ln>
            <a:solidFill>
              <a:schemeClr val="tx1"/>
            </a:solidFill>
          </a:ln>
        </p:spPr>
        <p:txBody>
          <a:bodyPr wrap="square" lIns="121920" tIns="121920" rIns="121920" bIns="121920" rtlCol="0">
            <a:spAutoFit/>
          </a:bodyPr>
          <a:lstStyle/>
          <a:p>
            <a:pPr>
              <a:buFont typeface="Arial" panose="020B0604020202020204" pitchFamily="34" charset="0"/>
              <a:buChar char="•"/>
            </a:pPr>
            <a:r>
              <a:rPr lang="en-US" sz="1333" dirty="0"/>
              <a:t> 3 inch CRT</a:t>
            </a:r>
          </a:p>
          <a:p>
            <a:pPr>
              <a:buFont typeface="Arial" panose="020B0604020202020204" pitchFamily="34" charset="0"/>
              <a:buChar char="•"/>
            </a:pPr>
            <a:r>
              <a:rPr lang="en-US" sz="1333" dirty="0"/>
              <a:t> Record length: 20 samples</a:t>
            </a:r>
          </a:p>
          <a:p>
            <a:pPr>
              <a:buFont typeface="Arial" panose="020B0604020202020204" pitchFamily="34" charset="0"/>
              <a:buChar char="•"/>
            </a:pPr>
            <a:r>
              <a:rPr lang="en-US" sz="1333" dirty="0"/>
              <a:t> ADC Resolution: 8 bits</a:t>
            </a:r>
          </a:p>
          <a:p>
            <a:pPr>
              <a:buFont typeface="Arial" panose="020B0604020202020204" pitchFamily="34" charset="0"/>
              <a:buChar char="•"/>
            </a:pPr>
            <a:r>
              <a:rPr lang="en-US" sz="1333" dirty="0"/>
              <a:t> Sample Rate: 1 GS/s</a:t>
            </a:r>
          </a:p>
          <a:p>
            <a:pPr>
              <a:buFont typeface="Arial" panose="020B0604020202020204" pitchFamily="34" charset="0"/>
              <a:buChar char="•"/>
            </a:pPr>
            <a:r>
              <a:rPr lang="en-US" sz="1333" dirty="0"/>
              <a:t> Sample Resolution: 1 ns</a:t>
            </a:r>
          </a:p>
          <a:p>
            <a:pPr>
              <a:buFont typeface="Arial" panose="020B0604020202020204" pitchFamily="34" charset="0"/>
              <a:buChar char="•"/>
            </a:pPr>
            <a:r>
              <a:rPr lang="en-US" sz="1333" dirty="0"/>
              <a:t> 50 ohm inputs</a:t>
            </a:r>
          </a:p>
          <a:p>
            <a:pPr>
              <a:buFont typeface="Arial" panose="020B0604020202020204" pitchFamily="34" charset="0"/>
              <a:buChar char="•"/>
            </a:pPr>
            <a:r>
              <a:rPr lang="en-US" sz="1333" dirty="0"/>
              <a:t> 1 V full scale</a:t>
            </a:r>
          </a:p>
        </p:txBody>
      </p:sp>
    </p:spTree>
    <p:extLst>
      <p:ext uri="{BB962C8B-B14F-4D97-AF65-F5344CB8AC3E}">
        <p14:creationId xmlns:p14="http://schemas.microsoft.com/office/powerpoint/2010/main" val="3258938867"/>
      </p:ext>
    </p:extLst>
  </p:cSld>
  <p:clrMapOvr>
    <a:masterClrMapping/>
  </p:clrMapOvr>
  <mc:AlternateContent xmlns:mc="http://schemas.openxmlformats.org/markup-compatibility/2006" xmlns:p14="http://schemas.microsoft.com/office/powerpoint/2010/main">
    <mc:Choice Requires="p14">
      <p:transition p14:dur="10" advTm="11">
        <p:fade/>
      </p:transition>
    </mc:Choice>
    <mc:Fallback xmlns="">
      <p:transition advTm="1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altLang="zh-CN" dirty="0"/>
              <a:t>eledyne </a:t>
            </a:r>
            <a:r>
              <a:rPr lang="en-US" altLang="zh-CN" dirty="0" err="1"/>
              <a:t>LeCroy</a:t>
            </a:r>
            <a:r>
              <a:rPr lang="zh-CN" altLang="en-US" dirty="0"/>
              <a:t>不断超越示波器核心指标的极限</a:t>
            </a:r>
            <a:endParaRPr lang="en-US" dirty="0"/>
          </a:p>
        </p:txBody>
      </p:sp>
      <p:sp>
        <p:nvSpPr>
          <p:cNvPr id="5" name="Footer Placeholder 4"/>
          <p:cNvSpPr>
            <a:spLocks noGrp="1"/>
          </p:cNvSpPr>
          <p:nvPr>
            <p:ph type="ftr" sz="quarter" idx="10"/>
          </p:nvPr>
        </p:nvSpPr>
        <p:spPr>
          <a:xfrm>
            <a:off x="8382000" y="6531429"/>
            <a:ext cx="2032000" cy="304800"/>
          </a:xfrm>
        </p:spPr>
        <p:txBody>
          <a:bodyPr/>
          <a:lstStyle/>
          <a:p>
            <a:pPr>
              <a:defRPr/>
            </a:pPr>
            <a:r>
              <a:rPr lang="en-US" dirty="0"/>
              <a:t>Company Confidential</a:t>
            </a:r>
          </a:p>
        </p:txBody>
      </p:sp>
      <p:sp>
        <p:nvSpPr>
          <p:cNvPr id="6" name="Date Placeholder 5"/>
          <p:cNvSpPr>
            <a:spLocks noGrp="1"/>
          </p:cNvSpPr>
          <p:nvPr>
            <p:ph type="dt" sz="half" idx="11"/>
          </p:nvPr>
        </p:nvSpPr>
        <p:spPr/>
        <p:txBody>
          <a:bodyPr/>
          <a:lstStyle/>
          <a:p>
            <a:pPr>
              <a:defRPr/>
            </a:pPr>
            <a:fld id="{4DC785AA-4588-46B0-9985-62233F420EC2}" type="datetime1">
              <a:rPr lang="en-US" smtClean="0"/>
              <a:pPr>
                <a:defRPr/>
              </a:pPr>
              <a:t>11/7/2025</a:t>
            </a:fld>
            <a:endParaRPr lang="en-US" dirty="0"/>
          </a:p>
        </p:txBody>
      </p:sp>
      <p:sp>
        <p:nvSpPr>
          <p:cNvPr id="7" name="Slide Number Placeholder 6"/>
          <p:cNvSpPr>
            <a:spLocks noGrp="1"/>
          </p:cNvSpPr>
          <p:nvPr>
            <p:ph type="sldNum" sz="quarter" idx="12"/>
          </p:nvPr>
        </p:nvSpPr>
        <p:spPr/>
        <p:txBody>
          <a:bodyPr/>
          <a:lstStyle/>
          <a:p>
            <a:pPr>
              <a:defRPr/>
            </a:pPr>
            <a:fld id="{E291DE5B-783D-4E52-9000-C02E04C9FB49}" type="slidenum">
              <a:rPr lang="en-US" smtClean="0"/>
              <a:pPr>
                <a:defRPr/>
              </a:pPr>
              <a:t>6</a:t>
            </a:fld>
            <a:endParaRPr lang="en-US" dirty="0"/>
          </a:p>
        </p:txBody>
      </p:sp>
      <p:sp>
        <p:nvSpPr>
          <p:cNvPr id="3" name="矩形 2">
            <a:extLst>
              <a:ext uri="{FF2B5EF4-FFF2-40B4-BE49-F238E27FC236}">
                <a16:creationId xmlns:a16="http://schemas.microsoft.com/office/drawing/2014/main" id="{F77FBEE0-B51D-FD0F-417B-3E0D7C2702DA}"/>
              </a:ext>
            </a:extLst>
          </p:cNvPr>
          <p:cNvSpPr/>
          <p:nvPr/>
        </p:nvSpPr>
        <p:spPr>
          <a:xfrm>
            <a:off x="1551713" y="956151"/>
            <a:ext cx="2072218" cy="49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solidFill>
              </a:rPr>
              <a:t>示波器核心指标带宽</a:t>
            </a:r>
            <a:endParaRPr lang="en-US" sz="2000" b="1" dirty="0">
              <a:solidFill>
                <a:schemeClr val="tx1"/>
              </a:solidFill>
            </a:endParaRPr>
          </a:p>
        </p:txBody>
      </p:sp>
      <p:sp>
        <p:nvSpPr>
          <p:cNvPr id="4" name="矩形 3">
            <a:extLst>
              <a:ext uri="{FF2B5EF4-FFF2-40B4-BE49-F238E27FC236}">
                <a16:creationId xmlns:a16="http://schemas.microsoft.com/office/drawing/2014/main" id="{BC799EFC-E9FB-4F9E-CB1A-C7280E03366B}"/>
              </a:ext>
            </a:extLst>
          </p:cNvPr>
          <p:cNvSpPr/>
          <p:nvPr/>
        </p:nvSpPr>
        <p:spPr>
          <a:xfrm>
            <a:off x="383307" y="1736269"/>
            <a:ext cx="9144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tx1"/>
                </a:solidFill>
              </a:rPr>
              <a:t>2008</a:t>
            </a:r>
            <a:endParaRPr lang="en-US" sz="2400" b="1" dirty="0">
              <a:solidFill>
                <a:schemeClr val="tx1"/>
              </a:solidFill>
            </a:endParaRPr>
          </a:p>
        </p:txBody>
      </p:sp>
      <p:sp>
        <p:nvSpPr>
          <p:cNvPr id="8" name="矩形 7">
            <a:extLst>
              <a:ext uri="{FF2B5EF4-FFF2-40B4-BE49-F238E27FC236}">
                <a16:creationId xmlns:a16="http://schemas.microsoft.com/office/drawing/2014/main" id="{40FE48D8-CF21-4FFC-F9CC-3EF4AE4C965A}"/>
              </a:ext>
            </a:extLst>
          </p:cNvPr>
          <p:cNvSpPr/>
          <p:nvPr/>
        </p:nvSpPr>
        <p:spPr>
          <a:xfrm>
            <a:off x="1832173" y="1643681"/>
            <a:ext cx="15112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30GHz</a:t>
            </a:r>
            <a:endParaRPr lang="en-US" sz="2135" dirty="0">
              <a:ln w="0"/>
              <a:solidFill>
                <a:schemeClr val="tx1"/>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D6306686-A2D8-4077-AD99-08BC7FA27610}"/>
              </a:ext>
            </a:extLst>
          </p:cNvPr>
          <p:cNvSpPr/>
          <p:nvPr/>
        </p:nvSpPr>
        <p:spPr>
          <a:xfrm>
            <a:off x="1851118" y="2636328"/>
            <a:ext cx="15112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45GHz</a:t>
            </a:r>
            <a:endParaRPr lang="en-US" sz="2135" dirty="0">
              <a:ln w="0"/>
              <a:solidFill>
                <a:schemeClr val="tx1"/>
              </a:solidFill>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1EE696DF-78A8-0BFF-3976-3C0E517DA08F}"/>
              </a:ext>
            </a:extLst>
          </p:cNvPr>
          <p:cNvSpPr/>
          <p:nvPr/>
        </p:nvSpPr>
        <p:spPr>
          <a:xfrm>
            <a:off x="1851118" y="3636506"/>
            <a:ext cx="15112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65GHz</a:t>
            </a:r>
            <a:endParaRPr lang="en-US" sz="2135"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D6F7AFFD-E521-C97C-6653-FE61B4F4B8E5}"/>
              </a:ext>
            </a:extLst>
          </p:cNvPr>
          <p:cNvSpPr/>
          <p:nvPr/>
        </p:nvSpPr>
        <p:spPr>
          <a:xfrm>
            <a:off x="1820529" y="4663644"/>
            <a:ext cx="15112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ln w="0"/>
                <a:solidFill>
                  <a:srgbClr val="FF0000"/>
                </a:solidFill>
                <a:effectLst>
                  <a:outerShdw blurRad="38100" dist="19050" dir="2700000" algn="tl" rotWithShape="0">
                    <a:schemeClr val="dk1">
                      <a:alpha val="40000"/>
                    </a:schemeClr>
                  </a:outerShdw>
                </a:effectLst>
              </a:rPr>
              <a:t>100GHz</a:t>
            </a:r>
            <a:endParaRPr lang="en-US" sz="2800" b="1" dirty="0">
              <a:ln w="0"/>
              <a:solidFill>
                <a:srgbClr val="FF0000"/>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43D407C4-A6F6-CBCC-F795-1D0A20DB1A3B}"/>
              </a:ext>
            </a:extLst>
          </p:cNvPr>
          <p:cNvSpPr/>
          <p:nvPr/>
        </p:nvSpPr>
        <p:spPr>
          <a:xfrm>
            <a:off x="4405632" y="1691041"/>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40GS</a:t>
            </a:r>
            <a:r>
              <a:rPr lang="en-US" altLang="zh-CN" sz="2135" dirty="0">
                <a:solidFill>
                  <a:schemeClr val="tx1"/>
                </a:solidFill>
              </a:rPr>
              <a:t>/s</a:t>
            </a:r>
            <a:endParaRPr lang="en-US" sz="2135" dirty="0">
              <a:solidFill>
                <a:schemeClr val="tx1"/>
              </a:solidFill>
            </a:endParaRPr>
          </a:p>
        </p:txBody>
      </p:sp>
      <p:sp>
        <p:nvSpPr>
          <p:cNvPr id="13" name="矩形 12">
            <a:extLst>
              <a:ext uri="{FF2B5EF4-FFF2-40B4-BE49-F238E27FC236}">
                <a16:creationId xmlns:a16="http://schemas.microsoft.com/office/drawing/2014/main" id="{E22D40A5-413E-2B9D-7CCE-C27D6A68970E}"/>
              </a:ext>
            </a:extLst>
          </p:cNvPr>
          <p:cNvSpPr/>
          <p:nvPr/>
        </p:nvSpPr>
        <p:spPr>
          <a:xfrm>
            <a:off x="4426906" y="2725990"/>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80GHz</a:t>
            </a:r>
            <a:endParaRPr lang="en-US" sz="2135" dirty="0">
              <a:ln w="0"/>
              <a:solidFill>
                <a:schemeClr val="tx1"/>
              </a:solidFill>
              <a:effectLst>
                <a:outerShdw blurRad="38100" dist="19050" dir="2700000" algn="tl" rotWithShape="0">
                  <a:schemeClr val="dk1">
                    <a:alpha val="40000"/>
                  </a:schemeClr>
                </a:outerShdw>
              </a:effectLst>
            </a:endParaRPr>
          </a:p>
        </p:txBody>
      </p:sp>
      <p:sp>
        <p:nvSpPr>
          <p:cNvPr id="14" name="矩形 13">
            <a:extLst>
              <a:ext uri="{FF2B5EF4-FFF2-40B4-BE49-F238E27FC236}">
                <a16:creationId xmlns:a16="http://schemas.microsoft.com/office/drawing/2014/main" id="{D89A07B3-6B68-04EC-3004-FBD20EC3B7D3}"/>
              </a:ext>
            </a:extLst>
          </p:cNvPr>
          <p:cNvSpPr/>
          <p:nvPr/>
        </p:nvSpPr>
        <p:spPr>
          <a:xfrm>
            <a:off x="4426906" y="4765244"/>
            <a:ext cx="1365571"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240GS</a:t>
            </a:r>
            <a:r>
              <a:rPr lang="en-US" altLang="zh-CN" sz="2135" dirty="0">
                <a:solidFill>
                  <a:schemeClr val="tx1"/>
                </a:solidFill>
              </a:rPr>
              <a:t>/s</a:t>
            </a:r>
            <a:endParaRPr lang="en-US" sz="2135" dirty="0">
              <a:solidFill>
                <a:schemeClr val="tx1"/>
              </a:solidFill>
            </a:endParaRPr>
          </a:p>
        </p:txBody>
      </p:sp>
      <p:sp>
        <p:nvSpPr>
          <p:cNvPr id="15" name="矩形 14">
            <a:extLst>
              <a:ext uri="{FF2B5EF4-FFF2-40B4-BE49-F238E27FC236}">
                <a16:creationId xmlns:a16="http://schemas.microsoft.com/office/drawing/2014/main" id="{FD4AF68A-5294-BC38-81B0-6B00BE1B71E1}"/>
              </a:ext>
            </a:extLst>
          </p:cNvPr>
          <p:cNvSpPr/>
          <p:nvPr/>
        </p:nvSpPr>
        <p:spPr>
          <a:xfrm>
            <a:off x="4402062" y="3675555"/>
            <a:ext cx="1365571"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120GS</a:t>
            </a:r>
            <a:r>
              <a:rPr lang="en-US" altLang="zh-CN" sz="2135" dirty="0">
                <a:solidFill>
                  <a:schemeClr val="tx1"/>
                </a:solidFill>
              </a:rPr>
              <a:t>/s</a:t>
            </a:r>
            <a:endParaRPr lang="en-US" sz="2135" dirty="0">
              <a:solidFill>
                <a:schemeClr val="tx1"/>
              </a:solidFill>
            </a:endParaRPr>
          </a:p>
        </p:txBody>
      </p:sp>
      <p:sp>
        <p:nvSpPr>
          <p:cNvPr id="16" name="矩形 15">
            <a:extLst>
              <a:ext uri="{FF2B5EF4-FFF2-40B4-BE49-F238E27FC236}">
                <a16:creationId xmlns:a16="http://schemas.microsoft.com/office/drawing/2014/main" id="{33935F63-7CFA-9E61-65C7-328705BD51D4}"/>
              </a:ext>
            </a:extLst>
          </p:cNvPr>
          <p:cNvSpPr/>
          <p:nvPr/>
        </p:nvSpPr>
        <p:spPr>
          <a:xfrm>
            <a:off x="4338923" y="5806972"/>
            <a:ext cx="1604671" cy="375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ln w="0"/>
                <a:solidFill>
                  <a:srgbClr val="FF0000"/>
                </a:solidFill>
                <a:effectLst>
                  <a:outerShdw blurRad="38100" dist="19050" dir="2700000" algn="tl" rotWithShape="0">
                    <a:schemeClr val="dk1">
                      <a:alpha val="40000"/>
                    </a:schemeClr>
                  </a:outerShdw>
                </a:effectLst>
              </a:rPr>
              <a:t>320GS/s</a:t>
            </a:r>
            <a:endParaRPr lang="en-US" sz="2800" b="1" dirty="0">
              <a:ln w="0"/>
              <a:solidFill>
                <a:srgbClr val="FF0000"/>
              </a:solidFill>
              <a:effectLst>
                <a:outerShdw blurRad="38100" dist="19050" dir="2700000" algn="tl" rotWithShape="0">
                  <a:schemeClr val="dk1">
                    <a:alpha val="40000"/>
                  </a:schemeClr>
                </a:outerShdw>
              </a:effectLst>
            </a:endParaRPr>
          </a:p>
        </p:txBody>
      </p:sp>
      <p:cxnSp>
        <p:nvCxnSpPr>
          <p:cNvPr id="17" name="直接箭头连接符 16">
            <a:extLst>
              <a:ext uri="{FF2B5EF4-FFF2-40B4-BE49-F238E27FC236}">
                <a16:creationId xmlns:a16="http://schemas.microsoft.com/office/drawing/2014/main" id="{788CC3A7-8314-68FD-F1BF-97FBBBC4434C}"/>
              </a:ext>
            </a:extLst>
          </p:cNvPr>
          <p:cNvCxnSpPr/>
          <p:nvPr/>
        </p:nvCxnSpPr>
        <p:spPr>
          <a:xfrm>
            <a:off x="2606768" y="2198351"/>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E6483453-2727-9A8E-FE3C-73995860BEF1}"/>
              </a:ext>
            </a:extLst>
          </p:cNvPr>
          <p:cNvSpPr/>
          <p:nvPr/>
        </p:nvSpPr>
        <p:spPr>
          <a:xfrm>
            <a:off x="7081225" y="1729950"/>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4CH</a:t>
            </a:r>
            <a:endParaRPr lang="en-US" sz="2135" dirty="0">
              <a:solidFill>
                <a:schemeClr val="tx1"/>
              </a:solidFill>
            </a:endParaRPr>
          </a:p>
        </p:txBody>
      </p:sp>
      <p:sp>
        <p:nvSpPr>
          <p:cNvPr id="19" name="矩形 18">
            <a:extLst>
              <a:ext uri="{FF2B5EF4-FFF2-40B4-BE49-F238E27FC236}">
                <a16:creationId xmlns:a16="http://schemas.microsoft.com/office/drawing/2014/main" id="{A11FEBB3-4789-3380-1159-9E45939E7A41}"/>
              </a:ext>
            </a:extLst>
          </p:cNvPr>
          <p:cNvSpPr/>
          <p:nvPr/>
        </p:nvSpPr>
        <p:spPr>
          <a:xfrm>
            <a:off x="7081225" y="4765244"/>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ln w="0"/>
                <a:solidFill>
                  <a:srgbClr val="FF0000"/>
                </a:solidFill>
                <a:effectLst>
                  <a:outerShdw blurRad="38100" dist="19050" dir="2700000" algn="tl" rotWithShape="0">
                    <a:schemeClr val="dk1">
                      <a:alpha val="40000"/>
                    </a:schemeClr>
                  </a:outerShdw>
                </a:effectLst>
              </a:rPr>
              <a:t>80CH</a:t>
            </a:r>
          </a:p>
        </p:txBody>
      </p:sp>
      <p:cxnSp>
        <p:nvCxnSpPr>
          <p:cNvPr id="20" name="直接箭头连接符 19">
            <a:extLst>
              <a:ext uri="{FF2B5EF4-FFF2-40B4-BE49-F238E27FC236}">
                <a16:creationId xmlns:a16="http://schemas.microsoft.com/office/drawing/2014/main" id="{436B82BD-FAF2-95E4-A00A-8A0B479B200F}"/>
              </a:ext>
            </a:extLst>
          </p:cNvPr>
          <p:cNvCxnSpPr/>
          <p:nvPr/>
        </p:nvCxnSpPr>
        <p:spPr>
          <a:xfrm>
            <a:off x="7714321" y="2309160"/>
            <a:ext cx="0" cy="21601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B1568F98-9E9C-7694-E6BC-8B3A23B57F56}"/>
              </a:ext>
            </a:extLst>
          </p:cNvPr>
          <p:cNvSpPr/>
          <p:nvPr/>
        </p:nvSpPr>
        <p:spPr>
          <a:xfrm>
            <a:off x="371566" y="2737505"/>
            <a:ext cx="9144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tx1"/>
                </a:solidFill>
              </a:rPr>
              <a:t>2010</a:t>
            </a:r>
            <a:endParaRPr lang="en-US" sz="2400" b="1" dirty="0">
              <a:solidFill>
                <a:schemeClr val="tx1"/>
              </a:solidFill>
            </a:endParaRPr>
          </a:p>
        </p:txBody>
      </p:sp>
      <p:sp>
        <p:nvSpPr>
          <p:cNvPr id="22" name="矩形 21">
            <a:extLst>
              <a:ext uri="{FF2B5EF4-FFF2-40B4-BE49-F238E27FC236}">
                <a16:creationId xmlns:a16="http://schemas.microsoft.com/office/drawing/2014/main" id="{46568903-BAB6-4608-78F3-79CB1412FFC3}"/>
              </a:ext>
            </a:extLst>
          </p:cNvPr>
          <p:cNvSpPr/>
          <p:nvPr/>
        </p:nvSpPr>
        <p:spPr>
          <a:xfrm>
            <a:off x="383307" y="3734567"/>
            <a:ext cx="9144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tx1"/>
                </a:solidFill>
              </a:rPr>
              <a:t>2012</a:t>
            </a:r>
            <a:endParaRPr lang="en-US" sz="2400" b="1" dirty="0">
              <a:solidFill>
                <a:schemeClr val="tx1"/>
              </a:solidFill>
            </a:endParaRPr>
          </a:p>
        </p:txBody>
      </p:sp>
      <p:sp>
        <p:nvSpPr>
          <p:cNvPr id="23" name="矩形 22">
            <a:extLst>
              <a:ext uri="{FF2B5EF4-FFF2-40B4-BE49-F238E27FC236}">
                <a16:creationId xmlns:a16="http://schemas.microsoft.com/office/drawing/2014/main" id="{23F7B21B-1490-2C3D-8C50-38EB92EBBF55}"/>
              </a:ext>
            </a:extLst>
          </p:cNvPr>
          <p:cNvSpPr/>
          <p:nvPr/>
        </p:nvSpPr>
        <p:spPr>
          <a:xfrm>
            <a:off x="371566" y="5775768"/>
            <a:ext cx="9144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tx1"/>
                </a:solidFill>
              </a:rPr>
              <a:t>2023</a:t>
            </a:r>
            <a:endParaRPr lang="en-US" sz="2400" b="1" dirty="0">
              <a:solidFill>
                <a:schemeClr val="tx1"/>
              </a:solidFill>
            </a:endParaRPr>
          </a:p>
        </p:txBody>
      </p:sp>
      <p:sp>
        <p:nvSpPr>
          <p:cNvPr id="24" name="矩形 23">
            <a:extLst>
              <a:ext uri="{FF2B5EF4-FFF2-40B4-BE49-F238E27FC236}">
                <a16:creationId xmlns:a16="http://schemas.microsoft.com/office/drawing/2014/main" id="{013D5223-F163-F974-B67D-9F87FCBB1D99}"/>
              </a:ext>
            </a:extLst>
          </p:cNvPr>
          <p:cNvSpPr/>
          <p:nvPr/>
        </p:nvSpPr>
        <p:spPr>
          <a:xfrm>
            <a:off x="10196705" y="1733603"/>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35" dirty="0">
                <a:ln w="0"/>
                <a:solidFill>
                  <a:schemeClr val="tx1"/>
                </a:solidFill>
                <a:effectLst>
                  <a:outerShdw blurRad="38100" dist="19050" dir="2700000" algn="tl" rotWithShape="0">
                    <a:schemeClr val="dk1">
                      <a:alpha val="40000"/>
                    </a:schemeClr>
                  </a:outerShdw>
                </a:effectLst>
              </a:rPr>
              <a:t>8 bit</a:t>
            </a:r>
            <a:endParaRPr lang="en-US" sz="2135" dirty="0">
              <a:solidFill>
                <a:schemeClr val="tx1"/>
              </a:solidFill>
            </a:endParaRPr>
          </a:p>
        </p:txBody>
      </p:sp>
      <p:sp>
        <p:nvSpPr>
          <p:cNvPr id="25" name="矩形 24">
            <a:extLst>
              <a:ext uri="{FF2B5EF4-FFF2-40B4-BE49-F238E27FC236}">
                <a16:creationId xmlns:a16="http://schemas.microsoft.com/office/drawing/2014/main" id="{7BE532E4-CF6C-F03D-C210-AFD12B809CE3}"/>
              </a:ext>
            </a:extLst>
          </p:cNvPr>
          <p:cNvSpPr/>
          <p:nvPr/>
        </p:nvSpPr>
        <p:spPr>
          <a:xfrm>
            <a:off x="10226550" y="3700847"/>
            <a:ext cx="1266192"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ln w="0"/>
                <a:solidFill>
                  <a:srgbClr val="FF0000"/>
                </a:solidFill>
                <a:effectLst>
                  <a:outerShdw blurRad="38100" dist="19050" dir="2700000" algn="tl" rotWithShape="0">
                    <a:schemeClr val="dk1">
                      <a:alpha val="40000"/>
                    </a:schemeClr>
                  </a:outerShdw>
                </a:effectLst>
              </a:rPr>
              <a:t>12 </a:t>
            </a:r>
            <a:r>
              <a:rPr lang="en-US" altLang="zh-CN" sz="2800" b="1" dirty="0">
                <a:ln w="0"/>
                <a:solidFill>
                  <a:srgbClr val="FF0000"/>
                </a:solidFill>
                <a:effectLst>
                  <a:outerShdw blurRad="38100" dist="19050" dir="2700000" algn="tl" rotWithShape="0">
                    <a:schemeClr val="dk1">
                      <a:alpha val="40000"/>
                    </a:schemeClr>
                  </a:outerShdw>
                </a:effectLst>
              </a:rPr>
              <a:t>bit</a:t>
            </a:r>
            <a:endParaRPr lang="en-US" sz="2800" b="1" dirty="0">
              <a:ln w="0"/>
              <a:solidFill>
                <a:srgbClr val="FF0000"/>
              </a:solidFill>
              <a:effectLst>
                <a:outerShdw blurRad="38100" dist="19050" dir="2700000" algn="tl" rotWithShape="0">
                  <a:schemeClr val="dk1">
                    <a:alpha val="40000"/>
                  </a:schemeClr>
                </a:outerShdw>
              </a:effectLst>
            </a:endParaRPr>
          </a:p>
        </p:txBody>
      </p:sp>
      <p:sp>
        <p:nvSpPr>
          <p:cNvPr id="26" name="矩形 25">
            <a:extLst>
              <a:ext uri="{FF2B5EF4-FFF2-40B4-BE49-F238E27FC236}">
                <a16:creationId xmlns:a16="http://schemas.microsoft.com/office/drawing/2014/main" id="{74BE7D7F-3B24-028F-DAD4-B5234E55B275}"/>
              </a:ext>
            </a:extLst>
          </p:cNvPr>
          <p:cNvSpPr/>
          <p:nvPr/>
        </p:nvSpPr>
        <p:spPr>
          <a:xfrm>
            <a:off x="4030646" y="956151"/>
            <a:ext cx="2072218" cy="49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solidFill>
              </a:rPr>
              <a:t>示波器核心指标采样率</a:t>
            </a:r>
            <a:endParaRPr lang="en-US" sz="2000" b="1" dirty="0">
              <a:solidFill>
                <a:schemeClr val="tx1"/>
              </a:solidFill>
            </a:endParaRPr>
          </a:p>
        </p:txBody>
      </p:sp>
      <p:sp>
        <p:nvSpPr>
          <p:cNvPr id="27" name="矩形 26">
            <a:extLst>
              <a:ext uri="{FF2B5EF4-FFF2-40B4-BE49-F238E27FC236}">
                <a16:creationId xmlns:a16="http://schemas.microsoft.com/office/drawing/2014/main" id="{F0C0F0DC-D347-CE98-D0B5-43381522F5B9}"/>
              </a:ext>
            </a:extLst>
          </p:cNvPr>
          <p:cNvSpPr/>
          <p:nvPr/>
        </p:nvSpPr>
        <p:spPr>
          <a:xfrm>
            <a:off x="6734425" y="959676"/>
            <a:ext cx="2072218" cy="49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solidFill>
              </a:rPr>
              <a:t>示波器核心指标高带宽通道数</a:t>
            </a:r>
            <a:endParaRPr lang="en-US" sz="2000" b="1" dirty="0">
              <a:solidFill>
                <a:schemeClr val="tx1"/>
              </a:solidFill>
            </a:endParaRPr>
          </a:p>
        </p:txBody>
      </p:sp>
      <p:sp>
        <p:nvSpPr>
          <p:cNvPr id="28" name="矩形 27">
            <a:extLst>
              <a:ext uri="{FF2B5EF4-FFF2-40B4-BE49-F238E27FC236}">
                <a16:creationId xmlns:a16="http://schemas.microsoft.com/office/drawing/2014/main" id="{56779C34-8E33-AFCC-2C5D-02CB7AAA6F04}"/>
              </a:ext>
            </a:extLst>
          </p:cNvPr>
          <p:cNvSpPr/>
          <p:nvPr/>
        </p:nvSpPr>
        <p:spPr>
          <a:xfrm>
            <a:off x="9438204" y="956151"/>
            <a:ext cx="2617364" cy="495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solidFill>
              </a:rPr>
              <a:t>示波器核心指标</a:t>
            </a:r>
            <a:endParaRPr lang="en-US" altLang="zh-CN" sz="2000" b="1" dirty="0">
              <a:solidFill>
                <a:schemeClr val="tx1"/>
              </a:solidFill>
            </a:endParaRPr>
          </a:p>
          <a:p>
            <a:pPr algn="ctr"/>
            <a:r>
              <a:rPr lang="zh-CN" altLang="en-US" sz="2000" b="1" dirty="0">
                <a:solidFill>
                  <a:schemeClr val="tx1"/>
                </a:solidFill>
              </a:rPr>
              <a:t>测试精度（</a:t>
            </a:r>
            <a:r>
              <a:rPr lang="en-US" altLang="zh-CN" sz="2000" b="1" dirty="0">
                <a:solidFill>
                  <a:schemeClr val="tx1"/>
                </a:solidFill>
              </a:rPr>
              <a:t>ADC</a:t>
            </a:r>
            <a:r>
              <a:rPr lang="zh-CN" altLang="en-US" sz="2000" b="1" dirty="0">
                <a:solidFill>
                  <a:schemeClr val="tx1"/>
                </a:solidFill>
              </a:rPr>
              <a:t>位数）</a:t>
            </a:r>
            <a:endParaRPr lang="en-US" sz="2000" b="1" dirty="0">
              <a:solidFill>
                <a:schemeClr val="tx1"/>
              </a:solidFill>
            </a:endParaRPr>
          </a:p>
        </p:txBody>
      </p:sp>
      <p:cxnSp>
        <p:nvCxnSpPr>
          <p:cNvPr id="29" name="直接箭头连接符 28">
            <a:extLst>
              <a:ext uri="{FF2B5EF4-FFF2-40B4-BE49-F238E27FC236}">
                <a16:creationId xmlns:a16="http://schemas.microsoft.com/office/drawing/2014/main" id="{2E8CC5DE-B58F-2EAB-A60F-51EB8C46DDC9}"/>
              </a:ext>
            </a:extLst>
          </p:cNvPr>
          <p:cNvCxnSpPr/>
          <p:nvPr/>
        </p:nvCxnSpPr>
        <p:spPr>
          <a:xfrm>
            <a:off x="2604490" y="3138928"/>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AA2BF811-769F-1091-F3E1-62F6AD0C902E}"/>
              </a:ext>
            </a:extLst>
          </p:cNvPr>
          <p:cNvCxnSpPr/>
          <p:nvPr/>
        </p:nvCxnSpPr>
        <p:spPr>
          <a:xfrm>
            <a:off x="5042359" y="3132390"/>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D20D63C3-DEC5-6531-0246-A0E4D41094C1}"/>
              </a:ext>
            </a:extLst>
          </p:cNvPr>
          <p:cNvCxnSpPr/>
          <p:nvPr/>
        </p:nvCxnSpPr>
        <p:spPr>
          <a:xfrm>
            <a:off x="2587822" y="4146899"/>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B08C2A89-5AB0-1DB3-46DE-7FD2BAF9A1C2}"/>
              </a:ext>
            </a:extLst>
          </p:cNvPr>
          <p:cNvCxnSpPr/>
          <p:nvPr/>
        </p:nvCxnSpPr>
        <p:spPr>
          <a:xfrm>
            <a:off x="5038727" y="2198351"/>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D9B5DF79-A984-FB7F-9342-4EE07019C97B}"/>
              </a:ext>
            </a:extLst>
          </p:cNvPr>
          <p:cNvCxnSpPr/>
          <p:nvPr/>
        </p:nvCxnSpPr>
        <p:spPr>
          <a:xfrm>
            <a:off x="5056531" y="4168382"/>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32CF4479-8BA5-AE8A-A47B-4E9F0BC4D3D9}"/>
              </a:ext>
            </a:extLst>
          </p:cNvPr>
          <p:cNvCxnSpPr/>
          <p:nvPr/>
        </p:nvCxnSpPr>
        <p:spPr>
          <a:xfrm>
            <a:off x="5056531" y="5200952"/>
            <a:ext cx="0" cy="513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a:extLst>
              <a:ext uri="{FF2B5EF4-FFF2-40B4-BE49-F238E27FC236}">
                <a16:creationId xmlns:a16="http://schemas.microsoft.com/office/drawing/2014/main" id="{5BC4F0E5-D359-61CD-F170-8FD99CF56074}"/>
              </a:ext>
            </a:extLst>
          </p:cNvPr>
          <p:cNvCxnSpPr/>
          <p:nvPr/>
        </p:nvCxnSpPr>
        <p:spPr>
          <a:xfrm>
            <a:off x="10829801" y="2295022"/>
            <a:ext cx="6350" cy="11004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CE616637-0EF0-B8C8-7D24-0F4EA073790B}"/>
              </a:ext>
            </a:extLst>
          </p:cNvPr>
          <p:cNvSpPr/>
          <p:nvPr/>
        </p:nvSpPr>
        <p:spPr>
          <a:xfrm>
            <a:off x="388198" y="4757823"/>
            <a:ext cx="9144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tx1"/>
                </a:solidFill>
              </a:rPr>
              <a:t>2013</a:t>
            </a:r>
            <a:endParaRPr lang="en-US" sz="2400" b="1" dirty="0">
              <a:solidFill>
                <a:schemeClr val="tx1"/>
              </a:solidFill>
            </a:endParaRPr>
          </a:p>
        </p:txBody>
      </p:sp>
    </p:spTree>
    <p:extLst>
      <p:ext uri="{BB962C8B-B14F-4D97-AF65-F5344CB8AC3E}">
        <p14:creationId xmlns:p14="http://schemas.microsoft.com/office/powerpoint/2010/main" val="4079321398"/>
      </p:ext>
    </p:extLst>
  </p:cSld>
  <p:clrMapOvr>
    <a:masterClrMapping/>
  </p:clrMapOvr>
  <mc:AlternateContent xmlns:mc="http://schemas.openxmlformats.org/markup-compatibility/2006" xmlns:p14="http://schemas.microsoft.com/office/powerpoint/2010/main">
    <mc:Choice Requires="p14">
      <p:transition p14:dur="10" advTm="16">
        <p:fade/>
      </p:transition>
    </mc:Choice>
    <mc:Fallback xmlns="">
      <p:transition advTm="1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619907" y="4165487"/>
            <a:ext cx="1320800" cy="1133541"/>
          </a:xfrm>
          <a:prstGeom prst="rect">
            <a:avLst/>
          </a:prstGeom>
          <a:noFill/>
          <a:ln w="9525">
            <a:noFill/>
            <a:miter lim="800000"/>
            <a:headEnd/>
            <a:tailEnd/>
          </a:ln>
          <a:effectLst/>
        </p:spPr>
      </p:pic>
      <p:graphicFrame>
        <p:nvGraphicFramePr>
          <p:cNvPr id="15" name="Chart 14" hidden="1"/>
          <p:cNvGraphicFramePr/>
          <p:nvPr/>
        </p:nvGraphicFramePr>
        <p:xfrm>
          <a:off x="1168404" y="2006600"/>
          <a:ext cx="9855201" cy="2912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hidden="1"/>
          <p:cNvGraphicFramePr/>
          <p:nvPr/>
        </p:nvGraphicFramePr>
        <p:xfrm>
          <a:off x="91442" y="4200320"/>
          <a:ext cx="11897361" cy="1693333"/>
        </p:xfrm>
        <a:graphic>
          <a:graphicData uri="http://schemas.openxmlformats.org/drawingml/2006/chart">
            <c:chart xmlns:c="http://schemas.openxmlformats.org/drawingml/2006/chart" xmlns:r="http://schemas.openxmlformats.org/officeDocument/2006/relationships" r:id="rId5"/>
          </a:graphicData>
        </a:graphic>
      </p:graphicFrame>
      <p:pic>
        <p:nvPicPr>
          <p:cNvPr id="22" name="Picture 3" descr="C:\Users\Jeremy.Graef\Desktop\wavemaster-series.png" hidden="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43140" y="3479071"/>
            <a:ext cx="1905665" cy="227946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840916" y="3464010"/>
            <a:ext cx="2494696" cy="543866"/>
          </a:xfrm>
          <a:prstGeom prst="rect">
            <a:avLst/>
          </a:prstGeom>
          <a:noFill/>
          <a:ln w="19050">
            <a:noFill/>
          </a:ln>
        </p:spPr>
        <p:txBody>
          <a:bodyPr wrap="square" rtlCol="0">
            <a:spAutoFit/>
          </a:bodyPr>
          <a:lstStyle/>
          <a:p>
            <a:pPr algn="ctr" eaLnBrk="1" hangingPunct="1"/>
            <a:r>
              <a:rPr lang="en-US" sz="1867" dirty="0">
                <a:solidFill>
                  <a:srgbClr val="C1870B"/>
                </a:solidFill>
                <a:effectLst>
                  <a:outerShdw blurRad="38100" dist="25400" dir="2700000" algn="tl" rotWithShape="0">
                    <a:srgbClr val="000000">
                      <a:alpha val="66000"/>
                    </a:srgbClr>
                  </a:outerShdw>
                </a:effectLst>
                <a:latin typeface="Arial" charset="0"/>
                <a:cs typeface="Arial" charset="0"/>
              </a:rPr>
              <a:t>WaveRunner</a:t>
            </a:r>
            <a:r>
              <a:rPr lang="en-US" altLang="zh-CN" sz="1867" dirty="0">
                <a:solidFill>
                  <a:srgbClr val="C1870B"/>
                </a:solidFill>
                <a:effectLst>
                  <a:outerShdw blurRad="38100" dist="25400" dir="2700000" algn="tl" rotWithShape="0">
                    <a:srgbClr val="000000">
                      <a:alpha val="66000"/>
                    </a:srgbClr>
                  </a:outerShdw>
                </a:effectLst>
                <a:latin typeface="Arial" charset="0"/>
                <a:cs typeface="Arial" charset="0"/>
              </a:rPr>
              <a:t>9000</a:t>
            </a:r>
            <a:endParaRPr lang="en-US" sz="1867" dirty="0">
              <a:solidFill>
                <a:srgbClr val="C1870B"/>
              </a:solidFill>
              <a:effectLst>
                <a:outerShdw blurRad="38100" dist="25400" dir="2700000" algn="tl" rotWithShape="0">
                  <a:srgbClr val="000000">
                    <a:alpha val="66000"/>
                  </a:srgbClr>
                </a:outerShdw>
              </a:effectLst>
              <a:latin typeface="Arial" charset="0"/>
              <a:cs typeface="Arial" charset="0"/>
            </a:endParaRPr>
          </a:p>
          <a:p>
            <a:pPr algn="ctr" eaLnBrk="1" hangingPunct="1"/>
            <a:r>
              <a:rPr lang="en-US" altLang="zh-CN" sz="1067" dirty="0">
                <a:solidFill>
                  <a:srgbClr val="C1870B"/>
                </a:solidFill>
                <a:effectLst>
                  <a:outerShdw blurRad="38100" dist="25400" dir="2700000" algn="tl" rotWithShape="0">
                    <a:srgbClr val="000000">
                      <a:alpha val="66000"/>
                    </a:srgbClr>
                  </a:outerShdw>
                </a:effectLst>
                <a:latin typeface="Arial" charset="0"/>
                <a:cs typeface="Arial" charset="0"/>
              </a:rPr>
              <a:t>5</a:t>
            </a:r>
            <a:r>
              <a:rPr lang="en-US" sz="1067" dirty="0">
                <a:solidFill>
                  <a:srgbClr val="C1870B"/>
                </a:solidFill>
                <a:effectLst>
                  <a:outerShdw blurRad="38100" dist="25400" dir="2700000" algn="tl" rotWithShape="0">
                    <a:srgbClr val="000000">
                      <a:alpha val="66000"/>
                    </a:srgbClr>
                  </a:outerShdw>
                </a:effectLst>
                <a:latin typeface="Arial" charset="0"/>
                <a:cs typeface="Arial" charset="0"/>
              </a:rPr>
              <a:t>00 MHz – 4 GHz</a:t>
            </a:r>
          </a:p>
        </p:txBody>
      </p:sp>
      <p:pic>
        <p:nvPicPr>
          <p:cNvPr id="28" name="LabMaster" descr="http://www.lecroy.com/images/labmaster10zi_serie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363968" y="3244406"/>
            <a:ext cx="2293349" cy="247901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477000" y="3322657"/>
            <a:ext cx="2806367" cy="543866"/>
          </a:xfrm>
          <a:prstGeom prst="rect">
            <a:avLst/>
          </a:prstGeom>
          <a:noFill/>
          <a:ln w="19050">
            <a:noFill/>
          </a:ln>
        </p:spPr>
        <p:txBody>
          <a:bodyPr wrap="square" rtlCol="0">
            <a:spAutoFit/>
          </a:bodyPr>
          <a:lstStyle/>
          <a:p>
            <a:pPr algn="ctr" eaLnBrk="1" hangingPunct="1"/>
            <a:r>
              <a:rPr lang="en-US" sz="1867" dirty="0" err="1">
                <a:solidFill>
                  <a:srgbClr val="C1870B"/>
                </a:solidFill>
                <a:effectLst>
                  <a:outerShdw blurRad="38100" dist="25400" dir="2700000" algn="tl" rotWithShape="0">
                    <a:srgbClr val="000000">
                      <a:alpha val="66000"/>
                    </a:srgbClr>
                  </a:outerShdw>
                </a:effectLst>
                <a:latin typeface="Arial" charset="0"/>
                <a:cs typeface="Arial" charset="0"/>
              </a:rPr>
              <a:t>WaveMaster</a:t>
            </a:r>
            <a:r>
              <a:rPr lang="en-US" sz="1867" dirty="0">
                <a:solidFill>
                  <a:srgbClr val="C1870B"/>
                </a:solidFill>
                <a:effectLst>
                  <a:outerShdw blurRad="38100" dist="25400" dir="2700000" algn="tl" rotWithShape="0">
                    <a:srgbClr val="000000">
                      <a:alpha val="66000"/>
                    </a:srgbClr>
                  </a:outerShdw>
                </a:effectLst>
                <a:latin typeface="Arial" charset="0"/>
                <a:cs typeface="Arial" charset="0"/>
              </a:rPr>
              <a:t> 8Z</a:t>
            </a:r>
          </a:p>
          <a:p>
            <a:pPr algn="ctr" eaLnBrk="1" hangingPunct="1"/>
            <a:r>
              <a:rPr lang="en-US" sz="1067" dirty="0">
                <a:solidFill>
                  <a:srgbClr val="C1870B"/>
                </a:solidFill>
                <a:effectLst>
                  <a:outerShdw blurRad="38100" dist="25400" dir="2700000" algn="tl" rotWithShape="0">
                    <a:srgbClr val="000000">
                      <a:alpha val="66000"/>
                    </a:srgbClr>
                  </a:outerShdw>
                </a:effectLst>
                <a:latin typeface="Arial" charset="0"/>
                <a:cs typeface="Arial" charset="0"/>
              </a:rPr>
              <a:t>4 GHz – 16 GHz</a:t>
            </a:r>
          </a:p>
        </p:txBody>
      </p:sp>
      <p:sp>
        <p:nvSpPr>
          <p:cNvPr id="38" name="TextBox 37"/>
          <p:cNvSpPr txBox="1"/>
          <p:nvPr/>
        </p:nvSpPr>
        <p:spPr>
          <a:xfrm>
            <a:off x="9601760" y="2971800"/>
            <a:ext cx="1917391" cy="543866"/>
          </a:xfrm>
          <a:prstGeom prst="rect">
            <a:avLst/>
          </a:prstGeom>
          <a:noFill/>
          <a:ln w="19050">
            <a:noFill/>
          </a:ln>
        </p:spPr>
        <p:txBody>
          <a:bodyPr wrap="square" rtlCol="0">
            <a:spAutoFit/>
          </a:bodyPr>
          <a:lstStyle/>
          <a:p>
            <a:pPr algn="ctr" eaLnBrk="1" hangingPunct="1"/>
            <a:r>
              <a:rPr lang="en-US" sz="1867" dirty="0" err="1">
                <a:solidFill>
                  <a:srgbClr val="CC9900"/>
                </a:solidFill>
                <a:effectLst>
                  <a:outerShdw blurRad="38100" dist="25400" dir="2700000" algn="tl" rotWithShape="0">
                    <a:srgbClr val="000000">
                      <a:alpha val="66000"/>
                    </a:srgbClr>
                  </a:outerShdw>
                </a:effectLst>
                <a:latin typeface="Arial" charset="0"/>
                <a:cs typeface="Arial" charset="0"/>
              </a:rPr>
              <a:t>LabMaster</a:t>
            </a:r>
            <a:r>
              <a:rPr lang="en-US" sz="1867" dirty="0">
                <a:solidFill>
                  <a:srgbClr val="CC9900"/>
                </a:solidFill>
                <a:effectLst>
                  <a:outerShdw blurRad="38100" dist="25400" dir="2700000" algn="tl" rotWithShape="0">
                    <a:srgbClr val="000000">
                      <a:alpha val="66000"/>
                    </a:srgbClr>
                  </a:outerShdw>
                </a:effectLst>
                <a:latin typeface="Arial" charset="0"/>
                <a:cs typeface="Arial" charset="0"/>
              </a:rPr>
              <a:t> 10Z</a:t>
            </a:r>
          </a:p>
          <a:p>
            <a:pPr algn="ctr" eaLnBrk="1" hangingPunct="1"/>
            <a:r>
              <a:rPr lang="en-US" sz="1067" dirty="0">
                <a:solidFill>
                  <a:srgbClr val="CC9900"/>
                </a:solidFill>
                <a:effectLst>
                  <a:outerShdw blurRad="38100" dist="25400" dir="2700000" algn="tl" rotWithShape="0">
                    <a:srgbClr val="000000">
                      <a:alpha val="66000"/>
                    </a:srgbClr>
                  </a:outerShdw>
                </a:effectLst>
                <a:latin typeface="Arial" charset="0"/>
                <a:cs typeface="Arial" charset="0"/>
              </a:rPr>
              <a:t>20 GHz – 100 GHz</a:t>
            </a:r>
          </a:p>
        </p:txBody>
      </p:sp>
      <p:pic>
        <p:nvPicPr>
          <p:cNvPr id="20" name="WavePro" descr="http://www.lecroy.com/images/wavepro-series.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62800" y="3994088"/>
            <a:ext cx="1658601" cy="17928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169360" y="2438400"/>
            <a:ext cx="1708016" cy="708079"/>
          </a:xfrm>
          <a:prstGeom prst="rect">
            <a:avLst/>
          </a:prstGeom>
          <a:noFill/>
          <a:ln w="19050">
            <a:noFill/>
          </a:ln>
        </p:spPr>
        <p:txBody>
          <a:bodyPr wrap="square" rtlCol="0">
            <a:spAutoFit/>
          </a:bodyPr>
          <a:lstStyle/>
          <a:p>
            <a:pPr algn="ctr"/>
            <a:r>
              <a:rPr lang="en-US" sz="1867" dirty="0">
                <a:solidFill>
                  <a:srgbClr val="00B050"/>
                </a:solidFill>
                <a:effectLst>
                  <a:outerShdw blurRad="38100" dist="25400" dir="2700000" algn="tl" rotWithShape="0">
                    <a:srgbClr val="000000">
                      <a:alpha val="66000"/>
                    </a:srgbClr>
                  </a:outerShdw>
                </a:effectLst>
                <a:latin typeface="Arial" charset="0"/>
                <a:cs typeface="Arial" charset="0"/>
              </a:rPr>
              <a:t>HDO6000B</a:t>
            </a:r>
          </a:p>
          <a:p>
            <a:pPr algn="ctr"/>
            <a:r>
              <a:rPr lang="en-US" sz="1067" dirty="0">
                <a:solidFill>
                  <a:srgbClr val="00B050"/>
                </a:solidFill>
                <a:effectLst>
                  <a:outerShdw blurRad="38100" dist="25400" dir="2700000" algn="tl" rotWithShape="0">
                    <a:srgbClr val="000000">
                      <a:alpha val="66000"/>
                    </a:srgbClr>
                  </a:outerShdw>
                </a:effectLst>
                <a:latin typeface="Arial" charset="0"/>
                <a:cs typeface="Arial" charset="0"/>
              </a:rPr>
              <a:t>350 MHz – 1 GHz</a:t>
            </a:r>
          </a:p>
          <a:p>
            <a:pPr algn="ctr" eaLnBrk="1" hangingPunct="1"/>
            <a:endParaRPr lang="en-US" sz="1067" dirty="0">
              <a:solidFill>
                <a:srgbClr val="C1870B"/>
              </a:solidFill>
              <a:effectLst>
                <a:outerShdw blurRad="38100" dist="25400" dir="2700000" algn="tl" rotWithShape="0">
                  <a:srgbClr val="000000">
                    <a:alpha val="66000"/>
                  </a:srgbClr>
                </a:outerShdw>
              </a:effectLst>
              <a:latin typeface="Arial" charset="0"/>
              <a:cs typeface="Arial" charset="0"/>
            </a:endParaRPr>
          </a:p>
        </p:txBody>
      </p:sp>
      <p:sp>
        <p:nvSpPr>
          <p:cNvPr id="3" name="Title 2"/>
          <p:cNvSpPr>
            <a:spLocks noGrp="1"/>
          </p:cNvSpPr>
          <p:nvPr>
            <p:ph type="title"/>
          </p:nvPr>
        </p:nvSpPr>
        <p:spPr>
          <a:xfrm>
            <a:off x="126916" y="110427"/>
            <a:ext cx="11480800" cy="609600"/>
          </a:xfrm>
        </p:spPr>
        <p:txBody>
          <a:bodyPr/>
          <a:lstStyle/>
          <a:p>
            <a:r>
              <a:rPr lang="en-US" dirty="0"/>
              <a:t>Teledyne </a:t>
            </a:r>
            <a:r>
              <a:rPr lang="en-US" dirty="0" err="1"/>
              <a:t>LeCroy</a:t>
            </a:r>
            <a:r>
              <a:rPr lang="en-US" dirty="0"/>
              <a:t> </a:t>
            </a:r>
            <a:r>
              <a:rPr lang="zh-CN" altLang="en-US" dirty="0"/>
              <a:t>示波器产品线</a:t>
            </a:r>
            <a:endParaRPr lang="en-US" dirty="0"/>
          </a:p>
        </p:txBody>
      </p:sp>
      <p:sp>
        <p:nvSpPr>
          <p:cNvPr id="43" name="TextBox 42"/>
          <p:cNvSpPr txBox="1"/>
          <p:nvPr/>
        </p:nvSpPr>
        <p:spPr>
          <a:xfrm>
            <a:off x="3039058" y="2439663"/>
            <a:ext cx="2293345" cy="995401"/>
          </a:xfrm>
          <a:prstGeom prst="rect">
            <a:avLst/>
          </a:prstGeom>
          <a:noFill/>
          <a:ln w="19050">
            <a:noFill/>
          </a:ln>
        </p:spPr>
        <p:txBody>
          <a:bodyPr wrap="square" rtlCol="0">
            <a:spAutoFit/>
          </a:bodyPr>
          <a:lstStyle/>
          <a:p>
            <a:pPr algn="ctr"/>
            <a:r>
              <a:rPr lang="en-US" sz="1867" dirty="0" err="1">
                <a:solidFill>
                  <a:srgbClr val="00B050"/>
                </a:solidFill>
                <a:effectLst>
                  <a:outerShdw blurRad="38100" dist="25400" dir="2700000" algn="tl" rotWithShape="0">
                    <a:srgbClr val="000000">
                      <a:alpha val="66000"/>
                    </a:srgbClr>
                  </a:outerShdw>
                </a:effectLst>
                <a:latin typeface="Arial" charset="0"/>
                <a:cs typeface="Arial" charset="0"/>
              </a:rPr>
              <a:t>W</a:t>
            </a:r>
            <a:r>
              <a:rPr lang="en-US" altLang="zh-CN" sz="1867" dirty="0" err="1">
                <a:solidFill>
                  <a:srgbClr val="00B050"/>
                </a:solidFill>
                <a:effectLst>
                  <a:outerShdw blurRad="38100" dist="25400" dir="2700000" algn="tl" rotWithShape="0">
                    <a:srgbClr val="000000">
                      <a:alpha val="66000"/>
                    </a:srgbClr>
                  </a:outerShdw>
                </a:effectLst>
                <a:latin typeface="Arial" charset="0"/>
                <a:cs typeface="Arial" charset="0"/>
              </a:rPr>
              <a:t>aveRunner</a:t>
            </a:r>
            <a:r>
              <a:rPr lang="en-US" altLang="zh-CN" sz="1867" dirty="0">
                <a:solidFill>
                  <a:srgbClr val="00B050"/>
                </a:solidFill>
                <a:effectLst>
                  <a:outerShdw blurRad="38100" dist="25400" dir="2700000" algn="tl" rotWithShape="0">
                    <a:srgbClr val="000000">
                      <a:alpha val="66000"/>
                    </a:srgbClr>
                  </a:outerShdw>
                </a:effectLst>
                <a:latin typeface="Arial" charset="0"/>
                <a:cs typeface="Arial" charset="0"/>
              </a:rPr>
              <a:t>/</a:t>
            </a:r>
          </a:p>
          <a:p>
            <a:pPr algn="ctr"/>
            <a:r>
              <a:rPr lang="en-US" altLang="zh-CN" sz="1867" dirty="0">
                <a:solidFill>
                  <a:srgbClr val="00B050"/>
                </a:solidFill>
                <a:effectLst>
                  <a:outerShdw blurRad="38100" dist="25400" dir="2700000" algn="tl" rotWithShape="0">
                    <a:srgbClr val="000000">
                      <a:alpha val="66000"/>
                    </a:srgbClr>
                  </a:outerShdw>
                </a:effectLst>
                <a:latin typeface="Arial" charset="0"/>
                <a:cs typeface="Arial" charset="0"/>
              </a:rPr>
              <a:t>MDA </a:t>
            </a:r>
            <a:r>
              <a:rPr lang="en-US" sz="1867" dirty="0">
                <a:solidFill>
                  <a:srgbClr val="00B050"/>
                </a:solidFill>
                <a:effectLst>
                  <a:outerShdw blurRad="38100" dist="25400" dir="2700000" algn="tl" rotWithShape="0">
                    <a:srgbClr val="000000">
                      <a:alpha val="66000"/>
                    </a:srgbClr>
                  </a:outerShdw>
                </a:effectLst>
                <a:latin typeface="Arial" charset="0"/>
                <a:cs typeface="Arial" charset="0"/>
              </a:rPr>
              <a:t>8000HD</a:t>
            </a:r>
          </a:p>
          <a:p>
            <a:pPr algn="ctr"/>
            <a:r>
              <a:rPr lang="en-US" sz="1067" dirty="0">
                <a:solidFill>
                  <a:srgbClr val="00B050"/>
                </a:solidFill>
                <a:effectLst>
                  <a:outerShdw blurRad="38100" dist="25400" dir="2700000" algn="tl" rotWithShape="0">
                    <a:srgbClr val="000000">
                      <a:alpha val="66000"/>
                    </a:srgbClr>
                  </a:outerShdw>
                </a:effectLst>
                <a:latin typeface="Arial" charset="0"/>
                <a:cs typeface="Arial" charset="0"/>
              </a:rPr>
              <a:t>350 MHz – 2 GHz</a:t>
            </a:r>
          </a:p>
          <a:p>
            <a:pPr algn="ctr" eaLnBrk="1" hangingPunct="1"/>
            <a:endParaRPr lang="en-US" sz="1067" dirty="0">
              <a:solidFill>
                <a:srgbClr val="C1870B"/>
              </a:solidFill>
              <a:effectLst>
                <a:outerShdw blurRad="38100" dist="25400" dir="2700000" algn="tl" rotWithShape="0">
                  <a:srgbClr val="000000">
                    <a:alpha val="66000"/>
                  </a:srgbClr>
                </a:outerShdw>
              </a:effectLst>
              <a:latin typeface="Arial" charset="0"/>
              <a:cs typeface="Arial" charset="0"/>
            </a:endParaRPr>
          </a:p>
        </p:txBody>
      </p:sp>
      <p:pic>
        <p:nvPicPr>
          <p:cNvPr id="46" name="Picture 45"/>
          <p:cNvPicPr>
            <a:picLocks noChangeAspect="1"/>
          </p:cNvPicPr>
          <p:nvPr/>
        </p:nvPicPr>
        <p:blipFill>
          <a:blip r:embed="rId9" cstate="print"/>
          <a:stretch>
            <a:fillRect/>
          </a:stretch>
        </p:blipFill>
        <p:spPr>
          <a:xfrm>
            <a:off x="5651432" y="1101790"/>
            <a:ext cx="1587021" cy="1284823"/>
          </a:xfrm>
          <a:prstGeom prst="rect">
            <a:avLst/>
          </a:prstGeom>
        </p:spPr>
      </p:pic>
      <p:sp>
        <p:nvSpPr>
          <p:cNvPr id="59" name="TextBox 58"/>
          <p:cNvSpPr txBox="1"/>
          <p:nvPr/>
        </p:nvSpPr>
        <p:spPr>
          <a:xfrm>
            <a:off x="5619684" y="2479600"/>
            <a:ext cx="1718705" cy="543867"/>
          </a:xfrm>
          <a:prstGeom prst="rect">
            <a:avLst/>
          </a:prstGeom>
          <a:noFill/>
          <a:ln w="19050">
            <a:noFill/>
          </a:ln>
        </p:spPr>
        <p:txBody>
          <a:bodyPr wrap="square" rtlCol="0">
            <a:spAutoFit/>
          </a:bodyPr>
          <a:lstStyle/>
          <a:p>
            <a:pPr algn="ctr"/>
            <a:r>
              <a:rPr lang="en-US" sz="1867" dirty="0" err="1">
                <a:solidFill>
                  <a:srgbClr val="00B050"/>
                </a:solidFill>
                <a:effectLst>
                  <a:outerShdw blurRad="38100" dist="25400" dir="2700000" algn="tl" rotWithShape="0">
                    <a:srgbClr val="000000">
                      <a:alpha val="66000"/>
                    </a:srgbClr>
                  </a:outerShdw>
                </a:effectLst>
                <a:latin typeface="Arial" charset="0"/>
                <a:cs typeface="Arial" charset="0"/>
              </a:rPr>
              <a:t>W</a:t>
            </a:r>
            <a:r>
              <a:rPr lang="en-US" altLang="zh-CN" sz="1867" dirty="0" err="1">
                <a:solidFill>
                  <a:srgbClr val="00B050"/>
                </a:solidFill>
                <a:effectLst>
                  <a:outerShdw blurRad="38100" dist="25400" dir="2700000" algn="tl" rotWithShape="0">
                    <a:srgbClr val="000000">
                      <a:alpha val="66000"/>
                    </a:srgbClr>
                  </a:outerShdw>
                </a:effectLst>
                <a:latin typeface="Arial" charset="0"/>
                <a:cs typeface="Arial" charset="0"/>
              </a:rPr>
              <a:t>avePro</a:t>
            </a:r>
            <a:r>
              <a:rPr lang="en-US" altLang="zh-CN" sz="1867" dirty="0">
                <a:solidFill>
                  <a:srgbClr val="00B050"/>
                </a:solidFill>
                <a:effectLst>
                  <a:outerShdw blurRad="38100" dist="25400" dir="2700000" algn="tl" rotWithShape="0">
                    <a:srgbClr val="000000">
                      <a:alpha val="66000"/>
                    </a:srgbClr>
                  </a:outerShdw>
                </a:effectLst>
                <a:latin typeface="Arial" charset="0"/>
                <a:cs typeface="Arial" charset="0"/>
              </a:rPr>
              <a:t> HD</a:t>
            </a:r>
            <a:endParaRPr lang="en-US" sz="1867" dirty="0">
              <a:solidFill>
                <a:srgbClr val="00B050"/>
              </a:solidFill>
              <a:effectLst>
                <a:outerShdw blurRad="38100" dist="25400" dir="2700000" algn="tl" rotWithShape="0">
                  <a:srgbClr val="000000">
                    <a:alpha val="66000"/>
                  </a:srgbClr>
                </a:outerShdw>
              </a:effectLst>
              <a:latin typeface="Arial" charset="0"/>
              <a:cs typeface="Arial" charset="0"/>
            </a:endParaRPr>
          </a:p>
          <a:p>
            <a:pPr algn="ctr"/>
            <a:r>
              <a:rPr lang="en-US" sz="1067" dirty="0">
                <a:solidFill>
                  <a:srgbClr val="00B050"/>
                </a:solidFill>
                <a:effectLst>
                  <a:outerShdw blurRad="38100" dist="25400" dir="2700000" algn="tl" rotWithShape="0">
                    <a:srgbClr val="000000">
                      <a:alpha val="66000"/>
                    </a:srgbClr>
                  </a:outerShdw>
                </a:effectLst>
                <a:latin typeface="Arial" charset="0"/>
                <a:cs typeface="Arial" charset="0"/>
              </a:rPr>
              <a:t>2.5 GHz – 8 GH</a:t>
            </a:r>
            <a:r>
              <a:rPr lang="en-US" altLang="zh-CN" sz="1067" dirty="0">
                <a:solidFill>
                  <a:srgbClr val="00B050"/>
                </a:solidFill>
                <a:effectLst>
                  <a:outerShdw blurRad="38100" dist="25400" dir="2700000" algn="tl" rotWithShape="0">
                    <a:srgbClr val="000000">
                      <a:alpha val="66000"/>
                    </a:srgbClr>
                  </a:outerShdw>
                </a:effectLst>
                <a:latin typeface="Arial" charset="0"/>
                <a:cs typeface="Arial" charset="0"/>
              </a:rPr>
              <a:t>z</a:t>
            </a:r>
            <a:endParaRPr lang="en-US" sz="1067" dirty="0">
              <a:solidFill>
                <a:srgbClr val="00B050"/>
              </a:solidFill>
              <a:effectLst>
                <a:outerShdw blurRad="38100" dist="25400" dir="2700000" algn="tl" rotWithShape="0">
                  <a:srgbClr val="000000">
                    <a:alpha val="66000"/>
                  </a:srgbClr>
                </a:outerShdw>
              </a:effectLst>
              <a:latin typeface="Arial" charset="0"/>
              <a:cs typeface="Arial" charset="0"/>
            </a:endParaRPr>
          </a:p>
        </p:txBody>
      </p:sp>
      <p:pic>
        <p:nvPicPr>
          <p:cNvPr id="49" name="Picture 48">
            <a:extLst>
              <a:ext uri="{FF2B5EF4-FFF2-40B4-BE49-F238E27FC236}">
                <a16:creationId xmlns:a16="http://schemas.microsoft.com/office/drawing/2014/main" id="{31672034-882B-4B60-8F05-888BEF67AC2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149761" y="983599"/>
            <a:ext cx="2086835" cy="1391919"/>
          </a:xfrm>
          <a:prstGeom prst="rect">
            <a:avLst/>
          </a:prstGeom>
        </p:spPr>
      </p:pic>
      <p:cxnSp>
        <p:nvCxnSpPr>
          <p:cNvPr id="44" name="直接连接符 43"/>
          <p:cNvCxnSpPr/>
          <p:nvPr/>
        </p:nvCxnSpPr>
        <p:spPr>
          <a:xfrm>
            <a:off x="1257300" y="5562600"/>
            <a:ext cx="995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054100" y="1498600"/>
            <a:ext cx="0" cy="40640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38100" y="4953000"/>
            <a:ext cx="914400" cy="508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a:t>分辨率</a:t>
            </a:r>
          </a:p>
        </p:txBody>
      </p:sp>
      <p:sp>
        <p:nvSpPr>
          <p:cNvPr id="53" name="TextBox 52"/>
          <p:cNvSpPr txBox="1"/>
          <p:nvPr/>
        </p:nvSpPr>
        <p:spPr>
          <a:xfrm>
            <a:off x="342900" y="4140201"/>
            <a:ext cx="609600" cy="338554"/>
          </a:xfrm>
          <a:prstGeom prst="rect">
            <a:avLst/>
          </a:prstGeom>
          <a:noFill/>
        </p:spPr>
        <p:txBody>
          <a:bodyPr wrap="square" rtlCol="0">
            <a:spAutoFit/>
          </a:bodyPr>
          <a:lstStyle/>
          <a:p>
            <a:r>
              <a:rPr lang="en-US" altLang="zh-CN" sz="1600" dirty="0"/>
              <a:t>8bit</a:t>
            </a:r>
            <a:endParaRPr lang="zh-CN" altLang="en-US" sz="1600" dirty="0"/>
          </a:p>
        </p:txBody>
      </p:sp>
      <p:sp>
        <p:nvSpPr>
          <p:cNvPr id="54" name="TextBox 53"/>
          <p:cNvSpPr txBox="1"/>
          <p:nvPr/>
        </p:nvSpPr>
        <p:spPr>
          <a:xfrm>
            <a:off x="197161" y="1810753"/>
            <a:ext cx="711200" cy="338554"/>
          </a:xfrm>
          <a:prstGeom prst="rect">
            <a:avLst/>
          </a:prstGeom>
          <a:noFill/>
        </p:spPr>
        <p:txBody>
          <a:bodyPr wrap="square" rtlCol="0">
            <a:spAutoFit/>
          </a:bodyPr>
          <a:lstStyle/>
          <a:p>
            <a:r>
              <a:rPr lang="en-US" altLang="zh-CN" sz="1600" dirty="0"/>
              <a:t>12bit</a:t>
            </a:r>
            <a:endParaRPr lang="zh-CN" altLang="en-US" sz="1600" dirty="0"/>
          </a:p>
        </p:txBody>
      </p:sp>
      <p:sp>
        <p:nvSpPr>
          <p:cNvPr id="55" name="圆角矩形 54"/>
          <p:cNvSpPr/>
          <p:nvPr/>
        </p:nvSpPr>
        <p:spPr>
          <a:xfrm>
            <a:off x="850900" y="5664200"/>
            <a:ext cx="812800" cy="406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a:t>带宽</a:t>
            </a:r>
          </a:p>
        </p:txBody>
      </p:sp>
      <p:cxnSp>
        <p:nvCxnSpPr>
          <p:cNvPr id="61" name="直接箭头连接符 60"/>
          <p:cNvCxnSpPr/>
          <p:nvPr/>
        </p:nvCxnSpPr>
        <p:spPr>
          <a:xfrm flipV="1">
            <a:off x="1054100" y="1295400"/>
            <a:ext cx="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11214100" y="5562600"/>
            <a:ext cx="20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054100" y="5562600"/>
            <a:ext cx="2032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562100" y="5664201"/>
            <a:ext cx="1219200" cy="338554"/>
          </a:xfrm>
          <a:prstGeom prst="rect">
            <a:avLst/>
          </a:prstGeom>
          <a:noFill/>
        </p:spPr>
        <p:txBody>
          <a:bodyPr wrap="square" rtlCol="0">
            <a:spAutoFit/>
          </a:bodyPr>
          <a:lstStyle/>
          <a:p>
            <a:r>
              <a:rPr lang="en-US" altLang="zh-CN" sz="1600" dirty="0"/>
              <a:t>350 MHz</a:t>
            </a:r>
            <a:endParaRPr lang="zh-CN" altLang="en-US" sz="1600" dirty="0"/>
          </a:p>
        </p:txBody>
      </p:sp>
      <p:sp>
        <p:nvSpPr>
          <p:cNvPr id="77" name="TextBox 76"/>
          <p:cNvSpPr txBox="1"/>
          <p:nvPr/>
        </p:nvSpPr>
        <p:spPr>
          <a:xfrm>
            <a:off x="2679700" y="5664201"/>
            <a:ext cx="1219200" cy="338554"/>
          </a:xfrm>
          <a:prstGeom prst="rect">
            <a:avLst/>
          </a:prstGeom>
          <a:noFill/>
        </p:spPr>
        <p:txBody>
          <a:bodyPr wrap="square" rtlCol="0">
            <a:spAutoFit/>
          </a:bodyPr>
          <a:lstStyle/>
          <a:p>
            <a:r>
              <a:rPr lang="en-US" altLang="zh-CN" sz="1600" dirty="0"/>
              <a:t>500 MHz</a:t>
            </a:r>
            <a:endParaRPr lang="zh-CN" altLang="en-US" sz="1600" dirty="0"/>
          </a:p>
        </p:txBody>
      </p:sp>
      <p:sp>
        <p:nvSpPr>
          <p:cNvPr id="78" name="TextBox 77"/>
          <p:cNvSpPr txBox="1"/>
          <p:nvPr/>
        </p:nvSpPr>
        <p:spPr>
          <a:xfrm>
            <a:off x="3797300" y="5664200"/>
            <a:ext cx="1219200" cy="338554"/>
          </a:xfrm>
          <a:prstGeom prst="rect">
            <a:avLst/>
          </a:prstGeom>
          <a:noFill/>
        </p:spPr>
        <p:txBody>
          <a:bodyPr wrap="square" rtlCol="0">
            <a:spAutoFit/>
          </a:bodyPr>
          <a:lstStyle/>
          <a:p>
            <a:r>
              <a:rPr lang="en-US" altLang="zh-CN" sz="1600" dirty="0"/>
              <a:t>1 GHz</a:t>
            </a:r>
            <a:endParaRPr lang="zh-CN" altLang="en-US" sz="1600" dirty="0"/>
          </a:p>
        </p:txBody>
      </p:sp>
      <p:sp>
        <p:nvSpPr>
          <p:cNvPr id="79" name="TextBox 78"/>
          <p:cNvSpPr txBox="1"/>
          <p:nvPr/>
        </p:nvSpPr>
        <p:spPr>
          <a:xfrm>
            <a:off x="4610100" y="5664200"/>
            <a:ext cx="1219200" cy="338554"/>
          </a:xfrm>
          <a:prstGeom prst="rect">
            <a:avLst/>
          </a:prstGeom>
          <a:noFill/>
        </p:spPr>
        <p:txBody>
          <a:bodyPr wrap="square" rtlCol="0">
            <a:spAutoFit/>
          </a:bodyPr>
          <a:lstStyle/>
          <a:p>
            <a:r>
              <a:rPr lang="en-US" altLang="zh-CN" sz="1600" dirty="0"/>
              <a:t>2 GHz</a:t>
            </a:r>
            <a:endParaRPr lang="zh-CN" altLang="en-US" sz="1600" dirty="0"/>
          </a:p>
        </p:txBody>
      </p:sp>
      <p:sp>
        <p:nvSpPr>
          <p:cNvPr id="80" name="TextBox 79"/>
          <p:cNvSpPr txBox="1"/>
          <p:nvPr/>
        </p:nvSpPr>
        <p:spPr>
          <a:xfrm>
            <a:off x="5422900" y="5664201"/>
            <a:ext cx="1219200" cy="338554"/>
          </a:xfrm>
          <a:prstGeom prst="rect">
            <a:avLst/>
          </a:prstGeom>
          <a:noFill/>
        </p:spPr>
        <p:txBody>
          <a:bodyPr wrap="square" rtlCol="0">
            <a:spAutoFit/>
          </a:bodyPr>
          <a:lstStyle/>
          <a:p>
            <a:r>
              <a:rPr lang="en-US" altLang="zh-CN" sz="1600" dirty="0"/>
              <a:t>2.5 GHz</a:t>
            </a:r>
            <a:endParaRPr lang="zh-CN" altLang="en-US" sz="1600" dirty="0"/>
          </a:p>
        </p:txBody>
      </p:sp>
      <p:sp>
        <p:nvSpPr>
          <p:cNvPr id="81" name="TextBox 80"/>
          <p:cNvSpPr txBox="1"/>
          <p:nvPr/>
        </p:nvSpPr>
        <p:spPr>
          <a:xfrm>
            <a:off x="6337300" y="5664200"/>
            <a:ext cx="1219200" cy="338554"/>
          </a:xfrm>
          <a:prstGeom prst="rect">
            <a:avLst/>
          </a:prstGeom>
          <a:noFill/>
        </p:spPr>
        <p:txBody>
          <a:bodyPr wrap="square" rtlCol="0">
            <a:spAutoFit/>
          </a:bodyPr>
          <a:lstStyle/>
          <a:p>
            <a:r>
              <a:rPr lang="en-US" altLang="zh-CN" sz="1600" dirty="0"/>
              <a:t>4 GHz</a:t>
            </a:r>
            <a:endParaRPr lang="zh-CN" altLang="en-US" sz="1600" dirty="0"/>
          </a:p>
        </p:txBody>
      </p:sp>
      <p:sp>
        <p:nvSpPr>
          <p:cNvPr id="82" name="TextBox 81"/>
          <p:cNvSpPr txBox="1"/>
          <p:nvPr/>
        </p:nvSpPr>
        <p:spPr>
          <a:xfrm>
            <a:off x="7150100" y="5664200"/>
            <a:ext cx="1219200" cy="338554"/>
          </a:xfrm>
          <a:prstGeom prst="rect">
            <a:avLst/>
          </a:prstGeom>
          <a:noFill/>
        </p:spPr>
        <p:txBody>
          <a:bodyPr wrap="square" rtlCol="0">
            <a:spAutoFit/>
          </a:bodyPr>
          <a:lstStyle/>
          <a:p>
            <a:r>
              <a:rPr lang="en-US" altLang="zh-CN" sz="1600" dirty="0"/>
              <a:t>8 GHz</a:t>
            </a:r>
            <a:endParaRPr lang="zh-CN" altLang="en-US" sz="1600" dirty="0"/>
          </a:p>
        </p:txBody>
      </p:sp>
      <p:sp>
        <p:nvSpPr>
          <p:cNvPr id="83" name="TextBox 82"/>
          <p:cNvSpPr txBox="1"/>
          <p:nvPr/>
        </p:nvSpPr>
        <p:spPr>
          <a:xfrm>
            <a:off x="7962900" y="5664200"/>
            <a:ext cx="1219200" cy="338554"/>
          </a:xfrm>
          <a:prstGeom prst="rect">
            <a:avLst/>
          </a:prstGeom>
          <a:noFill/>
        </p:spPr>
        <p:txBody>
          <a:bodyPr wrap="square" rtlCol="0">
            <a:spAutoFit/>
          </a:bodyPr>
          <a:lstStyle/>
          <a:p>
            <a:r>
              <a:rPr lang="en-US" altLang="zh-CN" sz="1600" dirty="0"/>
              <a:t>20 GHz</a:t>
            </a:r>
            <a:endParaRPr lang="zh-CN" altLang="en-US" sz="1600" dirty="0"/>
          </a:p>
        </p:txBody>
      </p:sp>
      <p:sp>
        <p:nvSpPr>
          <p:cNvPr id="86" name="TextBox 85"/>
          <p:cNvSpPr txBox="1"/>
          <p:nvPr/>
        </p:nvSpPr>
        <p:spPr>
          <a:xfrm>
            <a:off x="8877300" y="5664200"/>
            <a:ext cx="1219200" cy="338554"/>
          </a:xfrm>
          <a:prstGeom prst="rect">
            <a:avLst/>
          </a:prstGeom>
          <a:noFill/>
        </p:spPr>
        <p:txBody>
          <a:bodyPr wrap="square" rtlCol="0">
            <a:spAutoFit/>
          </a:bodyPr>
          <a:lstStyle/>
          <a:p>
            <a:r>
              <a:rPr lang="en-US" altLang="zh-CN" sz="1600" dirty="0"/>
              <a:t>30 GHz</a:t>
            </a:r>
            <a:endParaRPr lang="zh-CN" altLang="en-US" sz="1600" dirty="0"/>
          </a:p>
        </p:txBody>
      </p:sp>
      <p:sp>
        <p:nvSpPr>
          <p:cNvPr id="87" name="TextBox 86"/>
          <p:cNvSpPr txBox="1"/>
          <p:nvPr/>
        </p:nvSpPr>
        <p:spPr>
          <a:xfrm>
            <a:off x="9791700" y="5664200"/>
            <a:ext cx="1219200" cy="338554"/>
          </a:xfrm>
          <a:prstGeom prst="rect">
            <a:avLst/>
          </a:prstGeom>
          <a:noFill/>
        </p:spPr>
        <p:txBody>
          <a:bodyPr wrap="square" rtlCol="0">
            <a:spAutoFit/>
          </a:bodyPr>
          <a:lstStyle/>
          <a:p>
            <a:r>
              <a:rPr lang="en-US" altLang="zh-CN" sz="1600" dirty="0"/>
              <a:t>59 GHz</a:t>
            </a:r>
            <a:endParaRPr lang="zh-CN" altLang="en-US" sz="1600" dirty="0"/>
          </a:p>
        </p:txBody>
      </p:sp>
      <p:sp>
        <p:nvSpPr>
          <p:cNvPr id="88" name="TextBox 87"/>
          <p:cNvSpPr txBox="1"/>
          <p:nvPr/>
        </p:nvSpPr>
        <p:spPr>
          <a:xfrm>
            <a:off x="10604500" y="5664201"/>
            <a:ext cx="1219200" cy="338554"/>
          </a:xfrm>
          <a:prstGeom prst="rect">
            <a:avLst/>
          </a:prstGeom>
          <a:noFill/>
        </p:spPr>
        <p:txBody>
          <a:bodyPr wrap="square" rtlCol="0">
            <a:spAutoFit/>
          </a:bodyPr>
          <a:lstStyle/>
          <a:p>
            <a:r>
              <a:rPr lang="en-US" altLang="zh-CN" sz="1600" dirty="0"/>
              <a:t>100 GHz</a:t>
            </a:r>
            <a:endParaRPr lang="zh-CN" altLang="en-US" sz="1600" dirty="0"/>
          </a:p>
        </p:txBody>
      </p:sp>
      <p:pic>
        <p:nvPicPr>
          <p:cNvPr id="4" name="Picture 3">
            <a:extLst>
              <a:ext uri="{FF2B5EF4-FFF2-40B4-BE49-F238E27FC236}">
                <a16:creationId xmlns:a16="http://schemas.microsoft.com/office/drawing/2014/main" id="{9DDAEB0D-B220-D967-291F-F4EB6EE72E08}"/>
              </a:ext>
            </a:extLst>
          </p:cNvPr>
          <p:cNvPicPr>
            <a:picLocks noChangeAspect="1"/>
          </p:cNvPicPr>
          <p:nvPr/>
        </p:nvPicPr>
        <p:blipFill>
          <a:blip r:embed="rId11"/>
          <a:stretch>
            <a:fillRect/>
          </a:stretch>
        </p:blipFill>
        <p:spPr>
          <a:xfrm>
            <a:off x="1301743" y="935781"/>
            <a:ext cx="1816360" cy="1391919"/>
          </a:xfrm>
          <a:prstGeom prst="rect">
            <a:avLst/>
          </a:prstGeom>
        </p:spPr>
      </p:pic>
      <p:pic>
        <p:nvPicPr>
          <p:cNvPr id="5" name="Content Placeholder 10" descr="A black electronic device with a screen">
            <a:extLst>
              <a:ext uri="{FF2B5EF4-FFF2-40B4-BE49-F238E27FC236}">
                <a16:creationId xmlns:a16="http://schemas.microsoft.com/office/drawing/2014/main" id="{5ECCCA08-458C-FC16-81B7-992931188AF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364" t="4931" r="11364" b="4931"/>
          <a:stretch/>
        </p:blipFill>
        <p:spPr>
          <a:xfrm>
            <a:off x="8353257" y="1026216"/>
            <a:ext cx="1944163" cy="1511915"/>
          </a:xfrm>
          <a:prstGeom prst="rect">
            <a:avLst/>
          </a:prstGeom>
        </p:spPr>
      </p:pic>
      <p:sp>
        <p:nvSpPr>
          <p:cNvPr id="6" name="TextBox 5">
            <a:extLst>
              <a:ext uri="{FF2B5EF4-FFF2-40B4-BE49-F238E27FC236}">
                <a16:creationId xmlns:a16="http://schemas.microsoft.com/office/drawing/2014/main" id="{523684F8-FBE2-3646-E10B-E380D7C3A9F2}"/>
              </a:ext>
            </a:extLst>
          </p:cNvPr>
          <p:cNvSpPr txBox="1"/>
          <p:nvPr/>
        </p:nvSpPr>
        <p:spPr>
          <a:xfrm>
            <a:off x="8131575" y="2500435"/>
            <a:ext cx="2527400" cy="543867"/>
          </a:xfrm>
          <a:prstGeom prst="rect">
            <a:avLst/>
          </a:prstGeom>
          <a:noFill/>
          <a:ln w="19050">
            <a:noFill/>
          </a:ln>
        </p:spPr>
        <p:txBody>
          <a:bodyPr wrap="square" rtlCol="0">
            <a:spAutoFit/>
          </a:bodyPr>
          <a:lstStyle/>
          <a:p>
            <a:pPr algn="ctr" eaLnBrk="1" hangingPunct="1"/>
            <a:r>
              <a:rPr lang="en-US" sz="1867" dirty="0">
                <a:solidFill>
                  <a:srgbClr val="00B050"/>
                </a:solidFill>
                <a:effectLst>
                  <a:outerShdw blurRad="38100" dist="25400" dir="2700000" algn="tl" rotWithShape="0">
                    <a:srgbClr val="000000">
                      <a:alpha val="66000"/>
                    </a:srgbClr>
                  </a:outerShdw>
                </a:effectLst>
                <a:latin typeface="Arial" charset="0"/>
                <a:cs typeface="Arial" charset="0"/>
              </a:rPr>
              <a:t>W</a:t>
            </a:r>
            <a:r>
              <a:rPr lang="en-US" altLang="zh-CN" sz="1867" dirty="0">
                <a:solidFill>
                  <a:srgbClr val="00B050"/>
                </a:solidFill>
                <a:effectLst>
                  <a:outerShdw blurRad="38100" dist="25400" dir="2700000" algn="tl" rotWithShape="0">
                    <a:srgbClr val="000000">
                      <a:alpha val="66000"/>
                    </a:srgbClr>
                  </a:outerShdw>
                </a:effectLst>
                <a:latin typeface="Arial" charset="0"/>
                <a:cs typeface="Arial" charset="0"/>
              </a:rPr>
              <a:t>aveMaster8000HD</a:t>
            </a:r>
            <a:endParaRPr lang="en-US" sz="1867" dirty="0">
              <a:solidFill>
                <a:srgbClr val="00B050"/>
              </a:solidFill>
              <a:effectLst>
                <a:outerShdw blurRad="38100" dist="25400" dir="2700000" algn="tl" rotWithShape="0">
                  <a:srgbClr val="000000">
                    <a:alpha val="66000"/>
                  </a:srgbClr>
                </a:outerShdw>
              </a:effectLst>
              <a:latin typeface="Arial" charset="0"/>
              <a:cs typeface="Arial" charset="0"/>
            </a:endParaRPr>
          </a:p>
          <a:p>
            <a:pPr algn="ctr"/>
            <a:r>
              <a:rPr lang="en-US" sz="1067">
                <a:solidFill>
                  <a:srgbClr val="00B050"/>
                </a:solidFill>
                <a:effectLst>
                  <a:outerShdw blurRad="38100" dist="25400" dir="2700000" algn="tl" rotWithShape="0">
                    <a:srgbClr val="000000">
                      <a:alpha val="66000"/>
                    </a:srgbClr>
                  </a:outerShdw>
                </a:effectLst>
                <a:latin typeface="Arial" charset="0"/>
                <a:cs typeface="Arial" charset="0"/>
              </a:rPr>
              <a:t>6 </a:t>
            </a:r>
            <a:r>
              <a:rPr lang="en-US" sz="1067" dirty="0">
                <a:solidFill>
                  <a:srgbClr val="00B050"/>
                </a:solidFill>
                <a:effectLst>
                  <a:outerShdw blurRad="38100" dist="25400" dir="2700000" algn="tl" rotWithShape="0">
                    <a:srgbClr val="000000">
                      <a:alpha val="66000"/>
                    </a:srgbClr>
                  </a:outerShdw>
                </a:effectLst>
                <a:latin typeface="Arial" charset="0"/>
                <a:cs typeface="Arial" charset="0"/>
              </a:rPr>
              <a:t>GHz – 65 GH</a:t>
            </a:r>
            <a:r>
              <a:rPr lang="en-US" altLang="zh-CN" sz="1067" dirty="0">
                <a:solidFill>
                  <a:srgbClr val="00B050"/>
                </a:solidFill>
                <a:effectLst>
                  <a:outerShdw blurRad="38100" dist="25400" dir="2700000" algn="tl" rotWithShape="0">
                    <a:srgbClr val="000000">
                      <a:alpha val="66000"/>
                    </a:srgbClr>
                  </a:outerShdw>
                </a:effectLst>
                <a:latin typeface="Arial" charset="0"/>
                <a:cs typeface="Arial" charset="0"/>
              </a:rPr>
              <a:t>z    320GS/s</a:t>
            </a:r>
            <a:endParaRPr lang="en-US" sz="1067" dirty="0">
              <a:solidFill>
                <a:srgbClr val="00B050"/>
              </a:solidFill>
              <a:effectLst>
                <a:outerShdw blurRad="38100" dist="25400" dir="2700000" algn="tl" rotWithShape="0">
                  <a:srgbClr val="000000">
                    <a:alpha val="66000"/>
                  </a:srgbClr>
                </a:outerShdw>
              </a:effectLst>
              <a:latin typeface="Arial" charset="0"/>
              <a:cs typeface="Arial" charset="0"/>
            </a:endParaRPr>
          </a:p>
        </p:txBody>
      </p:sp>
      <p:sp>
        <p:nvSpPr>
          <p:cNvPr id="7" name="TextBox 87">
            <a:extLst>
              <a:ext uri="{FF2B5EF4-FFF2-40B4-BE49-F238E27FC236}">
                <a16:creationId xmlns:a16="http://schemas.microsoft.com/office/drawing/2014/main" id="{A4934D80-583A-11CC-2DAF-45EA8E90D2D2}"/>
              </a:ext>
            </a:extLst>
          </p:cNvPr>
          <p:cNvSpPr txBox="1"/>
          <p:nvPr/>
        </p:nvSpPr>
        <p:spPr>
          <a:xfrm>
            <a:off x="10269005" y="5981105"/>
            <a:ext cx="1219200" cy="338554"/>
          </a:xfrm>
          <a:prstGeom prst="rect">
            <a:avLst/>
          </a:prstGeom>
          <a:noFill/>
        </p:spPr>
        <p:txBody>
          <a:bodyPr wrap="square" rtlCol="0">
            <a:spAutoFit/>
          </a:bodyPr>
          <a:lstStyle/>
          <a:p>
            <a:r>
              <a:rPr lang="zh-CN" altLang="en-US" sz="1600" dirty="0"/>
              <a:t>高达</a:t>
            </a:r>
            <a:r>
              <a:rPr lang="en-US" altLang="zh-CN" sz="1600" dirty="0"/>
              <a:t>80CH</a:t>
            </a:r>
            <a:endParaRPr lang="zh-CN" altLang="en-US" sz="1600" dirty="0"/>
          </a:p>
        </p:txBody>
      </p:sp>
    </p:spTree>
    <p:extLst>
      <p:ext uri="{BB962C8B-B14F-4D97-AF65-F5344CB8AC3E}">
        <p14:creationId xmlns:p14="http://schemas.microsoft.com/office/powerpoint/2010/main" val="3433196766"/>
      </p:ext>
    </p:extLst>
  </p:cSld>
  <p:clrMapOvr>
    <a:masterClrMapping/>
  </p:clrMapOvr>
  <mc:AlternateContent xmlns:mc="http://schemas.openxmlformats.org/markup-compatibility/2006" xmlns:p14="http://schemas.microsoft.com/office/powerpoint/2010/main">
    <mc:Choice Requires="p14">
      <p:transition spd="med" p14:dur="700" advTm="20">
        <p:fade/>
      </p:transition>
    </mc:Choice>
    <mc:Fallback xmlns="">
      <p:transition spd="med" advTm="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25" fill="hold">
                                          <p:stCondLst>
                                            <p:cond delay="0"/>
                                          </p:stCondLst>
                                        </p:cTn>
                                        <p:tgtEl>
                                          <p:spTgt spid="6"/>
                                        </p:tgtEl>
                                        <p:attrNameLst>
                                          <p:attrName>r</p:attrName>
                                        </p:attrNameLst>
                                      </p:cBhvr>
                                    </p:animRot>
                                    <p:animRot by="-240000">
                                      <p:cBhvr>
                                        <p:cTn id="7" dur="450" fill="hold">
                                          <p:stCondLst>
                                            <p:cond delay="450"/>
                                          </p:stCondLst>
                                        </p:cTn>
                                        <p:tgtEl>
                                          <p:spTgt spid="6"/>
                                        </p:tgtEl>
                                        <p:attrNameLst>
                                          <p:attrName>r</p:attrName>
                                        </p:attrNameLst>
                                      </p:cBhvr>
                                    </p:animRot>
                                    <p:animRot by="240000">
                                      <p:cBhvr>
                                        <p:cTn id="8" dur="450" fill="hold">
                                          <p:stCondLst>
                                            <p:cond delay="900"/>
                                          </p:stCondLst>
                                        </p:cTn>
                                        <p:tgtEl>
                                          <p:spTgt spid="6"/>
                                        </p:tgtEl>
                                        <p:attrNameLst>
                                          <p:attrName>r</p:attrName>
                                        </p:attrNameLst>
                                      </p:cBhvr>
                                    </p:animRot>
                                    <p:animRot by="-240000">
                                      <p:cBhvr>
                                        <p:cTn id="9" dur="450" fill="hold">
                                          <p:stCondLst>
                                            <p:cond delay="1350"/>
                                          </p:stCondLst>
                                        </p:cTn>
                                        <p:tgtEl>
                                          <p:spTgt spid="6"/>
                                        </p:tgtEl>
                                        <p:attrNameLst>
                                          <p:attrName>r</p:attrName>
                                        </p:attrNameLst>
                                      </p:cBhvr>
                                    </p:animRot>
                                    <p:animRot by="120000">
                                      <p:cBhvr>
                                        <p:cTn id="10" dur="450" fill="hold">
                                          <p:stCondLst>
                                            <p:cond delay="1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225" fill="hold">
                                          <p:stCondLst>
                                            <p:cond delay="0"/>
                                          </p:stCondLst>
                                        </p:cTn>
                                        <p:tgtEl>
                                          <p:spTgt spid="5"/>
                                        </p:tgtEl>
                                        <p:attrNameLst>
                                          <p:attrName>r</p:attrName>
                                        </p:attrNameLst>
                                      </p:cBhvr>
                                    </p:animRot>
                                    <p:animRot by="-240000">
                                      <p:cBhvr>
                                        <p:cTn id="13" dur="450" fill="hold">
                                          <p:stCondLst>
                                            <p:cond delay="450"/>
                                          </p:stCondLst>
                                        </p:cTn>
                                        <p:tgtEl>
                                          <p:spTgt spid="5"/>
                                        </p:tgtEl>
                                        <p:attrNameLst>
                                          <p:attrName>r</p:attrName>
                                        </p:attrNameLst>
                                      </p:cBhvr>
                                    </p:animRot>
                                    <p:animRot by="240000">
                                      <p:cBhvr>
                                        <p:cTn id="14" dur="450" fill="hold">
                                          <p:stCondLst>
                                            <p:cond delay="900"/>
                                          </p:stCondLst>
                                        </p:cTn>
                                        <p:tgtEl>
                                          <p:spTgt spid="5"/>
                                        </p:tgtEl>
                                        <p:attrNameLst>
                                          <p:attrName>r</p:attrName>
                                        </p:attrNameLst>
                                      </p:cBhvr>
                                    </p:animRot>
                                    <p:animRot by="-240000">
                                      <p:cBhvr>
                                        <p:cTn id="15" dur="450" fill="hold">
                                          <p:stCondLst>
                                            <p:cond delay="1350"/>
                                          </p:stCondLst>
                                        </p:cTn>
                                        <p:tgtEl>
                                          <p:spTgt spid="5"/>
                                        </p:tgtEl>
                                        <p:attrNameLst>
                                          <p:attrName>r</p:attrName>
                                        </p:attrNameLst>
                                      </p:cBhvr>
                                    </p:animRot>
                                    <p:animRot by="120000">
                                      <p:cBhvr>
                                        <p:cTn id="16" dur="450" fill="hold">
                                          <p:stCondLst>
                                            <p:cond delay="18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225" fill="hold">
                                          <p:stCondLst>
                                            <p:cond delay="0"/>
                                          </p:stCondLst>
                                        </p:cTn>
                                        <p:tgtEl>
                                          <p:spTgt spid="28"/>
                                        </p:tgtEl>
                                        <p:attrNameLst>
                                          <p:attrName>r</p:attrName>
                                        </p:attrNameLst>
                                      </p:cBhvr>
                                    </p:animRot>
                                    <p:animRot by="-240000">
                                      <p:cBhvr>
                                        <p:cTn id="21" dur="450" fill="hold">
                                          <p:stCondLst>
                                            <p:cond delay="450"/>
                                          </p:stCondLst>
                                        </p:cTn>
                                        <p:tgtEl>
                                          <p:spTgt spid="28"/>
                                        </p:tgtEl>
                                        <p:attrNameLst>
                                          <p:attrName>r</p:attrName>
                                        </p:attrNameLst>
                                      </p:cBhvr>
                                    </p:animRot>
                                    <p:animRot by="240000">
                                      <p:cBhvr>
                                        <p:cTn id="22" dur="450" fill="hold">
                                          <p:stCondLst>
                                            <p:cond delay="900"/>
                                          </p:stCondLst>
                                        </p:cTn>
                                        <p:tgtEl>
                                          <p:spTgt spid="28"/>
                                        </p:tgtEl>
                                        <p:attrNameLst>
                                          <p:attrName>r</p:attrName>
                                        </p:attrNameLst>
                                      </p:cBhvr>
                                    </p:animRot>
                                    <p:animRot by="-240000">
                                      <p:cBhvr>
                                        <p:cTn id="23" dur="450" fill="hold">
                                          <p:stCondLst>
                                            <p:cond delay="1350"/>
                                          </p:stCondLst>
                                        </p:cTn>
                                        <p:tgtEl>
                                          <p:spTgt spid="28"/>
                                        </p:tgtEl>
                                        <p:attrNameLst>
                                          <p:attrName>r</p:attrName>
                                        </p:attrNameLst>
                                      </p:cBhvr>
                                    </p:animRot>
                                    <p:animRot by="120000">
                                      <p:cBhvr>
                                        <p:cTn id="24" dur="450" fill="hold">
                                          <p:stCondLst>
                                            <p:cond delay="1800"/>
                                          </p:stCondLst>
                                        </p:cTn>
                                        <p:tgtEl>
                                          <p:spTgt spid="28"/>
                                        </p:tgtEl>
                                        <p:attrNameLst>
                                          <p:attrName>r</p:attrName>
                                        </p:attrNameLst>
                                      </p:cBhvr>
                                    </p:animRot>
                                  </p:childTnLst>
                                </p:cTn>
                              </p:par>
                              <p:par>
                                <p:cTn id="25" presetID="32" presetClass="emph" presetSubtype="0" fill="hold" grpId="0" nodeType="withEffect">
                                  <p:stCondLst>
                                    <p:cond delay="0"/>
                                  </p:stCondLst>
                                  <p:childTnLst>
                                    <p:animRot by="120000">
                                      <p:cBhvr>
                                        <p:cTn id="26" dur="225" fill="hold">
                                          <p:stCondLst>
                                            <p:cond delay="0"/>
                                          </p:stCondLst>
                                        </p:cTn>
                                        <p:tgtEl>
                                          <p:spTgt spid="38"/>
                                        </p:tgtEl>
                                        <p:attrNameLst>
                                          <p:attrName>r</p:attrName>
                                        </p:attrNameLst>
                                      </p:cBhvr>
                                    </p:animRot>
                                    <p:animRot by="-240000">
                                      <p:cBhvr>
                                        <p:cTn id="27" dur="450" fill="hold">
                                          <p:stCondLst>
                                            <p:cond delay="450"/>
                                          </p:stCondLst>
                                        </p:cTn>
                                        <p:tgtEl>
                                          <p:spTgt spid="38"/>
                                        </p:tgtEl>
                                        <p:attrNameLst>
                                          <p:attrName>r</p:attrName>
                                        </p:attrNameLst>
                                      </p:cBhvr>
                                    </p:animRot>
                                    <p:animRot by="240000">
                                      <p:cBhvr>
                                        <p:cTn id="28" dur="450" fill="hold">
                                          <p:stCondLst>
                                            <p:cond delay="900"/>
                                          </p:stCondLst>
                                        </p:cTn>
                                        <p:tgtEl>
                                          <p:spTgt spid="38"/>
                                        </p:tgtEl>
                                        <p:attrNameLst>
                                          <p:attrName>r</p:attrName>
                                        </p:attrNameLst>
                                      </p:cBhvr>
                                    </p:animRot>
                                    <p:animRot by="-240000">
                                      <p:cBhvr>
                                        <p:cTn id="29" dur="450" fill="hold">
                                          <p:stCondLst>
                                            <p:cond delay="1350"/>
                                          </p:stCondLst>
                                        </p:cTn>
                                        <p:tgtEl>
                                          <p:spTgt spid="38"/>
                                        </p:tgtEl>
                                        <p:attrNameLst>
                                          <p:attrName>r</p:attrName>
                                        </p:attrNameLst>
                                      </p:cBhvr>
                                    </p:animRot>
                                    <p:animRot by="120000">
                                      <p:cBhvr>
                                        <p:cTn id="30" dur="450" fill="hold">
                                          <p:stCondLst>
                                            <p:cond delay="1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B75E-D0B2-4791-BB8E-47AD07B278B0}"/>
              </a:ext>
            </a:extLst>
          </p:cNvPr>
          <p:cNvSpPr>
            <a:spLocks noGrp="1"/>
          </p:cNvSpPr>
          <p:nvPr>
            <p:ph type="title"/>
          </p:nvPr>
        </p:nvSpPr>
        <p:spPr/>
        <p:txBody>
          <a:bodyPr/>
          <a:lstStyle/>
          <a:p>
            <a:r>
              <a:rPr kumimoji="1" lang="zh-CN" altLang="en-US" dirty="0"/>
              <a:t>其他电子测量仪器</a:t>
            </a:r>
            <a:endParaRPr lang="en-US" dirty="0"/>
          </a:p>
        </p:txBody>
      </p:sp>
      <p:sp>
        <p:nvSpPr>
          <p:cNvPr id="4" name="Date Placeholder 3">
            <a:extLst>
              <a:ext uri="{FF2B5EF4-FFF2-40B4-BE49-F238E27FC236}">
                <a16:creationId xmlns:a16="http://schemas.microsoft.com/office/drawing/2014/main" id="{2FFB3E0C-39DF-431D-9872-212BCE3A895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1F8C3-B2F4-4A74-9E84-AFF4010E9C8B}" type="datetime1">
              <a:rPr kumimoji="0" lang="en-US" sz="933"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11/7/2025</a:t>
            </a:fld>
            <a:endParaRPr kumimoji="0" lang="en-US" sz="933"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Footer Placeholder 4">
            <a:extLst>
              <a:ext uri="{FF2B5EF4-FFF2-40B4-BE49-F238E27FC236}">
                <a16:creationId xmlns:a16="http://schemas.microsoft.com/office/drawing/2014/main" id="{F7091137-F5CC-41D4-85CA-2ED3F84B0C6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prstClr val="white"/>
                </a:solidFill>
                <a:effectLst/>
                <a:uLnTx/>
                <a:uFillTx/>
                <a:latin typeface="Arial" pitchFamily="34" charset="0"/>
                <a:ea typeface="+mn-ea"/>
                <a:cs typeface="Arial" pitchFamily="34" charset="0"/>
              </a:rPr>
              <a:t>Company Confidential</a:t>
            </a:r>
            <a:endParaRPr kumimoji="0" lang="en-US" sz="933"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Slide Number Placeholder 5">
            <a:extLst>
              <a:ext uri="{FF2B5EF4-FFF2-40B4-BE49-F238E27FC236}">
                <a16:creationId xmlns:a16="http://schemas.microsoft.com/office/drawing/2014/main" id="{4F9F7C8B-930B-4D86-8F95-B3BE4BB565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33"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33"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8" name="Content Placeholder 7">
            <a:extLst>
              <a:ext uri="{FF2B5EF4-FFF2-40B4-BE49-F238E27FC236}">
                <a16:creationId xmlns:a16="http://schemas.microsoft.com/office/drawing/2014/main" id="{E2872643-C6CF-4011-88F1-AE1FF4D350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6416" y="850838"/>
            <a:ext cx="4194792" cy="2775016"/>
          </a:xfrm>
        </p:spPr>
      </p:pic>
      <p:sp>
        <p:nvSpPr>
          <p:cNvPr id="9" name="TextBox 8">
            <a:extLst>
              <a:ext uri="{FF2B5EF4-FFF2-40B4-BE49-F238E27FC236}">
                <a16:creationId xmlns:a16="http://schemas.microsoft.com/office/drawing/2014/main" id="{B11A4248-5B2E-4B75-B8B6-0768B4B052BE}"/>
              </a:ext>
            </a:extLst>
          </p:cNvPr>
          <p:cNvSpPr txBox="1"/>
          <p:nvPr/>
        </p:nvSpPr>
        <p:spPr>
          <a:xfrm>
            <a:off x="406400" y="905236"/>
            <a:ext cx="5410200" cy="5355308"/>
          </a:xfrm>
          <a:prstGeom prst="rect">
            <a:avLst/>
          </a:prstGeom>
          <a:noFill/>
        </p:spPr>
        <p:txBody>
          <a:bodyPr wrap="squar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srgbClr val="0076C0"/>
                </a:solidFill>
                <a:effectLst/>
                <a:uLnTx/>
                <a:uFillTx/>
                <a:latin typeface="Arial" pitchFamily="34" charset="0"/>
                <a:ea typeface="+mn-ea"/>
                <a:cs typeface="Arial" pitchFamily="34" charset="0"/>
              </a:rPr>
              <a:t>AWG</a:t>
            </a: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Arial"/>
                <a:ea typeface="+mn-ea"/>
                <a:cs typeface="+mn-cs"/>
              </a:rPr>
              <a:t>16bit</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 </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垂直分辨率</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正弦波输出能力最高</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2GHz </a:t>
            </a: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Arial"/>
              </a:rPr>
              <a:t>12GS/s </a:t>
            </a:r>
            <a:r>
              <a:rPr lang="zh-CN" altLang="en-US" dirty="0">
                <a:solidFill>
                  <a:prstClr val="black"/>
                </a:solidFill>
                <a:latin typeface="Arial"/>
              </a:rPr>
              <a:t>采样率</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2,4,8</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输出通道及</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8,16,32</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路数字输出通道可选</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最高</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±12V </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输出能力</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4Gpts </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波表长度</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AWG\AFG </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功能二合一</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srgbClr val="0076C0"/>
                </a:solidFill>
                <a:effectLst/>
                <a:uLnTx/>
                <a:uFillTx/>
                <a:latin typeface="Arial" pitchFamily="34" charset="0"/>
                <a:ea typeface="+mn-ea"/>
                <a:cs typeface="Arial" pitchFamily="34" charset="0"/>
              </a:rPr>
              <a:t>TDR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2400" b="0" i="0" u="none" strike="noStrike" kern="1200" cap="none" spc="0" normalizeH="0" baseline="0" noProof="0" dirty="0">
              <a:ln>
                <a:noFill/>
              </a:ln>
              <a:solidFill>
                <a:srgbClr val="0076C0"/>
              </a:solidFill>
              <a:effectLst/>
              <a:uLnTx/>
              <a:uFillTx/>
              <a:latin typeface="Arial" pitchFamily="34" charset="0"/>
              <a:ea typeface="+mn-ea"/>
              <a:cs typeface="Arial" pitchFamily="34" charset="0"/>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最高</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40GHz @ 4</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端口</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最快上升时间</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9.5ps</a:t>
            </a: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单端，差分和混合模式</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实时去嵌及仿真</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空间分辨率 </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1mm</a:t>
            </a:r>
          </a:p>
          <a:p>
            <a:pPr marL="285736" marR="0" lvl="0" indent="-285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内置</a:t>
            </a:r>
            <a:r>
              <a:rPr kumimoji="0" lang="en-US" altLang="zh-CN" sz="1800" b="0" i="0" u="none" strike="noStrike" kern="1200" cap="none" spc="0" normalizeH="0" baseline="0" noProof="0" dirty="0">
                <a:ln>
                  <a:noFill/>
                </a:ln>
                <a:solidFill>
                  <a:prstClr val="black"/>
                </a:solidFill>
                <a:effectLst/>
                <a:uLnTx/>
                <a:uFillTx/>
                <a:latin typeface="Arial"/>
                <a:ea typeface="+mn-ea"/>
                <a:cs typeface="+mn-cs"/>
              </a:rPr>
              <a:t>OSLT, </a:t>
            </a:r>
            <a:r>
              <a:rPr kumimoji="0" lang="zh-CN" altLang="en-US" sz="1800" b="0" i="0" u="none" strike="noStrike" kern="1200" cap="none" spc="0" normalizeH="0" baseline="0" noProof="0" dirty="0">
                <a:ln>
                  <a:noFill/>
                </a:ln>
                <a:solidFill>
                  <a:prstClr val="black"/>
                </a:solidFill>
                <a:effectLst/>
                <a:uLnTx/>
                <a:uFillTx/>
                <a:latin typeface="Arial"/>
                <a:ea typeface="+mn-ea"/>
                <a:cs typeface="+mn-cs"/>
              </a:rPr>
              <a:t>无需手动校准</a:t>
            </a:r>
            <a:endParaRPr kumimoji="0" lang="en-US" altLang="zh-CN"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AE453EC8-3C60-446A-8922-8D02A74113B8}"/>
              </a:ext>
            </a:extLst>
          </p:cNvPr>
          <p:cNvPicPr>
            <a:picLocks noChangeAspect="1"/>
          </p:cNvPicPr>
          <p:nvPr/>
        </p:nvPicPr>
        <p:blipFill>
          <a:blip r:embed="rId3"/>
          <a:stretch>
            <a:fillRect/>
          </a:stretch>
        </p:blipFill>
        <p:spPr>
          <a:xfrm>
            <a:off x="5029200" y="3962400"/>
            <a:ext cx="6981825" cy="1885950"/>
          </a:xfrm>
          <a:prstGeom prst="rect">
            <a:avLst/>
          </a:prstGeom>
        </p:spPr>
      </p:pic>
    </p:spTree>
    <p:extLst>
      <p:ext uri="{BB962C8B-B14F-4D97-AF65-F5344CB8AC3E}">
        <p14:creationId xmlns:p14="http://schemas.microsoft.com/office/powerpoint/2010/main" val="1812395346"/>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zh-CN" altLang="en-US" dirty="0"/>
              <a:t>案例分享</a:t>
            </a:r>
            <a:r>
              <a:rPr lang="en-US" altLang="zh-CN" dirty="0"/>
              <a:t>&amp;</a:t>
            </a:r>
            <a:r>
              <a:rPr lang="zh-CN" altLang="en-US" dirty="0"/>
              <a:t>力科测试解决方案</a:t>
            </a:r>
            <a:endParaRPr lang="en-US" altLang="zh-CN" dirty="0"/>
          </a:p>
        </p:txBody>
      </p:sp>
    </p:spTree>
    <p:extLst>
      <p:ext uri="{BB962C8B-B14F-4D97-AF65-F5344CB8AC3E}">
        <p14:creationId xmlns:p14="http://schemas.microsoft.com/office/powerpoint/2010/main" val="2342826604"/>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CIDATA" val="NO"/>
  <p:tag name="INCLUDEFOOTER" val="No"/>
  <p:tag name="UNRESCOMPEXT" val="YES"/>
  <p:tag name="COMPSENS" val="NO"/>
  <p:tag name="CONFLEGPRI" val="NO"/>
  <p:tag name="PIIDATA" val="NO"/>
  <p:tag name="CUIDATA" val="NO"/>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7d691f6f-0fcb-48fb-9638-b7c57b113856}"/>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9.3"/>
</p:tagLst>
</file>

<file path=ppt/tags/tag6.xml><?xml version="1.0" encoding="utf-8"?>
<p:tagLst xmlns:a="http://schemas.openxmlformats.org/drawingml/2006/main" xmlns:r="http://schemas.openxmlformats.org/officeDocument/2006/relationships" xmlns:p="http://schemas.openxmlformats.org/presentationml/2006/main">
  <p:tag name="TIMING" val="|1.3|1|0.6"/>
</p:tagLst>
</file>

<file path=ppt/tags/tag7.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TeledyneLeCroy Blue Theme">
  <a:themeElements>
    <a:clrScheme name="Teledyne LeCroy Theme Colors">
      <a:dk1>
        <a:sysClr val="windowText" lastClr="000000"/>
      </a:dk1>
      <a:lt1>
        <a:sysClr val="window" lastClr="FFFFFF"/>
      </a:lt1>
      <a:dk2>
        <a:srgbClr val="000000"/>
      </a:dk2>
      <a:lt2>
        <a:srgbClr val="595959"/>
      </a:lt2>
      <a:accent1>
        <a:srgbClr val="A5A5A5"/>
      </a:accent1>
      <a:accent2>
        <a:srgbClr val="0076C0"/>
      </a:accent2>
      <a:accent3>
        <a:srgbClr val="CC9900"/>
      </a:accent3>
      <a:accent4>
        <a:srgbClr val="000000"/>
      </a:accent4>
      <a:accent5>
        <a:srgbClr val="D8D8D8"/>
      </a:accent5>
      <a:accent6>
        <a:srgbClr val="002060"/>
      </a:accent6>
      <a:hlink>
        <a:srgbClr val="0076C0"/>
      </a:hlink>
      <a:folHlink>
        <a:srgbClr val="5CC151"/>
      </a:folHlink>
    </a:clrScheme>
    <a:fontScheme name="Teledyne LeCroy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5">
    <a:dk1>
      <a:srgbClr val="000000"/>
    </a:dk1>
    <a:lt1>
      <a:srgbClr val="FFFFFF"/>
    </a:lt1>
    <a:dk2>
      <a:srgbClr val="000000"/>
    </a:dk2>
    <a:lt2>
      <a:srgbClr val="808080"/>
    </a:lt2>
    <a:accent1>
      <a:srgbClr val="C0C0C0"/>
    </a:accent1>
    <a:accent2>
      <a:srgbClr val="007AC3"/>
    </a:accent2>
    <a:accent3>
      <a:srgbClr val="C1870B"/>
    </a:accent3>
    <a:accent4>
      <a:srgbClr val="000000"/>
    </a:accent4>
    <a:accent5>
      <a:srgbClr val="DCDCDC"/>
    </a:accent5>
    <a:accent6>
      <a:srgbClr val="5CC151"/>
    </a:accent6>
    <a:hlink>
      <a:srgbClr val="007AC3"/>
    </a:hlink>
    <a:folHlink>
      <a:srgbClr val="5CC1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
    <a:dk1>
      <a:srgbClr val="000000"/>
    </a:dk1>
    <a:lt1>
      <a:srgbClr val="FFFFFF"/>
    </a:lt1>
    <a:dk2>
      <a:srgbClr val="000000"/>
    </a:dk2>
    <a:lt2>
      <a:srgbClr val="808080"/>
    </a:lt2>
    <a:accent1>
      <a:srgbClr val="C0C0C0"/>
    </a:accent1>
    <a:accent2>
      <a:srgbClr val="007AC3"/>
    </a:accent2>
    <a:accent3>
      <a:srgbClr val="C1870B"/>
    </a:accent3>
    <a:accent4>
      <a:srgbClr val="000000"/>
    </a:accent4>
    <a:accent5>
      <a:srgbClr val="DCDCDC"/>
    </a:accent5>
    <a:accent6>
      <a:srgbClr val="5CC151"/>
    </a:accent6>
    <a:hlink>
      <a:srgbClr val="007AC3"/>
    </a:hlink>
    <a:folHlink>
      <a:srgbClr val="5CC1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ledyne LeCroy Theme Colors">
    <a:dk1>
      <a:sysClr val="windowText" lastClr="000000"/>
    </a:dk1>
    <a:lt1>
      <a:sysClr val="window" lastClr="FFFFFF"/>
    </a:lt1>
    <a:dk2>
      <a:srgbClr val="000000"/>
    </a:dk2>
    <a:lt2>
      <a:srgbClr val="595959"/>
    </a:lt2>
    <a:accent1>
      <a:srgbClr val="A5A5A5"/>
    </a:accent1>
    <a:accent2>
      <a:srgbClr val="0076C0"/>
    </a:accent2>
    <a:accent3>
      <a:srgbClr val="CC9900"/>
    </a:accent3>
    <a:accent4>
      <a:srgbClr val="000000"/>
    </a:accent4>
    <a:accent5>
      <a:srgbClr val="D8D8D8"/>
    </a:accent5>
    <a:accent6>
      <a:srgbClr val="002060"/>
    </a:accent6>
    <a:hlink>
      <a:srgbClr val="0076C0"/>
    </a:hlink>
    <a:folHlink>
      <a:srgbClr val="5CC151"/>
    </a:folHlink>
  </a:clrScheme>
</a:themeOverride>
</file>

<file path=ppt/theme/themeOverride4.xml><?xml version="1.0" encoding="utf-8"?>
<a:themeOverride xmlns:a="http://schemas.openxmlformats.org/drawingml/2006/main">
  <a:clrScheme name="Teledyne LeCroy Theme Colors">
    <a:dk1>
      <a:sysClr val="windowText" lastClr="000000"/>
    </a:dk1>
    <a:lt1>
      <a:sysClr val="window" lastClr="FFFFFF"/>
    </a:lt1>
    <a:dk2>
      <a:srgbClr val="000000"/>
    </a:dk2>
    <a:lt2>
      <a:srgbClr val="595959"/>
    </a:lt2>
    <a:accent1>
      <a:srgbClr val="A5A5A5"/>
    </a:accent1>
    <a:accent2>
      <a:srgbClr val="0076C0"/>
    </a:accent2>
    <a:accent3>
      <a:srgbClr val="CC9900"/>
    </a:accent3>
    <a:accent4>
      <a:srgbClr val="000000"/>
    </a:accent4>
    <a:accent5>
      <a:srgbClr val="D8D8D8"/>
    </a:accent5>
    <a:accent6>
      <a:srgbClr val="002060"/>
    </a:accent6>
    <a:hlink>
      <a:srgbClr val="0076C0"/>
    </a:hlink>
    <a:folHlink>
      <a:srgbClr val="5CC15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itus xmlns="http://schemas.titus.com/TitusProperties/">
  <TitusGUID xmlns="">e7401bf8-8cd0-423a-aa57-2f5f25217636</TitusGUID>
  <TitusMetadata xmlns="">eyJucyI6Imh0dHA6XC9cL3d3dy50aXR1cy5jb21cL25zXC9GTElSIiwicHJvcHMiOlt7Im4iOiJFQ0lEYXRhIiwidmFscyI6W3sidmFsdWUiOiJOTyJ9XX0seyJuIjoiSW5jbHVkZUZvb3RlciIsInZhbHMiOlt7InZhbHVlIjoiTm8ifV19LHsibiI6Ik5vbkVDSU1hcmtpbmciLCJ2YWxzIjpbXX0seyJuIjoiUHVibGljUmVsZWFzZSIsInZhbHMiOltdfSx7Im4iOiJSZWZOdW1iZXIiLCJ2YWxzIjpbXX0seyJuIjoiU2VjdXJpdHlSZXZpZXdObyIsInZhbHMiOltdfSx7Im4iOiJFQ0lKdXJpcyIsInZhbHMiOltdfSx7Im4iOiJFQ0lJVEFSQ2xhc3MiLCJ2YWxzIjpbXX0seyJuIjoiRUNJRUFSQ2xhc3MiLCJ2YWxzIjpbXX0seyJuIjoibm9uVVNDb3VudHJ5IiwidmFscyI6W119LHsibiI6Im5vblVTRUNJSnVyaXMiLCJ2YWxzIjpbXX0seyJuIjoiVW5yZXNDb21wRXh0IiwidmFscyI6W3sidmFsdWUiOiJZRVMifV19LHsibiI6IkNvbXBTZW5zIiwidmFscyI6W3sidmFsdWUiOiJOTyJ9XX0seyJuIjoiSW5jbHVkZUNvbXBTZW5zTWFya2luZyIsInZhbHMiOltdfSx7Im4iOiJDb25mTGVnUHJpIiwidmFscyI6W3sidmFsdWUiOiJOTyJ9XX0seyJuIjoiUElJRGF0YSIsInZhbHMiOlt7InZhbHVlIjoiTk8ifV19LHsibiI6IkNVSURhdGEiLCJ2YWxzIjpbeyJ2YWx1ZSI6Ik5PIn1dfSx7Im4iOiJJbmNsdWRlQ1VJTWFya2luZyIsInZhbHMiOltdfSx7Im4iOiJDVUlDYXRlZ29yeSIsInZhbHMiOltdfSx7Im4iOiJEaXNzZW1pbmF0aW9uIiwidmFscyI6W119LHsibiI6IlJlbFRvIiwidmFscyI6W119LHsibiI6IkRpc3BsYXlPbmx5IiwidmFscyI6W119LHsibiI6IkNvbnRyb2xsZWRCeSIsInZhbHMiOltdfSx7Im4iOiJDb250cm9sbGVkQnkyIiwidmFscyI6W119LHsibiI6IkNvbnRhY3RJbmZvIiwidmFscyI6W119XX0=</TitusMetadata>
</titus>
</file>

<file path=customXml/item2.xml><?xml version="1.0" encoding="utf-8"?>
<ct:contentTypeSchema xmlns:ct="http://schemas.microsoft.com/office/2006/metadata/contentType" xmlns:ma="http://schemas.microsoft.com/office/2006/metadata/properties/metaAttributes" ct:_="" ma:_="" ma:contentTypeName="Document" ma:contentTypeID="0x010100F48E31909A1A394BA7B34F6C94D94FFD" ma:contentTypeVersion="1" ma:contentTypeDescription="Create a new document." ma:contentTypeScope="" ma:versionID="bcf6f2b57bb88f3e0d991b964829acda">
  <xsd:schema xmlns:xsd="http://www.w3.org/2001/XMLSchema" xmlns:xs="http://www.w3.org/2001/XMLSchema" xmlns:p="http://schemas.microsoft.com/office/2006/metadata/properties" xmlns:ns2="1f0500d3-5fb8-4ea9-be54-5dda1f0b3391" targetNamespace="http://schemas.microsoft.com/office/2006/metadata/properties" ma:root="true" ma:fieldsID="1f148abfe1222d7fe50d28735a6e2f22" ns2:_="">
    <xsd:import namespace="1f0500d3-5fb8-4ea9-be54-5dda1f0b3391"/>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500d3-5fb8-4ea9-be54-5dda1f0b3391"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rget_x0020_Audiences xmlns="1f0500d3-5fb8-4ea9-be54-5dda1f0b3391" xsi:nil="true"/>
  </documentManagement>
</p:properties>
</file>

<file path=customXml/itemProps1.xml><?xml version="1.0" encoding="utf-8"?>
<ds:datastoreItem xmlns:ds="http://schemas.openxmlformats.org/officeDocument/2006/customXml" ds:itemID="{7B1ED78F-39C8-4170-8830-EF27EDC6C613}">
  <ds:schemaRefs>
    <ds:schemaRef ds:uri="http://schemas.titus.com/TitusProperties/"/>
    <ds:schemaRef ds:uri=""/>
  </ds:schemaRefs>
</ds:datastoreItem>
</file>

<file path=customXml/itemProps2.xml><?xml version="1.0" encoding="utf-8"?>
<ds:datastoreItem xmlns:ds="http://schemas.openxmlformats.org/officeDocument/2006/customXml" ds:itemID="{9C205285-4D8C-4556-B847-35654417A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500d3-5fb8-4ea9-be54-5dda1f0b3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A6A57-9E2C-487D-8317-40A3D02E440D}">
  <ds:schemaRefs>
    <ds:schemaRef ds:uri="http://schemas.microsoft.com/sharepoint/v3/contenttype/forms"/>
  </ds:schemaRefs>
</ds:datastoreItem>
</file>

<file path=customXml/itemProps4.xml><?xml version="1.0" encoding="utf-8"?>
<ds:datastoreItem xmlns:ds="http://schemas.openxmlformats.org/officeDocument/2006/customXml" ds:itemID="{052B3A99-7CC6-461D-BE1F-E8609F902C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f0500d3-5fb8-4ea9-be54-5dda1f0b33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11458</TotalTime>
  <Words>4592</Words>
  <Application>Microsoft Office PowerPoint</Application>
  <PresentationFormat>Widescreen</PresentationFormat>
  <Paragraphs>433</Paragraphs>
  <Slides>39</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等线</vt:lpstr>
      <vt:lpstr>宋体</vt:lpstr>
      <vt:lpstr>Arial</vt:lpstr>
      <vt:lpstr>Calibri</vt:lpstr>
      <vt:lpstr>Microsoft Sans Serif</vt:lpstr>
      <vt:lpstr>Roboto</vt:lpstr>
      <vt:lpstr>Times</vt:lpstr>
      <vt:lpstr>Verdana</vt:lpstr>
      <vt:lpstr>Wingdings</vt:lpstr>
      <vt:lpstr>TeledyneLeCroy Blue Theme</vt:lpstr>
      <vt:lpstr>Bitmap Image</vt:lpstr>
      <vt:lpstr>高能物理中的高速高精度信号测试解决方案</vt:lpstr>
      <vt:lpstr>力科公司介绍</vt:lpstr>
      <vt:lpstr>关于Teledyne LeCroy（力科）</vt:lpstr>
      <vt:lpstr>Founder- Mr. Walter LeCroy</vt:lpstr>
      <vt:lpstr>1971年力科发明了世界上第一台商用数字化示波器</vt:lpstr>
      <vt:lpstr>Teledyne LeCroy不断超越示波器核心指标的极限</vt:lpstr>
      <vt:lpstr>Teledyne LeCroy 示波器产品线</vt:lpstr>
      <vt:lpstr>其他电子测量仪器</vt:lpstr>
      <vt:lpstr>案例分享&amp;力科测试解决方案</vt:lpstr>
      <vt:lpstr>案例一 如何选择合适的示波器</vt:lpstr>
      <vt:lpstr>如何提升测量准确度</vt:lpstr>
      <vt:lpstr>水平量测量准确度的影响因素</vt:lpstr>
      <vt:lpstr>测量微小抖动的信号OUT0 VS OUT1-8bit</vt:lpstr>
      <vt:lpstr>测量微小抖动的信号OUT0 VS OUT1 -12bit</vt:lpstr>
      <vt:lpstr>如何提升测量准确度</vt:lpstr>
      <vt:lpstr>示波器的分辨率是什么？</vt:lpstr>
      <vt:lpstr>12位示波器 VS 8位示波器</vt:lpstr>
      <vt:lpstr>HD4096  硬件12-bits 高清示波器家族</vt:lpstr>
      <vt:lpstr>案例二 低占空比脉冲信号的长时间观测</vt:lpstr>
      <vt:lpstr>PowerPoint Presentation</vt:lpstr>
      <vt:lpstr>PowerPoint Presentation</vt:lpstr>
      <vt:lpstr>PowerPoint Presentation</vt:lpstr>
      <vt:lpstr>Auto Save:自动保存波形</vt:lpstr>
      <vt:lpstr>案例三  偶发异常信号的捕获</vt:lpstr>
      <vt:lpstr>对于偶发异常事件，触发+余辉是否足够？</vt:lpstr>
      <vt:lpstr>TriggerScan—智能硬件触发扫描</vt:lpstr>
      <vt:lpstr>案例四- 示波器在线精确测量</vt:lpstr>
      <vt:lpstr>范围内参数测量(RQM)</vt:lpstr>
      <vt:lpstr>范围内参数测量(RQM)——量化异常信号的出现概率</vt:lpstr>
      <vt:lpstr>WaveScan—波形扫描和搜索</vt:lpstr>
      <vt:lpstr>WaveScan – 波形扫描和搜索 </vt:lpstr>
      <vt:lpstr>搜索/扫描条件设置</vt:lpstr>
      <vt:lpstr>直方图- 测量参数的统计分布</vt:lpstr>
      <vt:lpstr>直方图- PWM 信号的脉宽分布</vt:lpstr>
      <vt:lpstr>Track-PWM 信号的脉宽变化趋势分布</vt:lpstr>
      <vt:lpstr>XDEV: 自定义函数功能</vt:lpstr>
      <vt:lpstr>Last but not least</vt:lpstr>
      <vt:lpstr>我们可以做的更多</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力科示波器应用及产品展示</dc:title>
  <dc:creator>Jeremy.Graef</dc:creator>
  <dc:description>LeCroy Corporation</dc:description>
  <cp:lastModifiedBy>Wang, Barry</cp:lastModifiedBy>
  <cp:revision>420</cp:revision>
  <cp:lastPrinted>2010-09-28T19:36:45Z</cp:lastPrinted>
  <dcterms:created xsi:type="dcterms:W3CDTF">2014-06-11T21:30:55Z</dcterms:created>
  <dcterms:modified xsi:type="dcterms:W3CDTF">2025-11-07T01:10:05Z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0x010100F48E31909A1A394BA7B34F6C94D94FFD</vt:lpwstr>
  </property>
  <property fmtid="{D5CDD505-2E9C-101B-9397-08002B2CF9AE}" pid="3" name="TitusGUID">
    <vt:lpwstr>e7401bf8-8cd0-423a-aa57-2f5f25217636</vt:lpwstr>
  </property>
  <property fmtid="{D5CDD505-2E9C-101B-9397-08002B2CF9AE}" pid="4" name="ECIData">
    <vt:lpwstr>NO</vt:lpwstr>
  </property>
  <property fmtid="{D5CDD505-2E9C-101B-9397-08002B2CF9AE}" pid="5" name="IncludeFooter">
    <vt:lpwstr>No</vt:lpwstr>
  </property>
  <property fmtid="{D5CDD505-2E9C-101B-9397-08002B2CF9AE}" pid="6" name="UnresCompExt">
    <vt:lpwstr>YES</vt:lpwstr>
  </property>
  <property fmtid="{D5CDD505-2E9C-101B-9397-08002B2CF9AE}" pid="7" name="CompSens">
    <vt:lpwstr>NO</vt:lpwstr>
  </property>
  <property fmtid="{D5CDD505-2E9C-101B-9397-08002B2CF9AE}" pid="8" name="ConfLegPri">
    <vt:lpwstr>NO</vt:lpwstr>
  </property>
  <property fmtid="{D5CDD505-2E9C-101B-9397-08002B2CF9AE}" pid="9" name="PIIData">
    <vt:lpwstr>NO</vt:lpwstr>
  </property>
  <property fmtid="{D5CDD505-2E9C-101B-9397-08002B2CF9AE}" pid="10" name="CUIData">
    <vt:lpwstr>NO</vt:lpwstr>
  </property>
</Properties>
</file>