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953" r:id="rId2"/>
    <p:sldId id="907" r:id="rId3"/>
    <p:sldId id="1104" r:id="rId4"/>
    <p:sldId id="1109" r:id="rId5"/>
    <p:sldId id="1118" r:id="rId6"/>
    <p:sldId id="1117" r:id="rId7"/>
    <p:sldId id="1113" r:id="rId8"/>
    <p:sldId id="1114" r:id="rId9"/>
    <p:sldId id="1128" r:id="rId10"/>
    <p:sldId id="1116" r:id="rId11"/>
    <p:sldId id="1115" r:id="rId12"/>
    <p:sldId id="1119" r:id="rId13"/>
    <p:sldId id="1120" r:id="rId14"/>
    <p:sldId id="1121" r:id="rId15"/>
    <p:sldId id="1123" r:id="rId16"/>
    <p:sldId id="1122" r:id="rId17"/>
    <p:sldId id="1103" r:id="rId18"/>
    <p:sldId id="1112" r:id="rId19"/>
    <p:sldId id="1111" r:id="rId20"/>
    <p:sldId id="1106" r:id="rId21"/>
    <p:sldId id="1107" r:id="rId22"/>
    <p:sldId id="1108" r:id="rId23"/>
    <p:sldId id="1089" r:id="rId24"/>
    <p:sldId id="1090" r:id="rId25"/>
    <p:sldId id="1102" r:id="rId26"/>
    <p:sldId id="1075" r:id="rId27"/>
    <p:sldId id="1074" r:id="rId28"/>
    <p:sldId id="1077" r:id="rId29"/>
    <p:sldId id="1091" r:id="rId30"/>
    <p:sldId id="1084" r:id="rId31"/>
    <p:sldId id="1058" r:id="rId32"/>
    <p:sldId id="1096" r:id="rId33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D8357"/>
    <a:srgbClr val="003399"/>
    <a:srgbClr val="FFFFFF"/>
    <a:srgbClr val="0000FF"/>
    <a:srgbClr val="E6E6E6"/>
    <a:srgbClr val="0070C0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5" autoAdjust="0"/>
    <p:restoredTop sz="91478" autoAdjust="0"/>
  </p:normalViewPr>
  <p:slideViewPr>
    <p:cSldViewPr>
      <p:cViewPr varScale="1">
        <p:scale>
          <a:sx n="84" d="100"/>
          <a:sy n="84" d="100"/>
        </p:scale>
        <p:origin x="90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2025-3-21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2025-3-21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60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915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参考文献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23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602F-59AE-4786-92EA-1622E8D9E736}" type="datetime1">
              <a:rPr lang="zh-CN" altLang="en-US" smtClean="0"/>
              <a:t>2025-3-21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CEPC IARC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059883"/>
            <a:ext cx="10972800" cy="484030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200" b="0" baseline="0">
                <a:latin typeface="+mn-lt"/>
                <a:ea typeface="微软雅黑" pitchFamily="34" charset="-12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 baseline="0">
                <a:latin typeface="Times New Roman" panose="02020603050405020304" pitchFamily="18" charset="0"/>
                <a:ea typeface="微软雅黑" pitchFamily="34" charset="-122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aseline="0">
                <a:latin typeface="+mn-lt"/>
                <a:ea typeface="微软雅黑" panose="020B0503020204020204" pitchFamily="34" charset="-122"/>
              </a:defRPr>
            </a:lvl3pPr>
            <a:lvl4pPr>
              <a:defRPr sz="18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869C-C27F-46A2-A462-56BA90AD029A}" type="datetime1">
              <a:rPr lang="zh-CN" altLang="en-US" smtClean="0"/>
              <a:t>2025-3-21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IARC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B432-FB3A-474D-8C54-9B869B8F599B}" type="datetime1">
              <a:rPr lang="zh-CN" altLang="en-US" smtClean="0"/>
              <a:t>2025-3-21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IARC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DF51-D39B-40F3-A926-00AA79A1D5B4}" type="datetime1">
              <a:rPr lang="zh-CN" altLang="en-US" smtClean="0"/>
              <a:t>2025-3-21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IARC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39C99-AB1B-4434-AEA8-6062BFB7D6DC}" type="datetime1">
              <a:rPr lang="zh-CN" altLang="en-US" smtClean="0"/>
              <a:t>2025-3-21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CEPC IARC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98342" y="2534729"/>
            <a:ext cx="1190231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rgbClr val="C00000"/>
                </a:solidFill>
              </a:rPr>
              <a:t>CEPC vacuum chamber, shielding scheme and tunnel radiation </a:t>
            </a:r>
            <a:r>
              <a:rPr lang="en-US" altLang="zh-CN" sz="3600" dirty="0" err="1">
                <a:solidFill>
                  <a:srgbClr val="C00000"/>
                </a:solidFill>
              </a:rPr>
              <a:t>anlyisis</a:t>
            </a:r>
            <a:r>
              <a:rPr lang="en-US" altLang="zh-CN" sz="3600" dirty="0">
                <a:solidFill>
                  <a:srgbClr val="C00000"/>
                </a:solidFill>
              </a:rPr>
              <a:t> and </a:t>
            </a:r>
            <a:r>
              <a:rPr lang="en-US" altLang="zh-CN" sz="3600" dirty="0" err="1">
                <a:solidFill>
                  <a:srgbClr val="C00000"/>
                </a:solidFill>
              </a:rPr>
              <a:t>comparision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479376" y="4242209"/>
            <a:ext cx="11103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Guangyi Tang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On behalf of CEPC RP Group,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Yongsheng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Ma,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Na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Wang and Mei Yang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11. Dec. 2024, CEPC day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B70BF23-809F-4863-A3D9-969A2748D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059883"/>
            <a:ext cx="11250559" cy="5798117"/>
          </a:xfrm>
        </p:spPr>
        <p:txBody>
          <a:bodyPr>
            <a:noAutofit/>
          </a:bodyPr>
          <a:lstStyle/>
          <a:p>
            <a:r>
              <a:rPr lang="en-US" altLang="zh-CN" dirty="0"/>
              <a:t>TDR</a:t>
            </a:r>
            <a:r>
              <a:rPr lang="zh-CN" altLang="en-US" dirty="0"/>
              <a:t>方案</a:t>
            </a:r>
            <a:r>
              <a:rPr lang="en-US" altLang="zh-CN" dirty="0"/>
              <a:t>+</a:t>
            </a:r>
            <a:r>
              <a:rPr lang="zh-CN" altLang="en-US" dirty="0"/>
              <a:t>活动铅板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                                                            </a:t>
            </a:r>
            <a:r>
              <a:rPr lang="zh-CN" altLang="en-US" dirty="0"/>
              <a:t>同步辐射的</a:t>
            </a:r>
            <a:br>
              <a:rPr lang="en-US" altLang="zh-CN" dirty="0"/>
            </a:br>
            <a:r>
              <a:rPr lang="en-US" altLang="zh-CN" dirty="0"/>
              <a:t>                                                            </a:t>
            </a:r>
            <a:r>
              <a:rPr lang="zh-CN" altLang="en-US" dirty="0"/>
              <a:t>吸收剂量</a:t>
            </a:r>
            <a:br>
              <a:rPr lang="en-US" altLang="zh-CN" dirty="0"/>
            </a:br>
            <a:r>
              <a:rPr lang="en-US" altLang="zh-CN" dirty="0"/>
              <a:t>                                                            @180GeV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                                                       </a:t>
            </a:r>
            <a:r>
              <a:rPr lang="zh-CN" altLang="en-US" dirty="0"/>
              <a:t>随机束损的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                                                                 吸收剂量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                                                       @45GeV</a:t>
            </a:r>
          </a:p>
          <a:p>
            <a:endParaRPr lang="en-US" altLang="zh-CN" dirty="0"/>
          </a:p>
          <a:p>
            <a:r>
              <a:rPr lang="zh-CN" altLang="en-US" dirty="0"/>
              <a:t>光子吸收器方案中铅布置非最优；光子吸收器方案内侧墙吸收剂量率高于</a:t>
            </a:r>
            <a:r>
              <a:rPr lang="en-US" altLang="zh-CN" dirty="0"/>
              <a:t>TDR+</a:t>
            </a:r>
            <a:r>
              <a:rPr lang="zh-CN" altLang="en-US" dirty="0"/>
              <a:t>活动铅板方案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16827E0-CCEC-42D4-B625-68B0BCF92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1333944" cy="725470"/>
          </a:xfrm>
        </p:spPr>
        <p:txBody>
          <a:bodyPr/>
          <a:lstStyle/>
          <a:p>
            <a:r>
              <a:rPr lang="zh-CN" altLang="en-US" dirty="0"/>
              <a:t>隧道内瞬发吸收剂量率：</a:t>
            </a:r>
            <a:r>
              <a:rPr lang="en-US" altLang="zh-CN" dirty="0"/>
              <a:t>ttbar</a:t>
            </a:r>
            <a:r>
              <a:rPr lang="zh-CN" altLang="en-US" dirty="0"/>
              <a:t>同步辐射，</a:t>
            </a:r>
            <a:r>
              <a:rPr lang="en-US" altLang="zh-CN" dirty="0"/>
              <a:t>Z</a:t>
            </a:r>
            <a:r>
              <a:rPr lang="zh-CN" altLang="en-US" dirty="0"/>
              <a:t>随机束损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2DEF93-0BE6-4240-9109-84BF1BB38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9" name="内容占位符 1">
            <a:extLst>
              <a:ext uri="{FF2B5EF4-FFF2-40B4-BE49-F238E27FC236}">
                <a16:creationId xmlns:a16="http://schemas.microsoft.com/office/drawing/2014/main" id="{44F77B51-517B-4DC2-AE71-9A1C229906C9}"/>
              </a:ext>
            </a:extLst>
          </p:cNvPr>
          <p:cNvSpPr txBox="1">
            <a:spLocks/>
          </p:cNvSpPr>
          <p:nvPr/>
        </p:nvSpPr>
        <p:spPr>
          <a:xfrm>
            <a:off x="6379086" y="1059883"/>
            <a:ext cx="5481072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200" b="0" kern="1200" baseline="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光子吸收器方案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A4D0194-B854-4CEF-B5F8-EAA380B529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5779" y="1427059"/>
            <a:ext cx="3847628" cy="223670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CA3005C-904E-4AAA-91F6-B9F655CC83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451" y="1428063"/>
            <a:ext cx="3850372" cy="22357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214DE1-099D-4A28-ABD7-775B9B97676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5779" y="3855325"/>
            <a:ext cx="3891872" cy="223642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6B67067-B8F3-4197-A76E-AE8BD790964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2633" y="3828617"/>
            <a:ext cx="3886008" cy="2235701"/>
          </a:xfrm>
          <a:prstGeom prst="rect">
            <a:avLst/>
          </a:prstGeom>
        </p:spPr>
      </p:pic>
      <p:sp>
        <p:nvSpPr>
          <p:cNvPr id="10" name="箭头: 右 9">
            <a:extLst>
              <a:ext uri="{FF2B5EF4-FFF2-40B4-BE49-F238E27FC236}">
                <a16:creationId xmlns:a16="http://schemas.microsoft.com/office/drawing/2014/main" id="{3A7FC5EC-96AD-4394-B825-0F73D5F592F9}"/>
              </a:ext>
            </a:extLst>
          </p:cNvPr>
          <p:cNvSpPr/>
          <p:nvPr/>
        </p:nvSpPr>
        <p:spPr>
          <a:xfrm>
            <a:off x="6475672" y="2219178"/>
            <a:ext cx="510107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7437C786-0064-4580-B680-0BE3D087A0D7}"/>
              </a:ext>
            </a:extLst>
          </p:cNvPr>
          <p:cNvSpPr/>
          <p:nvPr/>
        </p:nvSpPr>
        <p:spPr>
          <a:xfrm flipH="1">
            <a:off x="4847408" y="2219178"/>
            <a:ext cx="343070" cy="1621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B84EADEF-B1FA-451B-93EC-78A8ED2BFA3F}"/>
              </a:ext>
            </a:extLst>
          </p:cNvPr>
          <p:cNvSpPr/>
          <p:nvPr/>
        </p:nvSpPr>
        <p:spPr>
          <a:xfrm>
            <a:off x="6425454" y="4941168"/>
            <a:ext cx="510107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50F5C2CE-9D0D-4184-810B-91FE08B67B09}"/>
              </a:ext>
            </a:extLst>
          </p:cNvPr>
          <p:cNvSpPr/>
          <p:nvPr/>
        </p:nvSpPr>
        <p:spPr>
          <a:xfrm flipH="1">
            <a:off x="4797190" y="4941168"/>
            <a:ext cx="343070" cy="1621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382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B70BF23-809F-4863-A3D9-969A2748D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059883"/>
            <a:ext cx="11250559" cy="5798117"/>
          </a:xfrm>
        </p:spPr>
        <p:txBody>
          <a:bodyPr>
            <a:noAutofit/>
          </a:bodyPr>
          <a:lstStyle/>
          <a:p>
            <a:r>
              <a:rPr lang="en-US" altLang="zh-CN" dirty="0"/>
              <a:t>TDR</a:t>
            </a:r>
            <a:r>
              <a:rPr lang="zh-CN" altLang="en-US" dirty="0"/>
              <a:t>方案</a:t>
            </a:r>
            <a:r>
              <a:rPr lang="en-US" altLang="zh-CN" dirty="0"/>
              <a:t>+</a:t>
            </a:r>
            <a:r>
              <a:rPr lang="zh-CN" altLang="en-US" dirty="0"/>
              <a:t>活动铅板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                                                     </a:t>
            </a:r>
            <a:r>
              <a:rPr lang="zh-CN" altLang="en-US" dirty="0"/>
              <a:t>同步辐射的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                                                     </a:t>
            </a:r>
            <a:r>
              <a:rPr lang="zh-CN" altLang="en-US" dirty="0"/>
              <a:t>周围剂量当量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                                                     @180GeV</a:t>
            </a:r>
          </a:p>
          <a:p>
            <a:endParaRPr lang="en-US" altLang="zh-CN" dirty="0"/>
          </a:p>
          <a:p>
            <a:r>
              <a:rPr lang="en-US" altLang="zh-CN" dirty="0"/>
              <a:t>ttbar</a:t>
            </a:r>
            <a:r>
              <a:rPr lang="zh-CN" altLang="en-US" dirty="0"/>
              <a:t>模式停机后，周围剂量当量率较高，需考虑延长冷却时间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                                                     </a:t>
            </a:r>
            <a:r>
              <a:rPr lang="zh-CN" altLang="en-US" dirty="0"/>
              <a:t>随机束损的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                                                               周围剂量当量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                                                     @45GeV</a:t>
            </a:r>
          </a:p>
          <a:p>
            <a:pPr marL="0" indent="0">
              <a:buNone/>
            </a:pPr>
            <a:r>
              <a:rPr lang="en-US" altLang="zh-CN" dirty="0"/>
              <a:t>		</a:t>
            </a:r>
          </a:p>
          <a:p>
            <a:pPr marL="0" indent="0">
              <a:buNone/>
            </a:pPr>
            <a:r>
              <a:rPr lang="en-US" altLang="zh-CN" dirty="0"/>
              <a:t>		</a:t>
            </a:r>
          </a:p>
          <a:p>
            <a:pPr marL="0" indent="0">
              <a:buNone/>
            </a:pPr>
            <a:r>
              <a:rPr lang="zh-CN" altLang="en-US" dirty="0"/>
              <a:t>对同步辐射屏蔽，光子吸收器方案较好；对随机束损的屏蔽， </a:t>
            </a:r>
            <a:r>
              <a:rPr lang="en-US" altLang="zh-CN" dirty="0"/>
              <a:t>TDR</a:t>
            </a:r>
            <a:r>
              <a:rPr lang="zh-CN" altLang="en-US" dirty="0"/>
              <a:t>方案较好。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16827E0-CCEC-42D4-B625-68B0BCF92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隧道内运行一年停机十分钟后周围剂量当量率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2DEF93-0BE6-4240-9109-84BF1BB38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9" name="内容占位符 1">
            <a:extLst>
              <a:ext uri="{FF2B5EF4-FFF2-40B4-BE49-F238E27FC236}">
                <a16:creationId xmlns:a16="http://schemas.microsoft.com/office/drawing/2014/main" id="{44F77B51-517B-4DC2-AE71-9A1C229906C9}"/>
              </a:ext>
            </a:extLst>
          </p:cNvPr>
          <p:cNvSpPr txBox="1">
            <a:spLocks/>
          </p:cNvSpPr>
          <p:nvPr/>
        </p:nvSpPr>
        <p:spPr>
          <a:xfrm>
            <a:off x="6379086" y="1059883"/>
            <a:ext cx="5481072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200" b="0" kern="1200" baseline="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光子吸收器方案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18EC451-ED2B-45D9-AF13-29745370D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456234"/>
            <a:ext cx="3733109" cy="2160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78C7541-7567-41EA-B0D8-2BFA03265F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1478" y="1456234"/>
            <a:ext cx="3763173" cy="2160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969BF02-AD17-41F4-BDA1-74396BA1E51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0510" y="4130031"/>
            <a:ext cx="3754141" cy="21600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BF393BF-3F65-445A-AEB2-409A5D77E3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084" y="4196351"/>
            <a:ext cx="3746441" cy="2160000"/>
          </a:xfrm>
          <a:prstGeom prst="rect">
            <a:avLst/>
          </a:prstGeom>
        </p:spPr>
      </p:pic>
      <p:sp>
        <p:nvSpPr>
          <p:cNvPr id="10" name="箭头: 右 9">
            <a:extLst>
              <a:ext uri="{FF2B5EF4-FFF2-40B4-BE49-F238E27FC236}">
                <a16:creationId xmlns:a16="http://schemas.microsoft.com/office/drawing/2014/main" id="{768D79B0-F4EB-49C2-809E-487BA9B014E8}"/>
              </a:ext>
            </a:extLst>
          </p:cNvPr>
          <p:cNvSpPr/>
          <p:nvPr/>
        </p:nvSpPr>
        <p:spPr>
          <a:xfrm>
            <a:off x="6782977" y="2411840"/>
            <a:ext cx="177119" cy="2250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2CA85058-C76C-458A-A64C-DE2665F42CE4}"/>
              </a:ext>
            </a:extLst>
          </p:cNvPr>
          <p:cNvSpPr/>
          <p:nvPr/>
        </p:nvSpPr>
        <p:spPr>
          <a:xfrm flipH="1">
            <a:off x="4683760" y="2420888"/>
            <a:ext cx="343070" cy="1621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3CBD2AE2-F7D3-458C-B78B-9C2915119D6C}"/>
              </a:ext>
            </a:extLst>
          </p:cNvPr>
          <p:cNvSpPr/>
          <p:nvPr/>
        </p:nvSpPr>
        <p:spPr>
          <a:xfrm flipH="1">
            <a:off x="4722332" y="4941168"/>
            <a:ext cx="343070" cy="1621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B715FAEC-B13A-4CF0-9BE7-8A0D29CF7A92}"/>
              </a:ext>
            </a:extLst>
          </p:cNvPr>
          <p:cNvSpPr/>
          <p:nvPr/>
        </p:nvSpPr>
        <p:spPr>
          <a:xfrm>
            <a:off x="6805419" y="4909688"/>
            <a:ext cx="177119" cy="2250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679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B70BF23-809F-4863-A3D9-969A2748D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059883"/>
            <a:ext cx="11391057" cy="5655265"/>
          </a:xfrm>
        </p:spPr>
        <p:txBody>
          <a:bodyPr>
            <a:noAutofit/>
          </a:bodyPr>
          <a:lstStyle/>
          <a:p>
            <a:r>
              <a:rPr lang="en-US" altLang="zh-CN" dirty="0"/>
              <a:t>TDR</a:t>
            </a:r>
            <a:r>
              <a:rPr lang="zh-CN" altLang="en-US" dirty="0"/>
              <a:t>方案</a:t>
            </a:r>
            <a:r>
              <a:rPr lang="en-US" altLang="zh-CN" dirty="0"/>
              <a:t>+</a:t>
            </a:r>
            <a:r>
              <a:rPr lang="zh-CN" altLang="en-US" dirty="0"/>
              <a:t>活动铅板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                                                       </a:t>
            </a:r>
            <a:r>
              <a:rPr lang="zh-CN" altLang="en-US" dirty="0"/>
              <a:t>同步辐射的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                                                       </a:t>
            </a:r>
            <a:r>
              <a:rPr lang="zh-CN" altLang="en-US" dirty="0"/>
              <a:t>周围剂量当量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                                                         @180GeV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大部分位置周围剂量当量率 </a:t>
            </a:r>
            <a:r>
              <a:rPr lang="en-US" altLang="zh-CN" dirty="0"/>
              <a:t>&lt;3 </a:t>
            </a:r>
            <a:r>
              <a:rPr lang="en-US" altLang="zh-CN" dirty="0" err="1"/>
              <a:t>uSv</a:t>
            </a:r>
            <a:r>
              <a:rPr lang="en-US" altLang="zh-CN" dirty="0"/>
              <a:t>/h</a:t>
            </a:r>
            <a:r>
              <a:rPr lang="zh-CN" altLang="en-US" dirty="0"/>
              <a:t>，</a:t>
            </a:r>
            <a:br>
              <a:rPr lang="en-US" altLang="zh-CN" dirty="0"/>
            </a:br>
            <a:r>
              <a:rPr lang="zh-CN" altLang="en-US" dirty="0"/>
              <a:t>设备表面平均值</a:t>
            </a:r>
            <a:r>
              <a:rPr lang="en-US" altLang="zh-CN" dirty="0"/>
              <a:t>~70 </a:t>
            </a:r>
            <a:r>
              <a:rPr lang="en-US" altLang="zh-CN" dirty="0" err="1"/>
              <a:t>uSv</a:t>
            </a:r>
            <a:r>
              <a:rPr lang="en-US" altLang="zh-CN" dirty="0"/>
              <a:t>/h</a:t>
            </a:r>
          </a:p>
          <a:p>
            <a:r>
              <a:rPr lang="zh-CN" altLang="en-US" dirty="0"/>
              <a:t>光子吸收器方案优于</a:t>
            </a:r>
            <a:r>
              <a:rPr lang="en-US" altLang="zh-CN" dirty="0"/>
              <a:t>TDR +</a:t>
            </a:r>
            <a:r>
              <a:rPr lang="zh-CN" altLang="en-US" dirty="0"/>
              <a:t>活动铅板方案</a:t>
            </a:r>
            <a:r>
              <a:rPr lang="en-US" altLang="zh-CN" dirty="0"/>
              <a:t> </a:t>
            </a:r>
          </a:p>
          <a:p>
            <a:endParaRPr lang="en-US" altLang="zh-CN" dirty="0"/>
          </a:p>
          <a:p>
            <a:r>
              <a:rPr lang="zh-CN" altLang="en-US" dirty="0"/>
              <a:t>光子吸收器方案中还未优化铅布置；目前，从隧道内辐射水平角度看，光子吸收器方案和</a:t>
            </a:r>
            <a:r>
              <a:rPr lang="en-US" altLang="zh-CN" dirty="0"/>
              <a:t>TDR</a:t>
            </a:r>
            <a:r>
              <a:rPr lang="zh-CN" altLang="en-US" dirty="0"/>
              <a:t>方案各有优劣。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16827E0-CCEC-42D4-B625-68B0BCF92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隧道内运行一年停机一天后周围剂量当量率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2DEF93-0BE6-4240-9109-84BF1BB38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9" name="内容占位符 1">
            <a:extLst>
              <a:ext uri="{FF2B5EF4-FFF2-40B4-BE49-F238E27FC236}">
                <a16:creationId xmlns:a16="http://schemas.microsoft.com/office/drawing/2014/main" id="{44F77B51-517B-4DC2-AE71-9A1C229906C9}"/>
              </a:ext>
            </a:extLst>
          </p:cNvPr>
          <p:cNvSpPr txBox="1">
            <a:spLocks/>
          </p:cNvSpPr>
          <p:nvPr/>
        </p:nvSpPr>
        <p:spPr>
          <a:xfrm>
            <a:off x="6379086" y="1059883"/>
            <a:ext cx="5481072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200" b="0" kern="1200" baseline="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光子吸收器方案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大部分位置周围剂量当量率 </a:t>
            </a:r>
            <a:r>
              <a:rPr lang="en-US" altLang="zh-CN" dirty="0"/>
              <a:t>&lt;3 </a:t>
            </a:r>
            <a:r>
              <a:rPr lang="en-US" altLang="zh-CN" dirty="0" err="1"/>
              <a:t>uSv</a:t>
            </a:r>
            <a:r>
              <a:rPr lang="en-US" altLang="zh-CN" dirty="0"/>
              <a:t>/h</a:t>
            </a:r>
            <a:r>
              <a:rPr lang="zh-CN" altLang="en-US" dirty="0"/>
              <a:t>，</a:t>
            </a:r>
            <a:br>
              <a:rPr lang="en-US" altLang="zh-CN" dirty="0"/>
            </a:br>
            <a:r>
              <a:rPr lang="zh-CN" altLang="en-US" dirty="0"/>
              <a:t>设备表面平均值</a:t>
            </a:r>
            <a:r>
              <a:rPr lang="en-US" altLang="zh-CN" dirty="0"/>
              <a:t>~50 </a:t>
            </a:r>
            <a:r>
              <a:rPr lang="en-US" altLang="zh-CN" dirty="0" err="1"/>
              <a:t>uSv</a:t>
            </a:r>
            <a:r>
              <a:rPr lang="en-US" altLang="zh-CN" dirty="0"/>
              <a:t>/h</a:t>
            </a:r>
          </a:p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A2ED0E0-F428-4699-B2BD-ACDCE3C0A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556792"/>
            <a:ext cx="4708005" cy="26892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3CFD7E7-BE10-4BEA-BEC3-7518136EA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588" y="1547654"/>
            <a:ext cx="4655810" cy="26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8B70BF23-809F-4863-A3D9-969A2748DC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059883"/>
                <a:ext cx="7934673" cy="5537469"/>
              </a:xfrm>
            </p:spPr>
            <p:txBody>
              <a:bodyPr/>
              <a:lstStyle/>
              <a:p>
                <a:r>
                  <a:rPr lang="zh-CN" altLang="en-US" dirty="0"/>
                  <a:t>二极铁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TDR</a:t>
                </a:r>
                <a:r>
                  <a:rPr lang="zh-CN" altLang="en-US" dirty="0"/>
                  <a:t>方案：吸收剂量率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1.9</m:t>
                    </m:r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Gy/y</a:t>
                </a:r>
              </a:p>
              <a:p>
                <a:r>
                  <a:rPr lang="zh-CN" altLang="en-US" dirty="0"/>
                  <a:t>两线圈吸收剂量不对称，内环线圈剂量高于外环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内环绝缘层吸收剂量 </a:t>
                </a:r>
                <a:r>
                  <a:rPr lang="en-US" altLang="zh-CN" dirty="0"/>
                  <a:t>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zh-CN" dirty="0"/>
                  <a:t> Gy/y</a:t>
                </a:r>
                <a:br>
                  <a:rPr lang="en-US" altLang="zh-CN" dirty="0"/>
                </a:br>
                <a:r>
                  <a:rPr lang="zh-CN" altLang="en-US" dirty="0"/>
                  <a:t>需增加铅屏蔽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外环绝缘层吸收剂量（除上、下局部热点外</a:t>
                </a:r>
                <a:r>
                  <a:rPr lang="en-US" altLang="zh-CN" dirty="0"/>
                  <a:t>) &lt;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br>
                  <a:rPr lang="en-US" altLang="zh-CN" dirty="0"/>
                </a:br>
                <a:r>
                  <a:rPr lang="en-US" altLang="zh-CN" dirty="0"/>
                  <a:t>Gy/y</a:t>
                </a:r>
                <a:r>
                  <a:rPr lang="zh-CN" altLang="en-US" dirty="0"/>
                  <a:t>，需增加铅屏蔽消除剂量热点</a:t>
                </a:r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8B70BF23-809F-4863-A3D9-969A2748DC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059883"/>
                <a:ext cx="7934673" cy="5537469"/>
              </a:xfrm>
              <a:blipFill>
                <a:blip r:embed="rId2"/>
                <a:stretch>
                  <a:fillRect l="-461" t="-7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916827E0-CCEC-42D4-B625-68B0BCF92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光子吸收器方案磁铁线圈绝缘层吸收剂量率</a:t>
            </a:r>
            <a:r>
              <a:rPr lang="en-US" altLang="zh-CN" dirty="0"/>
              <a:t>@ttbar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2DEF93-0BE6-4240-9109-84BF1BB38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183FF66-E708-4F21-9C3A-C282F04C1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556792"/>
            <a:ext cx="5068800" cy="2059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7631CB9-4C2B-4116-AF51-E82133D284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4032" y="1446309"/>
            <a:ext cx="5807968" cy="228016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B3319B1-A629-4B45-B767-8E3B1F5A61C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52184" y="4091235"/>
            <a:ext cx="4208478" cy="2160000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B97FD4D6-0BA8-469D-9E5A-5A921003C250}"/>
              </a:ext>
            </a:extLst>
          </p:cNvPr>
          <p:cNvSpPr/>
          <p:nvPr/>
        </p:nvSpPr>
        <p:spPr>
          <a:xfrm>
            <a:off x="8400256" y="1988840"/>
            <a:ext cx="1584176" cy="10081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箭头: 下 16">
            <a:extLst>
              <a:ext uri="{FF2B5EF4-FFF2-40B4-BE49-F238E27FC236}">
                <a16:creationId xmlns:a16="http://schemas.microsoft.com/office/drawing/2014/main" id="{87796283-EDF9-479C-B9B2-D5EDAC222593}"/>
              </a:ext>
            </a:extLst>
          </p:cNvPr>
          <p:cNvSpPr/>
          <p:nvPr/>
        </p:nvSpPr>
        <p:spPr>
          <a:xfrm rot="19764855">
            <a:off x="9429598" y="3097719"/>
            <a:ext cx="144016" cy="9719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684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8B70BF23-809F-4863-A3D9-969A2748DC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059883"/>
                <a:ext cx="11433176" cy="5969517"/>
              </a:xfrm>
            </p:spPr>
            <p:txBody>
              <a:bodyPr>
                <a:noAutofit/>
              </a:bodyPr>
              <a:lstStyle/>
              <a:p>
                <a:r>
                  <a:rPr lang="zh-CN" altLang="en-US" dirty="0"/>
                  <a:t>四极铁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TDR</a:t>
                </a:r>
                <a:r>
                  <a:rPr lang="zh-CN" altLang="en-US" dirty="0"/>
                  <a:t>方案：吸收剂量率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.9×</m:t>
                    </m:r>
                    <m:sSup>
                      <m:sSupPr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Gy/y</a:t>
                </a:r>
              </a:p>
              <a:p>
                <a:r>
                  <a:rPr lang="zh-CN" altLang="en-US" dirty="0"/>
                  <a:t>两线圈吸收剂量不对称；内环局部剂量率 </a:t>
                </a:r>
                <a:r>
                  <a:rPr lang="en-US" altLang="zh-CN" dirty="0"/>
                  <a:t>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zh-CN" dirty="0"/>
                  <a:t>Gy/y</a:t>
                </a:r>
                <a:r>
                  <a:rPr lang="zh-CN" altLang="en-US" dirty="0"/>
                  <a:t>，外环线圈 </a:t>
                </a:r>
                <a:r>
                  <a:rPr lang="en-US" altLang="zh-CN" dirty="0"/>
                  <a:t>&lt; </a:t>
                </a:r>
                <a14:m>
                  <m:oMath xmlns:m="http://schemas.openxmlformats.org/officeDocument/2006/math">
                    <m:r>
                      <a:rPr lang="en-US" altLang="zh-CN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zh-CN" dirty="0"/>
                  <a:t> Gy/y</a:t>
                </a:r>
                <a:r>
                  <a:rPr lang="zh-CN" altLang="en-US" dirty="0"/>
                  <a:t>；需要增加铅屏蔽消除内环剂量热点；</a:t>
                </a:r>
                <a:endParaRPr lang="en-US" altLang="zh-CN" dirty="0"/>
              </a:p>
              <a:p>
                <a:r>
                  <a:rPr lang="zh-CN" altLang="en-US" dirty="0"/>
                  <a:t>大部分校正线圈吸收剂量率大于</a:t>
                </a:r>
                <a:r>
                  <a:rPr lang="en-US" altLang="zh-CN" dirty="0"/>
                  <a:t>TDR</a:t>
                </a:r>
                <a:r>
                  <a:rPr lang="zh-CN" altLang="en-US" dirty="0"/>
                  <a:t>方案；需要增加针对矫正线圈的铅屏蔽</a:t>
                </a:r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8B70BF23-809F-4863-A3D9-969A2748DC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059883"/>
                <a:ext cx="11433176" cy="5969517"/>
              </a:xfrm>
              <a:blipFill>
                <a:blip r:embed="rId2"/>
                <a:stretch>
                  <a:fillRect l="-320" t="-7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916827E0-CCEC-42D4-B625-68B0BCF92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光子吸收器方案磁铁线圈绝缘层吸收剂量</a:t>
            </a:r>
            <a:r>
              <a:rPr lang="en-US" altLang="zh-CN" dirty="0"/>
              <a:t>@ttbar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2DEF93-0BE6-4240-9109-84BF1BB38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ABF6176-A7F4-4961-90F5-2185B56F5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794" y="1556792"/>
            <a:ext cx="3252611" cy="2829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F796755-35B1-425A-9981-BAA89C98AA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2425" y="1029031"/>
            <a:ext cx="66103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89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B03135B-40E9-44BA-A6CC-59494E495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1644E15-F320-4570-9021-407864B04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</a:t>
            </a:r>
            <a:r>
              <a:rPr lang="zh-CN" altLang="en-US" dirty="0"/>
              <a:t>光子吸收器方案和</a:t>
            </a:r>
            <a:r>
              <a:rPr lang="en-US" altLang="zh-CN" dirty="0"/>
              <a:t>TDR</a:t>
            </a:r>
            <a:r>
              <a:rPr lang="zh-CN" altLang="en-US" dirty="0"/>
              <a:t>方案对比</a:t>
            </a:r>
            <a:r>
              <a:rPr lang="en-US" altLang="zh-CN" dirty="0"/>
              <a:t>(preliminary)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DE23CFA-E26E-4F1F-87CE-B35EAE89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242E508A-31C0-4DD3-90AB-4616AF1BD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007251"/>
              </p:ext>
            </p:extLst>
          </p:nvPr>
        </p:nvGraphicFramePr>
        <p:xfrm>
          <a:off x="23664" y="1041627"/>
          <a:ext cx="12144672" cy="585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68">
                  <a:extLst>
                    <a:ext uri="{9D8B030D-6E8A-4147-A177-3AD203B41FA5}">
                      <a16:colId xmlns:a16="http://schemas.microsoft.com/office/drawing/2014/main" val="1713595658"/>
                    </a:ext>
                  </a:extLst>
                </a:gridCol>
                <a:gridCol w="1661462">
                  <a:extLst>
                    <a:ext uri="{9D8B030D-6E8A-4147-A177-3AD203B41FA5}">
                      <a16:colId xmlns:a16="http://schemas.microsoft.com/office/drawing/2014/main" val="248602840"/>
                    </a:ext>
                  </a:extLst>
                </a:gridCol>
                <a:gridCol w="4171186">
                  <a:extLst>
                    <a:ext uri="{9D8B030D-6E8A-4147-A177-3AD203B41FA5}">
                      <a16:colId xmlns:a16="http://schemas.microsoft.com/office/drawing/2014/main" val="2483608552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2495661074"/>
                    </a:ext>
                  </a:extLst>
                </a:gridCol>
              </a:tblGrid>
              <a:tr h="390453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受影响因素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CEPC TDR</a:t>
                      </a:r>
                      <a:r>
                        <a:rPr lang="zh-CN" altLang="en-US" dirty="0"/>
                        <a:t>方案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CEPC </a:t>
                      </a:r>
                      <a:r>
                        <a:rPr lang="zh-CN" altLang="en-US" dirty="0"/>
                        <a:t>光子吸收器方案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0955781"/>
                  </a:ext>
                </a:extLst>
              </a:tr>
              <a:tr h="390453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阻抗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---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00B0F0"/>
                          </a:solidFill>
                        </a:rPr>
                        <a:t>光子吸收器阻抗增加</a:t>
                      </a:r>
                      <a:r>
                        <a:rPr lang="en-US" altLang="zh-CN" dirty="0">
                          <a:solidFill>
                            <a:srgbClr val="00B0F0"/>
                          </a:solidFill>
                        </a:rPr>
                        <a:t>5%</a:t>
                      </a:r>
                      <a:r>
                        <a:rPr lang="zh-CN" altLang="en-US" dirty="0">
                          <a:solidFill>
                            <a:srgbClr val="00B0F0"/>
                          </a:solidFill>
                        </a:rPr>
                        <a:t>，从不稳定性角度看可接受。需评估横向单级阻抗。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6708871"/>
                  </a:ext>
                </a:extLst>
              </a:tr>
              <a:tr h="390453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磁铁线圈绝缘材料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---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00B0F0"/>
                          </a:solidFill>
                        </a:rPr>
                        <a:t>按环氧树脂设计。需要优化光子吸收器附近铅屏蔽。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721732"/>
                  </a:ext>
                </a:extLst>
              </a:tr>
              <a:tr h="390453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真空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---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solidFill>
                            <a:srgbClr val="00B0F0"/>
                          </a:solidFill>
                        </a:rPr>
                        <a:t>带前室真空盒基本满足要求。但加工工艺存在困难。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2017153"/>
                  </a:ext>
                </a:extLst>
              </a:tr>
              <a:tr h="673932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辐射防护概念设计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隧道内电缆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00B050"/>
                          </a:solidFill>
                        </a:rPr>
                        <a:t>活动铅挡板屏蔽；近束流管位置采用抗辐照电缆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00B050"/>
                          </a:solidFill>
                        </a:rPr>
                        <a:t>（</a:t>
                      </a:r>
                      <a:r>
                        <a:rPr lang="en-US" altLang="zh-CN" dirty="0">
                          <a:solidFill>
                            <a:srgbClr val="00B050"/>
                          </a:solidFill>
                        </a:rPr>
                        <a:t>FCC</a:t>
                      </a:r>
                      <a:r>
                        <a:rPr lang="zh-CN" altLang="en-US" dirty="0">
                          <a:solidFill>
                            <a:srgbClr val="00B050"/>
                          </a:solidFill>
                        </a:rPr>
                        <a:t>评估）不需要屏蔽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6943244"/>
                  </a:ext>
                </a:extLst>
              </a:tr>
              <a:tr h="390453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光纤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00B050"/>
                          </a:solidFill>
                        </a:rPr>
                        <a:t>排水沟加盖板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206656"/>
                  </a:ext>
                </a:extLst>
              </a:tr>
              <a:tr h="390453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电子学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00B050"/>
                          </a:solidFill>
                        </a:rPr>
                        <a:t>辅助隧道内或磁铁支架间屏蔽体内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286412"/>
                  </a:ext>
                </a:extLst>
              </a:tr>
              <a:tr h="952063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其它有机材料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00B050"/>
                          </a:solidFill>
                        </a:rPr>
                        <a:t>放置在低剂量区域，或增加屏蔽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00B050"/>
                          </a:solidFill>
                        </a:rPr>
                        <a:t>（</a:t>
                      </a:r>
                      <a:r>
                        <a:rPr lang="en-US" altLang="zh-CN" dirty="0">
                          <a:solidFill>
                            <a:srgbClr val="00B050"/>
                          </a:solidFill>
                        </a:rPr>
                        <a:t>FCC</a:t>
                      </a:r>
                      <a:r>
                        <a:rPr lang="zh-CN" altLang="en-US" dirty="0">
                          <a:solidFill>
                            <a:srgbClr val="00B050"/>
                          </a:solidFill>
                        </a:rPr>
                        <a:t>评估）不需要屏蔽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1508811"/>
                  </a:ext>
                </a:extLst>
              </a:tr>
              <a:tr h="96276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评估造价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B0F0"/>
                          </a:solidFill>
                        </a:rPr>
                        <a:t>1.</a:t>
                      </a:r>
                      <a:r>
                        <a:rPr lang="zh-CN" altLang="en-US" dirty="0">
                          <a:solidFill>
                            <a:srgbClr val="00B0F0"/>
                          </a:solidFill>
                        </a:rPr>
                        <a:t>电缆屏蔽，抗辐照线缆增加</a:t>
                      </a:r>
                      <a:r>
                        <a:rPr lang="en-US" altLang="zh-CN" dirty="0">
                          <a:solidFill>
                            <a:srgbClr val="00B0F0"/>
                          </a:solidFill>
                        </a:rPr>
                        <a:t>17</a:t>
                      </a:r>
                      <a:r>
                        <a:rPr lang="zh-CN" altLang="en-US" dirty="0">
                          <a:solidFill>
                            <a:srgbClr val="00B0F0"/>
                          </a:solidFill>
                        </a:rPr>
                        <a:t>亿；</a:t>
                      </a:r>
                      <a:endParaRPr lang="en-US" altLang="zh-CN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zh-CN" altLang="en-US" dirty="0"/>
                        <a:t>排水沟及盖板；</a:t>
                      </a:r>
                      <a:r>
                        <a:rPr lang="en-US" altLang="zh-CN" dirty="0"/>
                        <a:t>3.</a:t>
                      </a:r>
                      <a:r>
                        <a:rPr lang="zh-CN" altLang="en-US" dirty="0"/>
                        <a:t>磁铁支架间屏蔽；</a:t>
                      </a:r>
                      <a:r>
                        <a:rPr lang="en-US" altLang="zh-CN" dirty="0"/>
                        <a:t>4.</a:t>
                      </a:r>
                      <a:r>
                        <a:rPr lang="zh-CN" altLang="en-US" dirty="0"/>
                        <a:t>其它屏蔽。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00B0F0"/>
                          </a:solidFill>
                        </a:rPr>
                        <a:t>新增：光子吸收器，前室真空盒约增加约</a:t>
                      </a:r>
                      <a:r>
                        <a:rPr lang="en-US" altLang="zh-CN" dirty="0">
                          <a:solidFill>
                            <a:srgbClr val="00B0F0"/>
                          </a:solidFill>
                        </a:rPr>
                        <a:t>13</a:t>
                      </a:r>
                      <a:r>
                        <a:rPr lang="zh-CN" altLang="en-US" dirty="0">
                          <a:solidFill>
                            <a:srgbClr val="00B0F0"/>
                          </a:solidFill>
                        </a:rPr>
                        <a:t>亿；</a:t>
                      </a:r>
                      <a:endParaRPr lang="en-US" altLang="zh-CN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zh-CN" altLang="en-US" dirty="0">
                          <a:solidFill>
                            <a:srgbClr val="00B0F0"/>
                          </a:solidFill>
                        </a:rPr>
                        <a:t>减少：铅屏蔽费用减少约</a:t>
                      </a:r>
                      <a:r>
                        <a:rPr lang="en-US" altLang="zh-CN" dirty="0">
                          <a:solidFill>
                            <a:srgbClr val="00B0F0"/>
                          </a:solidFill>
                        </a:rPr>
                        <a:t>1</a:t>
                      </a:r>
                      <a:r>
                        <a:rPr lang="zh-CN" altLang="en-US" dirty="0">
                          <a:solidFill>
                            <a:srgbClr val="00B0F0"/>
                          </a:solidFill>
                        </a:rPr>
                        <a:t>亿；</a:t>
                      </a:r>
                      <a:endParaRPr lang="en-US" altLang="zh-CN" dirty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zh-CN" altLang="en-US" dirty="0"/>
                        <a:t>排水沟及盖板；</a:t>
                      </a:r>
                      <a:r>
                        <a:rPr lang="en-US" altLang="zh-CN" dirty="0"/>
                        <a:t>3.</a:t>
                      </a:r>
                      <a:r>
                        <a:rPr lang="zh-CN" altLang="en-US" dirty="0"/>
                        <a:t>磁铁支架间屏蔽；</a:t>
                      </a:r>
                      <a:r>
                        <a:rPr lang="en-US" altLang="zh-CN" dirty="0"/>
                        <a:t>4.</a:t>
                      </a:r>
                      <a:r>
                        <a:rPr lang="zh-CN" altLang="en-US" dirty="0"/>
                        <a:t>其它屏蔽。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3626388"/>
                  </a:ext>
                </a:extLst>
              </a:tr>
              <a:tr h="673932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工程设计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设计磁铁内铅支撑、冷却；设计铅挡板工程方案和其它屏蔽；</a:t>
                      </a:r>
                      <a:r>
                        <a:rPr lang="zh-CN" altLang="en-US" dirty="0">
                          <a:solidFill>
                            <a:srgbClr val="00B0F0"/>
                          </a:solidFill>
                        </a:rPr>
                        <a:t>评估感生放射性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00B0F0"/>
                          </a:solidFill>
                        </a:rPr>
                        <a:t>设计光子吸收器位置；</a:t>
                      </a:r>
                      <a:r>
                        <a:rPr lang="zh-CN" altLang="en-US" dirty="0"/>
                        <a:t>优化铅屏蔽，设计铅支撑、冷却；</a:t>
                      </a:r>
                      <a:r>
                        <a:rPr lang="zh-CN" altLang="en-US" dirty="0">
                          <a:solidFill>
                            <a:srgbClr val="00B0F0"/>
                          </a:solidFill>
                        </a:rPr>
                        <a:t>评估感生放射性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9878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277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16A7CA1-372A-4CCA-8813-3B00E9A10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9883"/>
            <a:ext cx="11319048" cy="4840303"/>
          </a:xfrm>
        </p:spPr>
        <p:txBody>
          <a:bodyPr/>
          <a:lstStyle/>
          <a:p>
            <a:r>
              <a:rPr lang="en-US" altLang="zh-CN" dirty="0"/>
              <a:t>TDR</a:t>
            </a:r>
            <a:r>
              <a:rPr lang="zh-CN" altLang="en-US" dirty="0"/>
              <a:t>方案中，</a:t>
            </a:r>
            <a:endParaRPr lang="en-US" altLang="zh-CN" dirty="0"/>
          </a:p>
          <a:p>
            <a:pPr lvl="1"/>
            <a:r>
              <a:rPr lang="en-US" altLang="zh-CN" dirty="0"/>
              <a:t>Higgs</a:t>
            </a:r>
            <a:r>
              <a:rPr lang="zh-CN" altLang="en-US" dirty="0"/>
              <a:t>模式：停机后十分钟周围剂量当量相当于</a:t>
            </a:r>
            <a:r>
              <a:rPr lang="en-US" altLang="zh-CN" dirty="0"/>
              <a:t>BEPCII</a:t>
            </a:r>
            <a:r>
              <a:rPr lang="zh-CN" altLang="en-US" dirty="0"/>
              <a:t>直线隧道内辐射水平</a:t>
            </a:r>
            <a:r>
              <a:rPr lang="en-US" altLang="zh-CN" dirty="0"/>
              <a:t>(50cm</a:t>
            </a:r>
            <a:r>
              <a:rPr lang="zh-CN" altLang="en-US" dirty="0"/>
              <a:t>处 </a:t>
            </a:r>
            <a:r>
              <a:rPr lang="en-US" altLang="zh-CN" dirty="0"/>
              <a:t>&lt; 1 </a:t>
            </a:r>
            <a:r>
              <a:rPr lang="en-US" altLang="zh-CN" dirty="0" err="1"/>
              <a:t>uSv</a:t>
            </a:r>
            <a:r>
              <a:rPr lang="en-US" altLang="zh-CN" dirty="0"/>
              <a:t>/h)</a:t>
            </a:r>
          </a:p>
          <a:p>
            <a:pPr lvl="1"/>
            <a:r>
              <a:rPr lang="en-US" altLang="zh-CN" dirty="0"/>
              <a:t>Z/WW</a:t>
            </a:r>
            <a:r>
              <a:rPr lang="zh-CN" altLang="en-US" dirty="0"/>
              <a:t>模式：停机后十分钟周围剂量当量相当于</a:t>
            </a:r>
            <a:r>
              <a:rPr lang="en-US" altLang="zh-CN" dirty="0"/>
              <a:t>BEPCII</a:t>
            </a:r>
            <a:r>
              <a:rPr lang="zh-CN" altLang="en-US" dirty="0"/>
              <a:t>直线隧道内辐射水平</a:t>
            </a:r>
            <a:r>
              <a:rPr lang="en-US" altLang="zh-CN" dirty="0"/>
              <a:t>(50cm</a:t>
            </a:r>
            <a:r>
              <a:rPr lang="zh-CN" altLang="en-US" dirty="0"/>
              <a:t>处 </a:t>
            </a:r>
            <a:r>
              <a:rPr lang="en-US" altLang="zh-CN" dirty="0"/>
              <a:t>&lt; 2 </a:t>
            </a:r>
            <a:r>
              <a:rPr lang="en-US" altLang="zh-CN" dirty="0" err="1"/>
              <a:t>uSv</a:t>
            </a:r>
            <a:r>
              <a:rPr lang="en-US" altLang="zh-CN" dirty="0"/>
              <a:t>/h)</a:t>
            </a:r>
          </a:p>
          <a:p>
            <a:pPr lvl="1"/>
            <a:r>
              <a:rPr lang="en-US" altLang="zh-CN" dirty="0"/>
              <a:t>ttbar</a:t>
            </a:r>
            <a:r>
              <a:rPr lang="zh-CN" altLang="en-US" dirty="0"/>
              <a:t>模式：停机后十分钟周围剂量当量相当于</a:t>
            </a:r>
            <a:r>
              <a:rPr lang="en-US" altLang="zh-CN" dirty="0"/>
              <a:t>BEPCII</a:t>
            </a:r>
            <a:r>
              <a:rPr lang="zh-CN" altLang="en-US" dirty="0"/>
              <a:t>正电子靶周围辐射水平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如采用光子吸收器方案，增加真空盒和光子吸收器造价，且真空工艺存在困难；磁铁线圈屏蔽设计暂不满足要求。</a:t>
            </a:r>
            <a:endParaRPr lang="en-US" altLang="zh-CN" dirty="0"/>
          </a:p>
          <a:p>
            <a:r>
              <a:rPr lang="zh-CN" altLang="en-US" dirty="0"/>
              <a:t>光子吸收器方案中还未优化铅布置，从隧道内辐射水平角度看，光子吸收器方案和</a:t>
            </a:r>
            <a:r>
              <a:rPr lang="en-US" altLang="zh-CN" dirty="0"/>
              <a:t>TDR</a:t>
            </a:r>
            <a:r>
              <a:rPr lang="zh-CN" altLang="en-US" dirty="0"/>
              <a:t>方案各有优劣。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TDR</a:t>
            </a:r>
            <a:r>
              <a:rPr lang="zh-CN" altLang="en-US" dirty="0"/>
              <a:t>和光子吸收器方案都需优化铅布置，都需要完善磁铁和铅支撑、冷却方案。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81E343A-4D93-4010-B6B2-42F9AB50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总结，下一步工作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F705E4-BC97-4512-B4FB-7F1C0B515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45C9C76-697A-4EB1-875B-56FEC9AD91B2}"/>
              </a:ext>
            </a:extLst>
          </p:cNvPr>
          <p:cNvSpPr/>
          <p:nvPr/>
        </p:nvSpPr>
        <p:spPr>
          <a:xfrm>
            <a:off x="8702080" y="5504142"/>
            <a:ext cx="2880320" cy="792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谢谢大家</a:t>
            </a:r>
            <a:endParaRPr lang="en-US" altLang="zh-CN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8829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882AD79-88A0-47AB-9B2A-9F1470155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C4E35DD-453F-4D53-93D3-6F0542EE4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E92C9A-B625-4F83-83E5-FE30AFBB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854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0C29CC2-2236-4B63-8B04-79462B642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9883"/>
            <a:ext cx="11463064" cy="5655265"/>
          </a:xfrm>
        </p:spPr>
        <p:txBody>
          <a:bodyPr/>
          <a:lstStyle/>
          <a:p>
            <a:pPr lvl="1"/>
            <a:endParaRPr lang="zh-CN" altLang="en-US" dirty="0"/>
          </a:p>
          <a:p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75724B5-7F07-4BCD-9F88-41C6C34DA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EDR</a:t>
            </a:r>
            <a:r>
              <a:rPr lang="zh-CN" altLang="en-US" dirty="0"/>
              <a:t>电缆屏蔽，造价估算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35022D-C116-4C75-A1BC-8DC82B97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8" name="内容占位符 1">
            <a:extLst>
              <a:ext uri="{FF2B5EF4-FFF2-40B4-BE49-F238E27FC236}">
                <a16:creationId xmlns:a16="http://schemas.microsoft.com/office/drawing/2014/main" id="{14E68626-4560-4752-8F4A-1A63FC7F0BAC}"/>
              </a:ext>
            </a:extLst>
          </p:cNvPr>
          <p:cNvSpPr txBox="1">
            <a:spLocks/>
          </p:cNvSpPr>
          <p:nvPr/>
        </p:nvSpPr>
        <p:spPr>
          <a:xfrm>
            <a:off x="666712" y="1059883"/>
            <a:ext cx="11463064" cy="5655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200" b="0" kern="1200" baseline="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隧道内桥架上电缆：采用</a:t>
            </a:r>
            <a:r>
              <a:rPr lang="en-US" altLang="zh-CN" dirty="0"/>
              <a:t>2cm</a:t>
            </a:r>
            <a:r>
              <a:rPr lang="zh-CN" altLang="en-US" dirty="0"/>
              <a:t>厚活动铅挡板屏蔽；</a:t>
            </a:r>
            <a:endParaRPr lang="en-US" altLang="zh-CN" dirty="0"/>
          </a:p>
          <a:p>
            <a:pPr lvl="1"/>
            <a:r>
              <a:rPr lang="zh-CN" altLang="en-US" dirty="0"/>
              <a:t>铅用量：</a:t>
            </a:r>
            <a:r>
              <a:rPr lang="en-US" altLang="zh-CN" dirty="0"/>
              <a:t>0.02*1.6*90000 = 2880 </a:t>
            </a:r>
            <a:r>
              <a:rPr lang="zh-CN" altLang="en-US" dirty="0"/>
              <a:t>立方米，约</a:t>
            </a:r>
            <a:r>
              <a:rPr lang="en-US" altLang="zh-CN" dirty="0"/>
              <a:t>8.4</a:t>
            </a:r>
            <a:r>
              <a:rPr lang="zh-CN" altLang="en-US" dirty="0"/>
              <a:t>亿（材料费乘以</a:t>
            </a:r>
            <a:r>
              <a:rPr lang="en-US" altLang="zh-CN" dirty="0"/>
              <a:t>1.5</a:t>
            </a:r>
            <a:r>
              <a:rPr lang="zh-CN" altLang="en-US" dirty="0"/>
              <a:t>）。</a:t>
            </a:r>
            <a:endParaRPr lang="en-US" altLang="zh-CN" dirty="0"/>
          </a:p>
          <a:p>
            <a:pPr lvl="1"/>
            <a:r>
              <a:rPr lang="en-US" altLang="zh-CN" dirty="0"/>
              <a:t>2cm</a:t>
            </a:r>
            <a:r>
              <a:rPr lang="zh-CN" altLang="en-US" dirty="0"/>
              <a:t>厚度非最优，有减少的空间。</a:t>
            </a:r>
            <a:endParaRPr lang="en-US" altLang="zh-CN" dirty="0"/>
          </a:p>
          <a:p>
            <a:r>
              <a:rPr lang="zh-CN" altLang="en-US" dirty="0"/>
              <a:t>主环近束流管换用防辐射电缆：</a:t>
            </a:r>
            <a:endParaRPr lang="en-US" altLang="zh-CN" dirty="0"/>
          </a:p>
          <a:p>
            <a:pPr lvl="1"/>
            <a:r>
              <a:rPr lang="en-US" altLang="zh-CN" dirty="0"/>
              <a:t>SiO2</a:t>
            </a:r>
            <a:r>
              <a:rPr lang="zh-CN" altLang="en-US" dirty="0"/>
              <a:t>绝缘电缆，单条电缆价格约</a:t>
            </a:r>
            <a:r>
              <a:rPr lang="en-US" altLang="zh-CN" dirty="0"/>
              <a:t>1</a:t>
            </a:r>
            <a:r>
              <a:rPr lang="zh-CN" altLang="en-US" dirty="0"/>
              <a:t>万</a:t>
            </a:r>
            <a:endParaRPr lang="en-US" altLang="zh-CN" dirty="0"/>
          </a:p>
          <a:p>
            <a:pPr lvl="1"/>
            <a:r>
              <a:rPr lang="zh-CN" altLang="en-US" dirty="0"/>
              <a:t>数量：束测系统</a:t>
            </a:r>
            <a:r>
              <a:rPr lang="en-US" altLang="zh-CN" dirty="0"/>
              <a:t>20000</a:t>
            </a:r>
            <a:r>
              <a:rPr lang="zh-CN" altLang="en-US" dirty="0"/>
              <a:t>条，</a:t>
            </a:r>
            <a:r>
              <a:rPr lang="en-US" altLang="zh-CN" dirty="0"/>
              <a:t>2</a:t>
            </a:r>
            <a:r>
              <a:rPr lang="zh-CN" altLang="en-US" dirty="0"/>
              <a:t>亿；</a:t>
            </a:r>
            <a:br>
              <a:rPr lang="en-US" altLang="zh-CN" dirty="0"/>
            </a:br>
            <a:r>
              <a:rPr lang="en-US" altLang="zh-CN" dirty="0"/>
              <a:t>	         </a:t>
            </a:r>
            <a:r>
              <a:rPr lang="zh-CN" altLang="en-US" dirty="0"/>
              <a:t>磁铁</a:t>
            </a:r>
            <a:r>
              <a:rPr lang="en-US" altLang="zh-CN" dirty="0"/>
              <a:t>36000</a:t>
            </a:r>
            <a:r>
              <a:rPr lang="zh-CN" altLang="en-US" dirty="0"/>
              <a:t>千条，</a:t>
            </a:r>
            <a:r>
              <a:rPr lang="en-US" altLang="zh-CN" dirty="0"/>
              <a:t>3.6</a:t>
            </a:r>
            <a:r>
              <a:rPr lang="zh-CN" altLang="en-US" dirty="0"/>
              <a:t>亿；</a:t>
            </a:r>
            <a:br>
              <a:rPr lang="en-US" altLang="zh-CN" dirty="0"/>
            </a:br>
            <a:r>
              <a:rPr lang="en-US" altLang="zh-CN" dirty="0"/>
              <a:t>            </a:t>
            </a:r>
            <a:r>
              <a:rPr lang="zh-CN" altLang="en-US" dirty="0"/>
              <a:t>真空计</a:t>
            </a:r>
            <a:r>
              <a:rPr lang="en-US" altLang="zh-CN" dirty="0"/>
              <a:t>2160</a:t>
            </a:r>
            <a:r>
              <a:rPr lang="zh-CN" altLang="en-US" dirty="0"/>
              <a:t>条，</a:t>
            </a:r>
            <a:r>
              <a:rPr lang="en-US" altLang="zh-CN" dirty="0"/>
              <a:t>0.22</a:t>
            </a:r>
            <a:r>
              <a:rPr lang="zh-CN" altLang="en-US" dirty="0"/>
              <a:t>亿；</a:t>
            </a:r>
            <a:br>
              <a:rPr lang="en-US" altLang="zh-CN" dirty="0"/>
            </a:br>
            <a:r>
              <a:rPr lang="en-US" altLang="zh-CN" dirty="0"/>
              <a:t>            </a:t>
            </a:r>
            <a:r>
              <a:rPr lang="zh-CN" altLang="en-US" dirty="0"/>
              <a:t>离子泵：</a:t>
            </a:r>
            <a:r>
              <a:rPr lang="en-US" altLang="zh-CN" dirty="0"/>
              <a:t>Higgs 10000</a:t>
            </a:r>
            <a:r>
              <a:rPr lang="zh-CN" altLang="en-US" dirty="0"/>
              <a:t>条，</a:t>
            </a:r>
            <a:r>
              <a:rPr lang="en-US" altLang="zh-CN" dirty="0"/>
              <a:t>Z/ttbar 20000</a:t>
            </a:r>
            <a:r>
              <a:rPr lang="zh-CN" altLang="en-US" dirty="0"/>
              <a:t>条，</a:t>
            </a:r>
            <a:r>
              <a:rPr lang="en-US" altLang="zh-CN" dirty="0"/>
              <a:t>1</a:t>
            </a:r>
            <a:r>
              <a:rPr lang="zh-CN" altLang="en-US" dirty="0"/>
              <a:t>到</a:t>
            </a:r>
            <a:r>
              <a:rPr lang="en-US" altLang="zh-CN" dirty="0"/>
              <a:t>2</a:t>
            </a:r>
            <a:r>
              <a:rPr lang="zh-CN" altLang="en-US" dirty="0"/>
              <a:t>亿；</a:t>
            </a:r>
            <a:br>
              <a:rPr lang="en-US" altLang="zh-CN" dirty="0"/>
            </a:br>
            <a:r>
              <a:rPr lang="zh-CN" altLang="en-US" dirty="0"/>
              <a:t>总计</a:t>
            </a:r>
            <a:r>
              <a:rPr lang="en-US" altLang="zh-CN" dirty="0"/>
              <a:t>78160</a:t>
            </a:r>
            <a:r>
              <a:rPr lang="zh-CN" altLang="en-US" dirty="0"/>
              <a:t>条电缆</a:t>
            </a:r>
            <a:endParaRPr lang="en-US" altLang="zh-CN" dirty="0"/>
          </a:p>
          <a:p>
            <a:pPr lvl="1"/>
            <a:r>
              <a:rPr lang="zh-CN" altLang="en-US" dirty="0"/>
              <a:t>其中，相比束测电缆，磁铁、离子泵电缆距束流管较远，且有材料遮挡，有可能通过局部屏蔽降低剂量。</a:t>
            </a:r>
            <a:br>
              <a:rPr lang="en-US" altLang="zh-CN" dirty="0"/>
            </a:br>
            <a:r>
              <a:rPr lang="zh-CN" altLang="en-US" dirty="0"/>
              <a:t>可以比选“局部屏蔽”、“换用防辐射电缆”两个方案的造价</a:t>
            </a:r>
            <a:endParaRPr lang="en-US" altLang="zh-CN" dirty="0"/>
          </a:p>
          <a:p>
            <a:r>
              <a:rPr lang="zh-CN" altLang="en-US" dirty="0"/>
              <a:t>电缆屏蔽总计：</a:t>
            </a:r>
            <a:r>
              <a:rPr lang="en-US" altLang="zh-CN" dirty="0"/>
              <a:t>&lt; 10.7(</a:t>
            </a:r>
            <a:r>
              <a:rPr lang="zh-CN" altLang="en-US" dirty="0"/>
              <a:t>活动铅板</a:t>
            </a:r>
            <a:r>
              <a:rPr lang="en-US" altLang="zh-CN" dirty="0"/>
              <a:t>+</a:t>
            </a:r>
            <a:r>
              <a:rPr lang="zh-CN" altLang="en-US" dirty="0"/>
              <a:t>束测真空计防辐射电缆</a:t>
            </a:r>
            <a:r>
              <a:rPr lang="en-US" altLang="zh-CN" dirty="0"/>
              <a:t>) + 5.6(</a:t>
            </a:r>
            <a:r>
              <a:rPr lang="zh-CN" altLang="en-US" dirty="0"/>
              <a:t>磁铁、离子泵防辐射电缆</a:t>
            </a:r>
            <a:r>
              <a:rPr lang="en-US" altLang="zh-CN" dirty="0"/>
              <a:t>) </a:t>
            </a:r>
            <a:r>
              <a:rPr lang="zh-CN" altLang="en-US" dirty="0"/>
              <a:t>亿</a:t>
            </a:r>
            <a:r>
              <a:rPr lang="en-US" altLang="zh-C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6088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0C29CC2-2236-4B63-8B04-79462B642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源项：均匀束损，同步辐射；</a:t>
            </a:r>
            <a:endParaRPr lang="en-US" altLang="zh-CN" dirty="0"/>
          </a:p>
          <a:p>
            <a:pPr lvl="1"/>
            <a:r>
              <a:rPr lang="zh-CN" altLang="en-US" dirty="0"/>
              <a:t>四种模式，束流能量：</a:t>
            </a:r>
            <a:r>
              <a:rPr lang="en-US" altLang="zh-CN" dirty="0"/>
              <a:t>120/45/80/180 GeV</a:t>
            </a:r>
          </a:p>
          <a:p>
            <a:r>
              <a:rPr lang="zh-CN" altLang="en-US" dirty="0"/>
              <a:t>分别模拟四种模式下，</a:t>
            </a:r>
            <a:r>
              <a:rPr lang="zh-CN" altLang="en-US" dirty="0">
                <a:solidFill>
                  <a:srgbClr val="FF0000"/>
                </a:solidFill>
              </a:rPr>
              <a:t>运行一年停机十分钟后</a:t>
            </a:r>
            <a:r>
              <a:rPr lang="zh-CN" altLang="en-US" dirty="0"/>
              <a:t>的周围剂量当量</a:t>
            </a:r>
            <a:endParaRPr lang="en-US" altLang="zh-CN" dirty="0"/>
          </a:p>
          <a:p>
            <a:r>
              <a:rPr lang="en-US" altLang="zh-CN" dirty="0"/>
              <a:t>Higgs</a:t>
            </a:r>
            <a:r>
              <a:rPr lang="zh-CN" altLang="en-US" dirty="0"/>
              <a:t>模式：大部分位置周围剂量当量 </a:t>
            </a:r>
            <a:r>
              <a:rPr lang="en-US" altLang="zh-CN" dirty="0"/>
              <a:t>&lt;1 </a:t>
            </a:r>
            <a:r>
              <a:rPr lang="en-US" altLang="zh-CN" dirty="0" err="1"/>
              <a:t>uSv</a:t>
            </a:r>
            <a:r>
              <a:rPr lang="en-US" altLang="zh-CN" dirty="0"/>
              <a:t>/h</a:t>
            </a:r>
            <a:r>
              <a:rPr lang="zh-CN" altLang="en-US" dirty="0"/>
              <a:t>，设备表面 </a:t>
            </a:r>
            <a:r>
              <a:rPr lang="en-US" altLang="zh-CN" dirty="0"/>
              <a:t>~10 </a:t>
            </a:r>
            <a:r>
              <a:rPr lang="en-US" altLang="zh-CN" dirty="0" err="1"/>
              <a:t>uSv</a:t>
            </a:r>
            <a:r>
              <a:rPr lang="en-US" altLang="zh-CN" dirty="0"/>
              <a:t>/h</a:t>
            </a:r>
          </a:p>
          <a:p>
            <a:pPr lvl="1"/>
            <a:r>
              <a:rPr lang="zh-CN" altLang="en-US" dirty="0"/>
              <a:t>同步辐射的周围剂量当量                               随机束损的周围剂量当量</a:t>
            </a:r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75724B5-7F07-4BCD-9F88-41C6C34DA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主环停机后周围剂量当量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35022D-C116-4C75-A1BC-8DC82B97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53C9AA3-21EC-4724-9924-8E60F2C72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7538"/>
            <a:ext cx="5838825" cy="338137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E9907B5-31C6-4720-8006-A8439CA6CB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8825" y="3176588"/>
            <a:ext cx="5848350" cy="336232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216686A-30F9-4DEE-96C1-9E4E649EFAAB}"/>
              </a:ext>
            </a:extLst>
          </p:cNvPr>
          <p:cNvSpPr txBox="1"/>
          <p:nvPr/>
        </p:nvSpPr>
        <p:spPr>
          <a:xfrm>
            <a:off x="9776415" y="1969364"/>
            <a:ext cx="19442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00B0F0"/>
                </a:solidFill>
              </a:rPr>
              <a:t>相当于</a:t>
            </a:r>
            <a:r>
              <a:rPr lang="en-US" altLang="zh-CN" sz="2000" dirty="0">
                <a:solidFill>
                  <a:srgbClr val="00B0F0"/>
                </a:solidFill>
              </a:rPr>
              <a:t>BEPCII</a:t>
            </a:r>
            <a:r>
              <a:rPr lang="zh-CN" altLang="en-US" sz="2000" dirty="0">
                <a:solidFill>
                  <a:srgbClr val="00B0F0"/>
                </a:solidFill>
              </a:rPr>
              <a:t>直线隧道内辐射水平</a:t>
            </a:r>
          </a:p>
        </p:txBody>
      </p:sp>
    </p:spTree>
    <p:extLst>
      <p:ext uri="{BB962C8B-B14F-4D97-AF65-F5344CB8AC3E}">
        <p14:creationId xmlns:p14="http://schemas.microsoft.com/office/powerpoint/2010/main" val="1442068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35360" y="1412776"/>
            <a:ext cx="11233248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CEPC TDR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屏蔽方案和光子吸收器方案对比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辐射防护设计进展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磁铁线圈绝缘层吸收剂量和隧道内剂量率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2"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TDR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方案 </a:t>
            </a:r>
            <a:r>
              <a:rPr lang="en-US" altLang="zh-CN" b="1" dirty="0" err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v.s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光子吸收器方案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总结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2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8"/>
    </mc:Choice>
    <mc:Fallback xmlns="">
      <p:transition spd="slow" advTm="5737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0C29CC2-2236-4B63-8B04-79462B642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9883"/>
            <a:ext cx="5486400" cy="4840303"/>
          </a:xfrm>
        </p:spPr>
        <p:txBody>
          <a:bodyPr/>
          <a:lstStyle/>
          <a:p>
            <a:r>
              <a:rPr lang="en-US" altLang="zh-CN" dirty="0"/>
              <a:t>Z</a:t>
            </a:r>
            <a:r>
              <a:rPr lang="zh-CN" altLang="en-US" dirty="0"/>
              <a:t>模式：大部分位置周围剂量当量 </a:t>
            </a:r>
            <a:r>
              <a:rPr lang="en-US" altLang="zh-CN" dirty="0"/>
              <a:t>&lt;2 </a:t>
            </a:r>
            <a:r>
              <a:rPr lang="en-US" altLang="zh-CN" dirty="0" err="1"/>
              <a:t>uSv</a:t>
            </a:r>
            <a:r>
              <a:rPr lang="en-US" altLang="zh-CN" dirty="0"/>
              <a:t>/h</a:t>
            </a:r>
            <a:r>
              <a:rPr lang="zh-CN" altLang="en-US" dirty="0"/>
              <a:t>，设备表面 </a:t>
            </a:r>
            <a:r>
              <a:rPr lang="en-US" altLang="zh-CN" dirty="0"/>
              <a:t>~ 20 </a:t>
            </a:r>
            <a:r>
              <a:rPr lang="en-US" altLang="zh-CN" dirty="0" err="1"/>
              <a:t>uSv</a:t>
            </a:r>
            <a:r>
              <a:rPr lang="en-US" altLang="zh-CN" dirty="0"/>
              <a:t>/h</a:t>
            </a:r>
          </a:p>
          <a:p>
            <a:pPr lvl="1"/>
            <a:r>
              <a:rPr lang="zh-CN" altLang="en-US" dirty="0"/>
              <a:t>同步辐射可忽略</a:t>
            </a:r>
            <a:endParaRPr lang="en-US" altLang="zh-CN" dirty="0"/>
          </a:p>
          <a:p>
            <a:pPr lvl="1"/>
            <a:r>
              <a:rPr lang="zh-CN" altLang="en-US" dirty="0"/>
              <a:t>随机束损的周围剂量当量如图</a:t>
            </a:r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75724B5-7F07-4BCD-9F88-41C6C34DA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主环停机十分钟后周围剂量当量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35022D-C116-4C75-A1BC-8DC82B97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19EEEAD1-760C-4D27-BC87-F3A752EC829F}"/>
              </a:ext>
            </a:extLst>
          </p:cNvPr>
          <p:cNvSpPr txBox="1">
            <a:spLocks/>
          </p:cNvSpPr>
          <p:nvPr/>
        </p:nvSpPr>
        <p:spPr>
          <a:xfrm>
            <a:off x="6707138" y="1059883"/>
            <a:ext cx="5486400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200" b="0" kern="1200" baseline="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WW</a:t>
            </a:r>
            <a:r>
              <a:rPr lang="zh-CN" altLang="en-US" dirty="0"/>
              <a:t>模式：大部分位置周围剂量当量 </a:t>
            </a:r>
            <a:r>
              <a:rPr lang="en-US" altLang="zh-CN" dirty="0"/>
              <a:t>&lt;2 </a:t>
            </a:r>
            <a:r>
              <a:rPr lang="en-US" altLang="zh-CN" dirty="0" err="1"/>
              <a:t>uSv</a:t>
            </a:r>
            <a:r>
              <a:rPr lang="en-US" altLang="zh-CN" dirty="0"/>
              <a:t>/h</a:t>
            </a:r>
            <a:r>
              <a:rPr lang="zh-CN" altLang="en-US" dirty="0"/>
              <a:t>，设备表面 </a:t>
            </a:r>
            <a:r>
              <a:rPr lang="en-US" altLang="zh-CN" dirty="0"/>
              <a:t>~10 </a:t>
            </a:r>
            <a:r>
              <a:rPr lang="en-US" altLang="zh-CN" dirty="0" err="1"/>
              <a:t>uSv</a:t>
            </a:r>
            <a:r>
              <a:rPr lang="en-US" altLang="zh-CN" dirty="0"/>
              <a:t>/h</a:t>
            </a:r>
          </a:p>
          <a:p>
            <a:pPr lvl="1"/>
            <a:r>
              <a:rPr lang="zh-CN" altLang="en-US" dirty="0"/>
              <a:t>同步辐射可忽略</a:t>
            </a:r>
            <a:endParaRPr lang="en-US" altLang="zh-CN" dirty="0"/>
          </a:p>
          <a:p>
            <a:pPr lvl="1"/>
            <a:r>
              <a:rPr lang="zh-CN" altLang="en-US" dirty="0"/>
              <a:t>随机束损的周围剂量当量如图</a:t>
            </a:r>
            <a:endParaRPr lang="en-US" altLang="zh-CN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E98EC87-559F-4F67-9F3C-611C8A945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8" y="2547386"/>
            <a:ext cx="5838825" cy="33528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5AD550C-BD25-40D1-98AA-DEF3F79A2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77107"/>
            <a:ext cx="5848350" cy="332422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A22FE5C-E410-4976-B37E-5EC0074D1482}"/>
              </a:ext>
            </a:extLst>
          </p:cNvPr>
          <p:cNvSpPr txBox="1"/>
          <p:nvPr/>
        </p:nvSpPr>
        <p:spPr>
          <a:xfrm>
            <a:off x="4062096" y="5798117"/>
            <a:ext cx="60979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00B0F0"/>
                </a:solidFill>
              </a:rPr>
              <a:t>高于</a:t>
            </a:r>
            <a:r>
              <a:rPr lang="en-US" altLang="zh-CN" sz="2000" dirty="0">
                <a:solidFill>
                  <a:srgbClr val="00B0F0"/>
                </a:solidFill>
              </a:rPr>
              <a:t>BEPCII</a:t>
            </a:r>
            <a:r>
              <a:rPr lang="zh-CN" altLang="en-US" sz="2000" dirty="0">
                <a:solidFill>
                  <a:srgbClr val="00B0F0"/>
                </a:solidFill>
              </a:rPr>
              <a:t>直线隧道内辐射水平</a:t>
            </a:r>
          </a:p>
        </p:txBody>
      </p:sp>
    </p:spTree>
    <p:extLst>
      <p:ext uri="{BB962C8B-B14F-4D97-AF65-F5344CB8AC3E}">
        <p14:creationId xmlns:p14="http://schemas.microsoft.com/office/powerpoint/2010/main" val="670125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0C29CC2-2236-4B63-8B04-79462B642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ttbar</a:t>
            </a:r>
            <a:r>
              <a:rPr lang="zh-CN" altLang="en-US" dirty="0"/>
              <a:t>模式：大部分位置周围剂量当量 </a:t>
            </a:r>
            <a:r>
              <a:rPr lang="en-US" altLang="zh-CN" dirty="0"/>
              <a:t>&lt;20 </a:t>
            </a:r>
            <a:r>
              <a:rPr lang="en-US" altLang="zh-CN" dirty="0" err="1"/>
              <a:t>uSv</a:t>
            </a:r>
            <a:r>
              <a:rPr lang="en-US" altLang="zh-CN" dirty="0"/>
              <a:t>/h</a:t>
            </a:r>
            <a:r>
              <a:rPr lang="zh-CN" altLang="en-US" dirty="0"/>
              <a:t>，设备表面 </a:t>
            </a:r>
            <a:r>
              <a:rPr lang="en-US" altLang="zh-CN" dirty="0"/>
              <a:t>&gt;100 </a:t>
            </a:r>
            <a:r>
              <a:rPr lang="en-US" altLang="zh-CN" dirty="0" err="1"/>
              <a:t>uSv</a:t>
            </a:r>
            <a:r>
              <a:rPr lang="en-US" altLang="zh-CN" dirty="0"/>
              <a:t>/h</a:t>
            </a:r>
          </a:p>
          <a:p>
            <a:pPr lvl="1"/>
            <a:r>
              <a:rPr lang="zh-CN" altLang="en-US" dirty="0"/>
              <a:t>同步辐射的周围剂量当量如图                                     随机束损的周围剂量当量如图</a:t>
            </a:r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75724B5-7F07-4BCD-9F88-41C6C34DA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主环停机十分钟后周围剂量当量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35022D-C116-4C75-A1BC-8DC82B97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21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1629517-4C8C-4402-A8CC-DE595B6F6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2" y="1879834"/>
            <a:ext cx="5810250" cy="33337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BE3A5C6-1414-4AB0-ADC8-864407DE6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1813159"/>
            <a:ext cx="5886450" cy="34671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A167CAF-1AE1-40A0-8C73-E5860E3E5516}"/>
              </a:ext>
            </a:extLst>
          </p:cNvPr>
          <p:cNvSpPr txBox="1"/>
          <p:nvPr/>
        </p:nvSpPr>
        <p:spPr>
          <a:xfrm>
            <a:off x="3503712" y="5269975"/>
            <a:ext cx="60979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00B0F0"/>
                </a:solidFill>
              </a:rPr>
              <a:t>相当于</a:t>
            </a:r>
            <a:r>
              <a:rPr lang="en-US" altLang="zh-CN" sz="2000" dirty="0">
                <a:solidFill>
                  <a:srgbClr val="00B0F0"/>
                </a:solidFill>
              </a:rPr>
              <a:t>BEPCII</a:t>
            </a:r>
            <a:r>
              <a:rPr lang="zh-CN" altLang="en-US" sz="2000" dirty="0">
                <a:solidFill>
                  <a:srgbClr val="00B0F0"/>
                </a:solidFill>
              </a:rPr>
              <a:t>正电子靶周围辐射水平</a:t>
            </a:r>
          </a:p>
        </p:txBody>
      </p:sp>
    </p:spTree>
    <p:extLst>
      <p:ext uri="{BB962C8B-B14F-4D97-AF65-F5344CB8AC3E}">
        <p14:creationId xmlns:p14="http://schemas.microsoft.com/office/powerpoint/2010/main" val="3781698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0C29CC2-2236-4B63-8B04-79462B642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ttbar</a:t>
            </a:r>
            <a:r>
              <a:rPr lang="zh-CN" altLang="en-US" dirty="0"/>
              <a:t>模式：大部分位置周围剂量当量 </a:t>
            </a:r>
            <a:r>
              <a:rPr lang="en-US" altLang="zh-CN" dirty="0"/>
              <a:t>&lt;5 </a:t>
            </a:r>
            <a:r>
              <a:rPr lang="en-US" altLang="zh-CN" dirty="0" err="1"/>
              <a:t>uSv</a:t>
            </a:r>
            <a:r>
              <a:rPr lang="en-US" altLang="zh-CN" dirty="0"/>
              <a:t>/h</a:t>
            </a:r>
            <a:r>
              <a:rPr lang="zh-CN" altLang="en-US" dirty="0"/>
              <a:t>，设备表面 </a:t>
            </a:r>
            <a:r>
              <a:rPr lang="en-US" altLang="zh-CN" dirty="0"/>
              <a:t>&gt;10 </a:t>
            </a:r>
            <a:r>
              <a:rPr lang="en-US" altLang="zh-CN" dirty="0" err="1"/>
              <a:t>uSv</a:t>
            </a:r>
            <a:r>
              <a:rPr lang="en-US" altLang="zh-CN" dirty="0"/>
              <a:t>/h</a:t>
            </a:r>
          </a:p>
          <a:p>
            <a:pPr lvl="1"/>
            <a:r>
              <a:rPr lang="zh-CN" altLang="en-US" dirty="0"/>
              <a:t>同步辐射的周围剂量当量如图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zh-CN" altLang="en-US" dirty="0">
                <a:solidFill>
                  <a:srgbClr val="00B0F0"/>
                </a:solidFill>
              </a:rPr>
              <a:t>略高于</a:t>
            </a:r>
            <a:r>
              <a:rPr lang="en-US" altLang="zh-CN" dirty="0">
                <a:solidFill>
                  <a:srgbClr val="00B0F0"/>
                </a:solidFill>
              </a:rPr>
              <a:t>Z/W</a:t>
            </a:r>
            <a:r>
              <a:rPr lang="zh-CN" altLang="en-US" dirty="0">
                <a:solidFill>
                  <a:srgbClr val="00B0F0"/>
                </a:solidFill>
              </a:rPr>
              <a:t>模式停机十分钟后的周围剂量当量。</a:t>
            </a:r>
            <a:endParaRPr lang="en-US" altLang="zh-CN" dirty="0">
              <a:solidFill>
                <a:srgbClr val="00B0F0"/>
              </a:solidFill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75724B5-7F07-4BCD-9F88-41C6C34DA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主环停机一天后周围剂量当量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35022D-C116-4C75-A1BC-8DC82B97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22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68A43FA-3A34-44D6-A8E6-A08075A27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38" y="1803634"/>
            <a:ext cx="58293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13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1F3856C-A7B1-4065-B1B2-1C77F1414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23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C7620AC-39E5-42FE-86E3-298669B0D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90487"/>
            <a:ext cx="12030075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8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B5D9817-DA18-49E5-AB71-96BECB3F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24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92563C4-17CC-4962-AF8F-AB0031876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85725"/>
            <a:ext cx="1191577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19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5D847D4-7277-458D-85C6-BED68CB71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D02C297-AD9A-4719-89C7-1474CBFF6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C6EA5FB-2614-44C3-9EEF-2957045E7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25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BA0894-6643-4E4A-8A18-EF17B3B36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073" y="0"/>
            <a:ext cx="8437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66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D6E712E5-6242-4E6F-A7C5-FC891B4AF1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307" y="1394422"/>
            <a:ext cx="5510693" cy="3240000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347B431-3CDF-4AE2-99BB-1CA196621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9883"/>
            <a:ext cx="6422504" cy="4840303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</a:rPr>
              <a:t>@120 GeV</a:t>
            </a:r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EAC00C0-3EFF-4E45-AEB3-9DED3C6A4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主环隧道内吸收剂量</a:t>
            </a:r>
            <a:r>
              <a:rPr lang="en-US" altLang="zh-CN" dirty="0"/>
              <a:t>@120GeV &amp; 180GeV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3381DC-5D6F-4DB8-826B-29D988AEF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26</a:t>
            </a:fld>
            <a:endParaRPr lang="zh-CN" altLang="en-US"/>
          </a:p>
        </p:txBody>
      </p:sp>
      <p:graphicFrame>
        <p:nvGraphicFramePr>
          <p:cNvPr id="9" name="表格 9">
            <a:extLst>
              <a:ext uri="{FF2B5EF4-FFF2-40B4-BE49-F238E27FC236}">
                <a16:creationId xmlns:a16="http://schemas.microsoft.com/office/drawing/2014/main" id="{CCFCB5AA-9C29-47A2-86EB-93A89C8A33C3}"/>
              </a:ext>
            </a:extLst>
          </p:cNvPr>
          <p:cNvGraphicFramePr>
            <a:graphicFrameLocks noGrp="1"/>
          </p:cNvGraphicFramePr>
          <p:nvPr/>
        </p:nvGraphicFramePr>
        <p:xfrm>
          <a:off x="695400" y="4707592"/>
          <a:ext cx="613656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189">
                  <a:extLst>
                    <a:ext uri="{9D8B030D-6E8A-4147-A177-3AD203B41FA5}">
                      <a16:colId xmlns:a16="http://schemas.microsoft.com/office/drawing/2014/main" val="3444562333"/>
                    </a:ext>
                  </a:extLst>
                </a:gridCol>
                <a:gridCol w="1515189">
                  <a:extLst>
                    <a:ext uri="{9D8B030D-6E8A-4147-A177-3AD203B41FA5}">
                      <a16:colId xmlns:a16="http://schemas.microsoft.com/office/drawing/2014/main" val="3828455494"/>
                    </a:ext>
                  </a:extLst>
                </a:gridCol>
                <a:gridCol w="1590993">
                  <a:extLst>
                    <a:ext uri="{9D8B030D-6E8A-4147-A177-3AD203B41FA5}">
                      <a16:colId xmlns:a16="http://schemas.microsoft.com/office/drawing/2014/main" val="655037624"/>
                    </a:ext>
                  </a:extLst>
                </a:gridCol>
                <a:gridCol w="1515189">
                  <a:extLst>
                    <a:ext uri="{9D8B030D-6E8A-4147-A177-3AD203B41FA5}">
                      <a16:colId xmlns:a16="http://schemas.microsoft.com/office/drawing/2014/main" val="610566060"/>
                    </a:ext>
                  </a:extLst>
                </a:gridCol>
              </a:tblGrid>
              <a:tr h="361046">
                <a:tc gridSpan="2"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@120 GeV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@180 GeV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0821498"/>
                  </a:ext>
                </a:extLst>
              </a:tr>
              <a:tr h="361046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吸收剂量（</a:t>
                      </a:r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Gy/y</a:t>
                      </a: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内环侧墙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80k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200k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4260079"/>
                  </a:ext>
                </a:extLst>
              </a:tr>
              <a:tr h="36104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外环侧墙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16k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25k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3695820"/>
                  </a:ext>
                </a:extLst>
              </a:tr>
              <a:tr h="36104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束流管周围</a:t>
                      </a:r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15cm</a:t>
                      </a: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1M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8M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4031604"/>
                  </a:ext>
                </a:extLst>
              </a:tr>
            </a:tbl>
          </a:graphicData>
        </a:graphic>
      </p:graphicFrame>
      <p:sp>
        <p:nvSpPr>
          <p:cNvPr id="10" name="内容占位符 1">
            <a:extLst>
              <a:ext uri="{FF2B5EF4-FFF2-40B4-BE49-F238E27FC236}">
                <a16:creationId xmlns:a16="http://schemas.microsoft.com/office/drawing/2014/main" id="{8711D840-583E-422D-B5AA-7626A09E9382}"/>
              </a:ext>
            </a:extLst>
          </p:cNvPr>
          <p:cNvSpPr txBox="1">
            <a:spLocks/>
          </p:cNvSpPr>
          <p:nvPr/>
        </p:nvSpPr>
        <p:spPr>
          <a:xfrm>
            <a:off x="7040967" y="1059883"/>
            <a:ext cx="4959689" cy="5655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200" b="0" kern="1200" baseline="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</a:rPr>
              <a:t>@180 GeV</a:t>
            </a:r>
          </a:p>
          <a:p>
            <a:endParaRPr lang="en-US" altLang="zh-CN" dirty="0">
              <a:latin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</a:rPr>
              <a:t>Z/W</a:t>
            </a:r>
            <a:r>
              <a:rPr lang="zh-CN" altLang="en-US" dirty="0">
                <a:latin typeface="微软雅黑" panose="020B0503020204020204" pitchFamily="34" charset="-122"/>
              </a:rPr>
              <a:t>模式隧道内剂量远小于</a:t>
            </a:r>
            <a:r>
              <a:rPr lang="en-US" altLang="zh-CN" dirty="0">
                <a:latin typeface="微软雅黑" panose="020B0503020204020204" pitchFamily="34" charset="-122"/>
              </a:rPr>
              <a:t>higgs/ttbar</a:t>
            </a:r>
            <a:r>
              <a:rPr lang="zh-CN" altLang="en-US" dirty="0">
                <a:latin typeface="微软雅黑" panose="020B0503020204020204" pitchFamily="34" charset="-122"/>
              </a:rPr>
              <a:t>模式，且运行时长短。对累积剂量贡献小。</a:t>
            </a:r>
          </a:p>
        </p:txBody>
      </p:sp>
      <p:sp>
        <p:nvSpPr>
          <p:cNvPr id="11" name="对话气泡: 矩形 10">
            <a:extLst>
              <a:ext uri="{FF2B5EF4-FFF2-40B4-BE49-F238E27FC236}">
                <a16:creationId xmlns:a16="http://schemas.microsoft.com/office/drawing/2014/main" id="{9674DFE6-D6C8-46A4-BFA7-A4ED6C236034}"/>
              </a:ext>
            </a:extLst>
          </p:cNvPr>
          <p:cNvSpPr/>
          <p:nvPr/>
        </p:nvSpPr>
        <p:spPr>
          <a:xfrm>
            <a:off x="1415480" y="1700808"/>
            <a:ext cx="360040" cy="1944216"/>
          </a:xfrm>
          <a:prstGeom prst="wedgeRectCallout">
            <a:avLst>
              <a:gd name="adj1" fmla="val 239362"/>
              <a:gd name="adj2" fmla="val 130597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对话气泡: 矩形 11">
            <a:extLst>
              <a:ext uri="{FF2B5EF4-FFF2-40B4-BE49-F238E27FC236}">
                <a16:creationId xmlns:a16="http://schemas.microsoft.com/office/drawing/2014/main" id="{33BFA113-7A44-40EC-BB21-9B89C72D169E}"/>
              </a:ext>
            </a:extLst>
          </p:cNvPr>
          <p:cNvSpPr/>
          <p:nvPr/>
        </p:nvSpPr>
        <p:spPr>
          <a:xfrm>
            <a:off x="4583832" y="1700808"/>
            <a:ext cx="360040" cy="1944216"/>
          </a:xfrm>
          <a:prstGeom prst="wedgeRectCallout">
            <a:avLst>
              <a:gd name="adj1" fmla="val -329990"/>
              <a:gd name="adj2" fmla="val 154792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9E710C93-F617-46E8-A82F-9113365683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1748" y="1394422"/>
            <a:ext cx="5508908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28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BDDB018-3B5F-4609-900D-93516B017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9883"/>
            <a:ext cx="11247040" cy="5655265"/>
          </a:xfrm>
        </p:spPr>
        <p:txBody>
          <a:bodyPr>
            <a:normAutofit/>
          </a:bodyPr>
          <a:lstStyle/>
          <a:p>
            <a:r>
              <a:rPr lang="en-US" altLang="zh-CN" dirty="0"/>
              <a:t>Higgs</a:t>
            </a:r>
            <a:r>
              <a:rPr lang="zh-CN" altLang="en-US" dirty="0"/>
              <a:t>模式运行十年，加</a:t>
            </a:r>
            <a:r>
              <a:rPr lang="en-US" altLang="zh-CN" dirty="0"/>
              <a:t>1</a:t>
            </a:r>
            <a:r>
              <a:rPr lang="zh-CN" altLang="en-US" dirty="0"/>
              <a:t>年</a:t>
            </a:r>
            <a:r>
              <a:rPr lang="en-US" altLang="zh-CN" dirty="0"/>
              <a:t>Z</a:t>
            </a:r>
            <a:r>
              <a:rPr lang="zh-CN" altLang="en-US" dirty="0"/>
              <a:t>、</a:t>
            </a:r>
            <a:r>
              <a:rPr lang="en-US" altLang="zh-CN" dirty="0"/>
              <a:t>2</a:t>
            </a:r>
            <a:r>
              <a:rPr lang="zh-CN" altLang="en-US" dirty="0"/>
              <a:t>年</a:t>
            </a:r>
            <a:r>
              <a:rPr lang="en-US" altLang="zh-CN" dirty="0"/>
              <a:t>W</a:t>
            </a:r>
          </a:p>
          <a:p>
            <a:pPr lvl="1"/>
            <a:r>
              <a:rPr lang="zh-CN" altLang="en-US" dirty="0"/>
              <a:t>隧道内环</a:t>
            </a:r>
            <a:r>
              <a:rPr lang="en-US" altLang="zh-CN" dirty="0"/>
              <a:t>/</a:t>
            </a:r>
            <a:r>
              <a:rPr lang="zh-CN" altLang="en-US" dirty="0"/>
              <a:t>外环侧墙、隧道顶的电缆绝缘等有机材料</a:t>
            </a:r>
            <a:r>
              <a:rPr lang="zh-CN" altLang="en-US" dirty="0">
                <a:solidFill>
                  <a:srgbClr val="FF0000"/>
                </a:solidFill>
              </a:rPr>
              <a:t>吸收剂量均小于</a:t>
            </a:r>
            <a:r>
              <a:rPr lang="en-US" altLang="zh-CN" dirty="0">
                <a:solidFill>
                  <a:srgbClr val="FF0000"/>
                </a:solidFill>
              </a:rPr>
              <a:t>900kGy</a:t>
            </a:r>
            <a:r>
              <a:rPr lang="zh-CN" altLang="en-US" dirty="0">
                <a:solidFill>
                  <a:srgbClr val="FF0000"/>
                </a:solidFill>
              </a:rPr>
              <a:t>，小于剂量限值</a:t>
            </a:r>
            <a:endParaRPr lang="en-US" altLang="zh-CN" dirty="0"/>
          </a:p>
          <a:p>
            <a:pPr lvl="1"/>
            <a:r>
              <a:rPr lang="zh-CN" altLang="en-US" dirty="0"/>
              <a:t>束流管附近，需使用抗辐照电缆。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/>
              <a:t>再在</a:t>
            </a:r>
            <a:r>
              <a:rPr lang="en-US" altLang="zh-CN" dirty="0"/>
              <a:t>ttbar</a:t>
            </a:r>
            <a:r>
              <a:rPr lang="zh-CN" altLang="en-US" dirty="0"/>
              <a:t>模式运行</a:t>
            </a:r>
            <a:r>
              <a:rPr lang="en-US" altLang="zh-CN" dirty="0"/>
              <a:t>5</a:t>
            </a:r>
            <a:r>
              <a:rPr lang="zh-CN" altLang="en-US" dirty="0"/>
              <a:t>年</a:t>
            </a:r>
            <a:endParaRPr lang="en-US" altLang="zh-CN" dirty="0"/>
          </a:p>
          <a:p>
            <a:pPr lvl="1"/>
            <a:r>
              <a:rPr lang="zh-CN" altLang="en-US" dirty="0"/>
              <a:t>隧道内，</a:t>
            </a:r>
            <a:r>
              <a:rPr lang="zh-CN" altLang="en-US" dirty="0">
                <a:solidFill>
                  <a:srgbClr val="FF0000"/>
                </a:solidFill>
              </a:rPr>
              <a:t>内环侧墙</a:t>
            </a:r>
            <a:r>
              <a:rPr lang="zh-CN" altLang="en-US" dirty="0"/>
              <a:t>电缆等有机材料</a:t>
            </a:r>
            <a:r>
              <a:rPr lang="zh-CN" altLang="en-US" dirty="0">
                <a:solidFill>
                  <a:srgbClr val="FF0000"/>
                </a:solidFill>
              </a:rPr>
              <a:t>吸收剂量约</a:t>
            </a:r>
            <a:r>
              <a:rPr lang="en-US" altLang="zh-CN" dirty="0">
                <a:solidFill>
                  <a:srgbClr val="FF0000"/>
                </a:solidFill>
              </a:rPr>
              <a:t>1.9MGy</a:t>
            </a:r>
            <a:r>
              <a:rPr lang="zh-CN" altLang="en-US" dirty="0">
                <a:solidFill>
                  <a:srgbClr val="FF0000"/>
                </a:solidFill>
              </a:rPr>
              <a:t>，大于剂量限值</a:t>
            </a:r>
            <a:br>
              <a:rPr lang="en-US" altLang="zh-CN" dirty="0"/>
            </a:br>
            <a:r>
              <a:rPr lang="en-US" altLang="zh-CN" dirty="0"/>
              <a:t>                </a:t>
            </a:r>
            <a:r>
              <a:rPr lang="zh-CN" altLang="en-US" dirty="0">
                <a:solidFill>
                  <a:srgbClr val="FF0000"/>
                </a:solidFill>
              </a:rPr>
              <a:t>外环侧墙</a:t>
            </a:r>
            <a:r>
              <a:rPr lang="zh-CN" altLang="en-US" dirty="0"/>
              <a:t>电缆等有机材料</a:t>
            </a:r>
            <a:r>
              <a:rPr lang="zh-CN" altLang="en-US" dirty="0">
                <a:solidFill>
                  <a:srgbClr val="FF0000"/>
                </a:solidFill>
              </a:rPr>
              <a:t>吸收剂量约</a:t>
            </a:r>
            <a:r>
              <a:rPr lang="en-US" altLang="zh-CN" dirty="0">
                <a:solidFill>
                  <a:srgbClr val="FF0000"/>
                </a:solidFill>
              </a:rPr>
              <a:t>300kGy</a:t>
            </a:r>
            <a:r>
              <a:rPr lang="zh-CN" altLang="en-US" dirty="0">
                <a:solidFill>
                  <a:srgbClr val="FF0000"/>
                </a:solidFill>
              </a:rPr>
              <a:t>，小于剂量限值</a:t>
            </a:r>
            <a:endParaRPr lang="en-US" altLang="zh-CN" dirty="0"/>
          </a:p>
          <a:p>
            <a:pPr lvl="1"/>
            <a:r>
              <a:rPr lang="en-US" altLang="zh-CN" dirty="0"/>
              <a:t>2-4cm</a:t>
            </a:r>
            <a:r>
              <a:rPr lang="zh-CN" altLang="en-US" dirty="0"/>
              <a:t>铅可使</a:t>
            </a:r>
            <a:r>
              <a:rPr lang="zh-CN" altLang="en-US" dirty="0">
                <a:solidFill>
                  <a:srgbClr val="FF0000"/>
                </a:solidFill>
              </a:rPr>
              <a:t>内环侧墙</a:t>
            </a:r>
            <a:r>
              <a:rPr lang="zh-CN" altLang="en-US" dirty="0"/>
              <a:t>材料吸收剂量降低到剂量限值以下。需设计可移动铅挡板（布置于磁铁侧或电缆桥架侧），或集成到电缆桥架上。</a:t>
            </a:r>
            <a:endParaRPr lang="en-US" altLang="zh-CN" dirty="0"/>
          </a:p>
          <a:p>
            <a:pPr lvl="1"/>
            <a:r>
              <a:rPr lang="zh-CN" altLang="en-US" dirty="0"/>
              <a:t>束流管附近，需使用抗辐照电缆。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束流管附近抗辐照电缆的选型和屏蔽方案待细化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AACDD92-A13C-4814-983A-5753FBE32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隧道内电缆绝缘等有机材料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FDB2C9-84C9-4D57-AE3D-F5D157BA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815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7E12EF9-62D7-4F1C-9599-20FE64416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9883"/>
            <a:ext cx="5630416" cy="4840303"/>
          </a:xfrm>
        </p:spPr>
        <p:txBody>
          <a:bodyPr/>
          <a:lstStyle/>
          <a:p>
            <a:r>
              <a:rPr lang="zh-CN" altLang="en-US" dirty="0"/>
              <a:t>剂量限值：吸收剂量率</a:t>
            </a:r>
            <a:r>
              <a:rPr lang="en-US" altLang="zh-CN" dirty="0"/>
              <a:t>20Gy/y</a:t>
            </a:r>
            <a:r>
              <a:rPr lang="zh-CN" altLang="en-US" dirty="0"/>
              <a:t>（</a:t>
            </a:r>
            <a:r>
              <a:rPr lang="en-US" altLang="zh-CN" dirty="0"/>
              <a:t>From </a:t>
            </a:r>
            <a:r>
              <a:rPr lang="zh-CN" altLang="en-US" dirty="0"/>
              <a:t>金大鹏老师）</a:t>
            </a:r>
            <a:endParaRPr lang="en-US" altLang="zh-CN" dirty="0"/>
          </a:p>
          <a:p>
            <a:r>
              <a:rPr lang="zh-CN" altLang="en-US" dirty="0"/>
              <a:t>考虑布置在排水沟内，需加混凝土盖板</a:t>
            </a:r>
            <a:endParaRPr lang="en-US" altLang="zh-CN" dirty="0"/>
          </a:p>
          <a:p>
            <a:pPr lvl="1"/>
            <a:r>
              <a:rPr lang="zh-CN" altLang="en-US" dirty="0"/>
              <a:t>内环盖板需约</a:t>
            </a:r>
            <a:r>
              <a:rPr lang="en-US" altLang="zh-CN" dirty="0"/>
              <a:t>30cm</a:t>
            </a:r>
            <a:r>
              <a:rPr lang="zh-CN" altLang="en-US" dirty="0"/>
              <a:t>厚，沟深</a:t>
            </a:r>
            <a:r>
              <a:rPr lang="en-US" altLang="zh-CN" dirty="0"/>
              <a:t>1m</a:t>
            </a:r>
          </a:p>
          <a:p>
            <a:pPr lvl="1"/>
            <a:r>
              <a:rPr lang="zh-CN" altLang="en-US" dirty="0"/>
              <a:t>外环盖板需约</a:t>
            </a:r>
            <a:r>
              <a:rPr lang="en-US" altLang="zh-CN" dirty="0"/>
              <a:t>20cm</a:t>
            </a:r>
            <a:r>
              <a:rPr lang="zh-CN" altLang="en-US" dirty="0"/>
              <a:t>厚，沟深</a:t>
            </a:r>
            <a:r>
              <a:rPr lang="en-US" altLang="zh-CN" dirty="0"/>
              <a:t>1m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A66C2F7-5CD2-4B13-9AFA-060B4AE2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隧道内光纤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0335AE-C62E-433C-A314-A0E9EBF3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28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71836A7-AC38-4743-B4B1-EB676DD51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1196752"/>
            <a:ext cx="5819775" cy="340995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BF55A2B-D557-48C4-8779-E6FD6FE8CA9E}"/>
              </a:ext>
            </a:extLst>
          </p:cNvPr>
          <p:cNvSpPr txBox="1"/>
          <p:nvPr/>
        </p:nvSpPr>
        <p:spPr>
          <a:xfrm>
            <a:off x="666712" y="6171685"/>
            <a:ext cx="11215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注：满足上述条件情况下，累积吸收剂量远小于材料耐受辐射限值。不用考虑累积吸收剂量限值。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5495B67D-F03B-44C8-AC1E-E8F32B97C353}"/>
              </a:ext>
            </a:extLst>
          </p:cNvPr>
          <p:cNvCxnSpPr>
            <a:cxnSpLocks/>
          </p:cNvCxnSpPr>
          <p:nvPr/>
        </p:nvCxnSpPr>
        <p:spPr>
          <a:xfrm>
            <a:off x="4655840" y="1412776"/>
            <a:ext cx="5760640" cy="109491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802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7E12EF9-62D7-4F1C-9599-20FE64416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9883"/>
            <a:ext cx="5486400" cy="4840303"/>
          </a:xfrm>
        </p:spPr>
        <p:txBody>
          <a:bodyPr/>
          <a:lstStyle/>
          <a:p>
            <a:r>
              <a:rPr lang="zh-CN" altLang="en-US" dirty="0"/>
              <a:t>剂量率限值：吸收剂量</a:t>
            </a:r>
            <a:r>
              <a:rPr lang="en-US" altLang="zh-CN" dirty="0"/>
              <a:t>20Gy/y</a:t>
            </a:r>
            <a:r>
              <a:rPr lang="zh-CN" altLang="en-US" dirty="0"/>
              <a:t>，等条件</a:t>
            </a:r>
            <a:endParaRPr lang="en-US" altLang="zh-CN" dirty="0"/>
          </a:p>
          <a:p>
            <a:r>
              <a:rPr lang="zh-CN" altLang="en-US" dirty="0"/>
              <a:t>主隧道内的电子学：磁铁支架之间的铅</a:t>
            </a:r>
            <a:r>
              <a:rPr lang="en-US" altLang="zh-CN" dirty="0"/>
              <a:t>/</a:t>
            </a:r>
            <a:r>
              <a:rPr lang="zh-CN" altLang="en-US" dirty="0"/>
              <a:t>混凝土组合屏蔽</a:t>
            </a:r>
            <a:endParaRPr lang="en-US" altLang="zh-CN" dirty="0"/>
          </a:p>
          <a:p>
            <a:pPr lvl="1"/>
            <a:r>
              <a:rPr lang="zh-CN" altLang="en-US" dirty="0"/>
              <a:t>可行，优化材料厚度</a:t>
            </a:r>
            <a:endParaRPr lang="en-US" altLang="zh-CN" dirty="0"/>
          </a:p>
          <a:p>
            <a:pPr lvl="1"/>
            <a:r>
              <a:rPr lang="zh-CN" altLang="en-US" dirty="0">
                <a:latin typeface="微软雅黑" panose="020B0503020204020204" pitchFamily="34" charset="-122"/>
              </a:rPr>
              <a:t>需要设计：布线，打开、关闭屏蔽体的操作方式等</a:t>
            </a:r>
          </a:p>
          <a:p>
            <a:pPr lvl="1"/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A66C2F7-5CD2-4B13-9AFA-060B4AE2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隧道内电子学（二极铁支架间屏蔽为例）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0335AE-C62E-433C-A314-A0E9EBF3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29</a:t>
            </a:fld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F47A07D-2B72-4CC0-888C-F034EEB290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4072" y="1031293"/>
            <a:ext cx="5231081" cy="3130002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B6EE9520-4049-4705-9FE1-36F7899EF2C6}"/>
              </a:ext>
            </a:extLst>
          </p:cNvPr>
          <p:cNvCxnSpPr>
            <a:cxnSpLocks/>
          </p:cNvCxnSpPr>
          <p:nvPr/>
        </p:nvCxnSpPr>
        <p:spPr>
          <a:xfrm>
            <a:off x="4295800" y="1412776"/>
            <a:ext cx="4441800" cy="86409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>
            <a:extLst>
              <a:ext uri="{FF2B5EF4-FFF2-40B4-BE49-F238E27FC236}">
                <a16:creationId xmlns:a16="http://schemas.microsoft.com/office/drawing/2014/main" id="{870DE1A1-509A-44C5-92CF-717FAE08E284}"/>
              </a:ext>
            </a:extLst>
          </p:cNvPr>
          <p:cNvSpPr/>
          <p:nvPr/>
        </p:nvSpPr>
        <p:spPr>
          <a:xfrm>
            <a:off x="8737600" y="2132856"/>
            <a:ext cx="814784" cy="36004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376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B03135B-40E9-44BA-A6CC-59494E495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1644E15-F320-4570-9021-407864B04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</a:t>
            </a:r>
            <a:r>
              <a:rPr lang="zh-CN" altLang="en-US" dirty="0"/>
              <a:t>光子吸收器方案和</a:t>
            </a:r>
            <a:r>
              <a:rPr lang="en-US" altLang="zh-CN" dirty="0"/>
              <a:t>TDR</a:t>
            </a:r>
            <a:r>
              <a:rPr lang="zh-CN" altLang="en-US" dirty="0"/>
              <a:t>方案对比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DE23CFA-E26E-4F1F-87CE-B35EAE89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9145723A-A0C7-465B-A0FD-E32D4BF9C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015146"/>
              </p:ext>
            </p:extLst>
          </p:nvPr>
        </p:nvGraphicFramePr>
        <p:xfrm>
          <a:off x="23664" y="1041627"/>
          <a:ext cx="12144672" cy="5734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04">
                  <a:extLst>
                    <a:ext uri="{9D8B030D-6E8A-4147-A177-3AD203B41FA5}">
                      <a16:colId xmlns:a16="http://schemas.microsoft.com/office/drawing/2014/main" val="1713595658"/>
                    </a:ext>
                  </a:extLst>
                </a:gridCol>
                <a:gridCol w="1685126">
                  <a:extLst>
                    <a:ext uri="{9D8B030D-6E8A-4147-A177-3AD203B41FA5}">
                      <a16:colId xmlns:a16="http://schemas.microsoft.com/office/drawing/2014/main" val="248602840"/>
                    </a:ext>
                  </a:extLst>
                </a:gridCol>
                <a:gridCol w="4171186">
                  <a:extLst>
                    <a:ext uri="{9D8B030D-6E8A-4147-A177-3AD203B41FA5}">
                      <a16:colId xmlns:a16="http://schemas.microsoft.com/office/drawing/2014/main" val="2483608552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2495661074"/>
                    </a:ext>
                  </a:extLst>
                </a:gridCol>
              </a:tblGrid>
              <a:tr h="390453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受影响因素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CEPC TDR</a:t>
                      </a:r>
                      <a:r>
                        <a:rPr lang="zh-CN" altLang="en-US" dirty="0"/>
                        <a:t>方案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CEPC </a:t>
                      </a:r>
                      <a:r>
                        <a:rPr lang="zh-CN" altLang="en-US" dirty="0"/>
                        <a:t>光子吸收器方案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0955781"/>
                  </a:ext>
                </a:extLst>
              </a:tr>
              <a:tr h="390453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阻抗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---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00B0F0"/>
                          </a:solidFill>
                        </a:rPr>
                        <a:t>光子吸收器阻抗增加</a:t>
                      </a:r>
                      <a:r>
                        <a:rPr lang="en-US" altLang="zh-CN" dirty="0">
                          <a:solidFill>
                            <a:srgbClr val="00B0F0"/>
                          </a:solidFill>
                        </a:rPr>
                        <a:t>5%</a:t>
                      </a:r>
                      <a:r>
                        <a:rPr lang="zh-CN" altLang="en-US" dirty="0">
                          <a:solidFill>
                            <a:srgbClr val="00B0F0"/>
                          </a:solidFill>
                        </a:rPr>
                        <a:t>，从不稳定性角度看可接受。需评估横向单级阻抗。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6708871"/>
                  </a:ext>
                </a:extLst>
              </a:tr>
              <a:tr h="390453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磁铁线圈绝缘材料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---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00B0F0"/>
                          </a:solidFill>
                        </a:rPr>
                        <a:t>按环氧树脂设计。需要优化光子吸收器附近铅屏蔽。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721732"/>
                  </a:ext>
                </a:extLst>
              </a:tr>
              <a:tr h="390453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真空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---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solidFill>
                            <a:srgbClr val="00B0F0"/>
                          </a:solidFill>
                        </a:rPr>
                        <a:t>带前室真空盒基本满足要求。但加工、焊接工艺存在困难。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2017153"/>
                  </a:ext>
                </a:extLst>
              </a:tr>
              <a:tr h="673932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辐射防护概念设计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隧道内电缆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00B050"/>
                          </a:solidFill>
                        </a:rPr>
                        <a:t>活动铅挡板屏蔽；近束流管位置采用抗辐照电缆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00B050"/>
                          </a:solidFill>
                        </a:rPr>
                        <a:t>（</a:t>
                      </a:r>
                      <a:r>
                        <a:rPr lang="en-US" altLang="zh-CN" dirty="0">
                          <a:solidFill>
                            <a:srgbClr val="00B050"/>
                          </a:solidFill>
                        </a:rPr>
                        <a:t>FCC</a:t>
                      </a:r>
                      <a:r>
                        <a:rPr lang="zh-CN" altLang="en-US" dirty="0">
                          <a:solidFill>
                            <a:srgbClr val="00B050"/>
                          </a:solidFill>
                        </a:rPr>
                        <a:t>评估）不需要屏蔽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6943244"/>
                  </a:ext>
                </a:extLst>
              </a:tr>
              <a:tr h="390453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光纤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00B050"/>
                          </a:solidFill>
                        </a:rPr>
                        <a:t>排水沟加盖板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206656"/>
                  </a:ext>
                </a:extLst>
              </a:tr>
              <a:tr h="553264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电子学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00B050"/>
                          </a:solidFill>
                        </a:rPr>
                        <a:t>辅助隧道内或磁铁支架间屏蔽体内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2864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其它有机材料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00B050"/>
                          </a:solidFill>
                        </a:rPr>
                        <a:t>放置在低剂量区域，或增加屏蔽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00B050"/>
                          </a:solidFill>
                        </a:rPr>
                        <a:t>（</a:t>
                      </a:r>
                      <a:r>
                        <a:rPr lang="en-US" altLang="zh-CN" dirty="0">
                          <a:solidFill>
                            <a:srgbClr val="00B050"/>
                          </a:solidFill>
                        </a:rPr>
                        <a:t>FCC</a:t>
                      </a:r>
                      <a:r>
                        <a:rPr lang="zh-CN" altLang="en-US" dirty="0">
                          <a:solidFill>
                            <a:srgbClr val="00B050"/>
                          </a:solidFill>
                        </a:rPr>
                        <a:t>评估）不需要屏蔽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1508811"/>
                  </a:ext>
                </a:extLst>
              </a:tr>
              <a:tr h="96276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评估造价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B0F0"/>
                          </a:solidFill>
                        </a:rPr>
                        <a:t>1.</a:t>
                      </a:r>
                      <a:r>
                        <a:rPr lang="zh-CN" altLang="en-US" dirty="0">
                          <a:solidFill>
                            <a:srgbClr val="00B0F0"/>
                          </a:solidFill>
                        </a:rPr>
                        <a:t>电缆屏蔽，抗辐照线缆增加</a:t>
                      </a:r>
                      <a:r>
                        <a:rPr lang="en-US" altLang="zh-CN" dirty="0">
                          <a:solidFill>
                            <a:srgbClr val="00B0F0"/>
                          </a:solidFill>
                        </a:rPr>
                        <a:t>17</a:t>
                      </a:r>
                      <a:r>
                        <a:rPr lang="zh-CN" altLang="en-US" dirty="0">
                          <a:solidFill>
                            <a:srgbClr val="00B0F0"/>
                          </a:solidFill>
                        </a:rPr>
                        <a:t>亿；</a:t>
                      </a:r>
                      <a:endParaRPr lang="en-US" altLang="zh-CN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zh-CN" altLang="en-US" dirty="0"/>
                        <a:t>排水沟及盖板；</a:t>
                      </a:r>
                      <a:r>
                        <a:rPr lang="en-US" altLang="zh-CN" dirty="0"/>
                        <a:t>3.</a:t>
                      </a:r>
                      <a:r>
                        <a:rPr lang="zh-CN" altLang="en-US" dirty="0"/>
                        <a:t>磁铁支架间屏蔽；</a:t>
                      </a:r>
                      <a:r>
                        <a:rPr lang="en-US" altLang="zh-CN" dirty="0"/>
                        <a:t>4.</a:t>
                      </a:r>
                      <a:r>
                        <a:rPr lang="zh-CN" altLang="en-US" dirty="0"/>
                        <a:t>其它屏蔽。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00B0F0"/>
                          </a:solidFill>
                        </a:rPr>
                        <a:t>新增：光子吸收器，前室真空盒约增加约</a:t>
                      </a:r>
                      <a:r>
                        <a:rPr lang="en-US" altLang="zh-CN" dirty="0">
                          <a:solidFill>
                            <a:srgbClr val="00B0F0"/>
                          </a:solidFill>
                        </a:rPr>
                        <a:t>13</a:t>
                      </a:r>
                      <a:r>
                        <a:rPr lang="zh-CN" altLang="en-US" dirty="0">
                          <a:solidFill>
                            <a:srgbClr val="00B0F0"/>
                          </a:solidFill>
                        </a:rPr>
                        <a:t>亿；</a:t>
                      </a:r>
                      <a:endParaRPr lang="en-US" altLang="zh-CN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zh-CN" altLang="en-US" dirty="0">
                          <a:solidFill>
                            <a:srgbClr val="00B0F0"/>
                          </a:solidFill>
                        </a:rPr>
                        <a:t>减少：铅屏蔽费用减少约</a:t>
                      </a:r>
                      <a:r>
                        <a:rPr lang="en-US" altLang="zh-CN" dirty="0">
                          <a:solidFill>
                            <a:srgbClr val="00B0F0"/>
                          </a:solidFill>
                        </a:rPr>
                        <a:t>1</a:t>
                      </a:r>
                      <a:r>
                        <a:rPr lang="zh-CN" altLang="en-US" dirty="0">
                          <a:solidFill>
                            <a:srgbClr val="00B0F0"/>
                          </a:solidFill>
                        </a:rPr>
                        <a:t>亿；</a:t>
                      </a:r>
                      <a:endParaRPr lang="en-US" altLang="zh-CN" dirty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zh-CN" altLang="en-US" dirty="0"/>
                        <a:t>排水沟及盖板；</a:t>
                      </a:r>
                      <a:r>
                        <a:rPr lang="en-US" altLang="zh-CN" dirty="0"/>
                        <a:t>3.</a:t>
                      </a:r>
                      <a:r>
                        <a:rPr lang="zh-CN" altLang="en-US" dirty="0"/>
                        <a:t>磁铁支架间屏蔽；</a:t>
                      </a:r>
                      <a:r>
                        <a:rPr lang="en-US" altLang="zh-CN" dirty="0"/>
                        <a:t>4.</a:t>
                      </a:r>
                      <a:r>
                        <a:rPr lang="zh-CN" altLang="en-US" dirty="0"/>
                        <a:t>其它屏蔽。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3626388"/>
                  </a:ext>
                </a:extLst>
              </a:tr>
              <a:tr h="673932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工程设计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设计磁铁内铅支撑、冷却；设计铅挡板工程方案和其它屏蔽；</a:t>
                      </a:r>
                      <a:r>
                        <a:rPr lang="zh-CN" altLang="en-US" dirty="0">
                          <a:solidFill>
                            <a:srgbClr val="00B0F0"/>
                          </a:solidFill>
                        </a:rPr>
                        <a:t>评估感生放射性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设计光子吸收器位置；优化铅屏蔽，设计铅冷却；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评估感生放射性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9878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801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BAB0E4E-2B89-44AE-8F43-95AEF7973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</a:rPr>
              <a:t>内环侧墙电缆</a:t>
            </a:r>
            <a:r>
              <a:rPr lang="zh-CN" altLang="en-US" dirty="0">
                <a:latin typeface="微软雅黑" panose="020B0503020204020204" pitchFamily="34" charset="-122"/>
              </a:rPr>
              <a:t>需要屏蔽</a:t>
            </a:r>
            <a:endParaRPr lang="en-US" altLang="zh-CN" dirty="0">
              <a:latin typeface="微软雅黑" panose="020B0503020204020204" pitchFamily="34" charset="-122"/>
            </a:endParaRPr>
          </a:p>
          <a:p>
            <a:pPr lvl="1"/>
            <a:r>
              <a:rPr lang="en-US" altLang="zh-CN" dirty="0">
                <a:latin typeface="微软雅黑" panose="020B0503020204020204" pitchFamily="34" charset="-122"/>
              </a:rPr>
              <a:t>2-4cm</a:t>
            </a:r>
            <a:r>
              <a:rPr lang="zh-CN" altLang="en-US" dirty="0">
                <a:latin typeface="微软雅黑" panose="020B0503020204020204" pitchFamily="34" charset="-122"/>
              </a:rPr>
              <a:t>铅可使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</a:rPr>
              <a:t>内环侧墙</a:t>
            </a:r>
            <a:r>
              <a:rPr lang="zh-CN" altLang="en-US" dirty="0">
                <a:latin typeface="微软雅黑" panose="020B0503020204020204" pitchFamily="34" charset="-122"/>
              </a:rPr>
              <a:t>材料吸收剂量降低到</a:t>
            </a:r>
            <a:r>
              <a:rPr lang="en-US" altLang="zh-CN" dirty="0">
                <a:latin typeface="微软雅黑" panose="020B0503020204020204" pitchFamily="34" charset="-122"/>
              </a:rPr>
              <a:t>1MGy</a:t>
            </a:r>
            <a:r>
              <a:rPr lang="zh-CN" altLang="en-US" dirty="0">
                <a:latin typeface="微软雅黑" panose="020B0503020204020204" pitchFamily="34" charset="-122"/>
              </a:rPr>
              <a:t>以下。</a:t>
            </a:r>
            <a:r>
              <a:rPr lang="zh-CN" altLang="en-US" dirty="0"/>
              <a:t>需设计可移动铅挡板（，布置于磁铁侧或桥架测），或集成到电缆桥架上</a:t>
            </a:r>
            <a:endParaRPr lang="en-US" altLang="zh-CN" dirty="0">
              <a:latin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</a:rPr>
              <a:t>束流管附近，需用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</a:rPr>
              <a:t>抗辐照电缆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</a:rPr>
              <a:t>光纤布设于排水沟内，沟深</a:t>
            </a:r>
            <a:r>
              <a:rPr lang="en-US" altLang="zh-CN" dirty="0">
                <a:latin typeface="微软雅黑" panose="020B0503020204020204" pitchFamily="34" charset="-122"/>
              </a:rPr>
              <a:t>1m</a:t>
            </a:r>
          </a:p>
          <a:p>
            <a:pPr lvl="1"/>
            <a:r>
              <a:rPr lang="zh-CN" altLang="en-US" dirty="0">
                <a:latin typeface="微软雅黑" panose="020B0503020204020204" pitchFamily="34" charset="-122"/>
              </a:rPr>
              <a:t>内环排水沟盖板需约</a:t>
            </a:r>
            <a:r>
              <a:rPr lang="en-US" altLang="zh-CN" dirty="0">
                <a:latin typeface="微软雅黑" panose="020B0503020204020204" pitchFamily="34" charset="-122"/>
              </a:rPr>
              <a:t>30cm</a:t>
            </a:r>
            <a:r>
              <a:rPr lang="zh-CN" altLang="en-US" dirty="0">
                <a:latin typeface="微软雅黑" panose="020B0503020204020204" pitchFamily="34" charset="-122"/>
              </a:rPr>
              <a:t>厚</a:t>
            </a:r>
            <a:endParaRPr lang="en-US" altLang="zh-CN" dirty="0">
              <a:latin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微软雅黑" panose="020B0503020204020204" pitchFamily="34" charset="-122"/>
              </a:rPr>
              <a:t>外环排水沟盖板需约</a:t>
            </a:r>
            <a:r>
              <a:rPr lang="en-US" altLang="zh-CN" dirty="0">
                <a:latin typeface="微软雅黑" panose="020B0503020204020204" pitchFamily="34" charset="-122"/>
              </a:rPr>
              <a:t>20cm</a:t>
            </a:r>
            <a:r>
              <a:rPr lang="zh-CN" altLang="en-US" dirty="0">
                <a:latin typeface="微软雅黑" panose="020B0503020204020204" pitchFamily="34" charset="-122"/>
              </a:rPr>
              <a:t>厚</a:t>
            </a:r>
            <a:endParaRPr lang="en-US" altLang="zh-CN" dirty="0">
              <a:latin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</a:rPr>
              <a:t>辅助隧道内的电子学：迷宫屏蔽</a:t>
            </a:r>
            <a:endParaRPr lang="en-US" altLang="zh-CN" dirty="0">
              <a:latin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</a:rPr>
              <a:t>主隧道内的电子学：磁铁支架之间的铅</a:t>
            </a:r>
            <a:r>
              <a:rPr lang="en-US" altLang="zh-CN" dirty="0">
                <a:latin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</a:rPr>
              <a:t>混凝土组合屏蔽，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</a:rPr>
              <a:t>尺寸、结构待优化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微软雅黑" panose="020B0503020204020204" pitchFamily="34" charset="-122"/>
              </a:rPr>
              <a:t>布线，如何打开、关闭屏蔽体</a:t>
            </a:r>
          </a:p>
          <a:p>
            <a:endParaRPr lang="en-US" altLang="zh-CN" dirty="0">
              <a:latin typeface="微软雅黑" panose="020B0503020204020204" pitchFamily="34" charset="-122"/>
            </a:endParaRPr>
          </a:p>
          <a:p>
            <a:endParaRPr lang="zh-CN" altLang="en-US" dirty="0"/>
          </a:p>
          <a:p>
            <a:pPr lvl="1"/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A661084-35F6-41DC-8F32-FE3D7FDA5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受辐射影响系统的屏蔽方案：小结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70A5B7-AEE1-4412-9E62-F3BF00F3D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008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6"/>
          <p:cNvSpPr txBox="1">
            <a:spLocks/>
          </p:cNvSpPr>
          <p:nvPr/>
        </p:nvSpPr>
        <p:spPr>
          <a:xfrm>
            <a:off x="6672064" y="964191"/>
            <a:ext cx="5694640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200" dirty="0">
                <a:latin typeface="+mj-lt"/>
              </a:rPr>
              <a:t>增强器</a:t>
            </a:r>
            <a:r>
              <a:rPr lang="en-US" altLang="zh-CN" sz="2200" dirty="0">
                <a:latin typeface="+mj-lt"/>
              </a:rPr>
              <a:t> (</a:t>
            </a:r>
            <a:r>
              <a:rPr lang="zh-CN" altLang="en-US" sz="2200" dirty="0">
                <a:latin typeface="+mj-lt"/>
              </a:rPr>
              <a:t>传输效率</a:t>
            </a:r>
            <a:r>
              <a:rPr lang="en-US" altLang="zh-CN" sz="2200" dirty="0">
                <a:latin typeface="+mj-lt"/>
              </a:rPr>
              <a:t> 90%)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/>
              <p:cNvSpPr>
                <a:spLocks noGrp="1"/>
              </p:cNvSpPr>
              <p:nvPr>
                <p:ph idx="1"/>
              </p:nvPr>
            </p:nvSpPr>
            <p:spPr>
              <a:xfrm>
                <a:off x="350650" y="964191"/>
                <a:ext cx="7286600" cy="5893809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dirty="0"/>
                  <a:t>主环：假设束流均匀丢失</a:t>
                </a:r>
                <a:endParaRPr lang="en-US" altLang="zh-CN" dirty="0"/>
              </a:p>
              <a:p>
                <a:endParaRPr lang="en-US" altLang="zh-CN" dirty="0"/>
              </a:p>
              <a:p>
                <a:pPr lvl="2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zh-CN" altLang="en-US" b="0" i="1" dirty="0">
                        <a:latin typeface="Cambria Math" panose="02040503050406030204" pitchFamily="18" charset="0"/>
                      </a:rPr>
                      <m:t>主环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beam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altLang="zh-CN" dirty="0"/>
                      <m:t>Exp</m:t>
                    </m:r>
                    <m:r>
                      <m:rPr>
                        <m:nor/>
                      </m:rPr>
                      <a:rPr lang="en-US" altLang="zh-CN" dirty="0"/>
                      <m:t>(</m:t>
                    </m:r>
                    <m:r>
                      <a:rPr lang="en-US" altLang="zh-CN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</a:rPr>
                          <m:t>t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</a:rPr>
                          <m:t>life</m:t>
                        </m:r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</a:rPr>
                          <m:t>time</m:t>
                        </m:r>
                      </m:den>
                    </m:f>
                    <m:r>
                      <m:rPr>
                        <m:nor/>
                      </m:rPr>
                      <a:rPr lang="en-US" altLang="zh-CN" dirty="0"/>
                      <m:t>)</m:t>
                    </m:r>
                  </m:oMath>
                </a14:m>
                <a:r>
                  <a:rPr lang="en-US" altLang="zh-CN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Max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beamloss</m:t>
                            </m:r>
                          </m:sub>
                        </m:sSub>
                      </m:e>
                    </m:d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Ne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life</m:t>
                        </m:r>
                        <m: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time</m:t>
                        </m:r>
                      </m:den>
                    </m:f>
                  </m:oMath>
                </a14:m>
                <a:r>
                  <a:rPr lang="en-US" altLang="zh-CN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zh-CN" altLang="en-US" b="0" i="1" dirty="0">
                        <a:latin typeface="Cambria Math" panose="02040503050406030204" pitchFamily="18" charset="0"/>
                      </a:rPr>
                      <m:t>增强器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beamloss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0">
                                <a:latin typeface="Cambria Math" panose="02040503050406030204" pitchFamily="18" charset="0"/>
                              </a:rPr>
                              <m:t>1−90%</m:t>
                            </m:r>
                          </m:e>
                        </m:d>
                        <m:r>
                          <a:rPr lang="en-US" altLang="zh-CN" i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altLang="zh-CN" i="0">
                            <a:latin typeface="Cambria Math" panose="02040503050406030204" pitchFamily="18" charset="0"/>
                          </a:rPr>
                          <m:t>Ne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injection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interval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r>
                  <a:rPr lang="zh-CN" altLang="en-US" dirty="0"/>
                  <a:t>束损</a:t>
                </a:r>
                <a:r>
                  <a:rPr lang="en-US" altLang="zh-CN" dirty="0"/>
                  <a:t>(</a:t>
                </a:r>
                <a:r>
                  <a:rPr lang="zh-CN" altLang="en-US" dirty="0"/>
                  <a:t>第一行主环，第二行增强器）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7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0650" y="964191"/>
                <a:ext cx="7286600" cy="5893809"/>
              </a:xfrm>
              <a:blipFill>
                <a:blip r:embed="rId2"/>
                <a:stretch>
                  <a:fillRect l="-502" t="-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/>
          <a:p>
            <a:r>
              <a:rPr lang="en-US" altLang="zh-CN" dirty="0"/>
              <a:t>CEPC</a:t>
            </a:r>
            <a:r>
              <a:rPr lang="zh-CN" altLang="en-US" dirty="0"/>
              <a:t>束流参数</a:t>
            </a:r>
            <a:r>
              <a:rPr lang="en-US" altLang="zh-CN" dirty="0"/>
              <a:t>: 50MW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D4BB4D6-AD4B-4009-BC1B-ACDD6427F5AA}" type="slidenum">
              <a:rPr lang="zh-CN" altLang="en-US" smtClean="0"/>
              <a:pPr/>
              <a:t>31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EF4C53BE-23F2-46F1-BF44-8D82559BD6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8267744"/>
                  </p:ext>
                </p:extLst>
              </p:nvPr>
            </p:nvGraphicFramePr>
            <p:xfrm>
              <a:off x="119483" y="1340768"/>
              <a:ext cx="650462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01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7504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1794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260793">
                      <a:extLst>
                        <a:ext uri="{9D8B030D-6E8A-4147-A177-3AD203B41FA5}">
                          <a16:colId xmlns:a16="http://schemas.microsoft.com/office/drawing/2014/main" val="3727626934"/>
                        </a:ext>
                      </a:extLst>
                    </a:gridCol>
                    <a:gridCol w="86074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Beam energy (GeV)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120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45.5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80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180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Ne</a:t>
                          </a:r>
                          <a:r>
                            <a:rPr lang="en-US" altLang="zh-CN" sz="1800" baseline="0" dirty="0">
                              <a:latin typeface="+mj-lt"/>
                              <a:ea typeface="微软雅黑" panose="020B0503020204020204" pitchFamily="34" charset="-122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13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446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21.4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13104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13.5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2162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58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+mj-lt"/>
                              <a:ea typeface="微软雅黑" panose="020B0503020204020204" pitchFamily="34" charset="-122"/>
                            </a:rPr>
                            <a:t>Current (mA)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27.8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1340.9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140.2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5.5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Life time (min)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81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18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EF4C53BE-23F2-46F1-BF44-8D82559BD6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8267744"/>
                  </p:ext>
                </p:extLst>
              </p:nvPr>
            </p:nvGraphicFramePr>
            <p:xfrm>
              <a:off x="119483" y="1340768"/>
              <a:ext cx="650462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01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7504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1794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260793">
                      <a:extLst>
                        <a:ext uri="{9D8B030D-6E8A-4147-A177-3AD203B41FA5}">
                          <a16:colId xmlns:a16="http://schemas.microsoft.com/office/drawing/2014/main" val="3727626934"/>
                        </a:ext>
                      </a:extLst>
                    </a:gridCol>
                    <a:gridCol w="86074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Beam energy (GeV)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120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45.5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80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180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2" t="-204918" r="-212536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15000" t="-204918" r="-355625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2258" t="-204918" r="-162212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48309" t="-204918" r="-70048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58156" t="-204918" r="-2837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+mj-lt"/>
                              <a:ea typeface="微软雅黑" panose="020B0503020204020204" pitchFamily="34" charset="-122"/>
                            </a:rPr>
                            <a:t>Current (mA)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27.8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1340.9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140.2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5.5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Life time (min)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81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18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6981554" y="1340768"/>
          <a:ext cx="487508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147941976"/>
                    </a:ext>
                  </a:extLst>
                </a:gridCol>
                <a:gridCol w="689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727"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Higgs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Z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WW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ttbar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7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Current (mA)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0.98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14.4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2.85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0.11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3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Time with beams (s)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23.4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125.7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33.3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15.0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3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Injection interval (s)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38.0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153.5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155.0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65.0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图片 11">
            <a:extLst>
              <a:ext uri="{FF2B5EF4-FFF2-40B4-BE49-F238E27FC236}">
                <a16:creationId xmlns:a16="http://schemas.microsoft.com/office/drawing/2014/main" id="{FBE34DDF-7E47-454A-997E-1B5ABF62F13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8301" y="3059219"/>
            <a:ext cx="4993699" cy="2636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表格 21">
                <a:extLst>
                  <a:ext uri="{FF2B5EF4-FFF2-40B4-BE49-F238E27FC236}">
                    <a16:creationId xmlns:a16="http://schemas.microsoft.com/office/drawing/2014/main" id="{A1FE7E35-D236-4A92-AF7B-5A05D3416D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3196125"/>
                  </p:ext>
                </p:extLst>
              </p:nvPr>
            </p:nvGraphicFramePr>
            <p:xfrm>
              <a:off x="813770" y="5345169"/>
              <a:ext cx="5595175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8905">
                      <a:extLst>
                        <a:ext uri="{9D8B030D-6E8A-4147-A177-3AD203B41FA5}">
                          <a16:colId xmlns:a16="http://schemas.microsoft.com/office/drawing/2014/main" val="521095177"/>
                        </a:ext>
                      </a:extLst>
                    </a:gridCol>
                    <a:gridCol w="798830">
                      <a:extLst>
                        <a:ext uri="{9D8B030D-6E8A-4147-A177-3AD203B41FA5}">
                          <a16:colId xmlns:a16="http://schemas.microsoft.com/office/drawing/2014/main" val="3252609044"/>
                        </a:ext>
                      </a:extLst>
                    </a:gridCol>
                    <a:gridCol w="754380">
                      <a:extLst>
                        <a:ext uri="{9D8B030D-6E8A-4147-A177-3AD203B41FA5}">
                          <a16:colId xmlns:a16="http://schemas.microsoft.com/office/drawing/2014/main" val="3269051615"/>
                        </a:ext>
                      </a:extLst>
                    </a:gridCol>
                    <a:gridCol w="754380">
                      <a:extLst>
                        <a:ext uri="{9D8B030D-6E8A-4147-A177-3AD203B41FA5}">
                          <a16:colId xmlns:a16="http://schemas.microsoft.com/office/drawing/2014/main" val="623962140"/>
                        </a:ext>
                      </a:extLst>
                    </a:gridCol>
                    <a:gridCol w="868680">
                      <a:extLst>
                        <a:ext uri="{9D8B030D-6E8A-4147-A177-3AD203B41FA5}">
                          <a16:colId xmlns:a16="http://schemas.microsoft.com/office/drawing/2014/main" val="2673328558"/>
                        </a:ext>
                      </a:extLst>
                    </a:gridCol>
                  </a:tblGrid>
                  <a:tr h="257886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5913706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b="0" i="0" dirty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  <m:d>
                                <m:dPr>
                                  <m:ctrlP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dirty="0" smtClean="0">
                                      <a:latin typeface="Cambria Math" panose="02040503050406030204" pitchFamily="18" charset="0"/>
                                    </a:rPr>
                                    <m:t>Δcurrent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 (mA/s)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0.023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0.276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0.093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0.005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90802105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b="0" i="0" dirty="0" smtClean="0">
                                  <a:latin typeface="Cambria Math" panose="02040503050406030204" pitchFamily="18" charset="0"/>
                                </a:rPr>
                                <m:t>Δcurrent</m:t>
                              </m:r>
                            </m:oMath>
                          </a14:m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+mn-cs"/>
                            </a:rPr>
                            <a:t> (mA/s)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0.003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0.009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0.002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0.0002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270153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表格 21">
                <a:extLst>
                  <a:ext uri="{FF2B5EF4-FFF2-40B4-BE49-F238E27FC236}">
                    <a16:creationId xmlns:a16="http://schemas.microsoft.com/office/drawing/2014/main" id="{A1FE7E35-D236-4A92-AF7B-5A05D3416D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3196125"/>
                  </p:ext>
                </p:extLst>
              </p:nvPr>
            </p:nvGraphicFramePr>
            <p:xfrm>
              <a:off x="813770" y="5345169"/>
              <a:ext cx="5595175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8905">
                      <a:extLst>
                        <a:ext uri="{9D8B030D-6E8A-4147-A177-3AD203B41FA5}">
                          <a16:colId xmlns:a16="http://schemas.microsoft.com/office/drawing/2014/main" val="521095177"/>
                        </a:ext>
                      </a:extLst>
                    </a:gridCol>
                    <a:gridCol w="798830">
                      <a:extLst>
                        <a:ext uri="{9D8B030D-6E8A-4147-A177-3AD203B41FA5}">
                          <a16:colId xmlns:a16="http://schemas.microsoft.com/office/drawing/2014/main" val="3252609044"/>
                        </a:ext>
                      </a:extLst>
                    </a:gridCol>
                    <a:gridCol w="754380">
                      <a:extLst>
                        <a:ext uri="{9D8B030D-6E8A-4147-A177-3AD203B41FA5}">
                          <a16:colId xmlns:a16="http://schemas.microsoft.com/office/drawing/2014/main" val="3269051615"/>
                        </a:ext>
                      </a:extLst>
                    </a:gridCol>
                    <a:gridCol w="754380">
                      <a:extLst>
                        <a:ext uri="{9D8B030D-6E8A-4147-A177-3AD203B41FA5}">
                          <a16:colId xmlns:a16="http://schemas.microsoft.com/office/drawing/2014/main" val="623962140"/>
                        </a:ext>
                      </a:extLst>
                    </a:gridCol>
                    <a:gridCol w="868680">
                      <a:extLst>
                        <a:ext uri="{9D8B030D-6E8A-4147-A177-3AD203B41FA5}">
                          <a16:colId xmlns:a16="http://schemas.microsoft.com/office/drawing/2014/main" val="26733285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59137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52" t="-106557" r="-13249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0.023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0.276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0.093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0.005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908021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52" t="-210000" r="-132494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0.003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0.009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0.002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0.0002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2701534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57240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6"/>
          <p:cNvSpPr txBox="1">
            <a:spLocks/>
          </p:cNvSpPr>
          <p:nvPr/>
        </p:nvSpPr>
        <p:spPr>
          <a:xfrm>
            <a:off x="6672064" y="964191"/>
            <a:ext cx="5694640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200" dirty="0">
                <a:latin typeface="+mj-lt"/>
              </a:rPr>
              <a:t>增强器</a:t>
            </a:r>
            <a:r>
              <a:rPr lang="en-US" altLang="zh-CN" sz="2200" dirty="0">
                <a:latin typeface="+mj-lt"/>
              </a:rPr>
              <a:t> (</a:t>
            </a:r>
            <a:r>
              <a:rPr lang="zh-CN" altLang="en-US" sz="2200" dirty="0">
                <a:latin typeface="+mj-lt"/>
              </a:rPr>
              <a:t>传输效率</a:t>
            </a:r>
            <a:r>
              <a:rPr lang="en-US" altLang="zh-CN" sz="2200" dirty="0">
                <a:latin typeface="+mj-lt"/>
              </a:rPr>
              <a:t> 90%)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350650" y="964191"/>
            <a:ext cx="7286600" cy="5893809"/>
          </a:xfrm>
        </p:spPr>
        <p:txBody>
          <a:bodyPr>
            <a:normAutofit/>
          </a:bodyPr>
          <a:lstStyle/>
          <a:p>
            <a:r>
              <a:rPr lang="zh-CN" altLang="en-US" dirty="0"/>
              <a:t>主环：假设束流均匀丢失</a:t>
            </a:r>
            <a:endParaRPr lang="en-US" altLang="zh-CN" dirty="0"/>
          </a:p>
          <a:p>
            <a:endParaRPr lang="en-US" altLang="zh-CN" dirty="0"/>
          </a:p>
          <a:p>
            <a:pPr lvl="2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/>
              <a:t>现阶段没有考虑准直器的影响</a:t>
            </a:r>
            <a:endParaRPr lang="en-US" altLang="zh-CN" dirty="0"/>
          </a:p>
          <a:p>
            <a:pPr lvl="1"/>
            <a:r>
              <a:rPr lang="zh-CN" altLang="en-US" dirty="0"/>
              <a:t>预期准直器周围束损高于全环平均束损，可能需要局部屏蔽</a:t>
            </a:r>
            <a:endParaRPr lang="en-US" altLang="zh-CN" dirty="0"/>
          </a:p>
          <a:p>
            <a:pPr lvl="1"/>
            <a:r>
              <a:rPr lang="zh-CN" altLang="en-US" dirty="0"/>
              <a:t>其它区域束损低于全环平均束损。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/>
          <a:p>
            <a:r>
              <a:rPr lang="en-US" altLang="zh-CN" dirty="0"/>
              <a:t>CEPC</a:t>
            </a:r>
            <a:r>
              <a:rPr lang="zh-CN" altLang="en-US" dirty="0"/>
              <a:t>束流参数</a:t>
            </a:r>
            <a:r>
              <a:rPr lang="en-US" altLang="zh-CN" dirty="0"/>
              <a:t>: 50MW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D4BB4D6-AD4B-4009-BC1B-ACDD6427F5AA}" type="slidenum">
              <a:rPr lang="zh-CN" altLang="en-US" smtClean="0"/>
              <a:pPr/>
              <a:t>32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EF4C53BE-23F2-46F1-BF44-8D82559BD64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9483" y="1340768"/>
              <a:ext cx="650462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01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7504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1794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260793">
                      <a:extLst>
                        <a:ext uri="{9D8B030D-6E8A-4147-A177-3AD203B41FA5}">
                          <a16:colId xmlns:a16="http://schemas.microsoft.com/office/drawing/2014/main" val="3727626934"/>
                        </a:ext>
                      </a:extLst>
                    </a:gridCol>
                    <a:gridCol w="86074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Beam energy (GeV)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120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45.5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80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180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Ne</a:t>
                          </a:r>
                          <a:r>
                            <a:rPr lang="en-US" altLang="zh-CN" sz="1800" baseline="0" dirty="0">
                              <a:latin typeface="+mj-lt"/>
                              <a:ea typeface="微软雅黑" panose="020B0503020204020204" pitchFamily="34" charset="-122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13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446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21.4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13104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13.5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2162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58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+mj-lt"/>
                              <a:ea typeface="微软雅黑" panose="020B0503020204020204" pitchFamily="34" charset="-122"/>
                            </a:rPr>
                            <a:t>Current (mA)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27.8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1340.9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140.2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5.5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Life time (min)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81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18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EF4C53BE-23F2-46F1-BF44-8D82559BD64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9483" y="1340768"/>
              <a:ext cx="650462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01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7504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1794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260793">
                      <a:extLst>
                        <a:ext uri="{9D8B030D-6E8A-4147-A177-3AD203B41FA5}">
                          <a16:colId xmlns:a16="http://schemas.microsoft.com/office/drawing/2014/main" val="3727626934"/>
                        </a:ext>
                      </a:extLst>
                    </a:gridCol>
                    <a:gridCol w="86074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Beam energy (GeV)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120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45.5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80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180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92" t="-204918" r="-212536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00" t="-204918" r="-355625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2258" t="-204918" r="-162212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48309" t="-204918" r="-70048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58156" t="-204918" r="-2837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+mj-lt"/>
                              <a:ea typeface="微软雅黑" panose="020B0503020204020204" pitchFamily="34" charset="-122"/>
                            </a:rPr>
                            <a:t>Current (mA)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27.8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1340.9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140.2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5.5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Life time (min)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81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18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6981554" y="1340768"/>
          <a:ext cx="487508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147941976"/>
                    </a:ext>
                  </a:extLst>
                </a:gridCol>
                <a:gridCol w="689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727"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Higgs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Z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WW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ttbar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7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Current (mA)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0.98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14.4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2.85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0.11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3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Time with beams (s)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23.4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125.7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33.3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15.0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3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Injection interval (s)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38.0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153.5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155.0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65.0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610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16A7CA1-372A-4CCA-8813-3B00E9A10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9882"/>
            <a:ext cx="11582400" cy="5798117"/>
          </a:xfrm>
        </p:spPr>
        <p:txBody>
          <a:bodyPr>
            <a:noAutofit/>
          </a:bodyPr>
          <a:lstStyle/>
          <a:p>
            <a:r>
              <a:rPr lang="en-US" altLang="zh-CN" dirty="0"/>
              <a:t>BEPCII: </a:t>
            </a:r>
          </a:p>
          <a:p>
            <a:pPr lvl="1"/>
            <a:r>
              <a:rPr lang="zh-CN" altLang="en-US" dirty="0"/>
              <a:t>储存环</a:t>
            </a:r>
            <a:r>
              <a:rPr lang="en-US" altLang="zh-CN" dirty="0"/>
              <a:t>: 0.1~5</a:t>
            </a:r>
            <a:r>
              <a:rPr lang="zh-CN" altLang="en-US" dirty="0"/>
              <a:t> </a:t>
            </a:r>
            <a:r>
              <a:rPr lang="en-US" altLang="zh-CN" dirty="0" err="1"/>
              <a:t>uSv</a:t>
            </a:r>
            <a:r>
              <a:rPr lang="en-US" altLang="zh-CN" dirty="0"/>
              <a:t>/h</a:t>
            </a:r>
            <a:r>
              <a:rPr lang="zh-CN" altLang="en-US" dirty="0"/>
              <a:t>；直线</a:t>
            </a:r>
            <a:r>
              <a:rPr lang="en-US" altLang="zh-CN" dirty="0"/>
              <a:t>: 5~20 </a:t>
            </a:r>
            <a:r>
              <a:rPr lang="en-US" altLang="zh-CN" dirty="0" err="1"/>
              <a:t>uSv</a:t>
            </a:r>
            <a:r>
              <a:rPr lang="en-US" altLang="zh-CN" dirty="0"/>
              <a:t>/h</a:t>
            </a:r>
            <a:r>
              <a:rPr lang="zh-CN" altLang="en-US" dirty="0"/>
              <a:t>；三岔口</a:t>
            </a:r>
            <a:r>
              <a:rPr lang="en-US" altLang="zh-CN" dirty="0"/>
              <a:t>: 50 </a:t>
            </a:r>
            <a:r>
              <a:rPr lang="en-US" altLang="zh-CN" dirty="0" err="1"/>
              <a:t>uSv</a:t>
            </a:r>
            <a:r>
              <a:rPr lang="en-US" altLang="zh-CN" dirty="0"/>
              <a:t>/h</a:t>
            </a:r>
            <a:r>
              <a:rPr lang="zh-CN" altLang="en-US" dirty="0"/>
              <a:t>；正电子靶 </a:t>
            </a:r>
            <a:r>
              <a:rPr lang="en-US" altLang="zh-CN" dirty="0"/>
              <a:t>~100 </a:t>
            </a:r>
            <a:r>
              <a:rPr lang="en-US" altLang="zh-CN" dirty="0" err="1"/>
              <a:t>uSv</a:t>
            </a:r>
            <a:r>
              <a:rPr lang="en-US" altLang="zh-CN" dirty="0"/>
              <a:t>/h</a:t>
            </a:r>
            <a:r>
              <a:rPr lang="zh-CN" altLang="en-US" dirty="0"/>
              <a:t>；</a:t>
            </a:r>
            <a:endParaRPr lang="en-US" altLang="zh-CN" dirty="0"/>
          </a:p>
          <a:p>
            <a:r>
              <a:rPr lang="en-US" altLang="zh-CN" dirty="0"/>
              <a:t>CSNS:</a:t>
            </a:r>
          </a:p>
          <a:p>
            <a:pPr lvl="1"/>
            <a:r>
              <a:rPr lang="zh-CN" altLang="en-US" dirty="0"/>
              <a:t>辐射热点：束线</a:t>
            </a:r>
            <a:r>
              <a:rPr lang="en-US" altLang="zh-CN" dirty="0"/>
              <a:t>1m</a:t>
            </a:r>
            <a:r>
              <a:rPr lang="zh-CN" altLang="en-US" dirty="0"/>
              <a:t>远处 </a:t>
            </a:r>
            <a:r>
              <a:rPr lang="en-US" altLang="zh-CN" dirty="0"/>
              <a:t>&lt; 200 </a:t>
            </a:r>
            <a:r>
              <a:rPr lang="en-US" altLang="zh-CN" dirty="0" err="1"/>
              <a:t>uSv</a:t>
            </a:r>
            <a:r>
              <a:rPr lang="en-US" altLang="zh-CN" dirty="0"/>
              <a:t>/h; 30cm</a:t>
            </a:r>
            <a:r>
              <a:rPr lang="zh-CN" altLang="en-US" dirty="0"/>
              <a:t>处 </a:t>
            </a:r>
            <a:r>
              <a:rPr lang="en-US" altLang="zh-CN" dirty="0"/>
              <a:t>&lt; 2 mSv/h; </a:t>
            </a:r>
            <a:r>
              <a:rPr lang="zh-CN" altLang="en-US" dirty="0"/>
              <a:t>设备表面：</a:t>
            </a:r>
            <a:r>
              <a:rPr lang="en-US" altLang="zh-CN" dirty="0"/>
              <a:t>&lt; 20 mSv/h.</a:t>
            </a:r>
          </a:p>
          <a:p>
            <a:pPr lvl="1"/>
            <a:r>
              <a:rPr lang="zh-CN" altLang="en-US" dirty="0"/>
              <a:t>一般区域：</a:t>
            </a:r>
            <a:r>
              <a:rPr lang="en-US" altLang="zh-CN" dirty="0"/>
              <a:t>30cm</a:t>
            </a:r>
            <a:r>
              <a:rPr lang="zh-CN" altLang="en-US" dirty="0"/>
              <a:t>处 </a:t>
            </a:r>
            <a:r>
              <a:rPr lang="en-US" altLang="zh-CN" dirty="0"/>
              <a:t>~ 10 </a:t>
            </a:r>
            <a:r>
              <a:rPr lang="en-US" altLang="zh-CN" dirty="0" err="1"/>
              <a:t>uSv</a:t>
            </a:r>
            <a:r>
              <a:rPr lang="en-US" altLang="zh-CN" dirty="0"/>
              <a:t>/h</a:t>
            </a:r>
          </a:p>
          <a:p>
            <a:r>
              <a:rPr lang="en-US" altLang="zh-CN" dirty="0"/>
              <a:t>CEPC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en-US" altLang="zh-CN" dirty="0"/>
              <a:t>Higgs</a:t>
            </a:r>
            <a:r>
              <a:rPr lang="zh-CN" altLang="en-US" dirty="0"/>
              <a:t>模式：停机后十分钟周围剂量当量相当于</a:t>
            </a:r>
            <a:r>
              <a:rPr lang="en-US" altLang="zh-CN" dirty="0"/>
              <a:t>BEPCII</a:t>
            </a:r>
            <a:r>
              <a:rPr lang="zh-CN" altLang="en-US" dirty="0"/>
              <a:t>直线隧道内辐射水平</a:t>
            </a:r>
            <a:r>
              <a:rPr lang="en-US" altLang="zh-CN" dirty="0"/>
              <a:t>(50cm</a:t>
            </a:r>
            <a:r>
              <a:rPr lang="zh-CN" altLang="en-US" dirty="0"/>
              <a:t>处 </a:t>
            </a:r>
            <a:r>
              <a:rPr lang="en-US" altLang="zh-CN" dirty="0"/>
              <a:t>&lt; 1 </a:t>
            </a:r>
            <a:r>
              <a:rPr lang="en-US" altLang="zh-CN" dirty="0" err="1"/>
              <a:t>uSv</a:t>
            </a:r>
            <a:r>
              <a:rPr lang="en-US" altLang="zh-CN" dirty="0"/>
              <a:t>/h)</a:t>
            </a:r>
          </a:p>
          <a:p>
            <a:pPr lvl="1"/>
            <a:r>
              <a:rPr lang="en-US" altLang="zh-CN" dirty="0"/>
              <a:t>Z/WW</a:t>
            </a:r>
            <a:r>
              <a:rPr lang="zh-CN" altLang="en-US" dirty="0"/>
              <a:t>模式：停机后十分钟周围剂量当量相当于</a:t>
            </a:r>
            <a:r>
              <a:rPr lang="en-US" altLang="zh-CN" dirty="0"/>
              <a:t>BEPCII</a:t>
            </a:r>
            <a:r>
              <a:rPr lang="zh-CN" altLang="en-US" dirty="0"/>
              <a:t>直线隧道内辐射水平</a:t>
            </a:r>
            <a:r>
              <a:rPr lang="en-US" altLang="zh-CN" dirty="0"/>
              <a:t>(50cm</a:t>
            </a:r>
            <a:r>
              <a:rPr lang="zh-CN" altLang="en-US" dirty="0"/>
              <a:t>处 </a:t>
            </a:r>
            <a:r>
              <a:rPr lang="en-US" altLang="zh-CN" dirty="0"/>
              <a:t>&lt; 2 </a:t>
            </a:r>
            <a:r>
              <a:rPr lang="en-US" altLang="zh-CN" dirty="0" err="1"/>
              <a:t>uSv</a:t>
            </a:r>
            <a:r>
              <a:rPr lang="en-US" altLang="zh-CN" dirty="0"/>
              <a:t>/h)</a:t>
            </a:r>
          </a:p>
          <a:p>
            <a:pPr lvl="1"/>
            <a:r>
              <a:rPr lang="en-US" altLang="zh-CN" dirty="0"/>
              <a:t>ttbar</a:t>
            </a:r>
            <a:r>
              <a:rPr lang="zh-CN" altLang="en-US" dirty="0"/>
              <a:t>模式：停机后十分钟周围剂量当量相当于</a:t>
            </a:r>
            <a:r>
              <a:rPr lang="en-US" altLang="zh-CN" dirty="0"/>
              <a:t>BEPCII</a:t>
            </a:r>
            <a:r>
              <a:rPr lang="zh-CN" altLang="en-US" dirty="0"/>
              <a:t>正电子靶周围辐射水平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/>
              <a:t>2cm</a:t>
            </a:r>
            <a:r>
              <a:rPr lang="zh-CN" altLang="en-US" dirty="0"/>
              <a:t>铅挡板可以满足桥架电缆屏蔽要求，造价约</a:t>
            </a:r>
            <a:r>
              <a:rPr lang="en-US" altLang="zh-CN" dirty="0"/>
              <a:t>8.4</a:t>
            </a:r>
            <a:r>
              <a:rPr lang="zh-CN" altLang="en-US" dirty="0"/>
              <a:t>亿（一点五倍材料费）；需要优化</a:t>
            </a:r>
            <a:endParaRPr lang="en-US" altLang="zh-CN" dirty="0"/>
          </a:p>
          <a:p>
            <a:r>
              <a:rPr lang="zh-CN" altLang="en-US" dirty="0"/>
              <a:t>主环近束流管电缆条数约</a:t>
            </a:r>
            <a:r>
              <a:rPr lang="en-US" altLang="zh-CN" dirty="0"/>
              <a:t>78160</a:t>
            </a:r>
            <a:r>
              <a:rPr lang="zh-CN" altLang="en-US" dirty="0"/>
              <a:t>条，造价约</a:t>
            </a:r>
            <a:r>
              <a:rPr lang="en-US" altLang="zh-CN" dirty="0"/>
              <a:t>7.9</a:t>
            </a:r>
            <a:r>
              <a:rPr lang="zh-CN" altLang="en-US" dirty="0"/>
              <a:t>亿。</a:t>
            </a:r>
            <a:endParaRPr lang="en-US" altLang="zh-CN" dirty="0"/>
          </a:p>
          <a:p>
            <a:pPr lvl="1"/>
            <a:r>
              <a:rPr lang="zh-CN" altLang="en-US" dirty="0"/>
              <a:t>其中，磁铁、真空泵电缆或可利用局部屏蔽降低造价。</a:t>
            </a:r>
            <a:endParaRPr lang="en-US" altLang="zh-CN" dirty="0"/>
          </a:p>
          <a:p>
            <a:pPr lvl="1"/>
            <a:r>
              <a:rPr lang="zh-CN" altLang="en-US" dirty="0"/>
              <a:t>另外，增强器电缆剂量评估中。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81E343A-4D93-4010-B6B2-42F9AB504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42852"/>
            <a:ext cx="11928648" cy="72547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TDR</a:t>
            </a:r>
            <a:r>
              <a:rPr lang="zh-CN" altLang="en-US" dirty="0"/>
              <a:t>屏蔽方案辐射水平与</a:t>
            </a:r>
            <a:r>
              <a:rPr lang="en-US" altLang="zh-CN" dirty="0"/>
              <a:t>BEPCII</a:t>
            </a:r>
            <a:r>
              <a:rPr lang="zh-CN" altLang="en-US" dirty="0"/>
              <a:t>、</a:t>
            </a:r>
            <a:r>
              <a:rPr lang="en-US" altLang="zh-CN" dirty="0"/>
              <a:t>CSNS</a:t>
            </a:r>
            <a:r>
              <a:rPr lang="zh-CN" altLang="en-US" dirty="0"/>
              <a:t>对比</a:t>
            </a:r>
            <a:r>
              <a:rPr lang="en-US" altLang="zh-CN" dirty="0"/>
              <a:t>&amp;</a:t>
            </a:r>
            <a:r>
              <a:rPr lang="zh-CN" altLang="en-US" dirty="0"/>
              <a:t>屏蔽增项（</a:t>
            </a:r>
            <a:r>
              <a:rPr lang="en-US" altLang="zh-CN" dirty="0"/>
              <a:t>preliminary</a:t>
            </a:r>
            <a:r>
              <a:rPr lang="zh-CN" altLang="en-US" dirty="0"/>
              <a:t>）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F705E4-BC97-4512-B4FB-7F1C0B515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386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1644E15-F320-4570-9021-407864B04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</a:t>
            </a:r>
            <a:r>
              <a:rPr lang="zh-CN" altLang="en-US" dirty="0"/>
              <a:t>光子吸收器方案和</a:t>
            </a:r>
            <a:r>
              <a:rPr lang="en-US" altLang="zh-CN" dirty="0"/>
              <a:t>TDR</a:t>
            </a:r>
            <a:r>
              <a:rPr lang="zh-CN" altLang="en-US" dirty="0"/>
              <a:t>方案对比：真空盒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DE23CFA-E26E-4F1F-87CE-B35EAE89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8" name="内容占位符 1">
            <a:extLst>
              <a:ext uri="{FF2B5EF4-FFF2-40B4-BE49-F238E27FC236}">
                <a16:creationId xmlns:a16="http://schemas.microsoft.com/office/drawing/2014/main" id="{87A2FC0F-0BC1-4F1E-A269-8A84579F6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9883"/>
            <a:ext cx="5481072" cy="5655265"/>
          </a:xfrm>
        </p:spPr>
        <p:txBody>
          <a:bodyPr/>
          <a:lstStyle/>
          <a:p>
            <a:r>
              <a:rPr lang="en-US" altLang="zh-CN" dirty="0"/>
              <a:t>TDR</a:t>
            </a:r>
            <a:r>
              <a:rPr lang="zh-CN" altLang="en-US" dirty="0"/>
              <a:t>方案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束流管直径</a:t>
            </a:r>
            <a:r>
              <a:rPr lang="en-US" altLang="zh-CN" dirty="0"/>
              <a:t>56mm</a:t>
            </a:r>
            <a:endParaRPr lang="zh-CN" altLang="en-US" dirty="0"/>
          </a:p>
        </p:txBody>
      </p:sp>
      <p:sp>
        <p:nvSpPr>
          <p:cNvPr id="9" name="内容占位符 1">
            <a:extLst>
              <a:ext uri="{FF2B5EF4-FFF2-40B4-BE49-F238E27FC236}">
                <a16:creationId xmlns:a16="http://schemas.microsoft.com/office/drawing/2014/main" id="{FD0628A1-AF3E-46B3-AEF7-643AABF8C26A}"/>
              </a:ext>
            </a:extLst>
          </p:cNvPr>
          <p:cNvSpPr txBox="1">
            <a:spLocks/>
          </p:cNvSpPr>
          <p:nvPr/>
        </p:nvSpPr>
        <p:spPr>
          <a:xfrm>
            <a:off x="6101330" y="1059883"/>
            <a:ext cx="6043342" cy="6041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200" b="0" kern="1200" baseline="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光子吸收器方案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束流管直径</a:t>
            </a:r>
            <a:r>
              <a:rPr lang="en-US" altLang="zh-CN" dirty="0"/>
              <a:t>56mm</a:t>
            </a:r>
            <a:r>
              <a:rPr lang="zh-CN" altLang="en-US" dirty="0"/>
              <a:t>，加前室、冷却水管总宽</a:t>
            </a:r>
            <a:r>
              <a:rPr lang="en-US" altLang="zh-CN" dirty="0"/>
              <a:t>109.5mm</a:t>
            </a:r>
          </a:p>
          <a:p>
            <a:r>
              <a:rPr lang="zh-CN" altLang="en-US" dirty="0"/>
              <a:t>真空盒、光子吸收器造价增加约</a:t>
            </a:r>
            <a:r>
              <a:rPr lang="en-US" altLang="zh-CN" dirty="0"/>
              <a:t>13</a:t>
            </a:r>
            <a:r>
              <a:rPr lang="zh-CN" altLang="en-US" dirty="0"/>
              <a:t>亿</a:t>
            </a:r>
            <a:endParaRPr lang="en-US" altLang="zh-CN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7490E51-5BD5-417C-AE67-0833DCDDB8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28" y="1334690"/>
            <a:ext cx="5621859" cy="4332636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68D50B8-BE77-43C0-87ED-F3A080557B18}"/>
              </a:ext>
            </a:extLst>
          </p:cNvPr>
          <p:cNvGrpSpPr/>
          <p:nvPr/>
        </p:nvGrpSpPr>
        <p:grpSpPr>
          <a:xfrm>
            <a:off x="5065192" y="1412776"/>
            <a:ext cx="7344816" cy="4176464"/>
            <a:chOff x="5610567" y="4988749"/>
            <a:chExt cx="3100899" cy="167182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53F8FD2B-2848-438D-817E-6896A12EA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0567" y="4988749"/>
              <a:ext cx="3100899" cy="1671828"/>
            </a:xfrm>
            <a:prstGeom prst="rect">
              <a:avLst/>
            </a:prstGeom>
          </p:spPr>
        </p:pic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84DDE537-BBE6-4305-9D6B-56203D6D45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7318" y="5234640"/>
              <a:ext cx="84420" cy="13453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5527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1644E15-F320-4570-9021-407864B04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</a:t>
            </a:r>
            <a:r>
              <a:rPr lang="zh-CN" altLang="en-US" dirty="0"/>
              <a:t>光子吸收器方案和</a:t>
            </a:r>
            <a:r>
              <a:rPr lang="en-US" altLang="zh-CN" dirty="0"/>
              <a:t>TDR</a:t>
            </a:r>
            <a:r>
              <a:rPr lang="zh-CN" altLang="en-US" dirty="0"/>
              <a:t>方案对比：磁铁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DE23CFA-E26E-4F1F-87CE-B35EAE89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7" name="内容占位符 1">
            <a:extLst>
              <a:ext uri="{FF2B5EF4-FFF2-40B4-BE49-F238E27FC236}">
                <a16:creationId xmlns:a16="http://schemas.microsoft.com/office/drawing/2014/main" id="{94BCA40D-707B-4A0B-9A60-801EA94F3BE7}"/>
              </a:ext>
            </a:extLst>
          </p:cNvPr>
          <p:cNvSpPr txBox="1">
            <a:spLocks/>
          </p:cNvSpPr>
          <p:nvPr/>
        </p:nvSpPr>
        <p:spPr>
          <a:xfrm>
            <a:off x="609600" y="1059883"/>
            <a:ext cx="5630416" cy="5798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200" b="0" kern="1200" baseline="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TDR</a:t>
            </a:r>
            <a:r>
              <a:rPr lang="zh-CN" altLang="en-US" dirty="0"/>
              <a:t>方案：铅厚</a:t>
            </a:r>
            <a:r>
              <a:rPr lang="en-US" altLang="zh-CN" dirty="0"/>
              <a:t>25mm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两种方案，磁铁造价、功耗几乎不变</a:t>
            </a:r>
          </a:p>
        </p:txBody>
      </p:sp>
      <p:sp>
        <p:nvSpPr>
          <p:cNvPr id="8" name="内容占位符 1">
            <a:extLst>
              <a:ext uri="{FF2B5EF4-FFF2-40B4-BE49-F238E27FC236}">
                <a16:creationId xmlns:a16="http://schemas.microsoft.com/office/drawing/2014/main" id="{34D52C91-1126-4C07-886A-56CBCE706B49}"/>
              </a:ext>
            </a:extLst>
          </p:cNvPr>
          <p:cNvSpPr txBox="1">
            <a:spLocks/>
          </p:cNvSpPr>
          <p:nvPr/>
        </p:nvSpPr>
        <p:spPr>
          <a:xfrm>
            <a:off x="6372943" y="1059883"/>
            <a:ext cx="5487215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200" b="0" kern="1200" baseline="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光子吸收器方案：铅厚</a:t>
            </a:r>
            <a:r>
              <a:rPr lang="en-US" altLang="zh-CN" dirty="0"/>
              <a:t>38mm</a:t>
            </a:r>
            <a:r>
              <a:rPr lang="zh-CN" altLang="en-US" dirty="0"/>
              <a:t>（二极铁上下覆盖</a:t>
            </a:r>
            <a:r>
              <a:rPr lang="en-US" altLang="zh-CN" dirty="0"/>
              <a:t>20mm</a:t>
            </a:r>
            <a:r>
              <a:rPr lang="zh-CN" altLang="en-US" dirty="0"/>
              <a:t>铅）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3D4F9BE-663B-4540-B665-94C957D3B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33" y="1824621"/>
            <a:ext cx="4201396" cy="182040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87F8F51-3B64-4995-AFF6-0578953D7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856" y="1812426"/>
            <a:ext cx="4498181" cy="182738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21881AD-3934-403C-873A-63BF455D9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359" y="3653721"/>
            <a:ext cx="3198948" cy="256965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CA8A1B5-7B59-469E-9AD4-B1EA51DBCE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3628" y="3673163"/>
            <a:ext cx="2844801" cy="247482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F0F1C4C2-C52D-43B3-BEDD-7C03F8732D96}"/>
              </a:ext>
            </a:extLst>
          </p:cNvPr>
          <p:cNvSpPr txBox="1"/>
          <p:nvPr/>
        </p:nvSpPr>
        <p:spPr>
          <a:xfrm>
            <a:off x="5451529" y="2527780"/>
            <a:ext cx="10035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二极铁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四级铁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DA9B42A7-0A33-409F-9688-E9230C04C450}"/>
              </a:ext>
            </a:extLst>
          </p:cNvPr>
          <p:cNvSpPr/>
          <p:nvPr/>
        </p:nvSpPr>
        <p:spPr>
          <a:xfrm>
            <a:off x="6357054" y="2611705"/>
            <a:ext cx="706356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526AF80A-D4BB-49FD-9B17-4EDDD79CA404}"/>
              </a:ext>
            </a:extLst>
          </p:cNvPr>
          <p:cNvSpPr/>
          <p:nvPr/>
        </p:nvSpPr>
        <p:spPr>
          <a:xfrm flipH="1">
            <a:off x="5203324" y="2611705"/>
            <a:ext cx="248205" cy="1621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B93F4926-F066-4933-B422-47890B150C8A}"/>
              </a:ext>
            </a:extLst>
          </p:cNvPr>
          <p:cNvSpPr/>
          <p:nvPr/>
        </p:nvSpPr>
        <p:spPr>
          <a:xfrm>
            <a:off x="6375259" y="4763002"/>
            <a:ext cx="650504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FD06E509-535A-4FC2-ADC6-BD007935A224}"/>
              </a:ext>
            </a:extLst>
          </p:cNvPr>
          <p:cNvSpPr/>
          <p:nvPr/>
        </p:nvSpPr>
        <p:spPr>
          <a:xfrm flipH="1">
            <a:off x="4843197" y="4763002"/>
            <a:ext cx="626541" cy="1621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287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B70BF23-809F-4863-A3D9-969A2748D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9883"/>
            <a:ext cx="5481072" cy="5655265"/>
          </a:xfrm>
        </p:spPr>
        <p:txBody>
          <a:bodyPr/>
          <a:lstStyle/>
          <a:p>
            <a:r>
              <a:rPr lang="en-US" altLang="zh-CN" dirty="0"/>
              <a:t>TDR</a:t>
            </a:r>
            <a:r>
              <a:rPr lang="zh-CN" altLang="en-US" dirty="0"/>
              <a:t>方案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磁铁内放置</a:t>
            </a:r>
            <a:r>
              <a:rPr lang="en-US" altLang="zh-CN" dirty="0"/>
              <a:t>25mm</a:t>
            </a:r>
            <a:r>
              <a:rPr lang="zh-CN" altLang="en-US" dirty="0"/>
              <a:t>厚铅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16827E0-CCEC-42D4-B625-68B0BCF92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束流管和磁铁布局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2DEF93-0BE6-4240-9109-84BF1BB38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9" name="内容占位符 1">
            <a:extLst>
              <a:ext uri="{FF2B5EF4-FFF2-40B4-BE49-F238E27FC236}">
                <a16:creationId xmlns:a16="http://schemas.microsoft.com/office/drawing/2014/main" id="{44F77B51-517B-4DC2-AE71-9A1C229906C9}"/>
              </a:ext>
            </a:extLst>
          </p:cNvPr>
          <p:cNvSpPr txBox="1">
            <a:spLocks/>
          </p:cNvSpPr>
          <p:nvPr/>
        </p:nvSpPr>
        <p:spPr>
          <a:xfrm>
            <a:off x="6379086" y="1059883"/>
            <a:ext cx="5812914" cy="6041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200" b="0" kern="1200" baseline="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光子吸收器方案（未优化光子吸收器位置）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每个二极铁内有一对或两对光子吸收器，每个四极铁内有一对光子吸收器。光子吸收器周围有铅屏蔽，铅用量未优化。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B676CE11-DB09-4826-895A-9E9B1727E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7396"/>
            <a:ext cx="5524500" cy="41052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B5BF494-DBE6-4C3A-A9EB-6F76B4D43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647" y="1446446"/>
            <a:ext cx="5495925" cy="4086225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5570DCA5-D764-4197-9927-FEB33FFF050D}"/>
              </a:ext>
            </a:extLst>
          </p:cNvPr>
          <p:cNvSpPr txBox="1"/>
          <p:nvPr/>
        </p:nvSpPr>
        <p:spPr>
          <a:xfrm>
            <a:off x="5680224" y="2503506"/>
            <a:ext cx="10035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二极铁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六极铁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四级铁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二极铁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862D00B5-0369-4C2E-9268-DA4DF8A7C0C7}"/>
              </a:ext>
            </a:extLst>
          </p:cNvPr>
          <p:cNvSpPr/>
          <p:nvPr/>
        </p:nvSpPr>
        <p:spPr>
          <a:xfrm>
            <a:off x="7837500" y="3805156"/>
            <a:ext cx="1800200" cy="2376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C4FC8363-55F6-4FE8-95AD-0BAB6ACE6EFA}"/>
              </a:ext>
            </a:extLst>
          </p:cNvPr>
          <p:cNvSpPr/>
          <p:nvPr/>
        </p:nvSpPr>
        <p:spPr>
          <a:xfrm>
            <a:off x="7480015" y="2037531"/>
            <a:ext cx="1800200" cy="2376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0ADF0564-4CAB-436A-9BB7-7AC01FFB0635}"/>
              </a:ext>
            </a:extLst>
          </p:cNvPr>
          <p:cNvSpPr/>
          <p:nvPr/>
        </p:nvSpPr>
        <p:spPr>
          <a:xfrm>
            <a:off x="9912424" y="2777102"/>
            <a:ext cx="1872208" cy="8679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29B85AF0-CE1A-4FE8-9BA3-D3A779F900D0}"/>
              </a:ext>
            </a:extLst>
          </p:cNvPr>
          <p:cNvSpPr/>
          <p:nvPr/>
        </p:nvSpPr>
        <p:spPr>
          <a:xfrm rot="20913356">
            <a:off x="1084369" y="1340179"/>
            <a:ext cx="548906" cy="39841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3DEFEB34-38C3-4BC3-9040-5C675B5E3914}"/>
              </a:ext>
            </a:extLst>
          </p:cNvPr>
          <p:cNvSpPr/>
          <p:nvPr/>
        </p:nvSpPr>
        <p:spPr>
          <a:xfrm rot="20913356">
            <a:off x="2164586" y="1346051"/>
            <a:ext cx="412794" cy="39841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37083C23-161E-47B4-877E-9198D98411FA}"/>
              </a:ext>
            </a:extLst>
          </p:cNvPr>
          <p:cNvSpPr/>
          <p:nvPr/>
        </p:nvSpPr>
        <p:spPr>
          <a:xfrm>
            <a:off x="6592894" y="2614989"/>
            <a:ext cx="883513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76939EAD-3235-4550-9A76-3130FDF7D0C2}"/>
              </a:ext>
            </a:extLst>
          </p:cNvPr>
          <p:cNvSpPr/>
          <p:nvPr/>
        </p:nvSpPr>
        <p:spPr>
          <a:xfrm>
            <a:off x="6592894" y="3574764"/>
            <a:ext cx="883513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953825C9-4051-4388-9C77-AF2E4E3A9B0B}"/>
              </a:ext>
            </a:extLst>
          </p:cNvPr>
          <p:cNvSpPr/>
          <p:nvPr/>
        </p:nvSpPr>
        <p:spPr>
          <a:xfrm>
            <a:off x="6592894" y="3887515"/>
            <a:ext cx="883513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98448917-DDED-43AB-A021-50E3103D1B5A}"/>
              </a:ext>
            </a:extLst>
          </p:cNvPr>
          <p:cNvSpPr/>
          <p:nvPr/>
        </p:nvSpPr>
        <p:spPr>
          <a:xfrm>
            <a:off x="6592894" y="4437800"/>
            <a:ext cx="883513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5D6FB441-9891-4F30-8CC3-807025FEF2B6}"/>
              </a:ext>
            </a:extLst>
          </p:cNvPr>
          <p:cNvSpPr/>
          <p:nvPr/>
        </p:nvSpPr>
        <p:spPr>
          <a:xfrm flipH="1">
            <a:off x="5439165" y="2614989"/>
            <a:ext cx="248205" cy="1621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id="{4F4116A6-9C3F-4A03-954F-FC0A0786C77B}"/>
              </a:ext>
            </a:extLst>
          </p:cNvPr>
          <p:cNvSpPr/>
          <p:nvPr/>
        </p:nvSpPr>
        <p:spPr>
          <a:xfrm flipH="1">
            <a:off x="5439165" y="3574764"/>
            <a:ext cx="248205" cy="1621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id="{D8CD7391-864C-42BD-8BF7-275CA54DA16F}"/>
              </a:ext>
            </a:extLst>
          </p:cNvPr>
          <p:cNvSpPr/>
          <p:nvPr/>
        </p:nvSpPr>
        <p:spPr>
          <a:xfrm flipH="1">
            <a:off x="5439165" y="3887515"/>
            <a:ext cx="248205" cy="1621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箭头: 右 25">
            <a:extLst>
              <a:ext uri="{FF2B5EF4-FFF2-40B4-BE49-F238E27FC236}">
                <a16:creationId xmlns:a16="http://schemas.microsoft.com/office/drawing/2014/main" id="{D3B247E3-22F1-4734-9F74-39FB73C27826}"/>
              </a:ext>
            </a:extLst>
          </p:cNvPr>
          <p:cNvSpPr/>
          <p:nvPr/>
        </p:nvSpPr>
        <p:spPr>
          <a:xfrm flipH="1">
            <a:off x="5439165" y="4437800"/>
            <a:ext cx="248205" cy="1621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525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B70BF23-809F-4863-A3D9-969A2748D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9883"/>
            <a:ext cx="5481072" cy="5537469"/>
          </a:xfrm>
        </p:spPr>
        <p:txBody>
          <a:bodyPr/>
          <a:lstStyle/>
          <a:p>
            <a:r>
              <a:rPr lang="en-US" altLang="zh-CN" dirty="0"/>
              <a:t>TDR</a:t>
            </a:r>
            <a:r>
              <a:rPr lang="zh-CN" altLang="en-US" dirty="0"/>
              <a:t>方案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16827E0-CCEC-42D4-B625-68B0BCF92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同步辐射光子和次级粒子通量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2DEF93-0BE6-4240-9109-84BF1BB38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9" name="内容占位符 1">
            <a:extLst>
              <a:ext uri="{FF2B5EF4-FFF2-40B4-BE49-F238E27FC236}">
                <a16:creationId xmlns:a16="http://schemas.microsoft.com/office/drawing/2014/main" id="{44F77B51-517B-4DC2-AE71-9A1C229906C9}"/>
              </a:ext>
            </a:extLst>
          </p:cNvPr>
          <p:cNvSpPr txBox="1">
            <a:spLocks/>
          </p:cNvSpPr>
          <p:nvPr/>
        </p:nvSpPr>
        <p:spPr>
          <a:xfrm>
            <a:off x="6379086" y="1059883"/>
            <a:ext cx="5481072" cy="5655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200" b="0" kern="1200" baseline="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光子吸收器方案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光子吸收器阻挡同步辐射，形成锯齿状分布。</a:t>
            </a:r>
          </a:p>
          <a:p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F000FC1-27DD-42B2-A64E-2FAA28D78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0" y="1469167"/>
            <a:ext cx="6048375" cy="344805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DEF486-D289-43EF-A78A-2149D9A9B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637" y="1490514"/>
            <a:ext cx="60293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7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7780E21-4438-4369-978C-166614B74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运行</a:t>
            </a:r>
            <a:r>
              <a:rPr lang="en-US" altLang="zh-CN" dirty="0"/>
              <a:t>10H+1Z+2W+5ttbar</a:t>
            </a:r>
            <a:r>
              <a:rPr lang="zh-CN" altLang="en-US" dirty="0"/>
              <a:t>后，内环侧墙电缆等有机材料累积吸收剂量约</a:t>
            </a:r>
            <a:r>
              <a:rPr lang="en-US" altLang="zh-CN" dirty="0"/>
              <a:t>1.9MGy</a:t>
            </a:r>
            <a:r>
              <a:rPr lang="zh-CN" altLang="en-US" dirty="0"/>
              <a:t>，大于</a:t>
            </a:r>
            <a:r>
              <a:rPr lang="en-US" altLang="zh-CN" dirty="0"/>
              <a:t>1MGy</a:t>
            </a:r>
            <a:r>
              <a:rPr lang="zh-CN" altLang="en-US" dirty="0"/>
              <a:t>的电缆绝缘材料吸收剂量上限。</a:t>
            </a:r>
            <a:endParaRPr lang="en-US" altLang="zh-CN" dirty="0"/>
          </a:p>
          <a:p>
            <a:r>
              <a:rPr lang="zh-CN" altLang="en-US" dirty="0"/>
              <a:t>为了保护内环桥架上的电缆，需要增加铅屏蔽，厚度</a:t>
            </a:r>
            <a:r>
              <a:rPr lang="en-US" altLang="zh-CN" dirty="0"/>
              <a:t>2cm</a:t>
            </a:r>
            <a:r>
              <a:rPr lang="zh-CN" altLang="en-US" dirty="0"/>
              <a:t>，且铅挡板可移动。</a:t>
            </a:r>
            <a:endParaRPr lang="en-US" altLang="zh-CN" dirty="0"/>
          </a:p>
          <a:p>
            <a:pPr lvl="1"/>
            <a:r>
              <a:rPr lang="zh-CN" altLang="en-US" dirty="0"/>
              <a:t>需要优化铅布置</a:t>
            </a:r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5316A04-198A-4C41-85CB-418792324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TDR</a:t>
            </a:r>
            <a:r>
              <a:rPr lang="zh-CN" altLang="en-US" dirty="0"/>
              <a:t>方案</a:t>
            </a:r>
            <a:r>
              <a:rPr lang="en-US" altLang="zh-CN" dirty="0"/>
              <a:t>+</a:t>
            </a:r>
            <a:r>
              <a:rPr lang="zh-CN" altLang="en-US" dirty="0"/>
              <a:t>活动铅挡板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CFCCEC-6410-4CC6-9601-25870410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F3A0B99-09EA-47BB-8580-99CF0B659C70}"/>
              </a:ext>
            </a:extLst>
          </p:cNvPr>
          <p:cNvGrpSpPr/>
          <p:nvPr/>
        </p:nvGrpSpPr>
        <p:grpSpPr>
          <a:xfrm>
            <a:off x="6353175" y="2409848"/>
            <a:ext cx="5838825" cy="4305300"/>
            <a:chOff x="257175" y="1594886"/>
            <a:chExt cx="5838825" cy="43053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4702CC0-D18B-47FA-9A81-87668BFD4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7175" y="1594886"/>
              <a:ext cx="5838825" cy="43053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D679570-A972-4A9B-B598-C85D17AB83D5}"/>
                </a:ext>
              </a:extLst>
            </p:cNvPr>
            <p:cNvSpPr txBox="1"/>
            <p:nvPr/>
          </p:nvSpPr>
          <p:spPr>
            <a:xfrm>
              <a:off x="2368041" y="4111166"/>
              <a:ext cx="1047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对撞环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B23B868-3306-4FA2-83E5-169001CB179D}"/>
                </a:ext>
              </a:extLst>
            </p:cNvPr>
            <p:cNvSpPr txBox="1"/>
            <p:nvPr/>
          </p:nvSpPr>
          <p:spPr>
            <a:xfrm>
              <a:off x="2207568" y="291652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增强器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16A44A7-8E4F-4B83-A49B-058CB18B0586}"/>
                </a:ext>
              </a:extLst>
            </p:cNvPr>
            <p:cNvSpPr txBox="1"/>
            <p:nvPr/>
          </p:nvSpPr>
          <p:spPr>
            <a:xfrm>
              <a:off x="1415480" y="3687415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铅挡板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AFF9729-D3A5-4175-B2D7-74DB2C8A0856}"/>
                </a:ext>
              </a:extLst>
            </p:cNvPr>
            <p:cNvSpPr txBox="1"/>
            <p:nvPr/>
          </p:nvSpPr>
          <p:spPr>
            <a:xfrm>
              <a:off x="2368041" y="448049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磁铁底座</a:t>
              </a: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3CA1B8CD-787D-49A5-8CB9-FF38FB3E8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97" y="2989664"/>
            <a:ext cx="5635769" cy="314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63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5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35357</TotalTime>
  <Words>2831</Words>
  <Application>Microsoft Office PowerPoint</Application>
  <PresentationFormat>宽屏</PresentationFormat>
  <Paragraphs>554</Paragraphs>
  <Slides>32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1" baseType="lpstr">
      <vt:lpstr>等线</vt:lpstr>
      <vt:lpstr>微软雅黑</vt:lpstr>
      <vt:lpstr>Arial</vt:lpstr>
      <vt:lpstr>Arial Black</vt:lpstr>
      <vt:lpstr>Calibri</vt:lpstr>
      <vt:lpstr>Cambria Math</vt:lpstr>
      <vt:lpstr>Times New Roman</vt:lpstr>
      <vt:lpstr>Wingdings</vt:lpstr>
      <vt:lpstr>Office 主题</vt:lpstr>
      <vt:lpstr>PowerPoint 演示文稿</vt:lpstr>
      <vt:lpstr>Content</vt:lpstr>
      <vt:lpstr>CEPC光子吸收器方案和TDR方案对比</vt:lpstr>
      <vt:lpstr>TDR屏蔽方案辐射水平与BEPCII、CSNS对比&amp;屏蔽增项（preliminary）</vt:lpstr>
      <vt:lpstr>CEPC光子吸收器方案和TDR方案对比：真空盒</vt:lpstr>
      <vt:lpstr>CEPC光子吸收器方案和TDR方案对比：磁铁</vt:lpstr>
      <vt:lpstr>束流管和磁铁布局</vt:lpstr>
      <vt:lpstr>同步辐射光子和次级粒子通量</vt:lpstr>
      <vt:lpstr>TDR方案+活动铅挡板</vt:lpstr>
      <vt:lpstr>隧道内瞬发吸收剂量率：ttbar同步辐射，Z随机束损</vt:lpstr>
      <vt:lpstr>隧道内运行一年停机十分钟后周围剂量当量率</vt:lpstr>
      <vt:lpstr>隧道内运行一年停机一天后周围剂量当量率</vt:lpstr>
      <vt:lpstr>光子吸收器方案磁铁线圈绝缘层吸收剂量率@ttbar</vt:lpstr>
      <vt:lpstr>光子吸收器方案磁铁线圈绝缘层吸收剂量@ttbar</vt:lpstr>
      <vt:lpstr>CEPC光子吸收器方案和TDR方案对比(preliminary)</vt:lpstr>
      <vt:lpstr>总结，下一步工作</vt:lpstr>
      <vt:lpstr>backup</vt:lpstr>
      <vt:lpstr>EDR电缆屏蔽，造价估算</vt:lpstr>
      <vt:lpstr>主环停机后周围剂量当量</vt:lpstr>
      <vt:lpstr>主环停机十分钟后周围剂量当量</vt:lpstr>
      <vt:lpstr>主环停机十分钟后周围剂量当量</vt:lpstr>
      <vt:lpstr>主环停机一天后周围剂量当量</vt:lpstr>
      <vt:lpstr>PowerPoint 演示文稿</vt:lpstr>
      <vt:lpstr>PowerPoint 演示文稿</vt:lpstr>
      <vt:lpstr>PowerPoint 演示文稿</vt:lpstr>
      <vt:lpstr>主环隧道内吸收剂量@120GeV &amp; 180GeV </vt:lpstr>
      <vt:lpstr>隧道内电缆绝缘等有机材料</vt:lpstr>
      <vt:lpstr>隧道内光纤</vt:lpstr>
      <vt:lpstr>隧道内电子学（二极铁支架间屏蔽为例）</vt:lpstr>
      <vt:lpstr>受辐射影响系统的屏蔽方案：小结</vt:lpstr>
      <vt:lpstr>CEPC束流参数: 50MW</vt:lpstr>
      <vt:lpstr>CEPC束流参数: 50MW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lenovo</cp:lastModifiedBy>
  <cp:revision>2574</cp:revision>
  <cp:lastPrinted>2022-11-06T05:19:21Z</cp:lastPrinted>
  <dcterms:created xsi:type="dcterms:W3CDTF">2012-09-04T11:33:36Z</dcterms:created>
  <dcterms:modified xsi:type="dcterms:W3CDTF">2025-03-21T04:59:07Z</dcterms:modified>
</cp:coreProperties>
</file>