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bookmarkIdSeed="6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953" r:id="rId2"/>
    <p:sldId id="1596" r:id="rId3"/>
    <p:sldId id="1602" r:id="rId4"/>
    <p:sldId id="1603" r:id="rId5"/>
    <p:sldId id="1604" r:id="rId6"/>
    <p:sldId id="1605" r:id="rId7"/>
    <p:sldId id="1606" r:id="rId8"/>
    <p:sldId id="1607" r:id="rId9"/>
    <p:sldId id="1608" r:id="rId10"/>
    <p:sldId id="1609" r:id="rId11"/>
    <p:sldId id="1614" r:id="rId12"/>
    <p:sldId id="1615" r:id="rId13"/>
    <p:sldId id="1616" r:id="rId14"/>
    <p:sldId id="1597" r:id="rId15"/>
    <p:sldId id="1598" r:id="rId16"/>
    <p:sldId id="1599" r:id="rId17"/>
    <p:sldId id="1600" r:id="rId18"/>
    <p:sldId id="289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5" userDrawn="1">
          <p15:clr>
            <a:srgbClr val="A4A3A4"/>
          </p15:clr>
        </p15:guide>
        <p15:guide id="2" pos="38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33FF"/>
    <a:srgbClr val="3366FF"/>
    <a:srgbClr val="4B76FF"/>
    <a:srgbClr val="3B79CE"/>
    <a:srgbClr val="FF9900"/>
    <a:srgbClr val="759E00"/>
    <a:srgbClr val="638600"/>
    <a:srgbClr val="7199C9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69" autoAdjust="0"/>
    <p:restoredTop sz="94563" autoAdjust="0"/>
  </p:normalViewPr>
  <p:slideViewPr>
    <p:cSldViewPr showGuides="1">
      <p:cViewPr varScale="1">
        <p:scale>
          <a:sx n="64" d="100"/>
          <a:sy n="64" d="100"/>
        </p:scale>
        <p:origin x="825" y="45"/>
      </p:cViewPr>
      <p:guideLst>
        <p:guide orient="horz" pos="2125"/>
        <p:guide pos="38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15007"/>
    </p:cViewPr>
  </p:sorterViewPr>
  <p:notesViewPr>
    <p:cSldViewPr>
      <p:cViewPr varScale="1">
        <p:scale>
          <a:sx n="85" d="100"/>
          <a:sy n="85" d="100"/>
        </p:scale>
        <p:origin x="316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787CF-DF26-4A86-A01F-7CD7536027AC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69B33-E269-410F-A93E-DBDAB0AF58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0D183-6031-4C32-B44B-14746A336CF0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1DF17-A28C-4D46-829F-D8D110C093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194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025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高能所图标-单色.tif"/>
          <p:cNvPicPr>
            <a:picLocks noChangeAspect="1"/>
          </p:cNvPicPr>
          <p:nvPr userDrawn="1"/>
        </p:nvPicPr>
        <p:blipFill>
          <a:blip r:embed="rId2" cstate="email">
            <a:lum bright="5000"/>
          </a:blip>
          <a:srcRect/>
          <a:stretch>
            <a:fillRect/>
          </a:stretch>
        </p:blipFill>
        <p:spPr>
          <a:xfrm>
            <a:off x="0" y="2348880"/>
            <a:ext cx="7440149" cy="45091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458B-513D-43CB-BACD-1BE66E46F38F}" type="datetime1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5" name="图片 9" descr="F88FAF02F1F7CF3C134BB0A078BA7B0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303239"/>
            <a:ext cx="37846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4840303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800"/>
              </a:spcBef>
              <a:spcAft>
                <a:spcPts val="5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n"/>
              <a:defRPr sz="2400" b="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Wingdings" panose="05000000000000000000" pitchFamily="2" charset="2"/>
              <a:buChar char="Ø"/>
              <a:defRPr sz="20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735B-F78A-4112-A27D-B436103B275F}" type="datetime1">
              <a:rPr lang="zh-CN" altLang="en-US" smtClean="0"/>
              <a:t>2025/3/18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-1" y="142847"/>
            <a:ext cx="12192000" cy="725470"/>
          </a:xfrm>
        </p:spPr>
        <p:txBody>
          <a:bodyPr>
            <a:normAutofit/>
          </a:bodyPr>
          <a:lstStyle>
            <a:lvl1pPr algn="ctr">
              <a:defRPr sz="3600" b="1" baseline="0">
                <a:solidFill>
                  <a:srgbClr val="C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63123-A9C5-4CC8-B47A-9F68924BFA92}" type="datetime1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D667-4ADA-4F34-BDE3-739AF70BA975}" type="datetime1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7774-085C-4E02-85DA-B99EC4D1F4C8}" type="datetime1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2942-8651-4956-B7C0-A7B74FFC6096}" type="datetime1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91F27-5FA8-44C6-98F1-EC9F879B0AEC}" type="datetime1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18" Type="http://schemas.openxmlformats.org/officeDocument/2006/relationships/image" Target="../media/image3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17" Type="http://schemas.openxmlformats.org/officeDocument/2006/relationships/image" Target="../media/image37.jpeg"/><Relationship Id="rId2" Type="http://schemas.openxmlformats.org/officeDocument/2006/relationships/image" Target="../media/image22.jpeg"/><Relationship Id="rId16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3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3"/>
          <a:srcRect t="28679" b="6192"/>
          <a:stretch>
            <a:fillRect/>
          </a:stretch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432875" y="2565351"/>
            <a:ext cx="11326250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dirty="0">
                <a:solidFill>
                  <a:srgbClr val="FF0000"/>
                </a:solidFill>
              </a:rPr>
              <a:t>CEPC booster and collider ring magnets development in </a:t>
            </a:r>
            <a:r>
              <a:rPr lang="en-US" altLang="zh-CN" sz="4400" dirty="0" smtClean="0">
                <a:solidFill>
                  <a:srgbClr val="FF0000"/>
                </a:solidFill>
              </a:rPr>
              <a:t>EDR</a:t>
            </a:r>
            <a:endParaRPr lang="zh-CN" altLang="en-US" sz="4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7"/>
          <p:cNvSpPr txBox="1"/>
          <p:nvPr/>
        </p:nvSpPr>
        <p:spPr>
          <a:xfrm>
            <a:off x="1633962" y="4061888"/>
            <a:ext cx="8479813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Wen Kang</a:t>
            </a:r>
            <a:r>
              <a:rPr lang="zh-CN" altLang="en-US" sz="28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、</a:t>
            </a:r>
            <a:r>
              <a:rPr lang="en-US" altLang="zh-CN" sz="28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Mei Yang</a:t>
            </a:r>
            <a:endParaRPr lang="en-US" altLang="zh-CN" sz="2800" dirty="0"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11, Dec. 2024, IHEP, CEPC Day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939832" y="6356351"/>
            <a:ext cx="28448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15" name="标题 3"/>
          <p:cNvSpPr>
            <a:spLocks noGrp="1"/>
          </p:cNvSpPr>
          <p:nvPr>
            <p:ph type="title"/>
          </p:nvPr>
        </p:nvSpPr>
        <p:spPr>
          <a:xfrm>
            <a:off x="623392" y="128896"/>
            <a:ext cx="10763325" cy="725470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+mj-lt"/>
                <a:cs typeface="微软雅黑" panose="020B0503020204020204" pitchFamily="34" charset="-122"/>
              </a:rPr>
              <a:t>Automatic magnet production line</a:t>
            </a:r>
            <a:endParaRPr lang="zh-CN" altLang="en-US" dirty="0"/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9C940E6D-8367-C4DD-5CEA-3E18D20CA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922" y="1196752"/>
            <a:ext cx="8710918" cy="5467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xmlns="" id="{726E5C07-D4D2-BB72-DDC1-9274197346DD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6117343" y="5268118"/>
            <a:ext cx="0" cy="9115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8AB449EA-C5EF-B030-A970-267BB7C9B90F}"/>
              </a:ext>
            </a:extLst>
          </p:cNvPr>
          <p:cNvSpPr/>
          <p:nvPr/>
        </p:nvSpPr>
        <p:spPr>
          <a:xfrm>
            <a:off x="5422065" y="6179650"/>
            <a:ext cx="1390556" cy="371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冲片掺和机</a:t>
            </a:r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xmlns="" id="{E2738D56-8641-12BE-8BC8-513A8A353503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4749519" y="5268818"/>
            <a:ext cx="0" cy="9115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矩形 38">
            <a:extLst>
              <a:ext uri="{FF2B5EF4-FFF2-40B4-BE49-F238E27FC236}">
                <a16:creationId xmlns:a16="http://schemas.microsoft.com/office/drawing/2014/main" xmlns="" id="{7EE03804-1935-1211-E396-FA7579EBFFDF}"/>
              </a:ext>
            </a:extLst>
          </p:cNvPr>
          <p:cNvSpPr/>
          <p:nvPr/>
        </p:nvSpPr>
        <p:spPr>
          <a:xfrm>
            <a:off x="4054241" y="6180350"/>
            <a:ext cx="1390556" cy="371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端板上料机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xmlns="" id="{E62D64FC-578E-EE88-6A6C-B31AAA7BEC24}"/>
              </a:ext>
            </a:extLst>
          </p:cNvPr>
          <p:cNvSpPr/>
          <p:nvPr/>
        </p:nvSpPr>
        <p:spPr>
          <a:xfrm>
            <a:off x="5078485" y="1316779"/>
            <a:ext cx="1390556" cy="371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叠装机器人</a:t>
            </a: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xmlns="" id="{678B31DA-E395-9ED7-21A5-FEF25B5B0AB9}"/>
              </a:ext>
            </a:extLst>
          </p:cNvPr>
          <p:cNvCxnSpPr>
            <a:cxnSpLocks/>
          </p:cNvCxnSpPr>
          <p:nvPr/>
        </p:nvCxnSpPr>
        <p:spPr>
          <a:xfrm flipV="1">
            <a:off x="5748824" y="2193105"/>
            <a:ext cx="0" cy="23463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矩形 41">
            <a:extLst>
              <a:ext uri="{FF2B5EF4-FFF2-40B4-BE49-F238E27FC236}">
                <a16:creationId xmlns:a16="http://schemas.microsoft.com/office/drawing/2014/main" xmlns="" id="{393F44E2-D92F-23E1-7A96-A21F9CC08C25}"/>
              </a:ext>
            </a:extLst>
          </p:cNvPr>
          <p:cNvSpPr/>
          <p:nvPr/>
        </p:nvSpPr>
        <p:spPr>
          <a:xfrm>
            <a:off x="5078485" y="1743320"/>
            <a:ext cx="1390556" cy="371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叠装夹具及视觉系统</a:t>
            </a:r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xmlns="" id="{21851528-94E7-4F26-34C0-A031E64BD013}"/>
              </a:ext>
            </a:extLst>
          </p:cNvPr>
          <p:cNvCxnSpPr>
            <a:cxnSpLocks/>
          </p:cNvCxnSpPr>
          <p:nvPr/>
        </p:nvCxnSpPr>
        <p:spPr>
          <a:xfrm flipV="1">
            <a:off x="5061947" y="2579429"/>
            <a:ext cx="0" cy="176162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3C8CCA1D-B801-73D8-4D68-BBBE5529A7AB}"/>
              </a:ext>
            </a:extLst>
          </p:cNvPr>
          <p:cNvSpPr/>
          <p:nvPr/>
        </p:nvSpPr>
        <p:spPr>
          <a:xfrm>
            <a:off x="4014477" y="2217339"/>
            <a:ext cx="1585868" cy="371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自动叠装平台</a:t>
            </a:r>
          </a:p>
        </p:txBody>
      </p: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xmlns="" id="{F32339CF-53FD-C59B-6E27-72E0ED43D31D}"/>
              </a:ext>
            </a:extLst>
          </p:cNvPr>
          <p:cNvCxnSpPr>
            <a:cxnSpLocks/>
            <a:endCxn id="46" idx="2"/>
          </p:cNvCxnSpPr>
          <p:nvPr/>
        </p:nvCxnSpPr>
        <p:spPr>
          <a:xfrm flipV="1">
            <a:off x="3713312" y="3331764"/>
            <a:ext cx="0" cy="134245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矩形 45">
            <a:extLst>
              <a:ext uri="{FF2B5EF4-FFF2-40B4-BE49-F238E27FC236}">
                <a16:creationId xmlns:a16="http://schemas.microsoft.com/office/drawing/2014/main" xmlns="" id="{66C249DC-2979-1DD6-FB39-5B2FA7D5F188}"/>
              </a:ext>
            </a:extLst>
          </p:cNvPr>
          <p:cNvSpPr/>
          <p:nvPr/>
        </p:nvSpPr>
        <p:spPr>
          <a:xfrm>
            <a:off x="2677105" y="2959868"/>
            <a:ext cx="2072414" cy="371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拉杆自动装配设备</a:t>
            </a:r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xmlns="" id="{FFF8560F-FFA7-1FA7-8BE4-B78CABD9CE9A}"/>
              </a:ext>
            </a:extLst>
          </p:cNvPr>
          <p:cNvCxnSpPr>
            <a:cxnSpLocks/>
          </p:cNvCxnSpPr>
          <p:nvPr/>
        </p:nvCxnSpPr>
        <p:spPr>
          <a:xfrm>
            <a:off x="7485168" y="4378653"/>
            <a:ext cx="0" cy="18016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矩形 47">
            <a:extLst>
              <a:ext uri="{FF2B5EF4-FFF2-40B4-BE49-F238E27FC236}">
                <a16:creationId xmlns:a16="http://schemas.microsoft.com/office/drawing/2014/main" xmlns="" id="{17A61D26-04C6-1822-E1D1-1A0C2FF4A047}"/>
              </a:ext>
            </a:extLst>
          </p:cNvPr>
          <p:cNvSpPr/>
          <p:nvPr/>
        </p:nvSpPr>
        <p:spPr>
          <a:xfrm>
            <a:off x="6634346" y="6179650"/>
            <a:ext cx="1607475" cy="371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侧拉板上料机</a:t>
            </a:r>
          </a:p>
        </p:txBody>
      </p: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xmlns="" id="{5125FC32-30F9-13F5-362C-D72FAFAFBAB5}"/>
              </a:ext>
            </a:extLst>
          </p:cNvPr>
          <p:cNvCxnSpPr>
            <a:cxnSpLocks/>
          </p:cNvCxnSpPr>
          <p:nvPr/>
        </p:nvCxnSpPr>
        <p:spPr>
          <a:xfrm flipH="1">
            <a:off x="8502218" y="3872295"/>
            <a:ext cx="2799" cy="229671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矩形 49">
            <a:extLst>
              <a:ext uri="{FF2B5EF4-FFF2-40B4-BE49-F238E27FC236}">
                <a16:creationId xmlns:a16="http://schemas.microsoft.com/office/drawing/2014/main" xmlns="" id="{9BFBE7A0-9EE8-9F21-AD3F-9B2456BC7287}"/>
              </a:ext>
            </a:extLst>
          </p:cNvPr>
          <p:cNvSpPr/>
          <p:nvPr/>
        </p:nvSpPr>
        <p:spPr>
          <a:xfrm>
            <a:off x="8082366" y="6169014"/>
            <a:ext cx="1607475" cy="371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顶拉板上料机</a:t>
            </a:r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xmlns="" id="{51008434-8624-88D0-9D44-0633CEB10BC8}"/>
              </a:ext>
            </a:extLst>
          </p:cNvPr>
          <p:cNvCxnSpPr>
            <a:cxnSpLocks/>
          </p:cNvCxnSpPr>
          <p:nvPr/>
        </p:nvCxnSpPr>
        <p:spPr>
          <a:xfrm>
            <a:off x="6998571" y="1688675"/>
            <a:ext cx="0" cy="11789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矩形 51">
            <a:extLst>
              <a:ext uri="{FF2B5EF4-FFF2-40B4-BE49-F238E27FC236}">
                <a16:creationId xmlns:a16="http://schemas.microsoft.com/office/drawing/2014/main" xmlns="" id="{72F04050-8D53-484F-1848-FBDCD9AD15F3}"/>
              </a:ext>
            </a:extLst>
          </p:cNvPr>
          <p:cNvSpPr/>
          <p:nvPr/>
        </p:nvSpPr>
        <p:spPr>
          <a:xfrm>
            <a:off x="6324153" y="1310947"/>
            <a:ext cx="1855486" cy="371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拉板焊接工作站</a:t>
            </a:r>
          </a:p>
        </p:txBody>
      </p: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xmlns="" id="{6DA990EA-B16B-A5D3-9047-3AE01BCE29BA}"/>
              </a:ext>
            </a:extLst>
          </p:cNvPr>
          <p:cNvCxnSpPr>
            <a:cxnSpLocks/>
          </p:cNvCxnSpPr>
          <p:nvPr/>
        </p:nvCxnSpPr>
        <p:spPr>
          <a:xfrm>
            <a:off x="10073702" y="2579429"/>
            <a:ext cx="0" cy="35895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矩形 53">
            <a:extLst>
              <a:ext uri="{FF2B5EF4-FFF2-40B4-BE49-F238E27FC236}">
                <a16:creationId xmlns:a16="http://schemas.microsoft.com/office/drawing/2014/main" xmlns="" id="{36DC06DF-AD98-F6AB-D899-BB9EFAD853D7}"/>
              </a:ext>
            </a:extLst>
          </p:cNvPr>
          <p:cNvSpPr/>
          <p:nvPr/>
        </p:nvSpPr>
        <p:spPr>
          <a:xfrm>
            <a:off x="9497777" y="6169014"/>
            <a:ext cx="2245291" cy="371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铁芯单元卸载设备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89820" y="3585312"/>
            <a:ext cx="32672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buClr>
                <a:srgbClr val="FF0000"/>
              </a:buClr>
            </a:pPr>
            <a:r>
              <a:rPr lang="en-US" altLang="zh-CN" sz="2800" b="1" dirty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Automatic stacking of 1/3 length core</a:t>
            </a:r>
            <a:endParaRPr lang="en-US" altLang="zh-CN" sz="2800" b="1" dirty="0">
              <a:solidFill>
                <a:srgbClr val="0000FF"/>
              </a:solidFill>
              <a:ea typeface="华文楷体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07368" y="1124744"/>
            <a:ext cx="26177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buClr>
                <a:srgbClr val="FF0000"/>
              </a:buClr>
            </a:pPr>
            <a:r>
              <a:rPr lang="en-US" altLang="zh-CN" sz="28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The review of the production procedures was completed yesterday.</a:t>
            </a:r>
            <a:endParaRPr lang="en-US" altLang="zh-CN" sz="2800" b="1" dirty="0">
              <a:solidFill>
                <a:srgbClr val="FF0000"/>
              </a:solidFill>
              <a:ea typeface="华文楷体" panose="0201060004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19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0" grpId="0"/>
      <p:bldP spid="42" grpId="0"/>
      <p:bldP spid="44" grpId="0"/>
      <p:bldP spid="46" grpId="0"/>
      <p:bldP spid="48" grpId="0"/>
      <p:bldP spid="50" grpId="0"/>
      <p:bldP spid="52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3"/>
          <p:cNvSpPr>
            <a:spLocks noGrp="1"/>
          </p:cNvSpPr>
          <p:nvPr>
            <p:ph type="title"/>
          </p:nvPr>
        </p:nvSpPr>
        <p:spPr>
          <a:xfrm>
            <a:off x="623392" y="128896"/>
            <a:ext cx="10763325" cy="725470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+mj-lt"/>
                <a:cs typeface="微软雅黑" panose="020B0503020204020204" pitchFamily="34" charset="-122"/>
              </a:rPr>
              <a:t>Automatic magnet production line</a:t>
            </a:r>
            <a:endParaRPr lang="zh-CN" altLang="en-US" dirty="0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12BE795B-7C99-03DF-FE9A-FADF86F3A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211" y="1124744"/>
            <a:ext cx="9603445" cy="5435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xmlns="" id="{56800DDE-3274-1A99-8223-346E65797831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4283222" y="4163461"/>
            <a:ext cx="0" cy="20252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82C0B5A7-4571-4E9E-E1E3-C53F7C421DF9}"/>
              </a:ext>
            </a:extLst>
          </p:cNvPr>
          <p:cNvSpPr/>
          <p:nvPr/>
        </p:nvSpPr>
        <p:spPr>
          <a:xfrm>
            <a:off x="3451747" y="6188716"/>
            <a:ext cx="1662950" cy="371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自动上料平台</a:t>
            </a: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xmlns="" id="{C921DCF5-A837-1C66-9923-191DD56CA817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6860383" y="4522249"/>
            <a:ext cx="1" cy="166646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C4562BB2-6AA5-E72A-FB80-B44DA58EE36F}"/>
              </a:ext>
            </a:extLst>
          </p:cNvPr>
          <p:cNvSpPr/>
          <p:nvPr/>
        </p:nvSpPr>
        <p:spPr>
          <a:xfrm>
            <a:off x="6028909" y="6188716"/>
            <a:ext cx="1662949" cy="371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焊接定位平台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xmlns="" id="{E4C766EB-EEB8-433B-5FE7-FB79F2C322BF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9559174" y="3492068"/>
            <a:ext cx="0" cy="26966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2B159108-B4B6-B85C-9516-10F741BF45EA}"/>
              </a:ext>
            </a:extLst>
          </p:cNvPr>
          <p:cNvSpPr/>
          <p:nvPr/>
        </p:nvSpPr>
        <p:spPr>
          <a:xfrm>
            <a:off x="8606070" y="6188716"/>
            <a:ext cx="1906208" cy="371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180°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自动翻转机</a:t>
            </a: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xmlns="" id="{BAF18943-640F-CD6E-DD0E-B3D323EA62C3}"/>
              </a:ext>
            </a:extLst>
          </p:cNvPr>
          <p:cNvCxnSpPr>
            <a:cxnSpLocks/>
          </p:cNvCxnSpPr>
          <p:nvPr/>
        </p:nvCxnSpPr>
        <p:spPr>
          <a:xfrm>
            <a:off x="6160809" y="1992402"/>
            <a:ext cx="0" cy="18648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A8D186CF-37E7-5332-35A4-F51DFB52210C}"/>
              </a:ext>
            </a:extLst>
          </p:cNvPr>
          <p:cNvSpPr/>
          <p:nvPr/>
        </p:nvSpPr>
        <p:spPr>
          <a:xfrm>
            <a:off x="5022271" y="1661254"/>
            <a:ext cx="2277075" cy="371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机器人自动焊接系统</a:t>
            </a: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xmlns="" id="{11BF8502-90F8-46FC-D0BD-80BC89A8E456}"/>
              </a:ext>
            </a:extLst>
          </p:cNvPr>
          <p:cNvCxnSpPr>
            <a:cxnSpLocks/>
          </p:cNvCxnSpPr>
          <p:nvPr/>
        </p:nvCxnSpPr>
        <p:spPr>
          <a:xfrm>
            <a:off x="3883734" y="1992402"/>
            <a:ext cx="0" cy="10889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矩形 54">
            <a:extLst>
              <a:ext uri="{FF2B5EF4-FFF2-40B4-BE49-F238E27FC236}">
                <a16:creationId xmlns:a16="http://schemas.microsoft.com/office/drawing/2014/main" xmlns="" id="{A37B34E2-3AC6-A9CA-20FB-C1FC67098A27}"/>
              </a:ext>
            </a:extLst>
          </p:cNvPr>
          <p:cNvSpPr/>
          <p:nvPr/>
        </p:nvSpPr>
        <p:spPr>
          <a:xfrm>
            <a:off x="2745196" y="1661254"/>
            <a:ext cx="2277075" cy="371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桁架机器人系统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85370" y="2480999"/>
            <a:ext cx="28447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buClr>
                <a:srgbClr val="FF0000"/>
              </a:buClr>
            </a:pPr>
            <a:r>
              <a:rPr lang="en-US" altLang="zh-CN" sz="2800" b="1" dirty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Automatic integration of the three 1/3 length cores</a:t>
            </a:r>
          </a:p>
        </p:txBody>
      </p:sp>
    </p:spTree>
    <p:extLst>
      <p:ext uri="{BB962C8B-B14F-4D97-AF65-F5344CB8AC3E}">
        <p14:creationId xmlns:p14="http://schemas.microsoft.com/office/powerpoint/2010/main" val="105431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1" grpId="0"/>
      <p:bldP spid="33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3"/>
          <p:cNvSpPr>
            <a:spLocks noGrp="1"/>
          </p:cNvSpPr>
          <p:nvPr>
            <p:ph type="title"/>
          </p:nvPr>
        </p:nvSpPr>
        <p:spPr>
          <a:xfrm>
            <a:off x="623392" y="128896"/>
            <a:ext cx="10763325" cy="725470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+mj-lt"/>
                <a:cs typeface="微软雅黑" panose="020B0503020204020204" pitchFamily="34" charset="-122"/>
              </a:rPr>
              <a:t>Automatic magnet production line</a:t>
            </a:r>
            <a:endParaRPr lang="zh-CN" altLang="en-US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CA10FBEF-DFE0-696E-11E1-31F165DA8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1196752"/>
            <a:ext cx="10279270" cy="5437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xmlns="" id="{919B3860-8356-EAE4-D0B2-6A8B95B46F5B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5023441" y="4815044"/>
            <a:ext cx="0" cy="136425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943322E1-996B-9386-2FC6-8EABD42C619F}"/>
              </a:ext>
            </a:extLst>
          </p:cNvPr>
          <p:cNvSpPr/>
          <p:nvPr/>
        </p:nvSpPr>
        <p:spPr>
          <a:xfrm>
            <a:off x="3864989" y="6179295"/>
            <a:ext cx="2316904" cy="371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线圈装配自动化设备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xmlns="" id="{DC9CA869-F614-C115-1779-1F681A3161D2}"/>
              </a:ext>
            </a:extLst>
          </p:cNvPr>
          <p:cNvCxnSpPr>
            <a:cxnSpLocks/>
          </p:cNvCxnSpPr>
          <p:nvPr/>
        </p:nvCxnSpPr>
        <p:spPr>
          <a:xfrm flipV="1">
            <a:off x="7340345" y="4371698"/>
            <a:ext cx="0" cy="18075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C988044E-4633-CEA6-18AE-8FD09D94525F}"/>
              </a:ext>
            </a:extLst>
          </p:cNvPr>
          <p:cNvSpPr/>
          <p:nvPr/>
        </p:nvSpPr>
        <p:spPr>
          <a:xfrm>
            <a:off x="6181893" y="6179295"/>
            <a:ext cx="2316904" cy="371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绝缘检测自动化设备</a:t>
            </a: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xmlns="" id="{29025FB5-7E64-821B-0759-61D6EA4F7D8D}"/>
              </a:ext>
            </a:extLst>
          </p:cNvPr>
          <p:cNvCxnSpPr>
            <a:cxnSpLocks/>
          </p:cNvCxnSpPr>
          <p:nvPr/>
        </p:nvCxnSpPr>
        <p:spPr>
          <a:xfrm>
            <a:off x="8800132" y="1635137"/>
            <a:ext cx="0" cy="1849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0010978C-81D6-3705-A21E-5BE6BEC3CCE2}"/>
              </a:ext>
            </a:extLst>
          </p:cNvPr>
          <p:cNvSpPr/>
          <p:nvPr/>
        </p:nvSpPr>
        <p:spPr>
          <a:xfrm>
            <a:off x="7641680" y="1339861"/>
            <a:ext cx="2316904" cy="371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合铁检测自动化设备</a:t>
            </a: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xmlns="" id="{D62790DB-64B3-583F-4C3D-617A0C482BFB}"/>
              </a:ext>
            </a:extLst>
          </p:cNvPr>
          <p:cNvCxnSpPr>
            <a:cxnSpLocks/>
          </p:cNvCxnSpPr>
          <p:nvPr/>
        </p:nvCxnSpPr>
        <p:spPr>
          <a:xfrm flipV="1">
            <a:off x="6684379" y="1635137"/>
            <a:ext cx="0" cy="1849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0813834A-1D3F-0A51-8FF8-4975281DA2E0}"/>
              </a:ext>
            </a:extLst>
          </p:cNvPr>
          <p:cNvSpPr/>
          <p:nvPr/>
        </p:nvSpPr>
        <p:spPr>
          <a:xfrm>
            <a:off x="5535433" y="1339861"/>
            <a:ext cx="2316904" cy="371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吊梁自动拆卸设备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335360" y="2083018"/>
            <a:ext cx="33063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buClr>
                <a:srgbClr val="FF0000"/>
              </a:buClr>
            </a:pPr>
            <a:r>
              <a:rPr lang="en-US" altLang="zh-CN" sz="2800" b="1" dirty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Automatic assembly of the magnet </a:t>
            </a:r>
            <a:endParaRPr lang="en-US" altLang="zh-CN" sz="2800" b="1" dirty="0">
              <a:solidFill>
                <a:srgbClr val="0000FF"/>
              </a:solidFill>
              <a:ea typeface="华文楷体" panose="0201060004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11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3"/>
          <p:cNvSpPr>
            <a:spLocks noGrp="1"/>
          </p:cNvSpPr>
          <p:nvPr>
            <p:ph type="title"/>
          </p:nvPr>
        </p:nvSpPr>
        <p:spPr>
          <a:xfrm>
            <a:off x="623392" y="128896"/>
            <a:ext cx="10763325" cy="725470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+mj-lt"/>
                <a:cs typeface="微软雅黑" panose="020B0503020204020204" pitchFamily="34" charset="-122"/>
              </a:rPr>
              <a:t>Automatic magnet production line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29ABFC2-AB69-EB86-E465-DAD806642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541" y="1124744"/>
            <a:ext cx="8343709" cy="5496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xmlns="" id="{C04F1953-6EF9-A07D-8083-82748CCF9A3B}"/>
              </a:ext>
            </a:extLst>
          </p:cNvPr>
          <p:cNvCxnSpPr>
            <a:cxnSpLocks/>
          </p:cNvCxnSpPr>
          <p:nvPr/>
        </p:nvCxnSpPr>
        <p:spPr>
          <a:xfrm>
            <a:off x="7670866" y="1583405"/>
            <a:ext cx="0" cy="24197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3E7B77D1-B0DB-960F-0263-712B962A7716}"/>
              </a:ext>
            </a:extLst>
          </p:cNvPr>
          <p:cNvSpPr/>
          <p:nvPr/>
        </p:nvSpPr>
        <p:spPr>
          <a:xfrm>
            <a:off x="6663545" y="1211509"/>
            <a:ext cx="2555027" cy="371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磁铁自动调整基座</a:t>
            </a: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xmlns="" id="{88486619-A870-4C60-057B-41392AFFAF45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8470426" y="4454849"/>
            <a:ext cx="1" cy="156659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C44E88E4-FE2B-050A-60EC-C4A41CC63F62}"/>
              </a:ext>
            </a:extLst>
          </p:cNvPr>
          <p:cNvSpPr/>
          <p:nvPr/>
        </p:nvSpPr>
        <p:spPr>
          <a:xfrm>
            <a:off x="7192913" y="6021447"/>
            <a:ext cx="2555027" cy="371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磁测线圈自动装载设备</a:t>
            </a: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xmlns="" id="{4E4FE7E1-ABD7-3F5D-1371-95727C856E08}"/>
              </a:ext>
            </a:extLst>
          </p:cNvPr>
          <p:cNvCxnSpPr>
            <a:cxnSpLocks/>
          </p:cNvCxnSpPr>
          <p:nvPr/>
        </p:nvCxnSpPr>
        <p:spPr>
          <a:xfrm>
            <a:off x="8289350" y="4268901"/>
            <a:ext cx="185332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DE3D60E1-DD74-AC34-0615-B0D4C42644A6}"/>
              </a:ext>
            </a:extLst>
          </p:cNvPr>
          <p:cNvSpPr/>
          <p:nvPr/>
        </p:nvSpPr>
        <p:spPr>
          <a:xfrm>
            <a:off x="10142677" y="4082953"/>
            <a:ext cx="2146011" cy="371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自动接水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电系统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38828" y="350074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buClr>
                <a:srgbClr val="FF0000"/>
              </a:buClr>
            </a:pPr>
            <a:r>
              <a:rPr lang="en-US" altLang="zh-CN" sz="2800" b="1" dirty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Automatic field measurement</a:t>
            </a:r>
            <a:endParaRPr lang="en-US" altLang="zh-CN" sz="2800" b="1" dirty="0">
              <a:solidFill>
                <a:srgbClr val="0000FF"/>
              </a:solidFill>
              <a:ea typeface="华文楷体" panose="0201060004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97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FA1964D8-4BCD-41CF-9DFD-E825CBF72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Finish the mechanical design for DAQ(3m) and </a:t>
            </a:r>
            <a:r>
              <a:rPr lang="en-US" altLang="zh-CN" dirty="0" err="1"/>
              <a:t>sextupole</a:t>
            </a:r>
            <a:r>
              <a:rPr lang="en-US" altLang="zh-CN" dirty="0"/>
              <a:t>(1.4m)</a:t>
            </a:r>
          </a:p>
          <a:p>
            <a:r>
              <a:rPr lang="en-US" altLang="zh-CN" dirty="0"/>
              <a:t>Complete the physical and mechanical design review</a:t>
            </a:r>
          </a:p>
          <a:p>
            <a:r>
              <a:rPr lang="en-US" altLang="zh-CN" dirty="0"/>
              <a:t>The procurement is continuing</a:t>
            </a:r>
          </a:p>
          <a:p>
            <a:endParaRPr lang="en-US" altLang="zh-CN" dirty="0"/>
          </a:p>
          <a:p>
            <a:pPr lvl="1"/>
            <a:endParaRPr lang="en-US" altLang="zh-CN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xmlns="" id="{7911B4DE-571E-4E37-8292-98DA6C5A1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xmlns="" id="{B4577D24-4B19-4111-8CC4-E23669516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EDR progress in Collide magnets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CB5DC0B8-280A-4186-AFA3-56581A9E7E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9" t="7593" r="1308" b="815"/>
          <a:stretch/>
        </p:blipFill>
        <p:spPr>
          <a:xfrm>
            <a:off x="612355" y="3284984"/>
            <a:ext cx="5915276" cy="33202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4668E86C-0AF7-4BA6-A545-16252ED372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4" t="7946" r="4480" b="11381"/>
          <a:stretch/>
        </p:blipFill>
        <p:spPr>
          <a:xfrm>
            <a:off x="6888088" y="2708920"/>
            <a:ext cx="5054769" cy="329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21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3B5D25D7-3957-46E6-869D-59B1FC9FB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Field simulation of DAD (3 layouts)</a:t>
            </a:r>
          </a:p>
          <a:p>
            <a:pPr lvl="1"/>
            <a:r>
              <a:rPr lang="en-US" altLang="zh-CN" dirty="0"/>
              <a:t>B01: 4irons, </a:t>
            </a:r>
            <a:r>
              <a:rPr lang="en-US" altLang="zh-CN" dirty="0" err="1"/>
              <a:t>Liron</a:t>
            </a:r>
            <a:r>
              <a:rPr lang="en-US" altLang="zh-CN" dirty="0"/>
              <a:t>=4720, 40-400-40; </a:t>
            </a:r>
            <a:r>
              <a:rPr lang="en-US" altLang="zh-CN" b="1" dirty="0" err="1"/>
              <a:t>Leff</a:t>
            </a:r>
            <a:r>
              <a:rPr lang="en-US" altLang="zh-CN" b="1" dirty="0"/>
              <a:t>=19.167m</a:t>
            </a:r>
          </a:p>
          <a:p>
            <a:pPr lvl="1"/>
            <a:r>
              <a:rPr lang="en-US" altLang="zh-CN" dirty="0"/>
              <a:t>B02: 4irons, </a:t>
            </a:r>
            <a:r>
              <a:rPr lang="en-US" altLang="zh-CN" dirty="0" err="1"/>
              <a:t>Liron</a:t>
            </a:r>
            <a:r>
              <a:rPr lang="en-US" altLang="zh-CN" dirty="0"/>
              <a:t>=5450, 40-400-40 ; </a:t>
            </a:r>
            <a:r>
              <a:rPr lang="en-US" altLang="zh-CN" b="1" dirty="0" err="1"/>
              <a:t>Leff</a:t>
            </a:r>
            <a:r>
              <a:rPr lang="en-US" altLang="zh-CN" b="1" dirty="0"/>
              <a:t>=22.224m</a:t>
            </a:r>
          </a:p>
          <a:p>
            <a:pPr lvl="1"/>
            <a:r>
              <a:rPr lang="en-US" altLang="zh-CN" dirty="0"/>
              <a:t>B03: 4irons, </a:t>
            </a:r>
            <a:r>
              <a:rPr lang="en-US" altLang="zh-CN" dirty="0" err="1"/>
              <a:t>Liron</a:t>
            </a:r>
            <a:r>
              <a:rPr lang="en-US" altLang="zh-CN" dirty="0"/>
              <a:t>=5450, 400-40-400 ; </a:t>
            </a:r>
            <a:r>
              <a:rPr lang="en-US" altLang="zh-CN" b="1" dirty="0" err="1"/>
              <a:t>Leff</a:t>
            </a:r>
            <a:r>
              <a:rPr lang="en-US" altLang="zh-CN" b="1" dirty="0"/>
              <a:t>=22.3m</a:t>
            </a:r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xmlns="" id="{43CBEE49-1801-4884-99D0-628BB306F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xmlns="" id="{E2B0E35F-598E-4096-B7ED-714263C54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DAD simulation for mockup design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1DC0E632-745B-441F-8C93-7A15D0138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505" y="3028351"/>
            <a:ext cx="6856190" cy="30963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0C96003A-B7C1-417F-A4A1-DAAFDC1F8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21" y="3341541"/>
            <a:ext cx="5644154" cy="239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8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B8123B4-5386-48D3-9B18-8C3D53E89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837" y="1443033"/>
            <a:ext cx="5112000" cy="1599404"/>
          </a:xfrm>
          <a:prstGeom prst="rect">
            <a:avLst/>
          </a:prstGeom>
        </p:spPr>
      </p:pic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1CF744A7-05AC-42BA-85A6-534575A18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VC with antechamber and absorber</a:t>
            </a:r>
          </a:p>
          <a:p>
            <a:pPr lvl="1"/>
            <a:r>
              <a:rPr lang="en-US" altLang="zh-CN" dirty="0"/>
              <a:t>Max half width of VC: 70mm </a:t>
            </a:r>
          </a:p>
          <a:p>
            <a:pPr lvl="1"/>
            <a:r>
              <a:rPr lang="en-US" altLang="zh-CN" dirty="0"/>
              <a:t>Lead is widened to </a:t>
            </a:r>
            <a:r>
              <a:rPr lang="en-US" altLang="zh-CN" dirty="0" err="1"/>
              <a:t>38mm</a:t>
            </a:r>
            <a:r>
              <a:rPr lang="en-US" altLang="zh-CN" dirty="0"/>
              <a:t> from </a:t>
            </a:r>
            <a:r>
              <a:rPr lang="en-US" altLang="zh-CN" dirty="0" err="1"/>
              <a:t>25mm</a:t>
            </a:r>
            <a:endParaRPr lang="en-US" altLang="zh-CN" dirty="0"/>
          </a:p>
          <a:p>
            <a:r>
              <a:rPr lang="en-US" altLang="zh-CN" dirty="0"/>
              <a:t>DAD</a:t>
            </a:r>
          </a:p>
          <a:p>
            <a:pPr lvl="1"/>
            <a:r>
              <a:rPr lang="en-US" altLang="zh-CN" dirty="0"/>
              <a:t>Width of coil is narrowed</a:t>
            </a:r>
          </a:p>
          <a:p>
            <a:pPr lvl="1"/>
            <a:r>
              <a:rPr lang="en-US" altLang="zh-CN" dirty="0"/>
              <a:t>The yoke slotted for coil</a:t>
            </a:r>
          </a:p>
          <a:p>
            <a:r>
              <a:rPr lang="en-US" altLang="zh-CN" dirty="0"/>
              <a:t>DAQ</a:t>
            </a:r>
          </a:p>
          <a:p>
            <a:pPr lvl="1"/>
            <a:r>
              <a:rPr lang="en-US" altLang="zh-CN" dirty="0"/>
              <a:t>Adjust the position of trim coils</a:t>
            </a:r>
          </a:p>
          <a:p>
            <a:pPr lvl="1"/>
            <a:r>
              <a:rPr lang="en-US" altLang="zh-CN" dirty="0"/>
              <a:t>Increase the height of the yoke </a:t>
            </a:r>
          </a:p>
          <a:p>
            <a:r>
              <a:rPr lang="en-US" altLang="zh-CN" dirty="0" err="1"/>
              <a:t>Sextupole</a:t>
            </a:r>
            <a:endParaRPr lang="en-US" altLang="zh-CN" dirty="0"/>
          </a:p>
          <a:p>
            <a:pPr lvl="1"/>
            <a:r>
              <a:rPr lang="en-US" altLang="zh-CN" dirty="0"/>
              <a:t>Not enough space for lead(w=</a:t>
            </a:r>
            <a:r>
              <a:rPr lang="en-US" altLang="zh-CN" dirty="0" err="1"/>
              <a:t>38mm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xmlns="" id="{455CEFFB-9FF1-4188-8355-BE60AB5F1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xmlns="" id="{8B20923A-35F3-4100-8635-A17C07778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Magnets adjusted to fit VC with antechamber and absorber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044D6ED-F60E-4849-BCD5-5A972F80F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128" y="3042437"/>
            <a:ext cx="3653821" cy="3282721"/>
          </a:xfrm>
          <a:prstGeom prst="rect">
            <a:avLst/>
          </a:prstGeom>
        </p:spPr>
      </p:pic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xmlns="" id="{F3EA619F-9BC4-471E-9ABB-0701354165C5}"/>
              </a:ext>
            </a:extLst>
          </p:cNvPr>
          <p:cNvCxnSpPr>
            <a:cxnSpLocks/>
          </p:cNvCxnSpPr>
          <p:nvPr/>
        </p:nvCxnSpPr>
        <p:spPr>
          <a:xfrm flipV="1">
            <a:off x="9696400" y="1326422"/>
            <a:ext cx="144016" cy="806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B1E02D66-FDA0-41A8-BFBF-7BC88627AE77}"/>
              </a:ext>
            </a:extLst>
          </p:cNvPr>
          <p:cNvSpPr txBox="1"/>
          <p:nvPr/>
        </p:nvSpPr>
        <p:spPr>
          <a:xfrm>
            <a:off x="9768408" y="1141756"/>
            <a:ext cx="19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Lead width=</a:t>
            </a:r>
            <a:r>
              <a:rPr lang="en-US" altLang="zh-CN" dirty="0" err="1"/>
              <a:t>38mm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064DC338-B1FA-4A7A-B5B3-4242482230D5}"/>
              </a:ext>
            </a:extLst>
          </p:cNvPr>
          <p:cNvSpPr txBox="1"/>
          <p:nvPr/>
        </p:nvSpPr>
        <p:spPr>
          <a:xfrm>
            <a:off x="10382606" y="3635759"/>
            <a:ext cx="19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Lead width=</a:t>
            </a:r>
            <a:r>
              <a:rPr lang="en-US" altLang="zh-CN" dirty="0" err="1"/>
              <a:t>38mm</a:t>
            </a:r>
            <a:endParaRPr lang="zh-CN" altLang="en-US" dirty="0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xmlns="" id="{901C0DE3-DD0F-4702-A96C-4864A1DA7551}"/>
              </a:ext>
            </a:extLst>
          </p:cNvPr>
          <p:cNvCxnSpPr/>
          <p:nvPr/>
        </p:nvCxnSpPr>
        <p:spPr>
          <a:xfrm flipV="1">
            <a:off x="10369848" y="3921318"/>
            <a:ext cx="249898" cy="725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88D7D375-A6C7-4FC6-972B-CC85675A27F0}"/>
              </a:ext>
            </a:extLst>
          </p:cNvPr>
          <p:cNvSpPr txBox="1"/>
          <p:nvPr/>
        </p:nvSpPr>
        <p:spPr>
          <a:xfrm>
            <a:off x="7248128" y="1593232"/>
            <a:ext cx="599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DAD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63694437-6862-4301-AD56-F4E084195C1A}"/>
              </a:ext>
            </a:extLst>
          </p:cNvPr>
          <p:cNvSpPr txBox="1"/>
          <p:nvPr/>
        </p:nvSpPr>
        <p:spPr>
          <a:xfrm>
            <a:off x="7900501" y="3244334"/>
            <a:ext cx="609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DAQ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6403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A680F8C9-6033-4427-BE0D-6AC0D6A1B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Prototype magnets construction</a:t>
            </a:r>
          </a:p>
          <a:p>
            <a:r>
              <a:rPr lang="en-US" altLang="zh-CN" dirty="0"/>
              <a:t>Cooling design for</a:t>
            </a:r>
            <a:r>
              <a:rPr lang="zh-CN" altLang="en-US" dirty="0"/>
              <a:t> </a:t>
            </a:r>
            <a:r>
              <a:rPr lang="en-US" altLang="zh-CN" dirty="0"/>
              <a:t>radiation power on lead and iron in DAD and DAQ</a:t>
            </a:r>
          </a:p>
          <a:p>
            <a:r>
              <a:rPr lang="en-US" altLang="zh-CN" dirty="0"/>
              <a:t>Research and design of long magnet measurement</a:t>
            </a:r>
          </a:p>
          <a:p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xmlns="" id="{4AF304E1-2AF5-45D7-840B-01F8990D1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xmlns="" id="{569D8482-1F81-4EA0-88DB-1AE34A54B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Next plans for collider magnets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0322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Thank </a:t>
            </a:r>
            <a:r>
              <a:rPr lang="en-US" altLang="zh-CN"/>
              <a:t>you very much!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t>2</a:t>
            </a:fld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335360" y="1268760"/>
            <a:ext cx="115213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zh-CN" sz="2800" b="1" dirty="0" smtClean="0">
                <a:solidFill>
                  <a:srgbClr val="0000FF"/>
                </a:solidFill>
                <a:latin typeface="+mj-lt"/>
                <a:ea typeface="微软雅黑" panose="020B0503020204020204" pitchFamily="34" charset="-122"/>
                <a:cs typeface="微软雅黑" panose="020B0503020204020204" pitchFamily="34" charset="-122"/>
              </a:rPr>
              <a:t>Dipole-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+mj-lt"/>
                <a:ea typeface="微软雅黑" panose="020B0503020204020204" pitchFamily="34" charset="-122"/>
                <a:cs typeface="微软雅黑" panose="020B0503020204020204" pitchFamily="34" charset="-122"/>
              </a:rPr>
              <a:t>sextupole</a:t>
            </a:r>
            <a:r>
              <a:rPr lang="en-US" altLang="zh-CN" sz="2800" b="1" dirty="0" smtClean="0">
                <a:solidFill>
                  <a:srgbClr val="0000FF"/>
                </a:solidFill>
                <a:latin typeface="+mj-lt"/>
                <a:ea typeface="微软雅黑" panose="020B0503020204020204" pitchFamily="34" charset="-122"/>
                <a:cs typeface="微软雅黑" panose="020B0503020204020204" pitchFamily="34" charset="-122"/>
              </a:rPr>
              <a:t> combined magnet for the Booster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zh-CN" sz="2800" b="1" dirty="0" smtClean="0">
                <a:solidFill>
                  <a:srgbClr val="0000FF"/>
                </a:solidFill>
                <a:latin typeface="+mj-lt"/>
                <a:ea typeface="微软雅黑" panose="020B0503020204020204" pitchFamily="34" charset="-122"/>
                <a:cs typeface="微软雅黑" panose="020B0503020204020204" pitchFamily="34" charset="-122"/>
              </a:rPr>
              <a:t>Automatic production line for the Booster dipole magnet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zh-CN" sz="2800" b="1" dirty="0" smtClean="0">
                <a:solidFill>
                  <a:srgbClr val="0000FF"/>
                </a:solidFill>
                <a:latin typeface="+mj-lt"/>
                <a:ea typeface="微软雅黑" panose="020B0503020204020204" pitchFamily="34" charset="-122"/>
                <a:cs typeface="微软雅黑" panose="020B0503020204020204" pitchFamily="34" charset="-122"/>
              </a:rPr>
              <a:t>DAD, DAQ </a:t>
            </a:r>
            <a:r>
              <a:rPr lang="en-US" altLang="zh-CN" sz="2800" b="1" dirty="0">
                <a:solidFill>
                  <a:srgbClr val="0000FF"/>
                </a:solidFill>
                <a:latin typeface="+mj-lt"/>
                <a:ea typeface="微软雅黑" panose="020B0503020204020204" pitchFamily="34" charset="-122"/>
                <a:cs typeface="微软雅黑" panose="020B0503020204020204" pitchFamily="34" charset="-122"/>
              </a:rPr>
              <a:t>and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+mj-lt"/>
                <a:ea typeface="微软雅黑" panose="020B0503020204020204" pitchFamily="34" charset="-122"/>
                <a:cs typeface="微软雅黑" panose="020B0503020204020204" pitchFamily="34" charset="-122"/>
              </a:rPr>
              <a:t>sextupole</a:t>
            </a:r>
            <a:r>
              <a:rPr lang="en-US" altLang="zh-CN" sz="2800" b="1" dirty="0" smtClean="0">
                <a:solidFill>
                  <a:srgbClr val="0000FF"/>
                </a:solidFill>
                <a:latin typeface="+mj-lt"/>
                <a:ea typeface="微软雅黑" panose="020B0503020204020204" pitchFamily="34" charset="-122"/>
                <a:cs typeface="微软雅黑" panose="020B0503020204020204" pitchFamily="34" charset="-122"/>
              </a:rPr>
              <a:t> magnets </a:t>
            </a:r>
            <a:r>
              <a:rPr lang="en-US" altLang="zh-CN" sz="2800" b="1" dirty="0">
                <a:solidFill>
                  <a:srgbClr val="0000FF"/>
                </a:solidFill>
                <a:latin typeface="+mj-lt"/>
                <a:ea typeface="微软雅黑" panose="020B0503020204020204" pitchFamily="34" charset="-122"/>
                <a:cs typeface="微软雅黑" panose="020B0503020204020204" pitchFamily="34" charset="-122"/>
              </a:rPr>
              <a:t>for </a:t>
            </a:r>
            <a:r>
              <a:rPr lang="en-US" altLang="zh-CN" sz="2800" b="1" dirty="0" smtClean="0">
                <a:solidFill>
                  <a:srgbClr val="0000FF"/>
                </a:solidFill>
                <a:latin typeface="+mj-lt"/>
                <a:ea typeface="微软雅黑" panose="020B0503020204020204" pitchFamily="34" charset="-122"/>
                <a:cs typeface="微软雅黑" panose="020B0503020204020204" pitchFamily="34" charset="-122"/>
              </a:rPr>
              <a:t>the Collider</a:t>
            </a:r>
          </a:p>
        </p:txBody>
      </p:sp>
      <p:sp>
        <p:nvSpPr>
          <p:cNvPr id="8" name="标题 3"/>
          <p:cNvSpPr>
            <a:spLocks noGrp="1"/>
          </p:cNvSpPr>
          <p:nvPr>
            <p:ph type="title"/>
          </p:nvPr>
        </p:nvSpPr>
        <p:spPr>
          <a:xfrm>
            <a:off x="407368" y="187617"/>
            <a:ext cx="10763325" cy="725470"/>
          </a:xfrm>
        </p:spPr>
        <p:txBody>
          <a:bodyPr/>
          <a:lstStyle/>
          <a:p>
            <a:pPr algn="ctr"/>
            <a:r>
              <a:rPr lang="en-US" altLang="zh-CN" dirty="0"/>
              <a:t>R</a:t>
            </a:r>
            <a:r>
              <a:rPr lang="en-US" altLang="zh-CN" dirty="0" smtClean="0"/>
              <a:t>esearch contents of the magnets in EDR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0236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1DF9014E-BB5C-4D4A-BAA5-881BD1B49E6D}"/>
              </a:ext>
            </a:extLst>
          </p:cNvPr>
          <p:cNvSpPr txBox="1"/>
          <p:nvPr/>
        </p:nvSpPr>
        <p:spPr>
          <a:xfrm>
            <a:off x="8951628" y="3140457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1mm</a:t>
            </a:r>
            <a:r>
              <a:rPr lang="zh-CN" altLang="en-US" dirty="0"/>
              <a:t>冲片外形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F02E81AB-90DA-40E7-A940-759F7038493B}"/>
              </a:ext>
            </a:extLst>
          </p:cNvPr>
          <p:cNvSpPr txBox="1"/>
          <p:nvPr/>
        </p:nvSpPr>
        <p:spPr>
          <a:xfrm>
            <a:off x="9082100" y="471585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2mm</a:t>
            </a:r>
            <a:r>
              <a:rPr lang="zh-CN" altLang="en-US" dirty="0"/>
              <a:t>冲片外形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5F81CC85-CFC9-4469-96CA-475ED060B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446" y="5010170"/>
            <a:ext cx="2743200" cy="120285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18FB75E2-D858-46AC-AA54-F0C7C472E131}"/>
              </a:ext>
            </a:extLst>
          </p:cNvPr>
          <p:cNvSpPr txBox="1"/>
          <p:nvPr/>
        </p:nvSpPr>
        <p:spPr>
          <a:xfrm>
            <a:off x="8610600" y="6372036"/>
            <a:ext cx="259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两种冲片叠装效果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37016249-1AB7-4EC3-BF27-2E68BCF72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6664" y="1844824"/>
            <a:ext cx="2856718" cy="124223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6F2E4B60-F222-416C-83C6-FD7478BA3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0128" y="3597400"/>
            <a:ext cx="2823254" cy="1209966"/>
          </a:xfrm>
          <a:prstGeom prst="rect">
            <a:avLst/>
          </a:prstGeom>
        </p:spPr>
      </p:pic>
      <p:sp>
        <p:nvSpPr>
          <p:cNvPr id="14" name="标题 3"/>
          <p:cNvSpPr>
            <a:spLocks noGrp="1"/>
          </p:cNvSpPr>
          <p:nvPr>
            <p:ph type="title"/>
          </p:nvPr>
        </p:nvSpPr>
        <p:spPr>
          <a:xfrm>
            <a:off x="623392" y="128896"/>
            <a:ext cx="10763325" cy="725470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+mj-lt"/>
                <a:cs typeface="微软雅黑" panose="020B0503020204020204" pitchFamily="34" charset="-122"/>
              </a:rPr>
              <a:t>Dipole-</a:t>
            </a:r>
            <a:r>
              <a:rPr lang="en-US" altLang="zh-CN" dirty="0" err="1">
                <a:solidFill>
                  <a:srgbClr val="FF0000"/>
                </a:solidFill>
                <a:latin typeface="+mj-lt"/>
                <a:cs typeface="微软雅黑" panose="020B0503020204020204" pitchFamily="34" charset="-122"/>
              </a:rPr>
              <a:t>sextupole</a:t>
            </a:r>
            <a:r>
              <a:rPr lang="en-US" altLang="zh-CN" dirty="0">
                <a:solidFill>
                  <a:srgbClr val="FF0000"/>
                </a:solidFill>
                <a:latin typeface="+mj-lt"/>
                <a:cs typeface="微软雅黑" panose="020B0503020204020204" pitchFamily="34" charset="-122"/>
              </a:rPr>
              <a:t> combined magnet for the </a:t>
            </a:r>
            <a:r>
              <a:rPr lang="en-US" altLang="zh-CN" dirty="0" smtClean="0">
                <a:solidFill>
                  <a:srgbClr val="FF0000"/>
                </a:solidFill>
                <a:latin typeface="+mj-lt"/>
                <a:cs typeface="微软雅黑" panose="020B0503020204020204" pitchFamily="34" charset="-122"/>
              </a:rPr>
              <a:t>Booster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191344" y="1034152"/>
            <a:ext cx="8928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p"/>
            </a:pPr>
            <a:r>
              <a:rPr lang="en-US" altLang="zh-CN" sz="2800" b="1" dirty="0" smtClean="0">
                <a:solidFill>
                  <a:srgbClr val="FF0000"/>
                </a:solidFill>
                <a:latin typeface="+mj-lt"/>
                <a:ea typeface="微软雅黑" panose="020B0503020204020204" pitchFamily="34" charset="-122"/>
                <a:cs typeface="微软雅黑" panose="020B0503020204020204" pitchFamily="34" charset="-122"/>
              </a:rPr>
              <a:t>Design adjustment</a:t>
            </a:r>
            <a:endParaRPr lang="en-US" altLang="zh-CN" sz="2800" b="1" dirty="0">
              <a:solidFill>
                <a:srgbClr val="FF0000"/>
              </a:solidFill>
              <a:latin typeface="+mj-lt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13073" y="1904152"/>
            <a:ext cx="7644709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The cores of the magnet are stacked by 1mm thick silicon steel sheets and 2mm thick aluminum or plastic sheets.</a:t>
            </a:r>
          </a:p>
          <a:p>
            <a:pPr marL="342900" indent="-342900"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Since the 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precision of stamping 2mm </a:t>
            </a: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plastic sheet 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is </a:t>
            </a: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lower 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compared to 1mm steel </a:t>
            </a: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sheet, the size of the plastic sheet is adjusted to be 0.5mm smaller than the steel sheet so that the stamping 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precision of the plastic </a:t>
            </a: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sheet can be released.</a:t>
            </a:r>
          </a:p>
          <a:p>
            <a:pPr marL="342900" indent="-342900"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The 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four s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quare </a:t>
            </a: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holes on the plastic sheets are 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changed to round </a:t>
            </a: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holes, 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facilitating the </a:t>
            </a: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insertion 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of </a:t>
            </a: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long 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rods in the automated production line</a:t>
            </a: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.</a:t>
            </a:r>
            <a:endParaRPr lang="en-US" altLang="zh-CN" sz="2400" b="1" dirty="0">
              <a:solidFill>
                <a:srgbClr val="0000FF"/>
              </a:solidFill>
              <a:latin typeface="+mj-lt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8071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1DF9014E-BB5C-4D4A-BAA5-881BD1B49E6D}"/>
              </a:ext>
            </a:extLst>
          </p:cNvPr>
          <p:cNvSpPr txBox="1"/>
          <p:nvPr/>
        </p:nvSpPr>
        <p:spPr>
          <a:xfrm>
            <a:off x="6983800" y="376545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靶标座布置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7481424E-0266-4DEC-BBF6-5F640A5E536D}"/>
              </a:ext>
            </a:extLst>
          </p:cNvPr>
          <p:cNvGrpSpPr/>
          <p:nvPr/>
        </p:nvGrpSpPr>
        <p:grpSpPr>
          <a:xfrm>
            <a:off x="6436734" y="2132856"/>
            <a:ext cx="2718515" cy="1512168"/>
            <a:chOff x="7896200" y="1141784"/>
            <a:chExt cx="3150563" cy="174688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9DD66295-6030-4AE0-ADD0-F0BD8EB0F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96200" y="1141784"/>
              <a:ext cx="3150563" cy="1746886"/>
            </a:xfrm>
            <a:prstGeom prst="rect">
              <a:avLst/>
            </a:prstGeom>
          </p:spPr>
        </p:pic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xmlns="" id="{C0E7C98C-87CA-4394-9161-99120FE9ACC0}"/>
                </a:ext>
              </a:extLst>
            </p:cNvPr>
            <p:cNvSpPr/>
            <p:nvPr/>
          </p:nvSpPr>
          <p:spPr>
            <a:xfrm>
              <a:off x="8868308" y="2666486"/>
              <a:ext cx="216024" cy="216024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n>
                  <a:solidFill>
                    <a:srgbClr val="2AA02A"/>
                  </a:solidFill>
                </a:ln>
                <a:noFill/>
              </a:endParaRPr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xmlns="" id="{43646ACA-C661-42FF-B3F3-CCCE4BB5E1B0}"/>
                </a:ext>
              </a:extLst>
            </p:cNvPr>
            <p:cNvSpPr/>
            <p:nvPr/>
          </p:nvSpPr>
          <p:spPr>
            <a:xfrm>
              <a:off x="9437721" y="2585672"/>
              <a:ext cx="216024" cy="216024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n>
                  <a:solidFill>
                    <a:srgbClr val="2AA02A"/>
                  </a:solidFill>
                </a:ln>
                <a:noFill/>
              </a:endParaRP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xmlns="" id="{5EE56D1A-8BA1-43BC-B508-6182E21C2F5E}"/>
                </a:ext>
              </a:extLst>
            </p:cNvPr>
            <p:cNvSpPr/>
            <p:nvPr/>
          </p:nvSpPr>
          <p:spPr>
            <a:xfrm>
              <a:off x="10056440" y="2565959"/>
              <a:ext cx="216024" cy="216024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n>
                  <a:solidFill>
                    <a:srgbClr val="2AA02A"/>
                  </a:solidFill>
                </a:ln>
                <a:noFill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xmlns="" id="{54DD0214-8907-41FC-AC49-D0DEB8565F19}"/>
                </a:ext>
              </a:extLst>
            </p:cNvPr>
            <p:cNvSpPr/>
            <p:nvPr/>
          </p:nvSpPr>
          <p:spPr>
            <a:xfrm>
              <a:off x="10627493" y="2518067"/>
              <a:ext cx="216024" cy="216024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n>
                  <a:solidFill>
                    <a:srgbClr val="2AA02A"/>
                  </a:solidFill>
                </a:ln>
                <a:noFill/>
              </a:endParaRPr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xmlns="" id="{C204D507-0818-4AA4-95A7-B1A812113302}"/>
                </a:ext>
              </a:extLst>
            </p:cNvPr>
            <p:cNvSpPr/>
            <p:nvPr/>
          </p:nvSpPr>
          <p:spPr>
            <a:xfrm>
              <a:off x="8062967" y="2659882"/>
              <a:ext cx="216024" cy="216024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n>
                  <a:solidFill>
                    <a:srgbClr val="2AA02A"/>
                  </a:solidFill>
                </a:ln>
                <a:noFill/>
              </a:endParaRP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2A4240D4-0F70-41B9-A89E-15BE744DA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0415" y="2187907"/>
            <a:ext cx="2254865" cy="1228764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8BA4E03C-4190-4140-B111-BEDA2D1EC90D}"/>
              </a:ext>
            </a:extLst>
          </p:cNvPr>
          <p:cNvSpPr txBox="1"/>
          <p:nvPr/>
        </p:nvSpPr>
        <p:spPr>
          <a:xfrm>
            <a:off x="9896916" y="3509023"/>
            <a:ext cx="1163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准直凹面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886A97DF-8902-4F40-B842-F6565873B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0683" y="4432956"/>
            <a:ext cx="2593260" cy="1665809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xmlns="" id="{553FFC6F-5DE6-4585-9E0A-44D4E822A448}"/>
              </a:ext>
            </a:extLst>
          </p:cNvPr>
          <p:cNvSpPr txBox="1"/>
          <p:nvPr/>
        </p:nvSpPr>
        <p:spPr>
          <a:xfrm>
            <a:off x="6407412" y="6177549"/>
            <a:ext cx="2596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铁芯分段处与骨架连接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B3A2FD52-2B32-4BB7-BC02-9741AC2469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7566" y="4492471"/>
            <a:ext cx="2529074" cy="1606293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xmlns="" id="{58CC948B-6273-467C-A463-1D5E123152A1}"/>
              </a:ext>
            </a:extLst>
          </p:cNvPr>
          <p:cNvSpPr txBox="1"/>
          <p:nvPr/>
        </p:nvSpPr>
        <p:spPr>
          <a:xfrm>
            <a:off x="9744414" y="6177549"/>
            <a:ext cx="1695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紧固螺钉外移</a:t>
            </a:r>
          </a:p>
        </p:txBody>
      </p:sp>
      <p:sp>
        <p:nvSpPr>
          <p:cNvPr id="23" name="矩形 22"/>
          <p:cNvSpPr/>
          <p:nvPr/>
        </p:nvSpPr>
        <p:spPr>
          <a:xfrm>
            <a:off x="576697" y="1795680"/>
            <a:ext cx="5684663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The target 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mounts are arranged at the 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bottom as well as on 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both 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sides of 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the 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 </a:t>
            </a: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magnet 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for 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c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alibration 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and </a:t>
            </a: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alignment.</a:t>
            </a:r>
          </a:p>
          <a:p>
            <a:pPr marL="342900" indent="-342900"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4-</a:t>
            </a:r>
            <a:r>
              <a:rPr lang="el-GR" altLang="zh-CN" sz="2400" b="1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φ20 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concave 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surfaces will be produced on sides of </a:t>
            </a: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all 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end and middle plates for the magnet center </a:t>
            </a: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measurement.</a:t>
            </a:r>
            <a:endParaRPr lang="en-US" altLang="zh-CN" sz="2400" b="1" dirty="0">
              <a:solidFill>
                <a:srgbClr val="0000FF"/>
              </a:solidFill>
              <a:latin typeface="+mj-lt"/>
              <a:ea typeface="黑体" panose="02010609060101010101" pitchFamily="49" charset="-122"/>
            </a:endParaRPr>
          </a:p>
          <a:p>
            <a:pPr marL="342900" indent="-342900"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The 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fastening screws for the upper and lower halves of the </a:t>
            </a: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magnet have 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been moved outward by 2mm to facilitate screw tightening by automated production line </a:t>
            </a: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equipment.</a:t>
            </a:r>
            <a:endParaRPr lang="en-US" altLang="zh-CN" sz="2400" b="1" dirty="0">
              <a:solidFill>
                <a:srgbClr val="0000FF"/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27" name="标题 3"/>
          <p:cNvSpPr>
            <a:spLocks noGrp="1"/>
          </p:cNvSpPr>
          <p:nvPr>
            <p:ph type="title"/>
          </p:nvPr>
        </p:nvSpPr>
        <p:spPr>
          <a:xfrm>
            <a:off x="407368" y="187617"/>
            <a:ext cx="10763325" cy="725470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+mj-lt"/>
                <a:cs typeface="微软雅黑" panose="020B0503020204020204" pitchFamily="34" charset="-122"/>
              </a:rPr>
              <a:t>Dipole-</a:t>
            </a:r>
            <a:r>
              <a:rPr lang="en-US" altLang="zh-CN" dirty="0" err="1">
                <a:solidFill>
                  <a:srgbClr val="FF0000"/>
                </a:solidFill>
                <a:latin typeface="+mj-lt"/>
                <a:cs typeface="微软雅黑" panose="020B0503020204020204" pitchFamily="34" charset="-122"/>
              </a:rPr>
              <a:t>sextupole</a:t>
            </a:r>
            <a:r>
              <a:rPr lang="en-US" altLang="zh-CN" dirty="0">
                <a:solidFill>
                  <a:srgbClr val="FF0000"/>
                </a:solidFill>
                <a:latin typeface="+mj-lt"/>
                <a:cs typeface="微软雅黑" panose="020B0503020204020204" pitchFamily="34" charset="-122"/>
              </a:rPr>
              <a:t> combined magnet for the </a:t>
            </a:r>
            <a:r>
              <a:rPr lang="en-US" altLang="zh-CN" dirty="0" smtClean="0">
                <a:solidFill>
                  <a:srgbClr val="FF0000"/>
                </a:solidFill>
                <a:latin typeface="+mj-lt"/>
                <a:cs typeface="微软雅黑" panose="020B0503020204020204" pitchFamily="34" charset="-122"/>
              </a:rPr>
              <a:t>Booster</a:t>
            </a:r>
            <a:endParaRPr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191344" y="1034152"/>
            <a:ext cx="8928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p"/>
            </a:pPr>
            <a:r>
              <a:rPr lang="en-US" altLang="zh-CN" sz="2800" b="1" dirty="0" smtClean="0">
                <a:solidFill>
                  <a:srgbClr val="FF0000"/>
                </a:solidFill>
                <a:latin typeface="+mj-lt"/>
                <a:ea typeface="微软雅黑" panose="020B0503020204020204" pitchFamily="34" charset="-122"/>
                <a:cs typeface="微软雅黑" panose="020B0503020204020204" pitchFamily="34" charset="-122"/>
              </a:rPr>
              <a:t>Design adjustment</a:t>
            </a:r>
            <a:endParaRPr lang="en-US" altLang="zh-CN" sz="2800" b="1" dirty="0">
              <a:solidFill>
                <a:srgbClr val="FF0000"/>
              </a:solidFill>
              <a:latin typeface="+mj-lt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5473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3C906B52-BBD7-4F9E-8969-0FFF05BBB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337" y="1141586"/>
            <a:ext cx="2077205" cy="264745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A777B6D6-70B2-4FE9-898B-AEC069103C42}"/>
              </a:ext>
            </a:extLst>
          </p:cNvPr>
          <p:cNvSpPr txBox="1"/>
          <p:nvPr/>
        </p:nvSpPr>
        <p:spPr>
          <a:xfrm>
            <a:off x="9079880" y="378904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铝板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6891E56E-7616-4503-84C9-D8B1323DC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168" y="4197196"/>
            <a:ext cx="4246862" cy="2112124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04FE3F1A-4165-4151-8271-16557FA1540D}"/>
              </a:ext>
            </a:extLst>
          </p:cNvPr>
          <p:cNvSpPr txBox="1"/>
          <p:nvPr/>
        </p:nvSpPr>
        <p:spPr>
          <a:xfrm>
            <a:off x="9408368" y="63000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叠装模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91344" y="1034152"/>
            <a:ext cx="892899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p"/>
            </a:pPr>
            <a:r>
              <a:rPr lang="en-US" altLang="zh-CN" sz="2800" b="1" dirty="0" smtClean="0">
                <a:solidFill>
                  <a:srgbClr val="FF0000"/>
                </a:solidFill>
                <a:latin typeface="+mj-lt"/>
                <a:ea typeface="微软雅黑" panose="020B0503020204020204" pitchFamily="34" charset="-122"/>
                <a:cs typeface="微软雅黑" panose="020B0503020204020204" pitchFamily="34" charset="-122"/>
              </a:rPr>
              <a:t>Magnet production progress</a:t>
            </a:r>
            <a:endParaRPr lang="en-US" altLang="zh-CN" sz="2800" b="1" dirty="0">
              <a:solidFill>
                <a:srgbClr val="FF0000"/>
              </a:solidFill>
              <a:latin typeface="+mj-lt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标题 3"/>
          <p:cNvSpPr>
            <a:spLocks noGrp="1"/>
          </p:cNvSpPr>
          <p:nvPr>
            <p:ph type="title"/>
          </p:nvPr>
        </p:nvSpPr>
        <p:spPr>
          <a:xfrm>
            <a:off x="623392" y="128896"/>
            <a:ext cx="10763325" cy="725470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+mj-lt"/>
                <a:cs typeface="微软雅黑" panose="020B0503020204020204" pitchFamily="34" charset="-122"/>
              </a:rPr>
              <a:t>Dipole-</a:t>
            </a:r>
            <a:r>
              <a:rPr lang="en-US" altLang="zh-CN" dirty="0" err="1">
                <a:solidFill>
                  <a:srgbClr val="FF0000"/>
                </a:solidFill>
                <a:latin typeface="+mj-lt"/>
                <a:cs typeface="微软雅黑" panose="020B0503020204020204" pitchFamily="34" charset="-122"/>
              </a:rPr>
              <a:t>sextupole</a:t>
            </a:r>
            <a:r>
              <a:rPr lang="en-US" altLang="zh-CN" dirty="0">
                <a:solidFill>
                  <a:srgbClr val="FF0000"/>
                </a:solidFill>
                <a:latin typeface="+mj-lt"/>
                <a:cs typeface="微软雅黑" panose="020B0503020204020204" pitchFamily="34" charset="-122"/>
              </a:rPr>
              <a:t> combined magnet for the </a:t>
            </a:r>
            <a:r>
              <a:rPr lang="en-US" altLang="zh-CN" dirty="0" smtClean="0">
                <a:solidFill>
                  <a:srgbClr val="FF0000"/>
                </a:solidFill>
                <a:latin typeface="+mj-lt"/>
                <a:cs typeface="微软雅黑" panose="020B0503020204020204" pitchFamily="34" charset="-122"/>
              </a:rPr>
              <a:t>Booster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576697" y="1795680"/>
            <a:ext cx="7066991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From </a:t>
            </a: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Jan. to Feb., 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three stamping die manufacturers were surveyed, </a:t>
            </a: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but they said they could 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not produce </a:t>
            </a: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high precision 2mm plastic sheets.</a:t>
            </a:r>
            <a:endParaRPr lang="en-US" altLang="zh-CN" sz="2400" b="1" dirty="0">
              <a:solidFill>
                <a:srgbClr val="0000FF"/>
              </a:solidFill>
              <a:latin typeface="+mj-lt"/>
              <a:ea typeface="黑体" panose="02010609060101010101" pitchFamily="49" charset="-122"/>
            </a:endParaRPr>
          </a:p>
          <a:p>
            <a:pPr marL="342900" indent="-342900"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After adjusting the size of the plastic sheets, the stamping die started to be produced.</a:t>
            </a:r>
            <a:endParaRPr lang="en-US" altLang="zh-CN" sz="2400" b="1" dirty="0">
              <a:solidFill>
                <a:srgbClr val="0000FF"/>
              </a:solidFill>
              <a:latin typeface="+mj-lt"/>
              <a:ea typeface="黑体" panose="02010609060101010101" pitchFamily="49" charset="-122"/>
            </a:endParaRPr>
          </a:p>
          <a:p>
            <a:pPr marL="342900" indent="-342900"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The aluminum and plastic material for the stamping sheets 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have been ordered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.</a:t>
            </a:r>
          </a:p>
          <a:p>
            <a:pPr marL="342900" indent="-342900"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The design of the lamination 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stacking mold 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has been 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completed and 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a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ll 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materials for the 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mold 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have been prepared, and processing is underway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 </a:t>
            </a:r>
            <a:endParaRPr lang="en-US" altLang="zh-CN" sz="2400" b="1" dirty="0">
              <a:solidFill>
                <a:srgbClr val="0000FF"/>
              </a:solidFill>
              <a:latin typeface="+mj-lt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3141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359696" y="892275"/>
            <a:ext cx="7272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buClr>
                <a:srgbClr val="0000FF"/>
              </a:buClr>
            </a:pPr>
            <a:r>
              <a:rPr lang="en-US" altLang="zh-CN" sz="2800" b="1" dirty="0" smtClean="0">
                <a:solidFill>
                  <a:srgbClr val="0000FF"/>
                </a:solidFill>
                <a:latin typeface="+mj-lt"/>
                <a:ea typeface="微软雅黑" panose="020B0503020204020204" pitchFamily="34" charset="-122"/>
                <a:cs typeface="微软雅黑" panose="020B0503020204020204" pitchFamily="34" charset="-122"/>
              </a:rPr>
              <a:t>High radiation test results</a:t>
            </a:r>
            <a:endParaRPr lang="en-US" altLang="zh-CN" sz="2800" b="1" dirty="0">
              <a:solidFill>
                <a:srgbClr val="0000FF"/>
              </a:solidFill>
              <a:latin typeface="+mj-lt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标题 3"/>
          <p:cNvSpPr>
            <a:spLocks noGrp="1"/>
          </p:cNvSpPr>
          <p:nvPr>
            <p:ph type="title"/>
          </p:nvPr>
        </p:nvSpPr>
        <p:spPr>
          <a:xfrm>
            <a:off x="623392" y="128896"/>
            <a:ext cx="10763325" cy="725470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+mj-lt"/>
                <a:cs typeface="微软雅黑" panose="020B0503020204020204" pitchFamily="34" charset="-122"/>
              </a:rPr>
              <a:t>Dipole-</a:t>
            </a:r>
            <a:r>
              <a:rPr lang="en-US" altLang="zh-CN" dirty="0" err="1">
                <a:solidFill>
                  <a:srgbClr val="FF0000"/>
                </a:solidFill>
                <a:latin typeface="+mj-lt"/>
                <a:cs typeface="微软雅黑" panose="020B0503020204020204" pitchFamily="34" charset="-122"/>
              </a:rPr>
              <a:t>sextupole</a:t>
            </a:r>
            <a:r>
              <a:rPr lang="en-US" altLang="zh-CN" dirty="0">
                <a:solidFill>
                  <a:srgbClr val="FF0000"/>
                </a:solidFill>
                <a:latin typeface="+mj-lt"/>
                <a:cs typeface="微软雅黑" panose="020B0503020204020204" pitchFamily="34" charset="-122"/>
              </a:rPr>
              <a:t> combined magnet for the </a:t>
            </a:r>
            <a:r>
              <a:rPr lang="en-US" altLang="zh-CN" dirty="0" smtClean="0">
                <a:solidFill>
                  <a:srgbClr val="FF0000"/>
                </a:solidFill>
                <a:latin typeface="+mj-lt"/>
                <a:cs typeface="微软雅黑" panose="020B0503020204020204" pitchFamily="34" charset="-122"/>
              </a:rPr>
              <a:t>Booster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9A6A4456-EF63-33B9-1FC0-109C2AF3F68B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8408" y="4934160"/>
            <a:ext cx="2214000" cy="14832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AA0CFC46-56A5-DEEE-AADB-F2C3DF208136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4283" y="4934160"/>
            <a:ext cx="2214000" cy="14832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03C38C6D-F2D0-07F2-17C9-5C87CE345407}"/>
              </a:ext>
            </a:extLst>
          </p:cNvPr>
          <p:cNvPicPr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7112" y="4934160"/>
            <a:ext cx="2214000" cy="14832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17243016-A2E4-E449-EE61-37C04121E3B5}"/>
              </a:ext>
            </a:extLst>
          </p:cNvPr>
          <p:cNvPicPr>
            <a:picLocks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6553" y="4939674"/>
            <a:ext cx="2214000" cy="1483200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FBBC59CE-CB27-A067-37B8-46D47D106545}"/>
              </a:ext>
            </a:extLst>
          </p:cNvPr>
          <p:cNvSpPr txBox="1"/>
          <p:nvPr/>
        </p:nvSpPr>
        <p:spPr>
          <a:xfrm>
            <a:off x="199937" y="5420261"/>
            <a:ext cx="1224000" cy="4086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4A86"/>
            </a:solidFill>
            <a:prstDash val="sysDash"/>
          </a:ln>
        </p:spPr>
        <p:txBody>
          <a:bodyPr vert="horz" wrap="none" lIns="0" tIns="0" rIns="0" bIns="0" rtlCol="0" anchor="ctr" anchorCtr="1">
            <a:noAutofit/>
          </a:bodyPr>
          <a:lstStyle>
            <a:defPPr>
              <a:defRPr lang="zh-CN"/>
            </a:defPPr>
            <a:lvl1pPr algn="ctr" fontAlgn="ctr">
              <a:defRPr kumimoji="1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 dirty="0">
                <a:solidFill>
                  <a:srgbClr val="004A86"/>
                </a:solidFill>
              </a:rPr>
              <a:t>PET</a:t>
            </a:r>
            <a:endParaRPr lang="zh-CN" altLang="en-US" dirty="0">
              <a:solidFill>
                <a:srgbClr val="004A86"/>
              </a:solidFill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A69F14D8-493D-59B2-64D6-17BED1D58D07}"/>
              </a:ext>
            </a:extLst>
          </p:cNvPr>
          <p:cNvGrpSpPr/>
          <p:nvPr/>
        </p:nvGrpSpPr>
        <p:grpSpPr>
          <a:xfrm>
            <a:off x="1770996" y="4685074"/>
            <a:ext cx="2215957" cy="1984286"/>
            <a:chOff x="1992255" y="2201469"/>
            <a:chExt cx="2215957" cy="1984286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7D02C04D-AEF0-EF9F-B07B-BC90585EE6AB}"/>
                </a:ext>
              </a:extLst>
            </p:cNvPr>
            <p:cNvSpPr txBox="1"/>
            <p:nvPr/>
          </p:nvSpPr>
          <p:spPr>
            <a:xfrm>
              <a:off x="1997812" y="2201469"/>
              <a:ext cx="1105200" cy="252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kumimoji="1" lang="en-US" altLang="zh-CN" sz="1600" dirty="0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0</a:t>
              </a:r>
              <a:r>
                <a:rPr kumimoji="1" lang="zh-CN" altLang="en-US" sz="1600" dirty="0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kumimoji="1" lang="en-US" altLang="zh-CN" sz="1600" dirty="0" err="1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kGy</a:t>
              </a:r>
              <a:endParaRPr kumimoji="1" lang="zh-CN" altLang="en-US" sz="1600" dirty="0">
                <a:solidFill>
                  <a:srgbClr val="0352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="" id="{457E7714-000F-8171-FD48-48D9DB5F22AA}"/>
                </a:ext>
              </a:extLst>
            </p:cNvPr>
            <p:cNvSpPr txBox="1"/>
            <p:nvPr/>
          </p:nvSpPr>
          <p:spPr>
            <a:xfrm>
              <a:off x="3103012" y="2201469"/>
              <a:ext cx="1105200" cy="252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kumimoji="1" lang="en-US" altLang="zh-CN" sz="1600" dirty="0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1000</a:t>
              </a:r>
              <a:r>
                <a:rPr kumimoji="1" lang="zh-CN" altLang="en-US" sz="1600" dirty="0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kumimoji="1" lang="en-US" altLang="zh-CN" sz="1600" dirty="0" err="1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kGy</a:t>
              </a:r>
              <a:endParaRPr kumimoji="1" lang="zh-CN" altLang="en-US" sz="1600" dirty="0">
                <a:solidFill>
                  <a:srgbClr val="0352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cxnSp>
          <p:nvCxnSpPr>
            <p:cNvPr id="23" name="直线连接符 30">
              <a:extLst>
                <a:ext uri="{FF2B5EF4-FFF2-40B4-BE49-F238E27FC236}">
                  <a16:creationId xmlns:a16="http://schemas.microsoft.com/office/drawing/2014/main" xmlns="" id="{CF6DE934-0303-EFEE-B720-64183B9E67CA}"/>
                </a:ext>
              </a:extLst>
            </p:cNvPr>
            <p:cNvCxnSpPr>
              <a:cxnSpLocks/>
            </p:cNvCxnSpPr>
            <p:nvPr/>
          </p:nvCxnSpPr>
          <p:spPr>
            <a:xfrm>
              <a:off x="2087035" y="3140968"/>
              <a:ext cx="2064749" cy="0"/>
            </a:xfrm>
            <a:prstGeom prst="line">
              <a:avLst/>
            </a:prstGeom>
            <a:ln w="19050">
              <a:solidFill>
                <a:srgbClr val="004A8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47060D71-544F-DDA5-3376-74F69961F845}"/>
                </a:ext>
              </a:extLst>
            </p:cNvPr>
            <p:cNvSpPr txBox="1"/>
            <p:nvPr/>
          </p:nvSpPr>
          <p:spPr>
            <a:xfrm>
              <a:off x="1992255" y="3933755"/>
              <a:ext cx="1105200" cy="252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kumimoji="1" lang="en-US" altLang="zh-CN" sz="1600" dirty="0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3000</a:t>
              </a:r>
              <a:r>
                <a:rPr kumimoji="1" lang="zh-CN" altLang="en-US" sz="1600" dirty="0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kumimoji="1" lang="en-US" altLang="zh-CN" sz="1600" dirty="0" err="1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kGy</a:t>
              </a:r>
              <a:endParaRPr kumimoji="1" lang="zh-CN" altLang="en-US" sz="1600" dirty="0">
                <a:solidFill>
                  <a:srgbClr val="0352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="" id="{9F5C3A63-4368-8561-F501-5285FFA927E1}"/>
                </a:ext>
              </a:extLst>
            </p:cNvPr>
            <p:cNvSpPr txBox="1"/>
            <p:nvPr/>
          </p:nvSpPr>
          <p:spPr>
            <a:xfrm>
              <a:off x="3097455" y="3933755"/>
              <a:ext cx="1105200" cy="252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kumimoji="1" lang="en-US" altLang="zh-CN" sz="1600" dirty="0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5000</a:t>
              </a:r>
              <a:r>
                <a:rPr kumimoji="1" lang="zh-CN" altLang="en-US" sz="1600" dirty="0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kumimoji="1" lang="en-US" altLang="zh-CN" sz="1600" dirty="0" err="1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kGy</a:t>
              </a:r>
              <a:endParaRPr kumimoji="1" lang="zh-CN" altLang="en-US" sz="1600" dirty="0">
                <a:solidFill>
                  <a:srgbClr val="0352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085A26BA-6BF1-8C81-702C-42BFF49E1059}"/>
              </a:ext>
            </a:extLst>
          </p:cNvPr>
          <p:cNvGrpSpPr/>
          <p:nvPr/>
        </p:nvGrpSpPr>
        <p:grpSpPr>
          <a:xfrm>
            <a:off x="4463512" y="4685074"/>
            <a:ext cx="2210400" cy="1984286"/>
            <a:chOff x="4454245" y="2236802"/>
            <a:chExt cx="2210400" cy="1984286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xmlns="" id="{F879DD3B-B88E-5FD8-20A9-6BBF3DF16F09}"/>
                </a:ext>
              </a:extLst>
            </p:cNvPr>
            <p:cNvSpPr txBox="1"/>
            <p:nvPr/>
          </p:nvSpPr>
          <p:spPr>
            <a:xfrm>
              <a:off x="4454245" y="2236802"/>
              <a:ext cx="1105200" cy="252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kumimoji="1" lang="en-US" altLang="zh-CN" sz="1600" dirty="0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0</a:t>
              </a:r>
              <a:r>
                <a:rPr kumimoji="1" lang="zh-CN" altLang="en-US" sz="1600" dirty="0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kumimoji="1" lang="en-US" altLang="zh-CN" sz="1600" dirty="0" err="1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kGy</a:t>
              </a:r>
              <a:endParaRPr kumimoji="1" lang="zh-CN" altLang="en-US" sz="1600" dirty="0">
                <a:solidFill>
                  <a:srgbClr val="0352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xmlns="" id="{CBAE46AE-5098-25F2-E03E-CB5B1716DDED}"/>
                </a:ext>
              </a:extLst>
            </p:cNvPr>
            <p:cNvSpPr txBox="1"/>
            <p:nvPr/>
          </p:nvSpPr>
          <p:spPr>
            <a:xfrm>
              <a:off x="5559445" y="2236802"/>
              <a:ext cx="1105200" cy="252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kumimoji="1" lang="en-US" altLang="zh-CN" sz="1600" dirty="0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1000</a:t>
              </a:r>
              <a:r>
                <a:rPr kumimoji="1" lang="zh-CN" altLang="en-US" sz="1600" dirty="0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kumimoji="1" lang="en-US" altLang="zh-CN" sz="1600" dirty="0" err="1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kGy</a:t>
              </a:r>
              <a:endParaRPr kumimoji="1" lang="zh-CN" altLang="en-US" sz="1600" dirty="0">
                <a:solidFill>
                  <a:srgbClr val="0352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cxnSp>
          <p:nvCxnSpPr>
            <p:cNvPr id="29" name="直线连接符 48">
              <a:extLst>
                <a:ext uri="{FF2B5EF4-FFF2-40B4-BE49-F238E27FC236}">
                  <a16:creationId xmlns:a16="http://schemas.microsoft.com/office/drawing/2014/main" xmlns="" id="{3FECBCD5-A1BD-9577-08C5-C00468094991}"/>
                </a:ext>
              </a:extLst>
            </p:cNvPr>
            <p:cNvCxnSpPr>
              <a:cxnSpLocks/>
            </p:cNvCxnSpPr>
            <p:nvPr/>
          </p:nvCxnSpPr>
          <p:spPr>
            <a:xfrm>
              <a:off x="4527070" y="3177323"/>
              <a:ext cx="2064749" cy="0"/>
            </a:xfrm>
            <a:prstGeom prst="line">
              <a:avLst/>
            </a:prstGeom>
            <a:ln w="19050">
              <a:solidFill>
                <a:srgbClr val="004A8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xmlns="" id="{6F1DA3E6-1663-B886-EFA8-4C834D5FC9BA}"/>
                </a:ext>
              </a:extLst>
            </p:cNvPr>
            <p:cNvSpPr txBox="1"/>
            <p:nvPr/>
          </p:nvSpPr>
          <p:spPr>
            <a:xfrm>
              <a:off x="4454245" y="3969088"/>
              <a:ext cx="1105200" cy="252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kumimoji="1" lang="en-US" altLang="zh-CN" sz="1600" dirty="0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3000</a:t>
              </a:r>
              <a:r>
                <a:rPr kumimoji="1" lang="zh-CN" altLang="en-US" sz="1600" dirty="0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kumimoji="1" lang="en-US" altLang="zh-CN" sz="1600" dirty="0" err="1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kGy</a:t>
              </a:r>
              <a:endParaRPr kumimoji="1" lang="zh-CN" altLang="en-US" sz="1600" dirty="0">
                <a:solidFill>
                  <a:srgbClr val="0352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xmlns="" id="{01781FA6-42DF-DF1C-C48C-ADEE77390B6E}"/>
                </a:ext>
              </a:extLst>
            </p:cNvPr>
            <p:cNvSpPr txBox="1"/>
            <p:nvPr/>
          </p:nvSpPr>
          <p:spPr>
            <a:xfrm>
              <a:off x="5559445" y="3969088"/>
              <a:ext cx="1105200" cy="252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kumimoji="1" lang="en-US" altLang="zh-CN" sz="1600" dirty="0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5000</a:t>
              </a:r>
              <a:r>
                <a:rPr kumimoji="1" lang="zh-CN" altLang="en-US" sz="1600" dirty="0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kumimoji="1" lang="en-US" altLang="zh-CN" sz="1600" dirty="0" err="1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kGy</a:t>
              </a:r>
              <a:endParaRPr kumimoji="1" lang="zh-CN" altLang="en-US" sz="1600" dirty="0">
                <a:solidFill>
                  <a:srgbClr val="0352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B79D8C7D-DD91-B966-80AF-0B65B1B0B156}"/>
              </a:ext>
            </a:extLst>
          </p:cNvPr>
          <p:cNvGrpSpPr/>
          <p:nvPr/>
        </p:nvGrpSpPr>
        <p:grpSpPr>
          <a:xfrm>
            <a:off x="7112224" y="4687003"/>
            <a:ext cx="2210400" cy="1982357"/>
            <a:chOff x="7112224" y="2238731"/>
            <a:chExt cx="2210400" cy="1982357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xmlns="" id="{686C5F28-D011-8838-C7D6-644D715A4657}"/>
                </a:ext>
              </a:extLst>
            </p:cNvPr>
            <p:cNvSpPr txBox="1"/>
            <p:nvPr/>
          </p:nvSpPr>
          <p:spPr>
            <a:xfrm>
              <a:off x="7112224" y="2238731"/>
              <a:ext cx="1105200" cy="252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kumimoji="1" lang="en-US" altLang="zh-CN" sz="1600" dirty="0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0</a:t>
              </a:r>
              <a:r>
                <a:rPr kumimoji="1" lang="zh-CN" altLang="en-US" sz="1600" dirty="0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kumimoji="1" lang="en-US" altLang="zh-CN" sz="1600" dirty="0" err="1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kGy</a:t>
              </a:r>
              <a:endParaRPr kumimoji="1" lang="zh-CN" altLang="en-US" sz="1600" dirty="0">
                <a:solidFill>
                  <a:srgbClr val="0352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xmlns="" id="{5B9F2486-A5DF-1AE6-FE94-9A58BC69BABC}"/>
                </a:ext>
              </a:extLst>
            </p:cNvPr>
            <p:cNvSpPr txBox="1"/>
            <p:nvPr/>
          </p:nvSpPr>
          <p:spPr>
            <a:xfrm>
              <a:off x="8217424" y="2238731"/>
              <a:ext cx="1105200" cy="252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kumimoji="1" lang="en-US" altLang="zh-CN" sz="1600" dirty="0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1000</a:t>
              </a:r>
              <a:r>
                <a:rPr kumimoji="1" lang="zh-CN" altLang="en-US" sz="1600" dirty="0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kumimoji="1" lang="en-US" altLang="zh-CN" sz="1600" dirty="0" err="1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kGy</a:t>
              </a:r>
              <a:endParaRPr kumimoji="1" lang="zh-CN" altLang="en-US" sz="1600" dirty="0">
                <a:solidFill>
                  <a:srgbClr val="0352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xmlns="" id="{994B6F00-EDE1-0A06-5DC0-767837EDDA1A}"/>
                </a:ext>
              </a:extLst>
            </p:cNvPr>
            <p:cNvSpPr txBox="1"/>
            <p:nvPr/>
          </p:nvSpPr>
          <p:spPr>
            <a:xfrm>
              <a:off x="7112224" y="3969088"/>
              <a:ext cx="1105200" cy="252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kumimoji="1" lang="en-US" altLang="zh-CN" sz="1600" dirty="0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3000</a:t>
              </a:r>
              <a:r>
                <a:rPr kumimoji="1" lang="zh-CN" altLang="en-US" sz="1600" dirty="0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kumimoji="1" lang="en-US" altLang="zh-CN" sz="1600" dirty="0" err="1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kGy</a:t>
              </a:r>
              <a:endParaRPr kumimoji="1" lang="zh-CN" altLang="en-US" sz="1600" dirty="0">
                <a:solidFill>
                  <a:srgbClr val="0352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xmlns="" id="{9B476905-EEF5-BFA6-EC66-9A9F04AC5DC1}"/>
                </a:ext>
              </a:extLst>
            </p:cNvPr>
            <p:cNvSpPr txBox="1"/>
            <p:nvPr/>
          </p:nvSpPr>
          <p:spPr>
            <a:xfrm>
              <a:off x="8217424" y="3969088"/>
              <a:ext cx="1105200" cy="252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kumimoji="1" lang="en-US" altLang="zh-CN" sz="1600" dirty="0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5000</a:t>
              </a:r>
              <a:r>
                <a:rPr kumimoji="1" lang="zh-CN" altLang="en-US" sz="1600" dirty="0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kumimoji="1" lang="en-US" altLang="zh-CN" sz="1600" dirty="0" err="1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kGy</a:t>
              </a:r>
              <a:endParaRPr kumimoji="1" lang="zh-CN" altLang="en-US" sz="1600" dirty="0">
                <a:solidFill>
                  <a:srgbClr val="0352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cxnSp>
          <p:nvCxnSpPr>
            <p:cNvPr id="37" name="直线连接符 56">
              <a:extLst>
                <a:ext uri="{FF2B5EF4-FFF2-40B4-BE49-F238E27FC236}">
                  <a16:creationId xmlns:a16="http://schemas.microsoft.com/office/drawing/2014/main" xmlns="" id="{45B31F64-BD9D-5298-9346-8CA94B506582}"/>
                </a:ext>
              </a:extLst>
            </p:cNvPr>
            <p:cNvCxnSpPr>
              <a:cxnSpLocks/>
            </p:cNvCxnSpPr>
            <p:nvPr/>
          </p:nvCxnSpPr>
          <p:spPr>
            <a:xfrm>
              <a:off x="7197592" y="3176301"/>
              <a:ext cx="2064749" cy="0"/>
            </a:xfrm>
            <a:prstGeom prst="line">
              <a:avLst/>
            </a:prstGeom>
            <a:ln w="19050">
              <a:solidFill>
                <a:srgbClr val="004A8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xmlns="" id="{AB63946D-EE63-F6AC-2E71-D3E2BE479221}"/>
              </a:ext>
            </a:extLst>
          </p:cNvPr>
          <p:cNvGrpSpPr/>
          <p:nvPr/>
        </p:nvGrpSpPr>
        <p:grpSpPr>
          <a:xfrm>
            <a:off x="9768508" y="4685074"/>
            <a:ext cx="2210400" cy="1984286"/>
            <a:chOff x="9768150" y="2236802"/>
            <a:chExt cx="2210400" cy="1984286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xmlns="" id="{B1702541-8A65-5C7B-AEBA-B020AB750E53}"/>
                </a:ext>
              </a:extLst>
            </p:cNvPr>
            <p:cNvSpPr txBox="1"/>
            <p:nvPr/>
          </p:nvSpPr>
          <p:spPr>
            <a:xfrm>
              <a:off x="9768150" y="2236802"/>
              <a:ext cx="1105200" cy="252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kumimoji="1" lang="en-US" altLang="zh-CN" sz="1600" dirty="0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0</a:t>
              </a:r>
              <a:r>
                <a:rPr kumimoji="1" lang="zh-CN" altLang="en-US" sz="1600" dirty="0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kumimoji="1" lang="en-US" altLang="zh-CN" sz="1600" dirty="0" err="1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kGy</a:t>
              </a:r>
              <a:endParaRPr kumimoji="1" lang="zh-CN" altLang="en-US" sz="1600" dirty="0">
                <a:solidFill>
                  <a:srgbClr val="0352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xmlns="" id="{50E5C1FE-5CBF-97FA-A8AA-89E270096E29}"/>
                </a:ext>
              </a:extLst>
            </p:cNvPr>
            <p:cNvSpPr txBox="1"/>
            <p:nvPr/>
          </p:nvSpPr>
          <p:spPr>
            <a:xfrm>
              <a:off x="10873350" y="2236802"/>
              <a:ext cx="1105200" cy="252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kumimoji="1" lang="en-US" altLang="zh-CN" sz="1600" dirty="0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1000</a:t>
              </a:r>
              <a:r>
                <a:rPr kumimoji="1" lang="zh-CN" altLang="en-US" sz="1600" dirty="0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kumimoji="1" lang="en-US" altLang="zh-CN" sz="1600" dirty="0" err="1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kGy</a:t>
              </a:r>
              <a:endParaRPr kumimoji="1" lang="zh-CN" altLang="en-US" sz="1600" dirty="0">
                <a:solidFill>
                  <a:srgbClr val="0352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xmlns="" id="{C49FFDB4-3729-57FC-CE71-E6BEBB3E2F9A}"/>
                </a:ext>
              </a:extLst>
            </p:cNvPr>
            <p:cNvSpPr txBox="1"/>
            <p:nvPr/>
          </p:nvSpPr>
          <p:spPr>
            <a:xfrm>
              <a:off x="9768150" y="3969088"/>
              <a:ext cx="1105200" cy="252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kumimoji="1" lang="en-US" altLang="zh-CN" sz="1600" dirty="0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3000</a:t>
              </a:r>
              <a:r>
                <a:rPr kumimoji="1" lang="zh-CN" altLang="en-US" sz="1600" dirty="0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kumimoji="1" lang="en-US" altLang="zh-CN" sz="1600" dirty="0" err="1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kGy</a:t>
              </a:r>
              <a:endParaRPr kumimoji="1" lang="zh-CN" altLang="en-US" sz="1600" dirty="0">
                <a:solidFill>
                  <a:srgbClr val="0352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xmlns="" id="{78387CA8-0E66-D292-A929-70A5A68821CC}"/>
                </a:ext>
              </a:extLst>
            </p:cNvPr>
            <p:cNvSpPr txBox="1"/>
            <p:nvPr/>
          </p:nvSpPr>
          <p:spPr>
            <a:xfrm>
              <a:off x="10873350" y="3969088"/>
              <a:ext cx="1105200" cy="252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kumimoji="1" lang="en-US" altLang="zh-CN" sz="1600" dirty="0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5000</a:t>
              </a:r>
              <a:r>
                <a:rPr kumimoji="1" lang="zh-CN" altLang="en-US" sz="1600" dirty="0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kumimoji="1" lang="en-US" altLang="zh-CN" sz="1600" dirty="0" err="1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kGy</a:t>
              </a:r>
              <a:endParaRPr kumimoji="1" lang="zh-CN" altLang="en-US" sz="1600" dirty="0">
                <a:solidFill>
                  <a:srgbClr val="0352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cxnSp>
          <p:nvCxnSpPr>
            <p:cNvPr id="43" name="直线连接符 62">
              <a:extLst>
                <a:ext uri="{FF2B5EF4-FFF2-40B4-BE49-F238E27FC236}">
                  <a16:creationId xmlns:a16="http://schemas.microsoft.com/office/drawing/2014/main" xmlns="" id="{17F41B3B-7908-E3B6-D089-0AA3729DE404}"/>
                </a:ext>
              </a:extLst>
            </p:cNvPr>
            <p:cNvCxnSpPr>
              <a:cxnSpLocks/>
            </p:cNvCxnSpPr>
            <p:nvPr/>
          </p:nvCxnSpPr>
          <p:spPr>
            <a:xfrm>
              <a:off x="9840975" y="3174573"/>
              <a:ext cx="2064749" cy="0"/>
            </a:xfrm>
            <a:prstGeom prst="line">
              <a:avLst/>
            </a:prstGeom>
            <a:ln w="19050">
              <a:solidFill>
                <a:srgbClr val="004A8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xmlns="" id="{C045A1E4-C8AF-0165-553F-837794D739F9}"/>
              </a:ext>
            </a:extLst>
          </p:cNvPr>
          <p:cNvSpPr txBox="1"/>
          <p:nvPr/>
        </p:nvSpPr>
        <p:spPr>
          <a:xfrm>
            <a:off x="198864" y="3185353"/>
            <a:ext cx="1226146" cy="4086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4A86"/>
            </a:solidFill>
            <a:prstDash val="sysDash"/>
          </a:ln>
        </p:spPr>
        <p:txBody>
          <a:bodyPr vert="horz" wrap="none" lIns="0" tIns="0" rIns="0" bIns="0" rtlCol="0" anchor="ctr" anchorCtr="1">
            <a:noAutofit/>
          </a:bodyPr>
          <a:lstStyle>
            <a:defPPr>
              <a:defRPr lang="zh-CN"/>
            </a:defPPr>
            <a:lvl1pPr algn="ctr" fontAlgn="ctr">
              <a:defRPr kumimoji="1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004A86"/>
                </a:solidFill>
              </a:rPr>
              <a:t>环氧树脂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xmlns="" id="{E370097E-6B4B-2586-8026-FFB6C6EC7D7B}"/>
              </a:ext>
            </a:extLst>
          </p:cNvPr>
          <p:cNvSpPr txBox="1"/>
          <p:nvPr/>
        </p:nvSpPr>
        <p:spPr>
          <a:xfrm>
            <a:off x="1793768" y="1902517"/>
            <a:ext cx="2214000" cy="4086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4A86"/>
            </a:solidFill>
            <a:prstDash val="sysDash"/>
          </a:ln>
        </p:spPr>
        <p:txBody>
          <a:bodyPr vert="horz" wrap="none" lIns="0" tIns="0" rIns="0" bIns="0" rtlCol="0" anchor="ctr" anchorCtr="1">
            <a:noAutofit/>
          </a:bodyPr>
          <a:lstStyle>
            <a:defPPr>
              <a:defRPr lang="zh-CN"/>
            </a:defPPr>
            <a:lvl1pPr algn="ctr" fontAlgn="t">
              <a:defRPr kumimoji="1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 fontAlgn="ctr"/>
            <a:r>
              <a:rPr lang="zh-CN" altLang="en-US" dirty="0">
                <a:solidFill>
                  <a:srgbClr val="004A86"/>
                </a:solidFill>
              </a:rPr>
              <a:t>拉伸强度测试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xmlns="" id="{4C2C74A6-241C-108B-BC1E-2FBC3BCEE8FD}"/>
              </a:ext>
            </a:extLst>
          </p:cNvPr>
          <p:cNvSpPr txBox="1"/>
          <p:nvPr/>
        </p:nvSpPr>
        <p:spPr>
          <a:xfrm>
            <a:off x="4452946" y="1902517"/>
            <a:ext cx="2214000" cy="4086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4A86"/>
            </a:solidFill>
            <a:prstDash val="sysDash"/>
          </a:ln>
        </p:spPr>
        <p:txBody>
          <a:bodyPr vert="horz" wrap="none" lIns="0" tIns="0" rIns="0" bIns="0" rtlCol="0" anchor="ctr" anchorCtr="1">
            <a:noAutofit/>
          </a:bodyPr>
          <a:lstStyle>
            <a:defPPr>
              <a:defRPr lang="zh-CN"/>
            </a:defPPr>
            <a:lvl1pPr algn="ctr" fontAlgn="ctr">
              <a:defRPr kumimoji="1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004A86"/>
                </a:solidFill>
              </a:rPr>
              <a:t>弯曲强度测试</a:t>
            </a:r>
            <a:endParaRPr lang="en-US" altLang="zh-CN" dirty="0">
              <a:solidFill>
                <a:srgbClr val="004A86"/>
              </a:solidFill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xmlns="" id="{3889099D-44FB-4AFC-B326-2DBDC41BF60C}"/>
              </a:ext>
            </a:extLst>
          </p:cNvPr>
          <p:cNvSpPr txBox="1"/>
          <p:nvPr/>
        </p:nvSpPr>
        <p:spPr>
          <a:xfrm>
            <a:off x="7112124" y="1896050"/>
            <a:ext cx="2211105" cy="4086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4A86"/>
            </a:solidFill>
            <a:prstDash val="sysDash"/>
          </a:ln>
        </p:spPr>
        <p:txBody>
          <a:bodyPr vert="horz" wrap="none" lIns="0" tIns="0" rIns="0" bIns="0" rtlCol="0" anchor="ctr" anchorCtr="1">
            <a:noAutofit/>
          </a:bodyPr>
          <a:lstStyle>
            <a:defPPr>
              <a:defRPr lang="zh-CN"/>
            </a:defPPr>
            <a:lvl1pPr algn="ctr" fontAlgn="ctr">
              <a:defRPr kumimoji="1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004A86"/>
                </a:solidFill>
              </a:rPr>
              <a:t>非缺口冲击强度测试</a:t>
            </a:r>
            <a:endParaRPr lang="en-US" altLang="zh-CN" dirty="0">
              <a:solidFill>
                <a:srgbClr val="004A86"/>
              </a:solidFill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xmlns="" id="{5CF9DEE1-CB3E-A154-EC44-06A22EE18A18}"/>
              </a:ext>
            </a:extLst>
          </p:cNvPr>
          <p:cNvSpPr txBox="1"/>
          <p:nvPr/>
        </p:nvSpPr>
        <p:spPr>
          <a:xfrm>
            <a:off x="9768408" y="1896049"/>
            <a:ext cx="2214000" cy="4086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4A86"/>
            </a:solidFill>
            <a:prstDash val="sysDash"/>
          </a:ln>
        </p:spPr>
        <p:txBody>
          <a:bodyPr vert="horz" wrap="none" lIns="0" tIns="0" rIns="0" bIns="0" rtlCol="0" anchor="ctr" anchorCtr="1">
            <a:noAutofit/>
          </a:bodyPr>
          <a:lstStyle>
            <a:defPPr>
              <a:defRPr lang="zh-CN"/>
            </a:defPPr>
            <a:lvl1pPr algn="ctr" fontAlgn="ctr">
              <a:defRPr kumimoji="1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004A86"/>
                </a:solidFill>
              </a:rPr>
              <a:t>缺口冲击强度测试</a:t>
            </a:r>
            <a:endParaRPr lang="en-US" altLang="zh-CN" dirty="0">
              <a:solidFill>
                <a:srgbClr val="004A86"/>
              </a:solidFill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xmlns="" id="{660811B8-CC8C-019B-5C22-7D42A0CC9ED8}"/>
              </a:ext>
            </a:extLst>
          </p:cNvPr>
          <p:cNvSpPr txBox="1"/>
          <p:nvPr/>
        </p:nvSpPr>
        <p:spPr>
          <a:xfrm>
            <a:off x="2442754" y="2622820"/>
            <a:ext cx="0" cy="0"/>
          </a:xfrm>
          <a:prstGeom prst="rect">
            <a:avLst/>
          </a:prstGeom>
        </p:spPr>
        <p:txBody>
          <a:bodyPr vert="horz" wrap="none" lIns="0" tIns="45720" rIns="108000" bIns="45720" rtlCol="0" anchor="t">
            <a:noAutofit/>
          </a:bodyPr>
          <a:lstStyle/>
          <a:p>
            <a:pPr algn="r" eaLnBrk="1" fontAlgn="t" hangingPunct="1"/>
            <a:endParaRPr kumimoji="1" lang="zh-CN" altLang="en-US" dirty="0">
              <a:solidFill>
                <a:schemeClr val="tx1"/>
              </a:solidFill>
            </a:endParaRP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xmlns="" id="{26CC4C4D-27AF-5872-7704-193E3A9B1B1C}"/>
              </a:ext>
            </a:extLst>
          </p:cNvPr>
          <p:cNvGrpSpPr/>
          <p:nvPr/>
        </p:nvGrpSpPr>
        <p:grpSpPr>
          <a:xfrm>
            <a:off x="1793438" y="2674377"/>
            <a:ext cx="2214000" cy="1486566"/>
            <a:chOff x="1793768" y="4585920"/>
            <a:chExt cx="2214000" cy="1486566"/>
          </a:xfrm>
        </p:grpSpPr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xmlns="" id="{09EF506B-6621-B270-EAD1-98D9A025FD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93768" y="4590498"/>
              <a:ext cx="2214000" cy="1481988"/>
            </a:xfrm>
            <a:prstGeom prst="rect">
              <a:avLst/>
            </a:prstGeom>
          </p:spPr>
        </p:pic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xmlns="" id="{EDD1FA7E-D152-A584-18F1-25192E62D4AD}"/>
                </a:ext>
              </a:extLst>
            </p:cNvPr>
            <p:cNvSpPr txBox="1"/>
            <p:nvPr/>
          </p:nvSpPr>
          <p:spPr>
            <a:xfrm>
              <a:off x="1797368" y="4585920"/>
              <a:ext cx="1105200" cy="252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kumimoji="1" lang="en-US" altLang="zh-CN" sz="1600" dirty="0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0</a:t>
              </a:r>
              <a:r>
                <a:rPr kumimoji="1" lang="zh-CN" altLang="en-US" sz="1600" dirty="0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kumimoji="1" lang="en-US" altLang="zh-CN" sz="1600" dirty="0" err="1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kGy</a:t>
              </a:r>
              <a:endParaRPr kumimoji="1" lang="zh-CN" altLang="en-US" sz="1600" dirty="0">
                <a:solidFill>
                  <a:srgbClr val="0352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xmlns="" id="{7FF1695C-2074-C95A-BFB4-E0037233432D}"/>
                </a:ext>
              </a:extLst>
            </p:cNvPr>
            <p:cNvSpPr txBox="1"/>
            <p:nvPr/>
          </p:nvSpPr>
          <p:spPr>
            <a:xfrm>
              <a:off x="2902568" y="4585920"/>
              <a:ext cx="1105200" cy="252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kumimoji="1" lang="en-US" altLang="zh-CN" sz="1600" dirty="0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1000</a:t>
              </a:r>
              <a:r>
                <a:rPr kumimoji="1" lang="zh-CN" altLang="en-US" sz="1600" dirty="0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kumimoji="1" lang="en-US" altLang="zh-CN" sz="1600" dirty="0" err="1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kGy</a:t>
              </a:r>
              <a:endParaRPr kumimoji="1" lang="zh-CN" altLang="en-US" sz="1600" dirty="0">
                <a:solidFill>
                  <a:srgbClr val="0352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cxnSp>
          <p:nvCxnSpPr>
            <p:cNvPr id="54" name="直线连接符 75">
              <a:extLst>
                <a:ext uri="{FF2B5EF4-FFF2-40B4-BE49-F238E27FC236}">
                  <a16:creationId xmlns:a16="http://schemas.microsoft.com/office/drawing/2014/main" xmlns="" id="{E3D1A3F8-592E-7470-09D1-E0E0581024A5}"/>
                </a:ext>
              </a:extLst>
            </p:cNvPr>
            <p:cNvCxnSpPr>
              <a:cxnSpLocks/>
            </p:cNvCxnSpPr>
            <p:nvPr/>
          </p:nvCxnSpPr>
          <p:spPr>
            <a:xfrm>
              <a:off x="1870193" y="5301208"/>
              <a:ext cx="2064749" cy="0"/>
            </a:xfrm>
            <a:prstGeom prst="line">
              <a:avLst/>
            </a:prstGeom>
            <a:ln w="19050">
              <a:solidFill>
                <a:srgbClr val="004A8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xmlns="" id="{2A8F223E-3559-0B7B-F2BD-C3F41E00C312}"/>
                </a:ext>
              </a:extLst>
            </p:cNvPr>
            <p:cNvSpPr txBox="1"/>
            <p:nvPr/>
          </p:nvSpPr>
          <p:spPr>
            <a:xfrm>
              <a:off x="1797368" y="5814206"/>
              <a:ext cx="1105200" cy="252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kumimoji="1" lang="en-US" altLang="zh-CN" sz="1600" dirty="0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3000</a:t>
              </a:r>
              <a:r>
                <a:rPr kumimoji="1" lang="zh-CN" altLang="en-US" sz="1600" dirty="0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kumimoji="1" lang="en-US" altLang="zh-CN" sz="1600" dirty="0" err="1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kGy</a:t>
              </a:r>
              <a:endParaRPr kumimoji="1" lang="zh-CN" altLang="en-US" sz="1600" dirty="0">
                <a:solidFill>
                  <a:srgbClr val="0352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xmlns="" id="{40714EB8-4F88-8056-86FA-256556CA9B5E}"/>
                </a:ext>
              </a:extLst>
            </p:cNvPr>
            <p:cNvSpPr txBox="1"/>
            <p:nvPr/>
          </p:nvSpPr>
          <p:spPr>
            <a:xfrm>
              <a:off x="2902568" y="5814206"/>
              <a:ext cx="1105200" cy="252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kumimoji="1" lang="en-US" altLang="zh-CN" sz="1600" dirty="0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5000</a:t>
              </a:r>
              <a:r>
                <a:rPr kumimoji="1" lang="zh-CN" altLang="en-US" sz="1600" dirty="0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kumimoji="1" lang="en-US" altLang="zh-CN" sz="1600" dirty="0" err="1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kGy</a:t>
              </a:r>
              <a:endParaRPr kumimoji="1" lang="zh-CN" altLang="en-US" sz="1600" dirty="0">
                <a:solidFill>
                  <a:srgbClr val="0352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xmlns="" id="{564DCDF9-6EDA-F5F9-6937-0CBADE9B2FAE}"/>
              </a:ext>
            </a:extLst>
          </p:cNvPr>
          <p:cNvGrpSpPr/>
          <p:nvPr/>
        </p:nvGrpSpPr>
        <p:grpSpPr>
          <a:xfrm>
            <a:off x="4450376" y="2683674"/>
            <a:ext cx="2214000" cy="1480286"/>
            <a:chOff x="4450376" y="4585920"/>
            <a:chExt cx="2214000" cy="1480286"/>
          </a:xfrm>
        </p:grpSpPr>
        <p:pic>
          <p:nvPicPr>
            <p:cNvPr id="58" name="图片 57">
              <a:extLst>
                <a:ext uri="{FF2B5EF4-FFF2-40B4-BE49-F238E27FC236}">
                  <a16:creationId xmlns:a16="http://schemas.microsoft.com/office/drawing/2014/main" xmlns="" id="{2536D597-C8E1-46FD-8872-604532090554}"/>
                </a:ext>
              </a:extLst>
            </p:cNvPr>
            <p:cNvPicPr>
              <a:picLocks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50376" y="4736920"/>
              <a:ext cx="2214000" cy="1152000"/>
            </a:xfrm>
            <a:prstGeom prst="rect">
              <a:avLst/>
            </a:prstGeom>
          </p:spPr>
        </p:pic>
        <p:cxnSp>
          <p:nvCxnSpPr>
            <p:cNvPr id="59" name="直线连接符 80">
              <a:extLst>
                <a:ext uri="{FF2B5EF4-FFF2-40B4-BE49-F238E27FC236}">
                  <a16:creationId xmlns:a16="http://schemas.microsoft.com/office/drawing/2014/main" xmlns="" id="{2C58C36F-3EA7-7A89-B0FD-7D4E8C27D9B5}"/>
                </a:ext>
              </a:extLst>
            </p:cNvPr>
            <p:cNvCxnSpPr>
              <a:cxnSpLocks/>
            </p:cNvCxnSpPr>
            <p:nvPr/>
          </p:nvCxnSpPr>
          <p:spPr>
            <a:xfrm>
              <a:off x="4511824" y="5301208"/>
              <a:ext cx="2064749" cy="0"/>
            </a:xfrm>
            <a:prstGeom prst="line">
              <a:avLst/>
            </a:prstGeom>
            <a:ln w="19050">
              <a:solidFill>
                <a:srgbClr val="004A8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xmlns="" id="{4030A508-F585-5800-3379-919BAE494743}"/>
                </a:ext>
              </a:extLst>
            </p:cNvPr>
            <p:cNvSpPr txBox="1"/>
            <p:nvPr/>
          </p:nvSpPr>
          <p:spPr>
            <a:xfrm>
              <a:off x="4453976" y="4585920"/>
              <a:ext cx="1105200" cy="252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kumimoji="1" lang="en-US" altLang="zh-CN" sz="1600" dirty="0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0</a:t>
              </a:r>
              <a:r>
                <a:rPr kumimoji="1" lang="zh-CN" altLang="en-US" sz="1600" dirty="0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kumimoji="1" lang="en-US" altLang="zh-CN" sz="1600" dirty="0" err="1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kGy</a:t>
              </a:r>
              <a:endParaRPr kumimoji="1" lang="zh-CN" altLang="en-US" sz="1600" dirty="0">
                <a:solidFill>
                  <a:srgbClr val="0352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xmlns="" id="{6BF2CFB5-EDA7-CCEE-7949-2F8F2F7A0B45}"/>
                </a:ext>
              </a:extLst>
            </p:cNvPr>
            <p:cNvSpPr txBox="1"/>
            <p:nvPr/>
          </p:nvSpPr>
          <p:spPr>
            <a:xfrm>
              <a:off x="5559176" y="4585920"/>
              <a:ext cx="1105200" cy="252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kumimoji="1" lang="en-US" altLang="zh-CN" sz="1600" dirty="0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1000</a:t>
              </a:r>
              <a:r>
                <a:rPr kumimoji="1" lang="zh-CN" altLang="en-US" sz="1600" dirty="0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kumimoji="1" lang="en-US" altLang="zh-CN" sz="1600" dirty="0" err="1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kGy</a:t>
              </a:r>
              <a:endParaRPr kumimoji="1" lang="zh-CN" altLang="en-US" sz="1600" dirty="0">
                <a:solidFill>
                  <a:srgbClr val="0352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xmlns="" id="{4C838B1A-3445-FD9B-7D0F-45B8DC72DB49}"/>
                </a:ext>
              </a:extLst>
            </p:cNvPr>
            <p:cNvSpPr txBox="1"/>
            <p:nvPr/>
          </p:nvSpPr>
          <p:spPr>
            <a:xfrm>
              <a:off x="4453976" y="5814206"/>
              <a:ext cx="1105200" cy="252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kumimoji="1" lang="en-US" altLang="zh-CN" sz="1600" dirty="0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3000</a:t>
              </a:r>
              <a:r>
                <a:rPr kumimoji="1" lang="zh-CN" altLang="en-US" sz="1600" dirty="0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kumimoji="1" lang="en-US" altLang="zh-CN" sz="1600" dirty="0" err="1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kGy</a:t>
              </a:r>
              <a:endParaRPr kumimoji="1" lang="zh-CN" altLang="en-US" sz="1600" dirty="0">
                <a:solidFill>
                  <a:srgbClr val="0352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xmlns="" id="{E995F0CC-9FAC-91CD-25A0-6AB44458FB98}"/>
                </a:ext>
              </a:extLst>
            </p:cNvPr>
            <p:cNvSpPr txBox="1"/>
            <p:nvPr/>
          </p:nvSpPr>
          <p:spPr>
            <a:xfrm>
              <a:off x="5559176" y="5814206"/>
              <a:ext cx="1105200" cy="252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kumimoji="1" lang="en-US" altLang="zh-CN" sz="1600" dirty="0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5000</a:t>
              </a:r>
              <a:r>
                <a:rPr kumimoji="1" lang="zh-CN" altLang="en-US" sz="1600" dirty="0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kumimoji="1" lang="en-US" altLang="zh-CN" sz="1600" dirty="0" err="1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kGy</a:t>
              </a:r>
              <a:endParaRPr kumimoji="1" lang="zh-CN" altLang="en-US" sz="1600" dirty="0">
                <a:solidFill>
                  <a:srgbClr val="0352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64" name="矩形 63">
            <a:extLst>
              <a:ext uri="{FF2B5EF4-FFF2-40B4-BE49-F238E27FC236}">
                <a16:creationId xmlns:a16="http://schemas.microsoft.com/office/drawing/2014/main" xmlns="" id="{DA2FFEDA-53A8-63CB-A8BA-DC82A7BE9296}"/>
              </a:ext>
            </a:extLst>
          </p:cNvPr>
          <p:cNvSpPr/>
          <p:nvPr/>
        </p:nvSpPr>
        <p:spPr>
          <a:xfrm>
            <a:off x="9768408" y="2683674"/>
            <a:ext cx="2210500" cy="1480286"/>
          </a:xfrm>
          <a:prstGeom prst="rect">
            <a:avLst/>
          </a:prstGeom>
          <a:noFill/>
          <a:ln w="19050">
            <a:solidFill>
              <a:srgbClr val="004A8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65" name="组合 64">
            <a:extLst>
              <a:ext uri="{FF2B5EF4-FFF2-40B4-BE49-F238E27FC236}">
                <a16:creationId xmlns:a16="http://schemas.microsoft.com/office/drawing/2014/main" xmlns="" id="{D98265B6-FD35-F867-AA07-863BE518E982}"/>
              </a:ext>
            </a:extLst>
          </p:cNvPr>
          <p:cNvGrpSpPr/>
          <p:nvPr/>
        </p:nvGrpSpPr>
        <p:grpSpPr>
          <a:xfrm>
            <a:off x="7116328" y="2683674"/>
            <a:ext cx="2217712" cy="1480286"/>
            <a:chOff x="7105517" y="4585920"/>
            <a:chExt cx="2217712" cy="1480286"/>
          </a:xfrm>
        </p:grpSpPr>
        <p:pic>
          <p:nvPicPr>
            <p:cNvPr id="66" name="图片 65">
              <a:extLst>
                <a:ext uri="{FF2B5EF4-FFF2-40B4-BE49-F238E27FC236}">
                  <a16:creationId xmlns:a16="http://schemas.microsoft.com/office/drawing/2014/main" xmlns="" id="{050C0FAB-3875-494B-E31C-3AACEEC7EEA7}"/>
                </a:ext>
              </a:extLst>
            </p:cNvPr>
            <p:cNvPicPr>
              <a:picLocks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09229" y="4736920"/>
              <a:ext cx="2214000" cy="1152000"/>
            </a:xfrm>
            <a:prstGeom prst="rect">
              <a:avLst/>
            </a:prstGeom>
          </p:spPr>
        </p:pic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xmlns="" id="{5AAB861C-69CC-7CA3-C86F-EE00E3ADB7FF}"/>
                </a:ext>
              </a:extLst>
            </p:cNvPr>
            <p:cNvSpPr txBox="1"/>
            <p:nvPr/>
          </p:nvSpPr>
          <p:spPr>
            <a:xfrm>
              <a:off x="7105517" y="4585920"/>
              <a:ext cx="1105200" cy="252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kumimoji="1" lang="en-US" altLang="zh-CN" sz="1600" dirty="0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0</a:t>
              </a:r>
              <a:r>
                <a:rPr kumimoji="1" lang="zh-CN" altLang="en-US" sz="1600" dirty="0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kumimoji="1" lang="en-US" altLang="zh-CN" sz="1600" dirty="0" err="1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kGy</a:t>
              </a:r>
              <a:endParaRPr kumimoji="1" lang="zh-CN" altLang="en-US" sz="1600" dirty="0">
                <a:solidFill>
                  <a:srgbClr val="0352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xmlns="" id="{8649E1B2-0E36-3BA7-0058-62BA43104058}"/>
                </a:ext>
              </a:extLst>
            </p:cNvPr>
            <p:cNvSpPr txBox="1"/>
            <p:nvPr/>
          </p:nvSpPr>
          <p:spPr>
            <a:xfrm>
              <a:off x="8210717" y="4585920"/>
              <a:ext cx="1105200" cy="252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kumimoji="1" lang="en-US" altLang="zh-CN" sz="1600" dirty="0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1000</a:t>
              </a:r>
              <a:r>
                <a:rPr kumimoji="1" lang="zh-CN" altLang="en-US" sz="1600" dirty="0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kumimoji="1" lang="en-US" altLang="zh-CN" sz="1600" dirty="0" err="1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kGy</a:t>
              </a:r>
              <a:endParaRPr kumimoji="1" lang="zh-CN" altLang="en-US" sz="1600" dirty="0">
                <a:solidFill>
                  <a:srgbClr val="0352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xmlns="" id="{34943E8C-0486-C0D1-1C9C-C5943FC3C1E6}"/>
                </a:ext>
              </a:extLst>
            </p:cNvPr>
            <p:cNvSpPr txBox="1"/>
            <p:nvPr/>
          </p:nvSpPr>
          <p:spPr>
            <a:xfrm>
              <a:off x="7105517" y="5814206"/>
              <a:ext cx="1105200" cy="252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kumimoji="1" lang="en-US" altLang="zh-CN" sz="1600" dirty="0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3000</a:t>
              </a:r>
              <a:r>
                <a:rPr kumimoji="1" lang="zh-CN" altLang="en-US" sz="1600" dirty="0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kumimoji="1" lang="en-US" altLang="zh-CN" sz="1600" dirty="0" err="1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kGy</a:t>
              </a:r>
              <a:endParaRPr kumimoji="1" lang="zh-CN" altLang="en-US" sz="1600" dirty="0">
                <a:solidFill>
                  <a:srgbClr val="0352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xmlns="" id="{491998D1-52FF-C8C8-1C10-720A15118358}"/>
                </a:ext>
              </a:extLst>
            </p:cNvPr>
            <p:cNvSpPr txBox="1"/>
            <p:nvPr/>
          </p:nvSpPr>
          <p:spPr>
            <a:xfrm>
              <a:off x="8210717" y="5814206"/>
              <a:ext cx="1105200" cy="252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kumimoji="1" lang="en-US" altLang="zh-CN" sz="1600" dirty="0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5000</a:t>
              </a:r>
              <a:r>
                <a:rPr kumimoji="1" lang="zh-CN" altLang="en-US" sz="1600" dirty="0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kumimoji="1" lang="en-US" altLang="zh-CN" sz="1600" dirty="0" err="1">
                  <a:solidFill>
                    <a:srgbClr val="03528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kGy</a:t>
              </a:r>
              <a:endParaRPr kumimoji="1" lang="zh-CN" altLang="en-US" sz="1600" dirty="0">
                <a:solidFill>
                  <a:srgbClr val="0352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cxnSp>
          <p:nvCxnSpPr>
            <p:cNvPr id="71" name="直线连接符 92">
              <a:extLst>
                <a:ext uri="{FF2B5EF4-FFF2-40B4-BE49-F238E27FC236}">
                  <a16:creationId xmlns:a16="http://schemas.microsoft.com/office/drawing/2014/main" xmlns="" id="{2F68E9B7-649F-DD94-89F2-D7369DD8BEF3}"/>
                </a:ext>
              </a:extLst>
            </p:cNvPr>
            <p:cNvCxnSpPr>
              <a:cxnSpLocks/>
            </p:cNvCxnSpPr>
            <p:nvPr/>
          </p:nvCxnSpPr>
          <p:spPr>
            <a:xfrm>
              <a:off x="7197592" y="5293271"/>
              <a:ext cx="2064749" cy="0"/>
            </a:xfrm>
            <a:prstGeom prst="line">
              <a:avLst/>
            </a:prstGeom>
            <a:ln w="19050">
              <a:solidFill>
                <a:srgbClr val="004A8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文本框 71">
            <a:extLst>
              <a:ext uri="{FF2B5EF4-FFF2-40B4-BE49-F238E27FC236}">
                <a16:creationId xmlns:a16="http://schemas.microsoft.com/office/drawing/2014/main" xmlns="" id="{1D95003D-C240-FEFD-2883-0F24016A869E}"/>
              </a:ext>
            </a:extLst>
          </p:cNvPr>
          <p:cNvSpPr txBox="1"/>
          <p:nvPr/>
        </p:nvSpPr>
        <p:spPr>
          <a:xfrm>
            <a:off x="10589342" y="5670680"/>
            <a:ext cx="0" cy="0"/>
          </a:xfrm>
          <a:prstGeom prst="rect">
            <a:avLst/>
          </a:prstGeom>
        </p:spPr>
        <p:txBody>
          <a:bodyPr vert="horz" wrap="none" lIns="0" tIns="45720" rIns="0" bIns="45720" rtlCol="0" anchor="ctr" anchorCtr="1">
            <a:noAutofit/>
          </a:bodyPr>
          <a:lstStyle/>
          <a:p>
            <a:pPr algn="ctr" eaLnBrk="1" fontAlgn="ctr" hangingPunct="1"/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xmlns="" id="{F1A59CA4-74C1-1ECC-215F-33BB887E9F40}"/>
              </a:ext>
            </a:extLst>
          </p:cNvPr>
          <p:cNvSpPr txBox="1"/>
          <p:nvPr/>
        </p:nvSpPr>
        <p:spPr>
          <a:xfrm>
            <a:off x="10722403" y="3289186"/>
            <a:ext cx="0" cy="0"/>
          </a:xfrm>
          <a:prstGeom prst="rect">
            <a:avLst/>
          </a:prstGeom>
        </p:spPr>
        <p:txBody>
          <a:bodyPr vert="horz" wrap="none" lIns="0" tIns="45720" rIns="108000" bIns="45720" rtlCol="0" anchor="t">
            <a:noAutofit/>
          </a:bodyPr>
          <a:lstStyle/>
          <a:p>
            <a:pPr algn="ctr" eaLnBrk="1" fontAlgn="t" hangingPunct="1"/>
            <a:r>
              <a:rPr kumimoji="1" lang="zh-CN" altLang="en-US" dirty="0">
                <a:solidFill>
                  <a:srgbClr val="004A86"/>
                </a:solidFill>
              </a:rPr>
              <a:t>    </a:t>
            </a:r>
            <a:r>
              <a:rPr kumimoji="1" lang="zh-CN" altLang="en-US" dirty="0">
                <a:solidFill>
                  <a:srgbClr val="004A8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无样条</a:t>
            </a:r>
          </a:p>
        </p:txBody>
      </p:sp>
    </p:spTree>
    <p:extLst>
      <p:ext uri="{BB962C8B-B14F-4D97-AF65-F5344CB8AC3E}">
        <p14:creationId xmlns:p14="http://schemas.microsoft.com/office/powerpoint/2010/main" val="1534849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3"/>
          <p:cNvSpPr>
            <a:spLocks noGrp="1"/>
          </p:cNvSpPr>
          <p:nvPr>
            <p:ph type="title"/>
          </p:nvPr>
        </p:nvSpPr>
        <p:spPr>
          <a:xfrm>
            <a:off x="623392" y="128896"/>
            <a:ext cx="10763325" cy="725470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+mj-lt"/>
                <a:cs typeface="微软雅黑" panose="020B0503020204020204" pitchFamily="34" charset="-122"/>
              </a:rPr>
              <a:t>Dipole-</a:t>
            </a:r>
            <a:r>
              <a:rPr lang="en-US" altLang="zh-CN" dirty="0" err="1">
                <a:solidFill>
                  <a:srgbClr val="FF0000"/>
                </a:solidFill>
                <a:latin typeface="+mj-lt"/>
                <a:cs typeface="微软雅黑" panose="020B0503020204020204" pitchFamily="34" charset="-122"/>
              </a:rPr>
              <a:t>sextupole</a:t>
            </a:r>
            <a:r>
              <a:rPr lang="en-US" altLang="zh-CN" dirty="0">
                <a:solidFill>
                  <a:srgbClr val="FF0000"/>
                </a:solidFill>
                <a:latin typeface="+mj-lt"/>
                <a:cs typeface="微软雅黑" panose="020B0503020204020204" pitchFamily="34" charset="-122"/>
              </a:rPr>
              <a:t> combined magnet for the </a:t>
            </a:r>
            <a:r>
              <a:rPr lang="en-US" altLang="zh-CN" dirty="0" smtClean="0">
                <a:solidFill>
                  <a:srgbClr val="FF0000"/>
                </a:solidFill>
                <a:latin typeface="+mj-lt"/>
                <a:cs typeface="微软雅黑" panose="020B0503020204020204" pitchFamily="34" charset="-122"/>
              </a:rPr>
              <a:t>Booster</a:t>
            </a:r>
            <a:endParaRPr lang="zh-CN" altLang="en-US" dirty="0"/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xmlns="" id="{7C6DEBE4-0617-DE44-E484-7B9BE3C42902}"/>
              </a:ext>
            </a:extLst>
          </p:cNvPr>
          <p:cNvSpPr txBox="1"/>
          <p:nvPr/>
        </p:nvSpPr>
        <p:spPr>
          <a:xfrm>
            <a:off x="606863" y="1268760"/>
            <a:ext cx="247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>
                <a:solidFill>
                  <a:srgbClr val="0352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1</a:t>
            </a:r>
            <a:r>
              <a:rPr kumimoji="1" lang="zh-CN" altLang="en-US" b="1" dirty="0" smtClean="0">
                <a:solidFill>
                  <a:srgbClr val="0352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） </a:t>
            </a:r>
            <a:r>
              <a:rPr kumimoji="1" lang="zh-CN" altLang="en-US" b="1" dirty="0">
                <a:solidFill>
                  <a:srgbClr val="0352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拉伸强度测试结果</a:t>
            </a:r>
            <a:endParaRPr kumimoji="1" lang="zh-CN" altLang="en-US" b="1" dirty="0">
              <a:solidFill>
                <a:srgbClr val="03528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5" name="任意形状 2">
            <a:extLst>
              <a:ext uri="{FF2B5EF4-FFF2-40B4-BE49-F238E27FC236}">
                <a16:creationId xmlns:a16="http://schemas.microsoft.com/office/drawing/2014/main" xmlns="" id="{C40937AB-B8FD-6E9D-44D6-45C99F18C4BD}"/>
              </a:ext>
            </a:extLst>
          </p:cNvPr>
          <p:cNvSpPr/>
          <p:nvPr/>
        </p:nvSpPr>
        <p:spPr bwMode="auto">
          <a:xfrm>
            <a:off x="374057" y="1268760"/>
            <a:ext cx="193911" cy="369332"/>
          </a:xfrm>
          <a:custGeom>
            <a:avLst/>
            <a:gdLst>
              <a:gd name="connsiteX0" fmla="*/ 11454 w 240241"/>
              <a:gd name="connsiteY0" fmla="*/ 0 h 457574"/>
              <a:gd name="connsiteX1" fmla="*/ 240241 w 240241"/>
              <a:gd name="connsiteY1" fmla="*/ 228787 h 457574"/>
              <a:gd name="connsiteX2" fmla="*/ 11454 w 240241"/>
              <a:gd name="connsiteY2" fmla="*/ 457574 h 457574"/>
              <a:gd name="connsiteX3" fmla="*/ 0 w 240241"/>
              <a:gd name="connsiteY3" fmla="*/ 456419 h 457574"/>
              <a:gd name="connsiteX4" fmla="*/ 0 w 240241"/>
              <a:gd name="connsiteY4" fmla="*/ 1155 h 45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241" h="457574">
                <a:moveTo>
                  <a:pt x="11454" y="0"/>
                </a:moveTo>
                <a:cubicBezTo>
                  <a:pt x="137810" y="0"/>
                  <a:pt x="240241" y="102431"/>
                  <a:pt x="240241" y="228787"/>
                </a:cubicBezTo>
                <a:cubicBezTo>
                  <a:pt x="240241" y="355143"/>
                  <a:pt x="137810" y="457574"/>
                  <a:pt x="11454" y="457574"/>
                </a:cubicBezTo>
                <a:lnTo>
                  <a:pt x="0" y="456419"/>
                </a:lnTo>
                <a:lnTo>
                  <a:pt x="0" y="1155"/>
                </a:lnTo>
                <a:close/>
              </a:path>
            </a:pathLst>
          </a:custGeom>
          <a:solidFill>
            <a:srgbClr val="EC6A05"/>
          </a:solidFill>
          <a:ln>
            <a:noFill/>
          </a:ln>
          <a:effectLst/>
        </p:spPr>
        <p:txBody>
          <a:bodyPr wrap="square" rtlCol="0" anchor="ctr">
            <a:noAutofit/>
          </a:bodyPr>
          <a:lstStyle/>
          <a:p>
            <a:pPr algn="ctr" defTabSz="91440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kumimoji="1" lang="zh-CN" altLang="en-US" b="1" dirty="0">
              <a:solidFill>
                <a:schemeClr val="bg1">
                  <a:lumMod val="95000"/>
                </a:schemeClr>
              </a:solidFill>
              <a:latin typeface="+mn-ea"/>
              <a:sym typeface="微软雅黑" panose="020B0503020204020204" pitchFamily="34" charset="-122"/>
            </a:endParaRPr>
          </a:p>
        </p:txBody>
      </p:sp>
      <p:graphicFrame>
        <p:nvGraphicFramePr>
          <p:cNvPr id="76" name="表格 75">
            <a:extLst>
              <a:ext uri="{FF2B5EF4-FFF2-40B4-BE49-F238E27FC236}">
                <a16:creationId xmlns:a16="http://schemas.microsoft.com/office/drawing/2014/main" xmlns="" id="{BBB397CE-F478-70D9-5DE4-908561EACA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880548"/>
              </p:ext>
            </p:extLst>
          </p:nvPr>
        </p:nvGraphicFramePr>
        <p:xfrm>
          <a:off x="1351173" y="3093938"/>
          <a:ext cx="10237770" cy="14264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7530">
                  <a:extLst>
                    <a:ext uri="{9D8B030D-6E8A-4147-A177-3AD203B41FA5}">
                      <a16:colId xmlns:a16="http://schemas.microsoft.com/office/drawing/2014/main" xmlns="" val="297559476"/>
                    </a:ext>
                  </a:extLst>
                </a:gridCol>
                <a:gridCol w="1137530">
                  <a:extLst>
                    <a:ext uri="{9D8B030D-6E8A-4147-A177-3AD203B41FA5}">
                      <a16:colId xmlns:a16="http://schemas.microsoft.com/office/drawing/2014/main" xmlns="" val="3876206667"/>
                    </a:ext>
                  </a:extLst>
                </a:gridCol>
                <a:gridCol w="1137530">
                  <a:extLst>
                    <a:ext uri="{9D8B030D-6E8A-4147-A177-3AD203B41FA5}">
                      <a16:colId xmlns:a16="http://schemas.microsoft.com/office/drawing/2014/main" xmlns="" val="3560236747"/>
                    </a:ext>
                  </a:extLst>
                </a:gridCol>
                <a:gridCol w="1137530">
                  <a:extLst>
                    <a:ext uri="{9D8B030D-6E8A-4147-A177-3AD203B41FA5}">
                      <a16:colId xmlns:a16="http://schemas.microsoft.com/office/drawing/2014/main" xmlns="" val="3007361737"/>
                    </a:ext>
                  </a:extLst>
                </a:gridCol>
                <a:gridCol w="1137530">
                  <a:extLst>
                    <a:ext uri="{9D8B030D-6E8A-4147-A177-3AD203B41FA5}">
                      <a16:colId xmlns:a16="http://schemas.microsoft.com/office/drawing/2014/main" xmlns="" val="1156650019"/>
                    </a:ext>
                  </a:extLst>
                </a:gridCol>
                <a:gridCol w="1137530">
                  <a:extLst>
                    <a:ext uri="{9D8B030D-6E8A-4147-A177-3AD203B41FA5}">
                      <a16:colId xmlns:a16="http://schemas.microsoft.com/office/drawing/2014/main" xmlns="" val="880537742"/>
                    </a:ext>
                  </a:extLst>
                </a:gridCol>
                <a:gridCol w="1137530">
                  <a:extLst>
                    <a:ext uri="{9D8B030D-6E8A-4147-A177-3AD203B41FA5}">
                      <a16:colId xmlns:a16="http://schemas.microsoft.com/office/drawing/2014/main" xmlns="" val="1517768622"/>
                    </a:ext>
                  </a:extLst>
                </a:gridCol>
                <a:gridCol w="1137530">
                  <a:extLst>
                    <a:ext uri="{9D8B030D-6E8A-4147-A177-3AD203B41FA5}">
                      <a16:colId xmlns:a16="http://schemas.microsoft.com/office/drawing/2014/main" xmlns="" val="2978191233"/>
                    </a:ext>
                  </a:extLst>
                </a:gridCol>
                <a:gridCol w="1137530">
                  <a:extLst>
                    <a:ext uri="{9D8B030D-6E8A-4147-A177-3AD203B41FA5}">
                      <a16:colId xmlns:a16="http://schemas.microsoft.com/office/drawing/2014/main" xmlns="" val="2397531235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检测项目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4A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u="none" strike="noStrike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r>
                        <a:rPr lang="zh-CN" alt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lang="en" sz="1600" u="none" strike="noStrike" dirty="0" err="1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kGy</a:t>
                      </a:r>
                      <a:endParaRPr lang="en" sz="1600" b="0" i="0" u="none" strike="noStrike" dirty="0">
                        <a:solidFill>
                          <a:schemeClr val="bg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6A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1000</a:t>
                      </a:r>
                      <a:r>
                        <a:rPr lang="zh-CN" alt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lang="en" sz="1600" u="none" strike="noStrike" dirty="0" err="1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kGy</a:t>
                      </a:r>
                      <a:endParaRPr lang="en" sz="1600" b="0" i="0" u="none" strike="noStrike" dirty="0">
                        <a:solidFill>
                          <a:schemeClr val="bg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6A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3000</a:t>
                      </a:r>
                      <a:r>
                        <a:rPr lang="zh-CN" alt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lang="en" sz="1600" u="none" strike="noStrike" dirty="0" err="1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kGy</a:t>
                      </a:r>
                      <a:endParaRPr lang="en" sz="1600" b="0" i="0" u="none" strike="noStrike" dirty="0">
                        <a:solidFill>
                          <a:schemeClr val="bg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6A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5000</a:t>
                      </a:r>
                      <a:r>
                        <a:rPr lang="zh-CN" alt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lang="en" altLang="zh-CN" sz="1600" u="none" strike="noStrike" dirty="0" err="1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kGy</a:t>
                      </a:r>
                      <a:endParaRPr lang="en" altLang="zh-CN" sz="1600" b="0" i="0" u="none" strike="noStrike" dirty="0">
                        <a:solidFill>
                          <a:schemeClr val="bg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6A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u="none" strike="noStrike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r>
                        <a:rPr lang="zh-CN" alt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lang="en" sz="1600" u="none" strike="noStrike" dirty="0" err="1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kGy</a:t>
                      </a:r>
                      <a:endParaRPr lang="en" sz="1600" b="0" i="0" u="none" strike="noStrike" dirty="0">
                        <a:solidFill>
                          <a:schemeClr val="bg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6A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1000</a:t>
                      </a:r>
                      <a:r>
                        <a:rPr lang="zh-CN" alt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lang="en" sz="1600" u="none" strike="noStrike" dirty="0" err="1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kGy</a:t>
                      </a:r>
                      <a:endParaRPr lang="en" sz="1600" b="0" i="0" u="none" strike="noStrike" dirty="0">
                        <a:solidFill>
                          <a:schemeClr val="bg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6A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3000</a:t>
                      </a:r>
                      <a:r>
                        <a:rPr lang="zh-CN" alt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lang="en" sz="1600" u="none" strike="noStrike" dirty="0" err="1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kGy</a:t>
                      </a:r>
                      <a:endParaRPr lang="en" sz="1600" b="0" i="0" u="none" strike="noStrike" dirty="0">
                        <a:solidFill>
                          <a:schemeClr val="bg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6A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5000</a:t>
                      </a:r>
                      <a:r>
                        <a:rPr lang="zh-CN" alt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lang="en" altLang="zh-CN" sz="1600" u="none" strike="noStrike" dirty="0" err="1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kGy</a:t>
                      </a:r>
                      <a:endParaRPr lang="en" altLang="zh-CN" sz="1600" b="0" i="0" u="none" strike="noStrike" dirty="0">
                        <a:solidFill>
                          <a:schemeClr val="bg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6A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725871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拉伸强度</a:t>
                      </a:r>
                      <a:r>
                        <a:rPr lang="zh-CN" altLang="en-US" sz="160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（</a:t>
                      </a:r>
                      <a:r>
                        <a:rPr lang="en-US" altLang="zh-CN" sz="160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MPa</a:t>
                      </a:r>
                      <a:r>
                        <a:rPr lang="zh-CN" altLang="en-US" sz="160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）</a:t>
                      </a:r>
                      <a:endParaRPr lang="en" sz="1600" u="none" strike="noStrike" kern="1200" dirty="0">
                        <a:solidFill>
                          <a:schemeClr val="bg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C6A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21.7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39.6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49.1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52.9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80.4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65.1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22.1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</a:p>
                  </a:txBody>
                  <a:tcPr marL="9525" marR="9525" marT="9525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0758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断裂伸长率</a:t>
                      </a:r>
                      <a:endParaRPr lang="en" sz="1600" b="0" i="0" u="none" strike="noStrike" dirty="0">
                        <a:solidFill>
                          <a:schemeClr val="bg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（</a:t>
                      </a:r>
                      <a:r>
                        <a:rPr lang="en-US" altLang="zh-CN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%</a:t>
                      </a:r>
                      <a:r>
                        <a:rPr lang="zh-CN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）</a:t>
                      </a:r>
                      <a:endParaRPr lang="en" sz="1600" b="0" i="0" u="none" strike="noStrike" dirty="0">
                        <a:solidFill>
                          <a:schemeClr val="bg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6A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21.80</a:t>
                      </a:r>
                    </a:p>
                  </a:txBody>
                  <a:tcPr marL="9525" marR="9525" marT="9525" marB="0"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3.75</a:t>
                      </a:r>
                    </a:p>
                  </a:txBody>
                  <a:tcPr marL="9525" marR="9525" marT="9525" marB="0"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3.12</a:t>
                      </a:r>
                    </a:p>
                  </a:txBody>
                  <a:tcPr marL="9525" marR="9525" marT="9525" marB="0"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2.91</a:t>
                      </a:r>
                    </a:p>
                  </a:txBody>
                  <a:tcPr marL="9525" marR="9525" marT="9525" marB="0"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16.97</a:t>
                      </a:r>
                    </a:p>
                  </a:txBody>
                  <a:tcPr marL="9525" marR="9525" marT="9525" marB="0"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2.54</a:t>
                      </a:r>
                    </a:p>
                  </a:txBody>
                  <a:tcPr marL="9525" marR="9525" marT="9525" marB="0"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2.29</a:t>
                      </a:r>
                    </a:p>
                  </a:txBody>
                  <a:tcPr marL="9525" marR="9525" marT="9525" marB="0"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</a:p>
                  </a:txBody>
                  <a:tcPr marL="9525" marR="9525" marT="9525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7560784"/>
                  </a:ext>
                </a:extLst>
              </a:tr>
            </a:tbl>
          </a:graphicData>
        </a:graphic>
      </p:graphicFrame>
      <p:sp>
        <p:nvSpPr>
          <p:cNvPr id="77" name="文本框 76">
            <a:extLst>
              <a:ext uri="{FF2B5EF4-FFF2-40B4-BE49-F238E27FC236}">
                <a16:creationId xmlns:a16="http://schemas.microsoft.com/office/drawing/2014/main" xmlns="" id="{B1684FE8-AE49-8B8E-E4EE-FE4A32277E34}"/>
              </a:ext>
            </a:extLst>
          </p:cNvPr>
          <p:cNvSpPr txBox="1"/>
          <p:nvPr/>
        </p:nvSpPr>
        <p:spPr>
          <a:xfrm>
            <a:off x="1351173" y="1851373"/>
            <a:ext cx="5659200" cy="374571"/>
          </a:xfrm>
          <a:prstGeom prst="roundRect">
            <a:avLst/>
          </a:prstGeom>
          <a:solidFill>
            <a:srgbClr val="004A86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1"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1600" dirty="0"/>
              <a:t>拉伸强度：</a:t>
            </a:r>
            <a:r>
              <a:rPr lang="zh-CN" altLang="en-US" sz="1600" b="0" dirty="0"/>
              <a:t>衡量材料在拉伸过程中抵抗断裂的能力。</a:t>
            </a: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xmlns="" id="{F7B376C8-0705-A003-405F-F9CA7CFF94C6}"/>
              </a:ext>
            </a:extLst>
          </p:cNvPr>
          <p:cNvSpPr txBox="1"/>
          <p:nvPr/>
        </p:nvSpPr>
        <p:spPr>
          <a:xfrm>
            <a:off x="7081261" y="1851372"/>
            <a:ext cx="4507680" cy="374571"/>
          </a:xfrm>
          <a:prstGeom prst="roundRect">
            <a:avLst/>
          </a:prstGeom>
          <a:solidFill>
            <a:srgbClr val="004A86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1"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1600" dirty="0"/>
              <a:t>断裂伸长率：</a:t>
            </a:r>
            <a:r>
              <a:rPr lang="zh-CN" altLang="en-US" sz="1600" b="0" dirty="0"/>
              <a:t>反映材料在拉伸过程中的变形能力。</a:t>
            </a: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xmlns="" id="{A372653F-18D5-7E35-2A2E-4EA40DAF4E86}"/>
              </a:ext>
            </a:extLst>
          </p:cNvPr>
          <p:cNvSpPr txBox="1">
            <a:spLocks/>
          </p:cNvSpPr>
          <p:nvPr/>
        </p:nvSpPr>
        <p:spPr>
          <a:xfrm>
            <a:off x="2509617" y="2748782"/>
            <a:ext cx="4500000" cy="324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4A86"/>
            </a:solidFill>
            <a:prstDash val="sysDash"/>
          </a:ln>
        </p:spPr>
        <p:txBody>
          <a:bodyPr vert="horz" wrap="none" lIns="0" tIns="0" rIns="0" bIns="0" rtlCol="0" anchor="ctr" anchorCtr="1">
            <a:noAutofit/>
          </a:bodyPr>
          <a:lstStyle>
            <a:defPPr>
              <a:defRPr lang="zh-CN"/>
            </a:defPPr>
            <a:lvl1pPr algn="ctr" fontAlgn="ctr">
              <a:defRPr kumimoji="1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sz="1600" b="1" dirty="0">
                <a:solidFill>
                  <a:srgbClr val="004A86"/>
                </a:solidFill>
              </a:rPr>
              <a:t>环氧树脂</a:t>
            </a:r>
            <a:endParaRPr lang="zh-CN" altLang="en-US" sz="1600" dirty="0">
              <a:solidFill>
                <a:srgbClr val="004A86"/>
              </a:solidFill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xmlns="" id="{DC8AF022-FC9D-539B-2B88-23F592D0B7D6}"/>
              </a:ext>
            </a:extLst>
          </p:cNvPr>
          <p:cNvSpPr txBox="1">
            <a:spLocks/>
          </p:cNvSpPr>
          <p:nvPr/>
        </p:nvSpPr>
        <p:spPr>
          <a:xfrm>
            <a:off x="7072058" y="2748782"/>
            <a:ext cx="4500000" cy="324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4A86"/>
            </a:solidFill>
            <a:prstDash val="sysDash"/>
          </a:ln>
        </p:spPr>
        <p:txBody>
          <a:bodyPr vert="horz" wrap="none" lIns="0" tIns="0" rIns="0" bIns="0" rtlCol="0" anchor="ctr" anchorCtr="1">
            <a:noAutofit/>
          </a:bodyPr>
          <a:lstStyle>
            <a:defPPr>
              <a:defRPr lang="zh-CN"/>
            </a:defPPr>
            <a:lvl1pPr algn="ctr" fontAlgn="ctr">
              <a:defRPr kumimoji="1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 sz="1600" b="1" dirty="0">
                <a:solidFill>
                  <a:srgbClr val="004A86"/>
                </a:solidFill>
              </a:rPr>
              <a:t>PET</a:t>
            </a:r>
            <a:endParaRPr lang="zh-CN" altLang="en-US" sz="1600" dirty="0">
              <a:solidFill>
                <a:srgbClr val="004A86"/>
              </a:solidFill>
            </a:endParaRPr>
          </a:p>
        </p:txBody>
      </p:sp>
      <p:sp>
        <p:nvSpPr>
          <p:cNvPr id="81" name="Freeform 36">
            <a:extLst>
              <a:ext uri="{FF2B5EF4-FFF2-40B4-BE49-F238E27FC236}">
                <a16:creationId xmlns:a16="http://schemas.microsoft.com/office/drawing/2014/main" xmlns="" id="{FAEDBB3E-E45A-C6AD-600A-DEFC4EAE0D77}"/>
              </a:ext>
            </a:extLst>
          </p:cNvPr>
          <p:cNvSpPr/>
          <p:nvPr/>
        </p:nvSpPr>
        <p:spPr bwMode="auto">
          <a:xfrm rot="8789321">
            <a:off x="7985718" y="3499330"/>
            <a:ext cx="484026" cy="463502"/>
          </a:xfrm>
          <a:custGeom>
            <a:avLst/>
            <a:gdLst>
              <a:gd name="T0" fmla="*/ 304 w 1714"/>
              <a:gd name="T1" fmla="*/ 0 h 1412"/>
              <a:gd name="T2" fmla="*/ 605 w 1714"/>
              <a:gd name="T3" fmla="*/ 354 h 1412"/>
              <a:gd name="T4" fmla="*/ 522 w 1714"/>
              <a:gd name="T5" fmla="*/ 353 h 1412"/>
              <a:gd name="T6" fmla="*/ 1322 w 1714"/>
              <a:gd name="T7" fmla="*/ 1069 h 1412"/>
              <a:gd name="T8" fmla="*/ 1335 w 1714"/>
              <a:gd name="T9" fmla="*/ 1065 h 1412"/>
              <a:gd name="T10" fmla="*/ 1582 w 1714"/>
              <a:gd name="T11" fmla="*/ 927 h 1412"/>
              <a:gd name="T12" fmla="*/ 1603 w 1714"/>
              <a:gd name="T13" fmla="*/ 513 h 1412"/>
              <a:gd name="T14" fmla="*/ 1622 w 1714"/>
              <a:gd name="T15" fmla="*/ 1025 h 1412"/>
              <a:gd name="T16" fmla="*/ 1154 w 1714"/>
              <a:gd name="T17" fmla="*/ 1346 h 1412"/>
              <a:gd name="T18" fmla="*/ 92 w 1714"/>
              <a:gd name="T19" fmla="*/ 351 h 1412"/>
              <a:gd name="T20" fmla="*/ 0 w 1714"/>
              <a:gd name="T21" fmla="*/ 350 h 1412"/>
              <a:gd name="T22" fmla="*/ 304 w 1714"/>
              <a:gd name="T23" fmla="*/ 0 h 1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14" h="1412">
                <a:moveTo>
                  <a:pt x="304" y="0"/>
                </a:moveTo>
                <a:cubicBezTo>
                  <a:pt x="605" y="354"/>
                  <a:pt x="605" y="354"/>
                  <a:pt x="605" y="354"/>
                </a:cubicBezTo>
                <a:cubicBezTo>
                  <a:pt x="522" y="353"/>
                  <a:pt x="522" y="353"/>
                  <a:pt x="522" y="353"/>
                </a:cubicBezTo>
                <a:cubicBezTo>
                  <a:pt x="546" y="769"/>
                  <a:pt x="944" y="1111"/>
                  <a:pt x="1322" y="1069"/>
                </a:cubicBezTo>
                <a:cubicBezTo>
                  <a:pt x="1326" y="1069"/>
                  <a:pt x="1331" y="1067"/>
                  <a:pt x="1335" y="1065"/>
                </a:cubicBezTo>
                <a:cubicBezTo>
                  <a:pt x="1429" y="1055"/>
                  <a:pt x="1520" y="1008"/>
                  <a:pt x="1582" y="927"/>
                </a:cubicBezTo>
                <a:cubicBezTo>
                  <a:pt x="1678" y="804"/>
                  <a:pt x="1682" y="638"/>
                  <a:pt x="1603" y="513"/>
                </a:cubicBezTo>
                <a:cubicBezTo>
                  <a:pt x="1714" y="674"/>
                  <a:pt x="1681" y="893"/>
                  <a:pt x="1622" y="1025"/>
                </a:cubicBezTo>
                <a:cubicBezTo>
                  <a:pt x="1534" y="1185"/>
                  <a:pt x="1366" y="1316"/>
                  <a:pt x="1154" y="1346"/>
                </a:cubicBezTo>
                <a:cubicBezTo>
                  <a:pt x="685" y="1412"/>
                  <a:pt x="89" y="1007"/>
                  <a:pt x="92" y="351"/>
                </a:cubicBezTo>
                <a:cubicBezTo>
                  <a:pt x="0" y="350"/>
                  <a:pt x="0" y="350"/>
                  <a:pt x="0" y="350"/>
                </a:cubicBezTo>
                <a:lnTo>
                  <a:pt x="304" y="0"/>
                </a:lnTo>
                <a:close/>
              </a:path>
            </a:pathLst>
          </a:custGeom>
          <a:solidFill>
            <a:srgbClr val="004A86"/>
          </a:solidFill>
          <a:ln>
            <a:noFill/>
          </a:ln>
        </p:spPr>
        <p:txBody>
          <a:bodyPr vert="horz" wrap="square" lIns="45715" tIns="22857" rIns="45715" bIns="22857" numCol="1" anchor="t" anchorCtr="0" compatLnSpc="1"/>
          <a:lstStyle/>
          <a:p>
            <a:endParaRPr lang="en-US" sz="900"/>
          </a:p>
        </p:txBody>
      </p:sp>
      <p:sp>
        <p:nvSpPr>
          <p:cNvPr id="82" name="Freeform 36">
            <a:extLst>
              <a:ext uri="{FF2B5EF4-FFF2-40B4-BE49-F238E27FC236}">
                <a16:creationId xmlns:a16="http://schemas.microsoft.com/office/drawing/2014/main" xmlns="" id="{1FAFF3C2-F8E7-3ABE-6937-214FFE155E16}"/>
              </a:ext>
            </a:extLst>
          </p:cNvPr>
          <p:cNvSpPr/>
          <p:nvPr/>
        </p:nvSpPr>
        <p:spPr bwMode="auto">
          <a:xfrm rot="8789321">
            <a:off x="9095750" y="3499330"/>
            <a:ext cx="484026" cy="463502"/>
          </a:xfrm>
          <a:custGeom>
            <a:avLst/>
            <a:gdLst>
              <a:gd name="T0" fmla="*/ 304 w 1714"/>
              <a:gd name="T1" fmla="*/ 0 h 1412"/>
              <a:gd name="T2" fmla="*/ 605 w 1714"/>
              <a:gd name="T3" fmla="*/ 354 h 1412"/>
              <a:gd name="T4" fmla="*/ 522 w 1714"/>
              <a:gd name="T5" fmla="*/ 353 h 1412"/>
              <a:gd name="T6" fmla="*/ 1322 w 1714"/>
              <a:gd name="T7" fmla="*/ 1069 h 1412"/>
              <a:gd name="T8" fmla="*/ 1335 w 1714"/>
              <a:gd name="T9" fmla="*/ 1065 h 1412"/>
              <a:gd name="T10" fmla="*/ 1582 w 1714"/>
              <a:gd name="T11" fmla="*/ 927 h 1412"/>
              <a:gd name="T12" fmla="*/ 1603 w 1714"/>
              <a:gd name="T13" fmla="*/ 513 h 1412"/>
              <a:gd name="T14" fmla="*/ 1622 w 1714"/>
              <a:gd name="T15" fmla="*/ 1025 h 1412"/>
              <a:gd name="T16" fmla="*/ 1154 w 1714"/>
              <a:gd name="T17" fmla="*/ 1346 h 1412"/>
              <a:gd name="T18" fmla="*/ 92 w 1714"/>
              <a:gd name="T19" fmla="*/ 351 h 1412"/>
              <a:gd name="T20" fmla="*/ 0 w 1714"/>
              <a:gd name="T21" fmla="*/ 350 h 1412"/>
              <a:gd name="T22" fmla="*/ 304 w 1714"/>
              <a:gd name="T23" fmla="*/ 0 h 1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14" h="1412">
                <a:moveTo>
                  <a:pt x="304" y="0"/>
                </a:moveTo>
                <a:cubicBezTo>
                  <a:pt x="605" y="354"/>
                  <a:pt x="605" y="354"/>
                  <a:pt x="605" y="354"/>
                </a:cubicBezTo>
                <a:cubicBezTo>
                  <a:pt x="522" y="353"/>
                  <a:pt x="522" y="353"/>
                  <a:pt x="522" y="353"/>
                </a:cubicBezTo>
                <a:cubicBezTo>
                  <a:pt x="546" y="769"/>
                  <a:pt x="944" y="1111"/>
                  <a:pt x="1322" y="1069"/>
                </a:cubicBezTo>
                <a:cubicBezTo>
                  <a:pt x="1326" y="1069"/>
                  <a:pt x="1331" y="1067"/>
                  <a:pt x="1335" y="1065"/>
                </a:cubicBezTo>
                <a:cubicBezTo>
                  <a:pt x="1429" y="1055"/>
                  <a:pt x="1520" y="1008"/>
                  <a:pt x="1582" y="927"/>
                </a:cubicBezTo>
                <a:cubicBezTo>
                  <a:pt x="1678" y="804"/>
                  <a:pt x="1682" y="638"/>
                  <a:pt x="1603" y="513"/>
                </a:cubicBezTo>
                <a:cubicBezTo>
                  <a:pt x="1714" y="674"/>
                  <a:pt x="1681" y="893"/>
                  <a:pt x="1622" y="1025"/>
                </a:cubicBezTo>
                <a:cubicBezTo>
                  <a:pt x="1534" y="1185"/>
                  <a:pt x="1366" y="1316"/>
                  <a:pt x="1154" y="1346"/>
                </a:cubicBezTo>
                <a:cubicBezTo>
                  <a:pt x="685" y="1412"/>
                  <a:pt x="89" y="1007"/>
                  <a:pt x="92" y="351"/>
                </a:cubicBezTo>
                <a:cubicBezTo>
                  <a:pt x="0" y="350"/>
                  <a:pt x="0" y="350"/>
                  <a:pt x="0" y="350"/>
                </a:cubicBezTo>
                <a:lnTo>
                  <a:pt x="304" y="0"/>
                </a:lnTo>
                <a:close/>
              </a:path>
            </a:pathLst>
          </a:custGeom>
          <a:solidFill>
            <a:srgbClr val="004A86"/>
          </a:solidFill>
          <a:ln>
            <a:noFill/>
          </a:ln>
        </p:spPr>
        <p:txBody>
          <a:bodyPr vert="horz" wrap="square" lIns="45715" tIns="22857" rIns="45715" bIns="22857" numCol="1" anchor="t" anchorCtr="0" compatLnSpc="1"/>
          <a:lstStyle/>
          <a:p>
            <a:endParaRPr lang="en-US" sz="900"/>
          </a:p>
        </p:txBody>
      </p:sp>
      <p:sp>
        <p:nvSpPr>
          <p:cNvPr id="83" name="Freeform 36">
            <a:extLst>
              <a:ext uri="{FF2B5EF4-FFF2-40B4-BE49-F238E27FC236}">
                <a16:creationId xmlns:a16="http://schemas.microsoft.com/office/drawing/2014/main" xmlns="" id="{66411B7B-9EE1-35AD-950B-71A354C57EA9}"/>
              </a:ext>
            </a:extLst>
          </p:cNvPr>
          <p:cNvSpPr/>
          <p:nvPr/>
        </p:nvSpPr>
        <p:spPr bwMode="auto">
          <a:xfrm rot="8789321">
            <a:off x="10210397" y="3501715"/>
            <a:ext cx="484026" cy="463502"/>
          </a:xfrm>
          <a:custGeom>
            <a:avLst/>
            <a:gdLst>
              <a:gd name="T0" fmla="*/ 304 w 1714"/>
              <a:gd name="T1" fmla="*/ 0 h 1412"/>
              <a:gd name="T2" fmla="*/ 605 w 1714"/>
              <a:gd name="T3" fmla="*/ 354 h 1412"/>
              <a:gd name="T4" fmla="*/ 522 w 1714"/>
              <a:gd name="T5" fmla="*/ 353 h 1412"/>
              <a:gd name="T6" fmla="*/ 1322 w 1714"/>
              <a:gd name="T7" fmla="*/ 1069 h 1412"/>
              <a:gd name="T8" fmla="*/ 1335 w 1714"/>
              <a:gd name="T9" fmla="*/ 1065 h 1412"/>
              <a:gd name="T10" fmla="*/ 1582 w 1714"/>
              <a:gd name="T11" fmla="*/ 927 h 1412"/>
              <a:gd name="T12" fmla="*/ 1603 w 1714"/>
              <a:gd name="T13" fmla="*/ 513 h 1412"/>
              <a:gd name="T14" fmla="*/ 1622 w 1714"/>
              <a:gd name="T15" fmla="*/ 1025 h 1412"/>
              <a:gd name="T16" fmla="*/ 1154 w 1714"/>
              <a:gd name="T17" fmla="*/ 1346 h 1412"/>
              <a:gd name="T18" fmla="*/ 92 w 1714"/>
              <a:gd name="T19" fmla="*/ 351 h 1412"/>
              <a:gd name="T20" fmla="*/ 0 w 1714"/>
              <a:gd name="T21" fmla="*/ 350 h 1412"/>
              <a:gd name="T22" fmla="*/ 304 w 1714"/>
              <a:gd name="T23" fmla="*/ 0 h 1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14" h="1412">
                <a:moveTo>
                  <a:pt x="304" y="0"/>
                </a:moveTo>
                <a:cubicBezTo>
                  <a:pt x="605" y="354"/>
                  <a:pt x="605" y="354"/>
                  <a:pt x="605" y="354"/>
                </a:cubicBezTo>
                <a:cubicBezTo>
                  <a:pt x="522" y="353"/>
                  <a:pt x="522" y="353"/>
                  <a:pt x="522" y="353"/>
                </a:cubicBezTo>
                <a:cubicBezTo>
                  <a:pt x="546" y="769"/>
                  <a:pt x="944" y="1111"/>
                  <a:pt x="1322" y="1069"/>
                </a:cubicBezTo>
                <a:cubicBezTo>
                  <a:pt x="1326" y="1069"/>
                  <a:pt x="1331" y="1067"/>
                  <a:pt x="1335" y="1065"/>
                </a:cubicBezTo>
                <a:cubicBezTo>
                  <a:pt x="1429" y="1055"/>
                  <a:pt x="1520" y="1008"/>
                  <a:pt x="1582" y="927"/>
                </a:cubicBezTo>
                <a:cubicBezTo>
                  <a:pt x="1678" y="804"/>
                  <a:pt x="1682" y="638"/>
                  <a:pt x="1603" y="513"/>
                </a:cubicBezTo>
                <a:cubicBezTo>
                  <a:pt x="1714" y="674"/>
                  <a:pt x="1681" y="893"/>
                  <a:pt x="1622" y="1025"/>
                </a:cubicBezTo>
                <a:cubicBezTo>
                  <a:pt x="1534" y="1185"/>
                  <a:pt x="1366" y="1316"/>
                  <a:pt x="1154" y="1346"/>
                </a:cubicBezTo>
                <a:cubicBezTo>
                  <a:pt x="685" y="1412"/>
                  <a:pt x="89" y="1007"/>
                  <a:pt x="92" y="351"/>
                </a:cubicBezTo>
                <a:cubicBezTo>
                  <a:pt x="0" y="350"/>
                  <a:pt x="0" y="350"/>
                  <a:pt x="0" y="350"/>
                </a:cubicBezTo>
                <a:lnTo>
                  <a:pt x="304" y="0"/>
                </a:lnTo>
                <a:close/>
              </a:path>
            </a:pathLst>
          </a:custGeom>
          <a:solidFill>
            <a:srgbClr val="004A86"/>
          </a:solidFill>
          <a:ln>
            <a:noFill/>
          </a:ln>
        </p:spPr>
        <p:txBody>
          <a:bodyPr vert="horz" wrap="square" lIns="45715" tIns="22857" rIns="45715" bIns="22857" numCol="1" anchor="t" anchorCtr="0" compatLnSpc="1"/>
          <a:lstStyle/>
          <a:p>
            <a:endParaRPr lang="en-US" sz="900"/>
          </a:p>
        </p:txBody>
      </p:sp>
      <p:sp>
        <p:nvSpPr>
          <p:cNvPr id="84" name="Freeform 36">
            <a:extLst>
              <a:ext uri="{FF2B5EF4-FFF2-40B4-BE49-F238E27FC236}">
                <a16:creationId xmlns:a16="http://schemas.microsoft.com/office/drawing/2014/main" xmlns="" id="{D8838080-5BCF-48BE-2E57-09B1AD8A554B}"/>
              </a:ext>
            </a:extLst>
          </p:cNvPr>
          <p:cNvSpPr/>
          <p:nvPr/>
        </p:nvSpPr>
        <p:spPr bwMode="auto">
          <a:xfrm rot="12810679" flipV="1">
            <a:off x="3389427" y="3565719"/>
            <a:ext cx="484026" cy="463502"/>
          </a:xfrm>
          <a:custGeom>
            <a:avLst/>
            <a:gdLst>
              <a:gd name="T0" fmla="*/ 304 w 1714"/>
              <a:gd name="T1" fmla="*/ 0 h 1412"/>
              <a:gd name="T2" fmla="*/ 605 w 1714"/>
              <a:gd name="T3" fmla="*/ 354 h 1412"/>
              <a:gd name="T4" fmla="*/ 522 w 1714"/>
              <a:gd name="T5" fmla="*/ 353 h 1412"/>
              <a:gd name="T6" fmla="*/ 1322 w 1714"/>
              <a:gd name="T7" fmla="*/ 1069 h 1412"/>
              <a:gd name="T8" fmla="*/ 1335 w 1714"/>
              <a:gd name="T9" fmla="*/ 1065 h 1412"/>
              <a:gd name="T10" fmla="*/ 1582 w 1714"/>
              <a:gd name="T11" fmla="*/ 927 h 1412"/>
              <a:gd name="T12" fmla="*/ 1603 w 1714"/>
              <a:gd name="T13" fmla="*/ 513 h 1412"/>
              <a:gd name="T14" fmla="*/ 1622 w 1714"/>
              <a:gd name="T15" fmla="*/ 1025 h 1412"/>
              <a:gd name="T16" fmla="*/ 1154 w 1714"/>
              <a:gd name="T17" fmla="*/ 1346 h 1412"/>
              <a:gd name="T18" fmla="*/ 92 w 1714"/>
              <a:gd name="T19" fmla="*/ 351 h 1412"/>
              <a:gd name="T20" fmla="*/ 0 w 1714"/>
              <a:gd name="T21" fmla="*/ 350 h 1412"/>
              <a:gd name="T22" fmla="*/ 304 w 1714"/>
              <a:gd name="T23" fmla="*/ 0 h 1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14" h="1412">
                <a:moveTo>
                  <a:pt x="304" y="0"/>
                </a:moveTo>
                <a:cubicBezTo>
                  <a:pt x="605" y="354"/>
                  <a:pt x="605" y="354"/>
                  <a:pt x="605" y="354"/>
                </a:cubicBezTo>
                <a:cubicBezTo>
                  <a:pt x="522" y="353"/>
                  <a:pt x="522" y="353"/>
                  <a:pt x="522" y="353"/>
                </a:cubicBezTo>
                <a:cubicBezTo>
                  <a:pt x="546" y="769"/>
                  <a:pt x="944" y="1111"/>
                  <a:pt x="1322" y="1069"/>
                </a:cubicBezTo>
                <a:cubicBezTo>
                  <a:pt x="1326" y="1069"/>
                  <a:pt x="1331" y="1067"/>
                  <a:pt x="1335" y="1065"/>
                </a:cubicBezTo>
                <a:cubicBezTo>
                  <a:pt x="1429" y="1055"/>
                  <a:pt x="1520" y="1008"/>
                  <a:pt x="1582" y="927"/>
                </a:cubicBezTo>
                <a:cubicBezTo>
                  <a:pt x="1678" y="804"/>
                  <a:pt x="1682" y="638"/>
                  <a:pt x="1603" y="513"/>
                </a:cubicBezTo>
                <a:cubicBezTo>
                  <a:pt x="1714" y="674"/>
                  <a:pt x="1681" y="893"/>
                  <a:pt x="1622" y="1025"/>
                </a:cubicBezTo>
                <a:cubicBezTo>
                  <a:pt x="1534" y="1185"/>
                  <a:pt x="1366" y="1316"/>
                  <a:pt x="1154" y="1346"/>
                </a:cubicBezTo>
                <a:cubicBezTo>
                  <a:pt x="685" y="1412"/>
                  <a:pt x="89" y="1007"/>
                  <a:pt x="92" y="351"/>
                </a:cubicBezTo>
                <a:cubicBezTo>
                  <a:pt x="0" y="350"/>
                  <a:pt x="0" y="350"/>
                  <a:pt x="0" y="350"/>
                </a:cubicBezTo>
                <a:lnTo>
                  <a:pt x="304" y="0"/>
                </a:lnTo>
                <a:close/>
              </a:path>
            </a:pathLst>
          </a:custGeom>
          <a:solidFill>
            <a:srgbClr val="EC6A05"/>
          </a:solidFill>
          <a:ln>
            <a:noFill/>
          </a:ln>
        </p:spPr>
        <p:txBody>
          <a:bodyPr vert="horz" wrap="square" lIns="45715" tIns="22857" rIns="45715" bIns="22857" numCol="1" anchor="t" anchorCtr="0" compatLnSpc="1"/>
          <a:lstStyle/>
          <a:p>
            <a:endParaRPr lang="en-US" sz="900"/>
          </a:p>
        </p:txBody>
      </p:sp>
      <p:sp>
        <p:nvSpPr>
          <p:cNvPr id="85" name="Freeform 36">
            <a:extLst>
              <a:ext uri="{FF2B5EF4-FFF2-40B4-BE49-F238E27FC236}">
                <a16:creationId xmlns:a16="http://schemas.microsoft.com/office/drawing/2014/main" xmlns="" id="{515A8C77-2D93-BD90-539B-89B107C611BD}"/>
              </a:ext>
            </a:extLst>
          </p:cNvPr>
          <p:cNvSpPr/>
          <p:nvPr/>
        </p:nvSpPr>
        <p:spPr bwMode="auto">
          <a:xfrm rot="12810679" flipV="1">
            <a:off x="4499458" y="3565720"/>
            <a:ext cx="484026" cy="463502"/>
          </a:xfrm>
          <a:custGeom>
            <a:avLst/>
            <a:gdLst>
              <a:gd name="T0" fmla="*/ 304 w 1714"/>
              <a:gd name="T1" fmla="*/ 0 h 1412"/>
              <a:gd name="T2" fmla="*/ 605 w 1714"/>
              <a:gd name="T3" fmla="*/ 354 h 1412"/>
              <a:gd name="T4" fmla="*/ 522 w 1714"/>
              <a:gd name="T5" fmla="*/ 353 h 1412"/>
              <a:gd name="T6" fmla="*/ 1322 w 1714"/>
              <a:gd name="T7" fmla="*/ 1069 h 1412"/>
              <a:gd name="T8" fmla="*/ 1335 w 1714"/>
              <a:gd name="T9" fmla="*/ 1065 h 1412"/>
              <a:gd name="T10" fmla="*/ 1582 w 1714"/>
              <a:gd name="T11" fmla="*/ 927 h 1412"/>
              <a:gd name="T12" fmla="*/ 1603 w 1714"/>
              <a:gd name="T13" fmla="*/ 513 h 1412"/>
              <a:gd name="T14" fmla="*/ 1622 w 1714"/>
              <a:gd name="T15" fmla="*/ 1025 h 1412"/>
              <a:gd name="T16" fmla="*/ 1154 w 1714"/>
              <a:gd name="T17" fmla="*/ 1346 h 1412"/>
              <a:gd name="T18" fmla="*/ 92 w 1714"/>
              <a:gd name="T19" fmla="*/ 351 h 1412"/>
              <a:gd name="T20" fmla="*/ 0 w 1714"/>
              <a:gd name="T21" fmla="*/ 350 h 1412"/>
              <a:gd name="T22" fmla="*/ 304 w 1714"/>
              <a:gd name="T23" fmla="*/ 0 h 1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14" h="1412">
                <a:moveTo>
                  <a:pt x="304" y="0"/>
                </a:moveTo>
                <a:cubicBezTo>
                  <a:pt x="605" y="354"/>
                  <a:pt x="605" y="354"/>
                  <a:pt x="605" y="354"/>
                </a:cubicBezTo>
                <a:cubicBezTo>
                  <a:pt x="522" y="353"/>
                  <a:pt x="522" y="353"/>
                  <a:pt x="522" y="353"/>
                </a:cubicBezTo>
                <a:cubicBezTo>
                  <a:pt x="546" y="769"/>
                  <a:pt x="944" y="1111"/>
                  <a:pt x="1322" y="1069"/>
                </a:cubicBezTo>
                <a:cubicBezTo>
                  <a:pt x="1326" y="1069"/>
                  <a:pt x="1331" y="1067"/>
                  <a:pt x="1335" y="1065"/>
                </a:cubicBezTo>
                <a:cubicBezTo>
                  <a:pt x="1429" y="1055"/>
                  <a:pt x="1520" y="1008"/>
                  <a:pt x="1582" y="927"/>
                </a:cubicBezTo>
                <a:cubicBezTo>
                  <a:pt x="1678" y="804"/>
                  <a:pt x="1682" y="638"/>
                  <a:pt x="1603" y="513"/>
                </a:cubicBezTo>
                <a:cubicBezTo>
                  <a:pt x="1714" y="674"/>
                  <a:pt x="1681" y="893"/>
                  <a:pt x="1622" y="1025"/>
                </a:cubicBezTo>
                <a:cubicBezTo>
                  <a:pt x="1534" y="1185"/>
                  <a:pt x="1366" y="1316"/>
                  <a:pt x="1154" y="1346"/>
                </a:cubicBezTo>
                <a:cubicBezTo>
                  <a:pt x="685" y="1412"/>
                  <a:pt x="89" y="1007"/>
                  <a:pt x="92" y="351"/>
                </a:cubicBezTo>
                <a:cubicBezTo>
                  <a:pt x="0" y="350"/>
                  <a:pt x="0" y="350"/>
                  <a:pt x="0" y="350"/>
                </a:cubicBezTo>
                <a:lnTo>
                  <a:pt x="304" y="0"/>
                </a:lnTo>
                <a:close/>
              </a:path>
            </a:pathLst>
          </a:custGeom>
          <a:solidFill>
            <a:srgbClr val="EC6A05"/>
          </a:solidFill>
          <a:ln>
            <a:noFill/>
          </a:ln>
        </p:spPr>
        <p:txBody>
          <a:bodyPr vert="horz" wrap="square" lIns="45715" tIns="22857" rIns="45715" bIns="22857" numCol="1" anchor="t" anchorCtr="0" compatLnSpc="1"/>
          <a:lstStyle/>
          <a:p>
            <a:endParaRPr lang="en-US" sz="900"/>
          </a:p>
        </p:txBody>
      </p:sp>
      <p:sp>
        <p:nvSpPr>
          <p:cNvPr id="86" name="Freeform 36">
            <a:extLst>
              <a:ext uri="{FF2B5EF4-FFF2-40B4-BE49-F238E27FC236}">
                <a16:creationId xmlns:a16="http://schemas.microsoft.com/office/drawing/2014/main" xmlns="" id="{9912159A-2031-B5E0-2876-100C920F8910}"/>
              </a:ext>
            </a:extLst>
          </p:cNvPr>
          <p:cNvSpPr/>
          <p:nvPr/>
        </p:nvSpPr>
        <p:spPr bwMode="auto">
          <a:xfrm rot="12810679" flipV="1">
            <a:off x="5687571" y="3565717"/>
            <a:ext cx="484026" cy="463502"/>
          </a:xfrm>
          <a:custGeom>
            <a:avLst/>
            <a:gdLst>
              <a:gd name="T0" fmla="*/ 304 w 1714"/>
              <a:gd name="T1" fmla="*/ 0 h 1412"/>
              <a:gd name="T2" fmla="*/ 605 w 1714"/>
              <a:gd name="T3" fmla="*/ 354 h 1412"/>
              <a:gd name="T4" fmla="*/ 522 w 1714"/>
              <a:gd name="T5" fmla="*/ 353 h 1412"/>
              <a:gd name="T6" fmla="*/ 1322 w 1714"/>
              <a:gd name="T7" fmla="*/ 1069 h 1412"/>
              <a:gd name="T8" fmla="*/ 1335 w 1714"/>
              <a:gd name="T9" fmla="*/ 1065 h 1412"/>
              <a:gd name="T10" fmla="*/ 1582 w 1714"/>
              <a:gd name="T11" fmla="*/ 927 h 1412"/>
              <a:gd name="T12" fmla="*/ 1603 w 1714"/>
              <a:gd name="T13" fmla="*/ 513 h 1412"/>
              <a:gd name="T14" fmla="*/ 1622 w 1714"/>
              <a:gd name="T15" fmla="*/ 1025 h 1412"/>
              <a:gd name="T16" fmla="*/ 1154 w 1714"/>
              <a:gd name="T17" fmla="*/ 1346 h 1412"/>
              <a:gd name="T18" fmla="*/ 92 w 1714"/>
              <a:gd name="T19" fmla="*/ 351 h 1412"/>
              <a:gd name="T20" fmla="*/ 0 w 1714"/>
              <a:gd name="T21" fmla="*/ 350 h 1412"/>
              <a:gd name="T22" fmla="*/ 304 w 1714"/>
              <a:gd name="T23" fmla="*/ 0 h 1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14" h="1412">
                <a:moveTo>
                  <a:pt x="304" y="0"/>
                </a:moveTo>
                <a:cubicBezTo>
                  <a:pt x="605" y="354"/>
                  <a:pt x="605" y="354"/>
                  <a:pt x="605" y="354"/>
                </a:cubicBezTo>
                <a:cubicBezTo>
                  <a:pt x="522" y="353"/>
                  <a:pt x="522" y="353"/>
                  <a:pt x="522" y="353"/>
                </a:cubicBezTo>
                <a:cubicBezTo>
                  <a:pt x="546" y="769"/>
                  <a:pt x="944" y="1111"/>
                  <a:pt x="1322" y="1069"/>
                </a:cubicBezTo>
                <a:cubicBezTo>
                  <a:pt x="1326" y="1069"/>
                  <a:pt x="1331" y="1067"/>
                  <a:pt x="1335" y="1065"/>
                </a:cubicBezTo>
                <a:cubicBezTo>
                  <a:pt x="1429" y="1055"/>
                  <a:pt x="1520" y="1008"/>
                  <a:pt x="1582" y="927"/>
                </a:cubicBezTo>
                <a:cubicBezTo>
                  <a:pt x="1678" y="804"/>
                  <a:pt x="1682" y="638"/>
                  <a:pt x="1603" y="513"/>
                </a:cubicBezTo>
                <a:cubicBezTo>
                  <a:pt x="1714" y="674"/>
                  <a:pt x="1681" y="893"/>
                  <a:pt x="1622" y="1025"/>
                </a:cubicBezTo>
                <a:cubicBezTo>
                  <a:pt x="1534" y="1185"/>
                  <a:pt x="1366" y="1316"/>
                  <a:pt x="1154" y="1346"/>
                </a:cubicBezTo>
                <a:cubicBezTo>
                  <a:pt x="685" y="1412"/>
                  <a:pt x="89" y="1007"/>
                  <a:pt x="92" y="351"/>
                </a:cubicBezTo>
                <a:cubicBezTo>
                  <a:pt x="0" y="350"/>
                  <a:pt x="0" y="350"/>
                  <a:pt x="0" y="350"/>
                </a:cubicBezTo>
                <a:lnTo>
                  <a:pt x="304" y="0"/>
                </a:lnTo>
                <a:close/>
              </a:path>
            </a:pathLst>
          </a:custGeom>
          <a:solidFill>
            <a:srgbClr val="EC6A05"/>
          </a:solidFill>
          <a:ln>
            <a:noFill/>
          </a:ln>
        </p:spPr>
        <p:txBody>
          <a:bodyPr vert="horz" wrap="square" lIns="45715" tIns="22857" rIns="45715" bIns="22857" numCol="1" anchor="t" anchorCtr="0" compatLnSpc="1"/>
          <a:lstStyle/>
          <a:p>
            <a:endParaRPr lang="en-US" sz="900"/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xmlns="" id="{AA24032C-E3C6-4EF5-CCA9-B71BC8420F4A}"/>
              </a:ext>
            </a:extLst>
          </p:cNvPr>
          <p:cNvSpPr txBox="1"/>
          <p:nvPr/>
        </p:nvSpPr>
        <p:spPr>
          <a:xfrm>
            <a:off x="1298155" y="5780499"/>
            <a:ext cx="10237769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zh-CN" altLang="en-US" dirty="0">
                <a:solidFill>
                  <a:srgbClr val="004A8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随辐照剂量的增加，</a:t>
            </a:r>
            <a:r>
              <a:rPr kumimoji="1" lang="zh-CN" altLang="en-US" b="1" dirty="0">
                <a:solidFill>
                  <a:srgbClr val="E5040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环氧树脂</a:t>
            </a:r>
            <a:r>
              <a:rPr kumimoji="1" lang="zh-CN" altLang="en-US" dirty="0">
                <a:solidFill>
                  <a:srgbClr val="0352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的拉伸强度不断</a:t>
            </a:r>
            <a:r>
              <a:rPr kumimoji="1" lang="zh-CN" altLang="en-US" b="1" dirty="0">
                <a:solidFill>
                  <a:srgbClr val="E5040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提高</a:t>
            </a:r>
            <a:r>
              <a:rPr kumimoji="1" lang="zh-CN" altLang="en-US" dirty="0">
                <a:solidFill>
                  <a:srgbClr val="0352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，而</a:t>
            </a:r>
            <a:r>
              <a:rPr kumimoji="1" lang="en-US" altLang="zh-CN" b="1" dirty="0">
                <a:solidFill>
                  <a:srgbClr val="E5040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PET</a:t>
            </a:r>
            <a:r>
              <a:rPr kumimoji="1" lang="zh-CN" altLang="en-US" dirty="0">
                <a:solidFill>
                  <a:srgbClr val="0352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的拉伸强度却不断</a:t>
            </a:r>
            <a:r>
              <a:rPr kumimoji="1" lang="zh-CN" altLang="en-US" b="1" dirty="0">
                <a:solidFill>
                  <a:srgbClr val="E5040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降低</a:t>
            </a:r>
            <a:r>
              <a:rPr kumimoji="1" lang="zh-CN" altLang="en-US" b="1" dirty="0">
                <a:solidFill>
                  <a:srgbClr val="0352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。</a:t>
            </a:r>
            <a:endParaRPr kumimoji="1" lang="zh-CN" altLang="en-US" dirty="0">
              <a:solidFill>
                <a:srgbClr val="03528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88" name="图片 87">
            <a:extLst>
              <a:ext uri="{FF2B5EF4-FFF2-40B4-BE49-F238E27FC236}">
                <a16:creationId xmlns:a16="http://schemas.microsoft.com/office/drawing/2014/main" xmlns="" id="{7E87AA41-6765-E5FD-82F3-D97CC5748389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816" y="4948900"/>
            <a:ext cx="1234800" cy="831600"/>
          </a:xfrm>
          <a:prstGeom prst="rect">
            <a:avLst/>
          </a:prstGeom>
          <a:ln w="28575">
            <a:solidFill>
              <a:srgbClr val="004A86"/>
            </a:solidFill>
            <a:prstDash val="dash"/>
          </a:ln>
        </p:spPr>
      </p:pic>
      <p:sp>
        <p:nvSpPr>
          <p:cNvPr id="89" name="矩形 88">
            <a:extLst>
              <a:ext uri="{FF2B5EF4-FFF2-40B4-BE49-F238E27FC236}">
                <a16:creationId xmlns:a16="http://schemas.microsoft.com/office/drawing/2014/main" xmlns="" id="{16C8591A-DAEB-585A-53EA-737A2BE2825A}"/>
              </a:ext>
            </a:extLst>
          </p:cNvPr>
          <p:cNvSpPr/>
          <p:nvPr/>
        </p:nvSpPr>
        <p:spPr>
          <a:xfrm>
            <a:off x="10782145" y="3547791"/>
            <a:ext cx="482143" cy="972557"/>
          </a:xfrm>
          <a:prstGeom prst="rect">
            <a:avLst/>
          </a:prstGeom>
          <a:solidFill>
            <a:srgbClr val="E50404">
              <a:alpha val="4026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0" name="下箭头 89">
            <a:extLst>
              <a:ext uri="{FF2B5EF4-FFF2-40B4-BE49-F238E27FC236}">
                <a16:creationId xmlns:a16="http://schemas.microsoft.com/office/drawing/2014/main" xmlns="" id="{A652B71B-E4EC-1AD1-752B-7F296E6CF1DB}"/>
              </a:ext>
            </a:extLst>
          </p:cNvPr>
          <p:cNvSpPr/>
          <p:nvPr/>
        </p:nvSpPr>
        <p:spPr>
          <a:xfrm>
            <a:off x="10939435" y="4590624"/>
            <a:ext cx="167561" cy="288000"/>
          </a:xfrm>
          <a:prstGeom prst="downArrow">
            <a:avLst/>
          </a:prstGeom>
          <a:solidFill>
            <a:srgbClr val="E5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xmlns="" id="{839417CE-5389-825B-F240-878AB9E81529}"/>
              </a:ext>
            </a:extLst>
          </p:cNvPr>
          <p:cNvSpPr txBox="1"/>
          <p:nvPr/>
        </p:nvSpPr>
        <p:spPr>
          <a:xfrm>
            <a:off x="4021785" y="5175994"/>
            <a:ext cx="6452093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>
                <a:solidFill>
                  <a:srgbClr val="0352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注：装载样条完毕，未进行拉伸操作，样条即从端口断裂，无法测取有效数据。</a:t>
            </a:r>
          </a:p>
        </p:txBody>
      </p:sp>
    </p:spTree>
    <p:extLst>
      <p:ext uri="{BB962C8B-B14F-4D97-AF65-F5344CB8AC3E}">
        <p14:creationId xmlns:p14="http://schemas.microsoft.com/office/powerpoint/2010/main" val="4277598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3"/>
          <p:cNvSpPr>
            <a:spLocks noGrp="1"/>
          </p:cNvSpPr>
          <p:nvPr>
            <p:ph type="title"/>
          </p:nvPr>
        </p:nvSpPr>
        <p:spPr>
          <a:xfrm>
            <a:off x="623392" y="128896"/>
            <a:ext cx="10763325" cy="725470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+mj-lt"/>
                <a:cs typeface="微软雅黑" panose="020B0503020204020204" pitchFamily="34" charset="-122"/>
              </a:rPr>
              <a:t>Dipole-</a:t>
            </a:r>
            <a:r>
              <a:rPr lang="en-US" altLang="zh-CN" dirty="0" err="1">
                <a:solidFill>
                  <a:srgbClr val="FF0000"/>
                </a:solidFill>
                <a:latin typeface="+mj-lt"/>
                <a:cs typeface="微软雅黑" panose="020B0503020204020204" pitchFamily="34" charset="-122"/>
              </a:rPr>
              <a:t>sextupole</a:t>
            </a:r>
            <a:r>
              <a:rPr lang="en-US" altLang="zh-CN" dirty="0">
                <a:solidFill>
                  <a:srgbClr val="FF0000"/>
                </a:solidFill>
                <a:latin typeface="+mj-lt"/>
                <a:cs typeface="微软雅黑" panose="020B0503020204020204" pitchFamily="34" charset="-122"/>
              </a:rPr>
              <a:t> combined magnet for the </a:t>
            </a:r>
            <a:r>
              <a:rPr lang="en-US" altLang="zh-CN" dirty="0" smtClean="0">
                <a:solidFill>
                  <a:srgbClr val="FF0000"/>
                </a:solidFill>
                <a:latin typeface="+mj-lt"/>
                <a:cs typeface="微软雅黑" panose="020B0503020204020204" pitchFamily="34" charset="-122"/>
              </a:rPr>
              <a:t>Booster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F89CFB8D-E277-3EA6-545E-F9B63CB849F8}"/>
              </a:ext>
            </a:extLst>
          </p:cNvPr>
          <p:cNvSpPr txBox="1"/>
          <p:nvPr/>
        </p:nvSpPr>
        <p:spPr>
          <a:xfrm>
            <a:off x="514520" y="1312212"/>
            <a:ext cx="247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>
                <a:solidFill>
                  <a:srgbClr val="0352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2</a:t>
            </a:r>
            <a:r>
              <a:rPr kumimoji="1" lang="zh-CN" altLang="en-US" b="1" dirty="0" smtClean="0">
                <a:solidFill>
                  <a:srgbClr val="0352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） </a:t>
            </a:r>
            <a:r>
              <a:rPr kumimoji="1" lang="zh-CN" altLang="en-US" b="1" dirty="0">
                <a:solidFill>
                  <a:srgbClr val="0352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弯曲强度测试结果</a:t>
            </a:r>
            <a:endParaRPr kumimoji="1" lang="zh-CN" altLang="en-US" b="1" dirty="0">
              <a:solidFill>
                <a:srgbClr val="03528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2" name="任意形状 3">
            <a:extLst>
              <a:ext uri="{FF2B5EF4-FFF2-40B4-BE49-F238E27FC236}">
                <a16:creationId xmlns:a16="http://schemas.microsoft.com/office/drawing/2014/main" xmlns="" id="{7A6838BC-40E8-FD40-9907-1616C9D8543B}"/>
              </a:ext>
            </a:extLst>
          </p:cNvPr>
          <p:cNvSpPr/>
          <p:nvPr/>
        </p:nvSpPr>
        <p:spPr bwMode="auto">
          <a:xfrm>
            <a:off x="281714" y="1312212"/>
            <a:ext cx="193911" cy="369332"/>
          </a:xfrm>
          <a:custGeom>
            <a:avLst/>
            <a:gdLst>
              <a:gd name="connsiteX0" fmla="*/ 11454 w 240241"/>
              <a:gd name="connsiteY0" fmla="*/ 0 h 457574"/>
              <a:gd name="connsiteX1" fmla="*/ 240241 w 240241"/>
              <a:gd name="connsiteY1" fmla="*/ 228787 h 457574"/>
              <a:gd name="connsiteX2" fmla="*/ 11454 w 240241"/>
              <a:gd name="connsiteY2" fmla="*/ 457574 h 457574"/>
              <a:gd name="connsiteX3" fmla="*/ 0 w 240241"/>
              <a:gd name="connsiteY3" fmla="*/ 456419 h 457574"/>
              <a:gd name="connsiteX4" fmla="*/ 0 w 240241"/>
              <a:gd name="connsiteY4" fmla="*/ 1155 h 45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241" h="457574">
                <a:moveTo>
                  <a:pt x="11454" y="0"/>
                </a:moveTo>
                <a:cubicBezTo>
                  <a:pt x="137810" y="0"/>
                  <a:pt x="240241" y="102431"/>
                  <a:pt x="240241" y="228787"/>
                </a:cubicBezTo>
                <a:cubicBezTo>
                  <a:pt x="240241" y="355143"/>
                  <a:pt x="137810" y="457574"/>
                  <a:pt x="11454" y="457574"/>
                </a:cubicBezTo>
                <a:lnTo>
                  <a:pt x="0" y="456419"/>
                </a:lnTo>
                <a:lnTo>
                  <a:pt x="0" y="1155"/>
                </a:lnTo>
                <a:close/>
              </a:path>
            </a:pathLst>
          </a:custGeom>
          <a:solidFill>
            <a:srgbClr val="EC6A05"/>
          </a:solidFill>
          <a:ln>
            <a:noFill/>
          </a:ln>
          <a:effectLst/>
        </p:spPr>
        <p:txBody>
          <a:bodyPr wrap="square" rtlCol="0" anchor="ctr">
            <a:noAutofit/>
          </a:bodyPr>
          <a:lstStyle/>
          <a:p>
            <a:pPr algn="ctr" defTabSz="91440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kumimoji="1" lang="zh-CN" altLang="en-US" b="1" dirty="0">
              <a:solidFill>
                <a:schemeClr val="bg1">
                  <a:lumMod val="95000"/>
                </a:schemeClr>
              </a:solidFill>
              <a:latin typeface="+mn-ea"/>
              <a:sym typeface="微软雅黑" panose="020B0503020204020204" pitchFamily="34" charset="-122"/>
            </a:endParaRPr>
          </a:p>
        </p:txBody>
      </p:sp>
      <p:graphicFrame>
        <p:nvGraphicFramePr>
          <p:cNvPr id="23" name="表格 22">
            <a:extLst>
              <a:ext uri="{FF2B5EF4-FFF2-40B4-BE49-F238E27FC236}">
                <a16:creationId xmlns:a16="http://schemas.microsoft.com/office/drawing/2014/main" xmlns="" id="{C83691DE-FC77-B4DA-1C6D-EDEC95BA08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206059"/>
              </p:ext>
            </p:extLst>
          </p:nvPr>
        </p:nvGraphicFramePr>
        <p:xfrm>
          <a:off x="1258830" y="3137390"/>
          <a:ext cx="10237770" cy="14264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7530">
                  <a:extLst>
                    <a:ext uri="{9D8B030D-6E8A-4147-A177-3AD203B41FA5}">
                      <a16:colId xmlns:a16="http://schemas.microsoft.com/office/drawing/2014/main" xmlns="" val="297559476"/>
                    </a:ext>
                  </a:extLst>
                </a:gridCol>
                <a:gridCol w="1137530">
                  <a:extLst>
                    <a:ext uri="{9D8B030D-6E8A-4147-A177-3AD203B41FA5}">
                      <a16:colId xmlns:a16="http://schemas.microsoft.com/office/drawing/2014/main" xmlns="" val="3876206667"/>
                    </a:ext>
                  </a:extLst>
                </a:gridCol>
                <a:gridCol w="1137530">
                  <a:extLst>
                    <a:ext uri="{9D8B030D-6E8A-4147-A177-3AD203B41FA5}">
                      <a16:colId xmlns:a16="http://schemas.microsoft.com/office/drawing/2014/main" xmlns="" val="3560236747"/>
                    </a:ext>
                  </a:extLst>
                </a:gridCol>
                <a:gridCol w="1137530">
                  <a:extLst>
                    <a:ext uri="{9D8B030D-6E8A-4147-A177-3AD203B41FA5}">
                      <a16:colId xmlns:a16="http://schemas.microsoft.com/office/drawing/2014/main" xmlns="" val="3007361737"/>
                    </a:ext>
                  </a:extLst>
                </a:gridCol>
                <a:gridCol w="1137530">
                  <a:extLst>
                    <a:ext uri="{9D8B030D-6E8A-4147-A177-3AD203B41FA5}">
                      <a16:colId xmlns:a16="http://schemas.microsoft.com/office/drawing/2014/main" xmlns="" val="1156650019"/>
                    </a:ext>
                  </a:extLst>
                </a:gridCol>
                <a:gridCol w="1137530">
                  <a:extLst>
                    <a:ext uri="{9D8B030D-6E8A-4147-A177-3AD203B41FA5}">
                      <a16:colId xmlns:a16="http://schemas.microsoft.com/office/drawing/2014/main" xmlns="" val="880537742"/>
                    </a:ext>
                  </a:extLst>
                </a:gridCol>
                <a:gridCol w="1137530">
                  <a:extLst>
                    <a:ext uri="{9D8B030D-6E8A-4147-A177-3AD203B41FA5}">
                      <a16:colId xmlns:a16="http://schemas.microsoft.com/office/drawing/2014/main" xmlns="" val="1517768622"/>
                    </a:ext>
                  </a:extLst>
                </a:gridCol>
                <a:gridCol w="1137530">
                  <a:extLst>
                    <a:ext uri="{9D8B030D-6E8A-4147-A177-3AD203B41FA5}">
                      <a16:colId xmlns:a16="http://schemas.microsoft.com/office/drawing/2014/main" xmlns="" val="2978191233"/>
                    </a:ext>
                  </a:extLst>
                </a:gridCol>
                <a:gridCol w="1137530">
                  <a:extLst>
                    <a:ext uri="{9D8B030D-6E8A-4147-A177-3AD203B41FA5}">
                      <a16:colId xmlns:a16="http://schemas.microsoft.com/office/drawing/2014/main" xmlns="" val="2397531235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检测项目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4A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u="none" strike="noStrike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r>
                        <a:rPr lang="zh-CN" alt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lang="en" sz="1600" u="none" strike="noStrike" dirty="0" err="1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kGy</a:t>
                      </a:r>
                      <a:endParaRPr lang="en" sz="1600" b="0" i="0" u="none" strike="noStrike" dirty="0">
                        <a:solidFill>
                          <a:schemeClr val="bg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6A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1000</a:t>
                      </a:r>
                      <a:r>
                        <a:rPr lang="zh-CN" alt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lang="en" sz="1600" u="none" strike="noStrike" dirty="0" err="1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kGy</a:t>
                      </a:r>
                      <a:endParaRPr lang="en" sz="1600" b="0" i="0" u="none" strike="noStrike" dirty="0">
                        <a:solidFill>
                          <a:schemeClr val="bg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6A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3000</a:t>
                      </a:r>
                      <a:r>
                        <a:rPr lang="zh-CN" alt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lang="en" sz="1600" u="none" strike="noStrike" dirty="0" err="1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kGy</a:t>
                      </a:r>
                      <a:endParaRPr lang="en" sz="1600" b="0" i="0" u="none" strike="noStrike" dirty="0">
                        <a:solidFill>
                          <a:schemeClr val="bg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6A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5000</a:t>
                      </a:r>
                      <a:r>
                        <a:rPr lang="zh-CN" alt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lang="en" altLang="zh-CN" sz="1600" u="none" strike="noStrike" dirty="0" err="1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kGy</a:t>
                      </a:r>
                      <a:endParaRPr lang="en" altLang="zh-CN" sz="1600" b="0" i="0" u="none" strike="noStrike" dirty="0">
                        <a:solidFill>
                          <a:schemeClr val="bg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6A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u="none" strike="noStrike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r>
                        <a:rPr lang="zh-CN" alt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lang="en" sz="1600" u="none" strike="noStrike" dirty="0" err="1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kGy</a:t>
                      </a:r>
                      <a:endParaRPr lang="en" sz="1600" b="0" i="0" u="none" strike="noStrike" dirty="0">
                        <a:solidFill>
                          <a:schemeClr val="bg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6A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1000</a:t>
                      </a:r>
                      <a:r>
                        <a:rPr lang="zh-CN" alt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lang="en" sz="1600" u="none" strike="noStrike" dirty="0" err="1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kGy</a:t>
                      </a:r>
                      <a:endParaRPr lang="en" sz="1600" b="0" i="0" u="none" strike="noStrike" dirty="0">
                        <a:solidFill>
                          <a:schemeClr val="bg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6A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3000</a:t>
                      </a:r>
                      <a:r>
                        <a:rPr lang="zh-CN" alt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lang="en" sz="1600" u="none" strike="noStrike" dirty="0" err="1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kGy</a:t>
                      </a:r>
                      <a:endParaRPr lang="en" sz="1600" b="0" i="0" u="none" strike="noStrike" dirty="0">
                        <a:solidFill>
                          <a:schemeClr val="bg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6A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5000</a:t>
                      </a:r>
                      <a:r>
                        <a:rPr lang="zh-CN" alt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lang="en" altLang="zh-CN" sz="1600" u="none" strike="noStrike" dirty="0" err="1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kGy</a:t>
                      </a:r>
                      <a:endParaRPr lang="en" altLang="zh-CN" sz="1600" b="0" i="0" u="none" strike="noStrike" dirty="0">
                        <a:solidFill>
                          <a:schemeClr val="bg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6A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725871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弯曲强度</a:t>
                      </a:r>
                      <a:r>
                        <a:rPr lang="zh-CN" altLang="en-US" sz="160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（</a:t>
                      </a:r>
                      <a:r>
                        <a:rPr lang="en-US" altLang="zh-CN" sz="160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MPa</a:t>
                      </a:r>
                      <a:r>
                        <a:rPr lang="zh-CN" altLang="en-US" sz="160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）</a:t>
                      </a:r>
                      <a:endParaRPr lang="en" sz="1600" u="none" strike="noStrike" kern="1200" dirty="0">
                        <a:solidFill>
                          <a:schemeClr val="bg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C6A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32.4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69.1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81.4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91.8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126.1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92.3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33.1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22.4</a:t>
                      </a:r>
                    </a:p>
                  </a:txBody>
                  <a:tcPr marL="9525" marR="9525" marT="9525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0758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弯曲模量</a:t>
                      </a:r>
                      <a:endParaRPr lang="en" sz="1600" b="0" i="0" u="none" strike="noStrike" dirty="0">
                        <a:solidFill>
                          <a:schemeClr val="bg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（</a:t>
                      </a:r>
                      <a:r>
                        <a:rPr lang="en-US" altLang="zh-CN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MPa</a:t>
                      </a:r>
                      <a:r>
                        <a:rPr lang="zh-CN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）</a:t>
                      </a:r>
                      <a:endParaRPr lang="en" sz="1600" b="0" i="0" u="none" strike="noStrike" dirty="0">
                        <a:solidFill>
                          <a:schemeClr val="bg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6A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1015</a:t>
                      </a:r>
                    </a:p>
                  </a:txBody>
                  <a:tcPr marL="9525" marR="9525" marT="9525" marB="0"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1890</a:t>
                      </a:r>
                    </a:p>
                  </a:txBody>
                  <a:tcPr marL="9525" marR="9525" marT="9525" marB="0"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2253</a:t>
                      </a:r>
                    </a:p>
                  </a:txBody>
                  <a:tcPr marL="9525" marR="9525" marT="9525" marB="0"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2394</a:t>
                      </a:r>
                    </a:p>
                  </a:txBody>
                  <a:tcPr marL="9525" marR="9525" marT="9525" marB="0"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3220</a:t>
                      </a:r>
                    </a:p>
                  </a:txBody>
                  <a:tcPr marL="9525" marR="9525" marT="9525" marB="0"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3314</a:t>
                      </a:r>
                    </a:p>
                  </a:txBody>
                  <a:tcPr marL="9525" marR="9525" marT="9525" marB="0"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3516</a:t>
                      </a:r>
                    </a:p>
                  </a:txBody>
                  <a:tcPr marL="9525" marR="9525" marT="9525" marB="0"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3580</a:t>
                      </a:r>
                    </a:p>
                  </a:txBody>
                  <a:tcPr marL="9525" marR="9525" marT="9525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7560784"/>
                  </a:ext>
                </a:extLst>
              </a:tr>
            </a:tbl>
          </a:graphicData>
        </a:graphic>
      </p:graphicFrame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D119E911-E27F-0017-5AFB-EEF81DE7B8D9}"/>
              </a:ext>
            </a:extLst>
          </p:cNvPr>
          <p:cNvSpPr txBox="1"/>
          <p:nvPr/>
        </p:nvSpPr>
        <p:spPr>
          <a:xfrm>
            <a:off x="1258830" y="1894825"/>
            <a:ext cx="4830852" cy="374571"/>
          </a:xfrm>
          <a:prstGeom prst="roundRect">
            <a:avLst/>
          </a:prstGeom>
          <a:solidFill>
            <a:srgbClr val="004A86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1"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1600" dirty="0"/>
              <a:t>弯曲强度：</a:t>
            </a:r>
            <a:r>
              <a:rPr lang="zh-CN" altLang="en-US" sz="1600" b="0" dirty="0"/>
              <a:t>衡量材料在弯曲过程中抵抗断裂的能力。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E89F58F7-5986-3BD7-66D7-F2D8B3BE395C}"/>
              </a:ext>
            </a:extLst>
          </p:cNvPr>
          <p:cNvSpPr txBox="1"/>
          <p:nvPr/>
        </p:nvSpPr>
        <p:spPr>
          <a:xfrm>
            <a:off x="6305706" y="1894824"/>
            <a:ext cx="5190892" cy="374571"/>
          </a:xfrm>
          <a:prstGeom prst="roundRect">
            <a:avLst/>
          </a:prstGeom>
          <a:solidFill>
            <a:srgbClr val="004A86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1"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1600" dirty="0"/>
              <a:t>弯曲模量：</a:t>
            </a:r>
            <a:r>
              <a:rPr lang="zh-CN" altLang="en-US" sz="1600" b="0" dirty="0"/>
              <a:t>反映材料在弹性极限内抵抗弯曲变形的能力。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30549C62-7A02-09F1-4941-B40B15702CE7}"/>
              </a:ext>
            </a:extLst>
          </p:cNvPr>
          <p:cNvSpPr txBox="1">
            <a:spLocks/>
          </p:cNvSpPr>
          <p:nvPr/>
        </p:nvSpPr>
        <p:spPr>
          <a:xfrm>
            <a:off x="2417274" y="2792234"/>
            <a:ext cx="4500000" cy="324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4A86"/>
            </a:solidFill>
            <a:prstDash val="sysDash"/>
          </a:ln>
        </p:spPr>
        <p:txBody>
          <a:bodyPr vert="horz" wrap="none" lIns="0" tIns="0" rIns="0" bIns="0" rtlCol="0" anchor="ctr" anchorCtr="1">
            <a:noAutofit/>
          </a:bodyPr>
          <a:lstStyle>
            <a:defPPr>
              <a:defRPr lang="zh-CN"/>
            </a:defPPr>
            <a:lvl1pPr algn="ctr" fontAlgn="ctr">
              <a:defRPr kumimoji="1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sz="1600" b="1" dirty="0">
                <a:solidFill>
                  <a:srgbClr val="004A86"/>
                </a:solidFill>
              </a:rPr>
              <a:t>环氧树脂</a:t>
            </a:r>
            <a:endParaRPr lang="zh-CN" altLang="en-US" sz="1600" dirty="0">
              <a:solidFill>
                <a:srgbClr val="004A86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xmlns="" id="{FE0C9C9B-E99D-CBB9-C976-26102212436C}"/>
              </a:ext>
            </a:extLst>
          </p:cNvPr>
          <p:cNvSpPr txBox="1">
            <a:spLocks/>
          </p:cNvSpPr>
          <p:nvPr/>
        </p:nvSpPr>
        <p:spPr>
          <a:xfrm>
            <a:off x="6979715" y="2792234"/>
            <a:ext cx="4500000" cy="324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4A86"/>
            </a:solidFill>
            <a:prstDash val="sysDash"/>
          </a:ln>
        </p:spPr>
        <p:txBody>
          <a:bodyPr vert="horz" wrap="none" lIns="0" tIns="0" rIns="0" bIns="0" rtlCol="0" anchor="ctr" anchorCtr="1">
            <a:noAutofit/>
          </a:bodyPr>
          <a:lstStyle>
            <a:defPPr>
              <a:defRPr lang="zh-CN"/>
            </a:defPPr>
            <a:lvl1pPr algn="ctr" fontAlgn="ctr">
              <a:defRPr kumimoji="1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 sz="1600" b="1" dirty="0">
                <a:solidFill>
                  <a:srgbClr val="004A86"/>
                </a:solidFill>
              </a:rPr>
              <a:t>PET</a:t>
            </a:r>
            <a:endParaRPr lang="zh-CN" altLang="en-US" sz="1600" dirty="0">
              <a:solidFill>
                <a:srgbClr val="004A86"/>
              </a:solidFill>
            </a:endParaRPr>
          </a:p>
        </p:txBody>
      </p:sp>
      <p:sp>
        <p:nvSpPr>
          <p:cNvPr id="28" name="Freeform 36">
            <a:extLst>
              <a:ext uri="{FF2B5EF4-FFF2-40B4-BE49-F238E27FC236}">
                <a16:creationId xmlns:a16="http://schemas.microsoft.com/office/drawing/2014/main" xmlns="" id="{84D07C90-3E07-A8FC-6B6F-E6EFA4FF488F}"/>
              </a:ext>
            </a:extLst>
          </p:cNvPr>
          <p:cNvSpPr/>
          <p:nvPr/>
        </p:nvSpPr>
        <p:spPr bwMode="auto">
          <a:xfrm rot="12810679" flipV="1">
            <a:off x="3297084" y="3609171"/>
            <a:ext cx="484026" cy="463502"/>
          </a:xfrm>
          <a:custGeom>
            <a:avLst/>
            <a:gdLst>
              <a:gd name="T0" fmla="*/ 304 w 1714"/>
              <a:gd name="T1" fmla="*/ 0 h 1412"/>
              <a:gd name="T2" fmla="*/ 605 w 1714"/>
              <a:gd name="T3" fmla="*/ 354 h 1412"/>
              <a:gd name="T4" fmla="*/ 522 w 1714"/>
              <a:gd name="T5" fmla="*/ 353 h 1412"/>
              <a:gd name="T6" fmla="*/ 1322 w 1714"/>
              <a:gd name="T7" fmla="*/ 1069 h 1412"/>
              <a:gd name="T8" fmla="*/ 1335 w 1714"/>
              <a:gd name="T9" fmla="*/ 1065 h 1412"/>
              <a:gd name="T10" fmla="*/ 1582 w 1714"/>
              <a:gd name="T11" fmla="*/ 927 h 1412"/>
              <a:gd name="T12" fmla="*/ 1603 w 1714"/>
              <a:gd name="T13" fmla="*/ 513 h 1412"/>
              <a:gd name="T14" fmla="*/ 1622 w 1714"/>
              <a:gd name="T15" fmla="*/ 1025 h 1412"/>
              <a:gd name="T16" fmla="*/ 1154 w 1714"/>
              <a:gd name="T17" fmla="*/ 1346 h 1412"/>
              <a:gd name="T18" fmla="*/ 92 w 1714"/>
              <a:gd name="T19" fmla="*/ 351 h 1412"/>
              <a:gd name="T20" fmla="*/ 0 w 1714"/>
              <a:gd name="T21" fmla="*/ 350 h 1412"/>
              <a:gd name="T22" fmla="*/ 304 w 1714"/>
              <a:gd name="T23" fmla="*/ 0 h 1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14" h="1412">
                <a:moveTo>
                  <a:pt x="304" y="0"/>
                </a:moveTo>
                <a:cubicBezTo>
                  <a:pt x="605" y="354"/>
                  <a:pt x="605" y="354"/>
                  <a:pt x="605" y="354"/>
                </a:cubicBezTo>
                <a:cubicBezTo>
                  <a:pt x="522" y="353"/>
                  <a:pt x="522" y="353"/>
                  <a:pt x="522" y="353"/>
                </a:cubicBezTo>
                <a:cubicBezTo>
                  <a:pt x="546" y="769"/>
                  <a:pt x="944" y="1111"/>
                  <a:pt x="1322" y="1069"/>
                </a:cubicBezTo>
                <a:cubicBezTo>
                  <a:pt x="1326" y="1069"/>
                  <a:pt x="1331" y="1067"/>
                  <a:pt x="1335" y="1065"/>
                </a:cubicBezTo>
                <a:cubicBezTo>
                  <a:pt x="1429" y="1055"/>
                  <a:pt x="1520" y="1008"/>
                  <a:pt x="1582" y="927"/>
                </a:cubicBezTo>
                <a:cubicBezTo>
                  <a:pt x="1678" y="804"/>
                  <a:pt x="1682" y="638"/>
                  <a:pt x="1603" y="513"/>
                </a:cubicBezTo>
                <a:cubicBezTo>
                  <a:pt x="1714" y="674"/>
                  <a:pt x="1681" y="893"/>
                  <a:pt x="1622" y="1025"/>
                </a:cubicBezTo>
                <a:cubicBezTo>
                  <a:pt x="1534" y="1185"/>
                  <a:pt x="1366" y="1316"/>
                  <a:pt x="1154" y="1346"/>
                </a:cubicBezTo>
                <a:cubicBezTo>
                  <a:pt x="685" y="1412"/>
                  <a:pt x="89" y="1007"/>
                  <a:pt x="92" y="351"/>
                </a:cubicBezTo>
                <a:cubicBezTo>
                  <a:pt x="0" y="350"/>
                  <a:pt x="0" y="350"/>
                  <a:pt x="0" y="350"/>
                </a:cubicBezTo>
                <a:lnTo>
                  <a:pt x="304" y="0"/>
                </a:lnTo>
                <a:close/>
              </a:path>
            </a:pathLst>
          </a:custGeom>
          <a:solidFill>
            <a:srgbClr val="EC6A05"/>
          </a:solidFill>
          <a:ln>
            <a:noFill/>
          </a:ln>
        </p:spPr>
        <p:txBody>
          <a:bodyPr vert="horz" wrap="square" lIns="45715" tIns="22857" rIns="45715" bIns="22857" numCol="1" anchor="t" anchorCtr="0" compatLnSpc="1"/>
          <a:lstStyle/>
          <a:p>
            <a:endParaRPr lang="en-US" sz="900"/>
          </a:p>
        </p:txBody>
      </p:sp>
      <p:sp>
        <p:nvSpPr>
          <p:cNvPr id="29" name="Freeform 36">
            <a:extLst>
              <a:ext uri="{FF2B5EF4-FFF2-40B4-BE49-F238E27FC236}">
                <a16:creationId xmlns:a16="http://schemas.microsoft.com/office/drawing/2014/main" xmlns="" id="{E16AEFB3-7380-5716-3B37-17744AF8D23A}"/>
              </a:ext>
            </a:extLst>
          </p:cNvPr>
          <p:cNvSpPr/>
          <p:nvPr/>
        </p:nvSpPr>
        <p:spPr bwMode="auto">
          <a:xfrm rot="12810679" flipV="1">
            <a:off x="4407115" y="3609172"/>
            <a:ext cx="484026" cy="463502"/>
          </a:xfrm>
          <a:custGeom>
            <a:avLst/>
            <a:gdLst>
              <a:gd name="T0" fmla="*/ 304 w 1714"/>
              <a:gd name="T1" fmla="*/ 0 h 1412"/>
              <a:gd name="T2" fmla="*/ 605 w 1714"/>
              <a:gd name="T3" fmla="*/ 354 h 1412"/>
              <a:gd name="T4" fmla="*/ 522 w 1714"/>
              <a:gd name="T5" fmla="*/ 353 h 1412"/>
              <a:gd name="T6" fmla="*/ 1322 w 1714"/>
              <a:gd name="T7" fmla="*/ 1069 h 1412"/>
              <a:gd name="T8" fmla="*/ 1335 w 1714"/>
              <a:gd name="T9" fmla="*/ 1065 h 1412"/>
              <a:gd name="T10" fmla="*/ 1582 w 1714"/>
              <a:gd name="T11" fmla="*/ 927 h 1412"/>
              <a:gd name="T12" fmla="*/ 1603 w 1714"/>
              <a:gd name="T13" fmla="*/ 513 h 1412"/>
              <a:gd name="T14" fmla="*/ 1622 w 1714"/>
              <a:gd name="T15" fmla="*/ 1025 h 1412"/>
              <a:gd name="T16" fmla="*/ 1154 w 1714"/>
              <a:gd name="T17" fmla="*/ 1346 h 1412"/>
              <a:gd name="T18" fmla="*/ 92 w 1714"/>
              <a:gd name="T19" fmla="*/ 351 h 1412"/>
              <a:gd name="T20" fmla="*/ 0 w 1714"/>
              <a:gd name="T21" fmla="*/ 350 h 1412"/>
              <a:gd name="T22" fmla="*/ 304 w 1714"/>
              <a:gd name="T23" fmla="*/ 0 h 1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14" h="1412">
                <a:moveTo>
                  <a:pt x="304" y="0"/>
                </a:moveTo>
                <a:cubicBezTo>
                  <a:pt x="605" y="354"/>
                  <a:pt x="605" y="354"/>
                  <a:pt x="605" y="354"/>
                </a:cubicBezTo>
                <a:cubicBezTo>
                  <a:pt x="522" y="353"/>
                  <a:pt x="522" y="353"/>
                  <a:pt x="522" y="353"/>
                </a:cubicBezTo>
                <a:cubicBezTo>
                  <a:pt x="546" y="769"/>
                  <a:pt x="944" y="1111"/>
                  <a:pt x="1322" y="1069"/>
                </a:cubicBezTo>
                <a:cubicBezTo>
                  <a:pt x="1326" y="1069"/>
                  <a:pt x="1331" y="1067"/>
                  <a:pt x="1335" y="1065"/>
                </a:cubicBezTo>
                <a:cubicBezTo>
                  <a:pt x="1429" y="1055"/>
                  <a:pt x="1520" y="1008"/>
                  <a:pt x="1582" y="927"/>
                </a:cubicBezTo>
                <a:cubicBezTo>
                  <a:pt x="1678" y="804"/>
                  <a:pt x="1682" y="638"/>
                  <a:pt x="1603" y="513"/>
                </a:cubicBezTo>
                <a:cubicBezTo>
                  <a:pt x="1714" y="674"/>
                  <a:pt x="1681" y="893"/>
                  <a:pt x="1622" y="1025"/>
                </a:cubicBezTo>
                <a:cubicBezTo>
                  <a:pt x="1534" y="1185"/>
                  <a:pt x="1366" y="1316"/>
                  <a:pt x="1154" y="1346"/>
                </a:cubicBezTo>
                <a:cubicBezTo>
                  <a:pt x="685" y="1412"/>
                  <a:pt x="89" y="1007"/>
                  <a:pt x="92" y="351"/>
                </a:cubicBezTo>
                <a:cubicBezTo>
                  <a:pt x="0" y="350"/>
                  <a:pt x="0" y="350"/>
                  <a:pt x="0" y="350"/>
                </a:cubicBezTo>
                <a:lnTo>
                  <a:pt x="304" y="0"/>
                </a:lnTo>
                <a:close/>
              </a:path>
            </a:pathLst>
          </a:custGeom>
          <a:solidFill>
            <a:srgbClr val="EC6A05"/>
          </a:solidFill>
          <a:ln>
            <a:noFill/>
          </a:ln>
        </p:spPr>
        <p:txBody>
          <a:bodyPr vert="horz" wrap="square" lIns="45715" tIns="22857" rIns="45715" bIns="22857" numCol="1" anchor="t" anchorCtr="0" compatLnSpc="1"/>
          <a:lstStyle/>
          <a:p>
            <a:endParaRPr lang="en-US" sz="900"/>
          </a:p>
        </p:txBody>
      </p:sp>
      <p:sp>
        <p:nvSpPr>
          <p:cNvPr id="30" name="Freeform 36">
            <a:extLst>
              <a:ext uri="{FF2B5EF4-FFF2-40B4-BE49-F238E27FC236}">
                <a16:creationId xmlns:a16="http://schemas.microsoft.com/office/drawing/2014/main" xmlns="" id="{2CFA4085-D533-D1E5-5D2E-08D418DA15FA}"/>
              </a:ext>
            </a:extLst>
          </p:cNvPr>
          <p:cNvSpPr/>
          <p:nvPr/>
        </p:nvSpPr>
        <p:spPr bwMode="auto">
          <a:xfrm rot="12810679" flipV="1">
            <a:off x="5595228" y="3609169"/>
            <a:ext cx="484026" cy="463502"/>
          </a:xfrm>
          <a:custGeom>
            <a:avLst/>
            <a:gdLst>
              <a:gd name="T0" fmla="*/ 304 w 1714"/>
              <a:gd name="T1" fmla="*/ 0 h 1412"/>
              <a:gd name="T2" fmla="*/ 605 w 1714"/>
              <a:gd name="T3" fmla="*/ 354 h 1412"/>
              <a:gd name="T4" fmla="*/ 522 w 1714"/>
              <a:gd name="T5" fmla="*/ 353 h 1412"/>
              <a:gd name="T6" fmla="*/ 1322 w 1714"/>
              <a:gd name="T7" fmla="*/ 1069 h 1412"/>
              <a:gd name="T8" fmla="*/ 1335 w 1714"/>
              <a:gd name="T9" fmla="*/ 1065 h 1412"/>
              <a:gd name="T10" fmla="*/ 1582 w 1714"/>
              <a:gd name="T11" fmla="*/ 927 h 1412"/>
              <a:gd name="T12" fmla="*/ 1603 w 1714"/>
              <a:gd name="T13" fmla="*/ 513 h 1412"/>
              <a:gd name="T14" fmla="*/ 1622 w 1714"/>
              <a:gd name="T15" fmla="*/ 1025 h 1412"/>
              <a:gd name="T16" fmla="*/ 1154 w 1714"/>
              <a:gd name="T17" fmla="*/ 1346 h 1412"/>
              <a:gd name="T18" fmla="*/ 92 w 1714"/>
              <a:gd name="T19" fmla="*/ 351 h 1412"/>
              <a:gd name="T20" fmla="*/ 0 w 1714"/>
              <a:gd name="T21" fmla="*/ 350 h 1412"/>
              <a:gd name="T22" fmla="*/ 304 w 1714"/>
              <a:gd name="T23" fmla="*/ 0 h 1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14" h="1412">
                <a:moveTo>
                  <a:pt x="304" y="0"/>
                </a:moveTo>
                <a:cubicBezTo>
                  <a:pt x="605" y="354"/>
                  <a:pt x="605" y="354"/>
                  <a:pt x="605" y="354"/>
                </a:cubicBezTo>
                <a:cubicBezTo>
                  <a:pt x="522" y="353"/>
                  <a:pt x="522" y="353"/>
                  <a:pt x="522" y="353"/>
                </a:cubicBezTo>
                <a:cubicBezTo>
                  <a:pt x="546" y="769"/>
                  <a:pt x="944" y="1111"/>
                  <a:pt x="1322" y="1069"/>
                </a:cubicBezTo>
                <a:cubicBezTo>
                  <a:pt x="1326" y="1069"/>
                  <a:pt x="1331" y="1067"/>
                  <a:pt x="1335" y="1065"/>
                </a:cubicBezTo>
                <a:cubicBezTo>
                  <a:pt x="1429" y="1055"/>
                  <a:pt x="1520" y="1008"/>
                  <a:pt x="1582" y="927"/>
                </a:cubicBezTo>
                <a:cubicBezTo>
                  <a:pt x="1678" y="804"/>
                  <a:pt x="1682" y="638"/>
                  <a:pt x="1603" y="513"/>
                </a:cubicBezTo>
                <a:cubicBezTo>
                  <a:pt x="1714" y="674"/>
                  <a:pt x="1681" y="893"/>
                  <a:pt x="1622" y="1025"/>
                </a:cubicBezTo>
                <a:cubicBezTo>
                  <a:pt x="1534" y="1185"/>
                  <a:pt x="1366" y="1316"/>
                  <a:pt x="1154" y="1346"/>
                </a:cubicBezTo>
                <a:cubicBezTo>
                  <a:pt x="685" y="1412"/>
                  <a:pt x="89" y="1007"/>
                  <a:pt x="92" y="351"/>
                </a:cubicBezTo>
                <a:cubicBezTo>
                  <a:pt x="0" y="350"/>
                  <a:pt x="0" y="350"/>
                  <a:pt x="0" y="350"/>
                </a:cubicBezTo>
                <a:lnTo>
                  <a:pt x="304" y="0"/>
                </a:lnTo>
                <a:close/>
              </a:path>
            </a:pathLst>
          </a:custGeom>
          <a:solidFill>
            <a:srgbClr val="EC6A05"/>
          </a:solidFill>
          <a:ln>
            <a:noFill/>
          </a:ln>
        </p:spPr>
        <p:txBody>
          <a:bodyPr vert="horz" wrap="square" lIns="45715" tIns="22857" rIns="45715" bIns="22857" numCol="1" anchor="t" anchorCtr="0" compatLnSpc="1"/>
          <a:lstStyle/>
          <a:p>
            <a:endParaRPr lang="en-US" sz="900"/>
          </a:p>
        </p:txBody>
      </p:sp>
      <p:sp>
        <p:nvSpPr>
          <p:cNvPr id="31" name="Freeform 36">
            <a:extLst>
              <a:ext uri="{FF2B5EF4-FFF2-40B4-BE49-F238E27FC236}">
                <a16:creationId xmlns:a16="http://schemas.microsoft.com/office/drawing/2014/main" xmlns="" id="{B28D1FCF-2F39-17AD-0C39-0AD6475BCF69}"/>
              </a:ext>
            </a:extLst>
          </p:cNvPr>
          <p:cNvSpPr/>
          <p:nvPr/>
        </p:nvSpPr>
        <p:spPr bwMode="auto">
          <a:xfrm rot="8789321">
            <a:off x="7893375" y="3542782"/>
            <a:ext cx="484026" cy="463502"/>
          </a:xfrm>
          <a:custGeom>
            <a:avLst/>
            <a:gdLst>
              <a:gd name="T0" fmla="*/ 304 w 1714"/>
              <a:gd name="T1" fmla="*/ 0 h 1412"/>
              <a:gd name="T2" fmla="*/ 605 w 1714"/>
              <a:gd name="T3" fmla="*/ 354 h 1412"/>
              <a:gd name="T4" fmla="*/ 522 w 1714"/>
              <a:gd name="T5" fmla="*/ 353 h 1412"/>
              <a:gd name="T6" fmla="*/ 1322 w 1714"/>
              <a:gd name="T7" fmla="*/ 1069 h 1412"/>
              <a:gd name="T8" fmla="*/ 1335 w 1714"/>
              <a:gd name="T9" fmla="*/ 1065 h 1412"/>
              <a:gd name="T10" fmla="*/ 1582 w 1714"/>
              <a:gd name="T11" fmla="*/ 927 h 1412"/>
              <a:gd name="T12" fmla="*/ 1603 w 1714"/>
              <a:gd name="T13" fmla="*/ 513 h 1412"/>
              <a:gd name="T14" fmla="*/ 1622 w 1714"/>
              <a:gd name="T15" fmla="*/ 1025 h 1412"/>
              <a:gd name="T16" fmla="*/ 1154 w 1714"/>
              <a:gd name="T17" fmla="*/ 1346 h 1412"/>
              <a:gd name="T18" fmla="*/ 92 w 1714"/>
              <a:gd name="T19" fmla="*/ 351 h 1412"/>
              <a:gd name="T20" fmla="*/ 0 w 1714"/>
              <a:gd name="T21" fmla="*/ 350 h 1412"/>
              <a:gd name="T22" fmla="*/ 304 w 1714"/>
              <a:gd name="T23" fmla="*/ 0 h 1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14" h="1412">
                <a:moveTo>
                  <a:pt x="304" y="0"/>
                </a:moveTo>
                <a:cubicBezTo>
                  <a:pt x="605" y="354"/>
                  <a:pt x="605" y="354"/>
                  <a:pt x="605" y="354"/>
                </a:cubicBezTo>
                <a:cubicBezTo>
                  <a:pt x="522" y="353"/>
                  <a:pt x="522" y="353"/>
                  <a:pt x="522" y="353"/>
                </a:cubicBezTo>
                <a:cubicBezTo>
                  <a:pt x="546" y="769"/>
                  <a:pt x="944" y="1111"/>
                  <a:pt x="1322" y="1069"/>
                </a:cubicBezTo>
                <a:cubicBezTo>
                  <a:pt x="1326" y="1069"/>
                  <a:pt x="1331" y="1067"/>
                  <a:pt x="1335" y="1065"/>
                </a:cubicBezTo>
                <a:cubicBezTo>
                  <a:pt x="1429" y="1055"/>
                  <a:pt x="1520" y="1008"/>
                  <a:pt x="1582" y="927"/>
                </a:cubicBezTo>
                <a:cubicBezTo>
                  <a:pt x="1678" y="804"/>
                  <a:pt x="1682" y="638"/>
                  <a:pt x="1603" y="513"/>
                </a:cubicBezTo>
                <a:cubicBezTo>
                  <a:pt x="1714" y="674"/>
                  <a:pt x="1681" y="893"/>
                  <a:pt x="1622" y="1025"/>
                </a:cubicBezTo>
                <a:cubicBezTo>
                  <a:pt x="1534" y="1185"/>
                  <a:pt x="1366" y="1316"/>
                  <a:pt x="1154" y="1346"/>
                </a:cubicBezTo>
                <a:cubicBezTo>
                  <a:pt x="685" y="1412"/>
                  <a:pt x="89" y="1007"/>
                  <a:pt x="92" y="351"/>
                </a:cubicBezTo>
                <a:cubicBezTo>
                  <a:pt x="0" y="350"/>
                  <a:pt x="0" y="350"/>
                  <a:pt x="0" y="350"/>
                </a:cubicBezTo>
                <a:lnTo>
                  <a:pt x="304" y="0"/>
                </a:lnTo>
                <a:close/>
              </a:path>
            </a:pathLst>
          </a:custGeom>
          <a:solidFill>
            <a:srgbClr val="004A86"/>
          </a:solidFill>
          <a:ln>
            <a:noFill/>
          </a:ln>
        </p:spPr>
        <p:txBody>
          <a:bodyPr vert="horz" wrap="square" lIns="45715" tIns="22857" rIns="45715" bIns="22857" numCol="1" anchor="t" anchorCtr="0" compatLnSpc="1"/>
          <a:lstStyle/>
          <a:p>
            <a:endParaRPr lang="en-US" sz="900"/>
          </a:p>
        </p:txBody>
      </p:sp>
      <p:sp>
        <p:nvSpPr>
          <p:cNvPr id="32" name="Freeform 36">
            <a:extLst>
              <a:ext uri="{FF2B5EF4-FFF2-40B4-BE49-F238E27FC236}">
                <a16:creationId xmlns:a16="http://schemas.microsoft.com/office/drawing/2014/main" xmlns="" id="{C5BDF6C8-A0FF-7E19-DA16-D6FEA8284AE4}"/>
              </a:ext>
            </a:extLst>
          </p:cNvPr>
          <p:cNvSpPr/>
          <p:nvPr/>
        </p:nvSpPr>
        <p:spPr bwMode="auto">
          <a:xfrm rot="8789321">
            <a:off x="9003407" y="3542782"/>
            <a:ext cx="484026" cy="463502"/>
          </a:xfrm>
          <a:custGeom>
            <a:avLst/>
            <a:gdLst>
              <a:gd name="T0" fmla="*/ 304 w 1714"/>
              <a:gd name="T1" fmla="*/ 0 h 1412"/>
              <a:gd name="T2" fmla="*/ 605 w 1714"/>
              <a:gd name="T3" fmla="*/ 354 h 1412"/>
              <a:gd name="T4" fmla="*/ 522 w 1714"/>
              <a:gd name="T5" fmla="*/ 353 h 1412"/>
              <a:gd name="T6" fmla="*/ 1322 w 1714"/>
              <a:gd name="T7" fmla="*/ 1069 h 1412"/>
              <a:gd name="T8" fmla="*/ 1335 w 1714"/>
              <a:gd name="T9" fmla="*/ 1065 h 1412"/>
              <a:gd name="T10" fmla="*/ 1582 w 1714"/>
              <a:gd name="T11" fmla="*/ 927 h 1412"/>
              <a:gd name="T12" fmla="*/ 1603 w 1714"/>
              <a:gd name="T13" fmla="*/ 513 h 1412"/>
              <a:gd name="T14" fmla="*/ 1622 w 1714"/>
              <a:gd name="T15" fmla="*/ 1025 h 1412"/>
              <a:gd name="T16" fmla="*/ 1154 w 1714"/>
              <a:gd name="T17" fmla="*/ 1346 h 1412"/>
              <a:gd name="T18" fmla="*/ 92 w 1714"/>
              <a:gd name="T19" fmla="*/ 351 h 1412"/>
              <a:gd name="T20" fmla="*/ 0 w 1714"/>
              <a:gd name="T21" fmla="*/ 350 h 1412"/>
              <a:gd name="T22" fmla="*/ 304 w 1714"/>
              <a:gd name="T23" fmla="*/ 0 h 1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14" h="1412">
                <a:moveTo>
                  <a:pt x="304" y="0"/>
                </a:moveTo>
                <a:cubicBezTo>
                  <a:pt x="605" y="354"/>
                  <a:pt x="605" y="354"/>
                  <a:pt x="605" y="354"/>
                </a:cubicBezTo>
                <a:cubicBezTo>
                  <a:pt x="522" y="353"/>
                  <a:pt x="522" y="353"/>
                  <a:pt x="522" y="353"/>
                </a:cubicBezTo>
                <a:cubicBezTo>
                  <a:pt x="546" y="769"/>
                  <a:pt x="944" y="1111"/>
                  <a:pt x="1322" y="1069"/>
                </a:cubicBezTo>
                <a:cubicBezTo>
                  <a:pt x="1326" y="1069"/>
                  <a:pt x="1331" y="1067"/>
                  <a:pt x="1335" y="1065"/>
                </a:cubicBezTo>
                <a:cubicBezTo>
                  <a:pt x="1429" y="1055"/>
                  <a:pt x="1520" y="1008"/>
                  <a:pt x="1582" y="927"/>
                </a:cubicBezTo>
                <a:cubicBezTo>
                  <a:pt x="1678" y="804"/>
                  <a:pt x="1682" y="638"/>
                  <a:pt x="1603" y="513"/>
                </a:cubicBezTo>
                <a:cubicBezTo>
                  <a:pt x="1714" y="674"/>
                  <a:pt x="1681" y="893"/>
                  <a:pt x="1622" y="1025"/>
                </a:cubicBezTo>
                <a:cubicBezTo>
                  <a:pt x="1534" y="1185"/>
                  <a:pt x="1366" y="1316"/>
                  <a:pt x="1154" y="1346"/>
                </a:cubicBezTo>
                <a:cubicBezTo>
                  <a:pt x="685" y="1412"/>
                  <a:pt x="89" y="1007"/>
                  <a:pt x="92" y="351"/>
                </a:cubicBezTo>
                <a:cubicBezTo>
                  <a:pt x="0" y="350"/>
                  <a:pt x="0" y="350"/>
                  <a:pt x="0" y="350"/>
                </a:cubicBezTo>
                <a:lnTo>
                  <a:pt x="304" y="0"/>
                </a:lnTo>
                <a:close/>
              </a:path>
            </a:pathLst>
          </a:custGeom>
          <a:solidFill>
            <a:srgbClr val="004A86"/>
          </a:solidFill>
          <a:ln>
            <a:noFill/>
          </a:ln>
        </p:spPr>
        <p:txBody>
          <a:bodyPr vert="horz" wrap="square" lIns="45715" tIns="22857" rIns="45715" bIns="22857" numCol="1" anchor="t" anchorCtr="0" compatLnSpc="1"/>
          <a:lstStyle/>
          <a:p>
            <a:endParaRPr lang="en-US" sz="900"/>
          </a:p>
        </p:txBody>
      </p:sp>
      <p:sp>
        <p:nvSpPr>
          <p:cNvPr id="33" name="Freeform 36">
            <a:extLst>
              <a:ext uri="{FF2B5EF4-FFF2-40B4-BE49-F238E27FC236}">
                <a16:creationId xmlns:a16="http://schemas.microsoft.com/office/drawing/2014/main" xmlns="" id="{001DE4C8-9198-B392-C15C-C24F10DB1605}"/>
              </a:ext>
            </a:extLst>
          </p:cNvPr>
          <p:cNvSpPr/>
          <p:nvPr/>
        </p:nvSpPr>
        <p:spPr bwMode="auto">
          <a:xfrm rot="8789321">
            <a:off x="10118054" y="3545167"/>
            <a:ext cx="484026" cy="463502"/>
          </a:xfrm>
          <a:custGeom>
            <a:avLst/>
            <a:gdLst>
              <a:gd name="T0" fmla="*/ 304 w 1714"/>
              <a:gd name="T1" fmla="*/ 0 h 1412"/>
              <a:gd name="T2" fmla="*/ 605 w 1714"/>
              <a:gd name="T3" fmla="*/ 354 h 1412"/>
              <a:gd name="T4" fmla="*/ 522 w 1714"/>
              <a:gd name="T5" fmla="*/ 353 h 1412"/>
              <a:gd name="T6" fmla="*/ 1322 w 1714"/>
              <a:gd name="T7" fmla="*/ 1069 h 1412"/>
              <a:gd name="T8" fmla="*/ 1335 w 1714"/>
              <a:gd name="T9" fmla="*/ 1065 h 1412"/>
              <a:gd name="T10" fmla="*/ 1582 w 1714"/>
              <a:gd name="T11" fmla="*/ 927 h 1412"/>
              <a:gd name="T12" fmla="*/ 1603 w 1714"/>
              <a:gd name="T13" fmla="*/ 513 h 1412"/>
              <a:gd name="T14" fmla="*/ 1622 w 1714"/>
              <a:gd name="T15" fmla="*/ 1025 h 1412"/>
              <a:gd name="T16" fmla="*/ 1154 w 1714"/>
              <a:gd name="T17" fmla="*/ 1346 h 1412"/>
              <a:gd name="T18" fmla="*/ 92 w 1714"/>
              <a:gd name="T19" fmla="*/ 351 h 1412"/>
              <a:gd name="T20" fmla="*/ 0 w 1714"/>
              <a:gd name="T21" fmla="*/ 350 h 1412"/>
              <a:gd name="T22" fmla="*/ 304 w 1714"/>
              <a:gd name="T23" fmla="*/ 0 h 1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14" h="1412">
                <a:moveTo>
                  <a:pt x="304" y="0"/>
                </a:moveTo>
                <a:cubicBezTo>
                  <a:pt x="605" y="354"/>
                  <a:pt x="605" y="354"/>
                  <a:pt x="605" y="354"/>
                </a:cubicBezTo>
                <a:cubicBezTo>
                  <a:pt x="522" y="353"/>
                  <a:pt x="522" y="353"/>
                  <a:pt x="522" y="353"/>
                </a:cubicBezTo>
                <a:cubicBezTo>
                  <a:pt x="546" y="769"/>
                  <a:pt x="944" y="1111"/>
                  <a:pt x="1322" y="1069"/>
                </a:cubicBezTo>
                <a:cubicBezTo>
                  <a:pt x="1326" y="1069"/>
                  <a:pt x="1331" y="1067"/>
                  <a:pt x="1335" y="1065"/>
                </a:cubicBezTo>
                <a:cubicBezTo>
                  <a:pt x="1429" y="1055"/>
                  <a:pt x="1520" y="1008"/>
                  <a:pt x="1582" y="927"/>
                </a:cubicBezTo>
                <a:cubicBezTo>
                  <a:pt x="1678" y="804"/>
                  <a:pt x="1682" y="638"/>
                  <a:pt x="1603" y="513"/>
                </a:cubicBezTo>
                <a:cubicBezTo>
                  <a:pt x="1714" y="674"/>
                  <a:pt x="1681" y="893"/>
                  <a:pt x="1622" y="1025"/>
                </a:cubicBezTo>
                <a:cubicBezTo>
                  <a:pt x="1534" y="1185"/>
                  <a:pt x="1366" y="1316"/>
                  <a:pt x="1154" y="1346"/>
                </a:cubicBezTo>
                <a:cubicBezTo>
                  <a:pt x="685" y="1412"/>
                  <a:pt x="89" y="1007"/>
                  <a:pt x="92" y="351"/>
                </a:cubicBezTo>
                <a:cubicBezTo>
                  <a:pt x="0" y="350"/>
                  <a:pt x="0" y="350"/>
                  <a:pt x="0" y="350"/>
                </a:cubicBezTo>
                <a:lnTo>
                  <a:pt x="304" y="0"/>
                </a:lnTo>
                <a:close/>
              </a:path>
            </a:pathLst>
          </a:custGeom>
          <a:solidFill>
            <a:srgbClr val="004A86"/>
          </a:solidFill>
          <a:ln>
            <a:noFill/>
          </a:ln>
        </p:spPr>
        <p:txBody>
          <a:bodyPr vert="horz" wrap="square" lIns="45715" tIns="22857" rIns="45715" bIns="22857" numCol="1" anchor="t" anchorCtr="0" compatLnSpc="1"/>
          <a:lstStyle/>
          <a:p>
            <a:endParaRPr lang="en-US" sz="90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F07A00D4-98A2-7B49-CD2A-4C45C888BB59}"/>
              </a:ext>
            </a:extLst>
          </p:cNvPr>
          <p:cNvSpPr txBox="1"/>
          <p:nvPr/>
        </p:nvSpPr>
        <p:spPr>
          <a:xfrm>
            <a:off x="1186821" y="5202340"/>
            <a:ext cx="10237769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zh-CN" altLang="en-US" dirty="0">
                <a:solidFill>
                  <a:srgbClr val="004A8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随辐照剂量的增加，</a:t>
            </a:r>
            <a:r>
              <a:rPr kumimoji="1" lang="zh-CN" altLang="en-US" b="1" dirty="0">
                <a:solidFill>
                  <a:srgbClr val="E5040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环氧树脂</a:t>
            </a:r>
            <a:r>
              <a:rPr kumimoji="1" lang="zh-CN" altLang="en-US" dirty="0">
                <a:solidFill>
                  <a:srgbClr val="0352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的弯曲强度不断</a:t>
            </a:r>
            <a:r>
              <a:rPr kumimoji="1" lang="zh-CN" altLang="en-US" b="1" dirty="0">
                <a:solidFill>
                  <a:srgbClr val="E5040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提高</a:t>
            </a:r>
            <a:r>
              <a:rPr kumimoji="1" lang="zh-CN" altLang="en-US" dirty="0">
                <a:solidFill>
                  <a:srgbClr val="0352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，而</a:t>
            </a:r>
            <a:r>
              <a:rPr kumimoji="1" lang="en-US" altLang="zh-CN" b="1" dirty="0">
                <a:solidFill>
                  <a:srgbClr val="E5040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PET</a:t>
            </a:r>
            <a:r>
              <a:rPr kumimoji="1" lang="zh-CN" altLang="en-US" dirty="0">
                <a:solidFill>
                  <a:srgbClr val="0352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的弯曲强度却不断</a:t>
            </a:r>
            <a:r>
              <a:rPr kumimoji="1" lang="zh-CN" altLang="en-US" b="1" dirty="0">
                <a:solidFill>
                  <a:srgbClr val="E5040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降低</a:t>
            </a:r>
            <a:r>
              <a:rPr kumimoji="1" lang="zh-CN" altLang="en-US" b="1" dirty="0">
                <a:solidFill>
                  <a:srgbClr val="0352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。</a:t>
            </a:r>
            <a:endParaRPr kumimoji="1" lang="zh-CN" altLang="en-US" dirty="0">
              <a:solidFill>
                <a:srgbClr val="03528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0443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3"/>
          <p:cNvSpPr>
            <a:spLocks noGrp="1"/>
          </p:cNvSpPr>
          <p:nvPr>
            <p:ph type="title"/>
          </p:nvPr>
        </p:nvSpPr>
        <p:spPr>
          <a:xfrm>
            <a:off x="623392" y="128896"/>
            <a:ext cx="10763325" cy="725470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+mj-lt"/>
                <a:cs typeface="微软雅黑" panose="020B0503020204020204" pitchFamily="34" charset="-122"/>
              </a:rPr>
              <a:t>Dipole-</a:t>
            </a:r>
            <a:r>
              <a:rPr lang="en-US" altLang="zh-CN" dirty="0" err="1">
                <a:solidFill>
                  <a:srgbClr val="FF0000"/>
                </a:solidFill>
                <a:latin typeface="+mj-lt"/>
                <a:cs typeface="微软雅黑" panose="020B0503020204020204" pitchFamily="34" charset="-122"/>
              </a:rPr>
              <a:t>sextupole</a:t>
            </a:r>
            <a:r>
              <a:rPr lang="en-US" altLang="zh-CN" dirty="0">
                <a:solidFill>
                  <a:srgbClr val="FF0000"/>
                </a:solidFill>
                <a:latin typeface="+mj-lt"/>
                <a:cs typeface="微软雅黑" panose="020B0503020204020204" pitchFamily="34" charset="-122"/>
              </a:rPr>
              <a:t> combined magnet for the </a:t>
            </a:r>
            <a:r>
              <a:rPr lang="en-US" altLang="zh-CN" dirty="0" smtClean="0">
                <a:solidFill>
                  <a:srgbClr val="FF0000"/>
                </a:solidFill>
                <a:latin typeface="+mj-lt"/>
                <a:cs typeface="微软雅黑" panose="020B0503020204020204" pitchFamily="34" charset="-122"/>
              </a:rPr>
              <a:t>Booster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1C9DF583-FE9A-3D5C-7C49-9F83FC16DC1D}"/>
              </a:ext>
            </a:extLst>
          </p:cNvPr>
          <p:cNvSpPr txBox="1"/>
          <p:nvPr/>
        </p:nvSpPr>
        <p:spPr>
          <a:xfrm>
            <a:off x="522822" y="1187460"/>
            <a:ext cx="24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>
                <a:solidFill>
                  <a:srgbClr val="0352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3</a:t>
            </a:r>
            <a:r>
              <a:rPr kumimoji="1" lang="zh-CN" altLang="en-US" b="1" dirty="0">
                <a:solidFill>
                  <a:srgbClr val="0352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）</a:t>
            </a:r>
            <a:r>
              <a:rPr kumimoji="1" lang="zh-CN" altLang="en-US" b="1" dirty="0" smtClean="0">
                <a:solidFill>
                  <a:srgbClr val="0352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划</a:t>
            </a:r>
            <a:r>
              <a:rPr kumimoji="1" lang="zh-CN" altLang="en-US" b="1" dirty="0">
                <a:solidFill>
                  <a:srgbClr val="0352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格试验测试结果</a:t>
            </a:r>
            <a:endParaRPr kumimoji="1" lang="zh-CN" altLang="en-US" b="1" dirty="0">
              <a:solidFill>
                <a:srgbClr val="03528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任意形状 3">
            <a:extLst>
              <a:ext uri="{FF2B5EF4-FFF2-40B4-BE49-F238E27FC236}">
                <a16:creationId xmlns:a16="http://schemas.microsoft.com/office/drawing/2014/main" xmlns="" id="{57BF7B5F-42BF-78FB-031D-44B4944D368B}"/>
              </a:ext>
            </a:extLst>
          </p:cNvPr>
          <p:cNvSpPr/>
          <p:nvPr/>
        </p:nvSpPr>
        <p:spPr bwMode="auto">
          <a:xfrm>
            <a:off x="290016" y="1187460"/>
            <a:ext cx="193911" cy="369332"/>
          </a:xfrm>
          <a:custGeom>
            <a:avLst/>
            <a:gdLst>
              <a:gd name="connsiteX0" fmla="*/ 11454 w 240241"/>
              <a:gd name="connsiteY0" fmla="*/ 0 h 457574"/>
              <a:gd name="connsiteX1" fmla="*/ 240241 w 240241"/>
              <a:gd name="connsiteY1" fmla="*/ 228787 h 457574"/>
              <a:gd name="connsiteX2" fmla="*/ 11454 w 240241"/>
              <a:gd name="connsiteY2" fmla="*/ 457574 h 457574"/>
              <a:gd name="connsiteX3" fmla="*/ 0 w 240241"/>
              <a:gd name="connsiteY3" fmla="*/ 456419 h 457574"/>
              <a:gd name="connsiteX4" fmla="*/ 0 w 240241"/>
              <a:gd name="connsiteY4" fmla="*/ 1155 h 45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241" h="457574">
                <a:moveTo>
                  <a:pt x="11454" y="0"/>
                </a:moveTo>
                <a:cubicBezTo>
                  <a:pt x="137810" y="0"/>
                  <a:pt x="240241" y="102431"/>
                  <a:pt x="240241" y="228787"/>
                </a:cubicBezTo>
                <a:cubicBezTo>
                  <a:pt x="240241" y="355143"/>
                  <a:pt x="137810" y="457574"/>
                  <a:pt x="11454" y="457574"/>
                </a:cubicBezTo>
                <a:lnTo>
                  <a:pt x="0" y="456419"/>
                </a:lnTo>
                <a:lnTo>
                  <a:pt x="0" y="1155"/>
                </a:lnTo>
                <a:close/>
              </a:path>
            </a:pathLst>
          </a:custGeom>
          <a:solidFill>
            <a:srgbClr val="EC6A05"/>
          </a:solidFill>
          <a:ln>
            <a:noFill/>
          </a:ln>
          <a:effectLst/>
        </p:spPr>
        <p:txBody>
          <a:bodyPr wrap="square" rtlCol="0" anchor="ctr">
            <a:noAutofit/>
          </a:bodyPr>
          <a:lstStyle/>
          <a:p>
            <a:pPr algn="ctr" defTabSz="91440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kumimoji="1" lang="zh-CN" altLang="en-US" b="1" dirty="0">
              <a:solidFill>
                <a:schemeClr val="bg1">
                  <a:lumMod val="95000"/>
                </a:schemeClr>
              </a:solidFill>
              <a:latin typeface="+mn-ea"/>
              <a:sym typeface="微软雅黑" panose="020B0503020204020204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3B2E08DC-199F-C893-C441-6A4EBFB7717D}"/>
              </a:ext>
            </a:extLst>
          </p:cNvPr>
          <p:cNvSpPr txBox="1"/>
          <p:nvPr/>
        </p:nvSpPr>
        <p:spPr>
          <a:xfrm>
            <a:off x="11709051" y="2728972"/>
            <a:ext cx="0" cy="0"/>
          </a:xfrm>
          <a:prstGeom prst="rect">
            <a:avLst/>
          </a:prstGeom>
        </p:spPr>
        <p:txBody>
          <a:bodyPr vert="horz" wrap="none" lIns="0" tIns="45720" rIns="108000" bIns="45720" rtlCol="0" anchor="t">
            <a:noAutofit/>
          </a:bodyPr>
          <a:lstStyle/>
          <a:p>
            <a:pPr algn="r" eaLnBrk="1" fontAlgn="t" hangingPunct="1"/>
            <a:endParaRPr kumimoji="1" lang="zh-CN" altLang="en-US" dirty="0">
              <a:solidFill>
                <a:schemeClr val="tx1"/>
              </a:solidFill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5B462CC4-1A30-E968-DC42-6503411CFCE9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2940" y="2060676"/>
            <a:ext cx="932400" cy="83160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4A31FDBC-852F-E401-9E68-D1F163ED9EFA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7641" y="5043352"/>
            <a:ext cx="932400" cy="8316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51D603CE-0A7E-4AA3-71CA-67B21A89FD62}"/>
              </a:ext>
            </a:extLst>
          </p:cNvPr>
          <p:cNvPicPr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6644" y="3058828"/>
            <a:ext cx="932400" cy="831600"/>
          </a:xfrm>
          <a:prstGeom prst="rect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xmlns="" id="{55BFD9B3-FB0F-3D86-54A9-1BCB1D45180A}"/>
              </a:ext>
            </a:extLst>
          </p:cNvPr>
          <p:cNvSpPr txBox="1"/>
          <p:nvPr/>
        </p:nvSpPr>
        <p:spPr>
          <a:xfrm rot="16200000">
            <a:off x="6408300" y="3310619"/>
            <a:ext cx="828000" cy="324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4A86"/>
            </a:solidFill>
            <a:prstDash val="sysDash"/>
          </a:ln>
        </p:spPr>
        <p:txBody>
          <a:bodyPr vert="horz" wrap="none" lIns="0" tIns="0" rIns="0" bIns="0" rtlCol="0" anchor="ctr" anchorCtr="1">
            <a:noAutofit/>
          </a:bodyPr>
          <a:lstStyle>
            <a:defPPr>
              <a:defRPr lang="zh-CN"/>
            </a:defPPr>
            <a:lvl1pPr algn="ctr" fontAlgn="ctr">
              <a:defRPr kumimoji="1" sz="16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 sz="1400" dirty="0">
                <a:solidFill>
                  <a:srgbClr val="004A86"/>
                </a:solidFill>
              </a:rPr>
              <a:t>1000 </a:t>
            </a:r>
            <a:r>
              <a:rPr lang="en-US" altLang="zh-CN" sz="1400" dirty="0" err="1">
                <a:solidFill>
                  <a:srgbClr val="004A86"/>
                </a:solidFill>
              </a:rPr>
              <a:t>kGy</a:t>
            </a:r>
            <a:endParaRPr lang="zh-CN" altLang="en-US" sz="1400" dirty="0">
              <a:solidFill>
                <a:srgbClr val="004A86"/>
              </a:solidFill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xmlns="" id="{3534BA79-510B-506B-C588-5182A47E29E1}"/>
              </a:ext>
            </a:extLst>
          </p:cNvPr>
          <p:cNvSpPr txBox="1"/>
          <p:nvPr/>
        </p:nvSpPr>
        <p:spPr>
          <a:xfrm rot="16200000">
            <a:off x="6402540" y="2308868"/>
            <a:ext cx="828000" cy="324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4A86"/>
            </a:solidFill>
            <a:prstDash val="sysDash"/>
          </a:ln>
        </p:spPr>
        <p:txBody>
          <a:bodyPr vert="horz" wrap="none" lIns="0" tIns="0" rIns="0" bIns="0" rtlCol="0" anchor="ctr" anchorCtr="1">
            <a:noAutofit/>
          </a:bodyPr>
          <a:lstStyle>
            <a:defPPr>
              <a:defRPr lang="zh-CN"/>
            </a:defPPr>
            <a:lvl1pPr algn="ctr" fontAlgn="ctr">
              <a:defRPr kumimoji="1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 sz="1400" dirty="0">
                <a:solidFill>
                  <a:srgbClr val="004A86"/>
                </a:solidFill>
              </a:rPr>
              <a:t>0 </a:t>
            </a:r>
            <a:r>
              <a:rPr lang="en-US" altLang="zh-CN" sz="1400" dirty="0" err="1">
                <a:solidFill>
                  <a:srgbClr val="004A86"/>
                </a:solidFill>
              </a:rPr>
              <a:t>kGy</a:t>
            </a:r>
            <a:endParaRPr lang="zh-CN" altLang="en-US" sz="1400" dirty="0">
              <a:solidFill>
                <a:srgbClr val="004A86"/>
              </a:solidFill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xmlns="" id="{F549FC33-A9CE-69BB-490E-778759126510}"/>
              </a:ext>
            </a:extLst>
          </p:cNvPr>
          <p:cNvSpPr txBox="1"/>
          <p:nvPr/>
        </p:nvSpPr>
        <p:spPr>
          <a:xfrm rot="16200000">
            <a:off x="6405420" y="4302986"/>
            <a:ext cx="828000" cy="324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4A86"/>
            </a:solidFill>
            <a:prstDash val="sysDash"/>
          </a:ln>
        </p:spPr>
        <p:txBody>
          <a:bodyPr vert="horz" wrap="none" lIns="0" tIns="0" rIns="0" bIns="0" rtlCol="0" anchor="ctr" anchorCtr="1">
            <a:noAutofit/>
          </a:bodyPr>
          <a:lstStyle>
            <a:defPPr>
              <a:defRPr lang="zh-CN"/>
            </a:defPPr>
            <a:lvl1pPr algn="ctr" fontAlgn="ctr">
              <a:defRPr kumimoji="1" sz="14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 dirty="0">
                <a:solidFill>
                  <a:srgbClr val="004A86"/>
                </a:solidFill>
              </a:rPr>
              <a:t>3000 </a:t>
            </a:r>
            <a:r>
              <a:rPr lang="en-US" altLang="zh-CN" dirty="0" err="1">
                <a:solidFill>
                  <a:srgbClr val="004A86"/>
                </a:solidFill>
              </a:rPr>
              <a:t>kGy</a:t>
            </a:r>
            <a:endParaRPr lang="zh-CN" altLang="en-US" dirty="0">
              <a:solidFill>
                <a:srgbClr val="004A86"/>
              </a:solidFill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xmlns="" id="{DE3B1637-19D6-E44C-F696-5BCE6D89E06C}"/>
              </a:ext>
            </a:extLst>
          </p:cNvPr>
          <p:cNvSpPr txBox="1">
            <a:spLocks/>
          </p:cNvSpPr>
          <p:nvPr/>
        </p:nvSpPr>
        <p:spPr>
          <a:xfrm>
            <a:off x="6992939" y="1498221"/>
            <a:ext cx="1921267" cy="324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4A86"/>
            </a:solidFill>
            <a:prstDash val="sysDash"/>
          </a:ln>
        </p:spPr>
        <p:txBody>
          <a:bodyPr vert="horz" wrap="none" lIns="0" tIns="0" rIns="0" bIns="0" rtlCol="0" anchor="ctr" anchorCtr="1">
            <a:noAutofit/>
          </a:bodyPr>
          <a:lstStyle>
            <a:defPPr>
              <a:defRPr lang="zh-CN"/>
            </a:defPPr>
            <a:lvl1pPr algn="ctr" fontAlgn="ctr">
              <a:defRPr kumimoji="1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sz="1400" dirty="0">
                <a:solidFill>
                  <a:srgbClr val="004A86"/>
                </a:solidFill>
              </a:rPr>
              <a:t>划格结束</a:t>
            </a:r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F272E536-1762-F4B3-890D-C9D4DAA7A416}"/>
              </a:ext>
            </a:extLst>
          </p:cNvPr>
          <p:cNvPicPr>
            <a:picLocks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2940" y="4051195"/>
            <a:ext cx="932400" cy="831600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xmlns="" id="{7AC563A5-EEF8-9B9B-AC62-73BB35DD7E26}"/>
              </a:ext>
            </a:extLst>
          </p:cNvPr>
          <p:cNvPicPr>
            <a:picLocks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1806" y="2059760"/>
            <a:ext cx="932400" cy="831600"/>
          </a:xfrm>
          <a:prstGeom prst="rect">
            <a:avLst/>
          </a:prstGeom>
        </p:spPr>
      </p:pic>
      <p:sp>
        <p:nvSpPr>
          <p:cNvPr id="44" name="文本框 43">
            <a:extLst>
              <a:ext uri="{FF2B5EF4-FFF2-40B4-BE49-F238E27FC236}">
                <a16:creationId xmlns:a16="http://schemas.microsoft.com/office/drawing/2014/main" xmlns="" id="{D2BF4B4C-E35C-4CC0-233B-ED868E0683D3}"/>
              </a:ext>
            </a:extLst>
          </p:cNvPr>
          <p:cNvSpPr txBox="1"/>
          <p:nvPr/>
        </p:nvSpPr>
        <p:spPr>
          <a:xfrm rot="16200000">
            <a:off x="6414361" y="5295144"/>
            <a:ext cx="828000" cy="324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4A86"/>
            </a:solidFill>
            <a:prstDash val="sysDash"/>
          </a:ln>
        </p:spPr>
        <p:txBody>
          <a:bodyPr vert="horz" wrap="none" lIns="0" tIns="0" rIns="0" bIns="0" rtlCol="0" anchor="ctr" anchorCtr="1">
            <a:noAutofit/>
          </a:bodyPr>
          <a:lstStyle>
            <a:defPPr>
              <a:defRPr lang="zh-CN"/>
            </a:defPPr>
            <a:lvl1pPr algn="ctr" fontAlgn="ctr">
              <a:defRPr kumimoji="1" sz="14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 dirty="0">
                <a:solidFill>
                  <a:srgbClr val="004A86"/>
                </a:solidFill>
              </a:rPr>
              <a:t>5000 </a:t>
            </a:r>
            <a:r>
              <a:rPr lang="en-US" altLang="zh-CN" dirty="0" err="1">
                <a:solidFill>
                  <a:srgbClr val="004A86"/>
                </a:solidFill>
              </a:rPr>
              <a:t>kGy</a:t>
            </a:r>
            <a:endParaRPr lang="zh-CN" altLang="en-US" dirty="0">
              <a:solidFill>
                <a:srgbClr val="004A86"/>
              </a:solidFill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xmlns="" id="{FEA66715-E026-AAF5-3E6E-A7EAF575DC6E}"/>
              </a:ext>
            </a:extLst>
          </p:cNvPr>
          <p:cNvPicPr>
            <a:picLocks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1806" y="3058828"/>
            <a:ext cx="932400" cy="831600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xmlns="" id="{4EF6DF77-8FC5-17EC-07DB-1D28DCFA8306}"/>
              </a:ext>
            </a:extLst>
          </p:cNvPr>
          <p:cNvPicPr>
            <a:picLocks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1806" y="4051195"/>
            <a:ext cx="932400" cy="831600"/>
          </a:xfrm>
          <a:prstGeom prst="rect">
            <a:avLst/>
          </a:prstGeom>
        </p:spPr>
      </p:pic>
      <p:sp>
        <p:nvSpPr>
          <p:cNvPr id="47" name="文本框 46">
            <a:extLst>
              <a:ext uri="{FF2B5EF4-FFF2-40B4-BE49-F238E27FC236}">
                <a16:creationId xmlns:a16="http://schemas.microsoft.com/office/drawing/2014/main" xmlns="" id="{F0E76F44-E16E-EF4C-802A-6ED777684B6E}"/>
              </a:ext>
            </a:extLst>
          </p:cNvPr>
          <p:cNvSpPr txBox="1"/>
          <p:nvPr/>
        </p:nvSpPr>
        <p:spPr>
          <a:xfrm>
            <a:off x="6990361" y="1852989"/>
            <a:ext cx="936000" cy="21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kumimoji="1" lang="zh-CN" altLang="en-US" sz="1400" dirty="0">
                <a:solidFill>
                  <a:srgbClr val="0352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环氧树脂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xmlns="" id="{18ADF069-ED22-0E19-FDAA-12932562D556}"/>
              </a:ext>
            </a:extLst>
          </p:cNvPr>
          <p:cNvSpPr txBox="1"/>
          <p:nvPr/>
        </p:nvSpPr>
        <p:spPr>
          <a:xfrm>
            <a:off x="7980006" y="1852989"/>
            <a:ext cx="936000" cy="21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kumimoji="1" lang="en-US" altLang="zh-CN" sz="1400" dirty="0">
                <a:solidFill>
                  <a:srgbClr val="0352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PET</a:t>
            </a:r>
            <a:endParaRPr kumimoji="1" lang="zh-CN" altLang="en-US" sz="1400" dirty="0">
              <a:solidFill>
                <a:srgbClr val="03528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9" name="图片 48">
            <a:extLst>
              <a:ext uri="{FF2B5EF4-FFF2-40B4-BE49-F238E27FC236}">
                <a16:creationId xmlns:a16="http://schemas.microsoft.com/office/drawing/2014/main" xmlns="" id="{F919CC0A-E690-EA2D-8735-92967EEFF247}"/>
              </a:ext>
            </a:extLst>
          </p:cNvPr>
          <p:cNvPicPr>
            <a:picLocks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0006" y="5043143"/>
            <a:ext cx="932400" cy="831600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:a16="http://schemas.microsoft.com/office/drawing/2014/main" xmlns="" id="{71B72857-0EA9-1E3C-8D1A-4635E2B86343}"/>
              </a:ext>
            </a:extLst>
          </p:cNvPr>
          <p:cNvSpPr txBox="1"/>
          <p:nvPr/>
        </p:nvSpPr>
        <p:spPr>
          <a:xfrm>
            <a:off x="6963515" y="6032686"/>
            <a:ext cx="0" cy="0"/>
          </a:xfrm>
          <a:prstGeom prst="rect">
            <a:avLst/>
          </a:prstGeom>
        </p:spPr>
        <p:txBody>
          <a:bodyPr vert="horz" wrap="none" lIns="0" tIns="45720" rIns="108000" bIns="45720" rtlCol="0" anchor="t">
            <a:noAutofit/>
          </a:bodyPr>
          <a:lstStyle/>
          <a:p>
            <a:pPr algn="r" eaLnBrk="1" fontAlgn="t" hangingPunct="1"/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xmlns="" id="{92D0002B-7530-7F47-BE19-B28113A18281}"/>
              </a:ext>
            </a:extLst>
          </p:cNvPr>
          <p:cNvSpPr txBox="1"/>
          <p:nvPr/>
        </p:nvSpPr>
        <p:spPr>
          <a:xfrm>
            <a:off x="6643065" y="6676143"/>
            <a:ext cx="0" cy="0"/>
          </a:xfrm>
          <a:prstGeom prst="rect">
            <a:avLst/>
          </a:prstGeom>
        </p:spPr>
        <p:txBody>
          <a:bodyPr vert="horz" wrap="none" lIns="0" tIns="45720" rIns="108000" bIns="45720" rtlCol="0" anchor="t">
            <a:noAutofit/>
          </a:bodyPr>
          <a:lstStyle/>
          <a:p>
            <a:pPr algn="r" eaLnBrk="1" fontAlgn="t" hangingPunct="1"/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xmlns="" id="{DF933CD4-AB23-EACD-C3AF-875E5BC991E4}"/>
              </a:ext>
            </a:extLst>
          </p:cNvPr>
          <p:cNvSpPr txBox="1">
            <a:spLocks/>
          </p:cNvSpPr>
          <p:nvPr/>
        </p:nvSpPr>
        <p:spPr>
          <a:xfrm>
            <a:off x="9542508" y="1484784"/>
            <a:ext cx="1908000" cy="324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4A86"/>
            </a:solidFill>
            <a:prstDash val="sysDash"/>
          </a:ln>
        </p:spPr>
        <p:txBody>
          <a:bodyPr vert="horz" wrap="none" lIns="0" tIns="0" rIns="0" bIns="0" rtlCol="0" anchor="ctr" anchorCtr="1">
            <a:noAutofit/>
          </a:bodyPr>
          <a:lstStyle>
            <a:defPPr>
              <a:defRPr lang="zh-CN"/>
            </a:defPPr>
            <a:lvl1pPr algn="ctr" fontAlgn="ctr">
              <a:defRPr kumimoji="1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sz="1400" dirty="0">
                <a:solidFill>
                  <a:srgbClr val="004A86"/>
                </a:solidFill>
              </a:rPr>
              <a:t>胶带撕离后（</a:t>
            </a:r>
            <a:r>
              <a:rPr lang="zh-CN" altLang="en-US" sz="1400" b="1" dirty="0">
                <a:solidFill>
                  <a:srgbClr val="004A86"/>
                </a:solidFill>
              </a:rPr>
              <a:t>样片</a:t>
            </a:r>
            <a:r>
              <a:rPr lang="zh-CN" altLang="en-US" sz="1400" dirty="0">
                <a:solidFill>
                  <a:srgbClr val="004A86"/>
                </a:solidFill>
              </a:rPr>
              <a:t>）</a:t>
            </a: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7C09A46E-EE9D-F711-17F2-6D4DC5ABF1F4}"/>
              </a:ext>
            </a:extLst>
          </p:cNvPr>
          <p:cNvPicPr>
            <a:picLocks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1120" y="2035644"/>
            <a:ext cx="932400" cy="83160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03B7DDB4-D294-27CD-6641-6327313CEAC3}"/>
              </a:ext>
            </a:extLst>
          </p:cNvPr>
          <p:cNvPicPr>
            <a:picLocks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7131" y="3038235"/>
            <a:ext cx="932400" cy="83160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E37C938F-280A-F8A9-CC8E-0C26BE6C698A}"/>
              </a:ext>
            </a:extLst>
          </p:cNvPr>
          <p:cNvPicPr>
            <a:picLocks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8667" y="4035456"/>
            <a:ext cx="932400" cy="8316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xmlns="" id="{802A40B1-BBA0-0959-2861-A100EEEF8BB4}"/>
              </a:ext>
            </a:extLst>
          </p:cNvPr>
          <p:cNvPicPr>
            <a:picLocks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3403" y="5023527"/>
            <a:ext cx="932400" cy="831600"/>
          </a:xfrm>
          <a:prstGeom prst="rect">
            <a:avLst/>
          </a:prstGeom>
        </p:spPr>
      </p:pic>
      <p:pic>
        <p:nvPicPr>
          <p:cNvPr id="59" name="图片 58">
            <a:extLst>
              <a:ext uri="{FF2B5EF4-FFF2-40B4-BE49-F238E27FC236}">
                <a16:creationId xmlns:a16="http://schemas.microsoft.com/office/drawing/2014/main" xmlns="" id="{05E9B702-FD7B-470A-0ABC-D76555A3CD0A}"/>
              </a:ext>
            </a:extLst>
          </p:cNvPr>
          <p:cNvPicPr>
            <a:picLocks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5558" y="2035644"/>
            <a:ext cx="932400" cy="831600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xmlns="" id="{0BBA07CF-0BB3-5E0D-0862-447F9CE49DEE}"/>
              </a:ext>
            </a:extLst>
          </p:cNvPr>
          <p:cNvPicPr>
            <a:picLocks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7690" y="3036890"/>
            <a:ext cx="932400" cy="831600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xmlns="" id="{26F8281D-AE0B-ED6B-571B-2B858B89134B}"/>
              </a:ext>
            </a:extLst>
          </p:cNvPr>
          <p:cNvPicPr>
            <a:picLocks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402" y="4035456"/>
            <a:ext cx="932400" cy="831600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xmlns="" id="{D613F23F-4A81-24F1-BC40-E3366EC84150}"/>
              </a:ext>
            </a:extLst>
          </p:cNvPr>
          <p:cNvPicPr>
            <a:picLocks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5015" y="5023527"/>
            <a:ext cx="932400" cy="831600"/>
          </a:xfrm>
          <a:prstGeom prst="rect">
            <a:avLst/>
          </a:prstGeom>
        </p:spPr>
      </p:pic>
      <p:sp>
        <p:nvSpPr>
          <p:cNvPr id="63" name="文本框 62">
            <a:extLst>
              <a:ext uri="{FF2B5EF4-FFF2-40B4-BE49-F238E27FC236}">
                <a16:creationId xmlns:a16="http://schemas.microsoft.com/office/drawing/2014/main" xmlns="" id="{6E9C2E92-6171-4945-FD1C-A24452C4A29C}"/>
              </a:ext>
            </a:extLst>
          </p:cNvPr>
          <p:cNvSpPr txBox="1"/>
          <p:nvPr/>
        </p:nvSpPr>
        <p:spPr>
          <a:xfrm>
            <a:off x="9539117" y="1822311"/>
            <a:ext cx="936000" cy="21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kumimoji="1" lang="zh-CN" altLang="en-US" sz="1400" dirty="0">
                <a:solidFill>
                  <a:srgbClr val="0352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环氧树脂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xmlns="" id="{D22E1329-29C0-817F-1B0D-0EF91EC7C82B}"/>
              </a:ext>
            </a:extLst>
          </p:cNvPr>
          <p:cNvSpPr txBox="1"/>
          <p:nvPr/>
        </p:nvSpPr>
        <p:spPr>
          <a:xfrm>
            <a:off x="10511415" y="1822221"/>
            <a:ext cx="936000" cy="21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kumimoji="1" lang="en-US" altLang="zh-CN" sz="1400" dirty="0">
                <a:solidFill>
                  <a:srgbClr val="0352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PET</a:t>
            </a:r>
            <a:endParaRPr kumimoji="1" lang="zh-CN" altLang="en-US" sz="1400" dirty="0">
              <a:solidFill>
                <a:srgbClr val="03528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xmlns="" id="{ADCD38B2-8D86-C75C-CB2A-95FADD4DB630}"/>
              </a:ext>
            </a:extLst>
          </p:cNvPr>
          <p:cNvSpPr txBox="1"/>
          <p:nvPr/>
        </p:nvSpPr>
        <p:spPr>
          <a:xfrm>
            <a:off x="6493915" y="5896791"/>
            <a:ext cx="5434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zh-CN" altLang="en-US" dirty="0" smtClean="0">
                <a:solidFill>
                  <a:srgbClr val="0352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二者</a:t>
            </a:r>
            <a:r>
              <a:rPr kumimoji="1" lang="zh-CN" altLang="en-US" dirty="0">
                <a:solidFill>
                  <a:srgbClr val="0352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网格区域均无明显</a:t>
            </a:r>
            <a:r>
              <a:rPr kumimoji="1" lang="zh-CN" altLang="en-US" dirty="0" smtClean="0">
                <a:solidFill>
                  <a:srgbClr val="0352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脱落</a:t>
            </a:r>
            <a:r>
              <a:rPr kumimoji="1" lang="en-US" altLang="zh-CN" dirty="0" smtClean="0">
                <a:solidFill>
                  <a:srgbClr val="0352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,</a:t>
            </a:r>
            <a:r>
              <a:rPr kumimoji="1" lang="zh-CN" altLang="en-US" dirty="0">
                <a:solidFill>
                  <a:srgbClr val="004A8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随辐照剂量的增加，</a:t>
            </a:r>
            <a:r>
              <a:rPr kumimoji="1" lang="zh-CN" altLang="en-US" b="1" dirty="0">
                <a:solidFill>
                  <a:srgbClr val="E5040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环氧树脂</a:t>
            </a:r>
            <a:r>
              <a:rPr kumimoji="1" lang="zh-CN" altLang="en-US" dirty="0">
                <a:solidFill>
                  <a:srgbClr val="004A8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的划格碎屑明显增多</a:t>
            </a:r>
            <a:r>
              <a:rPr kumimoji="1" lang="zh-CN" altLang="en-US" dirty="0" smtClean="0">
                <a:solidFill>
                  <a:srgbClr val="004A8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。</a:t>
            </a:r>
            <a:endParaRPr kumimoji="1" lang="zh-CN" altLang="en-US" dirty="0">
              <a:solidFill>
                <a:srgbClr val="004A86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68" y="1810094"/>
            <a:ext cx="5664629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05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蓝色模板1</Template>
  <TotalTime>3533</TotalTime>
  <Words>1043</Words>
  <Application>Microsoft Office PowerPoint</Application>
  <PresentationFormat>宽屏</PresentationFormat>
  <Paragraphs>226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黑体</vt:lpstr>
      <vt:lpstr>华文楷体</vt:lpstr>
      <vt:lpstr>宋体</vt:lpstr>
      <vt:lpstr>Microsoft YaHei</vt:lpstr>
      <vt:lpstr>Microsoft YaHei</vt:lpstr>
      <vt:lpstr>Arial</vt:lpstr>
      <vt:lpstr>Calibri</vt:lpstr>
      <vt:lpstr>Times New Roman</vt:lpstr>
      <vt:lpstr>Wingdings</vt:lpstr>
      <vt:lpstr>Office 主题</vt:lpstr>
      <vt:lpstr>PowerPoint 演示文稿</vt:lpstr>
      <vt:lpstr>Research contents of the magnets in EDR</vt:lpstr>
      <vt:lpstr>Dipole-sextupole combined magnet for the Booster</vt:lpstr>
      <vt:lpstr>Dipole-sextupole combined magnet for the Booster</vt:lpstr>
      <vt:lpstr>Dipole-sextupole combined magnet for the Booster</vt:lpstr>
      <vt:lpstr>Dipole-sextupole combined magnet for the Booster</vt:lpstr>
      <vt:lpstr>Dipole-sextupole combined magnet for the Booster</vt:lpstr>
      <vt:lpstr>Dipole-sextupole combined magnet for the Booster</vt:lpstr>
      <vt:lpstr>Dipole-sextupole combined magnet for the Booster</vt:lpstr>
      <vt:lpstr>Automatic magnet production line</vt:lpstr>
      <vt:lpstr>Automatic magnet production line</vt:lpstr>
      <vt:lpstr>Automatic magnet production line</vt:lpstr>
      <vt:lpstr>Automatic magnet production line</vt:lpstr>
      <vt:lpstr>EDR progress in Collide magnets</vt:lpstr>
      <vt:lpstr>DAD simulation for mockup design</vt:lpstr>
      <vt:lpstr>Magnets adjusted to fit VC with antechamber and absorber</vt:lpstr>
      <vt:lpstr>Next plans for collider magnets</vt:lpstr>
      <vt:lpstr>Thank you very much!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progress of the twin aperture magnets</dc:title>
  <dc:creator>ym</dc:creator>
  <cp:lastModifiedBy>8615699787073</cp:lastModifiedBy>
  <cp:revision>1435</cp:revision>
  <cp:lastPrinted>2013-10-17T01:59:00Z</cp:lastPrinted>
  <dcterms:created xsi:type="dcterms:W3CDTF">2021-06-21T06:39:00Z</dcterms:created>
  <dcterms:modified xsi:type="dcterms:W3CDTF">2025-03-20T08:41:57Z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310FF15D7F6B49D288674E75B2151912_13</vt:lpwstr>
  </property>
  <property fmtid="{D5CDD505-2E9C-101B-9397-08002B2CF9AE}" pid="3" name="KSOProductBuildVer">
    <vt:lpwstr>2052-12.1.0.19302</vt:lpwstr>
  </property>
</Properties>
</file>