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953" r:id="rId2"/>
    <p:sldId id="907" r:id="rId3"/>
    <p:sldId id="1009" r:id="rId4"/>
    <p:sldId id="1010" r:id="rId5"/>
    <p:sldId id="1177" r:id="rId6"/>
    <p:sldId id="1213" r:id="rId7"/>
    <p:sldId id="1214" r:id="rId8"/>
    <p:sldId id="1215" r:id="rId9"/>
    <p:sldId id="1216" r:id="rId10"/>
    <p:sldId id="1217" r:id="rId11"/>
    <p:sldId id="1361" r:id="rId12"/>
    <p:sldId id="1179" r:id="rId13"/>
    <p:sldId id="1354" r:id="rId14"/>
    <p:sldId id="1357" r:id="rId15"/>
    <p:sldId id="1355" r:id="rId16"/>
    <p:sldId id="1356" r:id="rId17"/>
    <p:sldId id="1358" r:id="rId18"/>
    <p:sldId id="1204" r:id="rId19"/>
    <p:sldId id="1209" r:id="rId20"/>
    <p:sldId id="1208" r:id="rId21"/>
    <p:sldId id="1166" r:id="rId22"/>
    <p:sldId id="1210" r:id="rId23"/>
    <p:sldId id="957" r:id="rId24"/>
    <p:sldId id="1023" r:id="rId25"/>
    <p:sldId id="1024" r:id="rId26"/>
    <p:sldId id="1359" r:id="rId27"/>
    <p:sldId id="1360" r:id="rId28"/>
    <p:sldId id="1079" r:id="rId29"/>
    <p:sldId id="1180" r:id="rId30"/>
    <p:sldId id="1181" r:id="rId31"/>
    <p:sldId id="1182" r:id="rId32"/>
    <p:sldId id="1205" r:id="rId33"/>
    <p:sldId id="1206" r:id="rId34"/>
    <p:sldId id="1207" r:id="rId35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70C0"/>
    <a:srgbClr val="003399"/>
    <a:srgbClr val="0000FF"/>
    <a:srgbClr val="008400"/>
    <a:srgbClr val="2214AC"/>
    <a:srgbClr val="005800"/>
    <a:srgbClr val="E6E6E6"/>
    <a:srgbClr val="4D8357"/>
    <a:srgbClr val="FDC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32" autoAdjust="0"/>
  </p:normalViewPr>
  <p:slideViewPr>
    <p:cSldViewPr>
      <p:cViewPr varScale="1">
        <p:scale>
          <a:sx n="88" d="100"/>
          <a:sy n="88" d="100"/>
        </p:scale>
        <p:origin x="102" y="5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35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557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26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53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99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2025/3/21</a:t>
            </a:fld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12" name="内容占位符 13"/>
          <p:cNvSpPr>
            <a:spLocks noGrp="1"/>
          </p:cNvSpPr>
          <p:nvPr>
            <p:ph sz="quarter" idx="13" hasCustomPrompt="1"/>
          </p:nvPr>
        </p:nvSpPr>
        <p:spPr>
          <a:xfrm>
            <a:off x="0" y="1329893"/>
            <a:ext cx="8783781" cy="1912071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8770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Day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  <p:sldLayoutId id="2147483675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21" Type="http://schemas.openxmlformats.org/officeDocument/2006/relationships/tags" Target="../tags/tag24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tags" Target="../tags/tag36.xml"/><Relationship Id="rId38" Type="http://schemas.openxmlformats.org/officeDocument/2006/relationships/image" Target="../media/image26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37" Type="http://schemas.openxmlformats.org/officeDocument/2006/relationships/image" Target="../media/image25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image" Target="../media/image24.png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image" Target="../media/image23.png"/><Relationship Id="rId8" Type="http://schemas.openxmlformats.org/officeDocument/2006/relationships/tags" Target="../tags/tag11.xml"/><Relationship Id="rId3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4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2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46770" y="2480570"/>
            <a:ext cx="912975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C00000"/>
                </a:solidFill>
              </a:rPr>
              <a:t>CEPC injection from </a:t>
            </a:r>
            <a:r>
              <a:rPr lang="en-US" altLang="zh-CN" sz="3600" dirty="0" err="1">
                <a:solidFill>
                  <a:srgbClr val="C00000"/>
                </a:solidFill>
              </a:rPr>
              <a:t>Linac</a:t>
            </a:r>
            <a:r>
              <a:rPr lang="en-US" altLang="zh-CN" sz="3600" dirty="0">
                <a:solidFill>
                  <a:srgbClr val="C00000"/>
                </a:solidFill>
              </a:rPr>
              <a:t> to booster and from booster to collider ring </a:t>
            </a:r>
          </a:p>
          <a:p>
            <a:r>
              <a:rPr lang="en-US" altLang="zh-CN" sz="2800" dirty="0">
                <a:solidFill>
                  <a:srgbClr val="0070C0"/>
                </a:solidFill>
              </a:rPr>
              <a:t>(with all components survey and hardware)</a:t>
            </a:r>
            <a:endParaRPr lang="en-US" altLang="zh-CN" sz="24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207568" y="4190691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Jinhui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Chen,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Xiaohao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Cui, Lei Wang 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Huo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Lihua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,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</a:rPr>
              <a:t>Guanjian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 Wu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21. March. 2025, CEPC Day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9"/>
    </mc:Choice>
    <mc:Fallback xmlns="">
      <p:transition spd="slow" advTm="3681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DCC197-3AA6-4B5B-B5BE-0700DD1F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re-injection from SR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05273F-8D5F-4E8D-89FE-B13939B0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29885A-48A6-4B69-881F-9503042E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CD18515-B4C3-4AD8-A494-08A34C8F8882}"/>
              </a:ext>
            </a:extLst>
          </p:cNvPr>
          <p:cNvGrpSpPr/>
          <p:nvPr/>
        </p:nvGrpSpPr>
        <p:grpSpPr>
          <a:xfrm>
            <a:off x="9048327" y="1068821"/>
            <a:ext cx="3024337" cy="2551225"/>
            <a:chOff x="9048327" y="1068821"/>
            <a:chExt cx="3024337" cy="25512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0D552A7-1303-42FB-92D3-ADF58073C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08" r="7616"/>
            <a:stretch/>
          </p:blipFill>
          <p:spPr>
            <a:xfrm>
              <a:off x="9048327" y="1068821"/>
              <a:ext cx="3024337" cy="2551225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CF512AF-768E-408B-9E4B-68EAD6AD8D95}"/>
                </a:ext>
              </a:extLst>
            </p:cNvPr>
            <p:cNvSpPr/>
            <p:nvPr/>
          </p:nvSpPr>
          <p:spPr>
            <a:xfrm>
              <a:off x="11404223" y="2780928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AAA75049-4727-4F7F-8494-C3A2FFFB0CBD}"/>
                </a:ext>
              </a:extLst>
            </p:cNvPr>
            <p:cNvSpPr/>
            <p:nvPr/>
          </p:nvSpPr>
          <p:spPr>
            <a:xfrm>
              <a:off x="11352584" y="1412776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13D1EF6-680D-4FE0-A1FB-BC8109D43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068821"/>
            <a:ext cx="814833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30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EDCC197-3AA6-4B5B-B5BE-0700DD1F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HE extraction to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dump(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未完成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05273F-8D5F-4E8D-89FE-B13939B0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29885A-48A6-4B69-881F-9503042EA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91C99AF-4DF1-4696-B492-9781EC01C90D}"/>
              </a:ext>
            </a:extLst>
          </p:cNvPr>
          <p:cNvGrpSpPr/>
          <p:nvPr/>
        </p:nvGrpSpPr>
        <p:grpSpPr>
          <a:xfrm>
            <a:off x="6640090" y="1054271"/>
            <a:ext cx="5470923" cy="4615079"/>
            <a:chOff x="4151784" y="1556792"/>
            <a:chExt cx="5470923" cy="4615079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CD18515-B4C3-4AD8-A494-08A34C8F8882}"/>
                </a:ext>
              </a:extLst>
            </p:cNvPr>
            <p:cNvGrpSpPr/>
            <p:nvPr/>
          </p:nvGrpSpPr>
          <p:grpSpPr>
            <a:xfrm>
              <a:off x="4151784" y="1556792"/>
              <a:ext cx="5470923" cy="4615079"/>
              <a:chOff x="9048327" y="1068821"/>
              <a:chExt cx="3024337" cy="2551225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00D552A7-1303-42FB-92D3-ADF58073C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608" r="7616"/>
              <a:stretch/>
            </p:blipFill>
            <p:spPr>
              <a:xfrm>
                <a:off x="9048327" y="1068821"/>
                <a:ext cx="3024337" cy="2551225"/>
              </a:xfrm>
              <a:prstGeom prst="rect">
                <a:avLst/>
              </a:prstGeom>
            </p:spPr>
          </p:pic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2CF512AF-768E-408B-9E4B-68EAD6AD8D95}"/>
                  </a:ext>
                </a:extLst>
              </p:cNvPr>
              <p:cNvSpPr/>
              <p:nvPr/>
            </p:nvSpPr>
            <p:spPr>
              <a:xfrm>
                <a:off x="11245758" y="1629904"/>
                <a:ext cx="356354" cy="420500"/>
              </a:xfrm>
              <a:prstGeom prst="ellipse">
                <a:avLst/>
              </a:prstGeom>
              <a:noFill/>
              <a:ln w="19050">
                <a:solidFill>
                  <a:srgbClr val="FF5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AAA75049-4727-4F7F-8494-C3A2FFFB0CBD}"/>
                  </a:ext>
                </a:extLst>
              </p:cNvPr>
              <p:cNvSpPr/>
              <p:nvPr/>
            </p:nvSpPr>
            <p:spPr>
              <a:xfrm>
                <a:off x="9335346" y="1567068"/>
                <a:ext cx="356354" cy="420500"/>
              </a:xfrm>
              <a:prstGeom prst="ellipse">
                <a:avLst/>
              </a:prstGeom>
              <a:noFill/>
              <a:ln w="19050">
                <a:solidFill>
                  <a:srgbClr val="FF57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61ABFA59-189C-4CD9-A044-DD6953D592D6}"/>
                </a:ext>
              </a:extLst>
            </p:cNvPr>
            <p:cNvSpPr/>
            <p:nvPr/>
          </p:nvSpPr>
          <p:spPr>
            <a:xfrm rot="534297">
              <a:off x="4863512" y="2607412"/>
              <a:ext cx="94603" cy="462053"/>
            </a:xfrm>
            <a:custGeom>
              <a:avLst/>
              <a:gdLst>
                <a:gd name="connsiteX0" fmla="*/ 202902 w 202902"/>
                <a:gd name="connsiteY0" fmla="*/ 0 h 844731"/>
                <a:gd name="connsiteX1" fmla="*/ 2604 w 202902"/>
                <a:gd name="connsiteY1" fmla="*/ 339634 h 844731"/>
                <a:gd name="connsiteX2" fmla="*/ 107107 w 202902"/>
                <a:gd name="connsiteY2" fmla="*/ 844731 h 8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2902" h="844731">
                  <a:moveTo>
                    <a:pt x="202902" y="0"/>
                  </a:moveTo>
                  <a:cubicBezTo>
                    <a:pt x="110736" y="99423"/>
                    <a:pt x="18570" y="198846"/>
                    <a:pt x="2604" y="339634"/>
                  </a:cubicBezTo>
                  <a:cubicBezTo>
                    <a:pt x="-13362" y="480423"/>
                    <a:pt x="46872" y="662577"/>
                    <a:pt x="107107" y="844731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cxnSp>
          <p:nvCxnSpPr>
            <p:cNvPr id="6" name="直接箭头连接符 5">
              <a:extLst>
                <a:ext uri="{FF2B5EF4-FFF2-40B4-BE49-F238E27FC236}">
                  <a16:creationId xmlns:a16="http://schemas.microsoft.com/office/drawing/2014/main" id="{DAA2881A-B6CA-4017-8123-750301210C45}"/>
                </a:ext>
              </a:extLst>
            </p:cNvPr>
            <p:cNvCxnSpPr/>
            <p:nvPr/>
          </p:nvCxnSpPr>
          <p:spPr>
            <a:xfrm flipH="1">
              <a:off x="5315624" y="3216982"/>
              <a:ext cx="2796600" cy="165217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C5AC15F7-4239-4CDC-A5BE-93F70573C297}"/>
              </a:ext>
            </a:extLst>
          </p:cNvPr>
          <p:cNvSpPr txBox="1"/>
          <p:nvPr/>
        </p:nvSpPr>
        <p:spPr>
          <a:xfrm>
            <a:off x="217184" y="1005782"/>
            <a:ext cx="6387325" cy="5226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/>
              <a:t>讨论：</a:t>
            </a:r>
            <a:r>
              <a:rPr lang="en-US" altLang="zh-CN" sz="1400" dirty="0"/>
              <a:t>BST dump</a:t>
            </a:r>
            <a:r>
              <a:rPr lang="zh-CN" altLang="en-US" sz="1400" dirty="0"/>
              <a:t>和</a:t>
            </a:r>
            <a:r>
              <a:rPr lang="en-US" altLang="zh-CN" sz="1400" dirty="0"/>
              <a:t>SR dump</a:t>
            </a:r>
            <a:r>
              <a:rPr lang="zh-CN" altLang="en-US" sz="1400" dirty="0"/>
              <a:t>共用条件下，</a:t>
            </a:r>
            <a:r>
              <a:rPr lang="en-US" altLang="zh-CN" sz="1400" dirty="0"/>
              <a:t>BST abort system</a:t>
            </a:r>
            <a:r>
              <a:rPr lang="zh-CN" altLang="en-US" sz="1400" dirty="0"/>
              <a:t>设计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建议将两个垃圾桶（</a:t>
            </a:r>
            <a:r>
              <a:rPr lang="en-US" altLang="zh-CN" sz="1400" dirty="0"/>
              <a:t>e+/e-</a:t>
            </a:r>
            <a:r>
              <a:rPr lang="zh-CN" altLang="en-US" sz="1400" dirty="0"/>
              <a:t>）安置在两个离轴注入区附近，即电子垃圾桶设置在正电子离轴注入区附近，正电子垃圾桶需要移位到电子离轴注入区附近。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以</a:t>
            </a:r>
            <a:r>
              <a:rPr lang="en-US" altLang="zh-CN" sz="1400" dirty="0"/>
              <a:t>BST</a:t>
            </a:r>
            <a:r>
              <a:rPr lang="zh-CN" altLang="en-US" sz="1400" dirty="0"/>
              <a:t>电子废束引出为例，增强器离轴引出</a:t>
            </a:r>
            <a:r>
              <a:rPr lang="en-US" altLang="zh-CN" sz="1400" dirty="0"/>
              <a:t>kicker</a:t>
            </a:r>
            <a:r>
              <a:rPr lang="zh-CN" altLang="en-US" sz="1400" dirty="0"/>
              <a:t>（</a:t>
            </a:r>
            <a:r>
              <a:rPr lang="en-US" altLang="zh-CN" sz="1400" dirty="0"/>
              <a:t>delay-line kicker</a:t>
            </a:r>
            <a:r>
              <a:rPr lang="zh-CN" altLang="en-US" sz="1400" dirty="0"/>
              <a:t>）可以兼做</a:t>
            </a:r>
            <a:r>
              <a:rPr lang="en-US" altLang="zh-CN" sz="1400" dirty="0"/>
              <a:t>abort kicker</a:t>
            </a:r>
            <a:r>
              <a:rPr lang="zh-CN" altLang="en-US" sz="1400" dirty="0"/>
              <a:t>，但是还是需要增加</a:t>
            </a:r>
            <a:r>
              <a:rPr lang="en-US" altLang="zh-CN" sz="1400" dirty="0"/>
              <a:t>1</a:t>
            </a:r>
            <a:r>
              <a:rPr lang="zh-CN" altLang="en-US" sz="1400" dirty="0"/>
              <a:t>组引出用的</a:t>
            </a:r>
            <a:r>
              <a:rPr lang="en-US" altLang="zh-CN" sz="1400" dirty="0" err="1"/>
              <a:t>Lambertson</a:t>
            </a:r>
            <a:r>
              <a:rPr lang="zh-CN" altLang="en-US" sz="1400" dirty="0"/>
              <a:t>磁铁将电子束引出至</a:t>
            </a:r>
            <a:r>
              <a:rPr lang="en-US" altLang="zh-CN" sz="1400" dirty="0"/>
              <a:t>dump</a:t>
            </a:r>
            <a:r>
              <a:rPr lang="zh-CN" altLang="en-US" sz="1400" dirty="0"/>
              <a:t>输运线上去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BST</a:t>
            </a:r>
            <a:r>
              <a:rPr lang="zh-CN" altLang="en-US" sz="1400" dirty="0"/>
              <a:t>离轴引出</a:t>
            </a:r>
            <a:r>
              <a:rPr lang="en-US" altLang="zh-CN" sz="1400" dirty="0"/>
              <a:t>Kicker</a:t>
            </a:r>
            <a:r>
              <a:rPr lang="zh-CN" altLang="en-US" sz="1400" dirty="0"/>
              <a:t>系统为梯形波脉冲，脉宽在</a:t>
            </a:r>
            <a:r>
              <a:rPr lang="en-US" altLang="zh-CN" sz="1400" dirty="0"/>
              <a:t>440~2420ns</a:t>
            </a:r>
            <a:r>
              <a:rPr lang="zh-CN" altLang="en-US" sz="1400" dirty="0"/>
              <a:t>可调。如果要兼做</a:t>
            </a:r>
            <a:r>
              <a:rPr lang="en-US" altLang="zh-CN" sz="1400" dirty="0"/>
              <a:t>abort kicker</a:t>
            </a:r>
            <a:r>
              <a:rPr lang="zh-CN" altLang="en-US" sz="1400" dirty="0"/>
              <a:t>，</a:t>
            </a:r>
            <a:r>
              <a:rPr lang="en-US" altLang="zh-CN" sz="1400" dirty="0"/>
              <a:t>z</a:t>
            </a:r>
            <a:r>
              <a:rPr lang="zh-CN" altLang="en-US" sz="1400" dirty="0"/>
              <a:t>模式下共</a:t>
            </a:r>
            <a:r>
              <a:rPr lang="en-US" altLang="zh-CN" sz="1400" dirty="0"/>
              <a:t>150</a:t>
            </a:r>
            <a:r>
              <a:rPr lang="zh-CN" altLang="en-US" sz="1400" dirty="0"/>
              <a:t>串束流，只能是一串一串引出，最高重复频率为</a:t>
            </a:r>
            <a:r>
              <a:rPr lang="en-US" altLang="zh-CN" sz="1400" dirty="0"/>
              <a:t>1KHz</a:t>
            </a:r>
            <a:r>
              <a:rPr lang="zh-CN" altLang="en-US" sz="1400" dirty="0"/>
              <a:t>，共需要</a:t>
            </a:r>
            <a:r>
              <a:rPr lang="en-US" altLang="zh-CN" sz="1400" dirty="0"/>
              <a:t>150ms</a:t>
            </a:r>
            <a:r>
              <a:rPr lang="zh-CN" altLang="en-US" sz="1400" dirty="0"/>
              <a:t>时间才能将束流全部引出，此时束流会在环里继续转约</a:t>
            </a:r>
            <a:r>
              <a:rPr lang="en-US" altLang="zh-CN" sz="1400" dirty="0"/>
              <a:t>500</a:t>
            </a:r>
            <a:r>
              <a:rPr lang="zh-CN" altLang="en-US" sz="1400" dirty="0"/>
              <a:t>圈（</a:t>
            </a:r>
            <a:r>
              <a:rPr lang="en-US" altLang="zh-CN" sz="1400" dirty="0"/>
              <a:t>0.33ms/Turn</a:t>
            </a:r>
            <a:r>
              <a:rPr lang="zh-CN" altLang="en-US" sz="1400" dirty="0"/>
              <a:t>），是否能接受？如果需要增加</a:t>
            </a:r>
            <a:r>
              <a:rPr lang="en-US" altLang="zh-CN" sz="1400" dirty="0"/>
              <a:t>kicker</a:t>
            </a:r>
            <a:r>
              <a:rPr lang="zh-CN" altLang="en-US" sz="1400" dirty="0"/>
              <a:t>脉宽的话，脉冲电源的设计难度会相应增加。</a:t>
            </a:r>
            <a:r>
              <a:rPr lang="en-US" altLang="zh-CN" sz="1400" dirty="0"/>
              <a:t>SR</a:t>
            </a:r>
            <a:r>
              <a:rPr lang="zh-CN" altLang="en-US" sz="1400" dirty="0"/>
              <a:t>的 </a:t>
            </a:r>
            <a:r>
              <a:rPr lang="en-US" altLang="zh-CN" sz="1400" dirty="0"/>
              <a:t>abort system</a:t>
            </a:r>
            <a:r>
              <a:rPr lang="zh-CN" altLang="en-US" sz="1400" dirty="0"/>
              <a:t>同样也有这个情况（</a:t>
            </a:r>
            <a:r>
              <a:rPr lang="en-US" altLang="zh-CN" sz="1400" dirty="0"/>
              <a:t> TDR</a:t>
            </a:r>
            <a:r>
              <a:rPr lang="zh-CN" altLang="en-US" sz="1400" dirty="0"/>
              <a:t>中</a:t>
            </a:r>
            <a:r>
              <a:rPr lang="en-US" altLang="zh-CN" sz="1400" dirty="0"/>
              <a:t> abort kicker</a:t>
            </a:r>
            <a:r>
              <a:rPr lang="zh-CN" altLang="en-US" sz="1400" dirty="0"/>
              <a:t>设计参数和离轴注入</a:t>
            </a:r>
            <a:r>
              <a:rPr lang="en-US" altLang="zh-CN" sz="1400" dirty="0"/>
              <a:t>kicker</a:t>
            </a:r>
            <a:r>
              <a:rPr lang="zh-CN" altLang="en-US" sz="1400" dirty="0"/>
              <a:t>的一致）。</a:t>
            </a:r>
            <a:endParaRPr lang="en-US" altLang="zh-CN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/>
              <a:t>增强器在</a:t>
            </a:r>
            <a:r>
              <a:rPr lang="en-US" altLang="zh-CN" sz="1400" dirty="0"/>
              <a:t>ramping</a:t>
            </a:r>
            <a:r>
              <a:rPr lang="zh-CN" altLang="en-US" sz="1400" dirty="0"/>
              <a:t>过程中是否也可能启动</a:t>
            </a:r>
            <a:r>
              <a:rPr lang="en-US" altLang="zh-CN" sz="1400" dirty="0"/>
              <a:t>abort system</a:t>
            </a:r>
            <a:r>
              <a:rPr lang="zh-CN" altLang="en-US" sz="1400" dirty="0"/>
              <a:t>？如果是，就会比较复杂， </a:t>
            </a:r>
            <a:r>
              <a:rPr lang="en-US" altLang="zh-CN" sz="1400" dirty="0"/>
              <a:t>BST abort </a:t>
            </a:r>
            <a:r>
              <a:rPr lang="en-US" altLang="zh-CN" sz="1400" dirty="0" err="1"/>
              <a:t>Lambertson</a:t>
            </a:r>
            <a:r>
              <a:rPr lang="zh-CN" altLang="en-US" sz="1400" dirty="0"/>
              <a:t>以及</a:t>
            </a:r>
            <a:r>
              <a:rPr lang="en-US" altLang="zh-CN" sz="1400" dirty="0"/>
              <a:t>dump</a:t>
            </a:r>
            <a:r>
              <a:rPr lang="zh-CN" altLang="en-US" sz="1400" dirty="0"/>
              <a:t>输运线上的铁必须要求和增强器二极磁铁一起同步</a:t>
            </a:r>
            <a:r>
              <a:rPr lang="en-US" altLang="zh-CN" sz="1400" dirty="0"/>
              <a:t>ramping</a:t>
            </a:r>
            <a:r>
              <a:rPr lang="zh-CN" altLang="en-US" sz="1400" dirty="0"/>
              <a:t>，</a:t>
            </a:r>
            <a:r>
              <a:rPr lang="en-US" altLang="zh-CN" sz="1400" dirty="0"/>
              <a:t>kicker</a:t>
            </a:r>
            <a:r>
              <a:rPr lang="zh-CN" altLang="en-US" sz="1400" dirty="0"/>
              <a:t>的强度也是需要逐次调整，脉冲电源的设计难度就要增加很多。</a:t>
            </a:r>
            <a:endParaRPr lang="en-US" altLang="zh-CN" sz="14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13E894-A6E7-4E39-A128-95FAC3C139FE}"/>
              </a:ext>
            </a:extLst>
          </p:cNvPr>
          <p:cNvGrpSpPr/>
          <p:nvPr/>
        </p:nvGrpSpPr>
        <p:grpSpPr>
          <a:xfrm>
            <a:off x="8694619" y="5659158"/>
            <a:ext cx="1759938" cy="661607"/>
            <a:chOff x="6988165" y="5614471"/>
            <a:chExt cx="2262351" cy="850476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EA43622F-77FA-40B1-969F-960479EFB5D5}"/>
                </a:ext>
              </a:extLst>
            </p:cNvPr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8F28F56E-35E0-409D-AA92-B48B3F75FC72}"/>
                  </a:ext>
                </a:extLst>
              </p:cNvPr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8C527D98-68E9-4C82-83A8-9BCF3A1B3380}"/>
                  </a:ext>
                </a:extLst>
              </p:cNvPr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BE86E8B0-D267-4C01-B332-0A01A71BFC0E}"/>
                  </a:ext>
                </a:extLst>
              </p:cNvPr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91FE48EC-E6B2-489E-83CD-9187E756BA7A}"/>
                  </a:ext>
                </a:extLst>
              </p:cNvPr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B1C4C105-AE35-41D8-BAB9-35CF4917B5AE}"/>
                  </a:ext>
                </a:extLst>
              </p:cNvPr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B006563-5246-4AA7-953D-00D339B6B6F7}"/>
                </a:ext>
              </a:extLst>
            </p:cNvPr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BF7ED3F8-6B59-4E93-BF82-5D6F26A163E8}"/>
                </a:ext>
              </a:extLst>
            </p:cNvPr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573DFDF4-152A-4F1C-B2AC-E00450AE7C4A}"/>
                </a:ext>
              </a:extLst>
            </p:cNvPr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3ED02A1D-0BF1-4988-884E-DF0E4B1753A4}"/>
                </a:ext>
              </a:extLst>
            </p:cNvPr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40ADD33-684F-4431-AFCB-3B6741D07323}"/>
                </a:ext>
              </a:extLst>
            </p:cNvPr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E4EF1D44-C414-44C7-AF60-551D3FA14721}"/>
                </a:ext>
              </a:extLst>
            </p:cNvPr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D529F5F-FB2F-4669-ADE3-65B4BB7310DE}"/>
                </a:ext>
              </a:extLst>
            </p:cNvPr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F17A272-E52F-4DD8-A5C0-56BF00C6BC87}"/>
                </a:ext>
              </a:extLst>
            </p:cNvPr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1BE3FE2-D48E-4C79-9A66-794CC78B7D90}"/>
                </a:ext>
              </a:extLst>
            </p:cNvPr>
            <p:cNvSpPr txBox="1"/>
            <p:nvPr/>
          </p:nvSpPr>
          <p:spPr>
            <a:xfrm>
              <a:off x="7210886" y="5670791"/>
              <a:ext cx="1861601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440~2420ns</a:t>
              </a:r>
              <a:endParaRPr lang="zh-CN" altLang="en-US" sz="1200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60401FB-44ED-4D86-B7F8-3DEAC42148C8}"/>
                </a:ext>
              </a:extLst>
            </p:cNvPr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BA8868CB-5648-453C-9B21-F9C59D05C436}"/>
                </a:ext>
              </a:extLst>
            </p:cNvPr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1kHz</a:t>
              </a:r>
              <a:endParaRPr lang="zh-CN" altLang="en-US" sz="1200" dirty="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4E30A666-E81A-401A-A76C-7F7D54DCC547}"/>
              </a:ext>
            </a:extLst>
          </p:cNvPr>
          <p:cNvSpPr txBox="1"/>
          <p:nvPr/>
        </p:nvSpPr>
        <p:spPr>
          <a:xfrm>
            <a:off x="8411959" y="6314945"/>
            <a:ext cx="236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离轴引出</a:t>
            </a:r>
            <a:r>
              <a:rPr lang="en-US" altLang="zh-CN" dirty="0"/>
              <a:t>kicker</a:t>
            </a:r>
            <a:r>
              <a:rPr lang="zh-CN" altLang="en-US" dirty="0"/>
              <a:t>波形</a:t>
            </a:r>
          </a:p>
        </p:txBody>
      </p:sp>
    </p:spTree>
    <p:extLst>
      <p:ext uri="{BB962C8B-B14F-4D97-AF65-F5344CB8AC3E}">
        <p14:creationId xmlns:p14="http://schemas.microsoft.com/office/powerpoint/2010/main" val="1293765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Contributed by </a:t>
            </a:r>
            <a:r>
              <a:rPr lang="en-US" altLang="zh-CN" dirty="0" err="1"/>
              <a:t>Lihua</a:t>
            </a:r>
            <a:r>
              <a:rPr lang="en-US" altLang="zh-CN" dirty="0"/>
              <a:t> </a:t>
            </a:r>
            <a:r>
              <a:rPr lang="en-US" altLang="zh-CN" dirty="0" err="1"/>
              <a:t>Huo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9480375" cy="1912071"/>
          </a:xfrm>
        </p:spPr>
        <p:txBody>
          <a:bodyPr>
            <a:normAutofit/>
          </a:bodyPr>
          <a:lstStyle/>
          <a:p>
            <a:pPr marL="804863" indent="-533400">
              <a:lnSpc>
                <a:spcPct val="120000"/>
              </a:lnSpc>
            </a:pPr>
            <a:r>
              <a:rPr lang="en-US" altLang="zh-CN" dirty="0"/>
              <a:t>Septum magnets EDR design update</a:t>
            </a:r>
          </a:p>
        </p:txBody>
      </p:sp>
    </p:spTree>
    <p:extLst>
      <p:ext uri="{BB962C8B-B14F-4D97-AF65-F5344CB8AC3E}">
        <p14:creationId xmlns:p14="http://schemas.microsoft.com/office/powerpoint/2010/main" val="35111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2">
            <a:extLst>
              <a:ext uri="{FF2B5EF4-FFF2-40B4-BE49-F238E27FC236}">
                <a16:creationId xmlns:a16="http://schemas.microsoft.com/office/drawing/2014/main" id="{820EF58B-8D3D-4BA0-808B-DF6355D5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05353"/>
            <a:ext cx="10729192" cy="828177"/>
          </a:xfrm>
        </p:spPr>
        <p:txBody>
          <a:bodyPr>
            <a:noAutofit/>
          </a:bodyPr>
          <a:lstStyle/>
          <a:p>
            <a:r>
              <a:rPr lang="en-US" altLang="zh-CN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Preliminary mechanical design of LSM for BST LE inj.</a:t>
            </a:r>
            <a:endParaRPr lang="zh-CN" altLang="en-US" sz="3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7345FF2-01AE-468F-BFD4-18E7684E3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00808"/>
            <a:ext cx="9144000" cy="1458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C07285-2466-47F8-BA67-1575EAA5F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214" y="4619301"/>
            <a:ext cx="8890628" cy="86623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D78EAF8-B649-4B85-9897-80408AA81885}"/>
              </a:ext>
            </a:extLst>
          </p:cNvPr>
          <p:cNvSpPr txBox="1"/>
          <p:nvPr/>
        </p:nvSpPr>
        <p:spPr>
          <a:xfrm>
            <a:off x="3071665" y="1522720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Top view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528230-322C-4DCD-9509-E0617E52996D}"/>
              </a:ext>
            </a:extLst>
          </p:cNvPr>
          <p:cNvSpPr txBox="1"/>
          <p:nvPr/>
        </p:nvSpPr>
        <p:spPr>
          <a:xfrm>
            <a:off x="3011071" y="4043248"/>
            <a:ext cx="10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Side view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6AAF3F5-EE02-4A03-AA6A-7FB7EDBA54B5}"/>
              </a:ext>
            </a:extLst>
          </p:cNvPr>
          <p:cNvCxnSpPr>
            <a:cxnSpLocks/>
          </p:cNvCxnSpPr>
          <p:nvPr/>
        </p:nvCxnSpPr>
        <p:spPr>
          <a:xfrm>
            <a:off x="1703512" y="2374513"/>
            <a:ext cx="896448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C4BA14A-7BAF-4BDB-9EAD-9BFAB498A5A9}"/>
              </a:ext>
            </a:extLst>
          </p:cNvPr>
          <p:cNvCxnSpPr>
            <a:cxnSpLocks/>
          </p:cNvCxnSpPr>
          <p:nvPr/>
        </p:nvCxnSpPr>
        <p:spPr>
          <a:xfrm flipV="1">
            <a:off x="1703512" y="2385309"/>
            <a:ext cx="8640960" cy="184665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ABD616E-203E-4DEE-9FC2-E2CB470348C4}"/>
              </a:ext>
            </a:extLst>
          </p:cNvPr>
          <p:cNvCxnSpPr>
            <a:cxnSpLocks/>
          </p:cNvCxnSpPr>
          <p:nvPr/>
        </p:nvCxnSpPr>
        <p:spPr>
          <a:xfrm>
            <a:off x="1579844" y="5052420"/>
            <a:ext cx="9052661" cy="32764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062059DC-5F0A-4E37-B19E-8EF3E1FDFCF6}"/>
              </a:ext>
            </a:extLst>
          </p:cNvPr>
          <p:cNvCxnSpPr>
            <a:cxnSpLocks/>
          </p:cNvCxnSpPr>
          <p:nvPr/>
        </p:nvCxnSpPr>
        <p:spPr>
          <a:xfrm>
            <a:off x="1579844" y="5134178"/>
            <a:ext cx="9052661" cy="327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F8E317D9-7D13-4839-A33D-17AFEEF012C5}"/>
              </a:ext>
            </a:extLst>
          </p:cNvPr>
          <p:cNvCxnSpPr>
            <a:cxnSpLocks/>
          </p:cNvCxnSpPr>
          <p:nvPr/>
        </p:nvCxnSpPr>
        <p:spPr>
          <a:xfrm>
            <a:off x="1847528" y="5807857"/>
            <a:ext cx="8640960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5E6519D9-DCFD-4059-A4CE-79F4CB223F45}"/>
              </a:ext>
            </a:extLst>
          </p:cNvPr>
          <p:cNvCxnSpPr>
            <a:cxnSpLocks/>
          </p:cNvCxnSpPr>
          <p:nvPr/>
        </p:nvCxnSpPr>
        <p:spPr>
          <a:xfrm>
            <a:off x="1847528" y="5134179"/>
            <a:ext cx="0" cy="8446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DE0B316-3724-495A-B940-3D2B2F3F113F}"/>
              </a:ext>
            </a:extLst>
          </p:cNvPr>
          <p:cNvCxnSpPr>
            <a:cxnSpLocks/>
          </p:cNvCxnSpPr>
          <p:nvPr/>
        </p:nvCxnSpPr>
        <p:spPr>
          <a:xfrm>
            <a:off x="10488488" y="5032310"/>
            <a:ext cx="0" cy="8446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88BCB1D3-EB4C-4918-8AE0-768C479D5FFB}"/>
              </a:ext>
            </a:extLst>
          </p:cNvPr>
          <p:cNvSpPr txBox="1"/>
          <p:nvPr/>
        </p:nvSpPr>
        <p:spPr>
          <a:xfrm>
            <a:off x="5552377" y="5538372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8073.8mm</a:t>
            </a:r>
            <a:endParaRPr lang="zh-CN" altLang="en-US" sz="160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E59D5151-E492-4CBE-AFE4-77DBFF84F34B}"/>
              </a:ext>
            </a:extLst>
          </p:cNvPr>
          <p:cNvSpPr txBox="1"/>
          <p:nvPr/>
        </p:nvSpPr>
        <p:spPr>
          <a:xfrm>
            <a:off x="5552378" y="5198158"/>
            <a:ext cx="1083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2442.6mm</a:t>
            </a:r>
            <a:endParaRPr lang="zh-CN" altLang="en-US" sz="1600" dirty="0"/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18465D4-58CB-4BFE-9053-6AF1256299AC}"/>
              </a:ext>
            </a:extLst>
          </p:cNvPr>
          <p:cNvCxnSpPr>
            <a:cxnSpLocks/>
          </p:cNvCxnSpPr>
          <p:nvPr/>
        </p:nvCxnSpPr>
        <p:spPr>
          <a:xfrm>
            <a:off x="5015880" y="4743004"/>
            <a:ext cx="0" cy="7823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926A917E-C5DC-4D0D-A3CD-34B904D25C53}"/>
              </a:ext>
            </a:extLst>
          </p:cNvPr>
          <p:cNvCxnSpPr>
            <a:cxnSpLocks/>
          </p:cNvCxnSpPr>
          <p:nvPr/>
        </p:nvCxnSpPr>
        <p:spPr>
          <a:xfrm>
            <a:off x="7320136" y="4694010"/>
            <a:ext cx="0" cy="84461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E3DC5F21-5F7A-4D7C-8871-7AF0B7D48DCB}"/>
              </a:ext>
            </a:extLst>
          </p:cNvPr>
          <p:cNvCxnSpPr>
            <a:cxnSpLocks/>
          </p:cNvCxnSpPr>
          <p:nvPr/>
        </p:nvCxnSpPr>
        <p:spPr>
          <a:xfrm>
            <a:off x="5015880" y="5485539"/>
            <a:ext cx="2304256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C7D58D4F-B4D9-4C64-BA87-07C42EF6D7E5}"/>
              </a:ext>
            </a:extLst>
          </p:cNvPr>
          <p:cNvCxnSpPr>
            <a:cxnSpLocks/>
          </p:cNvCxnSpPr>
          <p:nvPr/>
        </p:nvCxnSpPr>
        <p:spPr>
          <a:xfrm>
            <a:off x="4295800" y="2735894"/>
            <a:ext cx="0" cy="553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B705F0F6-9469-4002-9460-70E04561303F}"/>
              </a:ext>
            </a:extLst>
          </p:cNvPr>
          <p:cNvCxnSpPr>
            <a:cxnSpLocks/>
          </p:cNvCxnSpPr>
          <p:nvPr/>
        </p:nvCxnSpPr>
        <p:spPr>
          <a:xfrm>
            <a:off x="4943872" y="2708920"/>
            <a:ext cx="0" cy="551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914DA67-9396-4730-9C54-D3B65A373729}"/>
              </a:ext>
            </a:extLst>
          </p:cNvPr>
          <p:cNvCxnSpPr>
            <a:cxnSpLocks/>
          </p:cNvCxnSpPr>
          <p:nvPr/>
        </p:nvCxnSpPr>
        <p:spPr>
          <a:xfrm>
            <a:off x="4295800" y="3012855"/>
            <a:ext cx="648072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2">
            <a:extLst>
              <a:ext uri="{FF2B5EF4-FFF2-40B4-BE49-F238E27FC236}">
                <a16:creationId xmlns:a16="http://schemas.microsoft.com/office/drawing/2014/main" id="{507FA1A0-4363-4B59-BE11-5F2C823DACC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223792" y="3059668"/>
            <a:ext cx="84510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0.4mm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529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标题 2">
            <a:extLst>
              <a:ext uri="{FF2B5EF4-FFF2-40B4-BE49-F238E27FC236}">
                <a16:creationId xmlns:a16="http://schemas.microsoft.com/office/drawing/2014/main" id="{1641B7FE-5EB0-4AE4-91E7-59ABECCCF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05353"/>
            <a:ext cx="10513168" cy="875376"/>
          </a:xfrm>
        </p:spPr>
        <p:txBody>
          <a:bodyPr>
            <a:normAutofit fontScale="90000"/>
          </a:bodyPr>
          <a:lstStyle/>
          <a:p>
            <a:r>
              <a:rPr lang="en-US" altLang="zh-CN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Preliminary mechanical design of LSM for BST HE extraction</a:t>
            </a:r>
            <a:endParaRPr lang="zh-CN" altLang="en-US" sz="3200" spc="-6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E690C05-02C4-44DD-95F5-1B5324C36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5" y="4149080"/>
            <a:ext cx="11862281" cy="21085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17B2740-33E6-4D5B-A2CA-9E42A3B73D1A}"/>
              </a:ext>
            </a:extLst>
          </p:cNvPr>
          <p:cNvSpPr txBox="1"/>
          <p:nvPr/>
        </p:nvSpPr>
        <p:spPr>
          <a:xfrm>
            <a:off x="1485032" y="431795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No.6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C2FCB23-E6FB-4FFA-A479-26A0D280C379}"/>
              </a:ext>
            </a:extLst>
          </p:cNvPr>
          <p:cNvSpPr txBox="1"/>
          <p:nvPr/>
        </p:nvSpPr>
        <p:spPr>
          <a:xfrm>
            <a:off x="5735324" y="434313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No.7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79952A7-80D1-4DE5-A4B3-4E8DBD446D11}"/>
              </a:ext>
            </a:extLst>
          </p:cNvPr>
          <p:cNvSpPr txBox="1"/>
          <p:nvPr/>
        </p:nvSpPr>
        <p:spPr>
          <a:xfrm>
            <a:off x="9670465" y="4371339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No.8</a:t>
            </a:r>
            <a:endParaRPr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B31640B-F7C7-4A1E-BBE4-2491645E3C33}"/>
              </a:ext>
            </a:extLst>
          </p:cNvPr>
          <p:cNvGrpSpPr/>
          <p:nvPr/>
        </p:nvGrpSpPr>
        <p:grpSpPr>
          <a:xfrm>
            <a:off x="119335" y="1121256"/>
            <a:ext cx="11973103" cy="2966306"/>
            <a:chOff x="-5314" y="980729"/>
            <a:chExt cx="10673314" cy="264428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DC041AD-3A73-453D-9AD0-8B47B7918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314" y="980729"/>
              <a:ext cx="10673314" cy="2122688"/>
            </a:xfrm>
            <a:prstGeom prst="rect">
              <a:avLst/>
            </a:prstGeom>
          </p:spPr>
        </p:pic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5A4EE11-8937-48F1-9ED7-837D5048E0D5}"/>
                </a:ext>
              </a:extLst>
            </p:cNvPr>
            <p:cNvSpPr/>
            <p:nvPr/>
          </p:nvSpPr>
          <p:spPr>
            <a:xfrm>
              <a:off x="3608333" y="1862827"/>
              <a:ext cx="2035150" cy="648072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26025733-E9DB-4903-A4B1-6F4C6DA423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1912" y="2510899"/>
              <a:ext cx="1" cy="11141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4">
              <a:extLst>
                <a:ext uri="{FF2B5EF4-FFF2-40B4-BE49-F238E27FC236}">
                  <a16:creationId xmlns:a16="http://schemas.microsoft.com/office/drawing/2014/main" id="{8F3037F1-4464-4DD4-AF41-7C3405357D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856" y="2186863"/>
              <a:ext cx="577584" cy="9713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F434D4-9E25-459D-8D6D-76EAFD34FB19}"/>
                </a:ext>
              </a:extLst>
            </p:cNvPr>
            <p:cNvSpPr txBox="1"/>
            <p:nvPr/>
          </p:nvSpPr>
          <p:spPr>
            <a:xfrm>
              <a:off x="516648" y="312413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引出点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9364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r="24193" b="3762"/>
          <a:stretch/>
        </p:blipFill>
        <p:spPr>
          <a:xfrm>
            <a:off x="6436711" y="1109551"/>
            <a:ext cx="2979181" cy="2535473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7170165" y="3336315"/>
            <a:ext cx="15122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down stream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479376" y="3979439"/>
          <a:ext cx="11233237" cy="2583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9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2069156486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865798903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1480136629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361230325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731486028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2622934560"/>
                    </a:ext>
                  </a:extLst>
                </a:gridCol>
                <a:gridCol w="856372">
                  <a:extLst>
                    <a:ext uri="{9D8B030D-6E8A-4147-A177-3AD203B41FA5}">
                      <a16:colId xmlns:a16="http://schemas.microsoft.com/office/drawing/2014/main" val="3213489187"/>
                    </a:ext>
                  </a:extLst>
                </a:gridCol>
              </a:tblGrid>
              <a:tr h="195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Material</a:t>
                      </a:r>
                      <a:r>
                        <a:rPr lang="zh-CN" altLang="en-US" sz="1100" b="1" kern="12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100" b="1" kern="1200" baseline="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stored beam pipe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(Stainless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Steel or copper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1J77A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DT4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1J22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734"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Down stream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Main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 (T)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0.999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0.8007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0.900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1.011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0.8010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1.027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987">
                <a:tc vMerge="1">
                  <a:txBody>
                    <a:bodyPr/>
                    <a:lstStyle/>
                    <a:p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 (T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5.06E-04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4.69E-03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1.51E-02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1.07E-06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1.53E-03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1.10E-02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2.52E-05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5.94E-03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4.46E-03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98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 err="1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Bx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(T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3.03E-07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-1.99E-06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-1.76E-05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2.57E-10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-5.76E-06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6.33E-04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4.89E-09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6.06E-04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6.66E-04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6.78E-04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98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By/main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6.33E-04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5.25E-03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1.51E-02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1.34E-06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1.70E-03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3.15E-05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5.94E-03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4.46E-03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734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Up stream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Main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 (T)</a:t>
                      </a:r>
                      <a:endParaRPr lang="zh-CN" altLang="en-US" sz="11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0.80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0.905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1.037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0.8007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0.905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1.039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0.8010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0.905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1.040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1.040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3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 (T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5.06E-04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8.39E-04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5.89E-03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+mj-lt"/>
                        </a:rPr>
                        <a:t>1.07E-06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3.63E-06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1.58E-03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2.52E-05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2.99E-05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4.27E-04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2.63E-04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73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 err="1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Bx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(T</a:t>
                      </a:r>
                      <a:r>
                        <a:rPr lang="zh-CN" altLang="en-US" sz="1100" dirty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3.03E-07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2.45E-04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-5.83E-03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2.57E-10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2.13E-06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-2.22E-03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4.89E-09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-3.37E-04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-1.25E-03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-1.10E-03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198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Leakage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By/main</a:t>
                      </a:r>
                      <a:r>
                        <a:rPr lang="en-US" altLang="zh-CN" sz="11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field </a:t>
                      </a:r>
                      <a:r>
                        <a:rPr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</a:t>
                      </a:r>
                      <a:endParaRPr lang="zh-CN" altLang="en-US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6.33E-04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j-lt"/>
                        </a:rPr>
                        <a:t>9.26E-04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+mj-lt"/>
                        </a:rPr>
                        <a:t>5.68E-03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1.34E-06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j-lt"/>
                        </a:rPr>
                        <a:t>4.01E-06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rgbClr val="FF0000"/>
                          </a:solidFill>
                          <a:latin typeface="+mj-lt"/>
                        </a:rPr>
                        <a:t>1.52E-03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3.15E-05</a:t>
                      </a:r>
                      <a:endParaRPr lang="zh-CN" altLang="en-US" sz="11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latin typeface="+mj-lt"/>
                        </a:rPr>
                        <a:t>3.30E-05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j-lt"/>
                        </a:rPr>
                        <a:t>4.11E-04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+mj-lt"/>
                        </a:rPr>
                        <a:t>2.53E-04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标题 4"/>
          <p:cNvSpPr>
            <a:spLocks noGrp="1"/>
          </p:cNvSpPr>
          <p:nvPr>
            <p:ph type="title"/>
          </p:nvPr>
        </p:nvSpPr>
        <p:spPr>
          <a:xfrm>
            <a:off x="479376" y="105353"/>
            <a:ext cx="10100302" cy="663575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2D simulation for in-air LSM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0EFDFA7-7841-4A7C-AAC1-3B78B508FF1F}"/>
              </a:ext>
            </a:extLst>
          </p:cNvPr>
          <p:cNvSpPr txBox="1"/>
          <p:nvPr/>
        </p:nvSpPr>
        <p:spPr>
          <a:xfrm>
            <a:off x="119336" y="1098940"/>
            <a:ext cx="625581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altLang="zh-CN" sz="1400" dirty="0"/>
              <a:t>Total thickness of septum </a:t>
            </a:r>
            <a:r>
              <a:rPr lang="zh-CN" altLang="en-US" sz="1400" dirty="0"/>
              <a:t>：</a:t>
            </a:r>
            <a:r>
              <a:rPr lang="en-US" altLang="zh-CN" sz="1400" dirty="0"/>
              <a:t>5.5mm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Iron septum</a:t>
            </a:r>
            <a:r>
              <a:rPr lang="zh-CN" altLang="en-US" sz="1400" dirty="0"/>
              <a:t>（</a:t>
            </a:r>
            <a:r>
              <a:rPr lang="en-US" altLang="zh-CN" sz="1400" dirty="0"/>
              <a:t>DT4</a:t>
            </a:r>
            <a:r>
              <a:rPr lang="zh-CN" altLang="en-US" sz="1400" dirty="0"/>
              <a:t>）：</a:t>
            </a:r>
            <a:r>
              <a:rPr lang="en-US" altLang="zh-CN" sz="1400" dirty="0"/>
              <a:t>3mm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Wall thickness of stored beam pipe</a:t>
            </a:r>
            <a:r>
              <a:rPr lang="zh-CN" altLang="en-US" sz="1400" dirty="0"/>
              <a:t>：</a:t>
            </a:r>
            <a:r>
              <a:rPr lang="en-US" altLang="zh-CN" sz="1400" dirty="0"/>
              <a:t>1mm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Installation margin of stored beam pipe</a:t>
            </a:r>
            <a:r>
              <a:rPr lang="zh-CN" altLang="en-US" sz="1400" dirty="0"/>
              <a:t>：</a:t>
            </a:r>
            <a:r>
              <a:rPr lang="en-US" altLang="zh-CN" sz="1400" dirty="0"/>
              <a:t>0.5mm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Wall thickness of injected beam pipe</a:t>
            </a:r>
            <a:r>
              <a:rPr lang="zh-CN" altLang="en-US" sz="1400" dirty="0"/>
              <a:t>：</a:t>
            </a:r>
            <a:r>
              <a:rPr lang="en-US" altLang="zh-CN" sz="1400" dirty="0"/>
              <a:t>1mm</a:t>
            </a:r>
          </a:p>
          <a:p>
            <a:pPr marL="266700" lvl="1" indent="-2667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400" dirty="0"/>
              <a:t>结论：</a:t>
            </a:r>
            <a:endParaRPr lang="en-US" altLang="zh-CN" sz="1400" dirty="0"/>
          </a:p>
          <a:p>
            <a:pPr marL="723900" lvl="2" indent="-266700">
              <a:buFont typeface="Arial" panose="020B0604020202020204" pitchFamily="34" charset="0"/>
              <a:buChar char="•"/>
            </a:pPr>
            <a:r>
              <a:rPr lang="zh-CN" altLang="en-US" sz="1400" dirty="0"/>
              <a:t>如果最高场强设计为</a:t>
            </a:r>
            <a:r>
              <a:rPr lang="en-US" altLang="zh-CN" sz="1400" dirty="0"/>
              <a:t>1T</a:t>
            </a:r>
            <a:r>
              <a:rPr lang="zh-CN" altLang="en-US" sz="1400" dirty="0"/>
              <a:t>，在此结构下选用的材料均不能满足漏场要求，需要修改屏蔽结构。</a:t>
            </a:r>
            <a:endParaRPr lang="en-US" altLang="zh-CN" sz="1400" dirty="0"/>
          </a:p>
          <a:p>
            <a:pPr marL="723900" lvl="2" indent="-266700">
              <a:buFont typeface="Arial" panose="020B0604020202020204" pitchFamily="34" charset="0"/>
              <a:buChar char="•"/>
            </a:pPr>
            <a:r>
              <a:rPr lang="zh-CN" altLang="en-US" sz="1400" dirty="0"/>
              <a:t>如果最高场强设计为</a:t>
            </a:r>
            <a:r>
              <a:rPr lang="en-US" altLang="zh-CN" sz="1400" dirty="0"/>
              <a:t>0.9T</a:t>
            </a:r>
            <a:r>
              <a:rPr lang="zh-CN" altLang="en-US" sz="1400" dirty="0"/>
              <a:t>，在此结构下循环束真空盒选择</a:t>
            </a:r>
            <a:r>
              <a:rPr lang="en-US" altLang="zh-CN" sz="1400" dirty="0"/>
              <a:t>DT4</a:t>
            </a:r>
            <a:r>
              <a:rPr lang="zh-CN" altLang="en-US" sz="1400" dirty="0"/>
              <a:t>可以满足漏场要求</a:t>
            </a:r>
            <a:endParaRPr lang="en-US" altLang="zh-CN" sz="1400" dirty="0"/>
          </a:p>
          <a:p>
            <a:pPr marL="723900" lvl="2" indent="-266700">
              <a:buFont typeface="Arial" panose="020B0604020202020204" pitchFamily="34" charset="0"/>
              <a:buChar char="•"/>
            </a:pPr>
            <a:r>
              <a:rPr lang="zh-CN" altLang="en-US" sz="1400" u="sng" dirty="0"/>
              <a:t>如果最高场强设计为</a:t>
            </a:r>
            <a:r>
              <a:rPr lang="en-US" altLang="zh-CN" sz="1400" u="sng" dirty="0"/>
              <a:t>0.8T</a:t>
            </a:r>
            <a:r>
              <a:rPr lang="zh-CN" altLang="en-US" sz="1400" u="sng" dirty="0"/>
              <a:t>，在此结构下循环束真空盒选择材料都可以满足漏场要求</a:t>
            </a:r>
            <a:endParaRPr lang="en-US" altLang="zh-CN" sz="1400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38F0A8-CDE6-4CE2-A829-0BFD573B232C}"/>
              </a:ext>
            </a:extLst>
          </p:cNvPr>
          <p:cNvSpPr txBox="1"/>
          <p:nvPr/>
        </p:nvSpPr>
        <p:spPr>
          <a:xfrm>
            <a:off x="9624392" y="6500286"/>
            <a:ext cx="2236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rgbClr val="FF0000"/>
                </a:solidFill>
              </a:rPr>
              <a:t>上表中红色数字为不满足物理要求。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r="22641" b="6858"/>
          <a:stretch/>
        </p:blipFill>
        <p:spPr>
          <a:xfrm>
            <a:off x="9218972" y="1123229"/>
            <a:ext cx="2925700" cy="2448474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10272464" y="3306573"/>
            <a:ext cx="119223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up stream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135560" y="3704615"/>
            <a:ext cx="3600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495599" y="3531969"/>
            <a:ext cx="4416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</a:rPr>
              <a:t>将所有真空外</a:t>
            </a:r>
            <a:r>
              <a:rPr lang="en-US" altLang="zh-CN" sz="1600" dirty="0">
                <a:solidFill>
                  <a:srgbClr val="FF0000"/>
                </a:solidFill>
              </a:rPr>
              <a:t>LSM</a:t>
            </a:r>
            <a:r>
              <a:rPr lang="zh-CN" altLang="en-US" sz="1600" dirty="0">
                <a:solidFill>
                  <a:srgbClr val="FF0000"/>
                </a:solidFill>
              </a:rPr>
              <a:t>的最高场强归一化到</a:t>
            </a:r>
            <a:r>
              <a:rPr lang="en-US" altLang="zh-CN" sz="1600" dirty="0">
                <a:solidFill>
                  <a:srgbClr val="FF0000"/>
                </a:solidFill>
              </a:rPr>
              <a:t>0.8T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36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16351" y="4047969"/>
            <a:ext cx="3672408" cy="66357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down stream LSM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938" y="2577016"/>
            <a:ext cx="3779366" cy="1876237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40168" y="4644876"/>
            <a:ext cx="210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up stream flange</a:t>
            </a:r>
          </a:p>
        </p:txBody>
      </p:sp>
      <p:cxnSp>
        <p:nvCxnSpPr>
          <p:cNvPr id="7" name="直接箭头连接符 6"/>
          <p:cNvCxnSpPr/>
          <p:nvPr>
            <p:custDataLst>
              <p:tags r:id="rId3"/>
            </p:custDataLst>
          </p:nvPr>
        </p:nvCxnSpPr>
        <p:spPr>
          <a:xfrm flipV="1">
            <a:off x="813498" y="4412703"/>
            <a:ext cx="72008" cy="257079"/>
          </a:xfrm>
          <a:prstGeom prst="straightConnector1">
            <a:avLst/>
          </a:prstGeom>
          <a:ln>
            <a:solidFill>
              <a:srgbClr val="00081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407368" y="105353"/>
            <a:ext cx="10172310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Preliminary mechanical design of LSM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506" y="4550396"/>
            <a:ext cx="3625534" cy="1893530"/>
          </a:xfrm>
          <a:prstGeom prst="rect">
            <a:avLst/>
          </a:prstGeom>
        </p:spPr>
      </p:pic>
      <p:sp>
        <p:nvSpPr>
          <p:cNvPr id="16" name="标题 2"/>
          <p:cNvSpPr txBox="1">
            <a:spLocks/>
          </p:cNvSpPr>
          <p:nvPr/>
        </p:nvSpPr>
        <p:spPr>
          <a:xfrm>
            <a:off x="1487488" y="6077793"/>
            <a:ext cx="3672408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0070C0"/>
                </a:solidFill>
              </a:rPr>
              <a:t>UP stream LSM</a:t>
            </a:r>
          </a:p>
        </p:txBody>
      </p:sp>
      <p:cxnSp>
        <p:nvCxnSpPr>
          <p:cNvPr id="18" name="直接箭头连接符 17"/>
          <p:cNvCxnSpPr/>
          <p:nvPr>
            <p:custDataLst>
              <p:tags r:id="rId6"/>
            </p:custDataLst>
          </p:nvPr>
        </p:nvCxnSpPr>
        <p:spPr>
          <a:xfrm flipV="1">
            <a:off x="8258144" y="3062596"/>
            <a:ext cx="144145" cy="360045"/>
          </a:xfrm>
          <a:prstGeom prst="straightConnector1">
            <a:avLst/>
          </a:prstGeom>
          <a:ln>
            <a:solidFill>
              <a:srgbClr val="00081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461852" y="5111421"/>
            <a:ext cx="2101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up stream flange</a:t>
            </a:r>
          </a:p>
        </p:txBody>
      </p:sp>
      <p:cxnSp>
        <p:nvCxnSpPr>
          <p:cNvPr id="20" name="直接箭头连接符 19"/>
          <p:cNvCxnSpPr/>
          <p:nvPr>
            <p:custDataLst>
              <p:tags r:id="rId8"/>
            </p:custDataLst>
          </p:nvPr>
        </p:nvCxnSpPr>
        <p:spPr>
          <a:xfrm>
            <a:off x="813498" y="5642557"/>
            <a:ext cx="144016" cy="320922"/>
          </a:xfrm>
          <a:prstGeom prst="straightConnector1">
            <a:avLst/>
          </a:prstGeom>
          <a:ln>
            <a:solidFill>
              <a:srgbClr val="000818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7131990" y="1339443"/>
            <a:ext cx="3089910" cy="24568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4835647" y="4182613"/>
            <a:ext cx="7292203" cy="1374090"/>
          </a:xfrm>
          <a:prstGeom prst="rect">
            <a:avLst/>
          </a:prstGeom>
        </p:spPr>
      </p:pic>
      <p:cxnSp>
        <p:nvCxnSpPr>
          <p:cNvPr id="24" name="直接箭头连接符 23"/>
          <p:cNvCxnSpPr/>
          <p:nvPr/>
        </p:nvCxnSpPr>
        <p:spPr>
          <a:xfrm flipV="1">
            <a:off x="614040" y="5026633"/>
            <a:ext cx="3966065" cy="1198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516353" y="6156012"/>
            <a:ext cx="80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</a:t>
            </a:r>
            <a:endParaRPr lang="zh-CN" alt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440168" y="2942868"/>
            <a:ext cx="3966065" cy="1198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16353" y="4012520"/>
            <a:ext cx="80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beam</a:t>
            </a:r>
            <a:endParaRPr lang="zh-CN" altLang="en-US" dirty="0"/>
          </a:p>
        </p:txBody>
      </p:sp>
      <p:sp>
        <p:nvSpPr>
          <p:cNvPr id="32" name="标题 15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7201055" y="3695692"/>
            <a:ext cx="4007513" cy="663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400" dirty="0">
                <a:solidFill>
                  <a:srgbClr val="0070C0"/>
                </a:solidFill>
              </a:rPr>
              <a:t>down stream LSM</a:t>
            </a:r>
          </a:p>
        </p:txBody>
      </p:sp>
      <p:cxnSp>
        <p:nvCxnSpPr>
          <p:cNvPr id="33" name="直接连接符 32"/>
          <p:cNvCxnSpPr/>
          <p:nvPr>
            <p:custDataLst>
              <p:tags r:id="rId12"/>
            </p:custDataLst>
          </p:nvPr>
        </p:nvCxnSpPr>
        <p:spPr>
          <a:xfrm flipV="1">
            <a:off x="7500908" y="1142519"/>
            <a:ext cx="0" cy="9117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>
            <p:custDataLst>
              <p:tags r:id="rId13"/>
            </p:custDataLst>
          </p:nvPr>
        </p:nvCxnSpPr>
        <p:spPr>
          <a:xfrm flipH="1">
            <a:off x="7500537" y="1223386"/>
            <a:ext cx="2295750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17"/>
          <p:cNvSpPr txBox="1"/>
          <p:nvPr>
            <p:custDataLst>
              <p:tags r:id="rId14"/>
            </p:custDataLst>
          </p:nvPr>
        </p:nvSpPr>
        <p:spPr>
          <a:xfrm>
            <a:off x="8142372" y="1045216"/>
            <a:ext cx="90441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400mm</a:t>
            </a:r>
            <a:endParaRPr lang="zh-CN" altLang="en-US" dirty="0"/>
          </a:p>
        </p:txBody>
      </p:sp>
      <p:cxnSp>
        <p:nvCxnSpPr>
          <p:cNvPr id="36" name="直接连接符 35"/>
          <p:cNvCxnSpPr/>
          <p:nvPr>
            <p:custDataLst>
              <p:tags r:id="rId15"/>
            </p:custDataLst>
          </p:nvPr>
        </p:nvCxnSpPr>
        <p:spPr>
          <a:xfrm flipV="1">
            <a:off x="9787408" y="1142519"/>
            <a:ext cx="0" cy="91172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>
            <p:custDataLst>
              <p:tags r:id="rId16"/>
            </p:custDataLst>
          </p:nvPr>
        </p:nvCxnSpPr>
        <p:spPr>
          <a:xfrm flipV="1">
            <a:off x="5574188" y="4916173"/>
            <a:ext cx="0" cy="74377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>
            <p:custDataLst>
              <p:tags r:id="rId17"/>
            </p:custDataLst>
          </p:nvPr>
        </p:nvCxnSpPr>
        <p:spPr>
          <a:xfrm flipH="1">
            <a:off x="5574188" y="5524717"/>
            <a:ext cx="591353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>
            <p:custDataLst>
              <p:tags r:id="rId18"/>
            </p:custDataLst>
          </p:nvPr>
        </p:nvCxnSpPr>
        <p:spPr>
          <a:xfrm flipV="1">
            <a:off x="11487722" y="4799924"/>
            <a:ext cx="0" cy="78931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17"/>
          <p:cNvSpPr txBox="1"/>
          <p:nvPr>
            <p:custDataLst>
              <p:tags r:id="rId19"/>
            </p:custDataLst>
          </p:nvPr>
        </p:nvSpPr>
        <p:spPr>
          <a:xfrm>
            <a:off x="7829586" y="5324843"/>
            <a:ext cx="10214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2500mm</a:t>
            </a:r>
            <a:endParaRPr lang="zh-CN" altLang="en-US" dirty="0"/>
          </a:p>
        </p:txBody>
      </p:sp>
      <p:cxnSp>
        <p:nvCxnSpPr>
          <p:cNvPr id="46" name="直接连接符 45"/>
          <p:cNvCxnSpPr/>
          <p:nvPr>
            <p:custDataLst>
              <p:tags r:id="rId20"/>
            </p:custDataLst>
          </p:nvPr>
        </p:nvCxnSpPr>
        <p:spPr>
          <a:xfrm flipV="1">
            <a:off x="5322652" y="5019043"/>
            <a:ext cx="0" cy="91805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>
            <p:custDataLst>
              <p:tags r:id="rId21"/>
            </p:custDataLst>
          </p:nvPr>
        </p:nvCxnSpPr>
        <p:spPr>
          <a:xfrm flipV="1">
            <a:off x="11712624" y="4842269"/>
            <a:ext cx="0" cy="10948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直接箭头连接符 49"/>
          <p:cNvCxnSpPr/>
          <p:nvPr>
            <p:custDataLst>
              <p:tags r:id="rId22"/>
            </p:custDataLst>
          </p:nvPr>
        </p:nvCxnSpPr>
        <p:spPr>
          <a:xfrm flipH="1">
            <a:off x="5322652" y="5877272"/>
            <a:ext cx="638997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32"/>
          <p:cNvSpPr txBox="1"/>
          <p:nvPr>
            <p:custDataLst>
              <p:tags r:id="rId23"/>
            </p:custDataLst>
          </p:nvPr>
        </p:nvSpPr>
        <p:spPr>
          <a:xfrm>
            <a:off x="7821890" y="5709383"/>
            <a:ext cx="10214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2700mm</a:t>
            </a:r>
            <a:endParaRPr lang="zh-CN" altLang="en-US" dirty="0"/>
          </a:p>
        </p:txBody>
      </p:sp>
      <p:cxnSp>
        <p:nvCxnSpPr>
          <p:cNvPr id="54" name="直接连接符 53"/>
          <p:cNvCxnSpPr/>
          <p:nvPr>
            <p:custDataLst>
              <p:tags r:id="rId24"/>
            </p:custDataLst>
          </p:nvPr>
        </p:nvCxnSpPr>
        <p:spPr>
          <a:xfrm flipV="1">
            <a:off x="5087888" y="5250357"/>
            <a:ext cx="0" cy="105896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25"/>
            </p:custDataLst>
          </p:nvPr>
        </p:nvCxnSpPr>
        <p:spPr>
          <a:xfrm flipV="1">
            <a:off x="11974022" y="5214493"/>
            <a:ext cx="0" cy="10948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>
            <p:custDataLst>
              <p:tags r:id="rId26"/>
            </p:custDataLst>
          </p:nvPr>
        </p:nvCxnSpPr>
        <p:spPr>
          <a:xfrm flipH="1">
            <a:off x="5087888" y="6237312"/>
            <a:ext cx="6886134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32"/>
          <p:cNvSpPr txBox="1"/>
          <p:nvPr>
            <p:custDataLst>
              <p:tags r:id="rId27"/>
            </p:custDataLst>
          </p:nvPr>
        </p:nvSpPr>
        <p:spPr>
          <a:xfrm>
            <a:off x="7807885" y="6060370"/>
            <a:ext cx="102143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2940mm</a:t>
            </a:r>
            <a:endParaRPr lang="zh-CN" altLang="en-US" dirty="0"/>
          </a:p>
        </p:txBody>
      </p:sp>
      <p:cxnSp>
        <p:nvCxnSpPr>
          <p:cNvPr id="61" name="直接连接符 60"/>
          <p:cNvCxnSpPr/>
          <p:nvPr>
            <p:custDataLst>
              <p:tags r:id="rId28"/>
            </p:custDataLst>
          </p:nvPr>
        </p:nvCxnSpPr>
        <p:spPr>
          <a:xfrm flipV="1">
            <a:off x="9713967" y="1481919"/>
            <a:ext cx="86797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>
            <p:custDataLst>
              <p:tags r:id="rId29"/>
            </p:custDataLst>
          </p:nvPr>
        </p:nvCxnSpPr>
        <p:spPr>
          <a:xfrm flipV="1">
            <a:off x="9759182" y="3543012"/>
            <a:ext cx="86797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>
            <p:custDataLst>
              <p:tags r:id="rId30"/>
            </p:custDataLst>
          </p:nvPr>
        </p:nvCxnSpPr>
        <p:spPr>
          <a:xfrm>
            <a:off x="10443897" y="1481919"/>
            <a:ext cx="0" cy="206109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60"/>
          <p:cNvSpPr txBox="1"/>
          <p:nvPr>
            <p:custDataLst>
              <p:tags r:id="rId31"/>
            </p:custDataLst>
          </p:nvPr>
        </p:nvSpPr>
        <p:spPr>
          <a:xfrm>
            <a:off x="10001926" y="2364478"/>
            <a:ext cx="90441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zh-CN" dirty="0"/>
              <a:t>360mm</a:t>
            </a:r>
            <a:endParaRPr lang="zh-CN" altLang="en-US" dirty="0"/>
          </a:p>
        </p:txBody>
      </p:sp>
      <p:sp>
        <p:nvSpPr>
          <p:cNvPr id="78" name="文本框 77"/>
          <p:cNvSpPr txBox="1"/>
          <p:nvPr>
            <p:custDataLst>
              <p:tags r:id="rId32"/>
            </p:custDataLst>
          </p:nvPr>
        </p:nvSpPr>
        <p:spPr>
          <a:xfrm>
            <a:off x="5462681" y="1919662"/>
            <a:ext cx="1689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injected beam pipe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Idφ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30mm/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Thickness=0.7mm</a:t>
            </a:r>
          </a:p>
        </p:txBody>
      </p:sp>
      <p:cxnSp>
        <p:nvCxnSpPr>
          <p:cNvPr id="80" name="直接箭头连接符 79"/>
          <p:cNvCxnSpPr/>
          <p:nvPr/>
        </p:nvCxnSpPr>
        <p:spPr>
          <a:xfrm>
            <a:off x="6987974" y="2364478"/>
            <a:ext cx="1656184" cy="6542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本框 80"/>
          <p:cNvSpPr txBox="1"/>
          <p:nvPr>
            <p:custDataLst>
              <p:tags r:id="rId33"/>
            </p:custDataLst>
          </p:nvPr>
        </p:nvSpPr>
        <p:spPr>
          <a:xfrm>
            <a:off x="5523266" y="3480348"/>
            <a:ext cx="23355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stored beam pipe:</a:t>
            </a:r>
          </a:p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Idφ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=56mm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Thickness=1mm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2" name="直接箭头连接符 81"/>
          <p:cNvCxnSpPr/>
          <p:nvPr/>
        </p:nvCxnSpPr>
        <p:spPr>
          <a:xfrm flipV="1">
            <a:off x="6909993" y="3345318"/>
            <a:ext cx="1623234" cy="513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66A3904-E8B3-486B-9058-961146080F1F}"/>
              </a:ext>
            </a:extLst>
          </p:cNvPr>
          <p:cNvSpPr txBox="1"/>
          <p:nvPr/>
        </p:nvSpPr>
        <p:spPr>
          <a:xfrm>
            <a:off x="152946" y="1099128"/>
            <a:ext cx="6169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单台磁铁机械长度统一为</a:t>
            </a:r>
            <a:r>
              <a:rPr lang="en-US" altLang="zh-CN" dirty="0"/>
              <a:t>2.7</a:t>
            </a:r>
            <a:r>
              <a:rPr lang="zh-CN" altLang="en-US" dirty="0"/>
              <a:t>米，主要考虑以下几点：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磁铁机床加工制造能力（实心铁</a:t>
            </a:r>
            <a:r>
              <a:rPr lang="en-US" altLang="zh-CN" dirty="0"/>
              <a:t>+</a:t>
            </a:r>
            <a:r>
              <a:rPr lang="zh-CN" altLang="en-US" dirty="0"/>
              <a:t>深孔钻）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磁铁装配、准直误差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磁铁单台重量不宜过重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真空管道加工和极限真空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磁铁磁场测量（点测）</a:t>
            </a:r>
            <a:endParaRPr lang="en-US" altLang="zh-CN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6636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40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Preliminary mechanical design of LSM support</a:t>
            </a:r>
            <a:endParaRPr lang="zh-CN" altLang="en-US" sz="4000" spc="-6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2497" y="1196752"/>
            <a:ext cx="4621415" cy="4264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28048" y="1386602"/>
            <a:ext cx="4248472" cy="44034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61794" y="5156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Horizontal deflection LSM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7032104" y="515647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Vertical deflection LSM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816287B-42C1-4774-8B35-E496857496BA}"/>
              </a:ext>
            </a:extLst>
          </p:cNvPr>
          <p:cNvSpPr txBox="1"/>
          <p:nvPr/>
        </p:nvSpPr>
        <p:spPr>
          <a:xfrm>
            <a:off x="1271464" y="59492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BST LE injection LSM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60C228-5205-4501-9030-3E238C02C8B7}"/>
              </a:ext>
            </a:extLst>
          </p:cNvPr>
          <p:cNvSpPr txBox="1"/>
          <p:nvPr/>
        </p:nvSpPr>
        <p:spPr>
          <a:xfrm>
            <a:off x="7045626" y="5917232"/>
            <a:ext cx="409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</a:rPr>
              <a:t>BST HE inj. &amp; ext. LSM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86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Contributed by </a:t>
            </a:r>
            <a:r>
              <a:rPr lang="en-US" altLang="zh-CN" dirty="0" err="1"/>
              <a:t>Guanjian</a:t>
            </a:r>
            <a:r>
              <a:rPr lang="en-US" altLang="zh-CN" dirty="0"/>
              <a:t> Wu and Lei Wang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9480375" cy="1912071"/>
          </a:xfrm>
        </p:spPr>
        <p:txBody>
          <a:bodyPr>
            <a:normAutofit/>
          </a:bodyPr>
          <a:lstStyle/>
          <a:p>
            <a:pPr marL="804863" indent="-533400">
              <a:lnSpc>
                <a:spcPct val="120000"/>
              </a:lnSpc>
            </a:pPr>
            <a:r>
              <a:rPr lang="en-US" altLang="zh-CN" dirty="0"/>
              <a:t>Kicker system EDR design update</a:t>
            </a:r>
          </a:p>
        </p:txBody>
      </p:sp>
    </p:spTree>
    <p:extLst>
      <p:ext uri="{BB962C8B-B14F-4D97-AF65-F5344CB8AC3E}">
        <p14:creationId xmlns:p14="http://schemas.microsoft.com/office/powerpoint/2010/main" val="1638148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Strip-line kicker</a:t>
            </a:r>
            <a:r>
              <a:rPr lang="en-US" altLang="zh-CN" sz="4000" spc="-6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BST LE injection</a:t>
            </a:r>
            <a:endParaRPr lang="en-US" altLang="zh-CN" sz="4000" spc="-6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19486" t="17253" r="11170" b="18562"/>
          <a:stretch>
            <a:fillRect/>
          </a:stretch>
        </p:blipFill>
        <p:spPr>
          <a:xfrm>
            <a:off x="3616900" y="3669489"/>
            <a:ext cx="3066084" cy="15963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20708" t="29370" r="26330" b="36691"/>
          <a:stretch>
            <a:fillRect/>
          </a:stretch>
        </p:blipFill>
        <p:spPr>
          <a:xfrm>
            <a:off x="293553" y="1527614"/>
            <a:ext cx="4925060" cy="17760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26219" t="22580" r="31528" b="29969"/>
          <a:stretch>
            <a:fillRect/>
          </a:stretch>
        </p:blipFill>
        <p:spPr>
          <a:xfrm>
            <a:off x="7132696" y="3559475"/>
            <a:ext cx="2689698" cy="16988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37403" t="21105" r="38733" b="25907"/>
          <a:stretch>
            <a:fillRect/>
          </a:stretch>
        </p:blipFill>
        <p:spPr>
          <a:xfrm>
            <a:off x="767408" y="3503175"/>
            <a:ext cx="1838926" cy="22972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l="15563" t="25969" r="15184" b="29185"/>
          <a:stretch>
            <a:fillRect/>
          </a:stretch>
        </p:blipFill>
        <p:spPr>
          <a:xfrm>
            <a:off x="5715218" y="1514089"/>
            <a:ext cx="5160010" cy="187960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348651" y="1403667"/>
            <a:ext cx="488325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47236" y="1308088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231904" y="1308088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2165874" y="1096309"/>
            <a:ext cx="1451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1300 mm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058569" y="5754671"/>
            <a:ext cx="127586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58569" y="5661248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2335049" y="5661248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273997" y="5816525"/>
            <a:ext cx="115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260 mm</a:t>
            </a:r>
            <a:endParaRPr lang="zh-CN" altLang="en-US" dirty="0">
              <a:solidFill>
                <a:srgbClr val="00B0F0"/>
              </a:solidFill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714754" y="3559476"/>
            <a:ext cx="1036" cy="22165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 rot="5400000">
            <a:off x="2714754" y="3466052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rot="5400000">
            <a:off x="2721100" y="5694836"/>
            <a:ext cx="0" cy="1868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 rot="16200000">
            <a:off x="2384696" y="4279914"/>
            <a:ext cx="1152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460 mm</a:t>
            </a:r>
            <a:endParaRPr lang="zh-CN" altLang="en-US" dirty="0">
              <a:solidFill>
                <a:srgbClr val="00B0F0"/>
              </a:solidFill>
            </a:endParaRP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ACFC49AE-20F4-4337-9202-57246450F807}"/>
              </a:ext>
            </a:extLst>
          </p:cNvPr>
          <p:cNvGrpSpPr/>
          <p:nvPr/>
        </p:nvGrpSpPr>
        <p:grpSpPr>
          <a:xfrm>
            <a:off x="3647728" y="5184165"/>
            <a:ext cx="6796892" cy="1495110"/>
            <a:chOff x="3647728" y="5184165"/>
            <a:chExt cx="6796892" cy="1495110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95D0051B-9CBB-4A14-B6C3-AF38B33E6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7738" y="5646795"/>
              <a:ext cx="448551" cy="560557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0B93C387-B642-4739-A4A9-80E1907CE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2175" y="5653714"/>
              <a:ext cx="448551" cy="56055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41C69A1-2F71-43AC-BFEC-61B625B1B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708" t="29370" r="26330" b="36691"/>
            <a:stretch>
              <a:fillRect/>
            </a:stretch>
          </p:blipFill>
          <p:spPr>
            <a:xfrm>
              <a:off x="3647728" y="5529122"/>
              <a:ext cx="2044364" cy="737247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E84E7F34-CB3D-4FFD-B67F-82C793C7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708" t="29370" r="26330" b="36691"/>
            <a:stretch>
              <a:fillRect/>
            </a:stretch>
          </p:blipFill>
          <p:spPr>
            <a:xfrm>
              <a:off x="6067860" y="5529122"/>
              <a:ext cx="2044364" cy="73724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27CFFC-ECD7-45EB-9033-2EEAA207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0708" t="29370" r="26330" b="36691"/>
            <a:stretch>
              <a:fillRect/>
            </a:stretch>
          </p:blipFill>
          <p:spPr>
            <a:xfrm>
              <a:off x="8400256" y="5529122"/>
              <a:ext cx="2044364" cy="737247"/>
            </a:xfrm>
            <a:prstGeom prst="rect">
              <a:avLst/>
            </a:prstGeom>
          </p:spPr>
        </p:pic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F0350801-DF00-4542-BACD-1AF9AAC05D42}"/>
                </a:ext>
              </a:extLst>
            </p:cNvPr>
            <p:cNvCxnSpPr>
              <a:cxnSpLocks/>
            </p:cNvCxnSpPr>
            <p:nvPr/>
          </p:nvCxnSpPr>
          <p:spPr>
            <a:xfrm>
              <a:off x="3669500" y="5854204"/>
              <a:ext cx="0" cy="771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E0E8ED52-39A6-409E-8821-3966B5C0753F}"/>
                </a:ext>
              </a:extLst>
            </p:cNvPr>
            <p:cNvCxnSpPr/>
            <p:nvPr/>
          </p:nvCxnSpPr>
          <p:spPr>
            <a:xfrm>
              <a:off x="10416480" y="5816525"/>
              <a:ext cx="0" cy="7716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8F1CFF5E-C762-4472-ACD4-16A4F27AB73E}"/>
                </a:ext>
              </a:extLst>
            </p:cNvPr>
            <p:cNvCxnSpPr>
              <a:cxnSpLocks/>
            </p:cNvCxnSpPr>
            <p:nvPr/>
          </p:nvCxnSpPr>
          <p:spPr>
            <a:xfrm>
              <a:off x="3703944" y="6529612"/>
              <a:ext cx="6712536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792AE32-FA9A-40FA-A061-77822ACB7ABD}"/>
                </a:ext>
              </a:extLst>
            </p:cNvPr>
            <p:cNvSpPr txBox="1"/>
            <p:nvPr/>
          </p:nvSpPr>
          <p:spPr>
            <a:xfrm>
              <a:off x="4168381" y="5337259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1300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B94D138-7316-4DA0-9DF0-DC97AC01A36A}"/>
                </a:ext>
              </a:extLst>
            </p:cNvPr>
            <p:cNvSpPr txBox="1"/>
            <p:nvPr/>
          </p:nvSpPr>
          <p:spPr>
            <a:xfrm>
              <a:off x="6557107" y="5340336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1300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2F0B313-BA41-4C29-AB6B-771C3434B699}"/>
                </a:ext>
              </a:extLst>
            </p:cNvPr>
            <p:cNvSpPr txBox="1"/>
            <p:nvPr/>
          </p:nvSpPr>
          <p:spPr>
            <a:xfrm>
              <a:off x="8937089" y="5334466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1300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AABB2B9-273A-4BCE-8DD5-0281D2DA3A58}"/>
                </a:ext>
              </a:extLst>
            </p:cNvPr>
            <p:cNvSpPr txBox="1"/>
            <p:nvPr/>
          </p:nvSpPr>
          <p:spPr>
            <a:xfrm>
              <a:off x="5416291" y="5184165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300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B6D5758-7D9E-4447-9E62-8C1395E03212}"/>
                </a:ext>
              </a:extLst>
            </p:cNvPr>
            <p:cNvSpPr txBox="1"/>
            <p:nvPr/>
          </p:nvSpPr>
          <p:spPr>
            <a:xfrm>
              <a:off x="6523624" y="6309943"/>
              <a:ext cx="776504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00B0F0"/>
                  </a:solidFill>
                </a:rPr>
                <a:t>4.5m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EFC8EC34-5803-4C53-9049-D07EF608C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48308" y="5467022"/>
              <a:ext cx="0" cy="3089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1EEDABC2-0D1D-4090-8902-5576BE6891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8350" y="5467022"/>
              <a:ext cx="0" cy="3333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78728967-7085-40F2-B218-067CF94B8ED6}"/>
                </a:ext>
              </a:extLst>
            </p:cNvPr>
            <p:cNvCxnSpPr>
              <a:cxnSpLocks/>
            </p:cNvCxnSpPr>
            <p:nvPr/>
          </p:nvCxnSpPr>
          <p:spPr>
            <a:xfrm>
              <a:off x="8112224" y="5512962"/>
              <a:ext cx="0" cy="5803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2D37F49A-F243-4CC1-9872-708B3DFEEFFD}"/>
                </a:ext>
              </a:extLst>
            </p:cNvPr>
            <p:cNvCxnSpPr>
              <a:cxnSpLocks/>
            </p:cNvCxnSpPr>
            <p:nvPr/>
          </p:nvCxnSpPr>
          <p:spPr>
            <a:xfrm>
              <a:off x="8412197" y="5526358"/>
              <a:ext cx="0" cy="5803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2472A010-FB9F-4910-9810-6E10EB621FFF}"/>
                </a:ext>
              </a:extLst>
            </p:cNvPr>
            <p:cNvSpPr txBox="1"/>
            <p:nvPr/>
          </p:nvSpPr>
          <p:spPr>
            <a:xfrm>
              <a:off x="7923545" y="5198886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300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29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911424" y="1844824"/>
            <a:ext cx="10002506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Overview of CEPC Injection &amp; extraction system 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 err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Inj</a:t>
            </a: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.&amp;ext. system survey layout design progress 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Septum magnets EDR design update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Kicker systems EDR design update</a:t>
            </a:r>
          </a:p>
          <a:p>
            <a:pPr marL="804863" indent="-533400">
              <a:lnSpc>
                <a:spcPct val="120000"/>
              </a:lnSpc>
            </a:pPr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88"/>
    </mc:Choice>
    <mc:Fallback xmlns="">
      <p:transition spd="slow" advTm="5618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Delay-line kicker design for BST HE extraction</a:t>
            </a:r>
            <a:r>
              <a:rPr lang="zh-CN" altLang="en-US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（</a:t>
            </a:r>
            <a:r>
              <a:rPr lang="en-US" altLang="zh-CN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off-axis</a:t>
            </a:r>
            <a:r>
              <a:rPr lang="zh-CN" altLang="en-US" sz="32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F130443A-E2C9-46C5-95F2-AB5936080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84" y="1167538"/>
            <a:ext cx="11497456" cy="821301"/>
          </a:xfrm>
        </p:spPr>
        <p:txBody>
          <a:bodyPr>
            <a:normAutofit/>
          </a:bodyPr>
          <a:lstStyle/>
          <a:p>
            <a:r>
              <a:rPr lang="en-US" altLang="zh-CN" dirty="0"/>
              <a:t>Update: design a new delay-line kicker with ceramic dielectric  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18" y="1902700"/>
            <a:ext cx="3306133" cy="20700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127" y="4023518"/>
            <a:ext cx="5832648" cy="272146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505" y="1819177"/>
            <a:ext cx="3224204" cy="2237140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357045"/>
              </p:ext>
            </p:extLst>
          </p:nvPr>
        </p:nvGraphicFramePr>
        <p:xfrm>
          <a:off x="192170" y="2164690"/>
          <a:ext cx="3977023" cy="378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dirty="0">
                          <a:effectLst/>
                        </a:rPr>
                        <a:t>Delay-line dipole kicker and </a:t>
                      </a:r>
                      <a:r>
                        <a:rPr lang="en-US" altLang="zh-CN" sz="1000" dirty="0" err="1">
                          <a:effectLst/>
                        </a:rPr>
                        <a:t>pulser</a:t>
                      </a:r>
                      <a:r>
                        <a:rPr lang="en-US" altLang="zh-CN" sz="100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Parameter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Value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Aperture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100 × 80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Longitudinal length of magnet cell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36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Cell number of magnet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26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impedance of magnet (Ω)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</a:rPr>
                        <a:t>12.5</a:t>
                      </a:r>
                      <a:endParaRPr lang="zh-CN" sz="1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942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mechanical 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1018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Inductance of magnet cell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56.6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inductance of magnet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1471.6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Capacitance of magnet cell (pF)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362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capacitance of magnet (</a:t>
                      </a:r>
                      <a:r>
                        <a:rPr lang="en-US" sz="1000" kern="1200" dirty="0" err="1">
                          <a:effectLst/>
                        </a:rPr>
                        <a:t>nF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9.412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Magnetic strength (</a:t>
                      </a:r>
                      <a:r>
                        <a:rPr lang="en-US" sz="1000" kern="1200" dirty="0" err="1">
                          <a:effectLst/>
                        </a:rPr>
                        <a:t>Gs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425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Exciting current of magnet (A)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2703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voltage of magnet (V)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rgbClr val="FF0000"/>
                          </a:solidFill>
                          <a:effectLst/>
                        </a:rPr>
                        <a:t>+/-16895.5</a:t>
                      </a:r>
                      <a:endParaRPr lang="zh-CN" altLang="zh-CN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en-US" altLang="zh-CN" sz="10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waveform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trapezoid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200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0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Flat-top width of pulse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40~2000 adjustable 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Filling time of magnet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117.728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of </a:t>
                      </a:r>
                      <a:r>
                        <a:rPr lang="en-US" sz="1000" kern="1200" dirty="0" err="1">
                          <a:effectLst/>
                        </a:rPr>
                        <a:t>pulser</a:t>
                      </a:r>
                      <a:r>
                        <a:rPr lang="en-US" sz="1000" kern="1200" dirty="0">
                          <a:effectLst/>
                        </a:rPr>
                        <a:t>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Repetition rate (kHz)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grpSp>
        <p:nvGrpSpPr>
          <p:cNvPr id="22" name="组合 21">
            <a:extLst>
              <a:ext uri="{FF2B5EF4-FFF2-40B4-BE49-F238E27FC236}">
                <a16:creationId xmlns:a16="http://schemas.microsoft.com/office/drawing/2014/main" id="{C64D221E-69BF-40E9-B9A7-46CF29BFDE81}"/>
              </a:ext>
            </a:extLst>
          </p:cNvPr>
          <p:cNvGrpSpPr/>
          <p:nvPr/>
        </p:nvGrpSpPr>
        <p:grpSpPr>
          <a:xfrm>
            <a:off x="2180681" y="6053541"/>
            <a:ext cx="1759938" cy="661607"/>
            <a:chOff x="6988165" y="5614471"/>
            <a:chExt cx="2262351" cy="85047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1BE6AE2B-CFDB-4502-B993-944D641205F4}"/>
                </a:ext>
              </a:extLst>
            </p:cNvPr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75C1F0BD-0E44-489F-A912-FAF6CA261A4C}"/>
                  </a:ext>
                </a:extLst>
              </p:cNvPr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F8386684-FCE5-44ED-93A1-EC2805CF247B}"/>
                  </a:ext>
                </a:extLst>
              </p:cNvPr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ABA75216-607D-4F44-8E09-CFB43783695A}"/>
                  </a:ext>
                </a:extLst>
              </p:cNvPr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FAD9F636-F9A5-4825-94DB-90D0D6929095}"/>
                  </a:ext>
                </a:extLst>
              </p:cNvPr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C3BAFE10-CB3D-4E4C-A66D-82F7DD789EB0}"/>
                  </a:ext>
                </a:extLst>
              </p:cNvPr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F947B57-27BA-4D5F-910D-95B5B9F8E60F}"/>
                </a:ext>
              </a:extLst>
            </p:cNvPr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F64D79A3-125A-47CF-8111-C2E74541B412}"/>
                </a:ext>
              </a:extLst>
            </p:cNvPr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A62DB22D-B1A0-4D4E-B0FE-AB15A049DB34}"/>
                </a:ext>
              </a:extLst>
            </p:cNvPr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3D487228-3FA6-489C-95F2-1D4DDD4FAC58}"/>
                </a:ext>
              </a:extLst>
            </p:cNvPr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A19CF7B-E736-40C7-A9E8-274E09EF0F67}"/>
                </a:ext>
              </a:extLst>
            </p:cNvPr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148CA85-B0F6-469A-A3A3-F999BC04C6ED}"/>
                </a:ext>
              </a:extLst>
            </p:cNvPr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AADF05EB-EAF5-449D-9F75-3C71524A5EE5}"/>
                </a:ext>
              </a:extLst>
            </p:cNvPr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E04D3645-29E2-450B-9486-B67F84CD6E42}"/>
                </a:ext>
              </a:extLst>
            </p:cNvPr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EB05892-4FC3-488A-8A79-C5C8AD2639B6}"/>
                </a:ext>
              </a:extLst>
            </p:cNvPr>
            <p:cNvSpPr txBox="1"/>
            <p:nvPr/>
          </p:nvSpPr>
          <p:spPr>
            <a:xfrm>
              <a:off x="7210886" y="5670791"/>
              <a:ext cx="1861601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440~2420ns</a:t>
              </a:r>
              <a:endParaRPr lang="zh-CN" altLang="en-US" sz="1200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AF966203-9734-4C4E-9D86-82B656888199}"/>
                </a:ext>
              </a:extLst>
            </p:cNvPr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7E282227-B4C9-4B89-B4FE-A554784CAB24}"/>
                </a:ext>
              </a:extLst>
            </p:cNvPr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1kHz</a:t>
              </a:r>
              <a:endParaRPr lang="zh-CN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6787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3DC759-90AF-430F-9EDF-ECB024CAC044}"/>
              </a:ext>
            </a:extLst>
          </p:cNvPr>
          <p:cNvGrpSpPr/>
          <p:nvPr/>
        </p:nvGrpSpPr>
        <p:grpSpPr>
          <a:xfrm>
            <a:off x="-96688" y="359387"/>
            <a:ext cx="5472608" cy="2648207"/>
            <a:chOff x="-168696" y="165121"/>
            <a:chExt cx="6225766" cy="301266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68696" y="200721"/>
              <a:ext cx="6225766" cy="2869743"/>
            </a:xfrm>
            <a:prstGeom prst="rect">
              <a:avLst/>
            </a:prstGeom>
          </p:spPr>
        </p:pic>
        <p:cxnSp>
          <p:nvCxnSpPr>
            <p:cNvPr id="8" name="直接连接符 7"/>
            <p:cNvCxnSpPr/>
            <p:nvPr/>
          </p:nvCxnSpPr>
          <p:spPr>
            <a:xfrm>
              <a:off x="363068" y="1624725"/>
              <a:ext cx="0" cy="14711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5564236" y="1768741"/>
              <a:ext cx="0" cy="132717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363068" y="2996952"/>
              <a:ext cx="5201168" cy="0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952986" y="390810"/>
              <a:ext cx="4032448" cy="0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985434" y="239867"/>
              <a:ext cx="0" cy="39808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947872" y="239867"/>
              <a:ext cx="0" cy="398082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2595316" y="165121"/>
              <a:ext cx="115212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945.1mm</a:t>
              </a:r>
              <a:endParaRPr lang="zh-CN" altLang="en-US" sz="1600" dirty="0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595316" y="2839229"/>
              <a:ext cx="115212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1216mm</a:t>
              </a:r>
              <a:endParaRPr lang="zh-CN" altLang="en-US" sz="16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A84B32F-02C3-4FDF-A7B2-EDA7CA6AAA3C}"/>
              </a:ext>
            </a:extLst>
          </p:cNvPr>
          <p:cNvGrpSpPr/>
          <p:nvPr/>
        </p:nvGrpSpPr>
        <p:grpSpPr>
          <a:xfrm>
            <a:off x="4804177" y="416911"/>
            <a:ext cx="3596079" cy="2533049"/>
            <a:chOff x="5303912" y="239867"/>
            <a:chExt cx="4054624" cy="285604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3912" y="239867"/>
              <a:ext cx="4054624" cy="2856044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/>
          </p:nvCxnSpPr>
          <p:spPr>
            <a:xfrm>
              <a:off x="8735399" y="541753"/>
              <a:ext cx="49868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735399" y="2825228"/>
              <a:ext cx="498686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V="1">
              <a:off x="9167447" y="541754"/>
              <a:ext cx="0" cy="2283474"/>
            </a:xfrm>
            <a:prstGeom prst="line">
              <a:avLst/>
            </a:prstGeom>
            <a:ln w="19050"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 rot="5400000">
              <a:off x="8597567" y="1599464"/>
              <a:ext cx="1152128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535mm</a:t>
              </a:r>
              <a:endParaRPr lang="zh-CN" altLang="en-US" sz="1600" dirty="0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63" t="2504" r="6300"/>
          <a:stretch/>
        </p:blipFill>
        <p:spPr>
          <a:xfrm>
            <a:off x="8546154" y="513993"/>
            <a:ext cx="3238478" cy="2275951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4B8264BC-5797-4D97-8A52-189A39DE8877}"/>
              </a:ext>
            </a:extLst>
          </p:cNvPr>
          <p:cNvGrpSpPr/>
          <p:nvPr/>
        </p:nvGrpSpPr>
        <p:grpSpPr>
          <a:xfrm>
            <a:off x="767408" y="3573016"/>
            <a:ext cx="11089232" cy="2643710"/>
            <a:chOff x="767408" y="3573016"/>
            <a:chExt cx="11089232" cy="264371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31A69ABA-ED20-42F8-B3E3-4FE351ADA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5679" y="4236294"/>
              <a:ext cx="816313" cy="102015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8AB4BBA-51F4-474F-9EAF-FE3AD23AB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3543" y="4236294"/>
              <a:ext cx="816313" cy="102015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7408" y="3616790"/>
              <a:ext cx="3528392" cy="210976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71041F7-FACE-4284-AB45-34B03A6B2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3959" y="3616790"/>
              <a:ext cx="3528392" cy="210976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4DD4CDCF-133E-492C-ACB8-B73B99A0D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28248" y="3616790"/>
              <a:ext cx="3528392" cy="2109760"/>
            </a:xfrm>
            <a:prstGeom prst="rect">
              <a:avLst/>
            </a:prstGeom>
          </p:spPr>
        </p:pic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7B25BE4-DA2D-4326-BD85-62400F7C5526}"/>
                </a:ext>
              </a:extLst>
            </p:cNvPr>
            <p:cNvCxnSpPr>
              <a:cxnSpLocks/>
            </p:cNvCxnSpPr>
            <p:nvPr/>
          </p:nvCxnSpPr>
          <p:spPr>
            <a:xfrm>
              <a:off x="983432" y="5256445"/>
              <a:ext cx="0" cy="960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2D1E7E19-911B-4442-8CF5-62D64DA606EE}"/>
                </a:ext>
              </a:extLst>
            </p:cNvPr>
            <p:cNvCxnSpPr>
              <a:cxnSpLocks/>
            </p:cNvCxnSpPr>
            <p:nvPr/>
          </p:nvCxnSpPr>
          <p:spPr>
            <a:xfrm>
              <a:off x="11582400" y="5073882"/>
              <a:ext cx="0" cy="10318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02046C0A-246B-49E4-9622-A3C347215B1A}"/>
                </a:ext>
              </a:extLst>
            </p:cNvPr>
            <p:cNvCxnSpPr>
              <a:cxnSpLocks/>
            </p:cNvCxnSpPr>
            <p:nvPr/>
          </p:nvCxnSpPr>
          <p:spPr>
            <a:xfrm>
              <a:off x="983432" y="5861061"/>
              <a:ext cx="10598968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0FDAFE8B-A58E-4049-B262-04D632C05209}"/>
                </a:ext>
              </a:extLst>
            </p:cNvPr>
            <p:cNvSpPr txBox="1"/>
            <p:nvPr/>
          </p:nvSpPr>
          <p:spPr>
            <a:xfrm>
              <a:off x="5967414" y="5700912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4.25m</a:t>
              </a:r>
              <a:endParaRPr lang="zh-CN" altLang="en-US" sz="1600" dirty="0"/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66E87BD9-9AB0-44CC-A183-D38582A13421}"/>
                </a:ext>
              </a:extLst>
            </p:cNvPr>
            <p:cNvCxnSpPr>
              <a:cxnSpLocks/>
            </p:cNvCxnSpPr>
            <p:nvPr/>
          </p:nvCxnSpPr>
          <p:spPr>
            <a:xfrm>
              <a:off x="4019918" y="3897652"/>
              <a:ext cx="0" cy="960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C95F40E6-2E65-4F60-B82E-A7C2248B220B}"/>
                </a:ext>
              </a:extLst>
            </p:cNvPr>
            <p:cNvCxnSpPr>
              <a:cxnSpLocks/>
            </p:cNvCxnSpPr>
            <p:nvPr/>
          </p:nvCxnSpPr>
          <p:spPr>
            <a:xfrm>
              <a:off x="4835603" y="3897652"/>
              <a:ext cx="0" cy="960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7D184F1-2A7F-4883-A29C-80B247C90215}"/>
                </a:ext>
              </a:extLst>
            </p:cNvPr>
            <p:cNvSpPr txBox="1"/>
            <p:nvPr/>
          </p:nvSpPr>
          <p:spPr>
            <a:xfrm>
              <a:off x="3902374" y="3765951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300mm</a:t>
              </a:r>
              <a:endParaRPr lang="zh-CN" altLang="en-US" sz="1600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B2808CE8-4428-43FA-9B69-E07AFB2D5C12}"/>
                </a:ext>
              </a:extLst>
            </p:cNvPr>
            <p:cNvSpPr txBox="1"/>
            <p:nvPr/>
          </p:nvSpPr>
          <p:spPr>
            <a:xfrm>
              <a:off x="7765679" y="3776806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300mm</a:t>
              </a:r>
              <a:endParaRPr lang="zh-CN" altLang="en-US" sz="1600" dirty="0"/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D932AEB9-9962-46A9-A94B-F9F23F6FFC50}"/>
                </a:ext>
              </a:extLst>
            </p:cNvPr>
            <p:cNvCxnSpPr>
              <a:cxnSpLocks/>
            </p:cNvCxnSpPr>
            <p:nvPr/>
          </p:nvCxnSpPr>
          <p:spPr>
            <a:xfrm>
              <a:off x="7854489" y="3935228"/>
              <a:ext cx="0" cy="960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9F9FA6A7-A5BA-4AFB-A512-99B525EB99BE}"/>
                </a:ext>
              </a:extLst>
            </p:cNvPr>
            <p:cNvCxnSpPr>
              <a:cxnSpLocks/>
            </p:cNvCxnSpPr>
            <p:nvPr/>
          </p:nvCxnSpPr>
          <p:spPr>
            <a:xfrm>
              <a:off x="8670174" y="3935228"/>
              <a:ext cx="0" cy="9602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2A21098-657C-40E9-B092-EA640679C842}"/>
                </a:ext>
              </a:extLst>
            </p:cNvPr>
            <p:cNvSpPr txBox="1"/>
            <p:nvPr/>
          </p:nvSpPr>
          <p:spPr>
            <a:xfrm>
              <a:off x="9653625" y="3595763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1216mm</a:t>
              </a:r>
              <a:endParaRPr lang="zh-CN" altLang="en-US" sz="1600" dirty="0"/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3CC135DA-B4D2-4444-8C33-A796223AD5A8}"/>
                </a:ext>
              </a:extLst>
            </p:cNvPr>
            <p:cNvSpPr txBox="1"/>
            <p:nvPr/>
          </p:nvSpPr>
          <p:spPr>
            <a:xfrm>
              <a:off x="5947854" y="3573016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1216mm</a:t>
              </a:r>
              <a:endParaRPr lang="zh-CN" altLang="en-US" sz="1600" dirty="0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B693FEEE-6C41-4B6E-BBCD-76B26521BBB8}"/>
                </a:ext>
              </a:extLst>
            </p:cNvPr>
            <p:cNvSpPr txBox="1"/>
            <p:nvPr/>
          </p:nvSpPr>
          <p:spPr>
            <a:xfrm>
              <a:off x="2135560" y="3594502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1216mm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95734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lumped parameter design for BST HE inj. &amp; ext. system</a:t>
            </a:r>
            <a:r>
              <a:rPr lang="zh-CN" altLang="en-US" sz="28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（</a:t>
            </a:r>
            <a:r>
              <a:rPr lang="en-US" altLang="zh-CN" sz="28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on-axis</a:t>
            </a:r>
            <a:r>
              <a:rPr lang="zh-CN" altLang="en-US" sz="2800" spc="-6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+mn-ea"/>
              </a:rPr>
              <a:t>）</a:t>
            </a:r>
            <a:endParaRPr lang="zh-CN" altLang="en-US" sz="2800" spc="-6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54745" y="6376036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t>22</a:t>
            </a:fld>
            <a:endParaRPr lang="zh-CN" altLang="en-US" dirty="0"/>
          </a:p>
        </p:txBody>
      </p:sp>
      <p:pic>
        <p:nvPicPr>
          <p:cNvPr id="26" name="图片 2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1143" y="1704014"/>
            <a:ext cx="3206929" cy="176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/>
          <p:cNvSpPr/>
          <p:nvPr/>
        </p:nvSpPr>
        <p:spPr>
          <a:xfrm>
            <a:off x="151086" y="983830"/>
            <a:ext cx="10031332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The kicker magnet with ferrite core is preferred due to its higher exciting efficiency.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As For 1.3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us </a:t>
            </a:r>
            <a:r>
              <a:rPr lang="en-GB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half-sine wave kicker system, the lumped parameter type kicker is 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adopted</a:t>
            </a:r>
            <a:r>
              <a:rPr lang="en-GB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, because of its simpler structure and lower cost.   </a:t>
            </a:r>
          </a:p>
        </p:txBody>
      </p:sp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51964252"/>
              </p:ext>
            </p:extLst>
          </p:nvPr>
        </p:nvGraphicFramePr>
        <p:xfrm>
          <a:off x="290545" y="1918636"/>
          <a:ext cx="4974405" cy="3526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dirty="0">
                          <a:effectLst/>
                        </a:rPr>
                        <a:t>Lumped dipole kicker </a:t>
                      </a:r>
                      <a:r>
                        <a:rPr lang="en-GB" sz="1400" dirty="0">
                          <a:effectLst/>
                        </a:rPr>
                        <a:t>Parameter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Value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3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Magnetic field B (T)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0.04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Inner aperture of ceramic vacuum chamber (</a:t>
                      </a:r>
                      <a:r>
                        <a:rPr lang="en-GB" sz="1400" dirty="0" err="1">
                          <a:effectLst/>
                        </a:rPr>
                        <a:t>mm×mm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56×56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Ceramic vacuum chamber outer aperture (</a:t>
                      </a:r>
                      <a:r>
                        <a:rPr lang="en-GB" sz="1400" dirty="0" err="1">
                          <a:effectLst/>
                        </a:rPr>
                        <a:t>mm×mm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85×66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5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Magnet aperture w × h (</a:t>
                      </a:r>
                      <a:r>
                        <a:rPr lang="en-GB" sz="1400" dirty="0" err="1">
                          <a:effectLst/>
                        </a:rPr>
                        <a:t>mm×mm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100×80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9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Length of magnet l (m)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Inductance of magnet L (</a:t>
                      </a:r>
                      <a:r>
                        <a:rPr lang="el-GR" sz="1400" dirty="0">
                          <a:effectLst/>
                        </a:rPr>
                        <a:t>μ</a:t>
                      </a:r>
                      <a:r>
                        <a:rPr lang="en-GB" sz="1400" dirty="0">
                          <a:effectLst/>
                        </a:rPr>
                        <a:t>H)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1.6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Magnet exercitation current I (kA)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2.6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Impedance Z (</a:t>
                      </a:r>
                      <a:r>
                        <a:rPr lang="el-GR" sz="1400" dirty="0">
                          <a:effectLst/>
                        </a:rPr>
                        <a:t>Ω</a:t>
                      </a:r>
                      <a:r>
                        <a:rPr lang="en-GB" sz="1400" dirty="0">
                          <a:effectLst/>
                        </a:rPr>
                        <a:t>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3.7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Voltage of magnet U (kV)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9.62</a:t>
                      </a:r>
                      <a:endParaRPr lang="zh-CN" sz="14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Pules bottom width τ</a:t>
                      </a:r>
                      <a:r>
                        <a:rPr lang="en-GB" sz="1400" dirty="0">
                          <a:effectLst/>
                        </a:rPr>
                        <a:t> (ns)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1360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6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Repetition rate</a:t>
                      </a:r>
                      <a:r>
                        <a:rPr lang="ja-JP" sz="1400" dirty="0">
                          <a:effectLst/>
                        </a:rPr>
                        <a:t>（</a:t>
                      </a:r>
                      <a:r>
                        <a:rPr lang="el-GR" sz="1400" dirty="0">
                          <a:effectLst/>
                        </a:rPr>
                        <a:t>Hz</a:t>
                      </a:r>
                      <a:r>
                        <a:rPr lang="ja-JP" sz="1400" dirty="0">
                          <a:effectLst/>
                        </a:rPr>
                        <a:t>）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dirty="0">
                          <a:effectLst/>
                        </a:rPr>
                        <a:t>1000</a:t>
                      </a:r>
                      <a:endParaRPr lang="zh-CN" sz="14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9940472" y="2234035"/>
            <a:ext cx="1569589" cy="1011800"/>
            <a:chOff x="7644408" y="4385476"/>
            <a:chExt cx="425713" cy="1023651"/>
          </a:xfrm>
        </p:grpSpPr>
        <p:grpSp>
          <p:nvGrpSpPr>
            <p:cNvPr id="10" name="组合 9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667022" y="5160022"/>
              <a:ext cx="403099" cy="24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&lt;1360ns,1kHz</a:t>
              </a:r>
              <a:endParaRPr lang="zh-CN" altLang="en-US" sz="1000" dirty="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797AE641-6EA3-4E8F-8B24-B959324E1F17}"/>
              </a:ext>
            </a:extLst>
          </p:cNvPr>
          <p:cNvGrpSpPr/>
          <p:nvPr/>
        </p:nvGrpSpPr>
        <p:grpSpPr>
          <a:xfrm>
            <a:off x="5732006" y="3486891"/>
            <a:ext cx="2347599" cy="1861284"/>
            <a:chOff x="5663952" y="4404994"/>
            <a:chExt cx="2347599" cy="186128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rcRect l="22205" t="34457" r="47500" b="22938"/>
            <a:stretch>
              <a:fillRect/>
            </a:stretch>
          </p:blipFill>
          <p:spPr>
            <a:xfrm>
              <a:off x="5663952" y="4404995"/>
              <a:ext cx="1866265" cy="1476375"/>
            </a:xfrm>
            <a:prstGeom prst="rect">
              <a:avLst/>
            </a:prstGeom>
          </p:spPr>
        </p:pic>
        <p:cxnSp>
          <p:nvCxnSpPr>
            <p:cNvPr id="20" name="直接箭头连接符 19"/>
            <p:cNvCxnSpPr/>
            <p:nvPr/>
          </p:nvCxnSpPr>
          <p:spPr>
            <a:xfrm>
              <a:off x="5679535" y="5958715"/>
              <a:ext cx="180034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664098" y="5886707"/>
              <a:ext cx="0" cy="186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7478860" y="5886707"/>
              <a:ext cx="0" cy="186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6168154" y="5896946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220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  <p:cxnSp>
          <p:nvCxnSpPr>
            <p:cNvPr id="29" name="直接箭头连接符 28"/>
            <p:cNvCxnSpPr>
              <a:cxnSpLocks/>
            </p:cNvCxnSpPr>
            <p:nvPr/>
          </p:nvCxnSpPr>
          <p:spPr>
            <a:xfrm>
              <a:off x="7657816" y="4404995"/>
              <a:ext cx="0" cy="147227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7656780" y="4311571"/>
              <a:ext cx="0" cy="186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7663126" y="5783849"/>
              <a:ext cx="0" cy="186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 rot="16200000">
              <a:off x="7250523" y="4828441"/>
              <a:ext cx="1152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200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AA4C87F-4D83-45E0-AC76-9B0E258E72E2}"/>
              </a:ext>
            </a:extLst>
          </p:cNvPr>
          <p:cNvGrpSpPr/>
          <p:nvPr/>
        </p:nvGrpSpPr>
        <p:grpSpPr>
          <a:xfrm>
            <a:off x="7921396" y="3520192"/>
            <a:ext cx="4141616" cy="2007892"/>
            <a:chOff x="7957039" y="4436745"/>
            <a:chExt cx="4141616" cy="200789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rcRect l="18049" t="32358" r="27163" b="26617"/>
            <a:stretch>
              <a:fillRect/>
            </a:stretch>
          </p:blipFill>
          <p:spPr>
            <a:xfrm>
              <a:off x="8040370" y="4436745"/>
              <a:ext cx="4058285" cy="1709420"/>
            </a:xfrm>
            <a:prstGeom prst="rect">
              <a:avLst/>
            </a:prstGeom>
          </p:spPr>
        </p:pic>
        <p:cxnSp>
          <p:nvCxnSpPr>
            <p:cNvPr id="25" name="直接箭头连接符 24"/>
            <p:cNvCxnSpPr/>
            <p:nvPr/>
          </p:nvCxnSpPr>
          <p:spPr>
            <a:xfrm>
              <a:off x="8034272" y="5544724"/>
              <a:ext cx="3565273" cy="8313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7957039" y="5481300"/>
              <a:ext cx="158745" cy="116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11518033" y="6328144"/>
              <a:ext cx="158745" cy="116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 rot="747008">
              <a:off x="9149294" y="5913281"/>
              <a:ext cx="145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00B0F0"/>
                  </a:solidFill>
                </a:rPr>
                <a:t>1200 mm</a:t>
              </a:r>
              <a:endParaRPr lang="zh-CN" altLang="en-US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0F98312A-C9DE-469D-9FC8-50985C53ACBF}"/>
              </a:ext>
            </a:extLst>
          </p:cNvPr>
          <p:cNvGrpSpPr/>
          <p:nvPr/>
        </p:nvGrpSpPr>
        <p:grpSpPr>
          <a:xfrm>
            <a:off x="985576" y="5430798"/>
            <a:ext cx="9899110" cy="1226973"/>
            <a:chOff x="519418" y="3930294"/>
            <a:chExt cx="11060413" cy="1370914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86824F9B-C567-4867-A457-4ED29585BEAB}"/>
                </a:ext>
              </a:extLst>
            </p:cNvPr>
            <p:cNvGrpSpPr/>
            <p:nvPr/>
          </p:nvGrpSpPr>
          <p:grpSpPr>
            <a:xfrm>
              <a:off x="519418" y="4099759"/>
              <a:ext cx="11060413" cy="796290"/>
              <a:chOff x="241876" y="4321422"/>
              <a:chExt cx="11060413" cy="796290"/>
            </a:xfrm>
          </p:grpSpPr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FD840E06-F391-43D0-8F0A-D3E4442261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97272" y="4338055"/>
                <a:ext cx="623873" cy="779657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EAE0AFC-A67A-43E1-BB4E-FD50363368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25212" y="4321422"/>
                <a:ext cx="623873" cy="779657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7C6671C-B936-4936-976C-48FE49D8E6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538" t="39179" r="19920" b="38383"/>
              <a:stretch>
                <a:fillRect/>
              </a:stretch>
            </p:blipFill>
            <p:spPr>
              <a:xfrm>
                <a:off x="241876" y="4362404"/>
                <a:ext cx="3312309" cy="71413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D8105459-FFE4-469D-9C3F-C552AAFBF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538" t="39179" r="19920" b="38383"/>
              <a:stretch>
                <a:fillRect/>
              </a:stretch>
            </p:blipFill>
            <p:spPr>
              <a:xfrm>
                <a:off x="4120112" y="4362404"/>
                <a:ext cx="3312309" cy="714138"/>
              </a:xfrm>
              <a:prstGeom prst="rect">
                <a:avLst/>
              </a:prstGeom>
            </p:spPr>
          </p:pic>
          <p:pic>
            <p:nvPicPr>
              <p:cNvPr id="52" name="图片 51">
                <a:extLst>
                  <a:ext uri="{FF2B5EF4-FFF2-40B4-BE49-F238E27FC236}">
                    <a16:creationId xmlns:a16="http://schemas.microsoft.com/office/drawing/2014/main" id="{69F0C848-1670-4AB3-9CB5-367A66E09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1538" t="39179" r="19920" b="38383"/>
              <a:stretch>
                <a:fillRect/>
              </a:stretch>
            </p:blipFill>
            <p:spPr>
              <a:xfrm>
                <a:off x="7989980" y="4362404"/>
                <a:ext cx="3312309" cy="714138"/>
              </a:xfrm>
              <a:prstGeom prst="rect">
                <a:avLst/>
              </a:prstGeom>
            </p:spPr>
          </p:pic>
        </p:grp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2EA37E63-6571-4D8B-82A8-CE0B1B632636}"/>
                </a:ext>
              </a:extLst>
            </p:cNvPr>
            <p:cNvCxnSpPr/>
            <p:nvPr/>
          </p:nvCxnSpPr>
          <p:spPr>
            <a:xfrm>
              <a:off x="519418" y="4797152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0CC5745B-6DA0-4571-803E-1EFADA10DE69}"/>
                </a:ext>
              </a:extLst>
            </p:cNvPr>
            <p:cNvCxnSpPr/>
            <p:nvPr/>
          </p:nvCxnSpPr>
          <p:spPr>
            <a:xfrm>
              <a:off x="11565849" y="4797152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BCFF0D07-F0C1-44C4-904A-366E624C730B}"/>
                </a:ext>
              </a:extLst>
            </p:cNvPr>
            <p:cNvCxnSpPr>
              <a:cxnSpLocks/>
            </p:cNvCxnSpPr>
            <p:nvPr/>
          </p:nvCxnSpPr>
          <p:spPr>
            <a:xfrm>
              <a:off x="519418" y="5157192"/>
              <a:ext cx="11046431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5D3B2C8-CA63-440A-A48A-640813EA340F}"/>
                </a:ext>
              </a:extLst>
            </p:cNvPr>
            <p:cNvSpPr txBox="1"/>
            <p:nvPr/>
          </p:nvSpPr>
          <p:spPr>
            <a:xfrm>
              <a:off x="5536258" y="4794102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4.2m</a:t>
              </a:r>
              <a:endParaRPr lang="zh-CN" altLang="en-US" sz="1600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148CF23-102D-4AE1-8839-46BE36B032E5}"/>
                </a:ext>
              </a:extLst>
            </p:cNvPr>
            <p:cNvSpPr txBox="1"/>
            <p:nvPr/>
          </p:nvSpPr>
          <p:spPr>
            <a:xfrm>
              <a:off x="3579978" y="3930294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300mm</a:t>
              </a:r>
              <a:endParaRPr lang="zh-CN" altLang="en-US" sz="160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3A491496-276D-4D82-B4E2-957326DA27FD}"/>
                </a:ext>
              </a:extLst>
            </p:cNvPr>
            <p:cNvSpPr txBox="1"/>
            <p:nvPr/>
          </p:nvSpPr>
          <p:spPr>
            <a:xfrm>
              <a:off x="1669197" y="3930294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1200mm</a:t>
              </a:r>
              <a:endParaRPr lang="zh-CN" altLang="en-US" sz="1600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E4A6792-9EC3-443D-A718-B48BA83327D3}"/>
                </a:ext>
              </a:extLst>
            </p:cNvPr>
            <p:cNvSpPr txBox="1"/>
            <p:nvPr/>
          </p:nvSpPr>
          <p:spPr>
            <a:xfrm>
              <a:off x="7471444" y="3930294"/>
              <a:ext cx="1012750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300mm</a:t>
              </a:r>
              <a:endParaRPr lang="zh-CN" altLang="en-US" sz="1600" dirty="0"/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79D4435-B281-449F-AF4E-D1BD4CF8EBAF}"/>
                </a:ext>
              </a:extLst>
            </p:cNvPr>
            <p:cNvSpPr txBox="1"/>
            <p:nvPr/>
          </p:nvSpPr>
          <p:spPr>
            <a:xfrm>
              <a:off x="5630031" y="3930294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1200mm</a:t>
              </a:r>
              <a:endParaRPr lang="zh-CN" altLang="en-US" sz="1600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4EABE015-C737-49EC-9C19-9F12D53FC221}"/>
                </a:ext>
              </a:extLst>
            </p:cNvPr>
            <p:cNvSpPr txBox="1"/>
            <p:nvPr/>
          </p:nvSpPr>
          <p:spPr>
            <a:xfrm>
              <a:off x="9618391" y="3930294"/>
              <a:ext cx="101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/>
                <a:t>1200mm</a:t>
              </a:r>
              <a:endParaRPr lang="zh-CN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680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349140" y="116632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</a:rPr>
              <a:t>Summary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3352" y="1196752"/>
            <a:ext cx="1169065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7408" y="1444676"/>
            <a:ext cx="10513168" cy="4792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layout designs of injection and extraction systems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booster were discussed.</a:t>
            </a:r>
          </a:p>
          <a:p>
            <a:pPr algn="just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layout design of CEPC Storage ring </a:t>
            </a:r>
            <a:r>
              <a:rPr lang="en-US" altLang="zh-C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.&amp;ext. system will be update in next CEPC day.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in-air </a:t>
            </a:r>
            <a:r>
              <a:rPr lang="en-US" altLang="zh-C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Lambertson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magnet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strip-line kicker, delay-line kicker</a:t>
            </a:r>
            <a:r>
              <a:rPr lang="zh-CN" alt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lumped-parameter ferrite-core kicker design for the CEPC booster </a:t>
            </a:r>
            <a:r>
              <a:rPr lang="en-US" altLang="zh-CN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</a:t>
            </a:r>
            <a:r>
              <a:rPr lang="en-US" altLang="zh-C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.&amp;ext. system have been updated. The preliminary mechanical designs with dimensions were presented. </a:t>
            </a:r>
          </a:p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37"/>
    </mc:Choice>
    <mc:Fallback xmlns="">
      <p:transition spd="slow" advTm="1015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Thank you for attentions!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CN" sz="6000" dirty="0"/>
              <a:t>END</a:t>
            </a:r>
            <a:endParaRPr lang="zh-CN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242205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altLang="zh-CN" dirty="0"/>
              <a:t>Backup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8503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B9581EE-4BFB-40BF-B7C5-0087A2E5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1C5656D-1E89-4E0B-96D3-297264D4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21F9DF-AEE3-4909-8E28-627B6EDEE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268760"/>
            <a:ext cx="9144000" cy="47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2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523F1F-EC9F-4E6C-B512-021C98EC2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2A82D0D-07D5-43BF-B645-8C2B3EFF4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99B0287-B486-49C8-A3DE-51F46363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196752"/>
            <a:ext cx="9144000" cy="47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30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List of all type of hardware 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11105"/>
              </p:ext>
            </p:extLst>
          </p:nvPr>
        </p:nvGraphicFramePr>
        <p:xfrm>
          <a:off x="166207" y="1108917"/>
          <a:ext cx="11881318" cy="52730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9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3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68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430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No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Hardware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Type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Typical parameters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Unit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Number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Unit price (10,000 CNY)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Total Price (10,000 CNY)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delay-line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delay-line dipole kicker, horizontal, 0.1mrad, 0.04T·m, L=1m, B=0.04T(H),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24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50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1200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PFN, solid-state,440~2400ns,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24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100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2400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ferrite-core dipole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ferrite-core dipole kicker, horizontal,0.2mrad,0.08T·m, L=1m, B=0.04T(H)，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33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198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kicker pulser2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half-sine wave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LC, solid-state,1360ns, </a:t>
                      </a:r>
                      <a:r>
                        <a:rPr lang="en-US" sz="1000" u="none" strike="noStrike" dirty="0" err="1">
                          <a:effectLst/>
                        </a:rPr>
                        <a:t>halfsine</a:t>
                      </a:r>
                      <a:r>
                        <a:rPr lang="en-US" sz="1000" u="none" strike="noStrike" dirty="0">
                          <a:effectLst/>
                        </a:rPr>
                        <a:t>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31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186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strip-line kicker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Strip-line kicker, vertical, 46ns, L=1m, 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DSRD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46ns, ±12.5kV,DSRD </a:t>
                      </a:r>
                      <a:r>
                        <a:rPr lang="en-US" sz="1000" u="none" strike="noStrike" dirty="0" err="1">
                          <a:effectLst/>
                        </a:rPr>
                        <a:t>pulser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67</a:t>
                      </a:r>
                      <a:endParaRPr lang="en-US" altLang="zh-CN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402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slotted-pipe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Slotted-pipe kicker,vertical,250ns,L=0.25m,  DR beam pipe </a:t>
                      </a:r>
                      <a:r>
                        <a:rPr lang="el-GR" sz="1000" u="none" strike="noStrike" dirty="0">
                          <a:effectLst/>
                        </a:rPr>
                        <a:t>φ=30</a:t>
                      </a:r>
                      <a:r>
                        <a:rPr lang="en-US" sz="1000" u="none" strike="noStrike" dirty="0">
                          <a:effectLst/>
                        </a:rPr>
                        <a:t>mm,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kicker pulser4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trapezoidal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solid-</a:t>
                      </a:r>
                      <a:r>
                        <a:rPr lang="en-US" sz="1000" u="none" strike="noStrike" dirty="0" err="1">
                          <a:effectLst/>
                        </a:rPr>
                        <a:t>state,inductive</a:t>
                      </a:r>
                      <a:r>
                        <a:rPr lang="en-US" sz="1000" u="none" strike="noStrike" dirty="0">
                          <a:effectLst/>
                        </a:rPr>
                        <a:t> adder, 250ns,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40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80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9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full-sine，L</a:t>
                      </a:r>
                      <a:r>
                        <a:rPr lang="en-US" sz="1000" u="none" strike="noStrike" dirty="0">
                          <a:effectLst/>
                        </a:rPr>
                        <a:t>=2m，150Gauss，T=25us, total length=10m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dilution kicker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CW full-sine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CW </a:t>
                      </a:r>
                      <a:r>
                        <a:rPr lang="en-US" sz="1000" u="none" strike="noStrike" dirty="0" err="1">
                          <a:effectLst/>
                        </a:rPr>
                        <a:t>full-sine，T</a:t>
                      </a:r>
                      <a:r>
                        <a:rPr lang="en-US" sz="1000" u="none" strike="noStrike" dirty="0">
                          <a:effectLst/>
                        </a:rPr>
                        <a:t>=25us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in-air Nonlinear kicker or pulsed </a:t>
                      </a:r>
                      <a:r>
                        <a:rPr lang="en-US" sz="1000" u="none" strike="noStrike" dirty="0" err="1">
                          <a:effectLst/>
                        </a:rPr>
                        <a:t>sextupole</a:t>
                      </a:r>
                      <a:r>
                        <a:rPr lang="en-US" sz="1000" u="none" strike="noStrike" dirty="0">
                          <a:effectLst/>
                        </a:rPr>
                        <a:t>, horizontal, 0.1mrad, 0.04T·m, L=1m,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76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NLK 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half-sine wave pulser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LC, solid-state,0.3ms, </a:t>
                      </a:r>
                      <a:r>
                        <a:rPr lang="en-US" sz="1000" u="none" strike="noStrike" dirty="0" err="1">
                          <a:effectLst/>
                        </a:rPr>
                        <a:t>halfsine</a:t>
                      </a:r>
                      <a:r>
                        <a:rPr lang="en-US" sz="1000" u="none" strike="noStrike" dirty="0">
                          <a:effectLst/>
                        </a:rPr>
                        <a:t>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 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15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30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13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thin septa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In-vacuum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Lambertson,vertical,DC,L=1.75m,B=0.8T,Septum=2mm,  mainfield clearance=20*20mm, 13mrad, 5.22T·m,inc. ion pump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58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1624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septa1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Lambertson,vertical,DC,L</a:t>
                      </a:r>
                      <a:r>
                        <a:rPr lang="en-US" sz="1000" u="none" strike="noStrike" dirty="0">
                          <a:effectLst/>
                        </a:rPr>
                        <a:t>=1.75m,B=0.8T,Septum=6mm,  </a:t>
                      </a:r>
                      <a:r>
                        <a:rPr lang="en-US" sz="1000" u="none" strike="noStrike" dirty="0" err="1">
                          <a:effectLst/>
                        </a:rPr>
                        <a:t>mainfield</a:t>
                      </a:r>
                      <a:r>
                        <a:rPr lang="en-US" sz="1000" u="none" strike="noStrike" dirty="0">
                          <a:effectLst/>
                        </a:rPr>
                        <a:t> clearance=20*20mm, 13mrad, 5.22T·m,inc.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148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25.8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3818.4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15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septa2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Lambertson,horizontal,DC,L</a:t>
                      </a:r>
                      <a:r>
                        <a:rPr lang="en-US" sz="1000" u="none" strike="noStrike" dirty="0">
                          <a:effectLst/>
                        </a:rPr>
                        <a:t>=1.2m, B=0.8T, Septum=5.5mm, </a:t>
                      </a:r>
                      <a:r>
                        <a:rPr lang="en-US" sz="1000" u="none" strike="noStrike" dirty="0" err="1">
                          <a:effectLst/>
                        </a:rPr>
                        <a:t>mainfield</a:t>
                      </a:r>
                      <a:r>
                        <a:rPr lang="en-US" sz="1000" u="none" strike="noStrike" dirty="0">
                          <a:effectLst/>
                        </a:rPr>
                        <a:t> clearance=50*50mm, 45mrad, 0.92T-m,inc.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22.8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45.6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92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thick septa3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In-air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 err="1">
                          <a:effectLst/>
                        </a:rPr>
                        <a:t>Lambertson,horizontal,DC,L</a:t>
                      </a:r>
                      <a:r>
                        <a:rPr lang="en-US" sz="1000" u="none" strike="noStrike" dirty="0">
                          <a:effectLst/>
                        </a:rPr>
                        <a:t>=0.5m,Septum=3.5mm, DR beam pipe </a:t>
                      </a:r>
                      <a:r>
                        <a:rPr lang="el-GR" sz="1000" u="none" strike="noStrike" dirty="0">
                          <a:effectLst/>
                        </a:rPr>
                        <a:t>φ=30</a:t>
                      </a:r>
                      <a:r>
                        <a:rPr lang="en-US" sz="1000" u="none" strike="noStrike" dirty="0" err="1">
                          <a:effectLst/>
                        </a:rPr>
                        <a:t>mm,inc</a:t>
                      </a:r>
                      <a:r>
                        <a:rPr lang="en-US" sz="1000" u="none" strike="noStrike" dirty="0">
                          <a:effectLst/>
                        </a:rPr>
                        <a:t>. ion pump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effectLst/>
                        </a:rPr>
                        <a:t>set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 dirty="0">
                          <a:effectLst/>
                        </a:rPr>
                        <a:t>20.8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41.6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17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septa power supply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DC power supply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DC switch power supply, </a:t>
                      </a:r>
                      <a:r>
                        <a:rPr lang="en-US" sz="1000" u="none" strike="noStrike" dirty="0" err="1">
                          <a:effectLst/>
                        </a:rPr>
                        <a:t>inc.</a:t>
                      </a:r>
                      <a:r>
                        <a:rPr lang="en-US" sz="1000" u="none" strike="noStrike" dirty="0">
                          <a:effectLst/>
                        </a:rPr>
                        <a:t> cable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28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12.5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350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</a:rPr>
                        <a:t>18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local control system1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PLC，touch screen，oscilloscope 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16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160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50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19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local control system2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000" u="none" strike="noStrike">
                          <a:effectLst/>
                        </a:rPr>
                        <a:t>　</a:t>
                      </a:r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PLC，touch screen，oscilloscope 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5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96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effectLst/>
                        </a:rPr>
                        <a:t>Field measurement devices1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hall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>
                          <a:effectLst/>
                        </a:rPr>
                        <a:t>Hall point measurement system for Lambertson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2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>
                          <a:effectLst/>
                        </a:rPr>
                        <a:t>160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320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69673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u="none" strike="noStrike" dirty="0">
                          <a:effectLst/>
                        </a:rPr>
                        <a:t>21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Field measurement devices2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 dirty="0">
                          <a:effectLst/>
                        </a:rPr>
                        <a:t>inductive coil measurement</a:t>
                      </a:r>
                      <a:endParaRPr lang="en-US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00" u="none" strike="noStrike">
                          <a:effectLst/>
                        </a:rPr>
                        <a:t>inductive coil measurement system for kicker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u="none" strike="noStrike">
                          <a:effectLst/>
                        </a:rPr>
                        <a:t>set</a:t>
                      </a:r>
                      <a:endParaRPr 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1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00" u="none" strike="noStrike">
                          <a:effectLst/>
                        </a:rPr>
                        <a:t>10</a:t>
                      </a:r>
                      <a:endParaRPr lang="en-US" altLang="zh-CN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effectLst/>
                        </a:rPr>
                        <a:t>10</a:t>
                      </a:r>
                      <a:endParaRPr lang="en-US" altLang="zh-CN" sz="10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1386"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 cost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：</a:t>
                      </a:r>
                      <a:endParaRPr lang="zh-CN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11765.6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1386">
                <a:tc>
                  <a:txBody>
                    <a:bodyPr/>
                    <a:lstStyle/>
                    <a:p>
                      <a:pPr algn="ctr" fontAlgn="b"/>
                      <a:endParaRPr lang="zh-CN" altLang="en-US" sz="10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zh-CN" altLang="en-US" sz="10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000" u="none" strike="noStrike" dirty="0" err="1">
                          <a:solidFill>
                            <a:srgbClr val="FF0000"/>
                          </a:solidFill>
                          <a:effectLst/>
                        </a:rPr>
                        <a:t>Toal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cost with 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installation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fee(</a:t>
                      </a:r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3%</a:t>
                      </a:r>
                      <a:r>
                        <a:rPr lang="en-US" altLang="zh-CN" sz="1000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r>
                        <a:rPr lang="zh-CN" alt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：</a:t>
                      </a:r>
                      <a:endParaRPr lang="zh-CN" alt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zh-CN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12118.568</a:t>
                      </a:r>
                      <a:endParaRPr lang="en-US" altLang="zh-CN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878" marR="5878" marT="5878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4114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Two types of </a:t>
            </a:r>
            <a:r>
              <a:rPr lang="en-US" altLang="zh-CN" b="1" dirty="0" err="1">
                <a:solidFill>
                  <a:srgbClr val="C00000"/>
                </a:solidFill>
              </a:rPr>
              <a:t>Lambertson</a:t>
            </a:r>
            <a:r>
              <a:rPr lang="en-US" altLang="zh-CN" b="1" dirty="0">
                <a:solidFill>
                  <a:srgbClr val="C00000"/>
                </a:solidFill>
              </a:rPr>
              <a:t> magnets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891" y="1253612"/>
            <a:ext cx="11690652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To realize thinner septum as possible, 2 novel structures of magnet were proposed:</a:t>
            </a:r>
            <a:endParaRPr lang="zh-CN" altLang="zh-CN" sz="2400" dirty="0"/>
          </a:p>
        </p:txBody>
      </p:sp>
      <p:grpSp>
        <p:nvGrpSpPr>
          <p:cNvPr id="9" name="组合 8"/>
          <p:cNvGrpSpPr/>
          <p:nvPr/>
        </p:nvGrpSpPr>
        <p:grpSpPr>
          <a:xfrm>
            <a:off x="767408" y="1762694"/>
            <a:ext cx="5887719" cy="4932210"/>
            <a:chOff x="983406" y="1480636"/>
            <a:chExt cx="5887719" cy="4932210"/>
          </a:xfrm>
        </p:grpSpPr>
        <p:grpSp>
          <p:nvGrpSpPr>
            <p:cNvPr id="11" name="组合 10"/>
            <p:cNvGrpSpPr/>
            <p:nvPr/>
          </p:nvGrpSpPr>
          <p:grpSpPr>
            <a:xfrm>
              <a:off x="4572000" y="1723179"/>
              <a:ext cx="2299125" cy="1977069"/>
              <a:chOff x="8140990" y="2225200"/>
              <a:chExt cx="2847085" cy="2448272"/>
            </a:xfrm>
          </p:grpSpPr>
          <p:grpSp>
            <p:nvGrpSpPr>
              <p:cNvPr id="74" name="组合 73"/>
              <p:cNvGrpSpPr/>
              <p:nvPr/>
            </p:nvGrpSpPr>
            <p:grpSpPr>
              <a:xfrm>
                <a:off x="8140990" y="2225200"/>
                <a:ext cx="2847085" cy="2448272"/>
                <a:chOff x="4745630" y="2708920"/>
                <a:chExt cx="3530667" cy="3113018"/>
              </a:xfrm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4944382" y="2708920"/>
                  <a:ext cx="3110951" cy="2935994"/>
                  <a:chOff x="1698172" y="118569"/>
                  <a:chExt cx="3788229" cy="3532750"/>
                </a:xfrm>
              </p:grpSpPr>
              <p:sp>
                <p:nvSpPr>
                  <p:cNvPr id="82" name="矩形 81"/>
                  <p:cNvSpPr/>
                  <p:nvPr/>
                </p:nvSpPr>
                <p:spPr>
                  <a:xfrm>
                    <a:off x="1698172" y="118569"/>
                    <a:ext cx="3788228" cy="720000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3" name="矩形 82"/>
                  <p:cNvSpPr/>
                  <p:nvPr/>
                </p:nvSpPr>
                <p:spPr>
                  <a:xfrm>
                    <a:off x="1698172" y="838567"/>
                    <a:ext cx="3788228" cy="21600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4" name="矩形 83"/>
                  <p:cNvSpPr/>
                  <p:nvPr/>
                </p:nvSpPr>
                <p:spPr>
                  <a:xfrm>
                    <a:off x="1698172" y="2180114"/>
                    <a:ext cx="3788229" cy="1471205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5" name="椭圆 84"/>
                  <p:cNvSpPr/>
                  <p:nvPr/>
                </p:nvSpPr>
                <p:spPr>
                  <a:xfrm>
                    <a:off x="3023942" y="2366425"/>
                    <a:ext cx="1136687" cy="1136687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6" name="椭圆 85"/>
                  <p:cNvSpPr/>
                  <p:nvPr/>
                </p:nvSpPr>
                <p:spPr>
                  <a:xfrm>
                    <a:off x="3479800" y="1533167"/>
                    <a:ext cx="241300" cy="109402"/>
                  </a:xfrm>
                  <a:prstGeom prst="ellips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87" name="椭圆 86"/>
                  <p:cNvSpPr/>
                  <p:nvPr/>
                </p:nvSpPr>
                <p:spPr>
                  <a:xfrm>
                    <a:off x="3479800" y="2618980"/>
                    <a:ext cx="241300" cy="109402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81" name="圆角矩形 80"/>
                <p:cNvSpPr/>
                <p:nvPr/>
              </p:nvSpPr>
              <p:spPr>
                <a:xfrm>
                  <a:off x="4745630" y="3543016"/>
                  <a:ext cx="3530667" cy="2278922"/>
                </a:xfrm>
                <a:prstGeom prst="roundRect">
                  <a:avLst/>
                </a:prstGeom>
                <a:noFill/>
                <a:ln w="952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>
                <a:off x="8847761" y="2870306"/>
                <a:ext cx="1755493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Injected bunch</a:t>
                </a:r>
                <a:endParaRPr lang="zh-CN" altLang="en-US" sz="1400" b="1" dirty="0"/>
              </a:p>
            </p:txBody>
          </p:sp>
          <p:sp>
            <p:nvSpPr>
              <p:cNvPr id="76" name="文本框 75"/>
              <p:cNvSpPr txBox="1"/>
              <p:nvPr/>
            </p:nvSpPr>
            <p:spPr>
              <a:xfrm>
                <a:off x="8883646" y="3985646"/>
                <a:ext cx="1503414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Stored bunch</a:t>
                </a:r>
                <a:endParaRPr lang="zh-CN" altLang="en-US" sz="1400" b="1" dirty="0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8976751" y="2281190"/>
                <a:ext cx="1626503" cy="348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Magnet pole</a:t>
                </a:r>
                <a:endParaRPr lang="zh-CN" altLang="en-US" sz="1200" b="1" dirty="0"/>
              </a:p>
            </p:txBody>
          </p:sp>
          <p:sp>
            <p:nvSpPr>
              <p:cNvPr id="78" name="文本框 77"/>
              <p:cNvSpPr txBox="1"/>
              <p:nvPr/>
            </p:nvSpPr>
            <p:spPr>
              <a:xfrm>
                <a:off x="8874892" y="2610420"/>
                <a:ext cx="1864710" cy="31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Installation margin</a:t>
                </a:r>
                <a:endParaRPr lang="zh-CN" altLang="en-US" sz="1050" b="1" dirty="0"/>
              </a:p>
            </p:txBody>
          </p:sp>
          <p:sp>
            <p:nvSpPr>
              <p:cNvPr id="79" name="文本框 78"/>
              <p:cNvSpPr txBox="1"/>
              <p:nvPr/>
            </p:nvSpPr>
            <p:spPr>
              <a:xfrm>
                <a:off x="10140071" y="3561791"/>
                <a:ext cx="669819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Yoke</a:t>
                </a:r>
                <a:endParaRPr lang="zh-CN" altLang="en-US" sz="1200" b="1" dirty="0"/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4716016" y="4230137"/>
              <a:ext cx="2072541" cy="1864643"/>
              <a:chOff x="4295800" y="4648341"/>
              <a:chExt cx="2566498" cy="2309051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4295800" y="4648341"/>
                <a:ext cx="2508632" cy="2309051"/>
                <a:chOff x="611933" y="3536176"/>
                <a:chExt cx="3015822" cy="2543293"/>
              </a:xfrm>
            </p:grpSpPr>
            <p:grpSp>
              <p:nvGrpSpPr>
                <p:cNvPr id="65" name="组合 64"/>
                <p:cNvGrpSpPr/>
                <p:nvPr/>
              </p:nvGrpSpPr>
              <p:grpSpPr>
                <a:xfrm>
                  <a:off x="1043608" y="4245752"/>
                  <a:ext cx="2160240" cy="936000"/>
                  <a:chOff x="1043608" y="4245753"/>
                  <a:chExt cx="2160240" cy="901179"/>
                </a:xfrm>
              </p:grpSpPr>
              <p:sp>
                <p:nvSpPr>
                  <p:cNvPr id="72" name="圆角矩形 71"/>
                  <p:cNvSpPr/>
                  <p:nvPr/>
                </p:nvSpPr>
                <p:spPr>
                  <a:xfrm>
                    <a:off x="1181299" y="4245753"/>
                    <a:ext cx="1877090" cy="702140"/>
                  </a:xfrm>
                  <a:prstGeom prst="roundRect">
                    <a:avLst/>
                  </a:prstGeom>
                  <a:noFill/>
                  <a:ln w="9525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3" name="矩形 72"/>
                  <p:cNvSpPr/>
                  <p:nvPr/>
                </p:nvSpPr>
                <p:spPr>
                  <a:xfrm>
                    <a:off x="1043608" y="5021968"/>
                    <a:ext cx="2160240" cy="1249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6" name="矩形 65"/>
                <p:cNvSpPr/>
                <p:nvPr/>
              </p:nvSpPr>
              <p:spPr>
                <a:xfrm>
                  <a:off x="611933" y="3536176"/>
                  <a:ext cx="3015822" cy="518341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矩形 66"/>
                <p:cNvSpPr/>
                <p:nvPr/>
              </p:nvSpPr>
              <p:spPr>
                <a:xfrm>
                  <a:off x="611933" y="4054516"/>
                  <a:ext cx="3015822" cy="15550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611933" y="5020321"/>
                  <a:ext cx="3015822" cy="105914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>
                  <a:off x="1667383" y="5154449"/>
                  <a:ext cx="904921" cy="818322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>
                  <a:off x="2030293" y="4554571"/>
                  <a:ext cx="192100" cy="78761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>
                  <a:off x="2030293" y="5336268"/>
                  <a:ext cx="192100" cy="78761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4929641" y="5308660"/>
                <a:ext cx="1796309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Injected bunch</a:t>
                </a:r>
                <a:endParaRPr lang="zh-CN" altLang="en-US" sz="1400" b="1" dirty="0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5058632" y="4699587"/>
                <a:ext cx="1451127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Magnet pole</a:t>
                </a:r>
                <a:endParaRPr lang="zh-CN" altLang="en-US" sz="1200" b="1" dirty="0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4956774" y="5036637"/>
                <a:ext cx="1864708" cy="314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50" b="1" dirty="0"/>
                  <a:t>Installation margin</a:t>
                </a:r>
                <a:endParaRPr lang="zh-CN" altLang="en-US" sz="1050" b="1" dirty="0"/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6221952" y="6000145"/>
                <a:ext cx="640346" cy="3430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/>
                  <a:t>Yoke</a:t>
                </a:r>
                <a:endParaRPr lang="zh-CN" altLang="en-US" sz="1200" b="1" dirty="0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4965527" y="6423999"/>
                <a:ext cx="1503415" cy="38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/>
                  <a:t>Stored bunch</a:t>
                </a:r>
                <a:endParaRPr lang="zh-CN" altLang="en-US" sz="1400" b="1" dirty="0"/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665024" y="3196827"/>
              <a:ext cx="2620553" cy="2860565"/>
              <a:chOff x="370319" y="2634084"/>
              <a:chExt cx="3245120" cy="354233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370319" y="2634084"/>
                <a:ext cx="3245120" cy="3542333"/>
                <a:chOff x="370319" y="2634084"/>
                <a:chExt cx="3245120" cy="3542333"/>
              </a:xfrm>
            </p:grpSpPr>
            <p:grpSp>
              <p:nvGrpSpPr>
                <p:cNvPr id="36" name="组合 35"/>
                <p:cNvGrpSpPr/>
                <p:nvPr/>
              </p:nvGrpSpPr>
              <p:grpSpPr>
                <a:xfrm>
                  <a:off x="370319" y="2634084"/>
                  <a:ext cx="2745608" cy="2309051"/>
                  <a:chOff x="611560" y="3534461"/>
                  <a:chExt cx="3300713" cy="2543293"/>
                </a:xfrm>
              </p:grpSpPr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611560" y="3534461"/>
                    <a:ext cx="3300713" cy="2543293"/>
                    <a:chOff x="1698172" y="118569"/>
                    <a:chExt cx="4146083" cy="3532751"/>
                  </a:xfrm>
                </p:grpSpPr>
                <p:sp>
                  <p:nvSpPr>
                    <p:cNvPr id="45" name="圆角矩形 44"/>
                    <p:cNvSpPr/>
                    <p:nvPr/>
                  </p:nvSpPr>
                  <p:spPr>
                    <a:xfrm>
                      <a:off x="2413363" y="1104206"/>
                      <a:ext cx="2357846" cy="828000"/>
                    </a:xfrm>
                    <a:prstGeom prst="roundRect">
                      <a:avLst/>
                    </a:prstGeom>
                    <a:noFill/>
                    <a:ln w="95250"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6" name="矩形 45"/>
                    <p:cNvSpPr/>
                    <p:nvPr/>
                  </p:nvSpPr>
                  <p:spPr>
                    <a:xfrm>
                      <a:off x="1698172" y="118569"/>
                      <a:ext cx="3788228" cy="719999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7" name="矩形 46"/>
                    <p:cNvSpPr/>
                    <p:nvPr/>
                  </p:nvSpPr>
                  <p:spPr>
                    <a:xfrm>
                      <a:off x="1698172" y="838567"/>
                      <a:ext cx="3788228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矩形 47"/>
                    <p:cNvSpPr/>
                    <p:nvPr/>
                  </p:nvSpPr>
                  <p:spPr>
                    <a:xfrm>
                      <a:off x="1698172" y="1964115"/>
                      <a:ext cx="3788228" cy="21600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9" name="矩形 48"/>
                    <p:cNvSpPr/>
                    <p:nvPr/>
                  </p:nvSpPr>
                  <p:spPr>
                    <a:xfrm>
                      <a:off x="1698172" y="2180115"/>
                      <a:ext cx="3788228" cy="1471205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0" name="椭圆 49"/>
                    <p:cNvSpPr/>
                    <p:nvPr/>
                  </p:nvSpPr>
                  <p:spPr>
                    <a:xfrm>
                      <a:off x="3023942" y="2366425"/>
                      <a:ext cx="1136687" cy="1136687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1" name="椭圆 50"/>
                    <p:cNvSpPr/>
                    <p:nvPr/>
                  </p:nvSpPr>
                  <p:spPr>
                    <a:xfrm>
                      <a:off x="3479800" y="1533167"/>
                      <a:ext cx="241300" cy="109402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2" name="椭圆 51"/>
                    <p:cNvSpPr/>
                    <p:nvPr/>
                  </p:nvSpPr>
                  <p:spPr>
                    <a:xfrm>
                      <a:off x="3479800" y="2618980"/>
                      <a:ext cx="241300" cy="109402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4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3" name="文本框 52"/>
                    <p:cNvSpPr txBox="1"/>
                    <p:nvPr/>
                  </p:nvSpPr>
                  <p:spPr>
                    <a:xfrm>
                      <a:off x="2609870" y="1062388"/>
                      <a:ext cx="2398817" cy="5831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b="1" dirty="0"/>
                        <a:t>Injected bunch</a:t>
                      </a:r>
                      <a:endParaRPr lang="zh-CN" altLang="en-US" sz="1400" b="1" dirty="0"/>
                    </a:p>
                  </p:txBody>
                </p:sp>
                <p:sp>
                  <p:nvSpPr>
                    <p:cNvPr id="54" name="文本框 53"/>
                    <p:cNvSpPr txBox="1"/>
                    <p:nvPr/>
                  </p:nvSpPr>
                  <p:spPr>
                    <a:xfrm>
                      <a:off x="2879178" y="334315"/>
                      <a:ext cx="2424803" cy="5248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200" b="1" dirty="0"/>
                        <a:t>Magnet pole</a:t>
                      </a:r>
                      <a:endParaRPr lang="zh-CN" altLang="en-US" sz="1200" b="1" dirty="0"/>
                    </a:p>
                  </p:txBody>
                </p:sp>
                <p:sp>
                  <p:nvSpPr>
                    <p:cNvPr id="55" name="文本框 54"/>
                    <p:cNvSpPr txBox="1"/>
                    <p:nvPr/>
                  </p:nvSpPr>
                  <p:spPr>
                    <a:xfrm>
                      <a:off x="2640747" y="704972"/>
                      <a:ext cx="2815857" cy="4810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b="1" dirty="0"/>
                        <a:t>Installation margin</a:t>
                      </a:r>
                      <a:endParaRPr lang="zh-CN" altLang="en-US" sz="1050" b="1" dirty="0"/>
                    </a:p>
                  </p:txBody>
                </p:sp>
                <p:sp>
                  <p:nvSpPr>
                    <p:cNvPr id="56" name="文本框 55"/>
                    <p:cNvSpPr txBox="1"/>
                    <p:nvPr/>
                  </p:nvSpPr>
                  <p:spPr>
                    <a:xfrm>
                      <a:off x="2506094" y="1813209"/>
                      <a:ext cx="2787087" cy="48106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050" b="1" dirty="0"/>
                        <a:t>Installation margin</a:t>
                      </a:r>
                      <a:endParaRPr lang="zh-CN" altLang="en-US" sz="1050" b="1" dirty="0"/>
                    </a:p>
                  </p:txBody>
                </p:sp>
                <p:sp>
                  <p:nvSpPr>
                    <p:cNvPr id="57" name="文本框 56"/>
                    <p:cNvSpPr txBox="1"/>
                    <p:nvPr/>
                  </p:nvSpPr>
                  <p:spPr>
                    <a:xfrm>
                      <a:off x="4681738" y="2196959"/>
                      <a:ext cx="1162517" cy="52480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200" b="1" dirty="0"/>
                        <a:t>Yoke</a:t>
                      </a:r>
                      <a:endParaRPr lang="zh-CN" altLang="en-US" sz="1200" b="1" dirty="0"/>
                    </a:p>
                  </p:txBody>
                </p:sp>
                <p:sp>
                  <p:nvSpPr>
                    <p:cNvPr id="58" name="文本框 57"/>
                    <p:cNvSpPr txBox="1"/>
                    <p:nvPr/>
                  </p:nvSpPr>
                  <p:spPr>
                    <a:xfrm>
                      <a:off x="2528401" y="2677339"/>
                      <a:ext cx="2270273" cy="58311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zh-CN" sz="1400" b="1" dirty="0"/>
                        <a:t>Stored bunch</a:t>
                      </a:r>
                      <a:endParaRPr lang="zh-CN" altLang="en-US" sz="1400" b="1" dirty="0"/>
                    </a:p>
                  </p:txBody>
                </p:sp>
              </p:grpSp>
              <p:sp>
                <p:nvSpPr>
                  <p:cNvPr id="43" name="同心圆 42"/>
                  <p:cNvSpPr/>
                  <p:nvPr/>
                </p:nvSpPr>
                <p:spPr>
                  <a:xfrm>
                    <a:off x="1669392" y="5152734"/>
                    <a:ext cx="904920" cy="818322"/>
                  </a:xfrm>
                  <a:prstGeom prst="donut">
                    <a:avLst>
                      <a:gd name="adj" fmla="val 1769"/>
                    </a:avLst>
                  </a:prstGeom>
                  <a:solidFill>
                    <a:srgbClr val="FFFF00"/>
                  </a:solidFill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4" name="同心圆 43"/>
                  <p:cNvSpPr/>
                  <p:nvPr/>
                </p:nvSpPr>
                <p:spPr>
                  <a:xfrm>
                    <a:off x="1699057" y="5188397"/>
                    <a:ext cx="846000" cy="756000"/>
                  </a:xfrm>
                  <a:prstGeom prst="donut">
                    <a:avLst>
                      <a:gd name="adj" fmla="val 6453"/>
                    </a:avLst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37" name="文本框 36"/>
                <p:cNvSpPr txBox="1"/>
                <p:nvPr/>
              </p:nvSpPr>
              <p:spPr>
                <a:xfrm>
                  <a:off x="2707864" y="3379813"/>
                  <a:ext cx="907575" cy="457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SS</a:t>
                  </a:r>
                  <a:endParaRPr lang="zh-CN" altLang="en-US" dirty="0"/>
                </a:p>
              </p:txBody>
            </p:sp>
            <p:sp>
              <p:nvSpPr>
                <p:cNvPr id="38" name="文本框 37"/>
                <p:cNvSpPr txBox="1"/>
                <p:nvPr/>
              </p:nvSpPr>
              <p:spPr>
                <a:xfrm>
                  <a:off x="1116238" y="4968605"/>
                  <a:ext cx="2265402" cy="6606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700"/>
                    </a:lnSpc>
                  </a:pPr>
                  <a:r>
                    <a:rPr lang="en-US" altLang="zh-CN" dirty="0"/>
                    <a:t>Iron or </a:t>
                  </a:r>
                </a:p>
                <a:p>
                  <a:pPr algn="ctr">
                    <a:lnSpc>
                      <a:spcPts val="1700"/>
                    </a:lnSpc>
                  </a:pPr>
                  <a:r>
                    <a:rPr lang="en-US" altLang="zh-CN" dirty="0"/>
                    <a:t>VP(</a:t>
                  </a:r>
                  <a:r>
                    <a:rPr lang="en-US" altLang="zh-CN" dirty="0" err="1"/>
                    <a:t>FeCoV</a:t>
                  </a:r>
                  <a:r>
                    <a:rPr lang="zh-CN" altLang="en-US" dirty="0"/>
                    <a:t>，</a:t>
                  </a:r>
                  <a:r>
                    <a:rPr lang="en-US" altLang="zh-CN" dirty="0"/>
                    <a:t>1J22)</a:t>
                  </a:r>
                  <a:endParaRPr lang="zh-CN" altLang="en-US" dirty="0"/>
                </a:p>
              </p:txBody>
            </p:sp>
            <p:cxnSp>
              <p:nvCxnSpPr>
                <p:cNvPr id="39" name="直接连接符 38"/>
                <p:cNvCxnSpPr/>
                <p:nvPr/>
              </p:nvCxnSpPr>
              <p:spPr>
                <a:xfrm>
                  <a:off x="2462773" y="3503176"/>
                  <a:ext cx="274718" cy="4983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2105427" y="4731525"/>
                  <a:ext cx="285770" cy="31124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文本框 40"/>
                <p:cNvSpPr txBox="1"/>
                <p:nvPr/>
              </p:nvSpPr>
              <p:spPr>
                <a:xfrm>
                  <a:off x="571775" y="5719061"/>
                  <a:ext cx="2082682" cy="4573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rgbClr val="FF0000"/>
                      </a:solidFill>
                    </a:rPr>
                    <a:t>Traditional LSM</a:t>
                  </a:r>
                  <a:endParaRPr lang="zh-CN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34" name="直接连接符 33"/>
              <p:cNvCxnSpPr/>
              <p:nvPr/>
            </p:nvCxnSpPr>
            <p:spPr>
              <a:xfrm flipH="1">
                <a:off x="1049743" y="4699713"/>
                <a:ext cx="367377" cy="4321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文本框 34"/>
              <p:cNvSpPr txBox="1"/>
              <p:nvPr/>
            </p:nvSpPr>
            <p:spPr>
              <a:xfrm>
                <a:off x="625576" y="4980880"/>
                <a:ext cx="931160" cy="457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SS</a:t>
                </a:r>
                <a:endParaRPr lang="zh-CN" altLang="en-US" dirty="0"/>
              </a:p>
            </p:txBody>
          </p:sp>
        </p:grpSp>
        <p:sp>
          <p:nvSpPr>
            <p:cNvPr id="14" name="右箭头 13"/>
            <p:cNvSpPr/>
            <p:nvPr/>
          </p:nvSpPr>
          <p:spPr>
            <a:xfrm rot="20113189">
              <a:off x="4010015" y="2958528"/>
              <a:ext cx="495201" cy="4632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/>
          </p:nvSpPr>
          <p:spPr>
            <a:xfrm rot="859674">
              <a:off x="4026254" y="4258222"/>
              <a:ext cx="506685" cy="4632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196906" y="3694762"/>
              <a:ext cx="16512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Half in-vacuum </a:t>
              </a:r>
              <a:endParaRPr lang="zh-CN" altLang="en-US" dirty="0"/>
            </a:p>
          </p:txBody>
        </p:sp>
        <p:sp>
          <p:nvSpPr>
            <p:cNvPr id="17" name="矩形 16"/>
            <p:cNvSpPr/>
            <p:nvPr/>
          </p:nvSpPr>
          <p:spPr>
            <a:xfrm>
              <a:off x="5429695" y="6043514"/>
              <a:ext cx="7264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in-air </a:t>
              </a:r>
              <a:endParaRPr lang="zh-CN" altLang="en-US" dirty="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983406" y="1986315"/>
              <a:ext cx="3237811" cy="1037694"/>
              <a:chOff x="678132" y="2109698"/>
              <a:chExt cx="3237811" cy="1037694"/>
            </a:xfrm>
          </p:grpSpPr>
          <p:sp>
            <p:nvSpPr>
              <p:cNvPr id="23" name="圆角矩形 22"/>
              <p:cNvSpPr/>
              <p:nvPr/>
            </p:nvSpPr>
            <p:spPr>
              <a:xfrm>
                <a:off x="1994182" y="2137924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678132" y="2109698"/>
                <a:ext cx="3237811" cy="1037694"/>
                <a:chOff x="678132" y="2109698"/>
                <a:chExt cx="3237811" cy="1037694"/>
              </a:xfrm>
            </p:grpSpPr>
            <p:sp>
              <p:nvSpPr>
                <p:cNvPr id="30" name="文本框 29"/>
                <p:cNvSpPr txBox="1"/>
                <p:nvPr/>
              </p:nvSpPr>
              <p:spPr>
                <a:xfrm>
                  <a:off x="678132" y="2367734"/>
                  <a:ext cx="96996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Septum</a:t>
                  </a:r>
                </a:p>
                <a:p>
                  <a:pPr algn="ctr">
                    <a:lnSpc>
                      <a:spcPts val="15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thickness</a:t>
                  </a:r>
                  <a:endParaRPr lang="zh-CN" altLang="en-US" sz="1200" dirty="0">
                    <a:solidFill>
                      <a:schemeClr val="accent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31" name="左大括号 30"/>
                <p:cNvSpPr/>
                <p:nvPr/>
              </p:nvSpPr>
              <p:spPr>
                <a:xfrm>
                  <a:off x="1719471" y="2109698"/>
                  <a:ext cx="162483" cy="979620"/>
                </a:xfrm>
                <a:prstGeom prst="leftBrac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1728204" y="2142052"/>
                  <a:ext cx="2187739" cy="10053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Wall of stored beam pipe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Wall of injected beam pipe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Iron septum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400" dirty="0">
                      <a:solidFill>
                        <a:schemeClr val="accent1">
                          <a:lumMod val="50000"/>
                        </a:schemeClr>
                      </a:solidFill>
                    </a:rPr>
                    <a:t>+</a:t>
                  </a:r>
                </a:p>
                <a:p>
                  <a:pPr algn="ctr">
                    <a:lnSpc>
                      <a:spcPts val="1000"/>
                    </a:lnSpc>
                  </a:pPr>
                  <a:r>
                    <a:rPr lang="en-US" altLang="zh-CN" sz="1200" dirty="0">
                      <a:solidFill>
                        <a:srgbClr val="FF0000"/>
                      </a:solidFill>
                    </a:rPr>
                    <a:t>installation margins</a:t>
                  </a:r>
                  <a:endParaRPr lang="zh-CN" altLang="en-US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5" name="矩形 24"/>
              <p:cNvSpPr/>
              <p:nvPr/>
            </p:nvSpPr>
            <p:spPr>
              <a:xfrm>
                <a:off x="1428122" y="2488474"/>
                <a:ext cx="300082" cy="2846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500"/>
                  </a:lnSpc>
                </a:pPr>
                <a:r>
                  <a:rPr lang="en-US" altLang="zh-CN" dirty="0">
                    <a:solidFill>
                      <a:schemeClr val="accent1">
                        <a:lumMod val="50000"/>
                      </a:schemeClr>
                    </a:solidFill>
                  </a:rPr>
                  <a:t>=</a:t>
                </a:r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圆角矩形 25"/>
              <p:cNvSpPr/>
              <p:nvPr/>
            </p:nvSpPr>
            <p:spPr>
              <a:xfrm>
                <a:off x="1991544" y="2411835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圆角矩形 26"/>
              <p:cNvSpPr/>
              <p:nvPr/>
            </p:nvSpPr>
            <p:spPr>
              <a:xfrm>
                <a:off x="1991544" y="2664071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1991544" y="2927542"/>
                <a:ext cx="1653546" cy="17721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806339" y="2407707"/>
                <a:ext cx="690620" cy="3978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1012785" y="1789513"/>
              <a:ext cx="3014717" cy="4287000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同心圆 19"/>
            <p:cNvSpPr/>
            <p:nvPr/>
          </p:nvSpPr>
          <p:spPr>
            <a:xfrm>
              <a:off x="5440401" y="5434406"/>
              <a:ext cx="566973" cy="552994"/>
            </a:xfrm>
            <a:prstGeom prst="donut">
              <a:avLst>
                <a:gd name="adj" fmla="val 6453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L 形 20"/>
            <p:cNvSpPr/>
            <p:nvPr/>
          </p:nvSpPr>
          <p:spPr>
            <a:xfrm rot="18540252">
              <a:off x="6227766" y="1625853"/>
              <a:ext cx="569436" cy="279001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L 形 21"/>
            <p:cNvSpPr/>
            <p:nvPr/>
          </p:nvSpPr>
          <p:spPr>
            <a:xfrm rot="18540252">
              <a:off x="6317664" y="4143532"/>
              <a:ext cx="522352" cy="255932"/>
            </a:xfrm>
            <a:prstGeom prst="corne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8" name="矩形 87"/>
          <p:cNvSpPr/>
          <p:nvPr/>
        </p:nvSpPr>
        <p:spPr>
          <a:xfrm>
            <a:off x="6463940" y="3067855"/>
            <a:ext cx="30884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half-in-vacuum 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  (for septum of 2mm)</a:t>
            </a:r>
          </a:p>
        </p:txBody>
      </p:sp>
      <p:sp>
        <p:nvSpPr>
          <p:cNvPr id="89" name="矩形 88"/>
          <p:cNvSpPr/>
          <p:nvPr/>
        </p:nvSpPr>
        <p:spPr>
          <a:xfrm>
            <a:off x="6493353" y="5132907"/>
            <a:ext cx="37791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embedded thin-wall vacuum chamber </a:t>
            </a:r>
          </a:p>
          <a:p>
            <a:pPr lvl="1"/>
            <a:r>
              <a:rPr lang="en-US" altLang="zh-CN" sz="2000" b="1" dirty="0">
                <a:solidFill>
                  <a:srgbClr val="FF0000"/>
                </a:solidFill>
              </a:rPr>
              <a:t>    (for septum≥3.5mm)</a:t>
            </a:r>
            <a:endParaRPr lang="zh-CN" altLang="zh-CN" sz="2000" b="1" dirty="0">
              <a:solidFill>
                <a:srgbClr val="FF0000"/>
              </a:solidFill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9768406" y="3361582"/>
            <a:ext cx="360041" cy="34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0272464" y="3361582"/>
            <a:ext cx="160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Thin septum</a:t>
            </a:r>
          </a:p>
          <a:p>
            <a:pPr algn="ctr"/>
            <a:r>
              <a:rPr lang="en-US" altLang="zh-CN" dirty="0"/>
              <a:t>(IN-VAC)</a:t>
            </a:r>
            <a:endParaRPr lang="zh-CN" altLang="en-US" dirty="0"/>
          </a:p>
        </p:txBody>
      </p:sp>
      <p:sp>
        <p:nvSpPr>
          <p:cNvPr id="90" name="右箭头 89"/>
          <p:cNvSpPr/>
          <p:nvPr/>
        </p:nvSpPr>
        <p:spPr>
          <a:xfrm>
            <a:off x="9757700" y="5468355"/>
            <a:ext cx="360041" cy="34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1" name="文本框 90"/>
          <p:cNvSpPr txBox="1"/>
          <p:nvPr/>
        </p:nvSpPr>
        <p:spPr>
          <a:xfrm>
            <a:off x="10272463" y="5423991"/>
            <a:ext cx="160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Thick septum</a:t>
            </a:r>
          </a:p>
          <a:p>
            <a:pPr algn="ctr"/>
            <a:r>
              <a:rPr lang="en-US" altLang="zh-CN" dirty="0"/>
              <a:t>(IN-AIR)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0128447" y="6070322"/>
            <a:ext cx="18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Quantity:152 sets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0200456" y="3972920"/>
            <a:ext cx="180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Quantity:28 sets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7464151" cy="1912071"/>
          </a:xfrm>
        </p:spPr>
        <p:txBody>
          <a:bodyPr>
            <a:normAutofit/>
          </a:bodyPr>
          <a:lstStyle/>
          <a:p>
            <a:r>
              <a:rPr lang="en-US" altLang="zh-CN" dirty="0"/>
              <a:t>Overview of CEPC Injection &amp; extraction system</a:t>
            </a:r>
          </a:p>
        </p:txBody>
      </p:sp>
    </p:spTree>
    <p:extLst>
      <p:ext uri="{BB962C8B-B14F-4D97-AF65-F5344CB8AC3E}">
        <p14:creationId xmlns:p14="http://schemas.microsoft.com/office/powerpoint/2010/main" val="2018092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IN-Vacuum LSM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30" y="1667796"/>
            <a:ext cx="5749556" cy="299869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7032104" y="1707744"/>
            <a:ext cx="3600400" cy="2700300"/>
            <a:chOff x="6519402" y="1952393"/>
            <a:chExt cx="2113500" cy="15851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BC7C484-04C7-4FEA-8FDA-E311EBA72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9402" y="1952393"/>
              <a:ext cx="2113500" cy="1585125"/>
            </a:xfrm>
            <a:prstGeom prst="rect">
              <a:avLst/>
            </a:prstGeom>
          </p:spPr>
        </p:pic>
        <p:cxnSp>
          <p:nvCxnSpPr>
            <p:cNvPr id="15" name="直接箭头连接符 14"/>
            <p:cNvCxnSpPr/>
            <p:nvPr/>
          </p:nvCxnSpPr>
          <p:spPr>
            <a:xfrm>
              <a:off x="6712894" y="2486940"/>
              <a:ext cx="99052" cy="102918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6568081" y="2250829"/>
              <a:ext cx="103409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 err="1">
                  <a:solidFill>
                    <a:srgbClr val="66FF33"/>
                  </a:solidFill>
                </a:rPr>
                <a:t>FeCoV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7014051" y="2653483"/>
              <a:ext cx="174017" cy="228969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7111069" y="2864569"/>
              <a:ext cx="57782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Cu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7014142" y="2557100"/>
              <a:ext cx="457504" cy="0"/>
            </a:xfrm>
            <a:prstGeom prst="line">
              <a:avLst/>
            </a:prstGeom>
            <a:ln w="31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7014142" y="2589858"/>
              <a:ext cx="457504" cy="0"/>
            </a:xfrm>
            <a:prstGeom prst="line">
              <a:avLst/>
            </a:prstGeom>
            <a:ln w="3175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/>
            <p:nvPr/>
          </p:nvCxnSpPr>
          <p:spPr>
            <a:xfrm>
              <a:off x="7381577" y="2388744"/>
              <a:ext cx="0" cy="139084"/>
            </a:xfrm>
            <a:prstGeom prst="straightConnector1">
              <a:avLst/>
            </a:prstGeom>
            <a:ln w="3175">
              <a:solidFill>
                <a:srgbClr val="66FF3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7381577" y="2589858"/>
              <a:ext cx="0" cy="213665"/>
            </a:xfrm>
            <a:prstGeom prst="straightConnector1">
              <a:avLst/>
            </a:prstGeom>
            <a:ln w="3175">
              <a:solidFill>
                <a:srgbClr val="66FF33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/>
            <p:cNvSpPr txBox="1"/>
            <p:nvPr/>
          </p:nvSpPr>
          <p:spPr>
            <a:xfrm>
              <a:off x="7468533" y="2445927"/>
              <a:ext cx="74109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2mm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6821112" y="2742000"/>
              <a:ext cx="127506" cy="178294"/>
            </a:xfrm>
            <a:prstGeom prst="straightConnector1">
              <a:avLst/>
            </a:prstGeom>
            <a:ln>
              <a:solidFill>
                <a:srgbClr val="66FF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6658852" y="2839299"/>
              <a:ext cx="52921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350" dirty="0">
                  <a:solidFill>
                    <a:srgbClr val="66FF33"/>
                  </a:solidFill>
                </a:rPr>
                <a:t>DT4</a:t>
              </a:r>
              <a:endParaRPr lang="zh-CN" altLang="en-US" sz="1350" dirty="0">
                <a:solidFill>
                  <a:srgbClr val="66FF33"/>
                </a:solidFill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0730" y="4751900"/>
            <a:ext cx="2234327" cy="167574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D3C1AB1-B5D5-4694-8C32-CC41F1629E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714" y="4740398"/>
            <a:ext cx="2245826" cy="168437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1163D0C-3408-4087-B4C1-799C35254C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678" y="4751900"/>
            <a:ext cx="2245826" cy="168437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68DD7D8-CDE8-4BE2-9B22-86DC0464F3B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400" y="4738063"/>
            <a:ext cx="2977072" cy="16867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2202" y="1078011"/>
            <a:ext cx="993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Research status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final magnets for HEPS SR injection will see first beam this year. 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60296" y="6309320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sp>
        <p:nvSpPr>
          <p:cNvPr id="7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73386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CN" b="1" dirty="0">
                <a:solidFill>
                  <a:srgbClr val="C00000"/>
                </a:solidFill>
              </a:rPr>
              <a:t>IN-Air LSM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456" y="4683864"/>
            <a:ext cx="3168352" cy="174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0B8779-E31F-46B2-9488-C098E3273483}"/>
              </a:ext>
            </a:extLst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75920" y="2381336"/>
            <a:ext cx="4509554" cy="2090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36F3B4-E3C7-4E04-8F21-8803277B3C48}"/>
              </a:ext>
            </a:extLst>
          </p:cNvPr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0" b="74"/>
          <a:stretch/>
        </p:blipFill>
        <p:spPr>
          <a:xfrm>
            <a:off x="5462366" y="1791848"/>
            <a:ext cx="4363752" cy="886305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1" y="1772815"/>
            <a:ext cx="3965849" cy="26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4718951"/>
            <a:ext cx="3240362" cy="1643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2202" y="1078011"/>
            <a:ext cx="11594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Research status</a:t>
            </a:r>
            <a:r>
              <a:rPr lang="zh-CN" altLang="en-US" b="1" dirty="0">
                <a:solidFill>
                  <a:srgbClr val="FF0000"/>
                </a:solidFill>
              </a:rPr>
              <a:t>：</a:t>
            </a:r>
            <a:r>
              <a:rPr lang="en-US" altLang="zh-CN" b="1" dirty="0">
                <a:solidFill>
                  <a:srgbClr val="FF0000"/>
                </a:solidFill>
              </a:rPr>
              <a:t>final magnets for HEPS BST injection was applied in beam commissioning successfully last year.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903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5"/>
    </mc:Choice>
    <mc:Fallback xmlns="">
      <p:transition spd="slow" advTm="191195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parameters of ferrite core kickers for CEPC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/>
          </p:cNvGraphicFramePr>
          <p:nvPr/>
        </p:nvGraphicFramePr>
        <p:xfrm>
          <a:off x="387876" y="1570713"/>
          <a:ext cx="11054107" cy="450683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1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parameter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kicker1/CR-inj-kicker1/dump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for CR off-axis inj.</a:t>
                      </a: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）</a:t>
                      </a:r>
                      <a:endParaRPr lang="zh-CN" sz="1600" b="1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BST-EXT-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kicker2/CR-inj-kicker2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 CR on-axis inj.</a:t>
                      </a:r>
                      <a:r>
                        <a:rPr lang="zh-CN" altLang="en-US" sz="1600" b="1" kern="1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zh-CN" altLang="zh-CN" sz="16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760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Type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zh-CN" alt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 d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elay-line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sz="1600" b="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In-air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lumped</a:t>
                      </a:r>
                      <a:r>
                        <a:rPr lang="en-US" altLang="zh-CN" sz="1600" kern="1200" dirty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+mn-cs"/>
                        </a:rPr>
                        <a:t> parameter 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dipole</a:t>
                      </a:r>
                      <a:r>
                        <a:rPr lang="en-US" altLang="zh-CN" sz="16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kicker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 direction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Horizontal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Beam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Energy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GeV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120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Deflect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angle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mrad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0.2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effective length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1+1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Magnetic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strength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Integral magnetic strength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T·m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0.04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0.08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Clearance</a:t>
                      </a:r>
                      <a:r>
                        <a:rPr lang="en-US" sz="1600" b="0" kern="100" baseline="0" dirty="0">
                          <a:effectLst/>
                          <a:latin typeface="+mj-lt"/>
                        </a:rPr>
                        <a:t>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56×56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56×56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effectLst/>
                          <a:latin typeface="+mj-lt"/>
                        </a:rPr>
                        <a:t>Good</a:t>
                      </a:r>
                      <a:r>
                        <a:rPr lang="en-US" altLang="zh-CN" sz="1600" b="0" kern="100" baseline="0" dirty="0">
                          <a:effectLst/>
                          <a:latin typeface="+mj-lt"/>
                        </a:rPr>
                        <a:t> field region</a:t>
                      </a:r>
                      <a:r>
                        <a:rPr lang="en-US" sz="1600" b="0" kern="100" dirty="0">
                          <a:effectLst/>
                          <a:latin typeface="+mj-lt"/>
                        </a:rPr>
                        <a:t>(H×V)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mm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×50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50×50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978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Field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uniformity in good field region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±1.5%</a:t>
                      </a:r>
                      <a:endParaRPr lang="zh-CN" altLang="zh-CN" sz="1600" b="0" kern="1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Repetition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rate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Hz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1k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1k</a:t>
                      </a:r>
                      <a:endParaRPr lang="zh-CN" altLang="zh-CN" sz="1600" b="0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Amplitude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repeatability 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-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±0.5%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2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Pulse</a:t>
                      </a:r>
                      <a:r>
                        <a:rPr lang="en-US" altLang="zh-CN" sz="1600" b="0" kern="100" baseline="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jitter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effectLst/>
                          <a:latin typeface="+mj-lt"/>
                        </a:rPr>
                        <a:t>≤5</a:t>
                      </a:r>
                      <a:endParaRPr lang="zh-CN" sz="16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Bottom</a:t>
                      </a:r>
                      <a:r>
                        <a:rPr lang="en-US" altLang="zh-CN" sz="1600" b="0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width of pulse(5%-5%)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  <a:latin typeface="+mj-lt"/>
                        </a:rPr>
                        <a:t>Trapezoid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  <a:latin typeface="+mj-lt"/>
                        </a:rPr>
                        <a:t>：</a:t>
                      </a:r>
                      <a:r>
                        <a:rPr lang="en-US" sz="1600" b="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440~2420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Half-sine</a:t>
                      </a:r>
                      <a:r>
                        <a:rPr lang="zh-CN" altLang="en-US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1360</a:t>
                      </a:r>
                      <a:endParaRPr lang="zh-CN" altLang="zh-CN" sz="16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88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dirty="0" err="1">
                          <a:solidFill>
                            <a:srgbClr val="FF0000"/>
                          </a:solidFill>
                          <a:latin typeface="+mj-lt"/>
                        </a:rPr>
                        <a:t>Tr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+mj-lt"/>
                        </a:rPr>
                        <a:t>/</a:t>
                      </a:r>
                      <a:r>
                        <a:rPr lang="en-US" altLang="zh-CN" sz="1600" b="0" dirty="0" err="1">
                          <a:solidFill>
                            <a:srgbClr val="FF0000"/>
                          </a:solidFill>
                          <a:latin typeface="+mj-lt"/>
                        </a:rPr>
                        <a:t>Tf</a:t>
                      </a: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latin typeface="+mj-lt"/>
                        </a:rPr>
                        <a:t>(5%-95%)</a:t>
                      </a:r>
                      <a:endParaRPr lang="zh-CN" altLang="en-US" sz="1600" b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ns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 Light" panose="020F0302020204030204" pitchFamily="34" charset="0"/>
                          <a:cs typeface="Times New Roman" panose="02020603050405020304" pitchFamily="18" charset="0"/>
                        </a:rPr>
                        <a:t>&lt;200</a:t>
                      </a:r>
                      <a:endParaRPr lang="zh-CN" sz="1600" b="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 Light" panose="020F03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&lt;680</a:t>
                      </a:r>
                      <a:endParaRPr lang="zh-CN" altLang="zh-CN" sz="16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7968" marR="879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591944" y="6167747"/>
            <a:ext cx="1759938" cy="661607"/>
            <a:chOff x="6988165" y="5614471"/>
            <a:chExt cx="2262351" cy="850476"/>
          </a:xfrm>
        </p:grpSpPr>
        <p:grpSp>
          <p:nvGrpSpPr>
            <p:cNvPr id="6" name="组合 5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18" name="直接连接符 17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直接连接符 6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7048193" y="6101257"/>
              <a:ext cx="813173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328387" y="5670791"/>
              <a:ext cx="115212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40~2000ns</a:t>
              </a:r>
              <a:endParaRPr lang="zh-CN" altLang="en-US" sz="1200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155509" y="6108873"/>
              <a:ext cx="916979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200ns</a:t>
              </a:r>
              <a:endParaRPr lang="zh-CN" altLang="en-US" sz="120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297359" y="5624722"/>
              <a:ext cx="953157" cy="356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1kHz</a:t>
              </a:r>
              <a:endParaRPr lang="zh-CN" altLang="en-US" sz="1200" dirty="0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36360" y="6094063"/>
            <a:ext cx="1080123" cy="743432"/>
            <a:chOff x="7594893" y="4385476"/>
            <a:chExt cx="424560" cy="1090018"/>
          </a:xfrm>
        </p:grpSpPr>
        <p:grpSp>
          <p:nvGrpSpPr>
            <p:cNvPr id="24" name="组合 23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30" name="任意多边形 29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31" name="直接连接符 30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直接连接符 24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7594893" y="5069359"/>
              <a:ext cx="424560" cy="40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1360ns,1kHz</a:t>
              </a:r>
              <a:endParaRPr lang="zh-CN" altLang="en-US" sz="1200" dirty="0"/>
            </a:p>
          </p:txBody>
        </p:sp>
      </p:grpSp>
      <p:sp>
        <p:nvSpPr>
          <p:cNvPr id="33" name="Content Placeholder 2"/>
          <p:cNvSpPr txBox="1">
            <a:spLocks/>
          </p:cNvSpPr>
          <p:nvPr/>
        </p:nvSpPr>
        <p:spPr>
          <a:xfrm>
            <a:off x="191344" y="1044058"/>
            <a:ext cx="11881320" cy="80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 are 2 kinds of kicker with ferrite core for trapezoid wave and half-sine wave pulsed system. </a:t>
            </a:r>
            <a:endParaRPr lang="zh-CN" altLang="en-US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20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Trapezoid wave kicker system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841306" y="206489"/>
            <a:ext cx="1716190" cy="665198"/>
            <a:chOff x="6988165" y="5614471"/>
            <a:chExt cx="2109717" cy="817730"/>
          </a:xfrm>
        </p:grpSpPr>
        <p:grpSp>
          <p:nvGrpSpPr>
            <p:cNvPr id="8" name="组合 7"/>
            <p:cNvGrpSpPr/>
            <p:nvPr/>
          </p:nvGrpSpPr>
          <p:grpSpPr>
            <a:xfrm>
              <a:off x="7156472" y="5614471"/>
              <a:ext cx="1368152" cy="327547"/>
              <a:chOff x="6948264" y="5259984"/>
              <a:chExt cx="1810543" cy="728811"/>
            </a:xfrm>
          </p:grpSpPr>
          <p:cxnSp>
            <p:nvCxnSpPr>
              <p:cNvPr id="20" name="直接连接符 19"/>
              <p:cNvCxnSpPr/>
              <p:nvPr/>
            </p:nvCxnSpPr>
            <p:spPr>
              <a:xfrm flipV="1">
                <a:off x="7164288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>
                <a:off x="7236296" y="5259984"/>
                <a:ext cx="1224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8460432" y="5259984"/>
                <a:ext cx="72008" cy="720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6948264" y="5980064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8542783" y="5988795"/>
                <a:ext cx="21602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接连接符 8"/>
            <p:cNvCxnSpPr/>
            <p:nvPr/>
          </p:nvCxnSpPr>
          <p:spPr>
            <a:xfrm>
              <a:off x="7328387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7403355" y="593503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6988165" y="6010937"/>
              <a:ext cx="34022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flipH="1">
              <a:off x="7413484" y="6005613"/>
              <a:ext cx="875892" cy="1432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7012498" y="6091685"/>
              <a:ext cx="813172" cy="340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200n</a:t>
              </a:r>
              <a:r>
                <a:rPr lang="en-US" altLang="zh-CN" sz="1200" dirty="0"/>
                <a:t>s</a:t>
              </a:r>
              <a:endParaRPr lang="zh-CN" altLang="en-US" sz="1200" dirty="0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8282508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8354516" y="5942812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H="1" flipV="1">
              <a:off x="8361384" y="6006492"/>
              <a:ext cx="470884" cy="19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7380913" y="5718485"/>
              <a:ext cx="1152129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40~2000ns</a:t>
              </a:r>
              <a:endParaRPr lang="zh-CN" altLang="en-US" sz="1000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155509" y="6108873"/>
              <a:ext cx="762846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200ns</a:t>
              </a:r>
              <a:endParaRPr lang="zh-CN" altLang="en-US" sz="1000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8477732" y="5753745"/>
              <a:ext cx="620150" cy="30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1kHz</a:t>
              </a:r>
              <a:endParaRPr lang="zh-CN" altLang="en-US" sz="1000" dirty="0"/>
            </a:p>
          </p:txBody>
        </p:sp>
      </p:grpSp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7884505" y="2469341"/>
          <a:ext cx="3977023" cy="378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6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dirty="0">
                          <a:effectLst/>
                        </a:rPr>
                        <a:t>Delay-line dipole kicker and </a:t>
                      </a:r>
                      <a:r>
                        <a:rPr lang="en-US" altLang="zh-CN" sz="1000" dirty="0" err="1">
                          <a:effectLst/>
                        </a:rPr>
                        <a:t>pulser</a:t>
                      </a:r>
                      <a:r>
                        <a:rPr lang="en-US" altLang="zh-CN" sz="100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Parameter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Value</a:t>
                      </a:r>
                      <a:endParaRPr lang="zh-CN" sz="1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49202" marR="4920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Aperture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100 × 80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Longitudinal length of magnet cell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36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Cell number of magnet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>
                          <a:effectLst/>
                        </a:rPr>
                        <a:t>26</a:t>
                      </a:r>
                      <a:endParaRPr lang="zh-CN" sz="1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impedance of magnet (Ω)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rgbClr val="FF0000"/>
                          </a:solidFill>
                          <a:effectLst/>
                        </a:rPr>
                        <a:t>12.5</a:t>
                      </a:r>
                      <a:endParaRPr lang="zh-CN" sz="10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942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42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mechanical Length of magnet (mm)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1018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Inductance of magnet cell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56.6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inductance of magnet (</a:t>
                      </a:r>
                      <a:r>
                        <a:rPr lang="en-US" sz="1000" kern="1200" dirty="0" err="1">
                          <a:effectLst/>
                        </a:rPr>
                        <a:t>nH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1471.6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Capacitance of magnet cell (pF)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362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Total capacitance of magnet (</a:t>
                      </a:r>
                      <a:r>
                        <a:rPr lang="en-US" sz="1000" kern="1200" dirty="0" err="1">
                          <a:effectLst/>
                        </a:rPr>
                        <a:t>nF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9.412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Magnetic strength (</a:t>
                      </a:r>
                      <a:r>
                        <a:rPr lang="en-US" sz="1000" kern="1200" dirty="0" err="1">
                          <a:effectLst/>
                        </a:rPr>
                        <a:t>Gs</a:t>
                      </a:r>
                      <a:r>
                        <a:rPr lang="en-US" sz="1000" kern="1200" dirty="0">
                          <a:effectLst/>
                        </a:rPr>
                        <a:t>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425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Exciting current of magnet (A)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2703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Differential voltage of magnet (V)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kern="1200" dirty="0">
                          <a:solidFill>
                            <a:srgbClr val="FF0000"/>
                          </a:solidFill>
                          <a:effectLst/>
                        </a:rPr>
                        <a:t>+/-16895.5</a:t>
                      </a:r>
                      <a:endParaRPr lang="zh-CN" altLang="zh-CN" sz="1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5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</a:t>
                      </a:r>
                      <a:r>
                        <a:rPr lang="en-US" altLang="zh-CN" sz="10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waveform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trapezoid</a:t>
                      </a:r>
                      <a:endParaRPr lang="zh-CN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950" marR="7095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200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09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Flat-top width of pulse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40~2000 adjustable 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Filling time of magnet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117.728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Rise/fall time of </a:t>
                      </a:r>
                      <a:r>
                        <a:rPr lang="en-US" sz="1000" kern="1200" dirty="0" err="1">
                          <a:effectLst/>
                        </a:rPr>
                        <a:t>pulser</a:t>
                      </a:r>
                      <a:r>
                        <a:rPr lang="en-US" sz="1000" kern="1200" dirty="0">
                          <a:effectLst/>
                        </a:rPr>
                        <a:t> (ns)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80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6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Repetition rate (kHz)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1</a:t>
                      </a:r>
                      <a:endParaRPr lang="zh-CN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094" marR="42094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27" name="图片 2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86" y="2245709"/>
            <a:ext cx="2552449" cy="12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27" descr="Diagram&#10;&#10;Description automatically generated with medium confiden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7044" y="2249519"/>
            <a:ext cx="2231431" cy="1126480"/>
          </a:xfrm>
          <a:prstGeom prst="rect">
            <a:avLst/>
          </a:prstGeom>
          <a:noFill/>
        </p:spPr>
      </p:pic>
      <p:pic>
        <p:nvPicPr>
          <p:cNvPr id="29" name="图片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235" y="2186772"/>
            <a:ext cx="2425678" cy="1333914"/>
          </a:xfrm>
          <a:prstGeom prst="rect">
            <a:avLst/>
          </a:prstGeom>
          <a:noFill/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27" y="5024495"/>
            <a:ext cx="2717562" cy="148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17" y="4864300"/>
            <a:ext cx="1409412" cy="172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ontent Placeholder 2"/>
          <p:cNvSpPr txBox="1">
            <a:spLocks noGrp="1"/>
          </p:cNvSpPr>
          <p:nvPr>
            <p:ph idx="1"/>
          </p:nvPr>
        </p:nvSpPr>
        <p:spPr>
          <a:xfrm>
            <a:off x="135101" y="1094336"/>
            <a:ext cx="11841481" cy="1126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9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1900" b="1" dirty="0">
                <a:solidFill>
                  <a:srgbClr val="FF0000"/>
                </a:solidFill>
              </a:rPr>
              <a:t>： </a:t>
            </a:r>
            <a:endParaRPr lang="en-US" altLang="zh-CN" sz="1900" b="1" dirty="0">
              <a:solidFill>
                <a:srgbClr val="FF0000"/>
              </a:solidFill>
            </a:endParaRP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delay-line kicker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(NLK) prototype was done.</a:t>
            </a:r>
            <a:r>
              <a:rPr lang="zh-CN" alt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magnet 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haracteristic impedance is a</a:t>
            </a:r>
            <a:r>
              <a:rPr lang="zh-CN" altLang="en-US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little high and volume is Large; Beam impedance issue of ceramic vacuum chamber with </a:t>
            </a:r>
            <a:r>
              <a:rPr lang="en-US" altLang="zh-CN" sz="1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zh-CN" sz="1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coating is not clear   </a:t>
            </a:r>
          </a:p>
          <a:p>
            <a:pPr marL="87313" indent="-87313" algn="just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solid-state </a:t>
            </a: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pulser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prototype based on </a:t>
            </a:r>
            <a:r>
              <a:rPr lang="en-US" altLang="zh-CN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MOSFET was done. But the pulse HV dose not meet CEPC requirement yet.</a:t>
            </a:r>
            <a:endParaRPr 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r="14996"/>
          <a:stretch>
            <a:fillRect/>
          </a:stretch>
        </p:blipFill>
        <p:spPr bwMode="auto">
          <a:xfrm>
            <a:off x="1351454" y="3603963"/>
            <a:ext cx="1673162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3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89" y="3579426"/>
            <a:ext cx="1476508" cy="11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2323" y="3579425"/>
            <a:ext cx="594457" cy="110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125" y="5000195"/>
            <a:ext cx="1230788" cy="151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052" y="4939506"/>
            <a:ext cx="2081358" cy="156034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矩形 39"/>
          <p:cNvSpPr/>
          <p:nvPr/>
        </p:nvSpPr>
        <p:spPr>
          <a:xfrm>
            <a:off x="5731223" y="5995366"/>
            <a:ext cx="1413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18-stage@800V</a:t>
            </a:r>
            <a:r>
              <a:rPr lang="zh-CN" alt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14.2kV into 10</a:t>
            </a:r>
            <a:r>
              <a:rPr lang="el-GR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Ω</a:t>
            </a:r>
            <a:endParaRPr lang="zh-CN" alt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563401" y="5322870"/>
            <a:ext cx="1947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6850" indent="-196850" algn="just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Voltage is lower</a:t>
            </a:r>
          </a:p>
        </p:txBody>
      </p:sp>
    </p:spTree>
    <p:extLst>
      <p:ext uri="{BB962C8B-B14F-4D97-AF65-F5344CB8AC3E}">
        <p14:creationId xmlns:p14="http://schemas.microsoft.com/office/powerpoint/2010/main" val="1447338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Half-sine wave kicker system</a:t>
            </a:r>
            <a:endParaRPr lang="zh-CN" altLang="en-US" sz="32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194" y="2890938"/>
            <a:ext cx="2305430" cy="1261819"/>
          </a:xfrm>
          <a:prstGeom prst="rect">
            <a:avLst/>
          </a:prstGeom>
        </p:spPr>
      </p:pic>
      <p:pic>
        <p:nvPicPr>
          <p:cNvPr id="26" name="图片 2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415" y="2812804"/>
            <a:ext cx="2919918" cy="16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/>
          <p:cNvSpPr/>
          <p:nvPr/>
        </p:nvSpPr>
        <p:spPr>
          <a:xfrm>
            <a:off x="164862" y="1136612"/>
            <a:ext cx="11547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sz="1800" b="1" dirty="0">
                <a:solidFill>
                  <a:srgbClr val="FF0000"/>
                </a:solidFill>
              </a:rPr>
              <a:t>Research status</a:t>
            </a:r>
            <a:r>
              <a:rPr lang="zh-CN" altLang="en-US" sz="1800" b="1" dirty="0">
                <a:solidFill>
                  <a:srgbClr val="FF0000"/>
                </a:solidFill>
              </a:rPr>
              <a:t>： </a:t>
            </a:r>
            <a:endParaRPr lang="en-GB" altLang="zh-CN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A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novel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 solid-state pulser circuit is proposed. (LC resonance discharge with inductive-adder  based on IGBT and </a:t>
            </a:r>
            <a:r>
              <a:rPr lang="en-US" altLang="zh-CN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SiC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-SBD) 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The IGBT module(</a:t>
            </a:r>
            <a:r>
              <a:rPr lang="en-US" altLang="zh-CN" dirty="0"/>
              <a:t>FZ600R12KS4: 1.2kV/1200A</a:t>
            </a:r>
            <a:r>
              <a:rPr lang="en-US" altLang="zh-CN" dirty="0">
                <a:latin typeface="Times New Roman" panose="02020603050405020304" pitchFamily="18" charset="0"/>
                <a:ea typeface="MS Mincho" panose="02020609040205080304" pitchFamily="49" charset="-128"/>
              </a:rPr>
              <a:t>) is adopted for its higher performance-cost ratio.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Principle verify circuit in condition of 2 stages is being test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en-GB" altLang="zh-CN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/>
        </p:nvGraphicFramePr>
        <p:xfrm>
          <a:off x="213366" y="3159228"/>
          <a:ext cx="4291033" cy="3041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3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dirty="0">
                          <a:effectLst/>
                        </a:rPr>
                        <a:t>Lumped dipole kicker </a:t>
                      </a:r>
                      <a:r>
                        <a:rPr lang="en-GB" sz="1200" dirty="0">
                          <a:effectLst/>
                        </a:rPr>
                        <a:t>Parameter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Value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Magnetic field B (T)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0.04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0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Inner aperture of ceramic vacuum chamber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56×56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Ceramic vacuum chamber outer aperture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85×66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5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aperture w × h (</a:t>
                      </a:r>
                      <a:r>
                        <a:rPr lang="en-GB" sz="1200" dirty="0" err="1">
                          <a:effectLst/>
                        </a:rPr>
                        <a:t>mm×mm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100×80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3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Length of magnet l (m)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Inductance of magnet L (</a:t>
                      </a:r>
                      <a:r>
                        <a:rPr lang="el-GR" sz="1200" dirty="0">
                          <a:effectLst/>
                        </a:rPr>
                        <a:t>μ</a:t>
                      </a:r>
                      <a:r>
                        <a:rPr lang="en-GB" sz="1200" dirty="0">
                          <a:effectLst/>
                        </a:rPr>
                        <a:t>H)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1.6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Magnet exercitation current I (kA)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2.6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Impedance Z (</a:t>
                      </a:r>
                      <a:r>
                        <a:rPr lang="el-GR" sz="1200" dirty="0">
                          <a:effectLst/>
                        </a:rPr>
                        <a:t>Ω</a:t>
                      </a:r>
                      <a:r>
                        <a:rPr lang="en-GB" sz="1200" dirty="0">
                          <a:effectLst/>
                        </a:rPr>
                        <a:t>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3.7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Voltage of magnet U (kV)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</a:rPr>
                        <a:t>9.62</a:t>
                      </a:r>
                      <a:endParaRPr lang="zh-CN" sz="12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Pules bottom width τ</a:t>
                      </a:r>
                      <a:r>
                        <a:rPr lang="en-GB" sz="1200" dirty="0">
                          <a:effectLst/>
                        </a:rPr>
                        <a:t> (ns)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1360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8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Repetition rate</a:t>
                      </a:r>
                      <a:r>
                        <a:rPr lang="ja-JP" sz="1200" dirty="0">
                          <a:effectLst/>
                        </a:rPr>
                        <a:t>（</a:t>
                      </a:r>
                      <a:r>
                        <a:rPr lang="el-GR" sz="1200" dirty="0">
                          <a:effectLst/>
                        </a:rPr>
                        <a:t>Hz</a:t>
                      </a:r>
                      <a:r>
                        <a:rPr lang="ja-JP" sz="1200" dirty="0">
                          <a:effectLst/>
                        </a:rPr>
                        <a:t>）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200" dirty="0">
                          <a:effectLst/>
                        </a:rPr>
                        <a:t>1000</a:t>
                      </a:r>
                      <a:endParaRPr lang="zh-CN" sz="12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59159" marR="59159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组合 8"/>
          <p:cNvGrpSpPr/>
          <p:nvPr/>
        </p:nvGrpSpPr>
        <p:grpSpPr>
          <a:xfrm>
            <a:off x="10160001" y="178130"/>
            <a:ext cx="1192584" cy="768772"/>
            <a:chOff x="7644408" y="4385476"/>
            <a:chExt cx="425713" cy="1023651"/>
          </a:xfrm>
        </p:grpSpPr>
        <p:grpSp>
          <p:nvGrpSpPr>
            <p:cNvPr id="10" name="组合 9"/>
            <p:cNvGrpSpPr/>
            <p:nvPr/>
          </p:nvGrpSpPr>
          <p:grpSpPr>
            <a:xfrm>
              <a:off x="7658439" y="4385476"/>
              <a:ext cx="236214" cy="561981"/>
              <a:chOff x="7611301" y="4514844"/>
              <a:chExt cx="257878" cy="561981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7686675" y="4514844"/>
                <a:ext cx="114300" cy="561981"/>
              </a:xfrm>
              <a:custGeom>
                <a:avLst/>
                <a:gdLst>
                  <a:gd name="connsiteX0" fmla="*/ 0 w 114300"/>
                  <a:gd name="connsiteY0" fmla="*/ 552456 h 561981"/>
                  <a:gd name="connsiteX1" fmla="*/ 47625 w 114300"/>
                  <a:gd name="connsiteY1" fmla="*/ 6 h 561981"/>
                  <a:gd name="connsiteX2" fmla="*/ 114300 w 114300"/>
                  <a:gd name="connsiteY2" fmla="*/ 561981 h 561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4300" h="561981">
                    <a:moveTo>
                      <a:pt x="0" y="552456"/>
                    </a:moveTo>
                    <a:cubicBezTo>
                      <a:pt x="14287" y="275437"/>
                      <a:pt x="28575" y="-1581"/>
                      <a:pt x="47625" y="6"/>
                    </a:cubicBezTo>
                    <a:cubicBezTo>
                      <a:pt x="66675" y="1593"/>
                      <a:pt x="90487" y="281787"/>
                      <a:pt x="114300" y="561981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 flipV="1">
                <a:off x="7800975" y="5075758"/>
                <a:ext cx="68204" cy="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7611301" y="5064980"/>
                <a:ext cx="75374" cy="232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直接连接符 10"/>
            <p:cNvCxnSpPr/>
            <p:nvPr/>
          </p:nvCxnSpPr>
          <p:spPr>
            <a:xfrm>
              <a:off x="7727480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7830335" y="5013176"/>
              <a:ext cx="0" cy="18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V="1">
              <a:off x="7644408" y="5089077"/>
              <a:ext cx="83075" cy="20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/>
            <p:cNvCxnSpPr/>
            <p:nvPr/>
          </p:nvCxnSpPr>
          <p:spPr>
            <a:xfrm flipH="1">
              <a:off x="7832179" y="5100483"/>
              <a:ext cx="887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667022" y="5160022"/>
              <a:ext cx="403099" cy="24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/>
                <a:t>&lt;1360ns,1kHz</a:t>
              </a:r>
              <a:endParaRPr lang="zh-CN" altLang="en-US" sz="1000" dirty="0"/>
            </a:p>
          </p:txBody>
        </p:sp>
      </p:grpSp>
      <p:pic>
        <p:nvPicPr>
          <p:cNvPr id="29" name="Picture 2" descr="Diagram&#10;&#10;Description automatically generate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1215" y="4649184"/>
            <a:ext cx="2285640" cy="170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图片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507" y="2918702"/>
            <a:ext cx="1223723" cy="7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57572CE-672E-4047-A414-6F1B4A7BA0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66" y="3790531"/>
            <a:ext cx="2147918" cy="111890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58B68C9-2E51-4E06-BE06-30989BDD6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918" y="4681029"/>
            <a:ext cx="2044657" cy="184267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936989F-0712-4A9F-B04F-92BCFAE69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760" y="5013260"/>
            <a:ext cx="2626993" cy="1410843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8FBF317-470A-48D5-B42A-69D502CCB862}"/>
              </a:ext>
            </a:extLst>
          </p:cNvPr>
          <p:cNvSpPr txBox="1"/>
          <p:nvPr/>
        </p:nvSpPr>
        <p:spPr>
          <a:xfrm>
            <a:off x="10089723" y="5033956"/>
            <a:ext cx="1918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bg1"/>
                </a:solidFill>
              </a:rPr>
              <a:t>DC=800V</a:t>
            </a:r>
          </a:p>
          <a:p>
            <a:r>
              <a:rPr lang="en-US" altLang="zh-CN" sz="1000" dirty="0" err="1">
                <a:solidFill>
                  <a:schemeClr val="bg1"/>
                </a:solidFill>
              </a:rPr>
              <a:t>Ip</a:t>
            </a:r>
            <a:r>
              <a:rPr lang="en-US" altLang="zh-CN" sz="1000" dirty="0">
                <a:solidFill>
                  <a:schemeClr val="bg1"/>
                </a:solidFill>
              </a:rPr>
              <a:t>=~1300A</a:t>
            </a:r>
            <a:r>
              <a:rPr lang="zh-CN" altLang="en-US" sz="1000" dirty="0">
                <a:solidFill>
                  <a:schemeClr val="bg1"/>
                </a:solidFill>
              </a:rPr>
              <a:t>，</a:t>
            </a:r>
            <a:r>
              <a:rPr lang="en-US" altLang="zh-CN" sz="1000" dirty="0">
                <a:solidFill>
                  <a:schemeClr val="bg1"/>
                </a:solidFill>
              </a:rPr>
              <a:t>Tw=~400ns</a:t>
            </a:r>
          </a:p>
        </p:txBody>
      </p:sp>
    </p:spTree>
    <p:extLst>
      <p:ext uri="{BB962C8B-B14F-4D97-AF65-F5344CB8AC3E}">
        <p14:creationId xmlns:p14="http://schemas.microsoft.com/office/powerpoint/2010/main" val="126343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7100" y="142852"/>
            <a:ext cx="11032938" cy="72547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Overview of the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inj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.&amp;ext. system in CEPC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55" name="图片 54" descr="H:\CEPC\TDR\20221228版CEPC机器示意图\CEPC机器示意图\CEPC机器示意图-视角1-20221229-jpeg格式.jpg">
            <a:extLst>
              <a:ext uri="{FF2B5EF4-FFF2-40B4-BE49-F238E27FC236}">
                <a16:creationId xmlns:a16="http://schemas.microsoft.com/office/drawing/2014/main" id="{7B266CF1-D63B-465B-8890-31567A0A1B9E}"/>
              </a:ext>
            </a:extLst>
          </p:cNvPr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5801" r="9893" b="5260"/>
          <a:stretch/>
        </p:blipFill>
        <p:spPr bwMode="auto">
          <a:xfrm>
            <a:off x="5716697" y="1134550"/>
            <a:ext cx="3192424" cy="2489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879EF3D-F866-4CD9-879A-49EAD6E3F3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1703"/>
            <a:ext cx="5039186" cy="3110649"/>
          </a:xfrm>
          <a:prstGeom prst="rect">
            <a:avLst/>
          </a:prstGeom>
        </p:spPr>
      </p:pic>
      <p:grpSp>
        <p:nvGrpSpPr>
          <p:cNvPr id="57" name="组合 56">
            <a:extLst>
              <a:ext uri="{FF2B5EF4-FFF2-40B4-BE49-F238E27FC236}">
                <a16:creationId xmlns:a16="http://schemas.microsoft.com/office/drawing/2014/main" id="{9D87B0CD-04F9-4641-8C2A-D7EF6F3E4B71}"/>
              </a:ext>
            </a:extLst>
          </p:cNvPr>
          <p:cNvGrpSpPr/>
          <p:nvPr/>
        </p:nvGrpSpPr>
        <p:grpSpPr>
          <a:xfrm>
            <a:off x="813809" y="4153667"/>
            <a:ext cx="4834977" cy="2169825"/>
            <a:chOff x="330557" y="4401616"/>
            <a:chExt cx="4834977" cy="2169825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10B69F3A-E6A3-468B-846B-AD912B22920F}"/>
                </a:ext>
              </a:extLst>
            </p:cNvPr>
            <p:cNvSpPr txBox="1"/>
            <p:nvPr/>
          </p:nvSpPr>
          <p:spPr>
            <a:xfrm>
              <a:off x="394495" y="4401616"/>
              <a:ext cx="4698231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DR injection and Extraction system(e+)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Booster LE injection system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Booster Extraction system1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Collider off-axis injection system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Booster Extraction system2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Booster HE injection system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Collider swap out injection system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Collider swap out extraction system 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Collider beam dump system(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</a:p>
            <a:p>
              <a:pPr marL="257175" indent="-257175">
                <a:buFont typeface="+mj-ea"/>
                <a:buAutoNum type="circleNumDbPlain"/>
              </a:pP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Booster beam dump system(</a:t>
              </a:r>
              <a:r>
                <a:rPr lang="en-US" altLang="zh-CN" sz="1350" dirty="0" err="1">
                  <a:solidFill>
                    <a:schemeClr val="accent3">
                      <a:lumMod val="75000"/>
                    </a:schemeClr>
                  </a:solidFill>
                </a:rPr>
                <a:t>e+,e</a:t>
              </a:r>
              <a:r>
                <a:rPr lang="en-US" altLang="zh-CN" sz="1350" dirty="0">
                  <a:solidFill>
                    <a:schemeClr val="accent3">
                      <a:lumMod val="75000"/>
                    </a:schemeClr>
                  </a:solidFill>
                </a:rPr>
                <a:t>-)</a:t>
              </a:r>
              <a:endParaRPr lang="zh-CN" altLang="en-US" sz="135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59" name="圆角矩形 48">
              <a:extLst>
                <a:ext uri="{FF2B5EF4-FFF2-40B4-BE49-F238E27FC236}">
                  <a16:creationId xmlns:a16="http://schemas.microsoft.com/office/drawing/2014/main" id="{E3444B13-07F6-4752-86A4-FA2374773162}"/>
                </a:ext>
              </a:extLst>
            </p:cNvPr>
            <p:cNvSpPr/>
            <p:nvPr/>
          </p:nvSpPr>
          <p:spPr>
            <a:xfrm>
              <a:off x="330557" y="4853106"/>
              <a:ext cx="3324417" cy="375920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0000"/>
                </a:solidFill>
              </a:endParaRPr>
            </a:p>
          </p:txBody>
        </p:sp>
        <p:sp>
          <p:nvSpPr>
            <p:cNvPr id="60" name="圆角矩形 49">
              <a:extLst>
                <a:ext uri="{FF2B5EF4-FFF2-40B4-BE49-F238E27FC236}">
                  <a16:creationId xmlns:a16="http://schemas.microsoft.com/office/drawing/2014/main" id="{957179C7-AD19-47D7-B174-1437F3804F96}"/>
                </a:ext>
              </a:extLst>
            </p:cNvPr>
            <p:cNvSpPr/>
            <p:nvPr/>
          </p:nvSpPr>
          <p:spPr>
            <a:xfrm>
              <a:off x="330558" y="5267910"/>
              <a:ext cx="3324416" cy="781651"/>
            </a:xfrm>
            <a:prstGeom prst="round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0000"/>
                </a:solidFill>
              </a:endParaRPr>
            </a:p>
          </p:txBody>
        </p: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94D9F5BC-81B9-4538-A5CC-DA168524A435}"/>
                </a:ext>
              </a:extLst>
            </p:cNvPr>
            <p:cNvCxnSpPr/>
            <p:nvPr/>
          </p:nvCxnSpPr>
          <p:spPr>
            <a:xfrm>
              <a:off x="3654974" y="5731957"/>
              <a:ext cx="2160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58A1045B-8795-486E-AA9C-2F0910AB7E35}"/>
                </a:ext>
              </a:extLst>
            </p:cNvPr>
            <p:cNvCxnSpPr/>
            <p:nvPr/>
          </p:nvCxnSpPr>
          <p:spPr>
            <a:xfrm>
              <a:off x="3654974" y="5073074"/>
              <a:ext cx="21602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1D66F57D-7751-4CEA-99E8-E22A50BEC9AA}"/>
                    </a:ext>
                  </a:extLst>
                </p:cNvPr>
                <p:cNvSpPr txBox="1"/>
                <p:nvPr/>
              </p:nvSpPr>
              <p:spPr>
                <a:xfrm>
                  <a:off x="3780429" y="4804110"/>
                  <a:ext cx="1376233" cy="6232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050" dirty="0"/>
                    <a:t>Off-axis injection</a:t>
                  </a:r>
                </a:p>
                <a:p>
                  <a:r>
                    <a:rPr lang="en-US" altLang="zh-CN" sz="1050" dirty="0"/>
                    <a:t>(in W, Z and </a:t>
                  </a:r>
                  <a14:m>
                    <m:oMath xmlns:m="http://schemas.openxmlformats.org/officeDocument/2006/math">
                      <m:r>
                        <a:rPr lang="en-GB" altLang="zh-CN" sz="1050" b="1" i="1">
                          <a:latin typeface="Cambria Math" panose="02040503050406030204" pitchFamily="18" charset="0"/>
                        </a:rPr>
                        <m:t>𝒕</m:t>
                      </m:r>
                      <m:acc>
                        <m:accPr>
                          <m:chr m:val="̅"/>
                          <m:ctrlPr>
                            <a:rPr lang="zh-CN" altLang="zh-CN" sz="105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altLang="zh-CN" sz="105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acc>
                    </m:oMath>
                  </a14:m>
                  <a:r>
                    <a:rPr lang="en-US" altLang="zh-CN" sz="1050" dirty="0"/>
                    <a:t> mode)</a:t>
                  </a:r>
                  <a:endParaRPr lang="zh-CN" altLang="en-US" sz="1050" dirty="0"/>
                </a:p>
                <a:p>
                  <a:endParaRPr lang="zh-CN" altLang="en-US" sz="1350" dirty="0"/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CD0D1C87-B8DC-4B19-8EE5-11F6DBC8E2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0429" y="4804110"/>
                  <a:ext cx="1376233" cy="62324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608F1D4F-DC42-40D7-8250-DFA5DA797AC7}"/>
                </a:ext>
              </a:extLst>
            </p:cNvPr>
            <p:cNvSpPr txBox="1"/>
            <p:nvPr/>
          </p:nvSpPr>
          <p:spPr>
            <a:xfrm>
              <a:off x="3789301" y="5472480"/>
              <a:ext cx="137623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On-axis injection </a:t>
              </a:r>
            </a:p>
            <a:p>
              <a:r>
                <a:rPr lang="en-US" altLang="zh-CN" sz="1050" dirty="0"/>
                <a:t>(only in Higgs mode)</a:t>
              </a:r>
              <a:endParaRPr lang="zh-CN" altLang="en-US" sz="1050" dirty="0"/>
            </a:p>
          </p:txBody>
        </p: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2A061FEE-9CBA-4953-BF87-D41FD4960B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37"/>
          <a:stretch/>
        </p:blipFill>
        <p:spPr>
          <a:xfrm>
            <a:off x="9146260" y="1247681"/>
            <a:ext cx="2912642" cy="2262746"/>
          </a:xfrm>
          <a:prstGeom prst="rect">
            <a:avLst/>
          </a:prstGeom>
        </p:spPr>
      </p:pic>
      <p:sp>
        <p:nvSpPr>
          <p:cNvPr id="66" name="内容占位符 1">
            <a:extLst>
              <a:ext uri="{FF2B5EF4-FFF2-40B4-BE49-F238E27FC236}">
                <a16:creationId xmlns:a16="http://schemas.microsoft.com/office/drawing/2014/main" id="{0A72C654-09E1-4CD0-8055-11C8C122B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29" y="1322674"/>
            <a:ext cx="5192489" cy="2639244"/>
          </a:xfrm>
        </p:spPr>
        <p:txBody>
          <a:bodyPr>
            <a:normAutofit/>
          </a:bodyPr>
          <a:lstStyle/>
          <a:p>
            <a:pPr marL="266700" indent="-266700" algn="just">
              <a:spcBef>
                <a:spcPts val="450"/>
              </a:spcBef>
              <a:buFont typeface="Wingdings" panose="05000000000000000000" pitchFamily="2" charset="2"/>
              <a:buChar char="u"/>
            </a:pPr>
            <a:r>
              <a:rPr lang="en-US" altLang="zh-CN" sz="1400" dirty="0"/>
              <a:t>The CEPC complex consists of 4 circular accelerators</a:t>
            </a:r>
            <a:r>
              <a:rPr lang="zh-CN" altLang="en-US" sz="1400" dirty="0"/>
              <a:t>：</a:t>
            </a:r>
            <a:endParaRPr lang="en-US" altLang="zh-CN" sz="1400" dirty="0"/>
          </a:p>
          <a:p>
            <a:pPr marL="406004" indent="-207169" algn="just">
              <a:spcBef>
                <a:spcPts val="450"/>
              </a:spcBef>
            </a:pPr>
            <a:r>
              <a:rPr lang="en-US" altLang="zh-CN" sz="1400" dirty="0"/>
              <a:t>A damping ring (1.1GeV/147m)</a:t>
            </a:r>
          </a:p>
          <a:p>
            <a:pPr marL="406004" indent="-207169" algn="just">
              <a:spcBef>
                <a:spcPts val="450"/>
              </a:spcBef>
            </a:pPr>
            <a:r>
              <a:rPr lang="en-US" altLang="zh-CN" sz="1400" dirty="0"/>
              <a:t>A booster ring (30~120/180GeV/100km)</a:t>
            </a:r>
          </a:p>
          <a:p>
            <a:pPr marL="406004" indent="-207169" algn="just">
              <a:spcBef>
                <a:spcPts val="450"/>
              </a:spcBef>
            </a:pPr>
            <a:r>
              <a:rPr lang="en-US" altLang="zh-CN" sz="1400" dirty="0"/>
              <a:t>2 storage rings (120/180GeV/100km)</a:t>
            </a:r>
          </a:p>
          <a:p>
            <a:pPr marL="266700" algn="just">
              <a:spcBef>
                <a:spcPts val="450"/>
              </a:spcBef>
              <a:buFont typeface="Wingdings" panose="05000000000000000000" pitchFamily="2" charset="2"/>
              <a:buChar char="u"/>
            </a:pPr>
            <a:r>
              <a:rPr lang="en-US" altLang="zh-CN" sz="1400" dirty="0"/>
              <a:t>The 4 rings being linked with 10 injection and extraction sub-systems </a:t>
            </a:r>
            <a:r>
              <a:rPr lang="en-US" altLang="zh-CN" sz="1200" dirty="0"/>
              <a:t>: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4682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1" y="1329893"/>
            <a:ext cx="9480375" cy="1912071"/>
          </a:xfrm>
        </p:spPr>
        <p:txBody>
          <a:bodyPr>
            <a:normAutofit/>
          </a:bodyPr>
          <a:lstStyle/>
          <a:p>
            <a:r>
              <a:rPr lang="en-US" altLang="zh-CN" dirty="0"/>
              <a:t>Survey layout design progress status</a:t>
            </a:r>
          </a:p>
        </p:txBody>
      </p:sp>
      <p:sp>
        <p:nvSpPr>
          <p:cNvPr id="6" name="副标题 1">
            <a:extLst>
              <a:ext uri="{FF2B5EF4-FFF2-40B4-BE49-F238E27FC236}">
                <a16:creationId xmlns:a16="http://schemas.microsoft.com/office/drawing/2014/main" id="{30E15C31-328D-4477-B47E-916CC2008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/>
          <a:p>
            <a:r>
              <a:rPr lang="en-US" altLang="zh-CN" dirty="0"/>
              <a:t>Contributed by </a:t>
            </a:r>
            <a:r>
              <a:rPr lang="en-US" altLang="zh-CN" dirty="0" err="1"/>
              <a:t>Xiaohao</a:t>
            </a:r>
            <a:r>
              <a:rPr lang="en-US" altLang="zh-CN" dirty="0"/>
              <a:t> Cui etc.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3460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Damping ring inj. &amp; ext. system layout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E3A9F93-7237-4FB8-ABDA-86CB16ECE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51" r="3227"/>
          <a:stretch/>
        </p:blipFill>
        <p:spPr>
          <a:xfrm>
            <a:off x="197464" y="1340768"/>
            <a:ext cx="5610504" cy="44860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CCB98E-1D18-4357-9599-FA9985B2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02" r="3006"/>
          <a:stretch/>
        </p:blipFill>
        <p:spPr>
          <a:xfrm>
            <a:off x="6162075" y="1340768"/>
            <a:ext cx="5910589" cy="4540806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BD3EDB04-E94E-4606-85E1-FB2C0C8B5C62}"/>
              </a:ext>
            </a:extLst>
          </p:cNvPr>
          <p:cNvSpPr/>
          <p:nvPr/>
        </p:nvSpPr>
        <p:spPr>
          <a:xfrm>
            <a:off x="5447928" y="3140968"/>
            <a:ext cx="1152128" cy="93610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53BB037-B004-444A-A94B-68D4533F79C2}"/>
              </a:ext>
            </a:extLst>
          </p:cNvPr>
          <p:cNvSpPr txBox="1"/>
          <p:nvPr/>
        </p:nvSpPr>
        <p:spPr>
          <a:xfrm>
            <a:off x="5511278" y="3419708"/>
            <a:ext cx="872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update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4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3AE850-A892-4034-A4F8-C97054C9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Damping ring inj. &amp; ext. system layout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45E5F2-D32A-466E-8CDB-F863DACB6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99C47B-88AE-455C-9A0C-A0AE82887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F942561-E2F6-448D-9566-81BCEA44D6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66" y="925325"/>
            <a:ext cx="8064896" cy="565275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A3F1721-D710-4F19-B389-BDA37A6DF37C}"/>
              </a:ext>
            </a:extLst>
          </p:cNvPr>
          <p:cNvGrpSpPr/>
          <p:nvPr/>
        </p:nvGrpSpPr>
        <p:grpSpPr>
          <a:xfrm>
            <a:off x="8832305" y="1064269"/>
            <a:ext cx="2735494" cy="2239113"/>
            <a:chOff x="2386231" y="3241963"/>
            <a:chExt cx="4103241" cy="335867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AE55F7-C3D5-487B-913F-D3F8F4820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39" r="6623"/>
            <a:stretch/>
          </p:blipFill>
          <p:spPr>
            <a:xfrm>
              <a:off x="2386231" y="3241963"/>
              <a:ext cx="4103241" cy="3358670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340C69C1-E5CC-4C9C-BF0E-1CD8D792C854}"/>
                </a:ext>
              </a:extLst>
            </p:cNvPr>
            <p:cNvSpPr/>
            <p:nvPr/>
          </p:nvSpPr>
          <p:spPr>
            <a:xfrm>
              <a:off x="4932040" y="5085184"/>
              <a:ext cx="469138" cy="72733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5882E1D-6E03-4B37-B4C3-0032DB46ED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4" t="16022" r="3413" b="19890"/>
          <a:stretch/>
        </p:blipFill>
        <p:spPr>
          <a:xfrm>
            <a:off x="9096829" y="3409151"/>
            <a:ext cx="2470968" cy="13957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0A88C62-3991-46CF-A148-19E37E6EDB41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87" y="4854842"/>
            <a:ext cx="2467383" cy="18603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543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681C1D5-7126-445F-AE64-7E1446DA2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injection from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Linac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AB35592-03D4-4045-9DE4-1D0D79B71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C947A8-1770-475A-A3AC-6A1BFB5D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1B3D56B-8DCA-4B31-84B1-79F7111104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068822"/>
            <a:ext cx="8208912" cy="5672546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D787B97F-73BF-4A4B-83B3-15B9F6A5D585}"/>
              </a:ext>
            </a:extLst>
          </p:cNvPr>
          <p:cNvGrpSpPr/>
          <p:nvPr/>
        </p:nvGrpSpPr>
        <p:grpSpPr>
          <a:xfrm>
            <a:off x="9048327" y="1068821"/>
            <a:ext cx="3024337" cy="2551225"/>
            <a:chOff x="2460790" y="3241963"/>
            <a:chExt cx="3981519" cy="335867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EE4AB53-9498-4053-B448-E6ED9880A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08" r="7616"/>
            <a:stretch/>
          </p:blipFill>
          <p:spPr>
            <a:xfrm>
              <a:off x="2460790" y="3241963"/>
              <a:ext cx="3981519" cy="3358670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C000BC5-6045-4D2B-A397-1624C0737207}"/>
                </a:ext>
              </a:extLst>
            </p:cNvPr>
            <p:cNvSpPr/>
            <p:nvPr/>
          </p:nvSpPr>
          <p:spPr>
            <a:xfrm>
              <a:off x="5436096" y="5251315"/>
              <a:ext cx="469138" cy="553585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4635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161604C-7C06-417C-B46C-22DFCBA9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Booster extraction to SR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936D68-AECC-4B4D-80F8-030C4CD7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Day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FFC13D-D893-4A9A-82CD-F13B9D527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1E6ED8F-3C02-43D6-8496-26CFCEE860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16" y="981275"/>
            <a:ext cx="8184808" cy="5760093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38271ED7-EFC2-4293-BFE0-5BD2BF253D98}"/>
              </a:ext>
            </a:extLst>
          </p:cNvPr>
          <p:cNvGrpSpPr/>
          <p:nvPr/>
        </p:nvGrpSpPr>
        <p:grpSpPr>
          <a:xfrm>
            <a:off x="9048327" y="1068821"/>
            <a:ext cx="3024337" cy="2551225"/>
            <a:chOff x="9048327" y="1068821"/>
            <a:chExt cx="3024337" cy="25512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1BC22B2-F9A7-4D8A-8353-277E88374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608" r="7616"/>
            <a:stretch/>
          </p:blipFill>
          <p:spPr>
            <a:xfrm>
              <a:off x="9048327" y="1068821"/>
              <a:ext cx="3024337" cy="2551225"/>
            </a:xfrm>
            <a:prstGeom prst="rect">
              <a:avLst/>
            </a:prstGeom>
          </p:spPr>
        </p:pic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3C313FF-7376-4005-968F-F776EAD8C612}"/>
                </a:ext>
              </a:extLst>
            </p:cNvPr>
            <p:cNvSpPr/>
            <p:nvPr/>
          </p:nvSpPr>
          <p:spPr>
            <a:xfrm>
              <a:off x="9408368" y="1412776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30B9E838-9453-4815-ADA2-C6B0721766A0}"/>
                </a:ext>
              </a:extLst>
            </p:cNvPr>
            <p:cNvSpPr/>
            <p:nvPr/>
          </p:nvSpPr>
          <p:spPr>
            <a:xfrm>
              <a:off x="9408368" y="2780928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12C542D0-E0BE-4D8F-B8E8-44C57797721D}"/>
                </a:ext>
              </a:extLst>
            </p:cNvPr>
            <p:cNvSpPr/>
            <p:nvPr/>
          </p:nvSpPr>
          <p:spPr>
            <a:xfrm>
              <a:off x="11404223" y="2780928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3B404A4D-FF86-4994-B837-D892BBE60727}"/>
                </a:ext>
              </a:extLst>
            </p:cNvPr>
            <p:cNvSpPr/>
            <p:nvPr/>
          </p:nvSpPr>
          <p:spPr>
            <a:xfrm>
              <a:off x="11352584" y="1412776"/>
              <a:ext cx="356354" cy="420500"/>
            </a:xfrm>
            <a:prstGeom prst="ellipse">
              <a:avLst/>
            </a:prstGeom>
            <a:noFill/>
            <a:ln w="19050">
              <a:solidFill>
                <a:srgbClr val="FF57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85230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c75cfac-f852-4903-ba49-c1e364a6f34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47479</TotalTime>
  <Words>2900</Words>
  <Application>Microsoft Office PowerPoint</Application>
  <PresentationFormat>宽屏</PresentationFormat>
  <Paragraphs>742</Paragraphs>
  <Slides>34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4" baseType="lpstr">
      <vt:lpstr>等线</vt:lpstr>
      <vt:lpstr>宋体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Overview of the inj.&amp;ext. system in CEPC</vt:lpstr>
      <vt:lpstr>PowerPoint 演示文稿</vt:lpstr>
      <vt:lpstr>Damping ring inj. &amp; ext. system layout</vt:lpstr>
      <vt:lpstr>Damping ring inj. &amp; ext. system layout</vt:lpstr>
      <vt:lpstr>Booster injection from Linac</vt:lpstr>
      <vt:lpstr>Booster extraction to SR</vt:lpstr>
      <vt:lpstr>Booster re-injection from SR</vt:lpstr>
      <vt:lpstr>Booster HE extraction to dump(未完成)</vt:lpstr>
      <vt:lpstr>PowerPoint 演示文稿</vt:lpstr>
      <vt:lpstr>Preliminary mechanical design of LSM for BST LE inj.</vt:lpstr>
      <vt:lpstr>Preliminary mechanical design of LSM for BST HE extraction</vt:lpstr>
      <vt:lpstr>2D simulation for in-air LSM</vt:lpstr>
      <vt:lpstr>down stream LSM</vt:lpstr>
      <vt:lpstr>Preliminary mechanical design of LSM support</vt:lpstr>
      <vt:lpstr>PowerPoint 演示文稿</vt:lpstr>
      <vt:lpstr>Strip-line kicker for BST LE injection</vt:lpstr>
      <vt:lpstr>Delay-line kicker design for BST HE extraction（off-axis）</vt:lpstr>
      <vt:lpstr>PowerPoint 演示文稿</vt:lpstr>
      <vt:lpstr>lumped parameter design for BST HE inj. &amp; ext. system（on-axis）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List of all type of hardware </vt:lpstr>
      <vt:lpstr>PowerPoint 演示文稿</vt:lpstr>
      <vt:lpstr>PowerPoint 演示文稿</vt:lpstr>
      <vt:lpstr>PowerPoint 演示文稿</vt:lpstr>
      <vt:lpstr>Design parameters of ferrite core kickers for CEPC</vt:lpstr>
      <vt:lpstr>Trapezoid wave kicker system</vt:lpstr>
      <vt:lpstr>Half-sine wave kicker system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lenovo</cp:lastModifiedBy>
  <cp:revision>2822</cp:revision>
  <cp:lastPrinted>2022-11-06T05:19:21Z</cp:lastPrinted>
  <dcterms:created xsi:type="dcterms:W3CDTF">2012-09-04T11:33:36Z</dcterms:created>
  <dcterms:modified xsi:type="dcterms:W3CDTF">2025-03-21T04:38:45Z</dcterms:modified>
</cp:coreProperties>
</file>