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953" r:id="rId2"/>
    <p:sldId id="907" r:id="rId3"/>
    <p:sldId id="1130" r:id="rId4"/>
    <p:sldId id="1596" r:id="rId5"/>
    <p:sldId id="1612" r:id="rId6"/>
    <p:sldId id="1613" r:id="rId7"/>
    <p:sldId id="1614" r:id="rId8"/>
    <p:sldId id="1615" r:id="rId9"/>
    <p:sldId id="1617" r:id="rId10"/>
    <p:sldId id="1618" r:id="rId11"/>
    <p:sldId id="1619" r:id="rId12"/>
    <p:sldId id="1616" r:id="rId13"/>
    <p:sldId id="1622" r:id="rId14"/>
    <p:sldId id="1627" r:id="rId15"/>
    <p:sldId id="1620" r:id="rId16"/>
    <p:sldId id="1623" r:id="rId17"/>
    <p:sldId id="1624" r:id="rId18"/>
    <p:sldId id="1625" r:id="rId19"/>
    <p:sldId id="1626" r:id="rId20"/>
    <p:sldId id="1018" r:id="rId21"/>
    <p:sldId id="1628" r:id="rId22"/>
    <p:sldId id="1143" r:id="rId23"/>
    <p:sldId id="1629" r:id="rId24"/>
    <p:sldId id="1630" r:id="rId25"/>
    <p:sldId id="1003" r:id="rId26"/>
    <p:sldId id="1631" r:id="rId27"/>
    <p:sldId id="1632" r:id="rId28"/>
    <p:sldId id="1633" r:id="rId29"/>
    <p:sldId id="1634" r:id="rId30"/>
    <p:sldId id="1635" r:id="rId31"/>
    <p:sldId id="1636" r:id="rId32"/>
    <p:sldId id="1637" r:id="rId33"/>
    <p:sldId id="1594" r:id="rId3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0C0"/>
    <a:srgbClr val="005800"/>
    <a:srgbClr val="003399"/>
    <a:srgbClr val="FFFFFF"/>
    <a:srgbClr val="0000FF"/>
    <a:srgbClr val="E6E6E6"/>
    <a:srgbClr val="4D8357"/>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3" autoAdjust="0"/>
    <p:restoredTop sz="91732" autoAdjust="0"/>
  </p:normalViewPr>
  <p:slideViewPr>
    <p:cSldViewPr>
      <p:cViewPr varScale="1">
        <p:scale>
          <a:sx n="60" d="100"/>
          <a:sy n="60" d="100"/>
        </p:scale>
        <p:origin x="768" y="38"/>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2025/3/21</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2025/3/21</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20</a:t>
            </a:fld>
            <a:endParaRPr lang="zh-CN" altLang="en-US"/>
          </a:p>
        </p:txBody>
      </p:sp>
    </p:spTree>
    <p:extLst>
      <p:ext uri="{BB962C8B-B14F-4D97-AF65-F5344CB8AC3E}">
        <p14:creationId xmlns:p14="http://schemas.microsoft.com/office/powerpoint/2010/main" val="157794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22</a:t>
            </a:fld>
            <a:endParaRPr lang="zh-CN" altLang="en-US"/>
          </a:p>
        </p:txBody>
      </p:sp>
    </p:spTree>
    <p:extLst>
      <p:ext uri="{BB962C8B-B14F-4D97-AF65-F5344CB8AC3E}">
        <p14:creationId xmlns:p14="http://schemas.microsoft.com/office/powerpoint/2010/main" val="355165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23</a:t>
            </a:fld>
            <a:endParaRPr lang="zh-CN" altLang="en-US"/>
          </a:p>
        </p:txBody>
      </p:sp>
    </p:spTree>
    <p:extLst>
      <p:ext uri="{BB962C8B-B14F-4D97-AF65-F5344CB8AC3E}">
        <p14:creationId xmlns:p14="http://schemas.microsoft.com/office/powerpoint/2010/main" val="380407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t>2025/3/21</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Accelerator TDR International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400" b="0" baseline="0">
                <a:latin typeface="Arial" panose="020B0604020202020204" pitchFamily="34" charset="0"/>
                <a:ea typeface="微软雅黑" pitchFamily="34" charset="-122"/>
              </a:defRPr>
            </a:lvl1pPr>
            <a:lvl2pPr>
              <a:defRPr sz="2000" baseline="0">
                <a:latin typeface="Arial" panose="020B0604020202020204" pitchFamily="34" charset="0"/>
                <a:ea typeface="微软雅黑" pitchFamily="34" charset="-122"/>
              </a:defRPr>
            </a:lvl2pPr>
            <a:lvl3pPr>
              <a:defRPr sz="1800"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CAB315D-5845-4E10-96EE-900B6420E4E9}" type="datetime1">
              <a:rPr lang="zh-CN" altLang="en-US" smtClean="0"/>
              <a:t>2025/3/21</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8D2C3-E4EE-4507-8B92-8AE7B7B616F4}" type="datetime1">
              <a:rPr lang="zh-CN" altLang="en-US" smtClean="0"/>
              <a:t>2025/3/21</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2025/3/21</a:t>
            </a:fld>
            <a:endParaRPr lang="zh-CN" altLang="en-US"/>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t>2025/3/21</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5" y="0"/>
            <a:ext cx="12191365" cy="2118283"/>
          </a:xfrm>
          <a:prstGeom prst="rect">
            <a:avLst/>
          </a:prstGeom>
        </p:spPr>
      </p:pic>
      <p:sp>
        <p:nvSpPr>
          <p:cNvPr id="6" name="标题 3"/>
          <p:cNvSpPr txBox="1">
            <a:spLocks/>
          </p:cNvSpPr>
          <p:nvPr/>
        </p:nvSpPr>
        <p:spPr>
          <a:xfrm>
            <a:off x="623392" y="2480570"/>
            <a:ext cx="11161240"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rPr>
              <a:t>CEPC accelerator survey and mechanical design progresses</a:t>
            </a:r>
            <a:endParaRPr lang="zh-CN" altLang="en-US" sz="60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621736" y="4242209"/>
            <a:ext cx="7506711" cy="1384995"/>
          </a:xfrm>
          <a:prstGeom prst="rect">
            <a:avLst/>
          </a:prstGeom>
          <a:noFill/>
        </p:spPr>
        <p:txBody>
          <a:bodyPr wrap="square" rtlCol="0">
            <a:spAutoFit/>
          </a:bodyPr>
          <a:lstStyle/>
          <a:p>
            <a:pPr algn="ctr"/>
            <a:r>
              <a:rPr lang="en-US" altLang="zh-CN" sz="2800" dirty="0" err="1">
                <a:latin typeface="Times New Roman" panose="02020603050405020304" pitchFamily="18" charset="0"/>
                <a:ea typeface="微软雅黑" panose="020B0503020204020204" pitchFamily="34" charset="-122"/>
              </a:rPr>
              <a:t>Haijing</a:t>
            </a:r>
            <a:r>
              <a:rPr lang="zh-CN" altLang="en-US" sz="2800" dirty="0">
                <a:latin typeface="Times New Roman" panose="02020603050405020304" pitchFamily="18" charset="0"/>
                <a:ea typeface="微软雅黑" panose="020B0503020204020204" pitchFamily="34" charset="-122"/>
              </a:rPr>
              <a:t> </a:t>
            </a:r>
            <a:r>
              <a:rPr lang="en-US" altLang="zh-CN" sz="2800" dirty="0">
                <a:latin typeface="Times New Roman" panose="02020603050405020304" pitchFamily="18" charset="0"/>
                <a:ea typeface="微软雅黑" panose="020B0503020204020204" pitchFamily="34" charset="-122"/>
              </a:rPr>
              <a:t>Wang, on behalf of mechanics colleagues</a:t>
            </a:r>
          </a:p>
          <a:p>
            <a:pPr algn="ctr"/>
            <a:r>
              <a:rPr lang="en-US" altLang="zh-CN" sz="2800" dirty="0">
                <a:latin typeface="Times New Roman" panose="02020603050405020304" pitchFamily="18" charset="0"/>
                <a:ea typeface="微软雅黑" panose="020B0503020204020204" pitchFamily="34" charset="-122"/>
              </a:rPr>
              <a:t>CEPC DAY</a:t>
            </a:r>
          </a:p>
          <a:p>
            <a:pPr algn="ctr"/>
            <a:r>
              <a:rPr lang="en-US" altLang="zh-CN" sz="2800" dirty="0">
                <a:latin typeface="Times New Roman" panose="02020603050405020304" pitchFamily="18" charset="0"/>
                <a:ea typeface="微软雅黑" panose="020B0503020204020204" pitchFamily="34" charset="-122"/>
              </a:rPr>
              <a:t>2025.3.21</a:t>
            </a: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9776" y="5949280"/>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F9FA77C1-3A65-4516-A676-09AEDF1F238B}"/>
              </a:ext>
            </a:extLst>
          </p:cNvPr>
          <p:cNvPicPr>
            <a:picLocks noChangeAspect="1"/>
          </p:cNvPicPr>
          <p:nvPr/>
        </p:nvPicPr>
        <p:blipFill>
          <a:blip r:embed="rId2"/>
          <a:stretch>
            <a:fillRect/>
          </a:stretch>
        </p:blipFill>
        <p:spPr>
          <a:xfrm>
            <a:off x="481012" y="2143125"/>
            <a:ext cx="11229975" cy="1285875"/>
          </a:xfrm>
          <a:prstGeom prst="rect">
            <a:avLst/>
          </a:prstGeom>
        </p:spPr>
      </p:pic>
      <p:sp>
        <p:nvSpPr>
          <p:cNvPr id="2" name="内容占位符 1">
            <a:extLst>
              <a:ext uri="{FF2B5EF4-FFF2-40B4-BE49-F238E27FC236}">
                <a16:creationId xmlns:a16="http://schemas.microsoft.com/office/drawing/2014/main" id="{14D2D19D-232C-436F-A1F4-F7FD8CECADF8}"/>
              </a:ext>
            </a:extLst>
          </p:cNvPr>
          <p:cNvSpPr>
            <a:spLocks noGrp="1"/>
          </p:cNvSpPr>
          <p:nvPr>
            <p:ph idx="1"/>
          </p:nvPr>
        </p:nvSpPr>
        <p:spPr>
          <a:xfrm>
            <a:off x="609599" y="1285861"/>
            <a:ext cx="10763325" cy="4840303"/>
          </a:xfrm>
        </p:spPr>
        <p:txBody>
          <a:bodyPr/>
          <a:lstStyle/>
          <a:p>
            <a:r>
              <a:rPr lang="en-US" altLang="zh-CN" dirty="0"/>
              <a:t>Three vacuum layout has been compared considering the installation of dipoles.</a:t>
            </a:r>
          </a:p>
        </p:txBody>
      </p:sp>
      <p:sp>
        <p:nvSpPr>
          <p:cNvPr id="3" name="标题 2">
            <a:extLst>
              <a:ext uri="{FF2B5EF4-FFF2-40B4-BE49-F238E27FC236}">
                <a16:creationId xmlns:a16="http://schemas.microsoft.com/office/drawing/2014/main" id="{6DDFDE9E-AD7E-4A3B-BE20-C55E9868FA5A}"/>
              </a:ext>
            </a:extLst>
          </p:cNvPr>
          <p:cNvSpPr>
            <a:spLocks noGrp="1"/>
          </p:cNvSpPr>
          <p:nvPr>
            <p:ph type="title"/>
          </p:nvPr>
        </p:nvSpPr>
        <p:spPr/>
        <p:txBody>
          <a:bodyPr/>
          <a:lstStyle/>
          <a:p>
            <a:r>
              <a:rPr lang="en-US" dirty="0"/>
              <a:t>1.1 Layout design</a:t>
            </a:r>
          </a:p>
        </p:txBody>
      </p:sp>
      <p:sp>
        <p:nvSpPr>
          <p:cNvPr id="4" name="灯片编号占位符 3">
            <a:extLst>
              <a:ext uri="{FF2B5EF4-FFF2-40B4-BE49-F238E27FC236}">
                <a16:creationId xmlns:a16="http://schemas.microsoft.com/office/drawing/2014/main" id="{BF7E9D97-381A-4B34-AAF3-B36E2CD8E24D}"/>
              </a:ext>
            </a:extLst>
          </p:cNvPr>
          <p:cNvSpPr>
            <a:spLocks noGrp="1"/>
          </p:cNvSpPr>
          <p:nvPr>
            <p:ph type="sldNum" sz="quarter" idx="12"/>
          </p:nvPr>
        </p:nvSpPr>
        <p:spPr/>
        <p:txBody>
          <a:bodyPr/>
          <a:lstStyle/>
          <a:p>
            <a:fld id="{F15E9139-A00B-4B2A-98A6-095DC08F1345}" type="slidenum">
              <a:rPr lang="zh-CN" altLang="en-US" smtClean="0"/>
              <a:pPr/>
              <a:t>10</a:t>
            </a:fld>
            <a:endParaRPr lang="zh-CN" altLang="en-US"/>
          </a:p>
        </p:txBody>
      </p:sp>
      <p:pic>
        <p:nvPicPr>
          <p:cNvPr id="14" name="图片 13">
            <a:extLst>
              <a:ext uri="{FF2B5EF4-FFF2-40B4-BE49-F238E27FC236}">
                <a16:creationId xmlns:a16="http://schemas.microsoft.com/office/drawing/2014/main" id="{BBCB61CB-D946-456F-B99E-1CEA7F0ADE6C}"/>
              </a:ext>
            </a:extLst>
          </p:cNvPr>
          <p:cNvPicPr>
            <a:picLocks noChangeAspect="1"/>
          </p:cNvPicPr>
          <p:nvPr/>
        </p:nvPicPr>
        <p:blipFill>
          <a:blip r:embed="rId3"/>
          <a:stretch>
            <a:fillRect/>
          </a:stretch>
        </p:blipFill>
        <p:spPr>
          <a:xfrm>
            <a:off x="539513" y="3429000"/>
            <a:ext cx="11029950" cy="1409700"/>
          </a:xfrm>
          <a:prstGeom prst="rect">
            <a:avLst/>
          </a:prstGeom>
        </p:spPr>
      </p:pic>
      <p:pic>
        <p:nvPicPr>
          <p:cNvPr id="16" name="图片 15">
            <a:extLst>
              <a:ext uri="{FF2B5EF4-FFF2-40B4-BE49-F238E27FC236}">
                <a16:creationId xmlns:a16="http://schemas.microsoft.com/office/drawing/2014/main" id="{F9E33B6A-ED38-4B6A-9B65-4C740AA471E4}"/>
              </a:ext>
            </a:extLst>
          </p:cNvPr>
          <p:cNvPicPr>
            <a:picLocks noChangeAspect="1"/>
          </p:cNvPicPr>
          <p:nvPr/>
        </p:nvPicPr>
        <p:blipFill>
          <a:blip r:embed="rId4"/>
          <a:stretch>
            <a:fillRect/>
          </a:stretch>
        </p:blipFill>
        <p:spPr>
          <a:xfrm>
            <a:off x="606188" y="4571592"/>
            <a:ext cx="10896600" cy="1323975"/>
          </a:xfrm>
          <a:prstGeom prst="rect">
            <a:avLst/>
          </a:prstGeom>
        </p:spPr>
      </p:pic>
      <p:sp>
        <p:nvSpPr>
          <p:cNvPr id="18" name="文本框 17">
            <a:extLst>
              <a:ext uri="{FF2B5EF4-FFF2-40B4-BE49-F238E27FC236}">
                <a16:creationId xmlns:a16="http://schemas.microsoft.com/office/drawing/2014/main" id="{7AC53B0C-C8E7-4360-8AC6-6D7FD4557E99}"/>
              </a:ext>
            </a:extLst>
          </p:cNvPr>
          <p:cNvSpPr txBox="1"/>
          <p:nvPr/>
        </p:nvSpPr>
        <p:spPr>
          <a:xfrm>
            <a:off x="1343472" y="6056178"/>
            <a:ext cx="8928992" cy="369332"/>
          </a:xfrm>
          <a:prstGeom prst="rect">
            <a:avLst/>
          </a:prstGeom>
          <a:noFill/>
        </p:spPr>
        <p:txBody>
          <a:bodyPr wrap="square" rtlCol="0">
            <a:spAutoFit/>
          </a:bodyPr>
          <a:lstStyle/>
          <a:p>
            <a:r>
              <a:rPr lang="en-US" dirty="0"/>
              <a:t>V2: 20 vacuum tubes in one ring, 14 can be pre-installed with magnets</a:t>
            </a:r>
          </a:p>
        </p:txBody>
      </p:sp>
      <p:cxnSp>
        <p:nvCxnSpPr>
          <p:cNvPr id="6" name="直接连接符 5">
            <a:extLst>
              <a:ext uri="{FF2B5EF4-FFF2-40B4-BE49-F238E27FC236}">
                <a16:creationId xmlns:a16="http://schemas.microsoft.com/office/drawing/2014/main" id="{F501D2DB-5EE6-48AC-9E3E-589F2BF015A5}"/>
              </a:ext>
            </a:extLst>
          </p:cNvPr>
          <p:cNvCxnSpPr/>
          <p:nvPr/>
        </p:nvCxnSpPr>
        <p:spPr>
          <a:xfrm>
            <a:off x="8544272" y="2708920"/>
            <a:ext cx="72008" cy="432048"/>
          </a:xfrm>
          <a:prstGeom prst="line">
            <a:avLst/>
          </a:prstGeom>
          <a:ln w="28575">
            <a:solidFill>
              <a:srgbClr val="FF0000"/>
            </a:solidFill>
            <a:prstDash val="sys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6924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14D2D19D-232C-436F-A1F4-F7FD8CECADF8}"/>
              </a:ext>
            </a:extLst>
          </p:cNvPr>
          <p:cNvSpPr>
            <a:spLocks noGrp="1"/>
          </p:cNvSpPr>
          <p:nvPr>
            <p:ph idx="1"/>
          </p:nvPr>
        </p:nvSpPr>
        <p:spPr>
          <a:xfrm>
            <a:off x="609599" y="1285861"/>
            <a:ext cx="10763325" cy="4840303"/>
          </a:xfrm>
        </p:spPr>
        <p:txBody>
          <a:bodyPr/>
          <a:lstStyle/>
          <a:p>
            <a:r>
              <a:rPr lang="en-US" altLang="zh-CN" dirty="0"/>
              <a:t>Three vacuum layout has been compared considering the installation of dipoles.</a:t>
            </a:r>
          </a:p>
        </p:txBody>
      </p:sp>
      <p:sp>
        <p:nvSpPr>
          <p:cNvPr id="3" name="标题 2">
            <a:extLst>
              <a:ext uri="{FF2B5EF4-FFF2-40B4-BE49-F238E27FC236}">
                <a16:creationId xmlns:a16="http://schemas.microsoft.com/office/drawing/2014/main" id="{6DDFDE9E-AD7E-4A3B-BE20-C55E9868FA5A}"/>
              </a:ext>
            </a:extLst>
          </p:cNvPr>
          <p:cNvSpPr>
            <a:spLocks noGrp="1"/>
          </p:cNvSpPr>
          <p:nvPr>
            <p:ph type="title"/>
          </p:nvPr>
        </p:nvSpPr>
        <p:spPr/>
        <p:txBody>
          <a:bodyPr/>
          <a:lstStyle/>
          <a:p>
            <a:r>
              <a:rPr lang="en-US" dirty="0"/>
              <a:t>1.1 Layout design</a:t>
            </a:r>
          </a:p>
        </p:txBody>
      </p:sp>
      <p:sp>
        <p:nvSpPr>
          <p:cNvPr id="4" name="灯片编号占位符 3">
            <a:extLst>
              <a:ext uri="{FF2B5EF4-FFF2-40B4-BE49-F238E27FC236}">
                <a16:creationId xmlns:a16="http://schemas.microsoft.com/office/drawing/2014/main" id="{BF7E9D97-381A-4B34-AAF3-B36E2CD8E24D}"/>
              </a:ext>
            </a:extLst>
          </p:cNvPr>
          <p:cNvSpPr>
            <a:spLocks noGrp="1"/>
          </p:cNvSpPr>
          <p:nvPr>
            <p:ph type="sldNum" sz="quarter" idx="12"/>
          </p:nvPr>
        </p:nvSpPr>
        <p:spPr/>
        <p:txBody>
          <a:bodyPr/>
          <a:lstStyle/>
          <a:p>
            <a:fld id="{F15E9139-A00B-4B2A-98A6-095DC08F1345}" type="slidenum">
              <a:rPr lang="zh-CN" altLang="en-US" smtClean="0"/>
              <a:pPr/>
              <a:t>11</a:t>
            </a:fld>
            <a:endParaRPr lang="zh-CN" altLang="en-US"/>
          </a:p>
        </p:txBody>
      </p:sp>
      <p:sp>
        <p:nvSpPr>
          <p:cNvPr id="18" name="文本框 17">
            <a:extLst>
              <a:ext uri="{FF2B5EF4-FFF2-40B4-BE49-F238E27FC236}">
                <a16:creationId xmlns:a16="http://schemas.microsoft.com/office/drawing/2014/main" id="{7AC53B0C-C8E7-4360-8AC6-6D7FD4557E99}"/>
              </a:ext>
            </a:extLst>
          </p:cNvPr>
          <p:cNvSpPr txBox="1"/>
          <p:nvPr/>
        </p:nvSpPr>
        <p:spPr>
          <a:xfrm>
            <a:off x="1343472" y="6056178"/>
            <a:ext cx="8928992" cy="369332"/>
          </a:xfrm>
          <a:prstGeom prst="rect">
            <a:avLst/>
          </a:prstGeom>
          <a:noFill/>
        </p:spPr>
        <p:txBody>
          <a:bodyPr wrap="square" rtlCol="0">
            <a:spAutoFit/>
          </a:bodyPr>
          <a:lstStyle/>
          <a:p>
            <a:r>
              <a:rPr lang="en-US" dirty="0"/>
              <a:t>V3: 20 vacuum tubes in one ring, 14 can be pre-installed with magnets </a:t>
            </a:r>
          </a:p>
        </p:txBody>
      </p:sp>
      <p:pic>
        <p:nvPicPr>
          <p:cNvPr id="5" name="图片 4">
            <a:extLst>
              <a:ext uri="{FF2B5EF4-FFF2-40B4-BE49-F238E27FC236}">
                <a16:creationId xmlns:a16="http://schemas.microsoft.com/office/drawing/2014/main" id="{F966543F-4E95-4F2A-BE83-22D76CF04730}"/>
              </a:ext>
            </a:extLst>
          </p:cNvPr>
          <p:cNvPicPr>
            <a:picLocks noChangeAspect="1"/>
          </p:cNvPicPr>
          <p:nvPr/>
        </p:nvPicPr>
        <p:blipFill>
          <a:blip r:embed="rId2"/>
          <a:stretch>
            <a:fillRect/>
          </a:stretch>
        </p:blipFill>
        <p:spPr>
          <a:xfrm>
            <a:off x="195262" y="2204864"/>
            <a:ext cx="11801475" cy="1276350"/>
          </a:xfrm>
          <a:prstGeom prst="rect">
            <a:avLst/>
          </a:prstGeom>
        </p:spPr>
      </p:pic>
      <p:pic>
        <p:nvPicPr>
          <p:cNvPr id="7" name="图片 6">
            <a:extLst>
              <a:ext uri="{FF2B5EF4-FFF2-40B4-BE49-F238E27FC236}">
                <a16:creationId xmlns:a16="http://schemas.microsoft.com/office/drawing/2014/main" id="{327E0EB4-594F-46A8-9BCA-E69110631393}"/>
              </a:ext>
            </a:extLst>
          </p:cNvPr>
          <p:cNvPicPr>
            <a:picLocks noChangeAspect="1"/>
          </p:cNvPicPr>
          <p:nvPr/>
        </p:nvPicPr>
        <p:blipFill>
          <a:blip r:embed="rId3"/>
          <a:stretch>
            <a:fillRect/>
          </a:stretch>
        </p:blipFill>
        <p:spPr>
          <a:xfrm>
            <a:off x="281023" y="3675709"/>
            <a:ext cx="11753850" cy="1447800"/>
          </a:xfrm>
          <a:prstGeom prst="rect">
            <a:avLst/>
          </a:prstGeom>
        </p:spPr>
      </p:pic>
      <p:pic>
        <p:nvPicPr>
          <p:cNvPr id="8" name="图片 7">
            <a:extLst>
              <a:ext uri="{FF2B5EF4-FFF2-40B4-BE49-F238E27FC236}">
                <a16:creationId xmlns:a16="http://schemas.microsoft.com/office/drawing/2014/main" id="{76F822A1-D98A-48AF-A0FF-91593A2EDA25}"/>
              </a:ext>
            </a:extLst>
          </p:cNvPr>
          <p:cNvPicPr>
            <a:picLocks noChangeAspect="1"/>
          </p:cNvPicPr>
          <p:nvPr/>
        </p:nvPicPr>
        <p:blipFill>
          <a:blip r:embed="rId4"/>
          <a:stretch>
            <a:fillRect/>
          </a:stretch>
        </p:blipFill>
        <p:spPr>
          <a:xfrm>
            <a:off x="281023" y="4646491"/>
            <a:ext cx="11791950" cy="1343025"/>
          </a:xfrm>
          <a:prstGeom prst="rect">
            <a:avLst/>
          </a:prstGeom>
        </p:spPr>
      </p:pic>
    </p:spTree>
    <p:extLst>
      <p:ext uri="{BB962C8B-B14F-4D97-AF65-F5344CB8AC3E}">
        <p14:creationId xmlns:p14="http://schemas.microsoft.com/office/powerpoint/2010/main" val="364393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14D2D19D-232C-436F-A1F4-F7FD8CECADF8}"/>
              </a:ext>
            </a:extLst>
          </p:cNvPr>
          <p:cNvSpPr>
            <a:spLocks noGrp="1"/>
          </p:cNvSpPr>
          <p:nvPr>
            <p:ph idx="1"/>
          </p:nvPr>
        </p:nvSpPr>
        <p:spPr>
          <a:xfrm>
            <a:off x="609599" y="1285861"/>
            <a:ext cx="10763325" cy="1495067"/>
          </a:xfrm>
        </p:spPr>
        <p:txBody>
          <a:bodyPr/>
          <a:lstStyle/>
          <a:p>
            <a:r>
              <a:rPr lang="en-US" altLang="zh-CN" dirty="0"/>
              <a:t>Three vacuum layout has been compared considering the installation of dipoles.</a:t>
            </a:r>
          </a:p>
          <a:p>
            <a:endParaRPr lang="en-US" dirty="0"/>
          </a:p>
        </p:txBody>
      </p:sp>
      <p:sp>
        <p:nvSpPr>
          <p:cNvPr id="3" name="标题 2">
            <a:extLst>
              <a:ext uri="{FF2B5EF4-FFF2-40B4-BE49-F238E27FC236}">
                <a16:creationId xmlns:a16="http://schemas.microsoft.com/office/drawing/2014/main" id="{6DDFDE9E-AD7E-4A3B-BE20-C55E9868FA5A}"/>
              </a:ext>
            </a:extLst>
          </p:cNvPr>
          <p:cNvSpPr>
            <a:spLocks noGrp="1"/>
          </p:cNvSpPr>
          <p:nvPr>
            <p:ph type="title"/>
          </p:nvPr>
        </p:nvSpPr>
        <p:spPr/>
        <p:txBody>
          <a:bodyPr/>
          <a:lstStyle/>
          <a:p>
            <a:r>
              <a:rPr lang="en-US" dirty="0"/>
              <a:t>1.1 Layout design</a:t>
            </a:r>
          </a:p>
        </p:txBody>
      </p:sp>
      <p:sp>
        <p:nvSpPr>
          <p:cNvPr id="4" name="灯片编号占位符 3">
            <a:extLst>
              <a:ext uri="{FF2B5EF4-FFF2-40B4-BE49-F238E27FC236}">
                <a16:creationId xmlns:a16="http://schemas.microsoft.com/office/drawing/2014/main" id="{BF7E9D97-381A-4B34-AAF3-B36E2CD8E24D}"/>
              </a:ext>
            </a:extLst>
          </p:cNvPr>
          <p:cNvSpPr>
            <a:spLocks noGrp="1"/>
          </p:cNvSpPr>
          <p:nvPr>
            <p:ph type="sldNum" sz="quarter" idx="12"/>
          </p:nvPr>
        </p:nvSpPr>
        <p:spPr/>
        <p:txBody>
          <a:bodyPr/>
          <a:lstStyle/>
          <a:p>
            <a:fld id="{F15E9139-A00B-4B2A-98A6-095DC08F1345}" type="slidenum">
              <a:rPr lang="zh-CN" altLang="en-US" smtClean="0"/>
              <a:pPr/>
              <a:t>12</a:t>
            </a:fld>
            <a:endParaRPr lang="zh-CN" altLang="en-US"/>
          </a:p>
        </p:txBody>
      </p:sp>
      <p:graphicFrame>
        <p:nvGraphicFramePr>
          <p:cNvPr id="10" name="表格 9">
            <a:extLst>
              <a:ext uri="{FF2B5EF4-FFF2-40B4-BE49-F238E27FC236}">
                <a16:creationId xmlns:a16="http://schemas.microsoft.com/office/drawing/2014/main" id="{A788C9A7-0353-4695-B168-E002CE2CCCE9}"/>
              </a:ext>
            </a:extLst>
          </p:cNvPr>
          <p:cNvGraphicFramePr>
            <a:graphicFrameLocks noGrp="1"/>
          </p:cNvGraphicFramePr>
          <p:nvPr>
            <p:extLst>
              <p:ext uri="{D42A27DB-BD31-4B8C-83A1-F6EECF244321}">
                <p14:modId xmlns:p14="http://schemas.microsoft.com/office/powerpoint/2010/main" val="1244683639"/>
              </p:ext>
            </p:extLst>
          </p:nvPr>
        </p:nvGraphicFramePr>
        <p:xfrm>
          <a:off x="1275327" y="2270139"/>
          <a:ext cx="9431868" cy="3302000"/>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2239039443"/>
                    </a:ext>
                  </a:extLst>
                </a:gridCol>
                <a:gridCol w="1224136">
                  <a:extLst>
                    <a:ext uri="{9D8B030D-6E8A-4147-A177-3AD203B41FA5}">
                      <a16:colId xmlns:a16="http://schemas.microsoft.com/office/drawing/2014/main" val="1194607920"/>
                    </a:ext>
                  </a:extLst>
                </a:gridCol>
                <a:gridCol w="1224136">
                  <a:extLst>
                    <a:ext uri="{9D8B030D-6E8A-4147-A177-3AD203B41FA5}">
                      <a16:colId xmlns:a16="http://schemas.microsoft.com/office/drawing/2014/main" val="491062906"/>
                    </a:ext>
                  </a:extLst>
                </a:gridCol>
                <a:gridCol w="2519100">
                  <a:extLst>
                    <a:ext uri="{9D8B030D-6E8A-4147-A177-3AD203B41FA5}">
                      <a16:colId xmlns:a16="http://schemas.microsoft.com/office/drawing/2014/main" val="1503467693"/>
                    </a:ext>
                  </a:extLst>
                </a:gridCol>
              </a:tblGrid>
              <a:tr h="370840">
                <a:tc>
                  <a:txBody>
                    <a:bodyPr/>
                    <a:lstStyle/>
                    <a:p>
                      <a:endParaRPr lang="en-US" dirty="0"/>
                    </a:p>
                  </a:txBody>
                  <a:tcPr/>
                </a:tc>
                <a:tc>
                  <a:txBody>
                    <a:bodyPr/>
                    <a:lstStyle/>
                    <a:p>
                      <a:r>
                        <a:rPr lang="en-US" altLang="zh-CN" dirty="0"/>
                        <a:t>V1</a:t>
                      </a:r>
                      <a:endParaRPr lang="en-US" dirty="0"/>
                    </a:p>
                  </a:txBody>
                  <a:tcPr/>
                </a:tc>
                <a:tc>
                  <a:txBody>
                    <a:bodyPr/>
                    <a:lstStyle/>
                    <a:p>
                      <a:r>
                        <a:rPr lang="en-US" dirty="0"/>
                        <a:t>V2</a:t>
                      </a:r>
                    </a:p>
                  </a:txBody>
                  <a:tcPr/>
                </a:tc>
                <a:tc>
                  <a:txBody>
                    <a:bodyPr/>
                    <a:lstStyle/>
                    <a:p>
                      <a:r>
                        <a:rPr lang="en-US" dirty="0"/>
                        <a:t>V3</a:t>
                      </a:r>
                    </a:p>
                  </a:txBody>
                  <a:tcPr/>
                </a:tc>
                <a:extLst>
                  <a:ext uri="{0D108BD9-81ED-4DB2-BD59-A6C34878D82A}">
                    <a16:rowId xmlns:a16="http://schemas.microsoft.com/office/drawing/2014/main" val="2600687481"/>
                  </a:ext>
                </a:extLst>
              </a:tr>
              <a:tr h="370840">
                <a:tc>
                  <a:txBody>
                    <a:bodyPr/>
                    <a:lstStyle/>
                    <a:p>
                      <a:r>
                        <a:rPr lang="en-US" dirty="0"/>
                        <a:t>No. of vacuum tubes</a:t>
                      </a:r>
                    </a:p>
                  </a:txBody>
                  <a:tcPr/>
                </a:tc>
                <a:tc>
                  <a:txBody>
                    <a:bodyPr/>
                    <a:lstStyle/>
                    <a:p>
                      <a:r>
                        <a:rPr lang="en-US" dirty="0"/>
                        <a:t>18</a:t>
                      </a:r>
                    </a:p>
                  </a:txBody>
                  <a:tcPr/>
                </a:tc>
                <a:tc>
                  <a:txBody>
                    <a:bodyPr/>
                    <a:lstStyle/>
                    <a:p>
                      <a:r>
                        <a:rPr lang="en-US" dirty="0"/>
                        <a:t>20</a:t>
                      </a:r>
                    </a:p>
                  </a:txBody>
                  <a:tcPr/>
                </a:tc>
                <a:tc>
                  <a:txBody>
                    <a:bodyPr/>
                    <a:lstStyle/>
                    <a:p>
                      <a:r>
                        <a:rPr lang="en-US" dirty="0"/>
                        <a:t>20</a:t>
                      </a:r>
                    </a:p>
                  </a:txBody>
                  <a:tcPr/>
                </a:tc>
                <a:extLst>
                  <a:ext uri="{0D108BD9-81ED-4DB2-BD59-A6C34878D82A}">
                    <a16:rowId xmlns:a16="http://schemas.microsoft.com/office/drawing/2014/main" val="4187981148"/>
                  </a:ext>
                </a:extLst>
              </a:tr>
              <a:tr h="370840">
                <a:tc>
                  <a:txBody>
                    <a:bodyPr/>
                    <a:lstStyle/>
                    <a:p>
                      <a:r>
                        <a:rPr lang="en-US" dirty="0"/>
                        <a:t>No. of vacuum tubes can be pre-installed outside</a:t>
                      </a:r>
                    </a:p>
                  </a:txBody>
                  <a:tcPr/>
                </a:tc>
                <a:tc>
                  <a:txBody>
                    <a:bodyPr/>
                    <a:lstStyle/>
                    <a:p>
                      <a:r>
                        <a:rPr lang="en-US" dirty="0"/>
                        <a:t>10</a:t>
                      </a:r>
                    </a:p>
                  </a:txBody>
                  <a:tcPr/>
                </a:tc>
                <a:tc>
                  <a:txBody>
                    <a:bodyPr/>
                    <a:lstStyle/>
                    <a:p>
                      <a:r>
                        <a:rPr lang="en-US" dirty="0"/>
                        <a:t>14</a:t>
                      </a:r>
                    </a:p>
                  </a:txBody>
                  <a:tcPr/>
                </a:tc>
                <a:tc>
                  <a:txBody>
                    <a:bodyPr/>
                    <a:lstStyle/>
                    <a:p>
                      <a:r>
                        <a:rPr lang="en-US" dirty="0"/>
                        <a:t>14</a:t>
                      </a:r>
                    </a:p>
                  </a:txBody>
                  <a:tcPr/>
                </a:tc>
                <a:extLst>
                  <a:ext uri="{0D108BD9-81ED-4DB2-BD59-A6C34878D82A}">
                    <a16:rowId xmlns:a16="http://schemas.microsoft.com/office/drawing/2014/main" val="1817654949"/>
                  </a:ext>
                </a:extLst>
              </a:tr>
              <a:tr h="370840">
                <a:tc>
                  <a:txBody>
                    <a:bodyPr/>
                    <a:lstStyle/>
                    <a:p>
                      <a:r>
                        <a:rPr lang="en-US" dirty="0"/>
                        <a:t>No. of dipole core can be pre-installed outside (total of 24)</a:t>
                      </a:r>
                    </a:p>
                  </a:txBody>
                  <a:tcPr/>
                </a:tc>
                <a:tc>
                  <a:txBody>
                    <a:bodyPr/>
                    <a:lstStyle/>
                    <a:p>
                      <a:r>
                        <a:rPr lang="en-US" dirty="0"/>
                        <a:t>16</a:t>
                      </a:r>
                    </a:p>
                  </a:txBody>
                  <a:tcPr/>
                </a:tc>
                <a:tc>
                  <a:txBody>
                    <a:bodyPr/>
                    <a:lstStyle/>
                    <a:p>
                      <a:r>
                        <a:rPr lang="en-US" dirty="0"/>
                        <a:t>20</a:t>
                      </a:r>
                    </a:p>
                  </a:txBody>
                  <a:tcPr/>
                </a:tc>
                <a:tc>
                  <a:txBody>
                    <a:bodyPr/>
                    <a:lstStyle/>
                    <a:p>
                      <a:r>
                        <a:rPr lang="en-US" dirty="0"/>
                        <a:t>24</a:t>
                      </a:r>
                    </a:p>
                  </a:txBody>
                  <a:tcPr/>
                </a:tc>
                <a:extLst>
                  <a:ext uri="{0D108BD9-81ED-4DB2-BD59-A6C34878D82A}">
                    <a16:rowId xmlns:a16="http://schemas.microsoft.com/office/drawing/2014/main" val="3555803115"/>
                  </a:ext>
                </a:extLst>
              </a:tr>
              <a:tr h="370840">
                <a:tc>
                  <a:txBody>
                    <a:bodyPr/>
                    <a:lstStyle/>
                    <a:p>
                      <a:r>
                        <a:rPr lang="en-US" dirty="0"/>
                        <a:t>No. of vacuum connection parts (bellows &amp; pumps)</a:t>
                      </a:r>
                    </a:p>
                  </a:txBody>
                  <a:tcPr/>
                </a:tc>
                <a:tc>
                  <a:txBody>
                    <a:bodyPr/>
                    <a:lstStyle/>
                    <a:p>
                      <a:r>
                        <a:rPr lang="en-US" dirty="0"/>
                        <a:t>16</a:t>
                      </a:r>
                    </a:p>
                  </a:txBody>
                  <a:tcPr/>
                </a:tc>
                <a:tc>
                  <a:txBody>
                    <a:bodyPr/>
                    <a:lstStyle/>
                    <a:p>
                      <a:r>
                        <a:rPr lang="en-US" dirty="0"/>
                        <a:t>16</a:t>
                      </a:r>
                    </a:p>
                  </a:txBody>
                  <a:tcPr/>
                </a:tc>
                <a:tc>
                  <a:txBody>
                    <a:bodyPr/>
                    <a:lstStyle/>
                    <a:p>
                      <a:r>
                        <a:rPr lang="en-US" dirty="0"/>
                        <a:t>18</a:t>
                      </a:r>
                    </a:p>
                  </a:txBody>
                  <a:tcPr/>
                </a:tc>
                <a:extLst>
                  <a:ext uri="{0D108BD9-81ED-4DB2-BD59-A6C34878D82A}">
                    <a16:rowId xmlns:a16="http://schemas.microsoft.com/office/drawing/2014/main" val="1589710325"/>
                  </a:ext>
                </a:extLst>
              </a:tr>
              <a:tr h="370840">
                <a:tc>
                  <a:txBody>
                    <a:bodyPr/>
                    <a:lstStyle/>
                    <a:p>
                      <a:r>
                        <a:rPr lang="en-US" dirty="0"/>
                        <a:t>Others </a:t>
                      </a:r>
                    </a:p>
                  </a:txBody>
                  <a:tcPr/>
                </a:tc>
                <a:tc>
                  <a:txBody>
                    <a:bodyPr/>
                    <a:lstStyle/>
                    <a:p>
                      <a:endParaRPr lang="en-US"/>
                    </a:p>
                  </a:txBody>
                  <a:tcPr/>
                </a:tc>
                <a:tc>
                  <a:txBody>
                    <a:bodyPr/>
                    <a:lstStyle/>
                    <a:p>
                      <a:endParaRPr lang="en-US"/>
                    </a:p>
                  </a:txBody>
                  <a:tcPr/>
                </a:tc>
                <a:tc>
                  <a:txBody>
                    <a:bodyPr/>
                    <a:lstStyle/>
                    <a:p>
                      <a:r>
                        <a:rPr lang="en-US" dirty="0"/>
                        <a:t>Dipole length decease ~600mm/1</a:t>
                      </a:r>
                      <a:r>
                        <a:rPr lang="en-US" altLang="zh-CN" dirty="0"/>
                        <a:t>64m</a:t>
                      </a:r>
                      <a:endParaRPr lang="en-US" dirty="0"/>
                    </a:p>
                  </a:txBody>
                  <a:tcPr/>
                </a:tc>
                <a:extLst>
                  <a:ext uri="{0D108BD9-81ED-4DB2-BD59-A6C34878D82A}">
                    <a16:rowId xmlns:a16="http://schemas.microsoft.com/office/drawing/2014/main" val="3261032496"/>
                  </a:ext>
                </a:extLst>
              </a:tr>
            </a:tbl>
          </a:graphicData>
        </a:graphic>
      </p:graphicFrame>
      <p:sp>
        <p:nvSpPr>
          <p:cNvPr id="13" name="内容占位符 1">
            <a:extLst>
              <a:ext uri="{FF2B5EF4-FFF2-40B4-BE49-F238E27FC236}">
                <a16:creationId xmlns:a16="http://schemas.microsoft.com/office/drawing/2014/main" id="{D225FABC-D41E-4A11-A03F-3C48176DAC4E}"/>
              </a:ext>
            </a:extLst>
          </p:cNvPr>
          <p:cNvSpPr txBox="1">
            <a:spLocks/>
          </p:cNvSpPr>
          <p:nvPr/>
        </p:nvSpPr>
        <p:spPr>
          <a:xfrm>
            <a:off x="609598" y="5572139"/>
            <a:ext cx="10763325" cy="1143009"/>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Whether pre-install the dipoles has benefits should be discussed further.</a:t>
            </a:r>
          </a:p>
          <a:p>
            <a:endParaRPr lang="en-US" dirty="0"/>
          </a:p>
        </p:txBody>
      </p:sp>
    </p:spTree>
    <p:extLst>
      <p:ext uri="{BB962C8B-B14F-4D97-AF65-F5344CB8AC3E}">
        <p14:creationId xmlns:p14="http://schemas.microsoft.com/office/powerpoint/2010/main" val="53138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C9D3CE0-4B1E-4C57-B306-8F1566F3F385}"/>
              </a:ext>
            </a:extLst>
          </p:cNvPr>
          <p:cNvSpPr>
            <a:spLocks noGrp="1"/>
          </p:cNvSpPr>
          <p:nvPr>
            <p:ph idx="1"/>
          </p:nvPr>
        </p:nvSpPr>
        <p:spPr>
          <a:xfrm>
            <a:off x="609600" y="1285862"/>
            <a:ext cx="10972800" cy="1783098"/>
          </a:xfrm>
        </p:spPr>
        <p:txBody>
          <a:bodyPr>
            <a:normAutofit/>
          </a:bodyPr>
          <a:lstStyle/>
          <a:p>
            <a:r>
              <a:rPr lang="en-US" dirty="0"/>
              <a:t>Booster layout</a:t>
            </a:r>
          </a:p>
          <a:p>
            <a:pPr lvl="1"/>
            <a:r>
              <a:rPr lang="en-US" dirty="0"/>
              <a:t>A preliminary layout has been made, about 256m.</a:t>
            </a:r>
          </a:p>
          <a:p>
            <a:pPr lvl="1"/>
            <a:r>
              <a:rPr lang="en-US" dirty="0"/>
              <a:t>No real in/out</a:t>
            </a:r>
            <a:r>
              <a:rPr lang="zh-CN" altLang="en-US" dirty="0"/>
              <a:t> </a:t>
            </a:r>
            <a:r>
              <a:rPr lang="en-US" altLang="zh-CN" dirty="0"/>
              <a:t>survey point provide, we have discussed with Dou Wang, she will update the survey according to this preliminary version.</a:t>
            </a:r>
            <a:endParaRPr lang="en-US" dirty="0"/>
          </a:p>
        </p:txBody>
      </p:sp>
      <p:sp>
        <p:nvSpPr>
          <p:cNvPr id="3" name="标题 2">
            <a:extLst>
              <a:ext uri="{FF2B5EF4-FFF2-40B4-BE49-F238E27FC236}">
                <a16:creationId xmlns:a16="http://schemas.microsoft.com/office/drawing/2014/main" id="{4FAC7214-2729-4994-8AC2-8C3D2948F72F}"/>
              </a:ext>
            </a:extLst>
          </p:cNvPr>
          <p:cNvSpPr>
            <a:spLocks noGrp="1"/>
          </p:cNvSpPr>
          <p:nvPr>
            <p:ph type="title"/>
          </p:nvPr>
        </p:nvSpPr>
        <p:spPr/>
        <p:txBody>
          <a:bodyPr/>
          <a:lstStyle/>
          <a:p>
            <a:r>
              <a:rPr lang="en-US" dirty="0"/>
              <a:t>1.1 Layout design</a:t>
            </a:r>
          </a:p>
        </p:txBody>
      </p:sp>
      <p:sp>
        <p:nvSpPr>
          <p:cNvPr id="4" name="灯片编号占位符 3">
            <a:extLst>
              <a:ext uri="{FF2B5EF4-FFF2-40B4-BE49-F238E27FC236}">
                <a16:creationId xmlns:a16="http://schemas.microsoft.com/office/drawing/2014/main" id="{F5E194AD-8841-4F44-B809-B058CAF3B04D}"/>
              </a:ext>
            </a:extLst>
          </p:cNvPr>
          <p:cNvSpPr>
            <a:spLocks noGrp="1"/>
          </p:cNvSpPr>
          <p:nvPr>
            <p:ph type="sldNum" sz="quarter" idx="12"/>
          </p:nvPr>
        </p:nvSpPr>
        <p:spPr/>
        <p:txBody>
          <a:bodyPr/>
          <a:lstStyle/>
          <a:p>
            <a:fld id="{F15E9139-A00B-4B2A-98A6-095DC08F1345}" type="slidenum">
              <a:rPr lang="zh-CN" altLang="en-US" smtClean="0"/>
              <a:pPr/>
              <a:t>13</a:t>
            </a:fld>
            <a:endParaRPr lang="zh-CN" altLang="en-US"/>
          </a:p>
        </p:txBody>
      </p:sp>
      <p:pic>
        <p:nvPicPr>
          <p:cNvPr id="5" name="图片 4">
            <a:extLst>
              <a:ext uri="{FF2B5EF4-FFF2-40B4-BE49-F238E27FC236}">
                <a16:creationId xmlns:a16="http://schemas.microsoft.com/office/drawing/2014/main" id="{2418B31D-8C95-40C4-90AC-A4A9026547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2961581"/>
            <a:ext cx="4593202" cy="3789025"/>
          </a:xfrm>
          <a:prstGeom prst="rect">
            <a:avLst/>
          </a:prstGeom>
        </p:spPr>
      </p:pic>
      <p:pic>
        <p:nvPicPr>
          <p:cNvPr id="6" name="图片 5">
            <a:extLst>
              <a:ext uri="{FF2B5EF4-FFF2-40B4-BE49-F238E27FC236}">
                <a16:creationId xmlns:a16="http://schemas.microsoft.com/office/drawing/2014/main" id="{E682278C-1918-41E4-9C09-43B114419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75920" y="2961581"/>
            <a:ext cx="4351023" cy="3789025"/>
          </a:xfrm>
          <a:prstGeom prst="rect">
            <a:avLst/>
          </a:prstGeom>
        </p:spPr>
      </p:pic>
    </p:spTree>
    <p:extLst>
      <p:ext uri="{BB962C8B-B14F-4D97-AF65-F5344CB8AC3E}">
        <p14:creationId xmlns:p14="http://schemas.microsoft.com/office/powerpoint/2010/main" val="429436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6F3229D-2CFC-4202-8603-0413A11054FC}"/>
              </a:ext>
            </a:extLst>
          </p:cNvPr>
          <p:cNvPicPr>
            <a:picLocks noChangeAspect="1"/>
          </p:cNvPicPr>
          <p:nvPr/>
        </p:nvPicPr>
        <p:blipFill>
          <a:blip r:embed="rId2"/>
          <a:stretch>
            <a:fillRect/>
          </a:stretch>
        </p:blipFill>
        <p:spPr>
          <a:xfrm>
            <a:off x="2999656" y="1081165"/>
            <a:ext cx="9000000" cy="5653405"/>
          </a:xfrm>
          <a:prstGeom prst="rect">
            <a:avLst/>
          </a:prstGeom>
        </p:spPr>
      </p:pic>
      <p:sp>
        <p:nvSpPr>
          <p:cNvPr id="2" name="内容占位符 1">
            <a:extLst>
              <a:ext uri="{FF2B5EF4-FFF2-40B4-BE49-F238E27FC236}">
                <a16:creationId xmlns:a16="http://schemas.microsoft.com/office/drawing/2014/main" id="{AC9D3CE0-4B1E-4C57-B306-8F1566F3F385}"/>
              </a:ext>
            </a:extLst>
          </p:cNvPr>
          <p:cNvSpPr>
            <a:spLocks noGrp="1"/>
          </p:cNvSpPr>
          <p:nvPr>
            <p:ph idx="1"/>
          </p:nvPr>
        </p:nvSpPr>
        <p:spPr>
          <a:xfrm>
            <a:off x="609600" y="1285862"/>
            <a:ext cx="10972800" cy="1783098"/>
          </a:xfrm>
        </p:spPr>
        <p:txBody>
          <a:bodyPr>
            <a:normAutofit/>
          </a:bodyPr>
          <a:lstStyle/>
          <a:p>
            <a:r>
              <a:rPr lang="en-US" dirty="0"/>
              <a:t>MDI layout</a:t>
            </a:r>
          </a:p>
        </p:txBody>
      </p:sp>
      <p:sp>
        <p:nvSpPr>
          <p:cNvPr id="3" name="标题 2">
            <a:extLst>
              <a:ext uri="{FF2B5EF4-FFF2-40B4-BE49-F238E27FC236}">
                <a16:creationId xmlns:a16="http://schemas.microsoft.com/office/drawing/2014/main" id="{4FAC7214-2729-4994-8AC2-8C3D2948F72F}"/>
              </a:ext>
            </a:extLst>
          </p:cNvPr>
          <p:cNvSpPr>
            <a:spLocks noGrp="1"/>
          </p:cNvSpPr>
          <p:nvPr>
            <p:ph type="title"/>
          </p:nvPr>
        </p:nvSpPr>
        <p:spPr/>
        <p:txBody>
          <a:bodyPr/>
          <a:lstStyle/>
          <a:p>
            <a:r>
              <a:rPr lang="en-US" dirty="0"/>
              <a:t>1.1 Layout design</a:t>
            </a:r>
          </a:p>
        </p:txBody>
      </p:sp>
      <p:sp>
        <p:nvSpPr>
          <p:cNvPr id="4" name="灯片编号占位符 3">
            <a:extLst>
              <a:ext uri="{FF2B5EF4-FFF2-40B4-BE49-F238E27FC236}">
                <a16:creationId xmlns:a16="http://schemas.microsoft.com/office/drawing/2014/main" id="{F5E194AD-8841-4F44-B809-B058CAF3B04D}"/>
              </a:ext>
            </a:extLst>
          </p:cNvPr>
          <p:cNvSpPr>
            <a:spLocks noGrp="1"/>
          </p:cNvSpPr>
          <p:nvPr>
            <p:ph type="sldNum" sz="quarter" idx="12"/>
          </p:nvPr>
        </p:nvSpPr>
        <p:spPr/>
        <p:txBody>
          <a:bodyPr/>
          <a:lstStyle/>
          <a:p>
            <a:fld id="{F15E9139-A00B-4B2A-98A6-095DC08F1345}" type="slidenum">
              <a:rPr lang="zh-CN" altLang="en-US" smtClean="0"/>
              <a:pPr/>
              <a:t>14</a:t>
            </a:fld>
            <a:endParaRPr lang="zh-CN" altLang="en-US"/>
          </a:p>
        </p:txBody>
      </p:sp>
    </p:spTree>
    <p:extLst>
      <p:ext uri="{BB962C8B-B14F-4D97-AF65-F5344CB8AC3E}">
        <p14:creationId xmlns:p14="http://schemas.microsoft.com/office/powerpoint/2010/main" val="141904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6DDFDE9E-AD7E-4A3B-BE20-C55E9868FA5A}"/>
              </a:ext>
            </a:extLst>
          </p:cNvPr>
          <p:cNvSpPr>
            <a:spLocks noGrp="1"/>
          </p:cNvSpPr>
          <p:nvPr>
            <p:ph type="title"/>
          </p:nvPr>
        </p:nvSpPr>
        <p:spPr/>
        <p:txBody>
          <a:bodyPr/>
          <a:lstStyle/>
          <a:p>
            <a:r>
              <a:rPr lang="en-US" dirty="0"/>
              <a:t>1.2 2D/3D linkage design</a:t>
            </a:r>
          </a:p>
        </p:txBody>
      </p:sp>
      <p:sp>
        <p:nvSpPr>
          <p:cNvPr id="4" name="灯片编号占位符 3">
            <a:extLst>
              <a:ext uri="{FF2B5EF4-FFF2-40B4-BE49-F238E27FC236}">
                <a16:creationId xmlns:a16="http://schemas.microsoft.com/office/drawing/2014/main" id="{BF7E9D97-381A-4B34-AAF3-B36E2CD8E24D}"/>
              </a:ext>
            </a:extLst>
          </p:cNvPr>
          <p:cNvSpPr>
            <a:spLocks noGrp="1"/>
          </p:cNvSpPr>
          <p:nvPr>
            <p:ph type="sldNum" sz="quarter" idx="12"/>
          </p:nvPr>
        </p:nvSpPr>
        <p:spPr/>
        <p:txBody>
          <a:bodyPr/>
          <a:lstStyle/>
          <a:p>
            <a:fld id="{F15E9139-A00B-4B2A-98A6-095DC08F1345}" type="slidenum">
              <a:rPr lang="zh-CN" altLang="en-US" smtClean="0"/>
              <a:pPr/>
              <a:t>15</a:t>
            </a:fld>
            <a:endParaRPr lang="zh-CN" altLang="en-US"/>
          </a:p>
        </p:txBody>
      </p:sp>
      <p:sp>
        <p:nvSpPr>
          <p:cNvPr id="9" name="内容占位符 1">
            <a:extLst>
              <a:ext uri="{FF2B5EF4-FFF2-40B4-BE49-F238E27FC236}">
                <a16:creationId xmlns:a16="http://schemas.microsoft.com/office/drawing/2014/main" id="{9EB0C10F-7451-4D67-AEDF-1D5946981098}"/>
              </a:ext>
            </a:extLst>
          </p:cNvPr>
          <p:cNvSpPr>
            <a:spLocks noGrp="1"/>
          </p:cNvSpPr>
          <p:nvPr>
            <p:ph idx="1"/>
          </p:nvPr>
        </p:nvSpPr>
        <p:spPr>
          <a:xfrm>
            <a:off x="609600" y="1285861"/>
            <a:ext cx="10972800" cy="4840303"/>
          </a:xfrm>
        </p:spPr>
        <p:txBody>
          <a:bodyPr/>
          <a:lstStyle/>
          <a:p>
            <a:r>
              <a:rPr lang="en-US" dirty="0"/>
              <a:t>The accelerator layouts before CEPC (HEPS\BEPC\CSNS…), the 2D and 3D layouts are designed separately and has no direct linkage</a:t>
            </a:r>
          </a:p>
          <a:p>
            <a:pPr lvl="1"/>
            <a:r>
              <a:rPr lang="en-US" dirty="0"/>
              <a:t>More workloads</a:t>
            </a:r>
          </a:p>
          <a:p>
            <a:pPr lvl="1"/>
            <a:r>
              <a:rPr lang="en-US" dirty="0"/>
              <a:t>Easily to have inconsistencies between 2D and 3D layout</a:t>
            </a:r>
          </a:p>
          <a:p>
            <a:r>
              <a:rPr lang="en-US" dirty="0"/>
              <a:t>We want to make a 2D/3D linkage design for CEPC</a:t>
            </a:r>
          </a:p>
          <a:p>
            <a:pPr lvl="1"/>
            <a:r>
              <a:rPr lang="en-US" dirty="0">
                <a:solidFill>
                  <a:srgbClr val="FF0000"/>
                </a:solidFill>
              </a:rPr>
              <a:t>Autodesk</a:t>
            </a:r>
            <a:r>
              <a:rPr lang="en-US" dirty="0"/>
              <a:t> soft wares: AutoCAD Mechanical, Autodesk </a:t>
            </a:r>
            <a:r>
              <a:rPr lang="en-US" altLang="zh-CN" dirty="0"/>
              <a:t>Inventor Professional, Factory Design Utilities, the three should have the same version and language. We use V2024. We have the software until end of 2026.</a:t>
            </a:r>
          </a:p>
          <a:p>
            <a:pPr lvl="1"/>
            <a:r>
              <a:rPr lang="en-US" dirty="0"/>
              <a:t>We also investigated “</a:t>
            </a:r>
            <a:r>
              <a:rPr lang="zh-CN" altLang="en-US" dirty="0"/>
              <a:t>中望</a:t>
            </a:r>
            <a:r>
              <a:rPr lang="en-US" altLang="zh-CN" dirty="0"/>
              <a:t>CAD</a:t>
            </a:r>
            <a:r>
              <a:rPr lang="en-US" dirty="0"/>
              <a:t>”. It doesn’t have this usage.</a:t>
            </a:r>
          </a:p>
          <a:p>
            <a:pPr lvl="1"/>
            <a:r>
              <a:rPr lang="en-US" dirty="0"/>
              <a:t>Other soft wares: we haven’t investigated. </a:t>
            </a:r>
          </a:p>
        </p:txBody>
      </p:sp>
    </p:spTree>
    <p:extLst>
      <p:ext uri="{BB962C8B-B14F-4D97-AF65-F5344CB8AC3E}">
        <p14:creationId xmlns:p14="http://schemas.microsoft.com/office/powerpoint/2010/main" val="276444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072ACD9-BB4B-469A-A1C4-313CDF3D0047}"/>
              </a:ext>
            </a:extLst>
          </p:cNvPr>
          <p:cNvSpPr>
            <a:spLocks noGrp="1"/>
          </p:cNvSpPr>
          <p:nvPr>
            <p:ph idx="1"/>
          </p:nvPr>
        </p:nvSpPr>
        <p:spPr>
          <a:xfrm>
            <a:off x="609600" y="1285861"/>
            <a:ext cx="11031016" cy="4840303"/>
          </a:xfrm>
        </p:spPr>
        <p:txBody>
          <a:bodyPr/>
          <a:lstStyle/>
          <a:p>
            <a:pPr lvl="1"/>
            <a:r>
              <a:rPr lang="en-US" dirty="0"/>
              <a:t>Pre-processing: define a work plane and a plug-in point in 3D environment</a:t>
            </a:r>
          </a:p>
          <a:p>
            <a:pPr lvl="1"/>
            <a:r>
              <a:rPr lang="en-US" dirty="0"/>
              <a:t>Publish the top view resource </a:t>
            </a:r>
            <a:r>
              <a:rPr lang="en-US" dirty="0">
                <a:sym typeface="Wingdings" panose="05000000000000000000" pitchFamily="2" charset="2"/>
              </a:rPr>
              <a:t>to the resource library</a:t>
            </a:r>
          </a:p>
          <a:p>
            <a:pPr lvl="1"/>
            <a:r>
              <a:rPr lang="en-US" dirty="0"/>
              <a:t>The models in resource library can be loaded in Mechanical CAD (2D drawing). Place the models on the corresponding survey points.</a:t>
            </a:r>
          </a:p>
          <a:p>
            <a:pPr lvl="1"/>
            <a:endParaRPr lang="en-US" dirty="0"/>
          </a:p>
        </p:txBody>
      </p:sp>
      <p:sp>
        <p:nvSpPr>
          <p:cNvPr id="4" name="灯片编号占位符 3">
            <a:extLst>
              <a:ext uri="{FF2B5EF4-FFF2-40B4-BE49-F238E27FC236}">
                <a16:creationId xmlns:a16="http://schemas.microsoft.com/office/drawing/2014/main" id="{141378F0-C1B9-43B4-96C3-32A4D8221389}"/>
              </a:ext>
            </a:extLst>
          </p:cNvPr>
          <p:cNvSpPr>
            <a:spLocks noGrp="1"/>
          </p:cNvSpPr>
          <p:nvPr>
            <p:ph type="sldNum" sz="quarter" idx="12"/>
          </p:nvPr>
        </p:nvSpPr>
        <p:spPr/>
        <p:txBody>
          <a:bodyPr/>
          <a:lstStyle/>
          <a:p>
            <a:fld id="{F15E9139-A00B-4B2A-98A6-095DC08F1345}" type="slidenum">
              <a:rPr lang="zh-CN" altLang="en-US" smtClean="0"/>
              <a:pPr/>
              <a:t>16</a:t>
            </a:fld>
            <a:endParaRPr lang="zh-CN" altLang="en-US"/>
          </a:p>
        </p:txBody>
      </p:sp>
      <p:sp>
        <p:nvSpPr>
          <p:cNvPr id="5" name="标题 2">
            <a:extLst>
              <a:ext uri="{FF2B5EF4-FFF2-40B4-BE49-F238E27FC236}">
                <a16:creationId xmlns:a16="http://schemas.microsoft.com/office/drawing/2014/main" id="{91BE2C38-7504-492C-B66D-8AB35F729613}"/>
              </a:ext>
            </a:extLst>
          </p:cNvPr>
          <p:cNvSpPr>
            <a:spLocks noGrp="1"/>
          </p:cNvSpPr>
          <p:nvPr>
            <p:ph type="title"/>
          </p:nvPr>
        </p:nvSpPr>
        <p:spPr>
          <a:xfrm>
            <a:off x="666712" y="142852"/>
            <a:ext cx="10763325" cy="725470"/>
          </a:xfrm>
        </p:spPr>
        <p:txBody>
          <a:bodyPr vert="horz" lIns="91440" tIns="45720" rIns="91440" bIns="45720" rtlCol="0" anchor="ctr">
            <a:normAutofit/>
          </a:bodyPr>
          <a:lstStyle/>
          <a:p>
            <a:r>
              <a:rPr lang="en-US" altLang="zh-CN" dirty="0"/>
              <a:t>1.2 2D/3D linkage design </a:t>
            </a:r>
            <a:endParaRPr lang="en-US" dirty="0"/>
          </a:p>
        </p:txBody>
      </p:sp>
      <p:grpSp>
        <p:nvGrpSpPr>
          <p:cNvPr id="9" name="组合 8">
            <a:extLst>
              <a:ext uri="{FF2B5EF4-FFF2-40B4-BE49-F238E27FC236}">
                <a16:creationId xmlns:a16="http://schemas.microsoft.com/office/drawing/2014/main" id="{E5D83F57-9461-493E-A5C0-80053247CD95}"/>
              </a:ext>
            </a:extLst>
          </p:cNvPr>
          <p:cNvGrpSpPr/>
          <p:nvPr/>
        </p:nvGrpSpPr>
        <p:grpSpPr>
          <a:xfrm>
            <a:off x="335360" y="3386138"/>
            <a:ext cx="7344216" cy="3244898"/>
            <a:chOff x="3719736" y="3294015"/>
            <a:chExt cx="7344216" cy="3244898"/>
          </a:xfrm>
        </p:grpSpPr>
        <p:pic>
          <p:nvPicPr>
            <p:cNvPr id="3" name="图片 2">
              <a:extLst>
                <a:ext uri="{FF2B5EF4-FFF2-40B4-BE49-F238E27FC236}">
                  <a16:creationId xmlns:a16="http://schemas.microsoft.com/office/drawing/2014/main" id="{B5B66095-A707-4CB6-A451-CB9B9541C299}"/>
                </a:ext>
              </a:extLst>
            </p:cNvPr>
            <p:cNvPicPr>
              <a:picLocks noChangeAspect="1"/>
            </p:cNvPicPr>
            <p:nvPr/>
          </p:nvPicPr>
          <p:blipFill>
            <a:blip r:embed="rId2"/>
            <a:stretch>
              <a:fillRect/>
            </a:stretch>
          </p:blipFill>
          <p:spPr>
            <a:xfrm>
              <a:off x="5663952" y="3294015"/>
              <a:ext cx="5400000" cy="3244898"/>
            </a:xfrm>
            <a:prstGeom prst="rect">
              <a:avLst/>
            </a:prstGeom>
          </p:spPr>
        </p:pic>
        <p:sp>
          <p:nvSpPr>
            <p:cNvPr id="6" name="文本框 5">
              <a:extLst>
                <a:ext uri="{FF2B5EF4-FFF2-40B4-BE49-F238E27FC236}">
                  <a16:creationId xmlns:a16="http://schemas.microsoft.com/office/drawing/2014/main" id="{DC6CF5F6-56B1-4D98-849C-A03A33CDB2F7}"/>
                </a:ext>
              </a:extLst>
            </p:cNvPr>
            <p:cNvSpPr txBox="1"/>
            <p:nvPr/>
          </p:nvSpPr>
          <p:spPr>
            <a:xfrm>
              <a:off x="3719736" y="4593298"/>
              <a:ext cx="165618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Plug-in point and work plane</a:t>
              </a:r>
            </a:p>
          </p:txBody>
        </p:sp>
        <p:cxnSp>
          <p:nvCxnSpPr>
            <p:cNvPr id="8" name="直接连接符 7">
              <a:extLst>
                <a:ext uri="{FF2B5EF4-FFF2-40B4-BE49-F238E27FC236}">
                  <a16:creationId xmlns:a16="http://schemas.microsoft.com/office/drawing/2014/main" id="{72E9F23C-240C-4B7E-B444-9C24751DCFCB}"/>
                </a:ext>
              </a:extLst>
            </p:cNvPr>
            <p:cNvCxnSpPr>
              <a:stCxn id="6" idx="3"/>
            </p:cNvCxnSpPr>
            <p:nvPr/>
          </p:nvCxnSpPr>
          <p:spPr>
            <a:xfrm flipV="1">
              <a:off x="5375920" y="4725144"/>
              <a:ext cx="864096" cy="191320"/>
            </a:xfrm>
            <a:prstGeom prst="line">
              <a:avLst/>
            </a:prstGeom>
          </p:spPr>
          <p:style>
            <a:lnRef idx="1">
              <a:schemeClr val="dk1"/>
            </a:lnRef>
            <a:fillRef idx="0">
              <a:schemeClr val="dk1"/>
            </a:fillRef>
            <a:effectRef idx="0">
              <a:schemeClr val="dk1"/>
            </a:effectRef>
            <a:fontRef idx="minor">
              <a:schemeClr val="tx1"/>
            </a:fontRef>
          </p:style>
        </p:cxnSp>
      </p:grpSp>
      <p:pic>
        <p:nvPicPr>
          <p:cNvPr id="10" name="图片 9">
            <a:extLst>
              <a:ext uri="{FF2B5EF4-FFF2-40B4-BE49-F238E27FC236}">
                <a16:creationId xmlns:a16="http://schemas.microsoft.com/office/drawing/2014/main" id="{251A1253-7A55-4E7E-A6F8-2707544DFC4E}"/>
              </a:ext>
            </a:extLst>
          </p:cNvPr>
          <p:cNvPicPr>
            <a:picLocks noChangeAspect="1"/>
          </p:cNvPicPr>
          <p:nvPr/>
        </p:nvPicPr>
        <p:blipFill>
          <a:blip r:embed="rId3"/>
          <a:stretch>
            <a:fillRect/>
          </a:stretch>
        </p:blipFill>
        <p:spPr>
          <a:xfrm>
            <a:off x="7942381" y="3178967"/>
            <a:ext cx="3181350" cy="3276600"/>
          </a:xfrm>
          <a:prstGeom prst="rect">
            <a:avLst/>
          </a:prstGeom>
        </p:spPr>
      </p:pic>
      <p:sp>
        <p:nvSpPr>
          <p:cNvPr id="14" name="文本框 13">
            <a:extLst>
              <a:ext uri="{FF2B5EF4-FFF2-40B4-BE49-F238E27FC236}">
                <a16:creationId xmlns:a16="http://schemas.microsoft.com/office/drawing/2014/main" id="{6DB61C80-D7EE-43B8-B07E-2D078BB91DDD}"/>
              </a:ext>
            </a:extLst>
          </p:cNvPr>
          <p:cNvSpPr txBox="1"/>
          <p:nvPr/>
        </p:nvSpPr>
        <p:spPr>
          <a:xfrm>
            <a:off x="8400256" y="3462350"/>
            <a:ext cx="24482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The resource browser</a:t>
            </a:r>
          </a:p>
        </p:txBody>
      </p:sp>
    </p:spTree>
    <p:extLst>
      <p:ext uri="{BB962C8B-B14F-4D97-AF65-F5344CB8AC3E}">
        <p14:creationId xmlns:p14="http://schemas.microsoft.com/office/powerpoint/2010/main" val="1281341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072ACD9-BB4B-469A-A1C4-313CDF3D0047}"/>
              </a:ext>
            </a:extLst>
          </p:cNvPr>
          <p:cNvSpPr>
            <a:spLocks noGrp="1"/>
          </p:cNvSpPr>
          <p:nvPr>
            <p:ph idx="1"/>
          </p:nvPr>
        </p:nvSpPr>
        <p:spPr>
          <a:xfrm>
            <a:off x="609600" y="1285861"/>
            <a:ext cx="10972800" cy="4840303"/>
          </a:xfrm>
        </p:spPr>
        <p:txBody>
          <a:bodyPr/>
          <a:lstStyle/>
          <a:p>
            <a:pPr lvl="1"/>
            <a:r>
              <a:rPr lang="en-US" dirty="0"/>
              <a:t>Factory-open in inventor, the 3D assembly of the cell is built automatically. </a:t>
            </a:r>
          </a:p>
          <a:p>
            <a:pPr lvl="1"/>
            <a:r>
              <a:rPr lang="en-US" dirty="0"/>
              <a:t>If the 3D model is changed or replaced, the 2D model will be updated. </a:t>
            </a:r>
          </a:p>
          <a:p>
            <a:pPr lvl="1"/>
            <a:r>
              <a:rPr lang="en-US" dirty="0"/>
              <a:t>If the 2D model is replaced or its location is changed, the 3D model will be updated. </a:t>
            </a:r>
          </a:p>
          <a:p>
            <a:pPr lvl="1"/>
            <a:endParaRPr lang="en-US" dirty="0"/>
          </a:p>
        </p:txBody>
      </p:sp>
      <p:sp>
        <p:nvSpPr>
          <p:cNvPr id="4" name="灯片编号占位符 3">
            <a:extLst>
              <a:ext uri="{FF2B5EF4-FFF2-40B4-BE49-F238E27FC236}">
                <a16:creationId xmlns:a16="http://schemas.microsoft.com/office/drawing/2014/main" id="{141378F0-C1B9-43B4-96C3-32A4D8221389}"/>
              </a:ext>
            </a:extLst>
          </p:cNvPr>
          <p:cNvSpPr>
            <a:spLocks noGrp="1"/>
          </p:cNvSpPr>
          <p:nvPr>
            <p:ph type="sldNum" sz="quarter" idx="12"/>
          </p:nvPr>
        </p:nvSpPr>
        <p:spPr/>
        <p:txBody>
          <a:bodyPr/>
          <a:lstStyle/>
          <a:p>
            <a:fld id="{F15E9139-A00B-4B2A-98A6-095DC08F1345}" type="slidenum">
              <a:rPr lang="zh-CN" altLang="en-US" smtClean="0"/>
              <a:pPr/>
              <a:t>17</a:t>
            </a:fld>
            <a:endParaRPr lang="zh-CN" altLang="en-US"/>
          </a:p>
        </p:txBody>
      </p:sp>
      <p:sp>
        <p:nvSpPr>
          <p:cNvPr id="5" name="标题 2">
            <a:extLst>
              <a:ext uri="{FF2B5EF4-FFF2-40B4-BE49-F238E27FC236}">
                <a16:creationId xmlns:a16="http://schemas.microsoft.com/office/drawing/2014/main" id="{91BE2C38-7504-492C-B66D-8AB35F729613}"/>
              </a:ext>
            </a:extLst>
          </p:cNvPr>
          <p:cNvSpPr>
            <a:spLocks noGrp="1"/>
          </p:cNvSpPr>
          <p:nvPr>
            <p:ph type="title"/>
          </p:nvPr>
        </p:nvSpPr>
        <p:spPr>
          <a:xfrm>
            <a:off x="666712" y="142852"/>
            <a:ext cx="10763325" cy="725470"/>
          </a:xfrm>
        </p:spPr>
        <p:txBody>
          <a:bodyPr vert="horz" lIns="91440" tIns="45720" rIns="91440" bIns="45720" rtlCol="0" anchor="ctr">
            <a:normAutofit/>
          </a:bodyPr>
          <a:lstStyle/>
          <a:p>
            <a:r>
              <a:rPr lang="en-US" altLang="zh-CN" dirty="0"/>
              <a:t>1.2 2D/3D linkage design </a:t>
            </a:r>
            <a:endParaRPr lang="en-US" dirty="0"/>
          </a:p>
        </p:txBody>
      </p:sp>
      <p:pic>
        <p:nvPicPr>
          <p:cNvPr id="9" name="图片 8">
            <a:extLst>
              <a:ext uri="{FF2B5EF4-FFF2-40B4-BE49-F238E27FC236}">
                <a16:creationId xmlns:a16="http://schemas.microsoft.com/office/drawing/2014/main" id="{F0E47E39-BC18-4E72-A5B9-077DE4C7EDB6}"/>
              </a:ext>
            </a:extLst>
          </p:cNvPr>
          <p:cNvPicPr>
            <a:picLocks noChangeAspect="1"/>
          </p:cNvPicPr>
          <p:nvPr/>
        </p:nvPicPr>
        <p:blipFill>
          <a:blip r:embed="rId2"/>
          <a:stretch>
            <a:fillRect/>
          </a:stretch>
        </p:blipFill>
        <p:spPr>
          <a:xfrm>
            <a:off x="0" y="2443460"/>
            <a:ext cx="12192000" cy="4066878"/>
          </a:xfrm>
          <a:prstGeom prst="rect">
            <a:avLst/>
          </a:prstGeom>
        </p:spPr>
      </p:pic>
    </p:spTree>
    <p:extLst>
      <p:ext uri="{BB962C8B-B14F-4D97-AF65-F5344CB8AC3E}">
        <p14:creationId xmlns:p14="http://schemas.microsoft.com/office/powerpoint/2010/main" val="3363450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072ACD9-BB4B-469A-A1C4-313CDF3D0047}"/>
              </a:ext>
            </a:extLst>
          </p:cNvPr>
          <p:cNvSpPr>
            <a:spLocks noGrp="1"/>
          </p:cNvSpPr>
          <p:nvPr>
            <p:ph idx="1"/>
          </p:nvPr>
        </p:nvSpPr>
        <p:spPr>
          <a:xfrm>
            <a:off x="609600" y="1285861"/>
            <a:ext cx="10972800" cy="5311491"/>
          </a:xfrm>
        </p:spPr>
        <p:txBody>
          <a:bodyPr>
            <a:normAutofit/>
          </a:bodyPr>
          <a:lstStyle/>
          <a:p>
            <a:r>
              <a:rPr lang="en-US" dirty="0"/>
              <a:t>The survey and layout design.</a:t>
            </a:r>
          </a:p>
          <a:p>
            <a:pPr lvl="1"/>
            <a:r>
              <a:rPr lang="en-US" dirty="0"/>
              <a:t>We need the magnet </a:t>
            </a:r>
            <a:r>
              <a:rPr lang="en-US" dirty="0">
                <a:solidFill>
                  <a:srgbClr val="FF0000"/>
                </a:solidFill>
              </a:rPr>
              <a:t>in/out</a:t>
            </a:r>
            <a:r>
              <a:rPr lang="zh-CN" altLang="en-US" dirty="0">
                <a:solidFill>
                  <a:srgbClr val="FF0000"/>
                </a:solidFill>
              </a:rPr>
              <a:t> </a:t>
            </a:r>
            <a:r>
              <a:rPr lang="en-US" altLang="zh-CN" dirty="0">
                <a:solidFill>
                  <a:srgbClr val="FF0000"/>
                </a:solidFill>
              </a:rPr>
              <a:t>points</a:t>
            </a:r>
            <a:r>
              <a:rPr lang="en-US" altLang="zh-CN" dirty="0"/>
              <a:t>, then we can map them to the 3D models. There maybe some discussions and modifications of the survey points (not the survey design). We are pushing it!</a:t>
            </a:r>
          </a:p>
          <a:p>
            <a:pPr lvl="1"/>
            <a:r>
              <a:rPr lang="en-US" dirty="0"/>
              <a:t>The layout design has </a:t>
            </a:r>
            <a:r>
              <a:rPr lang="en-US" dirty="0">
                <a:solidFill>
                  <a:srgbClr val="FF0000"/>
                </a:solidFill>
              </a:rPr>
              <a:t>strong correlation </a:t>
            </a:r>
            <a:r>
              <a:rPr lang="en-US" dirty="0"/>
              <a:t>with the installation, alignment and hardware design, not just a simple work of drawing.</a:t>
            </a:r>
            <a:r>
              <a:rPr lang="en-US" dirty="0">
                <a:sym typeface="Wingdings" panose="05000000000000000000" pitchFamily="2" charset="2"/>
              </a:rPr>
              <a:t> Two people are working on it, </a:t>
            </a:r>
            <a:r>
              <a:rPr lang="en-US" dirty="0" err="1">
                <a:sym typeface="Wingdings" panose="05000000000000000000" pitchFamily="2" charset="2"/>
              </a:rPr>
              <a:t>Haijing</a:t>
            </a:r>
            <a:r>
              <a:rPr lang="en-US" dirty="0">
                <a:sym typeface="Wingdings" panose="05000000000000000000" pitchFamily="2" charset="2"/>
              </a:rPr>
              <a:t> Wang for Collider and </a:t>
            </a:r>
            <a:r>
              <a:rPr lang="en-US" dirty="0" err="1">
                <a:sym typeface="Wingdings" panose="05000000000000000000" pitchFamily="2" charset="2"/>
              </a:rPr>
              <a:t>Siyu</a:t>
            </a:r>
            <a:r>
              <a:rPr lang="en-US" dirty="0">
                <a:sym typeface="Wingdings" panose="05000000000000000000" pitchFamily="2" charset="2"/>
              </a:rPr>
              <a:t> Chen for injector. We are pushing it!</a:t>
            </a:r>
          </a:p>
          <a:p>
            <a:pPr lvl="1"/>
            <a:r>
              <a:rPr lang="en-US" dirty="0">
                <a:sym typeface="Wingdings" panose="05000000000000000000" pitchFamily="2" charset="2"/>
              </a:rPr>
              <a:t>How to name the elements?</a:t>
            </a:r>
          </a:p>
        </p:txBody>
      </p:sp>
      <p:sp>
        <p:nvSpPr>
          <p:cNvPr id="4" name="灯片编号占位符 3">
            <a:extLst>
              <a:ext uri="{FF2B5EF4-FFF2-40B4-BE49-F238E27FC236}">
                <a16:creationId xmlns:a16="http://schemas.microsoft.com/office/drawing/2014/main" id="{141378F0-C1B9-43B4-96C3-32A4D8221389}"/>
              </a:ext>
            </a:extLst>
          </p:cNvPr>
          <p:cNvSpPr>
            <a:spLocks noGrp="1"/>
          </p:cNvSpPr>
          <p:nvPr>
            <p:ph type="sldNum" sz="quarter" idx="12"/>
          </p:nvPr>
        </p:nvSpPr>
        <p:spPr/>
        <p:txBody>
          <a:bodyPr/>
          <a:lstStyle/>
          <a:p>
            <a:fld id="{F15E9139-A00B-4B2A-98A6-095DC08F1345}" type="slidenum">
              <a:rPr lang="zh-CN" altLang="en-US" smtClean="0"/>
              <a:pPr/>
              <a:t>18</a:t>
            </a:fld>
            <a:endParaRPr lang="zh-CN" altLang="en-US"/>
          </a:p>
        </p:txBody>
      </p:sp>
      <p:sp>
        <p:nvSpPr>
          <p:cNvPr id="5" name="标题 2">
            <a:extLst>
              <a:ext uri="{FF2B5EF4-FFF2-40B4-BE49-F238E27FC236}">
                <a16:creationId xmlns:a16="http://schemas.microsoft.com/office/drawing/2014/main" id="{91BE2C38-7504-492C-B66D-8AB35F729613}"/>
              </a:ext>
            </a:extLst>
          </p:cNvPr>
          <p:cNvSpPr>
            <a:spLocks noGrp="1"/>
          </p:cNvSpPr>
          <p:nvPr>
            <p:ph type="title"/>
          </p:nvPr>
        </p:nvSpPr>
        <p:spPr>
          <a:xfrm>
            <a:off x="666712" y="142852"/>
            <a:ext cx="10763325" cy="725470"/>
          </a:xfrm>
        </p:spPr>
        <p:txBody>
          <a:bodyPr vert="horz" lIns="91440" tIns="45720" rIns="91440" bIns="45720" rtlCol="0" anchor="ctr">
            <a:normAutofit/>
          </a:bodyPr>
          <a:lstStyle/>
          <a:p>
            <a:r>
              <a:rPr lang="en-US" altLang="zh-CN" dirty="0"/>
              <a:t>1. Layout design (problems and solutions)</a:t>
            </a:r>
            <a:endParaRPr lang="en-US" dirty="0"/>
          </a:p>
        </p:txBody>
      </p:sp>
      <p:pic>
        <p:nvPicPr>
          <p:cNvPr id="3" name="图片 2">
            <a:extLst>
              <a:ext uri="{FF2B5EF4-FFF2-40B4-BE49-F238E27FC236}">
                <a16:creationId xmlns:a16="http://schemas.microsoft.com/office/drawing/2014/main" id="{1665AE33-3B4E-49C5-87AD-C75A384C7343}"/>
              </a:ext>
            </a:extLst>
          </p:cNvPr>
          <p:cNvPicPr>
            <a:picLocks noChangeAspect="1"/>
          </p:cNvPicPr>
          <p:nvPr/>
        </p:nvPicPr>
        <p:blipFill>
          <a:blip r:embed="rId2"/>
          <a:stretch>
            <a:fillRect/>
          </a:stretch>
        </p:blipFill>
        <p:spPr>
          <a:xfrm>
            <a:off x="1301112" y="5665519"/>
            <a:ext cx="4320000" cy="690832"/>
          </a:xfrm>
          <a:prstGeom prst="rect">
            <a:avLst/>
          </a:prstGeom>
        </p:spPr>
      </p:pic>
      <p:pic>
        <p:nvPicPr>
          <p:cNvPr id="6" name="图片 5">
            <a:extLst>
              <a:ext uri="{FF2B5EF4-FFF2-40B4-BE49-F238E27FC236}">
                <a16:creationId xmlns:a16="http://schemas.microsoft.com/office/drawing/2014/main" id="{4466441A-9C59-4BDD-8DEB-C5E4E6A7B0EF}"/>
              </a:ext>
            </a:extLst>
          </p:cNvPr>
          <p:cNvPicPr>
            <a:picLocks noChangeAspect="1"/>
          </p:cNvPicPr>
          <p:nvPr/>
        </p:nvPicPr>
        <p:blipFill>
          <a:blip r:embed="rId3"/>
          <a:stretch>
            <a:fillRect/>
          </a:stretch>
        </p:blipFill>
        <p:spPr>
          <a:xfrm>
            <a:off x="5490888" y="3941606"/>
            <a:ext cx="5400000" cy="2332904"/>
          </a:xfrm>
          <a:prstGeom prst="rect">
            <a:avLst/>
          </a:prstGeom>
        </p:spPr>
      </p:pic>
      <p:sp>
        <p:nvSpPr>
          <p:cNvPr id="7" name="文本框 6">
            <a:extLst>
              <a:ext uri="{FF2B5EF4-FFF2-40B4-BE49-F238E27FC236}">
                <a16:creationId xmlns:a16="http://schemas.microsoft.com/office/drawing/2014/main" id="{541C96E1-944E-4905-B7B6-F0DD6B84E837}"/>
              </a:ext>
            </a:extLst>
          </p:cNvPr>
          <p:cNvSpPr txBox="1"/>
          <p:nvPr/>
        </p:nvSpPr>
        <p:spPr>
          <a:xfrm>
            <a:off x="1559796" y="4767543"/>
            <a:ext cx="3672408" cy="646331"/>
          </a:xfrm>
          <a:prstGeom prst="rect">
            <a:avLst/>
          </a:prstGeom>
          <a:noFill/>
        </p:spPr>
        <p:txBody>
          <a:bodyPr wrap="square" rtlCol="0">
            <a:spAutoFit/>
          </a:bodyPr>
          <a:lstStyle/>
          <a:p>
            <a:r>
              <a:rPr lang="en-US" dirty="0"/>
              <a:t>HEPS </a:t>
            </a:r>
            <a:r>
              <a:rPr lang="zh-CN" altLang="en-US" dirty="0"/>
              <a:t>命名规则，由工程经理部制定下发</a:t>
            </a:r>
            <a:endParaRPr lang="en-US" dirty="0"/>
          </a:p>
        </p:txBody>
      </p:sp>
    </p:spTree>
    <p:extLst>
      <p:ext uri="{BB962C8B-B14F-4D97-AF65-F5344CB8AC3E}">
        <p14:creationId xmlns:p14="http://schemas.microsoft.com/office/powerpoint/2010/main" val="115385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072ACD9-BB4B-469A-A1C4-313CDF3D0047}"/>
              </a:ext>
            </a:extLst>
          </p:cNvPr>
          <p:cNvSpPr>
            <a:spLocks noGrp="1"/>
          </p:cNvSpPr>
          <p:nvPr>
            <p:ph idx="1"/>
          </p:nvPr>
        </p:nvSpPr>
        <p:spPr>
          <a:xfrm>
            <a:off x="609600" y="1285861"/>
            <a:ext cx="10972800" cy="5311491"/>
          </a:xfrm>
        </p:spPr>
        <p:txBody>
          <a:bodyPr>
            <a:normAutofit/>
          </a:bodyPr>
          <a:lstStyle/>
          <a:p>
            <a:r>
              <a:rPr lang="en-US" dirty="0"/>
              <a:t>The 2D/3D linkage design</a:t>
            </a:r>
          </a:p>
          <a:p>
            <a:pPr lvl="1"/>
            <a:r>
              <a:rPr lang="en-US" dirty="0"/>
              <a:t>The </a:t>
            </a:r>
            <a:r>
              <a:rPr lang="en-US" dirty="0">
                <a:solidFill>
                  <a:srgbClr val="FF0000"/>
                </a:solidFill>
              </a:rPr>
              <a:t>layer properties </a:t>
            </a:r>
            <a:r>
              <a:rPr lang="en-US" dirty="0"/>
              <a:t>can be defined. We can make magnets and supports as different resources, and assemble them in 2D drawings, then we can get and export some point information like pedestal installation coordinates. But this make the magnets and supports all appeared in the 2D drawing with no hidden lines </a:t>
            </a:r>
            <a:r>
              <a:rPr lang="en-US" dirty="0">
                <a:sym typeface="Wingdings" panose="05000000000000000000" pitchFamily="2" charset="2"/>
              </a:rPr>
              <a:t>ugly!</a:t>
            </a:r>
            <a:r>
              <a:rPr lang="en-US" dirty="0"/>
              <a:t> </a:t>
            </a:r>
          </a:p>
          <a:p>
            <a:pPr lvl="1"/>
            <a:r>
              <a:rPr lang="en-US" dirty="0"/>
              <a:t>We tried to use BIM to make the model </a:t>
            </a:r>
            <a:r>
              <a:rPr lang="en-US" dirty="0">
                <a:solidFill>
                  <a:srgbClr val="FF0000"/>
                </a:solidFill>
              </a:rPr>
              <a:t>more lighter</a:t>
            </a:r>
            <a:r>
              <a:rPr lang="en-US" dirty="0"/>
              <a:t>, but it may hide some important components such as adjusting mechanics. </a:t>
            </a:r>
            <a:r>
              <a:rPr lang="en-US" dirty="0">
                <a:sym typeface="Wingdings" panose="05000000000000000000" pitchFamily="2" charset="2"/>
              </a:rPr>
              <a:t>We are trying to find solutions!</a:t>
            </a:r>
          </a:p>
          <a:p>
            <a:r>
              <a:rPr lang="en-US" dirty="0">
                <a:sym typeface="Wingdings" panose="05000000000000000000" pitchFamily="2" charset="2"/>
              </a:rPr>
              <a:t>Other problems</a:t>
            </a:r>
          </a:p>
          <a:p>
            <a:pPr lvl="1"/>
            <a:r>
              <a:rPr lang="en-US" dirty="0">
                <a:sym typeface="Wingdings" panose="05000000000000000000" pitchFamily="2" charset="2"/>
              </a:rPr>
              <a:t>CEPC is such a big project. The layout is big too. </a:t>
            </a:r>
            <a:r>
              <a:rPr lang="en-US" dirty="0">
                <a:solidFill>
                  <a:srgbClr val="FF0000"/>
                </a:solidFill>
                <a:sym typeface="Wingdings" panose="05000000000000000000" pitchFamily="2" charset="2"/>
              </a:rPr>
              <a:t>Computer lag </a:t>
            </a:r>
            <a:r>
              <a:rPr lang="en-US" dirty="0">
                <a:sym typeface="Wingdings" panose="05000000000000000000" pitchFamily="2" charset="2"/>
              </a:rPr>
              <a:t>reduces work efficiency. </a:t>
            </a:r>
            <a:endParaRPr lang="en-US" dirty="0"/>
          </a:p>
        </p:txBody>
      </p:sp>
      <p:sp>
        <p:nvSpPr>
          <p:cNvPr id="4" name="灯片编号占位符 3">
            <a:extLst>
              <a:ext uri="{FF2B5EF4-FFF2-40B4-BE49-F238E27FC236}">
                <a16:creationId xmlns:a16="http://schemas.microsoft.com/office/drawing/2014/main" id="{141378F0-C1B9-43B4-96C3-32A4D8221389}"/>
              </a:ext>
            </a:extLst>
          </p:cNvPr>
          <p:cNvSpPr>
            <a:spLocks noGrp="1"/>
          </p:cNvSpPr>
          <p:nvPr>
            <p:ph type="sldNum" sz="quarter" idx="12"/>
          </p:nvPr>
        </p:nvSpPr>
        <p:spPr/>
        <p:txBody>
          <a:bodyPr/>
          <a:lstStyle/>
          <a:p>
            <a:fld id="{F15E9139-A00B-4B2A-98A6-095DC08F1345}" type="slidenum">
              <a:rPr lang="zh-CN" altLang="en-US" smtClean="0"/>
              <a:pPr/>
              <a:t>19</a:t>
            </a:fld>
            <a:endParaRPr lang="zh-CN" altLang="en-US"/>
          </a:p>
        </p:txBody>
      </p:sp>
      <p:sp>
        <p:nvSpPr>
          <p:cNvPr id="5" name="标题 2">
            <a:extLst>
              <a:ext uri="{FF2B5EF4-FFF2-40B4-BE49-F238E27FC236}">
                <a16:creationId xmlns:a16="http://schemas.microsoft.com/office/drawing/2014/main" id="{91BE2C38-7504-492C-B66D-8AB35F729613}"/>
              </a:ext>
            </a:extLst>
          </p:cNvPr>
          <p:cNvSpPr>
            <a:spLocks noGrp="1"/>
          </p:cNvSpPr>
          <p:nvPr>
            <p:ph type="title"/>
          </p:nvPr>
        </p:nvSpPr>
        <p:spPr>
          <a:xfrm>
            <a:off x="666712" y="142852"/>
            <a:ext cx="10763325" cy="725470"/>
          </a:xfrm>
        </p:spPr>
        <p:txBody>
          <a:bodyPr vert="horz" lIns="91440" tIns="45720" rIns="91440" bIns="45720" rtlCol="0" anchor="ctr">
            <a:normAutofit/>
          </a:bodyPr>
          <a:lstStyle/>
          <a:p>
            <a:r>
              <a:rPr lang="en-US" altLang="zh-CN" dirty="0"/>
              <a:t>1. Layout design (problems and solutions)</a:t>
            </a:r>
            <a:endParaRPr lang="en-US" dirty="0"/>
          </a:p>
        </p:txBody>
      </p:sp>
    </p:spTree>
    <p:extLst>
      <p:ext uri="{BB962C8B-B14F-4D97-AF65-F5344CB8AC3E}">
        <p14:creationId xmlns:p14="http://schemas.microsoft.com/office/powerpoint/2010/main" val="2102323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335360" y="1412776"/>
            <a:ext cx="10578570" cy="4747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1. Accelerator survey</a:t>
            </a:r>
          </a:p>
          <a:p>
            <a:pPr lvl="1">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1.1 Layout design</a:t>
            </a:r>
          </a:p>
          <a:p>
            <a:pPr lvl="1">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1.2 2D/3D linkage design </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2. Mechanical design progresses</a:t>
            </a:r>
          </a:p>
          <a:p>
            <a:pPr lvl="1">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2.1 Tunnel mockup</a:t>
            </a:r>
          </a:p>
          <a:p>
            <a:pPr lvl="1">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2.2 High accuracy automatic adjusting and alignment system</a:t>
            </a:r>
          </a:p>
          <a:p>
            <a:pPr lvl="1">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2.3 Vibration test</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3. Summary</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F8F96EA-8C84-4F49-9337-6D534433CBE9}"/>
              </a:ext>
            </a:extLst>
          </p:cNvPr>
          <p:cNvPicPr>
            <a:picLocks noChangeAspect="1"/>
          </p:cNvPicPr>
          <p:nvPr/>
        </p:nvPicPr>
        <p:blipFill>
          <a:blip r:embed="rId3"/>
          <a:stretch>
            <a:fillRect/>
          </a:stretch>
        </p:blipFill>
        <p:spPr>
          <a:xfrm>
            <a:off x="0" y="3861048"/>
            <a:ext cx="12192000" cy="2798496"/>
          </a:xfrm>
          <a:prstGeom prst="rect">
            <a:avLst/>
          </a:prstGeom>
        </p:spPr>
      </p:pic>
      <p:sp>
        <p:nvSpPr>
          <p:cNvPr id="2" name="内容占位符 1">
            <a:extLst>
              <a:ext uri="{FF2B5EF4-FFF2-40B4-BE49-F238E27FC236}">
                <a16:creationId xmlns:a16="http://schemas.microsoft.com/office/drawing/2014/main" id="{8E691D86-C45B-48EE-9B37-49A33555C2E1}"/>
              </a:ext>
            </a:extLst>
          </p:cNvPr>
          <p:cNvSpPr>
            <a:spLocks noGrp="1"/>
          </p:cNvSpPr>
          <p:nvPr>
            <p:ph idx="1"/>
          </p:nvPr>
        </p:nvSpPr>
        <p:spPr>
          <a:xfrm>
            <a:off x="609600" y="1285861"/>
            <a:ext cx="11247040" cy="4840303"/>
          </a:xfrm>
        </p:spPr>
        <p:txBody>
          <a:bodyPr>
            <a:normAutofit/>
          </a:bodyPr>
          <a:lstStyle/>
          <a:p>
            <a:r>
              <a:rPr lang="en-US" altLang="zh-CN" sz="2800" dirty="0"/>
              <a:t>Progress of displaying models</a:t>
            </a:r>
          </a:p>
          <a:p>
            <a:pPr lvl="1"/>
            <a:r>
              <a:rPr lang="en-US" altLang="zh-CN" dirty="0"/>
              <a:t>Design review: 24.8.16</a:t>
            </a:r>
          </a:p>
          <a:p>
            <a:pPr lvl="1"/>
            <a:r>
              <a:rPr lang="en-US" altLang="zh-CN" dirty="0"/>
              <a:t>Initial draft of bidding documents: 24.10.1</a:t>
            </a:r>
          </a:p>
          <a:p>
            <a:pPr lvl="1"/>
            <a:r>
              <a:rPr lang="en-US" altLang="zh-CN" dirty="0"/>
              <a:t>Pre-bid meeting: 24.12.18</a:t>
            </a:r>
          </a:p>
          <a:p>
            <a:pPr lvl="1"/>
            <a:r>
              <a:rPr lang="en-US" altLang="zh-CN" dirty="0"/>
              <a:t>Now: waiting for putting it on the web for bidding</a:t>
            </a:r>
          </a:p>
        </p:txBody>
      </p:sp>
      <p:sp>
        <p:nvSpPr>
          <p:cNvPr id="5" name="灯片编号占位符 4">
            <a:extLst>
              <a:ext uri="{FF2B5EF4-FFF2-40B4-BE49-F238E27FC236}">
                <a16:creationId xmlns:a16="http://schemas.microsoft.com/office/drawing/2014/main" id="{2540B88A-BB71-4649-927F-49F9BB592320}"/>
              </a:ext>
            </a:extLst>
          </p:cNvPr>
          <p:cNvSpPr>
            <a:spLocks noGrp="1"/>
          </p:cNvSpPr>
          <p:nvPr>
            <p:ph type="sldNum" sz="quarter" idx="12"/>
          </p:nvPr>
        </p:nvSpPr>
        <p:spPr/>
        <p:txBody>
          <a:bodyPr/>
          <a:lstStyle/>
          <a:p>
            <a:fld id="{F15E9139-A00B-4B2A-98A6-095DC08F1345}" type="slidenum">
              <a:rPr lang="zh-CN" altLang="en-US" smtClean="0"/>
              <a:pPr/>
              <a:t>20</a:t>
            </a:fld>
            <a:endParaRPr lang="zh-CN" altLang="en-US"/>
          </a:p>
        </p:txBody>
      </p:sp>
      <p:sp>
        <p:nvSpPr>
          <p:cNvPr id="12" name="标题 2">
            <a:extLst>
              <a:ext uri="{FF2B5EF4-FFF2-40B4-BE49-F238E27FC236}">
                <a16:creationId xmlns:a16="http://schemas.microsoft.com/office/drawing/2014/main" id="{59C13907-08A3-4784-BAAA-8999F452C6B0}"/>
              </a:ext>
            </a:extLst>
          </p:cNvPr>
          <p:cNvSpPr>
            <a:spLocks noGrp="1"/>
          </p:cNvSpPr>
          <p:nvPr>
            <p:ph type="title"/>
          </p:nvPr>
        </p:nvSpPr>
        <p:spPr>
          <a:xfrm>
            <a:off x="666712" y="142852"/>
            <a:ext cx="10763325" cy="725470"/>
          </a:xfrm>
        </p:spPr>
        <p:txBody>
          <a:bodyPr vert="horz" lIns="91440" tIns="45720" rIns="91440" bIns="45720" rtlCol="0" anchor="ctr">
            <a:normAutofit/>
          </a:bodyPr>
          <a:lstStyle/>
          <a:p>
            <a:r>
              <a:rPr lang="en-US" altLang="zh-CN" dirty="0"/>
              <a:t>2.1 Tunnel mockup</a:t>
            </a:r>
          </a:p>
        </p:txBody>
      </p:sp>
    </p:spTree>
    <p:extLst>
      <p:ext uri="{BB962C8B-B14F-4D97-AF65-F5344CB8AC3E}">
        <p14:creationId xmlns:p14="http://schemas.microsoft.com/office/powerpoint/2010/main" val="3011679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8301A1D-71CE-4A60-BF65-E9C1B1A3E9CC}"/>
              </a:ext>
            </a:extLst>
          </p:cNvPr>
          <p:cNvSpPr>
            <a:spLocks noGrp="1"/>
          </p:cNvSpPr>
          <p:nvPr>
            <p:ph type="title"/>
          </p:nvPr>
        </p:nvSpPr>
        <p:spPr/>
        <p:txBody>
          <a:bodyPr>
            <a:normAutofit/>
          </a:bodyPr>
          <a:lstStyle/>
          <a:p>
            <a:r>
              <a:rPr lang="en-US" altLang="zh-CN" dirty="0"/>
              <a:t>2.1 Tunnel mockup</a:t>
            </a:r>
            <a:endParaRPr lang="en-US" dirty="0"/>
          </a:p>
        </p:txBody>
      </p:sp>
      <p:sp>
        <p:nvSpPr>
          <p:cNvPr id="4" name="灯片编号占位符 3">
            <a:extLst>
              <a:ext uri="{FF2B5EF4-FFF2-40B4-BE49-F238E27FC236}">
                <a16:creationId xmlns:a16="http://schemas.microsoft.com/office/drawing/2014/main" id="{D160CC86-13C0-4A76-96D5-17FB1265A4C1}"/>
              </a:ext>
            </a:extLst>
          </p:cNvPr>
          <p:cNvSpPr>
            <a:spLocks noGrp="1"/>
          </p:cNvSpPr>
          <p:nvPr>
            <p:ph type="sldNum" sz="quarter" idx="12"/>
          </p:nvPr>
        </p:nvSpPr>
        <p:spPr/>
        <p:txBody>
          <a:bodyPr/>
          <a:lstStyle/>
          <a:p>
            <a:fld id="{F15E9139-A00B-4B2A-98A6-095DC08F1345}" type="slidenum">
              <a:rPr lang="zh-CN" altLang="en-US" smtClean="0"/>
              <a:pPr/>
              <a:t>21</a:t>
            </a:fld>
            <a:endParaRPr lang="zh-CN" altLang="en-US"/>
          </a:p>
        </p:txBody>
      </p:sp>
      <p:pic>
        <p:nvPicPr>
          <p:cNvPr id="19" name="图片 18">
            <a:extLst>
              <a:ext uri="{FF2B5EF4-FFF2-40B4-BE49-F238E27FC236}">
                <a16:creationId xmlns:a16="http://schemas.microsoft.com/office/drawing/2014/main" id="{8D702D7C-534A-4BBE-B9EA-7C24663CB7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70269" y="1420490"/>
            <a:ext cx="5400000" cy="1540932"/>
          </a:xfrm>
          <a:prstGeom prst="rect">
            <a:avLst/>
          </a:prstGeom>
        </p:spPr>
      </p:pic>
      <p:pic>
        <p:nvPicPr>
          <p:cNvPr id="7" name="图片 6">
            <a:extLst>
              <a:ext uri="{FF2B5EF4-FFF2-40B4-BE49-F238E27FC236}">
                <a16:creationId xmlns:a16="http://schemas.microsoft.com/office/drawing/2014/main" id="{1C064C1F-1F07-421A-80BC-076F798123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416" y="2738086"/>
            <a:ext cx="2520000" cy="2137869"/>
          </a:xfrm>
          <a:prstGeom prst="rect">
            <a:avLst/>
          </a:prstGeom>
        </p:spPr>
      </p:pic>
      <p:pic>
        <p:nvPicPr>
          <p:cNvPr id="30" name="图片 29">
            <a:extLst>
              <a:ext uri="{FF2B5EF4-FFF2-40B4-BE49-F238E27FC236}">
                <a16:creationId xmlns:a16="http://schemas.microsoft.com/office/drawing/2014/main" id="{53517689-AE6C-4CAA-A5D2-D261E7D8BC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2424" y="1174536"/>
            <a:ext cx="2160000" cy="2307846"/>
          </a:xfrm>
          <a:prstGeom prst="rect">
            <a:avLst/>
          </a:prstGeom>
        </p:spPr>
      </p:pic>
      <p:pic>
        <p:nvPicPr>
          <p:cNvPr id="31" name="图片 30">
            <a:extLst>
              <a:ext uri="{FF2B5EF4-FFF2-40B4-BE49-F238E27FC236}">
                <a16:creationId xmlns:a16="http://schemas.microsoft.com/office/drawing/2014/main" id="{9F6930C2-E3DA-4FF4-B989-7DB600A358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9416" y="2924982"/>
            <a:ext cx="2520000" cy="1666968"/>
          </a:xfrm>
          <a:prstGeom prst="rect">
            <a:avLst/>
          </a:prstGeom>
        </p:spPr>
      </p:pic>
      <p:pic>
        <p:nvPicPr>
          <p:cNvPr id="6" name="图片 5">
            <a:extLst>
              <a:ext uri="{FF2B5EF4-FFF2-40B4-BE49-F238E27FC236}">
                <a16:creationId xmlns:a16="http://schemas.microsoft.com/office/drawing/2014/main" id="{2C09EC18-FB1C-44D7-BDC9-6FD4C2EC21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444" y="1287002"/>
            <a:ext cx="4320000" cy="1763978"/>
          </a:xfrm>
          <a:prstGeom prst="rect">
            <a:avLst/>
          </a:prstGeom>
        </p:spPr>
      </p:pic>
      <p:pic>
        <p:nvPicPr>
          <p:cNvPr id="32" name="图片 31">
            <a:extLst>
              <a:ext uri="{FF2B5EF4-FFF2-40B4-BE49-F238E27FC236}">
                <a16:creationId xmlns:a16="http://schemas.microsoft.com/office/drawing/2014/main" id="{152635D8-5753-43A6-B200-D078D1D760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32466" y="2976089"/>
            <a:ext cx="1080000" cy="1464407"/>
          </a:xfrm>
          <a:prstGeom prst="rect">
            <a:avLst/>
          </a:prstGeom>
        </p:spPr>
      </p:pic>
      <p:pic>
        <p:nvPicPr>
          <p:cNvPr id="33" name="图片 32">
            <a:extLst>
              <a:ext uri="{FF2B5EF4-FFF2-40B4-BE49-F238E27FC236}">
                <a16:creationId xmlns:a16="http://schemas.microsoft.com/office/drawing/2014/main" id="{88C2F7F1-9FD2-4D3B-9ED9-235B4CD085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65516" y="3048331"/>
            <a:ext cx="2880000" cy="1525279"/>
          </a:xfrm>
          <a:prstGeom prst="rect">
            <a:avLst/>
          </a:prstGeom>
        </p:spPr>
      </p:pic>
      <p:pic>
        <p:nvPicPr>
          <p:cNvPr id="34" name="图片 33">
            <a:extLst>
              <a:ext uri="{FF2B5EF4-FFF2-40B4-BE49-F238E27FC236}">
                <a16:creationId xmlns:a16="http://schemas.microsoft.com/office/drawing/2014/main" id="{27F927F9-0E4F-4F91-8BDA-266469EF362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9416" y="4969976"/>
            <a:ext cx="3240000" cy="1543959"/>
          </a:xfrm>
          <a:prstGeom prst="rect">
            <a:avLst/>
          </a:prstGeom>
        </p:spPr>
      </p:pic>
      <p:pic>
        <p:nvPicPr>
          <p:cNvPr id="35" name="图片 34">
            <a:extLst>
              <a:ext uri="{FF2B5EF4-FFF2-40B4-BE49-F238E27FC236}">
                <a16:creationId xmlns:a16="http://schemas.microsoft.com/office/drawing/2014/main" id="{5A79E12B-2898-42B3-9A27-AF5858413B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19416" y="5004431"/>
            <a:ext cx="2160000" cy="1603525"/>
          </a:xfrm>
          <a:prstGeom prst="rect">
            <a:avLst/>
          </a:prstGeom>
        </p:spPr>
      </p:pic>
      <p:pic>
        <p:nvPicPr>
          <p:cNvPr id="36" name="图片 35">
            <a:extLst>
              <a:ext uri="{FF2B5EF4-FFF2-40B4-BE49-F238E27FC236}">
                <a16:creationId xmlns:a16="http://schemas.microsoft.com/office/drawing/2014/main" id="{F16D0BAD-98CA-46FF-B12F-9065A1D8AC2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88508" y="4875955"/>
            <a:ext cx="1080000" cy="1681580"/>
          </a:xfrm>
          <a:prstGeom prst="rect">
            <a:avLst/>
          </a:prstGeom>
        </p:spPr>
      </p:pic>
      <p:pic>
        <p:nvPicPr>
          <p:cNvPr id="37" name="图片 36">
            <a:extLst>
              <a:ext uri="{FF2B5EF4-FFF2-40B4-BE49-F238E27FC236}">
                <a16:creationId xmlns:a16="http://schemas.microsoft.com/office/drawing/2014/main" id="{EB492654-FAB2-43F1-8050-80A0D15A3D2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770143" y="4942208"/>
            <a:ext cx="1080000" cy="1505197"/>
          </a:xfrm>
          <a:prstGeom prst="rect">
            <a:avLst/>
          </a:prstGeom>
        </p:spPr>
      </p:pic>
      <p:pic>
        <p:nvPicPr>
          <p:cNvPr id="38" name="图片 37">
            <a:extLst>
              <a:ext uri="{FF2B5EF4-FFF2-40B4-BE49-F238E27FC236}">
                <a16:creationId xmlns:a16="http://schemas.microsoft.com/office/drawing/2014/main" id="{F4FD99FC-9E65-4B1F-9520-FC9B40E4AA7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53872" y="4969976"/>
            <a:ext cx="1080000" cy="1481861"/>
          </a:xfrm>
          <a:prstGeom prst="rect">
            <a:avLst/>
          </a:prstGeom>
        </p:spPr>
      </p:pic>
      <p:pic>
        <p:nvPicPr>
          <p:cNvPr id="39" name="图片 38">
            <a:extLst>
              <a:ext uri="{FF2B5EF4-FFF2-40B4-BE49-F238E27FC236}">
                <a16:creationId xmlns:a16="http://schemas.microsoft.com/office/drawing/2014/main" id="{2DFFC6F7-77B4-4BF7-BC44-D5A171D300A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080000" y="4883299"/>
            <a:ext cx="1080000" cy="1674236"/>
          </a:xfrm>
          <a:prstGeom prst="rect">
            <a:avLst/>
          </a:prstGeom>
        </p:spPr>
      </p:pic>
      <p:pic>
        <p:nvPicPr>
          <p:cNvPr id="40" name="图片 39">
            <a:extLst>
              <a:ext uri="{FF2B5EF4-FFF2-40B4-BE49-F238E27FC236}">
                <a16:creationId xmlns:a16="http://schemas.microsoft.com/office/drawing/2014/main" id="{29F084AC-24E1-425D-94C9-A22A31B2E65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348327" y="4895249"/>
            <a:ext cx="720000" cy="1607226"/>
          </a:xfrm>
          <a:prstGeom prst="rect">
            <a:avLst/>
          </a:prstGeom>
        </p:spPr>
      </p:pic>
    </p:spTree>
    <p:extLst>
      <p:ext uri="{BB962C8B-B14F-4D97-AF65-F5344CB8AC3E}">
        <p14:creationId xmlns:p14="http://schemas.microsoft.com/office/powerpoint/2010/main" val="1262857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9DBCB64-21F8-4752-B103-F71DF8F17E96}"/>
              </a:ext>
            </a:extLst>
          </p:cNvPr>
          <p:cNvSpPr>
            <a:spLocks noGrp="1"/>
          </p:cNvSpPr>
          <p:nvPr>
            <p:ph type="sldNum" sz="quarter" idx="12"/>
          </p:nvPr>
        </p:nvSpPr>
        <p:spPr/>
        <p:txBody>
          <a:bodyPr/>
          <a:lstStyle/>
          <a:p>
            <a:fld id="{F15E9139-A00B-4B2A-98A6-095DC08F1345}" type="slidenum">
              <a:rPr lang="zh-CN" altLang="en-US" smtClean="0"/>
              <a:pPr/>
              <a:t>22</a:t>
            </a:fld>
            <a:endParaRPr lang="zh-CN" altLang="en-US"/>
          </a:p>
        </p:txBody>
      </p:sp>
      <p:sp>
        <p:nvSpPr>
          <p:cNvPr id="8" name="标题 2">
            <a:extLst>
              <a:ext uri="{FF2B5EF4-FFF2-40B4-BE49-F238E27FC236}">
                <a16:creationId xmlns:a16="http://schemas.microsoft.com/office/drawing/2014/main" id="{833710B5-348F-461D-9695-4383CC491372}"/>
              </a:ext>
            </a:extLst>
          </p:cNvPr>
          <p:cNvSpPr>
            <a:spLocks noGrp="1"/>
          </p:cNvSpPr>
          <p:nvPr>
            <p:ph type="title"/>
          </p:nvPr>
        </p:nvSpPr>
        <p:spPr>
          <a:xfrm>
            <a:off x="666712" y="142852"/>
            <a:ext cx="10763325" cy="725470"/>
          </a:xfrm>
        </p:spPr>
        <p:txBody>
          <a:bodyPr vert="horz" lIns="91440" tIns="45720" rIns="91440" bIns="45720" rtlCol="0" anchor="ctr">
            <a:normAutofit/>
          </a:bodyPr>
          <a:lstStyle/>
          <a:p>
            <a:r>
              <a:rPr lang="en-US" altLang="zh-CN" dirty="0"/>
              <a:t>2.1 Tunnel mockup</a:t>
            </a:r>
            <a:endParaRPr lang="en-US" dirty="0"/>
          </a:p>
        </p:txBody>
      </p:sp>
      <p:sp>
        <p:nvSpPr>
          <p:cNvPr id="6" name="内容占位符 1">
            <a:extLst>
              <a:ext uri="{FF2B5EF4-FFF2-40B4-BE49-F238E27FC236}">
                <a16:creationId xmlns:a16="http://schemas.microsoft.com/office/drawing/2014/main" id="{52FB3595-9449-4803-89DB-15B877D41F1B}"/>
              </a:ext>
            </a:extLst>
          </p:cNvPr>
          <p:cNvSpPr txBox="1">
            <a:spLocks/>
          </p:cNvSpPr>
          <p:nvPr/>
        </p:nvSpPr>
        <p:spPr>
          <a:xfrm>
            <a:off x="609600" y="1285861"/>
            <a:ext cx="5428932" cy="4447395"/>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a:t>The supports and adjusting devices of the mockup is under developing.  </a:t>
            </a:r>
          </a:p>
          <a:p>
            <a:r>
              <a:rPr lang="zh-CN" altLang="en-US" sz="2400" dirty="0"/>
              <a:t>经费支出</a:t>
            </a:r>
            <a:r>
              <a:rPr lang="en-US" altLang="zh-CN" sz="2400" dirty="0"/>
              <a:t>118W </a:t>
            </a:r>
            <a:r>
              <a:rPr lang="zh-CN" altLang="en-US" sz="2400" dirty="0"/>
              <a:t>（</a:t>
            </a:r>
            <a:r>
              <a:rPr lang="en-US" altLang="zh-CN" sz="2400" dirty="0"/>
              <a:t>mockup</a:t>
            </a:r>
            <a:r>
              <a:rPr lang="zh-CN" altLang="en-US" sz="2400" dirty="0"/>
              <a:t>支撑及高精度准直实验设备）</a:t>
            </a:r>
            <a:endParaRPr lang="en-US" altLang="zh-CN" sz="2400" dirty="0"/>
          </a:p>
          <a:p>
            <a:pPr lvl="1"/>
            <a:r>
              <a:rPr lang="zh-CN" altLang="en-US" sz="1800" dirty="0"/>
              <a:t>螺杆支撑结构及楔块支撑结构：首台验收，批量中</a:t>
            </a:r>
            <a:endParaRPr lang="en-US" altLang="zh-CN" sz="1800" dirty="0"/>
          </a:p>
          <a:p>
            <a:pPr lvl="1"/>
            <a:r>
              <a:rPr lang="zh-CN" altLang="en-US" sz="1800" dirty="0"/>
              <a:t>基座：养护中</a:t>
            </a:r>
            <a:endParaRPr lang="en-US" altLang="zh-CN" sz="1800" dirty="0"/>
          </a:p>
          <a:p>
            <a:pPr lvl="1"/>
            <a:r>
              <a:rPr lang="zh-CN" altLang="en-US" sz="1800" dirty="0"/>
              <a:t>高精度准直实验设备：预计今年中开始部分验收及整体集成</a:t>
            </a:r>
            <a:endParaRPr lang="en-US" altLang="zh-CN" sz="1800" dirty="0"/>
          </a:p>
        </p:txBody>
      </p:sp>
      <p:pic>
        <p:nvPicPr>
          <p:cNvPr id="2" name="图片 1">
            <a:extLst>
              <a:ext uri="{FF2B5EF4-FFF2-40B4-BE49-F238E27FC236}">
                <a16:creationId xmlns:a16="http://schemas.microsoft.com/office/drawing/2014/main" id="{A41E7001-78EF-4B1E-86D2-E33F41FC6B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87825" y="1889479"/>
            <a:ext cx="2520000" cy="1356924"/>
          </a:xfrm>
          <a:prstGeom prst="rect">
            <a:avLst/>
          </a:prstGeom>
        </p:spPr>
      </p:pic>
      <p:pic>
        <p:nvPicPr>
          <p:cNvPr id="3" name="图片 2">
            <a:extLst>
              <a:ext uri="{FF2B5EF4-FFF2-40B4-BE49-F238E27FC236}">
                <a16:creationId xmlns:a16="http://schemas.microsoft.com/office/drawing/2014/main" id="{8DDC5B0F-C526-4B58-BEBC-3FB28B8F9C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32584" y="1879631"/>
            <a:ext cx="2520000" cy="1482318"/>
          </a:xfrm>
          <a:prstGeom prst="rect">
            <a:avLst/>
          </a:prstGeom>
        </p:spPr>
      </p:pic>
      <p:pic>
        <p:nvPicPr>
          <p:cNvPr id="11" name="图片 10">
            <a:extLst>
              <a:ext uri="{FF2B5EF4-FFF2-40B4-BE49-F238E27FC236}">
                <a16:creationId xmlns:a16="http://schemas.microsoft.com/office/drawing/2014/main" id="{3CB9BF5D-B4C9-4907-8614-3D2FEE4717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87825" y="3327849"/>
            <a:ext cx="2520000" cy="1703634"/>
          </a:xfrm>
          <a:prstGeom prst="rect">
            <a:avLst/>
          </a:prstGeom>
        </p:spPr>
      </p:pic>
      <p:pic>
        <p:nvPicPr>
          <p:cNvPr id="14" name="图片 13">
            <a:extLst>
              <a:ext uri="{FF2B5EF4-FFF2-40B4-BE49-F238E27FC236}">
                <a16:creationId xmlns:a16="http://schemas.microsoft.com/office/drawing/2014/main" id="{BCEAAFD6-8AE9-4DC2-A9E5-69115F0282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29086" y="3349205"/>
            <a:ext cx="2520000" cy="1693217"/>
          </a:xfrm>
          <a:prstGeom prst="rect">
            <a:avLst/>
          </a:prstGeom>
        </p:spPr>
      </p:pic>
      <p:pic>
        <p:nvPicPr>
          <p:cNvPr id="9" name="图片 8">
            <a:extLst>
              <a:ext uri="{FF2B5EF4-FFF2-40B4-BE49-F238E27FC236}">
                <a16:creationId xmlns:a16="http://schemas.microsoft.com/office/drawing/2014/main" id="{7D567220-48BF-4A42-915B-1C960281AA4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25588" y="5031483"/>
            <a:ext cx="2520000" cy="1667820"/>
          </a:xfrm>
          <a:prstGeom prst="rect">
            <a:avLst/>
          </a:prstGeom>
        </p:spPr>
      </p:pic>
      <p:pic>
        <p:nvPicPr>
          <p:cNvPr id="16" name="图片 15">
            <a:extLst>
              <a:ext uri="{FF2B5EF4-FFF2-40B4-BE49-F238E27FC236}">
                <a16:creationId xmlns:a16="http://schemas.microsoft.com/office/drawing/2014/main" id="{59758E22-CCA4-48B9-9FF8-5E509224E1D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75299" y="5082738"/>
            <a:ext cx="2520000" cy="1565309"/>
          </a:xfrm>
          <a:prstGeom prst="rect">
            <a:avLst/>
          </a:prstGeom>
        </p:spPr>
      </p:pic>
    </p:spTree>
    <p:extLst>
      <p:ext uri="{BB962C8B-B14F-4D97-AF65-F5344CB8AC3E}">
        <p14:creationId xmlns:p14="http://schemas.microsoft.com/office/powerpoint/2010/main" val="2445717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9DBCB64-21F8-4752-B103-F71DF8F17E96}"/>
              </a:ext>
            </a:extLst>
          </p:cNvPr>
          <p:cNvSpPr>
            <a:spLocks noGrp="1"/>
          </p:cNvSpPr>
          <p:nvPr>
            <p:ph type="sldNum" sz="quarter" idx="12"/>
          </p:nvPr>
        </p:nvSpPr>
        <p:spPr/>
        <p:txBody>
          <a:bodyPr/>
          <a:lstStyle/>
          <a:p>
            <a:fld id="{F15E9139-A00B-4B2A-98A6-095DC08F1345}" type="slidenum">
              <a:rPr lang="zh-CN" altLang="en-US" smtClean="0"/>
              <a:pPr/>
              <a:t>23</a:t>
            </a:fld>
            <a:endParaRPr lang="zh-CN" altLang="en-US"/>
          </a:p>
        </p:txBody>
      </p:sp>
      <p:sp>
        <p:nvSpPr>
          <p:cNvPr id="8" name="标题 2">
            <a:extLst>
              <a:ext uri="{FF2B5EF4-FFF2-40B4-BE49-F238E27FC236}">
                <a16:creationId xmlns:a16="http://schemas.microsoft.com/office/drawing/2014/main" id="{833710B5-348F-461D-9695-4383CC491372}"/>
              </a:ext>
            </a:extLst>
          </p:cNvPr>
          <p:cNvSpPr>
            <a:spLocks noGrp="1"/>
          </p:cNvSpPr>
          <p:nvPr>
            <p:ph type="title"/>
          </p:nvPr>
        </p:nvSpPr>
        <p:spPr>
          <a:xfrm>
            <a:off x="666712" y="142852"/>
            <a:ext cx="10763325" cy="725470"/>
          </a:xfrm>
        </p:spPr>
        <p:txBody>
          <a:bodyPr vert="horz" lIns="91440" tIns="45720" rIns="91440" bIns="45720" rtlCol="0" anchor="ctr">
            <a:normAutofit/>
          </a:bodyPr>
          <a:lstStyle/>
          <a:p>
            <a:r>
              <a:rPr lang="en-US" altLang="zh-CN" dirty="0"/>
              <a:t>2.1 Tunnel mockup</a:t>
            </a:r>
            <a:endParaRPr lang="en-US" dirty="0"/>
          </a:p>
        </p:txBody>
      </p:sp>
      <p:sp>
        <p:nvSpPr>
          <p:cNvPr id="6" name="内容占位符 1">
            <a:extLst>
              <a:ext uri="{FF2B5EF4-FFF2-40B4-BE49-F238E27FC236}">
                <a16:creationId xmlns:a16="http://schemas.microsoft.com/office/drawing/2014/main" id="{52FB3595-9449-4803-89DB-15B877D41F1B}"/>
              </a:ext>
            </a:extLst>
          </p:cNvPr>
          <p:cNvSpPr txBox="1">
            <a:spLocks/>
          </p:cNvSpPr>
          <p:nvPr/>
        </p:nvSpPr>
        <p:spPr>
          <a:xfrm>
            <a:off x="609599" y="1285861"/>
            <a:ext cx="4644183" cy="5429287"/>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a:t>Comparing with FCC mockup</a:t>
            </a:r>
          </a:p>
          <a:p>
            <a:pPr lvl="1"/>
            <a:r>
              <a:rPr lang="en-US" altLang="zh-CN" sz="2000" dirty="0"/>
              <a:t>The support method of Booster</a:t>
            </a:r>
          </a:p>
          <a:p>
            <a:pPr lvl="1"/>
            <a:r>
              <a:rPr lang="en-US" altLang="zh-CN" sz="2000" dirty="0">
                <a:solidFill>
                  <a:srgbClr val="FF0000"/>
                </a:solidFill>
              </a:rPr>
              <a:t>Support points </a:t>
            </a:r>
            <a:r>
              <a:rPr lang="en-US" altLang="zh-CN" sz="2000" dirty="0"/>
              <a:t>of long dipoles. CEPC has four according to the deformation optimization. We think maybe it can be decreased. The magnet colleague (Mei Yang) is assessing it.</a:t>
            </a:r>
          </a:p>
          <a:p>
            <a:pPr lvl="1"/>
            <a:r>
              <a:rPr lang="en-US" altLang="zh-CN" sz="2000" dirty="0"/>
              <a:t>If we use FCC method</a:t>
            </a:r>
          </a:p>
          <a:p>
            <a:pPr lvl="2"/>
            <a:r>
              <a:rPr lang="en-US" altLang="zh-CN" sz="2000" dirty="0"/>
              <a:t>Higher beam height (CEPC 0.8m)</a:t>
            </a:r>
          </a:p>
          <a:p>
            <a:pPr lvl="2"/>
            <a:r>
              <a:rPr lang="en-US" altLang="zh-CN" sz="2000" dirty="0"/>
              <a:t>Wider tunnel </a:t>
            </a:r>
          </a:p>
          <a:p>
            <a:pPr lvl="2"/>
            <a:r>
              <a:rPr lang="en-US" altLang="zh-CN" sz="2000" dirty="0"/>
              <a:t>Easy installation of Booster</a:t>
            </a:r>
          </a:p>
          <a:p>
            <a:pPr lvl="2"/>
            <a:r>
              <a:rPr lang="en-US" altLang="zh-CN" sz="2000" dirty="0"/>
              <a:t>Less worry about tunnel waterproof</a:t>
            </a:r>
          </a:p>
        </p:txBody>
      </p:sp>
      <p:pic>
        <p:nvPicPr>
          <p:cNvPr id="5" name="图片 4">
            <a:extLst>
              <a:ext uri="{FF2B5EF4-FFF2-40B4-BE49-F238E27FC236}">
                <a16:creationId xmlns:a16="http://schemas.microsoft.com/office/drawing/2014/main" id="{AEC65AB2-1906-4996-BA7D-B52A87A653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3782" y="2705039"/>
            <a:ext cx="6938218" cy="3968542"/>
          </a:xfrm>
          <a:prstGeom prst="rect">
            <a:avLst/>
          </a:prstGeom>
        </p:spPr>
      </p:pic>
      <p:pic>
        <p:nvPicPr>
          <p:cNvPr id="12" name="图片 11">
            <a:extLst>
              <a:ext uri="{FF2B5EF4-FFF2-40B4-BE49-F238E27FC236}">
                <a16:creationId xmlns:a16="http://schemas.microsoft.com/office/drawing/2014/main" id="{863ED3BC-048E-4B5B-833F-B68DE61A5F41}"/>
              </a:ext>
            </a:extLst>
          </p:cNvPr>
          <p:cNvPicPr>
            <a:picLocks noChangeAspect="1"/>
          </p:cNvPicPr>
          <p:nvPr/>
        </p:nvPicPr>
        <p:blipFill>
          <a:blip r:embed="rId4"/>
          <a:stretch>
            <a:fillRect/>
          </a:stretch>
        </p:blipFill>
        <p:spPr>
          <a:xfrm>
            <a:off x="5253782" y="1178515"/>
            <a:ext cx="4320000" cy="1476000"/>
          </a:xfrm>
          <a:prstGeom prst="rect">
            <a:avLst/>
          </a:prstGeom>
        </p:spPr>
      </p:pic>
      <p:sp>
        <p:nvSpPr>
          <p:cNvPr id="13" name="文本框 12">
            <a:extLst>
              <a:ext uri="{FF2B5EF4-FFF2-40B4-BE49-F238E27FC236}">
                <a16:creationId xmlns:a16="http://schemas.microsoft.com/office/drawing/2014/main" id="{0103D974-B1D1-4581-8B02-683564447DFA}"/>
              </a:ext>
            </a:extLst>
          </p:cNvPr>
          <p:cNvSpPr txBox="1"/>
          <p:nvPr/>
        </p:nvSpPr>
        <p:spPr>
          <a:xfrm>
            <a:off x="9405331" y="1463515"/>
            <a:ext cx="2808312" cy="646331"/>
          </a:xfrm>
          <a:prstGeom prst="rect">
            <a:avLst/>
          </a:prstGeom>
          <a:noFill/>
        </p:spPr>
        <p:txBody>
          <a:bodyPr wrap="square" rtlCol="0">
            <a:spAutoFit/>
          </a:bodyPr>
          <a:lstStyle/>
          <a:p>
            <a:r>
              <a:rPr lang="en-US" dirty="0"/>
              <a:t>Three support schemes of Booster elements for CEPC</a:t>
            </a:r>
          </a:p>
        </p:txBody>
      </p:sp>
    </p:spTree>
    <p:extLst>
      <p:ext uri="{BB962C8B-B14F-4D97-AF65-F5344CB8AC3E}">
        <p14:creationId xmlns:p14="http://schemas.microsoft.com/office/powerpoint/2010/main" val="2064740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279320F-8B07-4A77-94CA-A55FA5AFFF6D}"/>
              </a:ext>
            </a:extLst>
          </p:cNvPr>
          <p:cNvSpPr>
            <a:spLocks noGrp="1"/>
          </p:cNvSpPr>
          <p:nvPr>
            <p:ph idx="1"/>
          </p:nvPr>
        </p:nvSpPr>
        <p:spPr>
          <a:xfrm>
            <a:off x="609600" y="1285861"/>
            <a:ext cx="10972800" cy="2753513"/>
          </a:xfrm>
        </p:spPr>
        <p:txBody>
          <a:bodyPr/>
          <a:lstStyle/>
          <a:p>
            <a:r>
              <a:rPr lang="en-US" dirty="0"/>
              <a:t>The preliminary design and inquire for cost has been done for adjusting mechanics for Collider dipoles.</a:t>
            </a:r>
          </a:p>
        </p:txBody>
      </p:sp>
      <p:sp>
        <p:nvSpPr>
          <p:cNvPr id="3" name="标题 2">
            <a:extLst>
              <a:ext uri="{FF2B5EF4-FFF2-40B4-BE49-F238E27FC236}">
                <a16:creationId xmlns:a16="http://schemas.microsoft.com/office/drawing/2014/main" id="{C5E03CD6-106D-46E1-86E7-39BAD6E2149F}"/>
              </a:ext>
            </a:extLst>
          </p:cNvPr>
          <p:cNvSpPr>
            <a:spLocks noGrp="1"/>
          </p:cNvSpPr>
          <p:nvPr>
            <p:ph type="title"/>
          </p:nvPr>
        </p:nvSpPr>
        <p:spPr>
          <a:xfrm>
            <a:off x="666712" y="142852"/>
            <a:ext cx="11117920" cy="725470"/>
          </a:xfrm>
        </p:spPr>
        <p:txBody>
          <a:bodyPr>
            <a:normAutofit fontScale="90000"/>
          </a:bodyPr>
          <a:lstStyle/>
          <a:p>
            <a:r>
              <a:rPr lang="en-US" dirty="0"/>
              <a:t>2.2 </a:t>
            </a:r>
            <a:r>
              <a:rPr lang="en-US" altLang="zh-CN" dirty="0">
                <a:latin typeface="Arial" panose="020B0604020202020204" pitchFamily="34" charset="0"/>
                <a:cs typeface="Arial" panose="020B0604020202020204" pitchFamily="34" charset="0"/>
              </a:rPr>
              <a:t>High accuracy automatic adjusting and alignment system</a:t>
            </a:r>
            <a:endParaRPr lang="en-US" dirty="0"/>
          </a:p>
        </p:txBody>
      </p:sp>
      <p:sp>
        <p:nvSpPr>
          <p:cNvPr id="4" name="灯片编号占位符 3">
            <a:extLst>
              <a:ext uri="{FF2B5EF4-FFF2-40B4-BE49-F238E27FC236}">
                <a16:creationId xmlns:a16="http://schemas.microsoft.com/office/drawing/2014/main" id="{7F817B7E-4F3D-4FE4-8D94-8F264A50D874}"/>
              </a:ext>
            </a:extLst>
          </p:cNvPr>
          <p:cNvSpPr>
            <a:spLocks noGrp="1"/>
          </p:cNvSpPr>
          <p:nvPr>
            <p:ph type="sldNum" sz="quarter" idx="12"/>
          </p:nvPr>
        </p:nvSpPr>
        <p:spPr/>
        <p:txBody>
          <a:bodyPr/>
          <a:lstStyle/>
          <a:p>
            <a:fld id="{F15E9139-A00B-4B2A-98A6-095DC08F1345}" type="slidenum">
              <a:rPr lang="zh-CN" altLang="en-US" smtClean="0"/>
              <a:pPr/>
              <a:t>24</a:t>
            </a:fld>
            <a:endParaRPr lang="zh-CN" altLang="en-US"/>
          </a:p>
        </p:txBody>
      </p:sp>
      <p:pic>
        <p:nvPicPr>
          <p:cNvPr id="5" name="图片 4" descr="E:\微信文件\微信文件自动存储文件夹\WeChat Files\blossom_w\FileStorage\Temp\d0896cda1c47ec75aaebdb052c40dfb.png">
            <a:extLst>
              <a:ext uri="{FF2B5EF4-FFF2-40B4-BE49-F238E27FC236}">
                <a16:creationId xmlns:a16="http://schemas.microsoft.com/office/drawing/2014/main" id="{DC90EC7D-78DC-43F0-BC10-E34BDC1E914F}"/>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4949391" y="2204864"/>
            <a:ext cx="7242609" cy="1567472"/>
          </a:xfrm>
          <a:prstGeom prst="rect">
            <a:avLst/>
          </a:prstGeom>
          <a:noFill/>
          <a:ln>
            <a:noFill/>
          </a:ln>
        </p:spPr>
      </p:pic>
      <p:pic>
        <p:nvPicPr>
          <p:cNvPr id="6" name="图片 5">
            <a:extLst>
              <a:ext uri="{FF2B5EF4-FFF2-40B4-BE49-F238E27FC236}">
                <a16:creationId xmlns:a16="http://schemas.microsoft.com/office/drawing/2014/main" id="{74D11740-867B-45AA-A361-FA04C5101A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5960" y="3794939"/>
            <a:ext cx="3600000" cy="2753513"/>
          </a:xfrm>
          <a:prstGeom prst="rect">
            <a:avLst/>
          </a:prstGeom>
        </p:spPr>
      </p:pic>
      <p:pic>
        <p:nvPicPr>
          <p:cNvPr id="7" name="图片 6" descr="E:\微信文件\微信文件自动存储文件夹\WeChat Files\blossom_w\FileStorage\Temp\2836537a22e7e7fa46c7a2fb4a955c5.png">
            <a:extLst>
              <a:ext uri="{FF2B5EF4-FFF2-40B4-BE49-F238E27FC236}">
                <a16:creationId xmlns:a16="http://schemas.microsoft.com/office/drawing/2014/main" id="{615E4B8B-52FA-4D33-A566-366BB7E861C8}"/>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92764" y="4003711"/>
            <a:ext cx="2844800" cy="2420152"/>
          </a:xfrm>
          <a:prstGeom prst="rect">
            <a:avLst/>
          </a:prstGeom>
          <a:noFill/>
          <a:ln>
            <a:noFill/>
          </a:ln>
        </p:spPr>
      </p:pic>
      <p:sp>
        <p:nvSpPr>
          <p:cNvPr id="8" name="内容占位符 1">
            <a:extLst>
              <a:ext uri="{FF2B5EF4-FFF2-40B4-BE49-F238E27FC236}">
                <a16:creationId xmlns:a16="http://schemas.microsoft.com/office/drawing/2014/main" id="{2FE06BB5-9E4D-4E9E-A6E4-5F6DB4B81152}"/>
              </a:ext>
            </a:extLst>
          </p:cNvPr>
          <p:cNvSpPr txBox="1">
            <a:spLocks/>
          </p:cNvSpPr>
          <p:nvPr/>
        </p:nvSpPr>
        <p:spPr>
          <a:xfrm>
            <a:off x="609600" y="2168175"/>
            <a:ext cx="5054352" cy="2700985"/>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preliminary design and inquire for cost has been done for adjusting mechanics for Collider dipoles.</a:t>
            </a:r>
          </a:p>
          <a:p>
            <a:r>
              <a:rPr lang="en-US" dirty="0"/>
              <a:t>Necessary</a:t>
            </a:r>
            <a:r>
              <a:rPr lang="zh-CN" altLang="en-US" dirty="0"/>
              <a:t> </a:t>
            </a:r>
            <a:r>
              <a:rPr lang="en-US" altLang="zh-CN" dirty="0"/>
              <a:t>load</a:t>
            </a:r>
            <a:r>
              <a:rPr lang="zh-CN" altLang="en-US" dirty="0"/>
              <a:t> </a:t>
            </a:r>
            <a:r>
              <a:rPr lang="en-US" altLang="zh-CN" dirty="0"/>
              <a:t>analyses has been done</a:t>
            </a:r>
            <a:endParaRPr lang="en-US" dirty="0"/>
          </a:p>
        </p:txBody>
      </p:sp>
      <p:sp>
        <p:nvSpPr>
          <p:cNvPr id="12" name="内容占位符 1">
            <a:extLst>
              <a:ext uri="{FF2B5EF4-FFF2-40B4-BE49-F238E27FC236}">
                <a16:creationId xmlns:a16="http://schemas.microsoft.com/office/drawing/2014/main" id="{0EEFC7BA-B301-4735-A701-D83B9F6AE96B}"/>
              </a:ext>
            </a:extLst>
          </p:cNvPr>
          <p:cNvSpPr txBox="1">
            <a:spLocks/>
          </p:cNvSpPr>
          <p:nvPr/>
        </p:nvSpPr>
        <p:spPr>
          <a:xfrm>
            <a:off x="609600" y="4812247"/>
            <a:ext cx="5054352" cy="1857113"/>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000" dirty="0"/>
              <a:t>目前厂家发回报价：</a:t>
            </a:r>
            <a:r>
              <a:rPr lang="en-US" altLang="zh-CN" sz="2000" dirty="0" err="1"/>
              <a:t>xyz</a:t>
            </a:r>
            <a:endParaRPr lang="en-US" altLang="zh-CN" sz="2000" dirty="0"/>
          </a:p>
          <a:p>
            <a:pPr lvl="1"/>
            <a:r>
              <a:rPr lang="zh-CN" altLang="en-US" sz="1800" dirty="0"/>
              <a:t>聚能  样机</a:t>
            </a:r>
            <a:r>
              <a:rPr lang="en-US" altLang="zh-CN" sz="1800" dirty="0"/>
              <a:t>23616  </a:t>
            </a:r>
            <a:r>
              <a:rPr lang="zh-CN" altLang="en-US" sz="1800" dirty="0"/>
              <a:t>批量 </a:t>
            </a:r>
            <a:r>
              <a:rPr lang="en-US" altLang="zh-CN" sz="1800" dirty="0"/>
              <a:t>25500</a:t>
            </a:r>
          </a:p>
          <a:p>
            <a:pPr lvl="1"/>
            <a:r>
              <a:rPr lang="zh-CN" altLang="en-US" sz="1800" dirty="0"/>
              <a:t>普束  样机</a:t>
            </a:r>
            <a:r>
              <a:rPr lang="en-US" altLang="zh-CN" sz="1800" dirty="0"/>
              <a:t>38000  </a:t>
            </a:r>
            <a:r>
              <a:rPr lang="zh-CN" altLang="en-US" sz="1800" dirty="0"/>
              <a:t>批量</a:t>
            </a:r>
            <a:r>
              <a:rPr lang="en-US" altLang="zh-CN" sz="1800" dirty="0"/>
              <a:t>19000</a:t>
            </a:r>
          </a:p>
          <a:p>
            <a:pPr lvl="1"/>
            <a:r>
              <a:rPr lang="zh-CN" altLang="en-US" sz="1800" dirty="0"/>
              <a:t>工研  样机</a:t>
            </a:r>
            <a:r>
              <a:rPr lang="en-US" altLang="zh-CN" sz="1800" dirty="0"/>
              <a:t>15000  </a:t>
            </a:r>
            <a:r>
              <a:rPr lang="zh-CN" altLang="en-US" sz="1800" dirty="0"/>
              <a:t>批量</a:t>
            </a:r>
            <a:r>
              <a:rPr lang="en-US" altLang="zh-CN" sz="1800" dirty="0"/>
              <a:t>6000</a:t>
            </a:r>
            <a:r>
              <a:rPr lang="zh-CN" altLang="en-US" sz="1800" dirty="0"/>
              <a:t>元</a:t>
            </a:r>
            <a:endParaRPr lang="en-US" altLang="zh-CN" sz="1800" dirty="0"/>
          </a:p>
          <a:p>
            <a:pPr lvl="1"/>
            <a:r>
              <a:rPr lang="zh-CN" altLang="en-US" sz="1800" dirty="0"/>
              <a:t>计划本年度可以采购之后做样机</a:t>
            </a:r>
            <a:endParaRPr lang="en-US" altLang="zh-CN" sz="1800" dirty="0"/>
          </a:p>
        </p:txBody>
      </p:sp>
    </p:spTree>
    <p:extLst>
      <p:ext uri="{BB962C8B-B14F-4D97-AF65-F5344CB8AC3E}">
        <p14:creationId xmlns:p14="http://schemas.microsoft.com/office/powerpoint/2010/main" val="135713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CEPC</a:t>
            </a:r>
            <a:r>
              <a:rPr lang="zh-CN" altLang="en-US" dirty="0"/>
              <a:t>振动要求</a:t>
            </a:r>
            <a:endParaRPr lang="en-US" altLang="zh-CN" dirty="0"/>
          </a:p>
          <a:p>
            <a:endParaRPr lang="en-US" altLang="zh-CN" dirty="0"/>
          </a:p>
          <a:p>
            <a:r>
              <a:rPr lang="zh-CN" altLang="en-US" dirty="0"/>
              <a:t>招标文件提到的振动测试</a:t>
            </a:r>
            <a:endParaRPr lang="en-US" altLang="zh-CN" dirty="0"/>
          </a:p>
          <a:p>
            <a:pPr lvl="1"/>
            <a:endParaRPr lang="en-US" dirty="0"/>
          </a:p>
        </p:txBody>
      </p:sp>
      <p:sp>
        <p:nvSpPr>
          <p:cNvPr id="3" name="标题 2"/>
          <p:cNvSpPr>
            <a:spLocks noGrp="1"/>
          </p:cNvSpPr>
          <p:nvPr>
            <p:ph type="title"/>
          </p:nvPr>
        </p:nvSpPr>
        <p:spPr/>
        <p:txBody>
          <a:bodyPr/>
          <a:lstStyle/>
          <a:p>
            <a:r>
              <a:rPr lang="en-US" dirty="0"/>
              <a:t>2.3 Vibration test </a:t>
            </a:r>
          </a:p>
        </p:txBody>
      </p:sp>
      <p:sp>
        <p:nvSpPr>
          <p:cNvPr id="5" name="灯片编号占位符 4"/>
          <p:cNvSpPr>
            <a:spLocks noGrp="1"/>
          </p:cNvSpPr>
          <p:nvPr>
            <p:ph type="sldNum" sz="quarter" idx="12"/>
          </p:nvPr>
        </p:nvSpPr>
        <p:spPr/>
        <p:txBody>
          <a:bodyPr/>
          <a:lstStyle/>
          <a:p>
            <a:fld id="{F15E9139-A00B-4B2A-98A6-095DC08F1345}" type="slidenum">
              <a:rPr lang="zh-CN" altLang="en-US" smtClean="0"/>
              <a:t>25</a:t>
            </a:fld>
            <a:endParaRPr lang="zh-CN" altLang="en-US"/>
          </a:p>
        </p:txBody>
      </p:sp>
      <p:graphicFrame>
        <p:nvGraphicFramePr>
          <p:cNvPr id="6" name="表格 5"/>
          <p:cNvGraphicFramePr>
            <a:graphicFrameLocks noGrp="1"/>
          </p:cNvGraphicFramePr>
          <p:nvPr>
            <p:extLst/>
          </p:nvPr>
        </p:nvGraphicFramePr>
        <p:xfrm>
          <a:off x="5863756" y="1098509"/>
          <a:ext cx="6236555" cy="2392680"/>
        </p:xfrm>
        <a:graphic>
          <a:graphicData uri="http://schemas.openxmlformats.org/drawingml/2006/table">
            <a:tbl>
              <a:tblPr firstRow="1" bandRow="1">
                <a:tableStyleId>{5C22544A-7EE6-4342-B048-85BDC9FD1C3A}</a:tableStyleId>
              </a:tblPr>
              <a:tblGrid>
                <a:gridCol w="2636155">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r>
                        <a:rPr lang="en-US" dirty="0"/>
                        <a:t>Ground motion requirements, RMS, 1-100 Hz displacement integral</a:t>
                      </a:r>
                    </a:p>
                  </a:txBody>
                  <a:tcPr/>
                </a:tc>
                <a:extLst>
                  <a:ext uri="{0D108BD9-81ED-4DB2-BD59-A6C34878D82A}">
                    <a16:rowId xmlns:a16="http://schemas.microsoft.com/office/drawing/2014/main" val="10000"/>
                  </a:ext>
                </a:extLst>
              </a:tr>
              <a:tr h="370840">
                <a:tc>
                  <a:txBody>
                    <a:bodyPr/>
                    <a:lstStyle/>
                    <a:p>
                      <a:r>
                        <a:rPr lang="en-US" dirty="0"/>
                        <a:t>MDI </a:t>
                      </a:r>
                    </a:p>
                  </a:txBody>
                  <a:tcPr/>
                </a:tc>
                <a:tc>
                  <a:txBody>
                    <a:bodyPr/>
                    <a:lstStyle/>
                    <a:p>
                      <a:r>
                        <a:rPr lang="zh-CN" altLang="en-US" dirty="0"/>
                        <a:t>≤</a:t>
                      </a:r>
                      <a:r>
                        <a:rPr lang="en-US" altLang="zh-CN" dirty="0"/>
                        <a:t>4 nm</a:t>
                      </a:r>
                      <a:endParaRPr lang="en-US" dirty="0"/>
                    </a:p>
                  </a:txBody>
                  <a:tcPr/>
                </a:tc>
                <a:extLst>
                  <a:ext uri="{0D108BD9-81ED-4DB2-BD59-A6C34878D82A}">
                    <a16:rowId xmlns:a16="http://schemas.microsoft.com/office/drawing/2014/main" val="10001"/>
                  </a:ext>
                </a:extLst>
              </a:tr>
              <a:tr h="370840">
                <a:tc>
                  <a:txBody>
                    <a:bodyPr/>
                    <a:lstStyle/>
                    <a:p>
                      <a:r>
                        <a:rPr lang="en-US" dirty="0"/>
                        <a:t>Arc and straight section, and RF section in Collider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r>
                        <a:rPr lang="en-US" altLang="zh-CN" dirty="0"/>
                        <a:t>25 nm</a:t>
                      </a:r>
                      <a:endParaRPr lang="en-US" dirty="0"/>
                    </a:p>
                    <a:p>
                      <a:endParaRPr lang="en-US" dirty="0"/>
                    </a:p>
                  </a:txBody>
                  <a:tcPr/>
                </a:tc>
                <a:extLst>
                  <a:ext uri="{0D108BD9-81ED-4DB2-BD59-A6C34878D82A}">
                    <a16:rowId xmlns:a16="http://schemas.microsoft.com/office/drawing/2014/main" val="10002"/>
                  </a:ext>
                </a:extLst>
              </a:tr>
              <a:tr h="370840">
                <a:tc>
                  <a:txBody>
                    <a:bodyPr/>
                    <a:lstStyle/>
                    <a:p>
                      <a:r>
                        <a:rPr lang="en-US" altLang="zh-CN" dirty="0"/>
                        <a:t>Booster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a:t>
                      </a:r>
                      <a:r>
                        <a:rPr lang="en-US" altLang="zh-CN" dirty="0"/>
                        <a:t>25 nm</a:t>
                      </a:r>
                      <a:endParaRPr lang="en-US" dirty="0"/>
                    </a:p>
                  </a:txBody>
                  <a:tcPr/>
                </a:tc>
                <a:extLst>
                  <a:ext uri="{0D108BD9-81ED-4DB2-BD59-A6C34878D82A}">
                    <a16:rowId xmlns:a16="http://schemas.microsoft.com/office/drawing/2014/main" val="4047649018"/>
                  </a:ext>
                </a:extLst>
              </a:tr>
              <a:tr h="370840">
                <a:tc>
                  <a:txBody>
                    <a:bodyPr/>
                    <a:lstStyle/>
                    <a:p>
                      <a:r>
                        <a:rPr lang="en-US" dirty="0" err="1"/>
                        <a:t>Linac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a:t>
                      </a:r>
                      <a:r>
                        <a:rPr lang="en-US" altLang="zh-CN" dirty="0"/>
                        <a:t>50 nm</a:t>
                      </a:r>
                      <a:endParaRPr lang="en-US" dirty="0"/>
                    </a:p>
                  </a:txBody>
                  <a:tcPr/>
                </a:tc>
                <a:extLst>
                  <a:ext uri="{0D108BD9-81ED-4DB2-BD59-A6C34878D82A}">
                    <a16:rowId xmlns:a16="http://schemas.microsoft.com/office/drawing/2014/main" val="10003"/>
                  </a:ext>
                </a:extLst>
              </a:tr>
            </a:tbl>
          </a:graphicData>
        </a:graphic>
      </p:graphicFrame>
      <p:pic>
        <p:nvPicPr>
          <p:cNvPr id="10" name="图片 9"/>
          <p:cNvPicPr>
            <a:picLocks noChangeAspect="1"/>
          </p:cNvPicPr>
          <p:nvPr/>
        </p:nvPicPr>
        <p:blipFill>
          <a:blip r:embed="rId2"/>
          <a:stretch>
            <a:fillRect/>
          </a:stretch>
        </p:blipFill>
        <p:spPr>
          <a:xfrm>
            <a:off x="609600" y="4526602"/>
            <a:ext cx="7200000" cy="2180870"/>
          </a:xfrm>
          <a:prstGeom prst="rect">
            <a:avLst/>
          </a:prstGeom>
        </p:spPr>
      </p:pic>
      <p:pic>
        <p:nvPicPr>
          <p:cNvPr id="12" name="图片 11"/>
          <p:cNvPicPr>
            <a:picLocks noChangeAspect="1"/>
          </p:cNvPicPr>
          <p:nvPr/>
        </p:nvPicPr>
        <p:blipFill>
          <a:blip r:embed="rId3"/>
          <a:stretch>
            <a:fillRect/>
          </a:stretch>
        </p:blipFill>
        <p:spPr>
          <a:xfrm>
            <a:off x="666712" y="3188509"/>
            <a:ext cx="5285272" cy="138609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C86CB17-9BED-4089-9026-0353FFC253C3}"/>
              </a:ext>
            </a:extLst>
          </p:cNvPr>
          <p:cNvSpPr>
            <a:spLocks noGrp="1"/>
          </p:cNvSpPr>
          <p:nvPr>
            <p:ph idx="1"/>
          </p:nvPr>
        </p:nvSpPr>
        <p:spPr/>
        <p:txBody>
          <a:bodyPr/>
          <a:lstStyle/>
          <a:p>
            <a:r>
              <a:rPr lang="en-US" dirty="0"/>
              <a:t>We have organized two discussions, and make a test plan.</a:t>
            </a:r>
          </a:p>
          <a:p>
            <a:endParaRPr lang="en-US" dirty="0"/>
          </a:p>
        </p:txBody>
      </p:sp>
      <p:sp>
        <p:nvSpPr>
          <p:cNvPr id="3" name="标题 2">
            <a:extLst>
              <a:ext uri="{FF2B5EF4-FFF2-40B4-BE49-F238E27FC236}">
                <a16:creationId xmlns:a16="http://schemas.microsoft.com/office/drawing/2014/main" id="{35C52F31-61FF-47B3-8613-C71828B64A59}"/>
              </a:ext>
            </a:extLst>
          </p:cNvPr>
          <p:cNvSpPr>
            <a:spLocks noGrp="1"/>
          </p:cNvSpPr>
          <p:nvPr>
            <p:ph type="title"/>
          </p:nvPr>
        </p:nvSpPr>
        <p:spPr/>
        <p:txBody>
          <a:bodyPr/>
          <a:lstStyle/>
          <a:p>
            <a:r>
              <a:rPr lang="en-US" dirty="0"/>
              <a:t>2.3 Vibration test </a:t>
            </a:r>
          </a:p>
        </p:txBody>
      </p:sp>
      <p:sp>
        <p:nvSpPr>
          <p:cNvPr id="4" name="灯片编号占位符 3">
            <a:extLst>
              <a:ext uri="{FF2B5EF4-FFF2-40B4-BE49-F238E27FC236}">
                <a16:creationId xmlns:a16="http://schemas.microsoft.com/office/drawing/2014/main" id="{0CE1560E-9730-41EC-9DB3-5F15B7597C43}"/>
              </a:ext>
            </a:extLst>
          </p:cNvPr>
          <p:cNvSpPr>
            <a:spLocks noGrp="1"/>
          </p:cNvSpPr>
          <p:nvPr>
            <p:ph type="sldNum" sz="quarter" idx="12"/>
          </p:nvPr>
        </p:nvSpPr>
        <p:spPr/>
        <p:txBody>
          <a:bodyPr/>
          <a:lstStyle/>
          <a:p>
            <a:fld id="{F15E9139-A00B-4B2A-98A6-095DC08F1345}" type="slidenum">
              <a:rPr lang="zh-CN" altLang="en-US" smtClean="0"/>
              <a:pPr/>
              <a:t>26</a:t>
            </a:fld>
            <a:endParaRPr lang="zh-CN" altLang="en-US"/>
          </a:p>
        </p:txBody>
      </p:sp>
      <p:graphicFrame>
        <p:nvGraphicFramePr>
          <p:cNvPr id="5" name="内容占位符 4">
            <a:extLst>
              <a:ext uri="{FF2B5EF4-FFF2-40B4-BE49-F238E27FC236}">
                <a16:creationId xmlns:a16="http://schemas.microsoft.com/office/drawing/2014/main" id="{867D7934-BA36-46FB-9771-B0AAFF4AC28A}"/>
              </a:ext>
            </a:extLst>
          </p:cNvPr>
          <p:cNvGraphicFramePr>
            <a:graphicFrameLocks/>
          </p:cNvGraphicFramePr>
          <p:nvPr>
            <p:extLst>
              <p:ext uri="{D42A27DB-BD31-4B8C-83A1-F6EECF244321}">
                <p14:modId xmlns:p14="http://schemas.microsoft.com/office/powerpoint/2010/main" val="1495452951"/>
              </p:ext>
            </p:extLst>
          </p:nvPr>
        </p:nvGraphicFramePr>
        <p:xfrm>
          <a:off x="1091444" y="3106898"/>
          <a:ext cx="10009112" cy="276352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3456056233"/>
                    </a:ext>
                  </a:extLst>
                </a:gridCol>
                <a:gridCol w="2016224">
                  <a:extLst>
                    <a:ext uri="{9D8B030D-6E8A-4147-A177-3AD203B41FA5}">
                      <a16:colId xmlns:a16="http://schemas.microsoft.com/office/drawing/2014/main" val="547392054"/>
                    </a:ext>
                  </a:extLst>
                </a:gridCol>
                <a:gridCol w="2520280">
                  <a:extLst>
                    <a:ext uri="{9D8B030D-6E8A-4147-A177-3AD203B41FA5}">
                      <a16:colId xmlns:a16="http://schemas.microsoft.com/office/drawing/2014/main" val="360196203"/>
                    </a:ext>
                  </a:extLst>
                </a:gridCol>
                <a:gridCol w="3384376">
                  <a:extLst>
                    <a:ext uri="{9D8B030D-6E8A-4147-A177-3AD203B41FA5}">
                      <a16:colId xmlns:a16="http://schemas.microsoft.com/office/drawing/2014/main" val="3516080117"/>
                    </a:ext>
                  </a:extLst>
                </a:gridCol>
              </a:tblGrid>
              <a:tr h="370840">
                <a:tc gridSpan="2">
                  <a:txBody>
                    <a:bodyPr/>
                    <a:lstStyle/>
                    <a:p>
                      <a:pPr algn="ctr"/>
                      <a:r>
                        <a:rPr lang="zh-CN" altLang="en-US" dirty="0">
                          <a:latin typeface="微软雅黑" panose="020B0503020204020204" pitchFamily="34" charset="-122"/>
                          <a:ea typeface="微软雅黑" panose="020B0503020204020204" pitchFamily="34" charset="-122"/>
                        </a:rPr>
                        <a:t>测试内容</a:t>
                      </a:r>
                      <a:endParaRPr lang="en-US" dirty="0">
                        <a:latin typeface="微软雅黑" panose="020B0503020204020204" pitchFamily="34" charset="-122"/>
                        <a:ea typeface="微软雅黑" panose="020B0503020204020204" pitchFamily="34" charset="-122"/>
                      </a:endParaRPr>
                    </a:p>
                  </a:txBody>
                  <a:tcPr anchor="ctr"/>
                </a:tc>
                <a:tc hMerge="1">
                  <a:txBody>
                    <a:bodyPr/>
                    <a:lstStyle/>
                    <a:p>
                      <a:endParaRPr lang="en-US" dirty="0"/>
                    </a:p>
                  </a:txBody>
                  <a:tcPr/>
                </a:tc>
                <a:tc>
                  <a:txBody>
                    <a:bodyPr/>
                    <a:lstStyle/>
                    <a:p>
                      <a:pPr algn="ctr"/>
                      <a:r>
                        <a:rPr lang="zh-CN" altLang="en-US" dirty="0">
                          <a:latin typeface="微软雅黑" panose="020B0503020204020204" pitchFamily="34" charset="-122"/>
                          <a:ea typeface="微软雅黑" panose="020B0503020204020204" pitchFamily="34" charset="-122"/>
                        </a:rPr>
                        <a:t>场地要求</a:t>
                      </a:r>
                      <a:endParaRPr 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当前进展</a:t>
                      </a:r>
                      <a:endParaRPr lang="en-US"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387426677"/>
                  </a:ext>
                </a:extLst>
              </a:tr>
              <a:tr h="370840">
                <a:tc rowSpan="2">
                  <a:txBody>
                    <a:bodyPr/>
                    <a:lstStyle/>
                    <a:p>
                      <a:r>
                        <a:rPr lang="zh-CN" altLang="en-US" dirty="0">
                          <a:latin typeface="微软雅黑" panose="020B0503020204020204" pitchFamily="34" charset="-122"/>
                          <a:ea typeface="微软雅黑" panose="020B0503020204020204" pitchFamily="34" charset="-122"/>
                          <a:sym typeface="Wingdings" panose="05000000000000000000" pitchFamily="2" charset="2"/>
                        </a:rPr>
                        <a:t>场址振动性能测试</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大地振动振幅</a:t>
                      </a:r>
                      <a:endParaRPr lang="en-US" dirty="0">
                        <a:latin typeface="微软雅黑" panose="020B0503020204020204" pitchFamily="34" charset="-122"/>
                        <a:ea typeface="微软雅黑" panose="020B0503020204020204" pitchFamily="34" charset="-122"/>
                      </a:endParaRPr>
                    </a:p>
                  </a:txBody>
                  <a:tcPr/>
                </a:tc>
                <a:tc rowSpan="2">
                  <a:txBody>
                    <a:bodyPr/>
                    <a:lstStyle/>
                    <a:p>
                      <a:r>
                        <a:rPr lang="zh-CN" altLang="en-US" dirty="0">
                          <a:latin typeface="微软雅黑" panose="020B0503020204020204" pitchFamily="34" charset="-122"/>
                          <a:ea typeface="微软雅黑" panose="020B0503020204020204" pitchFamily="34" charset="-122"/>
                        </a:rPr>
                        <a:t>地勘孔（有要求）</a:t>
                      </a:r>
                      <a:endParaRPr lang="en-US" dirty="0">
                        <a:latin typeface="微软雅黑" panose="020B0503020204020204" pitchFamily="34" charset="-122"/>
                        <a:ea typeface="微软雅黑" panose="020B0503020204020204" pitchFamily="34" charset="-122"/>
                      </a:endParaRPr>
                    </a:p>
                  </a:txBody>
                  <a:tcPr/>
                </a:tc>
                <a:tc rowSpan="2">
                  <a:txBody>
                    <a:bodyPr/>
                    <a:lstStyle/>
                    <a:p>
                      <a:r>
                        <a:rPr lang="zh-CN" altLang="en-US" dirty="0">
                          <a:latin typeface="微软雅黑" panose="020B0503020204020204" pitchFamily="34" charset="-122"/>
                          <a:ea typeface="微软雅黑" panose="020B0503020204020204" pitchFamily="34" charset="-122"/>
                        </a:rPr>
                        <a:t>调研传感器及所需条件</a:t>
                      </a:r>
                      <a:endParaRPr 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586598503"/>
                  </a:ext>
                </a:extLst>
              </a:tr>
              <a:tr h="370840">
                <a:tc vMerge="1">
                  <a:txBody>
                    <a:bodyPr/>
                    <a:lstStyle/>
                    <a:p>
                      <a:endParaRPr lang="en-US" dirty="0"/>
                    </a:p>
                  </a:txBody>
                  <a:tcPr/>
                </a:tc>
                <a:tc>
                  <a:txBody>
                    <a:bodyPr/>
                    <a:lstStyle/>
                    <a:p>
                      <a:r>
                        <a:rPr lang="zh-CN" altLang="en-US" dirty="0">
                          <a:latin typeface="微软雅黑" panose="020B0503020204020204" pitchFamily="34" charset="-122"/>
                          <a:ea typeface="微软雅黑" panose="020B0503020204020204" pitchFamily="34" charset="-122"/>
                        </a:rPr>
                        <a:t>波速及垂向衰减</a:t>
                      </a:r>
                      <a:endParaRPr lang="en-US" dirty="0">
                        <a:latin typeface="微软雅黑" panose="020B0503020204020204" pitchFamily="34" charset="-122"/>
                        <a:ea typeface="微软雅黑" panose="020B0503020204020204" pitchFamily="34" charset="-122"/>
                      </a:endParaRPr>
                    </a:p>
                  </a:txBody>
                  <a:tcPr/>
                </a:tc>
                <a:tc vMerge="1">
                  <a:txBody>
                    <a:bodyPr/>
                    <a:lstStyle/>
                    <a:p>
                      <a:endParaRPr lang="en-US" dirty="0">
                        <a:latin typeface="微软雅黑" panose="020B0503020204020204" pitchFamily="34" charset="-122"/>
                        <a:ea typeface="微软雅黑" panose="020B0503020204020204" pitchFamily="34" charset="-122"/>
                      </a:endParaRPr>
                    </a:p>
                  </a:txBody>
                  <a:tcPr/>
                </a:tc>
                <a:tc vMerge="1">
                  <a:txBody>
                    <a:bodyPr/>
                    <a:lstStyle/>
                    <a:p>
                      <a:endParaRPr 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725939829"/>
                  </a:ext>
                </a:extLst>
              </a:tr>
              <a:tr h="370840">
                <a:tc rowSpan="3">
                  <a:txBody>
                    <a:bodyPr/>
                    <a:lstStyle/>
                    <a:p>
                      <a:r>
                        <a:rPr lang="zh-CN" altLang="en-US" dirty="0">
                          <a:latin typeface="微软雅黑" panose="020B0503020204020204" pitchFamily="34" charset="-122"/>
                          <a:ea typeface="微软雅黑" panose="020B0503020204020204" pitchFamily="34" charset="-122"/>
                          <a:sym typeface="Wingdings" panose="05000000000000000000" pitchFamily="2" charset="2"/>
                        </a:rPr>
                        <a:t>磁铁</a:t>
                      </a:r>
                      <a:r>
                        <a:rPr lang="en-US" altLang="zh-CN" dirty="0">
                          <a:latin typeface="微软雅黑" panose="020B0503020204020204" pitchFamily="34" charset="-122"/>
                          <a:ea typeface="微软雅黑" panose="020B0503020204020204" pitchFamily="34" charset="-122"/>
                          <a:sym typeface="Wingdings" panose="05000000000000000000" pitchFamily="2" charset="2"/>
                        </a:rPr>
                        <a:t>+</a:t>
                      </a:r>
                      <a:r>
                        <a:rPr lang="zh-CN" altLang="en-US" dirty="0">
                          <a:latin typeface="微软雅黑" panose="020B0503020204020204" pitchFamily="34" charset="-122"/>
                          <a:ea typeface="微软雅黑" panose="020B0503020204020204" pitchFamily="34" charset="-122"/>
                          <a:sym typeface="Wingdings" panose="05000000000000000000" pitchFamily="2" charset="2"/>
                        </a:rPr>
                        <a:t>支撑装配体振动性能测试 </a:t>
                      </a:r>
                      <a:endParaRPr lang="en-US"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微软雅黑" panose="020B0503020204020204" pitchFamily="34" charset="-122"/>
                          <a:ea typeface="微软雅黑" panose="020B0503020204020204" pitchFamily="34" charset="-122"/>
                        </a:rPr>
                        <a:t>Collider</a:t>
                      </a:r>
                      <a:r>
                        <a:rPr lang="zh-CN" altLang="en-US" dirty="0">
                          <a:latin typeface="微软雅黑" panose="020B0503020204020204" pitchFamily="34" charset="-122"/>
                          <a:ea typeface="微软雅黑" panose="020B0503020204020204" pitchFamily="34" charset="-122"/>
                        </a:rPr>
                        <a:t>对比组</a:t>
                      </a:r>
                      <a:endParaRPr lang="en-US" altLang="zh-CN"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怀柔（自备）</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初测场地</a:t>
                      </a:r>
                      <a:endParaRPr 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355109991"/>
                  </a:ext>
                </a:extLst>
              </a:tr>
              <a:tr h="370840">
                <a:tc vMerge="1">
                  <a:txBody>
                    <a:bodyPr/>
                    <a:lstStyle/>
                    <a:p>
                      <a:endParaRPr lang="en-US" dirty="0"/>
                    </a:p>
                  </a:txBody>
                  <a:tcPr/>
                </a:tc>
                <a:tc>
                  <a:txBody>
                    <a:bodyPr/>
                    <a:lstStyle/>
                    <a:p>
                      <a:r>
                        <a:rPr lang="en-US" altLang="zh-CN" dirty="0">
                          <a:latin typeface="微软雅黑" panose="020B0503020204020204" pitchFamily="34" charset="-122"/>
                          <a:ea typeface="微软雅黑" panose="020B0503020204020204" pitchFamily="34" charset="-122"/>
                        </a:rPr>
                        <a:t>Collider</a:t>
                      </a:r>
                      <a:r>
                        <a:rPr lang="zh-CN" altLang="en-US" dirty="0">
                          <a:latin typeface="微软雅黑" panose="020B0503020204020204" pitchFamily="34" charset="-122"/>
                          <a:ea typeface="微软雅黑" panose="020B0503020204020204" pitchFamily="34" charset="-122"/>
                        </a:rPr>
                        <a:t>现场实验</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6*6</a:t>
                      </a:r>
                      <a:r>
                        <a:rPr lang="zh-CN" altLang="en-US" dirty="0">
                          <a:latin typeface="微软雅黑" panose="020B0503020204020204" pitchFamily="34" charset="-122"/>
                          <a:ea typeface="微软雅黑" panose="020B0503020204020204" pitchFamily="34" charset="-122"/>
                        </a:rPr>
                        <a:t>米或</a:t>
                      </a:r>
                      <a:r>
                        <a:rPr lang="en-US" altLang="zh-CN" dirty="0">
                          <a:latin typeface="微软雅黑" panose="020B0503020204020204" pitchFamily="34" charset="-122"/>
                          <a:ea typeface="微软雅黑" panose="020B0503020204020204" pitchFamily="34" charset="-122"/>
                        </a:rPr>
                        <a:t>16*2</a:t>
                      </a:r>
                      <a:r>
                        <a:rPr lang="zh-CN" altLang="en-US" dirty="0">
                          <a:latin typeface="微软雅黑" panose="020B0503020204020204" pitchFamily="34" charset="-122"/>
                          <a:ea typeface="微软雅黑" panose="020B0503020204020204" pitchFamily="34" charset="-122"/>
                        </a:rPr>
                        <a:t>米，接近真实隧道场地</a:t>
                      </a:r>
                      <a:endParaRPr lang="en-US" dirty="0">
                        <a:latin typeface="微软雅黑" panose="020B0503020204020204" pitchFamily="34" charset="-122"/>
                        <a:ea typeface="微软雅黑" panose="020B0503020204020204" pitchFamily="34" charset="-122"/>
                      </a:endParaRPr>
                    </a:p>
                  </a:txBody>
                  <a:tcPr/>
                </a:tc>
                <a:tc rowSpan="2">
                  <a:txBody>
                    <a:bodyPr/>
                    <a:lstStyle/>
                    <a:p>
                      <a:r>
                        <a:rPr lang="zh-CN" altLang="en-US" dirty="0">
                          <a:latin typeface="微软雅黑" panose="020B0503020204020204" pitchFamily="34" charset="-122"/>
                          <a:ea typeface="微软雅黑" panose="020B0503020204020204" pitchFamily="34" charset="-122"/>
                        </a:rPr>
                        <a:t>提交华东院寻找合适场地</a:t>
                      </a:r>
                      <a:endParaRPr 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089970458"/>
                  </a:ext>
                </a:extLst>
              </a:tr>
              <a:tr h="370840">
                <a:tc vMerge="1">
                  <a:txBody>
                    <a:bodyPr/>
                    <a:lstStyle/>
                    <a:p>
                      <a:endParaRPr lang="en-US" dirty="0"/>
                    </a:p>
                  </a:txBody>
                  <a:tcPr/>
                </a:tc>
                <a:tc>
                  <a:txBody>
                    <a:bodyPr/>
                    <a:lstStyle/>
                    <a:p>
                      <a:r>
                        <a:rPr lang="en-US" altLang="zh-CN" dirty="0">
                          <a:latin typeface="微软雅黑" panose="020B0503020204020204" pitchFamily="34" charset="-122"/>
                          <a:ea typeface="微软雅黑" panose="020B0503020204020204" pitchFamily="34" charset="-122"/>
                        </a:rPr>
                        <a:t>Booster</a:t>
                      </a:r>
                      <a:r>
                        <a:rPr lang="zh-CN" altLang="en-US" dirty="0">
                          <a:latin typeface="微软雅黑" panose="020B0503020204020204" pitchFamily="34" charset="-122"/>
                          <a:ea typeface="微软雅黑" panose="020B0503020204020204" pitchFamily="34" charset="-122"/>
                        </a:rPr>
                        <a:t>现场实验</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6*4</a:t>
                      </a:r>
                      <a:r>
                        <a:rPr lang="zh-CN" altLang="en-US" dirty="0">
                          <a:latin typeface="微软雅黑" panose="020B0503020204020204" pitchFamily="34" charset="-122"/>
                          <a:ea typeface="微软雅黑" panose="020B0503020204020204" pitchFamily="34" charset="-122"/>
                        </a:rPr>
                        <a:t>米或</a:t>
                      </a:r>
                      <a:r>
                        <a:rPr lang="en-US" altLang="zh-CN" dirty="0">
                          <a:latin typeface="微软雅黑" panose="020B0503020204020204" pitchFamily="34" charset="-122"/>
                          <a:ea typeface="微软雅黑" panose="020B0503020204020204" pitchFamily="34" charset="-122"/>
                        </a:rPr>
                        <a:t>12*2</a:t>
                      </a:r>
                      <a:r>
                        <a:rPr lang="zh-CN" altLang="en-US" dirty="0">
                          <a:latin typeface="微软雅黑" panose="020B0503020204020204" pitchFamily="34" charset="-122"/>
                          <a:ea typeface="微软雅黑" panose="020B0503020204020204" pitchFamily="34" charset="-122"/>
                        </a:rPr>
                        <a:t>米，接近真实隧道场地</a:t>
                      </a:r>
                      <a:endParaRPr lang="en-US" dirty="0">
                        <a:latin typeface="微软雅黑" panose="020B0503020204020204" pitchFamily="34" charset="-122"/>
                        <a:ea typeface="微软雅黑" panose="020B0503020204020204" pitchFamily="34" charset="-122"/>
                      </a:endParaRPr>
                    </a:p>
                  </a:txBody>
                  <a:tcPr/>
                </a:tc>
                <a:tc vMerge="1">
                  <a:txBody>
                    <a:bodyPr/>
                    <a:lstStyle/>
                    <a:p>
                      <a:endParaRPr lang="en-US" dirty="0"/>
                    </a:p>
                  </a:txBody>
                  <a:tcPr/>
                </a:tc>
                <a:extLst>
                  <a:ext uri="{0D108BD9-81ED-4DB2-BD59-A6C34878D82A}">
                    <a16:rowId xmlns:a16="http://schemas.microsoft.com/office/drawing/2014/main" val="365736234"/>
                  </a:ext>
                </a:extLst>
              </a:tr>
            </a:tbl>
          </a:graphicData>
        </a:graphic>
      </p:graphicFrame>
    </p:spTree>
    <p:extLst>
      <p:ext uri="{BB962C8B-B14F-4D97-AF65-F5344CB8AC3E}">
        <p14:creationId xmlns:p14="http://schemas.microsoft.com/office/powerpoint/2010/main" val="1483982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7EFA84D-6D4E-4FC1-8BE8-145618047ED1}"/>
              </a:ext>
            </a:extLst>
          </p:cNvPr>
          <p:cNvSpPr>
            <a:spLocks noGrp="1"/>
          </p:cNvSpPr>
          <p:nvPr>
            <p:ph idx="1"/>
          </p:nvPr>
        </p:nvSpPr>
        <p:spPr/>
        <p:txBody>
          <a:bodyPr/>
          <a:lstStyle/>
          <a:p>
            <a:r>
              <a:rPr lang="en-US" altLang="zh-CN" dirty="0"/>
              <a:t>Test of the platforms at HEPS (near cryogenic hall)</a:t>
            </a:r>
          </a:p>
          <a:p>
            <a:pPr lvl="1"/>
            <a:r>
              <a:rPr lang="en-US" altLang="zh-CN" dirty="0"/>
              <a:t>The natural frequency of the two platforms</a:t>
            </a:r>
          </a:p>
          <a:p>
            <a:pPr lvl="1"/>
            <a:r>
              <a:rPr lang="en-US" altLang="zh-CN" dirty="0"/>
              <a:t>The two has similar performance</a:t>
            </a:r>
            <a:r>
              <a:rPr lang="zh-CN" altLang="en-US" dirty="0"/>
              <a:t>（</a:t>
            </a:r>
            <a:r>
              <a:rPr lang="en-US" altLang="zh-CN" dirty="0"/>
              <a:t>S-N</a:t>
            </a:r>
            <a:r>
              <a:rPr lang="zh-CN" altLang="en-US" dirty="0"/>
              <a:t>：</a:t>
            </a:r>
            <a:r>
              <a:rPr lang="en-US" altLang="zh-CN" dirty="0"/>
              <a:t>~17Hz</a:t>
            </a:r>
            <a:r>
              <a:rPr lang="zh-CN" altLang="en-US" dirty="0"/>
              <a:t>；</a:t>
            </a:r>
            <a:r>
              <a:rPr lang="en-US" altLang="zh-CN" dirty="0"/>
              <a:t>E-W</a:t>
            </a:r>
            <a:r>
              <a:rPr lang="zh-CN" altLang="en-US" dirty="0"/>
              <a:t>：</a:t>
            </a:r>
            <a:r>
              <a:rPr lang="en-US" altLang="zh-CN" dirty="0"/>
              <a:t>14Hz</a:t>
            </a:r>
            <a:r>
              <a:rPr lang="zh-CN" altLang="en-US" dirty="0"/>
              <a:t>；</a:t>
            </a:r>
            <a:r>
              <a:rPr lang="en-US" altLang="zh-CN" dirty="0"/>
              <a:t>Vertical</a:t>
            </a:r>
            <a:r>
              <a:rPr lang="zh-CN" altLang="en-US" dirty="0"/>
              <a:t>：</a:t>
            </a:r>
            <a:r>
              <a:rPr lang="en-US" altLang="zh-CN" dirty="0"/>
              <a:t>not obvious</a:t>
            </a:r>
            <a:r>
              <a:rPr lang="zh-CN" altLang="en-US" dirty="0"/>
              <a:t>）</a:t>
            </a:r>
          </a:p>
          <a:p>
            <a:pPr lvl="1"/>
            <a:endParaRPr lang="en-US" dirty="0"/>
          </a:p>
        </p:txBody>
      </p:sp>
      <p:sp>
        <p:nvSpPr>
          <p:cNvPr id="3" name="标题 2">
            <a:extLst>
              <a:ext uri="{FF2B5EF4-FFF2-40B4-BE49-F238E27FC236}">
                <a16:creationId xmlns:a16="http://schemas.microsoft.com/office/drawing/2014/main" id="{BFA0F2F4-C2FF-472F-ADF6-212071B28B43}"/>
              </a:ext>
            </a:extLst>
          </p:cNvPr>
          <p:cNvSpPr>
            <a:spLocks noGrp="1"/>
          </p:cNvSpPr>
          <p:nvPr>
            <p:ph type="title"/>
          </p:nvPr>
        </p:nvSpPr>
        <p:spPr/>
        <p:txBody>
          <a:bodyPr/>
          <a:lstStyle/>
          <a:p>
            <a:r>
              <a:rPr lang="en-US" dirty="0"/>
              <a:t>2.3 Vibration test </a:t>
            </a:r>
          </a:p>
        </p:txBody>
      </p:sp>
      <p:sp>
        <p:nvSpPr>
          <p:cNvPr id="4" name="灯片编号占位符 3">
            <a:extLst>
              <a:ext uri="{FF2B5EF4-FFF2-40B4-BE49-F238E27FC236}">
                <a16:creationId xmlns:a16="http://schemas.microsoft.com/office/drawing/2014/main" id="{74AF6494-C9C1-4DC8-AA23-020D136CA8A4}"/>
              </a:ext>
            </a:extLst>
          </p:cNvPr>
          <p:cNvSpPr>
            <a:spLocks noGrp="1"/>
          </p:cNvSpPr>
          <p:nvPr>
            <p:ph type="sldNum" sz="quarter" idx="12"/>
          </p:nvPr>
        </p:nvSpPr>
        <p:spPr/>
        <p:txBody>
          <a:bodyPr/>
          <a:lstStyle/>
          <a:p>
            <a:fld id="{F15E9139-A00B-4B2A-98A6-095DC08F1345}" type="slidenum">
              <a:rPr lang="zh-CN" altLang="en-US" smtClean="0"/>
              <a:pPr/>
              <a:t>27</a:t>
            </a:fld>
            <a:endParaRPr lang="zh-CN" altLang="en-US"/>
          </a:p>
        </p:txBody>
      </p:sp>
      <p:pic>
        <p:nvPicPr>
          <p:cNvPr id="5" name="图片 4">
            <a:extLst>
              <a:ext uri="{FF2B5EF4-FFF2-40B4-BE49-F238E27FC236}">
                <a16:creationId xmlns:a16="http://schemas.microsoft.com/office/drawing/2014/main" id="{98CBA3D3-98EB-43E8-BB9F-ADD63C22047F}"/>
              </a:ext>
            </a:extLst>
          </p:cNvPr>
          <p:cNvPicPr>
            <a:picLocks noChangeAspect="1"/>
          </p:cNvPicPr>
          <p:nvPr/>
        </p:nvPicPr>
        <p:blipFill>
          <a:blip r:embed="rId2"/>
          <a:stretch>
            <a:fillRect/>
          </a:stretch>
        </p:blipFill>
        <p:spPr>
          <a:xfrm>
            <a:off x="6109320" y="2697717"/>
            <a:ext cx="2520000" cy="3372073"/>
          </a:xfrm>
          <a:prstGeom prst="rect">
            <a:avLst/>
          </a:prstGeom>
          <a:noFill/>
          <a:ln>
            <a:noFill/>
          </a:ln>
        </p:spPr>
      </p:pic>
      <p:pic>
        <p:nvPicPr>
          <p:cNvPr id="6" name="图片 5">
            <a:extLst>
              <a:ext uri="{FF2B5EF4-FFF2-40B4-BE49-F238E27FC236}">
                <a16:creationId xmlns:a16="http://schemas.microsoft.com/office/drawing/2014/main" id="{16C36A30-E780-4780-9D24-9ABE7C9B72A0}"/>
              </a:ext>
            </a:extLst>
          </p:cNvPr>
          <p:cNvPicPr>
            <a:picLocks noChangeAspect="1"/>
          </p:cNvPicPr>
          <p:nvPr/>
        </p:nvPicPr>
        <p:blipFill>
          <a:blip r:embed="rId3"/>
          <a:stretch>
            <a:fillRect/>
          </a:stretch>
        </p:blipFill>
        <p:spPr>
          <a:xfrm>
            <a:off x="8817235" y="2687051"/>
            <a:ext cx="2520000" cy="3831182"/>
          </a:xfrm>
          <a:prstGeom prst="rect">
            <a:avLst/>
          </a:prstGeom>
        </p:spPr>
      </p:pic>
      <p:sp>
        <p:nvSpPr>
          <p:cNvPr id="7" name="文本框 6">
            <a:extLst>
              <a:ext uri="{FF2B5EF4-FFF2-40B4-BE49-F238E27FC236}">
                <a16:creationId xmlns:a16="http://schemas.microsoft.com/office/drawing/2014/main" id="{A5F2A24A-3D40-47CE-9F42-4CC5272EC128}"/>
              </a:ext>
            </a:extLst>
          </p:cNvPr>
          <p:cNvSpPr txBox="1"/>
          <p:nvPr/>
        </p:nvSpPr>
        <p:spPr>
          <a:xfrm>
            <a:off x="6888088" y="6237312"/>
            <a:ext cx="3168352" cy="369332"/>
          </a:xfrm>
          <a:prstGeom prst="rect">
            <a:avLst/>
          </a:prstGeom>
          <a:noFill/>
        </p:spPr>
        <p:txBody>
          <a:bodyPr wrap="square" rtlCol="0">
            <a:spAutoFit/>
          </a:bodyPr>
          <a:lstStyle/>
          <a:p>
            <a:r>
              <a:rPr lang="en-US" altLang="zh-CN" dirty="0"/>
              <a:t>HEPS</a:t>
            </a:r>
            <a:r>
              <a:rPr lang="zh-CN" altLang="en-US" dirty="0"/>
              <a:t>低温厅外场地</a:t>
            </a:r>
            <a:endParaRPr lang="en-US" dirty="0"/>
          </a:p>
        </p:txBody>
      </p:sp>
      <p:pic>
        <p:nvPicPr>
          <p:cNvPr id="8" name="图片 7">
            <a:extLst>
              <a:ext uri="{FF2B5EF4-FFF2-40B4-BE49-F238E27FC236}">
                <a16:creationId xmlns:a16="http://schemas.microsoft.com/office/drawing/2014/main" id="{60745E41-71B6-4E42-B6C8-4E8862DB5D10}"/>
              </a:ext>
            </a:extLst>
          </p:cNvPr>
          <p:cNvPicPr>
            <a:picLocks noChangeAspect="1"/>
          </p:cNvPicPr>
          <p:nvPr/>
        </p:nvPicPr>
        <p:blipFill>
          <a:blip r:embed="rId4"/>
          <a:stretch>
            <a:fillRect/>
          </a:stretch>
        </p:blipFill>
        <p:spPr>
          <a:xfrm>
            <a:off x="638477" y="2936131"/>
            <a:ext cx="5400000" cy="3145863"/>
          </a:xfrm>
          <a:prstGeom prst="rect">
            <a:avLst/>
          </a:prstGeom>
          <a:noFill/>
          <a:ln>
            <a:noFill/>
          </a:ln>
        </p:spPr>
      </p:pic>
    </p:spTree>
    <p:extLst>
      <p:ext uri="{BB962C8B-B14F-4D97-AF65-F5344CB8AC3E}">
        <p14:creationId xmlns:p14="http://schemas.microsoft.com/office/powerpoint/2010/main" val="2561991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7EFA84D-6D4E-4FC1-8BE8-145618047ED1}"/>
              </a:ext>
            </a:extLst>
          </p:cNvPr>
          <p:cNvSpPr>
            <a:spLocks noGrp="1"/>
          </p:cNvSpPr>
          <p:nvPr>
            <p:ph idx="1"/>
          </p:nvPr>
        </p:nvSpPr>
        <p:spPr/>
        <p:txBody>
          <a:bodyPr/>
          <a:lstStyle/>
          <a:p>
            <a:r>
              <a:rPr lang="en-US" altLang="zh-CN" dirty="0"/>
              <a:t>Test of the platforms at HEPS (near cryogenic hall)</a:t>
            </a:r>
          </a:p>
          <a:p>
            <a:pPr lvl="1"/>
            <a:r>
              <a:rPr lang="en-US" altLang="zh-CN" dirty="0"/>
              <a:t>FEA of the two platforms, assuming the magnets and supports installed.</a:t>
            </a:r>
          </a:p>
          <a:p>
            <a:pPr lvl="1"/>
            <a:r>
              <a:rPr lang="en-US" altLang="zh-CN" dirty="0"/>
              <a:t>The platform have effect on the test results. (magnet &amp; supports ~43Hz, with the platform ~39Hz). But it can be extrapolated with FEA(by experience</a:t>
            </a:r>
            <a:r>
              <a:rPr lang="zh-CN" altLang="en-US" dirty="0"/>
              <a:t>）</a:t>
            </a:r>
            <a:endParaRPr lang="en-US" altLang="zh-CN" dirty="0"/>
          </a:p>
          <a:p>
            <a:pPr lvl="1"/>
            <a:r>
              <a:rPr lang="en-US" altLang="zh-CN" dirty="0"/>
              <a:t>The area near the site is scheduled for landscaping, which may affect the testing.</a:t>
            </a:r>
            <a:endParaRPr lang="en-US" dirty="0"/>
          </a:p>
        </p:txBody>
      </p:sp>
      <p:sp>
        <p:nvSpPr>
          <p:cNvPr id="3" name="标题 2">
            <a:extLst>
              <a:ext uri="{FF2B5EF4-FFF2-40B4-BE49-F238E27FC236}">
                <a16:creationId xmlns:a16="http://schemas.microsoft.com/office/drawing/2014/main" id="{BFA0F2F4-C2FF-472F-ADF6-212071B28B43}"/>
              </a:ext>
            </a:extLst>
          </p:cNvPr>
          <p:cNvSpPr>
            <a:spLocks noGrp="1"/>
          </p:cNvSpPr>
          <p:nvPr>
            <p:ph type="title"/>
          </p:nvPr>
        </p:nvSpPr>
        <p:spPr/>
        <p:txBody>
          <a:bodyPr/>
          <a:lstStyle/>
          <a:p>
            <a:r>
              <a:rPr lang="en-US" dirty="0"/>
              <a:t>2.3 Vibration test </a:t>
            </a:r>
          </a:p>
        </p:txBody>
      </p:sp>
      <p:sp>
        <p:nvSpPr>
          <p:cNvPr id="4" name="灯片编号占位符 3">
            <a:extLst>
              <a:ext uri="{FF2B5EF4-FFF2-40B4-BE49-F238E27FC236}">
                <a16:creationId xmlns:a16="http://schemas.microsoft.com/office/drawing/2014/main" id="{74AF6494-C9C1-4DC8-AA23-020D136CA8A4}"/>
              </a:ext>
            </a:extLst>
          </p:cNvPr>
          <p:cNvSpPr>
            <a:spLocks noGrp="1"/>
          </p:cNvSpPr>
          <p:nvPr>
            <p:ph type="sldNum" sz="quarter" idx="12"/>
          </p:nvPr>
        </p:nvSpPr>
        <p:spPr/>
        <p:txBody>
          <a:bodyPr/>
          <a:lstStyle/>
          <a:p>
            <a:fld id="{F15E9139-A00B-4B2A-98A6-095DC08F1345}" type="slidenum">
              <a:rPr lang="zh-CN" altLang="en-US" smtClean="0"/>
              <a:pPr/>
              <a:t>28</a:t>
            </a:fld>
            <a:endParaRPr lang="zh-CN" altLang="en-US"/>
          </a:p>
        </p:txBody>
      </p:sp>
      <p:pic>
        <p:nvPicPr>
          <p:cNvPr id="9" name="图片 8">
            <a:extLst>
              <a:ext uri="{FF2B5EF4-FFF2-40B4-BE49-F238E27FC236}">
                <a16:creationId xmlns:a16="http://schemas.microsoft.com/office/drawing/2014/main" id="{280940C5-A57F-4491-8DA9-21B2A5546F73}"/>
              </a:ext>
            </a:extLst>
          </p:cNvPr>
          <p:cNvPicPr>
            <a:picLocks noChangeAspect="1"/>
          </p:cNvPicPr>
          <p:nvPr/>
        </p:nvPicPr>
        <p:blipFill>
          <a:blip r:embed="rId2"/>
          <a:stretch>
            <a:fillRect/>
          </a:stretch>
        </p:blipFill>
        <p:spPr>
          <a:xfrm>
            <a:off x="2567608" y="3655594"/>
            <a:ext cx="2880000" cy="2883319"/>
          </a:xfrm>
          <a:prstGeom prst="rect">
            <a:avLst/>
          </a:prstGeom>
          <a:noFill/>
          <a:ln w="9525">
            <a:noFill/>
          </a:ln>
        </p:spPr>
      </p:pic>
      <p:pic>
        <p:nvPicPr>
          <p:cNvPr id="10" name="图片 9">
            <a:extLst>
              <a:ext uri="{FF2B5EF4-FFF2-40B4-BE49-F238E27FC236}">
                <a16:creationId xmlns:a16="http://schemas.microsoft.com/office/drawing/2014/main" id="{A285CEE8-070D-4972-893D-DF33F31D37DE}"/>
              </a:ext>
            </a:extLst>
          </p:cNvPr>
          <p:cNvPicPr>
            <a:picLocks noChangeAspect="1"/>
          </p:cNvPicPr>
          <p:nvPr/>
        </p:nvPicPr>
        <p:blipFill>
          <a:blip r:embed="rId3"/>
          <a:stretch>
            <a:fillRect/>
          </a:stretch>
        </p:blipFill>
        <p:spPr>
          <a:xfrm>
            <a:off x="6312024" y="3527178"/>
            <a:ext cx="2880000" cy="3140149"/>
          </a:xfrm>
          <a:prstGeom prst="rect">
            <a:avLst/>
          </a:prstGeom>
        </p:spPr>
      </p:pic>
    </p:spTree>
    <p:extLst>
      <p:ext uri="{BB962C8B-B14F-4D97-AF65-F5344CB8AC3E}">
        <p14:creationId xmlns:p14="http://schemas.microsoft.com/office/powerpoint/2010/main" val="1629226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065D040-DE31-4DFF-90E1-66F4F6D699DB}"/>
              </a:ext>
            </a:extLst>
          </p:cNvPr>
          <p:cNvSpPr>
            <a:spLocks noGrp="1"/>
          </p:cNvSpPr>
          <p:nvPr>
            <p:ph idx="1"/>
          </p:nvPr>
        </p:nvSpPr>
        <p:spPr/>
        <p:txBody>
          <a:bodyPr/>
          <a:lstStyle/>
          <a:p>
            <a:r>
              <a:rPr lang="en-US" dirty="0"/>
              <a:t>Inquire for cost from other factories</a:t>
            </a:r>
            <a:endParaRPr lang="en-US" altLang="zh-CN" dirty="0"/>
          </a:p>
          <a:p>
            <a:pPr lvl="1"/>
            <a:r>
              <a:rPr lang="en-US" altLang="zh-CN" dirty="0"/>
              <a:t>To achieve an effect similar to that of the HEPS cryogenic hall site, it is desired that the foundation dimensions exceed 10-5-1.5 meters.</a:t>
            </a:r>
          </a:p>
          <a:p>
            <a:pPr lvl="1"/>
            <a:r>
              <a:rPr lang="en-US" altLang="zh-CN" dirty="0"/>
              <a:t>We prefer the first one.</a:t>
            </a:r>
          </a:p>
          <a:p>
            <a:pPr lvl="1"/>
            <a:r>
              <a:rPr lang="zh-CN" altLang="en-US" dirty="0"/>
              <a:t>江阴贝斯特众（</a:t>
            </a:r>
            <a:r>
              <a:rPr lang="en-US" altLang="zh-CN" dirty="0"/>
              <a:t>HEPS</a:t>
            </a:r>
            <a:r>
              <a:rPr lang="zh-CN" altLang="en-US" dirty="0"/>
              <a:t>支架厂家）：</a:t>
            </a:r>
            <a:r>
              <a:rPr lang="en-US" altLang="zh-CN" dirty="0"/>
              <a:t>15.8</a:t>
            </a:r>
            <a:r>
              <a:rPr lang="zh-CN" altLang="en-US" dirty="0"/>
              <a:t>万，含地基、人工、场地、来回零件运输等。</a:t>
            </a:r>
            <a:endParaRPr lang="en-US" altLang="zh-CN" dirty="0"/>
          </a:p>
          <a:p>
            <a:pPr lvl="1"/>
            <a:r>
              <a:rPr lang="zh-CN" altLang="en-US" dirty="0"/>
              <a:t>舞钢（</a:t>
            </a:r>
            <a:r>
              <a:rPr lang="en-US" altLang="zh-CN" dirty="0"/>
              <a:t>mockup</a:t>
            </a:r>
            <a:r>
              <a:rPr lang="zh-CN" altLang="en-US" dirty="0"/>
              <a:t>基座厂家）：</a:t>
            </a:r>
            <a:r>
              <a:rPr lang="en-US" altLang="zh-CN" dirty="0"/>
              <a:t>22.4</a:t>
            </a:r>
            <a:r>
              <a:rPr lang="zh-CN" altLang="en-US" dirty="0"/>
              <a:t>万，含地基、人工场地、来回零件运输等。</a:t>
            </a:r>
            <a:endParaRPr lang="en-US" altLang="zh-CN" dirty="0"/>
          </a:p>
          <a:p>
            <a:pPr lvl="1"/>
            <a:r>
              <a:rPr lang="en-US" altLang="zh-CN" dirty="0"/>
              <a:t>HEPS</a:t>
            </a:r>
            <a:r>
              <a:rPr lang="zh-CN" altLang="en-US" dirty="0"/>
              <a:t>低温厅实验（核二三公司）：</a:t>
            </a:r>
            <a:r>
              <a:rPr lang="en-US" altLang="zh-CN" dirty="0"/>
              <a:t>18-20</a:t>
            </a:r>
            <a:r>
              <a:rPr lang="zh-CN" altLang="en-US" dirty="0"/>
              <a:t>万，含场地清理、凿毛、安装设备、搭棚子、人工等</a:t>
            </a:r>
            <a:endParaRPr lang="en-US" dirty="0"/>
          </a:p>
        </p:txBody>
      </p:sp>
      <p:sp>
        <p:nvSpPr>
          <p:cNvPr id="3" name="标题 2">
            <a:extLst>
              <a:ext uri="{FF2B5EF4-FFF2-40B4-BE49-F238E27FC236}">
                <a16:creationId xmlns:a16="http://schemas.microsoft.com/office/drawing/2014/main" id="{E5704D20-667D-4E81-9094-4CAF455B2BD3}"/>
              </a:ext>
            </a:extLst>
          </p:cNvPr>
          <p:cNvSpPr>
            <a:spLocks noGrp="1"/>
          </p:cNvSpPr>
          <p:nvPr>
            <p:ph type="title"/>
          </p:nvPr>
        </p:nvSpPr>
        <p:spPr/>
        <p:txBody>
          <a:bodyPr/>
          <a:lstStyle/>
          <a:p>
            <a:r>
              <a:rPr lang="en-US" dirty="0"/>
              <a:t>2.3 Vibration test </a:t>
            </a:r>
          </a:p>
        </p:txBody>
      </p:sp>
      <p:sp>
        <p:nvSpPr>
          <p:cNvPr id="4" name="灯片编号占位符 3">
            <a:extLst>
              <a:ext uri="{FF2B5EF4-FFF2-40B4-BE49-F238E27FC236}">
                <a16:creationId xmlns:a16="http://schemas.microsoft.com/office/drawing/2014/main" id="{EF962833-DEA4-4C46-B579-4082455B0303}"/>
              </a:ext>
            </a:extLst>
          </p:cNvPr>
          <p:cNvSpPr>
            <a:spLocks noGrp="1"/>
          </p:cNvSpPr>
          <p:nvPr>
            <p:ph type="sldNum" sz="quarter" idx="12"/>
          </p:nvPr>
        </p:nvSpPr>
        <p:spPr/>
        <p:txBody>
          <a:bodyPr/>
          <a:lstStyle/>
          <a:p>
            <a:fld id="{F15E9139-A00B-4B2A-98A6-095DC08F1345}" type="slidenum">
              <a:rPr lang="zh-CN" altLang="en-US" smtClean="0"/>
              <a:pPr/>
              <a:t>29</a:t>
            </a:fld>
            <a:endParaRPr lang="zh-CN" altLang="en-US"/>
          </a:p>
        </p:txBody>
      </p:sp>
    </p:spTree>
    <p:extLst>
      <p:ext uri="{BB962C8B-B14F-4D97-AF65-F5344CB8AC3E}">
        <p14:creationId xmlns:p14="http://schemas.microsoft.com/office/powerpoint/2010/main" val="315033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FBB8982-C1F7-40D4-B14E-D138399B7E4E}"/>
              </a:ext>
            </a:extLst>
          </p:cNvPr>
          <p:cNvSpPr>
            <a:spLocks noGrp="1"/>
          </p:cNvSpPr>
          <p:nvPr>
            <p:ph type="sldNum" sz="quarter" idx="12"/>
          </p:nvPr>
        </p:nvSpPr>
        <p:spPr/>
        <p:txBody>
          <a:bodyPr/>
          <a:lstStyle/>
          <a:p>
            <a:fld id="{F15E9139-A00B-4B2A-98A6-095DC08F1345}" type="slidenum">
              <a:rPr lang="zh-CN" altLang="en-US" smtClean="0"/>
              <a:pPr/>
              <a:t>3</a:t>
            </a:fld>
            <a:endParaRPr lang="zh-CN" altLang="en-US" dirty="0"/>
          </a:p>
        </p:txBody>
      </p:sp>
      <p:sp>
        <p:nvSpPr>
          <p:cNvPr id="5" name="标题 2">
            <a:extLst>
              <a:ext uri="{FF2B5EF4-FFF2-40B4-BE49-F238E27FC236}">
                <a16:creationId xmlns:a16="http://schemas.microsoft.com/office/drawing/2014/main" id="{9CAD20AB-FD61-498C-97C6-D1C017ED807A}"/>
              </a:ext>
            </a:extLst>
          </p:cNvPr>
          <p:cNvSpPr>
            <a:spLocks noGrp="1"/>
          </p:cNvSpPr>
          <p:nvPr>
            <p:ph type="title"/>
          </p:nvPr>
        </p:nvSpPr>
        <p:spPr>
          <a:xfrm>
            <a:off x="666712" y="142852"/>
            <a:ext cx="10763325" cy="725470"/>
          </a:xfrm>
        </p:spPr>
        <p:txBody>
          <a:bodyPr vert="horz" lIns="91440" tIns="45720" rIns="91440" bIns="45720" rtlCol="0" anchor="ctr">
            <a:normAutofit/>
          </a:bodyPr>
          <a:lstStyle/>
          <a:p>
            <a:r>
              <a:rPr lang="en-US" altLang="zh-CN" dirty="0"/>
              <a:t>1.1 Layout design </a:t>
            </a:r>
            <a:endParaRPr lang="en-US" dirty="0"/>
          </a:p>
        </p:txBody>
      </p:sp>
      <p:grpSp>
        <p:nvGrpSpPr>
          <p:cNvPr id="17" name="组合 16">
            <a:extLst>
              <a:ext uri="{FF2B5EF4-FFF2-40B4-BE49-F238E27FC236}">
                <a16:creationId xmlns:a16="http://schemas.microsoft.com/office/drawing/2014/main" id="{F334893B-2B04-4984-B5D1-90135AFD4951}"/>
              </a:ext>
            </a:extLst>
          </p:cNvPr>
          <p:cNvGrpSpPr/>
          <p:nvPr/>
        </p:nvGrpSpPr>
        <p:grpSpPr>
          <a:xfrm>
            <a:off x="-24680" y="1416838"/>
            <a:ext cx="12192000" cy="3521945"/>
            <a:chOff x="4589" y="1005479"/>
            <a:chExt cx="12192000" cy="3521945"/>
          </a:xfrm>
        </p:grpSpPr>
        <p:pic>
          <p:nvPicPr>
            <p:cNvPr id="50" name="图片 49">
              <a:extLst>
                <a:ext uri="{FF2B5EF4-FFF2-40B4-BE49-F238E27FC236}">
                  <a16:creationId xmlns:a16="http://schemas.microsoft.com/office/drawing/2014/main" id="{A5F63471-3D44-4AB4-A8FE-90E9C17ABD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 y="1005479"/>
              <a:ext cx="7200000" cy="1675000"/>
            </a:xfrm>
            <a:prstGeom prst="rect">
              <a:avLst/>
            </a:prstGeom>
          </p:spPr>
        </p:pic>
        <p:sp>
          <p:nvSpPr>
            <p:cNvPr id="51" name="文本框 50">
              <a:extLst>
                <a:ext uri="{FF2B5EF4-FFF2-40B4-BE49-F238E27FC236}">
                  <a16:creationId xmlns:a16="http://schemas.microsoft.com/office/drawing/2014/main" id="{B359151E-93C8-4F5E-A8D3-BE3A48A0FF6F}"/>
                </a:ext>
              </a:extLst>
            </p:cNvPr>
            <p:cNvSpPr txBox="1"/>
            <p:nvPr/>
          </p:nvSpPr>
          <p:spPr>
            <a:xfrm>
              <a:off x="397074" y="1074484"/>
              <a:ext cx="1346114" cy="369332"/>
            </a:xfrm>
            <a:prstGeom prst="rect">
              <a:avLst/>
            </a:prstGeom>
            <a:noFill/>
          </p:spPr>
          <p:txBody>
            <a:bodyPr wrap="square" rtlCol="0">
              <a:spAutoFit/>
            </a:bodyPr>
            <a:lstStyle/>
            <a:p>
              <a:r>
                <a:rPr lang="en-US" altLang="zh-CN" dirty="0"/>
                <a:t>Quadrupole</a:t>
              </a:r>
              <a:endParaRPr lang="en-US" dirty="0"/>
            </a:p>
          </p:txBody>
        </p:sp>
        <p:sp>
          <p:nvSpPr>
            <p:cNvPr id="52" name="文本框 51">
              <a:extLst>
                <a:ext uri="{FF2B5EF4-FFF2-40B4-BE49-F238E27FC236}">
                  <a16:creationId xmlns:a16="http://schemas.microsoft.com/office/drawing/2014/main" id="{F830872B-D25C-45E0-9DED-B893FA7436F9}"/>
                </a:ext>
              </a:extLst>
            </p:cNvPr>
            <p:cNvSpPr txBox="1"/>
            <p:nvPr/>
          </p:nvSpPr>
          <p:spPr>
            <a:xfrm>
              <a:off x="1563167" y="1074484"/>
              <a:ext cx="720080" cy="369332"/>
            </a:xfrm>
            <a:prstGeom prst="rect">
              <a:avLst/>
            </a:prstGeom>
            <a:noFill/>
          </p:spPr>
          <p:txBody>
            <a:bodyPr wrap="square" rtlCol="0">
              <a:spAutoFit/>
            </a:bodyPr>
            <a:lstStyle/>
            <a:p>
              <a:r>
                <a:rPr lang="en-US" altLang="zh-CN" dirty="0"/>
                <a:t>BPM</a:t>
              </a:r>
              <a:endParaRPr lang="en-US" dirty="0"/>
            </a:p>
          </p:txBody>
        </p:sp>
        <p:sp>
          <p:nvSpPr>
            <p:cNvPr id="53" name="文本框 52">
              <a:extLst>
                <a:ext uri="{FF2B5EF4-FFF2-40B4-BE49-F238E27FC236}">
                  <a16:creationId xmlns:a16="http://schemas.microsoft.com/office/drawing/2014/main" id="{A99F2820-8BD4-4BF7-8271-9CD84A51C87B}"/>
                </a:ext>
              </a:extLst>
            </p:cNvPr>
            <p:cNvSpPr txBox="1"/>
            <p:nvPr/>
          </p:nvSpPr>
          <p:spPr>
            <a:xfrm>
              <a:off x="2124521" y="1072883"/>
              <a:ext cx="1172111" cy="369332"/>
            </a:xfrm>
            <a:prstGeom prst="rect">
              <a:avLst/>
            </a:prstGeom>
            <a:noFill/>
          </p:spPr>
          <p:txBody>
            <a:bodyPr wrap="square" rtlCol="0">
              <a:spAutoFit/>
            </a:bodyPr>
            <a:lstStyle/>
            <a:p>
              <a:r>
                <a:rPr lang="en-US" altLang="zh-CN" dirty="0" err="1"/>
                <a:t>sextupole</a:t>
              </a:r>
              <a:endParaRPr lang="en-US" dirty="0"/>
            </a:p>
          </p:txBody>
        </p:sp>
        <p:sp>
          <p:nvSpPr>
            <p:cNvPr id="54" name="文本框 53">
              <a:extLst>
                <a:ext uri="{FF2B5EF4-FFF2-40B4-BE49-F238E27FC236}">
                  <a16:creationId xmlns:a16="http://schemas.microsoft.com/office/drawing/2014/main" id="{9F09A200-337B-40BB-813D-2693A60368B0}"/>
                </a:ext>
              </a:extLst>
            </p:cNvPr>
            <p:cNvSpPr txBox="1"/>
            <p:nvPr/>
          </p:nvSpPr>
          <p:spPr>
            <a:xfrm>
              <a:off x="2622922" y="1326521"/>
              <a:ext cx="2548416" cy="369332"/>
            </a:xfrm>
            <a:prstGeom prst="rect">
              <a:avLst/>
            </a:prstGeom>
            <a:noFill/>
          </p:spPr>
          <p:txBody>
            <a:bodyPr wrap="square" rtlCol="0">
              <a:spAutoFit/>
            </a:bodyPr>
            <a:lstStyle/>
            <a:p>
              <a:r>
                <a:rPr lang="en-US" altLang="zh-CN" dirty="0"/>
                <a:t>Vacuum connection part</a:t>
              </a:r>
              <a:endParaRPr lang="en-US" dirty="0"/>
            </a:p>
          </p:txBody>
        </p:sp>
        <p:sp>
          <p:nvSpPr>
            <p:cNvPr id="55" name="文本框 54">
              <a:extLst>
                <a:ext uri="{FF2B5EF4-FFF2-40B4-BE49-F238E27FC236}">
                  <a16:creationId xmlns:a16="http://schemas.microsoft.com/office/drawing/2014/main" id="{6D274157-FF81-4B9E-AAE0-1ACC99386D50}"/>
                </a:ext>
              </a:extLst>
            </p:cNvPr>
            <p:cNvSpPr txBox="1"/>
            <p:nvPr/>
          </p:nvSpPr>
          <p:spPr>
            <a:xfrm>
              <a:off x="5371519" y="1054073"/>
              <a:ext cx="936104" cy="369332"/>
            </a:xfrm>
            <a:prstGeom prst="rect">
              <a:avLst/>
            </a:prstGeom>
            <a:noFill/>
          </p:spPr>
          <p:txBody>
            <a:bodyPr wrap="square" rtlCol="0">
              <a:spAutoFit/>
            </a:bodyPr>
            <a:lstStyle/>
            <a:p>
              <a:r>
                <a:rPr lang="en-US" altLang="zh-CN" dirty="0"/>
                <a:t>dipole</a:t>
              </a:r>
              <a:endParaRPr lang="en-US" dirty="0"/>
            </a:p>
          </p:txBody>
        </p:sp>
        <p:pic>
          <p:nvPicPr>
            <p:cNvPr id="65" name="图片 64">
              <a:extLst>
                <a:ext uri="{FF2B5EF4-FFF2-40B4-BE49-F238E27FC236}">
                  <a16:creationId xmlns:a16="http://schemas.microsoft.com/office/drawing/2014/main" id="{8B0CFE69-26C8-4FCD-BEFE-7E0CC7050204}"/>
                </a:ext>
              </a:extLst>
            </p:cNvPr>
            <p:cNvPicPr>
              <a:picLocks noChangeAspect="1"/>
            </p:cNvPicPr>
            <p:nvPr/>
          </p:nvPicPr>
          <p:blipFill>
            <a:blip r:embed="rId3"/>
            <a:stretch>
              <a:fillRect/>
            </a:stretch>
          </p:blipFill>
          <p:spPr>
            <a:xfrm>
              <a:off x="4589" y="3169893"/>
              <a:ext cx="12192000" cy="1357531"/>
            </a:xfrm>
            <a:prstGeom prst="rect">
              <a:avLst/>
            </a:prstGeom>
          </p:spPr>
        </p:pic>
        <p:sp>
          <p:nvSpPr>
            <p:cNvPr id="66" name="椭圆 65">
              <a:extLst>
                <a:ext uri="{FF2B5EF4-FFF2-40B4-BE49-F238E27FC236}">
                  <a16:creationId xmlns:a16="http://schemas.microsoft.com/office/drawing/2014/main" id="{D0B1F9A3-31BF-4FAB-B979-67EFCE493561}"/>
                </a:ext>
              </a:extLst>
            </p:cNvPr>
            <p:cNvSpPr/>
            <p:nvPr/>
          </p:nvSpPr>
          <p:spPr>
            <a:xfrm>
              <a:off x="479376" y="3933056"/>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直接连接符 66">
              <a:extLst>
                <a:ext uri="{FF2B5EF4-FFF2-40B4-BE49-F238E27FC236}">
                  <a16:creationId xmlns:a16="http://schemas.microsoft.com/office/drawing/2014/main" id="{027FE177-59FE-4CF1-822B-096DEC81B95C}"/>
                </a:ext>
              </a:extLst>
            </p:cNvPr>
            <p:cNvCxnSpPr>
              <a:stCxn id="66" idx="0"/>
              <a:endCxn id="50" idx="2"/>
            </p:cNvCxnSpPr>
            <p:nvPr/>
          </p:nvCxnSpPr>
          <p:spPr>
            <a:xfrm flipV="1">
              <a:off x="695400" y="2680479"/>
              <a:ext cx="3514200" cy="125257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69" name="图片 68">
              <a:extLst>
                <a:ext uri="{FF2B5EF4-FFF2-40B4-BE49-F238E27FC236}">
                  <a16:creationId xmlns:a16="http://schemas.microsoft.com/office/drawing/2014/main" id="{BAA3515E-1D0F-482F-88E2-C2CAB76D01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0556" y="2721205"/>
              <a:ext cx="7200000" cy="1244665"/>
            </a:xfrm>
            <a:prstGeom prst="rect">
              <a:avLst/>
            </a:prstGeom>
          </p:spPr>
        </p:pic>
        <p:sp>
          <p:nvSpPr>
            <p:cNvPr id="70" name="文本框 69">
              <a:extLst>
                <a:ext uri="{FF2B5EF4-FFF2-40B4-BE49-F238E27FC236}">
                  <a16:creationId xmlns:a16="http://schemas.microsoft.com/office/drawing/2014/main" id="{C87D1F10-EE93-4901-8DCC-023FE4CC35B1}"/>
                </a:ext>
              </a:extLst>
            </p:cNvPr>
            <p:cNvSpPr txBox="1"/>
            <p:nvPr/>
          </p:nvSpPr>
          <p:spPr>
            <a:xfrm>
              <a:off x="6150695" y="2652145"/>
              <a:ext cx="1001441" cy="369332"/>
            </a:xfrm>
            <a:prstGeom prst="rect">
              <a:avLst/>
            </a:prstGeom>
            <a:noFill/>
          </p:spPr>
          <p:txBody>
            <a:bodyPr wrap="square" rtlCol="0">
              <a:spAutoFit/>
            </a:bodyPr>
            <a:lstStyle/>
            <a:p>
              <a:r>
                <a:rPr lang="en-US" altLang="zh-CN" dirty="0"/>
                <a:t>dipole</a:t>
              </a:r>
              <a:endParaRPr lang="en-US" dirty="0"/>
            </a:p>
          </p:txBody>
        </p:sp>
        <p:sp>
          <p:nvSpPr>
            <p:cNvPr id="72" name="文本框 71">
              <a:extLst>
                <a:ext uri="{FF2B5EF4-FFF2-40B4-BE49-F238E27FC236}">
                  <a16:creationId xmlns:a16="http://schemas.microsoft.com/office/drawing/2014/main" id="{580F5596-65C9-46FC-B469-702B21D4A0D8}"/>
                </a:ext>
              </a:extLst>
            </p:cNvPr>
            <p:cNvSpPr txBox="1"/>
            <p:nvPr/>
          </p:nvSpPr>
          <p:spPr>
            <a:xfrm>
              <a:off x="9594009" y="2652145"/>
              <a:ext cx="1295566" cy="369332"/>
            </a:xfrm>
            <a:prstGeom prst="rect">
              <a:avLst/>
            </a:prstGeom>
            <a:noFill/>
          </p:spPr>
          <p:txBody>
            <a:bodyPr wrap="square" rtlCol="0">
              <a:spAutoFit/>
            </a:bodyPr>
            <a:lstStyle/>
            <a:p>
              <a:r>
                <a:rPr lang="en-US" altLang="zh-CN" dirty="0"/>
                <a:t>dipole</a:t>
              </a:r>
              <a:endParaRPr lang="en-US" dirty="0"/>
            </a:p>
          </p:txBody>
        </p:sp>
        <p:sp>
          <p:nvSpPr>
            <p:cNvPr id="73" name="椭圆 72">
              <a:extLst>
                <a:ext uri="{FF2B5EF4-FFF2-40B4-BE49-F238E27FC236}">
                  <a16:creationId xmlns:a16="http://schemas.microsoft.com/office/drawing/2014/main" id="{F6E33E98-5678-4964-98B5-98588873C2C4}"/>
                </a:ext>
              </a:extLst>
            </p:cNvPr>
            <p:cNvSpPr/>
            <p:nvPr/>
          </p:nvSpPr>
          <p:spPr>
            <a:xfrm>
              <a:off x="8737600" y="3965870"/>
              <a:ext cx="31072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74" name="直接连接符 73">
              <a:extLst>
                <a:ext uri="{FF2B5EF4-FFF2-40B4-BE49-F238E27FC236}">
                  <a16:creationId xmlns:a16="http://schemas.microsoft.com/office/drawing/2014/main" id="{ADDE570D-2983-404F-9291-19F06B293101}"/>
                </a:ext>
              </a:extLst>
            </p:cNvPr>
            <p:cNvCxnSpPr/>
            <p:nvPr/>
          </p:nvCxnSpPr>
          <p:spPr>
            <a:xfrm flipH="1" flipV="1">
              <a:off x="8184232" y="3645024"/>
              <a:ext cx="702767" cy="28803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7" name="文本框 76">
              <a:extLst>
                <a:ext uri="{FF2B5EF4-FFF2-40B4-BE49-F238E27FC236}">
                  <a16:creationId xmlns:a16="http://schemas.microsoft.com/office/drawing/2014/main" id="{AC703CEE-EDC0-45B7-BD70-5D5595034B45}"/>
                </a:ext>
              </a:extLst>
            </p:cNvPr>
            <p:cNvSpPr txBox="1"/>
            <p:nvPr/>
          </p:nvSpPr>
          <p:spPr>
            <a:xfrm>
              <a:off x="7018246" y="2660370"/>
              <a:ext cx="2548416" cy="369332"/>
            </a:xfrm>
            <a:prstGeom prst="rect">
              <a:avLst/>
            </a:prstGeom>
            <a:noFill/>
          </p:spPr>
          <p:txBody>
            <a:bodyPr wrap="square" rtlCol="0">
              <a:spAutoFit/>
            </a:bodyPr>
            <a:lstStyle/>
            <a:p>
              <a:r>
                <a:rPr lang="en-US" altLang="zh-CN" dirty="0"/>
                <a:t>Vacuum connection part</a:t>
              </a:r>
              <a:endParaRPr lang="en-US" dirty="0"/>
            </a:p>
          </p:txBody>
        </p:sp>
      </p:grpSp>
      <p:sp>
        <p:nvSpPr>
          <p:cNvPr id="31" name="内容占位符 1">
            <a:extLst>
              <a:ext uri="{FF2B5EF4-FFF2-40B4-BE49-F238E27FC236}">
                <a16:creationId xmlns:a16="http://schemas.microsoft.com/office/drawing/2014/main" id="{E78234FE-D618-42CE-93A0-C93631364868}"/>
              </a:ext>
            </a:extLst>
          </p:cNvPr>
          <p:cNvSpPr>
            <a:spLocks noGrp="1"/>
          </p:cNvSpPr>
          <p:nvPr>
            <p:ph idx="1"/>
          </p:nvPr>
        </p:nvSpPr>
        <p:spPr>
          <a:xfrm>
            <a:off x="609600" y="4626405"/>
            <a:ext cx="10972800" cy="2114963"/>
          </a:xfrm>
        </p:spPr>
        <p:txBody>
          <a:bodyPr>
            <a:normAutofit/>
          </a:bodyPr>
          <a:lstStyle/>
          <a:p>
            <a:r>
              <a:rPr lang="en-US" dirty="0"/>
              <a:t>Progress from 24.10 to now </a:t>
            </a:r>
          </a:p>
          <a:p>
            <a:pPr lvl="1"/>
            <a:r>
              <a:rPr lang="en-US" dirty="0"/>
              <a:t>A updated survey of Collider(25.2.14), Booster (25.3.1), </a:t>
            </a:r>
            <a:r>
              <a:rPr lang="en-US" dirty="0" err="1"/>
              <a:t>Linac</a:t>
            </a:r>
            <a:r>
              <a:rPr lang="en-US" dirty="0"/>
              <a:t>, DR, TLs (25.3.7)</a:t>
            </a:r>
          </a:p>
          <a:p>
            <a:pPr lvl="1"/>
            <a:r>
              <a:rPr lang="en-US" dirty="0"/>
              <a:t>The realization of 2D/3D linkage design</a:t>
            </a:r>
          </a:p>
          <a:p>
            <a:pPr lvl="1"/>
            <a:r>
              <a:rPr lang="en-US" dirty="0"/>
              <a:t>Typical section layout of Collider and Booster</a:t>
            </a:r>
          </a:p>
          <a:p>
            <a:pPr lvl="1"/>
            <a:r>
              <a:rPr lang="en-US" dirty="0"/>
              <a:t>MDI layout updating</a:t>
            </a:r>
          </a:p>
        </p:txBody>
      </p:sp>
      <p:sp>
        <p:nvSpPr>
          <p:cNvPr id="32" name="内容占位符 1">
            <a:extLst>
              <a:ext uri="{FF2B5EF4-FFF2-40B4-BE49-F238E27FC236}">
                <a16:creationId xmlns:a16="http://schemas.microsoft.com/office/drawing/2014/main" id="{AC7AD5BF-28D1-42D8-94C3-D40CD824DB67}"/>
              </a:ext>
            </a:extLst>
          </p:cNvPr>
          <p:cNvSpPr txBox="1">
            <a:spLocks/>
          </p:cNvSpPr>
          <p:nvPr/>
        </p:nvSpPr>
        <p:spPr>
          <a:xfrm>
            <a:off x="610397" y="1124744"/>
            <a:ext cx="10972800" cy="211496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Layout design from EDR beginning to 24.10</a:t>
            </a:r>
            <a:endParaRPr lang="en-US" dirty="0"/>
          </a:p>
        </p:txBody>
      </p:sp>
    </p:spTree>
    <p:extLst>
      <p:ext uri="{BB962C8B-B14F-4D97-AF65-F5344CB8AC3E}">
        <p14:creationId xmlns:p14="http://schemas.microsoft.com/office/powerpoint/2010/main" val="40794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6B39F7F-F01A-45DE-A067-877523BBD1DC}"/>
              </a:ext>
            </a:extLst>
          </p:cNvPr>
          <p:cNvSpPr>
            <a:spLocks noGrp="1"/>
          </p:cNvSpPr>
          <p:nvPr>
            <p:ph idx="1"/>
          </p:nvPr>
        </p:nvSpPr>
        <p:spPr/>
        <p:txBody>
          <a:bodyPr/>
          <a:lstStyle/>
          <a:p>
            <a:r>
              <a:rPr lang="en-US" altLang="zh-CN" dirty="0"/>
              <a:t>Test of sensors</a:t>
            </a:r>
          </a:p>
          <a:p>
            <a:pPr lvl="1"/>
            <a:r>
              <a:rPr lang="en-US" altLang="zh-CN" dirty="0"/>
              <a:t>Two of the currently best-performing vibration acquisition sensors for underground applications have been selected.</a:t>
            </a:r>
          </a:p>
          <a:p>
            <a:pPr lvl="1"/>
            <a:r>
              <a:rPr lang="en-US" dirty="0"/>
              <a:t>CS-60 is better but more expensive. For 941b, we think it can test the vibration of 25 nm ~1-100 Hz, but may not for 4 nm ~1-100 Hz</a:t>
            </a:r>
          </a:p>
        </p:txBody>
      </p:sp>
      <p:sp>
        <p:nvSpPr>
          <p:cNvPr id="3" name="标题 2">
            <a:extLst>
              <a:ext uri="{FF2B5EF4-FFF2-40B4-BE49-F238E27FC236}">
                <a16:creationId xmlns:a16="http://schemas.microsoft.com/office/drawing/2014/main" id="{3023A950-3DF9-4594-9D18-FD33510989E3}"/>
              </a:ext>
            </a:extLst>
          </p:cNvPr>
          <p:cNvSpPr>
            <a:spLocks noGrp="1"/>
          </p:cNvSpPr>
          <p:nvPr>
            <p:ph type="title"/>
          </p:nvPr>
        </p:nvSpPr>
        <p:spPr/>
        <p:txBody>
          <a:bodyPr/>
          <a:lstStyle/>
          <a:p>
            <a:r>
              <a:rPr lang="en-US" dirty="0"/>
              <a:t>2.3 Vibration test </a:t>
            </a:r>
          </a:p>
        </p:txBody>
      </p:sp>
      <p:sp>
        <p:nvSpPr>
          <p:cNvPr id="4" name="灯片编号占位符 3">
            <a:extLst>
              <a:ext uri="{FF2B5EF4-FFF2-40B4-BE49-F238E27FC236}">
                <a16:creationId xmlns:a16="http://schemas.microsoft.com/office/drawing/2014/main" id="{5B9FECA7-D333-4407-BEE5-123BF6EDF2F9}"/>
              </a:ext>
            </a:extLst>
          </p:cNvPr>
          <p:cNvSpPr>
            <a:spLocks noGrp="1"/>
          </p:cNvSpPr>
          <p:nvPr>
            <p:ph type="sldNum" sz="quarter" idx="12"/>
          </p:nvPr>
        </p:nvSpPr>
        <p:spPr/>
        <p:txBody>
          <a:bodyPr/>
          <a:lstStyle/>
          <a:p>
            <a:fld id="{F15E9139-A00B-4B2A-98A6-095DC08F1345}" type="slidenum">
              <a:rPr lang="zh-CN" altLang="en-US" smtClean="0"/>
              <a:pPr/>
              <a:t>30</a:t>
            </a:fld>
            <a:endParaRPr lang="zh-CN" altLang="en-US" dirty="0"/>
          </a:p>
        </p:txBody>
      </p:sp>
      <p:pic>
        <p:nvPicPr>
          <p:cNvPr id="5" name="内容占位符 5">
            <a:extLst>
              <a:ext uri="{FF2B5EF4-FFF2-40B4-BE49-F238E27FC236}">
                <a16:creationId xmlns:a16="http://schemas.microsoft.com/office/drawing/2014/main" id="{ED1F6F1F-1ECD-4C10-BF1F-5FE7A4D079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95288" y="3739337"/>
            <a:ext cx="2736850" cy="2905938"/>
          </a:xfrm>
          <a:prstGeom prst="rect">
            <a:avLst/>
          </a:prstGeom>
        </p:spPr>
      </p:pic>
      <p:pic>
        <p:nvPicPr>
          <p:cNvPr id="6" name="图片 1">
            <a:extLst>
              <a:ext uri="{FF2B5EF4-FFF2-40B4-BE49-F238E27FC236}">
                <a16:creationId xmlns:a16="http://schemas.microsoft.com/office/drawing/2014/main" id="{B66BAE53-7563-4C52-ACD7-435E3DF59C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3968" y="3739337"/>
            <a:ext cx="407035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74F7C294-02B4-4AF9-BB1A-ACB6EBF1311B}"/>
              </a:ext>
            </a:extLst>
          </p:cNvPr>
          <p:cNvSpPr txBox="1"/>
          <p:nvPr/>
        </p:nvSpPr>
        <p:spPr>
          <a:xfrm>
            <a:off x="1487488" y="3933056"/>
            <a:ext cx="151216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试验台测试</a:t>
            </a:r>
            <a:endParaRPr lang="en-US" dirty="0"/>
          </a:p>
        </p:txBody>
      </p:sp>
      <p:sp>
        <p:nvSpPr>
          <p:cNvPr id="8" name="文本框 7">
            <a:extLst>
              <a:ext uri="{FF2B5EF4-FFF2-40B4-BE49-F238E27FC236}">
                <a16:creationId xmlns:a16="http://schemas.microsoft.com/office/drawing/2014/main" id="{BC97C2AB-C3B9-4601-A38C-F10AFFEC462A}"/>
              </a:ext>
            </a:extLst>
          </p:cNvPr>
          <p:cNvSpPr txBox="1"/>
          <p:nvPr/>
        </p:nvSpPr>
        <p:spPr>
          <a:xfrm>
            <a:off x="4007442" y="6056592"/>
            <a:ext cx="188926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HEPS</a:t>
            </a:r>
            <a:r>
              <a:rPr lang="zh-CN" altLang="en-US" dirty="0"/>
              <a:t>场地测试</a:t>
            </a:r>
            <a:endParaRPr lang="en-US" dirty="0"/>
          </a:p>
        </p:txBody>
      </p:sp>
      <p:pic>
        <p:nvPicPr>
          <p:cNvPr id="10" name="图片 9">
            <a:extLst>
              <a:ext uri="{FF2B5EF4-FFF2-40B4-BE49-F238E27FC236}">
                <a16:creationId xmlns:a16="http://schemas.microsoft.com/office/drawing/2014/main" id="{4EB76EBB-7E83-4575-A36A-49A20151154E}"/>
              </a:ext>
            </a:extLst>
          </p:cNvPr>
          <p:cNvPicPr>
            <a:picLocks noChangeAspect="1"/>
          </p:cNvPicPr>
          <p:nvPr/>
        </p:nvPicPr>
        <p:blipFill>
          <a:blip r:embed="rId4"/>
          <a:stretch>
            <a:fillRect/>
          </a:stretch>
        </p:blipFill>
        <p:spPr>
          <a:xfrm>
            <a:off x="6633400" y="3454273"/>
            <a:ext cx="5400000" cy="3187140"/>
          </a:xfrm>
          <a:prstGeom prst="rect">
            <a:avLst/>
          </a:prstGeom>
        </p:spPr>
      </p:pic>
    </p:spTree>
    <p:extLst>
      <p:ext uri="{BB962C8B-B14F-4D97-AF65-F5344CB8AC3E}">
        <p14:creationId xmlns:p14="http://schemas.microsoft.com/office/powerpoint/2010/main" val="560386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BA0B09E-AD85-457D-87C0-8B50ECAA6042}"/>
              </a:ext>
            </a:extLst>
          </p:cNvPr>
          <p:cNvSpPr>
            <a:spLocks noGrp="1"/>
          </p:cNvSpPr>
          <p:nvPr>
            <p:ph idx="1"/>
          </p:nvPr>
        </p:nvSpPr>
        <p:spPr/>
        <p:txBody>
          <a:bodyPr/>
          <a:lstStyle/>
          <a:p>
            <a:r>
              <a:rPr lang="en-US" dirty="0"/>
              <a:t>Inquire for cost</a:t>
            </a:r>
          </a:p>
          <a:p>
            <a:pPr lvl="1"/>
            <a:r>
              <a:rPr lang="zh-CN" altLang="en-US" dirty="0"/>
              <a:t>含仪器租用及测试，测完后提供数据。</a:t>
            </a:r>
            <a:endParaRPr lang="en-US" altLang="zh-CN" dirty="0"/>
          </a:p>
          <a:p>
            <a:pPr lvl="1"/>
            <a:r>
              <a:rPr lang="zh-CN" altLang="en-US" dirty="0"/>
              <a:t>希望测试点约</a:t>
            </a:r>
            <a:r>
              <a:rPr lang="en-US" altLang="zh-CN" dirty="0"/>
              <a:t>13</a:t>
            </a:r>
            <a:r>
              <a:rPr lang="zh-CN" altLang="en-US" dirty="0"/>
              <a:t>个，</a:t>
            </a:r>
            <a:r>
              <a:rPr lang="en-US" altLang="zh-CN" dirty="0"/>
              <a:t>4</a:t>
            </a:r>
            <a:r>
              <a:rPr lang="zh-CN" altLang="en-US" dirty="0"/>
              <a:t>个</a:t>
            </a:r>
            <a:r>
              <a:rPr lang="en-US" altLang="zh-CN" dirty="0"/>
              <a:t>IP</a:t>
            </a:r>
            <a:r>
              <a:rPr lang="zh-CN" altLang="en-US" dirty="0"/>
              <a:t>各</a:t>
            </a:r>
            <a:r>
              <a:rPr lang="en-US" altLang="zh-CN" dirty="0"/>
              <a:t>1</a:t>
            </a:r>
            <a:r>
              <a:rPr lang="zh-CN" altLang="en-US" dirty="0"/>
              <a:t>，每个弧区各</a:t>
            </a:r>
            <a:r>
              <a:rPr lang="en-US" altLang="zh-CN" dirty="0"/>
              <a:t>2</a:t>
            </a:r>
            <a:r>
              <a:rPr lang="zh-CN" altLang="en-US" dirty="0"/>
              <a:t>，直线</a:t>
            </a:r>
            <a:r>
              <a:rPr lang="en-US" altLang="zh-CN" dirty="0"/>
              <a:t>1.</a:t>
            </a:r>
          </a:p>
          <a:p>
            <a:pPr lvl="1"/>
            <a:r>
              <a:rPr lang="en-US" altLang="zh-CN" dirty="0"/>
              <a:t>We prefer CS-60.</a:t>
            </a:r>
          </a:p>
          <a:p>
            <a:endParaRPr lang="en-US" dirty="0"/>
          </a:p>
          <a:p>
            <a:endParaRPr lang="en-US" dirty="0"/>
          </a:p>
        </p:txBody>
      </p:sp>
      <p:sp>
        <p:nvSpPr>
          <p:cNvPr id="3" name="标题 2">
            <a:extLst>
              <a:ext uri="{FF2B5EF4-FFF2-40B4-BE49-F238E27FC236}">
                <a16:creationId xmlns:a16="http://schemas.microsoft.com/office/drawing/2014/main" id="{C4558690-FC50-498A-BC33-0D13A78AC647}"/>
              </a:ext>
            </a:extLst>
          </p:cNvPr>
          <p:cNvSpPr>
            <a:spLocks noGrp="1"/>
          </p:cNvSpPr>
          <p:nvPr>
            <p:ph type="title"/>
          </p:nvPr>
        </p:nvSpPr>
        <p:spPr/>
        <p:txBody>
          <a:bodyPr/>
          <a:lstStyle/>
          <a:p>
            <a:r>
              <a:rPr lang="en-US" dirty="0"/>
              <a:t>2.3 Vibration test </a:t>
            </a:r>
          </a:p>
        </p:txBody>
      </p:sp>
      <p:sp>
        <p:nvSpPr>
          <p:cNvPr id="4" name="灯片编号占位符 3">
            <a:extLst>
              <a:ext uri="{FF2B5EF4-FFF2-40B4-BE49-F238E27FC236}">
                <a16:creationId xmlns:a16="http://schemas.microsoft.com/office/drawing/2014/main" id="{77A78F65-AC56-4286-B2D3-2CFDBE44B72A}"/>
              </a:ext>
            </a:extLst>
          </p:cNvPr>
          <p:cNvSpPr>
            <a:spLocks noGrp="1"/>
          </p:cNvSpPr>
          <p:nvPr>
            <p:ph type="sldNum" sz="quarter" idx="12"/>
          </p:nvPr>
        </p:nvSpPr>
        <p:spPr/>
        <p:txBody>
          <a:bodyPr/>
          <a:lstStyle/>
          <a:p>
            <a:fld id="{F15E9139-A00B-4B2A-98A6-095DC08F1345}" type="slidenum">
              <a:rPr lang="zh-CN" altLang="en-US" smtClean="0"/>
              <a:pPr/>
              <a:t>31</a:t>
            </a:fld>
            <a:endParaRPr lang="zh-CN" altLang="en-US"/>
          </a:p>
        </p:txBody>
      </p:sp>
      <p:pic>
        <p:nvPicPr>
          <p:cNvPr id="5" name="图片 4">
            <a:extLst>
              <a:ext uri="{FF2B5EF4-FFF2-40B4-BE49-F238E27FC236}">
                <a16:creationId xmlns:a16="http://schemas.microsoft.com/office/drawing/2014/main" id="{E0A2D883-5B18-4D6F-80A9-918C4C83F6A2}"/>
              </a:ext>
            </a:extLst>
          </p:cNvPr>
          <p:cNvPicPr>
            <a:picLocks noChangeAspect="1"/>
          </p:cNvPicPr>
          <p:nvPr/>
        </p:nvPicPr>
        <p:blipFill>
          <a:blip r:embed="rId2"/>
          <a:stretch>
            <a:fillRect/>
          </a:stretch>
        </p:blipFill>
        <p:spPr>
          <a:xfrm>
            <a:off x="1006476" y="5427279"/>
            <a:ext cx="4895850" cy="1476375"/>
          </a:xfrm>
          <a:prstGeom prst="rect">
            <a:avLst/>
          </a:prstGeom>
        </p:spPr>
      </p:pic>
      <p:sp>
        <p:nvSpPr>
          <p:cNvPr id="6" name="文本框 5">
            <a:extLst>
              <a:ext uri="{FF2B5EF4-FFF2-40B4-BE49-F238E27FC236}">
                <a16:creationId xmlns:a16="http://schemas.microsoft.com/office/drawing/2014/main" id="{0AE44E29-7B35-4AA9-8CE5-805052266C34}"/>
              </a:ext>
            </a:extLst>
          </p:cNvPr>
          <p:cNvSpPr txBox="1"/>
          <p:nvPr/>
        </p:nvSpPr>
        <p:spPr>
          <a:xfrm>
            <a:off x="6032371" y="5596225"/>
            <a:ext cx="2151861" cy="646331"/>
          </a:xfrm>
          <a:prstGeom prst="rect">
            <a:avLst/>
          </a:prstGeom>
          <a:noFill/>
        </p:spPr>
        <p:txBody>
          <a:bodyPr wrap="square" rtlCol="0">
            <a:spAutoFit/>
          </a:bodyPr>
          <a:lstStyle/>
          <a:p>
            <a:r>
              <a:rPr lang="zh-CN" altLang="en-US" dirty="0"/>
              <a:t>华东院比选阶段勘察大纲初稿孔尺寸</a:t>
            </a:r>
            <a:endParaRPr lang="en-US" dirty="0"/>
          </a:p>
        </p:txBody>
      </p:sp>
      <p:graphicFrame>
        <p:nvGraphicFramePr>
          <p:cNvPr id="7" name="表格 6">
            <a:extLst>
              <a:ext uri="{FF2B5EF4-FFF2-40B4-BE49-F238E27FC236}">
                <a16:creationId xmlns:a16="http://schemas.microsoft.com/office/drawing/2014/main" id="{B3C8FC7F-350D-4BE6-8746-372EAD142BA8}"/>
              </a:ext>
            </a:extLst>
          </p:cNvPr>
          <p:cNvGraphicFramePr>
            <a:graphicFrameLocks noGrp="1"/>
          </p:cNvGraphicFramePr>
          <p:nvPr>
            <p:extLst>
              <p:ext uri="{D42A27DB-BD31-4B8C-83A1-F6EECF244321}">
                <p14:modId xmlns:p14="http://schemas.microsoft.com/office/powerpoint/2010/main" val="713529975"/>
              </p:ext>
            </p:extLst>
          </p:nvPr>
        </p:nvGraphicFramePr>
        <p:xfrm>
          <a:off x="1487488" y="3086216"/>
          <a:ext cx="8352928" cy="2301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294592773"/>
                    </a:ext>
                  </a:extLst>
                </a:gridCol>
                <a:gridCol w="2709333">
                  <a:extLst>
                    <a:ext uri="{9D8B030D-6E8A-4147-A177-3AD203B41FA5}">
                      <a16:colId xmlns:a16="http://schemas.microsoft.com/office/drawing/2014/main" val="2130095936"/>
                    </a:ext>
                  </a:extLst>
                </a:gridCol>
                <a:gridCol w="2934262">
                  <a:extLst>
                    <a:ext uri="{9D8B030D-6E8A-4147-A177-3AD203B41FA5}">
                      <a16:colId xmlns:a16="http://schemas.microsoft.com/office/drawing/2014/main" val="995580968"/>
                    </a:ext>
                  </a:extLst>
                </a:gridCol>
              </a:tblGrid>
              <a:tr h="370840">
                <a:tc>
                  <a:txBody>
                    <a:bodyPr/>
                    <a:lstStyle/>
                    <a:p>
                      <a:endParaRPr lang="zh-CN" altLang="en-US" dirty="0"/>
                    </a:p>
                  </a:txBody>
                  <a:tcPr/>
                </a:tc>
                <a:tc>
                  <a:txBody>
                    <a:bodyPr/>
                    <a:lstStyle/>
                    <a:p>
                      <a:r>
                        <a:rPr lang="en-US" altLang="zh-CN" dirty="0"/>
                        <a:t>CS-60</a:t>
                      </a:r>
                      <a:endParaRPr lang="zh-CN" altLang="en-US" dirty="0"/>
                    </a:p>
                  </a:txBody>
                  <a:tcPr/>
                </a:tc>
                <a:tc>
                  <a:txBody>
                    <a:bodyPr/>
                    <a:lstStyle/>
                    <a:p>
                      <a:r>
                        <a:rPr lang="en-US" altLang="zh-CN" dirty="0"/>
                        <a:t>941B</a:t>
                      </a:r>
                      <a:endParaRPr lang="zh-CN" altLang="en-US" dirty="0"/>
                    </a:p>
                  </a:txBody>
                  <a:tcPr/>
                </a:tc>
                <a:extLst>
                  <a:ext uri="{0D108BD9-81ED-4DB2-BD59-A6C34878D82A}">
                    <a16:rowId xmlns:a16="http://schemas.microsoft.com/office/drawing/2014/main" val="2978831959"/>
                  </a:ext>
                </a:extLst>
              </a:tr>
              <a:tr h="370840">
                <a:tc>
                  <a:txBody>
                    <a:bodyPr/>
                    <a:lstStyle/>
                    <a:p>
                      <a:r>
                        <a:rPr lang="zh-CN" altLang="en-US" dirty="0"/>
                        <a:t>测试费用</a:t>
                      </a:r>
                    </a:p>
                  </a:txBody>
                  <a:tcPr/>
                </a:tc>
                <a:tc>
                  <a:txBody>
                    <a:bodyPr/>
                    <a:lstStyle/>
                    <a:p>
                      <a:r>
                        <a:rPr lang="en-US" altLang="zh-CN" dirty="0"/>
                        <a:t>18.5</a:t>
                      </a:r>
                      <a:r>
                        <a:rPr lang="zh-CN" altLang="en-US" dirty="0"/>
                        <a:t>万元</a:t>
                      </a:r>
                    </a:p>
                  </a:txBody>
                  <a:tcPr/>
                </a:tc>
                <a:tc>
                  <a:txBody>
                    <a:bodyPr/>
                    <a:lstStyle/>
                    <a:p>
                      <a:r>
                        <a:rPr lang="en-US" altLang="zh-CN" dirty="0"/>
                        <a:t>11.1</a:t>
                      </a:r>
                      <a:r>
                        <a:rPr lang="zh-CN" altLang="en-US" dirty="0"/>
                        <a:t>万元</a:t>
                      </a:r>
                    </a:p>
                  </a:txBody>
                  <a:tcPr/>
                </a:tc>
                <a:extLst>
                  <a:ext uri="{0D108BD9-81ED-4DB2-BD59-A6C34878D82A}">
                    <a16:rowId xmlns:a16="http://schemas.microsoft.com/office/drawing/2014/main" val="963629505"/>
                  </a:ext>
                </a:extLst>
              </a:tr>
              <a:tr h="370840">
                <a:tc>
                  <a:txBody>
                    <a:bodyPr/>
                    <a:lstStyle/>
                    <a:p>
                      <a:r>
                        <a:rPr lang="zh-CN" altLang="en-US" dirty="0"/>
                        <a:t>所需地勘孔尺寸</a:t>
                      </a:r>
                    </a:p>
                  </a:txBody>
                  <a:tcPr/>
                </a:tc>
                <a:tc>
                  <a:txBody>
                    <a:bodyPr/>
                    <a:lstStyle/>
                    <a:p>
                      <a:r>
                        <a:rPr lang="zh-CN" altLang="en-US" dirty="0"/>
                        <a:t>＞</a:t>
                      </a:r>
                      <a:r>
                        <a:rPr lang="en-US" altLang="zh-CN" dirty="0"/>
                        <a:t>140mm</a:t>
                      </a:r>
                      <a:endParaRPr lang="zh-CN" altLang="en-US" dirty="0"/>
                    </a:p>
                  </a:txBody>
                  <a:tcPr/>
                </a:tc>
                <a:tc>
                  <a:txBody>
                    <a:bodyPr/>
                    <a:lstStyle/>
                    <a:p>
                      <a:r>
                        <a:rPr lang="zh-CN" altLang="en-US" dirty="0"/>
                        <a:t>＞</a:t>
                      </a:r>
                      <a:r>
                        <a:rPr lang="en-US" altLang="zh-CN" dirty="0"/>
                        <a:t>213mm</a:t>
                      </a:r>
                      <a:endParaRPr lang="zh-CN" altLang="en-US" dirty="0"/>
                    </a:p>
                  </a:txBody>
                  <a:tcPr/>
                </a:tc>
                <a:extLst>
                  <a:ext uri="{0D108BD9-81ED-4DB2-BD59-A6C34878D82A}">
                    <a16:rowId xmlns:a16="http://schemas.microsoft.com/office/drawing/2014/main" val="3079417030"/>
                  </a:ext>
                </a:extLst>
              </a:tr>
              <a:tr h="370840">
                <a:tc>
                  <a:txBody>
                    <a:bodyPr/>
                    <a:lstStyle/>
                    <a:p>
                      <a:r>
                        <a:rPr lang="zh-CN" altLang="en-US" dirty="0"/>
                        <a:t>主要要求</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钻井后安装钢管，建议＞</a:t>
                      </a:r>
                      <a:r>
                        <a:rPr lang="en-US" altLang="zh-CN" dirty="0"/>
                        <a:t>6.5mm</a:t>
                      </a:r>
                      <a:r>
                        <a:rPr lang="zh-CN" altLang="en-US" dirty="0"/>
                        <a:t>。金属管最下端</a:t>
                      </a:r>
                      <a:r>
                        <a:rPr lang="en-US" altLang="zh-CN" dirty="0"/>
                        <a:t>10m</a:t>
                      </a:r>
                      <a:r>
                        <a:rPr lang="zh-CN" altLang="en-US" dirty="0"/>
                        <a:t>采用无磁不锈钢管</a:t>
                      </a:r>
                    </a:p>
                    <a:p>
                      <a:endParaRPr lang="zh-CN" altLang="en-US" dirty="0"/>
                    </a:p>
                  </a:txBody>
                  <a:tcPr/>
                </a:tc>
                <a:tc>
                  <a:txBody>
                    <a:bodyPr/>
                    <a:lstStyle/>
                    <a:p>
                      <a:r>
                        <a:rPr lang="zh-CN" altLang="en-US" dirty="0"/>
                        <a:t>钻井后安装钢管（其他材料亦可），保证井壁光滑，建议＞</a:t>
                      </a:r>
                      <a:r>
                        <a:rPr lang="en-US" altLang="zh-CN" dirty="0"/>
                        <a:t>6.5mm</a:t>
                      </a:r>
                      <a:r>
                        <a:rPr lang="zh-CN" altLang="en-US" dirty="0"/>
                        <a:t>，确保无变形</a:t>
                      </a:r>
                    </a:p>
                  </a:txBody>
                  <a:tcPr/>
                </a:tc>
                <a:extLst>
                  <a:ext uri="{0D108BD9-81ED-4DB2-BD59-A6C34878D82A}">
                    <a16:rowId xmlns:a16="http://schemas.microsoft.com/office/drawing/2014/main" val="3169586891"/>
                  </a:ext>
                </a:extLst>
              </a:tr>
            </a:tbl>
          </a:graphicData>
        </a:graphic>
      </p:graphicFrame>
    </p:spTree>
    <p:extLst>
      <p:ext uri="{BB962C8B-B14F-4D97-AF65-F5344CB8AC3E}">
        <p14:creationId xmlns:p14="http://schemas.microsoft.com/office/powerpoint/2010/main" val="108727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8508149-89B0-4CF3-8422-CFE2EF6520BB}"/>
              </a:ext>
            </a:extLst>
          </p:cNvPr>
          <p:cNvSpPr>
            <a:spLocks noGrp="1"/>
          </p:cNvSpPr>
          <p:nvPr>
            <p:ph idx="1"/>
          </p:nvPr>
        </p:nvSpPr>
        <p:spPr/>
        <p:txBody>
          <a:bodyPr/>
          <a:lstStyle/>
          <a:p>
            <a:r>
              <a:rPr lang="en-US" dirty="0"/>
              <a:t>A typical arc section layout of over 250 m  has been made, both in 2D and 3D, which can be designed with linkage.</a:t>
            </a:r>
          </a:p>
          <a:p>
            <a:r>
              <a:rPr lang="en-US" dirty="0"/>
              <a:t>The  design of high accuracy automatic adjusting system has been preliminary made. The prototype is planned in the near future.</a:t>
            </a:r>
          </a:p>
          <a:p>
            <a:r>
              <a:rPr lang="en-US" dirty="0"/>
              <a:t>The preparation of the vibration test is on-going. </a:t>
            </a:r>
          </a:p>
        </p:txBody>
      </p:sp>
      <p:sp>
        <p:nvSpPr>
          <p:cNvPr id="3" name="标题 2">
            <a:extLst>
              <a:ext uri="{FF2B5EF4-FFF2-40B4-BE49-F238E27FC236}">
                <a16:creationId xmlns:a16="http://schemas.microsoft.com/office/drawing/2014/main" id="{042FCC92-6172-45C5-89D5-E3AAD894A1DA}"/>
              </a:ext>
            </a:extLst>
          </p:cNvPr>
          <p:cNvSpPr>
            <a:spLocks noGrp="1"/>
          </p:cNvSpPr>
          <p:nvPr>
            <p:ph type="title"/>
          </p:nvPr>
        </p:nvSpPr>
        <p:spPr/>
        <p:txBody>
          <a:bodyPr/>
          <a:lstStyle/>
          <a:p>
            <a:r>
              <a:rPr lang="en-US" dirty="0"/>
              <a:t>Summary </a:t>
            </a:r>
          </a:p>
        </p:txBody>
      </p:sp>
      <p:sp>
        <p:nvSpPr>
          <p:cNvPr id="4" name="灯片编号占位符 3">
            <a:extLst>
              <a:ext uri="{FF2B5EF4-FFF2-40B4-BE49-F238E27FC236}">
                <a16:creationId xmlns:a16="http://schemas.microsoft.com/office/drawing/2014/main" id="{D5ED7C25-AF47-4244-B643-00CD56E94C2F}"/>
              </a:ext>
            </a:extLst>
          </p:cNvPr>
          <p:cNvSpPr>
            <a:spLocks noGrp="1"/>
          </p:cNvSpPr>
          <p:nvPr>
            <p:ph type="sldNum" sz="quarter" idx="12"/>
          </p:nvPr>
        </p:nvSpPr>
        <p:spPr/>
        <p:txBody>
          <a:bodyPr/>
          <a:lstStyle/>
          <a:p>
            <a:fld id="{F15E9139-A00B-4B2A-98A6-095DC08F1345}" type="slidenum">
              <a:rPr lang="zh-CN" altLang="en-US" smtClean="0"/>
              <a:pPr/>
              <a:t>32</a:t>
            </a:fld>
            <a:endParaRPr lang="zh-CN" altLang="en-US"/>
          </a:p>
        </p:txBody>
      </p:sp>
    </p:spTree>
    <p:extLst>
      <p:ext uri="{BB962C8B-B14F-4D97-AF65-F5344CB8AC3E}">
        <p14:creationId xmlns:p14="http://schemas.microsoft.com/office/powerpoint/2010/main" val="1467404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F8FDD97-2E35-41A6-879D-D8760E749F89}"/>
              </a:ext>
            </a:extLst>
          </p:cNvPr>
          <p:cNvSpPr>
            <a:spLocks noGrp="1"/>
          </p:cNvSpPr>
          <p:nvPr>
            <p:ph idx="1"/>
          </p:nvPr>
        </p:nvSpPr>
        <p:spPr/>
        <p:txBody>
          <a:bodyPr>
            <a:normAutofit/>
          </a:bodyPr>
          <a:lstStyle/>
          <a:p>
            <a:pPr marL="0" indent="0">
              <a:buNone/>
            </a:pPr>
            <a:endParaRPr lang="en-US" sz="6600" dirty="0"/>
          </a:p>
          <a:p>
            <a:pPr marL="0" indent="0">
              <a:buNone/>
            </a:pPr>
            <a:r>
              <a:rPr lang="en-US" sz="6600" dirty="0"/>
              <a:t>  Thanks for your attention!</a:t>
            </a:r>
          </a:p>
        </p:txBody>
      </p:sp>
      <p:sp>
        <p:nvSpPr>
          <p:cNvPr id="3" name="标题 2">
            <a:extLst>
              <a:ext uri="{FF2B5EF4-FFF2-40B4-BE49-F238E27FC236}">
                <a16:creationId xmlns:a16="http://schemas.microsoft.com/office/drawing/2014/main" id="{DFF64964-1F31-47D3-A15E-F0EB1B349AEA}"/>
              </a:ext>
            </a:extLst>
          </p:cNvPr>
          <p:cNvSpPr>
            <a:spLocks noGrp="1"/>
          </p:cNvSpPr>
          <p:nvPr>
            <p:ph type="title"/>
          </p:nvPr>
        </p:nvSpPr>
        <p:spPr/>
        <p:txBody>
          <a:bodyPr/>
          <a:lstStyle/>
          <a:p>
            <a:endParaRPr lang="en-US"/>
          </a:p>
        </p:txBody>
      </p:sp>
      <p:sp>
        <p:nvSpPr>
          <p:cNvPr id="4" name="灯片编号占位符 3">
            <a:extLst>
              <a:ext uri="{FF2B5EF4-FFF2-40B4-BE49-F238E27FC236}">
                <a16:creationId xmlns:a16="http://schemas.microsoft.com/office/drawing/2014/main" id="{F46F22FD-9BDE-4F3E-9793-F6E10BBD0901}"/>
              </a:ext>
            </a:extLst>
          </p:cNvPr>
          <p:cNvSpPr>
            <a:spLocks noGrp="1"/>
          </p:cNvSpPr>
          <p:nvPr>
            <p:ph type="sldNum" sz="quarter" idx="12"/>
          </p:nvPr>
        </p:nvSpPr>
        <p:spPr/>
        <p:txBody>
          <a:bodyPr/>
          <a:lstStyle/>
          <a:p>
            <a:fld id="{F15E9139-A00B-4B2A-98A6-095DC08F1345}" type="slidenum">
              <a:rPr lang="zh-CN" altLang="en-US" smtClean="0"/>
              <a:pPr/>
              <a:t>33</a:t>
            </a:fld>
            <a:endParaRPr lang="zh-CN" altLang="en-US"/>
          </a:p>
        </p:txBody>
      </p:sp>
    </p:spTree>
    <p:extLst>
      <p:ext uri="{BB962C8B-B14F-4D97-AF65-F5344CB8AC3E}">
        <p14:creationId xmlns:p14="http://schemas.microsoft.com/office/powerpoint/2010/main" val="107212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A4895B4C-A3F7-4F35-8C8D-4ECD127B6234}"/>
              </a:ext>
            </a:extLst>
          </p:cNvPr>
          <p:cNvSpPr>
            <a:spLocks noGrp="1"/>
          </p:cNvSpPr>
          <p:nvPr>
            <p:ph type="title"/>
          </p:nvPr>
        </p:nvSpPr>
        <p:spPr/>
        <p:txBody>
          <a:bodyPr/>
          <a:lstStyle/>
          <a:p>
            <a:r>
              <a:rPr lang="en-US" dirty="0">
                <a:effectLst>
                  <a:outerShdw blurRad="38100" dist="38100" dir="2700000" algn="tl" rotWithShape="0">
                    <a:srgbClr val="000000">
                      <a:alpha val="43000"/>
                    </a:srgbClr>
                  </a:outerShdw>
                </a:effectLst>
              </a:rPr>
              <a:t>1.1 Layout design </a:t>
            </a:r>
            <a:endParaRPr lang="en-US" dirty="0"/>
          </a:p>
        </p:txBody>
      </p:sp>
      <p:sp>
        <p:nvSpPr>
          <p:cNvPr id="4" name="灯片编号占位符 3">
            <a:extLst>
              <a:ext uri="{FF2B5EF4-FFF2-40B4-BE49-F238E27FC236}">
                <a16:creationId xmlns:a16="http://schemas.microsoft.com/office/drawing/2014/main" id="{ED0ECA61-979A-4596-B5A2-1C89B0BB1936}"/>
              </a:ext>
            </a:extLst>
          </p:cNvPr>
          <p:cNvSpPr>
            <a:spLocks noGrp="1"/>
          </p:cNvSpPr>
          <p:nvPr>
            <p:ph type="sldNum" sz="quarter" idx="12"/>
          </p:nvPr>
        </p:nvSpPr>
        <p:spPr/>
        <p:txBody>
          <a:bodyPr/>
          <a:lstStyle/>
          <a:p>
            <a:fld id="{F15E9139-A00B-4B2A-98A6-095DC08F1345}" type="slidenum">
              <a:rPr lang="zh-CN" altLang="en-US" smtClean="0"/>
              <a:pPr/>
              <a:t>4</a:t>
            </a:fld>
            <a:endParaRPr lang="zh-CN" altLang="en-US"/>
          </a:p>
        </p:txBody>
      </p:sp>
      <p:pic>
        <p:nvPicPr>
          <p:cNvPr id="7" name="图片 6">
            <a:extLst>
              <a:ext uri="{FF2B5EF4-FFF2-40B4-BE49-F238E27FC236}">
                <a16:creationId xmlns:a16="http://schemas.microsoft.com/office/drawing/2014/main" id="{FD1CCAB9-AE4A-4F88-957B-4D5D3BD0CA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327" y="1401934"/>
            <a:ext cx="4680000" cy="5110938"/>
          </a:xfrm>
          <a:prstGeom prst="rect">
            <a:avLst/>
          </a:prstGeom>
        </p:spPr>
      </p:pic>
      <p:pic>
        <p:nvPicPr>
          <p:cNvPr id="14" name="内容占位符 13">
            <a:extLst>
              <a:ext uri="{FF2B5EF4-FFF2-40B4-BE49-F238E27FC236}">
                <a16:creationId xmlns:a16="http://schemas.microsoft.com/office/drawing/2014/main" id="{AEC1BFB6-0A11-43CC-8A94-F37AAD1C998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961322" y="1897542"/>
            <a:ext cx="7200000" cy="4434437"/>
          </a:xfrm>
        </p:spPr>
      </p:pic>
      <p:sp>
        <p:nvSpPr>
          <p:cNvPr id="2" name="矩形: 圆角 1">
            <a:extLst>
              <a:ext uri="{FF2B5EF4-FFF2-40B4-BE49-F238E27FC236}">
                <a16:creationId xmlns:a16="http://schemas.microsoft.com/office/drawing/2014/main" id="{F477FE28-04C9-4A5B-B788-9E48DC194A02}"/>
              </a:ext>
            </a:extLst>
          </p:cNvPr>
          <p:cNvSpPr/>
          <p:nvPr/>
        </p:nvSpPr>
        <p:spPr>
          <a:xfrm>
            <a:off x="1487488" y="1772816"/>
            <a:ext cx="2376264" cy="3168352"/>
          </a:xfrm>
          <a:prstGeom prst="roundRect">
            <a:avLst/>
          </a:prstGeom>
          <a:noFill/>
          <a:ln w="19050">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圆角 4">
            <a:extLst>
              <a:ext uri="{FF2B5EF4-FFF2-40B4-BE49-F238E27FC236}">
                <a16:creationId xmlns:a16="http://schemas.microsoft.com/office/drawing/2014/main" id="{16728368-E203-40CB-AA04-12737933CBBE}"/>
              </a:ext>
            </a:extLst>
          </p:cNvPr>
          <p:cNvSpPr/>
          <p:nvPr/>
        </p:nvSpPr>
        <p:spPr>
          <a:xfrm>
            <a:off x="6384032" y="2204864"/>
            <a:ext cx="3816424" cy="21602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圆角 7">
            <a:extLst>
              <a:ext uri="{FF2B5EF4-FFF2-40B4-BE49-F238E27FC236}">
                <a16:creationId xmlns:a16="http://schemas.microsoft.com/office/drawing/2014/main" id="{CE3FF36E-6D31-428E-96B0-F240EB050D06}"/>
              </a:ext>
            </a:extLst>
          </p:cNvPr>
          <p:cNvSpPr/>
          <p:nvPr/>
        </p:nvSpPr>
        <p:spPr>
          <a:xfrm>
            <a:off x="6343576" y="3140968"/>
            <a:ext cx="3816424" cy="21602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圆角 5">
            <a:extLst>
              <a:ext uri="{FF2B5EF4-FFF2-40B4-BE49-F238E27FC236}">
                <a16:creationId xmlns:a16="http://schemas.microsoft.com/office/drawing/2014/main" id="{05F5B179-EC3C-4FB6-8F48-D5214918141D}"/>
              </a:ext>
            </a:extLst>
          </p:cNvPr>
          <p:cNvSpPr/>
          <p:nvPr/>
        </p:nvSpPr>
        <p:spPr>
          <a:xfrm>
            <a:off x="1487488" y="2204864"/>
            <a:ext cx="2448272" cy="57606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箭头: 左右 8">
            <a:extLst>
              <a:ext uri="{FF2B5EF4-FFF2-40B4-BE49-F238E27FC236}">
                <a16:creationId xmlns:a16="http://schemas.microsoft.com/office/drawing/2014/main" id="{0361DCA8-4E34-492A-B47C-C3A87890DD17}"/>
              </a:ext>
            </a:extLst>
          </p:cNvPr>
          <p:cNvSpPr/>
          <p:nvPr/>
        </p:nvSpPr>
        <p:spPr>
          <a:xfrm rot="1157629">
            <a:off x="3986349" y="2804820"/>
            <a:ext cx="2345143" cy="193030"/>
          </a:xfrm>
          <a:prstGeom prst="lef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a:extLst>
              <a:ext uri="{FF2B5EF4-FFF2-40B4-BE49-F238E27FC236}">
                <a16:creationId xmlns:a16="http://schemas.microsoft.com/office/drawing/2014/main" id="{8A413809-F973-4828-8F4C-6F45F8343E1E}"/>
              </a:ext>
            </a:extLst>
          </p:cNvPr>
          <p:cNvSpPr txBox="1"/>
          <p:nvPr/>
        </p:nvSpPr>
        <p:spPr>
          <a:xfrm rot="1180334">
            <a:off x="4237765" y="3027015"/>
            <a:ext cx="1584176" cy="646331"/>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survey needs to be updated</a:t>
            </a:r>
          </a:p>
        </p:txBody>
      </p:sp>
      <p:sp>
        <p:nvSpPr>
          <p:cNvPr id="11" name="矩形: 圆角 10">
            <a:extLst>
              <a:ext uri="{FF2B5EF4-FFF2-40B4-BE49-F238E27FC236}">
                <a16:creationId xmlns:a16="http://schemas.microsoft.com/office/drawing/2014/main" id="{ACCBB226-C4A2-4C3B-95EE-43D4A1589D5A}"/>
              </a:ext>
            </a:extLst>
          </p:cNvPr>
          <p:cNvSpPr/>
          <p:nvPr/>
        </p:nvSpPr>
        <p:spPr>
          <a:xfrm>
            <a:off x="1487488" y="1700808"/>
            <a:ext cx="2448272" cy="43204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箭头: 左右 12">
            <a:extLst>
              <a:ext uri="{FF2B5EF4-FFF2-40B4-BE49-F238E27FC236}">
                <a16:creationId xmlns:a16="http://schemas.microsoft.com/office/drawing/2014/main" id="{D0950CFA-BB78-4B04-83FA-061D63273AE3}"/>
              </a:ext>
            </a:extLst>
          </p:cNvPr>
          <p:cNvSpPr/>
          <p:nvPr/>
        </p:nvSpPr>
        <p:spPr>
          <a:xfrm rot="379856">
            <a:off x="4018402" y="2017908"/>
            <a:ext cx="2345143" cy="19303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a:extLst>
              <a:ext uri="{FF2B5EF4-FFF2-40B4-BE49-F238E27FC236}">
                <a16:creationId xmlns:a16="http://schemas.microsoft.com/office/drawing/2014/main" id="{B43579A0-6ED8-42E6-B7CF-AC0CA5B58CF2}"/>
              </a:ext>
            </a:extLst>
          </p:cNvPr>
          <p:cNvSpPr txBox="1"/>
          <p:nvPr/>
        </p:nvSpPr>
        <p:spPr>
          <a:xfrm rot="402561">
            <a:off x="4465403" y="1342172"/>
            <a:ext cx="158417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survey checked,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89460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14D2D19D-232C-436F-A1F4-F7FD8CECADF8}"/>
              </a:ext>
            </a:extLst>
          </p:cNvPr>
          <p:cNvSpPr>
            <a:spLocks noGrp="1"/>
          </p:cNvSpPr>
          <p:nvPr>
            <p:ph idx="1"/>
          </p:nvPr>
        </p:nvSpPr>
        <p:spPr/>
        <p:txBody>
          <a:bodyPr/>
          <a:lstStyle/>
          <a:p>
            <a:r>
              <a:rPr lang="en-US" dirty="0"/>
              <a:t>New Collider survey from </a:t>
            </a:r>
            <a:r>
              <a:rPr lang="en-US" dirty="0" err="1"/>
              <a:t>Yiwei</a:t>
            </a:r>
            <a:endParaRPr lang="en-US" dirty="0"/>
          </a:p>
          <a:p>
            <a:pPr lvl="1"/>
            <a:r>
              <a:rPr lang="en-US" dirty="0"/>
              <a:t>Has been delivered to </a:t>
            </a:r>
            <a:r>
              <a:rPr lang="en-US" dirty="0" err="1"/>
              <a:t>Huadongyuan</a:t>
            </a:r>
            <a:r>
              <a:rPr lang="en-US" dirty="0"/>
              <a:t>.</a:t>
            </a:r>
          </a:p>
        </p:txBody>
      </p:sp>
      <p:sp>
        <p:nvSpPr>
          <p:cNvPr id="3" name="标题 2">
            <a:extLst>
              <a:ext uri="{FF2B5EF4-FFF2-40B4-BE49-F238E27FC236}">
                <a16:creationId xmlns:a16="http://schemas.microsoft.com/office/drawing/2014/main" id="{6DDFDE9E-AD7E-4A3B-BE20-C55E9868FA5A}"/>
              </a:ext>
            </a:extLst>
          </p:cNvPr>
          <p:cNvSpPr>
            <a:spLocks noGrp="1"/>
          </p:cNvSpPr>
          <p:nvPr>
            <p:ph type="title"/>
          </p:nvPr>
        </p:nvSpPr>
        <p:spPr/>
        <p:txBody>
          <a:bodyPr/>
          <a:lstStyle/>
          <a:p>
            <a:r>
              <a:rPr lang="en-US" dirty="0"/>
              <a:t>1.1 Layout design</a:t>
            </a:r>
          </a:p>
        </p:txBody>
      </p:sp>
      <p:sp>
        <p:nvSpPr>
          <p:cNvPr id="4" name="灯片编号占位符 3">
            <a:extLst>
              <a:ext uri="{FF2B5EF4-FFF2-40B4-BE49-F238E27FC236}">
                <a16:creationId xmlns:a16="http://schemas.microsoft.com/office/drawing/2014/main" id="{BF7E9D97-381A-4B34-AAF3-B36E2CD8E24D}"/>
              </a:ext>
            </a:extLst>
          </p:cNvPr>
          <p:cNvSpPr>
            <a:spLocks noGrp="1"/>
          </p:cNvSpPr>
          <p:nvPr>
            <p:ph type="sldNum" sz="quarter" idx="12"/>
          </p:nvPr>
        </p:nvSpPr>
        <p:spPr/>
        <p:txBody>
          <a:bodyPr/>
          <a:lstStyle/>
          <a:p>
            <a:fld id="{F15E9139-A00B-4B2A-98A6-095DC08F1345}" type="slidenum">
              <a:rPr lang="zh-CN" altLang="en-US" smtClean="0"/>
              <a:pPr/>
              <a:t>5</a:t>
            </a:fld>
            <a:endParaRPr lang="zh-CN" altLang="en-US"/>
          </a:p>
        </p:txBody>
      </p:sp>
      <p:pic>
        <p:nvPicPr>
          <p:cNvPr id="12" name="图片 11">
            <a:extLst>
              <a:ext uri="{FF2B5EF4-FFF2-40B4-BE49-F238E27FC236}">
                <a16:creationId xmlns:a16="http://schemas.microsoft.com/office/drawing/2014/main" id="{42F7434B-BF48-46D4-B39D-9FECADA2A54C}"/>
              </a:ext>
            </a:extLst>
          </p:cNvPr>
          <p:cNvPicPr>
            <a:picLocks noChangeAspect="1"/>
          </p:cNvPicPr>
          <p:nvPr/>
        </p:nvPicPr>
        <p:blipFill>
          <a:blip r:embed="rId2"/>
          <a:stretch>
            <a:fillRect/>
          </a:stretch>
        </p:blipFill>
        <p:spPr>
          <a:xfrm>
            <a:off x="926537" y="2551783"/>
            <a:ext cx="4596782" cy="3987130"/>
          </a:xfrm>
          <a:prstGeom prst="rect">
            <a:avLst/>
          </a:prstGeom>
        </p:spPr>
      </p:pic>
      <p:graphicFrame>
        <p:nvGraphicFramePr>
          <p:cNvPr id="13" name="表格 12">
            <a:extLst>
              <a:ext uri="{FF2B5EF4-FFF2-40B4-BE49-F238E27FC236}">
                <a16:creationId xmlns:a16="http://schemas.microsoft.com/office/drawing/2014/main" id="{BDD527F5-D328-4E0B-A613-D3A4C4FD7B85}"/>
              </a:ext>
            </a:extLst>
          </p:cNvPr>
          <p:cNvGraphicFramePr>
            <a:graphicFrameLocks noGrp="1"/>
          </p:cNvGraphicFramePr>
          <p:nvPr>
            <p:extLst>
              <p:ext uri="{D42A27DB-BD31-4B8C-83A1-F6EECF244321}">
                <p14:modId xmlns:p14="http://schemas.microsoft.com/office/powerpoint/2010/main" val="1154630933"/>
              </p:ext>
            </p:extLst>
          </p:nvPr>
        </p:nvGraphicFramePr>
        <p:xfrm>
          <a:off x="5840256" y="3894298"/>
          <a:ext cx="4189588" cy="2346960"/>
        </p:xfrm>
        <a:graphic>
          <a:graphicData uri="http://schemas.openxmlformats.org/drawingml/2006/table">
            <a:tbl>
              <a:tblPr firstRow="1" bandRow="1">
                <a:tableStyleId>{5C22544A-7EE6-4342-B048-85BDC9FD1C3A}</a:tableStyleId>
              </a:tblPr>
              <a:tblGrid>
                <a:gridCol w="2094794">
                  <a:extLst>
                    <a:ext uri="{9D8B030D-6E8A-4147-A177-3AD203B41FA5}">
                      <a16:colId xmlns:a16="http://schemas.microsoft.com/office/drawing/2014/main" val="975003464"/>
                    </a:ext>
                  </a:extLst>
                </a:gridCol>
                <a:gridCol w="2094794">
                  <a:extLst>
                    <a:ext uri="{9D8B030D-6E8A-4147-A177-3AD203B41FA5}">
                      <a16:colId xmlns:a16="http://schemas.microsoft.com/office/drawing/2014/main" val="2357743398"/>
                    </a:ext>
                  </a:extLst>
                </a:gridCol>
              </a:tblGrid>
              <a:tr h="240762">
                <a:tc>
                  <a:txBody>
                    <a:bodyPr/>
                    <a:lstStyle/>
                    <a:p>
                      <a:pPr algn="ctr"/>
                      <a:r>
                        <a:rPr lang="zh-CN" altLang="en-US" sz="1600" kern="1200" dirty="0">
                          <a:solidFill>
                            <a:schemeClr val="dk1"/>
                          </a:solidFill>
                          <a:latin typeface="+mn-lt"/>
                          <a:ea typeface="+mn-ea"/>
                          <a:cs typeface="+mn-cs"/>
                        </a:rPr>
                        <a:t>区域</a:t>
                      </a:r>
                    </a:p>
                  </a:txBody>
                  <a:tcPr/>
                </a:tc>
                <a:tc>
                  <a:txBody>
                    <a:bodyPr/>
                    <a:lstStyle/>
                    <a:p>
                      <a:pPr algn="ctr"/>
                      <a:r>
                        <a:rPr lang="zh-CN" altLang="en-US" sz="1600" kern="1200" dirty="0">
                          <a:solidFill>
                            <a:schemeClr val="dk1"/>
                          </a:solidFill>
                          <a:latin typeface="+mn-lt"/>
                          <a:ea typeface="+mn-ea"/>
                          <a:cs typeface="+mn-cs"/>
                        </a:rPr>
                        <a:t>长度 </a:t>
                      </a:r>
                      <a:r>
                        <a:rPr lang="en-US" altLang="zh-CN" sz="1600" kern="1200" dirty="0">
                          <a:solidFill>
                            <a:schemeClr val="dk1"/>
                          </a:solidFill>
                          <a:latin typeface="+mn-lt"/>
                          <a:ea typeface="+mn-ea"/>
                          <a:cs typeface="+mn-cs"/>
                        </a:rPr>
                        <a:t>[</a:t>
                      </a:r>
                      <a:r>
                        <a:rPr lang="zh-CN" altLang="en-US" sz="1600" kern="1200" dirty="0">
                          <a:solidFill>
                            <a:schemeClr val="dk1"/>
                          </a:solidFill>
                          <a:latin typeface="+mn-lt"/>
                          <a:ea typeface="+mn-ea"/>
                          <a:cs typeface="+mn-cs"/>
                        </a:rPr>
                        <a:t>米</a:t>
                      </a:r>
                      <a:r>
                        <a:rPr lang="en-US" altLang="zh-CN" sz="1600" kern="1200" dirty="0">
                          <a:solidFill>
                            <a:schemeClr val="dk1"/>
                          </a:solidFill>
                          <a:latin typeface="+mn-lt"/>
                          <a:ea typeface="+mn-ea"/>
                          <a:cs typeface="+mn-cs"/>
                        </a:rPr>
                        <a:t>]</a:t>
                      </a:r>
                      <a:endParaRPr lang="zh-CN" altLang="en-US" sz="1600" kern="1200" dirty="0">
                        <a:solidFill>
                          <a:schemeClr val="dk1"/>
                        </a:solidFill>
                        <a:latin typeface="+mn-lt"/>
                        <a:ea typeface="+mn-ea"/>
                        <a:cs typeface="+mn-cs"/>
                      </a:endParaRPr>
                    </a:p>
                  </a:txBody>
                  <a:tcPr/>
                </a:tc>
                <a:extLst>
                  <a:ext uri="{0D108BD9-81ED-4DB2-BD59-A6C34878D82A}">
                    <a16:rowId xmlns:a16="http://schemas.microsoft.com/office/drawing/2014/main" val="3221161470"/>
                  </a:ext>
                </a:extLst>
              </a:tr>
              <a:tr h="240762">
                <a:tc>
                  <a:txBody>
                    <a:bodyPr/>
                    <a:lstStyle/>
                    <a:p>
                      <a:pPr algn="l"/>
                      <a:r>
                        <a:rPr lang="zh-CN" altLang="en-US" sz="1600" kern="1200" dirty="0">
                          <a:solidFill>
                            <a:schemeClr val="dk1"/>
                          </a:solidFill>
                          <a:latin typeface="+mn-lt"/>
                          <a:ea typeface="+mn-ea"/>
                          <a:cs typeface="+mn-cs"/>
                        </a:rPr>
                        <a:t>弧区（</a:t>
                      </a:r>
                      <a:r>
                        <a:rPr lang="en-US" altLang="zh-CN" sz="1600" kern="1200" dirty="0">
                          <a:solidFill>
                            <a:schemeClr val="dk1"/>
                          </a:solidFill>
                          <a:latin typeface="+mn-lt"/>
                          <a:ea typeface="+mn-ea"/>
                          <a:cs typeface="+mn-cs"/>
                        </a:rPr>
                        <a:t>ARC1/4/5/8</a:t>
                      </a:r>
                      <a:r>
                        <a:rPr lang="zh-CN" altLang="en-US" sz="1600" kern="1200" dirty="0">
                          <a:solidFill>
                            <a:schemeClr val="dk1"/>
                          </a:solidFill>
                          <a:latin typeface="+mn-lt"/>
                          <a:ea typeface="+mn-ea"/>
                          <a:cs typeface="+mn-cs"/>
                        </a:rPr>
                        <a:t>）</a:t>
                      </a:r>
                    </a:p>
                  </a:txBody>
                  <a:tcPr/>
                </a:tc>
                <a:tc>
                  <a:txBody>
                    <a:bodyPr/>
                    <a:lstStyle/>
                    <a:p>
                      <a:pPr algn="ctr"/>
                      <a:r>
                        <a:rPr lang="en-US" altLang="zh-CN" sz="1600" kern="1200" dirty="0">
                          <a:solidFill>
                            <a:schemeClr val="dk1"/>
                          </a:solidFill>
                          <a:latin typeface="+mn-lt"/>
                          <a:ea typeface="+mn-ea"/>
                          <a:cs typeface="+mn-cs"/>
                        </a:rPr>
                        <a:t>10186.200</a:t>
                      </a:r>
                      <a:endParaRPr lang="zh-CN" altLang="en-US" sz="1600" kern="1200" dirty="0">
                        <a:solidFill>
                          <a:schemeClr val="dk1"/>
                        </a:solidFill>
                        <a:latin typeface="+mn-lt"/>
                        <a:ea typeface="+mn-ea"/>
                        <a:cs typeface="+mn-cs"/>
                      </a:endParaRPr>
                    </a:p>
                  </a:txBody>
                  <a:tcPr/>
                </a:tc>
                <a:extLst>
                  <a:ext uri="{0D108BD9-81ED-4DB2-BD59-A6C34878D82A}">
                    <a16:rowId xmlns:a16="http://schemas.microsoft.com/office/drawing/2014/main" val="2188247469"/>
                  </a:ext>
                </a:extLst>
              </a:tr>
              <a:tr h="240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kern="1200" dirty="0">
                          <a:solidFill>
                            <a:schemeClr val="dk1"/>
                          </a:solidFill>
                          <a:latin typeface="+mn-lt"/>
                          <a:ea typeface="+mn-ea"/>
                          <a:cs typeface="+mn-cs"/>
                        </a:rPr>
                        <a:t>弧区（</a:t>
                      </a:r>
                      <a:r>
                        <a:rPr lang="en-US" altLang="zh-CN" sz="1600" kern="1200" dirty="0">
                          <a:solidFill>
                            <a:schemeClr val="dk1"/>
                          </a:solidFill>
                          <a:latin typeface="+mn-lt"/>
                          <a:ea typeface="+mn-ea"/>
                          <a:cs typeface="+mn-cs"/>
                        </a:rPr>
                        <a:t>ARC2/3/6/7</a:t>
                      </a:r>
                      <a:r>
                        <a:rPr lang="zh-CN" altLang="en-US" sz="1600" kern="1200" dirty="0">
                          <a:solidFill>
                            <a:schemeClr val="dk1"/>
                          </a:solidFill>
                          <a:latin typeface="+mn-lt"/>
                          <a:ea typeface="+mn-ea"/>
                          <a:cs typeface="+mn-cs"/>
                        </a:rPr>
                        <a:t>）</a:t>
                      </a:r>
                    </a:p>
                  </a:txBody>
                  <a:tcPr/>
                </a:tc>
                <a:tc>
                  <a:txBody>
                    <a:bodyPr/>
                    <a:lstStyle/>
                    <a:p>
                      <a:pPr algn="ctr"/>
                      <a:r>
                        <a:rPr lang="en-US" altLang="zh-CN" sz="1600" kern="1200" dirty="0">
                          <a:solidFill>
                            <a:schemeClr val="dk1"/>
                          </a:solidFill>
                          <a:latin typeface="+mn-lt"/>
                          <a:ea typeface="+mn-ea"/>
                          <a:cs typeface="+mn-cs"/>
                        </a:rPr>
                        <a:t>10270.937</a:t>
                      </a:r>
                      <a:endParaRPr lang="zh-CN" altLang="en-US" sz="1600" kern="1200" dirty="0">
                        <a:solidFill>
                          <a:schemeClr val="dk1"/>
                        </a:solidFill>
                        <a:latin typeface="+mn-lt"/>
                        <a:ea typeface="+mn-ea"/>
                        <a:cs typeface="+mn-cs"/>
                      </a:endParaRPr>
                    </a:p>
                  </a:txBody>
                  <a:tcPr/>
                </a:tc>
                <a:extLst>
                  <a:ext uri="{0D108BD9-81ED-4DB2-BD59-A6C34878D82A}">
                    <a16:rowId xmlns:a16="http://schemas.microsoft.com/office/drawing/2014/main" val="769107835"/>
                  </a:ext>
                </a:extLst>
              </a:tr>
              <a:tr h="240762">
                <a:tc>
                  <a:txBody>
                    <a:bodyPr/>
                    <a:lstStyle/>
                    <a:p>
                      <a:pPr algn="l"/>
                      <a:r>
                        <a:rPr lang="zh-CN" altLang="en-US" sz="1600" kern="1200" dirty="0">
                          <a:solidFill>
                            <a:schemeClr val="dk1"/>
                          </a:solidFill>
                          <a:latin typeface="+mn-lt"/>
                          <a:ea typeface="+mn-ea"/>
                          <a:cs typeface="+mn-cs"/>
                        </a:rPr>
                        <a:t>对撞区（</a:t>
                      </a:r>
                      <a:r>
                        <a:rPr lang="en-US" altLang="zh-CN" sz="1600" kern="1200" dirty="0">
                          <a:solidFill>
                            <a:schemeClr val="dk1"/>
                          </a:solidFill>
                          <a:latin typeface="+mn-lt"/>
                          <a:ea typeface="+mn-ea"/>
                          <a:cs typeface="+mn-cs"/>
                        </a:rPr>
                        <a:t>IR1/IR2</a:t>
                      </a:r>
                      <a:r>
                        <a:rPr lang="zh-CN" altLang="en-US" sz="1600" kern="1200" dirty="0">
                          <a:solidFill>
                            <a:schemeClr val="dk1"/>
                          </a:solidFill>
                          <a:latin typeface="+mn-lt"/>
                          <a:ea typeface="+mn-ea"/>
                          <a:cs typeface="+mn-cs"/>
                        </a:rPr>
                        <a:t>）</a:t>
                      </a:r>
                    </a:p>
                  </a:txBody>
                  <a:tcPr/>
                </a:tc>
                <a:tc>
                  <a:txBody>
                    <a:bodyPr/>
                    <a:lstStyle/>
                    <a:p>
                      <a:pPr algn="ctr"/>
                      <a:r>
                        <a:rPr lang="en-US" altLang="zh-CN" sz="1600" kern="1200" dirty="0">
                          <a:solidFill>
                            <a:schemeClr val="dk1"/>
                          </a:solidFill>
                          <a:latin typeface="+mn-lt"/>
                          <a:ea typeface="+mn-ea"/>
                          <a:cs typeface="+mn-cs"/>
                        </a:rPr>
                        <a:t>3337.132</a:t>
                      </a:r>
                      <a:endParaRPr lang="zh-CN" altLang="en-US" sz="1600" kern="1200" dirty="0">
                        <a:solidFill>
                          <a:schemeClr val="dk1"/>
                        </a:solidFill>
                        <a:latin typeface="+mn-lt"/>
                        <a:ea typeface="+mn-ea"/>
                        <a:cs typeface="+mn-cs"/>
                      </a:endParaRPr>
                    </a:p>
                  </a:txBody>
                  <a:tcPr/>
                </a:tc>
                <a:extLst>
                  <a:ext uri="{0D108BD9-81ED-4DB2-BD59-A6C34878D82A}">
                    <a16:rowId xmlns:a16="http://schemas.microsoft.com/office/drawing/2014/main" val="3103696383"/>
                  </a:ext>
                </a:extLst>
              </a:tr>
              <a:tr h="240762">
                <a:tc>
                  <a:txBody>
                    <a:bodyPr/>
                    <a:lstStyle/>
                    <a:p>
                      <a:pPr algn="l"/>
                      <a:r>
                        <a:rPr lang="zh-CN" altLang="en-US" sz="1600" kern="1200" dirty="0">
                          <a:solidFill>
                            <a:schemeClr val="dk1"/>
                          </a:solidFill>
                          <a:latin typeface="+mn-lt"/>
                          <a:ea typeface="+mn-ea"/>
                          <a:cs typeface="+mn-cs"/>
                        </a:rPr>
                        <a:t>高频区（</a:t>
                      </a:r>
                      <a:r>
                        <a:rPr lang="en-US" altLang="zh-CN" sz="1600" kern="1200" dirty="0">
                          <a:solidFill>
                            <a:schemeClr val="dk1"/>
                          </a:solidFill>
                          <a:latin typeface="+mn-lt"/>
                          <a:ea typeface="+mn-ea"/>
                          <a:cs typeface="+mn-cs"/>
                        </a:rPr>
                        <a:t>RF1/RF2</a:t>
                      </a:r>
                      <a:r>
                        <a:rPr lang="zh-CN" altLang="en-US" sz="1600" kern="1200" dirty="0">
                          <a:solidFill>
                            <a:schemeClr val="dk1"/>
                          </a:solidFill>
                          <a:latin typeface="+mn-lt"/>
                          <a:ea typeface="+mn-ea"/>
                          <a:cs typeface="+mn-cs"/>
                        </a:rPr>
                        <a:t>）</a:t>
                      </a:r>
                    </a:p>
                  </a:txBody>
                  <a:tcPr/>
                </a:tc>
                <a:tc>
                  <a:txBody>
                    <a:bodyPr/>
                    <a:lstStyle/>
                    <a:p>
                      <a:pPr algn="ctr"/>
                      <a:r>
                        <a:rPr lang="en-US" altLang="zh-CN" sz="1600" kern="1200" dirty="0">
                          <a:solidFill>
                            <a:schemeClr val="tx1"/>
                          </a:solidFill>
                          <a:latin typeface="+mn-lt"/>
                          <a:ea typeface="+mn-ea"/>
                          <a:cs typeface="+mn-cs"/>
                        </a:rPr>
                        <a:t> 3754.813</a:t>
                      </a:r>
                      <a:endParaRPr lang="zh-CN" altLang="en-US" sz="1600" kern="1200" dirty="0">
                        <a:solidFill>
                          <a:schemeClr val="tx1"/>
                        </a:solidFill>
                        <a:latin typeface="+mn-lt"/>
                        <a:ea typeface="+mn-ea"/>
                        <a:cs typeface="+mn-cs"/>
                      </a:endParaRPr>
                    </a:p>
                  </a:txBody>
                  <a:tcPr/>
                </a:tc>
                <a:extLst>
                  <a:ext uri="{0D108BD9-81ED-4DB2-BD59-A6C34878D82A}">
                    <a16:rowId xmlns:a16="http://schemas.microsoft.com/office/drawing/2014/main" val="1751913905"/>
                  </a:ext>
                </a:extLst>
              </a:tr>
              <a:tr h="240762">
                <a:tc>
                  <a:txBody>
                    <a:bodyPr/>
                    <a:lstStyle/>
                    <a:p>
                      <a:pPr algn="l"/>
                      <a:r>
                        <a:rPr lang="zh-CN" altLang="en-US" sz="1600" kern="1200" dirty="0">
                          <a:solidFill>
                            <a:schemeClr val="dk1"/>
                          </a:solidFill>
                          <a:latin typeface="+mn-lt"/>
                          <a:ea typeface="+mn-ea"/>
                          <a:cs typeface="+mn-cs"/>
                        </a:rPr>
                        <a:t>短直线节 （</a:t>
                      </a:r>
                      <a:r>
                        <a:rPr lang="en-US" altLang="zh-CN" sz="1600" kern="1200" dirty="0">
                          <a:solidFill>
                            <a:schemeClr val="dk1"/>
                          </a:solidFill>
                          <a:latin typeface="+mn-lt"/>
                          <a:ea typeface="+mn-ea"/>
                          <a:cs typeface="+mn-cs"/>
                        </a:rPr>
                        <a:t>STR</a:t>
                      </a:r>
                      <a:r>
                        <a:rPr lang="zh-CN" altLang="en-US" sz="1600" kern="1200" dirty="0">
                          <a:solidFill>
                            <a:schemeClr val="dk1"/>
                          </a:solidFill>
                          <a:latin typeface="+mn-lt"/>
                          <a:ea typeface="+mn-ea"/>
                          <a:cs typeface="+mn-cs"/>
                        </a:rPr>
                        <a:t>）</a:t>
                      </a:r>
                    </a:p>
                  </a:txBody>
                  <a:tcPr/>
                </a:tc>
                <a:tc>
                  <a:txBody>
                    <a:bodyPr/>
                    <a:lstStyle/>
                    <a:p>
                      <a:pPr algn="ctr"/>
                      <a:r>
                        <a:rPr lang="en-US" altLang="zh-CN" sz="1600" kern="1200" dirty="0">
                          <a:solidFill>
                            <a:schemeClr val="dk1"/>
                          </a:solidFill>
                          <a:latin typeface="+mn-lt"/>
                          <a:ea typeface="+mn-ea"/>
                          <a:cs typeface="+mn-cs"/>
                        </a:rPr>
                        <a:t>985.744</a:t>
                      </a:r>
                      <a:endParaRPr lang="zh-CN" altLang="en-US" sz="1600" kern="1200" dirty="0">
                        <a:solidFill>
                          <a:schemeClr val="dk1"/>
                        </a:solidFill>
                        <a:latin typeface="+mn-lt"/>
                        <a:ea typeface="+mn-ea"/>
                        <a:cs typeface="+mn-cs"/>
                      </a:endParaRPr>
                    </a:p>
                  </a:txBody>
                  <a:tcPr/>
                </a:tc>
                <a:extLst>
                  <a:ext uri="{0D108BD9-81ED-4DB2-BD59-A6C34878D82A}">
                    <a16:rowId xmlns:a16="http://schemas.microsoft.com/office/drawing/2014/main" val="3416655954"/>
                  </a:ext>
                </a:extLst>
              </a:tr>
              <a:tr h="240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kern="1200" dirty="0">
                          <a:solidFill>
                            <a:srgbClr val="FF0000"/>
                          </a:solidFill>
                          <a:latin typeface="+mn-lt"/>
                          <a:ea typeface="+mn-ea"/>
                          <a:cs typeface="+mn-cs"/>
                        </a:rPr>
                        <a:t>全环</a:t>
                      </a:r>
                    </a:p>
                  </a:txBody>
                  <a:tcPr/>
                </a:tc>
                <a:tc>
                  <a:txBody>
                    <a:bodyPr/>
                    <a:lstStyle/>
                    <a:p>
                      <a:pPr algn="ctr"/>
                      <a:r>
                        <a:rPr lang="en-US" altLang="zh-CN" sz="1600" kern="1200" dirty="0">
                          <a:solidFill>
                            <a:srgbClr val="FF0000"/>
                          </a:solidFill>
                          <a:latin typeface="+mn-lt"/>
                          <a:ea typeface="+mn-ea"/>
                          <a:cs typeface="+mn-cs"/>
                        </a:rPr>
                        <a:t>99,955.418</a:t>
                      </a:r>
                      <a:endParaRPr lang="zh-CN" altLang="en-US" sz="1600" kern="1200" dirty="0">
                        <a:solidFill>
                          <a:srgbClr val="FF0000"/>
                        </a:solidFill>
                        <a:latin typeface="+mn-lt"/>
                        <a:ea typeface="+mn-ea"/>
                        <a:cs typeface="+mn-cs"/>
                      </a:endParaRPr>
                    </a:p>
                  </a:txBody>
                  <a:tcPr/>
                </a:tc>
                <a:extLst>
                  <a:ext uri="{0D108BD9-81ED-4DB2-BD59-A6C34878D82A}">
                    <a16:rowId xmlns:a16="http://schemas.microsoft.com/office/drawing/2014/main" val="2499795466"/>
                  </a:ext>
                </a:extLst>
              </a:tr>
            </a:tbl>
          </a:graphicData>
        </a:graphic>
      </p:graphicFrame>
    </p:spTree>
    <p:extLst>
      <p:ext uri="{BB962C8B-B14F-4D97-AF65-F5344CB8AC3E}">
        <p14:creationId xmlns:p14="http://schemas.microsoft.com/office/powerpoint/2010/main" val="19943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F6B4163-C4CD-4FBA-BE15-776B0E54BCF7}"/>
              </a:ext>
            </a:extLst>
          </p:cNvPr>
          <p:cNvPicPr>
            <a:picLocks noChangeAspect="1"/>
          </p:cNvPicPr>
          <p:nvPr/>
        </p:nvPicPr>
        <p:blipFill>
          <a:blip r:embed="rId2"/>
          <a:stretch>
            <a:fillRect/>
          </a:stretch>
        </p:blipFill>
        <p:spPr>
          <a:xfrm>
            <a:off x="6030037" y="1467966"/>
            <a:ext cx="5400000" cy="5194349"/>
          </a:xfrm>
          <a:prstGeom prst="rect">
            <a:avLst/>
          </a:prstGeom>
        </p:spPr>
      </p:pic>
      <p:sp>
        <p:nvSpPr>
          <p:cNvPr id="2" name="内容占位符 1">
            <a:extLst>
              <a:ext uri="{FF2B5EF4-FFF2-40B4-BE49-F238E27FC236}">
                <a16:creationId xmlns:a16="http://schemas.microsoft.com/office/drawing/2014/main" id="{14D2D19D-232C-436F-A1F4-F7FD8CECADF8}"/>
              </a:ext>
            </a:extLst>
          </p:cNvPr>
          <p:cNvSpPr>
            <a:spLocks noGrp="1"/>
          </p:cNvSpPr>
          <p:nvPr>
            <p:ph idx="1"/>
          </p:nvPr>
        </p:nvSpPr>
        <p:spPr>
          <a:xfrm>
            <a:off x="609600" y="1285861"/>
            <a:ext cx="5558408" cy="4840303"/>
          </a:xfrm>
        </p:spPr>
        <p:txBody>
          <a:bodyPr/>
          <a:lstStyle/>
          <a:p>
            <a:r>
              <a:rPr lang="en-US" dirty="0"/>
              <a:t>The coordinate origins of all the accelerator has been unified.</a:t>
            </a:r>
          </a:p>
          <a:p>
            <a:r>
              <a:rPr lang="en-US" dirty="0"/>
              <a:t>The (0,0) point is at the symmetric center of the Collider.</a:t>
            </a:r>
          </a:p>
          <a:p>
            <a:r>
              <a:rPr lang="en-US" dirty="0"/>
              <a:t>2D and 3D layout are being built simultaneously. </a:t>
            </a:r>
          </a:p>
        </p:txBody>
      </p:sp>
      <p:sp>
        <p:nvSpPr>
          <p:cNvPr id="3" name="标题 2">
            <a:extLst>
              <a:ext uri="{FF2B5EF4-FFF2-40B4-BE49-F238E27FC236}">
                <a16:creationId xmlns:a16="http://schemas.microsoft.com/office/drawing/2014/main" id="{6DDFDE9E-AD7E-4A3B-BE20-C55E9868FA5A}"/>
              </a:ext>
            </a:extLst>
          </p:cNvPr>
          <p:cNvSpPr>
            <a:spLocks noGrp="1"/>
          </p:cNvSpPr>
          <p:nvPr>
            <p:ph type="title"/>
          </p:nvPr>
        </p:nvSpPr>
        <p:spPr/>
        <p:txBody>
          <a:bodyPr/>
          <a:lstStyle/>
          <a:p>
            <a:r>
              <a:rPr lang="en-US" dirty="0"/>
              <a:t>1.1 Layout design</a:t>
            </a:r>
          </a:p>
        </p:txBody>
      </p:sp>
      <p:sp>
        <p:nvSpPr>
          <p:cNvPr id="4" name="灯片编号占位符 3">
            <a:extLst>
              <a:ext uri="{FF2B5EF4-FFF2-40B4-BE49-F238E27FC236}">
                <a16:creationId xmlns:a16="http://schemas.microsoft.com/office/drawing/2014/main" id="{BF7E9D97-381A-4B34-AAF3-B36E2CD8E24D}"/>
              </a:ext>
            </a:extLst>
          </p:cNvPr>
          <p:cNvSpPr>
            <a:spLocks noGrp="1"/>
          </p:cNvSpPr>
          <p:nvPr>
            <p:ph type="sldNum" sz="quarter" idx="12"/>
          </p:nvPr>
        </p:nvSpPr>
        <p:spPr/>
        <p:txBody>
          <a:bodyPr/>
          <a:lstStyle/>
          <a:p>
            <a:fld id="{F15E9139-A00B-4B2A-98A6-095DC08F1345}" type="slidenum">
              <a:rPr lang="zh-CN" altLang="en-US" smtClean="0"/>
              <a:pPr/>
              <a:t>6</a:t>
            </a:fld>
            <a:endParaRPr lang="zh-CN" altLang="en-US"/>
          </a:p>
        </p:txBody>
      </p:sp>
      <p:sp>
        <p:nvSpPr>
          <p:cNvPr id="6" name="文本框 5">
            <a:extLst>
              <a:ext uri="{FF2B5EF4-FFF2-40B4-BE49-F238E27FC236}">
                <a16:creationId xmlns:a16="http://schemas.microsoft.com/office/drawing/2014/main" id="{206F91FA-AE3B-4C9A-9702-64FEF4F7EEBC}"/>
              </a:ext>
            </a:extLst>
          </p:cNvPr>
          <p:cNvSpPr txBox="1"/>
          <p:nvPr/>
        </p:nvSpPr>
        <p:spPr>
          <a:xfrm>
            <a:off x="9192344" y="3573016"/>
            <a:ext cx="720080" cy="369332"/>
          </a:xfrm>
          <a:prstGeom prst="rect">
            <a:avLst/>
          </a:prstGeom>
          <a:noFill/>
        </p:spPr>
        <p:txBody>
          <a:bodyPr wrap="square" rtlCol="0">
            <a:spAutoFit/>
          </a:bodyPr>
          <a:lstStyle/>
          <a:p>
            <a:r>
              <a:rPr lang="en-US" dirty="0"/>
              <a:t>(0,0)</a:t>
            </a:r>
          </a:p>
        </p:txBody>
      </p:sp>
      <p:sp>
        <p:nvSpPr>
          <p:cNvPr id="9" name="椭圆 8">
            <a:extLst>
              <a:ext uri="{FF2B5EF4-FFF2-40B4-BE49-F238E27FC236}">
                <a16:creationId xmlns:a16="http://schemas.microsoft.com/office/drawing/2014/main" id="{8B6B50FD-CBB8-4265-93BE-429386E30A43}"/>
              </a:ext>
            </a:extLst>
          </p:cNvPr>
          <p:cNvSpPr/>
          <p:nvPr/>
        </p:nvSpPr>
        <p:spPr>
          <a:xfrm>
            <a:off x="6960096" y="5805264"/>
            <a:ext cx="288032" cy="320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a:extLst>
              <a:ext uri="{FF2B5EF4-FFF2-40B4-BE49-F238E27FC236}">
                <a16:creationId xmlns:a16="http://schemas.microsoft.com/office/drawing/2014/main" id="{2A238563-3864-4B74-9A44-D7C8E6F621E2}"/>
              </a:ext>
            </a:extLst>
          </p:cNvPr>
          <p:cNvSpPr txBox="1"/>
          <p:nvPr/>
        </p:nvSpPr>
        <p:spPr>
          <a:xfrm>
            <a:off x="6048374" y="6137898"/>
            <a:ext cx="2056258" cy="369332"/>
          </a:xfrm>
          <a:prstGeom prst="rect">
            <a:avLst/>
          </a:prstGeom>
          <a:noFill/>
        </p:spPr>
        <p:txBody>
          <a:bodyPr wrap="square" rtlCol="0">
            <a:spAutoFit/>
          </a:bodyPr>
          <a:lstStyle/>
          <a:p>
            <a:r>
              <a:rPr lang="en-US" dirty="0"/>
              <a:t>We begin from here</a:t>
            </a:r>
          </a:p>
        </p:txBody>
      </p:sp>
    </p:spTree>
    <p:extLst>
      <p:ext uri="{BB962C8B-B14F-4D97-AF65-F5344CB8AC3E}">
        <p14:creationId xmlns:p14="http://schemas.microsoft.com/office/powerpoint/2010/main" val="116835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14D2D19D-232C-436F-A1F4-F7FD8CECADF8}"/>
              </a:ext>
            </a:extLst>
          </p:cNvPr>
          <p:cNvSpPr>
            <a:spLocks noGrp="1"/>
          </p:cNvSpPr>
          <p:nvPr>
            <p:ph idx="1"/>
          </p:nvPr>
        </p:nvSpPr>
        <p:spPr>
          <a:xfrm>
            <a:off x="609599" y="1285861"/>
            <a:ext cx="10763325" cy="4840303"/>
          </a:xfrm>
        </p:spPr>
        <p:txBody>
          <a:bodyPr/>
          <a:lstStyle/>
          <a:p>
            <a:r>
              <a:rPr lang="en-US" dirty="0"/>
              <a:t>A</a:t>
            </a:r>
            <a:r>
              <a:rPr lang="en-US" altLang="zh-CN" dirty="0"/>
              <a:t>n</a:t>
            </a:r>
            <a:r>
              <a:rPr lang="en-US" dirty="0"/>
              <a:t> arc section of 276 m layout has been made.</a:t>
            </a:r>
          </a:p>
        </p:txBody>
      </p:sp>
      <p:sp>
        <p:nvSpPr>
          <p:cNvPr id="3" name="标题 2">
            <a:extLst>
              <a:ext uri="{FF2B5EF4-FFF2-40B4-BE49-F238E27FC236}">
                <a16:creationId xmlns:a16="http://schemas.microsoft.com/office/drawing/2014/main" id="{6DDFDE9E-AD7E-4A3B-BE20-C55E9868FA5A}"/>
              </a:ext>
            </a:extLst>
          </p:cNvPr>
          <p:cNvSpPr>
            <a:spLocks noGrp="1"/>
          </p:cNvSpPr>
          <p:nvPr>
            <p:ph type="title"/>
          </p:nvPr>
        </p:nvSpPr>
        <p:spPr/>
        <p:txBody>
          <a:bodyPr/>
          <a:lstStyle/>
          <a:p>
            <a:r>
              <a:rPr lang="en-US" dirty="0"/>
              <a:t>1.1 Layout design</a:t>
            </a:r>
          </a:p>
        </p:txBody>
      </p:sp>
      <p:sp>
        <p:nvSpPr>
          <p:cNvPr id="4" name="灯片编号占位符 3">
            <a:extLst>
              <a:ext uri="{FF2B5EF4-FFF2-40B4-BE49-F238E27FC236}">
                <a16:creationId xmlns:a16="http://schemas.microsoft.com/office/drawing/2014/main" id="{BF7E9D97-381A-4B34-AAF3-B36E2CD8E24D}"/>
              </a:ext>
            </a:extLst>
          </p:cNvPr>
          <p:cNvSpPr>
            <a:spLocks noGrp="1"/>
          </p:cNvSpPr>
          <p:nvPr>
            <p:ph type="sldNum" sz="quarter" idx="12"/>
          </p:nvPr>
        </p:nvSpPr>
        <p:spPr/>
        <p:txBody>
          <a:bodyPr/>
          <a:lstStyle/>
          <a:p>
            <a:fld id="{F15E9139-A00B-4B2A-98A6-095DC08F1345}" type="slidenum">
              <a:rPr lang="zh-CN" altLang="en-US" smtClean="0"/>
              <a:pPr/>
              <a:t>7</a:t>
            </a:fld>
            <a:endParaRPr lang="zh-CN" altLang="en-US"/>
          </a:p>
        </p:txBody>
      </p:sp>
      <p:pic>
        <p:nvPicPr>
          <p:cNvPr id="7" name="图片 6">
            <a:extLst>
              <a:ext uri="{FF2B5EF4-FFF2-40B4-BE49-F238E27FC236}">
                <a16:creationId xmlns:a16="http://schemas.microsoft.com/office/drawing/2014/main" id="{35F84612-7357-41B8-A239-22867D1D95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368" y="2280121"/>
            <a:ext cx="4320000" cy="4100241"/>
          </a:xfrm>
          <a:prstGeom prst="rect">
            <a:avLst/>
          </a:prstGeom>
        </p:spPr>
      </p:pic>
      <p:pic>
        <p:nvPicPr>
          <p:cNvPr id="8" name="图片 7">
            <a:extLst>
              <a:ext uri="{FF2B5EF4-FFF2-40B4-BE49-F238E27FC236}">
                <a16:creationId xmlns:a16="http://schemas.microsoft.com/office/drawing/2014/main" id="{82FAF302-0E90-4860-9ADD-F86D571F8135}"/>
              </a:ext>
            </a:extLst>
          </p:cNvPr>
          <p:cNvPicPr>
            <a:picLocks noChangeAspect="1"/>
          </p:cNvPicPr>
          <p:nvPr/>
        </p:nvPicPr>
        <p:blipFill>
          <a:blip r:embed="rId3"/>
          <a:stretch>
            <a:fillRect/>
          </a:stretch>
        </p:blipFill>
        <p:spPr>
          <a:xfrm>
            <a:off x="4929599" y="1652616"/>
            <a:ext cx="5400000" cy="4886297"/>
          </a:xfrm>
          <a:prstGeom prst="rect">
            <a:avLst/>
          </a:prstGeom>
        </p:spPr>
      </p:pic>
      <p:sp>
        <p:nvSpPr>
          <p:cNvPr id="10" name="椭圆 9">
            <a:extLst>
              <a:ext uri="{FF2B5EF4-FFF2-40B4-BE49-F238E27FC236}">
                <a16:creationId xmlns:a16="http://schemas.microsoft.com/office/drawing/2014/main" id="{05F355C7-3479-4D80-A65A-C220A5E9C001}"/>
              </a:ext>
            </a:extLst>
          </p:cNvPr>
          <p:cNvSpPr/>
          <p:nvPr/>
        </p:nvSpPr>
        <p:spPr>
          <a:xfrm>
            <a:off x="609599" y="2492896"/>
            <a:ext cx="445841"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11">
            <a:extLst>
              <a:ext uri="{FF2B5EF4-FFF2-40B4-BE49-F238E27FC236}">
                <a16:creationId xmlns:a16="http://schemas.microsoft.com/office/drawing/2014/main" id="{49C6A4EA-DBC3-4958-A4D3-5816B1F53A03}"/>
              </a:ext>
            </a:extLst>
          </p:cNvPr>
          <p:cNvSpPr txBox="1"/>
          <p:nvPr/>
        </p:nvSpPr>
        <p:spPr>
          <a:xfrm>
            <a:off x="4007768" y="2132856"/>
            <a:ext cx="92183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四极铁</a:t>
            </a:r>
            <a:endParaRPr lang="en-US" dirty="0"/>
          </a:p>
        </p:txBody>
      </p:sp>
      <p:sp>
        <p:nvSpPr>
          <p:cNvPr id="13" name="文本框 12">
            <a:extLst>
              <a:ext uri="{FF2B5EF4-FFF2-40B4-BE49-F238E27FC236}">
                <a16:creationId xmlns:a16="http://schemas.microsoft.com/office/drawing/2014/main" id="{948D9043-8155-4E84-8121-5969A3D6EE7D}"/>
              </a:ext>
            </a:extLst>
          </p:cNvPr>
          <p:cNvSpPr txBox="1"/>
          <p:nvPr/>
        </p:nvSpPr>
        <p:spPr>
          <a:xfrm>
            <a:off x="4299141" y="2660702"/>
            <a:ext cx="92183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BPM</a:t>
            </a:r>
            <a:endParaRPr lang="en-US" dirty="0"/>
          </a:p>
        </p:txBody>
      </p:sp>
      <p:sp>
        <p:nvSpPr>
          <p:cNvPr id="20" name="文本框 19">
            <a:extLst>
              <a:ext uri="{FF2B5EF4-FFF2-40B4-BE49-F238E27FC236}">
                <a16:creationId xmlns:a16="http://schemas.microsoft.com/office/drawing/2014/main" id="{5B4C5C6F-5AD0-4850-8374-45C12FC4F4C4}"/>
              </a:ext>
            </a:extLst>
          </p:cNvPr>
          <p:cNvSpPr txBox="1"/>
          <p:nvPr/>
        </p:nvSpPr>
        <p:spPr>
          <a:xfrm>
            <a:off x="4788115" y="3208629"/>
            <a:ext cx="92183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真空连接段</a:t>
            </a:r>
            <a:endParaRPr lang="en-US" dirty="0"/>
          </a:p>
        </p:txBody>
      </p:sp>
      <p:sp>
        <p:nvSpPr>
          <p:cNvPr id="21" name="文本框 20">
            <a:extLst>
              <a:ext uri="{FF2B5EF4-FFF2-40B4-BE49-F238E27FC236}">
                <a16:creationId xmlns:a16="http://schemas.microsoft.com/office/drawing/2014/main" id="{573B0018-1F0F-447C-A8ED-7369C5C21E74}"/>
              </a:ext>
            </a:extLst>
          </p:cNvPr>
          <p:cNvSpPr txBox="1"/>
          <p:nvPr/>
        </p:nvSpPr>
        <p:spPr>
          <a:xfrm>
            <a:off x="6945663" y="2666259"/>
            <a:ext cx="63347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B01</a:t>
            </a:r>
            <a:endParaRPr lang="en-US" dirty="0"/>
          </a:p>
        </p:txBody>
      </p:sp>
      <p:sp>
        <p:nvSpPr>
          <p:cNvPr id="23" name="文本框 22">
            <a:extLst>
              <a:ext uri="{FF2B5EF4-FFF2-40B4-BE49-F238E27FC236}">
                <a16:creationId xmlns:a16="http://schemas.microsoft.com/office/drawing/2014/main" id="{3B07B0BD-1718-4B8E-9EDF-AA5FC85F7F7C}"/>
              </a:ext>
            </a:extLst>
          </p:cNvPr>
          <p:cNvSpPr txBox="1"/>
          <p:nvPr/>
        </p:nvSpPr>
        <p:spPr>
          <a:xfrm>
            <a:off x="6093003" y="4007075"/>
            <a:ext cx="92183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真空连接段</a:t>
            </a:r>
            <a:endParaRPr lang="en-US" dirty="0"/>
          </a:p>
        </p:txBody>
      </p:sp>
      <p:sp>
        <p:nvSpPr>
          <p:cNvPr id="24" name="文本框 23">
            <a:extLst>
              <a:ext uri="{FF2B5EF4-FFF2-40B4-BE49-F238E27FC236}">
                <a16:creationId xmlns:a16="http://schemas.microsoft.com/office/drawing/2014/main" id="{29CAB2AB-446B-4404-B5DE-5CA613FEB740}"/>
              </a:ext>
            </a:extLst>
          </p:cNvPr>
          <p:cNvSpPr txBox="1"/>
          <p:nvPr/>
        </p:nvSpPr>
        <p:spPr>
          <a:xfrm>
            <a:off x="7662608" y="5572139"/>
            <a:ext cx="92183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六极铁</a:t>
            </a:r>
            <a:endParaRPr lang="en-US" dirty="0"/>
          </a:p>
        </p:txBody>
      </p:sp>
      <p:sp>
        <p:nvSpPr>
          <p:cNvPr id="25" name="文本框 24">
            <a:extLst>
              <a:ext uri="{FF2B5EF4-FFF2-40B4-BE49-F238E27FC236}">
                <a16:creationId xmlns:a16="http://schemas.microsoft.com/office/drawing/2014/main" id="{4E3BC257-B3CC-49E0-BA51-580319FDBD4A}"/>
              </a:ext>
            </a:extLst>
          </p:cNvPr>
          <p:cNvSpPr txBox="1"/>
          <p:nvPr/>
        </p:nvSpPr>
        <p:spPr>
          <a:xfrm>
            <a:off x="9099427" y="4596270"/>
            <a:ext cx="92183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真空连接段</a:t>
            </a:r>
            <a:endParaRPr lang="en-US" dirty="0"/>
          </a:p>
        </p:txBody>
      </p:sp>
      <p:sp>
        <p:nvSpPr>
          <p:cNvPr id="26" name="文本框 25">
            <a:extLst>
              <a:ext uri="{FF2B5EF4-FFF2-40B4-BE49-F238E27FC236}">
                <a16:creationId xmlns:a16="http://schemas.microsoft.com/office/drawing/2014/main" id="{E8138823-B27B-4B23-B068-9C8947560665}"/>
              </a:ext>
            </a:extLst>
          </p:cNvPr>
          <p:cNvSpPr txBox="1"/>
          <p:nvPr/>
        </p:nvSpPr>
        <p:spPr>
          <a:xfrm>
            <a:off x="9609999" y="5387473"/>
            <a:ext cx="92183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BPM</a:t>
            </a:r>
            <a:endParaRPr lang="en-US" dirty="0"/>
          </a:p>
        </p:txBody>
      </p:sp>
      <p:sp>
        <p:nvSpPr>
          <p:cNvPr id="27" name="文本框 26">
            <a:extLst>
              <a:ext uri="{FF2B5EF4-FFF2-40B4-BE49-F238E27FC236}">
                <a16:creationId xmlns:a16="http://schemas.microsoft.com/office/drawing/2014/main" id="{7F8FE421-33BE-4492-B9CD-E58B2CE401FD}"/>
              </a:ext>
            </a:extLst>
          </p:cNvPr>
          <p:cNvSpPr txBox="1"/>
          <p:nvPr/>
        </p:nvSpPr>
        <p:spPr>
          <a:xfrm>
            <a:off x="8177596" y="6169581"/>
            <a:ext cx="92183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四极铁</a:t>
            </a:r>
            <a:endParaRPr lang="en-US" dirty="0"/>
          </a:p>
        </p:txBody>
      </p:sp>
      <p:sp>
        <p:nvSpPr>
          <p:cNvPr id="28" name="文本框 27">
            <a:extLst>
              <a:ext uri="{FF2B5EF4-FFF2-40B4-BE49-F238E27FC236}">
                <a16:creationId xmlns:a16="http://schemas.microsoft.com/office/drawing/2014/main" id="{27C224D6-1BDF-41CB-930C-3F93B82090BB}"/>
              </a:ext>
            </a:extLst>
          </p:cNvPr>
          <p:cNvSpPr txBox="1"/>
          <p:nvPr/>
        </p:nvSpPr>
        <p:spPr>
          <a:xfrm>
            <a:off x="10329599" y="6123560"/>
            <a:ext cx="92183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dirty="0"/>
              <a:t>校正铁</a:t>
            </a:r>
            <a:endParaRPr lang="en-US" dirty="0"/>
          </a:p>
        </p:txBody>
      </p:sp>
      <p:cxnSp>
        <p:nvCxnSpPr>
          <p:cNvPr id="17" name="直接连接符 16">
            <a:extLst>
              <a:ext uri="{FF2B5EF4-FFF2-40B4-BE49-F238E27FC236}">
                <a16:creationId xmlns:a16="http://schemas.microsoft.com/office/drawing/2014/main" id="{8779C909-845B-41BF-9954-BFB2E29B3C9D}"/>
              </a:ext>
            </a:extLst>
          </p:cNvPr>
          <p:cNvCxnSpPr>
            <a:endCxn id="12" idx="3"/>
          </p:cNvCxnSpPr>
          <p:nvPr/>
        </p:nvCxnSpPr>
        <p:spPr>
          <a:xfrm flipH="1">
            <a:off x="4929599" y="2132856"/>
            <a:ext cx="319431"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148CDE0F-2CBF-4DA5-BC8F-487B2BD7F0E2}"/>
              </a:ext>
            </a:extLst>
          </p:cNvPr>
          <p:cNvCxnSpPr/>
          <p:nvPr/>
        </p:nvCxnSpPr>
        <p:spPr>
          <a:xfrm flipH="1">
            <a:off x="5249030" y="2406504"/>
            <a:ext cx="342914" cy="438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B83D3F55-E291-41ED-8ABD-6390EA6DA81C}"/>
              </a:ext>
            </a:extLst>
          </p:cNvPr>
          <p:cNvCxnSpPr>
            <a:endCxn id="20" idx="0"/>
          </p:cNvCxnSpPr>
          <p:nvPr/>
        </p:nvCxnSpPr>
        <p:spPr>
          <a:xfrm flipH="1">
            <a:off x="5249031" y="2424335"/>
            <a:ext cx="443831" cy="784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4D51F051-E009-45CF-A15C-4C5E00D1DBE8}"/>
              </a:ext>
            </a:extLst>
          </p:cNvPr>
          <p:cNvCxnSpPr>
            <a:endCxn id="21" idx="1"/>
          </p:cNvCxnSpPr>
          <p:nvPr/>
        </p:nvCxnSpPr>
        <p:spPr>
          <a:xfrm flipV="1">
            <a:off x="6374285" y="2850925"/>
            <a:ext cx="571378" cy="220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F72BBAF3-CCD9-459E-9F6D-9EEB5B1349CD}"/>
              </a:ext>
            </a:extLst>
          </p:cNvPr>
          <p:cNvCxnSpPr>
            <a:endCxn id="23" idx="3"/>
          </p:cNvCxnSpPr>
          <p:nvPr/>
        </p:nvCxnSpPr>
        <p:spPr>
          <a:xfrm flipH="1">
            <a:off x="7014834" y="3963658"/>
            <a:ext cx="161286" cy="366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51F880A1-C367-435A-A106-0FC2E4820BDE}"/>
              </a:ext>
            </a:extLst>
          </p:cNvPr>
          <p:cNvCxnSpPr>
            <a:endCxn id="24" idx="3"/>
          </p:cNvCxnSpPr>
          <p:nvPr/>
        </p:nvCxnSpPr>
        <p:spPr>
          <a:xfrm flipH="1">
            <a:off x="8584439" y="5517232"/>
            <a:ext cx="153161" cy="239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2BDE340F-7668-4F46-A855-AD846ABAC713}"/>
              </a:ext>
            </a:extLst>
          </p:cNvPr>
          <p:cNvCxnSpPr>
            <a:cxnSpLocks/>
            <a:endCxn id="25" idx="1"/>
          </p:cNvCxnSpPr>
          <p:nvPr/>
        </p:nvCxnSpPr>
        <p:spPr>
          <a:xfrm flipV="1">
            <a:off x="8928405" y="4919436"/>
            <a:ext cx="171022" cy="609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477E3C3C-267A-45F0-850F-FC3DF4D1CC16}"/>
              </a:ext>
            </a:extLst>
          </p:cNvPr>
          <p:cNvCxnSpPr>
            <a:endCxn id="27" idx="3"/>
          </p:cNvCxnSpPr>
          <p:nvPr/>
        </p:nvCxnSpPr>
        <p:spPr>
          <a:xfrm flipH="1">
            <a:off x="9099427" y="6255978"/>
            <a:ext cx="323946" cy="98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4054894A-EB1F-43B6-B114-EA809D41565E}"/>
              </a:ext>
            </a:extLst>
          </p:cNvPr>
          <p:cNvCxnSpPr>
            <a:endCxn id="26" idx="1"/>
          </p:cNvCxnSpPr>
          <p:nvPr/>
        </p:nvCxnSpPr>
        <p:spPr>
          <a:xfrm flipV="1">
            <a:off x="9240911" y="5572139"/>
            <a:ext cx="369088" cy="206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A13D3BC3-3ABA-4A55-9BA7-A06EEF70E551}"/>
              </a:ext>
            </a:extLst>
          </p:cNvPr>
          <p:cNvCxnSpPr>
            <a:endCxn id="28" idx="1"/>
          </p:cNvCxnSpPr>
          <p:nvPr/>
        </p:nvCxnSpPr>
        <p:spPr>
          <a:xfrm flipV="1">
            <a:off x="9768408" y="6308226"/>
            <a:ext cx="561191" cy="4708"/>
          </a:xfrm>
          <a:prstGeom prst="line">
            <a:avLst/>
          </a:prstGeom>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1767A117-BB9E-4041-AA35-FB6002D9F93F}"/>
              </a:ext>
            </a:extLst>
          </p:cNvPr>
          <p:cNvSpPr txBox="1"/>
          <p:nvPr/>
        </p:nvSpPr>
        <p:spPr>
          <a:xfrm>
            <a:off x="8276684" y="2958217"/>
            <a:ext cx="163574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a:t>环内，靠墙</a:t>
            </a:r>
            <a:endParaRPr lang="en-US" dirty="0"/>
          </a:p>
        </p:txBody>
      </p:sp>
      <p:sp>
        <p:nvSpPr>
          <p:cNvPr id="50" name="文本框 49">
            <a:extLst>
              <a:ext uri="{FF2B5EF4-FFF2-40B4-BE49-F238E27FC236}">
                <a16:creationId xmlns:a16="http://schemas.microsoft.com/office/drawing/2014/main" id="{44BBB6C4-1DBE-413D-A1F2-AF7C664FC918}"/>
              </a:ext>
            </a:extLst>
          </p:cNvPr>
          <p:cNvSpPr txBox="1"/>
          <p:nvPr/>
        </p:nvSpPr>
        <p:spPr>
          <a:xfrm>
            <a:off x="5024234" y="4996111"/>
            <a:ext cx="163574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dirty="0"/>
              <a:t>环外，靠过道</a:t>
            </a:r>
            <a:endParaRPr lang="en-US" dirty="0"/>
          </a:p>
        </p:txBody>
      </p:sp>
    </p:spTree>
    <p:extLst>
      <p:ext uri="{BB962C8B-B14F-4D97-AF65-F5344CB8AC3E}">
        <p14:creationId xmlns:p14="http://schemas.microsoft.com/office/powerpoint/2010/main" val="106596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14D2D19D-232C-436F-A1F4-F7FD8CECADF8}"/>
              </a:ext>
            </a:extLst>
          </p:cNvPr>
          <p:cNvSpPr>
            <a:spLocks noGrp="1"/>
          </p:cNvSpPr>
          <p:nvPr>
            <p:ph idx="1"/>
          </p:nvPr>
        </p:nvSpPr>
        <p:spPr>
          <a:xfrm>
            <a:off x="609599" y="1285861"/>
            <a:ext cx="10763325" cy="4840303"/>
          </a:xfrm>
        </p:spPr>
        <p:txBody>
          <a:bodyPr/>
          <a:lstStyle/>
          <a:p>
            <a:r>
              <a:rPr lang="en-US" altLang="zh-CN" dirty="0"/>
              <a:t>Three vacuum layout has been compared considering the installation of dipoles.</a:t>
            </a:r>
          </a:p>
          <a:p>
            <a:pPr lvl="1"/>
            <a:r>
              <a:rPr lang="en-US" altLang="zh-CN" dirty="0"/>
              <a:t>The compared section is 164 m, a typical cycle period </a:t>
            </a:r>
          </a:p>
          <a:p>
            <a:pPr lvl="1"/>
            <a:r>
              <a:rPr lang="en-US" altLang="zh-CN" dirty="0"/>
              <a:t>Aim: to discuss the feasibility of two dipole cores transported and installed together. (pre-installed outside, less workload in the tunnel)</a:t>
            </a:r>
          </a:p>
          <a:p>
            <a:pPr lvl="1"/>
            <a:r>
              <a:rPr lang="en-US" altLang="zh-CN" dirty="0"/>
              <a:t>The vacuum tube installation, the coils installation, the upper cores of magnets need to be disassembled and reassembled. </a:t>
            </a:r>
          </a:p>
          <a:p>
            <a:r>
              <a:rPr lang="en-US" dirty="0"/>
              <a:t>Design principles</a:t>
            </a:r>
          </a:p>
          <a:p>
            <a:pPr lvl="1"/>
            <a:r>
              <a:rPr lang="en-US" dirty="0"/>
              <a:t>Pump distance </a:t>
            </a:r>
            <a:r>
              <a:rPr lang="zh-CN" altLang="en-US" dirty="0"/>
              <a:t>≤</a:t>
            </a:r>
            <a:r>
              <a:rPr lang="en-US" altLang="zh-CN" dirty="0"/>
              <a:t>12.5m</a:t>
            </a:r>
          </a:p>
          <a:p>
            <a:pPr lvl="1"/>
            <a:r>
              <a:rPr lang="en-US" dirty="0"/>
              <a:t>Number of vacuum tubes as small as possible</a:t>
            </a:r>
          </a:p>
        </p:txBody>
      </p:sp>
      <p:sp>
        <p:nvSpPr>
          <p:cNvPr id="3" name="标题 2">
            <a:extLst>
              <a:ext uri="{FF2B5EF4-FFF2-40B4-BE49-F238E27FC236}">
                <a16:creationId xmlns:a16="http://schemas.microsoft.com/office/drawing/2014/main" id="{6DDFDE9E-AD7E-4A3B-BE20-C55E9868FA5A}"/>
              </a:ext>
            </a:extLst>
          </p:cNvPr>
          <p:cNvSpPr>
            <a:spLocks noGrp="1"/>
          </p:cNvSpPr>
          <p:nvPr>
            <p:ph type="title"/>
          </p:nvPr>
        </p:nvSpPr>
        <p:spPr/>
        <p:txBody>
          <a:bodyPr/>
          <a:lstStyle/>
          <a:p>
            <a:r>
              <a:rPr lang="en-US" dirty="0"/>
              <a:t>1.1 Layout design</a:t>
            </a:r>
          </a:p>
        </p:txBody>
      </p:sp>
      <p:sp>
        <p:nvSpPr>
          <p:cNvPr id="4" name="灯片编号占位符 3">
            <a:extLst>
              <a:ext uri="{FF2B5EF4-FFF2-40B4-BE49-F238E27FC236}">
                <a16:creationId xmlns:a16="http://schemas.microsoft.com/office/drawing/2014/main" id="{BF7E9D97-381A-4B34-AAF3-B36E2CD8E24D}"/>
              </a:ext>
            </a:extLst>
          </p:cNvPr>
          <p:cNvSpPr>
            <a:spLocks noGrp="1"/>
          </p:cNvSpPr>
          <p:nvPr>
            <p:ph type="sldNum" sz="quarter" idx="12"/>
          </p:nvPr>
        </p:nvSpPr>
        <p:spPr/>
        <p:txBody>
          <a:bodyPr/>
          <a:lstStyle/>
          <a:p>
            <a:fld id="{F15E9139-A00B-4B2A-98A6-095DC08F1345}" type="slidenum">
              <a:rPr lang="zh-CN" altLang="en-US" smtClean="0"/>
              <a:pPr/>
              <a:t>8</a:t>
            </a:fld>
            <a:endParaRPr lang="zh-CN" altLang="en-US"/>
          </a:p>
        </p:txBody>
      </p:sp>
    </p:spTree>
    <p:extLst>
      <p:ext uri="{BB962C8B-B14F-4D97-AF65-F5344CB8AC3E}">
        <p14:creationId xmlns:p14="http://schemas.microsoft.com/office/powerpoint/2010/main" val="1003662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F9FA77C1-3A65-4516-A676-09AEDF1F238B}"/>
              </a:ext>
            </a:extLst>
          </p:cNvPr>
          <p:cNvPicPr>
            <a:picLocks noChangeAspect="1"/>
          </p:cNvPicPr>
          <p:nvPr/>
        </p:nvPicPr>
        <p:blipFill>
          <a:blip r:embed="rId2"/>
          <a:stretch>
            <a:fillRect/>
          </a:stretch>
        </p:blipFill>
        <p:spPr>
          <a:xfrm>
            <a:off x="481012" y="2143125"/>
            <a:ext cx="11229975" cy="1285875"/>
          </a:xfrm>
          <a:prstGeom prst="rect">
            <a:avLst/>
          </a:prstGeom>
        </p:spPr>
      </p:pic>
      <p:sp>
        <p:nvSpPr>
          <p:cNvPr id="2" name="内容占位符 1">
            <a:extLst>
              <a:ext uri="{FF2B5EF4-FFF2-40B4-BE49-F238E27FC236}">
                <a16:creationId xmlns:a16="http://schemas.microsoft.com/office/drawing/2014/main" id="{14D2D19D-232C-436F-A1F4-F7FD8CECADF8}"/>
              </a:ext>
            </a:extLst>
          </p:cNvPr>
          <p:cNvSpPr>
            <a:spLocks noGrp="1"/>
          </p:cNvSpPr>
          <p:nvPr>
            <p:ph idx="1"/>
          </p:nvPr>
        </p:nvSpPr>
        <p:spPr>
          <a:xfrm>
            <a:off x="609599" y="1285861"/>
            <a:ext cx="10763325" cy="4840303"/>
          </a:xfrm>
        </p:spPr>
        <p:txBody>
          <a:bodyPr/>
          <a:lstStyle/>
          <a:p>
            <a:r>
              <a:rPr lang="en-US" altLang="zh-CN" dirty="0"/>
              <a:t>Three vacuum layout has been compared considering the installation of dipoles.</a:t>
            </a:r>
          </a:p>
        </p:txBody>
      </p:sp>
      <p:sp>
        <p:nvSpPr>
          <p:cNvPr id="3" name="标题 2">
            <a:extLst>
              <a:ext uri="{FF2B5EF4-FFF2-40B4-BE49-F238E27FC236}">
                <a16:creationId xmlns:a16="http://schemas.microsoft.com/office/drawing/2014/main" id="{6DDFDE9E-AD7E-4A3B-BE20-C55E9868FA5A}"/>
              </a:ext>
            </a:extLst>
          </p:cNvPr>
          <p:cNvSpPr>
            <a:spLocks noGrp="1"/>
          </p:cNvSpPr>
          <p:nvPr>
            <p:ph type="title"/>
          </p:nvPr>
        </p:nvSpPr>
        <p:spPr/>
        <p:txBody>
          <a:bodyPr/>
          <a:lstStyle/>
          <a:p>
            <a:r>
              <a:rPr lang="en-US" dirty="0"/>
              <a:t>1.1 Layout design</a:t>
            </a:r>
          </a:p>
        </p:txBody>
      </p:sp>
      <p:sp>
        <p:nvSpPr>
          <p:cNvPr id="4" name="灯片编号占位符 3">
            <a:extLst>
              <a:ext uri="{FF2B5EF4-FFF2-40B4-BE49-F238E27FC236}">
                <a16:creationId xmlns:a16="http://schemas.microsoft.com/office/drawing/2014/main" id="{BF7E9D97-381A-4B34-AAF3-B36E2CD8E24D}"/>
              </a:ext>
            </a:extLst>
          </p:cNvPr>
          <p:cNvSpPr>
            <a:spLocks noGrp="1"/>
          </p:cNvSpPr>
          <p:nvPr>
            <p:ph type="sldNum" sz="quarter" idx="12"/>
          </p:nvPr>
        </p:nvSpPr>
        <p:spPr/>
        <p:txBody>
          <a:bodyPr/>
          <a:lstStyle/>
          <a:p>
            <a:fld id="{F15E9139-A00B-4B2A-98A6-095DC08F1345}" type="slidenum">
              <a:rPr lang="zh-CN" altLang="en-US" smtClean="0"/>
              <a:pPr/>
              <a:t>9</a:t>
            </a:fld>
            <a:endParaRPr lang="zh-CN" altLang="en-US"/>
          </a:p>
        </p:txBody>
      </p:sp>
      <p:pic>
        <p:nvPicPr>
          <p:cNvPr id="14" name="图片 13">
            <a:extLst>
              <a:ext uri="{FF2B5EF4-FFF2-40B4-BE49-F238E27FC236}">
                <a16:creationId xmlns:a16="http://schemas.microsoft.com/office/drawing/2014/main" id="{BBCB61CB-D946-456F-B99E-1CEA7F0ADE6C}"/>
              </a:ext>
            </a:extLst>
          </p:cNvPr>
          <p:cNvPicPr>
            <a:picLocks noChangeAspect="1"/>
          </p:cNvPicPr>
          <p:nvPr/>
        </p:nvPicPr>
        <p:blipFill>
          <a:blip r:embed="rId3"/>
          <a:stretch>
            <a:fillRect/>
          </a:stretch>
        </p:blipFill>
        <p:spPr>
          <a:xfrm>
            <a:off x="539513" y="3429000"/>
            <a:ext cx="11029950" cy="1409700"/>
          </a:xfrm>
          <a:prstGeom prst="rect">
            <a:avLst/>
          </a:prstGeom>
        </p:spPr>
      </p:pic>
      <p:pic>
        <p:nvPicPr>
          <p:cNvPr id="16" name="图片 15">
            <a:extLst>
              <a:ext uri="{FF2B5EF4-FFF2-40B4-BE49-F238E27FC236}">
                <a16:creationId xmlns:a16="http://schemas.microsoft.com/office/drawing/2014/main" id="{F9E33B6A-ED38-4B6A-9B65-4C740AA471E4}"/>
              </a:ext>
            </a:extLst>
          </p:cNvPr>
          <p:cNvPicPr>
            <a:picLocks noChangeAspect="1"/>
          </p:cNvPicPr>
          <p:nvPr/>
        </p:nvPicPr>
        <p:blipFill>
          <a:blip r:embed="rId4"/>
          <a:stretch>
            <a:fillRect/>
          </a:stretch>
        </p:blipFill>
        <p:spPr>
          <a:xfrm>
            <a:off x="606188" y="4571592"/>
            <a:ext cx="10896600" cy="1323975"/>
          </a:xfrm>
          <a:prstGeom prst="rect">
            <a:avLst/>
          </a:prstGeom>
        </p:spPr>
      </p:pic>
      <p:sp>
        <p:nvSpPr>
          <p:cNvPr id="18" name="文本框 17">
            <a:extLst>
              <a:ext uri="{FF2B5EF4-FFF2-40B4-BE49-F238E27FC236}">
                <a16:creationId xmlns:a16="http://schemas.microsoft.com/office/drawing/2014/main" id="{7AC53B0C-C8E7-4360-8AC6-6D7FD4557E99}"/>
              </a:ext>
            </a:extLst>
          </p:cNvPr>
          <p:cNvSpPr txBox="1"/>
          <p:nvPr/>
        </p:nvSpPr>
        <p:spPr>
          <a:xfrm>
            <a:off x="1343472" y="6056178"/>
            <a:ext cx="8928992" cy="369332"/>
          </a:xfrm>
          <a:prstGeom prst="rect">
            <a:avLst/>
          </a:prstGeom>
          <a:noFill/>
        </p:spPr>
        <p:txBody>
          <a:bodyPr wrap="square" rtlCol="0">
            <a:spAutoFit/>
          </a:bodyPr>
          <a:lstStyle/>
          <a:p>
            <a:r>
              <a:rPr lang="en-US" dirty="0"/>
              <a:t>V1: 18 vacuum tubes in one ring, 10 can be pre-installed with magnets </a:t>
            </a:r>
          </a:p>
        </p:txBody>
      </p:sp>
    </p:spTree>
    <p:extLst>
      <p:ext uri="{BB962C8B-B14F-4D97-AF65-F5344CB8AC3E}">
        <p14:creationId xmlns:p14="http://schemas.microsoft.com/office/powerpoint/2010/main" val="12298773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55462</TotalTime>
  <Words>1962</Words>
  <Application>Microsoft Office PowerPoint</Application>
  <PresentationFormat>宽屏</PresentationFormat>
  <Paragraphs>291</Paragraphs>
  <Slides>33</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等线</vt:lpstr>
      <vt:lpstr>宋体</vt:lpstr>
      <vt:lpstr>微软雅黑</vt:lpstr>
      <vt:lpstr>Arial</vt:lpstr>
      <vt:lpstr>Arial Black</vt:lpstr>
      <vt:lpstr>Calibri</vt:lpstr>
      <vt:lpstr>Times New Roman</vt:lpstr>
      <vt:lpstr>Wingdings</vt:lpstr>
      <vt:lpstr>Office 主题</vt:lpstr>
      <vt:lpstr>PowerPoint 演示文稿</vt:lpstr>
      <vt:lpstr>Content</vt:lpstr>
      <vt:lpstr>1.1 Layout design </vt:lpstr>
      <vt:lpstr>1.1 Layout design </vt:lpstr>
      <vt:lpstr>1.1 Layout design</vt:lpstr>
      <vt:lpstr>1.1 Layout design</vt:lpstr>
      <vt:lpstr>1.1 Layout design</vt:lpstr>
      <vt:lpstr>1.1 Layout design</vt:lpstr>
      <vt:lpstr>1.1 Layout design</vt:lpstr>
      <vt:lpstr>1.1 Layout design</vt:lpstr>
      <vt:lpstr>1.1 Layout design</vt:lpstr>
      <vt:lpstr>1.1 Layout design</vt:lpstr>
      <vt:lpstr>1.1 Layout design</vt:lpstr>
      <vt:lpstr>1.1 Layout design</vt:lpstr>
      <vt:lpstr>1.2 2D/3D linkage design</vt:lpstr>
      <vt:lpstr>1.2 2D/3D linkage design </vt:lpstr>
      <vt:lpstr>1.2 2D/3D linkage design </vt:lpstr>
      <vt:lpstr>1. Layout design (problems and solutions)</vt:lpstr>
      <vt:lpstr>1. Layout design (problems and solutions)</vt:lpstr>
      <vt:lpstr>2.1 Tunnel mockup</vt:lpstr>
      <vt:lpstr>2.1 Tunnel mockup</vt:lpstr>
      <vt:lpstr>2.1 Tunnel mockup</vt:lpstr>
      <vt:lpstr>2.1 Tunnel mockup</vt:lpstr>
      <vt:lpstr>2.2 High accuracy automatic adjusting and alignment system</vt:lpstr>
      <vt:lpstr>2.3 Vibration test </vt:lpstr>
      <vt:lpstr>2.3 Vibration test </vt:lpstr>
      <vt:lpstr>2.3 Vibration test </vt:lpstr>
      <vt:lpstr>2.3 Vibration test </vt:lpstr>
      <vt:lpstr>2.3 Vibration test </vt:lpstr>
      <vt:lpstr>2.3 Vibration test </vt:lpstr>
      <vt:lpstr>2.3 Vibration test </vt:lpstr>
      <vt:lpstr>Summary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wanghaijing@ihep.ac.cn</cp:lastModifiedBy>
  <cp:revision>2592</cp:revision>
  <cp:lastPrinted>2022-11-06T05:19:21Z</cp:lastPrinted>
  <dcterms:created xsi:type="dcterms:W3CDTF">2012-09-04T11:33:36Z</dcterms:created>
  <dcterms:modified xsi:type="dcterms:W3CDTF">2025-03-21T04:29:03Z</dcterms:modified>
</cp:coreProperties>
</file>