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1"/>
  </p:notesMasterIdLst>
  <p:sldIdLst>
    <p:sldId id="953" r:id="rId3"/>
    <p:sldId id="1600" r:id="rId4"/>
    <p:sldId id="957" r:id="rId5"/>
    <p:sldId id="256" r:id="rId6"/>
    <p:sldId id="257" r:id="rId7"/>
    <p:sldId id="1601" r:id="rId8"/>
    <p:sldId id="1185" r:id="rId9"/>
    <p:sldId id="1204" r:id="rId10"/>
    <p:sldId id="1168" r:id="rId11"/>
    <p:sldId id="1181" r:id="rId12"/>
    <p:sldId id="1172" r:id="rId13"/>
    <p:sldId id="1171" r:id="rId14"/>
    <p:sldId id="1174" r:id="rId15"/>
    <p:sldId id="1594" r:id="rId16"/>
    <p:sldId id="1582" r:id="rId17"/>
    <p:sldId id="1593" r:id="rId18"/>
    <p:sldId id="1176" r:id="rId19"/>
    <p:sldId id="1225" r:id="rId20"/>
    <p:sldId id="1202" r:id="rId21"/>
    <p:sldId id="1602" r:id="rId22"/>
    <p:sldId id="1578" r:id="rId23"/>
    <p:sldId id="1595" r:id="rId24"/>
    <p:sldId id="1596" r:id="rId25"/>
    <p:sldId id="1597" r:id="rId26"/>
    <p:sldId id="1598" r:id="rId27"/>
    <p:sldId id="1592" r:id="rId28"/>
    <p:sldId id="1599" r:id="rId29"/>
    <p:sldId id="1604" r:id="rId30"/>
    <p:sldId id="1216" r:id="rId31"/>
    <p:sldId id="1217" r:id="rId32"/>
    <p:sldId id="1607" r:id="rId33"/>
    <p:sldId id="1606" r:id="rId34"/>
    <p:sldId id="1603" r:id="rId35"/>
    <p:sldId id="1219" r:id="rId36"/>
    <p:sldId id="1220" r:id="rId37"/>
    <p:sldId id="1221" r:id="rId38"/>
    <p:sldId id="1222" r:id="rId39"/>
    <p:sldId id="1226" r:id="rId40"/>
  </p:sldIdLst>
  <p:sldSz cx="12192000" cy="6858000"/>
  <p:notesSz cx="6858000" cy="9144000"/>
  <p:defaultTextStyle>
    <a:defPPr>
      <a:defRPr lang="zh-S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9" d="100"/>
          <a:sy n="119" d="100"/>
        </p:scale>
        <p:origin x="1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SG"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65799-A556-4EB8-BD40-56BF69D2C63E}" type="datetimeFigureOut">
              <a:rPr lang="zh-SG" altLang="en-US" smtClean="0"/>
              <a:t>19/3/2025</a:t>
            </a:fld>
            <a:endParaRPr lang="zh-SG"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SG"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SG"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B613D6-BC8A-4A70-A683-986632DDAB8B}" type="slidenum">
              <a:rPr lang="zh-SG" altLang="en-US" smtClean="0"/>
              <a:t>‹#›</a:t>
            </a:fld>
            <a:endParaRPr lang="zh-SG" altLang="en-US"/>
          </a:p>
        </p:txBody>
      </p:sp>
    </p:spTree>
    <p:extLst>
      <p:ext uri="{BB962C8B-B14F-4D97-AF65-F5344CB8AC3E}">
        <p14:creationId xmlns:p14="http://schemas.microsoft.com/office/powerpoint/2010/main" val="1341718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A1DF17-A28C-4D46-829F-D8D110C0931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22</a:t>
            </a:fld>
            <a:endParaRPr lang="zh-CN" altLang="en-US"/>
          </a:p>
        </p:txBody>
      </p:sp>
    </p:spTree>
    <p:extLst>
      <p:ext uri="{BB962C8B-B14F-4D97-AF65-F5344CB8AC3E}">
        <p14:creationId xmlns:p14="http://schemas.microsoft.com/office/powerpoint/2010/main" val="2529605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磁铁极面的形状决定了磁铁</a:t>
            </a:r>
            <a:r>
              <a:rPr lang="en-US" altLang="zh-CN" dirty="0"/>
              <a:t>XZ</a:t>
            </a:r>
            <a:r>
              <a:rPr lang="zh-CN" altLang="en-US" dirty="0"/>
              <a:t>磁平面的空间位置。</a:t>
            </a:r>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23</a:t>
            </a:fld>
            <a:endParaRPr lang="zh-CN" altLang="en-US"/>
          </a:p>
        </p:txBody>
      </p:sp>
    </p:spTree>
    <p:extLst>
      <p:ext uri="{BB962C8B-B14F-4D97-AF65-F5344CB8AC3E}">
        <p14:creationId xmlns:p14="http://schemas.microsoft.com/office/powerpoint/2010/main" val="4977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磁铁极面的形状决定了磁铁</a:t>
            </a:r>
            <a:r>
              <a:rPr lang="en-US" altLang="zh-CN" dirty="0"/>
              <a:t>XZ</a:t>
            </a:r>
            <a:r>
              <a:rPr lang="zh-CN" altLang="en-US" dirty="0"/>
              <a:t>磁平面的空间位置。</a:t>
            </a:r>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24</a:t>
            </a:fld>
            <a:endParaRPr lang="zh-CN" altLang="en-US"/>
          </a:p>
        </p:txBody>
      </p:sp>
    </p:spTree>
    <p:extLst>
      <p:ext uri="{BB962C8B-B14F-4D97-AF65-F5344CB8AC3E}">
        <p14:creationId xmlns:p14="http://schemas.microsoft.com/office/powerpoint/2010/main" val="2242668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25</a:t>
            </a:fld>
            <a:endParaRPr lang="zh-CN" altLang="en-US"/>
          </a:p>
        </p:txBody>
      </p:sp>
    </p:spTree>
    <p:extLst>
      <p:ext uri="{BB962C8B-B14F-4D97-AF65-F5344CB8AC3E}">
        <p14:creationId xmlns:p14="http://schemas.microsoft.com/office/powerpoint/2010/main" val="932935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t>15</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t>16</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21</a:t>
            </a:fld>
            <a:endParaRPr lang="zh-CN" altLang="en-US"/>
          </a:p>
        </p:txBody>
      </p:sp>
    </p:spTree>
    <p:extLst>
      <p:ext uri="{BB962C8B-B14F-4D97-AF65-F5344CB8AC3E}">
        <p14:creationId xmlns:p14="http://schemas.microsoft.com/office/powerpoint/2010/main" val="276371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C62EDF-EB66-4671-9166-E6E504C6112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SG" altLang="en-US"/>
          </a:p>
        </p:txBody>
      </p:sp>
      <p:sp>
        <p:nvSpPr>
          <p:cNvPr id="3" name="副标题 2">
            <a:extLst>
              <a:ext uri="{FF2B5EF4-FFF2-40B4-BE49-F238E27FC236}">
                <a16:creationId xmlns:a16="http://schemas.microsoft.com/office/drawing/2014/main" id="{7CFEC56A-413F-467A-B2F9-247DD4EDA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SG" altLang="en-US"/>
          </a:p>
        </p:txBody>
      </p:sp>
      <p:sp>
        <p:nvSpPr>
          <p:cNvPr id="4" name="日期占位符 3">
            <a:extLst>
              <a:ext uri="{FF2B5EF4-FFF2-40B4-BE49-F238E27FC236}">
                <a16:creationId xmlns:a16="http://schemas.microsoft.com/office/drawing/2014/main" id="{0C505068-D4E7-4E6B-80A1-C16B404324A6}"/>
              </a:ext>
            </a:extLst>
          </p:cNvPr>
          <p:cNvSpPr>
            <a:spLocks noGrp="1"/>
          </p:cNvSpPr>
          <p:nvPr>
            <p:ph type="dt" sz="half" idx="10"/>
          </p:nvPr>
        </p:nvSpPr>
        <p:spPr/>
        <p:txBody>
          <a:bodyPr/>
          <a:lstStyle/>
          <a:p>
            <a:fld id="{C6A0FADB-5241-4B81-A1AC-9F22847A9E2F}" type="datetime1">
              <a:rPr lang="zh-SG" altLang="en-US" smtClean="0"/>
              <a:t>21/3/2025</a:t>
            </a:fld>
            <a:endParaRPr lang="zh-SG" altLang="en-US"/>
          </a:p>
        </p:txBody>
      </p:sp>
      <p:sp>
        <p:nvSpPr>
          <p:cNvPr id="5" name="页脚占位符 4">
            <a:extLst>
              <a:ext uri="{FF2B5EF4-FFF2-40B4-BE49-F238E27FC236}">
                <a16:creationId xmlns:a16="http://schemas.microsoft.com/office/drawing/2014/main" id="{C6BCF1E5-8873-4AD2-994F-2417D225E434}"/>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88B20534-FE3B-49D8-BA62-55E4515DA2BC}"/>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1946658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C58313-6501-4969-9240-4A293C66CA0A}"/>
              </a:ext>
            </a:extLst>
          </p:cNvPr>
          <p:cNvSpPr>
            <a:spLocks noGrp="1"/>
          </p:cNvSpPr>
          <p:nvPr>
            <p:ph type="title"/>
          </p:nvPr>
        </p:nvSpPr>
        <p:spPr/>
        <p:txBody>
          <a:bodyPr/>
          <a:lstStyle/>
          <a:p>
            <a:r>
              <a:rPr lang="zh-CN" altLang="en-US"/>
              <a:t>单击此处编辑母版标题样式</a:t>
            </a:r>
            <a:endParaRPr lang="zh-SG" altLang="en-US"/>
          </a:p>
        </p:txBody>
      </p:sp>
      <p:sp>
        <p:nvSpPr>
          <p:cNvPr id="3" name="竖排文字占位符 2">
            <a:extLst>
              <a:ext uri="{FF2B5EF4-FFF2-40B4-BE49-F238E27FC236}">
                <a16:creationId xmlns:a16="http://schemas.microsoft.com/office/drawing/2014/main" id="{7193A6D5-43BE-4A8C-BB8D-8D8D64E743C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29E59256-4E3B-4A0E-BF3A-A0142D50C6A8}"/>
              </a:ext>
            </a:extLst>
          </p:cNvPr>
          <p:cNvSpPr>
            <a:spLocks noGrp="1"/>
          </p:cNvSpPr>
          <p:nvPr>
            <p:ph type="dt" sz="half" idx="10"/>
          </p:nvPr>
        </p:nvSpPr>
        <p:spPr/>
        <p:txBody>
          <a:bodyPr/>
          <a:lstStyle/>
          <a:p>
            <a:fld id="{7C4D793F-EDB4-47B2-87A9-C68B50D8041D}" type="datetime1">
              <a:rPr lang="zh-SG" altLang="en-US" smtClean="0"/>
              <a:t>21/3/2025</a:t>
            </a:fld>
            <a:endParaRPr lang="zh-SG" altLang="en-US"/>
          </a:p>
        </p:txBody>
      </p:sp>
      <p:sp>
        <p:nvSpPr>
          <p:cNvPr id="5" name="页脚占位符 4">
            <a:extLst>
              <a:ext uri="{FF2B5EF4-FFF2-40B4-BE49-F238E27FC236}">
                <a16:creationId xmlns:a16="http://schemas.microsoft.com/office/drawing/2014/main" id="{D9FF2C0B-BFA5-4504-8876-1A2612EABAFA}"/>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99605F70-D625-4B6D-9DC6-5F3BE92FE5ED}"/>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375252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5653D5-6C35-46F8-AE37-3F9B66057CA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SG" altLang="en-US"/>
          </a:p>
        </p:txBody>
      </p:sp>
      <p:sp>
        <p:nvSpPr>
          <p:cNvPr id="3" name="竖排文字占位符 2">
            <a:extLst>
              <a:ext uri="{FF2B5EF4-FFF2-40B4-BE49-F238E27FC236}">
                <a16:creationId xmlns:a16="http://schemas.microsoft.com/office/drawing/2014/main" id="{AF0CA37B-9D2A-4422-8CDA-63C7BEEE6D7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41C40A07-EA23-4EB6-AD86-E85ADB4FB6DA}"/>
              </a:ext>
            </a:extLst>
          </p:cNvPr>
          <p:cNvSpPr>
            <a:spLocks noGrp="1"/>
          </p:cNvSpPr>
          <p:nvPr>
            <p:ph type="dt" sz="half" idx="10"/>
          </p:nvPr>
        </p:nvSpPr>
        <p:spPr/>
        <p:txBody>
          <a:bodyPr/>
          <a:lstStyle/>
          <a:p>
            <a:fld id="{88A6A948-0089-461E-A683-73CC88D0B570}" type="datetime1">
              <a:rPr lang="zh-SG" altLang="en-US" smtClean="0"/>
              <a:t>21/3/2025</a:t>
            </a:fld>
            <a:endParaRPr lang="zh-SG" altLang="en-US"/>
          </a:p>
        </p:txBody>
      </p:sp>
      <p:sp>
        <p:nvSpPr>
          <p:cNvPr id="5" name="页脚占位符 4">
            <a:extLst>
              <a:ext uri="{FF2B5EF4-FFF2-40B4-BE49-F238E27FC236}">
                <a16:creationId xmlns:a16="http://schemas.microsoft.com/office/drawing/2014/main" id="{5F886F80-5A56-4C8C-A647-33ACFE70B469}"/>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4A42A9BD-3D2C-4E34-AEDC-DFB7902E53DD}"/>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94738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D8ED8CF9-4FE0-4C69-B98C-47EA1497E6DD}" type="datetime1">
              <a:rPr lang="zh-SG" altLang="en-US" smtClean="0"/>
              <a:t>21/3/2025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296780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descr="高能所图标-单色.tif"/>
          <p:cNvPicPr>
            <a:picLocks noChangeAspect="1"/>
          </p:cNvPicPr>
          <p:nvPr userDrawn="1"/>
        </p:nvPicPr>
        <p:blipFill>
          <a:blip r:embed="rId2" cstate="email">
            <a:lum bright="5000"/>
          </a:blip>
          <a:srcRect/>
          <a:stretch>
            <a:fillRect/>
          </a:stretch>
        </p:blipFill>
        <p:spPr>
          <a:xfrm>
            <a:off x="0" y="2348880"/>
            <a:ext cx="7440149" cy="4509120"/>
          </a:xfrm>
          <a:prstGeom prst="rect">
            <a:avLst/>
          </a:prstGeom>
        </p:spPr>
      </p:pic>
      <p:sp>
        <p:nvSpPr>
          <p:cNvPr id="2" name="标题 1"/>
          <p:cNvSpPr>
            <a:spLocks noGrp="1"/>
          </p:cNvSpPr>
          <p:nvPr>
            <p:ph type="ctrTitle"/>
          </p:nvPr>
        </p:nvSpPr>
        <p:spPr>
          <a:xfrm>
            <a:off x="914400" y="2130426"/>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anose="020B0503020204020204" pitchFamily="34" charset="-122"/>
                <a:ea typeface="微软雅黑" panose="020B0503020204020204" pitchFamily="34" charset="-122"/>
                <a:cs typeface="+mn-cs"/>
              </a:defRPr>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dirty="0"/>
          </a:p>
        </p:txBody>
      </p:sp>
      <p:sp>
        <p:nvSpPr>
          <p:cNvPr id="4" name="日期占位符 3"/>
          <p:cNvSpPr>
            <a:spLocks noGrp="1"/>
          </p:cNvSpPr>
          <p:nvPr>
            <p:ph type="dt" sz="half" idx="10"/>
          </p:nvPr>
        </p:nvSpPr>
        <p:spPr/>
        <p:txBody>
          <a:bodyPr/>
          <a:lstStyle/>
          <a:p>
            <a:fld id="{CD783A0F-09CA-43AD-8787-AB2D75F852D5}" type="datetime1">
              <a:rPr lang="zh-SG" altLang="en-US" smtClean="0"/>
              <a:t>21/3/2025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5" name="图片 9" descr="F88FAF02F1F7CF3C134BB0A078BA7B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67700" y="303239"/>
            <a:ext cx="3784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076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052736"/>
            <a:ext cx="10972800" cy="4840303"/>
          </a:xfrm>
        </p:spPr>
        <p:txBody>
          <a:bodyPr>
            <a:normAutofit/>
          </a:bodyPr>
          <a:lstStyle>
            <a:lvl1pPr>
              <a:lnSpc>
                <a:spcPct val="110000"/>
              </a:lnSpc>
              <a:spcBef>
                <a:spcPts val="800"/>
              </a:spcBef>
              <a:spcAft>
                <a:spcPts val="500"/>
              </a:spcAft>
              <a:buClr>
                <a:srgbClr val="FFC000"/>
              </a:buClr>
              <a:buSzPct val="80000"/>
              <a:buFont typeface="Wingdings" panose="05000000000000000000" pitchFamily="2" charset="2"/>
              <a:buChar char="n"/>
              <a:defRPr sz="2400" b="0" baseline="0">
                <a:latin typeface="Arial" panose="020B0604020202020204" pitchFamily="34" charset="0"/>
                <a:ea typeface="微软雅黑" panose="020B0503020204020204" pitchFamily="34" charset="-122"/>
              </a:defRPr>
            </a:lvl1pPr>
            <a:lvl2pPr marL="742950" indent="-285750">
              <a:buFont typeface="Wingdings" panose="05000000000000000000" pitchFamily="2" charset="2"/>
              <a:buChar char="Ø"/>
              <a:defRPr sz="2000" baseline="0">
                <a:latin typeface="Arial" panose="020B0604020202020204" pitchFamily="34" charset="0"/>
                <a:ea typeface="微软雅黑" panose="020B0503020204020204" pitchFamily="34" charset="-122"/>
              </a:defRPr>
            </a:lvl2pPr>
            <a:lvl3pPr>
              <a:defRPr sz="1800" baseline="0"/>
            </a:lvl3pPr>
            <a:lvl4pPr>
              <a:defRPr sz="1800" baseline="0"/>
            </a:lvl4pPr>
            <a:lvl5pPr>
              <a:defRPr sz="1800"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10A52F0C-8EAE-4CD1-ADA1-EE7E9C5669DF}" type="datetime1">
              <a:rPr lang="zh-SG" altLang="en-US" smtClean="0"/>
              <a:t>21/3/2025</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B4EB0-06CE-481E-B32B-52DF58230A15}" type="slidenum">
              <a:rPr lang="zh-CN" altLang="en-US" smtClean="0"/>
              <a:t>‹#›</a:t>
            </a:fld>
            <a:endParaRPr lang="zh-CN" altLang="en-US" dirty="0"/>
          </a:p>
        </p:txBody>
      </p:sp>
      <p:sp>
        <p:nvSpPr>
          <p:cNvPr id="2" name="标题 1"/>
          <p:cNvSpPr>
            <a:spLocks noGrp="1"/>
          </p:cNvSpPr>
          <p:nvPr>
            <p:ph type="title" hasCustomPrompt="1"/>
          </p:nvPr>
        </p:nvSpPr>
        <p:spPr>
          <a:xfrm>
            <a:off x="-1" y="142847"/>
            <a:ext cx="12192000" cy="725470"/>
          </a:xfrm>
        </p:spPr>
        <p:txBody>
          <a:bodyPr>
            <a:normAutofit/>
          </a:bodyPr>
          <a:lstStyle>
            <a:lvl1pPr algn="ctr">
              <a:defRPr sz="3600" b="1" baseline="0">
                <a:solidFill>
                  <a:srgbClr val="C00000"/>
                </a:solidFill>
                <a:effectLst/>
                <a:latin typeface="Arial" panose="020B0604020202020204" pitchFamily="34" charset="0"/>
                <a:ea typeface="微软雅黑" panose="020B0503020204020204" pitchFamily="34" charset="-122"/>
                <a:cs typeface="Arial" panose="020B0604020202020204" pitchFamily="34" charset="0"/>
              </a:defRPr>
            </a:lvl1pPr>
          </a:lstStyle>
          <a:p>
            <a:r>
              <a:rPr lang="en-US" altLang="zh-CN" dirty="0"/>
              <a:t>Title</a:t>
            </a:r>
            <a:endParaRPr lang="zh-CN" altLang="en-US" dirty="0"/>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137277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C110AFF-49F5-44D3-B93F-765ACEF43442}" type="datetime1">
              <a:rPr lang="zh-SG" altLang="en-US" smtClean="0"/>
              <a:t>21/3/2025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Tree>
    <p:extLst>
      <p:ext uri="{BB962C8B-B14F-4D97-AF65-F5344CB8AC3E}">
        <p14:creationId xmlns:p14="http://schemas.microsoft.com/office/powerpoint/2010/main" val="2800897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AC67637-BC98-4A90-9692-91101BC35807}" type="datetime1">
              <a:rPr lang="zh-SG" altLang="en-US" smtClean="0"/>
              <a:t>21/3/2025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5E9139-A00B-4B2A-98A6-095DC08F1345}" type="slidenum">
              <a:rPr lang="zh-CN" altLang="en-US" smtClean="0"/>
              <a:t>‹#›</a:t>
            </a:fld>
            <a:endParaRPr lang="zh-CN" altLang="en-US"/>
          </a:p>
        </p:txBody>
      </p:sp>
    </p:spTree>
    <p:extLst>
      <p:ext uri="{BB962C8B-B14F-4D97-AF65-F5344CB8AC3E}">
        <p14:creationId xmlns:p14="http://schemas.microsoft.com/office/powerpoint/2010/main" val="2326950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C44F0AA-877A-423F-AD72-C9C983B4E107}" type="datetime1">
              <a:rPr lang="zh-SG" altLang="en-US" smtClean="0"/>
              <a:t>21/3/2025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t>‹#›</a:t>
            </a:fld>
            <a:endParaRPr lang="zh-CN" altLang="en-US"/>
          </a:p>
        </p:txBody>
      </p:sp>
    </p:spTree>
    <p:extLst>
      <p:ext uri="{BB962C8B-B14F-4D97-AF65-F5344CB8AC3E}">
        <p14:creationId xmlns:p14="http://schemas.microsoft.com/office/powerpoint/2010/main" val="4166255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AB255CD0-CB80-427B-AB5B-33D743D8748F}" type="datetime1">
              <a:rPr lang="zh-SG" altLang="en-US" smtClean="0"/>
              <a:t>21/3/2025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160941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29C4A4-ED51-4DBC-B3D5-1DA6F496F37B}"/>
              </a:ext>
            </a:extLst>
          </p:cNvPr>
          <p:cNvSpPr>
            <a:spLocks noGrp="1"/>
          </p:cNvSpPr>
          <p:nvPr>
            <p:ph type="title"/>
          </p:nvPr>
        </p:nvSpPr>
        <p:spPr/>
        <p:txBody>
          <a:bodyPr/>
          <a:lstStyle/>
          <a:p>
            <a:r>
              <a:rPr lang="zh-CN" altLang="en-US"/>
              <a:t>单击此处编辑母版标题样式</a:t>
            </a:r>
            <a:endParaRPr lang="zh-SG" altLang="en-US"/>
          </a:p>
        </p:txBody>
      </p:sp>
      <p:sp>
        <p:nvSpPr>
          <p:cNvPr id="3" name="内容占位符 2">
            <a:extLst>
              <a:ext uri="{FF2B5EF4-FFF2-40B4-BE49-F238E27FC236}">
                <a16:creationId xmlns:a16="http://schemas.microsoft.com/office/drawing/2014/main" id="{79794DEA-F63D-467C-A65B-6E386826989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B987AE10-10DF-485B-AB9B-1146585C23F5}"/>
              </a:ext>
            </a:extLst>
          </p:cNvPr>
          <p:cNvSpPr>
            <a:spLocks noGrp="1"/>
          </p:cNvSpPr>
          <p:nvPr>
            <p:ph type="dt" sz="half" idx="10"/>
          </p:nvPr>
        </p:nvSpPr>
        <p:spPr/>
        <p:txBody>
          <a:bodyPr/>
          <a:lstStyle/>
          <a:p>
            <a:fld id="{DE0995C5-3D5A-46C3-AB8F-3F504B7EE9EA}" type="datetime1">
              <a:rPr lang="zh-SG" altLang="en-US" smtClean="0"/>
              <a:t>21/3/2025</a:t>
            </a:fld>
            <a:endParaRPr lang="zh-SG" altLang="en-US"/>
          </a:p>
        </p:txBody>
      </p:sp>
      <p:sp>
        <p:nvSpPr>
          <p:cNvPr id="5" name="页脚占位符 4">
            <a:extLst>
              <a:ext uri="{FF2B5EF4-FFF2-40B4-BE49-F238E27FC236}">
                <a16:creationId xmlns:a16="http://schemas.microsoft.com/office/drawing/2014/main" id="{01EB0740-0B46-4144-8C88-5AF220E36E69}"/>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87283658-7000-4A67-AE9D-6528D798C7FD}"/>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415303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E33907-66E5-4341-A3AE-2D2969880C3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SG" altLang="en-US"/>
          </a:p>
        </p:txBody>
      </p:sp>
      <p:sp>
        <p:nvSpPr>
          <p:cNvPr id="3" name="文本占位符 2">
            <a:extLst>
              <a:ext uri="{FF2B5EF4-FFF2-40B4-BE49-F238E27FC236}">
                <a16:creationId xmlns:a16="http://schemas.microsoft.com/office/drawing/2014/main" id="{B25E1877-B736-4AF1-8703-B3F57BBAF2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F31E92-0E0D-456D-A63A-2207FF755820}"/>
              </a:ext>
            </a:extLst>
          </p:cNvPr>
          <p:cNvSpPr>
            <a:spLocks noGrp="1"/>
          </p:cNvSpPr>
          <p:nvPr>
            <p:ph type="dt" sz="half" idx="10"/>
          </p:nvPr>
        </p:nvSpPr>
        <p:spPr/>
        <p:txBody>
          <a:bodyPr/>
          <a:lstStyle/>
          <a:p>
            <a:fld id="{A2A183FA-103F-4C1F-8D48-04F446A395C0}" type="datetime1">
              <a:rPr lang="zh-SG" altLang="en-US" smtClean="0"/>
              <a:t>21/3/2025</a:t>
            </a:fld>
            <a:endParaRPr lang="zh-SG" altLang="en-US"/>
          </a:p>
        </p:txBody>
      </p:sp>
      <p:sp>
        <p:nvSpPr>
          <p:cNvPr id="5" name="页脚占位符 4">
            <a:extLst>
              <a:ext uri="{FF2B5EF4-FFF2-40B4-BE49-F238E27FC236}">
                <a16:creationId xmlns:a16="http://schemas.microsoft.com/office/drawing/2014/main" id="{20B5E0FF-71A8-4037-BCD6-DD6F7ADB5949}"/>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43026550-5178-40E4-ACFC-E20B1D15134E}"/>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2175133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8C811-BE4A-4DAA-906C-753B874A57A5}"/>
              </a:ext>
            </a:extLst>
          </p:cNvPr>
          <p:cNvSpPr>
            <a:spLocks noGrp="1"/>
          </p:cNvSpPr>
          <p:nvPr>
            <p:ph type="title"/>
          </p:nvPr>
        </p:nvSpPr>
        <p:spPr/>
        <p:txBody>
          <a:bodyPr/>
          <a:lstStyle/>
          <a:p>
            <a:r>
              <a:rPr lang="zh-CN" altLang="en-US"/>
              <a:t>单击此处编辑母版标题样式</a:t>
            </a:r>
            <a:endParaRPr lang="zh-SG" altLang="en-US"/>
          </a:p>
        </p:txBody>
      </p:sp>
      <p:sp>
        <p:nvSpPr>
          <p:cNvPr id="3" name="内容占位符 2">
            <a:extLst>
              <a:ext uri="{FF2B5EF4-FFF2-40B4-BE49-F238E27FC236}">
                <a16:creationId xmlns:a16="http://schemas.microsoft.com/office/drawing/2014/main" id="{3D656196-1951-4622-9E75-161056D6DC7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内容占位符 3">
            <a:extLst>
              <a:ext uri="{FF2B5EF4-FFF2-40B4-BE49-F238E27FC236}">
                <a16:creationId xmlns:a16="http://schemas.microsoft.com/office/drawing/2014/main" id="{7970BEC8-0937-401D-87D5-F65928755B2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5" name="日期占位符 4">
            <a:extLst>
              <a:ext uri="{FF2B5EF4-FFF2-40B4-BE49-F238E27FC236}">
                <a16:creationId xmlns:a16="http://schemas.microsoft.com/office/drawing/2014/main" id="{04827CC7-E96D-4396-8FF0-5AD37AD925BC}"/>
              </a:ext>
            </a:extLst>
          </p:cNvPr>
          <p:cNvSpPr>
            <a:spLocks noGrp="1"/>
          </p:cNvSpPr>
          <p:nvPr>
            <p:ph type="dt" sz="half" idx="10"/>
          </p:nvPr>
        </p:nvSpPr>
        <p:spPr/>
        <p:txBody>
          <a:bodyPr/>
          <a:lstStyle/>
          <a:p>
            <a:fld id="{081E0D89-6D41-4945-B6BC-6CCB1685FA50}" type="datetime1">
              <a:rPr lang="zh-SG" altLang="en-US" smtClean="0"/>
              <a:t>21/3/2025</a:t>
            </a:fld>
            <a:endParaRPr lang="zh-SG" altLang="en-US"/>
          </a:p>
        </p:txBody>
      </p:sp>
      <p:sp>
        <p:nvSpPr>
          <p:cNvPr id="6" name="页脚占位符 5">
            <a:extLst>
              <a:ext uri="{FF2B5EF4-FFF2-40B4-BE49-F238E27FC236}">
                <a16:creationId xmlns:a16="http://schemas.microsoft.com/office/drawing/2014/main" id="{CF3E87EF-84C4-4460-AFE9-65981E5F154E}"/>
              </a:ext>
            </a:extLst>
          </p:cNvPr>
          <p:cNvSpPr>
            <a:spLocks noGrp="1"/>
          </p:cNvSpPr>
          <p:nvPr>
            <p:ph type="ftr" sz="quarter" idx="11"/>
          </p:nvPr>
        </p:nvSpPr>
        <p:spPr/>
        <p:txBody>
          <a:bodyPr/>
          <a:lstStyle/>
          <a:p>
            <a:endParaRPr lang="zh-SG" altLang="en-US"/>
          </a:p>
        </p:txBody>
      </p:sp>
      <p:sp>
        <p:nvSpPr>
          <p:cNvPr id="7" name="灯片编号占位符 6">
            <a:extLst>
              <a:ext uri="{FF2B5EF4-FFF2-40B4-BE49-F238E27FC236}">
                <a16:creationId xmlns:a16="http://schemas.microsoft.com/office/drawing/2014/main" id="{2B58094D-35FA-496B-BBD8-7DC900FB197F}"/>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3942923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E38F8-F607-4861-9B85-19BB4AA428BC}"/>
              </a:ext>
            </a:extLst>
          </p:cNvPr>
          <p:cNvSpPr>
            <a:spLocks noGrp="1"/>
          </p:cNvSpPr>
          <p:nvPr>
            <p:ph type="title"/>
          </p:nvPr>
        </p:nvSpPr>
        <p:spPr>
          <a:xfrm>
            <a:off x="839788" y="365125"/>
            <a:ext cx="10515600" cy="1325563"/>
          </a:xfrm>
        </p:spPr>
        <p:txBody>
          <a:bodyPr/>
          <a:lstStyle/>
          <a:p>
            <a:r>
              <a:rPr lang="zh-CN" altLang="en-US"/>
              <a:t>单击此处编辑母版标题样式</a:t>
            </a:r>
            <a:endParaRPr lang="zh-SG" altLang="en-US"/>
          </a:p>
        </p:txBody>
      </p:sp>
      <p:sp>
        <p:nvSpPr>
          <p:cNvPr id="3" name="文本占位符 2">
            <a:extLst>
              <a:ext uri="{FF2B5EF4-FFF2-40B4-BE49-F238E27FC236}">
                <a16:creationId xmlns:a16="http://schemas.microsoft.com/office/drawing/2014/main" id="{CBAEEC7F-57AE-4903-BBCB-D0C318E9B1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EC7E58-BC1B-4825-8AE9-E1904AA9E4B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5" name="文本占位符 4">
            <a:extLst>
              <a:ext uri="{FF2B5EF4-FFF2-40B4-BE49-F238E27FC236}">
                <a16:creationId xmlns:a16="http://schemas.microsoft.com/office/drawing/2014/main" id="{B3B27418-7199-4A8C-9544-4D83A551D5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BBDBE00-907E-4787-82F9-7F5897FC2FA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7" name="日期占位符 6">
            <a:extLst>
              <a:ext uri="{FF2B5EF4-FFF2-40B4-BE49-F238E27FC236}">
                <a16:creationId xmlns:a16="http://schemas.microsoft.com/office/drawing/2014/main" id="{84270AB5-93CA-4DFD-825A-52BFB9939EFC}"/>
              </a:ext>
            </a:extLst>
          </p:cNvPr>
          <p:cNvSpPr>
            <a:spLocks noGrp="1"/>
          </p:cNvSpPr>
          <p:nvPr>
            <p:ph type="dt" sz="half" idx="10"/>
          </p:nvPr>
        </p:nvSpPr>
        <p:spPr/>
        <p:txBody>
          <a:bodyPr/>
          <a:lstStyle/>
          <a:p>
            <a:fld id="{AEF9DFD4-4B50-4025-BAA2-A296F7A7281E}" type="datetime1">
              <a:rPr lang="zh-SG" altLang="en-US" smtClean="0"/>
              <a:t>21/3/2025</a:t>
            </a:fld>
            <a:endParaRPr lang="zh-SG" altLang="en-US"/>
          </a:p>
        </p:txBody>
      </p:sp>
      <p:sp>
        <p:nvSpPr>
          <p:cNvPr id="8" name="页脚占位符 7">
            <a:extLst>
              <a:ext uri="{FF2B5EF4-FFF2-40B4-BE49-F238E27FC236}">
                <a16:creationId xmlns:a16="http://schemas.microsoft.com/office/drawing/2014/main" id="{70B7FFB1-B664-4729-8EB3-50414A38A347}"/>
              </a:ext>
            </a:extLst>
          </p:cNvPr>
          <p:cNvSpPr>
            <a:spLocks noGrp="1"/>
          </p:cNvSpPr>
          <p:nvPr>
            <p:ph type="ftr" sz="quarter" idx="11"/>
          </p:nvPr>
        </p:nvSpPr>
        <p:spPr/>
        <p:txBody>
          <a:bodyPr/>
          <a:lstStyle/>
          <a:p>
            <a:endParaRPr lang="zh-SG" altLang="en-US"/>
          </a:p>
        </p:txBody>
      </p:sp>
      <p:sp>
        <p:nvSpPr>
          <p:cNvPr id="9" name="灯片编号占位符 8">
            <a:extLst>
              <a:ext uri="{FF2B5EF4-FFF2-40B4-BE49-F238E27FC236}">
                <a16:creationId xmlns:a16="http://schemas.microsoft.com/office/drawing/2014/main" id="{7988E856-674D-44E7-BE80-6DD4752BB795}"/>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2857975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184DF1-C102-415B-B7AC-11FF43AB4CE5}"/>
              </a:ext>
            </a:extLst>
          </p:cNvPr>
          <p:cNvSpPr>
            <a:spLocks noGrp="1"/>
          </p:cNvSpPr>
          <p:nvPr>
            <p:ph type="title"/>
          </p:nvPr>
        </p:nvSpPr>
        <p:spPr/>
        <p:txBody>
          <a:bodyPr/>
          <a:lstStyle/>
          <a:p>
            <a:r>
              <a:rPr lang="zh-CN" altLang="en-US"/>
              <a:t>单击此处编辑母版标题样式</a:t>
            </a:r>
            <a:endParaRPr lang="zh-SG" altLang="en-US"/>
          </a:p>
        </p:txBody>
      </p:sp>
      <p:sp>
        <p:nvSpPr>
          <p:cNvPr id="3" name="日期占位符 2">
            <a:extLst>
              <a:ext uri="{FF2B5EF4-FFF2-40B4-BE49-F238E27FC236}">
                <a16:creationId xmlns:a16="http://schemas.microsoft.com/office/drawing/2014/main" id="{AB77EC8D-FE1F-49D5-BAA6-BD63BB9E5DA0}"/>
              </a:ext>
            </a:extLst>
          </p:cNvPr>
          <p:cNvSpPr>
            <a:spLocks noGrp="1"/>
          </p:cNvSpPr>
          <p:nvPr>
            <p:ph type="dt" sz="half" idx="10"/>
          </p:nvPr>
        </p:nvSpPr>
        <p:spPr/>
        <p:txBody>
          <a:bodyPr/>
          <a:lstStyle/>
          <a:p>
            <a:fld id="{0E2016F6-3984-440D-B290-3E77CBDC7577}" type="datetime1">
              <a:rPr lang="zh-SG" altLang="en-US" smtClean="0"/>
              <a:t>21/3/2025</a:t>
            </a:fld>
            <a:endParaRPr lang="zh-SG" altLang="en-US"/>
          </a:p>
        </p:txBody>
      </p:sp>
      <p:sp>
        <p:nvSpPr>
          <p:cNvPr id="4" name="页脚占位符 3">
            <a:extLst>
              <a:ext uri="{FF2B5EF4-FFF2-40B4-BE49-F238E27FC236}">
                <a16:creationId xmlns:a16="http://schemas.microsoft.com/office/drawing/2014/main" id="{00F1D8CD-9108-4662-98AA-D834261F8314}"/>
              </a:ext>
            </a:extLst>
          </p:cNvPr>
          <p:cNvSpPr>
            <a:spLocks noGrp="1"/>
          </p:cNvSpPr>
          <p:nvPr>
            <p:ph type="ftr" sz="quarter" idx="11"/>
          </p:nvPr>
        </p:nvSpPr>
        <p:spPr/>
        <p:txBody>
          <a:bodyPr/>
          <a:lstStyle/>
          <a:p>
            <a:endParaRPr lang="zh-SG" altLang="en-US"/>
          </a:p>
        </p:txBody>
      </p:sp>
      <p:sp>
        <p:nvSpPr>
          <p:cNvPr id="5" name="灯片编号占位符 4">
            <a:extLst>
              <a:ext uri="{FF2B5EF4-FFF2-40B4-BE49-F238E27FC236}">
                <a16:creationId xmlns:a16="http://schemas.microsoft.com/office/drawing/2014/main" id="{DB332235-F222-4ACD-9C7C-6D77C2FD6946}"/>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114224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8177A82-D0B3-4D7A-9893-81425C01E6C7}"/>
              </a:ext>
            </a:extLst>
          </p:cNvPr>
          <p:cNvSpPr>
            <a:spLocks noGrp="1"/>
          </p:cNvSpPr>
          <p:nvPr>
            <p:ph type="dt" sz="half" idx="10"/>
          </p:nvPr>
        </p:nvSpPr>
        <p:spPr/>
        <p:txBody>
          <a:bodyPr/>
          <a:lstStyle/>
          <a:p>
            <a:fld id="{8118AAF8-EC04-4DED-B437-F4B8FFB16174}" type="datetime1">
              <a:rPr lang="zh-SG" altLang="en-US" smtClean="0"/>
              <a:t>21/3/2025</a:t>
            </a:fld>
            <a:endParaRPr lang="zh-SG" altLang="en-US"/>
          </a:p>
        </p:txBody>
      </p:sp>
      <p:sp>
        <p:nvSpPr>
          <p:cNvPr id="3" name="页脚占位符 2">
            <a:extLst>
              <a:ext uri="{FF2B5EF4-FFF2-40B4-BE49-F238E27FC236}">
                <a16:creationId xmlns:a16="http://schemas.microsoft.com/office/drawing/2014/main" id="{315D7124-2EED-4640-9205-10335E9C1B95}"/>
              </a:ext>
            </a:extLst>
          </p:cNvPr>
          <p:cNvSpPr>
            <a:spLocks noGrp="1"/>
          </p:cNvSpPr>
          <p:nvPr>
            <p:ph type="ftr" sz="quarter" idx="11"/>
          </p:nvPr>
        </p:nvSpPr>
        <p:spPr/>
        <p:txBody>
          <a:bodyPr/>
          <a:lstStyle/>
          <a:p>
            <a:endParaRPr lang="zh-SG" altLang="en-US"/>
          </a:p>
        </p:txBody>
      </p:sp>
      <p:sp>
        <p:nvSpPr>
          <p:cNvPr id="4" name="灯片编号占位符 3">
            <a:extLst>
              <a:ext uri="{FF2B5EF4-FFF2-40B4-BE49-F238E27FC236}">
                <a16:creationId xmlns:a16="http://schemas.microsoft.com/office/drawing/2014/main" id="{5EADC11D-B54A-42B8-973B-374A7E17648F}"/>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1545595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46CED2-476A-4343-9A51-67298629171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SG" altLang="en-US"/>
          </a:p>
        </p:txBody>
      </p:sp>
      <p:sp>
        <p:nvSpPr>
          <p:cNvPr id="3" name="内容占位符 2">
            <a:extLst>
              <a:ext uri="{FF2B5EF4-FFF2-40B4-BE49-F238E27FC236}">
                <a16:creationId xmlns:a16="http://schemas.microsoft.com/office/drawing/2014/main" id="{F5D165AB-2C69-432C-83D1-BCF77D6DF6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文本占位符 3">
            <a:extLst>
              <a:ext uri="{FF2B5EF4-FFF2-40B4-BE49-F238E27FC236}">
                <a16:creationId xmlns:a16="http://schemas.microsoft.com/office/drawing/2014/main" id="{A7E22FD9-E23B-4E5E-81F1-73A849942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B8E0689-D357-4580-967F-4EC62125031C}"/>
              </a:ext>
            </a:extLst>
          </p:cNvPr>
          <p:cNvSpPr>
            <a:spLocks noGrp="1"/>
          </p:cNvSpPr>
          <p:nvPr>
            <p:ph type="dt" sz="half" idx="10"/>
          </p:nvPr>
        </p:nvSpPr>
        <p:spPr/>
        <p:txBody>
          <a:bodyPr/>
          <a:lstStyle/>
          <a:p>
            <a:fld id="{C1296C44-6E19-41EE-8D12-9B96478AF16A}" type="datetime1">
              <a:rPr lang="zh-SG" altLang="en-US" smtClean="0"/>
              <a:t>21/3/2025</a:t>
            </a:fld>
            <a:endParaRPr lang="zh-SG" altLang="en-US"/>
          </a:p>
        </p:txBody>
      </p:sp>
      <p:sp>
        <p:nvSpPr>
          <p:cNvPr id="6" name="页脚占位符 5">
            <a:extLst>
              <a:ext uri="{FF2B5EF4-FFF2-40B4-BE49-F238E27FC236}">
                <a16:creationId xmlns:a16="http://schemas.microsoft.com/office/drawing/2014/main" id="{8D459215-72E2-49D0-A23E-03C23B7B4CF3}"/>
              </a:ext>
            </a:extLst>
          </p:cNvPr>
          <p:cNvSpPr>
            <a:spLocks noGrp="1"/>
          </p:cNvSpPr>
          <p:nvPr>
            <p:ph type="ftr" sz="quarter" idx="11"/>
          </p:nvPr>
        </p:nvSpPr>
        <p:spPr/>
        <p:txBody>
          <a:bodyPr/>
          <a:lstStyle/>
          <a:p>
            <a:endParaRPr lang="zh-SG" altLang="en-US"/>
          </a:p>
        </p:txBody>
      </p:sp>
      <p:sp>
        <p:nvSpPr>
          <p:cNvPr id="7" name="灯片编号占位符 6">
            <a:extLst>
              <a:ext uri="{FF2B5EF4-FFF2-40B4-BE49-F238E27FC236}">
                <a16:creationId xmlns:a16="http://schemas.microsoft.com/office/drawing/2014/main" id="{46D90B1F-3AFF-47A6-A2DA-7331FA50AE62}"/>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193810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C934FD-8842-4774-A257-533CBFFA2FE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SG" altLang="en-US"/>
          </a:p>
        </p:txBody>
      </p:sp>
      <p:sp>
        <p:nvSpPr>
          <p:cNvPr id="3" name="图片占位符 2">
            <a:extLst>
              <a:ext uri="{FF2B5EF4-FFF2-40B4-BE49-F238E27FC236}">
                <a16:creationId xmlns:a16="http://schemas.microsoft.com/office/drawing/2014/main" id="{6D0AE956-AB96-4D5F-987B-89F00D0B5C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SG" altLang="en-US"/>
          </a:p>
        </p:txBody>
      </p:sp>
      <p:sp>
        <p:nvSpPr>
          <p:cNvPr id="4" name="文本占位符 3">
            <a:extLst>
              <a:ext uri="{FF2B5EF4-FFF2-40B4-BE49-F238E27FC236}">
                <a16:creationId xmlns:a16="http://schemas.microsoft.com/office/drawing/2014/main" id="{F306A998-C983-4BE3-B8A3-08D64AE07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7D4E5C8-8F06-47AC-90C1-4CC4F67D90EA}"/>
              </a:ext>
            </a:extLst>
          </p:cNvPr>
          <p:cNvSpPr>
            <a:spLocks noGrp="1"/>
          </p:cNvSpPr>
          <p:nvPr>
            <p:ph type="dt" sz="half" idx="10"/>
          </p:nvPr>
        </p:nvSpPr>
        <p:spPr/>
        <p:txBody>
          <a:bodyPr/>
          <a:lstStyle/>
          <a:p>
            <a:fld id="{233A08EA-F31D-4DC9-910D-BC31BE5F3DF6}" type="datetime1">
              <a:rPr lang="zh-SG" altLang="en-US" smtClean="0"/>
              <a:t>21/3/2025</a:t>
            </a:fld>
            <a:endParaRPr lang="zh-SG" altLang="en-US"/>
          </a:p>
        </p:txBody>
      </p:sp>
      <p:sp>
        <p:nvSpPr>
          <p:cNvPr id="6" name="页脚占位符 5">
            <a:extLst>
              <a:ext uri="{FF2B5EF4-FFF2-40B4-BE49-F238E27FC236}">
                <a16:creationId xmlns:a16="http://schemas.microsoft.com/office/drawing/2014/main" id="{9BD550C1-8B14-47C7-BF0A-E269B8B0506F}"/>
              </a:ext>
            </a:extLst>
          </p:cNvPr>
          <p:cNvSpPr>
            <a:spLocks noGrp="1"/>
          </p:cNvSpPr>
          <p:nvPr>
            <p:ph type="ftr" sz="quarter" idx="11"/>
          </p:nvPr>
        </p:nvSpPr>
        <p:spPr/>
        <p:txBody>
          <a:bodyPr/>
          <a:lstStyle/>
          <a:p>
            <a:endParaRPr lang="zh-SG" altLang="en-US"/>
          </a:p>
        </p:txBody>
      </p:sp>
      <p:sp>
        <p:nvSpPr>
          <p:cNvPr id="7" name="灯片编号占位符 6">
            <a:extLst>
              <a:ext uri="{FF2B5EF4-FFF2-40B4-BE49-F238E27FC236}">
                <a16:creationId xmlns:a16="http://schemas.microsoft.com/office/drawing/2014/main" id="{FF17CA48-843C-4E4C-A4AF-2CB388FA69C2}"/>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3453921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CF2C0F5-8AF7-4DA6-BBF3-62D0DF5069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SG" altLang="en-US"/>
          </a:p>
        </p:txBody>
      </p:sp>
      <p:sp>
        <p:nvSpPr>
          <p:cNvPr id="3" name="文本占位符 2">
            <a:extLst>
              <a:ext uri="{FF2B5EF4-FFF2-40B4-BE49-F238E27FC236}">
                <a16:creationId xmlns:a16="http://schemas.microsoft.com/office/drawing/2014/main" id="{405E7F94-FD16-45DF-84AE-425BAD2066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260F98BE-D38D-4B60-AFD7-7C3C598F1D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94C60-BE90-413B-A7A2-E2347A840CBF}" type="datetime1">
              <a:rPr lang="zh-SG" altLang="en-US" smtClean="0"/>
              <a:t>21/3/2025</a:t>
            </a:fld>
            <a:endParaRPr lang="zh-SG" altLang="en-US"/>
          </a:p>
        </p:txBody>
      </p:sp>
      <p:sp>
        <p:nvSpPr>
          <p:cNvPr id="5" name="页脚占位符 4">
            <a:extLst>
              <a:ext uri="{FF2B5EF4-FFF2-40B4-BE49-F238E27FC236}">
                <a16:creationId xmlns:a16="http://schemas.microsoft.com/office/drawing/2014/main" id="{2B593CD5-3B34-4225-9687-55BB57F3F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SG" altLang="en-US"/>
          </a:p>
        </p:txBody>
      </p:sp>
      <p:sp>
        <p:nvSpPr>
          <p:cNvPr id="6" name="灯片编号占位符 5">
            <a:extLst>
              <a:ext uri="{FF2B5EF4-FFF2-40B4-BE49-F238E27FC236}">
                <a16:creationId xmlns:a16="http://schemas.microsoft.com/office/drawing/2014/main" id="{40B78CCB-3108-4881-8D37-1E15A2C026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2389227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S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A832CE-E079-4936-8B66-295E21CAD0F3}" type="datetime1">
              <a:rPr lang="zh-SG" altLang="en-US" smtClean="0"/>
              <a:t>21/3/2025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t>‹#›</a:t>
            </a:fld>
            <a:endParaRPr lang="zh-CN" altLang="en-US" dirty="0"/>
          </a:p>
        </p:txBody>
      </p:sp>
    </p:spTree>
    <p:extLst>
      <p:ext uri="{BB962C8B-B14F-4D97-AF65-F5344CB8AC3E}">
        <p14:creationId xmlns:p14="http://schemas.microsoft.com/office/powerpoint/2010/main" val="10750645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19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NULL"/></Relationships>
</file>

<file path=ppt/slides/_rels/slide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xml"/><Relationship Id="rId7"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a:fillRect/>
          </a:stretch>
        </p:blipFill>
        <p:spPr>
          <a:xfrm>
            <a:off x="635" y="0"/>
            <a:ext cx="12191365" cy="2118283"/>
          </a:xfrm>
          <a:prstGeom prst="rect">
            <a:avLst/>
          </a:prstGeom>
        </p:spPr>
      </p:pic>
      <p:sp>
        <p:nvSpPr>
          <p:cNvPr id="6" name="标题 3"/>
          <p:cNvSpPr txBox="1"/>
          <p:nvPr/>
        </p:nvSpPr>
        <p:spPr>
          <a:xfrm>
            <a:off x="432875" y="2565351"/>
            <a:ext cx="11326250" cy="1326319"/>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4400" dirty="0">
                <a:solidFill>
                  <a:srgbClr val="C00000"/>
                </a:solidFill>
                <a:latin typeface="微软雅黑" panose="020B0503020204020204" pitchFamily="34" charset="-122"/>
                <a:ea typeface="微软雅黑" panose="020B0503020204020204" pitchFamily="34" charset="-122"/>
              </a:rPr>
              <a:t>CEPC</a:t>
            </a:r>
            <a:r>
              <a:rPr lang="zh-CN" altLang="en-US" sz="4400" dirty="0">
                <a:solidFill>
                  <a:srgbClr val="C00000"/>
                </a:solidFill>
                <a:latin typeface="微软雅黑" panose="020B0503020204020204" pitchFamily="34" charset="-122"/>
                <a:ea typeface="微软雅黑" panose="020B0503020204020204" pitchFamily="34" charset="-122"/>
              </a:rPr>
              <a:t>增强器二六极组合磁铁方案</a:t>
            </a:r>
            <a:endParaRPr lang="en-US" altLang="zh-CN" sz="4400" dirty="0">
              <a:solidFill>
                <a:srgbClr val="C00000"/>
              </a:solidFill>
              <a:latin typeface="微软雅黑" panose="020B0503020204020204" pitchFamily="34" charset="-122"/>
              <a:ea typeface="微软雅黑" panose="020B0503020204020204" pitchFamily="34" charset="-122"/>
            </a:endParaRPr>
          </a:p>
          <a:p>
            <a:r>
              <a:rPr lang="zh-CN" altLang="en-US" sz="4400" dirty="0">
                <a:solidFill>
                  <a:srgbClr val="C00000"/>
                </a:solidFill>
                <a:latin typeface="微软雅黑" panose="020B0503020204020204" pitchFamily="34" charset="-122"/>
                <a:ea typeface="微软雅黑" panose="020B0503020204020204" pitchFamily="34" charset="-122"/>
              </a:rPr>
              <a:t>可行性研究</a:t>
            </a:r>
          </a:p>
        </p:txBody>
      </p:sp>
      <p:sp>
        <p:nvSpPr>
          <p:cNvPr id="7" name="文本框 7"/>
          <p:cNvSpPr txBox="1"/>
          <p:nvPr/>
        </p:nvSpPr>
        <p:spPr>
          <a:xfrm>
            <a:off x="1633962" y="4061888"/>
            <a:ext cx="8479813" cy="737235"/>
          </a:xfrm>
          <a:prstGeom prst="rect">
            <a:avLst/>
          </a:prstGeom>
          <a:noFill/>
        </p:spPr>
        <p:txBody>
          <a:bodyPr wrap="square" rtlCol="0">
            <a:spAutoFit/>
          </a:bodyPr>
          <a:lstStyle/>
          <a:p>
            <a:pPr algn="ctr">
              <a:lnSpc>
                <a:spcPct val="150000"/>
              </a:lnSpc>
            </a:pPr>
            <a:r>
              <a:rPr lang="zh-CN" altLang="en-US" sz="2800" dirty="0">
                <a:latin typeface="Times New Roman" panose="02020603050405020304" pitchFamily="18" charset="0"/>
                <a:ea typeface="微软雅黑" panose="020B0503020204020204" pitchFamily="34" charset="-122"/>
              </a:rPr>
              <a:t>康 文、</a:t>
            </a:r>
            <a:r>
              <a:rPr lang="zh-CN" altLang="en-US" sz="2800" dirty="0">
                <a:latin typeface="Times New Roman" panose="02020603050405020304" pitchFamily="18" charset="0"/>
                <a:ea typeface="微软雅黑" panose="020B0503020204020204" pitchFamily="34" charset="-122"/>
                <a:sym typeface="+mn-ea"/>
              </a:rPr>
              <a:t>牟智慧、王小龙、</a:t>
            </a:r>
            <a:r>
              <a:rPr lang="zh-CN" altLang="en-US" sz="2800" dirty="0">
                <a:latin typeface="Times New Roman" panose="02020603050405020304" pitchFamily="18" charset="0"/>
                <a:ea typeface="微软雅黑" panose="020B0503020204020204" pitchFamily="34" charset="-122"/>
              </a:rPr>
              <a:t>王逗</a:t>
            </a:r>
            <a:r>
              <a:rPr lang="zh-CN" altLang="en-US" sz="2800" dirty="0">
                <a:latin typeface="Times New Roman" panose="02020603050405020304" pitchFamily="18" charset="0"/>
                <a:ea typeface="微软雅黑" panose="020B0503020204020204" pitchFamily="34" charset="-122"/>
                <a:sym typeface="+mn-ea"/>
              </a:rPr>
              <a:t>、季大恒</a:t>
            </a:r>
            <a:endParaRPr lang="en-US" altLang="zh-CN" sz="2800" dirty="0">
              <a:latin typeface="Times New Roman" panose="02020603050405020304" pitchFamily="18" charset="0"/>
              <a:ea typeface="微软雅黑" panose="020B0503020204020204" pitchFamily="34" charset="-122"/>
              <a:sym typeface="+mn-ea"/>
            </a:endParaRP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21, Mar. 2025, IHEP, CEPC Day</a:t>
            </a:r>
            <a:endParaRPr lang="zh-CN" altLang="en-US" dirty="0">
              <a:solidFill>
                <a:schemeClr val="bg1"/>
              </a:solidFill>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sp>
        <p:nvSpPr>
          <p:cNvPr id="2" name="文本框 1"/>
          <p:cNvSpPr txBox="1"/>
          <p:nvPr/>
        </p:nvSpPr>
        <p:spPr>
          <a:xfrm>
            <a:off x="2783840" y="5156835"/>
            <a:ext cx="6837045" cy="768350"/>
          </a:xfrm>
          <a:prstGeom prst="rect">
            <a:avLst/>
          </a:prstGeom>
          <a:noFill/>
        </p:spPr>
        <p:txBody>
          <a:bodyPr wrap="square" rtlCol="0">
            <a:spAutoFit/>
          </a:bodyPr>
          <a:lstStyle/>
          <a:p>
            <a:r>
              <a:rPr lang="zh-CN" altLang="en-US" sz="2400" dirty="0"/>
              <a:t>致谢</a:t>
            </a:r>
            <a:r>
              <a:rPr lang="zh-CN" altLang="en-US" sz="2000" dirty="0"/>
              <a:t>：高杰、李煜辉、屈化民、陈福三、戴旭文、</a:t>
            </a:r>
            <a:r>
              <a:rPr lang="zh-CN" altLang="en-US" sz="2000" dirty="0">
                <a:sym typeface="+mn-ea"/>
              </a:rPr>
              <a:t>王建力、</a:t>
            </a:r>
            <a:r>
              <a:rPr lang="zh-CN" altLang="en-US" sz="2000" dirty="0"/>
              <a:t>李春华、王海静、杨梅、王毅伟、郭润兵、王斌、彭月梅</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10</a:t>
            </a:fld>
            <a:endParaRPr lang="zh-CN" altLang="en-US" dirty="0"/>
          </a:p>
        </p:txBody>
      </p:sp>
      <p:sp>
        <p:nvSpPr>
          <p:cNvPr id="10" name="内容占位符 1"/>
          <p:cNvSpPr>
            <a:spLocks noGrp="1"/>
          </p:cNvSpPr>
          <p:nvPr>
            <p:ph idx="1"/>
          </p:nvPr>
        </p:nvSpPr>
        <p:spPr>
          <a:xfrm>
            <a:off x="47328" y="1057285"/>
            <a:ext cx="10972800" cy="576064"/>
          </a:xfrm>
        </p:spPr>
        <p:txBody>
          <a:bodyPr>
            <a:normAutofit/>
          </a:bodyPr>
          <a:lstStyle/>
          <a:p>
            <a:r>
              <a:rPr lang="zh-CN" altLang="en-US" dirty="0">
                <a:solidFill>
                  <a:srgbClr val="FF0000"/>
                </a:solidFill>
              </a:rPr>
              <a:t>磁铁加工误差</a:t>
            </a:r>
            <a:endParaRPr lang="en-US" altLang="zh-CN" dirty="0">
              <a:solidFill>
                <a:srgbClr val="FF0000"/>
              </a:solidFill>
            </a:endParaRPr>
          </a:p>
          <a:p>
            <a:pPr marL="0" indent="0">
              <a:buClr>
                <a:srgbClr val="FF0000"/>
              </a:buClr>
              <a:buNone/>
            </a:pPr>
            <a:endParaRPr lang="en-US" altLang="zh-CN" dirty="0"/>
          </a:p>
        </p:txBody>
      </p:sp>
      <p:sp>
        <p:nvSpPr>
          <p:cNvPr id="5" name="文本框 4"/>
          <p:cNvSpPr txBox="1"/>
          <p:nvPr/>
        </p:nvSpPr>
        <p:spPr>
          <a:xfrm>
            <a:off x="335280" y="1565275"/>
            <a:ext cx="11484610" cy="3476625"/>
          </a:xfrm>
          <a:prstGeom prst="rect">
            <a:avLst/>
          </a:prstGeom>
          <a:noFill/>
        </p:spPr>
        <p:txBody>
          <a:bodyPr wrap="square" rtlCol="0">
            <a:spAutoFit/>
          </a:bodyPr>
          <a:lstStyle/>
          <a:p>
            <a:pPr marL="457200" indent="-457200">
              <a:lnSpc>
                <a:spcPct val="100000"/>
              </a:lnSpc>
              <a:buFont typeface="+mj-lt"/>
              <a:buAutoNum type="arabicPeriod"/>
            </a:pP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冲片</a:t>
            </a:r>
            <a:r>
              <a:rPr lang="en-US" altLang="zh-CN"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a:t>
            </a: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端板保证铁芯原始尺寸精度</a:t>
            </a:r>
          </a:p>
          <a:p>
            <a:pPr marL="457200" indent="-457200">
              <a:lnSpc>
                <a:spcPct val="100000"/>
              </a:lnSpc>
              <a:buFont typeface="+mj-lt"/>
              <a:buAutoNum type="arabicPeriod"/>
            </a:pP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使用工装进行纵向叠装</a:t>
            </a:r>
            <a:r>
              <a:rPr lang="zh-CN" altLang="en-US" sz="2000" dirty="0">
                <a:uFillTx/>
                <a:latin typeface="Arial" panose="020B0604020202020204" pitchFamily="34" charset="0"/>
                <a:ea typeface="微软雅黑" panose="020B0503020204020204" pitchFamily="34" charset="-122"/>
                <a:cs typeface="微软雅黑" panose="020B0503020204020204" pitchFamily="34" charset="-122"/>
                <a:sym typeface="+mn-ea"/>
              </a:rPr>
              <a:t>、</a:t>
            </a: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三段拼接</a:t>
            </a:r>
            <a:r>
              <a:rPr lang="zh-CN" altLang="en-US" sz="2000" dirty="0">
                <a:uFillTx/>
                <a:latin typeface="Arial" panose="020B0604020202020204" pitchFamily="34" charset="0"/>
                <a:ea typeface="微软雅黑" panose="020B0503020204020204" pitchFamily="34" charset="-122"/>
                <a:cs typeface="微软雅黑" panose="020B0503020204020204" pitchFamily="34" charset="-122"/>
                <a:sym typeface="+mn-ea"/>
              </a:rPr>
              <a:t>、</a:t>
            </a: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上下合铁</a:t>
            </a:r>
            <a:r>
              <a:rPr lang="zh-CN" altLang="en-US" sz="2000" dirty="0">
                <a:solidFill>
                  <a:srgbClr val="0000FF"/>
                </a:solidFill>
                <a:uFillTx/>
                <a:latin typeface="Arial" panose="020B0604020202020204" pitchFamily="34" charset="0"/>
                <a:ea typeface="微软雅黑" panose="020B0503020204020204" pitchFamily="34" charset="-122"/>
                <a:cs typeface="微软雅黑" panose="020B0503020204020204" pitchFamily="34" charset="-122"/>
              </a:rPr>
              <a:t>→</a:t>
            </a:r>
            <a:r>
              <a:rPr lang="en-US" altLang="zh-CN"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X</a:t>
            </a: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向尺寸依靠工装精度</a:t>
            </a:r>
          </a:p>
          <a:p>
            <a:pPr marL="457200" indent="-457200">
              <a:lnSpc>
                <a:spcPct val="100000"/>
              </a:lnSpc>
              <a:buFont typeface="+mj-lt"/>
              <a:buAutoNum type="arabicPeriod"/>
            </a:pP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气隙受到零件尺寸、合铁螺栓布局、叠装与合铁定位面平面度等影响</a:t>
            </a:r>
          </a:p>
          <a:p>
            <a:pPr marL="457200" indent="-457200">
              <a:lnSpc>
                <a:spcPct val="100000"/>
              </a:lnSpc>
              <a:buFont typeface="+mj-lt"/>
              <a:buAutoNum type="arabicPeriod"/>
            </a:pP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焊接变形，主要影响直线度，对机械精度产生难以预估的影响，</a:t>
            </a:r>
            <a:r>
              <a:rPr lang="en-US" altLang="zh-CN"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X</a:t>
            </a: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向的对中尺寸难以保证</a:t>
            </a:r>
          </a:p>
          <a:p>
            <a:pPr marL="457200" indent="-457200">
              <a:lnSpc>
                <a:spcPct val="100000"/>
              </a:lnSpc>
              <a:buFont typeface="+mj-lt"/>
              <a:buAutoNum type="arabicPeriod"/>
            </a:pP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总体看，铁芯</a:t>
            </a:r>
            <a:r>
              <a:rPr lang="en-US" altLang="zh-CN"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X</a:t>
            </a: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向偏差更难控制，</a:t>
            </a:r>
            <a:r>
              <a:rPr lang="en-US" altLang="zh-CN"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Y</a:t>
            </a: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向气隙值控制相对容易</a:t>
            </a: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Font typeface="Wingdings" panose="05000000000000000000" charset="0"/>
              <a:buNone/>
            </a:pP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评估：</a:t>
            </a:r>
          </a:p>
          <a:p>
            <a:pPr indent="0">
              <a:lnSpc>
                <a:spcPct val="150000"/>
              </a:lnSpc>
              <a:buFont typeface="Wingdings" panose="05000000000000000000" charset="0"/>
              <a:buNone/>
            </a:pP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综合零部件、装配</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焊接误差等因素</a:t>
            </a:r>
          </a:p>
          <a:p>
            <a:pPr marL="342900" indent="-342900">
              <a:lnSpc>
                <a:spcPct val="150000"/>
              </a:lnSpc>
              <a:buFont typeface="Wingdings" panose="05000000000000000000" charset="0"/>
              <a:buChar char="l"/>
            </a:pP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最大</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x</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向偏差：</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0.30mm</a:t>
            </a:r>
          </a:p>
          <a:p>
            <a:pPr marL="342900" indent="-342900">
              <a:lnSpc>
                <a:spcPct val="150000"/>
              </a:lnSpc>
              <a:buFont typeface="Wingdings" panose="05000000000000000000" charset="0"/>
              <a:buChar char="l"/>
            </a:pP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最大</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y</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向偏差：</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0.10mm  </a:t>
            </a:r>
            <a:r>
              <a:rPr lang="en-US" altLang="zh-CN" dirty="0">
                <a:latin typeface="Arial" panose="020B0604020202020204" pitchFamily="34" charset="0"/>
                <a:cs typeface="Arial" panose="020B0604020202020204" pitchFamily="34" charset="0"/>
              </a:rPr>
              <a:t>                                                                                                                                                                                                                                                                                                                                                                                                                       </a:t>
            </a:r>
          </a:p>
        </p:txBody>
      </p:sp>
      <p:sp>
        <p:nvSpPr>
          <p:cNvPr id="6" name="文本框 5"/>
          <p:cNvSpPr txBox="1"/>
          <p:nvPr/>
        </p:nvSpPr>
        <p:spPr>
          <a:xfrm>
            <a:off x="9480550" y="4149080"/>
            <a:ext cx="2771775" cy="2584450"/>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cs typeface="微软雅黑" panose="020B0503020204020204" pitchFamily="34" charset="-122"/>
              </a:rPr>
              <a:t>1/3</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铁芯</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@1.57m</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p>
          <a:p>
            <a:r>
              <a:rPr lang="en-US" altLang="zh-CN" dirty="0" err="1">
                <a:latin typeface="微软雅黑" panose="020B0503020204020204" pitchFamily="34" charset="-122"/>
                <a:ea typeface="微软雅黑" panose="020B0503020204020204" pitchFamily="34" charset="-122"/>
                <a:cs typeface="微软雅黑" panose="020B0503020204020204" pitchFamily="34" charset="-122"/>
              </a:rPr>
              <a:t>Xerror</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=0.05</a:t>
            </a:r>
          </a:p>
          <a:p>
            <a:r>
              <a:rPr lang="en-US" altLang="zh-CN" dirty="0" err="1">
                <a:latin typeface="微软雅黑" panose="020B0503020204020204" pitchFamily="34" charset="-122"/>
                <a:ea typeface="微软雅黑" panose="020B0503020204020204" pitchFamily="34" charset="-122"/>
                <a:cs typeface="微软雅黑" panose="020B0503020204020204" pitchFamily="34" charset="-122"/>
              </a:rPr>
              <a:t>Ghalf</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0.02</a:t>
            </a:r>
          </a:p>
          <a:p>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三段集成</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@4.7m</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p>
          <a:p>
            <a:r>
              <a:rPr lang="en-US" altLang="zh-CN" dirty="0" err="1">
                <a:latin typeface="微软雅黑" panose="020B0503020204020204" pitchFamily="34" charset="-122"/>
                <a:ea typeface="微软雅黑" panose="020B0503020204020204" pitchFamily="34" charset="-122"/>
                <a:cs typeface="微软雅黑" panose="020B0503020204020204" pitchFamily="34" charset="-122"/>
                <a:sym typeface="+mn-ea"/>
              </a:rPr>
              <a:t>Xerror</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=0.15</a:t>
            </a:r>
          </a:p>
          <a:p>
            <a:r>
              <a:rPr lang="en-US" altLang="zh-CN" dirty="0" err="1">
                <a:latin typeface="微软雅黑" panose="020B0503020204020204" pitchFamily="34" charset="-122"/>
                <a:ea typeface="微软雅黑" panose="020B0503020204020204" pitchFamily="34" charset="-122"/>
                <a:cs typeface="微软雅黑" panose="020B0503020204020204" pitchFamily="34" charset="-122"/>
                <a:sym typeface="+mn-ea"/>
              </a:rPr>
              <a:t>Ghalf</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0.05</a:t>
            </a:r>
          </a:p>
          <a:p>
            <a:r>
              <a:rPr lang="zh-CN" altLang="en-US" dirty="0">
                <a:latin typeface="微软雅黑" panose="020B0503020204020204" pitchFamily="34" charset="-122"/>
                <a:ea typeface="微软雅黑" panose="020B0503020204020204" pitchFamily="34" charset="-122"/>
                <a:cs typeface="微软雅黑" panose="020B0503020204020204" pitchFamily="34" charset="-122"/>
              </a:rPr>
              <a:t>整铁</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@4.7m</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p>
          <a:p>
            <a:r>
              <a:rPr lang="en-US" altLang="zh-CN" dirty="0"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Xerror</a:t>
            </a:r>
            <a:r>
              <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=0.30</a:t>
            </a:r>
            <a:endPar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dirty="0"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Gerror</a:t>
            </a:r>
            <a:r>
              <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0.10</a:t>
            </a:r>
          </a:p>
        </p:txBody>
      </p:sp>
      <p:pic>
        <p:nvPicPr>
          <p:cNvPr id="7" name="图片 6"/>
          <p:cNvPicPr>
            <a:picLocks noChangeAspect="1"/>
          </p:cNvPicPr>
          <p:nvPr/>
        </p:nvPicPr>
        <p:blipFill>
          <a:blip r:embed="rId3"/>
          <a:srcRect t="3241"/>
          <a:stretch>
            <a:fillRect/>
          </a:stretch>
        </p:blipFill>
        <p:spPr>
          <a:xfrm>
            <a:off x="5304172" y="4365104"/>
            <a:ext cx="4124325" cy="2160905"/>
          </a:xfrm>
          <a:prstGeom prst="rect">
            <a:avLst/>
          </a:prstGeom>
        </p:spPr>
      </p:pic>
      <p:sp>
        <p:nvSpPr>
          <p:cNvPr id="8" name="矩形 7"/>
          <p:cNvSpPr/>
          <p:nvPr/>
        </p:nvSpPr>
        <p:spPr>
          <a:xfrm>
            <a:off x="5231765" y="4149080"/>
            <a:ext cx="6697980" cy="2520315"/>
          </a:xfrm>
          <a:prstGeom prst="rect">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1" name="标题 3"/>
          <p:cNvSpPr txBox="1"/>
          <p:nvPr/>
        </p:nvSpPr>
        <p:spPr>
          <a:xfrm>
            <a:off x="550878" y="188887"/>
            <a:ext cx="10763325" cy="72547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baseline="0">
                <a:solidFill>
                  <a:srgbClr val="C00000"/>
                </a:solidFill>
                <a:effectLst/>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增强器二六极组合磁铁六极场磁中心偏差</a:t>
            </a:r>
          </a:p>
        </p:txBody>
      </p:sp>
      <p:sp>
        <p:nvSpPr>
          <p:cNvPr id="2" name="文本框 1"/>
          <p:cNvSpPr txBox="1"/>
          <p:nvPr/>
        </p:nvSpPr>
        <p:spPr>
          <a:xfrm>
            <a:off x="335280" y="5085080"/>
            <a:ext cx="4686935" cy="1476375"/>
          </a:xfrm>
          <a:prstGeom prst="rect">
            <a:avLst/>
          </a:prstGeom>
          <a:noFill/>
        </p:spPr>
        <p:txBody>
          <a:bodyPr wrap="square" rtlCol="0" anchor="t">
            <a:spAutoFit/>
          </a:bodyPr>
          <a:lstStyle/>
          <a:p>
            <a:pPr marL="342900" indent="-342900">
              <a:lnSpc>
                <a:spcPct val="150000"/>
              </a:lnSpc>
              <a:buClr>
                <a:srgbClr val="FF0000"/>
              </a:buClr>
              <a:buFont typeface="Wingdings" panose="05000000000000000000" charset="0"/>
              <a:buChar char="l"/>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加工误差会造成六极场磁中心偏差</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50000"/>
              </a:lnSpc>
              <a:buFont typeface="Wingdings" panose="05000000000000000000" charset="0"/>
              <a:buChar char="l"/>
            </a:pP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磁场测量可以找到六极场的磁中心，然后通过磁铁偏置安装加以消除</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11</a:t>
            </a:fld>
            <a:endParaRPr lang="zh-CN" altLang="en-US" dirty="0"/>
          </a:p>
        </p:txBody>
      </p:sp>
      <p:sp>
        <p:nvSpPr>
          <p:cNvPr id="10" name="内容占位符 1"/>
          <p:cNvSpPr>
            <a:spLocks noGrp="1"/>
          </p:cNvSpPr>
          <p:nvPr>
            <p:ph idx="1"/>
          </p:nvPr>
        </p:nvSpPr>
        <p:spPr>
          <a:xfrm>
            <a:off x="47328" y="1057285"/>
            <a:ext cx="10972800" cy="576064"/>
          </a:xfrm>
        </p:spPr>
        <p:txBody>
          <a:bodyPr>
            <a:normAutofit/>
          </a:bodyPr>
          <a:lstStyle/>
          <a:p>
            <a:r>
              <a:rPr lang="zh-CN" altLang="en-US" dirty="0">
                <a:solidFill>
                  <a:srgbClr val="FF0000"/>
                </a:solidFill>
              </a:rPr>
              <a:t>磁中心相对测磁线圈旋转中心位置误差</a:t>
            </a:r>
          </a:p>
        </p:txBody>
      </p:sp>
      <p:sp>
        <p:nvSpPr>
          <p:cNvPr id="5" name="文本框 4"/>
          <p:cNvSpPr txBox="1"/>
          <p:nvPr/>
        </p:nvSpPr>
        <p:spPr>
          <a:xfrm>
            <a:off x="335280" y="1564972"/>
            <a:ext cx="11521360" cy="5116272"/>
          </a:xfrm>
          <a:prstGeom prst="rect">
            <a:avLst/>
          </a:prstGeom>
          <a:noFill/>
        </p:spPr>
        <p:txBody>
          <a:bodyPr wrap="square" rtlCol="0">
            <a:spAutoFit/>
          </a:bodyPr>
          <a:lstStyle/>
          <a:p>
            <a:pPr marL="342900" indent="-342900">
              <a:lnSpc>
                <a:spcPct val="150000"/>
              </a:lnSpc>
              <a:buClr>
                <a:srgbClr val="FF0000"/>
              </a:buClr>
              <a:buFont typeface="Wingdings" panose="05000000000000000000" charset="0"/>
              <a:buChar char="l"/>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磁测准直误差</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800100" lvl="1" indent="-342900">
              <a:lnSpc>
                <a:spcPct val="150000"/>
              </a:lnSpc>
              <a:buClr>
                <a:srgbClr val="FF0000"/>
              </a:buClr>
              <a:buFont typeface="Wingdings" panose="05000000000000000000" pitchFamily="2" charset="2"/>
              <a:buChar char="ü"/>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多极场磁中心位置通常采用旋转线圈进行测量，测量出磁场中心和线圈旋转中心的偏差。</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800100" lvl="1" indent="-342900">
              <a:lnSpc>
                <a:spcPct val="150000"/>
              </a:lnSpc>
              <a:buClr>
                <a:srgbClr val="FF0000"/>
              </a:buClr>
              <a:buFont typeface="Wingdings" panose="05000000000000000000" pitchFamily="2" charset="2"/>
              <a:buChar char="ü"/>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磁测准直基本步骤是：</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以磁铁机械中心为坐标轴建立磁铁坐标系。</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把磁测线圈旋转中心准直到磁铁机械中心上使它们重合。</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800100" lvl="1" indent="-342900">
              <a:lnSpc>
                <a:spcPct val="150000"/>
              </a:lnSpc>
              <a:buClr>
                <a:srgbClr val="FF0000"/>
              </a:buClr>
              <a:buFont typeface="Wingdings" panose="05000000000000000000" pitchFamily="2" charset="2"/>
              <a:buChar char="ü"/>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磁测准直的理想情况是使磁测线圈旋转中心与磁场中心轴线重合，但是由于磁铁制造误差、磁测准直误差，实际两者存在夹角和偏移，造成磁场中心轴线相对于线圈旋转中心轴线的俯仰、摆动误差，以及横向、高程方向的偏差。</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lvl="1">
              <a:lnSpc>
                <a:spcPct val="150000"/>
              </a:lnSpc>
              <a:buClr>
                <a:srgbClr val="FF0000"/>
              </a:buClr>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磁铁制造误差产生的夹角：</a:t>
            </a:r>
            <a:r>
              <a:rPr lang="el-GR" altLang="zh-CN" sz="2000" dirty="0">
                <a:latin typeface="Times New Roman" panose="02020603050405020304" pitchFamily="18" charset="0"/>
                <a:cs typeface="Times New Roman" panose="02020603050405020304" pitchFamily="18" charset="0"/>
              </a:rPr>
              <a:t> θ</a:t>
            </a:r>
            <a:r>
              <a:rPr lang="en-US" altLang="zh-CN" sz="2000" dirty="0">
                <a:latin typeface="Times New Roman" panose="02020603050405020304" pitchFamily="18" charset="0"/>
                <a:cs typeface="Times New Roman" panose="02020603050405020304" pitchFamily="18" charset="0"/>
              </a:rPr>
              <a:t>1= </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0.3mm/5m=0.06mrad</a:t>
            </a:r>
          </a:p>
          <a:p>
            <a:pPr lvl="1">
              <a:lnSpc>
                <a:spcPct val="150000"/>
              </a:lnSpc>
              <a:buClr>
                <a:srgbClr val="FF0000"/>
              </a:buClr>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磁测准直误差产生的夹角：</a:t>
            </a:r>
            <a:r>
              <a:rPr lang="el-GR" altLang="zh-CN" sz="2000" dirty="0">
                <a:latin typeface="Times New Roman" panose="02020603050405020304" pitchFamily="18" charset="0"/>
                <a:cs typeface="Times New Roman" panose="02020603050405020304" pitchFamily="18" charset="0"/>
              </a:rPr>
              <a:t> θ</a:t>
            </a:r>
            <a:r>
              <a:rPr lang="en-US" altLang="zh-CN" sz="2000" dirty="0">
                <a:latin typeface="Times New Roman" panose="02020603050405020304" pitchFamily="18" charset="0"/>
                <a:cs typeface="Times New Roman" panose="02020603050405020304" pitchFamily="18" charset="0"/>
              </a:rPr>
              <a:t>2= </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0.071mm/5m</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0.014mrad</a:t>
            </a:r>
          </a:p>
          <a:p>
            <a:pPr lvl="1">
              <a:lnSpc>
                <a:spcPct val="150000"/>
              </a:lnSpc>
              <a:buClr>
                <a:srgbClr val="FF0000"/>
              </a:buClr>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总夹角误差：</a:t>
            </a:r>
            <a:r>
              <a:rPr lang="el-GR" altLang="zh-CN" sz="2000" dirty="0">
                <a:latin typeface="Times New Roman" panose="02020603050405020304" pitchFamily="18" charset="0"/>
                <a:cs typeface="Times New Roman" panose="02020603050405020304" pitchFamily="18" charset="0"/>
              </a:rPr>
              <a:t> θ</a:t>
            </a:r>
            <a:r>
              <a:rPr lang="en-US" altLang="zh-CN" sz="2000" dirty="0">
                <a:latin typeface="Times New Roman" panose="02020603050405020304" pitchFamily="18" charset="0"/>
                <a:cs typeface="Times New Roman" panose="02020603050405020304" pitchFamily="18" charset="0"/>
              </a:rPr>
              <a:t>3=</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800100" lvl="1" indent="-342900">
              <a:lnSpc>
                <a:spcPct val="150000"/>
              </a:lnSpc>
              <a:buClr>
                <a:srgbClr val="FF0000"/>
              </a:buClr>
              <a:buFont typeface="Wingdings" panose="05000000000000000000" pitchFamily="2" charset="2"/>
              <a:buChar char="ü"/>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磁测准直造成的横向、高程方向偏差可以通过磁中心位置测量予以修正。</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标题 3"/>
          <p:cNvSpPr>
            <a:spLocks noGrp="1"/>
          </p:cNvSpPr>
          <p:nvPr>
            <p:ph type="title"/>
          </p:nvPr>
        </p:nvSpPr>
        <p:spPr>
          <a:xfrm>
            <a:off x="407368" y="187617"/>
            <a:ext cx="10763325" cy="725470"/>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增强器二六极组合磁铁六极场磁中心偏差</a:t>
            </a:r>
          </a:p>
        </p:txBody>
      </p:sp>
      <mc:AlternateContent xmlns:mc="http://schemas.openxmlformats.org/markup-compatibility/2006" xmlns:a14="http://schemas.microsoft.com/office/drawing/2010/main">
        <mc:Choice Requires="a14">
          <p:sp>
            <p:nvSpPr>
              <p:cNvPr id="7" name="文本框 6"/>
              <p:cNvSpPr txBox="1"/>
              <p:nvPr/>
            </p:nvSpPr>
            <p:spPr>
              <a:xfrm>
                <a:off x="3791744" y="5826259"/>
                <a:ext cx="2892138"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sz="2000" i="1" smtClean="0">
                              <a:latin typeface="Cambria Math" panose="02040503050406030204" pitchFamily="18" charset="0"/>
                            </a:rPr>
                          </m:ctrlPr>
                        </m:radPr>
                        <m:deg/>
                        <m:e>
                          <m:sSup>
                            <m:sSupPr>
                              <m:ctrlPr>
                                <a:rPr lang="en-US" altLang="zh-CN" sz="2000" i="1" smtClean="0">
                                  <a:latin typeface="Cambria Math" panose="02040503050406030204" pitchFamily="18" charset="0"/>
                                </a:rPr>
                              </m:ctrlPr>
                            </m:sSupPr>
                            <m:e>
                              <m:r>
                                <m:rPr>
                                  <m:nor/>
                                </m:rPr>
                                <a:rPr lang="el-GR" altLang="zh-CN" sz="2000" dirty="0">
                                  <a:latin typeface="Times New Roman" panose="02020603050405020304" pitchFamily="18" charset="0"/>
                                  <a:cs typeface="Times New Roman" panose="02020603050405020304" pitchFamily="18" charset="0"/>
                                </a:rPr>
                                <m:t>θ</m:t>
                              </m:r>
                              <m:r>
                                <m:rPr>
                                  <m:nor/>
                                </m:rPr>
                                <a:rPr lang="en-US" altLang="zh-CN" sz="2000" dirty="0">
                                  <a:latin typeface="Times New Roman" panose="02020603050405020304" pitchFamily="18" charset="0"/>
                                  <a:cs typeface="Times New Roman" panose="02020603050405020304" pitchFamily="18" charset="0"/>
                                </a:rPr>
                                <m:t>1</m:t>
                              </m:r>
                            </m:e>
                            <m:sup>
                              <m:r>
                                <a:rPr lang="en-US" altLang="zh-CN" sz="2000" b="0" i="1" smtClean="0">
                                  <a:latin typeface="Cambria Math" panose="02040503050406030204" pitchFamily="18" charset="0"/>
                                </a:rPr>
                                <m:t>2</m:t>
                              </m:r>
                            </m:sup>
                          </m:sSup>
                          <m:r>
                            <a:rPr lang="en-US" altLang="zh-CN" sz="2000" b="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r>
                                <m:rPr>
                                  <m:nor/>
                                </m:rPr>
                                <a:rPr lang="el-GR" altLang="zh-CN" sz="2000" dirty="0">
                                  <a:latin typeface="Times New Roman" panose="02020603050405020304" pitchFamily="18" charset="0"/>
                                  <a:cs typeface="Times New Roman" panose="02020603050405020304" pitchFamily="18" charset="0"/>
                                </a:rPr>
                                <m:t>θ</m:t>
                              </m:r>
                              <m:r>
                                <m:rPr>
                                  <m:nor/>
                                </m:rPr>
                                <a:rPr lang="en-US" altLang="zh-CN" sz="2000" dirty="0">
                                  <a:latin typeface="Times New Roman" panose="02020603050405020304" pitchFamily="18" charset="0"/>
                                  <a:cs typeface="Times New Roman" panose="02020603050405020304" pitchFamily="18" charset="0"/>
                                </a:rPr>
                                <m:t>2</m:t>
                              </m:r>
                            </m:e>
                            <m:sup>
                              <m:r>
                                <a:rPr lang="en-US" altLang="zh-CN" sz="2000" b="0" i="1" smtClean="0">
                                  <a:latin typeface="Cambria Math" panose="02040503050406030204" pitchFamily="18" charset="0"/>
                                </a:rPr>
                                <m:t>2</m:t>
                              </m:r>
                            </m:sup>
                          </m:sSup>
                        </m:e>
                      </m:rad>
                      <m:r>
                        <a:rPr lang="en-US" altLang="zh-CN" sz="2000" b="0" i="1" smtClean="0">
                          <a:latin typeface="Cambria Math" panose="02040503050406030204" pitchFamily="18" charset="0"/>
                        </a:rPr>
                        <m:t>=0.062</m:t>
                      </m:r>
                      <m:r>
                        <a:rPr lang="en-US" altLang="zh-CN" sz="2000" b="0" i="1" smtClean="0">
                          <a:latin typeface="Cambria Math" panose="02040503050406030204" pitchFamily="18" charset="0"/>
                        </a:rPr>
                        <m:t>𝑚𝑟𝑎𝑑</m:t>
                      </m:r>
                    </m:oMath>
                  </m:oMathPara>
                </a14:m>
                <a:endParaRPr lang="zh-CN" altLang="en-US" sz="2000" dirty="0"/>
              </a:p>
            </p:txBody>
          </p:sp>
        </mc:Choice>
        <mc:Fallback xmlns="">
          <p:sp>
            <p:nvSpPr>
              <p:cNvPr id="7" name="文本框 6"/>
              <p:cNvSpPr txBox="1">
                <a:spLocks noRot="1" noChangeAspect="1" noMove="1" noResize="1" noEditPoints="1" noAdjustHandles="1" noChangeArrowheads="1" noChangeShapeType="1" noTextEdit="1"/>
              </p:cNvSpPr>
              <p:nvPr/>
            </p:nvSpPr>
            <p:spPr>
              <a:xfrm>
                <a:off x="3791744" y="5826259"/>
                <a:ext cx="2892138" cy="381258"/>
              </a:xfrm>
              <a:prstGeom prst="rect">
                <a:avLst/>
              </a:prstGeom>
              <a:blipFill rotWithShape="1">
                <a:blip r:embed="rId2"/>
                <a:stretch>
                  <a:fillRect l="-5" t="-35" r="-246" b="103"/>
                </a:stretch>
              </a:blipFill>
            </p:spPr>
            <p:txBody>
              <a:bodyPr/>
              <a:lstStyle/>
              <a:p>
                <a:r>
                  <a:rPr lang="zh-CN" altLang="en-US">
                    <a:noFill/>
                  </a:rPr>
                  <a:t> </a:t>
                </a:r>
              </a:p>
            </p:txBody>
          </p:sp>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12</a:t>
            </a:fld>
            <a:endParaRPr lang="zh-CN" altLang="en-US" dirty="0"/>
          </a:p>
        </p:txBody>
      </p:sp>
      <p:sp>
        <p:nvSpPr>
          <p:cNvPr id="10" name="内容占位符 1"/>
          <p:cNvSpPr>
            <a:spLocks noGrp="1"/>
          </p:cNvSpPr>
          <p:nvPr>
            <p:ph idx="1"/>
          </p:nvPr>
        </p:nvSpPr>
        <p:spPr>
          <a:xfrm>
            <a:off x="47328" y="1057285"/>
            <a:ext cx="10972800" cy="576064"/>
          </a:xfrm>
        </p:spPr>
        <p:txBody>
          <a:bodyPr>
            <a:normAutofit/>
          </a:bodyPr>
          <a:lstStyle/>
          <a:p>
            <a:r>
              <a:rPr lang="zh-CN" altLang="en-US" dirty="0">
                <a:solidFill>
                  <a:srgbClr val="FF0000"/>
                </a:solidFill>
              </a:rPr>
              <a:t>磁中心相对测磁线圈旋转中心位置误差</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0330" y="2448440"/>
            <a:ext cx="4497358" cy="2372558"/>
          </a:xfrm>
          <a:prstGeom prst="rect">
            <a:avLst/>
          </a:prstGeom>
        </p:spPr>
      </p:pic>
      <p:sp>
        <p:nvSpPr>
          <p:cNvPr id="8" name="标题 3"/>
          <p:cNvSpPr>
            <a:spLocks noGrp="1"/>
          </p:cNvSpPr>
          <p:nvPr>
            <p:ph type="title"/>
          </p:nvPr>
        </p:nvSpPr>
        <p:spPr>
          <a:xfrm>
            <a:off x="407368" y="187617"/>
            <a:ext cx="10763325" cy="725470"/>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增强器二六极组合磁铁六极场磁中心偏差</a:t>
            </a:r>
          </a:p>
        </p:txBody>
      </p:sp>
      <p:sp>
        <p:nvSpPr>
          <p:cNvPr id="4" name="文本框 3"/>
          <p:cNvSpPr txBox="1"/>
          <p:nvPr/>
        </p:nvSpPr>
        <p:spPr>
          <a:xfrm>
            <a:off x="409680" y="1692900"/>
            <a:ext cx="5854065" cy="4201150"/>
          </a:xfrm>
          <a:prstGeom prst="rect">
            <a:avLst/>
          </a:prstGeom>
          <a:noFill/>
        </p:spPr>
        <p:txBody>
          <a:bodyPr wrap="square" rtlCol="0">
            <a:spAutoFit/>
          </a:bodyPr>
          <a:lstStyle/>
          <a:p>
            <a:pPr marL="342900" indent="-342900">
              <a:lnSpc>
                <a:spcPct val="150000"/>
              </a:lnSpc>
              <a:buClr>
                <a:srgbClr val="FF0000"/>
              </a:buClr>
              <a:buFont typeface="Wingdings" panose="05000000000000000000" charset="0"/>
              <a:buChar char="l"/>
            </a:pP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旋测线圈制作误差：</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0.18mm</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lvl="1">
              <a:lnSpc>
                <a:spcPct val="150000"/>
              </a:lnSpc>
              <a:buClr>
                <a:srgbClr val="FF0000"/>
              </a:buClr>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理想的旋测线圈：线圈轴线与旋转轴重合。</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Clr>
                <a:srgbClr val="FF0000"/>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由于</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加工误差</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，实际情况会有偏差，根据以往经验对于长</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1m</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的线圈偏差大约</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0.03mm</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；此外长尺寸线圈在旋转过程中已发生</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形变和跳动</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742950" lvl="1" indent="-285750">
              <a:lnSpc>
                <a:spcPct val="150000"/>
              </a:lnSpc>
              <a:buClr>
                <a:srgbClr val="FF0000"/>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综合以上两点因素，对于</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长</a:t>
            </a:r>
            <a:r>
              <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5m</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直径只有</a:t>
            </a:r>
            <a:r>
              <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56mm</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的增强器二六极组合磁铁旋测线圈，这个偏差尽可能控制在</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0.18mm</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以内。</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nSpc>
                <a:spcPct val="150000"/>
              </a:lnSpc>
              <a:buClr>
                <a:srgbClr val="FF0000"/>
              </a:buClr>
              <a:buFont typeface="Wingdings" panose="05000000000000000000" pitchFamily="2" charset="2"/>
              <a:buChar char="l"/>
            </a:pPr>
            <a:r>
              <a:rPr lang="zh-CN" altLang="en-US" sz="2000" b="1" dirty="0">
                <a:solidFill>
                  <a:srgbClr val="FF0000"/>
                </a:solidFill>
                <a:latin typeface="微软雅黑" panose="020B0503020204020204" pitchFamily="34" charset="-122"/>
                <a:ea typeface="微软雅黑" panose="020B0503020204020204" pitchFamily="34" charset="-122"/>
              </a:rPr>
              <a:t>环境干扰、采集系统电子学噪声：</a:t>
            </a:r>
            <a:r>
              <a:rPr lang="en-US" altLang="zh-CN" sz="2000" b="1" dirty="0">
                <a:solidFill>
                  <a:srgbClr val="FF0000"/>
                </a:solidFill>
                <a:latin typeface="微软雅黑" panose="020B0503020204020204" pitchFamily="34" charset="-122"/>
                <a:ea typeface="微软雅黑" panose="020B0503020204020204" pitchFamily="34" charset="-122"/>
              </a:rPr>
              <a:t>0.01mm</a:t>
            </a:r>
            <a:endParaRPr lang="zh-CN" altLang="en-US" sz="2000" b="1" dirty="0">
              <a:solidFill>
                <a:srgbClr val="FF0000"/>
              </a:solidFill>
              <a:latin typeface="微软雅黑" panose="020B0503020204020204" pitchFamily="34" charset="-122"/>
              <a:ea typeface="微软雅黑" panose="020B0503020204020204" pitchFamily="34" charset="-122"/>
            </a:endParaRPr>
          </a:p>
          <a:p>
            <a:endParaRPr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13</a:t>
            </a:fld>
            <a:endParaRPr lang="zh-CN" altLang="en-US" dirty="0"/>
          </a:p>
        </p:txBody>
      </p:sp>
      <p:sp>
        <p:nvSpPr>
          <p:cNvPr id="10" name="内容占位符 1"/>
          <p:cNvSpPr>
            <a:spLocks noGrp="1"/>
          </p:cNvSpPr>
          <p:nvPr>
            <p:ph idx="1"/>
          </p:nvPr>
        </p:nvSpPr>
        <p:spPr>
          <a:xfrm>
            <a:off x="47328" y="1057285"/>
            <a:ext cx="10972800" cy="576064"/>
          </a:xfrm>
        </p:spPr>
        <p:txBody>
          <a:bodyPr>
            <a:normAutofit/>
          </a:bodyPr>
          <a:lstStyle/>
          <a:p>
            <a:r>
              <a:rPr lang="zh-CN" altLang="en-US" dirty="0">
                <a:solidFill>
                  <a:srgbClr val="FF0000"/>
                </a:solidFill>
              </a:rPr>
              <a:t>磁测线圈旋转中心到磁铁准直基准点引出测量误差</a:t>
            </a:r>
          </a:p>
        </p:txBody>
      </p:sp>
      <p:sp>
        <p:nvSpPr>
          <p:cNvPr id="5" name="文本框 4"/>
          <p:cNvSpPr txBox="1"/>
          <p:nvPr/>
        </p:nvSpPr>
        <p:spPr>
          <a:xfrm>
            <a:off x="335280" y="1564972"/>
            <a:ext cx="11521360" cy="2807948"/>
          </a:xfrm>
          <a:prstGeom prst="rect">
            <a:avLst/>
          </a:prstGeom>
          <a:noFill/>
        </p:spPr>
        <p:txBody>
          <a:bodyPr wrap="square" rtlCol="0">
            <a:spAutoFit/>
          </a:bodyPr>
          <a:lstStyle/>
          <a:p>
            <a:pPr lvl="1">
              <a:lnSpc>
                <a:spcPct val="150000"/>
              </a:lnSpc>
              <a:buClr>
                <a:srgbClr val="FF0000"/>
              </a:buClr>
            </a:pPr>
            <a:r>
              <a:rPr lang="zh-CN" altLang="en-US" sz="2000" dirty="0">
                <a:latin typeface="微软雅黑" panose="020B0503020204020204" pitchFamily="34" charset="-122"/>
                <a:ea typeface="微软雅黑" panose="020B0503020204020204" pitchFamily="34" charset="-122"/>
              </a:rPr>
              <a:t>磁测线圈旋转中心引出是建立线圈旋转中心与磁铁顶部准直基准点之间的坐标关系。</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根据磁场测量得到的磁中心相对于线圈旋转中心的偏差，可以进一步实现磁中心引出标定，</a:t>
            </a:r>
            <a:r>
              <a:rPr lang="zh-CN" altLang="en-US" sz="2000" dirty="0">
                <a:latin typeface="微软雅黑" panose="020B0503020204020204" pitchFamily="34" charset="-122"/>
                <a:ea typeface="微软雅黑" panose="020B0503020204020204" pitchFamily="34" charset="-122"/>
              </a:rPr>
              <a:t>用于磁铁隧道安装准直</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800100" lvl="1" indent="-342900">
              <a:lnSpc>
                <a:spcPct val="150000"/>
              </a:lnSpc>
              <a:buClr>
                <a:srgbClr val="FF0000"/>
              </a:buClr>
              <a:buFont typeface="Wingdings" panose="05000000000000000000" pitchFamily="2" charset="2"/>
              <a:buChar char="ü"/>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采用三坐标平台进行线圈旋转中心引出：</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0.02mm</a:t>
            </a:r>
          </a:p>
          <a:p>
            <a:pPr marL="800100" lvl="1" indent="-342900">
              <a:lnSpc>
                <a:spcPct val="150000"/>
              </a:lnSpc>
              <a:buClr>
                <a:srgbClr val="FF0000"/>
              </a:buClr>
              <a:buFont typeface="Wingdings" panose="05000000000000000000" pitchFamily="2" charset="2"/>
              <a:buChar char="ü"/>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采用激光跟踪仪进行线圈旋转中心引出：</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0.05mm</a:t>
            </a:r>
          </a:p>
          <a:p>
            <a:pPr lvl="1">
              <a:lnSpc>
                <a:spcPct val="150000"/>
              </a:lnSpc>
              <a:buClr>
                <a:srgbClr val="FF0000"/>
              </a:buClr>
            </a:pPr>
            <a:endPar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 name="组合 5"/>
          <p:cNvGrpSpPr/>
          <p:nvPr/>
        </p:nvGrpSpPr>
        <p:grpSpPr>
          <a:xfrm>
            <a:off x="8400256" y="4187663"/>
            <a:ext cx="2364906" cy="2375863"/>
            <a:chOff x="6054560" y="3513606"/>
            <a:chExt cx="2700437" cy="2877849"/>
          </a:xfrm>
        </p:grpSpPr>
        <p:grpSp>
          <p:nvGrpSpPr>
            <p:cNvPr id="7" name="组合 6"/>
            <p:cNvGrpSpPr/>
            <p:nvPr/>
          </p:nvGrpSpPr>
          <p:grpSpPr>
            <a:xfrm>
              <a:off x="6054560" y="3513606"/>
              <a:ext cx="2700437" cy="2877849"/>
              <a:chOff x="5785067" y="3451440"/>
              <a:chExt cx="2700437" cy="2877849"/>
            </a:xfrm>
          </p:grpSpPr>
          <p:pic>
            <p:nvPicPr>
              <p:cNvPr id="9" name="图片 8"/>
              <p:cNvPicPr>
                <a:picLocks noChangeAspect="1"/>
              </p:cNvPicPr>
              <p:nvPr/>
            </p:nvPicPr>
            <p:blipFill>
              <a:blip r:embed="rId2"/>
              <a:stretch>
                <a:fillRect/>
              </a:stretch>
            </p:blipFill>
            <p:spPr>
              <a:xfrm>
                <a:off x="5785067" y="3820772"/>
                <a:ext cx="2692275" cy="2508517"/>
              </a:xfrm>
              <a:prstGeom prst="rect">
                <a:avLst/>
              </a:prstGeom>
            </p:spPr>
          </p:pic>
          <p:cxnSp>
            <p:nvCxnSpPr>
              <p:cNvPr id="11" name="直接箭头连接符 10"/>
              <p:cNvCxnSpPr/>
              <p:nvPr/>
            </p:nvCxnSpPr>
            <p:spPr>
              <a:xfrm flipV="1">
                <a:off x="7032104" y="3645024"/>
                <a:ext cx="0" cy="14401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7021594" y="5085184"/>
                <a:ext cx="114374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7021594" y="3451440"/>
                <a:ext cx="338554"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14" name="文本框 13"/>
              <p:cNvSpPr txBox="1"/>
              <p:nvPr/>
            </p:nvSpPr>
            <p:spPr>
              <a:xfrm>
                <a:off x="8146950" y="4805330"/>
                <a:ext cx="338554"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grpSp>
        <p:sp>
          <p:nvSpPr>
            <p:cNvPr id="8" name="文本框 7"/>
            <p:cNvSpPr txBox="1"/>
            <p:nvPr/>
          </p:nvSpPr>
          <p:spPr>
            <a:xfrm>
              <a:off x="6975867" y="4936798"/>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grpSp>
      <p:grpSp>
        <p:nvGrpSpPr>
          <p:cNvPr id="15" name="组合 14"/>
          <p:cNvGrpSpPr/>
          <p:nvPr/>
        </p:nvGrpSpPr>
        <p:grpSpPr>
          <a:xfrm>
            <a:off x="839416" y="4495811"/>
            <a:ext cx="6347082" cy="1914870"/>
            <a:chOff x="5342258" y="3624004"/>
            <a:chExt cx="6714904" cy="2219474"/>
          </a:xfrm>
        </p:grpSpPr>
        <p:pic>
          <p:nvPicPr>
            <p:cNvPr id="16" name="图片 15"/>
            <p:cNvPicPr>
              <a:picLocks noChangeAspect="1"/>
            </p:cNvPicPr>
            <p:nvPr/>
          </p:nvPicPr>
          <p:blipFill>
            <a:blip r:embed="rId3"/>
            <a:stretch>
              <a:fillRect/>
            </a:stretch>
          </p:blipFill>
          <p:spPr>
            <a:xfrm>
              <a:off x="5846324" y="3999278"/>
              <a:ext cx="6210838" cy="1844200"/>
            </a:xfrm>
            <a:prstGeom prst="rect">
              <a:avLst/>
            </a:prstGeom>
          </p:spPr>
        </p:pic>
        <p:cxnSp>
          <p:nvCxnSpPr>
            <p:cNvPr id="17" name="直接连接符 16"/>
            <p:cNvCxnSpPr/>
            <p:nvPr/>
          </p:nvCxnSpPr>
          <p:spPr>
            <a:xfrm flipH="1" flipV="1">
              <a:off x="6524712" y="4123060"/>
              <a:ext cx="1797" cy="105973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12000656" y="3624004"/>
              <a:ext cx="0" cy="93610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6524712" y="3731172"/>
              <a:ext cx="5478102" cy="51552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rot="21178393">
              <a:off x="8957437" y="3651163"/>
              <a:ext cx="697627" cy="369332"/>
            </a:xfrm>
            <a:prstGeom prst="rect">
              <a:avLst/>
            </a:prstGeom>
            <a:noFill/>
          </p:spPr>
          <p:txBody>
            <a:bodyPr wrap="none" rtlCol="0">
              <a:spAutoFit/>
            </a:bodyPr>
            <a:lstStyle/>
            <a:p>
              <a:r>
                <a:rPr lang="en-US" altLang="zh-CN" dirty="0">
                  <a:solidFill>
                    <a:srgbClr val="FF0000"/>
                  </a:solidFill>
                </a:rPr>
                <a:t>4.6m</a:t>
              </a:r>
              <a:endParaRPr lang="zh-CN" altLang="en-US" dirty="0">
                <a:solidFill>
                  <a:srgbClr val="FF0000"/>
                </a:solidFill>
              </a:endParaRPr>
            </a:p>
          </p:txBody>
        </p:sp>
        <p:cxnSp>
          <p:nvCxnSpPr>
            <p:cNvPr id="21" name="直接连接符 20"/>
            <p:cNvCxnSpPr/>
            <p:nvPr/>
          </p:nvCxnSpPr>
          <p:spPr>
            <a:xfrm flipV="1">
              <a:off x="5911506" y="4111695"/>
              <a:ext cx="4253" cy="99792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911506" y="4246692"/>
              <a:ext cx="613206"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5875210" y="3835829"/>
              <a:ext cx="697627" cy="369332"/>
            </a:xfrm>
            <a:prstGeom prst="rect">
              <a:avLst/>
            </a:prstGeom>
            <a:noFill/>
          </p:spPr>
          <p:txBody>
            <a:bodyPr wrap="none" rtlCol="0">
              <a:spAutoFit/>
            </a:bodyPr>
            <a:lstStyle/>
            <a:p>
              <a:r>
                <a:rPr lang="en-US" altLang="zh-CN" dirty="0">
                  <a:solidFill>
                    <a:srgbClr val="FF0000"/>
                  </a:solidFill>
                </a:rPr>
                <a:t>0.4m</a:t>
              </a:r>
              <a:endParaRPr lang="zh-CN" altLang="en-US" dirty="0">
                <a:solidFill>
                  <a:srgbClr val="FF0000"/>
                </a:solidFill>
              </a:endParaRPr>
            </a:p>
          </p:txBody>
        </p:sp>
        <p:sp>
          <p:nvSpPr>
            <p:cNvPr id="24" name="文本框 23"/>
            <p:cNvSpPr txBox="1"/>
            <p:nvPr/>
          </p:nvSpPr>
          <p:spPr>
            <a:xfrm rot="16200000">
              <a:off x="5113990" y="4979882"/>
              <a:ext cx="825867" cy="369332"/>
            </a:xfrm>
            <a:prstGeom prst="rect">
              <a:avLst/>
            </a:prstGeom>
            <a:noFill/>
          </p:spPr>
          <p:txBody>
            <a:bodyPr wrap="none" rtlCol="0">
              <a:spAutoFit/>
            </a:bodyPr>
            <a:lstStyle/>
            <a:p>
              <a:r>
                <a:rPr lang="en-US" altLang="zh-CN" dirty="0">
                  <a:solidFill>
                    <a:srgbClr val="FF0000"/>
                  </a:solidFill>
                </a:rPr>
                <a:t>0.26m</a:t>
              </a:r>
              <a:endParaRPr lang="zh-CN" altLang="en-US" dirty="0">
                <a:solidFill>
                  <a:srgbClr val="FF0000"/>
                </a:solidFill>
              </a:endParaRPr>
            </a:p>
          </p:txBody>
        </p:sp>
        <p:cxnSp>
          <p:nvCxnSpPr>
            <p:cNvPr id="25" name="直接连接符 24"/>
            <p:cNvCxnSpPr/>
            <p:nvPr/>
          </p:nvCxnSpPr>
          <p:spPr>
            <a:xfrm flipH="1" flipV="1">
              <a:off x="5675945" y="4883419"/>
              <a:ext cx="703828" cy="5880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flipV="1">
              <a:off x="5663952" y="5390423"/>
              <a:ext cx="703828" cy="5880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5756500" y="4909276"/>
              <a:ext cx="0" cy="510547"/>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7610743" y="2379398"/>
            <a:ext cx="3971657" cy="1942197"/>
            <a:chOff x="8688288" y="4274172"/>
            <a:chExt cx="3088810" cy="1230626"/>
          </a:xfrm>
        </p:grpSpPr>
        <p:pic>
          <p:nvPicPr>
            <p:cNvPr id="29" name="图片 28"/>
            <p:cNvPicPr>
              <a:picLocks noChangeAspect="1"/>
            </p:cNvPicPr>
            <p:nvPr/>
          </p:nvPicPr>
          <p:blipFill>
            <a:blip r:embed="rId4"/>
            <a:stretch>
              <a:fillRect/>
            </a:stretch>
          </p:blipFill>
          <p:spPr>
            <a:xfrm>
              <a:off x="8688288" y="4805330"/>
              <a:ext cx="3088810" cy="514802"/>
            </a:xfrm>
            <a:prstGeom prst="rect">
              <a:avLst/>
            </a:prstGeom>
          </p:spPr>
        </p:pic>
        <p:cxnSp>
          <p:nvCxnSpPr>
            <p:cNvPr id="30" name="直接箭头连接符 29"/>
            <p:cNvCxnSpPr/>
            <p:nvPr/>
          </p:nvCxnSpPr>
          <p:spPr>
            <a:xfrm flipV="1">
              <a:off x="10249142" y="4509120"/>
              <a:ext cx="0" cy="57606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H="1">
              <a:off x="9490886" y="5075030"/>
              <a:ext cx="75804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0187169" y="4274172"/>
              <a:ext cx="338554"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33" name="文本框 32"/>
            <p:cNvSpPr txBox="1"/>
            <p:nvPr/>
          </p:nvSpPr>
          <p:spPr>
            <a:xfrm>
              <a:off x="9395404" y="5135466"/>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sp>
          <p:nvSpPr>
            <p:cNvPr id="34" name="文本框 33"/>
            <p:cNvSpPr txBox="1"/>
            <p:nvPr/>
          </p:nvSpPr>
          <p:spPr>
            <a:xfrm>
              <a:off x="10176226" y="5114419"/>
              <a:ext cx="364202" cy="369332"/>
            </a:xfrm>
            <a:prstGeom prst="rect">
              <a:avLst/>
            </a:prstGeom>
            <a:noFill/>
          </p:spPr>
          <p:txBody>
            <a:bodyPr wrap="none" rtlCol="0">
              <a:spAutoFit/>
            </a:bodyPr>
            <a:lstStyle/>
            <a:p>
              <a:r>
                <a:rPr lang="en-US" altLang="zh-CN" dirty="0">
                  <a:solidFill>
                    <a:srgbClr val="FF0000"/>
                  </a:solidFill>
                </a:rPr>
                <a:t>O</a:t>
              </a:r>
              <a:endParaRPr lang="zh-CN" altLang="en-US" dirty="0">
                <a:solidFill>
                  <a:srgbClr val="FF0000"/>
                </a:solidFill>
              </a:endParaRPr>
            </a:p>
          </p:txBody>
        </p:sp>
      </p:grpSp>
      <p:sp>
        <p:nvSpPr>
          <p:cNvPr id="35" name="标题 3"/>
          <p:cNvSpPr>
            <a:spLocks noGrp="1"/>
          </p:cNvSpPr>
          <p:nvPr>
            <p:ph type="title"/>
          </p:nvPr>
        </p:nvSpPr>
        <p:spPr>
          <a:xfrm>
            <a:off x="407368" y="187617"/>
            <a:ext cx="10763325" cy="725470"/>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增强器二六极组合磁铁六极场磁中心偏差</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09600" y="1268760"/>
            <a:ext cx="10972800" cy="4624279"/>
          </a:xfrm>
        </p:spPr>
        <p:txBody>
          <a:bodyPr/>
          <a:lstStyle/>
          <a:p>
            <a:r>
              <a:rPr lang="zh-CN" altLang="en-US" dirty="0"/>
              <a:t>增强器二六极组合磁铁六极场磁中心引出标定误差</a:t>
            </a:r>
            <a:endParaRPr lang="en-US" altLang="zh-CN" dirty="0"/>
          </a:p>
          <a:p>
            <a:pPr lvl="1">
              <a:lnSpc>
                <a:spcPct val="150000"/>
              </a:lnSpc>
              <a:buClr>
                <a:srgbClr val="FF0000"/>
              </a:buClr>
              <a:buSzPct val="75000"/>
            </a:pPr>
            <a:r>
              <a:rPr lang="zh-CN" altLang="en-US" dirty="0"/>
              <a:t>磁中心引出标定误差包括前面提到的：</a:t>
            </a:r>
            <a:r>
              <a:rPr lang="en-US" altLang="zh-CN" dirty="0"/>
              <a:t>1. </a:t>
            </a:r>
            <a:r>
              <a:rPr lang="zh-CN" altLang="en-US" dirty="0"/>
              <a:t>磁中心相对测磁线圈旋转中心位置误差（磁测准直误差、磁测线圈制造误差、环境干扰及电子学噪声）；</a:t>
            </a:r>
            <a:r>
              <a:rPr lang="en-US" altLang="zh-CN" dirty="0"/>
              <a:t>2.</a:t>
            </a:r>
            <a:r>
              <a:rPr lang="zh-CN" altLang="en-US" dirty="0"/>
              <a:t>测磁线圈旋转中心到磁铁准直基准点引出测量误差。</a:t>
            </a:r>
            <a:endParaRPr lang="en-US" altLang="zh-CN" dirty="0"/>
          </a:p>
          <a:p>
            <a:pPr lvl="1">
              <a:lnSpc>
                <a:spcPct val="150000"/>
              </a:lnSpc>
              <a:buClr>
                <a:srgbClr val="FF0000"/>
              </a:buClr>
              <a:buSzPct val="75000"/>
            </a:pPr>
            <a:r>
              <a:rPr lang="zh-CN" altLang="en-US" dirty="0"/>
              <a:t>磁中心引出到准直靶标的</a:t>
            </a:r>
            <a:r>
              <a:rPr lang="en-US" altLang="zh-CN" dirty="0"/>
              <a:t>X</a:t>
            </a:r>
            <a:r>
              <a:rPr lang="zh-CN" altLang="en-US" dirty="0"/>
              <a:t>、</a:t>
            </a:r>
            <a:r>
              <a:rPr lang="en-US" altLang="zh-CN" dirty="0"/>
              <a:t>Y</a:t>
            </a:r>
            <a:r>
              <a:rPr lang="zh-CN" altLang="en-US" dirty="0"/>
              <a:t>向标定误差：</a:t>
            </a:r>
            <a:endParaRPr lang="en-US" altLang="zh-CN" dirty="0"/>
          </a:p>
          <a:p>
            <a:pPr marL="457200" lvl="1" indent="0">
              <a:lnSpc>
                <a:spcPct val="150000"/>
              </a:lnSpc>
              <a:buClr>
                <a:srgbClr val="FF0000"/>
              </a:buClr>
              <a:buSzPct val="75000"/>
              <a:buNone/>
            </a:pPr>
            <a:r>
              <a:rPr lang="en-US" altLang="zh-CN" dirty="0"/>
              <a:t>        </a:t>
            </a:r>
            <a:r>
              <a:rPr lang="zh-CN" altLang="en-US" dirty="0"/>
              <a:t>（三坐标机测量）：</a:t>
            </a:r>
            <a:endParaRPr lang="en-US" altLang="zh-CN" dirty="0"/>
          </a:p>
          <a:p>
            <a:pPr marL="457200" lvl="1" indent="0">
              <a:lnSpc>
                <a:spcPct val="150000"/>
              </a:lnSpc>
              <a:buClr>
                <a:srgbClr val="FF0000"/>
              </a:buClr>
              <a:buSzPct val="75000"/>
              <a:buNone/>
            </a:pPr>
            <a:r>
              <a:rPr lang="en-US" altLang="zh-CN" dirty="0"/>
              <a:t>        </a:t>
            </a:r>
            <a:r>
              <a:rPr lang="zh-CN" altLang="en-US" dirty="0"/>
              <a:t>（跟踪仪测量）：</a:t>
            </a:r>
            <a:endParaRPr lang="en-US" altLang="zh-CN" dirty="0"/>
          </a:p>
          <a:p>
            <a:pPr lvl="1">
              <a:lnSpc>
                <a:spcPct val="150000"/>
              </a:lnSpc>
              <a:buClr>
                <a:srgbClr val="FF0000"/>
              </a:buClr>
              <a:buSzPct val="75000"/>
            </a:pPr>
            <a:r>
              <a:rPr lang="zh-CN" altLang="en-US" dirty="0"/>
              <a:t>磁铁俯仰角、摆动角标定误差：</a:t>
            </a:r>
            <a:r>
              <a:rPr lang="en-US" altLang="zh-CN" dirty="0"/>
              <a:t>0.062</a:t>
            </a:r>
            <a:r>
              <a:rPr lang="zh-CN" altLang="en-US" dirty="0"/>
              <a:t>𝑚𝑟𝑎𝑑</a:t>
            </a:r>
          </a:p>
        </p:txBody>
      </p:sp>
      <p:sp>
        <p:nvSpPr>
          <p:cNvPr id="3" name="灯片编号占位符 2"/>
          <p:cNvSpPr>
            <a:spLocks noGrp="1"/>
          </p:cNvSpPr>
          <p:nvPr>
            <p:ph type="sldNum" sz="quarter" idx="12"/>
          </p:nvPr>
        </p:nvSpPr>
        <p:spPr/>
        <p:txBody>
          <a:bodyPr/>
          <a:lstStyle/>
          <a:p>
            <a:fld id="{098B4EB0-06CE-481E-B32B-52DF58230A15}" type="slidenum">
              <a:rPr lang="zh-CN" altLang="en-US" smtClean="0"/>
              <a:t>14</a:t>
            </a:fld>
            <a:endParaRPr lang="zh-CN" altLang="en-US" dirty="0"/>
          </a:p>
        </p:txBody>
      </p:sp>
      <p:sp>
        <p:nvSpPr>
          <p:cNvPr id="5" name="标题 3"/>
          <p:cNvSpPr>
            <a:spLocks noGrp="1"/>
          </p:cNvSpPr>
          <p:nvPr>
            <p:ph type="title"/>
          </p:nvPr>
        </p:nvSpPr>
        <p:spPr>
          <a:xfrm>
            <a:off x="0" y="142875"/>
            <a:ext cx="12192000" cy="725488"/>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增强器二六极组合磁铁六极场磁中心偏差</a:t>
            </a:r>
          </a:p>
        </p:txBody>
      </p:sp>
      <mc:AlternateContent xmlns:mc="http://schemas.openxmlformats.org/markup-compatibility/2006" xmlns:a14="http://schemas.microsoft.com/office/drawing/2010/main">
        <mc:Choice Requires="a14">
          <p:sp>
            <p:nvSpPr>
              <p:cNvPr id="6" name="文本框 5"/>
              <p:cNvSpPr txBox="1"/>
              <p:nvPr/>
            </p:nvSpPr>
            <p:spPr>
              <a:xfrm>
                <a:off x="4007768" y="3903864"/>
                <a:ext cx="3650551"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0.18</m:t>
                              </m:r>
                            </m:e>
                            <m:sup>
                              <m:r>
                                <a:rPr lang="en-US" altLang="zh-CN" b="0" i="1" smtClean="0">
                                  <a:latin typeface="Cambria Math" panose="02040503050406030204" pitchFamily="18" charset="0"/>
                                </a:rPr>
                                <m:t>2</m:t>
                              </m:r>
                            </m:sup>
                          </m:sSup>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smtClean="0">
                                  <a:latin typeface="Cambria Math" panose="02040503050406030204" pitchFamily="18" charset="0"/>
                                </a:rPr>
                                <m:t>0.0</m:t>
                              </m:r>
                              <m:r>
                                <a:rPr lang="en-US" altLang="zh-CN" b="0" i="1" smtClean="0">
                                  <a:latin typeface="Cambria Math" panose="02040503050406030204" pitchFamily="18" charset="0"/>
                                </a:rPr>
                                <m:t>1</m:t>
                              </m:r>
                            </m:e>
                            <m:sup>
                              <m:r>
                                <a:rPr lang="en-US" altLang="zh-CN" i="1">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0.02</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=0.181</m:t>
                      </m:r>
                      <m:r>
                        <a:rPr lang="en-US" altLang="zh-CN" b="0" i="1" smtClean="0">
                          <a:latin typeface="Cambria Math" panose="02040503050406030204" pitchFamily="18" charset="0"/>
                        </a:rPr>
                        <m:t>𝑚𝑚</m:t>
                      </m:r>
                    </m:oMath>
                  </m:oMathPara>
                </a14:m>
                <a:endParaRPr lang="zh-CN" altLang="en-US" dirty="0"/>
              </a:p>
            </p:txBody>
          </p:sp>
        </mc:Choice>
        <mc:Fallback xmlns="">
          <p:sp>
            <p:nvSpPr>
              <p:cNvPr id="6" name="文本框 5"/>
              <p:cNvSpPr txBox="1">
                <a:spLocks noRot="1" noChangeAspect="1" noMove="1" noResize="1" noEditPoints="1" noAdjustHandles="1" noChangeArrowheads="1" noChangeShapeType="1" noTextEdit="1"/>
              </p:cNvSpPr>
              <p:nvPr/>
            </p:nvSpPr>
            <p:spPr>
              <a:xfrm>
                <a:off x="4007768" y="3903864"/>
                <a:ext cx="3650551" cy="343107"/>
              </a:xfrm>
              <a:prstGeom prst="rect">
                <a:avLst/>
              </a:prstGeom>
              <a:blipFill rotWithShape="1">
                <a:blip r:embed="rId2"/>
                <a:stretch>
                  <a:fillRect l="-8" t="-151" r="6" b="2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p:cNvSpPr txBox="1"/>
              <p:nvPr/>
            </p:nvSpPr>
            <p:spPr>
              <a:xfrm>
                <a:off x="4007767" y="4365104"/>
                <a:ext cx="3650551"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0.18</m:t>
                              </m:r>
                            </m:e>
                            <m:sup>
                              <m:r>
                                <a:rPr lang="en-US" altLang="zh-CN" b="0" i="1" smtClean="0">
                                  <a:latin typeface="Cambria Math" panose="02040503050406030204" pitchFamily="18" charset="0"/>
                                </a:rPr>
                                <m:t>2</m:t>
                              </m:r>
                            </m:sup>
                          </m:sSup>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smtClean="0">
                                  <a:latin typeface="Cambria Math" panose="02040503050406030204" pitchFamily="18" charset="0"/>
                                </a:rPr>
                                <m:t>0.0</m:t>
                              </m:r>
                              <m:r>
                                <a:rPr lang="en-US" altLang="zh-CN" b="0" i="1" smtClean="0">
                                  <a:latin typeface="Cambria Math" panose="02040503050406030204" pitchFamily="18" charset="0"/>
                                </a:rPr>
                                <m:t>1</m:t>
                              </m:r>
                            </m:e>
                            <m:sup>
                              <m:r>
                                <a:rPr lang="en-US" altLang="zh-CN" i="1">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0.05</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=0.187</m:t>
                      </m:r>
                      <m:r>
                        <a:rPr lang="en-US" altLang="zh-CN" b="0" i="1" smtClean="0">
                          <a:latin typeface="Cambria Math" panose="02040503050406030204" pitchFamily="18" charset="0"/>
                        </a:rPr>
                        <m:t>𝑚𝑚</m:t>
                      </m:r>
                    </m:oMath>
                  </m:oMathPara>
                </a14:m>
                <a:endParaRPr lang="zh-CN" alt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4007767" y="4365104"/>
                <a:ext cx="3650551" cy="343107"/>
              </a:xfrm>
              <a:prstGeom prst="rect">
                <a:avLst/>
              </a:prstGeom>
              <a:blipFill rotWithShape="1">
                <a:blip r:embed="rId3"/>
                <a:stretch>
                  <a:fillRect l="-8" t="-33" r="6" b="94"/>
                </a:stretch>
              </a:blipFill>
            </p:spPr>
            <p:txBody>
              <a:bodyPr/>
              <a:lstStyle/>
              <a:p>
                <a:r>
                  <a:rPr lang="zh-CN" altLang="en-US">
                    <a:noFill/>
                  </a:rPr>
                  <a:t> </a:t>
                </a:r>
              </a:p>
            </p:txBody>
          </p:sp>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1"/>
          <p:cNvSpPr>
            <a:spLocks noGrp="1"/>
          </p:cNvSpPr>
          <p:nvPr>
            <p:ph type="sldNum" sz="quarter" idx="12"/>
          </p:nvPr>
        </p:nvSpPr>
        <p:spPr>
          <a:xfrm>
            <a:off x="9643498" y="6356352"/>
            <a:ext cx="2133600" cy="365125"/>
          </a:xfrm>
        </p:spPr>
        <p:txBody>
          <a:bodyPr/>
          <a:lstStyle/>
          <a:p>
            <a:pPr>
              <a:defRPr/>
            </a:pPr>
            <a:fld id="{521683DF-D507-43F4-81CB-95BA739AB1EA}" type="slidenum">
              <a:rPr lang="zh-CN" altLang="en-US" smtClean="0"/>
              <a:t>15</a:t>
            </a:fld>
            <a:endParaRPr lang="zh-CN" altLang="en-US" dirty="0"/>
          </a:p>
        </p:txBody>
      </p:sp>
      <p:sp>
        <p:nvSpPr>
          <p:cNvPr id="7" name="标题 1"/>
          <p:cNvSpPr txBox="1"/>
          <p:nvPr/>
        </p:nvSpPr>
        <p:spPr bwMode="auto">
          <a:xfrm>
            <a:off x="1025750" y="227824"/>
            <a:ext cx="8229600" cy="65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kumimoji="0" lang="zh-CN" altLang="en-US" sz="36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增强器二六极组合磁铁滚动角标定</a:t>
            </a:r>
            <a:endParaRPr lang="zh-CN" altLang="en-US" sz="28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1" name="内容占位符 2"/>
          <p:cNvSpPr txBox="1"/>
          <p:nvPr/>
        </p:nvSpPr>
        <p:spPr bwMode="auto">
          <a:xfrm>
            <a:off x="729723" y="1212153"/>
            <a:ext cx="7061194" cy="481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0" lvl="1" indent="-457200">
              <a:lnSpc>
                <a:spcPct val="150000"/>
              </a:lnSpc>
              <a:buClr>
                <a:srgbClr val="FF0000"/>
              </a:buClr>
              <a:buSzPct val="75000"/>
              <a:buFont typeface="Wingdings" panose="05000000000000000000" pitchFamily="2" charset="2"/>
              <a:buChar char="n"/>
            </a:pPr>
            <a:r>
              <a:rPr lang="zh-CN" altLang="en-US" sz="2400" b="1" dirty="0">
                <a:latin typeface="Times New Roman" panose="02020603050405020304" pitchFamily="18" charset="0"/>
                <a:cs typeface="Times New Roman" panose="02020603050405020304" pitchFamily="18" charset="0"/>
              </a:rPr>
              <a:t>增强器二六极组合磁铁滚动角标定</a:t>
            </a:r>
            <a:endParaRPr lang="en-US" altLang="zh-CN" sz="2400" b="1" dirty="0">
              <a:latin typeface="Times New Roman" panose="02020603050405020304" pitchFamily="18" charset="0"/>
              <a:cs typeface="Times New Roman" panose="02020603050405020304" pitchFamily="18" charset="0"/>
            </a:endParaRPr>
          </a:p>
          <a:p>
            <a:pPr marL="857250" lvl="1" indent="-457200">
              <a:lnSpc>
                <a:spcPct val="150000"/>
              </a:lnSpc>
              <a:buClr>
                <a:srgbClr val="FF0000"/>
              </a:buClr>
              <a:buSzPct val="75000"/>
              <a:buFont typeface="Wingdings" panose="05000000000000000000" pitchFamily="2" charset="2"/>
              <a:buChar char="Ø"/>
            </a:pPr>
            <a:r>
              <a:rPr lang="zh-CN" altLang="en-US" sz="2000" b="1" dirty="0">
                <a:latin typeface="Times New Roman" panose="02020603050405020304" pitchFamily="18" charset="0"/>
                <a:cs typeface="Times New Roman" panose="02020603050405020304" pitchFamily="18" charset="0"/>
              </a:rPr>
              <a:t>测量二极铁下极面多点拟合确定磁铁坐标系的</a:t>
            </a:r>
            <a:r>
              <a:rPr lang="en-US" altLang="zh-CN" sz="2000" b="1" dirty="0">
                <a:latin typeface="Times New Roman" panose="02020603050405020304" pitchFamily="18" charset="0"/>
                <a:cs typeface="Times New Roman" panose="02020603050405020304" pitchFamily="18" charset="0"/>
              </a:rPr>
              <a:t>XZ</a:t>
            </a:r>
            <a:r>
              <a:rPr lang="zh-CN" altLang="en-US" sz="2000" b="1" dirty="0">
                <a:latin typeface="Times New Roman" panose="02020603050405020304" pitchFamily="18" charset="0"/>
                <a:cs typeface="Times New Roman" panose="02020603050405020304" pitchFamily="18" charset="0"/>
              </a:rPr>
              <a:t>平面，由于测量误差使得拟合得到的</a:t>
            </a:r>
            <a:r>
              <a:rPr lang="en-US" altLang="zh-CN" sz="2000" b="1" dirty="0">
                <a:latin typeface="Times New Roman" panose="02020603050405020304" pitchFamily="18" charset="0"/>
                <a:cs typeface="Times New Roman" panose="02020603050405020304" pitchFamily="18" charset="0"/>
              </a:rPr>
              <a:t>XZ</a:t>
            </a:r>
            <a:r>
              <a:rPr lang="zh-CN" altLang="en-US" sz="2000" b="1" dirty="0">
                <a:latin typeface="Times New Roman" panose="02020603050405020304" pitchFamily="18" charset="0"/>
                <a:cs typeface="Times New Roman" panose="02020603050405020304" pitchFamily="18" charset="0"/>
              </a:rPr>
              <a:t>面与真实</a:t>
            </a:r>
            <a:r>
              <a:rPr lang="en-US" altLang="zh-CN" sz="2000" b="1" dirty="0">
                <a:latin typeface="Times New Roman" panose="02020603050405020304" pitchFamily="18" charset="0"/>
                <a:cs typeface="Times New Roman" panose="02020603050405020304" pitchFamily="18" charset="0"/>
              </a:rPr>
              <a:t>XZ</a:t>
            </a:r>
            <a:r>
              <a:rPr lang="zh-CN" altLang="en-US" sz="2000" b="1" dirty="0">
                <a:latin typeface="Times New Roman" panose="02020603050405020304" pitchFamily="18" charset="0"/>
                <a:cs typeface="Times New Roman" panose="02020603050405020304" pitchFamily="18" charset="0"/>
              </a:rPr>
              <a:t>面在绕</a:t>
            </a:r>
            <a:r>
              <a:rPr lang="en-US" altLang="zh-CN" sz="2000" b="1" dirty="0">
                <a:latin typeface="Times New Roman" panose="02020603050405020304" pitchFamily="18" charset="0"/>
                <a:cs typeface="Times New Roman" panose="02020603050405020304" pitchFamily="18" charset="0"/>
              </a:rPr>
              <a:t>Z</a:t>
            </a:r>
            <a:r>
              <a:rPr lang="zh-CN" altLang="en-US" sz="2000" b="1" dirty="0">
                <a:latin typeface="Times New Roman" panose="02020603050405020304" pitchFamily="18" charset="0"/>
                <a:cs typeface="Times New Roman" panose="02020603050405020304" pitchFamily="18" charset="0"/>
              </a:rPr>
              <a:t>轴方向有一夹角</a:t>
            </a:r>
            <a:r>
              <a:rPr lang="el-GR" altLang="zh-CN" sz="2000" b="1" dirty="0">
                <a:latin typeface="Times New Roman" panose="02020603050405020304" pitchFamily="18" charset="0"/>
                <a:cs typeface="Times New Roman" panose="02020603050405020304" pitchFamily="18" charset="0"/>
              </a:rPr>
              <a:t>ϴ</a:t>
            </a:r>
            <a:r>
              <a:rPr lang="en-US" altLang="zh-CN" sz="2000" b="1" dirty="0">
                <a:latin typeface="Times New Roman" panose="02020603050405020304" pitchFamily="18" charset="0"/>
                <a:cs typeface="Times New Roman" panose="02020603050405020304" pitchFamily="18" charset="0"/>
              </a:rPr>
              <a:t>z</a:t>
            </a:r>
            <a:r>
              <a:rPr lang="zh-CN" altLang="en-US" sz="2000" b="1" dirty="0">
                <a:latin typeface="Times New Roman" panose="02020603050405020304" pitchFamily="18" charset="0"/>
                <a:cs typeface="Times New Roman" panose="02020603050405020304" pitchFamily="18" charset="0"/>
              </a:rPr>
              <a:t>（滚动角标定误差），可以采用两种方法测量磁铁下极面：</a:t>
            </a:r>
            <a:endParaRPr lang="en-US" altLang="zh-CN" sz="2000" b="1" dirty="0">
              <a:latin typeface="Times New Roman" panose="02020603050405020304" pitchFamily="18" charset="0"/>
              <a:cs typeface="Times New Roman" panose="02020603050405020304" pitchFamily="18" charset="0"/>
            </a:endParaRPr>
          </a:p>
          <a:p>
            <a:pPr marL="1257300" lvl="2" indent="-457200">
              <a:lnSpc>
                <a:spcPct val="150000"/>
              </a:lnSpc>
              <a:buClr>
                <a:srgbClr val="FF0000"/>
              </a:buClr>
              <a:buSzPct val="75000"/>
              <a:buFont typeface="+mj-ea"/>
              <a:buAutoNum type="circleNumDbPlain"/>
            </a:pPr>
            <a:r>
              <a:rPr lang="zh-CN" altLang="en-US" sz="2000" b="1" dirty="0">
                <a:latin typeface="Times New Roman" panose="02020603050405020304" pitchFamily="18" charset="0"/>
                <a:cs typeface="Times New Roman" panose="02020603050405020304" pitchFamily="18" charset="0"/>
              </a:rPr>
              <a:t>三坐标机滚动角标定误差：</a:t>
            </a:r>
            <a:r>
              <a:rPr lang="en-US" altLang="zh-CN" sz="2000" b="1" dirty="0">
                <a:latin typeface="Times New Roman" panose="02020603050405020304" pitchFamily="18" charset="0"/>
                <a:cs typeface="Times New Roman" panose="02020603050405020304" pitchFamily="18" charset="0"/>
              </a:rPr>
              <a:t>0.004mm/0.142m=0.028</a:t>
            </a:r>
            <a:r>
              <a:rPr lang="en-US" altLang="zh-CN" sz="2000" b="1" u="none" strike="noStrike" dirty="0">
                <a:effectLst/>
              </a:rPr>
              <a:t> mrad</a:t>
            </a:r>
          </a:p>
          <a:p>
            <a:pPr marL="1257300" lvl="2" indent="-457200">
              <a:lnSpc>
                <a:spcPct val="150000"/>
              </a:lnSpc>
              <a:buClr>
                <a:srgbClr val="FF0000"/>
              </a:buClr>
              <a:buSzPct val="75000"/>
              <a:buFont typeface="+mj-ea"/>
              <a:buAutoNum type="circleNumDbPlain"/>
            </a:pPr>
            <a:r>
              <a:rPr lang="zh-CN" altLang="en-US" sz="2000" b="1" dirty="0">
                <a:latin typeface="Times New Roman" panose="02020603050405020304" pitchFamily="18" charset="0"/>
                <a:cs typeface="Times New Roman" panose="02020603050405020304" pitchFamily="18" charset="0"/>
              </a:rPr>
              <a:t>跟踪仪滚动角标定误差：</a:t>
            </a:r>
            <a:endParaRPr lang="en-US" altLang="zh-CN" sz="2000" b="1" dirty="0">
              <a:latin typeface="Times New Roman" panose="02020603050405020304" pitchFamily="18" charset="0"/>
              <a:cs typeface="Times New Roman" panose="02020603050405020304" pitchFamily="18" charset="0"/>
            </a:endParaRPr>
          </a:p>
          <a:p>
            <a:pPr marL="800100" lvl="2" indent="0">
              <a:lnSpc>
                <a:spcPct val="150000"/>
              </a:lnSpc>
              <a:buClr>
                <a:srgbClr val="FF0000"/>
              </a:buClr>
              <a:buSzPct val="75000"/>
              <a:buNone/>
            </a:pPr>
            <a:r>
              <a:rPr lang="en-US" altLang="zh-CN" sz="2000" b="1" dirty="0">
                <a:latin typeface="Times New Roman" panose="02020603050405020304" pitchFamily="18" charset="0"/>
                <a:cs typeface="Times New Roman" panose="02020603050405020304" pitchFamily="18" charset="0"/>
              </a:rPr>
              <a:t>       0.02mm/0.142m=0.14</a:t>
            </a:r>
            <a:r>
              <a:rPr lang="en-US" altLang="zh-CN" sz="2000" b="1" u="none" strike="noStrike" dirty="0">
                <a:effectLst/>
              </a:rPr>
              <a:t> mrad</a:t>
            </a:r>
            <a:endParaRPr lang="en-US" altLang="zh-CN" sz="2000" b="1" dirty="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8472263" y="1715937"/>
            <a:ext cx="2736304" cy="2704220"/>
            <a:chOff x="6054560" y="3513606"/>
            <a:chExt cx="2700437" cy="2877849"/>
          </a:xfrm>
        </p:grpSpPr>
        <p:grpSp>
          <p:nvGrpSpPr>
            <p:cNvPr id="14" name="组合 13"/>
            <p:cNvGrpSpPr/>
            <p:nvPr/>
          </p:nvGrpSpPr>
          <p:grpSpPr>
            <a:xfrm>
              <a:off x="6054560" y="3513606"/>
              <a:ext cx="2700437" cy="2877849"/>
              <a:chOff x="5785067" y="3451440"/>
              <a:chExt cx="2700437" cy="2877849"/>
            </a:xfrm>
          </p:grpSpPr>
          <p:pic>
            <p:nvPicPr>
              <p:cNvPr id="16" name="图片 15"/>
              <p:cNvPicPr>
                <a:picLocks noChangeAspect="1"/>
              </p:cNvPicPr>
              <p:nvPr/>
            </p:nvPicPr>
            <p:blipFill>
              <a:blip r:embed="rId3"/>
              <a:stretch>
                <a:fillRect/>
              </a:stretch>
            </p:blipFill>
            <p:spPr>
              <a:xfrm>
                <a:off x="5785067" y="3820772"/>
                <a:ext cx="2692275" cy="2508517"/>
              </a:xfrm>
              <a:prstGeom prst="rect">
                <a:avLst/>
              </a:prstGeom>
            </p:spPr>
          </p:pic>
          <p:cxnSp>
            <p:nvCxnSpPr>
              <p:cNvPr id="17" name="直接箭头连接符 16"/>
              <p:cNvCxnSpPr/>
              <p:nvPr/>
            </p:nvCxnSpPr>
            <p:spPr>
              <a:xfrm flipV="1">
                <a:off x="7032104" y="3645024"/>
                <a:ext cx="0" cy="14401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7021594" y="5085184"/>
                <a:ext cx="114374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7021594" y="3451440"/>
                <a:ext cx="338554"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20" name="文本框 19"/>
              <p:cNvSpPr txBox="1"/>
              <p:nvPr/>
            </p:nvSpPr>
            <p:spPr>
              <a:xfrm>
                <a:off x="8146950" y="4805330"/>
                <a:ext cx="338554"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grpSp>
        <p:sp>
          <p:nvSpPr>
            <p:cNvPr id="15" name="文本框 14"/>
            <p:cNvSpPr txBox="1"/>
            <p:nvPr/>
          </p:nvSpPr>
          <p:spPr>
            <a:xfrm>
              <a:off x="6975867" y="4936798"/>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grpSp>
      <p:cxnSp>
        <p:nvCxnSpPr>
          <p:cNvPr id="4" name="直接连接符 3"/>
          <p:cNvCxnSpPr/>
          <p:nvPr/>
        </p:nvCxnSpPr>
        <p:spPr>
          <a:xfrm>
            <a:off x="8904467" y="5949280"/>
            <a:ext cx="220732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10008130" y="4596009"/>
            <a:ext cx="0" cy="13532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rot="20881188">
            <a:off x="8761334" y="4606510"/>
            <a:ext cx="2207326" cy="1353271"/>
            <a:chOff x="9056867" y="4748409"/>
            <a:chExt cx="2207326" cy="1353271"/>
          </a:xfrm>
        </p:grpSpPr>
        <p:cxnSp>
          <p:nvCxnSpPr>
            <p:cNvPr id="22" name="直接连接符 21"/>
            <p:cNvCxnSpPr/>
            <p:nvPr/>
          </p:nvCxnSpPr>
          <p:spPr>
            <a:xfrm>
              <a:off x="9056867" y="6101680"/>
              <a:ext cx="2207326" cy="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V="1">
              <a:off x="10160530" y="4748409"/>
              <a:ext cx="0" cy="1353271"/>
            </a:xfrm>
            <a:prstGeom prst="straightConnector1">
              <a:avLst/>
            </a:prstGeom>
            <a:ln w="2540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grpSp>
      <p:cxnSp>
        <p:nvCxnSpPr>
          <p:cNvPr id="24" name="直接连接符 23"/>
          <p:cNvCxnSpPr/>
          <p:nvPr/>
        </p:nvCxnSpPr>
        <p:spPr>
          <a:xfrm>
            <a:off x="9336360" y="3335192"/>
            <a:ext cx="0" cy="51587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0128448" y="3335192"/>
            <a:ext cx="0" cy="51587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9336360" y="3789040"/>
            <a:ext cx="792088"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9255350" y="3400313"/>
            <a:ext cx="954107" cy="369332"/>
          </a:xfrm>
          <a:prstGeom prst="rect">
            <a:avLst/>
          </a:prstGeom>
          <a:noFill/>
        </p:spPr>
        <p:txBody>
          <a:bodyPr wrap="none" rtlCol="0">
            <a:spAutoFit/>
          </a:bodyPr>
          <a:lstStyle/>
          <a:p>
            <a:r>
              <a:rPr lang="en-US" altLang="zh-CN" dirty="0">
                <a:solidFill>
                  <a:srgbClr val="FF0000"/>
                </a:solidFill>
              </a:rPr>
              <a:t>0.142m</a:t>
            </a:r>
            <a:endParaRPr lang="zh-CN" altLang="en-US" dirty="0">
              <a:solidFill>
                <a:srgbClr val="FF0000"/>
              </a:solidFill>
            </a:endParaRPr>
          </a:p>
        </p:txBody>
      </p:sp>
      <p:sp>
        <p:nvSpPr>
          <p:cNvPr id="31" name="文本框 30"/>
          <p:cNvSpPr txBox="1"/>
          <p:nvPr/>
        </p:nvSpPr>
        <p:spPr>
          <a:xfrm>
            <a:off x="11160440" y="5779499"/>
            <a:ext cx="710451" cy="369332"/>
          </a:xfrm>
          <a:prstGeom prst="rect">
            <a:avLst/>
          </a:prstGeom>
          <a:noFill/>
        </p:spPr>
        <p:txBody>
          <a:bodyPr wrap="none" rtlCol="0">
            <a:spAutoFit/>
          </a:bodyPr>
          <a:lstStyle/>
          <a:p>
            <a:r>
              <a:rPr lang="en-US" altLang="zh-CN" dirty="0">
                <a:solidFill>
                  <a:srgbClr val="FF0000"/>
                </a:solidFill>
              </a:rPr>
              <a:t>XZ</a:t>
            </a:r>
            <a:r>
              <a:rPr lang="zh-CN" altLang="en-US" dirty="0">
                <a:solidFill>
                  <a:srgbClr val="FF0000"/>
                </a:solidFill>
              </a:rPr>
              <a:t>面</a:t>
            </a:r>
          </a:p>
        </p:txBody>
      </p:sp>
      <p:sp>
        <p:nvSpPr>
          <p:cNvPr id="32" name="文本框 31"/>
          <p:cNvSpPr txBox="1"/>
          <p:nvPr/>
        </p:nvSpPr>
        <p:spPr>
          <a:xfrm>
            <a:off x="9724545" y="4439239"/>
            <a:ext cx="343051" cy="347049"/>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33" name="弧形 32"/>
          <p:cNvSpPr/>
          <p:nvPr/>
        </p:nvSpPr>
        <p:spPr>
          <a:xfrm rot="1316792">
            <a:off x="10491982" y="5809059"/>
            <a:ext cx="204642" cy="239612"/>
          </a:xfrm>
          <a:prstGeom prst="arc">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文本框 36"/>
          <p:cNvSpPr txBox="1"/>
          <p:nvPr/>
        </p:nvSpPr>
        <p:spPr>
          <a:xfrm>
            <a:off x="10726060" y="5653289"/>
            <a:ext cx="511483" cy="369332"/>
          </a:xfrm>
          <a:prstGeom prst="rect">
            <a:avLst/>
          </a:prstGeom>
          <a:noFill/>
        </p:spPr>
        <p:txBody>
          <a:bodyPr wrap="square">
            <a:spAutoFit/>
          </a:bodyPr>
          <a:lstStyle/>
          <a:p>
            <a:r>
              <a:rPr lang="el-GR" altLang="zh-CN" sz="1800" dirty="0">
                <a:solidFill>
                  <a:srgbClr val="FF0000"/>
                </a:solidFill>
                <a:latin typeface="Times New Roman" panose="02020603050405020304" pitchFamily="18" charset="0"/>
                <a:cs typeface="Times New Roman" panose="02020603050405020304" pitchFamily="18" charset="0"/>
              </a:rPr>
              <a:t>ϴ</a:t>
            </a:r>
            <a:r>
              <a:rPr lang="en-US" altLang="zh-CN" sz="1800" dirty="0">
                <a:solidFill>
                  <a:srgbClr val="FF0000"/>
                </a:solidFill>
                <a:latin typeface="Times New Roman" panose="02020603050405020304" pitchFamily="18" charset="0"/>
                <a:cs typeface="Times New Roman" panose="02020603050405020304" pitchFamily="18" charset="0"/>
              </a:rPr>
              <a:t>1</a:t>
            </a:r>
            <a:endParaRPr lang="zh-CN" altLang="en-US"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1"/>
          <p:cNvSpPr>
            <a:spLocks noGrp="1"/>
          </p:cNvSpPr>
          <p:nvPr>
            <p:ph type="sldNum" sz="quarter" idx="12"/>
          </p:nvPr>
        </p:nvSpPr>
        <p:spPr>
          <a:xfrm>
            <a:off x="9426545" y="6435436"/>
            <a:ext cx="2133600" cy="365125"/>
          </a:xfrm>
        </p:spPr>
        <p:txBody>
          <a:bodyPr/>
          <a:lstStyle/>
          <a:p>
            <a:pPr>
              <a:defRPr/>
            </a:pPr>
            <a:fld id="{521683DF-D507-43F4-81CB-95BA739AB1EA}" type="slidenum">
              <a:rPr lang="zh-CN" altLang="en-US" smtClean="0"/>
              <a:t>16</a:t>
            </a:fld>
            <a:endParaRPr lang="zh-CN" altLang="en-US" dirty="0"/>
          </a:p>
        </p:txBody>
      </p:sp>
      <p:sp>
        <p:nvSpPr>
          <p:cNvPr id="34" name="内容占位符 2"/>
          <p:cNvSpPr>
            <a:spLocks noGrp="1"/>
          </p:cNvSpPr>
          <p:nvPr>
            <p:ph idx="1"/>
          </p:nvPr>
        </p:nvSpPr>
        <p:spPr>
          <a:xfrm>
            <a:off x="1048668" y="1104080"/>
            <a:ext cx="7214982" cy="1581992"/>
          </a:xfrm>
        </p:spPr>
        <p:txBody>
          <a:bodyPr>
            <a:noAutofit/>
          </a:bodyPr>
          <a:lstStyle/>
          <a:p>
            <a:pPr>
              <a:lnSpc>
                <a:spcPct val="100000"/>
              </a:lnSpc>
              <a:buClr>
                <a:srgbClr val="FF0000"/>
              </a:buClr>
              <a:buSzPct val="75000"/>
              <a:buFont typeface="Wingdings" panose="05000000000000000000" pitchFamily="2" charset="2"/>
              <a:buChar char="l"/>
            </a:pPr>
            <a:r>
              <a:rPr lang="zh-CN" altLang="en-US" sz="2400" dirty="0">
                <a:latin typeface="Times New Roman" panose="02020603050405020304" pitchFamily="18" charset="0"/>
                <a:cs typeface="Times New Roman" panose="02020603050405020304" pitchFamily="18" charset="0"/>
              </a:rPr>
              <a:t>增强器二六极组合磁铁在隧道中的安装准直误差</a:t>
            </a:r>
            <a:endParaRPr lang="en-US" altLang="zh-CN" sz="2400" dirty="0">
              <a:latin typeface="Times New Roman" panose="02020603050405020304" pitchFamily="18" charset="0"/>
              <a:cs typeface="Times New Roman" panose="02020603050405020304" pitchFamily="18" charset="0"/>
            </a:endParaRPr>
          </a:p>
          <a:p>
            <a:pPr marL="857250" lvl="1" indent="-457200">
              <a:buClr>
                <a:srgbClr val="FF0000"/>
              </a:buClr>
              <a:buSzPct val="75000"/>
              <a:buFont typeface="Wingdings" panose="05000000000000000000" pitchFamily="2" charset="2"/>
              <a:buChar char="Ø"/>
            </a:pPr>
            <a:r>
              <a:rPr lang="zh-CN" altLang="en-US" sz="2000" dirty="0">
                <a:latin typeface="Times New Roman" panose="02020603050405020304" pitchFamily="18" charset="0"/>
                <a:cs typeface="Times New Roman" panose="02020603050405020304" pitchFamily="18" charset="0"/>
              </a:rPr>
              <a:t>影响磁铁在隧道中准直精度的因素有：磁铁标定误差、磁铁位置测量误差、准直调整偏差。</a:t>
            </a:r>
            <a:endParaRPr lang="en-US" altLang="zh-CN" sz="2000" dirty="0">
              <a:latin typeface="Times New Roman" panose="02020603050405020304" pitchFamily="18" charset="0"/>
              <a:cs typeface="Times New Roman" panose="02020603050405020304" pitchFamily="18" charset="0"/>
            </a:endParaRPr>
          </a:p>
        </p:txBody>
      </p:sp>
      <p:graphicFrame>
        <p:nvGraphicFramePr>
          <p:cNvPr id="35" name="表格 34"/>
          <p:cNvGraphicFramePr>
            <a:graphicFrameLocks noGrp="1"/>
          </p:cNvGraphicFramePr>
          <p:nvPr/>
        </p:nvGraphicFramePr>
        <p:xfrm>
          <a:off x="1228010" y="2852019"/>
          <a:ext cx="7764048" cy="1381760"/>
        </p:xfrm>
        <a:graphic>
          <a:graphicData uri="http://schemas.openxmlformats.org/drawingml/2006/table">
            <a:tbl>
              <a:tblPr firstRow="1" bandRow="1">
                <a:tableStyleId>{5C22544A-7EE6-4342-B048-85BDC9FD1C3A}</a:tableStyleId>
              </a:tblPr>
              <a:tblGrid>
                <a:gridCol w="1708041">
                  <a:extLst>
                    <a:ext uri="{9D8B030D-6E8A-4147-A177-3AD203B41FA5}">
                      <a16:colId xmlns:a16="http://schemas.microsoft.com/office/drawing/2014/main" val="20000"/>
                    </a:ext>
                  </a:extLst>
                </a:gridCol>
                <a:gridCol w="1708041">
                  <a:extLst>
                    <a:ext uri="{9D8B030D-6E8A-4147-A177-3AD203B41FA5}">
                      <a16:colId xmlns:a16="http://schemas.microsoft.com/office/drawing/2014/main" val="20001"/>
                    </a:ext>
                  </a:extLst>
                </a:gridCol>
                <a:gridCol w="1649143">
                  <a:extLst>
                    <a:ext uri="{9D8B030D-6E8A-4147-A177-3AD203B41FA5}">
                      <a16:colId xmlns:a16="http://schemas.microsoft.com/office/drawing/2014/main" val="20002"/>
                    </a:ext>
                  </a:extLst>
                </a:gridCol>
                <a:gridCol w="1413551">
                  <a:extLst>
                    <a:ext uri="{9D8B030D-6E8A-4147-A177-3AD203B41FA5}">
                      <a16:colId xmlns:a16="http://schemas.microsoft.com/office/drawing/2014/main" val="20003"/>
                    </a:ext>
                  </a:extLst>
                </a:gridCol>
                <a:gridCol w="1285272">
                  <a:extLst>
                    <a:ext uri="{9D8B030D-6E8A-4147-A177-3AD203B41FA5}">
                      <a16:colId xmlns:a16="http://schemas.microsoft.com/office/drawing/2014/main" val="20004"/>
                    </a:ext>
                  </a:extLst>
                </a:gridCol>
              </a:tblGrid>
              <a:tr h="243804">
                <a:tc>
                  <a:txBody>
                    <a:bodyPr/>
                    <a:lstStyle/>
                    <a:p>
                      <a:pPr algn="ctr"/>
                      <a:endParaRPr lang="zh-CN" altLang="en-US" dirty="0"/>
                    </a:p>
                  </a:txBody>
                  <a:tcPr/>
                </a:tc>
                <a:tc>
                  <a:txBody>
                    <a:bodyPr/>
                    <a:lstStyle/>
                    <a:p>
                      <a:pPr algn="ctr"/>
                      <a:r>
                        <a:rPr lang="zh-CN" altLang="en-US" dirty="0"/>
                        <a:t>标定</a:t>
                      </a:r>
                      <a:r>
                        <a:rPr lang="en-US" altLang="zh-CN" dirty="0"/>
                        <a:t>/mm</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dirty="0"/>
                        <a:t>测量</a:t>
                      </a:r>
                      <a:r>
                        <a:rPr lang="en-US" altLang="zh-CN" dirty="0"/>
                        <a:t>/mm</a:t>
                      </a:r>
                      <a:endParaRPr lang="zh-CN" altLang="en-US" dirty="0"/>
                    </a:p>
                  </a:txBody>
                  <a:tcPr/>
                </a:tc>
                <a:tc>
                  <a:txBody>
                    <a:bodyPr/>
                    <a:lstStyle/>
                    <a:p>
                      <a:pPr algn="ctr"/>
                      <a:r>
                        <a:rPr lang="zh-CN" altLang="en-US" dirty="0"/>
                        <a:t>调整</a:t>
                      </a:r>
                      <a:r>
                        <a:rPr lang="en-US" altLang="zh-CN" dirty="0"/>
                        <a:t> /mm</a:t>
                      </a:r>
                      <a:endParaRPr lang="zh-CN" altLang="en-US" dirty="0"/>
                    </a:p>
                  </a:txBody>
                  <a:tcPr/>
                </a:tc>
                <a:tc>
                  <a:txBody>
                    <a:bodyPr/>
                    <a:lstStyle/>
                    <a:p>
                      <a:pPr algn="ctr"/>
                      <a:r>
                        <a:rPr lang="zh-CN" altLang="en-US" dirty="0"/>
                        <a:t>总误差</a:t>
                      </a:r>
                      <a:r>
                        <a:rPr lang="en-US" altLang="zh-CN" dirty="0"/>
                        <a:t>/mm</a:t>
                      </a:r>
                    </a:p>
                  </a:txBody>
                  <a:tcPr/>
                </a:tc>
                <a:extLst>
                  <a:ext uri="{0D108BD9-81ED-4DB2-BD59-A6C34878D82A}">
                    <a16:rowId xmlns:a16="http://schemas.microsoft.com/office/drawing/2014/main" val="10000"/>
                  </a:ext>
                </a:extLst>
              </a:tr>
              <a:tr h="370840">
                <a:tc>
                  <a:txBody>
                    <a:bodyPr/>
                    <a:lstStyle/>
                    <a:p>
                      <a:pPr algn="ctr"/>
                      <a:r>
                        <a:rPr lang="zh-CN" altLang="en-US" dirty="0"/>
                        <a:t>三坐标机标定</a:t>
                      </a:r>
                    </a:p>
                  </a:txBody>
                  <a:tcPr/>
                </a:tc>
                <a:tc>
                  <a:txBody>
                    <a:bodyPr/>
                    <a:lstStyle/>
                    <a:p>
                      <a:pPr algn="ctr"/>
                      <a:r>
                        <a:rPr lang="en-US" altLang="zh-CN" dirty="0"/>
                        <a:t>0.181</a:t>
                      </a:r>
                      <a:endParaRPr lang="zh-CN" altLang="en-US" dirty="0"/>
                    </a:p>
                  </a:txBody>
                  <a:tcPr/>
                </a:tc>
                <a:tc>
                  <a:txBody>
                    <a:bodyPr/>
                    <a:lstStyle/>
                    <a:p>
                      <a:pPr algn="ctr"/>
                      <a:r>
                        <a:rPr lang="en-US" altLang="zh-CN" dirty="0"/>
                        <a:t>0.05</a:t>
                      </a:r>
                      <a:endParaRPr lang="zh-CN" altLang="en-US" dirty="0"/>
                    </a:p>
                  </a:txBody>
                  <a:tcPr/>
                </a:tc>
                <a:tc>
                  <a:txBody>
                    <a:bodyPr/>
                    <a:lstStyle/>
                    <a:p>
                      <a:pPr algn="ctr"/>
                      <a:r>
                        <a:rPr lang="en-US" altLang="zh-CN" dirty="0"/>
                        <a:t>0.05</a:t>
                      </a:r>
                      <a:endParaRPr lang="zh-CN" altLang="en-US" dirty="0"/>
                    </a:p>
                  </a:txBody>
                  <a:tcPr/>
                </a:tc>
                <a:tc>
                  <a:txBody>
                    <a:bodyPr/>
                    <a:lstStyle/>
                    <a:p>
                      <a:pPr algn="ctr"/>
                      <a:r>
                        <a:rPr lang="en-US" altLang="zh-CN" b="1" dirty="0"/>
                        <a:t>0.194</a:t>
                      </a:r>
                      <a:endParaRPr lang="zh-CN" altLang="en-US" b="1" dirty="0"/>
                    </a:p>
                  </a:txBody>
                  <a:tcPr/>
                </a:tc>
                <a:extLst>
                  <a:ext uri="{0D108BD9-81ED-4DB2-BD59-A6C34878D82A}">
                    <a16:rowId xmlns:a16="http://schemas.microsoft.com/office/drawing/2014/main" val="10001"/>
                  </a:ext>
                </a:extLst>
              </a:tr>
              <a:tr h="370840">
                <a:tc>
                  <a:txBody>
                    <a:bodyPr/>
                    <a:lstStyle/>
                    <a:p>
                      <a:pPr algn="ctr"/>
                      <a:r>
                        <a:rPr lang="zh-CN" altLang="en-US" dirty="0"/>
                        <a:t>跟踪仪标定</a:t>
                      </a:r>
                    </a:p>
                  </a:txBody>
                  <a:tcPr/>
                </a:tc>
                <a:tc>
                  <a:txBody>
                    <a:bodyPr/>
                    <a:lstStyle/>
                    <a:p>
                      <a:pPr algn="ctr"/>
                      <a:r>
                        <a:rPr lang="en-US" altLang="zh-CN" dirty="0"/>
                        <a:t>0.187</a:t>
                      </a:r>
                      <a:endParaRPr lang="zh-CN" altLang="en-US" dirty="0"/>
                    </a:p>
                  </a:txBody>
                  <a:tcPr/>
                </a:tc>
                <a:tc>
                  <a:txBody>
                    <a:bodyPr/>
                    <a:lstStyle/>
                    <a:p>
                      <a:pPr algn="ctr"/>
                      <a:r>
                        <a:rPr lang="en-US" altLang="zh-CN" dirty="0"/>
                        <a:t>0.05</a:t>
                      </a:r>
                      <a:endParaRPr lang="zh-CN" altLang="en-US" dirty="0"/>
                    </a:p>
                  </a:txBody>
                  <a:tcPr/>
                </a:tc>
                <a:tc>
                  <a:txBody>
                    <a:bodyPr/>
                    <a:lstStyle/>
                    <a:p>
                      <a:pPr algn="ctr"/>
                      <a:r>
                        <a:rPr lang="en-US" altLang="zh-CN" dirty="0"/>
                        <a:t>0.05</a:t>
                      </a:r>
                      <a:endParaRPr lang="zh-CN" altLang="en-US" dirty="0"/>
                    </a:p>
                  </a:txBody>
                  <a:tcPr/>
                </a:tc>
                <a:tc>
                  <a:txBody>
                    <a:bodyPr/>
                    <a:lstStyle/>
                    <a:p>
                      <a:pPr algn="ctr"/>
                      <a:r>
                        <a:rPr lang="en-US" altLang="zh-CN" b="1" dirty="0"/>
                        <a:t>0.2</a:t>
                      </a:r>
                      <a:endParaRPr lang="zh-CN" altLang="en-US" b="1" dirty="0"/>
                    </a:p>
                  </a:txBody>
                  <a:tcPr/>
                </a:tc>
                <a:extLst>
                  <a:ext uri="{0D108BD9-81ED-4DB2-BD59-A6C34878D82A}">
                    <a16:rowId xmlns:a16="http://schemas.microsoft.com/office/drawing/2014/main" val="10002"/>
                  </a:ext>
                </a:extLst>
              </a:tr>
            </a:tbl>
          </a:graphicData>
        </a:graphic>
      </p:graphicFrame>
      <p:sp>
        <p:nvSpPr>
          <p:cNvPr id="36" name="内容占位符 2"/>
          <p:cNvSpPr txBox="1"/>
          <p:nvPr/>
        </p:nvSpPr>
        <p:spPr bwMode="auto">
          <a:xfrm>
            <a:off x="1228010" y="2307236"/>
            <a:ext cx="6557094" cy="63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0" lvl="1" indent="-457200">
              <a:lnSpc>
                <a:spcPct val="150000"/>
              </a:lnSpc>
              <a:buClr>
                <a:srgbClr val="FF0000"/>
              </a:buClr>
              <a:buSzPct val="75000"/>
              <a:buFont typeface="+mj-lt"/>
              <a:buAutoNum type="arabicPeriod"/>
            </a:pPr>
            <a:r>
              <a:rPr lang="zh-CN" altLang="en-US" sz="2000" dirty="0">
                <a:latin typeface="Times New Roman" panose="02020603050405020304" pitchFamily="18" charset="0"/>
                <a:cs typeface="Times New Roman" panose="02020603050405020304" pitchFamily="18" charset="0"/>
              </a:rPr>
              <a:t>相邻磁铁间磁中心横向、高程准直精度</a:t>
            </a:r>
          </a:p>
        </p:txBody>
      </p:sp>
      <p:sp>
        <p:nvSpPr>
          <p:cNvPr id="39" name="内容占位符 2"/>
          <p:cNvSpPr txBox="1"/>
          <p:nvPr/>
        </p:nvSpPr>
        <p:spPr bwMode="auto">
          <a:xfrm>
            <a:off x="1232039" y="4411505"/>
            <a:ext cx="8075557" cy="154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0" lvl="1" indent="-457200">
              <a:lnSpc>
                <a:spcPct val="150000"/>
              </a:lnSpc>
              <a:buClr>
                <a:srgbClr val="FF0000"/>
              </a:buClr>
              <a:buSzPct val="75000"/>
              <a:buFont typeface="+mj-lt"/>
              <a:buAutoNum type="arabicPeriod" startAt="2"/>
            </a:pPr>
            <a:r>
              <a:rPr lang="zh-CN" altLang="en-US" sz="2000" dirty="0">
                <a:latin typeface="Times New Roman" panose="02020603050405020304" pitchFamily="18" charset="0"/>
                <a:cs typeface="Times New Roman" panose="02020603050405020304" pitchFamily="18" charset="0"/>
              </a:rPr>
              <a:t>磁铁滚动角准直精度</a:t>
            </a:r>
            <a:endParaRPr lang="en-US" altLang="zh-CN" sz="2000" dirty="0">
              <a:latin typeface="Times New Roman" panose="02020603050405020304" pitchFamily="18" charset="0"/>
              <a:cs typeface="Times New Roman" panose="02020603050405020304" pitchFamily="18" charset="0"/>
            </a:endParaRPr>
          </a:p>
          <a:p>
            <a:pPr marL="857250" lvl="1" indent="-457200">
              <a:lnSpc>
                <a:spcPct val="150000"/>
              </a:lnSpc>
              <a:buClr>
                <a:srgbClr val="FF0000"/>
              </a:buClr>
              <a:buSzPct val="75000"/>
              <a:buFont typeface="Wingdings" panose="05000000000000000000" pitchFamily="2" charset="2"/>
              <a:buChar char="Ø"/>
            </a:pPr>
            <a:r>
              <a:rPr lang="zh-CN" altLang="en-US" sz="2000" dirty="0">
                <a:latin typeface="Times New Roman" panose="02020603050405020304" pitchFamily="18" charset="0"/>
                <a:cs typeface="Times New Roman" panose="02020603050405020304" pitchFamily="18" charset="0"/>
              </a:rPr>
              <a:t>隧道中准直：磁铁横向两靶标点跟踪仪高差测量精度</a:t>
            </a:r>
            <a:r>
              <a:rPr lang="en-US" altLang="zh-CN" sz="2000" dirty="0">
                <a:latin typeface="Times New Roman" panose="02020603050405020304" pitchFamily="18" charset="0"/>
                <a:cs typeface="Times New Roman" panose="02020603050405020304" pitchFamily="18" charset="0"/>
              </a:rPr>
              <a:t>0.05mm</a:t>
            </a:r>
            <a:r>
              <a:rPr lang="zh-CN" altLang="en-US" sz="2000" dirty="0">
                <a:latin typeface="Times New Roman" panose="02020603050405020304" pitchFamily="18" charset="0"/>
                <a:cs typeface="Times New Roman" panose="02020603050405020304" pitchFamily="18" charset="0"/>
              </a:rPr>
              <a:t>，磁铁横向两靶标点高程调整偏差</a:t>
            </a:r>
            <a:r>
              <a:rPr lang="en-US" altLang="zh-CN" sz="2000" dirty="0">
                <a:latin typeface="Times New Roman" panose="02020603050405020304" pitchFamily="18" charset="0"/>
                <a:cs typeface="Times New Roman" panose="02020603050405020304" pitchFamily="18" charset="0"/>
              </a:rPr>
              <a:t>0.05mm</a:t>
            </a:r>
            <a:r>
              <a:rPr lang="zh-CN" altLang="en-US" sz="2000" dirty="0">
                <a:latin typeface="Times New Roman" panose="02020603050405020304" pitchFamily="18" charset="0"/>
                <a:cs typeface="Times New Roman" panose="02020603050405020304" pitchFamily="18" charset="0"/>
              </a:rPr>
              <a:t>。则该两点高差中误差</a:t>
            </a:r>
            <a:r>
              <a:rPr lang="en-US" altLang="zh-CN" sz="2000" dirty="0">
                <a:latin typeface="Times New Roman" panose="02020603050405020304" pitchFamily="18" charset="0"/>
                <a:cs typeface="Times New Roman" panose="02020603050405020304" pitchFamily="18" charset="0"/>
              </a:rPr>
              <a:t>0.071mm</a:t>
            </a:r>
            <a:r>
              <a:rPr lang="zh-CN" altLang="en-US" sz="2000" dirty="0">
                <a:latin typeface="Times New Roman" panose="02020603050405020304" pitchFamily="18" charset="0"/>
                <a:cs typeface="Times New Roman" panose="02020603050405020304" pitchFamily="18" charset="0"/>
              </a:rPr>
              <a:t>。由此造成滚动角中误差：</a:t>
            </a:r>
            <a:r>
              <a:rPr lang="en-US" altLang="zh-CN" sz="2000" dirty="0">
                <a:latin typeface="Times New Roman" panose="02020603050405020304" pitchFamily="18" charset="0"/>
                <a:cs typeface="Times New Roman" panose="02020603050405020304" pitchFamily="18" charset="0"/>
              </a:rPr>
              <a:t>0.071/0.28=0.254mrad</a:t>
            </a:r>
            <a:r>
              <a:rPr lang="zh-CN" altLang="en-US" sz="2000" dirty="0">
                <a:latin typeface="Times New Roman" panose="02020603050405020304" pitchFamily="18" charset="0"/>
                <a:cs typeface="Times New Roman" panose="02020603050405020304" pitchFamily="18" charset="0"/>
              </a:rPr>
              <a:t>。</a:t>
            </a:r>
          </a:p>
        </p:txBody>
      </p:sp>
      <p:grpSp>
        <p:nvGrpSpPr>
          <p:cNvPr id="8" name="组合 7"/>
          <p:cNvGrpSpPr/>
          <p:nvPr/>
        </p:nvGrpSpPr>
        <p:grpSpPr>
          <a:xfrm>
            <a:off x="9426545" y="1895076"/>
            <a:ext cx="2476873" cy="3495233"/>
            <a:chOff x="9326630" y="593362"/>
            <a:chExt cx="2476873" cy="3495233"/>
          </a:xfrm>
        </p:grpSpPr>
        <p:grpSp>
          <p:nvGrpSpPr>
            <p:cNvPr id="55" name="组合 54"/>
            <p:cNvGrpSpPr/>
            <p:nvPr/>
          </p:nvGrpSpPr>
          <p:grpSpPr>
            <a:xfrm>
              <a:off x="9326630" y="593362"/>
              <a:ext cx="2357925" cy="3495233"/>
              <a:chOff x="8472264" y="1052736"/>
              <a:chExt cx="2844800" cy="4347905"/>
            </a:xfrm>
          </p:grpSpPr>
          <p:pic>
            <p:nvPicPr>
              <p:cNvPr id="56" name="图片 55"/>
              <p:cNvPicPr>
                <a:picLocks noChangeAspect="1"/>
              </p:cNvPicPr>
              <p:nvPr/>
            </p:nvPicPr>
            <p:blipFill>
              <a:blip r:embed="rId3"/>
              <a:stretch>
                <a:fillRect/>
              </a:stretch>
            </p:blipFill>
            <p:spPr>
              <a:xfrm>
                <a:off x="8472264" y="1052736"/>
                <a:ext cx="2844800" cy="4347905"/>
              </a:xfrm>
              <a:prstGeom prst="rect">
                <a:avLst/>
              </a:prstGeom>
            </p:spPr>
          </p:pic>
          <p:cxnSp>
            <p:nvCxnSpPr>
              <p:cNvPr id="57" name="直接连接符 56"/>
              <p:cNvCxnSpPr/>
              <p:nvPr/>
            </p:nvCxnSpPr>
            <p:spPr>
              <a:xfrm>
                <a:off x="8976320" y="2132856"/>
                <a:ext cx="0" cy="64807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0597779" y="2132856"/>
                <a:ext cx="0" cy="64807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8976320" y="2204864"/>
                <a:ext cx="1621459"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文本框 59"/>
              <p:cNvSpPr txBox="1"/>
              <p:nvPr/>
            </p:nvSpPr>
            <p:spPr>
              <a:xfrm>
                <a:off x="9263339" y="1843732"/>
                <a:ext cx="825867" cy="369332"/>
              </a:xfrm>
              <a:prstGeom prst="rect">
                <a:avLst/>
              </a:prstGeom>
              <a:noFill/>
            </p:spPr>
            <p:txBody>
              <a:bodyPr wrap="none" rtlCol="0">
                <a:spAutoFit/>
              </a:bodyPr>
              <a:lstStyle/>
              <a:p>
                <a:r>
                  <a:rPr lang="en-US" altLang="zh-CN" dirty="0">
                    <a:solidFill>
                      <a:srgbClr val="FF0000"/>
                    </a:solidFill>
                  </a:rPr>
                  <a:t>0.28m</a:t>
                </a:r>
                <a:endParaRPr lang="zh-CN" altLang="en-US" dirty="0">
                  <a:solidFill>
                    <a:srgbClr val="FF0000"/>
                  </a:solidFill>
                </a:endParaRPr>
              </a:p>
            </p:txBody>
          </p:sp>
        </p:grpSp>
        <p:grpSp>
          <p:nvGrpSpPr>
            <p:cNvPr id="61" name="组合 60"/>
            <p:cNvGrpSpPr/>
            <p:nvPr/>
          </p:nvGrpSpPr>
          <p:grpSpPr>
            <a:xfrm>
              <a:off x="10120803" y="1558984"/>
              <a:ext cx="1682700" cy="1124751"/>
              <a:chOff x="7429524" y="140577"/>
              <a:chExt cx="1682700" cy="1124751"/>
            </a:xfrm>
          </p:grpSpPr>
          <p:sp>
            <p:nvSpPr>
              <p:cNvPr id="19" name="文本框 18"/>
              <p:cNvSpPr txBox="1"/>
              <p:nvPr/>
            </p:nvSpPr>
            <p:spPr>
              <a:xfrm>
                <a:off x="7764722" y="140577"/>
                <a:ext cx="312684" cy="302885"/>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20" name="文本框 19"/>
              <p:cNvSpPr txBox="1"/>
              <p:nvPr/>
            </p:nvSpPr>
            <p:spPr>
              <a:xfrm>
                <a:off x="8799540" y="962443"/>
                <a:ext cx="312684" cy="302885"/>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cxnSp>
            <p:nvCxnSpPr>
              <p:cNvPr id="51" name="直接箭头连接符 50"/>
              <p:cNvCxnSpPr/>
              <p:nvPr/>
            </p:nvCxnSpPr>
            <p:spPr>
              <a:xfrm flipV="1">
                <a:off x="7730364" y="250435"/>
                <a:ext cx="0" cy="8665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a:off x="7720657" y="1117006"/>
                <a:ext cx="105634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7429524" y="944334"/>
                <a:ext cx="300840" cy="302885"/>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grpSp>
      </p:grpSp>
      <p:sp>
        <p:nvSpPr>
          <p:cNvPr id="48" name="标题 3"/>
          <p:cNvSpPr>
            <a:spLocks noGrp="1"/>
          </p:cNvSpPr>
          <p:nvPr>
            <p:ph type="title"/>
          </p:nvPr>
        </p:nvSpPr>
        <p:spPr>
          <a:xfrm>
            <a:off x="407368" y="187617"/>
            <a:ext cx="10763325" cy="725470"/>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增强器二六极组合磁铁六极场磁中心偏差</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17</a:t>
            </a:fld>
            <a:endParaRPr lang="zh-CN" altLang="en-US" dirty="0"/>
          </a:p>
        </p:txBody>
      </p:sp>
      <p:sp>
        <p:nvSpPr>
          <p:cNvPr id="41" name="标题 3"/>
          <p:cNvSpPr>
            <a:spLocks noGrp="1"/>
          </p:cNvSpPr>
          <p:nvPr>
            <p:ph type="title"/>
          </p:nvPr>
        </p:nvSpPr>
        <p:spPr>
          <a:xfrm>
            <a:off x="407368" y="187617"/>
            <a:ext cx="10763325" cy="725470"/>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增强器二六极组合磁铁六极场磁中心偏差</a:t>
            </a:r>
          </a:p>
        </p:txBody>
      </p:sp>
      <p:sp>
        <p:nvSpPr>
          <p:cNvPr id="13" name="内容占位符 2"/>
          <p:cNvSpPr txBox="1"/>
          <p:nvPr/>
        </p:nvSpPr>
        <p:spPr>
          <a:xfrm>
            <a:off x="1055440" y="1268450"/>
            <a:ext cx="8080333" cy="2952326"/>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anose="05000000000000000000" pitchFamily="2" charset="2"/>
              <a:buChar char="n"/>
              <a:defRPr sz="2400" b="0" kern="1200" baseline="0">
                <a:solidFill>
                  <a:schemeClr val="tx1"/>
                </a:solidFill>
                <a:latin typeface="Arial" panose="020B0604020202020204" pitchFamily="34" charset="0"/>
                <a:ea typeface="微软雅黑" panose="020B0503020204020204"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0" lvl="1" indent="-457200">
              <a:lnSpc>
                <a:spcPct val="150000"/>
              </a:lnSpc>
              <a:buClr>
                <a:srgbClr val="FF0000"/>
              </a:buClr>
              <a:buSzPct val="75000"/>
            </a:pPr>
            <a:r>
              <a:rPr lang="zh-CN" altLang="en-US" dirty="0">
                <a:latin typeface="Times New Roman" panose="02020603050405020304" pitchFamily="18" charset="0"/>
                <a:cs typeface="Times New Roman" panose="02020603050405020304" pitchFamily="18" charset="0"/>
              </a:rPr>
              <a:t>磁铁滚动角准直误差（标定</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隧道准直）</a:t>
            </a:r>
            <a:endParaRPr lang="en-US" altLang="zh-CN" dirty="0">
              <a:latin typeface="Times New Roman" panose="02020603050405020304" pitchFamily="18" charset="0"/>
              <a:cs typeface="Times New Roman" panose="02020603050405020304" pitchFamily="18" charset="0"/>
            </a:endParaRPr>
          </a:p>
          <a:p>
            <a:pPr marL="1257300" lvl="2" indent="-457200">
              <a:lnSpc>
                <a:spcPct val="150000"/>
              </a:lnSpc>
              <a:buClr>
                <a:srgbClr val="FF0000"/>
              </a:buClr>
              <a:buSzPct val="75000"/>
              <a:buFont typeface="+mj-ea"/>
              <a:buAutoNum type="circleNumDbPlain"/>
            </a:pPr>
            <a:r>
              <a:rPr lang="zh-CN" altLang="en-US" sz="2000" dirty="0">
                <a:latin typeface="Times New Roman" panose="02020603050405020304" pitchFamily="18" charset="0"/>
                <a:cs typeface="Times New Roman" panose="02020603050405020304" pitchFamily="18" charset="0"/>
              </a:rPr>
              <a:t>三坐标机标定滚动角情况</a:t>
            </a:r>
            <a:r>
              <a:rPr lang="en-US" altLang="zh-CN" sz="2000" dirty="0">
                <a:latin typeface="Times New Roman" panose="02020603050405020304" pitchFamily="18" charset="0"/>
                <a:cs typeface="Times New Roman" panose="02020603050405020304" pitchFamily="18" charset="0"/>
              </a:rPr>
              <a:t>:</a:t>
            </a:r>
          </a:p>
          <a:p>
            <a:pPr marL="1257300" lvl="2" indent="-457200">
              <a:lnSpc>
                <a:spcPct val="150000"/>
              </a:lnSpc>
              <a:buClr>
                <a:srgbClr val="FF0000"/>
              </a:buClr>
              <a:buSzPct val="75000"/>
              <a:buFont typeface="+mj-ea"/>
              <a:buAutoNum type="circleNumDbPlain"/>
            </a:pPr>
            <a:r>
              <a:rPr lang="zh-CN" altLang="en-US" sz="2000" dirty="0">
                <a:latin typeface="Times New Roman" panose="02020603050405020304" pitchFamily="18" charset="0"/>
                <a:cs typeface="Times New Roman" panose="02020603050405020304" pitchFamily="18" charset="0"/>
              </a:rPr>
              <a:t>跟踪仪标定滚动角情况</a:t>
            </a:r>
            <a:r>
              <a:rPr lang="en-US" altLang="zh-CN" sz="2000" dirty="0">
                <a:latin typeface="Times New Roman" panose="02020603050405020304" pitchFamily="18" charset="0"/>
                <a:cs typeface="Times New Roman" panose="02020603050405020304" pitchFamily="18" charset="0"/>
              </a:rPr>
              <a:t>:</a:t>
            </a:r>
          </a:p>
        </p:txBody>
      </p:sp>
      <p:pic>
        <p:nvPicPr>
          <p:cNvPr id="4" name="图片 3"/>
          <p:cNvPicPr>
            <a:picLocks noChangeAspect="1"/>
          </p:cNvPicPr>
          <p:nvPr/>
        </p:nvPicPr>
        <p:blipFill>
          <a:blip r:embed="rId2"/>
          <a:stretch>
            <a:fillRect/>
          </a:stretch>
        </p:blipFill>
        <p:spPr>
          <a:xfrm>
            <a:off x="8737600" y="1268450"/>
            <a:ext cx="3145809" cy="2566638"/>
          </a:xfrm>
          <a:prstGeom prst="rect">
            <a:avLst/>
          </a:prstGeom>
        </p:spPr>
      </p:pic>
      <mc:AlternateContent xmlns:mc="http://schemas.openxmlformats.org/markup-compatibility/2006" xmlns:a14="http://schemas.microsoft.com/office/drawing/2010/main">
        <mc:Choice Requires="a14">
          <p:sp>
            <p:nvSpPr>
              <p:cNvPr id="17" name="文本框 16"/>
              <p:cNvSpPr txBox="1"/>
              <p:nvPr/>
            </p:nvSpPr>
            <p:spPr>
              <a:xfrm>
                <a:off x="5303912" y="1916832"/>
                <a:ext cx="3282052"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0.028</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0.254</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=0.256</m:t>
                      </m:r>
                      <m:r>
                        <a:rPr lang="en-US" altLang="zh-CN" b="0" i="1" smtClean="0">
                          <a:latin typeface="Cambria Math" panose="02040503050406030204" pitchFamily="18" charset="0"/>
                        </a:rPr>
                        <m:t>𝑚𝑟𝑎𝑑</m:t>
                      </m:r>
                    </m:oMath>
                  </m:oMathPara>
                </a14:m>
                <a:endParaRPr lang="zh-CN" altLang="en-US" dirty="0"/>
              </a:p>
            </p:txBody>
          </p:sp>
        </mc:Choice>
        <mc:Fallback xmlns="">
          <p:sp>
            <p:nvSpPr>
              <p:cNvPr id="17" name="文本框 16"/>
              <p:cNvSpPr txBox="1">
                <a:spLocks noRot="1" noChangeAspect="1" noMove="1" noResize="1" noEditPoints="1" noAdjustHandles="1" noChangeArrowheads="1" noChangeShapeType="1" noTextEdit="1"/>
              </p:cNvSpPr>
              <p:nvPr/>
            </p:nvSpPr>
            <p:spPr>
              <a:xfrm>
                <a:off x="5303912" y="1916832"/>
                <a:ext cx="3282052" cy="343107"/>
              </a:xfrm>
              <a:prstGeom prst="rect">
                <a:avLst/>
              </a:prstGeom>
              <a:blipFill rotWithShape="1">
                <a:blip r:embed="rId3"/>
                <a:stretch>
                  <a:fillRect l="-12" t="-117" r="4" b="1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p:cNvSpPr txBox="1"/>
              <p:nvPr/>
            </p:nvSpPr>
            <p:spPr>
              <a:xfrm>
                <a:off x="5095606" y="2443748"/>
                <a:ext cx="3025572"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0.14</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0.254</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=0.29</m:t>
                      </m:r>
                      <m:r>
                        <a:rPr lang="en-US" altLang="zh-CN" b="0" i="1" smtClean="0">
                          <a:latin typeface="Cambria Math" panose="02040503050406030204" pitchFamily="18" charset="0"/>
                        </a:rPr>
                        <m:t>𝑚𝑟𝑎𝑑</m:t>
                      </m:r>
                    </m:oMath>
                  </m:oMathPara>
                </a14:m>
                <a:endParaRPr lang="zh-CN" altLang="en-US" dirty="0"/>
              </a:p>
            </p:txBody>
          </p:sp>
        </mc:Choice>
        <mc:Fallback xmlns="">
          <p:sp>
            <p:nvSpPr>
              <p:cNvPr id="18" name="文本框 17"/>
              <p:cNvSpPr txBox="1">
                <a:spLocks noRot="1" noChangeAspect="1" noMove="1" noResize="1" noEditPoints="1" noAdjustHandles="1" noChangeArrowheads="1" noChangeShapeType="1" noTextEdit="1"/>
              </p:cNvSpPr>
              <p:nvPr/>
            </p:nvSpPr>
            <p:spPr>
              <a:xfrm>
                <a:off x="5095606" y="2443748"/>
                <a:ext cx="3025572" cy="343107"/>
              </a:xfrm>
              <a:prstGeom prst="rect">
                <a:avLst/>
              </a:prstGeom>
              <a:blipFill rotWithShape="1">
                <a:blip r:embed="rId4"/>
                <a:stretch>
                  <a:fillRect l="-12" t="-78" r="5" b="138"/>
                </a:stretch>
              </a:blipFill>
            </p:spPr>
            <p:txBody>
              <a:bodyPr/>
              <a:lstStyle/>
              <a:p>
                <a:r>
                  <a:rPr lang="zh-CN" altLang="en-US">
                    <a:noFill/>
                  </a:rPr>
                  <a:t> </a:t>
                </a:r>
              </a:p>
            </p:txBody>
          </p:sp>
        </mc:Fallback>
      </mc:AlternateContent>
      <p:sp>
        <p:nvSpPr>
          <p:cNvPr id="19" name="内容占位符 2"/>
          <p:cNvSpPr txBox="1"/>
          <p:nvPr/>
        </p:nvSpPr>
        <p:spPr bwMode="auto">
          <a:xfrm>
            <a:off x="1060216" y="2908321"/>
            <a:ext cx="8075557" cy="154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0" lvl="1" indent="-457200">
              <a:lnSpc>
                <a:spcPct val="150000"/>
              </a:lnSpc>
              <a:buClr>
                <a:srgbClr val="FF0000"/>
              </a:buClr>
              <a:buSzPct val="75000"/>
              <a:buFont typeface="+mj-lt"/>
              <a:buAutoNum type="arabicPeriod" startAt="2"/>
            </a:pPr>
            <a:r>
              <a:rPr lang="zh-CN" altLang="en-US" sz="2000" dirty="0">
                <a:latin typeface="Times New Roman" panose="02020603050405020304" pitchFamily="18" charset="0"/>
                <a:cs typeface="Times New Roman" panose="02020603050405020304" pitchFamily="18" charset="0"/>
              </a:rPr>
              <a:t>磁铁俯仰、摆动角准直精度</a:t>
            </a:r>
            <a:endParaRPr lang="en-US" altLang="zh-CN" sz="2000" dirty="0">
              <a:latin typeface="Times New Roman" panose="02020603050405020304" pitchFamily="18" charset="0"/>
              <a:cs typeface="Times New Roman" panose="02020603050405020304" pitchFamily="18" charset="0"/>
            </a:endParaRPr>
          </a:p>
          <a:p>
            <a:pPr marL="857250" lvl="1" indent="-457200">
              <a:lnSpc>
                <a:spcPct val="150000"/>
              </a:lnSpc>
              <a:buClr>
                <a:srgbClr val="FF0000"/>
              </a:buClr>
              <a:buSzPct val="75000"/>
              <a:buFont typeface="Wingdings" panose="05000000000000000000" pitchFamily="2" charset="2"/>
              <a:buChar char="Ø"/>
            </a:pPr>
            <a:r>
              <a:rPr lang="zh-CN" altLang="en-US" sz="2000" dirty="0">
                <a:latin typeface="Times New Roman" panose="02020603050405020304" pitchFamily="18" charset="0"/>
                <a:cs typeface="Times New Roman" panose="02020603050405020304" pitchFamily="18" charset="0"/>
              </a:rPr>
              <a:t>隧道中准直：磁铁纵向两靶标点跟踪仪测量精度</a:t>
            </a:r>
            <a:r>
              <a:rPr lang="en-US" altLang="zh-CN" sz="2000" dirty="0">
                <a:latin typeface="Times New Roman" panose="02020603050405020304" pitchFamily="18" charset="0"/>
                <a:cs typeface="Times New Roman" panose="02020603050405020304" pitchFamily="18" charset="0"/>
              </a:rPr>
              <a:t>0.05mm</a:t>
            </a:r>
            <a:r>
              <a:rPr lang="zh-CN" altLang="en-US" sz="2000" dirty="0">
                <a:latin typeface="Times New Roman" panose="02020603050405020304" pitchFamily="18" charset="0"/>
                <a:cs typeface="Times New Roman" panose="02020603050405020304" pitchFamily="18" charset="0"/>
              </a:rPr>
              <a:t>，磁铁纵向两靶标点横向、高程调整偏差</a:t>
            </a:r>
            <a:r>
              <a:rPr lang="en-US" altLang="zh-CN" sz="2000" dirty="0">
                <a:latin typeface="Times New Roman" panose="02020603050405020304" pitchFamily="18" charset="0"/>
                <a:cs typeface="Times New Roman" panose="02020603050405020304" pitchFamily="18" charset="0"/>
              </a:rPr>
              <a:t>0.05mm</a:t>
            </a:r>
            <a:r>
              <a:rPr lang="zh-CN" altLang="en-US" sz="2000" dirty="0">
                <a:latin typeface="Times New Roman" panose="02020603050405020304" pitchFamily="18" charset="0"/>
                <a:cs typeface="Times New Roman" panose="02020603050405020304" pitchFamily="18" charset="0"/>
              </a:rPr>
              <a:t>。则该两点横向、高差中误差</a:t>
            </a:r>
            <a:r>
              <a:rPr lang="en-US" altLang="zh-CN" sz="2000" dirty="0">
                <a:latin typeface="Times New Roman" panose="02020603050405020304" pitchFamily="18" charset="0"/>
                <a:cs typeface="Times New Roman" panose="02020603050405020304" pitchFamily="18" charset="0"/>
              </a:rPr>
              <a:t>0.071mm</a:t>
            </a:r>
            <a:r>
              <a:rPr lang="zh-CN" altLang="en-US" sz="2000" dirty="0">
                <a:latin typeface="Times New Roman" panose="02020603050405020304" pitchFamily="18" charset="0"/>
                <a:cs typeface="Times New Roman" panose="02020603050405020304" pitchFamily="18" charset="0"/>
              </a:rPr>
              <a:t>。由此造成俯仰角、摆动角中误差：</a:t>
            </a:r>
            <a:r>
              <a:rPr lang="en-US" altLang="zh-CN" sz="2000" dirty="0">
                <a:latin typeface="Times New Roman" panose="02020603050405020304" pitchFamily="18" charset="0"/>
                <a:cs typeface="Times New Roman" panose="02020603050405020304" pitchFamily="18" charset="0"/>
              </a:rPr>
              <a:t>0.071/5=0.014mrad</a:t>
            </a:r>
            <a:r>
              <a:rPr lang="zh-CN" altLang="en-US" sz="2000" dirty="0">
                <a:latin typeface="Times New Roman" panose="02020603050405020304" pitchFamily="18" charset="0"/>
                <a:cs typeface="Times New Roman" panose="02020603050405020304" pitchFamily="18" charset="0"/>
              </a:rPr>
              <a:t>。</a:t>
            </a:r>
            <a:endParaRPr lang="en-US" altLang="zh-CN" sz="2000" dirty="0">
              <a:latin typeface="Times New Roman" panose="02020603050405020304" pitchFamily="18" charset="0"/>
              <a:cs typeface="Times New Roman" panose="02020603050405020304" pitchFamily="18" charset="0"/>
            </a:endParaRPr>
          </a:p>
          <a:p>
            <a:pPr marL="857250" lvl="1" indent="-457200">
              <a:lnSpc>
                <a:spcPct val="150000"/>
              </a:lnSpc>
              <a:buClr>
                <a:srgbClr val="FF0000"/>
              </a:buClr>
              <a:buSzPct val="75000"/>
              <a:buFont typeface="Wingdings" panose="05000000000000000000" pitchFamily="2" charset="2"/>
              <a:buChar char="Ø"/>
            </a:pPr>
            <a:r>
              <a:rPr lang="zh-CN" altLang="en-US" sz="2000" b="1" dirty="0">
                <a:latin typeface="Times New Roman" panose="02020603050405020304" pitchFamily="18" charset="0"/>
                <a:cs typeface="Times New Roman" panose="02020603050405020304" pitchFamily="18" charset="0"/>
              </a:rPr>
              <a:t>磁铁俯仰、摆动角准直误差（标定</a:t>
            </a:r>
            <a:r>
              <a:rPr lang="en-US" altLang="zh-CN" sz="2000" b="1" dirty="0">
                <a:latin typeface="Times New Roman" panose="02020603050405020304" pitchFamily="18" charset="0"/>
                <a:cs typeface="Times New Roman" panose="02020603050405020304" pitchFamily="18" charset="0"/>
              </a:rPr>
              <a:t>+</a:t>
            </a:r>
            <a:r>
              <a:rPr lang="zh-CN" altLang="en-US" sz="2000" b="1" dirty="0">
                <a:latin typeface="Times New Roman" panose="02020603050405020304" pitchFamily="18" charset="0"/>
                <a:cs typeface="Times New Roman" panose="02020603050405020304" pitchFamily="18" charset="0"/>
              </a:rPr>
              <a:t>隧道准直）</a:t>
            </a:r>
          </a:p>
        </p:txBody>
      </p:sp>
      <mc:AlternateContent xmlns:mc="http://schemas.openxmlformats.org/markup-compatibility/2006" xmlns:a14="http://schemas.microsoft.com/office/drawing/2010/main">
        <mc:Choice Requires="a14">
          <p:sp>
            <p:nvSpPr>
              <p:cNvPr id="20" name="文本框 19"/>
              <p:cNvSpPr txBox="1"/>
              <p:nvPr/>
            </p:nvSpPr>
            <p:spPr>
              <a:xfrm>
                <a:off x="7284932" y="5451821"/>
                <a:ext cx="3270832"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0.062</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0.014</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=0.064</m:t>
                      </m:r>
                      <m:r>
                        <a:rPr lang="en-US" altLang="zh-CN" b="0" i="1" smtClean="0">
                          <a:latin typeface="Cambria Math" panose="02040503050406030204" pitchFamily="18" charset="0"/>
                        </a:rPr>
                        <m:t>𝑚𝑟𝑎𝑑</m:t>
                      </m:r>
                    </m:oMath>
                  </m:oMathPara>
                </a14:m>
                <a:endParaRPr lang="zh-CN" altLang="en-US" dirty="0"/>
              </a:p>
            </p:txBody>
          </p:sp>
        </mc:Choice>
        <mc:Fallback xmlns="">
          <p:sp>
            <p:nvSpPr>
              <p:cNvPr id="20" name="文本框 19"/>
              <p:cNvSpPr txBox="1">
                <a:spLocks noRot="1" noChangeAspect="1" noMove="1" noResize="1" noEditPoints="1" noAdjustHandles="1" noChangeArrowheads="1" noChangeShapeType="1" noTextEdit="1"/>
              </p:cNvSpPr>
              <p:nvPr/>
            </p:nvSpPr>
            <p:spPr>
              <a:xfrm>
                <a:off x="7284932" y="5451821"/>
                <a:ext cx="3270832" cy="343107"/>
              </a:xfrm>
              <a:prstGeom prst="rect">
                <a:avLst/>
              </a:prstGeom>
              <a:blipFill rotWithShape="1">
                <a:blip r:embed="rId5"/>
                <a:stretch>
                  <a:fillRect l="-6" t="-101" r="5" b="161"/>
                </a:stretch>
              </a:blipFill>
            </p:spPr>
            <p:txBody>
              <a:bodyPr/>
              <a:lstStyle/>
              <a:p>
                <a:r>
                  <a:rPr lang="zh-CN" altLang="en-US">
                    <a:noFill/>
                  </a:rPr>
                  <a:t> </a:t>
                </a:r>
              </a:p>
            </p:txBody>
          </p:sp>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18</a:t>
            </a:fld>
            <a:endParaRPr lang="zh-CN" altLang="en-US" dirty="0"/>
          </a:p>
        </p:txBody>
      </p:sp>
      <p:sp>
        <p:nvSpPr>
          <p:cNvPr id="7" name="标题 3"/>
          <p:cNvSpPr>
            <a:spLocks noGrp="1"/>
          </p:cNvSpPr>
          <p:nvPr>
            <p:ph type="title"/>
          </p:nvPr>
        </p:nvSpPr>
        <p:spPr>
          <a:xfrm>
            <a:off x="407368" y="187617"/>
            <a:ext cx="10763325" cy="725470"/>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增强器二六极组合磁铁六极场磁中心偏差</a:t>
            </a:r>
          </a:p>
        </p:txBody>
      </p:sp>
      <p:sp>
        <p:nvSpPr>
          <p:cNvPr id="6" name="文本框 5"/>
          <p:cNvSpPr txBox="1"/>
          <p:nvPr/>
        </p:nvSpPr>
        <p:spPr>
          <a:xfrm>
            <a:off x="263099" y="1628929"/>
            <a:ext cx="11521360" cy="2122805"/>
          </a:xfrm>
          <a:prstGeom prst="rect">
            <a:avLst/>
          </a:prstGeom>
          <a:noFill/>
        </p:spPr>
        <p:txBody>
          <a:bodyPr wrap="square" rtlCol="0">
            <a:spAutoFit/>
          </a:bodyPr>
          <a:lstStyle/>
          <a:p>
            <a:pPr lvl="1">
              <a:lnSpc>
                <a:spcPct val="150000"/>
              </a:lnSpc>
              <a:buClr>
                <a:srgbClr val="FF0000"/>
              </a:buClr>
            </a:pPr>
            <a:r>
              <a:rPr lang="zh-CN" altLang="en-US" sz="2800" dirty="0">
                <a:latin typeface="楷体" panose="02010609060101010101" charset="-122"/>
                <a:ea typeface="楷体" panose="02010609060101010101" charset="-122"/>
                <a:cs typeface="楷体" panose="02010609060101010101" charset="-122"/>
              </a:rPr>
              <a:t>如果按照六极场磁中心最大偏差</a:t>
            </a:r>
            <a:r>
              <a:rPr lang="en-US" altLang="zh-CN" sz="2800" dirty="0">
                <a:latin typeface="楷体" panose="02010609060101010101" charset="-122"/>
                <a:ea typeface="楷体" panose="02010609060101010101" charset="-122"/>
                <a:cs typeface="楷体" panose="02010609060101010101" charset="-122"/>
              </a:rPr>
              <a:t>x=0.2 mm, y=0.2 mm</a:t>
            </a:r>
            <a:r>
              <a:rPr lang="zh-CN" altLang="en-US" sz="2800" dirty="0">
                <a:latin typeface="楷体" panose="02010609060101010101" charset="-122"/>
                <a:ea typeface="楷体" panose="02010609060101010101" charset="-122"/>
                <a:cs typeface="楷体" panose="02010609060101010101" charset="-122"/>
              </a:rPr>
              <a:t>考虑，</a:t>
            </a:r>
          </a:p>
          <a:p>
            <a:pPr lvl="1">
              <a:lnSpc>
                <a:spcPct val="150000"/>
              </a:lnSpc>
              <a:buClr>
                <a:srgbClr val="FF0000"/>
              </a:buClr>
            </a:pPr>
            <a:r>
              <a:rPr lang="zh-CN" altLang="en-US" sz="3200" b="1" dirty="0">
                <a:solidFill>
                  <a:srgbClr val="FF0000"/>
                </a:solidFill>
                <a:latin typeface="楷体" panose="02010609060101010101" charset="-122"/>
                <a:ea typeface="楷体" panose="02010609060101010101" charset="-122"/>
                <a:cs typeface="楷体" panose="02010609060101010101" charset="-122"/>
              </a:rPr>
              <a:t>仅因磁中心偏移</a:t>
            </a:r>
            <a:r>
              <a:rPr lang="zh-CN" altLang="en-US" sz="2800" dirty="0">
                <a:latin typeface="楷体" panose="02010609060101010101" charset="-122"/>
                <a:ea typeface="楷体" panose="02010609060101010101" charset="-122"/>
                <a:cs typeface="楷体" panose="02010609060101010101" charset="-122"/>
              </a:rPr>
              <a:t>带来的误差为：</a:t>
            </a:r>
          </a:p>
          <a:p>
            <a:pPr lvl="1">
              <a:lnSpc>
                <a:spcPct val="150000"/>
              </a:lnSpc>
              <a:buClr>
                <a:srgbClr val="FF0000"/>
              </a:buClr>
            </a:pPr>
            <a:endParaRPr lang="zh-CN" altLang="en-US" sz="2800" dirty="0">
              <a:latin typeface="楷体" panose="02010609060101010101" charset="-122"/>
              <a:ea typeface="楷体" panose="02010609060101010101" charset="-122"/>
              <a:cs typeface="楷体" panose="02010609060101010101" charset="-122"/>
            </a:endParaRPr>
          </a:p>
        </p:txBody>
      </p:sp>
      <p:graphicFrame>
        <p:nvGraphicFramePr>
          <p:cNvPr id="4" name="表格 3"/>
          <p:cNvGraphicFramePr/>
          <p:nvPr>
            <p:custDataLst>
              <p:tags r:id="rId1"/>
            </p:custDataLst>
          </p:nvPr>
        </p:nvGraphicFramePr>
        <p:xfrm>
          <a:off x="509270" y="3393440"/>
          <a:ext cx="11075670" cy="2352675"/>
        </p:xfrm>
        <a:graphic>
          <a:graphicData uri="http://schemas.openxmlformats.org/drawingml/2006/table">
            <a:tbl>
              <a:tblPr firstRow="1" bandRow="1">
                <a:tableStyleId>{5C22544A-7EE6-4342-B048-85BDC9FD1C3A}</a:tableStyleId>
              </a:tblPr>
              <a:tblGrid>
                <a:gridCol w="1230630">
                  <a:extLst>
                    <a:ext uri="{9D8B030D-6E8A-4147-A177-3AD203B41FA5}">
                      <a16:colId xmlns:a16="http://schemas.microsoft.com/office/drawing/2014/main" val="20000"/>
                    </a:ext>
                  </a:extLst>
                </a:gridCol>
                <a:gridCol w="1230630">
                  <a:extLst>
                    <a:ext uri="{9D8B030D-6E8A-4147-A177-3AD203B41FA5}">
                      <a16:colId xmlns:a16="http://schemas.microsoft.com/office/drawing/2014/main" val="20001"/>
                    </a:ext>
                  </a:extLst>
                </a:gridCol>
                <a:gridCol w="1230630">
                  <a:extLst>
                    <a:ext uri="{9D8B030D-6E8A-4147-A177-3AD203B41FA5}">
                      <a16:colId xmlns:a16="http://schemas.microsoft.com/office/drawing/2014/main" val="20002"/>
                    </a:ext>
                  </a:extLst>
                </a:gridCol>
                <a:gridCol w="1230630">
                  <a:extLst>
                    <a:ext uri="{9D8B030D-6E8A-4147-A177-3AD203B41FA5}">
                      <a16:colId xmlns:a16="http://schemas.microsoft.com/office/drawing/2014/main" val="20003"/>
                    </a:ext>
                  </a:extLst>
                </a:gridCol>
                <a:gridCol w="1230630">
                  <a:extLst>
                    <a:ext uri="{9D8B030D-6E8A-4147-A177-3AD203B41FA5}">
                      <a16:colId xmlns:a16="http://schemas.microsoft.com/office/drawing/2014/main" val="20004"/>
                    </a:ext>
                  </a:extLst>
                </a:gridCol>
                <a:gridCol w="1230630">
                  <a:extLst>
                    <a:ext uri="{9D8B030D-6E8A-4147-A177-3AD203B41FA5}">
                      <a16:colId xmlns:a16="http://schemas.microsoft.com/office/drawing/2014/main" val="20005"/>
                    </a:ext>
                  </a:extLst>
                </a:gridCol>
                <a:gridCol w="1230630">
                  <a:extLst>
                    <a:ext uri="{9D8B030D-6E8A-4147-A177-3AD203B41FA5}">
                      <a16:colId xmlns:a16="http://schemas.microsoft.com/office/drawing/2014/main" val="20006"/>
                    </a:ext>
                  </a:extLst>
                </a:gridCol>
                <a:gridCol w="1230630">
                  <a:extLst>
                    <a:ext uri="{9D8B030D-6E8A-4147-A177-3AD203B41FA5}">
                      <a16:colId xmlns:a16="http://schemas.microsoft.com/office/drawing/2014/main" val="20007"/>
                    </a:ext>
                  </a:extLst>
                </a:gridCol>
                <a:gridCol w="1230630">
                  <a:extLst>
                    <a:ext uri="{9D8B030D-6E8A-4147-A177-3AD203B41FA5}">
                      <a16:colId xmlns:a16="http://schemas.microsoft.com/office/drawing/2014/main" val="20008"/>
                    </a:ext>
                  </a:extLst>
                </a:gridCol>
              </a:tblGrid>
              <a:tr h="542290">
                <a:tc rowSpan="2" gridSpan="2">
                  <a:txBody>
                    <a:bodyPr/>
                    <a:lstStyle/>
                    <a:p>
                      <a:pPr algn="ctr" fontAlgn="ctr"/>
                      <a:r>
                        <a:rPr lang="zh-CN" altLang="en-US" sz="1800" b="0" i="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设计要求</a:t>
                      </a:r>
                    </a:p>
                  </a:txBody>
                  <a:tcPr marL="9842" marR="9842" marT="9842" marB="0" anchor="ctr">
                    <a:lnL w="19050" cmpd="sng">
                      <a:solidFill>
                        <a:schemeClr val="tx1"/>
                      </a:solidFill>
                      <a:prstDash val="solid"/>
                    </a:lnL>
                    <a:lnR w="19050" cmpd="sng">
                      <a:solidFill>
                        <a:schemeClr val="tx1"/>
                      </a:solidFill>
                      <a:prstDash val="solid"/>
                    </a:lnR>
                    <a:lnT w="19050" cmpd="sng">
                      <a:solidFill>
                        <a:schemeClr val="tx1"/>
                      </a:solidFill>
                      <a:prstDash val="solid"/>
                    </a:lnT>
                  </a:tcPr>
                </a:tc>
                <a:tc rowSpan="2" hMerge="1">
                  <a:txBody>
                    <a:bodyPr/>
                    <a:lstStyle/>
                    <a:p>
                      <a:endParaRPr lang="zh-SG"/>
                    </a:p>
                  </a:txBody>
                  <a:tcPr marL="9842" marR="9842" marT="9842" marB="0" anchor="ctr">
                    <a:lnR w="19050" cmpd="sng">
                      <a:solidFill>
                        <a:schemeClr val="tx1"/>
                      </a:solidFill>
                      <a:prstDash val="solid"/>
                    </a:lnR>
                    <a:lnT w="19050" cmpd="sng">
                      <a:solidFill>
                        <a:schemeClr val="tx1"/>
                      </a:solidFill>
                      <a:prstDash val="solid"/>
                    </a:lnT>
                  </a:tcPr>
                </a:tc>
                <a:tc gridSpan="3">
                  <a:txBody>
                    <a:bodyPr/>
                    <a:lstStyle/>
                    <a:p>
                      <a:pPr algn="ctr" fontAlgn="ctr">
                        <a:buNone/>
                      </a:pPr>
                      <a:r>
                        <a:rPr lang="zh-CN" altLang="en-US" sz="1800" b="0" i="0">
                          <a:solidFill>
                            <a:srgbClr val="000000"/>
                          </a:solidFill>
                          <a:latin typeface="微软雅黑" panose="020B0503020204020204" pitchFamily="34" charset="-122"/>
                          <a:ea typeface="微软雅黑" panose="020B0503020204020204" pitchFamily="34" charset="-122"/>
                          <a:sym typeface="宋体" panose="02010600030101010101" pitchFamily="2" charset="-122"/>
                        </a:rPr>
                        <a:t>磁中心偏移后仿真结果</a:t>
                      </a:r>
                    </a:p>
                  </a:txBody>
                  <a:tcPr marL="9842" marR="9842" marT="9842" marB="0" anchor="ctr">
                    <a:lnL w="19050" cmpd="sng">
                      <a:solidFill>
                        <a:schemeClr val="tx1"/>
                      </a:solidFill>
                      <a:prstDash val="solid"/>
                    </a:lnL>
                    <a:lnT w="19050" cmpd="sng">
                      <a:solidFill>
                        <a:schemeClr val="tx1"/>
                      </a:solidFill>
                      <a:prstDash val="solid"/>
                    </a:lnT>
                    <a:lnB w="12700">
                      <a:solidFill>
                        <a:schemeClr val="bg1"/>
                      </a:solidFill>
                      <a:prstDash val="solid"/>
                    </a:lnB>
                  </a:tcPr>
                </a:tc>
                <a:tc hMerge="1">
                  <a:txBody>
                    <a:bodyPr/>
                    <a:lstStyle/>
                    <a:p>
                      <a:endParaRPr lang="zh-SG"/>
                    </a:p>
                  </a:txBody>
                  <a:tcPr marL="9842" marR="9842" marT="9842" marB="0" anchor="ctr">
                    <a:lnL w="19050" cmpd="sng">
                      <a:solidFill>
                        <a:schemeClr val="tx1"/>
                      </a:solidFill>
                      <a:prstDash val="solid"/>
                    </a:lnL>
                    <a:lnT w="19050" cmpd="sng">
                      <a:solidFill>
                        <a:schemeClr val="tx1"/>
                      </a:solidFill>
                      <a:prstDash val="solid"/>
                    </a:lnT>
                    <a:lnB w="12700">
                      <a:solidFill>
                        <a:schemeClr val="bg1"/>
                      </a:solidFill>
                      <a:prstDash val="solid"/>
                    </a:lnB>
                  </a:tcPr>
                </a:tc>
                <a:tc hMerge="1">
                  <a:txBody>
                    <a:bodyPr/>
                    <a:lstStyle/>
                    <a:p>
                      <a:endParaRPr lang="zh-SG"/>
                    </a:p>
                  </a:txBody>
                  <a:tcPr marL="9842" marR="9842" marT="9842" marB="0" anchor="ctr">
                    <a:lnL w="19050" cmpd="sng">
                      <a:solidFill>
                        <a:schemeClr val="tx1"/>
                      </a:solidFill>
                      <a:prstDash val="solid"/>
                    </a:lnL>
                    <a:lnT w="19050" cmpd="sng">
                      <a:solidFill>
                        <a:schemeClr val="tx1"/>
                      </a:solidFill>
                      <a:prstDash val="solid"/>
                    </a:lnT>
                    <a:lnB w="12700">
                      <a:solidFill>
                        <a:schemeClr val="bg1"/>
                      </a:solidFill>
                      <a:prstDash val="solid"/>
                    </a:lnB>
                  </a:tcPr>
                </a:tc>
                <a:tc rowSpan="2">
                  <a:txBody>
                    <a:bodyPr/>
                    <a:lstStyle/>
                    <a:p>
                      <a:pPr algn="ctr" fontAlgn="ctr">
                        <a:buNone/>
                      </a:pPr>
                      <a:r>
                        <a:rPr lang="zh-CN" altLang="en-US" sz="1800" b="0" i="0" dirty="0">
                          <a:solidFill>
                            <a:srgbClr val="000000"/>
                          </a:solidFill>
                          <a:latin typeface="微软雅黑" panose="020B0503020204020204" pitchFamily="34" charset="-122"/>
                          <a:ea typeface="微软雅黑" panose="020B0503020204020204" pitchFamily="34" charset="-122"/>
                        </a:rPr>
                        <a:t>数值偏差</a:t>
                      </a:r>
                    </a:p>
                  </a:txBody>
                  <a:tcPr marL="9842" marR="9842" marT="9842" marB="0" anchor="ctr">
                    <a:lnT w="19050" cmpd="sng">
                      <a:solidFill>
                        <a:schemeClr val="tx1"/>
                      </a:solidFill>
                      <a:prstDash val="solid"/>
                    </a:lnT>
                  </a:tcPr>
                </a:tc>
                <a:tc rowSpan="2">
                  <a:txBody>
                    <a:bodyPr/>
                    <a:lstStyle/>
                    <a:p>
                      <a:pPr algn="ctr" fontAlgn="ctr">
                        <a:buNone/>
                      </a:pPr>
                      <a:r>
                        <a:rPr lang="el-GR" altLang="zh-CN" sz="18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Δ</a:t>
                      </a:r>
                      <a:r>
                        <a:rPr lang="en-US" altLang="zh-CN" sz="1800" b="0">
                          <a:solidFill>
                            <a:srgbClr val="000000"/>
                          </a:solidFill>
                          <a:latin typeface="微软雅黑" panose="020B0503020204020204" pitchFamily="34" charset="-122"/>
                          <a:ea typeface="微软雅黑" panose="020B0503020204020204" pitchFamily="34" charset="-122"/>
                          <a:sym typeface="+mn-ea"/>
                        </a:rPr>
                        <a:t>B3/B</a:t>
                      </a:r>
                      <a:endParaRPr lang="en-US" altLang="zh-CN" sz="1800" b="0" i="0" dirty="0">
                        <a:solidFill>
                          <a:srgbClr val="000000"/>
                        </a:solidFill>
                        <a:latin typeface="微软雅黑" panose="020B0503020204020204" pitchFamily="34" charset="-122"/>
                        <a:ea typeface="微软雅黑" panose="020B0503020204020204" pitchFamily="34" charset="-122"/>
                        <a:sym typeface="+mn-ea"/>
                      </a:endParaRPr>
                    </a:p>
                  </a:txBody>
                  <a:tcPr marL="9842" marR="9842" marT="9842" marB="0" anchor="ctr">
                    <a:lnT w="19050" cmpd="sng">
                      <a:solidFill>
                        <a:schemeClr val="tx1"/>
                      </a:solidFill>
                      <a:prstDash val="solid"/>
                    </a:lnT>
                  </a:tcPr>
                </a:tc>
                <a:tc rowSpan="2">
                  <a:txBody>
                    <a:bodyPr/>
                    <a:lstStyle/>
                    <a:p>
                      <a:pPr algn="ctr" fontAlgn="ctr">
                        <a:buNone/>
                      </a:pPr>
                      <a:r>
                        <a:rPr lang="zh-CN" altLang="en-US" sz="1800" b="0" i="0" dirty="0">
                          <a:solidFill>
                            <a:srgbClr val="000000"/>
                          </a:solidFill>
                          <a:latin typeface="微软雅黑" panose="020B0503020204020204" pitchFamily="34" charset="-122"/>
                          <a:ea typeface="微软雅黑" panose="020B0503020204020204" pitchFamily="34" charset="-122"/>
                        </a:rPr>
                        <a:t>要求</a:t>
                      </a:r>
                    </a:p>
                  </a:txBody>
                  <a:tcPr marL="9842" marR="9842" marT="9842" marB="0" anchor="ctr">
                    <a:lnT w="19050" cmpd="sng">
                      <a:solidFill>
                        <a:schemeClr val="tx1"/>
                      </a:solidFill>
                      <a:prstDash val="solid"/>
                    </a:lnT>
                  </a:tcPr>
                </a:tc>
                <a:tc rowSpan="2">
                  <a:txBody>
                    <a:bodyPr/>
                    <a:lstStyle/>
                    <a:p>
                      <a:pPr algn="ctr" fontAlgn="ctr">
                        <a:buNone/>
                      </a:pPr>
                      <a:r>
                        <a:rPr lang="zh-CN" altLang="en-US" sz="1800" b="0" i="0">
                          <a:solidFill>
                            <a:srgbClr val="000000"/>
                          </a:solidFill>
                          <a:latin typeface="微软雅黑" panose="020B0503020204020204" pitchFamily="34" charset="-122"/>
                          <a:ea typeface="微软雅黑" panose="020B0503020204020204" pitchFamily="34" charset="-122"/>
                        </a:rPr>
                        <a:t>判断</a:t>
                      </a:r>
                    </a:p>
                  </a:txBody>
                  <a:tcPr marL="9842" marR="9842" marT="9842" marB="0" anchor="ctr">
                    <a:lnR w="19050" cmpd="sng">
                      <a:solidFill>
                        <a:schemeClr val="tx1"/>
                      </a:solidFill>
                      <a:prstDash val="solid"/>
                    </a:lnR>
                    <a:lnT w="19050" cmpd="sng">
                      <a:solidFill>
                        <a:schemeClr val="tx1"/>
                      </a:solidFill>
                      <a:prstDash val="solid"/>
                    </a:lnT>
                  </a:tcPr>
                </a:tc>
                <a:extLst>
                  <a:ext uri="{0D108BD9-81ED-4DB2-BD59-A6C34878D82A}">
                    <a16:rowId xmlns:a16="http://schemas.microsoft.com/office/drawing/2014/main" val="10000"/>
                  </a:ext>
                </a:extLst>
              </a:tr>
              <a:tr h="508635">
                <a:tc gridSpan="2" vMerge="1">
                  <a:txBody>
                    <a:bodyPr/>
                    <a:lstStyle/>
                    <a:p>
                      <a:endParaRPr lang="zh-SG"/>
                    </a:p>
                  </a:txBody>
                  <a:tcPr marL="9842" marR="9842" marT="9842" marB="0" anchor="ctr">
                    <a:lnL w="19050" cmpd="sng">
                      <a:solidFill>
                        <a:schemeClr val="tx1"/>
                      </a:solidFill>
                      <a:prstDash val="solid"/>
                    </a:lnL>
                    <a:lnR w="19050" cmpd="sng">
                      <a:solidFill>
                        <a:schemeClr val="tx1"/>
                      </a:solidFill>
                      <a:prstDash val="solid"/>
                    </a:lnR>
                    <a:lnT w="19050" cmpd="sng">
                      <a:solidFill>
                        <a:schemeClr val="tx1"/>
                      </a:solidFill>
                      <a:prstDash val="solid"/>
                    </a:lnT>
                  </a:tcPr>
                </a:tc>
                <a:tc hMerge="1" vMerge="1">
                  <a:txBody>
                    <a:bodyPr/>
                    <a:lstStyle/>
                    <a:p>
                      <a:endParaRPr lang="zh-SG"/>
                    </a:p>
                  </a:txBody>
                  <a:tcPr marL="9842" marR="9842" marT="9842" marB="0" anchor="ctr">
                    <a:lnR w="19050">
                      <a:solidFill>
                        <a:schemeClr val="tx1"/>
                      </a:solidFill>
                      <a:prstDash val="solid"/>
                    </a:lnR>
                    <a:lnT w="19050" cmpd="sng">
                      <a:solidFill>
                        <a:schemeClr val="tx1"/>
                      </a:solidFill>
                      <a:prstDash val="solid"/>
                    </a:lnT>
                  </a:tcPr>
                </a:tc>
                <a:tc>
                  <a:txBody>
                    <a:bodyPr/>
                    <a:lstStyle/>
                    <a:p>
                      <a:pPr algn="ctr" fontAlgn="ctr">
                        <a:buNone/>
                      </a:pPr>
                      <a:r>
                        <a:rPr lang="en-US" altLang="zh-CN" sz="1800">
                          <a:solidFill>
                            <a:srgbClr val="000000"/>
                          </a:solidFill>
                          <a:latin typeface="微软雅黑" panose="020B0503020204020204" pitchFamily="34" charset="-122"/>
                          <a:ea typeface="微软雅黑" panose="020B0503020204020204" pitchFamily="34" charset="-122"/>
                          <a:sym typeface="+mn-ea"/>
                        </a:rPr>
                        <a:t>Bx</a:t>
                      </a:r>
                      <a:endParaRPr lang="en-US" altLang="zh-CN" sz="1800" b="0" i="0">
                        <a:solidFill>
                          <a:srgbClr val="000000"/>
                        </a:solidFill>
                        <a:latin typeface="微软雅黑" panose="020B0503020204020204" pitchFamily="34" charset="-122"/>
                        <a:ea typeface="微软雅黑" panose="020B0503020204020204" pitchFamily="34" charset="-122"/>
                        <a:sym typeface="+mn-ea"/>
                      </a:endParaRPr>
                    </a:p>
                  </a:txBody>
                  <a:tcPr marL="9842" marR="9842" marT="9842" marB="0" anchor="ctr">
                    <a:lnL w="19050">
                      <a:solidFill>
                        <a:schemeClr val="tx1"/>
                      </a:solidFill>
                      <a:prstDash val="solid"/>
                    </a:lnL>
                    <a:lnR>
                      <a:noFill/>
                    </a:lnR>
                    <a:lnT w="12700">
                      <a:solidFill>
                        <a:schemeClr val="bg1"/>
                      </a:solidFill>
                      <a:prstDash val="solid"/>
                    </a:lnT>
                    <a:lnB w="28575">
                      <a:solidFill>
                        <a:schemeClr val="bg1"/>
                      </a:solidFill>
                      <a:prstDash val="solid"/>
                    </a:lnB>
                    <a:lnTlToBr>
                      <a:noFill/>
                    </a:lnTlToBr>
                    <a:lnBlToTr>
                      <a:noFill/>
                    </a:lnBlToTr>
                    <a:solidFill>
                      <a:srgbClr val="4F80BD"/>
                    </a:solidFill>
                  </a:tcPr>
                </a:tc>
                <a:tc>
                  <a:txBody>
                    <a:bodyPr/>
                    <a:lstStyle/>
                    <a:p>
                      <a:pPr algn="ctr" fontAlgn="ctr">
                        <a:buNone/>
                      </a:pPr>
                      <a:r>
                        <a:rPr lang="en-US" altLang="zh-CN" sz="1800">
                          <a:solidFill>
                            <a:srgbClr val="000000"/>
                          </a:solidFill>
                          <a:latin typeface="微软雅黑" panose="020B0503020204020204" pitchFamily="34" charset="-122"/>
                          <a:ea typeface="微软雅黑" panose="020B0503020204020204" pitchFamily="34" charset="-122"/>
                          <a:sym typeface="+mn-ea"/>
                        </a:rPr>
                        <a:t>By</a:t>
                      </a:r>
                      <a:endParaRPr lang="en-US" altLang="zh-CN" sz="1800" b="0" i="0">
                        <a:solidFill>
                          <a:srgbClr val="000000"/>
                        </a:solidFill>
                        <a:latin typeface="微软雅黑" panose="020B0503020204020204" pitchFamily="34" charset="-122"/>
                        <a:ea typeface="微软雅黑" panose="020B0503020204020204" pitchFamily="34" charset="-122"/>
                        <a:sym typeface="+mn-ea"/>
                      </a:endParaRPr>
                    </a:p>
                  </a:txBody>
                  <a:tcPr marL="9842" marR="9842" marT="9842" marB="0" anchor="ctr">
                    <a:lnL>
                      <a:noFill/>
                    </a:lnL>
                    <a:lnR>
                      <a:noFill/>
                    </a:lnR>
                    <a:lnT w="12700">
                      <a:solidFill>
                        <a:schemeClr val="bg1"/>
                      </a:solidFill>
                      <a:prstDash val="solid"/>
                    </a:lnT>
                    <a:lnB w="28575">
                      <a:solidFill>
                        <a:schemeClr val="bg1"/>
                      </a:solidFill>
                      <a:prstDash val="solid"/>
                    </a:lnB>
                    <a:lnTlToBr>
                      <a:noFill/>
                    </a:lnTlToBr>
                    <a:lnBlToTr>
                      <a:noFill/>
                    </a:lnBlToTr>
                    <a:solidFill>
                      <a:srgbClr val="4F80BD"/>
                    </a:solidFill>
                  </a:tcPr>
                </a:tc>
                <a:tc>
                  <a:txBody>
                    <a:bodyPr/>
                    <a:lstStyle/>
                    <a:p>
                      <a:pPr algn="ctr" fontAlgn="ctr">
                        <a:buNone/>
                      </a:pPr>
                      <a:r>
                        <a:rPr lang="en-US" altLang="zh-CN" sz="1800">
                          <a:solidFill>
                            <a:srgbClr val="000000"/>
                          </a:solidFill>
                          <a:latin typeface="微软雅黑" panose="020B0503020204020204" pitchFamily="34" charset="-122"/>
                          <a:ea typeface="微软雅黑" panose="020B0503020204020204" pitchFamily="34" charset="-122"/>
                          <a:sym typeface="+mn-ea"/>
                        </a:rPr>
                        <a:t>Bmod</a:t>
                      </a:r>
                      <a:endParaRPr lang="en-US" altLang="zh-CN" sz="1800" b="0" i="0">
                        <a:solidFill>
                          <a:srgbClr val="000000"/>
                        </a:solidFill>
                        <a:latin typeface="微软雅黑" panose="020B0503020204020204" pitchFamily="34" charset="-122"/>
                        <a:ea typeface="微软雅黑" panose="020B0503020204020204" pitchFamily="34" charset="-122"/>
                        <a:sym typeface="+mn-ea"/>
                      </a:endParaRPr>
                    </a:p>
                  </a:txBody>
                  <a:tcPr marL="9842" marR="9842" marT="9842" marB="0" anchor="ctr">
                    <a:lnL>
                      <a:noFill/>
                    </a:lnL>
                    <a:lnR w="12700">
                      <a:solidFill>
                        <a:schemeClr val="bg1"/>
                      </a:solidFill>
                      <a:prstDash val="solid"/>
                    </a:lnR>
                    <a:lnT w="12700">
                      <a:solidFill>
                        <a:schemeClr val="bg1"/>
                      </a:solidFill>
                      <a:prstDash val="solid"/>
                    </a:lnT>
                    <a:lnB w="28575">
                      <a:solidFill>
                        <a:schemeClr val="bg1"/>
                      </a:solidFill>
                      <a:prstDash val="solid"/>
                    </a:lnB>
                    <a:lnTlToBr>
                      <a:noFill/>
                    </a:lnTlToBr>
                    <a:lnBlToTr>
                      <a:noFill/>
                    </a:lnBlToTr>
                    <a:solidFill>
                      <a:srgbClr val="4F80BD"/>
                    </a:solidFill>
                  </a:tcPr>
                </a:tc>
                <a:tc vMerge="1">
                  <a:txBody>
                    <a:bodyPr/>
                    <a:lstStyle/>
                    <a:p>
                      <a:endParaRPr lang="zh-SG"/>
                    </a:p>
                  </a:txBody>
                  <a:tcPr marL="9842" marR="9842" marT="9842" marB="0" anchor="ctr">
                    <a:lnL w="12700">
                      <a:solidFill>
                        <a:schemeClr val="bg1"/>
                      </a:solidFill>
                      <a:prstDash val="solid"/>
                    </a:lnL>
                    <a:lnT w="19050" cmpd="sng">
                      <a:solidFill>
                        <a:schemeClr val="tx1"/>
                      </a:solidFill>
                      <a:prstDash val="solid"/>
                    </a:lnT>
                  </a:tcPr>
                </a:tc>
                <a:tc vMerge="1">
                  <a:txBody>
                    <a:bodyPr/>
                    <a:lstStyle/>
                    <a:p>
                      <a:endParaRPr lang="zh-SG"/>
                    </a:p>
                  </a:txBody>
                  <a:tcPr marL="9842" marR="9842" marT="9842" marB="0" anchor="ctr">
                    <a:lnL w="12700">
                      <a:solidFill>
                        <a:schemeClr val="bg1"/>
                      </a:solidFill>
                      <a:prstDash val="solid"/>
                    </a:lnL>
                    <a:lnT w="19050" cmpd="sng">
                      <a:solidFill>
                        <a:schemeClr val="tx1"/>
                      </a:solidFill>
                      <a:prstDash val="solid"/>
                    </a:lnT>
                  </a:tcPr>
                </a:tc>
                <a:tc vMerge="1">
                  <a:txBody>
                    <a:bodyPr/>
                    <a:lstStyle/>
                    <a:p>
                      <a:endParaRPr lang="zh-SG"/>
                    </a:p>
                  </a:txBody>
                  <a:tcPr marL="9842" marR="9842" marT="9842" marB="0" anchor="ctr">
                    <a:lnT w="19050" cmpd="sng">
                      <a:solidFill>
                        <a:schemeClr val="tx1"/>
                      </a:solidFill>
                      <a:prstDash val="solid"/>
                    </a:lnT>
                  </a:tcPr>
                </a:tc>
                <a:tc vMerge="1">
                  <a:txBody>
                    <a:bodyPr/>
                    <a:lstStyle/>
                    <a:p>
                      <a:endParaRPr lang="zh-SG"/>
                    </a:p>
                  </a:txBody>
                  <a:tcPr marL="9842" marR="9842" marT="9842" marB="0" anchor="ctr">
                    <a:lnR w="19050" cmpd="sng">
                      <a:solidFill>
                        <a:schemeClr val="tx1"/>
                      </a:solidFill>
                      <a:prstDash val="solid"/>
                    </a:lnR>
                    <a:lnT w="19050" cmpd="sng">
                      <a:solidFill>
                        <a:schemeClr val="tx1"/>
                      </a:solidFill>
                      <a:prstDash val="solid"/>
                    </a:lnT>
                  </a:tcPr>
                </a:tc>
                <a:extLst>
                  <a:ext uri="{0D108BD9-81ED-4DB2-BD59-A6C34878D82A}">
                    <a16:rowId xmlns:a16="http://schemas.microsoft.com/office/drawing/2014/main" val="10001"/>
                  </a:ext>
                </a:extLst>
              </a:tr>
              <a:tr h="644525">
                <a:tc>
                  <a:txBody>
                    <a:bodyPr/>
                    <a:lstStyle/>
                    <a:p>
                      <a:pPr algn="ctr" fontAlgn="ctr"/>
                      <a:r>
                        <a:rPr lang="en-US" altLang="zh-CN" sz="1600" b="1" i="0">
                          <a:solidFill>
                            <a:srgbClr val="FF0000"/>
                          </a:solidFill>
                          <a:latin typeface="微软雅黑" panose="020B0503020204020204" pitchFamily="34" charset="-122"/>
                          <a:ea typeface="微软雅黑" panose="020B0503020204020204" pitchFamily="34" charset="-122"/>
                        </a:rPr>
                        <a:t>B[Gs]</a:t>
                      </a:r>
                    </a:p>
                  </a:txBody>
                  <a:tcPr marL="9842" marR="9842" marT="9842" marB="0" anchor="ctr">
                    <a:lnL w="19050" cmpd="sng">
                      <a:solidFill>
                        <a:schemeClr val="tx1"/>
                      </a:solidFill>
                      <a:prstDash val="solid"/>
                    </a:lnL>
                  </a:tcP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376</a:t>
                      </a:r>
                    </a:p>
                  </a:txBody>
                  <a:tcPr marL="9842" marR="9842" marT="9842" marB="0" anchor="ctr">
                    <a:lnR w="19050" cmpd="sng">
                      <a:solidFill>
                        <a:schemeClr val="tx1"/>
                      </a:solidFill>
                      <a:prstDash val="solid"/>
                    </a:lnR>
                  </a:tcPr>
                </a:tc>
                <a:tc>
                  <a:txBody>
                    <a:bodyPr/>
                    <a:lstStyle/>
                    <a:p>
                      <a:pPr indent="0" algn="ctr" fontAlgn="ctr"/>
                      <a:r>
                        <a:rPr lang="en-US" altLang="zh-CN" sz="1600" b="0" i="0">
                          <a:solidFill>
                            <a:srgbClr val="000000"/>
                          </a:solidFill>
                          <a:latin typeface="微软雅黑" panose="020B0503020204020204" pitchFamily="34" charset="-122"/>
                          <a:ea typeface="微软雅黑" panose="020B0503020204020204" pitchFamily="34" charset="-122"/>
                        </a:rPr>
                        <a:t>-3.73E-03</a:t>
                      </a:r>
                    </a:p>
                  </a:txBody>
                  <a:tcPr marL="9842" marR="9842" marT="9842" marB="0" anchor="ctr">
                    <a:lnL w="19050" cmpd="sng">
                      <a:solidFill>
                        <a:schemeClr val="tx1"/>
                      </a:solidFill>
                      <a:prstDash val="solid"/>
                    </a:lnL>
                    <a:lnT w="28575">
                      <a:solidFill>
                        <a:schemeClr val="bg1"/>
                      </a:solidFill>
                      <a:prstDash val="solid"/>
                    </a:lnT>
                  </a:tcP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376.0049</a:t>
                      </a:r>
                    </a:p>
                  </a:txBody>
                  <a:tcPr marL="9842" marR="9842" marT="9842" marB="0" anchor="ctr">
                    <a:lnT w="28575">
                      <a:solidFill>
                        <a:schemeClr val="bg1"/>
                      </a:solidFill>
                      <a:prstDash val="solid"/>
                    </a:lnT>
                  </a:tcPr>
                </a:tc>
                <a:tc>
                  <a:txBody>
                    <a:bodyPr/>
                    <a:lstStyle/>
                    <a:p>
                      <a:pPr algn="ctr" fontAlgn="ctr">
                        <a:buNone/>
                      </a:pPr>
                      <a:r>
                        <a:rPr lang="en-US" altLang="zh-CN" sz="1600" b="0" i="0">
                          <a:solidFill>
                            <a:srgbClr val="000000"/>
                          </a:solidFill>
                          <a:latin typeface="微软雅黑" panose="020B0503020204020204" pitchFamily="34" charset="-122"/>
                          <a:ea typeface="微软雅黑" panose="020B0503020204020204" pitchFamily="34" charset="-122"/>
                        </a:rPr>
                        <a:t>376.0049</a:t>
                      </a:r>
                    </a:p>
                  </a:txBody>
                  <a:tcPr marL="9842" marR="9842" marT="9842" marB="0" anchor="ctr">
                    <a:lnT w="28575">
                      <a:solidFill>
                        <a:schemeClr val="bg1"/>
                      </a:solidFill>
                      <a:prstDash val="solid"/>
                    </a:lnT>
                  </a:tcPr>
                </a:tc>
                <a:tc>
                  <a:txBody>
                    <a:bodyPr/>
                    <a:lstStyle/>
                    <a:p>
                      <a:pPr algn="ctr" fontAlgn="ctr"/>
                      <a:r>
                        <a:rPr lang="en-US" altLang="zh-CN" sz="1600" b="1" i="0">
                          <a:solidFill>
                            <a:srgbClr val="FF0000"/>
                          </a:solidFill>
                          <a:latin typeface="微软雅黑" panose="020B0503020204020204" pitchFamily="34" charset="-122"/>
                          <a:ea typeface="微软雅黑" panose="020B0503020204020204" pitchFamily="34" charset="-122"/>
                        </a:rPr>
                        <a:t>1.30E-05</a:t>
                      </a:r>
                    </a:p>
                  </a:txBody>
                  <a:tcPr marL="9842" marR="9842" marT="9842" marB="0" anchor="ctr"/>
                </a:tc>
                <a:tc>
                  <a:txBody>
                    <a:bodyPr/>
                    <a:lstStyle/>
                    <a:p>
                      <a:pPr algn="ctr" fontAlgn="ctr">
                        <a:buNone/>
                      </a:pPr>
                      <a:r>
                        <a:rPr lang="en-US" altLang="zh-CN" sz="1600" b="0" i="0">
                          <a:solidFill>
                            <a:srgbClr val="000000"/>
                          </a:solidFill>
                          <a:latin typeface="微软雅黑" panose="020B0503020204020204" pitchFamily="34" charset="-122"/>
                          <a:ea typeface="微软雅黑" panose="020B0503020204020204" pitchFamily="34" charset="-122"/>
                        </a:rPr>
                        <a:t>/</a:t>
                      </a:r>
                    </a:p>
                  </a:txBody>
                  <a:tcPr marL="9842" marR="9842" marT="9842" marB="0" anchor="ctr"/>
                </a:tc>
                <a:tc>
                  <a:txBody>
                    <a:bodyPr/>
                    <a:lstStyle/>
                    <a:p>
                      <a:pPr algn="ctr" fontAlgn="ctr">
                        <a:buNone/>
                      </a:pPr>
                      <a:r>
                        <a:rPr lang="en-US" altLang="zh-CN" sz="1600" b="1" i="0">
                          <a:solidFill>
                            <a:srgbClr val="FF0000"/>
                          </a:solidFill>
                          <a:latin typeface="微软雅黑" panose="020B0503020204020204" pitchFamily="34" charset="-122"/>
                          <a:ea typeface="微软雅黑" panose="020B0503020204020204" pitchFamily="34" charset="-122"/>
                        </a:rPr>
                        <a:t>&lt;</a:t>
                      </a:r>
                      <a:r>
                        <a:rPr lang="en-US" altLang="en-US" sz="1600" b="1" i="0">
                          <a:solidFill>
                            <a:srgbClr val="FF0000"/>
                          </a:solidFill>
                          <a:latin typeface="微软雅黑" panose="020B0503020204020204" pitchFamily="34" charset="-122"/>
                          <a:ea typeface="微软雅黑" panose="020B0503020204020204" pitchFamily="34" charset="-122"/>
                        </a:rPr>
                        <a:t>±</a:t>
                      </a:r>
                      <a:r>
                        <a:rPr lang="en-US" altLang="zh-CN" sz="1600" b="1">
                          <a:solidFill>
                            <a:srgbClr val="FF0000"/>
                          </a:solidFill>
                          <a:latin typeface="微软雅黑" panose="020B0503020204020204" pitchFamily="34" charset="-122"/>
                          <a:ea typeface="微软雅黑" panose="020B0503020204020204" pitchFamily="34" charset="-122"/>
                          <a:sym typeface="+mn-ea"/>
                        </a:rPr>
                        <a:t>1E-03</a:t>
                      </a:r>
                      <a:r>
                        <a:rPr lang="en-US" altLang="zh-CN" sz="1600" b="1" i="0">
                          <a:solidFill>
                            <a:srgbClr val="FF0000"/>
                          </a:solidFill>
                          <a:latin typeface="微软雅黑" panose="020B0503020204020204" pitchFamily="34" charset="-122"/>
                          <a:ea typeface="微软雅黑" panose="020B0503020204020204" pitchFamily="34" charset="-122"/>
                        </a:rPr>
                        <a:t> </a:t>
                      </a:r>
                    </a:p>
                  </a:txBody>
                  <a:tcPr marL="9842" marR="9842" marT="9842" marB="0" anchor="ctr"/>
                </a:tc>
                <a:tc>
                  <a:txBody>
                    <a:bodyPr/>
                    <a:lstStyle/>
                    <a:p>
                      <a:pPr algn="ctr" fontAlgn="ctr">
                        <a:buNone/>
                      </a:pPr>
                      <a:r>
                        <a:rPr lang="en-US" altLang="zh-CN" sz="1600" b="1" i="0">
                          <a:solidFill>
                            <a:srgbClr val="FF0000"/>
                          </a:solidFill>
                          <a:latin typeface="微软雅黑" panose="020B0503020204020204" pitchFamily="34" charset="-122"/>
                          <a:ea typeface="微软雅黑" panose="020B0503020204020204" pitchFamily="34" charset="-122"/>
                        </a:rPr>
                        <a:t>√</a:t>
                      </a:r>
                    </a:p>
                  </a:txBody>
                  <a:tcPr marL="9842" marR="9842" marT="9842" marB="0" anchor="ctr">
                    <a:lnR w="19050" cmpd="sng">
                      <a:solidFill>
                        <a:schemeClr val="tx1"/>
                      </a:solidFill>
                      <a:prstDash val="solid"/>
                    </a:lnR>
                  </a:tcPr>
                </a:tc>
                <a:extLst>
                  <a:ext uri="{0D108BD9-81ED-4DB2-BD59-A6C34878D82A}">
                    <a16:rowId xmlns:a16="http://schemas.microsoft.com/office/drawing/2014/main" val="10002"/>
                  </a:ext>
                </a:extLst>
              </a:tr>
              <a:tr h="657225">
                <a:tc>
                  <a:txBody>
                    <a:bodyPr/>
                    <a:lstStyle/>
                    <a:p>
                      <a:pPr algn="ctr" fontAlgn="ctr"/>
                      <a:r>
                        <a:rPr lang="en-US" altLang="zh-CN" sz="1600" b="1" i="0">
                          <a:solidFill>
                            <a:srgbClr val="FF0000"/>
                          </a:solidFill>
                          <a:latin typeface="微软雅黑" panose="020B0503020204020204" pitchFamily="34" charset="-122"/>
                          <a:ea typeface="微软雅黑" panose="020B0503020204020204" pitchFamily="34" charset="-122"/>
                        </a:rPr>
                        <a:t>S[Gs/mm</a:t>
                      </a:r>
                      <a:r>
                        <a:rPr lang="en-US" altLang="zh-CN" sz="1600" b="1" i="0" baseline="30000">
                          <a:solidFill>
                            <a:srgbClr val="FF0000"/>
                          </a:solidFill>
                          <a:latin typeface="微软雅黑" panose="020B0503020204020204" pitchFamily="34" charset="-122"/>
                          <a:ea typeface="微软雅黑" panose="020B0503020204020204" pitchFamily="34" charset="-122"/>
                        </a:rPr>
                        <a:t>2</a:t>
                      </a:r>
                      <a:r>
                        <a:rPr lang="en-US" altLang="zh-CN" sz="1600" b="1" i="0">
                          <a:solidFill>
                            <a:srgbClr val="FF0000"/>
                          </a:solidFill>
                          <a:latin typeface="微软雅黑" panose="020B0503020204020204" pitchFamily="34" charset="-122"/>
                          <a:ea typeface="微软雅黑" panose="020B0503020204020204" pitchFamily="34" charset="-122"/>
                        </a:rPr>
                        <a:t>]</a:t>
                      </a:r>
                    </a:p>
                  </a:txBody>
                  <a:tcPr marL="9842" marR="9842" marT="9842" marB="0" anchor="ctr">
                    <a:lnL w="19050" cmpd="sng">
                      <a:solidFill>
                        <a:schemeClr val="tx1"/>
                      </a:solidFill>
                      <a:prstDash val="solid"/>
                    </a:lnL>
                    <a:lnB w="19050" cmpd="sng">
                      <a:solidFill>
                        <a:schemeClr val="tx1"/>
                      </a:solidFill>
                      <a:prstDash val="solid"/>
                    </a:lnB>
                  </a:tcP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0.106925</a:t>
                      </a:r>
                    </a:p>
                  </a:txBody>
                  <a:tcPr marL="9842" marR="9842" marT="9842" marB="0" anchor="ctr">
                    <a:lnR w="19050" cmpd="sng">
                      <a:solidFill>
                        <a:schemeClr val="tx1"/>
                      </a:solidFill>
                      <a:prstDash val="solid"/>
                    </a:lnR>
                    <a:lnB w="19050" cmpd="sng">
                      <a:solidFill>
                        <a:schemeClr val="tx1"/>
                      </a:solidFill>
                      <a:prstDash val="solid"/>
                    </a:lnB>
                  </a:tcPr>
                </a:tc>
                <a:tc>
                  <a:txBody>
                    <a:bodyPr/>
                    <a:lstStyle/>
                    <a:p>
                      <a:pPr indent="0" algn="ctr" fontAlgn="ctr">
                        <a:buNone/>
                      </a:pPr>
                      <a:r>
                        <a:rPr lang="en-US" altLang="zh-CN" sz="1600" b="0" i="0">
                          <a:solidFill>
                            <a:srgbClr val="000000"/>
                          </a:solidFill>
                          <a:latin typeface="微软雅黑" panose="020B0503020204020204" pitchFamily="34" charset="-122"/>
                          <a:ea typeface="微软雅黑" panose="020B0503020204020204" pitchFamily="34" charset="-122"/>
                        </a:rPr>
                        <a:t>2.61E-05</a:t>
                      </a:r>
                    </a:p>
                  </a:txBody>
                  <a:tcPr marL="9842" marR="9842" marT="9842" marB="0" anchor="ctr">
                    <a:lnL w="19050" cmpd="sng">
                      <a:solidFill>
                        <a:schemeClr val="tx1"/>
                      </a:solidFill>
                      <a:prstDash val="solid"/>
                    </a:lnL>
                    <a:lnB w="19050" cmpd="sng">
                      <a:solidFill>
                        <a:schemeClr val="tx1"/>
                      </a:solidFill>
                      <a:prstDash val="solid"/>
                    </a:lnB>
                  </a:tcPr>
                </a:tc>
                <a:tc>
                  <a:txBody>
                    <a:bodyPr/>
                    <a:lstStyle/>
                    <a:p>
                      <a:pPr algn="ctr" fontAlgn="ctr">
                        <a:buNone/>
                      </a:pPr>
                      <a:r>
                        <a:rPr lang="en-US" altLang="zh-CN" sz="1600" b="0" i="0">
                          <a:solidFill>
                            <a:srgbClr val="000000"/>
                          </a:solidFill>
                          <a:latin typeface="微软雅黑" panose="020B0503020204020204" pitchFamily="34" charset="-122"/>
                          <a:ea typeface="微软雅黑" panose="020B0503020204020204" pitchFamily="34" charset="-122"/>
                        </a:rPr>
                        <a:t>0.106802</a:t>
                      </a:r>
                    </a:p>
                  </a:txBody>
                  <a:tcPr marL="9842" marR="9842" marT="9842" marB="0" anchor="ctr">
                    <a:lnB w="19050" cmpd="sng">
                      <a:solidFill>
                        <a:schemeClr val="tx1"/>
                      </a:solidFill>
                      <a:prstDash val="solid"/>
                    </a:lnB>
                  </a:tcP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0.106802</a:t>
                      </a:r>
                    </a:p>
                  </a:txBody>
                  <a:tcPr marL="9842" marR="9842" marT="9842" marB="0" anchor="ctr">
                    <a:lnB w="19050" cmpd="sng">
                      <a:solidFill>
                        <a:schemeClr val="tx1"/>
                      </a:solidFill>
                      <a:prstDash val="solid"/>
                    </a:lnB>
                  </a:tcPr>
                </a:tc>
                <a:tc>
                  <a:txBody>
                    <a:bodyPr/>
                    <a:lstStyle/>
                    <a:p>
                      <a:pPr algn="ctr" fontAlgn="ctr"/>
                      <a:r>
                        <a:rPr lang="en-US" altLang="zh-CN" sz="1600" b="0" i="0">
                          <a:solidFill>
                            <a:schemeClr val="tx1"/>
                          </a:solidFill>
                          <a:latin typeface="微软雅黑" panose="020B0503020204020204" pitchFamily="34" charset="-122"/>
                          <a:ea typeface="微软雅黑" panose="020B0503020204020204" pitchFamily="34" charset="-122"/>
                        </a:rPr>
                        <a:t>-1.15E-03</a:t>
                      </a:r>
                    </a:p>
                  </a:txBody>
                  <a:tcPr marL="9842" marR="9842" marT="9842" marB="0" anchor="ctr">
                    <a:lnB w="19050" cmpd="sng">
                      <a:solidFill>
                        <a:schemeClr val="tx1"/>
                      </a:solidFill>
                      <a:prstDash val="solid"/>
                    </a:lnB>
                  </a:tcPr>
                </a:tc>
                <a:tc>
                  <a:txBody>
                    <a:bodyPr/>
                    <a:lstStyle/>
                    <a:p>
                      <a:pPr algn="ctr" fontAlgn="ctr">
                        <a:buNone/>
                      </a:pPr>
                      <a:r>
                        <a:rPr lang="en-US" altLang="zh-CN" sz="1600" b="1" i="0">
                          <a:solidFill>
                            <a:srgbClr val="FF0000"/>
                          </a:solidFill>
                          <a:latin typeface="微软雅黑" panose="020B0503020204020204" pitchFamily="34" charset="-122"/>
                          <a:ea typeface="微软雅黑" panose="020B0503020204020204" pitchFamily="34" charset="-122"/>
                        </a:rPr>
                        <a:t>8.30E-5</a:t>
                      </a:r>
                    </a:p>
                  </a:txBody>
                  <a:tcPr marL="9842" marR="9842" marT="9842" marB="0" anchor="ctr">
                    <a:lnB w="19050" cmpd="sng">
                      <a:solidFill>
                        <a:schemeClr val="tx1"/>
                      </a:solidFill>
                      <a:prstDash val="solid"/>
                    </a:lnB>
                  </a:tcPr>
                </a:tc>
                <a:tc>
                  <a:txBody>
                    <a:bodyPr/>
                    <a:lstStyle/>
                    <a:p>
                      <a:pPr algn="ctr" fontAlgn="ctr">
                        <a:buNone/>
                      </a:pPr>
                      <a:r>
                        <a:rPr lang="en-US" altLang="zh-CN" sz="1600" b="1">
                          <a:solidFill>
                            <a:srgbClr val="FF0000"/>
                          </a:solidFill>
                          <a:latin typeface="微软雅黑" panose="020B0503020204020204" pitchFamily="34" charset="-122"/>
                          <a:ea typeface="微软雅黑" panose="020B0503020204020204" pitchFamily="34" charset="-122"/>
                          <a:sym typeface="+mn-ea"/>
                        </a:rPr>
                        <a:t>&lt;</a:t>
                      </a:r>
                      <a:r>
                        <a:rPr lang="en-US" altLang="en-US" sz="1600" b="1">
                          <a:solidFill>
                            <a:srgbClr val="FF0000"/>
                          </a:solidFill>
                          <a:latin typeface="微软雅黑" panose="020B0503020204020204" pitchFamily="34" charset="-122"/>
                          <a:ea typeface="微软雅黑" panose="020B0503020204020204" pitchFamily="34" charset="-122"/>
                          <a:sym typeface="+mn-ea"/>
                        </a:rPr>
                        <a:t>±</a:t>
                      </a:r>
                      <a:r>
                        <a:rPr lang="en-US" altLang="zh-CN" sz="1600" b="1">
                          <a:solidFill>
                            <a:srgbClr val="FF0000"/>
                          </a:solidFill>
                          <a:latin typeface="微软雅黑" panose="020B0503020204020204" pitchFamily="34" charset="-122"/>
                          <a:ea typeface="微软雅黑" panose="020B0503020204020204" pitchFamily="34" charset="-122"/>
                          <a:sym typeface="+mn-ea"/>
                        </a:rPr>
                        <a:t>5E-04</a:t>
                      </a:r>
                      <a:endParaRPr lang="en-US" altLang="zh-CN" sz="1600" b="1" i="0" dirty="0">
                        <a:solidFill>
                          <a:srgbClr val="FF0000"/>
                        </a:solidFill>
                        <a:latin typeface="微软雅黑" panose="020B0503020204020204" pitchFamily="34" charset="-122"/>
                        <a:ea typeface="微软雅黑" panose="020B0503020204020204" pitchFamily="34" charset="-122"/>
                        <a:sym typeface="+mn-ea"/>
                      </a:endParaRPr>
                    </a:p>
                  </a:txBody>
                  <a:tcPr marL="9842" marR="9842" marT="9842" marB="0" anchor="ctr">
                    <a:lnB w="19050" cmpd="sng">
                      <a:solidFill>
                        <a:schemeClr val="tx1"/>
                      </a:solidFill>
                      <a:prstDash val="solid"/>
                    </a:lnB>
                  </a:tcPr>
                </a:tc>
                <a:tc>
                  <a:txBody>
                    <a:bodyPr/>
                    <a:lstStyle/>
                    <a:p>
                      <a:pPr algn="ctr" fontAlgn="ctr">
                        <a:buNone/>
                      </a:pPr>
                      <a:r>
                        <a:rPr lang="en-US" altLang="zh-CN" sz="1600" b="1">
                          <a:solidFill>
                            <a:srgbClr val="FF0000"/>
                          </a:solidFill>
                          <a:latin typeface="微软雅黑" panose="020B0503020204020204" pitchFamily="34" charset="-122"/>
                          <a:ea typeface="微软雅黑" panose="020B0503020204020204" pitchFamily="34" charset="-122"/>
                          <a:sym typeface="+mn-ea"/>
                        </a:rPr>
                        <a:t>√</a:t>
                      </a:r>
                      <a:endParaRPr lang="en-US" altLang="zh-CN" sz="1600" b="1" i="0" dirty="0">
                        <a:solidFill>
                          <a:srgbClr val="FF0000"/>
                        </a:solidFill>
                        <a:latin typeface="微软雅黑" panose="020B0503020204020204" pitchFamily="34" charset="-122"/>
                        <a:ea typeface="微软雅黑" panose="020B0503020204020204" pitchFamily="34" charset="-122"/>
                        <a:sym typeface="+mn-ea"/>
                      </a:endParaRPr>
                    </a:p>
                  </a:txBody>
                  <a:tcPr marL="9842" marR="9842" marT="9842" marB="0" anchor="ctr">
                    <a:lnR w="19050" cmpd="sng">
                      <a:solidFill>
                        <a:schemeClr val="tx1"/>
                      </a:solidFill>
                      <a:prstDash val="solid"/>
                    </a:lnR>
                    <a:lnB w="19050" cmpd="sng">
                      <a:solidFill>
                        <a:schemeClr val="tx1"/>
                      </a:solidFill>
                      <a:prstDash val="solid"/>
                    </a:lnB>
                  </a:tcPr>
                </a:tc>
                <a:extLst>
                  <a:ext uri="{0D108BD9-81ED-4DB2-BD59-A6C34878D82A}">
                    <a16:rowId xmlns:a16="http://schemas.microsoft.com/office/drawing/2014/main" val="10003"/>
                  </a:ext>
                </a:extLst>
              </a:tr>
            </a:tbl>
          </a:graphicData>
        </a:graphic>
      </p:graphicFrame>
      <p:sp>
        <p:nvSpPr>
          <p:cNvPr id="14" name="文本框 13"/>
          <p:cNvSpPr txBox="1"/>
          <p:nvPr/>
        </p:nvSpPr>
        <p:spPr>
          <a:xfrm>
            <a:off x="1016987" y="6021159"/>
            <a:ext cx="7167245" cy="1198880"/>
          </a:xfrm>
          <a:prstGeom prst="rect">
            <a:avLst/>
          </a:prstGeom>
          <a:noFill/>
        </p:spPr>
        <p:txBody>
          <a:bodyPr wrap="square" rtlCol="0">
            <a:spAutoFit/>
          </a:bodyPr>
          <a:lstStyle/>
          <a:p>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数值偏差</a:t>
            </a:r>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（磁中心偏移后仿真值</a:t>
            </a:r>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设计要求值）</a:t>
            </a:r>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设计要求值</a:t>
            </a:r>
          </a:p>
          <a:p>
            <a:r>
              <a:rPr lang="en-US" altLang="zh-CN" dirty="0">
                <a:solidFill>
                  <a:srgbClr val="000000"/>
                </a:solidFill>
                <a:latin typeface="微软雅黑" panose="020B0503020204020204" pitchFamily="34" charset="-122"/>
                <a:ea typeface="微软雅黑" panose="020B0503020204020204" pitchFamily="34" charset="-122"/>
                <a:sym typeface="+mn-ea"/>
              </a:rPr>
              <a:t>*</a:t>
            </a:r>
            <a:r>
              <a:rPr lang="el-GR" altLang="zh-CN" dirty="0">
                <a:latin typeface="微软雅黑" panose="020B0503020204020204" pitchFamily="34" charset="-122"/>
                <a:ea typeface="微软雅黑" panose="020B0503020204020204" pitchFamily="34" charset="-122"/>
                <a:cs typeface="微软雅黑" panose="020B0503020204020204" pitchFamily="34" charset="-122"/>
                <a:sym typeface="+mn-ea"/>
              </a:rPr>
              <a:t>Δ</a:t>
            </a:r>
            <a:r>
              <a:rPr lang="en-US" altLang="zh-CN">
                <a:solidFill>
                  <a:srgbClr val="000000"/>
                </a:solidFill>
                <a:latin typeface="微软雅黑" panose="020B0503020204020204" pitchFamily="34" charset="-122"/>
                <a:ea typeface="微软雅黑" panose="020B0503020204020204" pitchFamily="34" charset="-122"/>
                <a:sym typeface="+mn-ea"/>
              </a:rPr>
              <a:t>B3/B=</a:t>
            </a:r>
            <a:r>
              <a:rPr lang="zh-CN" altLang="en-US" dirty="0">
                <a:solidFill>
                  <a:srgbClr val="000000"/>
                </a:solidFill>
                <a:latin typeface="微软雅黑" panose="020B0503020204020204" pitchFamily="34" charset="-122"/>
                <a:ea typeface="微软雅黑" panose="020B0503020204020204" pitchFamily="34" charset="-122"/>
                <a:sym typeface="+mn-ea"/>
              </a:rPr>
              <a:t>（磁中心偏移后仿真值</a:t>
            </a:r>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设计要求值）</a:t>
            </a:r>
            <a:r>
              <a:rPr lang="en-US" altLang="zh-CN">
                <a:solidFill>
                  <a:srgbClr val="000000"/>
                </a:solidFill>
                <a:latin typeface="微软雅黑" panose="020B0503020204020204" pitchFamily="34" charset="-122"/>
                <a:ea typeface="微软雅黑" panose="020B0503020204020204" pitchFamily="34" charset="-122"/>
                <a:sym typeface="+mn-ea"/>
              </a:rPr>
              <a:t>*R^2/2/Bmod</a:t>
            </a:r>
            <a:endParaRPr lang="en-US" altLang="zh-CN" b="0" i="0" dirty="0">
              <a:solidFill>
                <a:srgbClr val="000000"/>
              </a:solidFill>
              <a:latin typeface="微软雅黑" panose="020B0503020204020204" pitchFamily="34" charset="-122"/>
              <a:ea typeface="微软雅黑" panose="020B0503020204020204" pitchFamily="34" charset="-122"/>
            </a:endParaRPr>
          </a:p>
          <a:p>
            <a:endParaRPr lang="zh-CN" altLang="en-US" dirty="0">
              <a:solidFill>
                <a:srgbClr val="000000"/>
              </a:solidFill>
              <a:latin typeface="微软雅黑" panose="020B0503020204020204" pitchFamily="34" charset="-122"/>
              <a:ea typeface="微软雅黑" panose="020B0503020204020204" pitchFamily="34" charset="-122"/>
              <a:sym typeface="+mn-ea"/>
            </a:endParaRPr>
          </a:p>
          <a:p>
            <a:r>
              <a:rPr lang="en-US" altLang="zh-CN" dirty="0">
                <a:solidFill>
                  <a:srgbClr val="000000"/>
                </a:solidFill>
                <a:latin typeface="微软雅黑" panose="020B0503020204020204" pitchFamily="34" charset="-122"/>
                <a:ea typeface="微软雅黑" panose="020B0503020204020204" pitchFamily="34" charset="-122"/>
                <a:sym typeface="+mn-ea"/>
              </a:rPr>
              <a:t> </a:t>
            </a:r>
          </a:p>
        </p:txBody>
      </p:sp>
      <p:sp>
        <p:nvSpPr>
          <p:cNvPr id="2" name="内容占位符 1"/>
          <p:cNvSpPr>
            <a:spLocks noGrp="1"/>
          </p:cNvSpPr>
          <p:nvPr>
            <p:ph idx="1"/>
          </p:nvPr>
        </p:nvSpPr>
        <p:spPr>
          <a:xfrm>
            <a:off x="609600" y="1052830"/>
            <a:ext cx="10972800" cy="939800"/>
          </a:xfrm>
        </p:spPr>
        <p:txBody>
          <a:bodyPr/>
          <a:lstStyle/>
          <a:p>
            <a:r>
              <a:rPr lang="zh-CN" altLang="en-US" dirty="0">
                <a:solidFill>
                  <a:srgbClr val="FF0000"/>
                </a:solidFill>
                <a:sym typeface="+mn-ea"/>
              </a:rPr>
              <a:t>六极磁铁磁中心偏差</a:t>
            </a:r>
            <a:r>
              <a:rPr lang="zh-CN" altLang="en-US" dirty="0">
                <a:sym typeface="+mn-ea"/>
              </a:rPr>
              <a:t>造成的磁场误差</a:t>
            </a:r>
            <a:r>
              <a:rPr lang="en-US" altLang="zh-CN" dirty="0">
                <a:sym typeface="+mn-ea"/>
              </a:rPr>
              <a:t> </a:t>
            </a:r>
          </a:p>
        </p:txBody>
      </p:sp>
      <p:sp>
        <p:nvSpPr>
          <p:cNvPr id="8" name="圆角矩形标注 7"/>
          <p:cNvSpPr/>
          <p:nvPr/>
        </p:nvSpPr>
        <p:spPr>
          <a:xfrm>
            <a:off x="7752080" y="2708910"/>
            <a:ext cx="1623060" cy="791845"/>
          </a:xfrm>
          <a:prstGeom prst="wedgeRoundRectCallout">
            <a:avLst>
              <a:gd name="adj1" fmla="val -39906"/>
              <a:gd name="adj2" fmla="val 84562"/>
              <a:gd name="adj3" fmla="val 16667"/>
            </a:avLst>
          </a:prstGeom>
        </p:spPr>
        <p:style>
          <a:lnRef idx="0">
            <a:srgbClr val="FFFFFF"/>
          </a:lnRef>
          <a:fillRef idx="3">
            <a:schemeClr val="accent6"/>
          </a:fillRef>
          <a:effectRef idx="0">
            <a:srgbClr val="FFFFFF"/>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rPr>
              <a:t>误差来源：</a:t>
            </a:r>
          </a:p>
          <a:p>
            <a:pPr algn="ctr"/>
            <a:r>
              <a:rPr lang="zh-CN" altLang="en-US">
                <a:solidFill>
                  <a:srgbClr val="0000FF"/>
                </a:solidFill>
                <a:latin typeface="微软雅黑" panose="020B0503020204020204" pitchFamily="34" charset="-122"/>
                <a:ea typeface="微软雅黑" panose="020B0503020204020204" pitchFamily="34" charset="-122"/>
              </a:rPr>
              <a:t>磁中心偏移</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8705516" y="6402739"/>
            <a:ext cx="2844800" cy="365125"/>
          </a:xfrm>
        </p:spPr>
        <p:txBody>
          <a:bodyPr/>
          <a:lstStyle/>
          <a:p>
            <a:fld id="{098B4EB0-06CE-481E-B32B-52DF58230A15}" type="slidenum">
              <a:rPr lang="zh-CN" altLang="en-US" smtClean="0"/>
              <a:t>19</a:t>
            </a:fld>
            <a:endParaRPr lang="zh-CN" altLang="en-US" dirty="0"/>
          </a:p>
        </p:txBody>
      </p:sp>
      <p:sp>
        <p:nvSpPr>
          <p:cNvPr id="10" name="内容占位符 1"/>
          <p:cNvSpPr>
            <a:spLocks noGrp="1"/>
          </p:cNvSpPr>
          <p:nvPr>
            <p:ph idx="1"/>
          </p:nvPr>
        </p:nvSpPr>
        <p:spPr>
          <a:xfrm>
            <a:off x="479425" y="1124585"/>
            <a:ext cx="10296525" cy="864235"/>
          </a:xfrm>
        </p:spPr>
        <p:txBody>
          <a:bodyPr>
            <a:normAutofit/>
          </a:bodyPr>
          <a:lstStyle/>
          <a:p>
            <a:r>
              <a:rPr lang="en-US" altLang="zh-CN" b="1" dirty="0">
                <a:solidFill>
                  <a:srgbClr val="FF0000"/>
                </a:solidFill>
                <a:latin typeface="微软雅黑" panose="020B0503020204020204" pitchFamily="34" charset="-122"/>
                <a:cs typeface="微软雅黑" panose="020B0503020204020204" pitchFamily="34" charset="-122"/>
                <a:sym typeface="+mn-ea"/>
              </a:rPr>
              <a:t> </a:t>
            </a:r>
            <a:r>
              <a:rPr lang="zh-CN" altLang="en-US" dirty="0">
                <a:solidFill>
                  <a:srgbClr val="FF0000"/>
                </a:solidFill>
              </a:rPr>
              <a:t>磁中心偏移</a:t>
            </a:r>
            <a:r>
              <a:rPr lang="en-US" altLang="zh-CN" dirty="0">
                <a:solidFill>
                  <a:srgbClr val="FF0000"/>
                </a:solidFill>
              </a:rPr>
              <a:t>+</a:t>
            </a:r>
            <a:r>
              <a:rPr lang="zh-CN" altLang="en-US" dirty="0">
                <a:solidFill>
                  <a:srgbClr val="FF0000"/>
                </a:solidFill>
              </a:rPr>
              <a:t>磁铁加工误差</a:t>
            </a:r>
            <a:r>
              <a:rPr lang="zh-CN" altLang="en-US" dirty="0">
                <a:solidFill>
                  <a:schemeClr val="tx1"/>
                </a:solidFill>
              </a:rPr>
              <a:t>带来的磁场误差</a:t>
            </a:r>
            <a:endParaRPr lang="en-US" altLang="zh-CN" b="1" dirty="0">
              <a:solidFill>
                <a:srgbClr val="FF0000"/>
              </a:solidFill>
              <a:latin typeface="微软雅黑" panose="020B0503020204020204" pitchFamily="34" charset="-122"/>
              <a:cs typeface="微软雅黑" panose="020B0503020204020204" pitchFamily="34" charset="-122"/>
              <a:sym typeface="+mn-ea"/>
            </a:endParaRPr>
          </a:p>
        </p:txBody>
      </p:sp>
      <p:sp>
        <p:nvSpPr>
          <p:cNvPr id="7" name="标题 3"/>
          <p:cNvSpPr>
            <a:spLocks noGrp="1"/>
          </p:cNvSpPr>
          <p:nvPr>
            <p:ph type="title"/>
          </p:nvPr>
        </p:nvSpPr>
        <p:spPr>
          <a:xfrm>
            <a:off x="407368" y="187617"/>
            <a:ext cx="10763325" cy="725470"/>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增强器二六极组合磁铁误差</a:t>
            </a:r>
          </a:p>
        </p:txBody>
      </p:sp>
      <p:sp>
        <p:nvSpPr>
          <p:cNvPr id="9" name="文本框 8"/>
          <p:cNvSpPr txBox="1"/>
          <p:nvPr/>
        </p:nvSpPr>
        <p:spPr>
          <a:xfrm>
            <a:off x="767533" y="1629053"/>
            <a:ext cx="10948738" cy="2491740"/>
          </a:xfrm>
          <a:prstGeom prst="rect">
            <a:avLst/>
          </a:prstGeom>
          <a:noFill/>
        </p:spPr>
        <p:txBody>
          <a:bodyPr wrap="square" rtlCol="0">
            <a:spAutoFit/>
          </a:bodyPr>
          <a:lstStyle/>
          <a:p>
            <a:pPr>
              <a:lnSpc>
                <a:spcPct val="150000"/>
              </a:lnSpc>
              <a:spcBef>
                <a:spcPts val="0"/>
              </a:spcBef>
              <a:spcAft>
                <a:spcPts val="0"/>
              </a:spcAft>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加工误差会使二极场和六极场同时变化，但是可以通过</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微调电流</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保证二极磁场（主场）</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Bef>
                <a:spcPts val="0"/>
              </a:spcBef>
              <a:spcAft>
                <a:spcPts val="0"/>
              </a:spcAft>
            </a:pP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在磁中心偏移以及最大机械加工误差下（</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X0.30,Y0.10</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a:lnSpc>
                <a:spcPct val="150000"/>
              </a:lnSpc>
              <a:spcBef>
                <a:spcPts val="0"/>
              </a:spcBef>
              <a:spcAft>
                <a:spcPts val="0"/>
              </a:spcAft>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计算得出磁场偏差：</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spcBef>
                <a:spcPts val="0"/>
              </a:spcBef>
              <a:spcAft>
                <a:spcPts val="0"/>
              </a:spcAft>
            </a:pPr>
            <a:endParaRPr lang="zh-CN" altLang="en-US" sz="1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spcBef>
                <a:spcPts val="0"/>
              </a:spcBef>
              <a:spcAft>
                <a:spcPts val="0"/>
              </a:spcAft>
            </a:pPr>
            <a:endPar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6" name="表格 5"/>
          <p:cNvGraphicFramePr/>
          <p:nvPr>
            <p:custDataLst>
              <p:tags r:id="rId1"/>
            </p:custDataLst>
          </p:nvPr>
        </p:nvGraphicFramePr>
        <p:xfrm>
          <a:off x="689610" y="3585845"/>
          <a:ext cx="10887075" cy="2157730"/>
        </p:xfrm>
        <a:graphic>
          <a:graphicData uri="http://schemas.openxmlformats.org/drawingml/2006/table">
            <a:tbl>
              <a:tblPr firstRow="1" bandRow="1">
                <a:tableStyleId>{5C22544A-7EE6-4342-B048-85BDC9FD1C3A}</a:tableStyleId>
              </a:tblPr>
              <a:tblGrid>
                <a:gridCol w="1209675">
                  <a:extLst>
                    <a:ext uri="{9D8B030D-6E8A-4147-A177-3AD203B41FA5}">
                      <a16:colId xmlns:a16="http://schemas.microsoft.com/office/drawing/2014/main" val="20000"/>
                    </a:ext>
                  </a:extLst>
                </a:gridCol>
                <a:gridCol w="1209675">
                  <a:extLst>
                    <a:ext uri="{9D8B030D-6E8A-4147-A177-3AD203B41FA5}">
                      <a16:colId xmlns:a16="http://schemas.microsoft.com/office/drawing/2014/main" val="20001"/>
                    </a:ext>
                  </a:extLst>
                </a:gridCol>
                <a:gridCol w="1209675">
                  <a:extLst>
                    <a:ext uri="{9D8B030D-6E8A-4147-A177-3AD203B41FA5}">
                      <a16:colId xmlns:a16="http://schemas.microsoft.com/office/drawing/2014/main" val="20002"/>
                    </a:ext>
                  </a:extLst>
                </a:gridCol>
                <a:gridCol w="1209675">
                  <a:extLst>
                    <a:ext uri="{9D8B030D-6E8A-4147-A177-3AD203B41FA5}">
                      <a16:colId xmlns:a16="http://schemas.microsoft.com/office/drawing/2014/main" val="20003"/>
                    </a:ext>
                  </a:extLst>
                </a:gridCol>
                <a:gridCol w="1209675">
                  <a:extLst>
                    <a:ext uri="{9D8B030D-6E8A-4147-A177-3AD203B41FA5}">
                      <a16:colId xmlns:a16="http://schemas.microsoft.com/office/drawing/2014/main" val="20004"/>
                    </a:ext>
                  </a:extLst>
                </a:gridCol>
                <a:gridCol w="1209675">
                  <a:extLst>
                    <a:ext uri="{9D8B030D-6E8A-4147-A177-3AD203B41FA5}">
                      <a16:colId xmlns:a16="http://schemas.microsoft.com/office/drawing/2014/main" val="20005"/>
                    </a:ext>
                  </a:extLst>
                </a:gridCol>
                <a:gridCol w="1209675">
                  <a:extLst>
                    <a:ext uri="{9D8B030D-6E8A-4147-A177-3AD203B41FA5}">
                      <a16:colId xmlns:a16="http://schemas.microsoft.com/office/drawing/2014/main" val="20006"/>
                    </a:ext>
                  </a:extLst>
                </a:gridCol>
                <a:gridCol w="1209675">
                  <a:extLst>
                    <a:ext uri="{9D8B030D-6E8A-4147-A177-3AD203B41FA5}">
                      <a16:colId xmlns:a16="http://schemas.microsoft.com/office/drawing/2014/main" val="20007"/>
                    </a:ext>
                  </a:extLst>
                </a:gridCol>
                <a:gridCol w="1209675">
                  <a:extLst>
                    <a:ext uri="{9D8B030D-6E8A-4147-A177-3AD203B41FA5}">
                      <a16:colId xmlns:a16="http://schemas.microsoft.com/office/drawing/2014/main" val="20008"/>
                    </a:ext>
                  </a:extLst>
                </a:gridCol>
              </a:tblGrid>
              <a:tr h="579755">
                <a:tc rowSpan="2" gridSpan="2">
                  <a:txBody>
                    <a:bodyPr/>
                    <a:lstStyle/>
                    <a:p>
                      <a:pPr algn="ctr" fontAlgn="ctr"/>
                      <a:r>
                        <a:rPr lang="zh-CN" altLang="en-US" sz="1800" b="0" i="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设计要求</a:t>
                      </a:r>
                    </a:p>
                  </a:txBody>
                  <a:tcPr marL="9842" marR="9842" marT="9842" marB="0" anchor="ctr">
                    <a:lnL w="19050" cmpd="sng">
                      <a:solidFill>
                        <a:schemeClr val="tx1"/>
                      </a:solidFill>
                      <a:prstDash val="solid"/>
                    </a:lnL>
                    <a:lnR w="19050" cmpd="sng">
                      <a:solidFill>
                        <a:schemeClr val="tx1"/>
                      </a:solidFill>
                      <a:prstDash val="solid"/>
                    </a:lnR>
                    <a:lnT w="19050" cmpd="sng">
                      <a:solidFill>
                        <a:schemeClr val="tx1"/>
                      </a:solidFill>
                      <a:prstDash val="solid"/>
                    </a:lnT>
                  </a:tcPr>
                </a:tc>
                <a:tc rowSpan="2" hMerge="1">
                  <a:txBody>
                    <a:bodyPr/>
                    <a:lstStyle/>
                    <a:p>
                      <a:endParaRPr lang="zh-SG"/>
                    </a:p>
                  </a:txBody>
                  <a:tcPr marL="9842" marR="9842" marT="9842" marB="0" anchor="ctr">
                    <a:lnR w="19050" cmpd="sng">
                      <a:solidFill>
                        <a:schemeClr val="tx1"/>
                      </a:solidFill>
                      <a:prstDash val="solid"/>
                    </a:lnR>
                    <a:lnT w="19050" cmpd="sng">
                      <a:solidFill>
                        <a:schemeClr val="tx1"/>
                      </a:solidFill>
                      <a:prstDash val="solid"/>
                    </a:lnT>
                  </a:tcPr>
                </a:tc>
                <a:tc gridSpan="3">
                  <a:txBody>
                    <a:bodyPr/>
                    <a:lstStyle/>
                    <a:p>
                      <a:pPr algn="ctr" fontAlgn="ctr">
                        <a:buNone/>
                      </a:pPr>
                      <a:r>
                        <a:rPr lang="zh-CN" altLang="en-US" sz="1800" b="0" i="0">
                          <a:solidFill>
                            <a:srgbClr val="000000"/>
                          </a:solidFill>
                          <a:latin typeface="微软雅黑" panose="020B0503020204020204" pitchFamily="34" charset="-122"/>
                          <a:ea typeface="微软雅黑" panose="020B0503020204020204" pitchFamily="34" charset="-122"/>
                          <a:sym typeface="宋体" panose="02010600030101010101" pitchFamily="2" charset="-122"/>
                        </a:rPr>
                        <a:t>加工误差仿真结果</a:t>
                      </a:r>
                    </a:p>
                  </a:txBody>
                  <a:tcPr marL="9842" marR="9842" marT="9842" marB="0" anchor="ctr">
                    <a:lnL w="19050" cmpd="sng">
                      <a:solidFill>
                        <a:schemeClr val="tx1"/>
                      </a:solidFill>
                      <a:prstDash val="solid"/>
                    </a:lnL>
                    <a:lnT w="19050" cmpd="sng">
                      <a:solidFill>
                        <a:schemeClr val="tx1"/>
                      </a:solidFill>
                      <a:prstDash val="solid"/>
                    </a:lnT>
                    <a:lnB w="12700">
                      <a:solidFill>
                        <a:schemeClr val="bg1"/>
                      </a:solidFill>
                      <a:prstDash val="solid"/>
                    </a:lnB>
                  </a:tcPr>
                </a:tc>
                <a:tc hMerge="1">
                  <a:txBody>
                    <a:bodyPr/>
                    <a:lstStyle/>
                    <a:p>
                      <a:endParaRPr lang="zh-SG"/>
                    </a:p>
                  </a:txBody>
                  <a:tcPr marL="9842" marR="9842" marT="9842" marB="0" anchor="ctr">
                    <a:lnL w="19050" cmpd="sng">
                      <a:solidFill>
                        <a:schemeClr val="tx1"/>
                      </a:solidFill>
                      <a:prstDash val="solid"/>
                    </a:lnL>
                    <a:lnT w="19050" cmpd="sng">
                      <a:solidFill>
                        <a:schemeClr val="tx1"/>
                      </a:solidFill>
                      <a:prstDash val="solid"/>
                    </a:lnT>
                    <a:lnB w="12700">
                      <a:solidFill>
                        <a:schemeClr val="bg1"/>
                      </a:solidFill>
                      <a:prstDash val="solid"/>
                    </a:lnB>
                  </a:tcPr>
                </a:tc>
                <a:tc hMerge="1">
                  <a:txBody>
                    <a:bodyPr/>
                    <a:lstStyle/>
                    <a:p>
                      <a:endParaRPr lang="zh-SG"/>
                    </a:p>
                  </a:txBody>
                  <a:tcPr marL="9842" marR="9842" marT="9842" marB="0" anchor="ctr">
                    <a:lnL w="19050" cmpd="sng">
                      <a:solidFill>
                        <a:schemeClr val="tx1"/>
                      </a:solidFill>
                      <a:prstDash val="solid"/>
                    </a:lnL>
                    <a:lnT w="19050" cmpd="sng">
                      <a:solidFill>
                        <a:schemeClr val="tx1"/>
                      </a:solidFill>
                      <a:prstDash val="solid"/>
                    </a:lnT>
                    <a:lnB w="12700">
                      <a:solidFill>
                        <a:schemeClr val="bg1"/>
                      </a:solidFill>
                      <a:prstDash val="solid"/>
                    </a:lnB>
                  </a:tcPr>
                </a:tc>
                <a:tc rowSpan="2">
                  <a:txBody>
                    <a:bodyPr/>
                    <a:lstStyle/>
                    <a:p>
                      <a:pPr algn="ctr" fontAlgn="ctr">
                        <a:buNone/>
                      </a:pPr>
                      <a:r>
                        <a:rPr lang="zh-CN" altLang="en-US" sz="1800" b="0" i="0" dirty="0">
                          <a:solidFill>
                            <a:srgbClr val="000000"/>
                          </a:solidFill>
                          <a:latin typeface="微软雅黑" panose="020B0503020204020204" pitchFamily="34" charset="-122"/>
                          <a:ea typeface="微软雅黑" panose="020B0503020204020204" pitchFamily="34" charset="-122"/>
                        </a:rPr>
                        <a:t>数值偏差</a:t>
                      </a:r>
                    </a:p>
                  </a:txBody>
                  <a:tcPr marL="9842" marR="9842" marT="9842" marB="0" anchor="ctr">
                    <a:lnT w="19050" cmpd="sng">
                      <a:solidFill>
                        <a:schemeClr val="tx1"/>
                      </a:solidFill>
                      <a:prstDash val="solid"/>
                    </a:lnT>
                  </a:tcPr>
                </a:tc>
                <a:tc rowSpan="2">
                  <a:txBody>
                    <a:bodyPr/>
                    <a:lstStyle/>
                    <a:p>
                      <a:pPr algn="ctr" fontAlgn="ctr">
                        <a:buNone/>
                      </a:pPr>
                      <a:r>
                        <a:rPr lang="el-GR" altLang="zh-CN" sz="18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Δ</a:t>
                      </a:r>
                      <a:r>
                        <a:rPr lang="en-US" altLang="zh-CN" sz="1800" b="0">
                          <a:solidFill>
                            <a:srgbClr val="000000"/>
                          </a:solidFill>
                          <a:latin typeface="微软雅黑" panose="020B0503020204020204" pitchFamily="34" charset="-122"/>
                          <a:ea typeface="微软雅黑" panose="020B0503020204020204" pitchFamily="34" charset="-122"/>
                          <a:sym typeface="+mn-ea"/>
                        </a:rPr>
                        <a:t>B3/B</a:t>
                      </a:r>
                      <a:endParaRPr lang="en-US" altLang="zh-CN" sz="1800" b="0" i="0" dirty="0">
                        <a:solidFill>
                          <a:srgbClr val="000000"/>
                        </a:solidFill>
                        <a:latin typeface="微软雅黑" panose="020B0503020204020204" pitchFamily="34" charset="-122"/>
                        <a:ea typeface="微软雅黑" panose="020B0503020204020204" pitchFamily="34" charset="-122"/>
                        <a:sym typeface="+mn-ea"/>
                      </a:endParaRPr>
                    </a:p>
                  </a:txBody>
                  <a:tcPr marL="9842" marR="9842" marT="9842" marB="0" anchor="ctr">
                    <a:lnT w="19050" cmpd="sng">
                      <a:solidFill>
                        <a:schemeClr val="tx1"/>
                      </a:solidFill>
                      <a:prstDash val="solid"/>
                    </a:lnT>
                  </a:tcPr>
                </a:tc>
                <a:tc rowSpan="2">
                  <a:txBody>
                    <a:bodyPr/>
                    <a:lstStyle/>
                    <a:p>
                      <a:pPr algn="ctr" fontAlgn="ctr">
                        <a:buNone/>
                      </a:pPr>
                      <a:r>
                        <a:rPr lang="zh-CN" altLang="en-US" sz="1800" b="0" i="0">
                          <a:solidFill>
                            <a:srgbClr val="000000"/>
                          </a:solidFill>
                          <a:latin typeface="微软雅黑" panose="020B0503020204020204" pitchFamily="34" charset="-122"/>
                          <a:ea typeface="微软雅黑" panose="020B0503020204020204" pitchFamily="34" charset="-122"/>
                        </a:rPr>
                        <a:t>要求</a:t>
                      </a:r>
                    </a:p>
                  </a:txBody>
                  <a:tcPr marL="9842" marR="9842" marT="9842" marB="0" anchor="ctr">
                    <a:lnT w="19050" cmpd="sng">
                      <a:solidFill>
                        <a:schemeClr val="tx1"/>
                      </a:solidFill>
                      <a:prstDash val="solid"/>
                    </a:lnT>
                  </a:tcPr>
                </a:tc>
                <a:tc rowSpan="2">
                  <a:txBody>
                    <a:bodyPr/>
                    <a:lstStyle/>
                    <a:p>
                      <a:pPr algn="ctr" fontAlgn="ctr">
                        <a:buNone/>
                      </a:pPr>
                      <a:r>
                        <a:rPr lang="zh-CN" altLang="en-US" sz="1800" b="0" i="0">
                          <a:solidFill>
                            <a:srgbClr val="000000"/>
                          </a:solidFill>
                          <a:latin typeface="微软雅黑" panose="020B0503020204020204" pitchFamily="34" charset="-122"/>
                          <a:ea typeface="微软雅黑" panose="020B0503020204020204" pitchFamily="34" charset="-122"/>
                        </a:rPr>
                        <a:t>判断</a:t>
                      </a:r>
                    </a:p>
                  </a:txBody>
                  <a:tcPr marL="9842" marR="9842" marT="9842" marB="0" anchor="ctr">
                    <a:lnR w="19050" cmpd="sng">
                      <a:solidFill>
                        <a:schemeClr val="tx1"/>
                      </a:solidFill>
                      <a:prstDash val="solid"/>
                    </a:lnR>
                    <a:lnT w="19050" cmpd="sng">
                      <a:solidFill>
                        <a:schemeClr val="tx1"/>
                      </a:solidFill>
                      <a:prstDash val="solid"/>
                    </a:lnT>
                  </a:tcPr>
                </a:tc>
                <a:extLst>
                  <a:ext uri="{0D108BD9-81ED-4DB2-BD59-A6C34878D82A}">
                    <a16:rowId xmlns:a16="http://schemas.microsoft.com/office/drawing/2014/main" val="10000"/>
                  </a:ext>
                </a:extLst>
              </a:tr>
              <a:tr h="346710">
                <a:tc gridSpan="2" vMerge="1">
                  <a:txBody>
                    <a:bodyPr/>
                    <a:lstStyle/>
                    <a:p>
                      <a:endParaRPr lang="zh-SG"/>
                    </a:p>
                  </a:txBody>
                  <a:tcPr marL="9842" marR="9842" marT="9842" marB="0" anchor="ctr">
                    <a:lnL w="19050" cmpd="sng">
                      <a:solidFill>
                        <a:schemeClr val="tx1"/>
                      </a:solidFill>
                      <a:prstDash val="solid"/>
                    </a:lnL>
                    <a:lnR w="19050" cmpd="sng">
                      <a:solidFill>
                        <a:schemeClr val="tx1"/>
                      </a:solidFill>
                      <a:prstDash val="solid"/>
                    </a:lnR>
                    <a:lnT w="19050" cmpd="sng">
                      <a:solidFill>
                        <a:schemeClr val="tx1"/>
                      </a:solidFill>
                      <a:prstDash val="solid"/>
                    </a:lnT>
                  </a:tcPr>
                </a:tc>
                <a:tc hMerge="1" vMerge="1">
                  <a:txBody>
                    <a:bodyPr/>
                    <a:lstStyle/>
                    <a:p>
                      <a:endParaRPr lang="zh-SG"/>
                    </a:p>
                  </a:txBody>
                  <a:tcPr marL="9842" marR="9842" marT="9842" marB="0" anchor="ctr">
                    <a:lnR w="19050">
                      <a:solidFill>
                        <a:schemeClr val="tx1"/>
                      </a:solidFill>
                      <a:prstDash val="solid"/>
                    </a:lnR>
                    <a:lnT w="19050" cmpd="sng">
                      <a:solidFill>
                        <a:schemeClr val="tx1"/>
                      </a:solidFill>
                      <a:prstDash val="solid"/>
                    </a:lnT>
                  </a:tcPr>
                </a:tc>
                <a:tc>
                  <a:txBody>
                    <a:bodyPr/>
                    <a:lstStyle/>
                    <a:p>
                      <a:pPr algn="ctr" fontAlgn="ctr">
                        <a:buNone/>
                      </a:pPr>
                      <a:r>
                        <a:rPr lang="en-US" altLang="zh-CN" sz="1800">
                          <a:solidFill>
                            <a:srgbClr val="000000"/>
                          </a:solidFill>
                          <a:latin typeface="微软雅黑" panose="020B0503020204020204" pitchFamily="34" charset="-122"/>
                          <a:ea typeface="微软雅黑" panose="020B0503020204020204" pitchFamily="34" charset="-122"/>
                          <a:sym typeface="+mn-ea"/>
                        </a:rPr>
                        <a:t>Bx</a:t>
                      </a:r>
                      <a:endParaRPr lang="en-US" altLang="zh-CN" sz="1800" b="0" i="0">
                        <a:solidFill>
                          <a:srgbClr val="000000"/>
                        </a:solidFill>
                        <a:latin typeface="微软雅黑" panose="020B0503020204020204" pitchFamily="34" charset="-122"/>
                        <a:ea typeface="微软雅黑" panose="020B0503020204020204" pitchFamily="34" charset="-122"/>
                        <a:sym typeface="+mn-ea"/>
                      </a:endParaRPr>
                    </a:p>
                  </a:txBody>
                  <a:tcPr marL="9842" marR="9842" marT="9842" marB="0" anchor="ctr">
                    <a:lnL w="19050">
                      <a:solidFill>
                        <a:schemeClr val="tx1"/>
                      </a:solidFill>
                      <a:prstDash val="solid"/>
                    </a:lnL>
                    <a:lnR>
                      <a:noFill/>
                    </a:lnR>
                    <a:lnT w="12700">
                      <a:solidFill>
                        <a:schemeClr val="bg1"/>
                      </a:solidFill>
                      <a:prstDash val="solid"/>
                    </a:lnT>
                    <a:lnB w="28575">
                      <a:solidFill>
                        <a:schemeClr val="bg1"/>
                      </a:solidFill>
                      <a:prstDash val="solid"/>
                    </a:lnB>
                    <a:lnTlToBr>
                      <a:noFill/>
                    </a:lnTlToBr>
                    <a:lnBlToTr>
                      <a:noFill/>
                    </a:lnBlToTr>
                    <a:solidFill>
                      <a:srgbClr val="4F80BD"/>
                    </a:solidFill>
                  </a:tcPr>
                </a:tc>
                <a:tc>
                  <a:txBody>
                    <a:bodyPr/>
                    <a:lstStyle/>
                    <a:p>
                      <a:pPr algn="ctr" fontAlgn="ctr">
                        <a:buNone/>
                      </a:pPr>
                      <a:r>
                        <a:rPr lang="en-US" altLang="zh-CN" sz="1800">
                          <a:solidFill>
                            <a:srgbClr val="000000"/>
                          </a:solidFill>
                          <a:latin typeface="微软雅黑" panose="020B0503020204020204" pitchFamily="34" charset="-122"/>
                          <a:ea typeface="微软雅黑" panose="020B0503020204020204" pitchFamily="34" charset="-122"/>
                          <a:sym typeface="+mn-ea"/>
                        </a:rPr>
                        <a:t>By</a:t>
                      </a:r>
                      <a:endParaRPr lang="en-US" altLang="zh-CN" sz="1800" b="0" i="0">
                        <a:solidFill>
                          <a:srgbClr val="000000"/>
                        </a:solidFill>
                        <a:latin typeface="微软雅黑" panose="020B0503020204020204" pitchFamily="34" charset="-122"/>
                        <a:ea typeface="微软雅黑" panose="020B0503020204020204" pitchFamily="34" charset="-122"/>
                        <a:sym typeface="+mn-ea"/>
                      </a:endParaRPr>
                    </a:p>
                  </a:txBody>
                  <a:tcPr marL="9842" marR="9842" marT="9842" marB="0" anchor="ctr">
                    <a:lnL>
                      <a:noFill/>
                    </a:lnL>
                    <a:lnR>
                      <a:noFill/>
                    </a:lnR>
                    <a:lnT w="12700">
                      <a:solidFill>
                        <a:schemeClr val="bg1"/>
                      </a:solidFill>
                      <a:prstDash val="solid"/>
                    </a:lnT>
                    <a:lnB w="28575">
                      <a:solidFill>
                        <a:schemeClr val="bg1"/>
                      </a:solidFill>
                      <a:prstDash val="solid"/>
                    </a:lnB>
                    <a:lnTlToBr>
                      <a:noFill/>
                    </a:lnTlToBr>
                    <a:lnBlToTr>
                      <a:noFill/>
                    </a:lnBlToTr>
                    <a:solidFill>
                      <a:srgbClr val="4F80BD"/>
                    </a:solidFill>
                  </a:tcPr>
                </a:tc>
                <a:tc>
                  <a:txBody>
                    <a:bodyPr/>
                    <a:lstStyle/>
                    <a:p>
                      <a:pPr algn="ctr" fontAlgn="ctr">
                        <a:buNone/>
                      </a:pPr>
                      <a:r>
                        <a:rPr lang="en-US" altLang="zh-CN" sz="1800">
                          <a:solidFill>
                            <a:srgbClr val="000000"/>
                          </a:solidFill>
                          <a:latin typeface="微软雅黑" panose="020B0503020204020204" pitchFamily="34" charset="-122"/>
                          <a:ea typeface="微软雅黑" panose="020B0503020204020204" pitchFamily="34" charset="-122"/>
                          <a:sym typeface="+mn-ea"/>
                        </a:rPr>
                        <a:t>Bmod</a:t>
                      </a:r>
                      <a:endParaRPr lang="en-US" altLang="zh-CN" sz="1800" b="0" i="0">
                        <a:solidFill>
                          <a:srgbClr val="000000"/>
                        </a:solidFill>
                        <a:latin typeface="微软雅黑" panose="020B0503020204020204" pitchFamily="34" charset="-122"/>
                        <a:ea typeface="微软雅黑" panose="020B0503020204020204" pitchFamily="34" charset="-122"/>
                        <a:sym typeface="+mn-ea"/>
                      </a:endParaRPr>
                    </a:p>
                  </a:txBody>
                  <a:tcPr marL="9842" marR="9842" marT="9842" marB="0" anchor="ctr">
                    <a:lnL>
                      <a:noFill/>
                    </a:lnL>
                    <a:lnR w="12700">
                      <a:solidFill>
                        <a:schemeClr val="bg1"/>
                      </a:solidFill>
                      <a:prstDash val="solid"/>
                    </a:lnR>
                    <a:lnT w="12700">
                      <a:solidFill>
                        <a:schemeClr val="bg1"/>
                      </a:solidFill>
                      <a:prstDash val="solid"/>
                    </a:lnT>
                    <a:lnB w="28575">
                      <a:solidFill>
                        <a:schemeClr val="bg1"/>
                      </a:solidFill>
                      <a:prstDash val="solid"/>
                    </a:lnB>
                    <a:lnTlToBr>
                      <a:noFill/>
                    </a:lnTlToBr>
                    <a:lnBlToTr>
                      <a:noFill/>
                    </a:lnBlToTr>
                    <a:solidFill>
                      <a:srgbClr val="4F80BD"/>
                    </a:solidFill>
                  </a:tcPr>
                </a:tc>
                <a:tc vMerge="1">
                  <a:txBody>
                    <a:bodyPr/>
                    <a:lstStyle/>
                    <a:p>
                      <a:endParaRPr lang="zh-SG"/>
                    </a:p>
                  </a:txBody>
                  <a:tcPr marL="9842" marR="9842" marT="9842" marB="0" anchor="ctr">
                    <a:lnL w="12700">
                      <a:solidFill>
                        <a:schemeClr val="bg1"/>
                      </a:solidFill>
                      <a:prstDash val="solid"/>
                    </a:lnL>
                    <a:lnT w="19050" cmpd="sng">
                      <a:solidFill>
                        <a:schemeClr val="tx1"/>
                      </a:solidFill>
                      <a:prstDash val="solid"/>
                    </a:lnT>
                  </a:tcPr>
                </a:tc>
                <a:tc vMerge="1">
                  <a:txBody>
                    <a:bodyPr/>
                    <a:lstStyle/>
                    <a:p>
                      <a:endParaRPr lang="zh-SG"/>
                    </a:p>
                  </a:txBody>
                  <a:tcPr marL="9842" marR="9842" marT="9842" marB="0" anchor="ctr">
                    <a:lnL w="12700">
                      <a:solidFill>
                        <a:schemeClr val="bg1"/>
                      </a:solidFill>
                      <a:prstDash val="solid"/>
                    </a:lnL>
                    <a:lnT w="19050" cmpd="sng">
                      <a:solidFill>
                        <a:schemeClr val="tx1"/>
                      </a:solidFill>
                      <a:prstDash val="solid"/>
                    </a:lnT>
                  </a:tcPr>
                </a:tc>
                <a:tc vMerge="1">
                  <a:txBody>
                    <a:bodyPr/>
                    <a:lstStyle/>
                    <a:p>
                      <a:endParaRPr lang="zh-SG"/>
                    </a:p>
                  </a:txBody>
                  <a:tcPr marL="9842" marR="9842" marT="9842" marB="0" anchor="ctr">
                    <a:lnT w="19050" cmpd="sng">
                      <a:solidFill>
                        <a:schemeClr val="tx1"/>
                      </a:solidFill>
                      <a:prstDash val="solid"/>
                    </a:lnT>
                  </a:tcPr>
                </a:tc>
                <a:tc vMerge="1">
                  <a:txBody>
                    <a:bodyPr/>
                    <a:lstStyle/>
                    <a:p>
                      <a:endParaRPr lang="zh-SG"/>
                    </a:p>
                  </a:txBody>
                  <a:tcPr marL="9842" marR="9842" marT="9842" marB="0" anchor="ctr">
                    <a:lnR w="19050" cmpd="sng">
                      <a:solidFill>
                        <a:schemeClr val="tx1"/>
                      </a:solidFill>
                      <a:prstDash val="solid"/>
                    </a:lnR>
                    <a:lnT w="19050" cmpd="sng">
                      <a:solidFill>
                        <a:schemeClr val="tx1"/>
                      </a:solidFill>
                      <a:prstDash val="solid"/>
                    </a:lnT>
                  </a:tcPr>
                </a:tc>
                <a:extLst>
                  <a:ext uri="{0D108BD9-81ED-4DB2-BD59-A6C34878D82A}">
                    <a16:rowId xmlns:a16="http://schemas.microsoft.com/office/drawing/2014/main" val="10001"/>
                  </a:ext>
                </a:extLst>
              </a:tr>
              <a:tr h="610235">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B[Gs]</a:t>
                      </a:r>
                    </a:p>
                  </a:txBody>
                  <a:tcPr marL="9842" marR="9842" marT="9842" marB="0" anchor="ctr">
                    <a:lnL w="19050" cmpd="sng">
                      <a:solidFill>
                        <a:schemeClr val="tx1"/>
                      </a:solidFill>
                      <a:prstDash val="solid"/>
                    </a:lnL>
                  </a:tcP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376</a:t>
                      </a:r>
                    </a:p>
                  </a:txBody>
                  <a:tcPr marL="9842" marR="9842" marT="9842" marB="0" anchor="ctr">
                    <a:lnR w="19050" cmpd="sng">
                      <a:solidFill>
                        <a:schemeClr val="tx1"/>
                      </a:solidFill>
                      <a:prstDash val="solid"/>
                    </a:lnR>
                  </a:tcPr>
                </a:tc>
                <a:tc>
                  <a:txBody>
                    <a:bodyPr/>
                    <a:lstStyle/>
                    <a:p>
                      <a:pPr indent="0" algn="ctr" fontAlgn="ctr"/>
                      <a:r>
                        <a:rPr lang="en-US" altLang="zh-CN" sz="1600" b="0" i="0">
                          <a:solidFill>
                            <a:srgbClr val="000000"/>
                          </a:solidFill>
                          <a:latin typeface="微软雅黑" panose="020B0503020204020204" pitchFamily="34" charset="-122"/>
                          <a:ea typeface="微软雅黑" panose="020B0503020204020204" pitchFamily="34" charset="-122"/>
                        </a:rPr>
                        <a:t>-0.1879</a:t>
                      </a:r>
                    </a:p>
                  </a:txBody>
                  <a:tcPr marL="9842" marR="9842" marT="9842" marB="0" anchor="ctr">
                    <a:lnL w="19050" cmpd="sng">
                      <a:solidFill>
                        <a:schemeClr val="tx1"/>
                      </a:solidFill>
                      <a:prstDash val="solid"/>
                    </a:lnL>
                    <a:lnT w="28575">
                      <a:solidFill>
                        <a:schemeClr val="bg1"/>
                      </a:solidFill>
                      <a:prstDash val="solid"/>
                    </a:lnT>
                  </a:tcP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376.0000</a:t>
                      </a:r>
                    </a:p>
                  </a:txBody>
                  <a:tcPr marL="9842" marR="9842" marT="9842" marB="0" anchor="ctr">
                    <a:lnT w="28575">
                      <a:solidFill>
                        <a:schemeClr val="bg1"/>
                      </a:solidFill>
                      <a:prstDash val="solid"/>
                    </a:lnT>
                  </a:tcPr>
                </a:tc>
                <a:tc>
                  <a:txBody>
                    <a:bodyPr/>
                    <a:lstStyle/>
                    <a:p>
                      <a:pPr algn="ctr" fontAlgn="ctr">
                        <a:buNone/>
                      </a:pPr>
                      <a:r>
                        <a:rPr lang="en-US" altLang="zh-CN" sz="1600" b="0" i="0">
                          <a:solidFill>
                            <a:srgbClr val="000000"/>
                          </a:solidFill>
                          <a:latin typeface="微软雅黑" panose="020B0503020204020204" pitchFamily="34" charset="-122"/>
                          <a:ea typeface="微软雅黑" panose="020B0503020204020204" pitchFamily="34" charset="-122"/>
                        </a:rPr>
                        <a:t>376.0000</a:t>
                      </a:r>
                    </a:p>
                  </a:txBody>
                  <a:tcPr marL="9842" marR="9842" marT="9842" marB="0" anchor="ctr">
                    <a:lnT w="28575">
                      <a:solidFill>
                        <a:schemeClr val="bg1"/>
                      </a:solidFill>
                      <a:prstDash val="solid"/>
                    </a:lnT>
                  </a:tcPr>
                </a:tc>
                <a:tc>
                  <a:txBody>
                    <a:bodyPr/>
                    <a:lstStyle/>
                    <a:p>
                      <a:pPr algn="ctr" fontAlgn="ctr"/>
                      <a:r>
                        <a:rPr lang="en-US" altLang="zh-CN" sz="1600" b="1" i="0">
                          <a:solidFill>
                            <a:srgbClr val="FF0000"/>
                          </a:solidFill>
                          <a:latin typeface="微软雅黑" panose="020B0503020204020204" pitchFamily="34" charset="-122"/>
                          <a:ea typeface="微软雅黑" panose="020B0503020204020204" pitchFamily="34" charset="-122"/>
                        </a:rPr>
                        <a:t>2.58E-07</a:t>
                      </a:r>
                    </a:p>
                  </a:txBody>
                  <a:tcPr marL="9842" marR="9842" marT="9842" marB="0" anchor="ctr"/>
                </a:tc>
                <a:tc>
                  <a:txBody>
                    <a:bodyPr/>
                    <a:lstStyle/>
                    <a:p>
                      <a:pPr algn="ctr" fontAlgn="ctr">
                        <a:buNone/>
                      </a:pPr>
                      <a:r>
                        <a:rPr lang="en-US" altLang="zh-CN" sz="1600" b="0" i="0">
                          <a:solidFill>
                            <a:srgbClr val="000000"/>
                          </a:solidFill>
                          <a:latin typeface="微软雅黑" panose="020B0503020204020204" pitchFamily="34" charset="-122"/>
                          <a:ea typeface="微软雅黑" panose="020B0503020204020204" pitchFamily="34" charset="-122"/>
                        </a:rPr>
                        <a:t>/</a:t>
                      </a:r>
                    </a:p>
                  </a:txBody>
                  <a:tcPr marL="9842" marR="9842" marT="9842" marB="0" anchor="ctr"/>
                </a:tc>
                <a:tc>
                  <a:txBody>
                    <a:bodyPr/>
                    <a:lstStyle/>
                    <a:p>
                      <a:pPr algn="ctr" fontAlgn="ctr">
                        <a:buNone/>
                      </a:pPr>
                      <a:r>
                        <a:rPr lang="en-US" altLang="zh-CN" sz="1600" b="1" i="0">
                          <a:solidFill>
                            <a:srgbClr val="FF0000"/>
                          </a:solidFill>
                          <a:latin typeface="微软雅黑" panose="020B0503020204020204" pitchFamily="34" charset="-122"/>
                          <a:ea typeface="微软雅黑" panose="020B0503020204020204" pitchFamily="34" charset="-122"/>
                        </a:rPr>
                        <a:t>&lt;</a:t>
                      </a:r>
                      <a:r>
                        <a:rPr lang="en-US" altLang="en-US" sz="1600" b="1" i="0">
                          <a:solidFill>
                            <a:srgbClr val="FF0000"/>
                          </a:solidFill>
                          <a:latin typeface="微软雅黑" panose="020B0503020204020204" pitchFamily="34" charset="-122"/>
                          <a:ea typeface="微软雅黑" panose="020B0503020204020204" pitchFamily="34" charset="-122"/>
                        </a:rPr>
                        <a:t>±</a:t>
                      </a:r>
                      <a:r>
                        <a:rPr lang="en-US" altLang="zh-CN" sz="1600" b="1">
                          <a:solidFill>
                            <a:srgbClr val="FF0000"/>
                          </a:solidFill>
                          <a:latin typeface="微软雅黑" panose="020B0503020204020204" pitchFamily="34" charset="-122"/>
                          <a:ea typeface="微软雅黑" panose="020B0503020204020204" pitchFamily="34" charset="-122"/>
                          <a:sym typeface="+mn-ea"/>
                        </a:rPr>
                        <a:t>1E-03</a:t>
                      </a:r>
                      <a:r>
                        <a:rPr lang="en-US" altLang="zh-CN" sz="1600" b="1" i="0">
                          <a:solidFill>
                            <a:srgbClr val="FF0000"/>
                          </a:solidFill>
                          <a:latin typeface="微软雅黑" panose="020B0503020204020204" pitchFamily="34" charset="-122"/>
                          <a:ea typeface="微软雅黑" panose="020B0503020204020204" pitchFamily="34" charset="-122"/>
                        </a:rPr>
                        <a:t> </a:t>
                      </a:r>
                    </a:p>
                  </a:txBody>
                  <a:tcPr marL="9842" marR="9842" marT="9842" marB="0" anchor="ctr"/>
                </a:tc>
                <a:tc>
                  <a:txBody>
                    <a:bodyPr/>
                    <a:lstStyle/>
                    <a:p>
                      <a:pPr algn="ctr" fontAlgn="ctr">
                        <a:buNone/>
                      </a:pPr>
                      <a:r>
                        <a:rPr lang="en-US" altLang="zh-CN" sz="1600" b="1" i="0">
                          <a:solidFill>
                            <a:srgbClr val="FF0000"/>
                          </a:solidFill>
                          <a:latin typeface="微软雅黑" panose="020B0503020204020204" pitchFamily="34" charset="-122"/>
                          <a:ea typeface="微软雅黑" panose="020B0503020204020204" pitchFamily="34" charset="-122"/>
                        </a:rPr>
                        <a:t>√</a:t>
                      </a:r>
                    </a:p>
                  </a:txBody>
                  <a:tcPr marL="9842" marR="9842" marT="9842" marB="0" anchor="ctr">
                    <a:lnR w="19050" cmpd="sng">
                      <a:solidFill>
                        <a:schemeClr val="tx1"/>
                      </a:solidFill>
                      <a:prstDash val="solid"/>
                    </a:lnR>
                  </a:tcPr>
                </a:tc>
                <a:extLst>
                  <a:ext uri="{0D108BD9-81ED-4DB2-BD59-A6C34878D82A}">
                    <a16:rowId xmlns:a16="http://schemas.microsoft.com/office/drawing/2014/main" val="10002"/>
                  </a:ext>
                </a:extLst>
              </a:tr>
              <a:tr h="621030">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S[Gs/mm</a:t>
                      </a:r>
                      <a:r>
                        <a:rPr lang="en-US" altLang="zh-CN" sz="1600" b="0" i="0" baseline="30000">
                          <a:solidFill>
                            <a:srgbClr val="000000"/>
                          </a:solidFill>
                          <a:latin typeface="微软雅黑" panose="020B0503020204020204" pitchFamily="34" charset="-122"/>
                          <a:ea typeface="微软雅黑" panose="020B0503020204020204" pitchFamily="34" charset="-122"/>
                        </a:rPr>
                        <a:t>2</a:t>
                      </a:r>
                      <a:r>
                        <a:rPr lang="en-US" altLang="zh-CN" sz="1600" b="0" i="0">
                          <a:solidFill>
                            <a:srgbClr val="000000"/>
                          </a:solidFill>
                          <a:latin typeface="微软雅黑" panose="020B0503020204020204" pitchFamily="34" charset="-122"/>
                          <a:ea typeface="微软雅黑" panose="020B0503020204020204" pitchFamily="34" charset="-122"/>
                        </a:rPr>
                        <a:t>]</a:t>
                      </a:r>
                    </a:p>
                  </a:txBody>
                  <a:tcPr marL="9842" marR="9842" marT="9842" marB="0" anchor="ctr">
                    <a:lnL w="19050" cmpd="sng">
                      <a:solidFill>
                        <a:schemeClr val="tx1"/>
                      </a:solidFill>
                      <a:prstDash val="solid"/>
                    </a:lnL>
                    <a:lnB w="19050" cmpd="sng">
                      <a:solidFill>
                        <a:schemeClr val="tx1"/>
                      </a:solidFill>
                      <a:prstDash val="solid"/>
                    </a:lnB>
                  </a:tcP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0.106925</a:t>
                      </a:r>
                    </a:p>
                  </a:txBody>
                  <a:tcPr marL="9842" marR="9842" marT="9842" marB="0" anchor="ctr">
                    <a:lnR w="19050" cmpd="sng">
                      <a:solidFill>
                        <a:schemeClr val="tx1"/>
                      </a:solidFill>
                      <a:prstDash val="solid"/>
                    </a:lnR>
                    <a:lnB w="19050" cmpd="sng">
                      <a:solidFill>
                        <a:schemeClr val="tx1"/>
                      </a:solidFill>
                      <a:prstDash val="solid"/>
                    </a:lnB>
                  </a:tcPr>
                </a:tc>
                <a:tc>
                  <a:txBody>
                    <a:bodyPr/>
                    <a:lstStyle/>
                    <a:p>
                      <a:pPr indent="0" algn="ctr" fontAlgn="ctr">
                        <a:buNone/>
                      </a:pPr>
                      <a:r>
                        <a:rPr lang="en-US" altLang="zh-CN" sz="1600" b="0" i="0">
                          <a:solidFill>
                            <a:srgbClr val="000000"/>
                          </a:solidFill>
                          <a:latin typeface="微软雅黑" panose="020B0503020204020204" pitchFamily="34" charset="-122"/>
                          <a:ea typeface="微软雅黑" panose="020B0503020204020204" pitchFamily="34" charset="-122"/>
                        </a:rPr>
                        <a:t>0.0013</a:t>
                      </a:r>
                    </a:p>
                  </a:txBody>
                  <a:tcPr marL="9842" marR="9842" marT="9842" marB="0" anchor="ctr">
                    <a:lnL w="19050" cmpd="sng">
                      <a:solidFill>
                        <a:schemeClr val="tx1"/>
                      </a:solidFill>
                      <a:prstDash val="solid"/>
                    </a:lnL>
                    <a:lnB w="19050" cmpd="sng">
                      <a:solidFill>
                        <a:schemeClr val="tx1"/>
                      </a:solidFill>
                      <a:prstDash val="solid"/>
                    </a:lnB>
                  </a:tcPr>
                </a:tc>
                <a:tc>
                  <a:txBody>
                    <a:bodyPr/>
                    <a:lstStyle/>
                    <a:p>
                      <a:pPr algn="ctr" fontAlgn="ctr">
                        <a:buNone/>
                      </a:pPr>
                      <a:r>
                        <a:rPr lang="en-US" altLang="zh-CN" sz="1600" b="0" i="0">
                          <a:solidFill>
                            <a:srgbClr val="000000"/>
                          </a:solidFill>
                          <a:latin typeface="微软雅黑" panose="020B0503020204020204" pitchFamily="34" charset="-122"/>
                          <a:ea typeface="微软雅黑" panose="020B0503020204020204" pitchFamily="34" charset="-122"/>
                        </a:rPr>
                        <a:t>0.1063</a:t>
                      </a:r>
                    </a:p>
                  </a:txBody>
                  <a:tcPr marL="9842" marR="9842" marT="9842" marB="0" anchor="ctr">
                    <a:lnB w="19050" cmpd="sng">
                      <a:solidFill>
                        <a:schemeClr val="tx1"/>
                      </a:solidFill>
                      <a:prstDash val="solid"/>
                    </a:lnB>
                  </a:tcPr>
                </a:tc>
                <a:tc>
                  <a:txBody>
                    <a:bodyPr/>
                    <a:lstStyle/>
                    <a:p>
                      <a:pPr algn="ctr" fontAlgn="ctr"/>
                      <a:r>
                        <a:rPr lang="en-US" altLang="zh-CN" sz="1600" b="0" i="0" dirty="0">
                          <a:solidFill>
                            <a:srgbClr val="000000"/>
                          </a:solidFill>
                          <a:latin typeface="微软雅黑" panose="020B0503020204020204" pitchFamily="34" charset="-122"/>
                          <a:ea typeface="微软雅黑" panose="020B0503020204020204" pitchFamily="34" charset="-122"/>
                        </a:rPr>
                        <a:t>0.106349</a:t>
                      </a:r>
                    </a:p>
                  </a:txBody>
                  <a:tcPr marL="9842" marR="9842" marT="9842" marB="0" anchor="ctr">
                    <a:lnB w="19050" cmpd="sng">
                      <a:solidFill>
                        <a:schemeClr val="tx1"/>
                      </a:solidFill>
                      <a:prstDash val="solid"/>
                    </a:lnB>
                  </a:tcPr>
                </a:tc>
                <a:tc>
                  <a:txBody>
                    <a:bodyPr/>
                    <a:lstStyle/>
                    <a:p>
                      <a:pPr algn="ctr" fontAlgn="ctr"/>
                      <a:r>
                        <a:rPr lang="en-US" altLang="zh-CN" sz="1600" b="0" i="0">
                          <a:solidFill>
                            <a:schemeClr val="tx1"/>
                          </a:solidFill>
                          <a:latin typeface="微软雅黑" panose="020B0503020204020204" pitchFamily="34" charset="-122"/>
                          <a:ea typeface="微软雅黑" panose="020B0503020204020204" pitchFamily="34" charset="-122"/>
                        </a:rPr>
                        <a:t>5.39E-03</a:t>
                      </a:r>
                    </a:p>
                  </a:txBody>
                  <a:tcPr marL="9842" marR="9842" marT="9842" marB="0" anchor="ctr">
                    <a:lnB w="19050" cmpd="sng">
                      <a:solidFill>
                        <a:schemeClr val="tx1"/>
                      </a:solidFill>
                      <a:prstDash val="solid"/>
                    </a:lnB>
                  </a:tcPr>
                </a:tc>
                <a:tc>
                  <a:txBody>
                    <a:bodyPr/>
                    <a:lstStyle/>
                    <a:p>
                      <a:pPr algn="ctr" fontAlgn="ctr">
                        <a:buNone/>
                      </a:pPr>
                      <a:r>
                        <a:rPr lang="en-US" altLang="zh-CN" sz="1600" b="1" i="0">
                          <a:solidFill>
                            <a:srgbClr val="FF0000"/>
                          </a:solidFill>
                          <a:latin typeface="微软雅黑" panose="020B0503020204020204" pitchFamily="34" charset="-122"/>
                          <a:ea typeface="微软雅黑" panose="020B0503020204020204" pitchFamily="34" charset="-122"/>
                        </a:rPr>
                        <a:t>3.88E-4</a:t>
                      </a:r>
                    </a:p>
                  </a:txBody>
                  <a:tcPr marL="9842" marR="9842" marT="9842" marB="0" anchor="ctr">
                    <a:lnB w="19050" cmpd="sng">
                      <a:solidFill>
                        <a:schemeClr val="tx1"/>
                      </a:solidFill>
                      <a:prstDash val="solid"/>
                    </a:lnB>
                  </a:tcPr>
                </a:tc>
                <a:tc>
                  <a:txBody>
                    <a:bodyPr/>
                    <a:lstStyle/>
                    <a:p>
                      <a:pPr algn="ctr" fontAlgn="ctr">
                        <a:buNone/>
                      </a:pPr>
                      <a:r>
                        <a:rPr lang="en-US" altLang="zh-CN" sz="1600" b="1">
                          <a:solidFill>
                            <a:srgbClr val="FF0000"/>
                          </a:solidFill>
                          <a:latin typeface="微软雅黑" panose="020B0503020204020204" pitchFamily="34" charset="-122"/>
                          <a:ea typeface="微软雅黑" panose="020B0503020204020204" pitchFamily="34" charset="-122"/>
                          <a:sym typeface="+mn-ea"/>
                        </a:rPr>
                        <a:t>&lt;</a:t>
                      </a:r>
                      <a:r>
                        <a:rPr lang="en-US" altLang="en-US" sz="1600" b="1">
                          <a:solidFill>
                            <a:srgbClr val="FF0000"/>
                          </a:solidFill>
                          <a:latin typeface="微软雅黑" panose="020B0503020204020204" pitchFamily="34" charset="-122"/>
                          <a:ea typeface="微软雅黑" panose="020B0503020204020204" pitchFamily="34" charset="-122"/>
                          <a:sym typeface="+mn-ea"/>
                        </a:rPr>
                        <a:t>±</a:t>
                      </a:r>
                      <a:r>
                        <a:rPr lang="en-US" altLang="zh-CN" sz="1600" b="1">
                          <a:solidFill>
                            <a:srgbClr val="FF0000"/>
                          </a:solidFill>
                          <a:latin typeface="微软雅黑" panose="020B0503020204020204" pitchFamily="34" charset="-122"/>
                          <a:ea typeface="微软雅黑" panose="020B0503020204020204" pitchFamily="34" charset="-122"/>
                          <a:sym typeface="+mn-ea"/>
                        </a:rPr>
                        <a:t>5E-04</a:t>
                      </a:r>
                      <a:endParaRPr lang="en-US" altLang="zh-CN" sz="1600" b="1" i="0" dirty="0">
                        <a:solidFill>
                          <a:srgbClr val="FF0000"/>
                        </a:solidFill>
                        <a:latin typeface="微软雅黑" panose="020B0503020204020204" pitchFamily="34" charset="-122"/>
                        <a:ea typeface="微软雅黑" panose="020B0503020204020204" pitchFamily="34" charset="-122"/>
                        <a:sym typeface="+mn-ea"/>
                      </a:endParaRPr>
                    </a:p>
                  </a:txBody>
                  <a:tcPr marL="9842" marR="9842" marT="9842" marB="0" anchor="ctr">
                    <a:lnB w="19050" cmpd="sng">
                      <a:solidFill>
                        <a:schemeClr val="tx1"/>
                      </a:solidFill>
                      <a:prstDash val="solid"/>
                    </a:lnB>
                  </a:tcPr>
                </a:tc>
                <a:tc>
                  <a:txBody>
                    <a:bodyPr/>
                    <a:lstStyle/>
                    <a:p>
                      <a:pPr algn="ctr" fontAlgn="ctr">
                        <a:buNone/>
                      </a:pPr>
                      <a:r>
                        <a:rPr lang="en-US" altLang="zh-CN" sz="1600" b="1">
                          <a:solidFill>
                            <a:srgbClr val="FF0000"/>
                          </a:solidFill>
                          <a:latin typeface="微软雅黑" panose="020B0503020204020204" pitchFamily="34" charset="-122"/>
                          <a:ea typeface="微软雅黑" panose="020B0503020204020204" pitchFamily="34" charset="-122"/>
                          <a:sym typeface="+mn-ea"/>
                        </a:rPr>
                        <a:t>√</a:t>
                      </a:r>
                      <a:endParaRPr lang="en-US" altLang="zh-CN" sz="1600" b="1" i="0" dirty="0">
                        <a:solidFill>
                          <a:srgbClr val="FF0000"/>
                        </a:solidFill>
                        <a:latin typeface="微软雅黑" panose="020B0503020204020204" pitchFamily="34" charset="-122"/>
                        <a:ea typeface="微软雅黑" panose="020B0503020204020204" pitchFamily="34" charset="-122"/>
                        <a:sym typeface="+mn-ea"/>
                      </a:endParaRPr>
                    </a:p>
                  </a:txBody>
                  <a:tcPr marL="9842" marR="9842" marT="9842" marB="0" anchor="ctr">
                    <a:lnR w="19050" cmpd="sng">
                      <a:solidFill>
                        <a:schemeClr val="tx1"/>
                      </a:solidFill>
                      <a:prstDash val="solid"/>
                    </a:lnR>
                    <a:lnB w="19050" cmpd="sng">
                      <a:solidFill>
                        <a:schemeClr val="tx1"/>
                      </a:solidFill>
                      <a:prstDash val="solid"/>
                    </a:lnB>
                  </a:tcPr>
                </a:tc>
                <a:extLst>
                  <a:ext uri="{0D108BD9-81ED-4DB2-BD59-A6C34878D82A}">
                    <a16:rowId xmlns:a16="http://schemas.microsoft.com/office/drawing/2014/main" val="10003"/>
                  </a:ext>
                </a:extLst>
              </a:tr>
            </a:tbl>
          </a:graphicData>
        </a:graphic>
      </p:graphicFrame>
      <p:sp>
        <p:nvSpPr>
          <p:cNvPr id="14" name="文本框 13"/>
          <p:cNvSpPr txBox="1"/>
          <p:nvPr/>
        </p:nvSpPr>
        <p:spPr>
          <a:xfrm>
            <a:off x="958215" y="5876290"/>
            <a:ext cx="10530205" cy="645160"/>
          </a:xfrm>
          <a:prstGeom prst="rect">
            <a:avLst/>
          </a:prstGeom>
          <a:noFill/>
        </p:spPr>
        <p:txBody>
          <a:bodyPr wrap="square" rtlCol="0">
            <a:spAutoFit/>
          </a:bodyPr>
          <a:lstStyle/>
          <a:p>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数值偏差</a:t>
            </a:r>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（加工误差仿真值</a:t>
            </a:r>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设计要求值）</a:t>
            </a:r>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设计要求值</a:t>
            </a:r>
            <a:r>
              <a:rPr lang="en-US" altLang="zh-CN" dirty="0">
                <a:solidFill>
                  <a:srgbClr val="000000"/>
                </a:solidFill>
                <a:latin typeface="微软雅黑" panose="020B0503020204020204" pitchFamily="34" charset="-122"/>
                <a:ea typeface="微软雅黑" panose="020B0503020204020204" pitchFamily="34" charset="-122"/>
                <a:sym typeface="+mn-ea"/>
              </a:rPr>
              <a:t> </a:t>
            </a:r>
          </a:p>
          <a:p>
            <a:r>
              <a:rPr lang="en-US" altLang="el-GR"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l-GR" altLang="zh-CN" dirty="0">
                <a:latin typeface="微软雅黑" panose="020B0503020204020204" pitchFamily="34" charset="-122"/>
                <a:ea typeface="微软雅黑" panose="020B0503020204020204" pitchFamily="34" charset="-122"/>
                <a:cs typeface="微软雅黑" panose="020B0503020204020204" pitchFamily="34" charset="-122"/>
                <a:sym typeface="+mn-ea"/>
              </a:rPr>
              <a:t>Δ</a:t>
            </a:r>
            <a:r>
              <a:rPr lang="en-US" altLang="zh-CN">
                <a:solidFill>
                  <a:srgbClr val="000000"/>
                </a:solidFill>
                <a:latin typeface="微软雅黑" panose="020B0503020204020204" pitchFamily="34" charset="-122"/>
                <a:ea typeface="微软雅黑" panose="020B0503020204020204" pitchFamily="34" charset="-122"/>
                <a:sym typeface="+mn-ea"/>
              </a:rPr>
              <a:t>B3/B=</a:t>
            </a:r>
            <a:r>
              <a:rPr lang="zh-CN" altLang="en-US" dirty="0">
                <a:solidFill>
                  <a:srgbClr val="000000"/>
                </a:solidFill>
                <a:latin typeface="微软雅黑" panose="020B0503020204020204" pitchFamily="34" charset="-122"/>
                <a:ea typeface="微软雅黑" panose="020B0503020204020204" pitchFamily="34" charset="-122"/>
                <a:sym typeface="+mn-ea"/>
              </a:rPr>
              <a:t>（磁中心偏移后仿真值</a:t>
            </a:r>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设计要求值）</a:t>
            </a:r>
            <a:r>
              <a:rPr lang="en-US" altLang="zh-CN">
                <a:solidFill>
                  <a:srgbClr val="000000"/>
                </a:solidFill>
                <a:latin typeface="微软雅黑" panose="020B0503020204020204" pitchFamily="34" charset="-122"/>
                <a:ea typeface="微软雅黑" panose="020B0503020204020204" pitchFamily="34" charset="-122"/>
                <a:sym typeface="+mn-ea"/>
              </a:rPr>
              <a:t>*R^2/2/Bmod</a:t>
            </a:r>
            <a:endParaRPr lang="zh-CN" altLang="en-US" dirty="0">
              <a:solidFill>
                <a:srgbClr val="000000"/>
              </a:solidFill>
              <a:latin typeface="微软雅黑" panose="020B0503020204020204" pitchFamily="34" charset="-122"/>
              <a:ea typeface="微软雅黑" panose="020B0503020204020204" pitchFamily="34" charset="-122"/>
              <a:sym typeface="+mn-ea"/>
            </a:endParaRPr>
          </a:p>
        </p:txBody>
      </p:sp>
      <p:sp>
        <p:nvSpPr>
          <p:cNvPr id="8" name="圆角矩形标注 7"/>
          <p:cNvSpPr/>
          <p:nvPr/>
        </p:nvSpPr>
        <p:spPr>
          <a:xfrm>
            <a:off x="7607935" y="2708910"/>
            <a:ext cx="2533650" cy="791845"/>
          </a:xfrm>
          <a:prstGeom prst="wedgeRoundRectCallout">
            <a:avLst>
              <a:gd name="adj1" fmla="val -39906"/>
              <a:gd name="adj2" fmla="val 84562"/>
              <a:gd name="adj3" fmla="val 16667"/>
            </a:avLst>
          </a:prstGeom>
        </p:spPr>
        <p:style>
          <a:lnRef idx="0">
            <a:srgbClr val="FFFFFF"/>
          </a:lnRef>
          <a:fillRef idx="3">
            <a:schemeClr val="accent6"/>
          </a:fillRef>
          <a:effectRef idx="0">
            <a:srgbClr val="FFFFFF"/>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rPr>
              <a:t>误差来源：</a:t>
            </a:r>
          </a:p>
          <a:p>
            <a:pPr algn="just"/>
            <a:r>
              <a:rPr lang="zh-CN" altLang="en-US">
                <a:solidFill>
                  <a:srgbClr val="0000FF"/>
                </a:solidFill>
                <a:latin typeface="微软雅黑" panose="020B0503020204020204" pitchFamily="34" charset="-122"/>
                <a:ea typeface="微软雅黑" panose="020B0503020204020204" pitchFamily="34" charset="-122"/>
                <a:sym typeface="+mn-ea"/>
              </a:rPr>
              <a:t>磁中心偏移</a:t>
            </a:r>
            <a:r>
              <a:rPr lang="en-US" altLang="zh-CN">
                <a:solidFill>
                  <a:srgbClr val="0000FF"/>
                </a:solidFill>
                <a:latin typeface="微软雅黑" panose="020B0503020204020204" pitchFamily="34" charset="-122"/>
                <a:ea typeface="微软雅黑" panose="020B0503020204020204" pitchFamily="34" charset="-122"/>
                <a:sym typeface="+mn-ea"/>
              </a:rPr>
              <a:t>+</a:t>
            </a:r>
            <a:r>
              <a:rPr lang="zh-CN" altLang="en-US">
                <a:solidFill>
                  <a:srgbClr val="0000FF"/>
                </a:solidFill>
                <a:latin typeface="微软雅黑" panose="020B0503020204020204" pitchFamily="34" charset="-122"/>
                <a:ea typeface="微软雅黑" panose="020B0503020204020204" pitchFamily="34" charset="-122"/>
              </a:rPr>
              <a:t>加工误差</a:t>
            </a:r>
          </a:p>
        </p:txBody>
      </p:sp>
      <p:sp>
        <p:nvSpPr>
          <p:cNvPr id="2" name="圆角矩形 1"/>
          <p:cNvSpPr/>
          <p:nvPr/>
        </p:nvSpPr>
        <p:spPr>
          <a:xfrm>
            <a:off x="5591810" y="4581525"/>
            <a:ext cx="1016635" cy="431800"/>
          </a:xfrm>
          <a:prstGeom prst="roundRect">
            <a:avLst/>
          </a:prstGeom>
        </p:spPr>
        <p:style>
          <a:lnRef idx="3">
            <a:schemeClr val="accent2"/>
          </a:lnRef>
          <a:fillRef idx="0">
            <a:srgbClr val="FFFFFF"/>
          </a:fillRef>
          <a:effectRef idx="0">
            <a:srgbClr val="FFFFFF"/>
          </a:effectRef>
          <a:fontRef idx="minor">
            <a:schemeClr val="tx1"/>
          </a:fontRef>
        </p:style>
        <p:txBody>
          <a:bodyPr rtlCol="0" anchor="ctr"/>
          <a:lstStyle/>
          <a:p>
            <a:pPr algn="ct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CB02C-AC19-4740-B1A8-3052FB1A4CB9}"/>
              </a:ext>
            </a:extLst>
          </p:cNvPr>
          <p:cNvSpPr>
            <a:spLocks noGrp="1"/>
          </p:cNvSpPr>
          <p:nvPr>
            <p:ph type="title"/>
          </p:nvPr>
        </p:nvSpPr>
        <p:spPr>
          <a:xfrm>
            <a:off x="838200" y="365125"/>
            <a:ext cx="9509312" cy="811493"/>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提纲</a:t>
            </a:r>
            <a:endParaRPr lang="zh-SG" altLang="en-US" b="1" dirty="0">
              <a:solidFill>
                <a:srgbClr val="C00000"/>
              </a:solidFill>
              <a:latin typeface="宋体" panose="02010600030101010101" pitchFamily="2" charset="-122"/>
              <a:ea typeface="宋体" panose="02010600030101010101" pitchFamily="2" charset="-122"/>
            </a:endParaRPr>
          </a:p>
        </p:txBody>
      </p:sp>
      <p:sp>
        <p:nvSpPr>
          <p:cNvPr id="3" name="文本框 2">
            <a:extLst>
              <a:ext uri="{FF2B5EF4-FFF2-40B4-BE49-F238E27FC236}">
                <a16:creationId xmlns:a16="http://schemas.microsoft.com/office/drawing/2014/main" id="{D312CF44-F4A5-4EEC-9C8F-D1A3A2860B12}"/>
              </a:ext>
            </a:extLst>
          </p:cNvPr>
          <p:cNvSpPr txBox="1"/>
          <p:nvPr/>
        </p:nvSpPr>
        <p:spPr>
          <a:xfrm>
            <a:off x="2124635" y="1902759"/>
            <a:ext cx="6017559" cy="365292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ltLang="zh-CN" sz="2400" dirty="0">
                <a:latin typeface="宋体" panose="02010600030101010101" pitchFamily="2" charset="-122"/>
                <a:ea typeface="宋体" panose="02010600030101010101" pitchFamily="2" charset="-122"/>
              </a:rPr>
              <a:t>CEPC</a:t>
            </a:r>
            <a:r>
              <a:rPr lang="zh-CN" altLang="en-US" sz="2400" dirty="0">
                <a:latin typeface="宋体" panose="02010600030101010101" pitchFamily="2" charset="-122"/>
                <a:ea typeface="宋体" panose="02010600030101010101" pitchFamily="2" charset="-122"/>
              </a:rPr>
              <a:t> 增强器选择组合铁的原因</a:t>
            </a:r>
            <a:endParaRPr lang="en-US" altLang="zh-CN" sz="2400" dirty="0">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组合铁准直精度分析</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磁中心为基准</a:t>
            </a:r>
            <a:endParaRPr lang="en-US" altLang="zh-CN" sz="2400" dirty="0">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组合铁准直精度分析</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机械中心为基准</a:t>
            </a:r>
            <a:endParaRPr lang="en-US" altLang="zh-CN" sz="2400" dirty="0">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加速器物理误差容忍度分析</a:t>
            </a:r>
            <a:endParaRPr lang="en-US" altLang="zh-CN" sz="2400" dirty="0">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总结</a:t>
            </a:r>
            <a:endParaRPr lang="zh-SG" altLang="en-US" sz="2400" dirty="0">
              <a:latin typeface="宋体" panose="02010600030101010101" pitchFamily="2" charset="-122"/>
              <a:ea typeface="宋体" panose="02010600030101010101" pitchFamily="2" charset="-122"/>
            </a:endParaRPr>
          </a:p>
        </p:txBody>
      </p:sp>
      <p:sp>
        <p:nvSpPr>
          <p:cNvPr id="4" name="灯片编号占位符 3">
            <a:extLst>
              <a:ext uri="{FF2B5EF4-FFF2-40B4-BE49-F238E27FC236}">
                <a16:creationId xmlns:a16="http://schemas.microsoft.com/office/drawing/2014/main" id="{84B182E9-2DF0-44CF-BFCE-72E345B56EAA}"/>
              </a:ext>
            </a:extLst>
          </p:cNvPr>
          <p:cNvSpPr>
            <a:spLocks noGrp="1"/>
          </p:cNvSpPr>
          <p:nvPr>
            <p:ph type="sldNum" sz="quarter" idx="12"/>
          </p:nvPr>
        </p:nvSpPr>
        <p:spPr/>
        <p:txBody>
          <a:bodyPr/>
          <a:lstStyle/>
          <a:p>
            <a:fld id="{16CB0E38-18A6-4DF6-93D8-8059CE11E2E9}" type="slidenum">
              <a:rPr lang="zh-SG" altLang="en-US" smtClean="0"/>
              <a:t>2</a:t>
            </a:fld>
            <a:endParaRPr lang="zh-SG" altLang="en-US"/>
          </a:p>
        </p:txBody>
      </p:sp>
    </p:spTree>
    <p:extLst>
      <p:ext uri="{BB962C8B-B14F-4D97-AF65-F5344CB8AC3E}">
        <p14:creationId xmlns:p14="http://schemas.microsoft.com/office/powerpoint/2010/main" val="2858365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CB02C-AC19-4740-B1A8-3052FB1A4CB9}"/>
              </a:ext>
            </a:extLst>
          </p:cNvPr>
          <p:cNvSpPr>
            <a:spLocks noGrp="1"/>
          </p:cNvSpPr>
          <p:nvPr>
            <p:ph type="title"/>
          </p:nvPr>
        </p:nvSpPr>
        <p:spPr>
          <a:xfrm>
            <a:off x="838200" y="365125"/>
            <a:ext cx="9509312" cy="811493"/>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提纲</a:t>
            </a:r>
            <a:endParaRPr lang="zh-SG" altLang="en-US" b="1" dirty="0">
              <a:solidFill>
                <a:srgbClr val="C00000"/>
              </a:solidFill>
              <a:latin typeface="宋体" panose="02010600030101010101" pitchFamily="2" charset="-122"/>
              <a:ea typeface="宋体" panose="02010600030101010101" pitchFamily="2" charset="-122"/>
            </a:endParaRPr>
          </a:p>
        </p:txBody>
      </p:sp>
      <p:sp>
        <p:nvSpPr>
          <p:cNvPr id="3" name="文本框 2">
            <a:extLst>
              <a:ext uri="{FF2B5EF4-FFF2-40B4-BE49-F238E27FC236}">
                <a16:creationId xmlns:a16="http://schemas.microsoft.com/office/drawing/2014/main" id="{D312CF44-F4A5-4EEC-9C8F-D1A3A2860B12}"/>
              </a:ext>
            </a:extLst>
          </p:cNvPr>
          <p:cNvSpPr txBox="1"/>
          <p:nvPr/>
        </p:nvSpPr>
        <p:spPr>
          <a:xfrm>
            <a:off x="2124635" y="1902759"/>
            <a:ext cx="6017559" cy="365292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ltLang="zh-CN" sz="2400" dirty="0">
                <a:solidFill>
                  <a:schemeClr val="bg1">
                    <a:lumMod val="75000"/>
                  </a:schemeClr>
                </a:solidFill>
                <a:latin typeface="宋体" panose="02010600030101010101" pitchFamily="2" charset="-122"/>
                <a:ea typeface="宋体" panose="02010600030101010101" pitchFamily="2" charset="-122"/>
              </a:rPr>
              <a:t>CEPC</a:t>
            </a:r>
            <a:r>
              <a:rPr lang="zh-CN" altLang="en-US" sz="2400" dirty="0">
                <a:solidFill>
                  <a:schemeClr val="bg1">
                    <a:lumMod val="75000"/>
                  </a:schemeClr>
                </a:solidFill>
                <a:latin typeface="宋体" panose="02010600030101010101" pitchFamily="2" charset="-122"/>
                <a:ea typeface="宋体" panose="02010600030101010101" pitchFamily="2" charset="-122"/>
              </a:rPr>
              <a:t> 增强器选择组合二极铁的原因</a:t>
            </a:r>
            <a:endParaRPr lang="en-US" altLang="zh-CN" sz="2400" dirty="0">
              <a:solidFill>
                <a:schemeClr val="bg1">
                  <a:lumMod val="75000"/>
                </a:schemeClr>
              </a:solidFill>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solidFill>
                  <a:schemeClr val="bg1">
                    <a:lumMod val="75000"/>
                  </a:schemeClr>
                </a:solidFill>
                <a:latin typeface="宋体" panose="02010600030101010101" pitchFamily="2" charset="-122"/>
                <a:ea typeface="宋体" panose="02010600030101010101" pitchFamily="2" charset="-122"/>
              </a:rPr>
              <a:t>组合铁准直精度分析</a:t>
            </a:r>
            <a:r>
              <a:rPr lang="en-US" altLang="zh-CN" sz="2400" dirty="0">
                <a:solidFill>
                  <a:schemeClr val="bg1">
                    <a:lumMod val="75000"/>
                  </a:schemeClr>
                </a:solidFill>
                <a:latin typeface="宋体" panose="02010600030101010101" pitchFamily="2" charset="-122"/>
                <a:ea typeface="宋体" panose="02010600030101010101" pitchFamily="2" charset="-122"/>
              </a:rPr>
              <a:t>—</a:t>
            </a:r>
            <a:r>
              <a:rPr lang="zh-CN" altLang="en-US" sz="2400" dirty="0">
                <a:solidFill>
                  <a:schemeClr val="bg1">
                    <a:lumMod val="75000"/>
                  </a:schemeClr>
                </a:solidFill>
                <a:latin typeface="宋体" panose="02010600030101010101" pitchFamily="2" charset="-122"/>
                <a:ea typeface="宋体" panose="02010600030101010101" pitchFamily="2" charset="-122"/>
              </a:rPr>
              <a:t>磁中心为基准</a:t>
            </a:r>
            <a:endParaRPr lang="en-US" altLang="zh-CN" sz="2400" dirty="0">
              <a:solidFill>
                <a:schemeClr val="bg1">
                  <a:lumMod val="75000"/>
                </a:schemeClr>
              </a:solidFill>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组合铁准直精度分析</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机械中心为基准</a:t>
            </a:r>
            <a:endParaRPr lang="en-US" altLang="zh-CN" sz="2400" dirty="0">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solidFill>
                  <a:schemeClr val="bg1">
                    <a:lumMod val="75000"/>
                  </a:schemeClr>
                </a:solidFill>
                <a:latin typeface="宋体" panose="02010600030101010101" pitchFamily="2" charset="-122"/>
                <a:ea typeface="宋体" panose="02010600030101010101" pitchFamily="2" charset="-122"/>
              </a:rPr>
              <a:t>加速器物理误差容忍度分析</a:t>
            </a:r>
            <a:endParaRPr lang="en-US" altLang="zh-CN" sz="2400" dirty="0">
              <a:solidFill>
                <a:schemeClr val="bg1">
                  <a:lumMod val="75000"/>
                </a:schemeClr>
              </a:solidFill>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solidFill>
                  <a:schemeClr val="bg1">
                    <a:lumMod val="75000"/>
                  </a:schemeClr>
                </a:solidFill>
                <a:latin typeface="宋体" panose="02010600030101010101" pitchFamily="2" charset="-122"/>
                <a:ea typeface="宋体" panose="02010600030101010101" pitchFamily="2" charset="-122"/>
              </a:rPr>
              <a:t>总结</a:t>
            </a:r>
            <a:endParaRPr lang="zh-SG" altLang="en-US" sz="2400" dirty="0">
              <a:solidFill>
                <a:schemeClr val="bg1">
                  <a:lumMod val="75000"/>
                </a:schemeClr>
              </a:solidFill>
              <a:latin typeface="宋体" panose="02010600030101010101" pitchFamily="2" charset="-122"/>
              <a:ea typeface="宋体" panose="02010600030101010101" pitchFamily="2" charset="-122"/>
            </a:endParaRPr>
          </a:p>
        </p:txBody>
      </p:sp>
      <p:sp>
        <p:nvSpPr>
          <p:cNvPr id="4" name="灯片编号占位符 3">
            <a:extLst>
              <a:ext uri="{FF2B5EF4-FFF2-40B4-BE49-F238E27FC236}">
                <a16:creationId xmlns:a16="http://schemas.microsoft.com/office/drawing/2014/main" id="{DA3F5A31-172B-4E86-BEB9-9F238F2161B6}"/>
              </a:ext>
            </a:extLst>
          </p:cNvPr>
          <p:cNvSpPr>
            <a:spLocks noGrp="1"/>
          </p:cNvSpPr>
          <p:nvPr>
            <p:ph type="sldNum" sz="quarter" idx="12"/>
          </p:nvPr>
        </p:nvSpPr>
        <p:spPr/>
        <p:txBody>
          <a:bodyPr/>
          <a:lstStyle/>
          <a:p>
            <a:fld id="{16CB0E38-18A6-4DF6-93D8-8059CE11E2E9}" type="slidenum">
              <a:rPr lang="zh-SG" altLang="en-US" smtClean="0"/>
              <a:t>20</a:t>
            </a:fld>
            <a:endParaRPr lang="zh-SG" altLang="en-US"/>
          </a:p>
        </p:txBody>
      </p:sp>
    </p:spTree>
    <p:extLst>
      <p:ext uri="{BB962C8B-B14F-4D97-AF65-F5344CB8AC3E}">
        <p14:creationId xmlns:p14="http://schemas.microsoft.com/office/powerpoint/2010/main" val="3568851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06468" y="2202491"/>
            <a:ext cx="5965226" cy="1253507"/>
          </a:xfrm>
        </p:spPr>
        <p:txBody>
          <a:bodyPr>
            <a:noAutofit/>
          </a:bodyPr>
          <a:lstStyle/>
          <a:p>
            <a:pPr>
              <a:lnSpc>
                <a:spcPct val="150000"/>
              </a:lnSpc>
              <a:buClr>
                <a:srgbClr val="FF0000"/>
              </a:buClr>
              <a:buSzPct val="75000"/>
              <a:buFont typeface="Wingdings" pitchFamily="2" charset="2"/>
              <a:buChar char="l"/>
            </a:pPr>
            <a:r>
              <a:rPr lang="zh-CN" altLang="en-US" sz="2400" dirty="0">
                <a:latin typeface="Times New Roman" pitchFamily="18" charset="0"/>
                <a:cs typeface="Times New Roman" pitchFamily="18" charset="0"/>
              </a:rPr>
              <a:t>增强器二六极组合磁铁标定</a:t>
            </a:r>
            <a:endParaRPr lang="en-US" altLang="zh-CN" sz="2400" dirty="0">
              <a:latin typeface="Times New Roman" pitchFamily="18" charset="0"/>
              <a:cs typeface="Times New Roman" pitchFamily="18" charset="0"/>
            </a:endParaRPr>
          </a:p>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磁铁标定是为了得到磁铁磁中心与磁铁准直基准点之间的位置关系。以机械中心代替磁中心标定，分析标定精度时需要顾及机械中心与磁中心的偏差。</a:t>
            </a:r>
            <a:endParaRPr lang="en-US" altLang="zh-CN" sz="2000" dirty="0">
              <a:latin typeface="Times New Roman" pitchFamily="18" charset="0"/>
              <a:cs typeface="Times New Roman" pitchFamily="18" charset="0"/>
            </a:endParaRPr>
          </a:p>
        </p:txBody>
      </p:sp>
      <p:sp>
        <p:nvSpPr>
          <p:cNvPr id="13"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9643498" y="6356352"/>
            <a:ext cx="2133600" cy="365125"/>
          </a:xfrm>
        </p:spPr>
        <p:txBody>
          <a:bodyPr/>
          <a:lstStyle/>
          <a:p>
            <a:pPr>
              <a:defRPr/>
            </a:pPr>
            <a:fld id="{521683DF-D507-43F4-81CB-95BA739AB1EA}" type="slidenum">
              <a:rPr lang="zh-CN" altLang="en-US" smtClean="0"/>
              <a:pPr>
                <a:defRPr/>
              </a:pPr>
              <a:t>21</a:t>
            </a:fld>
            <a:endParaRPr lang="zh-CN" altLang="en-US" dirty="0"/>
          </a:p>
        </p:txBody>
      </p:sp>
      <p:sp>
        <p:nvSpPr>
          <p:cNvPr id="7" name="标题 1">
            <a:extLst>
              <a:ext uri="{FF2B5EF4-FFF2-40B4-BE49-F238E27FC236}">
                <a16:creationId xmlns:a16="http://schemas.microsoft.com/office/drawing/2014/main" id="{3FC2A9DE-B1B9-E0DB-5E65-BABE5FF928C6}"/>
              </a:ext>
            </a:extLst>
          </p:cNvPr>
          <p:cNvSpPr txBox="1">
            <a:spLocks/>
          </p:cNvSpPr>
          <p:nvPr/>
        </p:nvSpPr>
        <p:spPr bwMode="auto">
          <a:xfrm>
            <a:off x="1695125" y="142458"/>
            <a:ext cx="8229600" cy="65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en-US" altLang="zh-CN" sz="2800" b="1" dirty="0">
                <a:latin typeface="Arial Unicode MS" pitchFamily="34" charset="-122"/>
                <a:ea typeface="Arial Unicode MS" panose="020B0604020202020204" pitchFamily="34" charset="-122"/>
                <a:cs typeface="Arial Unicode MS" pitchFamily="34" charset="-122"/>
              </a:rPr>
              <a:t>1</a:t>
            </a:r>
            <a:r>
              <a:rPr lang="zh-CN" altLang="en-US" sz="2800" b="1" dirty="0">
                <a:latin typeface="Arial Unicode MS" pitchFamily="34" charset="-122"/>
                <a:ea typeface="Arial Unicode MS" panose="020B0604020202020204" pitchFamily="34" charset="-122"/>
                <a:cs typeface="Arial Unicode MS" pitchFamily="34" charset="-122"/>
              </a:rPr>
              <a:t>、标定精度</a:t>
            </a:r>
            <a:r>
              <a:rPr lang="en-US" altLang="zh-CN" sz="2800" b="1" dirty="0">
                <a:latin typeface="Arial Unicode MS" pitchFamily="34" charset="-122"/>
                <a:ea typeface="Arial Unicode MS" panose="020B0604020202020204" pitchFamily="34" charset="-122"/>
                <a:cs typeface="Arial Unicode MS" pitchFamily="34" charset="-122"/>
              </a:rPr>
              <a:t>-</a:t>
            </a:r>
            <a:r>
              <a:rPr lang="zh-CN" altLang="en-US" sz="2800" b="1" dirty="0">
                <a:latin typeface="Arial Unicode MS" pitchFamily="34" charset="-122"/>
                <a:ea typeface="Arial Unicode MS" panose="020B0604020202020204" pitchFamily="34" charset="-122"/>
                <a:cs typeface="Arial Unicode MS" pitchFamily="34" charset="-122"/>
              </a:rPr>
              <a:t>横向位移</a:t>
            </a:r>
          </a:p>
        </p:txBody>
      </p:sp>
      <p:cxnSp>
        <p:nvCxnSpPr>
          <p:cNvPr id="10" name="直接连接符 9">
            <a:extLst>
              <a:ext uri="{FF2B5EF4-FFF2-40B4-BE49-F238E27FC236}">
                <a16:creationId xmlns:a16="http://schemas.microsoft.com/office/drawing/2014/main" id="{451FF648-D3DD-B5D0-65EE-D3272E6A1753}"/>
              </a:ext>
            </a:extLst>
          </p:cNvPr>
          <p:cNvCxnSpPr/>
          <p:nvPr/>
        </p:nvCxnSpPr>
        <p:spPr>
          <a:xfrm>
            <a:off x="1195091" y="7854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3" name="组合 52">
            <a:extLst>
              <a:ext uri="{FF2B5EF4-FFF2-40B4-BE49-F238E27FC236}">
                <a16:creationId xmlns:a16="http://schemas.microsoft.com/office/drawing/2014/main" id="{F9BB4EA1-C297-45AC-8D6F-34663623A337}"/>
              </a:ext>
            </a:extLst>
          </p:cNvPr>
          <p:cNvGrpSpPr/>
          <p:nvPr/>
        </p:nvGrpSpPr>
        <p:grpSpPr>
          <a:xfrm>
            <a:off x="5951181" y="1065699"/>
            <a:ext cx="5957660" cy="1956208"/>
            <a:chOff x="5342259" y="3624004"/>
            <a:chExt cx="6714903" cy="2219474"/>
          </a:xfrm>
        </p:grpSpPr>
        <p:pic>
          <p:nvPicPr>
            <p:cNvPr id="49" name="图片 48">
              <a:extLst>
                <a:ext uri="{FF2B5EF4-FFF2-40B4-BE49-F238E27FC236}">
                  <a16:creationId xmlns:a16="http://schemas.microsoft.com/office/drawing/2014/main" id="{38E6FBF7-B231-4988-8A52-3CDBA5E19F99}"/>
                </a:ext>
              </a:extLst>
            </p:cNvPr>
            <p:cNvPicPr>
              <a:picLocks noChangeAspect="1"/>
            </p:cNvPicPr>
            <p:nvPr/>
          </p:nvPicPr>
          <p:blipFill>
            <a:blip r:embed="rId3"/>
            <a:stretch>
              <a:fillRect/>
            </a:stretch>
          </p:blipFill>
          <p:spPr>
            <a:xfrm>
              <a:off x="5846324" y="3999278"/>
              <a:ext cx="6210838" cy="1844200"/>
            </a:xfrm>
            <a:prstGeom prst="rect">
              <a:avLst/>
            </a:prstGeom>
          </p:spPr>
        </p:pic>
        <p:cxnSp>
          <p:nvCxnSpPr>
            <p:cNvPr id="17" name="直接连接符 16">
              <a:extLst>
                <a:ext uri="{FF2B5EF4-FFF2-40B4-BE49-F238E27FC236}">
                  <a16:creationId xmlns:a16="http://schemas.microsoft.com/office/drawing/2014/main" id="{B54BF37E-73F9-4936-88B2-C38B3459B419}"/>
                </a:ext>
              </a:extLst>
            </p:cNvPr>
            <p:cNvCxnSpPr>
              <a:cxnSpLocks/>
            </p:cNvCxnSpPr>
            <p:nvPr/>
          </p:nvCxnSpPr>
          <p:spPr>
            <a:xfrm flipH="1" flipV="1">
              <a:off x="6524712" y="4123060"/>
              <a:ext cx="1797" cy="105973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854E2618-182C-4772-9FA1-842475F213C9}"/>
                </a:ext>
              </a:extLst>
            </p:cNvPr>
            <p:cNvCxnSpPr/>
            <p:nvPr/>
          </p:nvCxnSpPr>
          <p:spPr>
            <a:xfrm flipV="1">
              <a:off x="12000656" y="3624004"/>
              <a:ext cx="0" cy="93610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D8412537-3611-4A84-934B-39760F58D3AD}"/>
                </a:ext>
              </a:extLst>
            </p:cNvPr>
            <p:cNvCxnSpPr>
              <a:cxnSpLocks/>
            </p:cNvCxnSpPr>
            <p:nvPr/>
          </p:nvCxnSpPr>
          <p:spPr>
            <a:xfrm flipV="1">
              <a:off x="6524712" y="3731172"/>
              <a:ext cx="5478102" cy="51552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0FFB1F83-CBBF-4D82-917A-90405952DAA2}"/>
                </a:ext>
              </a:extLst>
            </p:cNvPr>
            <p:cNvSpPr txBox="1"/>
            <p:nvPr/>
          </p:nvSpPr>
          <p:spPr>
            <a:xfrm rot="21178393">
              <a:off x="8957437" y="3651163"/>
              <a:ext cx="697627" cy="369332"/>
            </a:xfrm>
            <a:prstGeom prst="rect">
              <a:avLst/>
            </a:prstGeom>
            <a:noFill/>
          </p:spPr>
          <p:txBody>
            <a:bodyPr wrap="none" rtlCol="0">
              <a:spAutoFit/>
            </a:bodyPr>
            <a:lstStyle/>
            <a:p>
              <a:r>
                <a:rPr lang="en-US" altLang="zh-CN" dirty="0">
                  <a:solidFill>
                    <a:srgbClr val="FF0000"/>
                  </a:solidFill>
                </a:rPr>
                <a:t>4.6m</a:t>
              </a:r>
              <a:endParaRPr lang="zh-CN" altLang="en-US" dirty="0">
                <a:solidFill>
                  <a:srgbClr val="FF0000"/>
                </a:solidFill>
              </a:endParaRPr>
            </a:p>
          </p:txBody>
        </p:sp>
        <p:cxnSp>
          <p:nvCxnSpPr>
            <p:cNvPr id="25" name="直接连接符 24">
              <a:extLst>
                <a:ext uri="{FF2B5EF4-FFF2-40B4-BE49-F238E27FC236}">
                  <a16:creationId xmlns:a16="http://schemas.microsoft.com/office/drawing/2014/main" id="{099DA6CB-2221-4AF3-8F85-AAE218133CF6}"/>
                </a:ext>
              </a:extLst>
            </p:cNvPr>
            <p:cNvCxnSpPr>
              <a:cxnSpLocks/>
            </p:cNvCxnSpPr>
            <p:nvPr/>
          </p:nvCxnSpPr>
          <p:spPr>
            <a:xfrm flipV="1">
              <a:off x="5911506" y="4111695"/>
              <a:ext cx="4253" cy="99792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76981010-A50D-4042-ABB6-E1D1A62CB281}"/>
                </a:ext>
              </a:extLst>
            </p:cNvPr>
            <p:cNvCxnSpPr>
              <a:cxnSpLocks/>
            </p:cNvCxnSpPr>
            <p:nvPr/>
          </p:nvCxnSpPr>
          <p:spPr>
            <a:xfrm>
              <a:off x="5911506" y="4246692"/>
              <a:ext cx="613206"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650BB869-5C35-4D03-BBE1-1964F09D46B2}"/>
                </a:ext>
              </a:extLst>
            </p:cNvPr>
            <p:cNvSpPr txBox="1"/>
            <p:nvPr/>
          </p:nvSpPr>
          <p:spPr>
            <a:xfrm>
              <a:off x="5875210" y="3835829"/>
              <a:ext cx="697627" cy="369332"/>
            </a:xfrm>
            <a:prstGeom prst="rect">
              <a:avLst/>
            </a:prstGeom>
            <a:noFill/>
          </p:spPr>
          <p:txBody>
            <a:bodyPr wrap="none" rtlCol="0">
              <a:spAutoFit/>
            </a:bodyPr>
            <a:lstStyle/>
            <a:p>
              <a:r>
                <a:rPr lang="en-US" altLang="zh-CN" dirty="0">
                  <a:solidFill>
                    <a:srgbClr val="FF0000"/>
                  </a:solidFill>
                </a:rPr>
                <a:t>0.4m</a:t>
              </a:r>
              <a:endParaRPr lang="zh-CN" altLang="en-US" dirty="0">
                <a:solidFill>
                  <a:srgbClr val="FF0000"/>
                </a:solidFill>
              </a:endParaRPr>
            </a:p>
          </p:txBody>
        </p:sp>
        <p:sp>
          <p:nvSpPr>
            <p:cNvPr id="37" name="文本框 36">
              <a:extLst>
                <a:ext uri="{FF2B5EF4-FFF2-40B4-BE49-F238E27FC236}">
                  <a16:creationId xmlns:a16="http://schemas.microsoft.com/office/drawing/2014/main" id="{077CD33F-5BCC-47B3-83B1-E656BF7522F9}"/>
                </a:ext>
              </a:extLst>
            </p:cNvPr>
            <p:cNvSpPr txBox="1"/>
            <p:nvPr/>
          </p:nvSpPr>
          <p:spPr>
            <a:xfrm rot="16200000">
              <a:off x="5113990" y="4979881"/>
              <a:ext cx="825869" cy="369332"/>
            </a:xfrm>
            <a:prstGeom prst="rect">
              <a:avLst/>
            </a:prstGeom>
            <a:noFill/>
          </p:spPr>
          <p:txBody>
            <a:bodyPr wrap="none" rtlCol="0">
              <a:spAutoFit/>
            </a:bodyPr>
            <a:lstStyle/>
            <a:p>
              <a:r>
                <a:rPr lang="en-US" altLang="zh-CN" dirty="0">
                  <a:solidFill>
                    <a:srgbClr val="FF0000"/>
                  </a:solidFill>
                </a:rPr>
                <a:t>0.26m</a:t>
              </a:r>
              <a:endParaRPr lang="zh-CN" altLang="en-US" dirty="0">
                <a:solidFill>
                  <a:srgbClr val="FF0000"/>
                </a:solidFill>
              </a:endParaRPr>
            </a:p>
          </p:txBody>
        </p:sp>
        <p:cxnSp>
          <p:nvCxnSpPr>
            <p:cNvPr id="38" name="直接连接符 37">
              <a:extLst>
                <a:ext uri="{FF2B5EF4-FFF2-40B4-BE49-F238E27FC236}">
                  <a16:creationId xmlns:a16="http://schemas.microsoft.com/office/drawing/2014/main" id="{695D8EDB-8AA6-4C70-A596-6EE5AF75B2A2}"/>
                </a:ext>
              </a:extLst>
            </p:cNvPr>
            <p:cNvCxnSpPr>
              <a:cxnSpLocks/>
            </p:cNvCxnSpPr>
            <p:nvPr/>
          </p:nvCxnSpPr>
          <p:spPr>
            <a:xfrm flipH="1" flipV="1">
              <a:off x="5675945" y="4883419"/>
              <a:ext cx="703828" cy="5880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702C6361-EDBF-4ACA-B012-264ADCFF2AE0}"/>
                </a:ext>
              </a:extLst>
            </p:cNvPr>
            <p:cNvCxnSpPr>
              <a:cxnSpLocks/>
            </p:cNvCxnSpPr>
            <p:nvPr/>
          </p:nvCxnSpPr>
          <p:spPr>
            <a:xfrm flipH="1" flipV="1">
              <a:off x="5663952" y="5390423"/>
              <a:ext cx="703828" cy="5880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9A5E79EB-5049-4FFF-95F9-BCDCFC09CE6F}"/>
                </a:ext>
              </a:extLst>
            </p:cNvPr>
            <p:cNvCxnSpPr>
              <a:cxnSpLocks/>
            </p:cNvCxnSpPr>
            <p:nvPr/>
          </p:nvCxnSpPr>
          <p:spPr>
            <a:xfrm flipV="1">
              <a:off x="5756500" y="4909276"/>
              <a:ext cx="0" cy="510547"/>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7" name="内容占位符 2">
            <a:extLst>
              <a:ext uri="{FF2B5EF4-FFF2-40B4-BE49-F238E27FC236}">
                <a16:creationId xmlns:a16="http://schemas.microsoft.com/office/drawing/2014/main" id="{E010B16A-D5F9-44CF-90DB-238A86A563FC}"/>
              </a:ext>
            </a:extLst>
          </p:cNvPr>
          <p:cNvSpPr txBox="1">
            <a:spLocks/>
          </p:cNvSpPr>
          <p:nvPr/>
        </p:nvSpPr>
        <p:spPr bwMode="auto">
          <a:xfrm>
            <a:off x="1295212" y="941648"/>
            <a:ext cx="4758770" cy="178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0000"/>
              </a:buClr>
              <a:buSzPct val="75000"/>
              <a:buFont typeface="Wingdings" pitchFamily="2" charset="2"/>
              <a:buChar char="l"/>
            </a:pPr>
            <a:r>
              <a:rPr lang="zh-CN" altLang="en-US" sz="2400" dirty="0">
                <a:latin typeface="Times New Roman" pitchFamily="18" charset="0"/>
                <a:cs typeface="Times New Roman" pitchFamily="18" charset="0"/>
              </a:rPr>
              <a:t>增强器二六极组合磁铁准直</a:t>
            </a:r>
            <a:r>
              <a:rPr lang="en-US" altLang="zh-CN" sz="2400" dirty="0">
                <a:latin typeface="Times New Roman" pitchFamily="18" charset="0"/>
                <a:cs typeface="Times New Roman" pitchFamily="18" charset="0"/>
              </a:rPr>
              <a:t>:</a:t>
            </a:r>
          </a:p>
          <a:p>
            <a:pPr marL="857250" lvl="1" indent="-457200">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磁铁标定</a:t>
            </a:r>
            <a:endParaRPr lang="en-US" altLang="zh-CN" sz="2000" dirty="0">
              <a:latin typeface="Times New Roman" pitchFamily="18" charset="0"/>
              <a:cs typeface="Times New Roman" pitchFamily="18" charset="0"/>
            </a:endParaRPr>
          </a:p>
          <a:p>
            <a:pPr marL="857250" lvl="1" indent="-457200">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磁铁在隧道中的准直</a:t>
            </a:r>
            <a:endParaRPr lang="en-US" altLang="zh-CN" sz="2000" dirty="0">
              <a:latin typeface="Times New Roman" pitchFamily="18" charset="0"/>
              <a:cs typeface="Times New Roman" pitchFamily="18" charset="0"/>
            </a:endParaRPr>
          </a:p>
        </p:txBody>
      </p:sp>
      <p:grpSp>
        <p:nvGrpSpPr>
          <p:cNvPr id="72" name="组合 71">
            <a:extLst>
              <a:ext uri="{FF2B5EF4-FFF2-40B4-BE49-F238E27FC236}">
                <a16:creationId xmlns:a16="http://schemas.microsoft.com/office/drawing/2014/main" id="{FD275D62-0A32-4AFA-B830-6BBC566E7878}"/>
              </a:ext>
            </a:extLst>
          </p:cNvPr>
          <p:cNvGrpSpPr/>
          <p:nvPr/>
        </p:nvGrpSpPr>
        <p:grpSpPr>
          <a:xfrm>
            <a:off x="7156095" y="3058165"/>
            <a:ext cx="2452350" cy="954219"/>
            <a:chOff x="8688288" y="4274172"/>
            <a:chExt cx="3088810" cy="1230626"/>
          </a:xfrm>
        </p:grpSpPr>
        <p:pic>
          <p:nvPicPr>
            <p:cNvPr id="57" name="图片 56">
              <a:extLst>
                <a:ext uri="{FF2B5EF4-FFF2-40B4-BE49-F238E27FC236}">
                  <a16:creationId xmlns:a16="http://schemas.microsoft.com/office/drawing/2014/main" id="{1DF4A38C-8F7C-429D-AA26-F46FF6A1E7A6}"/>
                </a:ext>
              </a:extLst>
            </p:cNvPr>
            <p:cNvPicPr>
              <a:picLocks noChangeAspect="1"/>
            </p:cNvPicPr>
            <p:nvPr/>
          </p:nvPicPr>
          <p:blipFill>
            <a:blip r:embed="rId4"/>
            <a:stretch>
              <a:fillRect/>
            </a:stretch>
          </p:blipFill>
          <p:spPr>
            <a:xfrm>
              <a:off x="8688288" y="4805330"/>
              <a:ext cx="3088810" cy="514802"/>
            </a:xfrm>
            <a:prstGeom prst="rect">
              <a:avLst/>
            </a:prstGeom>
          </p:spPr>
        </p:pic>
        <p:cxnSp>
          <p:nvCxnSpPr>
            <p:cNvPr id="64" name="直接箭头连接符 63">
              <a:extLst>
                <a:ext uri="{FF2B5EF4-FFF2-40B4-BE49-F238E27FC236}">
                  <a16:creationId xmlns:a16="http://schemas.microsoft.com/office/drawing/2014/main" id="{CBE602EC-1614-4DCD-9128-A8F2C004C2CE}"/>
                </a:ext>
              </a:extLst>
            </p:cNvPr>
            <p:cNvCxnSpPr>
              <a:cxnSpLocks/>
            </p:cNvCxnSpPr>
            <p:nvPr/>
          </p:nvCxnSpPr>
          <p:spPr>
            <a:xfrm flipV="1">
              <a:off x="10249142" y="4509120"/>
              <a:ext cx="0" cy="57606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id="{57149F4B-F645-47FC-9010-DCF73BDF61CB}"/>
                </a:ext>
              </a:extLst>
            </p:cNvPr>
            <p:cNvCxnSpPr>
              <a:cxnSpLocks/>
            </p:cNvCxnSpPr>
            <p:nvPr/>
          </p:nvCxnSpPr>
          <p:spPr>
            <a:xfrm flipH="1">
              <a:off x="9490886" y="5075030"/>
              <a:ext cx="75804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文本框 67">
              <a:extLst>
                <a:ext uri="{FF2B5EF4-FFF2-40B4-BE49-F238E27FC236}">
                  <a16:creationId xmlns:a16="http://schemas.microsoft.com/office/drawing/2014/main" id="{09988CFD-E73A-4A29-9BDA-C93FD86F93FA}"/>
                </a:ext>
              </a:extLst>
            </p:cNvPr>
            <p:cNvSpPr txBox="1"/>
            <p:nvPr/>
          </p:nvSpPr>
          <p:spPr>
            <a:xfrm>
              <a:off x="10187169" y="4274172"/>
              <a:ext cx="338554"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69" name="文本框 68">
              <a:extLst>
                <a:ext uri="{FF2B5EF4-FFF2-40B4-BE49-F238E27FC236}">
                  <a16:creationId xmlns:a16="http://schemas.microsoft.com/office/drawing/2014/main" id="{C44ECA64-CC33-40BD-9678-04CE8F917F66}"/>
                </a:ext>
              </a:extLst>
            </p:cNvPr>
            <p:cNvSpPr txBox="1"/>
            <p:nvPr/>
          </p:nvSpPr>
          <p:spPr>
            <a:xfrm>
              <a:off x="9395404" y="5135466"/>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sp>
          <p:nvSpPr>
            <p:cNvPr id="70" name="文本框 69">
              <a:extLst>
                <a:ext uri="{FF2B5EF4-FFF2-40B4-BE49-F238E27FC236}">
                  <a16:creationId xmlns:a16="http://schemas.microsoft.com/office/drawing/2014/main" id="{44B20564-8852-4C68-836F-52F2A6E098D6}"/>
                </a:ext>
              </a:extLst>
            </p:cNvPr>
            <p:cNvSpPr txBox="1"/>
            <p:nvPr/>
          </p:nvSpPr>
          <p:spPr>
            <a:xfrm>
              <a:off x="10176226" y="5114419"/>
              <a:ext cx="338554"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grpSp>
      <p:sp>
        <p:nvSpPr>
          <p:cNvPr id="39" name="内容占位符 2">
            <a:extLst>
              <a:ext uri="{FF2B5EF4-FFF2-40B4-BE49-F238E27FC236}">
                <a16:creationId xmlns:a16="http://schemas.microsoft.com/office/drawing/2014/main" id="{71F97E14-137F-46E1-9008-F6CC72711CA9}"/>
              </a:ext>
            </a:extLst>
          </p:cNvPr>
          <p:cNvSpPr txBox="1">
            <a:spLocks/>
          </p:cNvSpPr>
          <p:nvPr/>
        </p:nvSpPr>
        <p:spPr bwMode="auto">
          <a:xfrm>
            <a:off x="1132298" y="4546023"/>
            <a:ext cx="5645681" cy="211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1" indent="-457200">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磁铁加工装配误差造成机械中心相对于实际的磁中心偏差：</a:t>
            </a:r>
            <a:endParaRPr lang="en-US" altLang="zh-CN" sz="2000" dirty="0">
              <a:latin typeface="Times New Roman" pitchFamily="18" charset="0"/>
              <a:cs typeface="Times New Roman" pitchFamily="18" charset="0"/>
            </a:endParaRPr>
          </a:p>
          <a:p>
            <a:pPr marL="1257300" lvl="2" indent="-457200">
              <a:lnSpc>
                <a:spcPct val="150000"/>
              </a:lnSpc>
              <a:buClr>
                <a:srgbClr val="FF0000"/>
              </a:buClr>
              <a:buSzPct val="75000"/>
              <a:buFont typeface="Arial" panose="020B0604020202020204" pitchFamily="34" charset="0"/>
              <a:buChar char="•"/>
            </a:pPr>
            <a:r>
              <a:rPr lang="zh-CN" altLang="en-US" sz="2000" dirty="0">
                <a:latin typeface="Times New Roman" pitchFamily="18" charset="0"/>
                <a:cs typeface="Times New Roman" pitchFamily="18" charset="0"/>
              </a:rPr>
              <a:t>最大</a:t>
            </a:r>
            <a:r>
              <a:rPr lang="en-US" altLang="zh-CN" sz="2000" dirty="0">
                <a:latin typeface="Times New Roman" pitchFamily="18" charset="0"/>
                <a:cs typeface="Times New Roman" pitchFamily="18" charset="0"/>
              </a:rPr>
              <a:t>x</a:t>
            </a:r>
            <a:r>
              <a:rPr lang="zh-CN" altLang="en-US" sz="2000" dirty="0">
                <a:latin typeface="Times New Roman" pitchFamily="18" charset="0"/>
                <a:cs typeface="Times New Roman" pitchFamily="18" charset="0"/>
              </a:rPr>
              <a:t>向偏差：</a:t>
            </a:r>
            <a:r>
              <a:rPr lang="en-US" altLang="zh-CN" sz="2000" dirty="0">
                <a:latin typeface="Times New Roman" pitchFamily="18" charset="0"/>
                <a:cs typeface="Times New Roman" pitchFamily="18" charset="0"/>
              </a:rPr>
              <a:t>0.30mm</a:t>
            </a:r>
          </a:p>
          <a:p>
            <a:pPr marL="1257300" lvl="2" indent="-457200">
              <a:lnSpc>
                <a:spcPct val="150000"/>
              </a:lnSpc>
              <a:buClr>
                <a:srgbClr val="FF0000"/>
              </a:buClr>
              <a:buSzPct val="75000"/>
              <a:buFont typeface="Arial" panose="020B0604020202020204" pitchFamily="34" charset="0"/>
              <a:buChar char="•"/>
            </a:pPr>
            <a:r>
              <a:rPr lang="zh-CN" altLang="en-US" sz="2000" dirty="0">
                <a:latin typeface="Times New Roman" pitchFamily="18" charset="0"/>
                <a:cs typeface="Times New Roman" pitchFamily="18" charset="0"/>
              </a:rPr>
              <a:t>最大</a:t>
            </a:r>
            <a:r>
              <a:rPr lang="en-US" altLang="zh-CN" sz="2000" dirty="0">
                <a:latin typeface="Times New Roman" pitchFamily="18" charset="0"/>
                <a:cs typeface="Times New Roman" pitchFamily="18" charset="0"/>
              </a:rPr>
              <a:t>y</a:t>
            </a:r>
            <a:r>
              <a:rPr lang="zh-CN" altLang="en-US" sz="2000" dirty="0">
                <a:latin typeface="Times New Roman" pitchFamily="18" charset="0"/>
                <a:cs typeface="Times New Roman" pitchFamily="18" charset="0"/>
              </a:rPr>
              <a:t>向偏差：</a:t>
            </a:r>
            <a:r>
              <a:rPr lang="en-US" altLang="zh-CN" sz="2000" dirty="0">
                <a:latin typeface="Times New Roman" pitchFamily="18" charset="0"/>
                <a:cs typeface="Times New Roman" pitchFamily="18" charset="0"/>
              </a:rPr>
              <a:t>0.10mm</a:t>
            </a:r>
          </a:p>
        </p:txBody>
      </p:sp>
      <p:grpSp>
        <p:nvGrpSpPr>
          <p:cNvPr id="76" name="组合 75">
            <a:extLst>
              <a:ext uri="{FF2B5EF4-FFF2-40B4-BE49-F238E27FC236}">
                <a16:creationId xmlns:a16="http://schemas.microsoft.com/office/drawing/2014/main" id="{00ED9CCE-6520-47B5-9CDF-BEF3D8EBFBE9}"/>
              </a:ext>
            </a:extLst>
          </p:cNvPr>
          <p:cNvGrpSpPr/>
          <p:nvPr/>
        </p:nvGrpSpPr>
        <p:grpSpPr>
          <a:xfrm>
            <a:off x="9833086" y="2741066"/>
            <a:ext cx="1927658" cy="1847815"/>
            <a:chOff x="6054559" y="3513606"/>
            <a:chExt cx="2700438" cy="2877850"/>
          </a:xfrm>
        </p:grpSpPr>
        <p:grpSp>
          <p:nvGrpSpPr>
            <p:cNvPr id="71" name="组合 70">
              <a:extLst>
                <a:ext uri="{FF2B5EF4-FFF2-40B4-BE49-F238E27FC236}">
                  <a16:creationId xmlns:a16="http://schemas.microsoft.com/office/drawing/2014/main" id="{F5B923FF-0AF0-4E2D-814D-579733601DFA}"/>
                </a:ext>
              </a:extLst>
            </p:cNvPr>
            <p:cNvGrpSpPr/>
            <p:nvPr/>
          </p:nvGrpSpPr>
          <p:grpSpPr>
            <a:xfrm>
              <a:off x="6054559" y="3513606"/>
              <a:ext cx="2700438" cy="2877850"/>
              <a:chOff x="5785066" y="3451440"/>
              <a:chExt cx="2700438" cy="2877850"/>
            </a:xfrm>
          </p:grpSpPr>
          <p:pic>
            <p:nvPicPr>
              <p:cNvPr id="55" name="图片 54">
                <a:extLst>
                  <a:ext uri="{FF2B5EF4-FFF2-40B4-BE49-F238E27FC236}">
                    <a16:creationId xmlns:a16="http://schemas.microsoft.com/office/drawing/2014/main" id="{B8FEA513-D550-4460-83DB-00776508622B}"/>
                  </a:ext>
                </a:extLst>
              </p:cNvPr>
              <p:cNvPicPr>
                <a:picLocks noChangeAspect="1"/>
              </p:cNvPicPr>
              <p:nvPr/>
            </p:nvPicPr>
            <p:blipFill>
              <a:blip r:embed="rId5"/>
              <a:stretch>
                <a:fillRect/>
              </a:stretch>
            </p:blipFill>
            <p:spPr>
              <a:xfrm>
                <a:off x="5785066" y="3820772"/>
                <a:ext cx="2692275" cy="2508518"/>
              </a:xfrm>
              <a:prstGeom prst="rect">
                <a:avLst/>
              </a:prstGeom>
            </p:spPr>
          </p:pic>
          <p:cxnSp>
            <p:nvCxnSpPr>
              <p:cNvPr id="59" name="直接箭头连接符 58">
                <a:extLst>
                  <a:ext uri="{FF2B5EF4-FFF2-40B4-BE49-F238E27FC236}">
                    <a16:creationId xmlns:a16="http://schemas.microsoft.com/office/drawing/2014/main" id="{CB3A8BFA-CB60-4D71-A998-1FD4288540B3}"/>
                  </a:ext>
                </a:extLst>
              </p:cNvPr>
              <p:cNvCxnSpPr/>
              <p:nvPr/>
            </p:nvCxnSpPr>
            <p:spPr>
              <a:xfrm flipV="1">
                <a:off x="7032104" y="3645024"/>
                <a:ext cx="0" cy="14401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a:extLst>
                  <a:ext uri="{FF2B5EF4-FFF2-40B4-BE49-F238E27FC236}">
                    <a16:creationId xmlns:a16="http://schemas.microsoft.com/office/drawing/2014/main" id="{DA0586A2-798A-46C0-AD2E-CE82A2A157FB}"/>
                  </a:ext>
                </a:extLst>
              </p:cNvPr>
              <p:cNvCxnSpPr>
                <a:cxnSpLocks/>
              </p:cNvCxnSpPr>
              <p:nvPr/>
            </p:nvCxnSpPr>
            <p:spPr>
              <a:xfrm>
                <a:off x="7021594" y="5085184"/>
                <a:ext cx="114374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文本框 61">
                <a:extLst>
                  <a:ext uri="{FF2B5EF4-FFF2-40B4-BE49-F238E27FC236}">
                    <a16:creationId xmlns:a16="http://schemas.microsoft.com/office/drawing/2014/main" id="{9004AF53-FB4F-4AD1-9BE7-DF9CE9847AA7}"/>
                  </a:ext>
                </a:extLst>
              </p:cNvPr>
              <p:cNvSpPr txBox="1"/>
              <p:nvPr/>
            </p:nvSpPr>
            <p:spPr>
              <a:xfrm>
                <a:off x="7021594" y="3451440"/>
                <a:ext cx="338554"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63" name="文本框 62">
                <a:extLst>
                  <a:ext uri="{FF2B5EF4-FFF2-40B4-BE49-F238E27FC236}">
                    <a16:creationId xmlns:a16="http://schemas.microsoft.com/office/drawing/2014/main" id="{2512E5BD-95C1-4E83-A0ED-0D23B82DA93C}"/>
                  </a:ext>
                </a:extLst>
              </p:cNvPr>
              <p:cNvSpPr txBox="1"/>
              <p:nvPr/>
            </p:nvSpPr>
            <p:spPr>
              <a:xfrm>
                <a:off x="8146950" y="4805330"/>
                <a:ext cx="338554"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grpSp>
        <p:sp>
          <p:nvSpPr>
            <p:cNvPr id="75" name="文本框 74">
              <a:extLst>
                <a:ext uri="{FF2B5EF4-FFF2-40B4-BE49-F238E27FC236}">
                  <a16:creationId xmlns:a16="http://schemas.microsoft.com/office/drawing/2014/main" id="{F95B93A9-E6F0-4C12-8BEC-0A190851B4BE}"/>
                </a:ext>
              </a:extLst>
            </p:cNvPr>
            <p:cNvSpPr txBox="1"/>
            <p:nvPr/>
          </p:nvSpPr>
          <p:spPr>
            <a:xfrm>
              <a:off x="6854706" y="4871907"/>
              <a:ext cx="325729" cy="369331"/>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grpSp>
      <p:sp>
        <p:nvSpPr>
          <p:cNvPr id="2" name="矩形 1">
            <a:extLst>
              <a:ext uri="{FF2B5EF4-FFF2-40B4-BE49-F238E27FC236}">
                <a16:creationId xmlns:a16="http://schemas.microsoft.com/office/drawing/2014/main" id="{B85A330E-B659-4E45-8ED3-A7435771BCAE}"/>
              </a:ext>
            </a:extLst>
          </p:cNvPr>
          <p:cNvSpPr/>
          <p:nvPr/>
        </p:nvSpPr>
        <p:spPr>
          <a:xfrm>
            <a:off x="7320136" y="5301208"/>
            <a:ext cx="2232248" cy="396636"/>
          </a:xfrm>
          <a:prstGeom prst="rect">
            <a:avLst/>
          </a:prstGeom>
          <a:noFill/>
          <a:ln w="127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7FC603A2-98A3-41C8-BD66-0E1273B6FB91}"/>
              </a:ext>
            </a:extLst>
          </p:cNvPr>
          <p:cNvCxnSpPr>
            <a:cxnSpLocks/>
          </p:cNvCxnSpPr>
          <p:nvPr/>
        </p:nvCxnSpPr>
        <p:spPr>
          <a:xfrm>
            <a:off x="7042986" y="5517232"/>
            <a:ext cx="2752230" cy="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339B2CC7-8609-42AE-9D5D-6BC7E226F04C}"/>
              </a:ext>
            </a:extLst>
          </p:cNvPr>
          <p:cNvCxnSpPr>
            <a:cxnSpLocks/>
          </p:cNvCxnSpPr>
          <p:nvPr/>
        </p:nvCxnSpPr>
        <p:spPr>
          <a:xfrm flipV="1">
            <a:off x="8471138" y="5074709"/>
            <a:ext cx="0" cy="44667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5CE0200D-DF24-4F05-9847-354B940F160A}"/>
              </a:ext>
            </a:extLst>
          </p:cNvPr>
          <p:cNvCxnSpPr>
            <a:cxnSpLocks/>
          </p:cNvCxnSpPr>
          <p:nvPr/>
        </p:nvCxnSpPr>
        <p:spPr>
          <a:xfrm flipH="1">
            <a:off x="7869123" y="5513512"/>
            <a:ext cx="60184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A9ED88FC-2DD6-4C07-97EE-B520A8F0E7CC}"/>
              </a:ext>
            </a:extLst>
          </p:cNvPr>
          <p:cNvSpPr txBox="1"/>
          <p:nvPr/>
        </p:nvSpPr>
        <p:spPr>
          <a:xfrm>
            <a:off x="8421934" y="4892532"/>
            <a:ext cx="268794" cy="286378"/>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48" name="文本框 47">
            <a:extLst>
              <a:ext uri="{FF2B5EF4-FFF2-40B4-BE49-F238E27FC236}">
                <a16:creationId xmlns:a16="http://schemas.microsoft.com/office/drawing/2014/main" id="{F59F2D27-F761-424F-A843-DCC990AAAB42}"/>
              </a:ext>
            </a:extLst>
          </p:cNvPr>
          <p:cNvSpPr txBox="1"/>
          <p:nvPr/>
        </p:nvSpPr>
        <p:spPr>
          <a:xfrm>
            <a:off x="7793315" y="5560373"/>
            <a:ext cx="258612" cy="286378"/>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sp>
        <p:nvSpPr>
          <p:cNvPr id="50" name="矩形 49">
            <a:extLst>
              <a:ext uri="{FF2B5EF4-FFF2-40B4-BE49-F238E27FC236}">
                <a16:creationId xmlns:a16="http://schemas.microsoft.com/office/drawing/2014/main" id="{35216C5F-5EB4-4A1B-BF5D-4D849CECB4D5}"/>
              </a:ext>
            </a:extLst>
          </p:cNvPr>
          <p:cNvSpPr/>
          <p:nvPr/>
        </p:nvSpPr>
        <p:spPr>
          <a:xfrm>
            <a:off x="10268395" y="4558219"/>
            <a:ext cx="882693" cy="2039133"/>
          </a:xfrm>
          <a:prstGeom prst="rect">
            <a:avLst/>
          </a:prstGeom>
          <a:noFill/>
          <a:ln w="127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1" name="直接连接符 50">
            <a:extLst>
              <a:ext uri="{FF2B5EF4-FFF2-40B4-BE49-F238E27FC236}">
                <a16:creationId xmlns:a16="http://schemas.microsoft.com/office/drawing/2014/main" id="{0960BDE5-34E8-4C77-999C-8D991882FA25}"/>
              </a:ext>
            </a:extLst>
          </p:cNvPr>
          <p:cNvCxnSpPr>
            <a:cxnSpLocks/>
            <a:stCxn id="50" idx="0"/>
            <a:endCxn id="50" idx="2"/>
          </p:cNvCxnSpPr>
          <p:nvPr/>
        </p:nvCxnSpPr>
        <p:spPr>
          <a:xfrm>
            <a:off x="10709742" y="4558219"/>
            <a:ext cx="0" cy="2039133"/>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577DF897-1F04-4B6C-8575-EC7DF544BFF5}"/>
              </a:ext>
            </a:extLst>
          </p:cNvPr>
          <p:cNvCxnSpPr>
            <a:cxnSpLocks/>
          </p:cNvCxnSpPr>
          <p:nvPr/>
        </p:nvCxnSpPr>
        <p:spPr>
          <a:xfrm flipH="1">
            <a:off x="10723261" y="5521385"/>
            <a:ext cx="10711" cy="40670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2DB0574B-342A-48DE-8DE6-C3D7F6FC3826}"/>
              </a:ext>
            </a:extLst>
          </p:cNvPr>
          <p:cNvCxnSpPr>
            <a:cxnSpLocks/>
          </p:cNvCxnSpPr>
          <p:nvPr/>
        </p:nvCxnSpPr>
        <p:spPr>
          <a:xfrm flipV="1">
            <a:off x="10673253" y="5495947"/>
            <a:ext cx="699630" cy="1071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B321DF76-67DA-46FE-BCF3-425A2578649A}"/>
              </a:ext>
            </a:extLst>
          </p:cNvPr>
          <p:cNvSpPr txBox="1"/>
          <p:nvPr/>
        </p:nvSpPr>
        <p:spPr>
          <a:xfrm>
            <a:off x="10733972" y="6052219"/>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sp>
        <p:nvSpPr>
          <p:cNvPr id="58" name="文本框 57">
            <a:extLst>
              <a:ext uri="{FF2B5EF4-FFF2-40B4-BE49-F238E27FC236}">
                <a16:creationId xmlns:a16="http://schemas.microsoft.com/office/drawing/2014/main" id="{E203ED51-71D9-4CBB-A154-06E18B3FC213}"/>
              </a:ext>
            </a:extLst>
          </p:cNvPr>
          <p:cNvSpPr txBox="1"/>
          <p:nvPr/>
        </p:nvSpPr>
        <p:spPr>
          <a:xfrm>
            <a:off x="11083932" y="5503771"/>
            <a:ext cx="338554"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sp>
        <p:nvSpPr>
          <p:cNvPr id="22" name="文本框 21">
            <a:extLst>
              <a:ext uri="{FF2B5EF4-FFF2-40B4-BE49-F238E27FC236}">
                <a16:creationId xmlns:a16="http://schemas.microsoft.com/office/drawing/2014/main" id="{F0C6B51A-F5EC-49EB-8C0E-8CAE2F877DDF}"/>
              </a:ext>
            </a:extLst>
          </p:cNvPr>
          <p:cNvSpPr txBox="1"/>
          <p:nvPr/>
        </p:nvSpPr>
        <p:spPr>
          <a:xfrm>
            <a:off x="8918053" y="4484788"/>
            <a:ext cx="877163" cy="369332"/>
          </a:xfrm>
          <a:prstGeom prst="rect">
            <a:avLst/>
          </a:prstGeom>
          <a:noFill/>
        </p:spPr>
        <p:txBody>
          <a:bodyPr wrap="none" rtlCol="0">
            <a:spAutoFit/>
          </a:bodyPr>
          <a:lstStyle/>
          <a:p>
            <a:r>
              <a:rPr lang="zh-CN" altLang="en-US" dirty="0"/>
              <a:t>磁中心</a:t>
            </a:r>
          </a:p>
        </p:txBody>
      </p:sp>
      <p:cxnSp>
        <p:nvCxnSpPr>
          <p:cNvPr id="27" name="直接箭头连接符 26">
            <a:extLst>
              <a:ext uri="{FF2B5EF4-FFF2-40B4-BE49-F238E27FC236}">
                <a16:creationId xmlns:a16="http://schemas.microsoft.com/office/drawing/2014/main" id="{E19EE2C9-8CC1-46FF-9ABE-69814B329396}"/>
              </a:ext>
            </a:extLst>
          </p:cNvPr>
          <p:cNvCxnSpPr>
            <a:cxnSpLocks/>
            <a:stCxn id="22" idx="2"/>
          </p:cNvCxnSpPr>
          <p:nvPr/>
        </p:nvCxnSpPr>
        <p:spPr>
          <a:xfrm flipH="1">
            <a:off x="9121353" y="4854120"/>
            <a:ext cx="235282" cy="62423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37962FAE-DF4E-4A51-B7D7-88018C788C20}"/>
              </a:ext>
            </a:extLst>
          </p:cNvPr>
          <p:cNvCxnSpPr>
            <a:cxnSpLocks/>
          </p:cNvCxnSpPr>
          <p:nvPr/>
        </p:nvCxnSpPr>
        <p:spPr>
          <a:xfrm flipV="1">
            <a:off x="7141960" y="5294887"/>
            <a:ext cx="0" cy="226499"/>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AE11AD9C-EEF6-478B-BDFD-748FEBB396E3}"/>
              </a:ext>
            </a:extLst>
          </p:cNvPr>
          <p:cNvCxnSpPr/>
          <p:nvPr/>
        </p:nvCxnSpPr>
        <p:spPr>
          <a:xfrm>
            <a:off x="7059548" y="5298047"/>
            <a:ext cx="26058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384F4DDE-56A4-4F28-A792-98FC256ACBD7}"/>
              </a:ext>
            </a:extLst>
          </p:cNvPr>
          <p:cNvCxnSpPr/>
          <p:nvPr/>
        </p:nvCxnSpPr>
        <p:spPr>
          <a:xfrm>
            <a:off x="7079662" y="5694683"/>
            <a:ext cx="26058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文本框 72">
            <a:extLst>
              <a:ext uri="{FF2B5EF4-FFF2-40B4-BE49-F238E27FC236}">
                <a16:creationId xmlns:a16="http://schemas.microsoft.com/office/drawing/2014/main" id="{5C9AF19E-B924-4B31-9CF0-ADC14ACEE980}"/>
              </a:ext>
            </a:extLst>
          </p:cNvPr>
          <p:cNvSpPr txBox="1"/>
          <p:nvPr/>
        </p:nvSpPr>
        <p:spPr>
          <a:xfrm rot="16200000">
            <a:off x="6400506" y="5328741"/>
            <a:ext cx="889987" cy="369332"/>
          </a:xfrm>
          <a:prstGeom prst="rect">
            <a:avLst/>
          </a:prstGeom>
          <a:noFill/>
        </p:spPr>
        <p:txBody>
          <a:bodyPr wrap="none" rtlCol="0">
            <a:spAutoFit/>
          </a:bodyPr>
          <a:lstStyle/>
          <a:p>
            <a:r>
              <a:rPr lang="en-US" altLang="zh-CN" dirty="0">
                <a:solidFill>
                  <a:srgbClr val="FF0000"/>
                </a:solidFill>
              </a:rPr>
              <a:t>0.1mm</a:t>
            </a:r>
            <a:endParaRPr lang="zh-CN" altLang="en-US" dirty="0">
              <a:solidFill>
                <a:srgbClr val="FF0000"/>
              </a:solidFill>
            </a:endParaRPr>
          </a:p>
        </p:txBody>
      </p:sp>
      <p:cxnSp>
        <p:nvCxnSpPr>
          <p:cNvPr id="77" name="直接连接符 76">
            <a:extLst>
              <a:ext uri="{FF2B5EF4-FFF2-40B4-BE49-F238E27FC236}">
                <a16:creationId xmlns:a16="http://schemas.microsoft.com/office/drawing/2014/main" id="{67941024-3C33-4202-9EAE-00C88C4BE4F9}"/>
              </a:ext>
            </a:extLst>
          </p:cNvPr>
          <p:cNvCxnSpPr>
            <a:cxnSpLocks/>
          </p:cNvCxnSpPr>
          <p:nvPr/>
        </p:nvCxnSpPr>
        <p:spPr>
          <a:xfrm flipH="1">
            <a:off x="10268395" y="5193196"/>
            <a:ext cx="441346"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1" name="文本框 80">
            <a:extLst>
              <a:ext uri="{FF2B5EF4-FFF2-40B4-BE49-F238E27FC236}">
                <a16:creationId xmlns:a16="http://schemas.microsoft.com/office/drawing/2014/main" id="{706DC3AB-C9FA-44C9-BF1E-7EDFED0BEFB8}"/>
              </a:ext>
            </a:extLst>
          </p:cNvPr>
          <p:cNvSpPr txBox="1"/>
          <p:nvPr/>
        </p:nvSpPr>
        <p:spPr>
          <a:xfrm>
            <a:off x="9996997" y="4798117"/>
            <a:ext cx="889987" cy="369332"/>
          </a:xfrm>
          <a:prstGeom prst="rect">
            <a:avLst/>
          </a:prstGeom>
          <a:noFill/>
        </p:spPr>
        <p:txBody>
          <a:bodyPr wrap="none" rtlCol="0">
            <a:spAutoFit/>
          </a:bodyPr>
          <a:lstStyle/>
          <a:p>
            <a:r>
              <a:rPr lang="en-US" altLang="zh-CN" dirty="0">
                <a:solidFill>
                  <a:srgbClr val="FF0000"/>
                </a:solidFill>
              </a:rPr>
              <a:t>0.3mm</a:t>
            </a:r>
            <a:endParaRPr lang="zh-CN" altLang="en-US" dirty="0">
              <a:solidFill>
                <a:srgbClr val="FF0000"/>
              </a:solidFill>
            </a:endParaRPr>
          </a:p>
        </p:txBody>
      </p:sp>
      <p:sp>
        <p:nvSpPr>
          <p:cNvPr id="33" name="任意多边形: 形状 32">
            <a:extLst>
              <a:ext uri="{FF2B5EF4-FFF2-40B4-BE49-F238E27FC236}">
                <a16:creationId xmlns:a16="http://schemas.microsoft.com/office/drawing/2014/main" id="{5862823A-C933-48A2-A766-82DE5CEDE807}"/>
              </a:ext>
            </a:extLst>
          </p:cNvPr>
          <p:cNvSpPr/>
          <p:nvPr/>
        </p:nvSpPr>
        <p:spPr>
          <a:xfrm>
            <a:off x="7325710" y="5307385"/>
            <a:ext cx="2207173" cy="378674"/>
          </a:xfrm>
          <a:custGeom>
            <a:avLst/>
            <a:gdLst>
              <a:gd name="connsiteX0" fmla="*/ 0 w 2207173"/>
              <a:gd name="connsiteY0" fmla="*/ 315649 h 378674"/>
              <a:gd name="connsiteX1" fmla="*/ 1019504 w 2207173"/>
              <a:gd name="connsiteY1" fmla="*/ 339 h 378674"/>
              <a:gd name="connsiteX2" fmla="*/ 1944414 w 2207173"/>
              <a:gd name="connsiteY2" fmla="*/ 368201 h 378674"/>
              <a:gd name="connsiteX3" fmla="*/ 2207173 w 2207173"/>
              <a:gd name="connsiteY3" fmla="*/ 242077 h 378674"/>
              <a:gd name="connsiteX0" fmla="*/ 0 w 2207173"/>
              <a:gd name="connsiteY0" fmla="*/ 315649 h 378674"/>
              <a:gd name="connsiteX1" fmla="*/ 830318 w 2207173"/>
              <a:gd name="connsiteY1" fmla="*/ 339 h 378674"/>
              <a:gd name="connsiteX2" fmla="*/ 1944414 w 2207173"/>
              <a:gd name="connsiteY2" fmla="*/ 368201 h 378674"/>
              <a:gd name="connsiteX3" fmla="*/ 2207173 w 2207173"/>
              <a:gd name="connsiteY3" fmla="*/ 242077 h 378674"/>
              <a:gd name="connsiteX0" fmla="*/ 0 w 2207173"/>
              <a:gd name="connsiteY0" fmla="*/ 315649 h 378674"/>
              <a:gd name="connsiteX1" fmla="*/ 830318 w 2207173"/>
              <a:gd name="connsiteY1" fmla="*/ 339 h 378674"/>
              <a:gd name="connsiteX2" fmla="*/ 1671145 w 2207173"/>
              <a:gd name="connsiteY2" fmla="*/ 368201 h 378674"/>
              <a:gd name="connsiteX3" fmla="*/ 2207173 w 2207173"/>
              <a:gd name="connsiteY3" fmla="*/ 242077 h 378674"/>
            </a:gdLst>
            <a:ahLst/>
            <a:cxnLst>
              <a:cxn ang="0">
                <a:pos x="connsiteX0" y="connsiteY0"/>
              </a:cxn>
              <a:cxn ang="0">
                <a:pos x="connsiteX1" y="connsiteY1"/>
              </a:cxn>
              <a:cxn ang="0">
                <a:pos x="connsiteX2" y="connsiteY2"/>
              </a:cxn>
              <a:cxn ang="0">
                <a:pos x="connsiteX3" y="connsiteY3"/>
              </a:cxn>
            </a:cxnLst>
            <a:rect l="l" t="t" r="r" b="b"/>
            <a:pathLst>
              <a:path w="2207173" h="378674">
                <a:moveTo>
                  <a:pt x="0" y="315649"/>
                </a:moveTo>
                <a:cubicBezTo>
                  <a:pt x="347717" y="153614"/>
                  <a:pt x="551794" y="-8420"/>
                  <a:pt x="830318" y="339"/>
                </a:cubicBezTo>
                <a:cubicBezTo>
                  <a:pt x="1108842" y="9098"/>
                  <a:pt x="1473200" y="327911"/>
                  <a:pt x="1671145" y="368201"/>
                </a:cubicBezTo>
                <a:cubicBezTo>
                  <a:pt x="1869090" y="408491"/>
                  <a:pt x="2174766" y="325284"/>
                  <a:pt x="2207173" y="24207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85" name="直接箭头连接符 84">
            <a:extLst>
              <a:ext uri="{FF2B5EF4-FFF2-40B4-BE49-F238E27FC236}">
                <a16:creationId xmlns:a16="http://schemas.microsoft.com/office/drawing/2014/main" id="{F367B2E1-0F81-4B76-B731-46649CF3BDC6}"/>
              </a:ext>
            </a:extLst>
          </p:cNvPr>
          <p:cNvCxnSpPr>
            <a:cxnSpLocks/>
            <a:stCxn id="22" idx="2"/>
          </p:cNvCxnSpPr>
          <p:nvPr/>
        </p:nvCxnSpPr>
        <p:spPr>
          <a:xfrm>
            <a:off x="9356635" y="4854120"/>
            <a:ext cx="1327250" cy="52920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1" name="任意多边形: 形状 90">
            <a:extLst>
              <a:ext uri="{FF2B5EF4-FFF2-40B4-BE49-F238E27FC236}">
                <a16:creationId xmlns:a16="http://schemas.microsoft.com/office/drawing/2014/main" id="{9EF87BC9-71A4-45DE-95AF-B3C58C4BB907}"/>
              </a:ext>
            </a:extLst>
          </p:cNvPr>
          <p:cNvSpPr/>
          <p:nvPr/>
        </p:nvSpPr>
        <p:spPr>
          <a:xfrm>
            <a:off x="10269806" y="4582510"/>
            <a:ext cx="852966" cy="2007476"/>
          </a:xfrm>
          <a:custGeom>
            <a:avLst/>
            <a:gdLst>
              <a:gd name="connsiteX0" fmla="*/ 230028 w 852966"/>
              <a:gd name="connsiteY0" fmla="*/ 0 h 2007476"/>
              <a:gd name="connsiteX1" fmla="*/ 850139 w 852966"/>
              <a:gd name="connsiteY1" fmla="*/ 693683 h 2007476"/>
              <a:gd name="connsiteX2" fmla="*/ 9311 w 852966"/>
              <a:gd name="connsiteY2" fmla="*/ 1481959 h 2007476"/>
              <a:gd name="connsiteX3" fmla="*/ 398194 w 852966"/>
              <a:gd name="connsiteY3" fmla="*/ 2007476 h 2007476"/>
            </a:gdLst>
            <a:ahLst/>
            <a:cxnLst>
              <a:cxn ang="0">
                <a:pos x="connsiteX0" y="connsiteY0"/>
              </a:cxn>
              <a:cxn ang="0">
                <a:pos x="connsiteX1" y="connsiteY1"/>
              </a:cxn>
              <a:cxn ang="0">
                <a:pos x="connsiteX2" y="connsiteY2"/>
              </a:cxn>
              <a:cxn ang="0">
                <a:pos x="connsiteX3" y="connsiteY3"/>
              </a:cxn>
            </a:cxnLst>
            <a:rect l="l" t="t" r="r" b="b"/>
            <a:pathLst>
              <a:path w="852966" h="2007476">
                <a:moveTo>
                  <a:pt x="230028" y="0"/>
                </a:moveTo>
                <a:cubicBezTo>
                  <a:pt x="558476" y="223345"/>
                  <a:pt x="886925" y="446690"/>
                  <a:pt x="850139" y="693683"/>
                </a:cubicBezTo>
                <a:cubicBezTo>
                  <a:pt x="813353" y="940676"/>
                  <a:pt x="84635" y="1262994"/>
                  <a:pt x="9311" y="1481959"/>
                </a:cubicBezTo>
                <a:cubicBezTo>
                  <a:pt x="-66013" y="1700925"/>
                  <a:pt x="338635" y="1958428"/>
                  <a:pt x="398194" y="20074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3" name="文本框 92">
            <a:extLst>
              <a:ext uri="{FF2B5EF4-FFF2-40B4-BE49-F238E27FC236}">
                <a16:creationId xmlns:a16="http://schemas.microsoft.com/office/drawing/2014/main" id="{9F8ADEAC-1932-434D-B8B6-567E039DB3BE}"/>
              </a:ext>
            </a:extLst>
          </p:cNvPr>
          <p:cNvSpPr txBox="1"/>
          <p:nvPr/>
        </p:nvSpPr>
        <p:spPr>
          <a:xfrm>
            <a:off x="8781239" y="6056672"/>
            <a:ext cx="1107996" cy="369332"/>
          </a:xfrm>
          <a:prstGeom prst="rect">
            <a:avLst/>
          </a:prstGeom>
          <a:noFill/>
        </p:spPr>
        <p:txBody>
          <a:bodyPr wrap="none" rtlCol="0">
            <a:spAutoFit/>
          </a:bodyPr>
          <a:lstStyle/>
          <a:p>
            <a:r>
              <a:rPr lang="zh-CN" altLang="en-US" dirty="0"/>
              <a:t>机械中心</a:t>
            </a:r>
          </a:p>
        </p:txBody>
      </p:sp>
      <p:cxnSp>
        <p:nvCxnSpPr>
          <p:cNvPr id="95" name="直接箭头连接符 94">
            <a:extLst>
              <a:ext uri="{FF2B5EF4-FFF2-40B4-BE49-F238E27FC236}">
                <a16:creationId xmlns:a16="http://schemas.microsoft.com/office/drawing/2014/main" id="{0489BD22-5583-4AAD-B840-A71C06D8BC8F}"/>
              </a:ext>
            </a:extLst>
          </p:cNvPr>
          <p:cNvCxnSpPr>
            <a:stCxn id="93" idx="0"/>
            <a:endCxn id="33" idx="2"/>
          </p:cNvCxnSpPr>
          <p:nvPr/>
        </p:nvCxnSpPr>
        <p:spPr>
          <a:xfrm flipH="1" flipV="1">
            <a:off x="8996855" y="5675586"/>
            <a:ext cx="338382" cy="38108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接箭头连接符 96">
            <a:extLst>
              <a:ext uri="{FF2B5EF4-FFF2-40B4-BE49-F238E27FC236}">
                <a16:creationId xmlns:a16="http://schemas.microsoft.com/office/drawing/2014/main" id="{53822FFB-41C9-4A35-A447-5E1F4BA932C9}"/>
              </a:ext>
            </a:extLst>
          </p:cNvPr>
          <p:cNvCxnSpPr>
            <a:stCxn id="93" idx="0"/>
            <a:endCxn id="91" idx="2"/>
          </p:cNvCxnSpPr>
          <p:nvPr/>
        </p:nvCxnSpPr>
        <p:spPr>
          <a:xfrm>
            <a:off x="9335237" y="6056672"/>
            <a:ext cx="943880" cy="779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F7263ACB-3BC1-4B3A-B950-7176940D9C38}"/>
              </a:ext>
            </a:extLst>
          </p:cNvPr>
          <p:cNvCxnSpPr>
            <a:cxnSpLocks/>
          </p:cNvCxnSpPr>
          <p:nvPr/>
        </p:nvCxnSpPr>
        <p:spPr>
          <a:xfrm flipV="1">
            <a:off x="7197328" y="5496597"/>
            <a:ext cx="0" cy="226499"/>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4" name="直接连接符 103">
            <a:extLst>
              <a:ext uri="{FF2B5EF4-FFF2-40B4-BE49-F238E27FC236}">
                <a16:creationId xmlns:a16="http://schemas.microsoft.com/office/drawing/2014/main" id="{FC6AF837-AFFD-472C-9D7E-AB60E23555A6}"/>
              </a:ext>
            </a:extLst>
          </p:cNvPr>
          <p:cNvCxnSpPr>
            <a:cxnSpLocks/>
          </p:cNvCxnSpPr>
          <p:nvPr/>
        </p:nvCxnSpPr>
        <p:spPr>
          <a:xfrm flipH="1">
            <a:off x="10709741" y="5193196"/>
            <a:ext cx="441346"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488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28822" y="917548"/>
            <a:ext cx="6161348" cy="1609949"/>
          </a:xfrm>
        </p:spPr>
        <p:txBody>
          <a:bodyPr>
            <a:noAutofit/>
          </a:bodyPr>
          <a:lstStyle/>
          <a:p>
            <a:pPr marL="457200" indent="-457200">
              <a:lnSpc>
                <a:spcPct val="150000"/>
              </a:lnSpc>
              <a:buClr>
                <a:srgbClr val="FF0000"/>
              </a:buClr>
              <a:buSzPct val="75000"/>
              <a:buFont typeface="Wingdings" panose="05000000000000000000" pitchFamily="2" charset="2"/>
              <a:buChar char="Ø"/>
            </a:pPr>
            <a:r>
              <a:rPr lang="zh-CN" altLang="en-US" sz="2400" dirty="0">
                <a:latin typeface="Times New Roman" pitchFamily="18" charset="0"/>
                <a:cs typeface="Times New Roman" pitchFamily="18" charset="0"/>
              </a:rPr>
              <a:t>组合铁机械中心引出标定精度</a:t>
            </a:r>
          </a:p>
          <a:p>
            <a:pPr marL="857250" lvl="1" indent="-457200">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磁铁机械中心引出标定是建立磁铁机械中心与磁铁顶部准直基准点之间的坐标关系。</a:t>
            </a:r>
            <a:endParaRPr lang="en-US" altLang="zh-CN" sz="2000" dirty="0">
              <a:latin typeface="Times New Roman" pitchFamily="18" charset="0"/>
              <a:cs typeface="Times New Roman" pitchFamily="18" charset="0"/>
            </a:endParaRPr>
          </a:p>
          <a:p>
            <a:pPr marL="857250" lvl="1" indent="-457200">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通过测量磁铁上下极面得到磁铁机械中心。</a:t>
            </a:r>
            <a:endParaRPr lang="en-US" altLang="zh-CN" sz="2000" dirty="0">
              <a:latin typeface="Times New Roman" pitchFamily="18" charset="0"/>
              <a:cs typeface="Times New Roman" pitchFamily="18" charset="0"/>
            </a:endParaRPr>
          </a:p>
        </p:txBody>
      </p:sp>
      <p:sp>
        <p:nvSpPr>
          <p:cNvPr id="13"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9643498" y="6356352"/>
            <a:ext cx="2133600" cy="365125"/>
          </a:xfrm>
        </p:spPr>
        <p:txBody>
          <a:bodyPr/>
          <a:lstStyle/>
          <a:p>
            <a:pPr>
              <a:defRPr/>
            </a:pPr>
            <a:fld id="{521683DF-D507-43F4-81CB-95BA739AB1EA}" type="slidenum">
              <a:rPr lang="zh-CN" altLang="en-US" smtClean="0"/>
              <a:pPr>
                <a:defRPr/>
              </a:pPr>
              <a:t>22</a:t>
            </a:fld>
            <a:endParaRPr lang="zh-CN" altLang="en-US" dirty="0"/>
          </a:p>
        </p:txBody>
      </p:sp>
      <p:sp>
        <p:nvSpPr>
          <p:cNvPr id="7" name="标题 1">
            <a:extLst>
              <a:ext uri="{FF2B5EF4-FFF2-40B4-BE49-F238E27FC236}">
                <a16:creationId xmlns:a16="http://schemas.microsoft.com/office/drawing/2014/main" id="{3FC2A9DE-B1B9-E0DB-5E65-BABE5FF928C6}"/>
              </a:ext>
            </a:extLst>
          </p:cNvPr>
          <p:cNvSpPr txBox="1">
            <a:spLocks/>
          </p:cNvSpPr>
          <p:nvPr/>
        </p:nvSpPr>
        <p:spPr bwMode="auto">
          <a:xfrm>
            <a:off x="1695125" y="142458"/>
            <a:ext cx="8229600" cy="65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en-US" altLang="zh-CN" sz="2800" b="1" dirty="0">
                <a:latin typeface="Arial Unicode MS" pitchFamily="34" charset="-122"/>
                <a:ea typeface="Arial Unicode MS" panose="020B0604020202020204" pitchFamily="34" charset="-122"/>
                <a:cs typeface="Arial Unicode MS" pitchFamily="34" charset="-122"/>
              </a:rPr>
              <a:t>1</a:t>
            </a:r>
            <a:r>
              <a:rPr lang="zh-CN" altLang="en-US" sz="2800" b="1" dirty="0">
                <a:latin typeface="Arial Unicode MS" pitchFamily="34" charset="-122"/>
                <a:ea typeface="Arial Unicode MS" panose="020B0604020202020204" pitchFamily="34" charset="-122"/>
                <a:cs typeface="Arial Unicode MS" pitchFamily="34" charset="-122"/>
              </a:rPr>
              <a:t>、标定精度</a:t>
            </a:r>
            <a:r>
              <a:rPr lang="en-US" altLang="zh-CN" sz="2800" b="1" dirty="0">
                <a:latin typeface="Arial Unicode MS" pitchFamily="34" charset="-122"/>
                <a:ea typeface="Arial Unicode MS" panose="020B0604020202020204" pitchFamily="34" charset="-122"/>
                <a:cs typeface="Arial Unicode MS" pitchFamily="34" charset="-122"/>
              </a:rPr>
              <a:t>-</a:t>
            </a:r>
            <a:r>
              <a:rPr lang="zh-CN" altLang="en-US" sz="2800" b="1" dirty="0">
                <a:latin typeface="Arial Unicode MS" pitchFamily="34" charset="-122"/>
                <a:ea typeface="Arial Unicode MS" panose="020B0604020202020204" pitchFamily="34" charset="-122"/>
                <a:cs typeface="Arial Unicode MS" pitchFamily="34" charset="-122"/>
              </a:rPr>
              <a:t>横向位移</a:t>
            </a:r>
          </a:p>
        </p:txBody>
      </p:sp>
      <p:cxnSp>
        <p:nvCxnSpPr>
          <p:cNvPr id="10" name="直接连接符 9">
            <a:extLst>
              <a:ext uri="{FF2B5EF4-FFF2-40B4-BE49-F238E27FC236}">
                <a16:creationId xmlns:a16="http://schemas.microsoft.com/office/drawing/2014/main" id="{451FF648-D3DD-B5D0-65EE-D3272E6A1753}"/>
              </a:ext>
            </a:extLst>
          </p:cNvPr>
          <p:cNvCxnSpPr/>
          <p:nvPr/>
        </p:nvCxnSpPr>
        <p:spPr>
          <a:xfrm>
            <a:off x="1195091" y="7854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 name="组合 38">
            <a:extLst>
              <a:ext uri="{FF2B5EF4-FFF2-40B4-BE49-F238E27FC236}">
                <a16:creationId xmlns:a16="http://schemas.microsoft.com/office/drawing/2014/main" id="{14BE3702-54E4-4BB3-9F45-C52A0E41FC40}"/>
              </a:ext>
            </a:extLst>
          </p:cNvPr>
          <p:cNvGrpSpPr/>
          <p:nvPr/>
        </p:nvGrpSpPr>
        <p:grpSpPr>
          <a:xfrm>
            <a:off x="7545174" y="1365465"/>
            <a:ext cx="3600400" cy="1496625"/>
            <a:chOff x="8688288" y="4481695"/>
            <a:chExt cx="3088810" cy="1023103"/>
          </a:xfrm>
        </p:grpSpPr>
        <p:pic>
          <p:nvPicPr>
            <p:cNvPr id="40" name="图片 39">
              <a:extLst>
                <a:ext uri="{FF2B5EF4-FFF2-40B4-BE49-F238E27FC236}">
                  <a16:creationId xmlns:a16="http://schemas.microsoft.com/office/drawing/2014/main" id="{E50F55C6-2A8C-4EEA-9C81-FFF849CD86C3}"/>
                </a:ext>
              </a:extLst>
            </p:cNvPr>
            <p:cNvPicPr>
              <a:picLocks noChangeAspect="1"/>
            </p:cNvPicPr>
            <p:nvPr/>
          </p:nvPicPr>
          <p:blipFill>
            <a:blip r:embed="rId3"/>
            <a:stretch>
              <a:fillRect/>
            </a:stretch>
          </p:blipFill>
          <p:spPr>
            <a:xfrm>
              <a:off x="8688288" y="4805330"/>
              <a:ext cx="3088810" cy="514802"/>
            </a:xfrm>
            <a:prstGeom prst="rect">
              <a:avLst/>
            </a:prstGeom>
          </p:spPr>
        </p:pic>
        <p:cxnSp>
          <p:nvCxnSpPr>
            <p:cNvPr id="41" name="直接箭头连接符 40">
              <a:extLst>
                <a:ext uri="{FF2B5EF4-FFF2-40B4-BE49-F238E27FC236}">
                  <a16:creationId xmlns:a16="http://schemas.microsoft.com/office/drawing/2014/main" id="{C80F17A8-8FFD-4EC7-8CFE-D4AA98559DF4}"/>
                </a:ext>
              </a:extLst>
            </p:cNvPr>
            <p:cNvCxnSpPr>
              <a:cxnSpLocks/>
            </p:cNvCxnSpPr>
            <p:nvPr/>
          </p:nvCxnSpPr>
          <p:spPr>
            <a:xfrm flipV="1">
              <a:off x="10249142" y="4530675"/>
              <a:ext cx="0" cy="57606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CD93B00F-2C25-46D2-BD75-183EE22EBC3A}"/>
                </a:ext>
              </a:extLst>
            </p:cNvPr>
            <p:cNvCxnSpPr>
              <a:cxnSpLocks/>
            </p:cNvCxnSpPr>
            <p:nvPr/>
          </p:nvCxnSpPr>
          <p:spPr>
            <a:xfrm flipH="1">
              <a:off x="9490886" y="5077068"/>
              <a:ext cx="75804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E5763E48-9CC6-4D3B-81D7-F5D22ED69AAF}"/>
                </a:ext>
              </a:extLst>
            </p:cNvPr>
            <p:cNvSpPr txBox="1"/>
            <p:nvPr/>
          </p:nvSpPr>
          <p:spPr>
            <a:xfrm>
              <a:off x="10224445" y="4481695"/>
              <a:ext cx="338554"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46" name="文本框 45">
              <a:extLst>
                <a:ext uri="{FF2B5EF4-FFF2-40B4-BE49-F238E27FC236}">
                  <a16:creationId xmlns:a16="http://schemas.microsoft.com/office/drawing/2014/main" id="{9D251288-CC1A-44A6-A267-72CAEDF4A288}"/>
                </a:ext>
              </a:extLst>
            </p:cNvPr>
            <p:cNvSpPr txBox="1"/>
            <p:nvPr/>
          </p:nvSpPr>
          <p:spPr>
            <a:xfrm>
              <a:off x="9395404" y="5135466"/>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sp>
          <p:nvSpPr>
            <p:cNvPr id="48" name="文本框 47">
              <a:extLst>
                <a:ext uri="{FF2B5EF4-FFF2-40B4-BE49-F238E27FC236}">
                  <a16:creationId xmlns:a16="http://schemas.microsoft.com/office/drawing/2014/main" id="{950F2CF4-1A35-475D-B90F-4DC50BC49CA6}"/>
                </a:ext>
              </a:extLst>
            </p:cNvPr>
            <p:cNvSpPr txBox="1"/>
            <p:nvPr/>
          </p:nvSpPr>
          <p:spPr>
            <a:xfrm>
              <a:off x="10176226" y="5114419"/>
              <a:ext cx="338554"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grpSp>
      <p:sp>
        <p:nvSpPr>
          <p:cNvPr id="5" name="椭圆 4">
            <a:extLst>
              <a:ext uri="{FF2B5EF4-FFF2-40B4-BE49-F238E27FC236}">
                <a16:creationId xmlns:a16="http://schemas.microsoft.com/office/drawing/2014/main" id="{B82EC770-7F49-4895-94E5-5F5BA73A96AB}"/>
              </a:ext>
            </a:extLst>
          </p:cNvPr>
          <p:cNvSpPr/>
          <p:nvPr/>
        </p:nvSpPr>
        <p:spPr>
          <a:xfrm>
            <a:off x="7824200" y="1851922"/>
            <a:ext cx="72002" cy="83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5AB6815A-4834-4AD1-AEDE-5C6267974F0B}"/>
              </a:ext>
            </a:extLst>
          </p:cNvPr>
          <p:cNvSpPr/>
          <p:nvPr/>
        </p:nvSpPr>
        <p:spPr>
          <a:xfrm>
            <a:off x="9336360" y="1856879"/>
            <a:ext cx="72002" cy="83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4C54CF20-5A61-4EAE-A9A0-079CEDE8CD64}"/>
              </a:ext>
            </a:extLst>
          </p:cNvPr>
          <p:cNvSpPr/>
          <p:nvPr/>
        </p:nvSpPr>
        <p:spPr>
          <a:xfrm>
            <a:off x="10796892" y="1851922"/>
            <a:ext cx="72002" cy="83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52" name="直接连接符 51">
            <a:extLst>
              <a:ext uri="{FF2B5EF4-FFF2-40B4-BE49-F238E27FC236}">
                <a16:creationId xmlns:a16="http://schemas.microsoft.com/office/drawing/2014/main" id="{CD8F59E3-A2FE-4FE1-AF34-15779B356593}"/>
              </a:ext>
            </a:extLst>
          </p:cNvPr>
          <p:cNvCxnSpPr>
            <a:cxnSpLocks/>
          </p:cNvCxnSpPr>
          <p:nvPr/>
        </p:nvCxnSpPr>
        <p:spPr>
          <a:xfrm flipV="1">
            <a:off x="7542842" y="2225884"/>
            <a:ext cx="3602732" cy="20974"/>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54" name="文本框 53">
            <a:extLst>
              <a:ext uri="{FF2B5EF4-FFF2-40B4-BE49-F238E27FC236}">
                <a16:creationId xmlns:a16="http://schemas.microsoft.com/office/drawing/2014/main" id="{5FD2C3D3-F89F-4DB4-8B5A-A27E0A44A3E1}"/>
              </a:ext>
            </a:extLst>
          </p:cNvPr>
          <p:cNvSpPr txBox="1"/>
          <p:nvPr/>
        </p:nvSpPr>
        <p:spPr>
          <a:xfrm>
            <a:off x="8480704" y="951958"/>
            <a:ext cx="1800493" cy="369332"/>
          </a:xfrm>
          <a:prstGeom prst="rect">
            <a:avLst/>
          </a:prstGeom>
          <a:noFill/>
        </p:spPr>
        <p:txBody>
          <a:bodyPr wrap="none" rtlCol="0">
            <a:spAutoFit/>
          </a:bodyPr>
          <a:lstStyle/>
          <a:p>
            <a:r>
              <a:rPr lang="zh-CN" altLang="en-US" dirty="0"/>
              <a:t>磁铁准直基准点</a:t>
            </a:r>
          </a:p>
        </p:txBody>
      </p:sp>
      <p:cxnSp>
        <p:nvCxnSpPr>
          <p:cNvPr id="9" name="直接箭头连接符 8">
            <a:extLst>
              <a:ext uri="{FF2B5EF4-FFF2-40B4-BE49-F238E27FC236}">
                <a16:creationId xmlns:a16="http://schemas.microsoft.com/office/drawing/2014/main" id="{C9AA569E-5891-451E-AE0F-227E8F78AE9E}"/>
              </a:ext>
            </a:extLst>
          </p:cNvPr>
          <p:cNvCxnSpPr>
            <a:stCxn id="54" idx="2"/>
          </p:cNvCxnSpPr>
          <p:nvPr/>
        </p:nvCxnSpPr>
        <p:spPr>
          <a:xfrm flipH="1">
            <a:off x="7896202" y="1321290"/>
            <a:ext cx="1484749" cy="51759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0C7C9C53-0FE3-4CC9-9AB5-347E315D6046}"/>
              </a:ext>
            </a:extLst>
          </p:cNvPr>
          <p:cNvCxnSpPr/>
          <p:nvPr/>
        </p:nvCxnSpPr>
        <p:spPr>
          <a:xfrm>
            <a:off x="9408362" y="1331802"/>
            <a:ext cx="1313897" cy="51384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0E130A95-FC31-4255-B38A-7BAB091FB964}"/>
              </a:ext>
            </a:extLst>
          </p:cNvPr>
          <p:cNvSpPr txBox="1"/>
          <p:nvPr/>
        </p:nvSpPr>
        <p:spPr>
          <a:xfrm>
            <a:off x="11029621" y="1207720"/>
            <a:ext cx="1013899" cy="646331"/>
          </a:xfrm>
          <a:prstGeom prst="rect">
            <a:avLst/>
          </a:prstGeom>
          <a:noFill/>
        </p:spPr>
        <p:txBody>
          <a:bodyPr wrap="square" rtlCol="0">
            <a:spAutoFit/>
          </a:bodyPr>
          <a:lstStyle/>
          <a:p>
            <a:r>
              <a:rPr lang="zh-CN" altLang="en-US" dirty="0"/>
              <a:t>磁铁机械中心</a:t>
            </a:r>
          </a:p>
        </p:txBody>
      </p:sp>
      <p:cxnSp>
        <p:nvCxnSpPr>
          <p:cNvPr id="15" name="直接箭头连接符 14">
            <a:extLst>
              <a:ext uri="{FF2B5EF4-FFF2-40B4-BE49-F238E27FC236}">
                <a16:creationId xmlns:a16="http://schemas.microsoft.com/office/drawing/2014/main" id="{FE6B050E-2037-42B4-81D8-EB0C331D3444}"/>
              </a:ext>
            </a:extLst>
          </p:cNvPr>
          <p:cNvCxnSpPr>
            <a:cxnSpLocks/>
          </p:cNvCxnSpPr>
          <p:nvPr/>
        </p:nvCxnSpPr>
        <p:spPr>
          <a:xfrm flipH="1">
            <a:off x="11020922" y="1823995"/>
            <a:ext cx="403678" cy="37110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内容占位符 2">
            <a:extLst>
              <a:ext uri="{FF2B5EF4-FFF2-40B4-BE49-F238E27FC236}">
                <a16:creationId xmlns:a16="http://schemas.microsoft.com/office/drawing/2014/main" id="{8EE1267A-33E7-46B4-A1C8-A0111E54B1B9}"/>
              </a:ext>
            </a:extLst>
          </p:cNvPr>
          <p:cNvSpPr txBox="1">
            <a:spLocks/>
          </p:cNvSpPr>
          <p:nvPr/>
        </p:nvSpPr>
        <p:spPr bwMode="auto">
          <a:xfrm>
            <a:off x="1033942" y="3009499"/>
            <a:ext cx="8163522" cy="106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57300" lvl="2" indent="-457200">
              <a:lnSpc>
                <a:spcPct val="150000"/>
              </a:lnSpc>
              <a:buClr>
                <a:srgbClr val="FF0000"/>
              </a:buClr>
              <a:buSzPct val="75000"/>
              <a:buFont typeface="Wingdings" panose="05000000000000000000" pitchFamily="2" charset="2"/>
              <a:buChar char="ü"/>
            </a:pPr>
            <a:r>
              <a:rPr lang="zh-CN" altLang="en-US" sz="2000" dirty="0">
                <a:latin typeface="Times New Roman" pitchFamily="18" charset="0"/>
                <a:cs typeface="Times New Roman" pitchFamily="18" charset="0"/>
              </a:rPr>
              <a:t>采用三坐标机进行磁铁机械中心引出标定精度：</a:t>
            </a:r>
            <a:r>
              <a:rPr lang="en-US" altLang="zh-CN" sz="2000" dirty="0">
                <a:latin typeface="Times New Roman" pitchFamily="18" charset="0"/>
                <a:cs typeface="Times New Roman" pitchFamily="18" charset="0"/>
              </a:rPr>
              <a:t>0.02mm</a:t>
            </a:r>
            <a:r>
              <a:rPr lang="zh-CN" altLang="en-US" sz="2000" dirty="0">
                <a:latin typeface="Times New Roman" pitchFamily="18" charset="0"/>
                <a:cs typeface="Times New Roman" pitchFamily="18" charset="0"/>
              </a:rPr>
              <a:t>。</a:t>
            </a:r>
            <a:endParaRPr lang="en-US" altLang="zh-CN" sz="2000" dirty="0">
              <a:latin typeface="Times New Roman" pitchFamily="18" charset="0"/>
              <a:cs typeface="Times New Roman" pitchFamily="18" charset="0"/>
            </a:endParaRPr>
          </a:p>
          <a:p>
            <a:pPr marL="1257300" lvl="2" indent="-457200">
              <a:lnSpc>
                <a:spcPct val="150000"/>
              </a:lnSpc>
              <a:buClr>
                <a:srgbClr val="FF0000"/>
              </a:buClr>
              <a:buSzPct val="75000"/>
              <a:buFont typeface="Wingdings" panose="05000000000000000000" pitchFamily="2" charset="2"/>
              <a:buChar char="ü"/>
            </a:pPr>
            <a:r>
              <a:rPr lang="zh-CN" altLang="en-US" sz="2000" dirty="0">
                <a:latin typeface="Times New Roman" pitchFamily="18" charset="0"/>
                <a:cs typeface="Times New Roman" pitchFamily="18" charset="0"/>
              </a:rPr>
              <a:t>采用跟踪仪进行磁铁机械中心引出标定精度：</a:t>
            </a:r>
            <a:r>
              <a:rPr lang="en-US" altLang="zh-CN" sz="2000" dirty="0">
                <a:latin typeface="Times New Roman" pitchFamily="18" charset="0"/>
                <a:cs typeface="Times New Roman" pitchFamily="18" charset="0"/>
              </a:rPr>
              <a:t>0.05mm</a:t>
            </a:r>
            <a:r>
              <a:rPr lang="zh-CN" altLang="en-US" sz="2000" dirty="0">
                <a:latin typeface="Times New Roman" pitchFamily="18" charset="0"/>
                <a:cs typeface="Times New Roman" pitchFamily="18" charset="0"/>
              </a:rPr>
              <a:t>。</a:t>
            </a:r>
            <a:endParaRPr lang="en-US" altLang="zh-CN" sz="2000" dirty="0">
              <a:latin typeface="Times New Roman" pitchFamily="18" charset="0"/>
              <a:cs typeface="Times New Roman" pitchFamily="18" charset="0"/>
            </a:endParaRPr>
          </a:p>
        </p:txBody>
      </p:sp>
      <p:sp>
        <p:nvSpPr>
          <p:cNvPr id="67" name="内容占位符 2">
            <a:extLst>
              <a:ext uri="{FF2B5EF4-FFF2-40B4-BE49-F238E27FC236}">
                <a16:creationId xmlns:a16="http://schemas.microsoft.com/office/drawing/2014/main" id="{5606C9DE-B785-4D10-B0B2-EBA398532346}"/>
              </a:ext>
            </a:extLst>
          </p:cNvPr>
          <p:cNvSpPr txBox="1">
            <a:spLocks/>
          </p:cNvSpPr>
          <p:nvPr/>
        </p:nvSpPr>
        <p:spPr bwMode="auto">
          <a:xfrm>
            <a:off x="752460" y="4058834"/>
            <a:ext cx="10672139" cy="155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1" indent="-457200">
              <a:lnSpc>
                <a:spcPct val="150000"/>
              </a:lnSpc>
              <a:buClr>
                <a:srgbClr val="FF0000"/>
              </a:buClr>
              <a:buSzPct val="75000"/>
              <a:buFont typeface="+mj-lt"/>
              <a:buAutoNum type="arabicPeriod"/>
            </a:pPr>
            <a:r>
              <a:rPr lang="zh-CN" altLang="en-US" sz="2400" dirty="0">
                <a:latin typeface="Times New Roman" pitchFamily="18" charset="0"/>
                <a:cs typeface="Times New Roman" pitchFamily="18" charset="0"/>
              </a:rPr>
              <a:t>组合铁磁中心横向、高程引出标定精度</a:t>
            </a:r>
            <a:endParaRPr lang="en-US" altLang="zh-CN" sz="2400" dirty="0">
              <a:latin typeface="Times New Roman" pitchFamily="18" charset="0"/>
              <a:cs typeface="Times New Roman" pitchFamily="18" charset="0"/>
            </a:endParaRPr>
          </a:p>
          <a:p>
            <a:pPr marL="1257300" lvl="2" indent="-457200">
              <a:lnSpc>
                <a:spcPct val="150000"/>
              </a:lnSpc>
              <a:buClr>
                <a:srgbClr val="FF0000"/>
              </a:buClr>
              <a:buSzPct val="75000"/>
              <a:buFont typeface="Wingdings" panose="05000000000000000000" pitchFamily="2" charset="2"/>
              <a:buChar char="l"/>
            </a:pPr>
            <a:r>
              <a:rPr lang="zh-CN" altLang="en-US" sz="2000" dirty="0">
                <a:latin typeface="Times New Roman" pitchFamily="18" charset="0"/>
                <a:cs typeface="Times New Roman" pitchFamily="18" charset="0"/>
              </a:rPr>
              <a:t>横向：三坐标机标定                                             ；跟踪仪标定</a:t>
            </a:r>
            <a:endParaRPr lang="en-US" altLang="zh-CN" sz="2000" dirty="0">
              <a:latin typeface="Times New Roman" pitchFamily="18" charset="0"/>
              <a:cs typeface="Times New Roman" pitchFamily="18" charset="0"/>
            </a:endParaRPr>
          </a:p>
          <a:p>
            <a:pPr marL="1257300" lvl="2" indent="-457200">
              <a:lnSpc>
                <a:spcPct val="150000"/>
              </a:lnSpc>
              <a:buClr>
                <a:srgbClr val="FF0000"/>
              </a:buClr>
              <a:buSzPct val="75000"/>
              <a:buFont typeface="Wingdings" panose="05000000000000000000" pitchFamily="2" charset="2"/>
              <a:buChar char="l"/>
            </a:pPr>
            <a:r>
              <a:rPr lang="zh-CN" altLang="en-US" sz="2000" dirty="0">
                <a:latin typeface="Times New Roman" pitchFamily="18" charset="0"/>
                <a:cs typeface="Times New Roman" pitchFamily="18" charset="0"/>
              </a:rPr>
              <a:t>高程：三坐标机标定                                             ；跟踪仪标定</a:t>
            </a:r>
            <a:endParaRPr lang="en-US" altLang="zh-CN" sz="20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380FB2A5-0BCD-4DF4-BEEC-38548835082A}"/>
                  </a:ext>
                </a:extLst>
              </p:cNvPr>
              <p:cNvSpPr txBox="1"/>
              <p:nvPr/>
            </p:nvSpPr>
            <p:spPr>
              <a:xfrm>
                <a:off x="4439816" y="4760290"/>
                <a:ext cx="2717667"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0.3</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0.02</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=0.301</m:t>
                      </m:r>
                      <m:r>
                        <a:rPr lang="en-US" altLang="zh-CN" b="0" i="1" smtClean="0">
                          <a:latin typeface="Cambria Math" panose="02040503050406030204" pitchFamily="18" charset="0"/>
                        </a:rPr>
                        <m:t>𝑚𝑚</m:t>
                      </m:r>
                    </m:oMath>
                  </m:oMathPara>
                </a14:m>
                <a:endParaRPr lang="zh-CN" altLang="en-US" dirty="0"/>
              </a:p>
            </p:txBody>
          </p:sp>
        </mc:Choice>
        <mc:Fallback xmlns="">
          <p:sp>
            <p:nvSpPr>
              <p:cNvPr id="73" name="文本框 72">
                <a:extLst>
                  <a:ext uri="{FF2B5EF4-FFF2-40B4-BE49-F238E27FC236}">
                    <a16:creationId xmlns:a16="http://schemas.microsoft.com/office/drawing/2014/main" id="{380FB2A5-0BCD-4DF4-BEEC-38548835082A}"/>
                  </a:ext>
                </a:extLst>
              </p:cNvPr>
              <p:cNvSpPr txBox="1">
                <a:spLocks noRot="1" noChangeAspect="1" noMove="1" noResize="1" noEditPoints="1" noAdjustHandles="1" noChangeArrowheads="1" noChangeShapeType="1" noTextEdit="1"/>
              </p:cNvSpPr>
              <p:nvPr/>
            </p:nvSpPr>
            <p:spPr>
              <a:xfrm>
                <a:off x="4439816" y="4760290"/>
                <a:ext cx="2717667" cy="343107"/>
              </a:xfrm>
              <a:prstGeom prst="rect">
                <a:avLst/>
              </a:prstGeom>
              <a:blipFill>
                <a:blip r:embed="rId4"/>
                <a:stretch>
                  <a:fillRect r="-673" b="-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2253A411-EA57-4D3B-AA9F-B2579E34C5BA}"/>
                  </a:ext>
                </a:extLst>
              </p:cNvPr>
              <p:cNvSpPr txBox="1"/>
              <p:nvPr/>
            </p:nvSpPr>
            <p:spPr>
              <a:xfrm>
                <a:off x="8778933" y="4760290"/>
                <a:ext cx="2717667"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0.3</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0.05</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=0.304</m:t>
                      </m:r>
                      <m:r>
                        <a:rPr lang="en-US" altLang="zh-CN" b="0" i="1" smtClean="0">
                          <a:latin typeface="Cambria Math" panose="02040503050406030204" pitchFamily="18" charset="0"/>
                        </a:rPr>
                        <m:t>𝑚𝑚</m:t>
                      </m:r>
                    </m:oMath>
                  </m:oMathPara>
                </a14:m>
                <a:endParaRPr lang="zh-CN" altLang="en-US" dirty="0"/>
              </a:p>
            </p:txBody>
          </p:sp>
        </mc:Choice>
        <mc:Fallback xmlns="">
          <p:sp>
            <p:nvSpPr>
              <p:cNvPr id="77" name="文本框 76">
                <a:extLst>
                  <a:ext uri="{FF2B5EF4-FFF2-40B4-BE49-F238E27FC236}">
                    <a16:creationId xmlns:a16="http://schemas.microsoft.com/office/drawing/2014/main" id="{2253A411-EA57-4D3B-AA9F-B2579E34C5BA}"/>
                  </a:ext>
                </a:extLst>
              </p:cNvPr>
              <p:cNvSpPr txBox="1">
                <a:spLocks noRot="1" noChangeAspect="1" noMove="1" noResize="1" noEditPoints="1" noAdjustHandles="1" noChangeArrowheads="1" noChangeShapeType="1" noTextEdit="1"/>
              </p:cNvSpPr>
              <p:nvPr/>
            </p:nvSpPr>
            <p:spPr>
              <a:xfrm>
                <a:off x="8778933" y="4760290"/>
                <a:ext cx="2717667" cy="343107"/>
              </a:xfrm>
              <a:prstGeom prst="rect">
                <a:avLst/>
              </a:prstGeom>
              <a:blipFill>
                <a:blip r:embed="rId5"/>
                <a:stretch>
                  <a:fillRect r="-673" b="-89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8" name="文本框 77">
                <a:extLst>
                  <a:ext uri="{FF2B5EF4-FFF2-40B4-BE49-F238E27FC236}">
                    <a16:creationId xmlns:a16="http://schemas.microsoft.com/office/drawing/2014/main" id="{B67A0448-C533-4CFD-BE55-2722A0DC0458}"/>
                  </a:ext>
                </a:extLst>
              </p:cNvPr>
              <p:cNvSpPr txBox="1"/>
              <p:nvPr/>
            </p:nvSpPr>
            <p:spPr>
              <a:xfrm>
                <a:off x="4408257" y="5301783"/>
                <a:ext cx="2717667"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0.1</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0.02</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=0.102</m:t>
                      </m:r>
                      <m:r>
                        <a:rPr lang="en-US" altLang="zh-CN" b="0" i="1" smtClean="0">
                          <a:latin typeface="Cambria Math" panose="02040503050406030204" pitchFamily="18" charset="0"/>
                        </a:rPr>
                        <m:t>𝑚𝑚</m:t>
                      </m:r>
                    </m:oMath>
                  </m:oMathPara>
                </a14:m>
                <a:endParaRPr lang="zh-CN" altLang="en-US" dirty="0"/>
              </a:p>
            </p:txBody>
          </p:sp>
        </mc:Choice>
        <mc:Fallback xmlns="">
          <p:sp>
            <p:nvSpPr>
              <p:cNvPr id="78" name="文本框 77">
                <a:extLst>
                  <a:ext uri="{FF2B5EF4-FFF2-40B4-BE49-F238E27FC236}">
                    <a16:creationId xmlns:a16="http://schemas.microsoft.com/office/drawing/2014/main" id="{B67A0448-C533-4CFD-BE55-2722A0DC0458}"/>
                  </a:ext>
                </a:extLst>
              </p:cNvPr>
              <p:cNvSpPr txBox="1">
                <a:spLocks noRot="1" noChangeAspect="1" noMove="1" noResize="1" noEditPoints="1" noAdjustHandles="1" noChangeArrowheads="1" noChangeShapeType="1" noTextEdit="1"/>
              </p:cNvSpPr>
              <p:nvPr/>
            </p:nvSpPr>
            <p:spPr>
              <a:xfrm>
                <a:off x="4408257" y="5301783"/>
                <a:ext cx="2717667" cy="343107"/>
              </a:xfrm>
              <a:prstGeom prst="rect">
                <a:avLst/>
              </a:prstGeom>
              <a:blipFill>
                <a:blip r:embed="rId6"/>
                <a:stretch>
                  <a:fillRect r="-673" b="-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38544508-6A1A-41FF-ACD1-03391F63D3E4}"/>
                  </a:ext>
                </a:extLst>
              </p:cNvPr>
              <p:cNvSpPr txBox="1"/>
              <p:nvPr/>
            </p:nvSpPr>
            <p:spPr>
              <a:xfrm>
                <a:off x="8791385" y="5301783"/>
                <a:ext cx="2717667"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0.1</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0.05</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=0.112</m:t>
                      </m:r>
                      <m:r>
                        <a:rPr lang="en-US" altLang="zh-CN" b="0" i="1" smtClean="0">
                          <a:latin typeface="Cambria Math" panose="02040503050406030204" pitchFamily="18" charset="0"/>
                        </a:rPr>
                        <m:t>𝑚𝑚</m:t>
                      </m:r>
                    </m:oMath>
                  </m:oMathPara>
                </a14:m>
                <a:endParaRPr lang="zh-CN" altLang="en-US" dirty="0"/>
              </a:p>
            </p:txBody>
          </p:sp>
        </mc:Choice>
        <mc:Fallback xmlns="">
          <p:sp>
            <p:nvSpPr>
              <p:cNvPr id="80" name="文本框 79">
                <a:extLst>
                  <a:ext uri="{FF2B5EF4-FFF2-40B4-BE49-F238E27FC236}">
                    <a16:creationId xmlns:a16="http://schemas.microsoft.com/office/drawing/2014/main" id="{38544508-6A1A-41FF-ACD1-03391F63D3E4}"/>
                  </a:ext>
                </a:extLst>
              </p:cNvPr>
              <p:cNvSpPr txBox="1">
                <a:spLocks noRot="1" noChangeAspect="1" noMove="1" noResize="1" noEditPoints="1" noAdjustHandles="1" noChangeArrowheads="1" noChangeShapeType="1" noTextEdit="1"/>
              </p:cNvSpPr>
              <p:nvPr/>
            </p:nvSpPr>
            <p:spPr>
              <a:xfrm>
                <a:off x="8791385" y="5301783"/>
                <a:ext cx="2717667" cy="343107"/>
              </a:xfrm>
              <a:prstGeom prst="rect">
                <a:avLst/>
              </a:prstGeom>
              <a:blipFill>
                <a:blip r:embed="rId7"/>
                <a:stretch>
                  <a:fillRect r="-673" b="-89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7838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9643498" y="6356352"/>
            <a:ext cx="2133600" cy="365125"/>
          </a:xfrm>
        </p:spPr>
        <p:txBody>
          <a:bodyPr/>
          <a:lstStyle/>
          <a:p>
            <a:pPr>
              <a:defRPr/>
            </a:pPr>
            <a:fld id="{521683DF-D507-43F4-81CB-95BA739AB1EA}" type="slidenum">
              <a:rPr lang="zh-CN" altLang="en-US" smtClean="0"/>
              <a:pPr>
                <a:defRPr/>
              </a:pPr>
              <a:t>23</a:t>
            </a:fld>
            <a:endParaRPr lang="zh-CN" altLang="en-US" dirty="0"/>
          </a:p>
        </p:txBody>
      </p:sp>
      <p:sp>
        <p:nvSpPr>
          <p:cNvPr id="7" name="标题 1">
            <a:extLst>
              <a:ext uri="{FF2B5EF4-FFF2-40B4-BE49-F238E27FC236}">
                <a16:creationId xmlns:a16="http://schemas.microsoft.com/office/drawing/2014/main" id="{3FC2A9DE-B1B9-E0DB-5E65-BABE5FF928C6}"/>
              </a:ext>
            </a:extLst>
          </p:cNvPr>
          <p:cNvSpPr txBox="1">
            <a:spLocks/>
          </p:cNvSpPr>
          <p:nvPr/>
        </p:nvSpPr>
        <p:spPr bwMode="auto">
          <a:xfrm>
            <a:off x="1695125" y="142458"/>
            <a:ext cx="8229600" cy="65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en-US" altLang="zh-CN" sz="2800" b="1" dirty="0">
                <a:latin typeface="Arial Unicode MS" pitchFamily="34" charset="-122"/>
                <a:ea typeface="Arial Unicode MS" panose="020B0604020202020204" pitchFamily="34" charset="-122"/>
                <a:cs typeface="Arial Unicode MS" pitchFamily="34" charset="-122"/>
              </a:rPr>
              <a:t>1</a:t>
            </a:r>
            <a:r>
              <a:rPr lang="zh-CN" altLang="en-US" sz="2800" b="1" dirty="0">
                <a:latin typeface="Arial Unicode MS" pitchFamily="34" charset="-122"/>
                <a:ea typeface="Arial Unicode MS" panose="020B0604020202020204" pitchFamily="34" charset="-122"/>
                <a:cs typeface="Arial Unicode MS" pitchFamily="34" charset="-122"/>
              </a:rPr>
              <a:t>、标定精度</a:t>
            </a:r>
            <a:r>
              <a:rPr lang="en-US" altLang="zh-CN" sz="2800" b="1" dirty="0">
                <a:latin typeface="Arial Unicode MS" pitchFamily="34" charset="-122"/>
                <a:ea typeface="Arial Unicode MS" panose="020B0604020202020204" pitchFamily="34" charset="-122"/>
                <a:cs typeface="Arial Unicode MS" pitchFamily="34" charset="-122"/>
              </a:rPr>
              <a:t>-</a:t>
            </a:r>
            <a:r>
              <a:rPr lang="zh-CN" altLang="en-US" sz="2800" b="1" dirty="0">
                <a:latin typeface="Arial Unicode MS" pitchFamily="34" charset="-122"/>
                <a:ea typeface="Arial Unicode MS" panose="020B0604020202020204" pitchFamily="34" charset="-122"/>
                <a:cs typeface="Arial Unicode MS" pitchFamily="34" charset="-122"/>
              </a:rPr>
              <a:t>角度</a:t>
            </a:r>
          </a:p>
        </p:txBody>
      </p:sp>
      <p:cxnSp>
        <p:nvCxnSpPr>
          <p:cNvPr id="10" name="直接连接符 9">
            <a:extLst>
              <a:ext uri="{FF2B5EF4-FFF2-40B4-BE49-F238E27FC236}">
                <a16:creationId xmlns:a16="http://schemas.microsoft.com/office/drawing/2014/main" id="{451FF648-D3DD-B5D0-65EE-D3272E6A1753}"/>
              </a:ext>
            </a:extLst>
          </p:cNvPr>
          <p:cNvCxnSpPr/>
          <p:nvPr/>
        </p:nvCxnSpPr>
        <p:spPr>
          <a:xfrm>
            <a:off x="1195091" y="7854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内容占位符 2">
            <a:extLst>
              <a:ext uri="{FF2B5EF4-FFF2-40B4-BE49-F238E27FC236}">
                <a16:creationId xmlns:a16="http://schemas.microsoft.com/office/drawing/2014/main" id="{4358B57F-0960-4770-BDD1-CFD948648ADE}"/>
              </a:ext>
            </a:extLst>
          </p:cNvPr>
          <p:cNvSpPr txBox="1">
            <a:spLocks/>
          </p:cNvSpPr>
          <p:nvPr/>
        </p:nvSpPr>
        <p:spPr bwMode="auto">
          <a:xfrm>
            <a:off x="1195090" y="893835"/>
            <a:ext cx="7228165"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1" indent="-457200">
              <a:buClr>
                <a:srgbClr val="FF0000"/>
              </a:buClr>
              <a:buSzPct val="75000"/>
              <a:buFont typeface="+mj-lt"/>
              <a:buAutoNum type="arabicPeriod" startAt="2"/>
            </a:pPr>
            <a:r>
              <a:rPr lang="zh-CN" altLang="en-US" sz="2400" dirty="0">
                <a:latin typeface="Times New Roman" pitchFamily="18" charset="0"/>
                <a:cs typeface="Times New Roman" pitchFamily="18" charset="0"/>
              </a:rPr>
              <a:t>组合铁滚动角标定精度</a:t>
            </a:r>
            <a:endParaRPr lang="en-US" altLang="zh-CN" sz="2400" dirty="0">
              <a:latin typeface="Times New Roman" pitchFamily="18" charset="0"/>
              <a:cs typeface="Times New Roman" pitchFamily="18" charset="0"/>
            </a:endParaRPr>
          </a:p>
          <a:p>
            <a:pPr marL="857250" lvl="1" indent="-457200">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测量磁铁极面多点拟合平面，得到磁铁坐标系的</a:t>
            </a:r>
            <a:r>
              <a:rPr lang="en-US" altLang="zh-CN" sz="2000" dirty="0">
                <a:latin typeface="Times New Roman" pitchFamily="18" charset="0"/>
                <a:cs typeface="Times New Roman" pitchFamily="18" charset="0"/>
              </a:rPr>
              <a:t>XZ</a:t>
            </a:r>
            <a:r>
              <a:rPr lang="zh-CN" altLang="en-US" sz="2000" dirty="0">
                <a:latin typeface="Times New Roman" pitchFamily="18" charset="0"/>
                <a:cs typeface="Times New Roman" pitchFamily="18" charset="0"/>
              </a:rPr>
              <a:t>平面，其与磁铁极面绕</a:t>
            </a:r>
            <a:r>
              <a:rPr lang="en-US" altLang="zh-CN" sz="2000" dirty="0">
                <a:latin typeface="Times New Roman" pitchFamily="18" charset="0"/>
                <a:cs typeface="Times New Roman" pitchFamily="18" charset="0"/>
              </a:rPr>
              <a:t>Z</a:t>
            </a:r>
            <a:r>
              <a:rPr lang="zh-CN" altLang="en-US" sz="2000" dirty="0">
                <a:latin typeface="Times New Roman" pitchFamily="18" charset="0"/>
                <a:cs typeface="Times New Roman" pitchFamily="18" charset="0"/>
              </a:rPr>
              <a:t>轴的夹角为滚动角标定误差：</a:t>
            </a:r>
            <a:endParaRPr lang="en-US" altLang="zh-CN" sz="2000" dirty="0">
              <a:latin typeface="Times New Roman" pitchFamily="18" charset="0"/>
              <a:cs typeface="Times New Roman" pitchFamily="18" charset="0"/>
            </a:endParaRPr>
          </a:p>
          <a:p>
            <a:pPr marL="1257300" lvl="2" indent="-457200">
              <a:buClr>
                <a:srgbClr val="FF0000"/>
              </a:buClr>
              <a:buSzPct val="75000"/>
              <a:buFont typeface="+mj-ea"/>
              <a:buAutoNum type="circleNumDbPlain"/>
            </a:pPr>
            <a:r>
              <a:rPr lang="zh-CN" altLang="en-US" sz="2000" dirty="0">
                <a:latin typeface="Times New Roman" pitchFamily="18" charset="0"/>
                <a:cs typeface="Times New Roman" pitchFamily="18" charset="0"/>
              </a:rPr>
              <a:t>三坐标机测量：</a:t>
            </a:r>
            <a:r>
              <a:rPr lang="en-US" altLang="zh-CN" sz="2000" dirty="0">
                <a:latin typeface="Times New Roman" pitchFamily="18" charset="0"/>
                <a:cs typeface="Times New Roman" pitchFamily="18" charset="0"/>
              </a:rPr>
              <a:t>0.004mm/0.142m=0.028</a:t>
            </a:r>
            <a:r>
              <a:rPr lang="en-US" altLang="zh-CN" sz="2000" b="1" u="none" strike="noStrike" dirty="0">
                <a:effectLst/>
              </a:rPr>
              <a:t> </a:t>
            </a:r>
            <a:r>
              <a:rPr lang="en-US" altLang="zh-CN" sz="2000" u="none" strike="noStrike" dirty="0">
                <a:effectLst/>
              </a:rPr>
              <a:t>mrad</a:t>
            </a:r>
          </a:p>
          <a:p>
            <a:pPr marL="1257300" lvl="2" indent="-457200">
              <a:buClr>
                <a:srgbClr val="FF0000"/>
              </a:buClr>
              <a:buSzPct val="75000"/>
              <a:buFont typeface="+mj-ea"/>
              <a:buAutoNum type="circleNumDbPlain"/>
            </a:pPr>
            <a:r>
              <a:rPr lang="zh-CN" altLang="en-US" sz="2000" dirty="0">
                <a:latin typeface="Times New Roman" pitchFamily="18" charset="0"/>
                <a:cs typeface="Times New Roman" pitchFamily="18" charset="0"/>
              </a:rPr>
              <a:t>跟踪仪测量：</a:t>
            </a:r>
            <a:r>
              <a:rPr lang="en-US" altLang="zh-CN" sz="2000" dirty="0">
                <a:latin typeface="Times New Roman" pitchFamily="18" charset="0"/>
                <a:cs typeface="Times New Roman" pitchFamily="18" charset="0"/>
              </a:rPr>
              <a:t> 0.02mm/0.142m=0.14</a:t>
            </a:r>
            <a:r>
              <a:rPr lang="en-US" altLang="zh-CN" sz="2000" b="1" u="none" strike="noStrike" dirty="0">
                <a:effectLst/>
              </a:rPr>
              <a:t> </a:t>
            </a:r>
            <a:r>
              <a:rPr lang="en-US" altLang="zh-CN" sz="2000" u="none" strike="noStrike" dirty="0">
                <a:effectLst/>
              </a:rPr>
              <a:t>mrad</a:t>
            </a:r>
            <a:endParaRPr lang="en-US" altLang="zh-CN" sz="2000" dirty="0">
              <a:latin typeface="Times New Roman" pitchFamily="18" charset="0"/>
              <a:cs typeface="Times New Roman" pitchFamily="18" charset="0"/>
            </a:endParaRPr>
          </a:p>
        </p:txBody>
      </p:sp>
      <p:grpSp>
        <p:nvGrpSpPr>
          <p:cNvPr id="9" name="组合 8">
            <a:extLst>
              <a:ext uri="{FF2B5EF4-FFF2-40B4-BE49-F238E27FC236}">
                <a16:creationId xmlns:a16="http://schemas.microsoft.com/office/drawing/2014/main" id="{9A9506A2-93C7-43E7-99BE-E26EB820EDF9}"/>
              </a:ext>
            </a:extLst>
          </p:cNvPr>
          <p:cNvGrpSpPr/>
          <p:nvPr/>
        </p:nvGrpSpPr>
        <p:grpSpPr>
          <a:xfrm>
            <a:off x="9017897" y="1036123"/>
            <a:ext cx="2736304" cy="2704220"/>
            <a:chOff x="9017897" y="1036123"/>
            <a:chExt cx="2736304" cy="2704220"/>
          </a:xfrm>
        </p:grpSpPr>
        <p:grpSp>
          <p:nvGrpSpPr>
            <p:cNvPr id="12" name="组合 11">
              <a:extLst>
                <a:ext uri="{FF2B5EF4-FFF2-40B4-BE49-F238E27FC236}">
                  <a16:creationId xmlns:a16="http://schemas.microsoft.com/office/drawing/2014/main" id="{0F03C263-11ED-4C4C-8EF5-A8B90C8D053A}"/>
                </a:ext>
              </a:extLst>
            </p:cNvPr>
            <p:cNvGrpSpPr/>
            <p:nvPr/>
          </p:nvGrpSpPr>
          <p:grpSpPr>
            <a:xfrm>
              <a:off x="9017897" y="1036123"/>
              <a:ext cx="2736304" cy="2704220"/>
              <a:chOff x="6054560" y="3513606"/>
              <a:chExt cx="2700437" cy="2877849"/>
            </a:xfrm>
          </p:grpSpPr>
          <p:grpSp>
            <p:nvGrpSpPr>
              <p:cNvPr id="14" name="组合 13">
                <a:extLst>
                  <a:ext uri="{FF2B5EF4-FFF2-40B4-BE49-F238E27FC236}">
                    <a16:creationId xmlns:a16="http://schemas.microsoft.com/office/drawing/2014/main" id="{28A8917D-B882-4028-A46E-941BC451450A}"/>
                  </a:ext>
                </a:extLst>
              </p:cNvPr>
              <p:cNvGrpSpPr/>
              <p:nvPr/>
            </p:nvGrpSpPr>
            <p:grpSpPr>
              <a:xfrm>
                <a:off x="6054560" y="3513606"/>
                <a:ext cx="2700437" cy="2877849"/>
                <a:chOff x="5785067" y="3451440"/>
                <a:chExt cx="2700437" cy="2877849"/>
              </a:xfrm>
            </p:grpSpPr>
            <p:pic>
              <p:nvPicPr>
                <p:cNvPr id="16" name="图片 15">
                  <a:extLst>
                    <a:ext uri="{FF2B5EF4-FFF2-40B4-BE49-F238E27FC236}">
                      <a16:creationId xmlns:a16="http://schemas.microsoft.com/office/drawing/2014/main" id="{AB56732B-8E68-41BC-B200-0ADF180D57EC}"/>
                    </a:ext>
                  </a:extLst>
                </p:cNvPr>
                <p:cNvPicPr>
                  <a:picLocks noChangeAspect="1"/>
                </p:cNvPicPr>
                <p:nvPr/>
              </p:nvPicPr>
              <p:blipFill>
                <a:blip r:embed="rId3"/>
                <a:stretch>
                  <a:fillRect/>
                </a:stretch>
              </p:blipFill>
              <p:spPr>
                <a:xfrm>
                  <a:off x="5785067" y="3820772"/>
                  <a:ext cx="2692275" cy="2508517"/>
                </a:xfrm>
                <a:prstGeom prst="rect">
                  <a:avLst/>
                </a:prstGeom>
              </p:spPr>
            </p:pic>
            <p:cxnSp>
              <p:nvCxnSpPr>
                <p:cNvPr id="17" name="直接箭头连接符 16">
                  <a:extLst>
                    <a:ext uri="{FF2B5EF4-FFF2-40B4-BE49-F238E27FC236}">
                      <a16:creationId xmlns:a16="http://schemas.microsoft.com/office/drawing/2014/main" id="{D5F46810-649C-4934-9706-1EE12F13E1AB}"/>
                    </a:ext>
                  </a:extLst>
                </p:cNvPr>
                <p:cNvCxnSpPr/>
                <p:nvPr/>
              </p:nvCxnSpPr>
              <p:spPr>
                <a:xfrm flipV="1">
                  <a:off x="7032104" y="3645024"/>
                  <a:ext cx="0" cy="14401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3265DE6F-C914-4C25-88E7-578BB2C3C30D}"/>
                    </a:ext>
                  </a:extLst>
                </p:cNvPr>
                <p:cNvCxnSpPr>
                  <a:cxnSpLocks/>
                </p:cNvCxnSpPr>
                <p:nvPr/>
              </p:nvCxnSpPr>
              <p:spPr>
                <a:xfrm>
                  <a:off x="7021594" y="5085184"/>
                  <a:ext cx="114374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3043EFC2-8BE2-4CFA-872C-9C447D2B0A97}"/>
                    </a:ext>
                  </a:extLst>
                </p:cNvPr>
                <p:cNvSpPr txBox="1"/>
                <p:nvPr/>
              </p:nvSpPr>
              <p:spPr>
                <a:xfrm>
                  <a:off x="7021594" y="3451440"/>
                  <a:ext cx="338554"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20" name="文本框 19">
                  <a:extLst>
                    <a:ext uri="{FF2B5EF4-FFF2-40B4-BE49-F238E27FC236}">
                      <a16:creationId xmlns:a16="http://schemas.microsoft.com/office/drawing/2014/main" id="{54051CE7-88E4-4DD3-AF88-A9AC1BDFD8E5}"/>
                    </a:ext>
                  </a:extLst>
                </p:cNvPr>
                <p:cNvSpPr txBox="1"/>
                <p:nvPr/>
              </p:nvSpPr>
              <p:spPr>
                <a:xfrm>
                  <a:off x="8146950" y="4805330"/>
                  <a:ext cx="338554"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grpSp>
          <p:sp>
            <p:nvSpPr>
              <p:cNvPr id="15" name="文本框 14">
                <a:extLst>
                  <a:ext uri="{FF2B5EF4-FFF2-40B4-BE49-F238E27FC236}">
                    <a16:creationId xmlns:a16="http://schemas.microsoft.com/office/drawing/2014/main" id="{8744AD4C-DF90-4F10-97CC-DDECA1F0BF42}"/>
                  </a:ext>
                </a:extLst>
              </p:cNvPr>
              <p:cNvSpPr txBox="1"/>
              <p:nvPr/>
            </p:nvSpPr>
            <p:spPr>
              <a:xfrm>
                <a:off x="6975867" y="4936798"/>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grpSp>
        <p:cxnSp>
          <p:nvCxnSpPr>
            <p:cNvPr id="24" name="直接连接符 23">
              <a:extLst>
                <a:ext uri="{FF2B5EF4-FFF2-40B4-BE49-F238E27FC236}">
                  <a16:creationId xmlns:a16="http://schemas.microsoft.com/office/drawing/2014/main" id="{5966CD84-9708-4B65-B0DE-D5D8055AE198}"/>
                </a:ext>
              </a:extLst>
            </p:cNvPr>
            <p:cNvCxnSpPr>
              <a:cxnSpLocks/>
            </p:cNvCxnSpPr>
            <p:nvPr/>
          </p:nvCxnSpPr>
          <p:spPr>
            <a:xfrm>
              <a:off x="9881994" y="2655378"/>
              <a:ext cx="0" cy="51587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D3DA1AF4-0C05-47AC-A3CC-5C3DAED40417}"/>
                </a:ext>
              </a:extLst>
            </p:cNvPr>
            <p:cNvCxnSpPr>
              <a:cxnSpLocks/>
            </p:cNvCxnSpPr>
            <p:nvPr/>
          </p:nvCxnSpPr>
          <p:spPr>
            <a:xfrm>
              <a:off x="10674082" y="2655378"/>
              <a:ext cx="0" cy="51587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17E03411-15BD-4739-95C6-571A8679A034}"/>
                </a:ext>
              </a:extLst>
            </p:cNvPr>
            <p:cNvCxnSpPr>
              <a:cxnSpLocks/>
            </p:cNvCxnSpPr>
            <p:nvPr/>
          </p:nvCxnSpPr>
          <p:spPr>
            <a:xfrm>
              <a:off x="9881994" y="3109226"/>
              <a:ext cx="792088"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1ED469C-B1B8-4D77-844F-6A1E00205559}"/>
                </a:ext>
              </a:extLst>
            </p:cNvPr>
            <p:cNvSpPr txBox="1"/>
            <p:nvPr/>
          </p:nvSpPr>
          <p:spPr>
            <a:xfrm>
              <a:off x="9800984" y="2720499"/>
              <a:ext cx="954107" cy="369332"/>
            </a:xfrm>
            <a:prstGeom prst="rect">
              <a:avLst/>
            </a:prstGeom>
            <a:noFill/>
          </p:spPr>
          <p:txBody>
            <a:bodyPr wrap="none" rtlCol="0">
              <a:spAutoFit/>
            </a:bodyPr>
            <a:lstStyle/>
            <a:p>
              <a:r>
                <a:rPr lang="en-US" altLang="zh-CN" dirty="0">
                  <a:solidFill>
                    <a:srgbClr val="FF0000"/>
                  </a:solidFill>
                </a:rPr>
                <a:t>0.142m</a:t>
              </a:r>
              <a:endParaRPr lang="zh-CN" altLang="en-US" dirty="0">
                <a:solidFill>
                  <a:srgbClr val="FF0000"/>
                </a:solidFill>
              </a:endParaRPr>
            </a:p>
          </p:txBody>
        </p:sp>
      </p:grpSp>
      <p:sp>
        <p:nvSpPr>
          <p:cNvPr id="34" name="内容占位符 2">
            <a:extLst>
              <a:ext uri="{FF2B5EF4-FFF2-40B4-BE49-F238E27FC236}">
                <a16:creationId xmlns:a16="http://schemas.microsoft.com/office/drawing/2014/main" id="{26A115E3-3ACB-4E79-BA90-15F40EDA7456}"/>
              </a:ext>
            </a:extLst>
          </p:cNvPr>
          <p:cNvSpPr txBox="1">
            <a:spLocks/>
          </p:cNvSpPr>
          <p:nvPr/>
        </p:nvSpPr>
        <p:spPr bwMode="auto">
          <a:xfrm>
            <a:off x="1226729" y="2695757"/>
            <a:ext cx="7228166" cy="366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1" indent="-457200">
              <a:lnSpc>
                <a:spcPct val="150000"/>
              </a:lnSpc>
              <a:buClr>
                <a:srgbClr val="FF0000"/>
              </a:buClr>
              <a:buSzPct val="75000"/>
              <a:buFont typeface="+mj-lt"/>
              <a:buAutoNum type="arabicPeriod" startAt="3"/>
            </a:pPr>
            <a:r>
              <a:rPr lang="zh-CN" altLang="en-US" sz="2400" dirty="0">
                <a:latin typeface="Times New Roman" pitchFamily="18" charset="0"/>
                <a:cs typeface="Times New Roman" pitchFamily="18" charset="0"/>
              </a:rPr>
              <a:t>组合铁俯仰角标定精度</a:t>
            </a:r>
            <a:endParaRPr lang="en-US" altLang="zh-CN" sz="2400" dirty="0">
              <a:latin typeface="Times New Roman" pitchFamily="18" charset="0"/>
              <a:cs typeface="Times New Roman" pitchFamily="18" charset="0"/>
            </a:endParaRPr>
          </a:p>
          <a:p>
            <a:pPr marL="857250" lvl="1" indent="-457200">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以测量得到的磁铁机械中心做为磁铁坐标系的</a:t>
            </a:r>
            <a:r>
              <a:rPr lang="en-US" altLang="zh-CN" sz="2000" dirty="0">
                <a:latin typeface="Times New Roman" pitchFamily="18" charset="0"/>
                <a:cs typeface="Times New Roman" pitchFamily="18" charset="0"/>
              </a:rPr>
              <a:t>Z</a:t>
            </a:r>
            <a:r>
              <a:rPr lang="zh-CN" altLang="en-US" sz="2000" dirty="0">
                <a:latin typeface="Times New Roman" pitchFamily="18" charset="0"/>
                <a:cs typeface="Times New Roman" pitchFamily="18" charset="0"/>
              </a:rPr>
              <a:t>轴，其与磁中心绕</a:t>
            </a:r>
            <a:r>
              <a:rPr lang="en-US" altLang="zh-CN" sz="2000" dirty="0">
                <a:latin typeface="Times New Roman" pitchFamily="18" charset="0"/>
                <a:cs typeface="Times New Roman" pitchFamily="18" charset="0"/>
              </a:rPr>
              <a:t>X</a:t>
            </a:r>
            <a:r>
              <a:rPr lang="zh-CN" altLang="en-US" sz="2000" dirty="0">
                <a:latin typeface="Times New Roman" pitchFamily="18" charset="0"/>
                <a:cs typeface="Times New Roman" pitchFamily="18" charset="0"/>
              </a:rPr>
              <a:t>轴的夹角为俯仰角标定误差</a:t>
            </a:r>
            <a:endParaRPr lang="en-US" altLang="zh-CN" sz="2000" dirty="0">
              <a:latin typeface="Times New Roman" pitchFamily="18" charset="0"/>
              <a:cs typeface="Times New Roman" pitchFamily="18" charset="0"/>
            </a:endParaRPr>
          </a:p>
          <a:p>
            <a:pPr marL="857250" lvl="1" indent="-457200">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磁铁机械中心与磁中心俯仰夹角小于：</a:t>
            </a:r>
            <a:r>
              <a:rPr lang="en-US" altLang="zh-CN" sz="2000" dirty="0">
                <a:latin typeface="Times New Roman" pitchFamily="18" charset="0"/>
                <a:cs typeface="Times New Roman" pitchFamily="18" charset="0"/>
              </a:rPr>
              <a:t> 0.2mm/4.6m=0.043</a:t>
            </a:r>
            <a:r>
              <a:rPr lang="en-US" altLang="zh-CN" sz="2000" b="1" u="none" strike="noStrike" dirty="0">
                <a:effectLst/>
              </a:rPr>
              <a:t> </a:t>
            </a:r>
            <a:r>
              <a:rPr lang="en-US" altLang="zh-CN" sz="2000" u="none" strike="noStrike" dirty="0" err="1">
                <a:effectLst/>
              </a:rPr>
              <a:t>mrad</a:t>
            </a:r>
            <a:endParaRPr lang="en-US" altLang="zh-CN" sz="2000" dirty="0">
              <a:latin typeface="Times New Roman" pitchFamily="18" charset="0"/>
              <a:cs typeface="Times New Roman" pitchFamily="18" charset="0"/>
            </a:endParaRPr>
          </a:p>
          <a:p>
            <a:pPr marL="1257300" lvl="2" indent="-457200">
              <a:buClr>
                <a:srgbClr val="FF0000"/>
              </a:buClr>
              <a:buSzPct val="75000"/>
              <a:buFont typeface="+mj-ea"/>
              <a:buAutoNum type="circleNumDbPlain"/>
            </a:pPr>
            <a:r>
              <a:rPr lang="zh-CN" altLang="en-US" sz="2000" dirty="0">
                <a:latin typeface="Times New Roman" pitchFamily="18" charset="0"/>
                <a:cs typeface="Times New Roman" pitchFamily="18" charset="0"/>
              </a:rPr>
              <a:t>三坐标机测量磁铁机械中心俯仰角误差：</a:t>
            </a:r>
            <a:r>
              <a:rPr lang="en-US" altLang="zh-CN" sz="2000" dirty="0">
                <a:latin typeface="Times New Roman" pitchFamily="18" charset="0"/>
                <a:cs typeface="Times New Roman" pitchFamily="18" charset="0"/>
              </a:rPr>
              <a:t>0.02mm/4.6m=0.004</a:t>
            </a:r>
            <a:r>
              <a:rPr lang="en-US" altLang="zh-CN" sz="2000" b="1" u="none" strike="noStrike" dirty="0">
                <a:effectLst/>
              </a:rPr>
              <a:t> </a:t>
            </a:r>
            <a:r>
              <a:rPr lang="en-US" altLang="zh-CN" sz="2000" u="none" strike="noStrike" dirty="0">
                <a:effectLst/>
              </a:rPr>
              <a:t>mrad</a:t>
            </a:r>
          </a:p>
          <a:p>
            <a:pPr marL="1257300" lvl="2" indent="-457200">
              <a:buClr>
                <a:srgbClr val="FF0000"/>
              </a:buClr>
              <a:buSzPct val="75000"/>
              <a:buFont typeface="+mj-ea"/>
              <a:buAutoNum type="circleNumDbPlain"/>
            </a:pPr>
            <a:r>
              <a:rPr lang="zh-CN" altLang="en-US" sz="2000" dirty="0">
                <a:latin typeface="Times New Roman" pitchFamily="18" charset="0"/>
                <a:cs typeface="Times New Roman" pitchFamily="18" charset="0"/>
              </a:rPr>
              <a:t>跟踪仪测量：</a:t>
            </a:r>
            <a:r>
              <a:rPr lang="en-US" altLang="zh-CN" sz="2000" dirty="0">
                <a:latin typeface="Times New Roman" pitchFamily="18" charset="0"/>
                <a:cs typeface="Times New Roman" pitchFamily="18" charset="0"/>
              </a:rPr>
              <a:t> 0.05mm/4.6m=0.011</a:t>
            </a:r>
            <a:r>
              <a:rPr lang="en-US" altLang="zh-CN" sz="2000" b="1" u="none" strike="noStrike" dirty="0">
                <a:effectLst/>
              </a:rPr>
              <a:t> </a:t>
            </a:r>
            <a:r>
              <a:rPr lang="en-US" altLang="zh-CN" sz="2000" u="none" strike="noStrike" dirty="0" err="1">
                <a:effectLst/>
              </a:rPr>
              <a:t>mrad</a:t>
            </a:r>
            <a:endParaRPr lang="en-US" altLang="zh-CN" sz="2000" u="none" strike="noStrike" dirty="0">
              <a:effectLst/>
            </a:endParaRPr>
          </a:p>
          <a:p>
            <a:pPr marL="857250" lvl="1" indent="-457200">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总俯仰角标定误差</a:t>
            </a:r>
            <a:endParaRPr lang="en-US" altLang="zh-CN" sz="2000" dirty="0">
              <a:latin typeface="Times New Roman" pitchFamily="18" charset="0"/>
              <a:cs typeface="Times New Roman" pitchFamily="18" charset="0"/>
            </a:endParaRPr>
          </a:p>
          <a:p>
            <a:pPr marL="1257300" marR="0" lvl="2" indent="-457200" algn="l" defTabSz="914400" rtl="0" eaLnBrk="1" fontAlgn="base" latinLnBrk="0" hangingPunct="1">
              <a:lnSpc>
                <a:spcPct val="100000"/>
              </a:lnSpc>
              <a:spcBef>
                <a:spcPct val="0"/>
              </a:spcBef>
              <a:spcAft>
                <a:spcPct val="0"/>
              </a:spcAft>
              <a:buClr>
                <a:srgbClr val="FF0000"/>
              </a:buClr>
              <a:buSzPct val="75000"/>
              <a:buFont typeface="+mj-ea"/>
              <a:buAutoNum type="circleNumDbPlain"/>
              <a:tabLst/>
              <a:defRPr/>
            </a:pPr>
            <a:r>
              <a:rPr kumimoji="0" lang="zh-CN" altLang="en-US" sz="2000" b="0" i="0" u="none" strike="noStrike" kern="1200" cap="none" spc="0" normalizeH="0" baseline="0" noProof="0" dirty="0">
                <a:ln>
                  <a:noFill/>
                </a:ln>
                <a:solidFill>
                  <a:prstClr val="black"/>
                </a:solidFill>
                <a:effectLst/>
                <a:uLnTx/>
                <a:uFillTx/>
                <a:latin typeface="Times New Roman" pitchFamily="18" charset="0"/>
                <a:ea typeface="宋体" pitchFamily="2" charset="-122"/>
                <a:cs typeface="Times New Roman" pitchFamily="18" charset="0"/>
              </a:rPr>
              <a:t>三坐标机测量：</a:t>
            </a:r>
            <a:endParaRPr kumimoji="0" lang="en-US" altLang="zh-CN" sz="2000" b="0" i="0" u="none" strike="noStrike" kern="1200" cap="none" spc="0" normalizeH="0" baseline="0" noProof="0" dirty="0">
              <a:ln>
                <a:noFill/>
              </a:ln>
              <a:solidFill>
                <a:prstClr val="black"/>
              </a:solidFill>
              <a:effectLst/>
              <a:uLnTx/>
              <a:uFillTx/>
              <a:latin typeface="Arial" charset="0"/>
              <a:ea typeface="宋体" pitchFamily="2" charset="-122"/>
              <a:cs typeface="+mn-cs"/>
            </a:endParaRPr>
          </a:p>
          <a:p>
            <a:pPr marL="1257300" marR="0" lvl="2" indent="-457200" algn="l" defTabSz="914400" rtl="0" eaLnBrk="1" fontAlgn="base" latinLnBrk="0" hangingPunct="1">
              <a:lnSpc>
                <a:spcPct val="100000"/>
              </a:lnSpc>
              <a:spcBef>
                <a:spcPct val="0"/>
              </a:spcBef>
              <a:spcAft>
                <a:spcPct val="0"/>
              </a:spcAft>
              <a:buClr>
                <a:srgbClr val="FF0000"/>
              </a:buClr>
              <a:buSzPct val="75000"/>
              <a:buFont typeface="+mj-ea"/>
              <a:buAutoNum type="circleNumDbPlain"/>
              <a:tabLst/>
              <a:defRPr/>
            </a:pPr>
            <a:r>
              <a:rPr kumimoji="0" lang="zh-CN" altLang="en-US" sz="2000" b="0" i="0" u="none" strike="noStrike" kern="1200" cap="none" spc="0" normalizeH="0" baseline="0" noProof="0" dirty="0">
                <a:ln>
                  <a:noFill/>
                </a:ln>
                <a:solidFill>
                  <a:prstClr val="black"/>
                </a:solidFill>
                <a:effectLst/>
                <a:uLnTx/>
                <a:uFillTx/>
                <a:latin typeface="Times New Roman" pitchFamily="18" charset="0"/>
                <a:ea typeface="宋体" pitchFamily="2" charset="-122"/>
                <a:cs typeface="Times New Roman" pitchFamily="18" charset="0"/>
              </a:rPr>
              <a:t>跟踪仪测量：</a:t>
            </a:r>
            <a:endParaRPr kumimoji="0" lang="en-US" altLang="zh-CN" sz="2000" b="0" i="0" u="none" strike="noStrike" kern="1200" cap="none" spc="0" normalizeH="0" baseline="0" noProof="0" dirty="0">
              <a:ln>
                <a:noFill/>
              </a:ln>
              <a:solidFill>
                <a:prstClr val="black"/>
              </a:solidFill>
              <a:effectLst/>
              <a:uLnTx/>
              <a:uFillTx/>
              <a:latin typeface="Arial" charset="0"/>
              <a:ea typeface="宋体" pitchFamily="2" charset="-122"/>
              <a:cs typeface="+mn-cs"/>
            </a:endParaRPr>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695F4BD0-C9B0-4C1B-B191-FBCDC30D4EB8}"/>
                  </a:ext>
                </a:extLst>
              </p:cNvPr>
              <p:cNvSpPr txBox="1"/>
              <p:nvPr/>
            </p:nvSpPr>
            <p:spPr>
              <a:xfrm>
                <a:off x="4257303" y="6013243"/>
                <a:ext cx="3282052"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0.043</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0.004</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=0.043</m:t>
                      </m:r>
                      <m:r>
                        <a:rPr lang="en-US" altLang="zh-CN" b="0" i="1" smtClean="0">
                          <a:latin typeface="Cambria Math" panose="02040503050406030204" pitchFamily="18" charset="0"/>
                        </a:rPr>
                        <m:t>𝑚𝑟𝑎𝑑</m:t>
                      </m:r>
                    </m:oMath>
                  </m:oMathPara>
                </a14:m>
                <a:endParaRPr lang="zh-CN" altLang="en-US" dirty="0"/>
              </a:p>
            </p:txBody>
          </p:sp>
        </mc:Choice>
        <mc:Fallback xmlns="">
          <p:sp>
            <p:nvSpPr>
              <p:cNvPr id="35" name="文本框 34">
                <a:extLst>
                  <a:ext uri="{FF2B5EF4-FFF2-40B4-BE49-F238E27FC236}">
                    <a16:creationId xmlns:a16="http://schemas.microsoft.com/office/drawing/2014/main" id="{695F4BD0-C9B0-4C1B-B191-FBCDC30D4EB8}"/>
                  </a:ext>
                </a:extLst>
              </p:cNvPr>
              <p:cNvSpPr txBox="1">
                <a:spLocks noRot="1" noChangeAspect="1" noMove="1" noResize="1" noEditPoints="1" noAdjustHandles="1" noChangeArrowheads="1" noChangeShapeType="1" noTextEdit="1"/>
              </p:cNvSpPr>
              <p:nvPr/>
            </p:nvSpPr>
            <p:spPr>
              <a:xfrm>
                <a:off x="4257303" y="6013243"/>
                <a:ext cx="3282052" cy="343107"/>
              </a:xfrm>
              <a:prstGeom prst="rect">
                <a:avLst/>
              </a:prstGeom>
              <a:blipFill>
                <a:blip r:embed="rId4"/>
                <a:stretch>
                  <a:fillRect r="-928" b="-70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F4409EBC-709F-47EE-B76A-D911A130A5B7}"/>
                  </a:ext>
                </a:extLst>
              </p:cNvPr>
              <p:cNvSpPr txBox="1"/>
              <p:nvPr/>
            </p:nvSpPr>
            <p:spPr>
              <a:xfrm>
                <a:off x="4237770" y="6380919"/>
                <a:ext cx="3282052"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0.043</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0.011</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=0.044</m:t>
                      </m:r>
                      <m:r>
                        <a:rPr lang="en-US" altLang="zh-CN" b="0" i="1" smtClean="0">
                          <a:latin typeface="Cambria Math" panose="02040503050406030204" pitchFamily="18" charset="0"/>
                        </a:rPr>
                        <m:t>𝑚𝑟𝑎𝑑</m:t>
                      </m:r>
                    </m:oMath>
                  </m:oMathPara>
                </a14:m>
                <a:endParaRPr lang="zh-CN" altLang="en-US" dirty="0"/>
              </a:p>
            </p:txBody>
          </p:sp>
        </mc:Choice>
        <mc:Fallback xmlns="">
          <p:sp>
            <p:nvSpPr>
              <p:cNvPr id="36" name="文本框 35">
                <a:extLst>
                  <a:ext uri="{FF2B5EF4-FFF2-40B4-BE49-F238E27FC236}">
                    <a16:creationId xmlns:a16="http://schemas.microsoft.com/office/drawing/2014/main" id="{F4409EBC-709F-47EE-B76A-D911A130A5B7}"/>
                  </a:ext>
                </a:extLst>
              </p:cNvPr>
              <p:cNvSpPr txBox="1">
                <a:spLocks noRot="1" noChangeAspect="1" noMove="1" noResize="1" noEditPoints="1" noAdjustHandles="1" noChangeArrowheads="1" noChangeShapeType="1" noTextEdit="1"/>
              </p:cNvSpPr>
              <p:nvPr/>
            </p:nvSpPr>
            <p:spPr>
              <a:xfrm>
                <a:off x="4237770" y="6380919"/>
                <a:ext cx="3282052" cy="343107"/>
              </a:xfrm>
              <a:prstGeom prst="rect">
                <a:avLst/>
              </a:prstGeom>
              <a:blipFill>
                <a:blip r:embed="rId5"/>
                <a:stretch>
                  <a:fillRect r="-928" b="-8929"/>
                </a:stretch>
              </a:blipFill>
            </p:spPr>
            <p:txBody>
              <a:bodyPr/>
              <a:lstStyle/>
              <a:p>
                <a:r>
                  <a:rPr lang="zh-CN" altLang="en-US">
                    <a:noFill/>
                  </a:rPr>
                  <a:t> </a:t>
                </a:r>
              </a:p>
            </p:txBody>
          </p:sp>
        </mc:Fallback>
      </mc:AlternateContent>
      <p:grpSp>
        <p:nvGrpSpPr>
          <p:cNvPr id="25" name="组合 24">
            <a:extLst>
              <a:ext uri="{FF2B5EF4-FFF2-40B4-BE49-F238E27FC236}">
                <a16:creationId xmlns:a16="http://schemas.microsoft.com/office/drawing/2014/main" id="{82A3C8E3-CC45-4E29-BF16-193F0BBF5343}"/>
              </a:ext>
            </a:extLst>
          </p:cNvPr>
          <p:cNvGrpSpPr/>
          <p:nvPr/>
        </p:nvGrpSpPr>
        <p:grpSpPr>
          <a:xfrm>
            <a:off x="8666046" y="4031884"/>
            <a:ext cx="3431736" cy="2025288"/>
            <a:chOff x="8666046" y="4031884"/>
            <a:chExt cx="3431736" cy="2025288"/>
          </a:xfrm>
        </p:grpSpPr>
        <p:sp>
          <p:nvSpPr>
            <p:cNvPr id="32" name="文本框 31">
              <a:extLst>
                <a:ext uri="{FF2B5EF4-FFF2-40B4-BE49-F238E27FC236}">
                  <a16:creationId xmlns:a16="http://schemas.microsoft.com/office/drawing/2014/main" id="{A3F47F9B-01E4-4333-B583-C22639652645}"/>
                </a:ext>
              </a:extLst>
            </p:cNvPr>
            <p:cNvSpPr txBox="1"/>
            <p:nvPr/>
          </p:nvSpPr>
          <p:spPr>
            <a:xfrm>
              <a:off x="9881994" y="4031884"/>
              <a:ext cx="343051" cy="347049"/>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grpSp>
          <p:nvGrpSpPr>
            <p:cNvPr id="8" name="组合 7">
              <a:extLst>
                <a:ext uri="{FF2B5EF4-FFF2-40B4-BE49-F238E27FC236}">
                  <a16:creationId xmlns:a16="http://schemas.microsoft.com/office/drawing/2014/main" id="{E7DFE268-F87A-49DF-9C49-27A1E95588A0}"/>
                </a:ext>
              </a:extLst>
            </p:cNvPr>
            <p:cNvGrpSpPr/>
            <p:nvPr/>
          </p:nvGrpSpPr>
          <p:grpSpPr>
            <a:xfrm>
              <a:off x="8666046" y="4286982"/>
              <a:ext cx="3431736" cy="1770190"/>
              <a:chOff x="8666046" y="4286982"/>
              <a:chExt cx="3431736" cy="1770190"/>
            </a:xfrm>
          </p:grpSpPr>
          <p:grpSp>
            <p:nvGrpSpPr>
              <p:cNvPr id="6" name="组合 5">
                <a:extLst>
                  <a:ext uri="{FF2B5EF4-FFF2-40B4-BE49-F238E27FC236}">
                    <a16:creationId xmlns:a16="http://schemas.microsoft.com/office/drawing/2014/main" id="{D5A4CBB9-B6F1-41C5-BD98-E495AFEDBBEF}"/>
                  </a:ext>
                </a:extLst>
              </p:cNvPr>
              <p:cNvGrpSpPr/>
              <p:nvPr/>
            </p:nvGrpSpPr>
            <p:grpSpPr>
              <a:xfrm>
                <a:off x="8666046" y="4286982"/>
                <a:ext cx="3431736" cy="1625104"/>
                <a:chOff x="8761334" y="4596009"/>
                <a:chExt cx="3431736" cy="1625104"/>
              </a:xfrm>
            </p:grpSpPr>
            <p:grpSp>
              <p:nvGrpSpPr>
                <p:cNvPr id="5" name="组合 4">
                  <a:extLst>
                    <a:ext uri="{FF2B5EF4-FFF2-40B4-BE49-F238E27FC236}">
                      <a16:creationId xmlns:a16="http://schemas.microsoft.com/office/drawing/2014/main" id="{41183337-E938-4A5F-A723-B3A8BCD6DEB7}"/>
                    </a:ext>
                  </a:extLst>
                </p:cNvPr>
                <p:cNvGrpSpPr/>
                <p:nvPr/>
              </p:nvGrpSpPr>
              <p:grpSpPr>
                <a:xfrm rot="20881188">
                  <a:off x="8761334" y="4606510"/>
                  <a:ext cx="2207326" cy="1353271"/>
                  <a:chOff x="9056867" y="4748409"/>
                  <a:chExt cx="2207326" cy="1353271"/>
                </a:xfrm>
              </p:grpSpPr>
              <p:cxnSp>
                <p:nvCxnSpPr>
                  <p:cNvPr id="22" name="直接连接符 21">
                    <a:extLst>
                      <a:ext uri="{FF2B5EF4-FFF2-40B4-BE49-F238E27FC236}">
                        <a16:creationId xmlns:a16="http://schemas.microsoft.com/office/drawing/2014/main" id="{94281C5F-1360-4CC5-BF44-A583A05A4C8C}"/>
                      </a:ext>
                    </a:extLst>
                  </p:cNvPr>
                  <p:cNvCxnSpPr/>
                  <p:nvPr/>
                </p:nvCxnSpPr>
                <p:spPr>
                  <a:xfrm>
                    <a:off x="9056867" y="6101680"/>
                    <a:ext cx="2207326" cy="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70517AEC-9317-4A02-9B02-3B31B083C495}"/>
                      </a:ext>
                    </a:extLst>
                  </p:cNvPr>
                  <p:cNvCxnSpPr/>
                  <p:nvPr/>
                </p:nvCxnSpPr>
                <p:spPr>
                  <a:xfrm flipV="1">
                    <a:off x="10160530" y="4748409"/>
                    <a:ext cx="0" cy="1353271"/>
                  </a:xfrm>
                  <a:prstGeom prst="straightConnector1">
                    <a:avLst/>
                  </a:prstGeom>
                  <a:ln w="2540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grpSp>
            <p:grpSp>
              <p:nvGrpSpPr>
                <p:cNvPr id="3" name="组合 2">
                  <a:extLst>
                    <a:ext uri="{FF2B5EF4-FFF2-40B4-BE49-F238E27FC236}">
                      <a16:creationId xmlns:a16="http://schemas.microsoft.com/office/drawing/2014/main" id="{5E1EF560-73F2-4A65-BC37-DDB34098B1F1}"/>
                    </a:ext>
                  </a:extLst>
                </p:cNvPr>
                <p:cNvGrpSpPr/>
                <p:nvPr/>
              </p:nvGrpSpPr>
              <p:grpSpPr>
                <a:xfrm>
                  <a:off x="8904467" y="4596009"/>
                  <a:ext cx="3288603" cy="1625104"/>
                  <a:chOff x="8904467" y="4596009"/>
                  <a:chExt cx="3288603" cy="1625104"/>
                </a:xfrm>
              </p:grpSpPr>
              <p:cxnSp>
                <p:nvCxnSpPr>
                  <p:cNvPr id="4" name="直接连接符 3">
                    <a:extLst>
                      <a:ext uri="{FF2B5EF4-FFF2-40B4-BE49-F238E27FC236}">
                        <a16:creationId xmlns:a16="http://schemas.microsoft.com/office/drawing/2014/main" id="{AD546D46-7EB8-4C5A-93C7-A3F8617ACF22}"/>
                      </a:ext>
                    </a:extLst>
                  </p:cNvPr>
                  <p:cNvCxnSpPr/>
                  <p:nvPr/>
                </p:nvCxnSpPr>
                <p:spPr>
                  <a:xfrm>
                    <a:off x="8904467" y="5949280"/>
                    <a:ext cx="220732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B6D151D9-E50B-440F-98F9-5FE437FF88A7}"/>
                      </a:ext>
                    </a:extLst>
                  </p:cNvPr>
                  <p:cNvCxnSpPr/>
                  <p:nvPr/>
                </p:nvCxnSpPr>
                <p:spPr>
                  <a:xfrm flipV="1">
                    <a:off x="10008130" y="4596009"/>
                    <a:ext cx="0" cy="13532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90462D94-2D3D-4378-A574-EB3652601006}"/>
                      </a:ext>
                    </a:extLst>
                  </p:cNvPr>
                  <p:cNvSpPr txBox="1"/>
                  <p:nvPr/>
                </p:nvSpPr>
                <p:spPr>
                  <a:xfrm>
                    <a:off x="11153757" y="5501775"/>
                    <a:ext cx="710451" cy="369332"/>
                  </a:xfrm>
                  <a:prstGeom prst="rect">
                    <a:avLst/>
                  </a:prstGeom>
                  <a:noFill/>
                </p:spPr>
                <p:txBody>
                  <a:bodyPr wrap="none" rtlCol="0">
                    <a:spAutoFit/>
                  </a:bodyPr>
                  <a:lstStyle/>
                  <a:p>
                    <a:r>
                      <a:rPr lang="en-US" altLang="zh-CN" dirty="0">
                        <a:solidFill>
                          <a:srgbClr val="FF0000"/>
                        </a:solidFill>
                      </a:rPr>
                      <a:t>XZ</a:t>
                    </a:r>
                    <a:r>
                      <a:rPr lang="zh-CN" altLang="en-US" dirty="0">
                        <a:solidFill>
                          <a:srgbClr val="FF0000"/>
                        </a:solidFill>
                      </a:rPr>
                      <a:t>面</a:t>
                    </a:r>
                  </a:p>
                </p:txBody>
              </p:sp>
              <p:sp>
                <p:nvSpPr>
                  <p:cNvPr id="33" name="弧形 32">
                    <a:extLst>
                      <a:ext uri="{FF2B5EF4-FFF2-40B4-BE49-F238E27FC236}">
                        <a16:creationId xmlns:a16="http://schemas.microsoft.com/office/drawing/2014/main" id="{6679AF2D-9256-4530-A424-D6B824E16CA0}"/>
                      </a:ext>
                    </a:extLst>
                  </p:cNvPr>
                  <p:cNvSpPr/>
                  <p:nvPr/>
                </p:nvSpPr>
                <p:spPr>
                  <a:xfrm rot="1316792">
                    <a:off x="10491982" y="5809059"/>
                    <a:ext cx="204642" cy="239612"/>
                  </a:xfrm>
                  <a:prstGeom prst="arc">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29460F38-64C1-4176-900D-FE61993ACD66}"/>
                      </a:ext>
                    </a:extLst>
                  </p:cNvPr>
                  <p:cNvSpPr txBox="1"/>
                  <p:nvPr/>
                </p:nvSpPr>
                <p:spPr>
                  <a:xfrm>
                    <a:off x="10726060" y="5653289"/>
                    <a:ext cx="511483" cy="369332"/>
                  </a:xfrm>
                  <a:prstGeom prst="rect">
                    <a:avLst/>
                  </a:prstGeom>
                  <a:noFill/>
                </p:spPr>
                <p:txBody>
                  <a:bodyPr wrap="square">
                    <a:spAutoFit/>
                  </a:bodyPr>
                  <a:lstStyle/>
                  <a:p>
                    <a:r>
                      <a:rPr lang="el-GR" altLang="zh-CN" sz="1800" dirty="0">
                        <a:solidFill>
                          <a:srgbClr val="FF0000"/>
                        </a:solidFill>
                        <a:latin typeface="Times New Roman" panose="02020603050405020304" pitchFamily="18" charset="0"/>
                        <a:cs typeface="Times New Roman" pitchFamily="18" charset="0"/>
                      </a:rPr>
                      <a:t>ϴ</a:t>
                    </a:r>
                    <a:endParaRPr lang="zh-CN" altLang="en-US" dirty="0">
                      <a:solidFill>
                        <a:srgbClr val="FF0000"/>
                      </a:solidFill>
                    </a:endParaRPr>
                  </a:p>
                </p:txBody>
              </p:sp>
              <p:sp>
                <p:nvSpPr>
                  <p:cNvPr id="38" name="文本框 37">
                    <a:extLst>
                      <a:ext uri="{FF2B5EF4-FFF2-40B4-BE49-F238E27FC236}">
                        <a16:creationId xmlns:a16="http://schemas.microsoft.com/office/drawing/2014/main" id="{B3214F9C-A38E-44AF-9852-2E356DFDE76A}"/>
                      </a:ext>
                    </a:extLst>
                  </p:cNvPr>
                  <p:cNvSpPr txBox="1"/>
                  <p:nvPr/>
                </p:nvSpPr>
                <p:spPr>
                  <a:xfrm>
                    <a:off x="11085074" y="5851781"/>
                    <a:ext cx="1107996" cy="369332"/>
                  </a:xfrm>
                  <a:prstGeom prst="rect">
                    <a:avLst/>
                  </a:prstGeom>
                  <a:noFill/>
                </p:spPr>
                <p:txBody>
                  <a:bodyPr wrap="none" rtlCol="0">
                    <a:spAutoFit/>
                  </a:bodyPr>
                  <a:lstStyle/>
                  <a:p>
                    <a:r>
                      <a:rPr lang="zh-CN" altLang="en-US" dirty="0">
                        <a:solidFill>
                          <a:srgbClr val="FF0000"/>
                        </a:solidFill>
                      </a:rPr>
                      <a:t>磁铁极面</a:t>
                    </a:r>
                  </a:p>
                </p:txBody>
              </p:sp>
            </p:grpSp>
          </p:grpSp>
          <p:sp>
            <p:nvSpPr>
              <p:cNvPr id="39" name="文本框 38">
                <a:extLst>
                  <a:ext uri="{FF2B5EF4-FFF2-40B4-BE49-F238E27FC236}">
                    <a16:creationId xmlns:a16="http://schemas.microsoft.com/office/drawing/2014/main" id="{4B723A3C-8331-4F1E-961D-2FE43CE62C3D}"/>
                  </a:ext>
                </a:extLst>
              </p:cNvPr>
              <p:cNvSpPr txBox="1"/>
              <p:nvPr/>
            </p:nvSpPr>
            <p:spPr>
              <a:xfrm>
                <a:off x="9760129" y="5687840"/>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grpSp>
      </p:grpSp>
    </p:spTree>
    <p:extLst>
      <p:ext uri="{BB962C8B-B14F-4D97-AF65-F5344CB8AC3E}">
        <p14:creationId xmlns:p14="http://schemas.microsoft.com/office/powerpoint/2010/main" val="562601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9643498" y="6356352"/>
            <a:ext cx="2133600" cy="365125"/>
          </a:xfrm>
        </p:spPr>
        <p:txBody>
          <a:bodyPr/>
          <a:lstStyle/>
          <a:p>
            <a:pPr>
              <a:defRPr/>
            </a:pPr>
            <a:fld id="{521683DF-D507-43F4-81CB-95BA739AB1EA}" type="slidenum">
              <a:rPr lang="zh-CN" altLang="en-US" smtClean="0"/>
              <a:pPr>
                <a:defRPr/>
              </a:pPr>
              <a:t>24</a:t>
            </a:fld>
            <a:endParaRPr lang="zh-CN" altLang="en-US" dirty="0"/>
          </a:p>
        </p:txBody>
      </p:sp>
      <p:sp>
        <p:nvSpPr>
          <p:cNvPr id="7" name="标题 1">
            <a:extLst>
              <a:ext uri="{FF2B5EF4-FFF2-40B4-BE49-F238E27FC236}">
                <a16:creationId xmlns:a16="http://schemas.microsoft.com/office/drawing/2014/main" id="{3FC2A9DE-B1B9-E0DB-5E65-BABE5FF928C6}"/>
              </a:ext>
            </a:extLst>
          </p:cNvPr>
          <p:cNvSpPr txBox="1">
            <a:spLocks/>
          </p:cNvSpPr>
          <p:nvPr/>
        </p:nvSpPr>
        <p:spPr bwMode="auto">
          <a:xfrm>
            <a:off x="1695125" y="142458"/>
            <a:ext cx="8229600" cy="65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en-US" altLang="zh-CN" sz="2800" b="1" dirty="0">
                <a:latin typeface="Arial Unicode MS" pitchFamily="34" charset="-122"/>
                <a:ea typeface="Arial Unicode MS" panose="020B0604020202020204" pitchFamily="34" charset="-122"/>
                <a:cs typeface="Arial Unicode MS" pitchFamily="34" charset="-122"/>
              </a:rPr>
              <a:t>1</a:t>
            </a:r>
            <a:r>
              <a:rPr lang="zh-CN" altLang="en-US" sz="2800" b="1" dirty="0">
                <a:latin typeface="Arial Unicode MS" pitchFamily="34" charset="-122"/>
                <a:ea typeface="Arial Unicode MS" panose="020B0604020202020204" pitchFamily="34" charset="-122"/>
                <a:cs typeface="Arial Unicode MS" pitchFamily="34" charset="-122"/>
              </a:rPr>
              <a:t>、标定精度</a:t>
            </a:r>
            <a:r>
              <a:rPr lang="en-US" altLang="zh-CN" sz="2800" b="1" dirty="0">
                <a:latin typeface="Arial Unicode MS" pitchFamily="34" charset="-122"/>
                <a:ea typeface="Arial Unicode MS" panose="020B0604020202020204" pitchFamily="34" charset="-122"/>
                <a:cs typeface="Arial Unicode MS" pitchFamily="34" charset="-122"/>
              </a:rPr>
              <a:t>-</a:t>
            </a:r>
            <a:r>
              <a:rPr lang="zh-CN" altLang="en-US" sz="2800" b="1" dirty="0">
                <a:latin typeface="Arial Unicode MS" pitchFamily="34" charset="-122"/>
                <a:ea typeface="Arial Unicode MS" panose="020B0604020202020204" pitchFamily="34" charset="-122"/>
                <a:cs typeface="Arial Unicode MS" pitchFamily="34" charset="-122"/>
              </a:rPr>
              <a:t>角度</a:t>
            </a:r>
          </a:p>
        </p:txBody>
      </p:sp>
      <p:cxnSp>
        <p:nvCxnSpPr>
          <p:cNvPr id="10" name="直接连接符 9">
            <a:extLst>
              <a:ext uri="{FF2B5EF4-FFF2-40B4-BE49-F238E27FC236}">
                <a16:creationId xmlns:a16="http://schemas.microsoft.com/office/drawing/2014/main" id="{451FF648-D3DD-B5D0-65EE-D3272E6A1753}"/>
              </a:ext>
            </a:extLst>
          </p:cNvPr>
          <p:cNvCxnSpPr/>
          <p:nvPr/>
        </p:nvCxnSpPr>
        <p:spPr>
          <a:xfrm>
            <a:off x="1195091" y="7854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9A9506A2-93C7-43E7-99BE-E26EB820EDF9}"/>
              </a:ext>
            </a:extLst>
          </p:cNvPr>
          <p:cNvGrpSpPr/>
          <p:nvPr/>
        </p:nvGrpSpPr>
        <p:grpSpPr>
          <a:xfrm>
            <a:off x="9017897" y="1036123"/>
            <a:ext cx="2736304" cy="2704220"/>
            <a:chOff x="9017897" y="1036123"/>
            <a:chExt cx="2736304" cy="2704220"/>
          </a:xfrm>
        </p:grpSpPr>
        <p:grpSp>
          <p:nvGrpSpPr>
            <p:cNvPr id="12" name="组合 11">
              <a:extLst>
                <a:ext uri="{FF2B5EF4-FFF2-40B4-BE49-F238E27FC236}">
                  <a16:creationId xmlns:a16="http://schemas.microsoft.com/office/drawing/2014/main" id="{0F03C263-11ED-4C4C-8EF5-A8B90C8D053A}"/>
                </a:ext>
              </a:extLst>
            </p:cNvPr>
            <p:cNvGrpSpPr/>
            <p:nvPr/>
          </p:nvGrpSpPr>
          <p:grpSpPr>
            <a:xfrm>
              <a:off x="9017897" y="1036123"/>
              <a:ext cx="2736304" cy="2704220"/>
              <a:chOff x="6054560" y="3513606"/>
              <a:chExt cx="2700437" cy="2877849"/>
            </a:xfrm>
          </p:grpSpPr>
          <p:grpSp>
            <p:nvGrpSpPr>
              <p:cNvPr id="14" name="组合 13">
                <a:extLst>
                  <a:ext uri="{FF2B5EF4-FFF2-40B4-BE49-F238E27FC236}">
                    <a16:creationId xmlns:a16="http://schemas.microsoft.com/office/drawing/2014/main" id="{28A8917D-B882-4028-A46E-941BC451450A}"/>
                  </a:ext>
                </a:extLst>
              </p:cNvPr>
              <p:cNvGrpSpPr/>
              <p:nvPr/>
            </p:nvGrpSpPr>
            <p:grpSpPr>
              <a:xfrm>
                <a:off x="6054560" y="3513606"/>
                <a:ext cx="2700437" cy="2877849"/>
                <a:chOff x="5785067" y="3451440"/>
                <a:chExt cx="2700437" cy="2877849"/>
              </a:xfrm>
            </p:grpSpPr>
            <p:pic>
              <p:nvPicPr>
                <p:cNvPr id="16" name="图片 15">
                  <a:extLst>
                    <a:ext uri="{FF2B5EF4-FFF2-40B4-BE49-F238E27FC236}">
                      <a16:creationId xmlns:a16="http://schemas.microsoft.com/office/drawing/2014/main" id="{AB56732B-8E68-41BC-B200-0ADF180D57EC}"/>
                    </a:ext>
                  </a:extLst>
                </p:cNvPr>
                <p:cNvPicPr>
                  <a:picLocks noChangeAspect="1"/>
                </p:cNvPicPr>
                <p:nvPr/>
              </p:nvPicPr>
              <p:blipFill>
                <a:blip r:embed="rId3"/>
                <a:stretch>
                  <a:fillRect/>
                </a:stretch>
              </p:blipFill>
              <p:spPr>
                <a:xfrm>
                  <a:off x="5785067" y="3820772"/>
                  <a:ext cx="2692275" cy="2508517"/>
                </a:xfrm>
                <a:prstGeom prst="rect">
                  <a:avLst/>
                </a:prstGeom>
              </p:spPr>
            </p:pic>
            <p:cxnSp>
              <p:nvCxnSpPr>
                <p:cNvPr id="17" name="直接箭头连接符 16">
                  <a:extLst>
                    <a:ext uri="{FF2B5EF4-FFF2-40B4-BE49-F238E27FC236}">
                      <a16:creationId xmlns:a16="http://schemas.microsoft.com/office/drawing/2014/main" id="{D5F46810-649C-4934-9706-1EE12F13E1AB}"/>
                    </a:ext>
                  </a:extLst>
                </p:cNvPr>
                <p:cNvCxnSpPr/>
                <p:nvPr/>
              </p:nvCxnSpPr>
              <p:spPr>
                <a:xfrm flipV="1">
                  <a:off x="7032104" y="3645024"/>
                  <a:ext cx="0" cy="14401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3265DE6F-C914-4C25-88E7-578BB2C3C30D}"/>
                    </a:ext>
                  </a:extLst>
                </p:cNvPr>
                <p:cNvCxnSpPr>
                  <a:cxnSpLocks/>
                </p:cNvCxnSpPr>
                <p:nvPr/>
              </p:nvCxnSpPr>
              <p:spPr>
                <a:xfrm>
                  <a:off x="7021594" y="5085184"/>
                  <a:ext cx="114374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3043EFC2-8BE2-4CFA-872C-9C447D2B0A97}"/>
                    </a:ext>
                  </a:extLst>
                </p:cNvPr>
                <p:cNvSpPr txBox="1"/>
                <p:nvPr/>
              </p:nvSpPr>
              <p:spPr>
                <a:xfrm>
                  <a:off x="7021594" y="3451440"/>
                  <a:ext cx="338554"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20" name="文本框 19">
                  <a:extLst>
                    <a:ext uri="{FF2B5EF4-FFF2-40B4-BE49-F238E27FC236}">
                      <a16:creationId xmlns:a16="http://schemas.microsoft.com/office/drawing/2014/main" id="{54051CE7-88E4-4DD3-AF88-A9AC1BDFD8E5}"/>
                    </a:ext>
                  </a:extLst>
                </p:cNvPr>
                <p:cNvSpPr txBox="1"/>
                <p:nvPr/>
              </p:nvSpPr>
              <p:spPr>
                <a:xfrm>
                  <a:off x="8146950" y="4805330"/>
                  <a:ext cx="338554"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grpSp>
          <p:sp>
            <p:nvSpPr>
              <p:cNvPr id="15" name="文本框 14">
                <a:extLst>
                  <a:ext uri="{FF2B5EF4-FFF2-40B4-BE49-F238E27FC236}">
                    <a16:creationId xmlns:a16="http://schemas.microsoft.com/office/drawing/2014/main" id="{8744AD4C-DF90-4F10-97CC-DDECA1F0BF42}"/>
                  </a:ext>
                </a:extLst>
              </p:cNvPr>
              <p:cNvSpPr txBox="1"/>
              <p:nvPr/>
            </p:nvSpPr>
            <p:spPr>
              <a:xfrm>
                <a:off x="6975867" y="4936798"/>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grpSp>
        <p:cxnSp>
          <p:nvCxnSpPr>
            <p:cNvPr id="24" name="直接连接符 23">
              <a:extLst>
                <a:ext uri="{FF2B5EF4-FFF2-40B4-BE49-F238E27FC236}">
                  <a16:creationId xmlns:a16="http://schemas.microsoft.com/office/drawing/2014/main" id="{5966CD84-9708-4B65-B0DE-D5D8055AE198}"/>
                </a:ext>
              </a:extLst>
            </p:cNvPr>
            <p:cNvCxnSpPr>
              <a:cxnSpLocks/>
            </p:cNvCxnSpPr>
            <p:nvPr/>
          </p:nvCxnSpPr>
          <p:spPr>
            <a:xfrm>
              <a:off x="9881994" y="2655378"/>
              <a:ext cx="0" cy="51587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D3DA1AF4-0C05-47AC-A3CC-5C3DAED40417}"/>
                </a:ext>
              </a:extLst>
            </p:cNvPr>
            <p:cNvCxnSpPr>
              <a:cxnSpLocks/>
            </p:cNvCxnSpPr>
            <p:nvPr/>
          </p:nvCxnSpPr>
          <p:spPr>
            <a:xfrm>
              <a:off x="10674082" y="2655378"/>
              <a:ext cx="0" cy="51587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17E03411-15BD-4739-95C6-571A8679A034}"/>
                </a:ext>
              </a:extLst>
            </p:cNvPr>
            <p:cNvCxnSpPr>
              <a:cxnSpLocks/>
            </p:cNvCxnSpPr>
            <p:nvPr/>
          </p:nvCxnSpPr>
          <p:spPr>
            <a:xfrm>
              <a:off x="9881994" y="3109226"/>
              <a:ext cx="792088"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1ED469C-B1B8-4D77-844F-6A1E00205559}"/>
                </a:ext>
              </a:extLst>
            </p:cNvPr>
            <p:cNvSpPr txBox="1"/>
            <p:nvPr/>
          </p:nvSpPr>
          <p:spPr>
            <a:xfrm>
              <a:off x="9800984" y="2720499"/>
              <a:ext cx="954107" cy="369332"/>
            </a:xfrm>
            <a:prstGeom prst="rect">
              <a:avLst/>
            </a:prstGeom>
            <a:noFill/>
          </p:spPr>
          <p:txBody>
            <a:bodyPr wrap="none" rtlCol="0">
              <a:spAutoFit/>
            </a:bodyPr>
            <a:lstStyle/>
            <a:p>
              <a:r>
                <a:rPr lang="en-US" altLang="zh-CN" dirty="0">
                  <a:solidFill>
                    <a:srgbClr val="FF0000"/>
                  </a:solidFill>
                </a:rPr>
                <a:t>0.142m</a:t>
              </a:r>
              <a:endParaRPr lang="zh-CN" altLang="en-US" dirty="0">
                <a:solidFill>
                  <a:srgbClr val="FF0000"/>
                </a:solidFill>
              </a:endParaRPr>
            </a:p>
          </p:txBody>
        </p:sp>
      </p:grpSp>
      <p:sp>
        <p:nvSpPr>
          <p:cNvPr id="34" name="内容占位符 2">
            <a:extLst>
              <a:ext uri="{FF2B5EF4-FFF2-40B4-BE49-F238E27FC236}">
                <a16:creationId xmlns:a16="http://schemas.microsoft.com/office/drawing/2014/main" id="{26A115E3-3ACB-4E79-BA90-15F40EDA7456}"/>
              </a:ext>
            </a:extLst>
          </p:cNvPr>
          <p:cNvSpPr txBox="1">
            <a:spLocks/>
          </p:cNvSpPr>
          <p:nvPr/>
        </p:nvSpPr>
        <p:spPr bwMode="auto">
          <a:xfrm>
            <a:off x="1220243" y="813588"/>
            <a:ext cx="7228166" cy="366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1" indent="-457200">
              <a:lnSpc>
                <a:spcPct val="150000"/>
              </a:lnSpc>
              <a:buClr>
                <a:srgbClr val="FF0000"/>
              </a:buClr>
              <a:buSzPct val="75000"/>
              <a:buFont typeface="+mj-lt"/>
              <a:buAutoNum type="arabicPeriod" startAt="4"/>
            </a:pPr>
            <a:r>
              <a:rPr lang="zh-CN" altLang="en-US" sz="2400" dirty="0">
                <a:latin typeface="Times New Roman" pitchFamily="18" charset="0"/>
                <a:cs typeface="Times New Roman" pitchFamily="18" charset="0"/>
              </a:rPr>
              <a:t>组合铁摆动角标定精度</a:t>
            </a:r>
            <a:endParaRPr lang="en-US" altLang="zh-CN" sz="2400" dirty="0">
              <a:latin typeface="Times New Roman" pitchFamily="18" charset="0"/>
              <a:cs typeface="Times New Roman" pitchFamily="18" charset="0"/>
            </a:endParaRPr>
          </a:p>
          <a:p>
            <a:pPr marL="857250" lvl="1" indent="-457200">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以测量得到的磁铁机械中心做为磁铁坐标系的</a:t>
            </a:r>
            <a:r>
              <a:rPr lang="en-US" altLang="zh-CN" sz="2000" dirty="0">
                <a:latin typeface="Times New Roman" pitchFamily="18" charset="0"/>
                <a:cs typeface="Times New Roman" pitchFamily="18" charset="0"/>
              </a:rPr>
              <a:t>Z</a:t>
            </a:r>
            <a:r>
              <a:rPr lang="zh-CN" altLang="en-US" sz="2000" dirty="0">
                <a:latin typeface="Times New Roman" pitchFamily="18" charset="0"/>
                <a:cs typeface="Times New Roman" pitchFamily="18" charset="0"/>
              </a:rPr>
              <a:t>轴，其与磁中心绕</a:t>
            </a:r>
            <a:r>
              <a:rPr lang="en-US" altLang="zh-CN" sz="2000" dirty="0">
                <a:latin typeface="Times New Roman" pitchFamily="18" charset="0"/>
                <a:cs typeface="Times New Roman" pitchFamily="18" charset="0"/>
              </a:rPr>
              <a:t>Y</a:t>
            </a:r>
            <a:r>
              <a:rPr lang="zh-CN" altLang="en-US" sz="2000" dirty="0">
                <a:latin typeface="Times New Roman" pitchFamily="18" charset="0"/>
                <a:cs typeface="Times New Roman" pitchFamily="18" charset="0"/>
              </a:rPr>
              <a:t>轴的夹角为摆动角标定误差</a:t>
            </a:r>
            <a:endParaRPr lang="en-US" altLang="zh-CN" sz="2000" dirty="0">
              <a:latin typeface="Times New Roman" pitchFamily="18" charset="0"/>
              <a:cs typeface="Times New Roman" pitchFamily="18" charset="0"/>
            </a:endParaRPr>
          </a:p>
          <a:p>
            <a:pPr marL="857250" lvl="1" indent="-457200">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磁铁机械中心与磁中心摆动夹角小于：</a:t>
            </a:r>
            <a:r>
              <a:rPr lang="en-US" altLang="zh-CN" sz="2000" dirty="0">
                <a:latin typeface="Times New Roman" pitchFamily="18" charset="0"/>
                <a:cs typeface="Times New Roman" pitchFamily="18" charset="0"/>
              </a:rPr>
              <a:t> 0.6mm/4.6m=0.13</a:t>
            </a:r>
            <a:r>
              <a:rPr lang="en-US" altLang="zh-CN" sz="2000" b="1" u="none" strike="noStrike" dirty="0">
                <a:effectLst/>
              </a:rPr>
              <a:t> </a:t>
            </a:r>
            <a:r>
              <a:rPr lang="en-US" altLang="zh-CN" sz="2000" u="none" strike="noStrike" dirty="0" err="1">
                <a:effectLst/>
              </a:rPr>
              <a:t>mrad</a:t>
            </a:r>
            <a:endParaRPr lang="en-US" altLang="zh-CN" sz="2000" dirty="0">
              <a:latin typeface="Times New Roman" pitchFamily="18" charset="0"/>
              <a:cs typeface="Times New Roman" pitchFamily="18" charset="0"/>
            </a:endParaRPr>
          </a:p>
          <a:p>
            <a:pPr marL="1257300" lvl="2" indent="-457200">
              <a:lnSpc>
                <a:spcPct val="150000"/>
              </a:lnSpc>
              <a:buClr>
                <a:srgbClr val="FF0000"/>
              </a:buClr>
              <a:buSzPct val="75000"/>
              <a:buFont typeface="+mj-ea"/>
              <a:buAutoNum type="circleNumDbPlain"/>
            </a:pPr>
            <a:r>
              <a:rPr lang="zh-CN" altLang="en-US" sz="2000" dirty="0">
                <a:latin typeface="Times New Roman" pitchFamily="18" charset="0"/>
                <a:cs typeface="Times New Roman" pitchFamily="18" charset="0"/>
              </a:rPr>
              <a:t>三坐标机测量磁铁机械中心摆动角误差：</a:t>
            </a:r>
            <a:r>
              <a:rPr lang="en-US" altLang="zh-CN" sz="2000" dirty="0">
                <a:latin typeface="Times New Roman" pitchFamily="18" charset="0"/>
                <a:cs typeface="Times New Roman" pitchFamily="18" charset="0"/>
              </a:rPr>
              <a:t>0.02mm/4.6m=0.004</a:t>
            </a:r>
            <a:r>
              <a:rPr lang="en-US" altLang="zh-CN" sz="2000" b="1" u="none" strike="noStrike" dirty="0">
                <a:effectLst/>
              </a:rPr>
              <a:t> </a:t>
            </a:r>
            <a:r>
              <a:rPr lang="en-US" altLang="zh-CN" sz="2000" u="none" strike="noStrike" dirty="0">
                <a:effectLst/>
              </a:rPr>
              <a:t>mrad</a:t>
            </a:r>
          </a:p>
          <a:p>
            <a:pPr marL="1257300" lvl="2" indent="-457200">
              <a:lnSpc>
                <a:spcPct val="150000"/>
              </a:lnSpc>
              <a:buClr>
                <a:srgbClr val="FF0000"/>
              </a:buClr>
              <a:buSzPct val="75000"/>
              <a:buFont typeface="+mj-ea"/>
              <a:buAutoNum type="circleNumDbPlain"/>
            </a:pPr>
            <a:r>
              <a:rPr lang="zh-CN" altLang="en-US" sz="2000" dirty="0">
                <a:latin typeface="Times New Roman" pitchFamily="18" charset="0"/>
                <a:cs typeface="Times New Roman" pitchFamily="18" charset="0"/>
              </a:rPr>
              <a:t>跟踪仪测量：</a:t>
            </a:r>
            <a:r>
              <a:rPr lang="en-US" altLang="zh-CN" sz="2000" dirty="0">
                <a:latin typeface="Times New Roman" pitchFamily="18" charset="0"/>
                <a:cs typeface="Times New Roman" pitchFamily="18" charset="0"/>
              </a:rPr>
              <a:t> 0.05mm/4.6m=0.011</a:t>
            </a:r>
            <a:r>
              <a:rPr lang="en-US" altLang="zh-CN" sz="2000" b="1" u="none" strike="noStrike" dirty="0">
                <a:effectLst/>
              </a:rPr>
              <a:t> </a:t>
            </a:r>
            <a:r>
              <a:rPr lang="en-US" altLang="zh-CN" sz="2000" u="none" strike="noStrike" dirty="0" err="1">
                <a:effectLst/>
              </a:rPr>
              <a:t>mrad</a:t>
            </a:r>
            <a:endParaRPr lang="en-US" altLang="zh-CN" sz="2000" u="none" strike="noStrike" dirty="0">
              <a:effectLst/>
            </a:endParaRPr>
          </a:p>
          <a:p>
            <a:pPr marL="857250" lvl="1" indent="-457200">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总摆动角标定误差</a:t>
            </a:r>
            <a:endParaRPr lang="en-US" altLang="zh-CN" sz="2000" dirty="0">
              <a:latin typeface="Times New Roman" pitchFamily="18" charset="0"/>
              <a:cs typeface="Times New Roman" pitchFamily="18" charset="0"/>
            </a:endParaRPr>
          </a:p>
          <a:p>
            <a:pPr marL="1257300" marR="0" lvl="2" indent="-457200" algn="l" defTabSz="914400" rtl="0" eaLnBrk="1" fontAlgn="base" latinLnBrk="0" hangingPunct="1">
              <a:lnSpc>
                <a:spcPct val="150000"/>
              </a:lnSpc>
              <a:spcBef>
                <a:spcPct val="0"/>
              </a:spcBef>
              <a:spcAft>
                <a:spcPct val="0"/>
              </a:spcAft>
              <a:buClr>
                <a:srgbClr val="FF0000"/>
              </a:buClr>
              <a:buSzPct val="75000"/>
              <a:buFont typeface="+mj-ea"/>
              <a:buAutoNum type="circleNumDbPlain"/>
              <a:tabLst/>
              <a:defRPr/>
            </a:pPr>
            <a:r>
              <a:rPr kumimoji="0" lang="zh-CN" altLang="en-US" sz="2000" b="0" i="0" u="none" strike="noStrike" kern="1200" cap="none" spc="0" normalizeH="0" baseline="0" noProof="0" dirty="0">
                <a:ln>
                  <a:noFill/>
                </a:ln>
                <a:solidFill>
                  <a:prstClr val="black"/>
                </a:solidFill>
                <a:effectLst/>
                <a:uLnTx/>
                <a:uFillTx/>
                <a:latin typeface="Times New Roman" pitchFamily="18" charset="0"/>
                <a:ea typeface="宋体" pitchFamily="2" charset="-122"/>
                <a:cs typeface="Times New Roman" pitchFamily="18" charset="0"/>
              </a:rPr>
              <a:t>三坐标机测量：</a:t>
            </a:r>
            <a:endParaRPr kumimoji="0" lang="en-US" altLang="zh-CN" sz="2000" b="0" i="0" u="none" strike="noStrike" kern="1200" cap="none" spc="0" normalizeH="0" baseline="0" noProof="0" dirty="0">
              <a:ln>
                <a:noFill/>
              </a:ln>
              <a:solidFill>
                <a:prstClr val="black"/>
              </a:solidFill>
              <a:effectLst/>
              <a:uLnTx/>
              <a:uFillTx/>
              <a:latin typeface="Arial" charset="0"/>
              <a:ea typeface="宋体" pitchFamily="2" charset="-122"/>
              <a:cs typeface="+mn-cs"/>
            </a:endParaRPr>
          </a:p>
          <a:p>
            <a:pPr marL="1257300" marR="0" lvl="2" indent="-457200" algn="l" defTabSz="914400" rtl="0" eaLnBrk="1" fontAlgn="base" latinLnBrk="0" hangingPunct="1">
              <a:lnSpc>
                <a:spcPct val="150000"/>
              </a:lnSpc>
              <a:spcBef>
                <a:spcPct val="0"/>
              </a:spcBef>
              <a:spcAft>
                <a:spcPct val="0"/>
              </a:spcAft>
              <a:buClr>
                <a:srgbClr val="FF0000"/>
              </a:buClr>
              <a:buSzPct val="75000"/>
              <a:buFont typeface="+mj-ea"/>
              <a:buAutoNum type="circleNumDbPlain"/>
              <a:tabLst/>
              <a:defRPr/>
            </a:pPr>
            <a:r>
              <a:rPr kumimoji="0" lang="zh-CN" altLang="en-US" sz="2000" b="0" i="0" u="none" strike="noStrike" kern="1200" cap="none" spc="0" normalizeH="0" baseline="0" noProof="0" dirty="0">
                <a:ln>
                  <a:noFill/>
                </a:ln>
                <a:solidFill>
                  <a:prstClr val="black"/>
                </a:solidFill>
                <a:effectLst/>
                <a:uLnTx/>
                <a:uFillTx/>
                <a:latin typeface="Times New Roman" pitchFamily="18" charset="0"/>
                <a:ea typeface="宋体" pitchFamily="2" charset="-122"/>
                <a:cs typeface="Times New Roman" pitchFamily="18" charset="0"/>
              </a:rPr>
              <a:t>跟踪仪测量：</a:t>
            </a:r>
            <a:endParaRPr kumimoji="0" lang="en-US" altLang="zh-CN" sz="2000" b="0" i="0" u="none" strike="noStrike" kern="1200" cap="none" spc="0" normalizeH="0" baseline="0" noProof="0" dirty="0">
              <a:ln>
                <a:noFill/>
              </a:ln>
              <a:solidFill>
                <a:prstClr val="black"/>
              </a:solidFill>
              <a:effectLst/>
              <a:uLnTx/>
              <a:uFillTx/>
              <a:latin typeface="Arial" charset="0"/>
              <a:ea typeface="宋体" pitchFamily="2" charset="-122"/>
              <a:cs typeface="+mn-cs"/>
            </a:endParaRPr>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695F4BD0-C9B0-4C1B-B191-FBCDC30D4EB8}"/>
                  </a:ext>
                </a:extLst>
              </p:cNvPr>
              <p:cNvSpPr txBox="1"/>
              <p:nvPr/>
            </p:nvSpPr>
            <p:spPr>
              <a:xfrm>
                <a:off x="4270418" y="5445224"/>
                <a:ext cx="3025572"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0.13</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0.004</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=0.13</m:t>
                      </m:r>
                      <m:r>
                        <a:rPr lang="en-US" altLang="zh-CN" b="0" i="1" smtClean="0">
                          <a:latin typeface="Cambria Math" panose="02040503050406030204" pitchFamily="18" charset="0"/>
                        </a:rPr>
                        <m:t>𝑚𝑟𝑎𝑑</m:t>
                      </m:r>
                    </m:oMath>
                  </m:oMathPara>
                </a14:m>
                <a:endParaRPr lang="zh-CN" altLang="en-US" dirty="0"/>
              </a:p>
            </p:txBody>
          </p:sp>
        </mc:Choice>
        <mc:Fallback xmlns="">
          <p:sp>
            <p:nvSpPr>
              <p:cNvPr id="35" name="文本框 34">
                <a:extLst>
                  <a:ext uri="{FF2B5EF4-FFF2-40B4-BE49-F238E27FC236}">
                    <a16:creationId xmlns:a16="http://schemas.microsoft.com/office/drawing/2014/main" id="{695F4BD0-C9B0-4C1B-B191-FBCDC30D4EB8}"/>
                  </a:ext>
                </a:extLst>
              </p:cNvPr>
              <p:cNvSpPr txBox="1">
                <a:spLocks noRot="1" noChangeAspect="1" noMove="1" noResize="1" noEditPoints="1" noAdjustHandles="1" noChangeArrowheads="1" noChangeShapeType="1" noTextEdit="1"/>
              </p:cNvSpPr>
              <p:nvPr/>
            </p:nvSpPr>
            <p:spPr>
              <a:xfrm>
                <a:off x="4270418" y="5445224"/>
                <a:ext cx="3025572" cy="343107"/>
              </a:xfrm>
              <a:prstGeom prst="rect">
                <a:avLst/>
              </a:prstGeom>
              <a:blipFill>
                <a:blip r:embed="rId4"/>
                <a:stretch>
                  <a:fillRect r="-1210" b="-70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F4409EBC-709F-47EE-B76A-D911A130A5B7}"/>
                  </a:ext>
                </a:extLst>
              </p:cNvPr>
              <p:cNvSpPr txBox="1"/>
              <p:nvPr/>
            </p:nvSpPr>
            <p:spPr>
              <a:xfrm>
                <a:off x="4190185" y="5901046"/>
                <a:ext cx="3025572"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0.13</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0.011</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=0.13</m:t>
                      </m:r>
                      <m:r>
                        <a:rPr lang="en-US" altLang="zh-CN" b="0" i="1" smtClean="0">
                          <a:latin typeface="Cambria Math" panose="02040503050406030204" pitchFamily="18" charset="0"/>
                        </a:rPr>
                        <m:t>𝑚𝑟𝑎𝑑</m:t>
                      </m:r>
                    </m:oMath>
                  </m:oMathPara>
                </a14:m>
                <a:endParaRPr lang="zh-CN" altLang="en-US" dirty="0"/>
              </a:p>
            </p:txBody>
          </p:sp>
        </mc:Choice>
        <mc:Fallback xmlns="">
          <p:sp>
            <p:nvSpPr>
              <p:cNvPr id="36" name="文本框 35">
                <a:extLst>
                  <a:ext uri="{FF2B5EF4-FFF2-40B4-BE49-F238E27FC236}">
                    <a16:creationId xmlns:a16="http://schemas.microsoft.com/office/drawing/2014/main" id="{F4409EBC-709F-47EE-B76A-D911A130A5B7}"/>
                  </a:ext>
                </a:extLst>
              </p:cNvPr>
              <p:cNvSpPr txBox="1">
                <a:spLocks noRot="1" noChangeAspect="1" noMove="1" noResize="1" noEditPoints="1" noAdjustHandles="1" noChangeArrowheads="1" noChangeShapeType="1" noTextEdit="1"/>
              </p:cNvSpPr>
              <p:nvPr/>
            </p:nvSpPr>
            <p:spPr>
              <a:xfrm>
                <a:off x="4190185" y="5901046"/>
                <a:ext cx="3025572" cy="343107"/>
              </a:xfrm>
              <a:prstGeom prst="rect">
                <a:avLst/>
              </a:prstGeom>
              <a:blipFill>
                <a:blip r:embed="rId5"/>
                <a:stretch>
                  <a:fillRect r="-1006" b="-8929"/>
                </a:stretch>
              </a:blipFill>
            </p:spPr>
            <p:txBody>
              <a:bodyPr/>
              <a:lstStyle/>
              <a:p>
                <a:r>
                  <a:rPr lang="zh-CN" altLang="en-US">
                    <a:noFill/>
                  </a:rPr>
                  <a:t> </a:t>
                </a:r>
              </a:p>
            </p:txBody>
          </p:sp>
        </mc:Fallback>
      </mc:AlternateContent>
      <p:cxnSp>
        <p:nvCxnSpPr>
          <p:cNvPr id="40" name="直接箭头连接符 39">
            <a:extLst>
              <a:ext uri="{FF2B5EF4-FFF2-40B4-BE49-F238E27FC236}">
                <a16:creationId xmlns:a16="http://schemas.microsoft.com/office/drawing/2014/main" id="{84EFE68C-06ED-48B8-B6E4-48989A78F36C}"/>
              </a:ext>
            </a:extLst>
          </p:cNvPr>
          <p:cNvCxnSpPr>
            <a:cxnSpLocks/>
          </p:cNvCxnSpPr>
          <p:nvPr/>
        </p:nvCxnSpPr>
        <p:spPr>
          <a:xfrm flipV="1">
            <a:off x="10442372" y="4293096"/>
            <a:ext cx="0" cy="1951058"/>
          </a:xfrm>
          <a:prstGeom prst="straightConnector1">
            <a:avLst/>
          </a:prstGeom>
          <a:ln w="25400">
            <a:solidFill>
              <a:srgbClr val="FF0000"/>
            </a:solidFill>
            <a:prstDash val="lg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3546F9C7-5A73-4BDB-A129-18E44AA5AC2B}"/>
              </a:ext>
            </a:extLst>
          </p:cNvPr>
          <p:cNvCxnSpPr/>
          <p:nvPr/>
        </p:nvCxnSpPr>
        <p:spPr>
          <a:xfrm>
            <a:off x="10046247" y="4562411"/>
            <a:ext cx="804067" cy="14914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60A7966F-7BB5-4500-9CD6-9D74EF14734E}"/>
              </a:ext>
            </a:extLst>
          </p:cNvPr>
          <p:cNvSpPr txBox="1"/>
          <p:nvPr/>
        </p:nvSpPr>
        <p:spPr>
          <a:xfrm>
            <a:off x="10442372" y="6064716"/>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sp>
        <p:nvSpPr>
          <p:cNvPr id="44" name="文本框 43">
            <a:extLst>
              <a:ext uri="{FF2B5EF4-FFF2-40B4-BE49-F238E27FC236}">
                <a16:creationId xmlns:a16="http://schemas.microsoft.com/office/drawing/2014/main" id="{5BA284DB-EF9F-402C-B248-58F2BD8D1E13}"/>
              </a:ext>
            </a:extLst>
          </p:cNvPr>
          <p:cNvSpPr txBox="1"/>
          <p:nvPr/>
        </p:nvSpPr>
        <p:spPr>
          <a:xfrm>
            <a:off x="10501977" y="5105496"/>
            <a:ext cx="338554"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45" name="弧形 44">
            <a:extLst>
              <a:ext uri="{FF2B5EF4-FFF2-40B4-BE49-F238E27FC236}">
                <a16:creationId xmlns:a16="http://schemas.microsoft.com/office/drawing/2014/main" id="{71FEC805-DB31-4825-BB90-37ACAB45D1AA}"/>
              </a:ext>
            </a:extLst>
          </p:cNvPr>
          <p:cNvSpPr/>
          <p:nvPr/>
        </p:nvSpPr>
        <p:spPr>
          <a:xfrm rot="17063170">
            <a:off x="10309139" y="4923179"/>
            <a:ext cx="204642" cy="239612"/>
          </a:xfrm>
          <a:prstGeom prst="arc">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CF1CAD3F-8BBD-4375-92E9-79DD10EADB40}"/>
              </a:ext>
            </a:extLst>
          </p:cNvPr>
          <p:cNvSpPr txBox="1"/>
          <p:nvPr/>
        </p:nvSpPr>
        <p:spPr>
          <a:xfrm>
            <a:off x="10155114" y="4539167"/>
            <a:ext cx="287258" cy="369332"/>
          </a:xfrm>
          <a:prstGeom prst="rect">
            <a:avLst/>
          </a:prstGeom>
          <a:noFill/>
        </p:spPr>
        <p:txBody>
          <a:bodyPr wrap="none" rtlCol="0">
            <a:spAutoFit/>
          </a:bodyPr>
          <a:lstStyle/>
          <a:p>
            <a:r>
              <a:rPr lang="el-GR" altLang="zh-CN" dirty="0">
                <a:latin typeface="Times New Roman" panose="02020603050405020304" pitchFamily="18" charset="0"/>
                <a:cs typeface="Times New Roman" panose="02020603050405020304" pitchFamily="18" charset="0"/>
              </a:rPr>
              <a:t>γ</a:t>
            </a:r>
            <a:endParaRPr lang="zh-CN" altLang="en-US" dirty="0"/>
          </a:p>
        </p:txBody>
      </p:sp>
      <p:sp>
        <p:nvSpPr>
          <p:cNvPr id="47" name="文本框 46">
            <a:extLst>
              <a:ext uri="{FF2B5EF4-FFF2-40B4-BE49-F238E27FC236}">
                <a16:creationId xmlns:a16="http://schemas.microsoft.com/office/drawing/2014/main" id="{B08F03E6-2FCD-452C-AF3B-A62838AA9802}"/>
              </a:ext>
            </a:extLst>
          </p:cNvPr>
          <p:cNvSpPr txBox="1"/>
          <p:nvPr/>
        </p:nvSpPr>
        <p:spPr>
          <a:xfrm>
            <a:off x="10411732" y="4243088"/>
            <a:ext cx="877163" cy="369332"/>
          </a:xfrm>
          <a:prstGeom prst="rect">
            <a:avLst/>
          </a:prstGeom>
          <a:noFill/>
        </p:spPr>
        <p:txBody>
          <a:bodyPr wrap="none" rtlCol="0">
            <a:spAutoFit/>
          </a:bodyPr>
          <a:lstStyle/>
          <a:p>
            <a:r>
              <a:rPr lang="zh-CN" altLang="en-US" dirty="0">
                <a:solidFill>
                  <a:srgbClr val="FF0000"/>
                </a:solidFill>
              </a:rPr>
              <a:t>磁中心</a:t>
            </a:r>
          </a:p>
        </p:txBody>
      </p:sp>
      <p:sp>
        <p:nvSpPr>
          <p:cNvPr id="48" name="文本框 37">
            <a:extLst>
              <a:ext uri="{FF2B5EF4-FFF2-40B4-BE49-F238E27FC236}">
                <a16:creationId xmlns:a16="http://schemas.microsoft.com/office/drawing/2014/main" id="{B3214F9C-A38E-44AF-9852-2E356DFDE76A}"/>
              </a:ext>
            </a:extLst>
          </p:cNvPr>
          <p:cNvSpPr txBox="1"/>
          <p:nvPr/>
        </p:nvSpPr>
        <p:spPr>
          <a:xfrm>
            <a:off x="8788981" y="4460086"/>
            <a:ext cx="1394815" cy="646331"/>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r>
              <a:rPr lang="zh-CN" altLang="en-US" dirty="0">
                <a:solidFill>
                  <a:srgbClr val="FF0000"/>
                </a:solidFill>
              </a:rPr>
              <a:t>测量得到的机械中心</a:t>
            </a:r>
          </a:p>
        </p:txBody>
      </p:sp>
    </p:spTree>
    <p:extLst>
      <p:ext uri="{BB962C8B-B14F-4D97-AF65-F5344CB8AC3E}">
        <p14:creationId xmlns:p14="http://schemas.microsoft.com/office/powerpoint/2010/main" val="2561975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9643498" y="6356352"/>
            <a:ext cx="2133600" cy="365125"/>
          </a:xfrm>
        </p:spPr>
        <p:txBody>
          <a:bodyPr/>
          <a:lstStyle/>
          <a:p>
            <a:pPr>
              <a:defRPr/>
            </a:pPr>
            <a:fld id="{521683DF-D507-43F4-81CB-95BA739AB1EA}" type="slidenum">
              <a:rPr lang="zh-CN" altLang="en-US" smtClean="0"/>
              <a:pPr>
                <a:defRPr/>
              </a:pPr>
              <a:t>25</a:t>
            </a:fld>
            <a:endParaRPr lang="zh-CN" altLang="en-US" dirty="0"/>
          </a:p>
        </p:txBody>
      </p:sp>
      <p:sp>
        <p:nvSpPr>
          <p:cNvPr id="7" name="标题 1">
            <a:extLst>
              <a:ext uri="{FF2B5EF4-FFF2-40B4-BE49-F238E27FC236}">
                <a16:creationId xmlns:a16="http://schemas.microsoft.com/office/drawing/2014/main" id="{3FC2A9DE-B1B9-E0DB-5E65-BABE5FF928C6}"/>
              </a:ext>
            </a:extLst>
          </p:cNvPr>
          <p:cNvSpPr txBox="1">
            <a:spLocks/>
          </p:cNvSpPr>
          <p:nvPr/>
        </p:nvSpPr>
        <p:spPr bwMode="auto">
          <a:xfrm>
            <a:off x="1695125" y="142458"/>
            <a:ext cx="8229600" cy="65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en-US" altLang="zh-CN" sz="2800" b="1" dirty="0">
                <a:latin typeface="Arial Unicode MS" pitchFamily="34" charset="-122"/>
                <a:ea typeface="Arial Unicode MS" panose="020B0604020202020204" pitchFamily="34" charset="-122"/>
                <a:cs typeface="Arial Unicode MS" pitchFamily="34" charset="-122"/>
              </a:rPr>
              <a:t>2</a:t>
            </a:r>
            <a:r>
              <a:rPr lang="zh-CN" altLang="en-US" sz="2800" b="1" dirty="0">
                <a:latin typeface="Arial Unicode MS" pitchFamily="34" charset="-122"/>
                <a:ea typeface="Arial Unicode MS" panose="020B0604020202020204" pitchFamily="34" charset="-122"/>
                <a:cs typeface="Arial Unicode MS" pitchFamily="34" charset="-122"/>
              </a:rPr>
              <a:t>、就位精度</a:t>
            </a:r>
            <a:r>
              <a:rPr lang="en-US" altLang="zh-CN" sz="2800" b="1" dirty="0">
                <a:latin typeface="Arial Unicode MS" pitchFamily="34" charset="-122"/>
                <a:ea typeface="Arial Unicode MS" panose="020B0604020202020204" pitchFamily="34" charset="-122"/>
                <a:cs typeface="Arial Unicode MS" pitchFamily="34" charset="-122"/>
              </a:rPr>
              <a:t>- </a:t>
            </a:r>
            <a:r>
              <a:rPr lang="zh-CN" altLang="en-US" sz="2800" b="1" dirty="0">
                <a:latin typeface="Arial Unicode MS" pitchFamily="34" charset="-122"/>
                <a:ea typeface="Arial Unicode MS" panose="020B0604020202020204" pitchFamily="34" charset="-122"/>
                <a:cs typeface="Arial Unicode MS" pitchFamily="34" charset="-122"/>
              </a:rPr>
              <a:t>横向位移</a:t>
            </a:r>
          </a:p>
        </p:txBody>
      </p:sp>
      <p:cxnSp>
        <p:nvCxnSpPr>
          <p:cNvPr id="10" name="直接连接符 9">
            <a:extLst>
              <a:ext uri="{FF2B5EF4-FFF2-40B4-BE49-F238E27FC236}">
                <a16:creationId xmlns:a16="http://schemas.microsoft.com/office/drawing/2014/main" id="{451FF648-D3DD-B5D0-65EE-D3272E6A1753}"/>
              </a:ext>
            </a:extLst>
          </p:cNvPr>
          <p:cNvCxnSpPr/>
          <p:nvPr/>
        </p:nvCxnSpPr>
        <p:spPr>
          <a:xfrm>
            <a:off x="1195091" y="7854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组合 5">
            <a:extLst>
              <a:ext uri="{FF2B5EF4-FFF2-40B4-BE49-F238E27FC236}">
                <a16:creationId xmlns:a16="http://schemas.microsoft.com/office/drawing/2014/main" id="{831917F9-8FB6-4C6A-A1FD-3B222D81E130}"/>
              </a:ext>
            </a:extLst>
          </p:cNvPr>
          <p:cNvGrpSpPr/>
          <p:nvPr/>
        </p:nvGrpSpPr>
        <p:grpSpPr>
          <a:xfrm>
            <a:off x="9092048" y="846340"/>
            <a:ext cx="2494085" cy="2360093"/>
            <a:chOff x="8472263" y="1715937"/>
            <a:chExt cx="2736304" cy="2704220"/>
          </a:xfrm>
        </p:grpSpPr>
        <p:grpSp>
          <p:nvGrpSpPr>
            <p:cNvPr id="12" name="组合 11">
              <a:extLst>
                <a:ext uri="{FF2B5EF4-FFF2-40B4-BE49-F238E27FC236}">
                  <a16:creationId xmlns:a16="http://schemas.microsoft.com/office/drawing/2014/main" id="{0F03C263-11ED-4C4C-8EF5-A8B90C8D053A}"/>
                </a:ext>
              </a:extLst>
            </p:cNvPr>
            <p:cNvGrpSpPr/>
            <p:nvPr/>
          </p:nvGrpSpPr>
          <p:grpSpPr>
            <a:xfrm>
              <a:off x="8472263" y="1715937"/>
              <a:ext cx="2736304" cy="2704220"/>
              <a:chOff x="6054560" y="3513606"/>
              <a:chExt cx="2700437" cy="2877849"/>
            </a:xfrm>
          </p:grpSpPr>
          <p:grpSp>
            <p:nvGrpSpPr>
              <p:cNvPr id="14" name="组合 13">
                <a:extLst>
                  <a:ext uri="{FF2B5EF4-FFF2-40B4-BE49-F238E27FC236}">
                    <a16:creationId xmlns:a16="http://schemas.microsoft.com/office/drawing/2014/main" id="{28A8917D-B882-4028-A46E-941BC451450A}"/>
                  </a:ext>
                </a:extLst>
              </p:cNvPr>
              <p:cNvGrpSpPr/>
              <p:nvPr/>
            </p:nvGrpSpPr>
            <p:grpSpPr>
              <a:xfrm>
                <a:off x="6054560" y="3513606"/>
                <a:ext cx="2700437" cy="2877849"/>
                <a:chOff x="5785067" y="3451440"/>
                <a:chExt cx="2700437" cy="2877849"/>
              </a:xfrm>
            </p:grpSpPr>
            <p:pic>
              <p:nvPicPr>
                <p:cNvPr id="16" name="图片 15">
                  <a:extLst>
                    <a:ext uri="{FF2B5EF4-FFF2-40B4-BE49-F238E27FC236}">
                      <a16:creationId xmlns:a16="http://schemas.microsoft.com/office/drawing/2014/main" id="{AB56732B-8E68-41BC-B200-0ADF180D57EC}"/>
                    </a:ext>
                  </a:extLst>
                </p:cNvPr>
                <p:cNvPicPr>
                  <a:picLocks noChangeAspect="1"/>
                </p:cNvPicPr>
                <p:nvPr/>
              </p:nvPicPr>
              <p:blipFill>
                <a:blip r:embed="rId3"/>
                <a:stretch>
                  <a:fillRect/>
                </a:stretch>
              </p:blipFill>
              <p:spPr>
                <a:xfrm>
                  <a:off x="5785067" y="3820772"/>
                  <a:ext cx="2692275" cy="2508517"/>
                </a:xfrm>
                <a:prstGeom prst="rect">
                  <a:avLst/>
                </a:prstGeom>
              </p:spPr>
            </p:pic>
            <p:cxnSp>
              <p:nvCxnSpPr>
                <p:cNvPr id="17" name="直接箭头连接符 16">
                  <a:extLst>
                    <a:ext uri="{FF2B5EF4-FFF2-40B4-BE49-F238E27FC236}">
                      <a16:creationId xmlns:a16="http://schemas.microsoft.com/office/drawing/2014/main" id="{D5F46810-649C-4934-9706-1EE12F13E1AB}"/>
                    </a:ext>
                  </a:extLst>
                </p:cNvPr>
                <p:cNvCxnSpPr/>
                <p:nvPr/>
              </p:nvCxnSpPr>
              <p:spPr>
                <a:xfrm flipV="1">
                  <a:off x="7032104" y="3645024"/>
                  <a:ext cx="0" cy="14401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3265DE6F-C914-4C25-88E7-578BB2C3C30D}"/>
                    </a:ext>
                  </a:extLst>
                </p:cNvPr>
                <p:cNvCxnSpPr>
                  <a:cxnSpLocks/>
                </p:cNvCxnSpPr>
                <p:nvPr/>
              </p:nvCxnSpPr>
              <p:spPr>
                <a:xfrm>
                  <a:off x="7021594" y="5085184"/>
                  <a:ext cx="114374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3043EFC2-8BE2-4CFA-872C-9C447D2B0A97}"/>
                    </a:ext>
                  </a:extLst>
                </p:cNvPr>
                <p:cNvSpPr txBox="1"/>
                <p:nvPr/>
              </p:nvSpPr>
              <p:spPr>
                <a:xfrm>
                  <a:off x="7021594" y="3451440"/>
                  <a:ext cx="338554"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20" name="文本框 19">
                  <a:extLst>
                    <a:ext uri="{FF2B5EF4-FFF2-40B4-BE49-F238E27FC236}">
                      <a16:creationId xmlns:a16="http://schemas.microsoft.com/office/drawing/2014/main" id="{54051CE7-88E4-4DD3-AF88-A9AC1BDFD8E5}"/>
                    </a:ext>
                  </a:extLst>
                </p:cNvPr>
                <p:cNvSpPr txBox="1"/>
                <p:nvPr/>
              </p:nvSpPr>
              <p:spPr>
                <a:xfrm>
                  <a:off x="8146950" y="4805330"/>
                  <a:ext cx="338554"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grpSp>
          <p:sp>
            <p:nvSpPr>
              <p:cNvPr id="15" name="文本框 14">
                <a:extLst>
                  <a:ext uri="{FF2B5EF4-FFF2-40B4-BE49-F238E27FC236}">
                    <a16:creationId xmlns:a16="http://schemas.microsoft.com/office/drawing/2014/main" id="{8744AD4C-DF90-4F10-97CC-DDECA1F0BF42}"/>
                  </a:ext>
                </a:extLst>
              </p:cNvPr>
              <p:cNvSpPr txBox="1"/>
              <p:nvPr/>
            </p:nvSpPr>
            <p:spPr>
              <a:xfrm>
                <a:off x="6975867" y="4936798"/>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grpSp>
        <p:cxnSp>
          <p:nvCxnSpPr>
            <p:cNvPr id="24" name="直接连接符 23">
              <a:extLst>
                <a:ext uri="{FF2B5EF4-FFF2-40B4-BE49-F238E27FC236}">
                  <a16:creationId xmlns:a16="http://schemas.microsoft.com/office/drawing/2014/main" id="{5966CD84-9708-4B65-B0DE-D5D8055AE198}"/>
                </a:ext>
              </a:extLst>
            </p:cNvPr>
            <p:cNvCxnSpPr>
              <a:cxnSpLocks/>
            </p:cNvCxnSpPr>
            <p:nvPr/>
          </p:nvCxnSpPr>
          <p:spPr>
            <a:xfrm>
              <a:off x="9336360" y="3335192"/>
              <a:ext cx="0" cy="51587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D3DA1AF4-0C05-47AC-A3CC-5C3DAED40417}"/>
                </a:ext>
              </a:extLst>
            </p:cNvPr>
            <p:cNvCxnSpPr>
              <a:cxnSpLocks/>
            </p:cNvCxnSpPr>
            <p:nvPr/>
          </p:nvCxnSpPr>
          <p:spPr>
            <a:xfrm>
              <a:off x="10128448" y="3335192"/>
              <a:ext cx="0" cy="51587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17E03411-15BD-4739-95C6-571A8679A034}"/>
                </a:ext>
              </a:extLst>
            </p:cNvPr>
            <p:cNvCxnSpPr>
              <a:cxnSpLocks/>
            </p:cNvCxnSpPr>
            <p:nvPr/>
          </p:nvCxnSpPr>
          <p:spPr>
            <a:xfrm>
              <a:off x="9336360" y="3789040"/>
              <a:ext cx="792088"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1ED469C-B1B8-4D77-844F-6A1E00205559}"/>
                </a:ext>
              </a:extLst>
            </p:cNvPr>
            <p:cNvSpPr txBox="1"/>
            <p:nvPr/>
          </p:nvSpPr>
          <p:spPr>
            <a:xfrm>
              <a:off x="9255350" y="3400313"/>
              <a:ext cx="954107" cy="369332"/>
            </a:xfrm>
            <a:prstGeom prst="rect">
              <a:avLst/>
            </a:prstGeom>
            <a:noFill/>
          </p:spPr>
          <p:txBody>
            <a:bodyPr wrap="none" rtlCol="0">
              <a:spAutoFit/>
            </a:bodyPr>
            <a:lstStyle/>
            <a:p>
              <a:r>
                <a:rPr lang="en-US" altLang="zh-CN" dirty="0">
                  <a:solidFill>
                    <a:srgbClr val="FF0000"/>
                  </a:solidFill>
                </a:rPr>
                <a:t>0.142m</a:t>
              </a:r>
              <a:endParaRPr lang="zh-CN" altLang="en-US" dirty="0">
                <a:solidFill>
                  <a:srgbClr val="FF0000"/>
                </a:solidFill>
              </a:endParaRPr>
            </a:p>
          </p:txBody>
        </p:sp>
      </p:grpSp>
      <p:graphicFrame>
        <p:nvGraphicFramePr>
          <p:cNvPr id="35" name="表格 34">
            <a:extLst>
              <a:ext uri="{FF2B5EF4-FFF2-40B4-BE49-F238E27FC236}">
                <a16:creationId xmlns:a16="http://schemas.microsoft.com/office/drawing/2014/main" id="{E84A830F-745F-463D-9717-3E81BBF17D6F}"/>
              </a:ext>
            </a:extLst>
          </p:cNvPr>
          <p:cNvGraphicFramePr>
            <a:graphicFrameLocks noGrp="1"/>
          </p:cNvGraphicFramePr>
          <p:nvPr/>
        </p:nvGraphicFramePr>
        <p:xfrm>
          <a:off x="579014" y="2629297"/>
          <a:ext cx="8229599" cy="3200400"/>
        </p:xfrm>
        <a:graphic>
          <a:graphicData uri="http://schemas.openxmlformats.org/drawingml/2006/table">
            <a:tbl>
              <a:tblPr firstRow="1" bandRow="1">
                <a:tableStyleId>{5C22544A-7EE6-4342-B048-85BDC9FD1C3A}</a:tableStyleId>
              </a:tblPr>
              <a:tblGrid>
                <a:gridCol w="905230">
                  <a:extLst>
                    <a:ext uri="{9D8B030D-6E8A-4147-A177-3AD203B41FA5}">
                      <a16:colId xmlns:a16="http://schemas.microsoft.com/office/drawing/2014/main" val="1663405367"/>
                    </a:ext>
                  </a:extLst>
                </a:gridCol>
                <a:gridCol w="905230">
                  <a:extLst>
                    <a:ext uri="{9D8B030D-6E8A-4147-A177-3AD203B41FA5}">
                      <a16:colId xmlns:a16="http://schemas.microsoft.com/office/drawing/2014/main" val="2733072973"/>
                    </a:ext>
                  </a:extLst>
                </a:gridCol>
                <a:gridCol w="1810459">
                  <a:extLst>
                    <a:ext uri="{9D8B030D-6E8A-4147-A177-3AD203B41FA5}">
                      <a16:colId xmlns:a16="http://schemas.microsoft.com/office/drawing/2014/main" val="20000"/>
                    </a:ext>
                  </a:extLst>
                </a:gridCol>
                <a:gridCol w="1748029">
                  <a:extLst>
                    <a:ext uri="{9D8B030D-6E8A-4147-A177-3AD203B41FA5}">
                      <a16:colId xmlns:a16="http://schemas.microsoft.com/office/drawing/2014/main" val="1284883733"/>
                    </a:ext>
                  </a:extLst>
                </a:gridCol>
                <a:gridCol w="1498311">
                  <a:extLst>
                    <a:ext uri="{9D8B030D-6E8A-4147-A177-3AD203B41FA5}">
                      <a16:colId xmlns:a16="http://schemas.microsoft.com/office/drawing/2014/main" val="20003"/>
                    </a:ext>
                  </a:extLst>
                </a:gridCol>
                <a:gridCol w="1362340">
                  <a:extLst>
                    <a:ext uri="{9D8B030D-6E8A-4147-A177-3AD203B41FA5}">
                      <a16:colId xmlns:a16="http://schemas.microsoft.com/office/drawing/2014/main" val="20004"/>
                    </a:ext>
                  </a:extLst>
                </a:gridCol>
              </a:tblGrid>
              <a:tr h="574317">
                <a:tc>
                  <a:txBody>
                    <a:bodyPr/>
                    <a:lstStyle/>
                    <a:p>
                      <a:pPr algn="ctr"/>
                      <a:endParaRPr lang="zh-CN" altLang="en-US" dirty="0"/>
                    </a:p>
                  </a:txBody>
                  <a:tcPr/>
                </a:tc>
                <a:tc>
                  <a:txBody>
                    <a:bodyPr/>
                    <a:lstStyle/>
                    <a:p>
                      <a:pPr algn="ctr"/>
                      <a:r>
                        <a:rPr lang="en-US" altLang="zh-CN" dirty="0"/>
                        <a:t>instrument</a:t>
                      </a:r>
                      <a:endParaRPr lang="zh-CN" altLang="en-US" dirty="0"/>
                    </a:p>
                  </a:txBody>
                  <a:tcPr/>
                </a:tc>
                <a:tc>
                  <a:txBody>
                    <a:bodyPr/>
                    <a:lstStyle/>
                    <a:p>
                      <a:pPr algn="ctr"/>
                      <a:r>
                        <a:rPr lang="en-US" altLang="zh-CN" dirty="0" err="1"/>
                        <a:t>Fiducializaton</a:t>
                      </a:r>
                      <a:r>
                        <a:rPr lang="en-US" altLang="zh-CN" dirty="0"/>
                        <a:t>/mm</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measurement/mm</a:t>
                      </a:r>
                      <a:endParaRPr lang="zh-CN" altLang="en-US" dirty="0"/>
                    </a:p>
                  </a:txBody>
                  <a:tcPr/>
                </a:tc>
                <a:tc>
                  <a:txBody>
                    <a:bodyPr/>
                    <a:lstStyle/>
                    <a:p>
                      <a:pPr algn="ctr"/>
                      <a:r>
                        <a:rPr lang="en-US" altLang="zh-CN" dirty="0"/>
                        <a:t>adjustment /mm</a:t>
                      </a:r>
                      <a:endParaRPr lang="zh-CN" altLang="en-US" dirty="0"/>
                    </a:p>
                  </a:txBody>
                  <a:tcPr/>
                </a:tc>
                <a:tc>
                  <a:txBody>
                    <a:bodyPr/>
                    <a:lstStyle/>
                    <a:p>
                      <a:pPr algn="ctr"/>
                      <a:r>
                        <a:rPr lang="en-US" altLang="zh-CN" dirty="0"/>
                        <a:t>Total/mm</a:t>
                      </a:r>
                    </a:p>
                  </a:txBody>
                  <a:tcPr/>
                </a:tc>
                <a:extLst>
                  <a:ext uri="{0D108BD9-81ED-4DB2-BD59-A6C34878D82A}">
                    <a16:rowId xmlns:a16="http://schemas.microsoft.com/office/drawing/2014/main" val="10000"/>
                  </a:ext>
                </a:extLst>
              </a:tr>
              <a:tr h="410226">
                <a:tc rowSpan="2">
                  <a:txBody>
                    <a:bodyPr/>
                    <a:lstStyle/>
                    <a:p>
                      <a:pPr algn="ctr"/>
                      <a:r>
                        <a:rPr lang="zh-CN" altLang="en-US" dirty="0"/>
                        <a:t>横向</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三坐标机标定</a:t>
                      </a:r>
                    </a:p>
                  </a:txBody>
                  <a:tcPr/>
                </a:tc>
                <a:tc>
                  <a:txBody>
                    <a:bodyPr/>
                    <a:lstStyle/>
                    <a:p>
                      <a:pPr algn="ctr"/>
                      <a:r>
                        <a:rPr lang="en-US" altLang="zh-CN" dirty="0"/>
                        <a:t>0.301</a:t>
                      </a:r>
                      <a:endParaRPr lang="zh-CN" altLang="en-US" dirty="0"/>
                    </a:p>
                  </a:txBody>
                  <a:tcPr/>
                </a:tc>
                <a:tc>
                  <a:txBody>
                    <a:bodyPr/>
                    <a:lstStyle/>
                    <a:p>
                      <a:pPr algn="ctr"/>
                      <a:r>
                        <a:rPr lang="en-US" altLang="zh-CN" dirty="0"/>
                        <a:t>0.05</a:t>
                      </a:r>
                      <a:endParaRPr lang="zh-CN" altLang="en-US" dirty="0"/>
                    </a:p>
                  </a:txBody>
                  <a:tcPr/>
                </a:tc>
                <a:tc>
                  <a:txBody>
                    <a:bodyPr/>
                    <a:lstStyle/>
                    <a:p>
                      <a:pPr algn="ctr"/>
                      <a:r>
                        <a:rPr lang="en-US" altLang="zh-CN" dirty="0"/>
                        <a:t>0.05</a:t>
                      </a:r>
                      <a:endParaRPr lang="zh-CN" altLang="en-US" dirty="0"/>
                    </a:p>
                  </a:txBody>
                  <a:tcPr/>
                </a:tc>
                <a:tc>
                  <a:txBody>
                    <a:bodyPr/>
                    <a:lstStyle/>
                    <a:p>
                      <a:pPr algn="ctr"/>
                      <a:r>
                        <a:rPr lang="en-US" altLang="zh-CN" b="1" dirty="0"/>
                        <a:t>0.309</a:t>
                      </a:r>
                      <a:endParaRPr lang="zh-CN" altLang="en-US" b="1" dirty="0"/>
                    </a:p>
                  </a:txBody>
                  <a:tcPr/>
                </a:tc>
                <a:extLst>
                  <a:ext uri="{0D108BD9-81ED-4DB2-BD59-A6C34878D82A}">
                    <a16:rowId xmlns:a16="http://schemas.microsoft.com/office/drawing/2014/main" val="10001"/>
                  </a:ext>
                </a:extLst>
              </a:tr>
              <a:tr h="410226">
                <a:tc v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跟踪仪标定</a:t>
                      </a:r>
                    </a:p>
                  </a:txBody>
                  <a:tcPr/>
                </a:tc>
                <a:tc>
                  <a:txBody>
                    <a:bodyPr/>
                    <a:lstStyle/>
                    <a:p>
                      <a:pPr algn="ctr"/>
                      <a:r>
                        <a:rPr lang="en-US" altLang="zh-CN" dirty="0"/>
                        <a:t>0.304</a:t>
                      </a:r>
                      <a:endParaRPr lang="zh-CN" altLang="en-US" dirty="0"/>
                    </a:p>
                  </a:txBody>
                  <a:tcPr/>
                </a:tc>
                <a:tc>
                  <a:txBody>
                    <a:bodyPr/>
                    <a:lstStyle/>
                    <a:p>
                      <a:pPr algn="ctr"/>
                      <a:r>
                        <a:rPr lang="en-US" altLang="zh-CN" dirty="0"/>
                        <a:t>0.05</a:t>
                      </a:r>
                      <a:endParaRPr lang="zh-CN" altLang="en-US" dirty="0"/>
                    </a:p>
                  </a:txBody>
                  <a:tcPr/>
                </a:tc>
                <a:tc>
                  <a:txBody>
                    <a:bodyPr/>
                    <a:lstStyle/>
                    <a:p>
                      <a:pPr algn="ctr"/>
                      <a:r>
                        <a:rPr lang="en-US" altLang="zh-CN" dirty="0"/>
                        <a:t>0.05</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t>0.312</a:t>
                      </a:r>
                      <a:endParaRPr lang="zh-CN" altLang="en-US" b="1" dirty="0"/>
                    </a:p>
                    <a:p>
                      <a:pPr algn="ctr"/>
                      <a:endParaRPr lang="zh-CN" altLang="en-US" b="1" dirty="0"/>
                    </a:p>
                  </a:txBody>
                  <a:tcPr/>
                </a:tc>
                <a:extLst>
                  <a:ext uri="{0D108BD9-81ED-4DB2-BD59-A6C34878D82A}">
                    <a16:rowId xmlns:a16="http://schemas.microsoft.com/office/drawing/2014/main" val="2364739224"/>
                  </a:ext>
                </a:extLst>
              </a:tr>
              <a:tr h="410226">
                <a:tc rowSpan="2">
                  <a:txBody>
                    <a:bodyPr/>
                    <a:lstStyle/>
                    <a:p>
                      <a:pPr algn="ctr"/>
                      <a:r>
                        <a:rPr lang="zh-CN" altLang="en-US" dirty="0"/>
                        <a:t>高程</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三坐标机标定</a:t>
                      </a:r>
                    </a:p>
                  </a:txBody>
                  <a:tcPr/>
                </a:tc>
                <a:tc>
                  <a:txBody>
                    <a:bodyPr/>
                    <a:lstStyle/>
                    <a:p>
                      <a:pPr algn="ctr"/>
                      <a:r>
                        <a:rPr lang="en-US" altLang="zh-CN" dirty="0"/>
                        <a:t>0.102</a:t>
                      </a:r>
                      <a:endParaRPr lang="zh-CN" altLang="en-US" dirty="0"/>
                    </a:p>
                  </a:txBody>
                  <a:tcPr/>
                </a:tc>
                <a:tc>
                  <a:txBody>
                    <a:bodyPr/>
                    <a:lstStyle/>
                    <a:p>
                      <a:pPr algn="ctr"/>
                      <a:r>
                        <a:rPr lang="en-US" altLang="zh-CN" dirty="0"/>
                        <a:t>0.05</a:t>
                      </a:r>
                      <a:endParaRPr lang="zh-CN" altLang="en-US" dirty="0"/>
                    </a:p>
                  </a:txBody>
                  <a:tcPr/>
                </a:tc>
                <a:tc>
                  <a:txBody>
                    <a:bodyPr/>
                    <a:lstStyle/>
                    <a:p>
                      <a:pPr algn="ctr"/>
                      <a:r>
                        <a:rPr lang="en-US" altLang="zh-CN" dirty="0"/>
                        <a:t>0.05</a:t>
                      </a:r>
                      <a:endParaRPr lang="zh-CN" altLang="en-US" dirty="0"/>
                    </a:p>
                  </a:txBody>
                  <a:tcPr/>
                </a:tc>
                <a:tc>
                  <a:txBody>
                    <a:bodyPr/>
                    <a:lstStyle/>
                    <a:p>
                      <a:pPr algn="ctr"/>
                      <a:r>
                        <a:rPr lang="en-US" altLang="zh-CN" b="1" dirty="0"/>
                        <a:t>0.124</a:t>
                      </a:r>
                      <a:endParaRPr lang="zh-CN" altLang="en-US" b="1" dirty="0"/>
                    </a:p>
                  </a:txBody>
                  <a:tcPr/>
                </a:tc>
                <a:extLst>
                  <a:ext uri="{0D108BD9-81ED-4DB2-BD59-A6C34878D82A}">
                    <a16:rowId xmlns:a16="http://schemas.microsoft.com/office/drawing/2014/main" val="3138015677"/>
                  </a:ext>
                </a:extLst>
              </a:tr>
              <a:tr h="410226">
                <a:tc v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跟踪仪标定</a:t>
                      </a:r>
                    </a:p>
                  </a:txBody>
                  <a:tcPr/>
                </a:tc>
                <a:tc>
                  <a:txBody>
                    <a:bodyPr/>
                    <a:lstStyle/>
                    <a:p>
                      <a:pPr algn="ctr"/>
                      <a:r>
                        <a:rPr lang="en-US" altLang="zh-CN" dirty="0"/>
                        <a:t>0.112</a:t>
                      </a:r>
                      <a:endParaRPr lang="zh-CN" altLang="en-US" dirty="0"/>
                    </a:p>
                  </a:txBody>
                  <a:tcPr/>
                </a:tc>
                <a:tc>
                  <a:txBody>
                    <a:bodyPr/>
                    <a:lstStyle/>
                    <a:p>
                      <a:pPr algn="ctr"/>
                      <a:r>
                        <a:rPr lang="en-US" altLang="zh-CN" dirty="0"/>
                        <a:t>0.05</a:t>
                      </a:r>
                      <a:endParaRPr lang="zh-CN" altLang="en-US" dirty="0"/>
                    </a:p>
                  </a:txBody>
                  <a:tcPr/>
                </a:tc>
                <a:tc>
                  <a:txBody>
                    <a:bodyPr/>
                    <a:lstStyle/>
                    <a:p>
                      <a:pPr algn="ctr"/>
                      <a:r>
                        <a:rPr lang="en-US" altLang="zh-CN" dirty="0"/>
                        <a:t>0.05</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t>0.132</a:t>
                      </a:r>
                      <a:endParaRPr lang="zh-CN" altLang="en-US" b="1" dirty="0"/>
                    </a:p>
                  </a:txBody>
                  <a:tcPr/>
                </a:tc>
                <a:extLst>
                  <a:ext uri="{0D108BD9-81ED-4DB2-BD59-A6C34878D82A}">
                    <a16:rowId xmlns:a16="http://schemas.microsoft.com/office/drawing/2014/main" val="3117583276"/>
                  </a:ext>
                </a:extLst>
              </a:tr>
            </a:tbl>
          </a:graphicData>
        </a:graphic>
      </p:graphicFrame>
      <p:sp>
        <p:nvSpPr>
          <p:cNvPr id="36" name="内容占位符 2">
            <a:extLst>
              <a:ext uri="{FF2B5EF4-FFF2-40B4-BE49-F238E27FC236}">
                <a16:creationId xmlns:a16="http://schemas.microsoft.com/office/drawing/2014/main" id="{17D28291-2E15-4C71-BC95-0FF6C66E87E2}"/>
              </a:ext>
            </a:extLst>
          </p:cNvPr>
          <p:cNvSpPr txBox="1">
            <a:spLocks/>
          </p:cNvSpPr>
          <p:nvPr/>
        </p:nvSpPr>
        <p:spPr bwMode="auto">
          <a:xfrm>
            <a:off x="1059570" y="829208"/>
            <a:ext cx="7214982"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0000"/>
              </a:buClr>
              <a:buSzPct val="75000"/>
              <a:buFont typeface="Wingdings" pitchFamily="2" charset="2"/>
              <a:buChar char="l"/>
            </a:pPr>
            <a:r>
              <a:rPr lang="zh-CN" altLang="en-US" sz="2400" dirty="0">
                <a:latin typeface="Times New Roman" pitchFamily="18" charset="0"/>
                <a:cs typeface="Times New Roman" pitchFamily="18" charset="0"/>
              </a:rPr>
              <a:t>增强器二六极组合磁铁在隧道中的安装准直误差</a:t>
            </a:r>
            <a:endParaRPr lang="en-US" altLang="zh-CN" sz="2400" dirty="0">
              <a:latin typeface="Times New Roman" pitchFamily="18" charset="0"/>
              <a:cs typeface="Times New Roman" pitchFamily="18" charset="0"/>
            </a:endParaRPr>
          </a:p>
          <a:p>
            <a:pPr marL="857250" lvl="1" indent="-457200">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影响磁铁在隧道中准直精度的因素有：磁铁标定误差、磁铁位置测量误差、准直调整偏差。</a:t>
            </a:r>
            <a:endParaRPr lang="en-US" altLang="zh-CN" sz="2000" dirty="0">
              <a:latin typeface="Times New Roman" pitchFamily="18" charset="0"/>
              <a:cs typeface="Times New Roman" pitchFamily="18" charset="0"/>
            </a:endParaRPr>
          </a:p>
        </p:txBody>
      </p:sp>
      <p:sp>
        <p:nvSpPr>
          <p:cNvPr id="39" name="内容占位符 2">
            <a:extLst>
              <a:ext uri="{FF2B5EF4-FFF2-40B4-BE49-F238E27FC236}">
                <a16:creationId xmlns:a16="http://schemas.microsoft.com/office/drawing/2014/main" id="{0DACFC8F-40FA-49C8-A56C-AB70B2BDEF48}"/>
              </a:ext>
            </a:extLst>
          </p:cNvPr>
          <p:cNvSpPr txBox="1">
            <a:spLocks/>
          </p:cNvSpPr>
          <p:nvPr/>
        </p:nvSpPr>
        <p:spPr bwMode="auto">
          <a:xfrm>
            <a:off x="1203894" y="1892271"/>
            <a:ext cx="6557094" cy="63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1" indent="-457200">
              <a:lnSpc>
                <a:spcPct val="150000"/>
              </a:lnSpc>
              <a:buClr>
                <a:srgbClr val="FF0000"/>
              </a:buClr>
              <a:buSzPct val="75000"/>
              <a:buFont typeface="+mj-lt"/>
              <a:buAutoNum type="arabicPeriod"/>
            </a:pPr>
            <a:r>
              <a:rPr lang="zh-CN" altLang="en-US" sz="2000" dirty="0">
                <a:latin typeface="Times New Roman" pitchFamily="18" charset="0"/>
                <a:cs typeface="Times New Roman" pitchFamily="18" charset="0"/>
              </a:rPr>
              <a:t>相邻磁铁间横向、高程准直精度</a:t>
            </a:r>
          </a:p>
        </p:txBody>
      </p:sp>
      <p:grpSp>
        <p:nvGrpSpPr>
          <p:cNvPr id="29" name="组合 28">
            <a:extLst>
              <a:ext uri="{FF2B5EF4-FFF2-40B4-BE49-F238E27FC236}">
                <a16:creationId xmlns:a16="http://schemas.microsoft.com/office/drawing/2014/main" id="{4C978761-370E-4525-AEF1-4DFF87A5AC8C}"/>
              </a:ext>
            </a:extLst>
          </p:cNvPr>
          <p:cNvGrpSpPr/>
          <p:nvPr/>
        </p:nvGrpSpPr>
        <p:grpSpPr>
          <a:xfrm rot="681398">
            <a:off x="9715858" y="3709359"/>
            <a:ext cx="1988879" cy="2120283"/>
            <a:chOff x="8964578" y="3561817"/>
            <a:chExt cx="1988879" cy="2120283"/>
          </a:xfrm>
        </p:grpSpPr>
        <p:grpSp>
          <p:nvGrpSpPr>
            <p:cNvPr id="5" name="组合 4">
              <a:extLst>
                <a:ext uri="{FF2B5EF4-FFF2-40B4-BE49-F238E27FC236}">
                  <a16:creationId xmlns:a16="http://schemas.microsoft.com/office/drawing/2014/main" id="{41183337-E938-4A5F-A723-B3A8BCD6DEB7}"/>
                </a:ext>
              </a:extLst>
            </p:cNvPr>
            <p:cNvGrpSpPr/>
            <p:nvPr/>
          </p:nvGrpSpPr>
          <p:grpSpPr>
            <a:xfrm rot="20881188">
              <a:off x="8964578" y="3687388"/>
              <a:ext cx="1988879" cy="1252266"/>
              <a:chOff x="9056867" y="4748409"/>
              <a:chExt cx="2207326" cy="1353271"/>
            </a:xfrm>
          </p:grpSpPr>
          <p:cxnSp>
            <p:nvCxnSpPr>
              <p:cNvPr id="22" name="直接连接符 21">
                <a:extLst>
                  <a:ext uri="{FF2B5EF4-FFF2-40B4-BE49-F238E27FC236}">
                    <a16:creationId xmlns:a16="http://schemas.microsoft.com/office/drawing/2014/main" id="{94281C5F-1360-4CC5-BF44-A583A05A4C8C}"/>
                  </a:ext>
                </a:extLst>
              </p:cNvPr>
              <p:cNvCxnSpPr/>
              <p:nvPr/>
            </p:nvCxnSpPr>
            <p:spPr>
              <a:xfrm>
                <a:off x="9056867" y="6101680"/>
                <a:ext cx="2207326" cy="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70517AEC-9317-4A02-9B02-3B31B083C495}"/>
                  </a:ext>
                </a:extLst>
              </p:cNvPr>
              <p:cNvCxnSpPr/>
              <p:nvPr/>
            </p:nvCxnSpPr>
            <p:spPr>
              <a:xfrm flipV="1">
                <a:off x="10160530" y="4748409"/>
                <a:ext cx="0" cy="1353271"/>
              </a:xfrm>
              <a:prstGeom prst="straightConnector1">
                <a:avLst/>
              </a:prstGeom>
              <a:ln w="2540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grpSp>
        <p:sp>
          <p:nvSpPr>
            <p:cNvPr id="32" name="文本框 31">
              <a:extLst>
                <a:ext uri="{FF2B5EF4-FFF2-40B4-BE49-F238E27FC236}">
                  <a16:creationId xmlns:a16="http://schemas.microsoft.com/office/drawing/2014/main" id="{A3F47F9B-01E4-4333-B583-C22639652645}"/>
                </a:ext>
              </a:extLst>
            </p:cNvPr>
            <p:cNvSpPr txBox="1"/>
            <p:nvPr/>
          </p:nvSpPr>
          <p:spPr>
            <a:xfrm rot="20821135">
              <a:off x="9866368" y="3561817"/>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sp>
          <p:nvSpPr>
            <p:cNvPr id="40" name="矩形 39">
              <a:extLst>
                <a:ext uri="{FF2B5EF4-FFF2-40B4-BE49-F238E27FC236}">
                  <a16:creationId xmlns:a16="http://schemas.microsoft.com/office/drawing/2014/main" id="{E4E43C16-9EDE-4619-B1B2-78458BB684F7}"/>
                </a:ext>
              </a:extLst>
            </p:cNvPr>
            <p:cNvSpPr/>
            <p:nvPr/>
          </p:nvSpPr>
          <p:spPr>
            <a:xfrm rot="20860546">
              <a:off x="9715581" y="4169932"/>
              <a:ext cx="791852" cy="1512168"/>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68BFEEB9-C3F9-4588-AE09-89746DD92F2E}"/>
                </a:ext>
              </a:extLst>
            </p:cNvPr>
            <p:cNvSpPr txBox="1"/>
            <p:nvPr/>
          </p:nvSpPr>
          <p:spPr>
            <a:xfrm rot="20918602">
              <a:off x="9074955" y="5081720"/>
              <a:ext cx="338554"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grpSp>
      <p:grpSp>
        <p:nvGrpSpPr>
          <p:cNvPr id="44" name="组合 43">
            <a:extLst>
              <a:ext uri="{FF2B5EF4-FFF2-40B4-BE49-F238E27FC236}">
                <a16:creationId xmlns:a16="http://schemas.microsoft.com/office/drawing/2014/main" id="{2709350D-CF47-4F40-B71F-471F906B0468}"/>
              </a:ext>
            </a:extLst>
          </p:cNvPr>
          <p:cNvGrpSpPr/>
          <p:nvPr/>
        </p:nvGrpSpPr>
        <p:grpSpPr>
          <a:xfrm rot="20744012">
            <a:off x="9490756" y="4024528"/>
            <a:ext cx="2034895" cy="2078493"/>
            <a:chOff x="8051592" y="4413711"/>
            <a:chExt cx="2034895" cy="2078493"/>
          </a:xfrm>
        </p:grpSpPr>
        <p:grpSp>
          <p:nvGrpSpPr>
            <p:cNvPr id="11" name="组合 10">
              <a:extLst>
                <a:ext uri="{FF2B5EF4-FFF2-40B4-BE49-F238E27FC236}">
                  <a16:creationId xmlns:a16="http://schemas.microsoft.com/office/drawing/2014/main" id="{961B8EC8-E031-43DA-A229-BC0F8C7F5DD3}"/>
                </a:ext>
              </a:extLst>
            </p:cNvPr>
            <p:cNvGrpSpPr/>
            <p:nvPr/>
          </p:nvGrpSpPr>
          <p:grpSpPr>
            <a:xfrm>
              <a:off x="8097608" y="4483854"/>
              <a:ext cx="1988879" cy="2008350"/>
              <a:chOff x="9547463" y="4673388"/>
              <a:chExt cx="1988879" cy="2008350"/>
            </a:xfrm>
          </p:grpSpPr>
          <p:grpSp>
            <p:nvGrpSpPr>
              <p:cNvPr id="8" name="组合 7">
                <a:extLst>
                  <a:ext uri="{FF2B5EF4-FFF2-40B4-BE49-F238E27FC236}">
                    <a16:creationId xmlns:a16="http://schemas.microsoft.com/office/drawing/2014/main" id="{BDB6BB70-86F0-4A81-82DF-58F0FCF2ED0C}"/>
                  </a:ext>
                </a:extLst>
              </p:cNvPr>
              <p:cNvGrpSpPr/>
              <p:nvPr/>
            </p:nvGrpSpPr>
            <p:grpSpPr>
              <a:xfrm>
                <a:off x="9547463" y="4673388"/>
                <a:ext cx="1988879" cy="1252266"/>
                <a:chOff x="9274828" y="3654387"/>
                <a:chExt cx="1988879" cy="1252266"/>
              </a:xfrm>
            </p:grpSpPr>
            <p:cxnSp>
              <p:nvCxnSpPr>
                <p:cNvPr id="4" name="直接连接符 3">
                  <a:extLst>
                    <a:ext uri="{FF2B5EF4-FFF2-40B4-BE49-F238E27FC236}">
                      <a16:creationId xmlns:a16="http://schemas.microsoft.com/office/drawing/2014/main" id="{AD546D46-7EB8-4C5A-93C7-A3F8617ACF22}"/>
                    </a:ext>
                  </a:extLst>
                </p:cNvPr>
                <p:cNvCxnSpPr/>
                <p:nvPr/>
              </p:nvCxnSpPr>
              <p:spPr>
                <a:xfrm>
                  <a:off x="9274828" y="4906653"/>
                  <a:ext cx="198887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B6D151D9-E50B-440F-98F9-5FE437FF88A7}"/>
                    </a:ext>
                  </a:extLst>
                </p:cNvPr>
                <p:cNvCxnSpPr/>
                <p:nvPr/>
              </p:nvCxnSpPr>
              <p:spPr>
                <a:xfrm flipV="1">
                  <a:off x="10269267" y="3654387"/>
                  <a:ext cx="0" cy="12522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矩形 8">
                <a:extLst>
                  <a:ext uri="{FF2B5EF4-FFF2-40B4-BE49-F238E27FC236}">
                    <a16:creationId xmlns:a16="http://schemas.microsoft.com/office/drawing/2014/main" id="{1CECD9CA-1D77-4332-B4D7-5BF9A8302C73}"/>
                  </a:ext>
                </a:extLst>
              </p:cNvPr>
              <p:cNvSpPr/>
              <p:nvPr/>
            </p:nvSpPr>
            <p:spPr>
              <a:xfrm>
                <a:off x="10145977" y="5169570"/>
                <a:ext cx="791852" cy="1512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文本框 41">
              <a:extLst>
                <a:ext uri="{FF2B5EF4-FFF2-40B4-BE49-F238E27FC236}">
                  <a16:creationId xmlns:a16="http://schemas.microsoft.com/office/drawing/2014/main" id="{56AF2A9F-1C92-4F75-B023-0346C572AD54}"/>
                </a:ext>
              </a:extLst>
            </p:cNvPr>
            <p:cNvSpPr txBox="1"/>
            <p:nvPr/>
          </p:nvSpPr>
          <p:spPr>
            <a:xfrm>
              <a:off x="9162244" y="4413711"/>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sp>
          <p:nvSpPr>
            <p:cNvPr id="43" name="文本框 42">
              <a:extLst>
                <a:ext uri="{FF2B5EF4-FFF2-40B4-BE49-F238E27FC236}">
                  <a16:creationId xmlns:a16="http://schemas.microsoft.com/office/drawing/2014/main" id="{43C4D252-35E0-4015-A45D-E97B05562D07}"/>
                </a:ext>
              </a:extLst>
            </p:cNvPr>
            <p:cNvSpPr txBox="1"/>
            <p:nvPr/>
          </p:nvSpPr>
          <p:spPr>
            <a:xfrm>
              <a:off x="8051592" y="5703268"/>
              <a:ext cx="338554"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grpSp>
      <p:sp>
        <p:nvSpPr>
          <p:cNvPr id="45" name="文本框 44">
            <a:extLst>
              <a:ext uri="{FF2B5EF4-FFF2-40B4-BE49-F238E27FC236}">
                <a16:creationId xmlns:a16="http://schemas.microsoft.com/office/drawing/2014/main" id="{7A538943-FA75-4C19-89CC-49A7FC302369}"/>
              </a:ext>
            </a:extLst>
          </p:cNvPr>
          <p:cNvSpPr txBox="1"/>
          <p:nvPr/>
        </p:nvSpPr>
        <p:spPr>
          <a:xfrm>
            <a:off x="9374415" y="4445508"/>
            <a:ext cx="656195" cy="646331"/>
          </a:xfrm>
          <a:prstGeom prst="rect">
            <a:avLst/>
          </a:prstGeom>
          <a:noFill/>
        </p:spPr>
        <p:txBody>
          <a:bodyPr wrap="square" rtlCol="0">
            <a:spAutoFit/>
          </a:bodyPr>
          <a:lstStyle/>
          <a:p>
            <a:r>
              <a:rPr lang="zh-CN" altLang="en-US" dirty="0"/>
              <a:t>实际位置</a:t>
            </a:r>
          </a:p>
        </p:txBody>
      </p:sp>
      <p:sp>
        <p:nvSpPr>
          <p:cNvPr id="46" name="文本框 45">
            <a:extLst>
              <a:ext uri="{FF2B5EF4-FFF2-40B4-BE49-F238E27FC236}">
                <a16:creationId xmlns:a16="http://schemas.microsoft.com/office/drawing/2014/main" id="{469CB41E-2B4F-40B1-B6A0-DBCEB57766EB}"/>
              </a:ext>
            </a:extLst>
          </p:cNvPr>
          <p:cNvSpPr txBox="1"/>
          <p:nvPr/>
        </p:nvSpPr>
        <p:spPr>
          <a:xfrm>
            <a:off x="11159136" y="3892874"/>
            <a:ext cx="656195" cy="646331"/>
          </a:xfrm>
          <a:prstGeom prst="rect">
            <a:avLst/>
          </a:prstGeom>
          <a:noFill/>
        </p:spPr>
        <p:txBody>
          <a:bodyPr wrap="square" rtlCol="0">
            <a:spAutoFit/>
          </a:bodyPr>
          <a:lstStyle/>
          <a:p>
            <a:r>
              <a:rPr lang="zh-CN" altLang="en-US" dirty="0"/>
              <a:t>理论位置</a:t>
            </a:r>
          </a:p>
        </p:txBody>
      </p:sp>
    </p:spTree>
    <p:extLst>
      <p:ext uri="{BB962C8B-B14F-4D97-AF65-F5344CB8AC3E}">
        <p14:creationId xmlns:p14="http://schemas.microsoft.com/office/powerpoint/2010/main" val="2967710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DF4CC-D058-A3C5-6C6E-78128422BA6A}"/>
            </a:ext>
          </a:extLst>
        </p:cNvPr>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4C3D8CA4-453A-6155-72CE-2F0DA869D808}"/>
              </a:ext>
            </a:extLst>
          </p:cNvPr>
          <p:cNvCxnSpPr/>
          <p:nvPr/>
        </p:nvCxnSpPr>
        <p:spPr>
          <a:xfrm>
            <a:off x="1523999" y="764704"/>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C63FC9B3-68CC-99CC-A778-A1669A69C188}"/>
              </a:ext>
            </a:extLst>
          </p:cNvPr>
          <p:cNvSpPr>
            <a:spLocks noGrp="1"/>
          </p:cNvSpPr>
          <p:nvPr>
            <p:ph type="sldNum" sz="quarter" idx="12"/>
          </p:nvPr>
        </p:nvSpPr>
        <p:spPr/>
        <p:txBody>
          <a:bodyPr/>
          <a:lstStyle/>
          <a:p>
            <a:pPr>
              <a:defRPr/>
            </a:pPr>
            <a:fld id="{04BEEA27-C98A-4D6E-B88E-6F0045E4FB59}" type="slidenum">
              <a:rPr lang="zh-CN" altLang="en-US" smtClean="0"/>
              <a:pPr>
                <a:defRPr/>
              </a:pPr>
              <a:t>26</a:t>
            </a:fld>
            <a:endParaRPr lang="zh-CN" altLang="en-US"/>
          </a:p>
        </p:txBody>
      </p:sp>
      <p:sp>
        <p:nvSpPr>
          <p:cNvPr id="6" name="内容占位符 2">
            <a:extLst>
              <a:ext uri="{FF2B5EF4-FFF2-40B4-BE49-F238E27FC236}">
                <a16:creationId xmlns:a16="http://schemas.microsoft.com/office/drawing/2014/main" id="{F45B128E-F99F-4A8D-BB68-AACEC316A09B}"/>
              </a:ext>
            </a:extLst>
          </p:cNvPr>
          <p:cNvSpPr>
            <a:spLocks noGrp="1"/>
          </p:cNvSpPr>
          <p:nvPr>
            <p:ph idx="1"/>
          </p:nvPr>
        </p:nvSpPr>
        <p:spPr>
          <a:xfrm>
            <a:off x="1557601" y="908722"/>
            <a:ext cx="6441074" cy="5040555"/>
          </a:xfrm>
        </p:spPr>
        <p:txBody>
          <a:bodyPr>
            <a:noAutofit/>
          </a:bodyPr>
          <a:lstStyle/>
          <a:p>
            <a:pPr marL="457200" indent="-457200">
              <a:lnSpc>
                <a:spcPct val="150000"/>
              </a:lnSpc>
              <a:buClr>
                <a:srgbClr val="FF0000"/>
              </a:buClr>
              <a:buSzPct val="75000"/>
              <a:buFont typeface="+mj-lt"/>
              <a:buAutoNum type="arabicPeriod" startAt="2"/>
            </a:pPr>
            <a:r>
              <a:rPr lang="zh-CN" altLang="en-US" sz="2400" dirty="0">
                <a:latin typeface="Times New Roman" pitchFamily="18" charset="0"/>
                <a:cs typeface="Times New Roman" pitchFamily="18" charset="0"/>
              </a:rPr>
              <a:t>磁铁滚动角准直精度</a:t>
            </a:r>
            <a:r>
              <a:rPr lang="en-US" altLang="zh-CN" sz="2400" dirty="0">
                <a:latin typeface="Times New Roman" pitchFamily="18" charset="0"/>
                <a:cs typeface="Times New Roman" pitchFamily="18" charset="0"/>
              </a:rPr>
              <a:t>:</a:t>
            </a:r>
          </a:p>
          <a:p>
            <a:pPr marL="857250" lvl="1" indent="-457200">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隧道中准直：磁铁横向两靶标点跟踪仪高差测量精度</a:t>
            </a:r>
            <a:r>
              <a:rPr lang="en-US" altLang="zh-CN" sz="2000" dirty="0">
                <a:latin typeface="Times New Roman" pitchFamily="18" charset="0"/>
                <a:cs typeface="Times New Roman" pitchFamily="18" charset="0"/>
              </a:rPr>
              <a:t>0.05mm</a:t>
            </a:r>
            <a:r>
              <a:rPr lang="zh-CN" altLang="en-US" sz="2000" dirty="0">
                <a:latin typeface="Times New Roman" pitchFamily="18" charset="0"/>
                <a:cs typeface="Times New Roman" pitchFamily="18" charset="0"/>
              </a:rPr>
              <a:t>，磁铁横向两靶标点高程调整偏差</a:t>
            </a:r>
            <a:r>
              <a:rPr lang="en-US" altLang="zh-CN" sz="2000" dirty="0">
                <a:latin typeface="Times New Roman" pitchFamily="18" charset="0"/>
                <a:cs typeface="Times New Roman" pitchFamily="18" charset="0"/>
              </a:rPr>
              <a:t>0.05mm</a:t>
            </a:r>
            <a:r>
              <a:rPr lang="zh-CN" altLang="en-US" sz="2000" dirty="0">
                <a:latin typeface="Times New Roman" pitchFamily="18" charset="0"/>
                <a:cs typeface="Times New Roman" pitchFamily="18" charset="0"/>
              </a:rPr>
              <a:t>。则该两点高差中误差</a:t>
            </a:r>
            <a:r>
              <a:rPr lang="en-US" altLang="zh-CN" sz="2000" dirty="0">
                <a:latin typeface="Times New Roman" pitchFamily="18" charset="0"/>
                <a:cs typeface="Times New Roman" pitchFamily="18" charset="0"/>
              </a:rPr>
              <a:t>0.071mm</a:t>
            </a:r>
            <a:r>
              <a:rPr lang="zh-CN" altLang="en-US" sz="2000" dirty="0">
                <a:latin typeface="Times New Roman" pitchFamily="18" charset="0"/>
                <a:cs typeface="Times New Roman" pitchFamily="18" charset="0"/>
              </a:rPr>
              <a:t>。由此造成滚动角中误差：</a:t>
            </a:r>
            <a:r>
              <a:rPr lang="en-US" altLang="zh-CN" sz="2000" dirty="0">
                <a:latin typeface="Times New Roman" pitchFamily="18" charset="0"/>
                <a:cs typeface="Times New Roman" pitchFamily="18" charset="0"/>
              </a:rPr>
              <a:t>0.071/0.28=0.254mrad</a:t>
            </a:r>
            <a:r>
              <a:rPr lang="zh-CN" altLang="en-US" sz="2000" dirty="0">
                <a:latin typeface="Times New Roman" pitchFamily="18" charset="0"/>
                <a:cs typeface="Times New Roman" pitchFamily="18" charset="0"/>
              </a:rPr>
              <a:t>。</a:t>
            </a:r>
          </a:p>
          <a:p>
            <a:pPr marL="857250" lvl="1" indent="-457200">
              <a:lnSpc>
                <a:spcPct val="150000"/>
              </a:lnSpc>
              <a:buClr>
                <a:srgbClr val="FF0000"/>
              </a:buClr>
              <a:buSzPct val="75000"/>
              <a:buFont typeface="Wingdings" panose="05000000000000000000" pitchFamily="2" charset="2"/>
              <a:buChar char="Ø"/>
            </a:pPr>
            <a:r>
              <a:rPr lang="zh-CN" altLang="en-US" sz="2000" b="1" dirty="0">
                <a:latin typeface="Times New Roman" pitchFamily="18" charset="0"/>
                <a:cs typeface="Times New Roman" pitchFamily="18" charset="0"/>
              </a:rPr>
              <a:t>磁铁滚动角准直误差（标定</a:t>
            </a:r>
            <a:r>
              <a:rPr lang="en-US" altLang="zh-CN" sz="2000" b="1" dirty="0">
                <a:latin typeface="Times New Roman" pitchFamily="18" charset="0"/>
                <a:cs typeface="Times New Roman" pitchFamily="18" charset="0"/>
              </a:rPr>
              <a:t>+</a:t>
            </a:r>
            <a:r>
              <a:rPr lang="zh-CN" altLang="en-US" sz="2000" b="1" dirty="0">
                <a:latin typeface="Times New Roman" pitchFamily="18" charset="0"/>
                <a:cs typeface="Times New Roman" pitchFamily="18" charset="0"/>
              </a:rPr>
              <a:t>隧道准直）</a:t>
            </a:r>
          </a:p>
          <a:p>
            <a:pPr marL="1257300" lvl="2" indent="-457200">
              <a:lnSpc>
                <a:spcPct val="150000"/>
              </a:lnSpc>
              <a:buClr>
                <a:srgbClr val="FF0000"/>
              </a:buClr>
              <a:buSzPct val="75000"/>
              <a:buFont typeface="+mj-ea"/>
              <a:buAutoNum type="circleNumDbPlain"/>
            </a:pPr>
            <a:r>
              <a:rPr lang="zh-CN" altLang="en-US" sz="2000" dirty="0">
                <a:latin typeface="Times New Roman" pitchFamily="18" charset="0"/>
                <a:cs typeface="Times New Roman" pitchFamily="18" charset="0"/>
              </a:rPr>
              <a:t>三坐标机标定滚动角情况</a:t>
            </a:r>
            <a:r>
              <a:rPr lang="en-US" altLang="zh-CN" sz="2000" dirty="0">
                <a:latin typeface="Times New Roman" pitchFamily="18" charset="0"/>
                <a:cs typeface="Times New Roman" pitchFamily="18" charset="0"/>
              </a:rPr>
              <a:t>:</a:t>
            </a:r>
          </a:p>
          <a:p>
            <a:pPr marL="1257300" lvl="2" indent="-457200">
              <a:lnSpc>
                <a:spcPct val="150000"/>
              </a:lnSpc>
              <a:buClr>
                <a:srgbClr val="FF0000"/>
              </a:buClr>
              <a:buSzPct val="75000"/>
              <a:buFont typeface="+mj-ea"/>
              <a:buAutoNum type="circleNumDbPlain"/>
            </a:pPr>
            <a:r>
              <a:rPr lang="zh-CN" altLang="en-US" sz="2000" dirty="0">
                <a:latin typeface="Times New Roman" pitchFamily="18" charset="0"/>
                <a:cs typeface="Times New Roman" pitchFamily="18" charset="0"/>
              </a:rPr>
              <a:t>跟踪仪标定滚动角情况</a:t>
            </a:r>
            <a:r>
              <a:rPr lang="en-US" altLang="zh-CN" sz="2000" dirty="0">
                <a:latin typeface="Times New Roman" pitchFamily="18" charset="0"/>
                <a:cs typeface="Times New Roman" pitchFamily="18" charset="0"/>
              </a:rPr>
              <a:t>:</a:t>
            </a:r>
          </a:p>
          <a:p>
            <a:pPr marL="857250" lvl="1" indent="-457200">
              <a:lnSpc>
                <a:spcPct val="150000"/>
              </a:lnSpc>
              <a:buClr>
                <a:srgbClr val="FF0000"/>
              </a:buClr>
              <a:buSzPct val="75000"/>
              <a:buFont typeface="Wingdings" panose="05000000000000000000" pitchFamily="2" charset="2"/>
              <a:buChar char="Ø"/>
            </a:pPr>
            <a:endParaRPr lang="en-US" altLang="zh-CN" sz="2000" dirty="0">
              <a:latin typeface="Times New Roman" pitchFamily="18" charset="0"/>
              <a:cs typeface="Times New Roman" pitchFamily="18" charset="0"/>
            </a:endParaRPr>
          </a:p>
        </p:txBody>
      </p:sp>
      <p:grpSp>
        <p:nvGrpSpPr>
          <p:cNvPr id="13" name="组合 12">
            <a:extLst>
              <a:ext uri="{FF2B5EF4-FFF2-40B4-BE49-F238E27FC236}">
                <a16:creationId xmlns:a16="http://schemas.microsoft.com/office/drawing/2014/main" id="{4C086B85-4603-48EC-BA0E-599D1CE7E7D5}"/>
              </a:ext>
            </a:extLst>
          </p:cNvPr>
          <p:cNvGrpSpPr/>
          <p:nvPr/>
        </p:nvGrpSpPr>
        <p:grpSpPr>
          <a:xfrm>
            <a:off x="9395962" y="865739"/>
            <a:ext cx="2476873" cy="3495233"/>
            <a:chOff x="9326630" y="593362"/>
            <a:chExt cx="2476873" cy="3495233"/>
          </a:xfrm>
        </p:grpSpPr>
        <p:grpSp>
          <p:nvGrpSpPr>
            <p:cNvPr id="14" name="组合 13">
              <a:extLst>
                <a:ext uri="{FF2B5EF4-FFF2-40B4-BE49-F238E27FC236}">
                  <a16:creationId xmlns:a16="http://schemas.microsoft.com/office/drawing/2014/main" id="{A51970C9-5287-4F05-9F36-5647EE4F1EA0}"/>
                </a:ext>
              </a:extLst>
            </p:cNvPr>
            <p:cNvGrpSpPr/>
            <p:nvPr/>
          </p:nvGrpSpPr>
          <p:grpSpPr>
            <a:xfrm>
              <a:off x="9326630" y="593362"/>
              <a:ext cx="2357925" cy="3495233"/>
              <a:chOff x="8472264" y="1052736"/>
              <a:chExt cx="2844800" cy="4347905"/>
            </a:xfrm>
          </p:grpSpPr>
          <p:pic>
            <p:nvPicPr>
              <p:cNvPr id="22" name="图片 21">
                <a:extLst>
                  <a:ext uri="{FF2B5EF4-FFF2-40B4-BE49-F238E27FC236}">
                    <a16:creationId xmlns:a16="http://schemas.microsoft.com/office/drawing/2014/main" id="{10FED929-4F59-477A-A16E-A9D98B3A36C1}"/>
                  </a:ext>
                </a:extLst>
              </p:cNvPr>
              <p:cNvPicPr>
                <a:picLocks noChangeAspect="1"/>
              </p:cNvPicPr>
              <p:nvPr/>
            </p:nvPicPr>
            <p:blipFill>
              <a:blip r:embed="rId2"/>
              <a:stretch>
                <a:fillRect/>
              </a:stretch>
            </p:blipFill>
            <p:spPr>
              <a:xfrm>
                <a:off x="8472264" y="1052736"/>
                <a:ext cx="2844800" cy="4347905"/>
              </a:xfrm>
              <a:prstGeom prst="rect">
                <a:avLst/>
              </a:prstGeom>
            </p:spPr>
          </p:pic>
          <p:cxnSp>
            <p:nvCxnSpPr>
              <p:cNvPr id="23" name="直接连接符 22">
                <a:extLst>
                  <a:ext uri="{FF2B5EF4-FFF2-40B4-BE49-F238E27FC236}">
                    <a16:creationId xmlns:a16="http://schemas.microsoft.com/office/drawing/2014/main" id="{26CA20BC-1DE2-48EE-9716-2A3021ED850F}"/>
                  </a:ext>
                </a:extLst>
              </p:cNvPr>
              <p:cNvCxnSpPr/>
              <p:nvPr/>
            </p:nvCxnSpPr>
            <p:spPr>
              <a:xfrm>
                <a:off x="8976320" y="2132856"/>
                <a:ext cx="0" cy="64807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4BBDF5E2-EF15-400A-A365-CE15FC095C8A}"/>
                  </a:ext>
                </a:extLst>
              </p:cNvPr>
              <p:cNvCxnSpPr/>
              <p:nvPr/>
            </p:nvCxnSpPr>
            <p:spPr>
              <a:xfrm>
                <a:off x="10597779" y="2132856"/>
                <a:ext cx="0" cy="64807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841DDE41-76BB-43D5-8255-7116B25C5686}"/>
                  </a:ext>
                </a:extLst>
              </p:cNvPr>
              <p:cNvCxnSpPr>
                <a:cxnSpLocks/>
              </p:cNvCxnSpPr>
              <p:nvPr/>
            </p:nvCxnSpPr>
            <p:spPr>
              <a:xfrm>
                <a:off x="8976320" y="2204864"/>
                <a:ext cx="1621459"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AC2BF8C4-FADD-472F-97BA-FFDFDB268A49}"/>
                  </a:ext>
                </a:extLst>
              </p:cNvPr>
              <p:cNvSpPr txBox="1"/>
              <p:nvPr/>
            </p:nvSpPr>
            <p:spPr>
              <a:xfrm>
                <a:off x="9263339" y="1843732"/>
                <a:ext cx="825867" cy="369332"/>
              </a:xfrm>
              <a:prstGeom prst="rect">
                <a:avLst/>
              </a:prstGeom>
              <a:noFill/>
            </p:spPr>
            <p:txBody>
              <a:bodyPr wrap="none" rtlCol="0">
                <a:spAutoFit/>
              </a:bodyPr>
              <a:lstStyle/>
              <a:p>
                <a:r>
                  <a:rPr lang="en-US" altLang="zh-CN" dirty="0">
                    <a:solidFill>
                      <a:srgbClr val="FF0000"/>
                    </a:solidFill>
                  </a:rPr>
                  <a:t>0.28m</a:t>
                </a:r>
                <a:endParaRPr lang="zh-CN" altLang="en-US" dirty="0">
                  <a:solidFill>
                    <a:srgbClr val="FF0000"/>
                  </a:solidFill>
                </a:endParaRPr>
              </a:p>
            </p:txBody>
          </p:sp>
        </p:grpSp>
        <p:grpSp>
          <p:nvGrpSpPr>
            <p:cNvPr id="16" name="组合 15">
              <a:extLst>
                <a:ext uri="{FF2B5EF4-FFF2-40B4-BE49-F238E27FC236}">
                  <a16:creationId xmlns:a16="http://schemas.microsoft.com/office/drawing/2014/main" id="{5D592957-D32D-4FB8-A534-5C1CEB3D13BC}"/>
                </a:ext>
              </a:extLst>
            </p:cNvPr>
            <p:cNvGrpSpPr/>
            <p:nvPr/>
          </p:nvGrpSpPr>
          <p:grpSpPr>
            <a:xfrm>
              <a:off x="10120803" y="1558984"/>
              <a:ext cx="1682700" cy="1124751"/>
              <a:chOff x="7429524" y="140577"/>
              <a:chExt cx="1682700" cy="1124751"/>
            </a:xfrm>
          </p:grpSpPr>
          <p:sp>
            <p:nvSpPr>
              <p:cNvPr id="17" name="文本框 16">
                <a:extLst>
                  <a:ext uri="{FF2B5EF4-FFF2-40B4-BE49-F238E27FC236}">
                    <a16:creationId xmlns:a16="http://schemas.microsoft.com/office/drawing/2014/main" id="{4DD013A3-CB26-4313-AD0B-CE373121EB17}"/>
                  </a:ext>
                </a:extLst>
              </p:cNvPr>
              <p:cNvSpPr txBox="1"/>
              <p:nvPr/>
            </p:nvSpPr>
            <p:spPr>
              <a:xfrm>
                <a:off x="7764722" y="140577"/>
                <a:ext cx="312684" cy="302885"/>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18" name="文本框 17">
                <a:extLst>
                  <a:ext uri="{FF2B5EF4-FFF2-40B4-BE49-F238E27FC236}">
                    <a16:creationId xmlns:a16="http://schemas.microsoft.com/office/drawing/2014/main" id="{5A87F4C2-41AE-407B-8D98-898C0814FEF5}"/>
                  </a:ext>
                </a:extLst>
              </p:cNvPr>
              <p:cNvSpPr txBox="1"/>
              <p:nvPr/>
            </p:nvSpPr>
            <p:spPr>
              <a:xfrm>
                <a:off x="8799540" y="962443"/>
                <a:ext cx="312684" cy="302885"/>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cxnSp>
            <p:nvCxnSpPr>
              <p:cNvPr id="19" name="直接箭头连接符 18">
                <a:extLst>
                  <a:ext uri="{FF2B5EF4-FFF2-40B4-BE49-F238E27FC236}">
                    <a16:creationId xmlns:a16="http://schemas.microsoft.com/office/drawing/2014/main" id="{A8999211-A03F-4557-A8DB-AC7C1B272A8A}"/>
                  </a:ext>
                </a:extLst>
              </p:cNvPr>
              <p:cNvCxnSpPr>
                <a:cxnSpLocks/>
              </p:cNvCxnSpPr>
              <p:nvPr/>
            </p:nvCxnSpPr>
            <p:spPr>
              <a:xfrm flipV="1">
                <a:off x="7730364" y="250435"/>
                <a:ext cx="0" cy="8665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64BD44BF-69A9-4DFB-B961-AFE970FCDBFF}"/>
                  </a:ext>
                </a:extLst>
              </p:cNvPr>
              <p:cNvCxnSpPr>
                <a:cxnSpLocks/>
              </p:cNvCxnSpPr>
              <p:nvPr/>
            </p:nvCxnSpPr>
            <p:spPr>
              <a:xfrm>
                <a:off x="7720657" y="1117006"/>
                <a:ext cx="105634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023049E8-8177-4190-8CBE-800BA6850BE3}"/>
                  </a:ext>
                </a:extLst>
              </p:cNvPr>
              <p:cNvSpPr txBox="1"/>
              <p:nvPr/>
            </p:nvSpPr>
            <p:spPr>
              <a:xfrm>
                <a:off x="7429524" y="944334"/>
                <a:ext cx="300840" cy="302885"/>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grpSp>
      </p:gr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9AD4C498-26E9-4945-868C-BD16CA0F1E46}"/>
                  </a:ext>
                </a:extLst>
              </p:cNvPr>
              <p:cNvSpPr txBox="1"/>
              <p:nvPr/>
            </p:nvSpPr>
            <p:spPr>
              <a:xfrm>
                <a:off x="5806402" y="4077072"/>
                <a:ext cx="3282052"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0.028</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0.254</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=0.256</m:t>
                      </m:r>
                      <m:r>
                        <a:rPr lang="en-US" altLang="zh-CN" b="0" i="1" smtClean="0">
                          <a:latin typeface="Cambria Math" panose="02040503050406030204" pitchFamily="18" charset="0"/>
                        </a:rPr>
                        <m:t>𝑚𝑟𝑎𝑑</m:t>
                      </m:r>
                    </m:oMath>
                  </m:oMathPara>
                </a14:m>
                <a:endParaRPr lang="zh-CN" altLang="en-US" dirty="0"/>
              </a:p>
            </p:txBody>
          </p:sp>
        </mc:Choice>
        <mc:Fallback xmlns="">
          <p:sp>
            <p:nvSpPr>
              <p:cNvPr id="27" name="文本框 26">
                <a:extLst>
                  <a:ext uri="{FF2B5EF4-FFF2-40B4-BE49-F238E27FC236}">
                    <a16:creationId xmlns:a16="http://schemas.microsoft.com/office/drawing/2014/main" id="{9AD4C498-26E9-4945-868C-BD16CA0F1E46}"/>
                  </a:ext>
                </a:extLst>
              </p:cNvPr>
              <p:cNvSpPr txBox="1">
                <a:spLocks noRot="1" noChangeAspect="1" noMove="1" noResize="1" noEditPoints="1" noAdjustHandles="1" noChangeArrowheads="1" noChangeShapeType="1" noTextEdit="1"/>
              </p:cNvSpPr>
              <p:nvPr/>
            </p:nvSpPr>
            <p:spPr>
              <a:xfrm>
                <a:off x="5806402" y="4077072"/>
                <a:ext cx="3282052" cy="343107"/>
              </a:xfrm>
              <a:prstGeom prst="rect">
                <a:avLst/>
              </a:prstGeom>
              <a:blipFill>
                <a:blip r:embed="rId3"/>
                <a:stretch>
                  <a:fillRect r="-928" b="-89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A88A47E7-4ACF-4A83-A0D7-BC032BD12A23}"/>
                  </a:ext>
                </a:extLst>
              </p:cNvPr>
              <p:cNvSpPr txBox="1"/>
              <p:nvPr/>
            </p:nvSpPr>
            <p:spPr>
              <a:xfrm>
                <a:off x="5806402" y="4564196"/>
                <a:ext cx="3025572"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0.14</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0.254</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=0.29</m:t>
                      </m:r>
                      <m:r>
                        <a:rPr lang="en-US" altLang="zh-CN" b="0" i="1" smtClean="0">
                          <a:latin typeface="Cambria Math" panose="02040503050406030204" pitchFamily="18" charset="0"/>
                        </a:rPr>
                        <m:t>𝑚𝑟𝑎𝑑</m:t>
                      </m:r>
                    </m:oMath>
                  </m:oMathPara>
                </a14:m>
                <a:endParaRPr lang="zh-CN" altLang="en-US" dirty="0"/>
              </a:p>
            </p:txBody>
          </p:sp>
        </mc:Choice>
        <mc:Fallback xmlns="">
          <p:sp>
            <p:nvSpPr>
              <p:cNvPr id="28" name="文本框 27">
                <a:extLst>
                  <a:ext uri="{FF2B5EF4-FFF2-40B4-BE49-F238E27FC236}">
                    <a16:creationId xmlns:a16="http://schemas.microsoft.com/office/drawing/2014/main" id="{A88A47E7-4ACF-4A83-A0D7-BC032BD12A23}"/>
                  </a:ext>
                </a:extLst>
              </p:cNvPr>
              <p:cNvSpPr txBox="1">
                <a:spLocks noRot="1" noChangeAspect="1" noMove="1" noResize="1" noEditPoints="1" noAdjustHandles="1" noChangeArrowheads="1" noChangeShapeType="1" noTextEdit="1"/>
              </p:cNvSpPr>
              <p:nvPr/>
            </p:nvSpPr>
            <p:spPr>
              <a:xfrm>
                <a:off x="5806402" y="4564196"/>
                <a:ext cx="3025572" cy="343107"/>
              </a:xfrm>
              <a:prstGeom prst="rect">
                <a:avLst/>
              </a:prstGeom>
              <a:blipFill>
                <a:blip r:embed="rId4"/>
                <a:stretch>
                  <a:fillRect r="-1006" b="-8929"/>
                </a:stretch>
              </a:blipFill>
            </p:spPr>
            <p:txBody>
              <a:bodyPr/>
              <a:lstStyle/>
              <a:p>
                <a:r>
                  <a:rPr lang="zh-CN" altLang="en-US">
                    <a:noFill/>
                  </a:rPr>
                  <a:t> </a:t>
                </a:r>
              </a:p>
            </p:txBody>
          </p:sp>
        </mc:Fallback>
      </mc:AlternateContent>
      <p:pic>
        <p:nvPicPr>
          <p:cNvPr id="29" name="图片 28">
            <a:extLst>
              <a:ext uri="{FF2B5EF4-FFF2-40B4-BE49-F238E27FC236}">
                <a16:creationId xmlns:a16="http://schemas.microsoft.com/office/drawing/2014/main" id="{CE1615A1-5F07-4066-827B-A5297AAA7391}"/>
              </a:ext>
            </a:extLst>
          </p:cNvPr>
          <p:cNvPicPr>
            <a:picLocks noChangeAspect="1"/>
          </p:cNvPicPr>
          <p:nvPr/>
        </p:nvPicPr>
        <p:blipFill>
          <a:blip r:embed="rId5"/>
          <a:stretch>
            <a:fillRect/>
          </a:stretch>
        </p:blipFill>
        <p:spPr>
          <a:xfrm>
            <a:off x="9061494" y="4341947"/>
            <a:ext cx="3145809" cy="2566638"/>
          </a:xfrm>
          <a:prstGeom prst="rect">
            <a:avLst/>
          </a:prstGeom>
        </p:spPr>
      </p:pic>
      <p:sp>
        <p:nvSpPr>
          <p:cNvPr id="30" name="标题 1">
            <a:extLst>
              <a:ext uri="{FF2B5EF4-FFF2-40B4-BE49-F238E27FC236}">
                <a16:creationId xmlns:a16="http://schemas.microsoft.com/office/drawing/2014/main" id="{48D0AA28-B636-47D1-91AA-C024A066DBBF}"/>
              </a:ext>
            </a:extLst>
          </p:cNvPr>
          <p:cNvSpPr txBox="1">
            <a:spLocks/>
          </p:cNvSpPr>
          <p:nvPr/>
        </p:nvSpPr>
        <p:spPr bwMode="auto">
          <a:xfrm>
            <a:off x="1695125" y="142458"/>
            <a:ext cx="8229600" cy="65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en-US" altLang="zh-CN" sz="2800" b="1" dirty="0">
                <a:latin typeface="Arial Unicode MS" pitchFamily="34" charset="-122"/>
                <a:ea typeface="Arial Unicode MS" panose="020B0604020202020204" pitchFamily="34" charset="-122"/>
                <a:cs typeface="Arial Unicode MS" pitchFamily="34" charset="-122"/>
              </a:rPr>
              <a:t>2</a:t>
            </a:r>
            <a:r>
              <a:rPr lang="zh-CN" altLang="en-US" sz="2800" b="1" dirty="0">
                <a:latin typeface="Arial Unicode MS" pitchFamily="34" charset="-122"/>
                <a:ea typeface="Arial Unicode MS" panose="020B0604020202020204" pitchFamily="34" charset="-122"/>
                <a:cs typeface="Arial Unicode MS" pitchFamily="34" charset="-122"/>
              </a:rPr>
              <a:t>、就位精度</a:t>
            </a:r>
            <a:r>
              <a:rPr lang="en-US" altLang="zh-CN" sz="2800" b="1" dirty="0">
                <a:latin typeface="Arial Unicode MS" pitchFamily="34" charset="-122"/>
                <a:ea typeface="Arial Unicode MS" panose="020B0604020202020204" pitchFamily="34" charset="-122"/>
                <a:cs typeface="Arial Unicode MS" pitchFamily="34" charset="-122"/>
              </a:rPr>
              <a:t>-</a:t>
            </a:r>
            <a:r>
              <a:rPr lang="zh-CN" altLang="en-US" sz="2800" b="1" dirty="0">
                <a:latin typeface="Arial Unicode MS" pitchFamily="34" charset="-122"/>
                <a:ea typeface="Arial Unicode MS" panose="020B0604020202020204" pitchFamily="34" charset="-122"/>
                <a:cs typeface="Arial Unicode MS" pitchFamily="34" charset="-122"/>
              </a:rPr>
              <a:t>角度</a:t>
            </a:r>
          </a:p>
        </p:txBody>
      </p:sp>
    </p:spTree>
    <p:extLst>
      <p:ext uri="{BB962C8B-B14F-4D97-AF65-F5344CB8AC3E}">
        <p14:creationId xmlns:p14="http://schemas.microsoft.com/office/powerpoint/2010/main" val="4212132846"/>
      </p:ext>
    </p:extLst>
  </p:cSld>
  <p:clrMapOvr>
    <a:masterClrMapping/>
  </p:clrMapOvr>
  <mc:AlternateContent xmlns:mc="http://schemas.openxmlformats.org/markup-compatibility/2006" xmlns:p14="http://schemas.microsoft.com/office/powerpoint/2010/main">
    <mc:Choice Requires="p14">
      <p:transition spd="slow" p14:dur="2000" advTm="14003"/>
    </mc:Choice>
    <mc:Fallback xmlns="">
      <p:transition spd="slow" advTm="1400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DF4CC-D058-A3C5-6C6E-78128422BA6A}"/>
            </a:ext>
          </a:extLst>
        </p:cNvPr>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4C3D8CA4-453A-6155-72CE-2F0DA869D808}"/>
              </a:ext>
            </a:extLst>
          </p:cNvPr>
          <p:cNvCxnSpPr/>
          <p:nvPr/>
        </p:nvCxnSpPr>
        <p:spPr>
          <a:xfrm>
            <a:off x="1523999" y="764704"/>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C63FC9B3-68CC-99CC-A778-A1669A69C188}"/>
              </a:ext>
            </a:extLst>
          </p:cNvPr>
          <p:cNvSpPr>
            <a:spLocks noGrp="1"/>
          </p:cNvSpPr>
          <p:nvPr>
            <p:ph type="sldNum" sz="quarter" idx="12"/>
          </p:nvPr>
        </p:nvSpPr>
        <p:spPr/>
        <p:txBody>
          <a:bodyPr/>
          <a:lstStyle/>
          <a:p>
            <a:pPr>
              <a:defRPr/>
            </a:pPr>
            <a:fld id="{04BEEA27-C98A-4D6E-B88E-6F0045E4FB59}" type="slidenum">
              <a:rPr lang="zh-CN" altLang="en-US" smtClean="0"/>
              <a:pPr>
                <a:defRPr/>
              </a:pPr>
              <a:t>27</a:t>
            </a:fld>
            <a:endParaRPr lang="zh-CN" altLang="en-US" dirty="0"/>
          </a:p>
        </p:txBody>
      </p:sp>
      <p:sp>
        <p:nvSpPr>
          <p:cNvPr id="6" name="内容占位符 2">
            <a:extLst>
              <a:ext uri="{FF2B5EF4-FFF2-40B4-BE49-F238E27FC236}">
                <a16:creationId xmlns:a16="http://schemas.microsoft.com/office/drawing/2014/main" id="{F45B128E-F99F-4A8D-BB68-AACEC316A09B}"/>
              </a:ext>
            </a:extLst>
          </p:cNvPr>
          <p:cNvSpPr>
            <a:spLocks noGrp="1"/>
          </p:cNvSpPr>
          <p:nvPr>
            <p:ph idx="1"/>
          </p:nvPr>
        </p:nvSpPr>
        <p:spPr>
          <a:xfrm>
            <a:off x="1557601" y="908722"/>
            <a:ext cx="9110398" cy="5040555"/>
          </a:xfrm>
        </p:spPr>
        <p:txBody>
          <a:bodyPr>
            <a:noAutofit/>
          </a:bodyPr>
          <a:lstStyle/>
          <a:p>
            <a:pPr marL="457200" indent="-457200">
              <a:lnSpc>
                <a:spcPct val="150000"/>
              </a:lnSpc>
              <a:buClr>
                <a:srgbClr val="FF0000"/>
              </a:buClr>
              <a:buSzPct val="75000"/>
              <a:buFont typeface="+mj-lt"/>
              <a:buAutoNum type="arabicPeriod" startAt="3"/>
            </a:pPr>
            <a:r>
              <a:rPr lang="zh-CN" altLang="en-US" sz="2400" dirty="0">
                <a:latin typeface="Times New Roman" pitchFamily="18" charset="0"/>
                <a:cs typeface="Times New Roman" pitchFamily="18" charset="0"/>
              </a:rPr>
              <a:t>磁铁俯仰、摆动角准直精度</a:t>
            </a:r>
            <a:r>
              <a:rPr lang="en-US" altLang="zh-CN" sz="2400" dirty="0">
                <a:latin typeface="Times New Roman" pitchFamily="18" charset="0"/>
                <a:cs typeface="Times New Roman" pitchFamily="18" charset="0"/>
              </a:rPr>
              <a:t>:</a:t>
            </a:r>
          </a:p>
          <a:p>
            <a:pPr marL="857250" lvl="1" indent="-457200">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隧道中准直：磁铁纵向两靶标点跟踪仪测量精度</a:t>
            </a:r>
            <a:r>
              <a:rPr lang="en-US" altLang="zh-CN" sz="2000" dirty="0">
                <a:latin typeface="Times New Roman" pitchFamily="18" charset="0"/>
                <a:cs typeface="Times New Roman" pitchFamily="18" charset="0"/>
              </a:rPr>
              <a:t>0.05mm</a:t>
            </a:r>
            <a:r>
              <a:rPr lang="zh-CN" altLang="en-US" sz="2000" dirty="0">
                <a:latin typeface="Times New Roman" pitchFamily="18" charset="0"/>
                <a:cs typeface="Times New Roman" pitchFamily="18" charset="0"/>
              </a:rPr>
              <a:t>，磁铁纵向两靶标点横向、高程调整偏差</a:t>
            </a:r>
            <a:r>
              <a:rPr lang="en-US" altLang="zh-CN" sz="2000" dirty="0">
                <a:latin typeface="Times New Roman" pitchFamily="18" charset="0"/>
                <a:cs typeface="Times New Roman" pitchFamily="18" charset="0"/>
              </a:rPr>
              <a:t>0.05mm</a:t>
            </a:r>
            <a:r>
              <a:rPr lang="zh-CN" altLang="en-US" sz="2000" dirty="0">
                <a:latin typeface="Times New Roman" pitchFamily="18" charset="0"/>
                <a:cs typeface="Times New Roman" pitchFamily="18" charset="0"/>
              </a:rPr>
              <a:t>。则该两点横向、高差中误差</a:t>
            </a:r>
            <a:r>
              <a:rPr lang="en-US" altLang="zh-CN" sz="2000" dirty="0">
                <a:latin typeface="Times New Roman" pitchFamily="18" charset="0"/>
                <a:cs typeface="Times New Roman" pitchFamily="18" charset="0"/>
              </a:rPr>
              <a:t>0.071mm</a:t>
            </a:r>
            <a:r>
              <a:rPr lang="zh-CN" altLang="en-US" sz="2000" dirty="0">
                <a:latin typeface="Times New Roman" pitchFamily="18" charset="0"/>
                <a:cs typeface="Times New Roman" pitchFamily="18" charset="0"/>
              </a:rPr>
              <a:t>。由此造成俯仰角、摆动角中误差：</a:t>
            </a:r>
            <a:r>
              <a:rPr lang="en-US" altLang="zh-CN" sz="2000" dirty="0">
                <a:latin typeface="Times New Roman" pitchFamily="18" charset="0"/>
                <a:cs typeface="Times New Roman" pitchFamily="18" charset="0"/>
              </a:rPr>
              <a:t>0.071/4.6=0.015mrad</a:t>
            </a:r>
            <a:r>
              <a:rPr lang="zh-CN" altLang="en-US" sz="2000" dirty="0">
                <a:latin typeface="Times New Roman" pitchFamily="18" charset="0"/>
                <a:cs typeface="Times New Roman" pitchFamily="18" charset="0"/>
              </a:rPr>
              <a:t>。</a:t>
            </a:r>
          </a:p>
          <a:p>
            <a:pPr marL="857250" lvl="1" indent="-457200">
              <a:lnSpc>
                <a:spcPct val="150000"/>
              </a:lnSpc>
              <a:buClr>
                <a:srgbClr val="FF0000"/>
              </a:buClr>
              <a:buSzPct val="75000"/>
              <a:buFont typeface="Wingdings" panose="05000000000000000000" pitchFamily="2" charset="2"/>
              <a:buChar char="Ø"/>
            </a:pPr>
            <a:r>
              <a:rPr lang="zh-CN" altLang="en-US" sz="2000" b="1" dirty="0">
                <a:latin typeface="Times New Roman" pitchFamily="18" charset="0"/>
                <a:cs typeface="Times New Roman" pitchFamily="18" charset="0"/>
              </a:rPr>
              <a:t>磁铁俯仰角准直误差（标定</a:t>
            </a:r>
            <a:r>
              <a:rPr lang="en-US" altLang="zh-CN" sz="2000" b="1" dirty="0">
                <a:latin typeface="Times New Roman" pitchFamily="18" charset="0"/>
                <a:cs typeface="Times New Roman" pitchFamily="18" charset="0"/>
              </a:rPr>
              <a:t>+</a:t>
            </a:r>
            <a:r>
              <a:rPr lang="zh-CN" altLang="en-US" sz="2000" b="1" dirty="0">
                <a:latin typeface="Times New Roman" pitchFamily="18" charset="0"/>
                <a:cs typeface="Times New Roman" pitchFamily="18" charset="0"/>
              </a:rPr>
              <a:t>隧道准直）</a:t>
            </a:r>
          </a:p>
          <a:p>
            <a:pPr marL="1257300" marR="0" lvl="2" indent="-457200" algn="l" defTabSz="914400" rtl="0" eaLnBrk="1" fontAlgn="base" latinLnBrk="0" hangingPunct="1">
              <a:lnSpc>
                <a:spcPct val="150000"/>
              </a:lnSpc>
              <a:spcBef>
                <a:spcPct val="0"/>
              </a:spcBef>
              <a:spcAft>
                <a:spcPct val="0"/>
              </a:spcAft>
              <a:buClr>
                <a:srgbClr val="FF0000"/>
              </a:buClr>
              <a:buSzPct val="75000"/>
              <a:buFont typeface="+mj-ea"/>
              <a:buAutoNum type="circleNumDbPlain"/>
              <a:tabLst/>
              <a:defRPr/>
            </a:pPr>
            <a:r>
              <a:rPr kumimoji="0" lang="zh-CN" altLang="en-US" sz="2000" b="0" i="0" u="none" strike="noStrike" kern="1200" cap="none" spc="0" normalizeH="0" baseline="0" noProof="0" dirty="0">
                <a:ln>
                  <a:noFill/>
                </a:ln>
                <a:solidFill>
                  <a:prstClr val="black"/>
                </a:solidFill>
                <a:effectLst/>
                <a:uLnTx/>
                <a:uFillTx/>
                <a:latin typeface="Times New Roman" pitchFamily="18" charset="0"/>
                <a:ea typeface="宋体" pitchFamily="2" charset="-122"/>
                <a:cs typeface="Times New Roman" pitchFamily="18" charset="0"/>
              </a:rPr>
              <a:t>三坐标机标定：</a:t>
            </a:r>
            <a:endParaRPr kumimoji="0" lang="en-US" altLang="zh-CN" sz="2000" b="0" i="0" u="none" strike="noStrike" kern="1200" cap="none" spc="0" normalizeH="0" baseline="0" noProof="0" dirty="0">
              <a:ln>
                <a:noFill/>
              </a:ln>
              <a:solidFill>
                <a:prstClr val="black"/>
              </a:solidFill>
              <a:effectLst/>
              <a:uLnTx/>
              <a:uFillTx/>
              <a:latin typeface="Arial" charset="0"/>
              <a:ea typeface="宋体" pitchFamily="2" charset="-122"/>
              <a:cs typeface="+mn-cs"/>
            </a:endParaRPr>
          </a:p>
          <a:p>
            <a:pPr marL="1257300" marR="0" lvl="2" indent="-457200" algn="l" defTabSz="914400" rtl="0" eaLnBrk="1" fontAlgn="base" latinLnBrk="0" hangingPunct="1">
              <a:lnSpc>
                <a:spcPct val="150000"/>
              </a:lnSpc>
              <a:spcBef>
                <a:spcPct val="0"/>
              </a:spcBef>
              <a:spcAft>
                <a:spcPct val="0"/>
              </a:spcAft>
              <a:buClr>
                <a:srgbClr val="FF0000"/>
              </a:buClr>
              <a:buSzPct val="75000"/>
              <a:buFont typeface="+mj-ea"/>
              <a:buAutoNum type="circleNumDbPlain"/>
              <a:tabLst/>
              <a:defRPr/>
            </a:pPr>
            <a:r>
              <a:rPr kumimoji="0" lang="zh-CN" altLang="en-US" sz="2000" b="0" i="0" u="none" strike="noStrike" kern="1200" cap="none" spc="0" normalizeH="0" baseline="0" noProof="0" dirty="0">
                <a:ln>
                  <a:noFill/>
                </a:ln>
                <a:solidFill>
                  <a:prstClr val="black"/>
                </a:solidFill>
                <a:effectLst/>
                <a:uLnTx/>
                <a:uFillTx/>
                <a:latin typeface="Times New Roman" pitchFamily="18" charset="0"/>
                <a:ea typeface="宋体" pitchFamily="2" charset="-122"/>
                <a:cs typeface="Times New Roman" pitchFamily="18" charset="0"/>
              </a:rPr>
              <a:t>跟踪仪标定：</a:t>
            </a:r>
            <a:endParaRPr kumimoji="0" lang="en-US" altLang="zh-CN" sz="2000" b="0" i="0" u="none" strike="noStrike" kern="1200" cap="none" spc="0" normalizeH="0" baseline="0" noProof="0" dirty="0">
              <a:ln>
                <a:noFill/>
              </a:ln>
              <a:solidFill>
                <a:prstClr val="black"/>
              </a:solidFill>
              <a:effectLst/>
              <a:uLnTx/>
              <a:uFillTx/>
              <a:latin typeface="Arial" charset="0"/>
              <a:ea typeface="宋体" pitchFamily="2" charset="-122"/>
              <a:cs typeface="+mn-cs"/>
            </a:endParaRPr>
          </a:p>
          <a:p>
            <a:pPr marL="857250" lvl="1" indent="-457200">
              <a:lnSpc>
                <a:spcPct val="150000"/>
              </a:lnSpc>
              <a:buClr>
                <a:srgbClr val="FF0000"/>
              </a:buClr>
              <a:buSzPct val="75000"/>
              <a:buFont typeface="Wingdings" panose="05000000000000000000" pitchFamily="2" charset="2"/>
              <a:buChar char="Ø"/>
            </a:pPr>
            <a:r>
              <a:rPr lang="zh-CN" altLang="en-US" sz="2000" b="1" dirty="0">
                <a:latin typeface="Times New Roman" pitchFamily="18" charset="0"/>
                <a:cs typeface="Times New Roman" pitchFamily="18" charset="0"/>
              </a:rPr>
              <a:t>磁铁摆动角准直误差（标定</a:t>
            </a:r>
            <a:r>
              <a:rPr lang="en-US" altLang="zh-CN" sz="2000" b="1" dirty="0">
                <a:latin typeface="Times New Roman" pitchFamily="18" charset="0"/>
                <a:cs typeface="Times New Roman" pitchFamily="18" charset="0"/>
              </a:rPr>
              <a:t>+</a:t>
            </a:r>
            <a:r>
              <a:rPr lang="zh-CN" altLang="en-US" sz="2000" b="1" dirty="0">
                <a:latin typeface="Times New Roman" pitchFamily="18" charset="0"/>
                <a:cs typeface="Times New Roman" pitchFamily="18" charset="0"/>
              </a:rPr>
              <a:t>隧道准直）</a:t>
            </a:r>
          </a:p>
          <a:p>
            <a:pPr marL="1257300" marR="0" lvl="2" indent="-457200" algn="l" defTabSz="914400" rtl="0" eaLnBrk="1" fontAlgn="base" latinLnBrk="0" hangingPunct="1">
              <a:lnSpc>
                <a:spcPct val="150000"/>
              </a:lnSpc>
              <a:spcBef>
                <a:spcPct val="0"/>
              </a:spcBef>
              <a:spcAft>
                <a:spcPct val="0"/>
              </a:spcAft>
              <a:buClr>
                <a:srgbClr val="FF0000"/>
              </a:buClr>
              <a:buSzPct val="75000"/>
              <a:buFont typeface="+mj-ea"/>
              <a:buAutoNum type="circleNumDbPlain"/>
              <a:tabLst/>
              <a:defRPr/>
            </a:pPr>
            <a:r>
              <a:rPr kumimoji="0" lang="zh-CN" altLang="en-US" sz="2000" b="0" i="0" u="none" strike="noStrike" kern="1200" cap="none" spc="0" normalizeH="0" baseline="0" noProof="0" dirty="0">
                <a:ln>
                  <a:noFill/>
                </a:ln>
                <a:solidFill>
                  <a:prstClr val="black"/>
                </a:solidFill>
                <a:effectLst/>
                <a:uLnTx/>
                <a:uFillTx/>
                <a:latin typeface="Times New Roman" pitchFamily="18" charset="0"/>
                <a:ea typeface="宋体" pitchFamily="2" charset="-122"/>
                <a:cs typeface="Times New Roman" pitchFamily="18" charset="0"/>
              </a:rPr>
              <a:t>三坐标机标定：</a:t>
            </a:r>
            <a:endParaRPr kumimoji="0" lang="en-US" altLang="zh-CN" sz="2000" b="0" i="0" u="none" strike="noStrike" kern="1200" cap="none" spc="0" normalizeH="0" baseline="0" noProof="0" dirty="0">
              <a:ln>
                <a:noFill/>
              </a:ln>
              <a:solidFill>
                <a:prstClr val="black"/>
              </a:solidFill>
              <a:effectLst/>
              <a:uLnTx/>
              <a:uFillTx/>
              <a:latin typeface="Arial" charset="0"/>
              <a:ea typeface="宋体" pitchFamily="2" charset="-122"/>
              <a:cs typeface="+mn-cs"/>
            </a:endParaRPr>
          </a:p>
          <a:p>
            <a:pPr marL="1257300" marR="0" lvl="2" indent="-457200" algn="l" defTabSz="914400" rtl="0" eaLnBrk="1" fontAlgn="base" latinLnBrk="0" hangingPunct="1">
              <a:lnSpc>
                <a:spcPct val="150000"/>
              </a:lnSpc>
              <a:spcBef>
                <a:spcPct val="0"/>
              </a:spcBef>
              <a:spcAft>
                <a:spcPct val="0"/>
              </a:spcAft>
              <a:buClr>
                <a:srgbClr val="FF0000"/>
              </a:buClr>
              <a:buSzPct val="75000"/>
              <a:buFont typeface="+mj-ea"/>
              <a:buAutoNum type="circleNumDbPlain"/>
              <a:tabLst/>
              <a:defRPr/>
            </a:pPr>
            <a:r>
              <a:rPr kumimoji="0" lang="zh-CN" altLang="en-US" sz="2000" b="0" i="0" u="none" strike="noStrike" kern="1200" cap="none" spc="0" normalizeH="0" baseline="0" noProof="0" dirty="0">
                <a:ln>
                  <a:noFill/>
                </a:ln>
                <a:solidFill>
                  <a:prstClr val="black"/>
                </a:solidFill>
                <a:effectLst/>
                <a:uLnTx/>
                <a:uFillTx/>
                <a:latin typeface="Times New Roman" pitchFamily="18" charset="0"/>
                <a:ea typeface="宋体" pitchFamily="2" charset="-122"/>
                <a:cs typeface="Times New Roman" pitchFamily="18" charset="0"/>
              </a:rPr>
              <a:t>跟踪仪标定：</a:t>
            </a:r>
            <a:endParaRPr kumimoji="0" lang="en-US" altLang="zh-CN" sz="2000" b="0" i="0" u="none" strike="noStrike" kern="1200" cap="none" spc="0" normalizeH="0" baseline="0" noProof="0" dirty="0">
              <a:ln>
                <a:noFill/>
              </a:ln>
              <a:solidFill>
                <a:prstClr val="black"/>
              </a:solidFill>
              <a:effectLst/>
              <a:uLnTx/>
              <a:uFillTx/>
              <a:latin typeface="Arial" charset="0"/>
              <a:ea typeface="宋体" pitchFamily="2" charset="-122"/>
              <a:cs typeface="+mn-cs"/>
            </a:endParaRPr>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9AD4C498-26E9-4945-868C-BD16CA0F1E46}"/>
                  </a:ext>
                </a:extLst>
              </p:cNvPr>
              <p:cNvSpPr txBox="1"/>
              <p:nvPr/>
            </p:nvSpPr>
            <p:spPr>
              <a:xfrm>
                <a:off x="4727848" y="3563511"/>
                <a:ext cx="3282052"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0.043</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0.015</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=0.046</m:t>
                      </m:r>
                      <m:r>
                        <a:rPr lang="en-US" altLang="zh-CN" b="0" i="1" smtClean="0">
                          <a:latin typeface="Cambria Math" panose="02040503050406030204" pitchFamily="18" charset="0"/>
                        </a:rPr>
                        <m:t>𝑚𝑟𝑎𝑑</m:t>
                      </m:r>
                    </m:oMath>
                  </m:oMathPara>
                </a14:m>
                <a:endParaRPr lang="zh-CN" altLang="en-US" dirty="0"/>
              </a:p>
            </p:txBody>
          </p:sp>
        </mc:Choice>
        <mc:Fallback xmlns="">
          <p:sp>
            <p:nvSpPr>
              <p:cNvPr id="27" name="文本框 26">
                <a:extLst>
                  <a:ext uri="{FF2B5EF4-FFF2-40B4-BE49-F238E27FC236}">
                    <a16:creationId xmlns:a16="http://schemas.microsoft.com/office/drawing/2014/main" id="{9AD4C498-26E9-4945-868C-BD16CA0F1E46}"/>
                  </a:ext>
                </a:extLst>
              </p:cNvPr>
              <p:cNvSpPr txBox="1">
                <a:spLocks noRot="1" noChangeAspect="1" noMove="1" noResize="1" noEditPoints="1" noAdjustHandles="1" noChangeArrowheads="1" noChangeShapeType="1" noTextEdit="1"/>
              </p:cNvSpPr>
              <p:nvPr/>
            </p:nvSpPr>
            <p:spPr>
              <a:xfrm>
                <a:off x="4727848" y="3563511"/>
                <a:ext cx="3282052" cy="343107"/>
              </a:xfrm>
              <a:prstGeom prst="rect">
                <a:avLst/>
              </a:prstGeom>
              <a:blipFill>
                <a:blip r:embed="rId2"/>
                <a:stretch>
                  <a:fillRect r="-1115" b="-89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A88A47E7-4ACF-4A83-A0D7-BC032BD12A23}"/>
                  </a:ext>
                </a:extLst>
              </p:cNvPr>
              <p:cNvSpPr txBox="1"/>
              <p:nvPr/>
            </p:nvSpPr>
            <p:spPr>
              <a:xfrm>
                <a:off x="4727848" y="3988979"/>
                <a:ext cx="3282052"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0.044</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0.015</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=0.046</m:t>
                      </m:r>
                      <m:r>
                        <a:rPr lang="en-US" altLang="zh-CN" b="0" i="1" smtClean="0">
                          <a:latin typeface="Cambria Math" panose="02040503050406030204" pitchFamily="18" charset="0"/>
                        </a:rPr>
                        <m:t>𝑚𝑟𝑎𝑑</m:t>
                      </m:r>
                    </m:oMath>
                  </m:oMathPara>
                </a14:m>
                <a:endParaRPr lang="zh-CN" altLang="en-US" dirty="0"/>
              </a:p>
            </p:txBody>
          </p:sp>
        </mc:Choice>
        <mc:Fallback xmlns="">
          <p:sp>
            <p:nvSpPr>
              <p:cNvPr id="28" name="文本框 27">
                <a:extLst>
                  <a:ext uri="{FF2B5EF4-FFF2-40B4-BE49-F238E27FC236}">
                    <a16:creationId xmlns:a16="http://schemas.microsoft.com/office/drawing/2014/main" id="{A88A47E7-4ACF-4A83-A0D7-BC032BD12A23}"/>
                  </a:ext>
                </a:extLst>
              </p:cNvPr>
              <p:cNvSpPr txBox="1">
                <a:spLocks noRot="1" noChangeAspect="1" noMove="1" noResize="1" noEditPoints="1" noAdjustHandles="1" noChangeArrowheads="1" noChangeShapeType="1" noTextEdit="1"/>
              </p:cNvSpPr>
              <p:nvPr/>
            </p:nvSpPr>
            <p:spPr>
              <a:xfrm>
                <a:off x="4727848" y="3988979"/>
                <a:ext cx="3282052" cy="343107"/>
              </a:xfrm>
              <a:prstGeom prst="rect">
                <a:avLst/>
              </a:prstGeom>
              <a:blipFill>
                <a:blip r:embed="rId3"/>
                <a:stretch>
                  <a:fillRect r="-1115" b="-70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39D2BA9D-3C10-4BD4-94D1-E087E8880504}"/>
                  </a:ext>
                </a:extLst>
              </p:cNvPr>
              <p:cNvSpPr txBox="1"/>
              <p:nvPr/>
            </p:nvSpPr>
            <p:spPr>
              <a:xfrm>
                <a:off x="4731220" y="4958101"/>
                <a:ext cx="3153812"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0.13</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0.015</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=0.131</m:t>
                      </m:r>
                      <m:r>
                        <a:rPr lang="en-US" altLang="zh-CN" b="0" i="1" smtClean="0">
                          <a:latin typeface="Cambria Math" panose="02040503050406030204" pitchFamily="18" charset="0"/>
                        </a:rPr>
                        <m:t>𝑚𝑟𝑎𝑑</m:t>
                      </m:r>
                    </m:oMath>
                  </m:oMathPara>
                </a14:m>
                <a:endParaRPr lang="zh-CN" altLang="en-US" dirty="0"/>
              </a:p>
            </p:txBody>
          </p:sp>
        </mc:Choice>
        <mc:Fallback xmlns="">
          <p:sp>
            <p:nvSpPr>
              <p:cNvPr id="30" name="文本框 29">
                <a:extLst>
                  <a:ext uri="{FF2B5EF4-FFF2-40B4-BE49-F238E27FC236}">
                    <a16:creationId xmlns:a16="http://schemas.microsoft.com/office/drawing/2014/main" id="{39D2BA9D-3C10-4BD4-94D1-E087E8880504}"/>
                  </a:ext>
                </a:extLst>
              </p:cNvPr>
              <p:cNvSpPr txBox="1">
                <a:spLocks noRot="1" noChangeAspect="1" noMove="1" noResize="1" noEditPoints="1" noAdjustHandles="1" noChangeArrowheads="1" noChangeShapeType="1" noTextEdit="1"/>
              </p:cNvSpPr>
              <p:nvPr/>
            </p:nvSpPr>
            <p:spPr>
              <a:xfrm>
                <a:off x="4731220" y="4958101"/>
                <a:ext cx="3153812" cy="343107"/>
              </a:xfrm>
              <a:prstGeom prst="rect">
                <a:avLst/>
              </a:prstGeom>
              <a:blipFill>
                <a:blip r:embed="rId4"/>
                <a:stretch>
                  <a:fillRect r="-1161" b="-70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0EE49AC9-A732-4677-B134-A32B03DECECC}"/>
                  </a:ext>
                </a:extLst>
              </p:cNvPr>
              <p:cNvSpPr txBox="1"/>
              <p:nvPr/>
            </p:nvSpPr>
            <p:spPr>
              <a:xfrm>
                <a:off x="4649681" y="5435706"/>
                <a:ext cx="3153812"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0.13</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0.015</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=0.131</m:t>
                      </m:r>
                      <m:r>
                        <a:rPr lang="en-US" altLang="zh-CN" b="0" i="1" smtClean="0">
                          <a:latin typeface="Cambria Math" panose="02040503050406030204" pitchFamily="18" charset="0"/>
                        </a:rPr>
                        <m:t>𝑚𝑟𝑎𝑑</m:t>
                      </m:r>
                    </m:oMath>
                  </m:oMathPara>
                </a14:m>
                <a:endParaRPr lang="zh-CN" altLang="en-US" dirty="0"/>
              </a:p>
            </p:txBody>
          </p:sp>
        </mc:Choice>
        <mc:Fallback xmlns="">
          <p:sp>
            <p:nvSpPr>
              <p:cNvPr id="31" name="文本框 30">
                <a:extLst>
                  <a:ext uri="{FF2B5EF4-FFF2-40B4-BE49-F238E27FC236}">
                    <a16:creationId xmlns:a16="http://schemas.microsoft.com/office/drawing/2014/main" id="{0EE49AC9-A732-4677-B134-A32B03DECECC}"/>
                  </a:ext>
                </a:extLst>
              </p:cNvPr>
              <p:cNvSpPr txBox="1">
                <a:spLocks noRot="1" noChangeAspect="1" noMove="1" noResize="1" noEditPoints="1" noAdjustHandles="1" noChangeArrowheads="1" noChangeShapeType="1" noTextEdit="1"/>
              </p:cNvSpPr>
              <p:nvPr/>
            </p:nvSpPr>
            <p:spPr>
              <a:xfrm>
                <a:off x="4649681" y="5435706"/>
                <a:ext cx="3153812" cy="343107"/>
              </a:xfrm>
              <a:prstGeom prst="rect">
                <a:avLst/>
              </a:prstGeom>
              <a:blipFill>
                <a:blip r:embed="rId5"/>
                <a:stretch>
                  <a:fillRect r="-1161" b="-8929"/>
                </a:stretch>
              </a:blipFill>
            </p:spPr>
            <p:txBody>
              <a:bodyPr/>
              <a:lstStyle/>
              <a:p>
                <a:r>
                  <a:rPr lang="zh-CN" altLang="en-US">
                    <a:noFill/>
                  </a:rPr>
                  <a:t> </a:t>
                </a:r>
              </a:p>
            </p:txBody>
          </p:sp>
        </mc:Fallback>
      </mc:AlternateContent>
      <p:sp>
        <p:nvSpPr>
          <p:cNvPr id="10" name="标题 1">
            <a:extLst>
              <a:ext uri="{FF2B5EF4-FFF2-40B4-BE49-F238E27FC236}">
                <a16:creationId xmlns:a16="http://schemas.microsoft.com/office/drawing/2014/main" id="{55CB0DA4-91D0-4934-AB7B-3815A0CE95A4}"/>
              </a:ext>
            </a:extLst>
          </p:cNvPr>
          <p:cNvSpPr txBox="1">
            <a:spLocks/>
          </p:cNvSpPr>
          <p:nvPr/>
        </p:nvSpPr>
        <p:spPr bwMode="auto">
          <a:xfrm>
            <a:off x="1695125" y="142458"/>
            <a:ext cx="8229600" cy="65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en-US" altLang="zh-CN" sz="2800" b="1" dirty="0">
                <a:latin typeface="Arial Unicode MS" pitchFamily="34" charset="-122"/>
                <a:ea typeface="Arial Unicode MS" panose="020B0604020202020204" pitchFamily="34" charset="-122"/>
                <a:cs typeface="Arial Unicode MS" pitchFamily="34" charset="-122"/>
              </a:rPr>
              <a:t>2</a:t>
            </a:r>
            <a:r>
              <a:rPr lang="zh-CN" altLang="en-US" sz="2800" b="1" dirty="0">
                <a:latin typeface="Arial Unicode MS" pitchFamily="34" charset="-122"/>
                <a:ea typeface="Arial Unicode MS" panose="020B0604020202020204" pitchFamily="34" charset="-122"/>
                <a:cs typeface="Arial Unicode MS" pitchFamily="34" charset="-122"/>
              </a:rPr>
              <a:t>、就位精度</a:t>
            </a:r>
            <a:r>
              <a:rPr lang="en-US" altLang="zh-CN" sz="2800" b="1" dirty="0">
                <a:latin typeface="Arial Unicode MS" pitchFamily="34" charset="-122"/>
                <a:ea typeface="Arial Unicode MS" panose="020B0604020202020204" pitchFamily="34" charset="-122"/>
                <a:cs typeface="Arial Unicode MS" pitchFamily="34" charset="-122"/>
              </a:rPr>
              <a:t>- </a:t>
            </a:r>
            <a:r>
              <a:rPr lang="zh-CN" altLang="en-US" sz="2800" b="1" dirty="0">
                <a:latin typeface="Arial Unicode MS" pitchFamily="34" charset="-122"/>
                <a:ea typeface="Arial Unicode MS" panose="020B0604020202020204" pitchFamily="34" charset="-122"/>
                <a:cs typeface="Arial Unicode MS" pitchFamily="34" charset="-122"/>
              </a:rPr>
              <a:t>角度</a:t>
            </a:r>
          </a:p>
        </p:txBody>
      </p:sp>
    </p:spTree>
    <p:extLst>
      <p:ext uri="{BB962C8B-B14F-4D97-AF65-F5344CB8AC3E}">
        <p14:creationId xmlns:p14="http://schemas.microsoft.com/office/powerpoint/2010/main" val="2586266448"/>
      </p:ext>
    </p:extLst>
  </p:cSld>
  <p:clrMapOvr>
    <a:masterClrMapping/>
  </p:clrMapOvr>
  <mc:AlternateContent xmlns:mc="http://schemas.openxmlformats.org/markup-compatibility/2006" xmlns:p14="http://schemas.microsoft.com/office/powerpoint/2010/main">
    <mc:Choice Requires="p14">
      <p:transition spd="slow" p14:dur="2000" advTm="14003"/>
    </mc:Choice>
    <mc:Fallback xmlns="">
      <p:transition spd="slow" advTm="1400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CB02C-AC19-4740-B1A8-3052FB1A4CB9}"/>
              </a:ext>
            </a:extLst>
          </p:cNvPr>
          <p:cNvSpPr>
            <a:spLocks noGrp="1"/>
          </p:cNvSpPr>
          <p:nvPr>
            <p:ph type="title"/>
          </p:nvPr>
        </p:nvSpPr>
        <p:spPr>
          <a:xfrm>
            <a:off x="838200" y="365125"/>
            <a:ext cx="9509312" cy="811493"/>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提纲</a:t>
            </a:r>
            <a:endParaRPr lang="zh-SG" altLang="en-US" b="1" dirty="0">
              <a:solidFill>
                <a:srgbClr val="C00000"/>
              </a:solidFill>
              <a:latin typeface="宋体" panose="02010600030101010101" pitchFamily="2" charset="-122"/>
              <a:ea typeface="宋体" panose="02010600030101010101" pitchFamily="2" charset="-122"/>
            </a:endParaRPr>
          </a:p>
        </p:txBody>
      </p:sp>
      <p:sp>
        <p:nvSpPr>
          <p:cNvPr id="3" name="文本框 2">
            <a:extLst>
              <a:ext uri="{FF2B5EF4-FFF2-40B4-BE49-F238E27FC236}">
                <a16:creationId xmlns:a16="http://schemas.microsoft.com/office/drawing/2014/main" id="{D312CF44-F4A5-4EEC-9C8F-D1A3A2860B12}"/>
              </a:ext>
            </a:extLst>
          </p:cNvPr>
          <p:cNvSpPr txBox="1"/>
          <p:nvPr/>
        </p:nvSpPr>
        <p:spPr>
          <a:xfrm>
            <a:off x="2124635" y="1902759"/>
            <a:ext cx="6017559" cy="365292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ltLang="zh-CN" sz="2400" dirty="0">
                <a:solidFill>
                  <a:schemeClr val="bg1">
                    <a:lumMod val="75000"/>
                  </a:schemeClr>
                </a:solidFill>
                <a:latin typeface="宋体" panose="02010600030101010101" pitchFamily="2" charset="-122"/>
                <a:ea typeface="宋体" panose="02010600030101010101" pitchFamily="2" charset="-122"/>
              </a:rPr>
              <a:t>CEPC</a:t>
            </a:r>
            <a:r>
              <a:rPr lang="zh-CN" altLang="en-US" sz="2400" dirty="0">
                <a:solidFill>
                  <a:schemeClr val="bg1">
                    <a:lumMod val="75000"/>
                  </a:schemeClr>
                </a:solidFill>
                <a:latin typeface="宋体" panose="02010600030101010101" pitchFamily="2" charset="-122"/>
                <a:ea typeface="宋体" panose="02010600030101010101" pitchFamily="2" charset="-122"/>
              </a:rPr>
              <a:t> 增强器选择组合二极铁的原因</a:t>
            </a:r>
            <a:endParaRPr lang="en-US" altLang="zh-CN" sz="2400" dirty="0">
              <a:solidFill>
                <a:schemeClr val="bg1">
                  <a:lumMod val="75000"/>
                </a:schemeClr>
              </a:solidFill>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solidFill>
                  <a:schemeClr val="bg1">
                    <a:lumMod val="75000"/>
                  </a:schemeClr>
                </a:solidFill>
                <a:latin typeface="宋体" panose="02010600030101010101" pitchFamily="2" charset="-122"/>
                <a:ea typeface="宋体" panose="02010600030101010101" pitchFamily="2" charset="-122"/>
              </a:rPr>
              <a:t>组合铁准直精度分析</a:t>
            </a:r>
            <a:r>
              <a:rPr lang="en-US" altLang="zh-CN" sz="2400" dirty="0">
                <a:solidFill>
                  <a:schemeClr val="bg1">
                    <a:lumMod val="75000"/>
                  </a:schemeClr>
                </a:solidFill>
                <a:latin typeface="宋体" panose="02010600030101010101" pitchFamily="2" charset="-122"/>
                <a:ea typeface="宋体" panose="02010600030101010101" pitchFamily="2" charset="-122"/>
              </a:rPr>
              <a:t>—</a:t>
            </a:r>
            <a:r>
              <a:rPr lang="zh-CN" altLang="en-US" sz="2400" dirty="0">
                <a:solidFill>
                  <a:schemeClr val="bg1">
                    <a:lumMod val="75000"/>
                  </a:schemeClr>
                </a:solidFill>
                <a:latin typeface="宋体" panose="02010600030101010101" pitchFamily="2" charset="-122"/>
                <a:ea typeface="宋体" panose="02010600030101010101" pitchFamily="2" charset="-122"/>
              </a:rPr>
              <a:t>磁中心为基准</a:t>
            </a:r>
            <a:endParaRPr lang="en-US" altLang="zh-CN" sz="2400" dirty="0">
              <a:solidFill>
                <a:schemeClr val="bg1">
                  <a:lumMod val="75000"/>
                </a:schemeClr>
              </a:solidFill>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solidFill>
                  <a:schemeClr val="bg1">
                    <a:lumMod val="75000"/>
                  </a:schemeClr>
                </a:solidFill>
                <a:latin typeface="宋体" panose="02010600030101010101" pitchFamily="2" charset="-122"/>
                <a:ea typeface="宋体" panose="02010600030101010101" pitchFamily="2" charset="-122"/>
              </a:rPr>
              <a:t>组合铁准直精度分析</a:t>
            </a:r>
            <a:r>
              <a:rPr lang="en-US" altLang="zh-CN" sz="2400" dirty="0">
                <a:solidFill>
                  <a:schemeClr val="bg1">
                    <a:lumMod val="75000"/>
                  </a:schemeClr>
                </a:solidFill>
                <a:latin typeface="宋体" panose="02010600030101010101" pitchFamily="2" charset="-122"/>
                <a:ea typeface="宋体" panose="02010600030101010101" pitchFamily="2" charset="-122"/>
              </a:rPr>
              <a:t>—</a:t>
            </a:r>
            <a:r>
              <a:rPr lang="zh-CN" altLang="en-US" sz="2400" dirty="0">
                <a:solidFill>
                  <a:schemeClr val="bg1">
                    <a:lumMod val="75000"/>
                  </a:schemeClr>
                </a:solidFill>
                <a:latin typeface="宋体" panose="02010600030101010101" pitchFamily="2" charset="-122"/>
                <a:ea typeface="宋体" panose="02010600030101010101" pitchFamily="2" charset="-122"/>
              </a:rPr>
              <a:t>机械中心为基准</a:t>
            </a:r>
            <a:endParaRPr lang="en-US" altLang="zh-CN" sz="2400" dirty="0">
              <a:solidFill>
                <a:schemeClr val="bg1">
                  <a:lumMod val="75000"/>
                </a:schemeClr>
              </a:solidFill>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加速器物理误差容忍度分析</a:t>
            </a:r>
            <a:endParaRPr lang="en-US" altLang="zh-CN" sz="2400" dirty="0">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solidFill>
                  <a:schemeClr val="bg1">
                    <a:lumMod val="75000"/>
                  </a:schemeClr>
                </a:solidFill>
                <a:latin typeface="宋体" panose="02010600030101010101" pitchFamily="2" charset="-122"/>
                <a:ea typeface="宋体" panose="02010600030101010101" pitchFamily="2" charset="-122"/>
              </a:rPr>
              <a:t>总结</a:t>
            </a:r>
            <a:endParaRPr lang="zh-SG" altLang="en-US" sz="2400" dirty="0">
              <a:solidFill>
                <a:schemeClr val="bg1">
                  <a:lumMod val="75000"/>
                </a:schemeClr>
              </a:solidFill>
              <a:latin typeface="宋体" panose="02010600030101010101" pitchFamily="2" charset="-122"/>
              <a:ea typeface="宋体" panose="02010600030101010101" pitchFamily="2" charset="-122"/>
            </a:endParaRPr>
          </a:p>
        </p:txBody>
      </p:sp>
      <p:sp>
        <p:nvSpPr>
          <p:cNvPr id="4" name="灯片编号占位符 3">
            <a:extLst>
              <a:ext uri="{FF2B5EF4-FFF2-40B4-BE49-F238E27FC236}">
                <a16:creationId xmlns:a16="http://schemas.microsoft.com/office/drawing/2014/main" id="{6A2ECCE2-3FC5-4162-9F08-BBF15DEF4BC7}"/>
              </a:ext>
            </a:extLst>
          </p:cNvPr>
          <p:cNvSpPr>
            <a:spLocks noGrp="1"/>
          </p:cNvSpPr>
          <p:nvPr>
            <p:ph type="sldNum" sz="quarter" idx="12"/>
          </p:nvPr>
        </p:nvSpPr>
        <p:spPr/>
        <p:txBody>
          <a:bodyPr/>
          <a:lstStyle/>
          <a:p>
            <a:fld id="{16CB0E38-18A6-4DF6-93D8-8059CE11E2E9}" type="slidenum">
              <a:rPr lang="zh-SG" altLang="en-US" smtClean="0"/>
              <a:t>28</a:t>
            </a:fld>
            <a:endParaRPr lang="zh-SG" altLang="en-US"/>
          </a:p>
        </p:txBody>
      </p:sp>
    </p:spTree>
    <p:extLst>
      <p:ext uri="{BB962C8B-B14F-4D97-AF65-F5344CB8AC3E}">
        <p14:creationId xmlns:p14="http://schemas.microsoft.com/office/powerpoint/2010/main" val="4064547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99456" y="116632"/>
            <a:ext cx="10118850" cy="707886"/>
          </a:xfrm>
          <a:prstGeom prst="rect">
            <a:avLst/>
          </a:prstGeom>
          <a:noFill/>
        </p:spPr>
        <p:txBody>
          <a:bodyPr wrap="square" rtlCol="0">
            <a:spAutoFit/>
          </a:bodyPr>
          <a:lstStyle/>
          <a:p>
            <a:pPr algn="ctr">
              <a:spcBef>
                <a:spcPct val="0"/>
              </a:spcBef>
            </a:pPr>
            <a:r>
              <a:rPr lang="en-US" sz="4000" b="1" dirty="0">
                <a:solidFill>
                  <a:srgbClr val="C0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Error setting in TDR</a:t>
            </a:r>
          </a:p>
        </p:txBody>
      </p:sp>
      <p:graphicFrame>
        <p:nvGraphicFramePr>
          <p:cNvPr id="8" name="内容占位符 3"/>
          <p:cNvGraphicFramePr/>
          <p:nvPr/>
        </p:nvGraphicFramePr>
        <p:xfrm>
          <a:off x="1498612" y="1575608"/>
          <a:ext cx="4674328" cy="1691640"/>
        </p:xfrm>
        <a:graphic>
          <a:graphicData uri="http://schemas.openxmlformats.org/drawingml/2006/table">
            <a:tbl>
              <a:tblPr firstRow="1" firstCol="1" bandRow="1">
                <a:tableStyleId>{1FECB4D8-DB02-4DC6-A0A2-4F2EBAE1DC90}</a:tableStyleId>
              </a:tblPr>
              <a:tblGrid>
                <a:gridCol w="2176745">
                  <a:extLst>
                    <a:ext uri="{9D8B030D-6E8A-4147-A177-3AD203B41FA5}">
                      <a16:colId xmlns:a16="http://schemas.microsoft.com/office/drawing/2014/main" val="20000"/>
                    </a:ext>
                  </a:extLst>
                </a:gridCol>
                <a:gridCol w="629593">
                  <a:extLst>
                    <a:ext uri="{9D8B030D-6E8A-4147-A177-3AD203B41FA5}">
                      <a16:colId xmlns:a16="http://schemas.microsoft.com/office/drawing/2014/main" val="20001"/>
                    </a:ext>
                  </a:extLst>
                </a:gridCol>
                <a:gridCol w="933995">
                  <a:extLst>
                    <a:ext uri="{9D8B030D-6E8A-4147-A177-3AD203B41FA5}">
                      <a16:colId xmlns:a16="http://schemas.microsoft.com/office/drawing/2014/main" val="20002"/>
                    </a:ext>
                  </a:extLst>
                </a:gridCol>
                <a:gridCol w="933995">
                  <a:extLst>
                    <a:ext uri="{9D8B030D-6E8A-4147-A177-3AD203B41FA5}">
                      <a16:colId xmlns:a16="http://schemas.microsoft.com/office/drawing/2014/main" val="20003"/>
                    </a:ext>
                  </a:extLst>
                </a:gridCol>
              </a:tblGrid>
              <a:tr h="278130">
                <a:tc>
                  <a:txBody>
                    <a:bodyPr/>
                    <a:lstStyle/>
                    <a:p>
                      <a:endParaRPr lang="zh-CN" altLang="en-US" sz="1400" dirty="0">
                        <a:solidFill>
                          <a:schemeClr val="tx1"/>
                        </a:solidFill>
                      </a:endParaRPr>
                    </a:p>
                  </a:txBody>
                  <a:tcPr marL="68580" marR="68580" marT="34290" marB="34290"/>
                </a:tc>
                <a:tc>
                  <a:txBody>
                    <a:bodyPr/>
                    <a:lstStyle/>
                    <a:p>
                      <a:pPr algn="ctr"/>
                      <a:r>
                        <a:rPr lang="en-US" altLang="zh-CN" sz="1200" dirty="0"/>
                        <a:t>Dipole</a:t>
                      </a:r>
                      <a:endParaRPr lang="zh-CN" altLang="en-US" sz="1200" dirty="0">
                        <a:solidFill>
                          <a:schemeClr val="bg1"/>
                        </a:solidFill>
                      </a:endParaRPr>
                    </a:p>
                  </a:txBody>
                  <a:tcPr marL="68580" marR="68580" marT="34290" marB="34290"/>
                </a:tc>
                <a:tc>
                  <a:txBody>
                    <a:bodyPr/>
                    <a:lstStyle/>
                    <a:p>
                      <a:pPr algn="ctr"/>
                      <a:r>
                        <a:rPr lang="en-US" altLang="zh-CN" sz="1200" dirty="0"/>
                        <a:t>Quadrupole</a:t>
                      </a:r>
                      <a:endParaRPr lang="zh-CN" altLang="en-US" sz="1200" dirty="0">
                        <a:solidFill>
                          <a:schemeClr val="bg1"/>
                        </a:solidFill>
                      </a:endParaRPr>
                    </a:p>
                  </a:txBody>
                  <a:tcPr marL="68580" marR="68580" marT="34290" marB="34290"/>
                </a:tc>
                <a:tc>
                  <a:txBody>
                    <a:bodyPr/>
                    <a:lstStyle/>
                    <a:p>
                      <a:pPr algn="ctr"/>
                      <a:r>
                        <a:rPr lang="en-US" altLang="zh-CN" sz="1200" dirty="0"/>
                        <a:t>Sextupole</a:t>
                      </a:r>
                      <a:endParaRPr lang="zh-CN" altLang="en-US" sz="1200" dirty="0">
                        <a:solidFill>
                          <a:schemeClr val="bg1"/>
                        </a:solidFill>
                      </a:endParaRPr>
                    </a:p>
                  </a:txBody>
                  <a:tcPr marL="68580" marR="68580" marT="34290" marB="34290"/>
                </a:tc>
                <a:extLst>
                  <a:ext uri="{0D108BD9-81ED-4DB2-BD59-A6C34878D82A}">
                    <a16:rowId xmlns:a16="http://schemas.microsoft.com/office/drawing/2014/main" val="10000"/>
                  </a:ext>
                </a:extLst>
              </a:tr>
              <a:tr h="278130">
                <a:tc>
                  <a:txBody>
                    <a:bodyPr/>
                    <a:lstStyle/>
                    <a:p>
                      <a:r>
                        <a:rPr lang="en-US" altLang="zh-CN" sz="1400" dirty="0"/>
                        <a:t>Transverse shift X/Y</a:t>
                      </a:r>
                      <a:r>
                        <a:rPr lang="en-US" altLang="zh-CN" sz="1400" kern="100" dirty="0"/>
                        <a:t> (μm)</a:t>
                      </a:r>
                      <a:endParaRPr lang="zh-CN" altLang="en-US" sz="1400" dirty="0">
                        <a:solidFill>
                          <a:schemeClr val="tx1"/>
                        </a:solidFill>
                      </a:endParaRPr>
                    </a:p>
                  </a:txBody>
                  <a:tcPr marL="68580" marR="68580" marT="34290" marB="34290"/>
                </a:tc>
                <a:tc>
                  <a:txBody>
                    <a:bodyPr/>
                    <a:lstStyle/>
                    <a:p>
                      <a:pPr algn="ctr"/>
                      <a:r>
                        <a:rPr lang="en-US" altLang="zh-CN" sz="1400" dirty="0"/>
                        <a:t>100</a:t>
                      </a:r>
                      <a:endParaRPr lang="zh-CN" altLang="en-US" sz="1400" dirty="0">
                        <a:solidFill>
                          <a:schemeClr val="tx1"/>
                        </a:solidFill>
                      </a:endParaRPr>
                    </a:p>
                  </a:txBody>
                  <a:tcPr marL="68580" marR="68580" marT="34290" marB="34290"/>
                </a:tc>
                <a:tc>
                  <a:txBody>
                    <a:bodyPr/>
                    <a:lstStyle/>
                    <a:p>
                      <a:pPr algn="ctr"/>
                      <a:r>
                        <a:rPr lang="en-US" altLang="zh-CN" sz="1400" dirty="0"/>
                        <a:t>100</a:t>
                      </a:r>
                      <a:endParaRPr lang="zh-CN" altLang="en-US" sz="1400" dirty="0">
                        <a:solidFill>
                          <a:schemeClr val="tx1"/>
                        </a:solidFill>
                      </a:endParaRPr>
                    </a:p>
                  </a:txBody>
                  <a:tcPr marL="68580" marR="68580" marT="34290" marB="34290"/>
                </a:tc>
                <a:tc>
                  <a:txBody>
                    <a:bodyPr/>
                    <a:lstStyle/>
                    <a:p>
                      <a:pPr algn="ctr"/>
                      <a:r>
                        <a:rPr lang="en-US" altLang="zh-CN" sz="1400" dirty="0">
                          <a:solidFill>
                            <a:schemeClr val="tx1"/>
                          </a:solidFill>
                        </a:rPr>
                        <a:t>-</a:t>
                      </a:r>
                      <a:endParaRPr lang="zh-CN" altLang="en-US" sz="1400" dirty="0">
                        <a:solidFill>
                          <a:schemeClr val="tx1"/>
                        </a:solidFill>
                      </a:endParaRPr>
                    </a:p>
                  </a:txBody>
                  <a:tcPr marL="68580" marR="68580" marT="34290" marB="34290"/>
                </a:tc>
                <a:extLst>
                  <a:ext uri="{0D108BD9-81ED-4DB2-BD59-A6C34878D82A}">
                    <a16:rowId xmlns:a16="http://schemas.microsoft.com/office/drawing/2014/main" val="10001"/>
                  </a:ext>
                </a:extLst>
              </a:tr>
              <a:tr h="278130">
                <a:tc>
                  <a:txBody>
                    <a:bodyPr/>
                    <a:lstStyle/>
                    <a:p>
                      <a:r>
                        <a:rPr lang="en-US" altLang="zh-CN" sz="1400" dirty="0"/>
                        <a:t>Longitudinal shift Z</a:t>
                      </a:r>
                      <a:r>
                        <a:rPr lang="en-US" altLang="zh-CN" sz="1400" kern="100" dirty="0"/>
                        <a:t> (μm)</a:t>
                      </a:r>
                      <a:endParaRPr lang="zh-CN" altLang="en-US" sz="1400" dirty="0">
                        <a:solidFill>
                          <a:schemeClr val="tx1"/>
                        </a:solidFill>
                      </a:endParaRPr>
                    </a:p>
                  </a:txBody>
                  <a:tcPr marL="68580" marR="68580" marT="34290" marB="34290"/>
                </a:tc>
                <a:tc>
                  <a:txBody>
                    <a:bodyPr/>
                    <a:lstStyle/>
                    <a:p>
                      <a:pPr algn="ctr"/>
                      <a:r>
                        <a:rPr lang="en-US" altLang="zh-CN" sz="1400" dirty="0"/>
                        <a:t>100</a:t>
                      </a:r>
                      <a:endParaRPr lang="zh-CN" altLang="en-US" sz="1400" dirty="0">
                        <a:solidFill>
                          <a:schemeClr val="tx1"/>
                        </a:solidFill>
                      </a:endParaRPr>
                    </a:p>
                  </a:txBody>
                  <a:tcPr marL="68580" marR="68580" marT="34290" marB="34290"/>
                </a:tc>
                <a:tc>
                  <a:txBody>
                    <a:bodyPr/>
                    <a:lstStyle/>
                    <a:p>
                      <a:pPr algn="ctr"/>
                      <a:r>
                        <a:rPr lang="en-US" altLang="zh-CN" sz="1400" dirty="0"/>
                        <a:t>150</a:t>
                      </a:r>
                      <a:endParaRPr lang="zh-CN" altLang="en-US" sz="1400" dirty="0">
                        <a:solidFill>
                          <a:schemeClr val="tx1"/>
                        </a:solidFill>
                      </a:endParaRPr>
                    </a:p>
                  </a:txBody>
                  <a:tcPr marL="68580" marR="68580" marT="34290" marB="34290"/>
                </a:tc>
                <a:tc>
                  <a:txBody>
                    <a:bodyPr/>
                    <a:lstStyle/>
                    <a:p>
                      <a:pPr algn="ctr"/>
                      <a:r>
                        <a:rPr lang="en-US" altLang="zh-CN" sz="1400" dirty="0">
                          <a:solidFill>
                            <a:schemeClr val="tx1"/>
                          </a:solidFill>
                        </a:rPr>
                        <a:t>-</a:t>
                      </a:r>
                      <a:endParaRPr lang="zh-CN" altLang="en-US" sz="1400" dirty="0">
                        <a:solidFill>
                          <a:schemeClr val="tx1"/>
                        </a:solidFill>
                      </a:endParaRPr>
                    </a:p>
                  </a:txBody>
                  <a:tcPr marL="68580" marR="68580" marT="34290" marB="34290"/>
                </a:tc>
                <a:extLst>
                  <a:ext uri="{0D108BD9-81ED-4DB2-BD59-A6C34878D82A}">
                    <a16:rowId xmlns:a16="http://schemas.microsoft.com/office/drawing/2014/main" val="10002"/>
                  </a:ext>
                </a:extLst>
              </a:tr>
              <a:tr h="278130">
                <a:tc>
                  <a:txBody>
                    <a:bodyPr/>
                    <a:lstStyle/>
                    <a:p>
                      <a:pPr marL="0" algn="l" defTabSz="914400" rtl="0" eaLnBrk="1" latinLnBrk="0" hangingPunct="1"/>
                      <a:r>
                        <a:rPr lang="en-US" altLang="zh-CN" sz="1400" kern="1200" dirty="0"/>
                        <a:t>Tilt about X/Y (mrad)</a:t>
                      </a:r>
                      <a:endParaRPr lang="zh-CN" altLang="en-US" sz="1400" kern="1200" dirty="0">
                        <a:solidFill>
                          <a:schemeClr val="tx1"/>
                        </a:solidFill>
                        <a:latin typeface="+mn-lt"/>
                        <a:ea typeface="+mn-ea"/>
                        <a:cs typeface="+mn-cs"/>
                      </a:endParaRPr>
                    </a:p>
                  </a:txBody>
                  <a:tcPr marL="68580" marR="68580" marT="34290" marB="34290"/>
                </a:tc>
                <a:tc>
                  <a:txBody>
                    <a:bodyPr/>
                    <a:lstStyle/>
                    <a:p>
                      <a:pPr marL="0" algn="ctr" defTabSz="914400" rtl="0" eaLnBrk="1" latinLnBrk="0" hangingPunct="1"/>
                      <a:r>
                        <a:rPr lang="en-US" altLang="zh-CN" sz="1400" kern="1200" dirty="0"/>
                        <a:t>0.2</a:t>
                      </a:r>
                      <a:endParaRPr lang="zh-CN" altLang="en-US" sz="1400" kern="1200" dirty="0">
                        <a:solidFill>
                          <a:schemeClr val="tx1"/>
                        </a:solidFill>
                        <a:latin typeface="+mn-lt"/>
                        <a:ea typeface="+mn-ea"/>
                        <a:cs typeface="+mn-cs"/>
                      </a:endParaRPr>
                    </a:p>
                  </a:txBody>
                  <a:tcPr marL="68580" marR="68580" marT="34290" marB="34290"/>
                </a:tc>
                <a:tc>
                  <a:txBody>
                    <a:bodyPr/>
                    <a:lstStyle/>
                    <a:p>
                      <a:pPr marL="0" algn="ctr" defTabSz="914400" rtl="0" eaLnBrk="1" latinLnBrk="0" hangingPunct="1"/>
                      <a:r>
                        <a:rPr lang="en-US" altLang="zh-CN" sz="1400" kern="1200" dirty="0"/>
                        <a:t>0.2</a:t>
                      </a:r>
                      <a:endParaRPr lang="zh-CN" altLang="en-US" sz="1400" kern="1200" dirty="0">
                        <a:solidFill>
                          <a:schemeClr val="tx1"/>
                        </a:solidFill>
                        <a:latin typeface="+mn-lt"/>
                        <a:ea typeface="+mn-ea"/>
                        <a:cs typeface="+mn-cs"/>
                      </a:endParaRPr>
                    </a:p>
                  </a:txBody>
                  <a:tcPr marL="68580" marR="68580" marT="34290" marB="34290"/>
                </a:tc>
                <a:tc>
                  <a:txBody>
                    <a:bodyPr/>
                    <a:lstStyle/>
                    <a:p>
                      <a:pPr marL="0" algn="ctr" defTabSz="914400" rtl="0" eaLnBrk="1" latinLnBrk="0" hangingPunct="1"/>
                      <a:r>
                        <a:rPr lang="en-US" altLang="zh-CN" sz="1400" kern="1200" dirty="0">
                          <a:solidFill>
                            <a:schemeClr val="tx1"/>
                          </a:solidFill>
                          <a:latin typeface="+mn-lt"/>
                          <a:ea typeface="+mn-ea"/>
                          <a:cs typeface="+mn-cs"/>
                        </a:rPr>
                        <a:t>-</a:t>
                      </a:r>
                      <a:endParaRPr lang="zh-CN" altLang="en-US" sz="1400" kern="1200" dirty="0">
                        <a:solidFill>
                          <a:schemeClr val="tx1"/>
                        </a:solidFill>
                        <a:latin typeface="+mn-lt"/>
                        <a:ea typeface="+mn-ea"/>
                        <a:cs typeface="+mn-cs"/>
                      </a:endParaRPr>
                    </a:p>
                  </a:txBody>
                  <a:tcPr marL="68580" marR="68580" marT="34290" marB="34290"/>
                </a:tc>
                <a:extLst>
                  <a:ext uri="{0D108BD9-81ED-4DB2-BD59-A6C34878D82A}">
                    <a16:rowId xmlns:a16="http://schemas.microsoft.com/office/drawing/2014/main" val="10003"/>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dirty="0"/>
                        <a:t>Tilt about Z (mrad)</a:t>
                      </a:r>
                      <a:endParaRPr lang="zh-CN" altLang="en-US" sz="1400" dirty="0">
                        <a:solidFill>
                          <a:schemeClr val="tx1"/>
                        </a:solidFill>
                      </a:endParaRPr>
                    </a:p>
                  </a:txBody>
                  <a:tcPr marL="68580" marR="68580" marT="34290" marB="34290"/>
                </a:tc>
                <a:tc>
                  <a:txBody>
                    <a:bodyPr/>
                    <a:lstStyle/>
                    <a:p>
                      <a:pPr algn="ctr"/>
                      <a:r>
                        <a:rPr lang="en-US" altLang="zh-CN" sz="1400" dirty="0"/>
                        <a:t>0.1</a:t>
                      </a:r>
                      <a:endParaRPr lang="zh-CN" altLang="en-US" sz="1400" dirty="0">
                        <a:solidFill>
                          <a:schemeClr val="tx1"/>
                        </a:solidFill>
                      </a:endParaRPr>
                    </a:p>
                  </a:txBody>
                  <a:tcPr marL="68580" marR="68580" marT="34290" marB="34290"/>
                </a:tc>
                <a:tc>
                  <a:txBody>
                    <a:bodyPr/>
                    <a:lstStyle/>
                    <a:p>
                      <a:pPr algn="ctr"/>
                      <a:r>
                        <a:rPr lang="en-US" altLang="zh-CN" sz="1400" dirty="0"/>
                        <a:t>0.2</a:t>
                      </a:r>
                      <a:endParaRPr lang="zh-CN" altLang="en-US" sz="1400" dirty="0">
                        <a:solidFill>
                          <a:schemeClr val="tx1"/>
                        </a:solidFill>
                      </a:endParaRPr>
                    </a:p>
                  </a:txBody>
                  <a:tcPr marL="68580" marR="68580" marT="34290" marB="34290"/>
                </a:tc>
                <a:tc>
                  <a:txBody>
                    <a:bodyPr/>
                    <a:lstStyle/>
                    <a:p>
                      <a:pPr algn="ctr"/>
                      <a:r>
                        <a:rPr lang="en-US" altLang="zh-CN" sz="1400" dirty="0">
                          <a:solidFill>
                            <a:schemeClr val="tx1"/>
                          </a:solidFill>
                        </a:rPr>
                        <a:t>-</a:t>
                      </a:r>
                      <a:endParaRPr lang="zh-CN" altLang="en-US" sz="1400" dirty="0">
                        <a:solidFill>
                          <a:schemeClr val="tx1"/>
                        </a:solidFill>
                      </a:endParaRPr>
                    </a:p>
                  </a:txBody>
                  <a:tcPr marL="68580" marR="68580" marT="34290" marB="34290"/>
                </a:tc>
                <a:extLst>
                  <a:ext uri="{0D108BD9-81ED-4DB2-BD59-A6C34878D82A}">
                    <a16:rowId xmlns:a16="http://schemas.microsoft.com/office/drawing/2014/main" val="10004"/>
                  </a:ext>
                </a:extLst>
              </a:tr>
              <a:tr h="278130">
                <a:tc>
                  <a:txBody>
                    <a:bodyPr/>
                    <a:lstStyle/>
                    <a:p>
                      <a:r>
                        <a:rPr lang="en-US" altLang="zh-CN" sz="1400" dirty="0"/>
                        <a:t>Nominal field </a:t>
                      </a:r>
                      <a:endParaRPr lang="zh-CN" altLang="en-US" sz="1400" dirty="0">
                        <a:solidFill>
                          <a:schemeClr val="tx1"/>
                        </a:solidFill>
                      </a:endParaRPr>
                    </a:p>
                  </a:txBody>
                  <a:tcPr marL="68580" marR="68580" marT="34290" marB="34290"/>
                </a:tc>
                <a:tc>
                  <a:txBody>
                    <a:bodyPr/>
                    <a:lstStyle/>
                    <a:p>
                      <a:pPr algn="ctr"/>
                      <a:r>
                        <a:rPr lang="en-US" altLang="zh-CN" sz="1400" dirty="0"/>
                        <a:t>1e-3</a:t>
                      </a:r>
                      <a:endParaRPr lang="zh-CN" altLang="en-US" sz="1400" dirty="0">
                        <a:solidFill>
                          <a:schemeClr val="tx1"/>
                        </a:solidFill>
                      </a:endParaRPr>
                    </a:p>
                  </a:txBody>
                  <a:tcPr marL="68580" marR="68580" marT="34290" marB="34290"/>
                </a:tc>
                <a:tc>
                  <a:txBody>
                    <a:bodyPr/>
                    <a:lstStyle/>
                    <a:p>
                      <a:pPr algn="ctr"/>
                      <a:r>
                        <a:rPr lang="en-US" altLang="zh-CN" sz="1400" dirty="0"/>
                        <a:t>2e-4</a:t>
                      </a:r>
                      <a:endParaRPr lang="zh-CN" altLang="en-US" sz="1400" dirty="0">
                        <a:solidFill>
                          <a:schemeClr val="tx1"/>
                        </a:solidFill>
                      </a:endParaRPr>
                    </a:p>
                  </a:txBody>
                  <a:tcPr marL="68580" marR="68580" marT="34290" marB="34290"/>
                </a:tc>
                <a:tc>
                  <a:txBody>
                    <a:bodyPr/>
                    <a:lstStyle/>
                    <a:p>
                      <a:pPr algn="ctr"/>
                      <a:r>
                        <a:rPr lang="en-US" altLang="zh-CN" sz="1400" dirty="0"/>
                        <a:t>1e-3</a:t>
                      </a:r>
                      <a:endParaRPr lang="zh-CN" altLang="en-US" sz="1400" dirty="0">
                        <a:solidFill>
                          <a:schemeClr val="tx1"/>
                        </a:solidFill>
                      </a:endParaRPr>
                    </a:p>
                  </a:txBody>
                  <a:tcPr marL="68580" marR="68580" marT="34290" marB="34290"/>
                </a:tc>
                <a:extLst>
                  <a:ext uri="{0D108BD9-81ED-4DB2-BD59-A6C34878D82A}">
                    <a16:rowId xmlns:a16="http://schemas.microsoft.com/office/drawing/2014/main" val="10005"/>
                  </a:ext>
                </a:extLst>
              </a:tr>
            </a:tbl>
          </a:graphicData>
        </a:graphic>
      </p:graphicFrame>
      <p:graphicFrame>
        <p:nvGraphicFramePr>
          <p:cNvPr id="9" name="表格 8"/>
          <p:cNvGraphicFramePr>
            <a:graphicFrameLocks noGrp="1"/>
          </p:cNvGraphicFramePr>
          <p:nvPr/>
        </p:nvGraphicFramePr>
        <p:xfrm>
          <a:off x="6203448" y="1578240"/>
          <a:ext cx="4583720" cy="640080"/>
        </p:xfrm>
        <a:graphic>
          <a:graphicData uri="http://schemas.openxmlformats.org/drawingml/2006/table">
            <a:tbl>
              <a:tblPr firstRow="1" firstCol="1" bandRow="1">
                <a:tableStyleId>{1FECB4D8-DB02-4DC6-A0A2-4F2EBAE1DC90}</a:tableStyleId>
              </a:tblPr>
              <a:tblGrid>
                <a:gridCol w="947084">
                  <a:extLst>
                    <a:ext uri="{9D8B030D-6E8A-4147-A177-3AD203B41FA5}">
                      <a16:colId xmlns:a16="http://schemas.microsoft.com/office/drawing/2014/main" val="20000"/>
                    </a:ext>
                  </a:extLst>
                </a:gridCol>
                <a:gridCol w="1040023">
                  <a:extLst>
                    <a:ext uri="{9D8B030D-6E8A-4147-A177-3AD203B41FA5}">
                      <a16:colId xmlns:a16="http://schemas.microsoft.com/office/drawing/2014/main" val="20001"/>
                    </a:ext>
                  </a:extLst>
                </a:gridCol>
                <a:gridCol w="843796">
                  <a:extLst>
                    <a:ext uri="{9D8B030D-6E8A-4147-A177-3AD203B41FA5}">
                      <a16:colId xmlns:a16="http://schemas.microsoft.com/office/drawing/2014/main" val="20002"/>
                    </a:ext>
                  </a:extLst>
                </a:gridCol>
                <a:gridCol w="543473">
                  <a:extLst>
                    <a:ext uri="{9D8B030D-6E8A-4147-A177-3AD203B41FA5}">
                      <a16:colId xmlns:a16="http://schemas.microsoft.com/office/drawing/2014/main" val="20003"/>
                    </a:ext>
                  </a:extLst>
                </a:gridCol>
                <a:gridCol w="1209344">
                  <a:extLst>
                    <a:ext uri="{9D8B030D-6E8A-4147-A177-3AD203B41FA5}">
                      <a16:colId xmlns:a16="http://schemas.microsoft.com/office/drawing/2014/main" val="20004"/>
                    </a:ext>
                  </a:extLst>
                </a:gridCol>
              </a:tblGrid>
              <a:tr h="291459">
                <a:tc>
                  <a:txBody>
                    <a:bodyPr/>
                    <a:lstStyle/>
                    <a:p>
                      <a:pPr algn="ctr">
                        <a:spcAft>
                          <a:spcPts val="0"/>
                        </a:spcAft>
                      </a:pPr>
                      <a:r>
                        <a:rPr lang="en-US" sz="1400" kern="100" dirty="0">
                          <a:effectLst/>
                        </a:rPr>
                        <a:t> </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400" kern="100" dirty="0">
                          <a:effectLst/>
                        </a:rPr>
                        <a:t>Accuracy (um)</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400" kern="100" dirty="0">
                          <a:effectLst/>
                        </a:rPr>
                        <a:t>Tilt (mrad)</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Gain</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400" kern="100" dirty="0">
                          <a:effectLst/>
                        </a:rPr>
                        <a:t>Offset w/ BBA(um)</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202206">
                <a:tc>
                  <a:txBody>
                    <a:bodyPr/>
                    <a:lstStyle/>
                    <a:p>
                      <a:pPr algn="ctr">
                        <a:spcAft>
                          <a:spcPts val="0"/>
                        </a:spcAft>
                      </a:pPr>
                      <a:r>
                        <a:rPr lang="en-US" sz="1400" kern="100" dirty="0">
                          <a:effectLst/>
                        </a:rPr>
                        <a:t>BPM(10Hz)</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0.1</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10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30</a:t>
                      </a:r>
                      <a:endParaRPr lang="zh-CN" sz="1400" b="1"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bl>
          </a:graphicData>
        </a:graphic>
      </p:graphicFrame>
      <p:sp>
        <p:nvSpPr>
          <p:cNvPr id="11" name="文本框 10"/>
          <p:cNvSpPr txBox="1"/>
          <p:nvPr/>
        </p:nvSpPr>
        <p:spPr>
          <a:xfrm>
            <a:off x="11064552" y="1052736"/>
            <a:ext cx="121003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D. H. Ji</a:t>
            </a:r>
          </a:p>
        </p:txBody>
      </p:sp>
      <p:sp>
        <p:nvSpPr>
          <p:cNvPr id="12" name="灯片编号占位符 11"/>
          <p:cNvSpPr>
            <a:spLocks noGrp="1"/>
          </p:cNvSpPr>
          <p:nvPr>
            <p:ph type="sldNum" sz="quarter" idx="12"/>
          </p:nvPr>
        </p:nvSpPr>
        <p:spPr/>
        <p:txBody>
          <a:bodyPr/>
          <a:lstStyle/>
          <a:p>
            <a:fld id="{3E80639A-74FB-4196-9892-1DEBA969028F}" type="slidenum">
              <a:rPr lang="en-US" smtClean="0"/>
              <a:t>29</a:t>
            </a:fld>
            <a:endParaRPr lang="en-US"/>
          </a:p>
        </p:txBody>
      </p:sp>
      <p:graphicFrame>
        <p:nvGraphicFramePr>
          <p:cNvPr id="13" name="表格 12"/>
          <p:cNvGraphicFramePr>
            <a:graphicFrameLocks noGrp="1"/>
          </p:cNvGraphicFramePr>
          <p:nvPr/>
        </p:nvGraphicFramePr>
        <p:xfrm>
          <a:off x="1797151" y="3730297"/>
          <a:ext cx="3537946" cy="2839681"/>
        </p:xfrm>
        <a:graphic>
          <a:graphicData uri="http://schemas.openxmlformats.org/drawingml/2006/table">
            <a:tbl>
              <a:tblPr firstRow="1" bandRow="1">
                <a:tableStyleId>{F5AB1C69-6EDB-4FF4-983F-18BD219EF322}</a:tableStyleId>
              </a:tblPr>
              <a:tblGrid>
                <a:gridCol w="1754199">
                  <a:extLst>
                    <a:ext uri="{9D8B030D-6E8A-4147-A177-3AD203B41FA5}">
                      <a16:colId xmlns:a16="http://schemas.microsoft.com/office/drawing/2014/main" val="20000"/>
                    </a:ext>
                  </a:extLst>
                </a:gridCol>
                <a:gridCol w="1783747">
                  <a:extLst>
                    <a:ext uri="{9D8B030D-6E8A-4147-A177-3AD203B41FA5}">
                      <a16:colId xmlns:a16="http://schemas.microsoft.com/office/drawing/2014/main" val="20001"/>
                    </a:ext>
                  </a:extLst>
                </a:gridCol>
              </a:tblGrid>
              <a:tr h="307628">
                <a:tc>
                  <a:txBody>
                    <a:bodyPr/>
                    <a:lstStyle/>
                    <a:p>
                      <a:pPr algn="ctr"/>
                      <a:r>
                        <a:rPr lang="en-US" altLang="zh-CN" sz="1600" dirty="0"/>
                        <a:t>dipole</a:t>
                      </a:r>
                      <a:endParaRPr lang="zh-CN" altLang="en-US" sz="16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600" dirty="0" err="1"/>
                        <a:t>quadrupole</a:t>
                      </a:r>
                      <a:endParaRPr lang="zh-CN" altLang="en-US" sz="16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0"/>
                  </a:ext>
                </a:extLst>
              </a:tr>
              <a:tr h="21973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B1/B0 </a:t>
                      </a:r>
                      <a:r>
                        <a:rPr lang="en-US" altLang="zh-CN" sz="1200" dirty="0">
                          <a:sym typeface="Symbol" panose="05050102010706020507"/>
                        </a:rPr>
                        <a:t> </a:t>
                      </a:r>
                      <a:r>
                        <a:rPr lang="en-US" altLang="zh-CN" sz="1200" dirty="0">
                          <a:solidFill>
                            <a:schemeClr val="tx1"/>
                          </a:solidFill>
                          <a:sym typeface="Symbol" panose="05050102010706020507"/>
                        </a:rPr>
                        <a:t>2</a:t>
                      </a:r>
                      <a:r>
                        <a:rPr lang="en-US" altLang="zh-CN" sz="1200" dirty="0">
                          <a:sym typeface="Symbol" panose="05050102010706020507"/>
                        </a:rPr>
                        <a:t>10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200" baseline="300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1"/>
                  </a:ext>
                </a:extLst>
              </a:tr>
              <a:tr h="21973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B2/B0 </a:t>
                      </a:r>
                      <a:r>
                        <a:rPr lang="en-US" altLang="zh-CN" sz="1200" dirty="0">
                          <a:sym typeface="Symbol" panose="05050102010706020507"/>
                        </a:rPr>
                        <a:t> </a:t>
                      </a:r>
                      <a:r>
                        <a:rPr lang="en-US" altLang="zh-CN" sz="1200" dirty="0">
                          <a:solidFill>
                            <a:schemeClr val="tx1"/>
                          </a:solidFill>
                          <a:sym typeface="Symbol" panose="05050102010706020507"/>
                        </a:rPr>
                        <a:t>5</a:t>
                      </a:r>
                      <a:r>
                        <a:rPr lang="en-US" altLang="zh-CN" sz="1200" dirty="0">
                          <a:sym typeface="Symbol" panose="05050102010706020507"/>
                        </a:rPr>
                        <a:t>10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L="900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a:t>B2/B1 </a:t>
                      </a:r>
                      <a:r>
                        <a:rPr lang="en-US" altLang="zh-CN" sz="1200" dirty="0">
                          <a:sym typeface="Symbol" panose="05050102010706020507"/>
                        </a:rPr>
                        <a:t> 310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2"/>
                  </a:ext>
                </a:extLst>
              </a:tr>
              <a:tr h="219735">
                <a:tc>
                  <a:txBody>
                    <a:bodyPr/>
                    <a:lstStyle/>
                    <a:p>
                      <a:pPr algn="ctr"/>
                      <a:r>
                        <a:rPr lang="en-US" altLang="zh-CN" sz="1200" dirty="0"/>
                        <a:t>B3/B0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B3/B1 </a:t>
                      </a:r>
                      <a:r>
                        <a:rPr lang="en-US" altLang="zh-CN" sz="1200" dirty="0">
                          <a:sym typeface="Symbol" panose="05050102010706020507"/>
                        </a:rPr>
                        <a:t> </a:t>
                      </a:r>
                      <a:r>
                        <a:rPr lang="en-US" altLang="zh-CN" sz="1200" dirty="0">
                          <a:solidFill>
                            <a:schemeClr val="tx1"/>
                          </a:solidFill>
                          <a:sym typeface="Symbol" panose="05050102010706020507"/>
                        </a:rPr>
                        <a:t>2</a:t>
                      </a:r>
                      <a:r>
                        <a:rPr lang="en-US" altLang="zh-CN" sz="1200" dirty="0">
                          <a:sym typeface="Symbol" panose="05050102010706020507"/>
                        </a:rPr>
                        <a:t>10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3"/>
                  </a:ext>
                </a:extLst>
              </a:tr>
              <a:tr h="272388">
                <a:tc>
                  <a:txBody>
                    <a:bodyPr/>
                    <a:lstStyle/>
                    <a:p>
                      <a:pPr algn="ctr"/>
                      <a:r>
                        <a:rPr lang="en-US" altLang="zh-CN" sz="1200" dirty="0"/>
                        <a:t>B4/B0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B4/B1 </a:t>
                      </a:r>
                      <a:r>
                        <a:rPr lang="en-US" altLang="zh-CN" sz="1200" dirty="0">
                          <a:sym typeface="Symbol" panose="05050102010706020507"/>
                        </a:rPr>
                        <a:t> 110</a:t>
                      </a:r>
                      <a:r>
                        <a:rPr lang="en-US" altLang="zh-CN" sz="1200" baseline="30000" dirty="0">
                          <a:sym typeface="Symbol" panose="05050102010706020507"/>
                        </a:rPr>
                        <a:t>-4</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4"/>
                  </a:ext>
                </a:extLst>
              </a:tr>
              <a:tr h="276145">
                <a:tc>
                  <a:txBody>
                    <a:bodyPr/>
                    <a:lstStyle/>
                    <a:p>
                      <a:pPr algn="ctr"/>
                      <a:r>
                        <a:rPr lang="en-US" altLang="zh-CN" sz="1200" dirty="0"/>
                        <a:t>B5/B0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B5/B1 </a:t>
                      </a:r>
                      <a:r>
                        <a:rPr lang="en-US" altLang="zh-CN" sz="1200" dirty="0">
                          <a:sym typeface="Symbol" panose="05050102010706020507"/>
                        </a:rPr>
                        <a:t> 110</a:t>
                      </a:r>
                      <a:r>
                        <a:rPr lang="en-US" altLang="zh-CN" sz="1200" baseline="30000" dirty="0">
                          <a:sym typeface="Symbol" panose="05050102010706020507"/>
                        </a:rPr>
                        <a:t>-4</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5"/>
                  </a:ext>
                </a:extLst>
              </a:tr>
              <a:tr h="276145">
                <a:tc>
                  <a:txBody>
                    <a:bodyPr/>
                    <a:lstStyle/>
                    <a:p>
                      <a:pPr algn="ctr"/>
                      <a:r>
                        <a:rPr lang="en-US" altLang="zh-CN" sz="1200" dirty="0"/>
                        <a:t>B6/B0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B6/B1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6"/>
                  </a:ext>
                </a:extLst>
              </a:tr>
              <a:tr h="276145">
                <a:tc>
                  <a:txBody>
                    <a:bodyPr/>
                    <a:lstStyle/>
                    <a:p>
                      <a:pPr algn="ctr"/>
                      <a:r>
                        <a:rPr lang="en-US" altLang="zh-CN" sz="1200" dirty="0"/>
                        <a:t>B7/B0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B7/B1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7"/>
                  </a:ext>
                </a:extLst>
              </a:tr>
              <a:tr h="276145">
                <a:tc>
                  <a:txBody>
                    <a:bodyPr/>
                    <a:lstStyle/>
                    <a:p>
                      <a:pPr algn="ctr"/>
                      <a:r>
                        <a:rPr lang="en-US" altLang="zh-CN" sz="1200" dirty="0"/>
                        <a:t>B8/B0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B8/B1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8"/>
                  </a:ext>
                </a:extLst>
              </a:tr>
              <a:tr h="219735">
                <a:tc>
                  <a:txBody>
                    <a:bodyPr/>
                    <a:lstStyle/>
                    <a:p>
                      <a:pPr algn="ctr"/>
                      <a:r>
                        <a:rPr lang="en-US" altLang="zh-CN" sz="1200" dirty="0"/>
                        <a:t>B9/B0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B9/B1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09"/>
                  </a:ext>
                </a:extLst>
              </a:tr>
              <a:tr h="276145">
                <a:tc>
                  <a:txBody>
                    <a:bodyPr/>
                    <a:lstStyle/>
                    <a:p>
                      <a:pPr algn="ctr"/>
                      <a:r>
                        <a:rPr lang="en-US" altLang="zh-CN" sz="1200" dirty="0"/>
                        <a:t>B10/B0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B10/B1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0010"/>
                  </a:ext>
                </a:extLst>
              </a:tr>
            </a:tbl>
          </a:graphicData>
        </a:graphic>
      </p:graphicFrame>
      <p:sp>
        <p:nvSpPr>
          <p:cNvPr id="5" name="文本框 4"/>
          <p:cNvSpPr txBox="1"/>
          <p:nvPr/>
        </p:nvSpPr>
        <p:spPr>
          <a:xfrm>
            <a:off x="1434095" y="3356422"/>
            <a:ext cx="2960287" cy="338554"/>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Include multipole errors</a:t>
            </a:r>
            <a:endParaRPr lang="en-US" sz="1600"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rotWithShape="1">
          <a:blip r:embed="rId2"/>
          <a:srcRect b="25119"/>
          <a:stretch>
            <a:fillRect/>
          </a:stretch>
        </p:blipFill>
        <p:spPr>
          <a:xfrm>
            <a:off x="6506061" y="2230014"/>
            <a:ext cx="2873124" cy="1000105"/>
          </a:xfrm>
          <a:prstGeom prst="rect">
            <a:avLst/>
          </a:prstGeom>
        </p:spPr>
      </p:pic>
      <p:sp>
        <p:nvSpPr>
          <p:cNvPr id="14" name="文本框 13"/>
          <p:cNvSpPr txBox="1"/>
          <p:nvPr/>
        </p:nvSpPr>
        <p:spPr>
          <a:xfrm>
            <a:off x="8904312" y="2253635"/>
            <a:ext cx="137489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(100 seeds)</a:t>
            </a:r>
          </a:p>
        </p:txBody>
      </p:sp>
      <p:sp>
        <p:nvSpPr>
          <p:cNvPr id="15" name="文本框 14"/>
          <p:cNvSpPr txBox="1"/>
          <p:nvPr/>
        </p:nvSpPr>
        <p:spPr>
          <a:xfrm>
            <a:off x="8099133" y="2711529"/>
            <a:ext cx="137489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(93 seeds)</a:t>
            </a:r>
          </a:p>
        </p:txBody>
      </p:sp>
      <p:sp>
        <p:nvSpPr>
          <p:cNvPr id="10" name="文本框 9"/>
          <p:cNvSpPr txBox="1"/>
          <p:nvPr/>
        </p:nvSpPr>
        <p:spPr>
          <a:xfrm>
            <a:off x="6519212" y="3190650"/>
            <a:ext cx="3473405" cy="307777"/>
          </a:xfrm>
          <a:prstGeom prst="rect">
            <a:avLst/>
          </a:prstGeom>
          <a:noFill/>
        </p:spPr>
        <p:txBody>
          <a:bodyPr wrap="square" rtlCol="0">
            <a:spAutoFit/>
          </a:bodyPr>
          <a:lstStyle/>
          <a:p>
            <a:pPr marL="285750" indent="-285750">
              <a:buFont typeface="Wingdings" panose="05000000000000000000" pitchFamily="2" charset="2"/>
              <a:buChar char="Ø"/>
            </a:pPr>
            <a:r>
              <a:rPr lang="en-US" sz="1400" dirty="0">
                <a:solidFill>
                  <a:srgbClr val="002060"/>
                </a:solidFill>
                <a:latin typeface="Times New Roman" panose="02020603050405020304" pitchFamily="18" charset="0"/>
                <a:cs typeface="Times New Roman" panose="02020603050405020304" pitchFamily="18" charset="0"/>
              </a:rPr>
              <a:t>DA track in AT  w/o SR</a:t>
            </a:r>
          </a:p>
        </p:txBody>
      </p:sp>
      <p:sp>
        <p:nvSpPr>
          <p:cNvPr id="17" name="文本框 16"/>
          <p:cNvSpPr txBox="1"/>
          <p:nvPr/>
        </p:nvSpPr>
        <p:spPr>
          <a:xfrm>
            <a:off x="5906621" y="3479670"/>
            <a:ext cx="6138582" cy="338554"/>
          </a:xfrm>
          <a:prstGeom prst="rect">
            <a:avLst/>
          </a:prstGeom>
          <a:noFill/>
        </p:spPr>
        <p:txBody>
          <a:bodyPr wrap="square">
            <a:spAutoFit/>
          </a:bodyPr>
          <a:lstStyle/>
          <a:p>
            <a:pPr marL="285750" indent="-285750">
              <a:buFont typeface="Arial" panose="020B0604020202020204" pitchFamily="34" charset="0"/>
              <a:buChar char="•"/>
            </a:pPr>
            <a:r>
              <a:rPr lang="zh-SG" altLang="en-US" sz="1600" dirty="0">
                <a:latin typeface="Times New Roman" panose="02020603050405020304" pitchFamily="18" charset="0"/>
                <a:cs typeface="Times New Roman" panose="02020603050405020304" pitchFamily="18" charset="0"/>
              </a:rPr>
              <a:t>Residual errors after correction with 100 random seeds</a:t>
            </a:r>
          </a:p>
        </p:txBody>
      </p:sp>
      <p:pic>
        <p:nvPicPr>
          <p:cNvPr id="19" name="图片 18"/>
          <p:cNvPicPr>
            <a:picLocks noChangeAspect="1"/>
          </p:cNvPicPr>
          <p:nvPr/>
        </p:nvPicPr>
        <p:blipFill>
          <a:blip r:embed="rId3"/>
          <a:stretch>
            <a:fillRect/>
          </a:stretch>
        </p:blipFill>
        <p:spPr>
          <a:xfrm>
            <a:off x="6864724" y="3814936"/>
            <a:ext cx="2956391" cy="816464"/>
          </a:xfrm>
          <a:prstGeom prst="rect">
            <a:avLst/>
          </a:prstGeom>
        </p:spPr>
      </p:pic>
      <p:pic>
        <p:nvPicPr>
          <p:cNvPr id="20" name="图片 19"/>
          <p:cNvPicPr/>
          <p:nvPr/>
        </p:nvPicPr>
        <p:blipFill rotWithShape="1">
          <a:blip r:embed="rId4" cstate="print">
            <a:extLst>
              <a:ext uri="{28A0092B-C50C-407E-A947-70E740481C1C}">
                <a14:useLocalDpi xmlns:a14="http://schemas.microsoft.com/office/drawing/2010/main" val="0"/>
              </a:ext>
            </a:extLst>
          </a:blip>
          <a:srcRect l="5100" r="6645"/>
          <a:stretch>
            <a:fillRect/>
          </a:stretch>
        </p:blipFill>
        <p:spPr bwMode="auto">
          <a:xfrm>
            <a:off x="5645711" y="4657318"/>
            <a:ext cx="2644401" cy="1958639"/>
          </a:xfrm>
          <a:prstGeom prst="rect">
            <a:avLst/>
          </a:prstGeom>
          <a:noFill/>
          <a:ln>
            <a:noFill/>
          </a:ln>
        </p:spPr>
      </p:pic>
      <p:pic>
        <p:nvPicPr>
          <p:cNvPr id="21" name="图片 20"/>
          <p:cNvPicPr/>
          <p:nvPr/>
        </p:nvPicPr>
        <p:blipFill rotWithShape="1">
          <a:blip r:embed="rId5" cstate="print">
            <a:extLst>
              <a:ext uri="{28A0092B-C50C-407E-A947-70E740481C1C}">
                <a14:useLocalDpi xmlns:a14="http://schemas.microsoft.com/office/drawing/2010/main" val="0"/>
              </a:ext>
            </a:extLst>
          </a:blip>
          <a:srcRect l="4738" r="6825"/>
          <a:stretch>
            <a:fillRect/>
          </a:stretch>
        </p:blipFill>
        <p:spPr bwMode="auto">
          <a:xfrm>
            <a:off x="8343900" y="4672857"/>
            <a:ext cx="2449120" cy="1933705"/>
          </a:xfrm>
          <a:prstGeom prst="rect">
            <a:avLst/>
          </a:prstGeom>
          <a:noFill/>
          <a:ln>
            <a:noFill/>
          </a:ln>
        </p:spPr>
      </p:pic>
      <p:sp>
        <p:nvSpPr>
          <p:cNvPr id="23" name="文本框 22"/>
          <p:cNvSpPr txBox="1"/>
          <p:nvPr/>
        </p:nvSpPr>
        <p:spPr>
          <a:xfrm>
            <a:off x="1388408" y="1108947"/>
            <a:ext cx="7466480"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zh-SG" altLang="en-US" dirty="0">
                <a:latin typeface="Times New Roman" panose="02020603050405020304" pitchFamily="18" charset="0"/>
                <a:cs typeface="Times New Roman" panose="02020603050405020304" pitchFamily="18" charset="0"/>
              </a:rPr>
              <a:t>Gaussian distributions are used for the errors, and they are truncated at 3σ.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09600" y="1052737"/>
            <a:ext cx="10972800" cy="576064"/>
          </a:xfrm>
        </p:spPr>
        <p:txBody>
          <a:bodyPr>
            <a:normAutofit fontScale="85000" lnSpcReduction="10000"/>
          </a:bodyPr>
          <a:lstStyle/>
          <a:p>
            <a:r>
              <a:rPr lang="zh-CN" altLang="en-US" dirty="0"/>
              <a:t>为了降低造价和电功耗，</a:t>
            </a:r>
            <a:r>
              <a:rPr lang="en-US" altLang="zh-CN" dirty="0"/>
              <a:t>TDR</a:t>
            </a:r>
            <a:r>
              <a:rPr lang="zh-CN" altLang="en-US" dirty="0"/>
              <a:t>阶段增强器物理设计提出采用二六极组合磁铁。</a:t>
            </a:r>
            <a:endParaRPr lang="en-US" altLang="zh-CN" dirty="0"/>
          </a:p>
        </p:txBody>
      </p:sp>
      <p:sp>
        <p:nvSpPr>
          <p:cNvPr id="3" name="灯片编号占位符 2"/>
          <p:cNvSpPr>
            <a:spLocks noGrp="1"/>
          </p:cNvSpPr>
          <p:nvPr>
            <p:ph type="sldNum" sz="quarter" idx="12"/>
          </p:nvPr>
        </p:nvSpPr>
        <p:spPr/>
        <p:txBody>
          <a:bodyPr/>
          <a:lstStyle/>
          <a:p>
            <a:fld id="{098B4EB0-06CE-481E-B32B-52DF58230A15}" type="slidenum">
              <a:rPr lang="zh-CN" altLang="en-US" smtClean="0"/>
              <a:t>3</a:t>
            </a:fld>
            <a:endParaRPr lang="zh-CN" altLang="en-US" dirty="0"/>
          </a:p>
        </p:txBody>
      </p:sp>
      <p:sp>
        <p:nvSpPr>
          <p:cNvPr id="4" name="标题 3"/>
          <p:cNvSpPr>
            <a:spLocks noGrp="1"/>
          </p:cNvSpPr>
          <p:nvPr>
            <p:ph type="title"/>
          </p:nvPr>
        </p:nvSpPr>
        <p:spPr>
          <a:xfrm>
            <a:off x="407368" y="187617"/>
            <a:ext cx="10763325" cy="725470"/>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背景</a:t>
            </a:r>
          </a:p>
        </p:txBody>
      </p:sp>
      <p:pic>
        <p:nvPicPr>
          <p:cNvPr id="12" name="picture" descr="descript"/>
          <p:cNvPicPr>
            <a:picLocks noChangeAspect="1"/>
          </p:cNvPicPr>
          <p:nvPr/>
        </p:nvPicPr>
        <p:blipFill rotWithShape="1">
          <a:blip r:embed="rId2"/>
          <a:srcRect b="3503"/>
          <a:stretch>
            <a:fillRect/>
          </a:stretch>
        </p:blipFill>
        <p:spPr>
          <a:xfrm>
            <a:off x="1559496" y="1805058"/>
            <a:ext cx="2799733" cy="1994703"/>
          </a:xfrm>
          <a:prstGeom prst="rect">
            <a:avLst/>
          </a:prstGeom>
        </p:spPr>
      </p:pic>
      <p:pic>
        <p:nvPicPr>
          <p:cNvPr id="13" name="picture" descr="descript"/>
          <p:cNvPicPr>
            <a:picLocks noChangeAspect="1"/>
          </p:cNvPicPr>
          <p:nvPr/>
        </p:nvPicPr>
        <p:blipFill rotWithShape="1">
          <a:blip r:embed="rId3"/>
          <a:srcRect/>
          <a:stretch>
            <a:fillRect/>
          </a:stretch>
        </p:blipFill>
        <p:spPr>
          <a:xfrm>
            <a:off x="4705596" y="1749089"/>
            <a:ext cx="2911032" cy="2106640"/>
          </a:xfrm>
          <a:prstGeom prst="rect">
            <a:avLst/>
          </a:prstGeom>
        </p:spPr>
      </p:pic>
      <p:pic>
        <p:nvPicPr>
          <p:cNvPr id="14" name="picture" descr="descript"/>
          <p:cNvPicPr>
            <a:picLocks noChangeAspect="1"/>
          </p:cNvPicPr>
          <p:nvPr/>
        </p:nvPicPr>
        <p:blipFill rotWithShape="1">
          <a:blip r:embed="rId4"/>
          <a:srcRect/>
          <a:stretch>
            <a:fillRect/>
          </a:stretch>
        </p:blipFill>
        <p:spPr>
          <a:xfrm>
            <a:off x="7824192" y="1700808"/>
            <a:ext cx="3019120" cy="2203201"/>
          </a:xfrm>
          <a:prstGeom prst="rect">
            <a:avLst/>
          </a:prstGeom>
        </p:spPr>
      </p:pic>
      <p:sp>
        <p:nvSpPr>
          <p:cNvPr id="15" name="内容占位符 1"/>
          <p:cNvSpPr txBox="1"/>
          <p:nvPr/>
        </p:nvSpPr>
        <p:spPr>
          <a:xfrm>
            <a:off x="767408" y="4059414"/>
            <a:ext cx="11017224" cy="1889866"/>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anose="05000000000000000000" pitchFamily="2" charset="2"/>
              <a:buChar char="n"/>
              <a:defRPr sz="2400" b="0" kern="1200" baseline="0">
                <a:solidFill>
                  <a:schemeClr val="tx1"/>
                </a:solidFill>
                <a:latin typeface="Arial" panose="020B0604020202020204" pitchFamily="34" charset="0"/>
                <a:ea typeface="微软雅黑" panose="020B0503020204020204"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300" dirty="0"/>
              <a:t>在去年</a:t>
            </a:r>
            <a:r>
              <a:rPr lang="en-US" altLang="zh-CN" sz="2300" dirty="0"/>
              <a:t>9</a:t>
            </a:r>
            <a:r>
              <a:rPr lang="zh-CN" altLang="en-US" sz="2300" dirty="0"/>
              <a:t>月召开的</a:t>
            </a:r>
            <a:r>
              <a:rPr lang="en-US" altLang="zh-CN" sz="2300" dirty="0"/>
              <a:t>CEPC</a:t>
            </a:r>
            <a:r>
              <a:rPr lang="zh-CN" altLang="en-US" sz="2300" dirty="0"/>
              <a:t>加速器</a:t>
            </a:r>
            <a:r>
              <a:rPr lang="en-US" altLang="zh-CN" sz="2300" dirty="0"/>
              <a:t>EDR</a:t>
            </a:r>
            <a:r>
              <a:rPr lang="zh-CN" altLang="en-US" sz="2300" dirty="0"/>
              <a:t>国际评审会议上，专家对二六极组合磁铁方案可行性提出了质疑</a:t>
            </a:r>
            <a:endParaRPr lang="en-US" altLang="zh-CN" sz="2300" dirty="0"/>
          </a:p>
          <a:p>
            <a:pPr lvl="1" indent="-342900">
              <a:buClr>
                <a:srgbClr val="FF0000"/>
              </a:buClr>
              <a:buFont typeface="Wingdings" panose="05000000000000000000" pitchFamily="2" charset="2"/>
              <a:buChar char="ü"/>
            </a:pPr>
            <a:r>
              <a:rPr lang="zh-CN" altLang="en-US" dirty="0">
                <a:solidFill>
                  <a:srgbClr val="FF0000"/>
                </a:solidFill>
              </a:rPr>
              <a:t>如何准直，六极场偏心量是否可控？</a:t>
            </a:r>
            <a:endParaRPr lang="en-US" altLang="zh-CN" dirty="0">
              <a:solidFill>
                <a:srgbClr val="FF0000"/>
              </a:solidFill>
            </a:endParaRPr>
          </a:p>
          <a:p>
            <a:pPr lvl="1" indent="-342900">
              <a:buClr>
                <a:srgbClr val="FF0000"/>
              </a:buClr>
              <a:buFont typeface="Wingdings" panose="05000000000000000000" pitchFamily="2" charset="2"/>
              <a:buChar char="ü"/>
            </a:pPr>
            <a:r>
              <a:rPr lang="zh-CN" altLang="en-US" dirty="0">
                <a:solidFill>
                  <a:srgbClr val="FF0000"/>
                </a:solidFill>
              </a:rPr>
              <a:t>二六极组合磁铁六极场磁中心与束流中心偏差带来的磁场误差对束流的影响需要评估</a:t>
            </a:r>
            <a:endParaRPr lang="en-US" altLang="zh-CN" dirty="0">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844924" y="203761"/>
            <a:ext cx="10515600" cy="845110"/>
          </a:xfrm>
        </p:spPr>
        <p:txBody>
          <a:bodyPr>
            <a:normAutofit/>
          </a:bodyPr>
          <a:lstStyle/>
          <a:p>
            <a:pPr algn="ctr"/>
            <a:r>
              <a:rPr lang="en-US" altLang="zh-SG" sz="3600" b="1" dirty="0">
                <a:solidFill>
                  <a:srgbClr val="C00000"/>
                </a:solidFill>
                <a:latin typeface="Arial" panose="020B0604020202020204" pitchFamily="34" charset="0"/>
                <a:ea typeface="+mj-ea"/>
                <a:cs typeface="Arial" panose="020B0604020202020204" pitchFamily="34" charset="0"/>
              </a:rPr>
              <a:t>Booster DA with error correction &amp; SR</a:t>
            </a:r>
            <a:endParaRPr lang="zh-SG" altLang="en-US" sz="3600" b="1" dirty="0">
              <a:solidFill>
                <a:srgbClr val="C00000"/>
              </a:solidFill>
              <a:latin typeface="Arial" panose="020B0604020202020204" pitchFamily="34" charset="0"/>
              <a:ea typeface="+mj-ea"/>
              <a:cs typeface="Arial" panose="020B0604020202020204" pitchFamily="34" charset="0"/>
            </a:endParaRPr>
          </a:p>
        </p:txBody>
      </p:sp>
      <p:sp>
        <p:nvSpPr>
          <p:cNvPr id="5" name="灯片编号占位符 4"/>
          <p:cNvSpPr>
            <a:spLocks noGrp="1"/>
          </p:cNvSpPr>
          <p:nvPr>
            <p:ph type="sldNum" sz="quarter" idx="12"/>
          </p:nvPr>
        </p:nvSpPr>
        <p:spPr/>
        <p:txBody>
          <a:bodyPr/>
          <a:lstStyle/>
          <a:p>
            <a:fld id="{F15E9139-A00B-4B2A-98A6-095DC08F1345}" type="slidenum">
              <a:rPr lang="zh-CN" altLang="en-US" smtClean="0"/>
              <a:t>30</a:t>
            </a:fld>
            <a:endParaRPr lang="zh-CN" altLang="en-US"/>
          </a:p>
        </p:txBody>
      </p:sp>
      <p:pic>
        <p:nvPicPr>
          <p:cNvPr id="7" name="图片 6"/>
          <p:cNvPicPr>
            <a:picLocks noChangeAspect="1"/>
          </p:cNvPicPr>
          <p:nvPr/>
        </p:nvPicPr>
        <p:blipFill>
          <a:blip r:embed="rId2"/>
          <a:stretch>
            <a:fillRect/>
          </a:stretch>
        </p:blipFill>
        <p:spPr>
          <a:xfrm>
            <a:off x="659323" y="1352179"/>
            <a:ext cx="2887644" cy="2016310"/>
          </a:xfrm>
          <a:prstGeom prst="rect">
            <a:avLst/>
          </a:prstGeom>
        </p:spPr>
      </p:pic>
      <p:pic>
        <p:nvPicPr>
          <p:cNvPr id="8" name="图片 7"/>
          <p:cNvPicPr>
            <a:picLocks noChangeAspect="1"/>
          </p:cNvPicPr>
          <p:nvPr/>
        </p:nvPicPr>
        <p:blipFill>
          <a:blip r:embed="rId3"/>
          <a:stretch>
            <a:fillRect/>
          </a:stretch>
        </p:blipFill>
        <p:spPr>
          <a:xfrm>
            <a:off x="3650876" y="1342859"/>
            <a:ext cx="3291446" cy="2018903"/>
          </a:xfrm>
          <a:prstGeom prst="rect">
            <a:avLst/>
          </a:prstGeom>
        </p:spPr>
      </p:pic>
      <p:pic>
        <p:nvPicPr>
          <p:cNvPr id="9" name="图片 8"/>
          <p:cNvPicPr>
            <a:picLocks noChangeAspect="1"/>
          </p:cNvPicPr>
          <p:nvPr/>
        </p:nvPicPr>
        <p:blipFill>
          <a:blip r:embed="rId4"/>
          <a:stretch>
            <a:fillRect/>
          </a:stretch>
        </p:blipFill>
        <p:spPr>
          <a:xfrm>
            <a:off x="7024877" y="1304365"/>
            <a:ext cx="3371457" cy="2080584"/>
          </a:xfrm>
          <a:prstGeom prst="rect">
            <a:avLst/>
          </a:prstGeom>
        </p:spPr>
      </p:pic>
      <p:pic>
        <p:nvPicPr>
          <p:cNvPr id="10" name="图片 9"/>
          <p:cNvPicPr>
            <a:picLocks noChangeAspect="1"/>
          </p:cNvPicPr>
          <p:nvPr/>
        </p:nvPicPr>
        <p:blipFill>
          <a:blip r:embed="rId5"/>
          <a:stretch>
            <a:fillRect/>
          </a:stretch>
        </p:blipFill>
        <p:spPr>
          <a:xfrm>
            <a:off x="623413" y="3524871"/>
            <a:ext cx="3047634" cy="1818308"/>
          </a:xfrm>
          <a:prstGeom prst="rect">
            <a:avLst/>
          </a:prstGeom>
        </p:spPr>
      </p:pic>
      <p:pic>
        <p:nvPicPr>
          <p:cNvPr id="11" name="图片 10"/>
          <p:cNvPicPr>
            <a:picLocks noChangeAspect="1"/>
          </p:cNvPicPr>
          <p:nvPr/>
        </p:nvPicPr>
        <p:blipFill>
          <a:blip r:embed="rId6"/>
          <a:stretch>
            <a:fillRect/>
          </a:stretch>
        </p:blipFill>
        <p:spPr>
          <a:xfrm>
            <a:off x="3765176" y="3400087"/>
            <a:ext cx="3181882" cy="2004122"/>
          </a:xfrm>
          <a:prstGeom prst="rect">
            <a:avLst/>
          </a:prstGeom>
        </p:spPr>
      </p:pic>
      <p:pic>
        <p:nvPicPr>
          <p:cNvPr id="17" name="图片 16"/>
          <p:cNvPicPr>
            <a:picLocks noChangeAspect="1"/>
          </p:cNvPicPr>
          <p:nvPr/>
        </p:nvPicPr>
        <p:blipFill>
          <a:blip r:embed="rId7"/>
          <a:stretch>
            <a:fillRect/>
          </a:stretch>
        </p:blipFill>
        <p:spPr>
          <a:xfrm>
            <a:off x="6965577" y="3860179"/>
            <a:ext cx="4336294" cy="1969341"/>
          </a:xfrm>
          <a:prstGeom prst="rect">
            <a:avLst/>
          </a:prstGeom>
        </p:spPr>
      </p:pic>
      <p:sp>
        <p:nvSpPr>
          <p:cNvPr id="19" name="文本框 18"/>
          <p:cNvSpPr txBox="1"/>
          <p:nvPr/>
        </p:nvSpPr>
        <p:spPr>
          <a:xfrm>
            <a:off x="7068111" y="3493105"/>
            <a:ext cx="3938307" cy="2769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altLang="zh-SG" sz="1200" dirty="0">
                <a:effectLst/>
                <a:latin typeface="Times New Roman" panose="02020603050405020304" pitchFamily="18" charset="0"/>
                <a:ea typeface="等线" panose="02010600030101010101" pitchFamily="2" charset="-122"/>
              </a:rPr>
              <a:t>The definition of beam stay clear region at different energies</a:t>
            </a:r>
            <a:endParaRPr lang="zh-SG" altLang="en-US" sz="1200" dirty="0"/>
          </a:p>
        </p:txBody>
      </p:sp>
      <p:sp>
        <p:nvSpPr>
          <p:cNvPr id="20" name="内容占位符 1"/>
          <p:cNvSpPr>
            <a:spLocks noGrp="1"/>
          </p:cNvSpPr>
          <p:nvPr>
            <p:ph idx="1"/>
          </p:nvPr>
        </p:nvSpPr>
        <p:spPr>
          <a:xfrm>
            <a:off x="581297" y="5777902"/>
            <a:ext cx="6828031" cy="758642"/>
          </a:xfrm>
          <a:solidFill>
            <a:schemeClr val="accent6">
              <a:lumMod val="40000"/>
              <a:lumOff val="60000"/>
            </a:schemeClr>
          </a:solidFill>
          <a:ln>
            <a:solidFill>
              <a:srgbClr val="002060"/>
            </a:solidFill>
          </a:ln>
        </p:spPr>
        <p:txBody>
          <a:bodyPr>
            <a:noAutofit/>
          </a:bodyPr>
          <a:lstStyle/>
          <a:p>
            <a:pPr>
              <a:spcBef>
                <a:spcPts val="0"/>
              </a:spcBef>
              <a:spcAft>
                <a:spcPts val="600"/>
              </a:spcAft>
            </a:pPr>
            <a:r>
              <a:rPr lang="en-US" altLang="zh-CN" sz="1800" dirty="0"/>
              <a:t>TDR error setting meet the requirement of beam dynamics.</a:t>
            </a:r>
          </a:p>
          <a:p>
            <a:pPr>
              <a:spcBef>
                <a:spcPts val="0"/>
              </a:spcBef>
              <a:spcAft>
                <a:spcPts val="600"/>
              </a:spcAft>
            </a:pPr>
            <a:r>
              <a:rPr lang="en-US" altLang="zh-CN" sz="1800" dirty="0"/>
              <a:t>TDR error setting covered</a:t>
            </a:r>
            <a:r>
              <a:rPr lang="zh-CN" altLang="en-US" sz="1800" dirty="0"/>
              <a:t> </a:t>
            </a:r>
            <a:r>
              <a:rPr lang="en-US" altLang="zh-CN" sz="1800" dirty="0"/>
              <a:t>the</a:t>
            </a:r>
            <a:r>
              <a:rPr lang="zh-CN" altLang="en-US" sz="1800" dirty="0"/>
              <a:t> </a:t>
            </a:r>
            <a:r>
              <a:rPr lang="en-US" altLang="zh-CN" sz="1800" dirty="0"/>
              <a:t>estimated</a:t>
            </a:r>
            <a:r>
              <a:rPr lang="zh-CN" altLang="en-US" sz="1800" dirty="0"/>
              <a:t> </a:t>
            </a:r>
            <a:r>
              <a:rPr lang="en-US" altLang="zh-CN" sz="1800" dirty="0"/>
              <a:t>error of combined dipole.</a:t>
            </a:r>
          </a:p>
        </p:txBody>
      </p:sp>
      <p:sp>
        <p:nvSpPr>
          <p:cNvPr id="21" name="文本框 20"/>
          <p:cNvSpPr txBox="1"/>
          <p:nvPr/>
        </p:nvSpPr>
        <p:spPr>
          <a:xfrm>
            <a:off x="1297640" y="1411941"/>
            <a:ext cx="934571" cy="338554"/>
          </a:xfrm>
          <a:prstGeom prst="rect">
            <a:avLst/>
          </a:prstGeom>
          <a:noFill/>
        </p:spPr>
        <p:txBody>
          <a:bodyPr wrap="square" rtlCol="0">
            <a:spAutoFit/>
          </a:bodyPr>
          <a:lstStyle/>
          <a:p>
            <a:r>
              <a:rPr lang="en-US" altLang="zh-SG" sz="1600" dirty="0"/>
              <a:t>30GeV</a:t>
            </a:r>
            <a:endParaRPr lang="zh-SG" altLang="en-US" sz="1600" dirty="0"/>
          </a:p>
        </p:txBody>
      </p:sp>
      <p:sp>
        <p:nvSpPr>
          <p:cNvPr id="22" name="文本框 21"/>
          <p:cNvSpPr txBox="1"/>
          <p:nvPr/>
        </p:nvSpPr>
        <p:spPr>
          <a:xfrm>
            <a:off x="4199963" y="1362635"/>
            <a:ext cx="934571" cy="338554"/>
          </a:xfrm>
          <a:prstGeom prst="rect">
            <a:avLst/>
          </a:prstGeom>
          <a:noFill/>
        </p:spPr>
        <p:txBody>
          <a:bodyPr wrap="square" rtlCol="0">
            <a:spAutoFit/>
          </a:bodyPr>
          <a:lstStyle/>
          <a:p>
            <a:r>
              <a:rPr lang="en-US" altLang="zh-SG" sz="1600" dirty="0"/>
              <a:t>45GeV</a:t>
            </a:r>
            <a:endParaRPr lang="zh-SG" altLang="en-US" sz="1600" dirty="0"/>
          </a:p>
        </p:txBody>
      </p:sp>
      <p:sp>
        <p:nvSpPr>
          <p:cNvPr id="23" name="文本框 22"/>
          <p:cNvSpPr txBox="1"/>
          <p:nvPr/>
        </p:nvSpPr>
        <p:spPr>
          <a:xfrm>
            <a:off x="7655858" y="1315571"/>
            <a:ext cx="934571" cy="338554"/>
          </a:xfrm>
          <a:prstGeom prst="rect">
            <a:avLst/>
          </a:prstGeom>
          <a:noFill/>
        </p:spPr>
        <p:txBody>
          <a:bodyPr wrap="square" rtlCol="0">
            <a:spAutoFit/>
          </a:bodyPr>
          <a:lstStyle/>
          <a:p>
            <a:r>
              <a:rPr lang="en-US" altLang="zh-SG" sz="1600" dirty="0"/>
              <a:t>80GeV</a:t>
            </a:r>
            <a:endParaRPr lang="zh-SG" altLang="en-US" sz="1600" dirty="0"/>
          </a:p>
        </p:txBody>
      </p:sp>
      <p:sp>
        <p:nvSpPr>
          <p:cNvPr id="24" name="文本框 23"/>
          <p:cNvSpPr txBox="1"/>
          <p:nvPr/>
        </p:nvSpPr>
        <p:spPr>
          <a:xfrm>
            <a:off x="1046628" y="3527612"/>
            <a:ext cx="934571" cy="338554"/>
          </a:xfrm>
          <a:prstGeom prst="rect">
            <a:avLst/>
          </a:prstGeom>
          <a:noFill/>
        </p:spPr>
        <p:txBody>
          <a:bodyPr wrap="square" rtlCol="0">
            <a:spAutoFit/>
          </a:bodyPr>
          <a:lstStyle/>
          <a:p>
            <a:r>
              <a:rPr lang="en-US" altLang="zh-SG" sz="1600" dirty="0"/>
              <a:t>120GeV</a:t>
            </a:r>
            <a:endParaRPr lang="zh-SG" altLang="en-US" sz="1600" dirty="0"/>
          </a:p>
        </p:txBody>
      </p:sp>
      <p:sp>
        <p:nvSpPr>
          <p:cNvPr id="25" name="文本框 24"/>
          <p:cNvSpPr txBox="1"/>
          <p:nvPr/>
        </p:nvSpPr>
        <p:spPr>
          <a:xfrm>
            <a:off x="4327710" y="3460375"/>
            <a:ext cx="934571" cy="338554"/>
          </a:xfrm>
          <a:prstGeom prst="rect">
            <a:avLst/>
          </a:prstGeom>
          <a:noFill/>
        </p:spPr>
        <p:txBody>
          <a:bodyPr wrap="square" rtlCol="0">
            <a:spAutoFit/>
          </a:bodyPr>
          <a:lstStyle/>
          <a:p>
            <a:r>
              <a:rPr lang="en-US" altLang="zh-SG" sz="1600" dirty="0"/>
              <a:t>180GeV</a:t>
            </a:r>
            <a:endParaRPr lang="zh-SG" altLang="en-US" sz="1600" dirty="0"/>
          </a:p>
        </p:txBody>
      </p:sp>
      <p:sp>
        <p:nvSpPr>
          <p:cNvPr id="26" name="文本框 25"/>
          <p:cNvSpPr txBox="1"/>
          <p:nvPr/>
        </p:nvSpPr>
        <p:spPr>
          <a:xfrm>
            <a:off x="7609856" y="5796986"/>
            <a:ext cx="3888239" cy="523220"/>
          </a:xfrm>
          <a:prstGeom prst="rect">
            <a:avLst/>
          </a:prstGeom>
          <a:noFill/>
        </p:spPr>
        <p:txBody>
          <a:bodyPr wrap="square">
            <a:spAutoFit/>
          </a:bodyPr>
          <a:lstStyle/>
          <a:p>
            <a:r>
              <a:rPr lang="en-US" altLang="zh-SG" sz="1400" dirty="0"/>
              <a:t>Ref:  D. Wang, et al., “Low emittance optics design for CEPC booster”, NIMA, 1062 (2024) 169159.</a:t>
            </a:r>
            <a:endParaRPr lang="zh-SG" altLang="en-US" sz="1400" dirty="0"/>
          </a:p>
        </p:txBody>
      </p:sp>
      <p:sp>
        <p:nvSpPr>
          <p:cNvPr id="27" name="文本框 26"/>
          <p:cNvSpPr txBox="1"/>
          <p:nvPr/>
        </p:nvSpPr>
        <p:spPr>
          <a:xfrm>
            <a:off x="10675062" y="1039289"/>
            <a:ext cx="158417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D. Wang, D. H. Ji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3FE9F3-81C4-4C88-81A3-1E25618CEA5A}"/>
              </a:ext>
            </a:extLst>
          </p:cNvPr>
          <p:cNvSpPr>
            <a:spLocks noGrp="1"/>
          </p:cNvSpPr>
          <p:nvPr>
            <p:ph type="title"/>
          </p:nvPr>
        </p:nvSpPr>
        <p:spPr>
          <a:xfrm>
            <a:off x="635977" y="0"/>
            <a:ext cx="10515600" cy="1325563"/>
          </a:xfrm>
        </p:spPr>
        <p:txBody>
          <a:bodyPr/>
          <a:lstStyle/>
          <a:p>
            <a:r>
              <a:rPr lang="zh-CN" altLang="en-US" sz="4400" b="1" dirty="0">
                <a:solidFill>
                  <a:srgbClr val="C00000"/>
                </a:solidFill>
                <a:latin typeface="宋体" panose="02010600030101010101" pitchFamily="2" charset="-122"/>
                <a:ea typeface="宋体" panose="02010600030101010101" pitchFamily="2" charset="-122"/>
              </a:rPr>
              <a:t>误差容忍度研究</a:t>
            </a:r>
            <a:r>
              <a:rPr lang="en-US" altLang="zh-CN" sz="4400" b="1" dirty="0">
                <a:solidFill>
                  <a:srgbClr val="C00000"/>
                </a:solidFill>
                <a:latin typeface="宋体" panose="02010600030101010101" pitchFamily="2" charset="-122"/>
                <a:ea typeface="宋体" panose="02010600030101010101" pitchFamily="2" charset="-122"/>
              </a:rPr>
              <a:t>- </a:t>
            </a:r>
            <a:r>
              <a:rPr lang="zh-CN" altLang="en-US" sz="4400" b="1" dirty="0">
                <a:solidFill>
                  <a:srgbClr val="C00000"/>
                </a:solidFill>
                <a:latin typeface="宋体" panose="02010600030101010101" pitchFamily="2" charset="-122"/>
                <a:ea typeface="宋体" panose="02010600030101010101" pitchFamily="2" charset="-122"/>
              </a:rPr>
              <a:t>组合铁 </a:t>
            </a:r>
            <a:r>
              <a:rPr lang="en-US" altLang="zh-CN" sz="4400" b="1" dirty="0">
                <a:solidFill>
                  <a:srgbClr val="C00000"/>
                </a:solidFill>
                <a:latin typeface="宋体" panose="02010600030101010101" pitchFamily="2" charset="-122"/>
                <a:ea typeface="宋体" panose="02010600030101010101" pitchFamily="2" charset="-122"/>
              </a:rPr>
              <a:t>300um </a:t>
            </a:r>
            <a:r>
              <a:rPr lang="zh-CN" altLang="en-US" sz="4400" b="1" dirty="0">
                <a:solidFill>
                  <a:srgbClr val="C00000"/>
                </a:solidFill>
                <a:latin typeface="宋体" panose="02010600030101010101" pitchFamily="2" charset="-122"/>
                <a:ea typeface="宋体" panose="02010600030101010101" pitchFamily="2" charset="-122"/>
              </a:rPr>
              <a:t>新结果</a:t>
            </a:r>
            <a:endParaRPr lang="en-US" dirty="0"/>
          </a:p>
        </p:txBody>
      </p:sp>
      <p:sp>
        <p:nvSpPr>
          <p:cNvPr id="3" name="内容占位符 2">
            <a:extLst>
              <a:ext uri="{FF2B5EF4-FFF2-40B4-BE49-F238E27FC236}">
                <a16:creationId xmlns:a16="http://schemas.microsoft.com/office/drawing/2014/main" id="{AA1C79CA-E013-4A38-AB32-5740EC991C1D}"/>
              </a:ext>
            </a:extLst>
          </p:cNvPr>
          <p:cNvSpPr>
            <a:spLocks noGrp="1"/>
          </p:cNvSpPr>
          <p:nvPr>
            <p:ph idx="1"/>
          </p:nvPr>
        </p:nvSpPr>
        <p:spPr>
          <a:xfrm>
            <a:off x="298784" y="1175850"/>
            <a:ext cx="10515600" cy="4351338"/>
          </a:xfrm>
        </p:spPr>
        <p:txBody>
          <a:bodyPr/>
          <a:lstStyle/>
          <a:p>
            <a:r>
              <a:rPr lang="zh-CN" altLang="en-US" dirty="0"/>
              <a:t>对水平方向</a:t>
            </a:r>
            <a:r>
              <a:rPr lang="en-US" altLang="zh-CN" dirty="0"/>
              <a:t>100um</a:t>
            </a:r>
            <a:r>
              <a:rPr lang="zh-CN" altLang="en-US" dirty="0"/>
              <a:t>和</a:t>
            </a:r>
            <a:r>
              <a:rPr lang="en-US" altLang="zh-CN" dirty="0"/>
              <a:t>300um</a:t>
            </a:r>
            <a:r>
              <a:rPr lang="zh-CN" altLang="en-US" dirty="0"/>
              <a:t>两种情况进行跟踪</a:t>
            </a:r>
            <a:endParaRPr lang="en-US" altLang="zh-CN" dirty="0"/>
          </a:p>
          <a:p>
            <a:r>
              <a:rPr lang="zh-CN" altLang="en-US" dirty="0"/>
              <a:t>分别进行闭轨校正和</a:t>
            </a:r>
            <a:r>
              <a:rPr lang="en-US" altLang="zh-CN" dirty="0"/>
              <a:t>Optics</a:t>
            </a:r>
            <a:r>
              <a:rPr lang="zh-CN" altLang="en-US" dirty="0"/>
              <a:t>校正迭代，</a:t>
            </a:r>
            <a:r>
              <a:rPr lang="en-US" altLang="zh-CN" dirty="0"/>
              <a:t>300um</a:t>
            </a:r>
            <a:r>
              <a:rPr lang="zh-CN" altLang="en-US" dirty="0"/>
              <a:t>多迭代一轮</a:t>
            </a:r>
            <a:endParaRPr lang="en-US" altLang="zh-CN" dirty="0"/>
          </a:p>
          <a:p>
            <a:pPr lvl="1"/>
            <a:r>
              <a:rPr lang="zh-CN" altLang="en-US" dirty="0"/>
              <a:t>校正后闭轨接近，包络、色散等线性参数</a:t>
            </a:r>
            <a:r>
              <a:rPr lang="en-US" altLang="zh-CN" dirty="0"/>
              <a:t>300um</a:t>
            </a:r>
            <a:r>
              <a:rPr lang="zh-CN" altLang="en-US" dirty="0"/>
              <a:t>结果变差</a:t>
            </a:r>
            <a:endParaRPr lang="en-US" altLang="zh-CN" dirty="0"/>
          </a:p>
          <a:p>
            <a:pPr lvl="1"/>
            <a:r>
              <a:rPr lang="zh-CN" altLang="en-US" dirty="0"/>
              <a:t>动力学孔径跟踪</a:t>
            </a:r>
            <a:r>
              <a:rPr lang="en-US" altLang="zh-CN" dirty="0"/>
              <a:t>ongoing</a:t>
            </a:r>
          </a:p>
          <a:p>
            <a:pPr marL="0" indent="0">
              <a:buNone/>
            </a:pPr>
            <a:endParaRPr lang="en-US" dirty="0"/>
          </a:p>
        </p:txBody>
      </p:sp>
      <p:graphicFrame>
        <p:nvGraphicFramePr>
          <p:cNvPr id="4" name="表格 3">
            <a:extLst>
              <a:ext uri="{FF2B5EF4-FFF2-40B4-BE49-F238E27FC236}">
                <a16:creationId xmlns:a16="http://schemas.microsoft.com/office/drawing/2014/main" id="{9CA1A236-DB4C-4890-8468-8360DDA158F4}"/>
              </a:ext>
            </a:extLst>
          </p:cNvPr>
          <p:cNvGraphicFramePr>
            <a:graphicFrameLocks noGrp="1"/>
          </p:cNvGraphicFramePr>
          <p:nvPr/>
        </p:nvGraphicFramePr>
        <p:xfrm>
          <a:off x="7282963" y="4546478"/>
          <a:ext cx="4791808" cy="1104900"/>
        </p:xfrm>
        <a:graphic>
          <a:graphicData uri="http://schemas.openxmlformats.org/drawingml/2006/table">
            <a:tbl>
              <a:tblPr firstRow="1" firstCol="1">
                <a:tableStyleId>{5C22544A-7EE6-4342-B048-85BDC9FD1C3A}</a:tableStyleId>
              </a:tblPr>
              <a:tblGrid>
                <a:gridCol w="684544">
                  <a:extLst>
                    <a:ext uri="{9D8B030D-6E8A-4147-A177-3AD203B41FA5}">
                      <a16:colId xmlns:a16="http://schemas.microsoft.com/office/drawing/2014/main" val="3158862321"/>
                    </a:ext>
                  </a:extLst>
                </a:gridCol>
                <a:gridCol w="684544">
                  <a:extLst>
                    <a:ext uri="{9D8B030D-6E8A-4147-A177-3AD203B41FA5}">
                      <a16:colId xmlns:a16="http://schemas.microsoft.com/office/drawing/2014/main" val="1575974589"/>
                    </a:ext>
                  </a:extLst>
                </a:gridCol>
                <a:gridCol w="684544">
                  <a:extLst>
                    <a:ext uri="{9D8B030D-6E8A-4147-A177-3AD203B41FA5}">
                      <a16:colId xmlns:a16="http://schemas.microsoft.com/office/drawing/2014/main" val="1298772250"/>
                    </a:ext>
                  </a:extLst>
                </a:gridCol>
                <a:gridCol w="684544">
                  <a:extLst>
                    <a:ext uri="{9D8B030D-6E8A-4147-A177-3AD203B41FA5}">
                      <a16:colId xmlns:a16="http://schemas.microsoft.com/office/drawing/2014/main" val="49626915"/>
                    </a:ext>
                  </a:extLst>
                </a:gridCol>
                <a:gridCol w="684544">
                  <a:extLst>
                    <a:ext uri="{9D8B030D-6E8A-4147-A177-3AD203B41FA5}">
                      <a16:colId xmlns:a16="http://schemas.microsoft.com/office/drawing/2014/main" val="3539077460"/>
                    </a:ext>
                  </a:extLst>
                </a:gridCol>
                <a:gridCol w="684544">
                  <a:extLst>
                    <a:ext uri="{9D8B030D-6E8A-4147-A177-3AD203B41FA5}">
                      <a16:colId xmlns:a16="http://schemas.microsoft.com/office/drawing/2014/main" val="1051849970"/>
                    </a:ext>
                  </a:extLst>
                </a:gridCol>
                <a:gridCol w="684544">
                  <a:extLst>
                    <a:ext uri="{9D8B030D-6E8A-4147-A177-3AD203B41FA5}">
                      <a16:colId xmlns:a16="http://schemas.microsoft.com/office/drawing/2014/main" val="795285557"/>
                    </a:ext>
                  </a:extLst>
                </a:gridCol>
              </a:tblGrid>
              <a:tr h="190500">
                <a:tc>
                  <a:txBody>
                    <a:bodyPr/>
                    <a:lstStyle/>
                    <a:p>
                      <a:pPr algn="ctr" fontAlgn="b"/>
                      <a:r>
                        <a:rPr lang="en-US" sz="1400" u="sng" strike="noStrike" dirty="0">
                          <a:effectLst/>
                        </a:rPr>
                        <a:t>T1@Sext</a:t>
                      </a:r>
                      <a:endParaRPr lang="en-US" sz="1400" b="0" i="0" u="sng" strike="noStrike" dirty="0">
                        <a:solidFill>
                          <a:srgbClr val="0563C1"/>
                        </a:solidFill>
                        <a:effectLst/>
                        <a:latin typeface="Calibri" panose="020F0502020204030204" pitchFamily="34" charset="0"/>
                      </a:endParaRPr>
                    </a:p>
                  </a:txBody>
                  <a:tcPr marL="9525" marR="9525" marT="9525" marB="0" anchor="b"/>
                </a:tc>
                <a:tc gridSpan="2">
                  <a:txBody>
                    <a:bodyPr/>
                    <a:lstStyle/>
                    <a:p>
                      <a:pPr algn="ctr" fontAlgn="b"/>
                      <a:r>
                        <a:rPr lang="en-US" sz="1400" u="none" strike="noStrike" dirty="0">
                          <a:effectLst/>
                        </a:rPr>
                        <a:t>Orbit (um)</a:t>
                      </a:r>
                      <a:endParaRPr lang="en-US" sz="14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ctr" fontAlgn="b"/>
                      <a:r>
                        <a:rPr lang="en-US" sz="1400" u="none" strike="noStrike" dirty="0" err="1">
                          <a:effectLst/>
                        </a:rPr>
                        <a:t>Betabeating</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ctr" fontAlgn="b"/>
                      <a:r>
                        <a:rPr lang="en-US" sz="1400" u="none" strike="noStrike" dirty="0">
                          <a:effectLst/>
                        </a:rPr>
                        <a:t>Delta Dispersion (mm)</a:t>
                      </a:r>
                      <a:endParaRPr lang="en-US" sz="14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3523579130"/>
                  </a:ext>
                </a:extLst>
              </a:tr>
              <a:tr h="190500">
                <a:tc>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Y</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Y</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Y</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1405718"/>
                  </a:ext>
                </a:extLst>
              </a:tr>
              <a:tr h="190500">
                <a:tc>
                  <a:txBody>
                    <a:bodyPr/>
                    <a:lstStyle/>
                    <a:p>
                      <a:pPr algn="ctr" fontAlgn="b"/>
                      <a:r>
                        <a:rPr lang="en-US" sz="1400" u="none" strike="noStrike">
                          <a:effectLst/>
                        </a:rPr>
                        <a:t>100um</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142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75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0.67</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0.17</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1.3</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8.3</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00813016"/>
                  </a:ext>
                </a:extLst>
              </a:tr>
              <a:tr h="131884">
                <a:tc>
                  <a:txBody>
                    <a:bodyPr/>
                    <a:lstStyle/>
                    <a:p>
                      <a:pPr algn="ctr" fontAlgn="b"/>
                      <a:r>
                        <a:rPr lang="en-US" sz="1400" u="none" strike="noStrike" dirty="0">
                          <a:effectLst/>
                        </a:rPr>
                        <a:t>300um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130</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73</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solidFill>
                            <a:srgbClr val="FF0000"/>
                          </a:solidFill>
                          <a:effectLst/>
                        </a:rPr>
                        <a:t>0.98</a:t>
                      </a:r>
                      <a:endParaRPr lang="en-US" sz="14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solidFill>
                            <a:srgbClr val="FF0000"/>
                          </a:solidFill>
                          <a:effectLst/>
                        </a:rPr>
                        <a:t>0.64</a:t>
                      </a:r>
                      <a:endParaRPr lang="en-US" sz="14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solidFill>
                            <a:srgbClr val="FF0000"/>
                          </a:solidFill>
                          <a:effectLst/>
                        </a:rPr>
                        <a:t>8.8</a:t>
                      </a:r>
                      <a:endParaRPr lang="en-US" sz="14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solidFill>
                            <a:srgbClr val="FF0000"/>
                          </a:solidFill>
                          <a:effectLst/>
                        </a:rPr>
                        <a:t>13</a:t>
                      </a:r>
                      <a:endParaRPr lang="en-US" sz="14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80611381"/>
                  </a:ext>
                </a:extLst>
              </a:tr>
            </a:tbl>
          </a:graphicData>
        </a:graphic>
      </p:graphicFrame>
      <p:pic>
        <p:nvPicPr>
          <p:cNvPr id="6" name="图片 5">
            <a:extLst>
              <a:ext uri="{FF2B5EF4-FFF2-40B4-BE49-F238E27FC236}">
                <a16:creationId xmlns:a16="http://schemas.microsoft.com/office/drawing/2014/main" id="{05FB08C2-1195-4C94-86D9-66B34BF83BED}"/>
              </a:ext>
            </a:extLst>
          </p:cNvPr>
          <p:cNvPicPr>
            <a:picLocks noChangeAspect="1"/>
          </p:cNvPicPr>
          <p:nvPr/>
        </p:nvPicPr>
        <p:blipFill rotWithShape="1">
          <a:blip r:embed="rId2">
            <a:extLst>
              <a:ext uri="{28A0092B-C50C-407E-A947-70E740481C1C}">
                <a14:useLocalDpi xmlns:a14="http://schemas.microsoft.com/office/drawing/2010/main" val="0"/>
              </a:ext>
            </a:extLst>
          </a:blip>
          <a:srcRect l="9014" r="7909"/>
          <a:stretch/>
        </p:blipFill>
        <p:spPr>
          <a:xfrm>
            <a:off x="0" y="3049849"/>
            <a:ext cx="7282963" cy="1921682"/>
          </a:xfrm>
          <a:prstGeom prst="rect">
            <a:avLst/>
          </a:prstGeom>
        </p:spPr>
      </p:pic>
      <p:pic>
        <p:nvPicPr>
          <p:cNvPr id="8" name="图片 7">
            <a:extLst>
              <a:ext uri="{FF2B5EF4-FFF2-40B4-BE49-F238E27FC236}">
                <a16:creationId xmlns:a16="http://schemas.microsoft.com/office/drawing/2014/main" id="{3A4FADCE-7977-4D62-BCAB-F5F68B8F4CDB}"/>
              </a:ext>
            </a:extLst>
          </p:cNvPr>
          <p:cNvPicPr>
            <a:picLocks noChangeAspect="1"/>
          </p:cNvPicPr>
          <p:nvPr/>
        </p:nvPicPr>
        <p:blipFill rotWithShape="1">
          <a:blip r:embed="rId3">
            <a:extLst>
              <a:ext uri="{28A0092B-C50C-407E-A947-70E740481C1C}">
                <a14:useLocalDpi xmlns:a14="http://schemas.microsoft.com/office/drawing/2010/main" val="0"/>
              </a:ext>
            </a:extLst>
          </a:blip>
          <a:srcRect l="9015" r="7908"/>
          <a:stretch/>
        </p:blipFill>
        <p:spPr>
          <a:xfrm>
            <a:off x="-5862" y="4936318"/>
            <a:ext cx="7282963" cy="1921682"/>
          </a:xfrm>
          <a:prstGeom prst="rect">
            <a:avLst/>
          </a:prstGeom>
        </p:spPr>
      </p:pic>
    </p:spTree>
    <p:extLst>
      <p:ext uri="{BB962C8B-B14F-4D97-AF65-F5344CB8AC3E}">
        <p14:creationId xmlns:p14="http://schemas.microsoft.com/office/powerpoint/2010/main" val="913038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60642B-EEA6-4367-BD2E-380E168FC59F}"/>
              </a:ext>
            </a:extLst>
          </p:cNvPr>
          <p:cNvSpPr>
            <a:spLocks noGrp="1"/>
          </p:cNvSpPr>
          <p:nvPr>
            <p:ph type="title"/>
          </p:nvPr>
        </p:nvSpPr>
        <p:spPr>
          <a:xfrm>
            <a:off x="838200" y="365125"/>
            <a:ext cx="9549653" cy="1325563"/>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总结</a:t>
            </a:r>
            <a:endParaRPr lang="zh-SG" altLang="en-US" b="1" dirty="0">
              <a:solidFill>
                <a:srgbClr val="C00000"/>
              </a:solidFill>
              <a:latin typeface="宋体" panose="02010600030101010101" pitchFamily="2" charset="-122"/>
              <a:ea typeface="宋体" panose="02010600030101010101" pitchFamily="2" charset="-122"/>
            </a:endParaRPr>
          </a:p>
        </p:txBody>
      </p:sp>
      <p:sp>
        <p:nvSpPr>
          <p:cNvPr id="3" name="文本框 2">
            <a:extLst>
              <a:ext uri="{FF2B5EF4-FFF2-40B4-BE49-F238E27FC236}">
                <a16:creationId xmlns:a16="http://schemas.microsoft.com/office/drawing/2014/main" id="{7C58FD35-E5EF-456F-A0BF-1E9AA607BD8C}"/>
              </a:ext>
            </a:extLst>
          </p:cNvPr>
          <p:cNvSpPr txBox="1"/>
          <p:nvPr/>
        </p:nvSpPr>
        <p:spPr>
          <a:xfrm>
            <a:off x="1862418" y="1922930"/>
            <a:ext cx="7395882" cy="3231654"/>
          </a:xfrm>
          <a:prstGeom prst="rect">
            <a:avLst/>
          </a:prstGeom>
          <a:noFill/>
        </p:spPr>
        <p:txBody>
          <a:bodyPr wrap="square" rtlCol="0">
            <a:spAutoFit/>
          </a:bodyPr>
          <a:lstStyle/>
          <a:p>
            <a:pPr marL="342900" indent="-342900">
              <a:spcBef>
                <a:spcPts val="1200"/>
              </a:spcBef>
              <a:spcAft>
                <a:spcPts val="1200"/>
              </a:spcAft>
              <a:buAutoNum type="arabicPeriod"/>
            </a:pPr>
            <a:r>
              <a:rPr lang="zh-CN" altLang="en-US" sz="2400" dirty="0">
                <a:latin typeface="宋体" panose="02010600030101010101" pitchFamily="2" charset="-122"/>
                <a:ea typeface="宋体" panose="02010600030101010101" pitchFamily="2" charset="-122"/>
              </a:rPr>
              <a:t>根据具体工艺，对增强器二六极组合铁的准直精度进行了初步的分析；</a:t>
            </a:r>
            <a:endParaRPr lang="en-US" altLang="zh-CN" sz="2400" dirty="0">
              <a:latin typeface="宋体" panose="02010600030101010101" pitchFamily="2" charset="-122"/>
              <a:ea typeface="宋体" panose="02010600030101010101" pitchFamily="2" charset="-122"/>
            </a:endParaRPr>
          </a:p>
          <a:p>
            <a:pPr marL="342900" indent="-342900">
              <a:spcBef>
                <a:spcPts val="1200"/>
              </a:spcBef>
              <a:spcAft>
                <a:spcPts val="1200"/>
              </a:spcAft>
              <a:buAutoNum type="arabicPeriod"/>
            </a:pPr>
            <a:r>
              <a:rPr lang="zh-CN" altLang="en-US" sz="2400" dirty="0">
                <a:latin typeface="宋体" panose="02010600030101010101" pitchFamily="2" charset="-122"/>
                <a:ea typeface="宋体" panose="02010600030101010101" pitchFamily="2" charset="-122"/>
              </a:rPr>
              <a:t>结合自动化生产线与测磁流程，给出准直方案的初步建议；</a:t>
            </a:r>
            <a:endParaRPr lang="en-US" altLang="zh-CN" sz="2400" dirty="0">
              <a:latin typeface="宋体" panose="02010600030101010101" pitchFamily="2" charset="-122"/>
              <a:ea typeface="宋体" panose="02010600030101010101" pitchFamily="2" charset="-122"/>
            </a:endParaRPr>
          </a:p>
          <a:p>
            <a:pPr marL="342900" indent="-342900">
              <a:spcBef>
                <a:spcPts val="1200"/>
              </a:spcBef>
              <a:spcAft>
                <a:spcPts val="1200"/>
              </a:spcAft>
              <a:buAutoNum type="arabicPeriod"/>
            </a:pPr>
            <a:r>
              <a:rPr lang="zh-CN" altLang="en-US" sz="2400" dirty="0">
                <a:latin typeface="宋体" panose="02010600030101010101" pitchFamily="2" charset="-122"/>
                <a:ea typeface="宋体" panose="02010600030101010101" pitchFamily="2" charset="-122"/>
              </a:rPr>
              <a:t>后续通过样机的研制，逐步积累经验；</a:t>
            </a:r>
            <a:endParaRPr lang="en-US" altLang="zh-CN" sz="2400" dirty="0">
              <a:latin typeface="宋体" panose="02010600030101010101" pitchFamily="2" charset="-122"/>
              <a:ea typeface="宋体" panose="02010600030101010101" pitchFamily="2" charset="-122"/>
            </a:endParaRPr>
          </a:p>
          <a:p>
            <a:pPr marL="342900" indent="-342900">
              <a:spcBef>
                <a:spcPts val="1200"/>
              </a:spcBef>
              <a:spcAft>
                <a:spcPts val="1200"/>
              </a:spcAft>
              <a:buAutoNum type="arabicPeriod"/>
            </a:pPr>
            <a:r>
              <a:rPr lang="zh-CN" altLang="en-US" sz="2400" dirty="0">
                <a:latin typeface="宋体" panose="02010600030101010101" pitchFamily="2" charset="-122"/>
                <a:ea typeface="宋体" panose="02010600030101010101" pitchFamily="2" charset="-122"/>
              </a:rPr>
              <a:t>继续误差容忍度的研究。</a:t>
            </a:r>
            <a:endParaRPr lang="zh-SG" altLang="en-US" sz="2400" dirty="0">
              <a:latin typeface="宋体" panose="02010600030101010101" pitchFamily="2" charset="-122"/>
              <a:ea typeface="宋体" panose="02010600030101010101" pitchFamily="2" charset="-122"/>
            </a:endParaRPr>
          </a:p>
        </p:txBody>
      </p:sp>
      <p:sp>
        <p:nvSpPr>
          <p:cNvPr id="4" name="灯片编号占位符 3">
            <a:extLst>
              <a:ext uri="{FF2B5EF4-FFF2-40B4-BE49-F238E27FC236}">
                <a16:creationId xmlns:a16="http://schemas.microsoft.com/office/drawing/2014/main" id="{C9B70F65-6B54-45E3-A051-3713172C1DE0}"/>
              </a:ext>
            </a:extLst>
          </p:cNvPr>
          <p:cNvSpPr>
            <a:spLocks noGrp="1"/>
          </p:cNvSpPr>
          <p:nvPr>
            <p:ph type="sldNum" sz="quarter" idx="12"/>
          </p:nvPr>
        </p:nvSpPr>
        <p:spPr/>
        <p:txBody>
          <a:bodyPr/>
          <a:lstStyle/>
          <a:p>
            <a:fld id="{16CB0E38-18A6-4DF6-93D8-8059CE11E2E9}" type="slidenum">
              <a:rPr lang="zh-SG" altLang="en-US" smtClean="0"/>
              <a:t>32</a:t>
            </a:fld>
            <a:endParaRPr lang="zh-SG" altLang="en-US"/>
          </a:p>
        </p:txBody>
      </p:sp>
    </p:spTree>
    <p:extLst>
      <p:ext uri="{BB962C8B-B14F-4D97-AF65-F5344CB8AC3E}">
        <p14:creationId xmlns:p14="http://schemas.microsoft.com/office/powerpoint/2010/main" val="675403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B37EEB3-02AB-46C2-ABE2-A23E6E4CCD68}"/>
              </a:ext>
            </a:extLst>
          </p:cNvPr>
          <p:cNvSpPr txBox="1"/>
          <p:nvPr/>
        </p:nvSpPr>
        <p:spPr>
          <a:xfrm>
            <a:off x="4471147" y="2292724"/>
            <a:ext cx="4020671" cy="1015663"/>
          </a:xfrm>
          <a:prstGeom prst="rect">
            <a:avLst/>
          </a:prstGeom>
          <a:noFill/>
        </p:spPr>
        <p:txBody>
          <a:bodyPr wrap="square" rtlCol="0">
            <a:spAutoFit/>
          </a:bodyPr>
          <a:lstStyle/>
          <a:p>
            <a:r>
              <a:rPr lang="en-US" altLang="zh-SG" sz="6000" dirty="0">
                <a:latin typeface="Times New Roman" panose="02020603050405020304" pitchFamily="18" charset="0"/>
                <a:cs typeface="Times New Roman" panose="02020603050405020304" pitchFamily="18" charset="0"/>
              </a:rPr>
              <a:t>Back up</a:t>
            </a:r>
            <a:endParaRPr lang="zh-SG" altLang="en-US" sz="6000"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9405E9DE-293C-4EAA-AD6C-9CDE0EC48974}"/>
              </a:ext>
            </a:extLst>
          </p:cNvPr>
          <p:cNvSpPr>
            <a:spLocks noGrp="1"/>
          </p:cNvSpPr>
          <p:nvPr>
            <p:ph type="sldNum" sz="quarter" idx="12"/>
          </p:nvPr>
        </p:nvSpPr>
        <p:spPr/>
        <p:txBody>
          <a:bodyPr/>
          <a:lstStyle/>
          <a:p>
            <a:fld id="{16CB0E38-18A6-4DF6-93D8-8059CE11E2E9}" type="slidenum">
              <a:rPr lang="zh-SG" altLang="en-US" smtClean="0"/>
              <a:t>33</a:t>
            </a:fld>
            <a:endParaRPr lang="zh-SG" altLang="en-US"/>
          </a:p>
        </p:txBody>
      </p:sp>
    </p:spTree>
    <p:extLst>
      <p:ext uri="{BB962C8B-B14F-4D97-AF65-F5344CB8AC3E}">
        <p14:creationId xmlns:p14="http://schemas.microsoft.com/office/powerpoint/2010/main" val="3547030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B4EB0-06CE-481E-B32B-52DF58230A15}"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标题 3"/>
          <p:cNvSpPr>
            <a:spLocks noGrp="1"/>
          </p:cNvSpPr>
          <p:nvPr>
            <p:ph type="title"/>
          </p:nvPr>
        </p:nvSpPr>
        <p:spPr>
          <a:xfrm>
            <a:off x="407368" y="127106"/>
            <a:ext cx="10763325" cy="725470"/>
          </a:xfrm>
        </p:spPr>
        <p:txBody>
          <a:bodyPr/>
          <a:lstStyle/>
          <a:p>
            <a:pPr algn="ctr"/>
            <a:r>
              <a:rPr lang="en-US" altLang="zh-CN" dirty="0"/>
              <a:t>SLS Booster dipoles </a:t>
            </a:r>
            <a:endParaRPr lang="zh-CN" altLang="en-US" dirty="0"/>
          </a:p>
        </p:txBody>
      </p:sp>
      <p:sp>
        <p:nvSpPr>
          <p:cNvPr id="16" name="文本框 15"/>
          <p:cNvSpPr txBox="1"/>
          <p:nvPr/>
        </p:nvSpPr>
        <p:spPr>
          <a:xfrm>
            <a:off x="1479175" y="2548222"/>
            <a:ext cx="422237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SG"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Booster: 100 MeV ~ 2.4 GeV </a:t>
            </a:r>
            <a:endParaRPr kumimoji="0" lang="zh-SG"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p:cNvSpPr txBox="1"/>
          <p:nvPr/>
        </p:nvSpPr>
        <p:spPr>
          <a:xfrm>
            <a:off x="1490380" y="1819838"/>
            <a:ext cx="422237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SG"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Storage ring: 2.4 GeV </a:t>
            </a:r>
            <a:endParaRPr kumimoji="0" lang="zh-SG"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内容占位符 1"/>
          <p:cNvSpPr>
            <a:spLocks noGrp="1"/>
          </p:cNvSpPr>
          <p:nvPr>
            <p:ph idx="1"/>
          </p:nvPr>
        </p:nvSpPr>
        <p:spPr>
          <a:xfrm>
            <a:off x="702123" y="1104002"/>
            <a:ext cx="6478607" cy="785309"/>
          </a:xfrm>
        </p:spPr>
        <p:txBody>
          <a:bodyPr>
            <a:noAutofit/>
          </a:bodyPr>
          <a:lstStyle/>
          <a:p>
            <a:r>
              <a:rPr lang="en-US" altLang="zh-SG" sz="2000" dirty="0">
                <a:latin typeface="Times New Roman" panose="02020603050405020304" pitchFamily="18" charset="0"/>
                <a:cs typeface="Times New Roman" panose="02020603050405020304" pitchFamily="18" charset="0"/>
              </a:rPr>
              <a:t>Swiss Light Source (SLS) --The full energy booster shared the same tunnel as the storage ring.</a:t>
            </a:r>
            <a:endParaRPr lang="zh-SG" altLang="en-US" sz="2000" dirty="0">
              <a:latin typeface="Times New Roman" panose="02020603050405020304" pitchFamily="18" charset="0"/>
              <a:cs typeface="Times New Roman" panose="02020603050405020304" pitchFamily="18" charset="0"/>
            </a:endParaRPr>
          </a:p>
        </p:txBody>
      </p:sp>
      <p:sp>
        <p:nvSpPr>
          <p:cNvPr id="22" name="文本框 21"/>
          <p:cNvSpPr txBox="1"/>
          <p:nvPr/>
        </p:nvSpPr>
        <p:spPr>
          <a:xfrm>
            <a:off x="2023781" y="2904569"/>
            <a:ext cx="29314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SG"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Circumference:270 m</a:t>
            </a:r>
            <a:endParaRPr kumimoji="0" lang="zh-SG"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文本框 22"/>
          <p:cNvSpPr txBox="1"/>
          <p:nvPr/>
        </p:nvSpPr>
        <p:spPr>
          <a:xfrm>
            <a:off x="2068604" y="2182910"/>
            <a:ext cx="29314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SG"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Circumference:288 m</a:t>
            </a:r>
            <a:endParaRPr kumimoji="0" lang="zh-SG"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7684994" y="2813477"/>
            <a:ext cx="3612216" cy="3540259"/>
          </a:xfrm>
          <a:prstGeom prst="rect">
            <a:avLst/>
          </a:prstGeom>
        </p:spPr>
      </p:pic>
      <p:pic>
        <p:nvPicPr>
          <p:cNvPr id="6" name="图片 5"/>
          <p:cNvPicPr>
            <a:picLocks noChangeAspect="1"/>
          </p:cNvPicPr>
          <p:nvPr/>
        </p:nvPicPr>
        <p:blipFill>
          <a:blip r:embed="rId3"/>
          <a:stretch>
            <a:fillRect/>
          </a:stretch>
        </p:blipFill>
        <p:spPr>
          <a:xfrm>
            <a:off x="1075762" y="3319530"/>
            <a:ext cx="3685055" cy="3248518"/>
          </a:xfrm>
          <a:prstGeom prst="rect">
            <a:avLst/>
          </a:prstGeom>
        </p:spPr>
      </p:pic>
      <p:pic>
        <p:nvPicPr>
          <p:cNvPr id="18" name="图片 17"/>
          <p:cNvPicPr>
            <a:picLocks noChangeAspect="1"/>
          </p:cNvPicPr>
          <p:nvPr/>
        </p:nvPicPr>
        <p:blipFill>
          <a:blip r:embed="rId4"/>
          <a:stretch>
            <a:fillRect/>
          </a:stretch>
        </p:blipFill>
        <p:spPr>
          <a:xfrm>
            <a:off x="7214347" y="1309968"/>
            <a:ext cx="3830450" cy="1059349"/>
          </a:xfrm>
          <a:prstGeom prst="rect">
            <a:avLst/>
          </a:prstGeom>
        </p:spPr>
      </p:pic>
      <p:pic>
        <p:nvPicPr>
          <p:cNvPr id="20" name="图片 19"/>
          <p:cNvPicPr>
            <a:picLocks noChangeAspect="1"/>
          </p:cNvPicPr>
          <p:nvPr/>
        </p:nvPicPr>
        <p:blipFill>
          <a:blip r:embed="rId5"/>
          <a:stretch>
            <a:fillRect/>
          </a:stretch>
        </p:blipFill>
        <p:spPr>
          <a:xfrm>
            <a:off x="4964206" y="4484874"/>
            <a:ext cx="2458571" cy="105467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B4EB0-06CE-481E-B32B-52DF58230A15}"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标题 3"/>
          <p:cNvSpPr>
            <a:spLocks noGrp="1"/>
          </p:cNvSpPr>
          <p:nvPr>
            <p:ph type="title"/>
          </p:nvPr>
        </p:nvSpPr>
        <p:spPr>
          <a:xfrm>
            <a:off x="407368" y="127106"/>
            <a:ext cx="10763325" cy="725470"/>
          </a:xfrm>
        </p:spPr>
        <p:txBody>
          <a:bodyPr/>
          <a:lstStyle/>
          <a:p>
            <a:pPr algn="ctr"/>
            <a:r>
              <a:rPr lang="en-US" altLang="zh-CN" dirty="0"/>
              <a:t>ALBA Booster dipoles  </a:t>
            </a:r>
            <a:endParaRPr lang="zh-CN" altLang="en-US" dirty="0"/>
          </a:p>
        </p:txBody>
      </p:sp>
      <p:sp>
        <p:nvSpPr>
          <p:cNvPr id="16" name="文本框 15"/>
          <p:cNvSpPr txBox="1"/>
          <p:nvPr/>
        </p:nvSpPr>
        <p:spPr>
          <a:xfrm>
            <a:off x="1479175" y="2433922"/>
            <a:ext cx="422237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SG"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Booster: 100 MeV ~ 3 GeV </a:t>
            </a:r>
            <a:endParaRPr kumimoji="0" lang="zh-SG"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p:cNvSpPr txBox="1"/>
          <p:nvPr/>
        </p:nvSpPr>
        <p:spPr>
          <a:xfrm>
            <a:off x="1490380" y="1705538"/>
            <a:ext cx="422237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SG"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Storage ring: 3 GeV </a:t>
            </a:r>
            <a:endParaRPr kumimoji="0" lang="zh-SG"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内容占位符 1"/>
          <p:cNvSpPr>
            <a:spLocks noGrp="1"/>
          </p:cNvSpPr>
          <p:nvPr>
            <p:ph idx="1"/>
          </p:nvPr>
        </p:nvSpPr>
        <p:spPr>
          <a:xfrm>
            <a:off x="702123" y="1104002"/>
            <a:ext cx="6478607" cy="785309"/>
          </a:xfrm>
        </p:spPr>
        <p:txBody>
          <a:bodyPr>
            <a:noAutofit/>
          </a:bodyPr>
          <a:lstStyle/>
          <a:p>
            <a:r>
              <a:rPr lang="en-US" altLang="zh-SG" sz="2000" dirty="0">
                <a:latin typeface="Times New Roman" panose="02020603050405020304" pitchFamily="18" charset="0"/>
                <a:cs typeface="Times New Roman" panose="02020603050405020304" pitchFamily="18" charset="0"/>
              </a:rPr>
              <a:t>Alba is a third generation synchrotron located in Spain.</a:t>
            </a:r>
            <a:endParaRPr lang="zh-SG" altLang="en-US" sz="2000" dirty="0">
              <a:latin typeface="Times New Roman" panose="02020603050405020304" pitchFamily="18" charset="0"/>
              <a:cs typeface="Times New Roman" panose="02020603050405020304" pitchFamily="18" charset="0"/>
            </a:endParaRPr>
          </a:p>
        </p:txBody>
      </p:sp>
      <p:sp>
        <p:nvSpPr>
          <p:cNvPr id="22" name="文本框 21"/>
          <p:cNvSpPr txBox="1"/>
          <p:nvPr/>
        </p:nvSpPr>
        <p:spPr>
          <a:xfrm>
            <a:off x="2023781" y="2790269"/>
            <a:ext cx="29314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SG"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Circumference:250 m</a:t>
            </a:r>
            <a:endParaRPr kumimoji="0" lang="zh-SG"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文本框 22"/>
          <p:cNvSpPr txBox="1"/>
          <p:nvPr/>
        </p:nvSpPr>
        <p:spPr>
          <a:xfrm>
            <a:off x="2068604" y="2068610"/>
            <a:ext cx="29314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SG"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Circumference:269 m</a:t>
            </a:r>
            <a:endParaRPr kumimoji="0" lang="zh-SG"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7036332" y="1131233"/>
            <a:ext cx="4190561" cy="2526367"/>
          </a:xfrm>
          <a:prstGeom prst="rect">
            <a:avLst/>
          </a:prstGeom>
        </p:spPr>
      </p:pic>
      <p:pic>
        <p:nvPicPr>
          <p:cNvPr id="11" name="图片 10"/>
          <p:cNvPicPr>
            <a:picLocks noChangeAspect="1"/>
          </p:cNvPicPr>
          <p:nvPr/>
        </p:nvPicPr>
        <p:blipFill>
          <a:blip r:embed="rId3"/>
          <a:stretch>
            <a:fillRect/>
          </a:stretch>
        </p:blipFill>
        <p:spPr>
          <a:xfrm>
            <a:off x="1216959" y="3302988"/>
            <a:ext cx="4282888" cy="3182696"/>
          </a:xfrm>
          <a:prstGeom prst="rect">
            <a:avLst/>
          </a:prstGeom>
        </p:spPr>
      </p:pic>
      <p:sp>
        <p:nvSpPr>
          <p:cNvPr id="13" name="矩形: 圆角 12"/>
          <p:cNvSpPr/>
          <p:nvPr/>
        </p:nvSpPr>
        <p:spPr>
          <a:xfrm>
            <a:off x="1183341" y="5103158"/>
            <a:ext cx="4101353"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矩形: 圆角 13"/>
          <p:cNvSpPr/>
          <p:nvPr/>
        </p:nvSpPr>
        <p:spPr>
          <a:xfrm>
            <a:off x="3469341" y="6125135"/>
            <a:ext cx="571500" cy="26894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9" name="图片 18"/>
          <p:cNvPicPr>
            <a:picLocks noChangeAspect="1"/>
          </p:cNvPicPr>
          <p:nvPr/>
        </p:nvPicPr>
        <p:blipFill rotWithShape="1">
          <a:blip r:embed="rId4"/>
          <a:srcRect b="5966"/>
          <a:stretch>
            <a:fillRect/>
          </a:stretch>
        </p:blipFill>
        <p:spPr>
          <a:xfrm>
            <a:off x="8061510" y="4066192"/>
            <a:ext cx="3166783" cy="2569931"/>
          </a:xfrm>
          <a:prstGeom prst="rect">
            <a:avLst/>
          </a:prstGeom>
        </p:spPr>
      </p:pic>
      <p:sp>
        <p:nvSpPr>
          <p:cNvPr id="24" name="文本框 23"/>
          <p:cNvSpPr txBox="1"/>
          <p:nvPr/>
        </p:nvSpPr>
        <p:spPr>
          <a:xfrm>
            <a:off x="6828863" y="3729322"/>
            <a:ext cx="422237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SG"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Combined dipoles and quadrupoles</a:t>
            </a:r>
            <a:endParaRPr kumimoji="0" lang="zh-SG"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5" name="图片 24"/>
          <p:cNvPicPr>
            <a:picLocks noChangeAspect="1"/>
          </p:cNvPicPr>
          <p:nvPr/>
        </p:nvPicPr>
        <p:blipFill>
          <a:blip r:embed="rId5"/>
          <a:stretch>
            <a:fillRect/>
          </a:stretch>
        </p:blipFill>
        <p:spPr>
          <a:xfrm>
            <a:off x="5346870" y="4215653"/>
            <a:ext cx="2297783" cy="218219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B4EB0-06CE-481E-B32B-52DF58230A15}"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标题 3"/>
          <p:cNvSpPr>
            <a:spLocks noGrp="1"/>
          </p:cNvSpPr>
          <p:nvPr>
            <p:ph type="title"/>
          </p:nvPr>
        </p:nvSpPr>
        <p:spPr>
          <a:xfrm>
            <a:off x="407368" y="187617"/>
            <a:ext cx="10763325" cy="725470"/>
          </a:xfrm>
        </p:spPr>
        <p:txBody>
          <a:bodyPr/>
          <a:lstStyle/>
          <a:p>
            <a:pPr algn="ctr"/>
            <a:r>
              <a:rPr lang="en-US" altLang="zh-CN" dirty="0"/>
              <a:t>NSLS-II Booster dipoles </a:t>
            </a:r>
            <a:endParaRPr lang="zh-CN" altLang="en-US" dirty="0"/>
          </a:p>
        </p:txBody>
      </p:sp>
      <p:pic>
        <p:nvPicPr>
          <p:cNvPr id="8" name="图片 7"/>
          <p:cNvPicPr>
            <a:picLocks noChangeAspect="1"/>
          </p:cNvPicPr>
          <p:nvPr/>
        </p:nvPicPr>
        <p:blipFill>
          <a:blip r:embed="rId2"/>
          <a:stretch>
            <a:fillRect/>
          </a:stretch>
        </p:blipFill>
        <p:spPr>
          <a:xfrm>
            <a:off x="7550524" y="1050433"/>
            <a:ext cx="3618659" cy="2804110"/>
          </a:xfrm>
          <a:prstGeom prst="rect">
            <a:avLst/>
          </a:prstGeom>
        </p:spPr>
      </p:pic>
      <p:pic>
        <p:nvPicPr>
          <p:cNvPr id="11" name="图片 10"/>
          <p:cNvPicPr>
            <a:picLocks noChangeAspect="1"/>
          </p:cNvPicPr>
          <p:nvPr/>
        </p:nvPicPr>
        <p:blipFill>
          <a:blip r:embed="rId3"/>
          <a:stretch>
            <a:fillRect/>
          </a:stretch>
        </p:blipFill>
        <p:spPr>
          <a:xfrm>
            <a:off x="1896036" y="3516406"/>
            <a:ext cx="3323171" cy="2979083"/>
          </a:xfrm>
          <a:prstGeom prst="rect">
            <a:avLst/>
          </a:prstGeom>
        </p:spPr>
      </p:pic>
      <p:pic>
        <p:nvPicPr>
          <p:cNvPr id="13" name="图片 12"/>
          <p:cNvPicPr>
            <a:picLocks noChangeAspect="1"/>
          </p:cNvPicPr>
          <p:nvPr/>
        </p:nvPicPr>
        <p:blipFill>
          <a:blip r:embed="rId4"/>
          <a:stretch>
            <a:fillRect/>
          </a:stretch>
        </p:blipFill>
        <p:spPr>
          <a:xfrm>
            <a:off x="7887966" y="4000499"/>
            <a:ext cx="3045332" cy="2415427"/>
          </a:xfrm>
          <a:prstGeom prst="rect">
            <a:avLst/>
          </a:prstGeom>
        </p:spPr>
      </p:pic>
      <p:sp>
        <p:nvSpPr>
          <p:cNvPr id="14" name="文本框 13"/>
          <p:cNvSpPr txBox="1"/>
          <p:nvPr/>
        </p:nvSpPr>
        <p:spPr>
          <a:xfrm>
            <a:off x="9621370" y="5049371"/>
            <a:ext cx="4975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BF</a:t>
            </a:r>
            <a:endParaRPr kumimoji="0" lang="zh-SG"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4"/>
          <p:cNvSpPr txBox="1"/>
          <p:nvPr/>
        </p:nvSpPr>
        <p:spPr>
          <a:xfrm>
            <a:off x="9625852" y="6338047"/>
            <a:ext cx="4975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BD</a:t>
            </a:r>
            <a:endParaRPr kumimoji="0" lang="zh-SG"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p:cNvSpPr txBox="1"/>
          <p:nvPr/>
        </p:nvSpPr>
        <p:spPr>
          <a:xfrm>
            <a:off x="1492622" y="2628900"/>
            <a:ext cx="422237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SG"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Booster: 170 MeV ~ 3.15 GeV </a:t>
            </a:r>
            <a:endParaRPr kumimoji="0" lang="zh-SG"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p:cNvSpPr txBox="1"/>
          <p:nvPr/>
        </p:nvSpPr>
        <p:spPr>
          <a:xfrm>
            <a:off x="1503827" y="1900516"/>
            <a:ext cx="422237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SG"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Storage ring: 3.15 GeV </a:t>
            </a:r>
            <a:endParaRPr kumimoji="0" lang="zh-SG"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内容占位符 1"/>
          <p:cNvSpPr>
            <a:spLocks noGrp="1"/>
          </p:cNvSpPr>
          <p:nvPr>
            <p:ph idx="1"/>
          </p:nvPr>
        </p:nvSpPr>
        <p:spPr>
          <a:xfrm>
            <a:off x="702123" y="1104002"/>
            <a:ext cx="6478607" cy="785309"/>
          </a:xfrm>
        </p:spPr>
        <p:txBody>
          <a:bodyPr>
            <a:noAutofit/>
          </a:bodyPr>
          <a:lstStyle/>
          <a:p>
            <a:r>
              <a:rPr lang="en-US" altLang="zh-SG" sz="2000" dirty="0">
                <a:latin typeface="Times New Roman" panose="02020603050405020304" pitchFamily="18" charset="0"/>
                <a:cs typeface="Times New Roman" panose="02020603050405020304" pitchFamily="18" charset="0"/>
              </a:rPr>
              <a:t>Brookhaven National Laboratory, USA, NSLS II - the synchrotron radiation source (SR) of a third generation</a:t>
            </a:r>
            <a:endParaRPr lang="zh-SG" altLang="en-US" sz="2000" dirty="0">
              <a:latin typeface="Times New Roman" panose="02020603050405020304" pitchFamily="18" charset="0"/>
              <a:cs typeface="Times New Roman" panose="02020603050405020304" pitchFamily="18" charset="0"/>
            </a:endParaRPr>
          </a:p>
        </p:txBody>
      </p:sp>
      <p:sp>
        <p:nvSpPr>
          <p:cNvPr id="22" name="文本框 21"/>
          <p:cNvSpPr txBox="1"/>
          <p:nvPr/>
        </p:nvSpPr>
        <p:spPr>
          <a:xfrm>
            <a:off x="2037228" y="2985247"/>
            <a:ext cx="29314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SG"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Circumference:158 m</a:t>
            </a:r>
            <a:endParaRPr kumimoji="0" lang="zh-SG"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文本框 22"/>
          <p:cNvSpPr txBox="1"/>
          <p:nvPr/>
        </p:nvSpPr>
        <p:spPr>
          <a:xfrm>
            <a:off x="2082051" y="2263588"/>
            <a:ext cx="29314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SG"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Circumference:792 m</a:t>
            </a:r>
            <a:endParaRPr kumimoji="0" lang="zh-SG"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B4EB0-06CE-481E-B32B-52DF58230A15}"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标题 3"/>
          <p:cNvSpPr>
            <a:spLocks noGrp="1"/>
          </p:cNvSpPr>
          <p:nvPr>
            <p:ph type="title"/>
          </p:nvPr>
        </p:nvSpPr>
        <p:spPr>
          <a:xfrm>
            <a:off x="407368" y="127106"/>
            <a:ext cx="10763325" cy="725470"/>
          </a:xfrm>
        </p:spPr>
        <p:txBody>
          <a:bodyPr/>
          <a:lstStyle/>
          <a:p>
            <a:pPr algn="ctr"/>
            <a:r>
              <a:rPr lang="en-US" altLang="zh-CN" dirty="0"/>
              <a:t>TPS Booster dipoles </a:t>
            </a:r>
            <a:endParaRPr lang="zh-CN" altLang="en-US" dirty="0"/>
          </a:p>
        </p:txBody>
      </p:sp>
      <p:sp>
        <p:nvSpPr>
          <p:cNvPr id="16" name="文本框 15"/>
          <p:cNvSpPr txBox="1"/>
          <p:nvPr/>
        </p:nvSpPr>
        <p:spPr>
          <a:xfrm>
            <a:off x="1425387" y="2830615"/>
            <a:ext cx="422237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SG"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Booster: 150 MeV ~ 3 GeV </a:t>
            </a:r>
            <a:endParaRPr kumimoji="0" lang="zh-SG"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p:cNvSpPr txBox="1"/>
          <p:nvPr/>
        </p:nvSpPr>
        <p:spPr>
          <a:xfrm>
            <a:off x="1436592" y="2102231"/>
            <a:ext cx="422237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SG"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Storage ring: 3 GeV </a:t>
            </a:r>
            <a:endParaRPr kumimoji="0" lang="zh-SG"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内容占位符 1"/>
          <p:cNvSpPr>
            <a:spLocks noGrp="1"/>
          </p:cNvSpPr>
          <p:nvPr>
            <p:ph idx="1"/>
          </p:nvPr>
        </p:nvSpPr>
        <p:spPr>
          <a:xfrm>
            <a:off x="702123" y="1104002"/>
            <a:ext cx="10290848" cy="1430769"/>
          </a:xfrm>
        </p:spPr>
        <p:txBody>
          <a:bodyPr>
            <a:noAutofit/>
          </a:bodyPr>
          <a:lstStyle/>
          <a:p>
            <a:pPr>
              <a:spcBef>
                <a:spcPts val="0"/>
              </a:spcBef>
            </a:pPr>
            <a:r>
              <a:rPr lang="en-US" altLang="zh-SG" sz="2000" dirty="0">
                <a:latin typeface="Times New Roman" panose="02020603050405020304" pitchFamily="18" charset="0"/>
                <a:cs typeface="Times New Roman" panose="02020603050405020304" pitchFamily="18" charset="0"/>
              </a:rPr>
              <a:t>Taiwan Photon Source (TPS) -- third-generation synchrotron light source.</a:t>
            </a:r>
          </a:p>
          <a:p>
            <a:pPr>
              <a:spcBef>
                <a:spcPts val="0"/>
              </a:spcBef>
            </a:pPr>
            <a:r>
              <a:rPr lang="en-US" altLang="zh-SG" sz="2000" dirty="0">
                <a:latin typeface="Times New Roman" panose="02020603050405020304" pitchFamily="18" charset="0"/>
                <a:cs typeface="Times New Roman" panose="02020603050405020304" pitchFamily="18" charset="0"/>
              </a:rPr>
              <a:t>Booster shares the same tunnel with the storage ring</a:t>
            </a:r>
            <a:endParaRPr lang="zh-SG" altLang="en-US" sz="2000" dirty="0">
              <a:latin typeface="Times New Roman" panose="02020603050405020304" pitchFamily="18" charset="0"/>
              <a:cs typeface="Times New Roman" panose="02020603050405020304" pitchFamily="18" charset="0"/>
            </a:endParaRPr>
          </a:p>
        </p:txBody>
      </p:sp>
      <p:sp>
        <p:nvSpPr>
          <p:cNvPr id="22" name="文本框 21"/>
          <p:cNvSpPr txBox="1"/>
          <p:nvPr/>
        </p:nvSpPr>
        <p:spPr>
          <a:xfrm>
            <a:off x="1969993" y="3186962"/>
            <a:ext cx="29314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SG"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Circumference: 497 m</a:t>
            </a:r>
            <a:endParaRPr kumimoji="0" lang="zh-SG"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文本框 22"/>
          <p:cNvSpPr txBox="1"/>
          <p:nvPr/>
        </p:nvSpPr>
        <p:spPr>
          <a:xfrm>
            <a:off x="2014816" y="2465303"/>
            <a:ext cx="29314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SG"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SG"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Circumference: 518 m</a:t>
            </a:r>
            <a:endParaRPr kumimoji="0" lang="zh-SG"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6078095" y="1963270"/>
            <a:ext cx="5106773" cy="4011987"/>
          </a:xfrm>
          <a:prstGeom prst="rect">
            <a:avLst/>
          </a:prstGeom>
        </p:spPr>
      </p:pic>
      <p:sp>
        <p:nvSpPr>
          <p:cNvPr id="8" name="矩形: 圆角 7"/>
          <p:cNvSpPr/>
          <p:nvPr/>
        </p:nvSpPr>
        <p:spPr>
          <a:xfrm>
            <a:off x="6064624" y="4914900"/>
            <a:ext cx="5304863" cy="10287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SG"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0" name="图片 9"/>
          <p:cNvPicPr>
            <a:picLocks noChangeAspect="1"/>
          </p:cNvPicPr>
          <p:nvPr/>
        </p:nvPicPr>
        <p:blipFill>
          <a:blip r:embed="rId3"/>
          <a:stretch>
            <a:fillRect/>
          </a:stretch>
        </p:blipFill>
        <p:spPr>
          <a:xfrm>
            <a:off x="705971" y="4096614"/>
            <a:ext cx="4935070" cy="2359376"/>
          </a:xfrm>
          <a:prstGeom prst="rect">
            <a:avLst/>
          </a:prstGeom>
        </p:spPr>
      </p:pic>
      <p:sp>
        <p:nvSpPr>
          <p:cNvPr id="19" name="文本框 18"/>
          <p:cNvSpPr txBox="1"/>
          <p:nvPr/>
        </p:nvSpPr>
        <p:spPr>
          <a:xfrm>
            <a:off x="1429869" y="3641916"/>
            <a:ext cx="422237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SG"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Combined dipoles and quadrupoles</a:t>
            </a:r>
            <a:endParaRPr kumimoji="0" lang="zh-SG"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77553" y="1124744"/>
            <a:ext cx="10972800" cy="4840303"/>
          </a:xfrm>
        </p:spPr>
        <p:txBody>
          <a:bodyPr>
            <a:normAutofit/>
          </a:bodyPr>
          <a:lstStyle/>
          <a:p>
            <a:r>
              <a:rPr lang="en-US" altLang="zh-CN" sz="2400" dirty="0"/>
              <a:t>Offset quadrupole with dipole component</a:t>
            </a:r>
          </a:p>
          <a:p>
            <a:pPr lvl="1"/>
            <a:r>
              <a:rPr lang="en-US" altLang="zh-CN" sz="2000" dirty="0"/>
              <a:t>Φ=45mm, B=0.5T,G=34.54T/m, </a:t>
            </a:r>
            <a:r>
              <a:rPr lang="en-US" altLang="zh-CN" sz="2000" dirty="0" err="1"/>
              <a:t>Leff</a:t>
            </a:r>
            <a:r>
              <a:rPr lang="en-US" altLang="zh-CN" sz="2000" dirty="0"/>
              <a:t>=1.09m</a:t>
            </a:r>
          </a:p>
          <a:p>
            <a:pPr lvl="1"/>
            <a:r>
              <a:rPr lang="en-US" altLang="zh-CN" sz="2000" dirty="0" err="1"/>
              <a:t>Xoffset</a:t>
            </a:r>
            <a:r>
              <a:rPr lang="en-US" altLang="zh-CN" sz="2000" dirty="0"/>
              <a:t>=14.7mm</a:t>
            </a:r>
          </a:p>
          <a:p>
            <a:pPr lvl="1"/>
            <a:endParaRPr lang="en-US" altLang="zh-CN" sz="2000" dirty="0"/>
          </a:p>
          <a:p>
            <a:pPr>
              <a:spcAft>
                <a:spcPts val="600"/>
              </a:spcAft>
            </a:pPr>
            <a:r>
              <a:rPr lang="en-US" altLang="zh-CN" sz="2400" dirty="0"/>
              <a:t>Magnetic center to target extraction error</a:t>
            </a:r>
          </a:p>
          <a:p>
            <a:pPr marL="0" indent="0">
              <a:spcAft>
                <a:spcPts val="600"/>
              </a:spcAft>
              <a:buNone/>
            </a:pPr>
            <a:r>
              <a:rPr lang="en-US" altLang="zh-CN" sz="2400" dirty="0"/>
              <a:t>~10 </a:t>
            </a:r>
            <a:r>
              <a:rPr lang="el-GR" altLang="zh-CN" sz="2400" dirty="0"/>
              <a:t>μ</a:t>
            </a:r>
            <a:r>
              <a:rPr lang="en-US" altLang="zh-CN" sz="2400" dirty="0"/>
              <a:t>m</a:t>
            </a:r>
          </a:p>
          <a:p>
            <a:pPr lvl="1">
              <a:spcAft>
                <a:spcPts val="600"/>
              </a:spcAft>
            </a:pPr>
            <a:r>
              <a:rPr lang="en-US" altLang="zh-CN" sz="2000" dirty="0"/>
              <a:t>Alignment error with CMM~7</a:t>
            </a:r>
            <a:r>
              <a:rPr lang="el-GR" altLang="zh-CN" sz="2000" dirty="0"/>
              <a:t>μ</a:t>
            </a:r>
            <a:r>
              <a:rPr lang="en-US" altLang="zh-CN" sz="2000" dirty="0"/>
              <a:t>m</a:t>
            </a:r>
          </a:p>
          <a:p>
            <a:pPr lvl="2">
              <a:spcBef>
                <a:spcPts val="0"/>
              </a:spcBef>
            </a:pPr>
            <a:r>
              <a:rPr lang="en-US" altLang="zh-CN" sz="2000" dirty="0"/>
              <a:t>3.5um+3.5</a:t>
            </a:r>
            <a:r>
              <a:rPr lang="el-GR" altLang="zh-CN" sz="2000" dirty="0"/>
              <a:t>μ</a:t>
            </a:r>
            <a:r>
              <a:rPr lang="en-US" altLang="zh-CN" sz="2000" dirty="0"/>
              <a:t>m/m</a:t>
            </a:r>
          </a:p>
          <a:p>
            <a:pPr lvl="1">
              <a:spcBef>
                <a:spcPts val="0"/>
              </a:spcBef>
            </a:pPr>
            <a:r>
              <a:rPr lang="en-US" altLang="zh-CN" sz="2000" dirty="0"/>
              <a:t>Measurement error with RCS~</a:t>
            </a:r>
            <a:r>
              <a:rPr lang="el-GR" altLang="zh-CN" sz="2000" dirty="0"/>
              <a:t> </a:t>
            </a:r>
            <a:r>
              <a:rPr lang="en-US" altLang="zh-CN" sz="2000" dirty="0"/>
              <a:t>5 </a:t>
            </a:r>
            <a:r>
              <a:rPr lang="el-GR" altLang="zh-CN" sz="2000" dirty="0"/>
              <a:t>μ</a:t>
            </a:r>
            <a:r>
              <a:rPr lang="en-US" altLang="zh-CN" sz="2000" dirty="0"/>
              <a:t>m</a:t>
            </a:r>
          </a:p>
          <a:p>
            <a:pPr lvl="1">
              <a:spcBef>
                <a:spcPts val="0"/>
              </a:spcBef>
            </a:pPr>
            <a:r>
              <a:rPr lang="en-US" altLang="zh-CN" sz="2000" dirty="0"/>
              <a:t>Coil calibration error~5</a:t>
            </a:r>
            <a:r>
              <a:rPr lang="el-GR" altLang="zh-CN" sz="2000" dirty="0"/>
              <a:t> μ</a:t>
            </a:r>
            <a:r>
              <a:rPr lang="en-US" altLang="zh-CN" sz="2000" dirty="0"/>
              <a:t>m</a:t>
            </a:r>
          </a:p>
          <a:p>
            <a:pPr lvl="1">
              <a:spcBef>
                <a:spcPts val="0"/>
              </a:spcBef>
            </a:pPr>
            <a:r>
              <a:rPr lang="en-US" altLang="zh-CN" sz="2000" dirty="0"/>
              <a:t>Target sphere shape error~2</a:t>
            </a:r>
            <a:r>
              <a:rPr lang="el-GR" altLang="zh-CN" sz="2000" dirty="0"/>
              <a:t> μ</a:t>
            </a:r>
            <a:r>
              <a:rPr lang="en-US" altLang="zh-CN" sz="2000" dirty="0"/>
              <a:t>m</a:t>
            </a:r>
          </a:p>
          <a:p>
            <a:pPr lvl="1">
              <a:spcBef>
                <a:spcPts val="0"/>
              </a:spcBef>
            </a:pPr>
            <a:endParaRPr lang="en-US" altLang="zh-CN" sz="2000" dirty="0"/>
          </a:p>
          <a:p>
            <a:pPr lvl="1">
              <a:spcBef>
                <a:spcPts val="0"/>
              </a:spcBef>
            </a:pPr>
            <a:endParaRPr lang="en-US" altLang="zh-CN" sz="2000" dirty="0"/>
          </a:p>
          <a:p>
            <a:pPr lvl="1">
              <a:spcBef>
                <a:spcPts val="0"/>
              </a:spcBef>
            </a:pPr>
            <a:endParaRPr lang="en-US" altLang="zh-CN" sz="2000" dirty="0"/>
          </a:p>
          <a:p>
            <a:pPr lvl="1">
              <a:spcBef>
                <a:spcPts val="0"/>
              </a:spcBef>
            </a:pPr>
            <a:endParaRPr lang="en-US" altLang="zh-CN" sz="2000" dirty="0"/>
          </a:p>
          <a:p>
            <a:pPr lvl="2">
              <a:spcBef>
                <a:spcPts val="0"/>
              </a:spcBef>
            </a:pPr>
            <a:endParaRPr lang="en-US" altLang="zh-CN" sz="2000" dirty="0"/>
          </a:p>
          <a:p>
            <a:pPr lvl="1">
              <a:spcBef>
                <a:spcPts val="0"/>
              </a:spcBef>
            </a:pPr>
            <a:endParaRPr lang="en-US" altLang="zh-CN" sz="2000" dirty="0"/>
          </a:p>
          <a:p>
            <a:pPr lvl="1">
              <a:spcBef>
                <a:spcPts val="0"/>
              </a:spcBef>
            </a:pPr>
            <a:endParaRPr lang="en-US" altLang="zh-CN" sz="2000" dirty="0"/>
          </a:p>
          <a:p>
            <a:pPr lvl="1"/>
            <a:endParaRPr lang="en-US" altLang="zh-CN" sz="2000" dirty="0"/>
          </a:p>
          <a:p>
            <a:pPr lvl="1"/>
            <a:endParaRPr lang="en-US" altLang="zh-CN" sz="2000" dirty="0"/>
          </a:p>
          <a:p>
            <a:pPr lvl="1"/>
            <a:endParaRPr lang="en-US" altLang="zh-CN" sz="2000" dirty="0"/>
          </a:p>
        </p:txBody>
      </p:sp>
      <p:sp>
        <p:nvSpPr>
          <p:cNvPr id="3" name="标题 2"/>
          <p:cNvSpPr>
            <a:spLocks noGrp="1"/>
          </p:cNvSpPr>
          <p:nvPr>
            <p:ph type="title"/>
          </p:nvPr>
        </p:nvSpPr>
        <p:spPr/>
        <p:txBody>
          <a:bodyPr/>
          <a:lstStyle/>
          <a:p>
            <a:r>
              <a:rPr lang="en-US" altLang="zh-CN" dirty="0"/>
              <a:t>Offset quadrupole in HEPS Main Ring</a:t>
            </a:r>
            <a:endParaRPr lang="zh-CN" altLang="en-US" dirty="0"/>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p:cNvPicPr>
            <a:picLocks noChangeAspect="1"/>
          </p:cNvPicPr>
          <p:nvPr/>
        </p:nvPicPr>
        <p:blipFill>
          <a:blip r:embed="rId3"/>
          <a:stretch>
            <a:fillRect/>
          </a:stretch>
        </p:blipFill>
        <p:spPr>
          <a:xfrm>
            <a:off x="6400525" y="1146120"/>
            <a:ext cx="5312099" cy="2580042"/>
          </a:xfrm>
          <a:prstGeom prst="rect">
            <a:avLst/>
          </a:prstGeom>
        </p:spPr>
      </p:pic>
      <p:sp>
        <p:nvSpPr>
          <p:cNvPr id="8" name="文本框 7"/>
          <p:cNvSpPr txBox="1"/>
          <p:nvPr/>
        </p:nvSpPr>
        <p:spPr>
          <a:xfrm>
            <a:off x="10463947" y="1340768"/>
            <a:ext cx="6864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BD12</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9" name="图片 8"/>
          <p:cNvPicPr>
            <a:picLocks noChangeAspect="1"/>
          </p:cNvPicPr>
          <p:nvPr/>
        </p:nvPicPr>
        <p:blipFill>
          <a:blip r:embed="rId4"/>
          <a:stretch>
            <a:fillRect/>
          </a:stretch>
        </p:blipFill>
        <p:spPr>
          <a:xfrm>
            <a:off x="6672064" y="3895786"/>
            <a:ext cx="4775565" cy="2684197"/>
          </a:xfrm>
          <a:prstGeom prst="rect">
            <a:avLst/>
          </a:prstGeom>
        </p:spPr>
      </p:pic>
      <p:sp>
        <p:nvSpPr>
          <p:cNvPr id="4" name="文本框 3"/>
          <p:cNvSpPr txBox="1"/>
          <p:nvPr/>
        </p:nvSpPr>
        <p:spPr>
          <a:xfrm>
            <a:off x="10704830" y="548640"/>
            <a:ext cx="246951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M. Yang</a:t>
            </a: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ECC8ED-4D2A-4F8D-8599-6A8845532D6D}"/>
              </a:ext>
            </a:extLst>
          </p:cNvPr>
          <p:cNvSpPr>
            <a:spLocks noGrp="1"/>
          </p:cNvSpPr>
          <p:nvPr>
            <p:ph type="title"/>
          </p:nvPr>
        </p:nvSpPr>
        <p:spPr>
          <a:xfrm>
            <a:off x="886326" y="0"/>
            <a:ext cx="10515600" cy="1325563"/>
          </a:xfrm>
        </p:spPr>
        <p:txBody>
          <a:bodyPr>
            <a:normAutofit/>
          </a:bodyPr>
          <a:lstStyle/>
          <a:p>
            <a:r>
              <a:rPr lang="en-US" altLang="zh-SG" sz="4000" b="1" dirty="0">
                <a:solidFill>
                  <a:srgbClr val="C00000"/>
                </a:solidFill>
                <a:latin typeface="Times New Roman" panose="02020603050405020304" pitchFamily="18" charset="0"/>
                <a:cs typeface="Times New Roman" panose="02020603050405020304" pitchFamily="18" charset="0"/>
              </a:rPr>
              <a:t>Main advantage of combined magnets (D+S)</a:t>
            </a:r>
            <a:endParaRPr lang="zh-SG" altLang="en-US" sz="4000" b="1" dirty="0">
              <a:solidFill>
                <a:srgbClr val="C00000"/>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14B6E287-8E5E-461E-82C7-F113D2343B45}"/>
              </a:ext>
            </a:extLst>
          </p:cNvPr>
          <p:cNvSpPr txBox="1"/>
          <p:nvPr/>
        </p:nvSpPr>
        <p:spPr>
          <a:xfrm>
            <a:off x="1277235" y="1683949"/>
            <a:ext cx="6793831" cy="461665"/>
          </a:xfrm>
          <a:prstGeom prst="rect">
            <a:avLst/>
          </a:prstGeom>
          <a:noFill/>
        </p:spPr>
        <p:txBody>
          <a:bodyPr wrap="square" rtlCol="0">
            <a:spAutoFit/>
          </a:bodyPr>
          <a:lstStyle/>
          <a:p>
            <a:pPr marL="285750" indent="-285750">
              <a:buFont typeface="Arial" panose="020B0604020202020204" pitchFamily="34" charset="0"/>
              <a:buChar char="•"/>
            </a:pPr>
            <a:r>
              <a:rPr lang="en-US" altLang="zh-SG" sz="2400" dirty="0"/>
              <a:t>Cost saving  (Unit: 10000 CNY)</a:t>
            </a:r>
            <a:r>
              <a:rPr lang="zh-CN" altLang="en-US" sz="2400" dirty="0"/>
              <a:t>：</a:t>
            </a:r>
            <a:endParaRPr lang="zh-SG" altLang="en-US" sz="2400" dirty="0"/>
          </a:p>
        </p:txBody>
      </p:sp>
      <p:sp>
        <p:nvSpPr>
          <p:cNvPr id="6" name="文本框 5">
            <a:extLst>
              <a:ext uri="{FF2B5EF4-FFF2-40B4-BE49-F238E27FC236}">
                <a16:creationId xmlns:a16="http://schemas.microsoft.com/office/drawing/2014/main" id="{0C2951F7-FB24-46D8-936C-889A31C19DFD}"/>
              </a:ext>
            </a:extLst>
          </p:cNvPr>
          <p:cNvSpPr txBox="1"/>
          <p:nvPr/>
        </p:nvSpPr>
        <p:spPr>
          <a:xfrm>
            <a:off x="2360076" y="2405843"/>
            <a:ext cx="7347285" cy="880947"/>
          </a:xfrm>
          <a:prstGeom prst="rect">
            <a:avLst/>
          </a:prstGeom>
          <a:noFill/>
        </p:spPr>
        <p:txBody>
          <a:bodyPr wrap="square" rtlCol="0">
            <a:spAutoFit/>
          </a:bodyPr>
          <a:lstStyle/>
          <a:p>
            <a:pPr>
              <a:lnSpc>
                <a:spcPct val="150000"/>
              </a:lnSpc>
            </a:pPr>
            <a:r>
              <a:rPr lang="en-US" altLang="zh-SG" dirty="0"/>
              <a:t>-- Magnets :  3026 * 6 =18156</a:t>
            </a:r>
          </a:p>
          <a:p>
            <a:pPr>
              <a:lnSpc>
                <a:spcPct val="150000"/>
              </a:lnSpc>
            </a:pPr>
            <a:r>
              <a:rPr lang="en-US" altLang="zh-SG" dirty="0"/>
              <a:t>-- Power supply:  10000   ( PS: 2000,  </a:t>
            </a:r>
            <a:r>
              <a:rPr lang="en-US" altLang="zh-CN" dirty="0"/>
              <a:t>cables</a:t>
            </a:r>
            <a:r>
              <a:rPr lang="zh-CN" altLang="en-US" dirty="0"/>
              <a:t>：</a:t>
            </a:r>
            <a:r>
              <a:rPr lang="en-US" altLang="zh-CN" dirty="0"/>
              <a:t>8000</a:t>
            </a:r>
            <a:r>
              <a:rPr lang="zh-CN" altLang="en-US" dirty="0"/>
              <a:t>）</a:t>
            </a:r>
            <a:r>
              <a:rPr lang="en-US" altLang="zh-SG" dirty="0"/>
              <a:t> </a:t>
            </a:r>
            <a:endParaRPr lang="zh-SG" altLang="en-US" dirty="0"/>
          </a:p>
        </p:txBody>
      </p:sp>
      <p:sp>
        <p:nvSpPr>
          <p:cNvPr id="8" name="文本框 7">
            <a:extLst>
              <a:ext uri="{FF2B5EF4-FFF2-40B4-BE49-F238E27FC236}">
                <a16:creationId xmlns:a16="http://schemas.microsoft.com/office/drawing/2014/main" id="{C298AC6E-A370-4D76-857A-A4D49439B2A0}"/>
              </a:ext>
            </a:extLst>
          </p:cNvPr>
          <p:cNvSpPr txBox="1"/>
          <p:nvPr/>
        </p:nvSpPr>
        <p:spPr>
          <a:xfrm>
            <a:off x="8789334" y="2632492"/>
            <a:ext cx="2338107" cy="369332"/>
          </a:xfrm>
          <a:prstGeom prst="rect">
            <a:avLst/>
          </a:prstGeom>
          <a:noFill/>
        </p:spPr>
        <p:txBody>
          <a:bodyPr wrap="square">
            <a:spAutoFit/>
          </a:bodyPr>
          <a:lstStyle/>
          <a:p>
            <a:r>
              <a:rPr lang="en-US" altLang="zh-CN" sz="1800" dirty="0"/>
              <a:t>280 Million CNY</a:t>
            </a:r>
            <a:endParaRPr lang="zh-SG" altLang="en-US" dirty="0"/>
          </a:p>
        </p:txBody>
      </p:sp>
      <p:sp>
        <p:nvSpPr>
          <p:cNvPr id="9" name="右大括号 8">
            <a:extLst>
              <a:ext uri="{FF2B5EF4-FFF2-40B4-BE49-F238E27FC236}">
                <a16:creationId xmlns:a16="http://schemas.microsoft.com/office/drawing/2014/main" id="{E62F8479-AF86-4249-AE72-5B53660BE5E9}"/>
              </a:ext>
            </a:extLst>
          </p:cNvPr>
          <p:cNvSpPr/>
          <p:nvPr/>
        </p:nvSpPr>
        <p:spPr>
          <a:xfrm>
            <a:off x="7718611" y="2528046"/>
            <a:ext cx="201706" cy="67235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SG" altLang="en-US"/>
          </a:p>
        </p:txBody>
      </p:sp>
      <p:sp>
        <p:nvSpPr>
          <p:cNvPr id="10" name="文本框 9">
            <a:extLst>
              <a:ext uri="{FF2B5EF4-FFF2-40B4-BE49-F238E27FC236}">
                <a16:creationId xmlns:a16="http://schemas.microsoft.com/office/drawing/2014/main" id="{697A949C-26B6-4D1E-BAB3-676B416D28B5}"/>
              </a:ext>
            </a:extLst>
          </p:cNvPr>
          <p:cNvSpPr txBox="1"/>
          <p:nvPr/>
        </p:nvSpPr>
        <p:spPr>
          <a:xfrm>
            <a:off x="1347773" y="3847982"/>
            <a:ext cx="9729536" cy="830997"/>
          </a:xfrm>
          <a:prstGeom prst="rect">
            <a:avLst/>
          </a:prstGeom>
          <a:noFill/>
        </p:spPr>
        <p:txBody>
          <a:bodyPr wrap="square" rtlCol="0">
            <a:spAutoFit/>
          </a:bodyPr>
          <a:lstStyle/>
          <a:p>
            <a:pPr marL="285750" indent="-285750">
              <a:buFont typeface="Arial" panose="020B0604020202020204" pitchFamily="34" charset="0"/>
              <a:buChar char="•"/>
            </a:pPr>
            <a:r>
              <a:rPr lang="en-US" altLang="zh-SG" sz="2400" dirty="0"/>
              <a:t>Increase the total length of dipoles to reduce the SR U0 as much as possible</a:t>
            </a:r>
            <a:endParaRPr lang="zh-SG" altLang="en-US" sz="2400" dirty="0"/>
          </a:p>
        </p:txBody>
      </p:sp>
      <p:sp>
        <p:nvSpPr>
          <p:cNvPr id="11" name="文本框 10">
            <a:extLst>
              <a:ext uri="{FF2B5EF4-FFF2-40B4-BE49-F238E27FC236}">
                <a16:creationId xmlns:a16="http://schemas.microsoft.com/office/drawing/2014/main" id="{7F7D9143-7BC5-4397-92FB-4E7FD8057C39}"/>
              </a:ext>
            </a:extLst>
          </p:cNvPr>
          <p:cNvSpPr txBox="1"/>
          <p:nvPr/>
        </p:nvSpPr>
        <p:spPr>
          <a:xfrm>
            <a:off x="2334362" y="4930824"/>
            <a:ext cx="7010400" cy="400110"/>
          </a:xfrm>
          <a:prstGeom prst="rect">
            <a:avLst/>
          </a:prstGeom>
          <a:noFill/>
        </p:spPr>
        <p:txBody>
          <a:bodyPr wrap="square" rtlCol="0">
            <a:spAutoFit/>
          </a:bodyPr>
          <a:lstStyle/>
          <a:p>
            <a:r>
              <a:rPr lang="en-US" altLang="zh-SG" sz="2000" dirty="0"/>
              <a:t>--  Total Length of independent </a:t>
            </a:r>
            <a:r>
              <a:rPr lang="en-US" altLang="zh-SG" sz="2000" dirty="0" err="1"/>
              <a:t>sextupoles</a:t>
            </a:r>
            <a:r>
              <a:rPr lang="en-US" altLang="zh-SG" sz="2000" dirty="0"/>
              <a:t> : 1.2km</a:t>
            </a:r>
            <a:endParaRPr lang="zh-SG" altLang="en-US" sz="2000" dirty="0"/>
          </a:p>
        </p:txBody>
      </p:sp>
      <p:sp>
        <p:nvSpPr>
          <p:cNvPr id="12" name="文本框 11">
            <a:extLst>
              <a:ext uri="{FF2B5EF4-FFF2-40B4-BE49-F238E27FC236}">
                <a16:creationId xmlns:a16="http://schemas.microsoft.com/office/drawing/2014/main" id="{C6D3A662-E69D-44BA-A492-C9A2059D6C1F}"/>
              </a:ext>
            </a:extLst>
          </p:cNvPr>
          <p:cNvSpPr txBox="1"/>
          <p:nvPr/>
        </p:nvSpPr>
        <p:spPr>
          <a:xfrm>
            <a:off x="1355677" y="5608248"/>
            <a:ext cx="8420335" cy="461665"/>
          </a:xfrm>
          <a:prstGeom prst="rect">
            <a:avLst/>
          </a:prstGeom>
          <a:noFill/>
        </p:spPr>
        <p:txBody>
          <a:bodyPr wrap="square" rtlCol="0">
            <a:spAutoFit/>
          </a:bodyPr>
          <a:lstStyle/>
          <a:p>
            <a:pPr marL="285750" indent="-285750">
              <a:buFont typeface="Arial" panose="020B0604020202020204" pitchFamily="34" charset="0"/>
              <a:buChar char="•"/>
            </a:pPr>
            <a:r>
              <a:rPr lang="en-US" altLang="zh-CN" sz="2400" b="0" i="0" dirty="0">
                <a:solidFill>
                  <a:srgbClr val="404040"/>
                </a:solidFill>
                <a:effectLst/>
                <a:latin typeface="Inter"/>
              </a:rPr>
              <a:t>G</a:t>
            </a:r>
            <a:r>
              <a:rPr lang="en-US" altLang="zh-SG" sz="2400" b="0" i="0" dirty="0">
                <a:solidFill>
                  <a:srgbClr val="404040"/>
                </a:solidFill>
                <a:effectLst/>
                <a:latin typeface="Inter"/>
              </a:rPr>
              <a:t>ood synchronization for dynamics operation mode</a:t>
            </a:r>
            <a:endParaRPr lang="zh-SG" altLang="en-US" sz="2400" dirty="0"/>
          </a:p>
        </p:txBody>
      </p:sp>
      <p:sp>
        <p:nvSpPr>
          <p:cNvPr id="3" name="灯片编号占位符 2">
            <a:extLst>
              <a:ext uri="{FF2B5EF4-FFF2-40B4-BE49-F238E27FC236}">
                <a16:creationId xmlns:a16="http://schemas.microsoft.com/office/drawing/2014/main" id="{52484A1A-BE43-423B-B97C-A84B71524582}"/>
              </a:ext>
            </a:extLst>
          </p:cNvPr>
          <p:cNvSpPr>
            <a:spLocks noGrp="1"/>
          </p:cNvSpPr>
          <p:nvPr>
            <p:ph type="sldNum" sz="quarter" idx="12"/>
          </p:nvPr>
        </p:nvSpPr>
        <p:spPr/>
        <p:txBody>
          <a:bodyPr/>
          <a:lstStyle/>
          <a:p>
            <a:fld id="{16CB0E38-18A6-4DF6-93D8-8059CE11E2E9}" type="slidenum">
              <a:rPr lang="zh-SG" altLang="en-US" smtClean="0"/>
              <a:t>4</a:t>
            </a:fld>
            <a:endParaRPr lang="zh-SG" altLang="en-US"/>
          </a:p>
        </p:txBody>
      </p:sp>
    </p:spTree>
    <p:extLst>
      <p:ext uri="{BB962C8B-B14F-4D97-AF65-F5344CB8AC3E}">
        <p14:creationId xmlns:p14="http://schemas.microsoft.com/office/powerpoint/2010/main" val="3032851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D8AD00-2214-425E-A694-C6A67ED42CD8}"/>
              </a:ext>
            </a:extLst>
          </p:cNvPr>
          <p:cNvSpPr>
            <a:spLocks noGrp="1"/>
          </p:cNvSpPr>
          <p:nvPr>
            <p:ph type="title"/>
          </p:nvPr>
        </p:nvSpPr>
        <p:spPr/>
        <p:txBody>
          <a:bodyPr/>
          <a:lstStyle/>
          <a:p>
            <a:r>
              <a:rPr lang="en-US" altLang="zh-SG" dirty="0"/>
              <a:t>Power saving due to combined magnets </a:t>
            </a:r>
            <a:endParaRPr lang="zh-SG" altLang="en-US" dirty="0"/>
          </a:p>
        </p:txBody>
      </p:sp>
      <p:pic>
        <p:nvPicPr>
          <p:cNvPr id="4" name="图片 3">
            <a:extLst>
              <a:ext uri="{FF2B5EF4-FFF2-40B4-BE49-F238E27FC236}">
                <a16:creationId xmlns:a16="http://schemas.microsoft.com/office/drawing/2014/main" id="{E28A3E91-D84D-4183-9A3C-18D70575E28F}"/>
              </a:ext>
            </a:extLst>
          </p:cNvPr>
          <p:cNvPicPr>
            <a:picLocks noChangeAspect="1"/>
          </p:cNvPicPr>
          <p:nvPr/>
        </p:nvPicPr>
        <p:blipFill>
          <a:blip r:embed="rId2"/>
          <a:stretch>
            <a:fillRect/>
          </a:stretch>
        </p:blipFill>
        <p:spPr>
          <a:xfrm>
            <a:off x="435541" y="2108948"/>
            <a:ext cx="5832886" cy="2651312"/>
          </a:xfrm>
          <a:prstGeom prst="rect">
            <a:avLst/>
          </a:prstGeom>
        </p:spPr>
      </p:pic>
      <p:sp>
        <p:nvSpPr>
          <p:cNvPr id="5" name="文本框 4">
            <a:extLst>
              <a:ext uri="{FF2B5EF4-FFF2-40B4-BE49-F238E27FC236}">
                <a16:creationId xmlns:a16="http://schemas.microsoft.com/office/drawing/2014/main" id="{CB8B1FED-C949-4F05-A6DD-C222F8B87A24}"/>
              </a:ext>
            </a:extLst>
          </p:cNvPr>
          <p:cNvSpPr txBox="1"/>
          <p:nvPr/>
        </p:nvSpPr>
        <p:spPr>
          <a:xfrm>
            <a:off x="1580147" y="5903495"/>
            <a:ext cx="7718494" cy="461665"/>
          </a:xfrm>
          <a:prstGeom prst="rect">
            <a:avLst/>
          </a:prstGeom>
          <a:noFill/>
        </p:spPr>
        <p:txBody>
          <a:bodyPr wrap="square" rtlCol="0">
            <a:spAutoFit/>
          </a:bodyPr>
          <a:lstStyle/>
          <a:p>
            <a:pPr marL="285750" indent="-285750">
              <a:buFont typeface="Arial" panose="020B0604020202020204" pitchFamily="34" charset="0"/>
              <a:buChar char="•"/>
            </a:pPr>
            <a:r>
              <a:rPr lang="en-US" altLang="zh-SG" sz="2400" dirty="0"/>
              <a:t>Small saving for the power consumption</a:t>
            </a:r>
            <a:r>
              <a:rPr lang="zh-CN" altLang="en-US" sz="2400" dirty="0"/>
              <a:t>：</a:t>
            </a:r>
            <a:r>
              <a:rPr lang="en-US" altLang="zh-CN" sz="2400" dirty="0"/>
              <a:t>0.56~1.1MW</a:t>
            </a:r>
            <a:r>
              <a:rPr lang="en-US" altLang="zh-SG" sz="2400" dirty="0"/>
              <a:t> </a:t>
            </a:r>
            <a:endParaRPr lang="zh-SG" altLang="en-US" sz="2400" dirty="0"/>
          </a:p>
        </p:txBody>
      </p:sp>
      <p:pic>
        <p:nvPicPr>
          <p:cNvPr id="6" name="图片 5">
            <a:extLst>
              <a:ext uri="{FF2B5EF4-FFF2-40B4-BE49-F238E27FC236}">
                <a16:creationId xmlns:a16="http://schemas.microsoft.com/office/drawing/2014/main" id="{243CB06E-3D23-45A5-A127-A44E8B235182}"/>
              </a:ext>
            </a:extLst>
          </p:cNvPr>
          <p:cNvPicPr>
            <a:picLocks noChangeAspect="1"/>
          </p:cNvPicPr>
          <p:nvPr/>
        </p:nvPicPr>
        <p:blipFill>
          <a:blip r:embed="rId3"/>
          <a:stretch>
            <a:fillRect/>
          </a:stretch>
        </p:blipFill>
        <p:spPr>
          <a:xfrm>
            <a:off x="6528828" y="1902758"/>
            <a:ext cx="5110162" cy="2985247"/>
          </a:xfrm>
          <a:prstGeom prst="rect">
            <a:avLst/>
          </a:prstGeom>
        </p:spPr>
      </p:pic>
      <p:sp>
        <p:nvSpPr>
          <p:cNvPr id="7" name="椭圆 6">
            <a:extLst>
              <a:ext uri="{FF2B5EF4-FFF2-40B4-BE49-F238E27FC236}">
                <a16:creationId xmlns:a16="http://schemas.microsoft.com/office/drawing/2014/main" id="{B75582BE-3E4A-48DF-94B5-08B6322753CF}"/>
              </a:ext>
            </a:extLst>
          </p:cNvPr>
          <p:cNvSpPr/>
          <p:nvPr/>
        </p:nvSpPr>
        <p:spPr>
          <a:xfrm>
            <a:off x="4531658" y="4161865"/>
            <a:ext cx="766483" cy="8068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sp>
        <p:nvSpPr>
          <p:cNvPr id="8" name="椭圆 7">
            <a:extLst>
              <a:ext uri="{FF2B5EF4-FFF2-40B4-BE49-F238E27FC236}">
                <a16:creationId xmlns:a16="http://schemas.microsoft.com/office/drawing/2014/main" id="{1F8D84B4-180B-4DE0-9B93-DD1F5F2FC92A}"/>
              </a:ext>
            </a:extLst>
          </p:cNvPr>
          <p:cNvSpPr/>
          <p:nvPr/>
        </p:nvSpPr>
        <p:spPr>
          <a:xfrm>
            <a:off x="8659907" y="4498041"/>
            <a:ext cx="367552" cy="5289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sp>
        <p:nvSpPr>
          <p:cNvPr id="3" name="灯片编号占位符 2">
            <a:extLst>
              <a:ext uri="{FF2B5EF4-FFF2-40B4-BE49-F238E27FC236}">
                <a16:creationId xmlns:a16="http://schemas.microsoft.com/office/drawing/2014/main" id="{A6871B38-8FAC-4623-8F63-FF199EF2AF8D}"/>
              </a:ext>
            </a:extLst>
          </p:cNvPr>
          <p:cNvSpPr>
            <a:spLocks noGrp="1"/>
          </p:cNvSpPr>
          <p:nvPr>
            <p:ph type="sldNum" sz="quarter" idx="12"/>
          </p:nvPr>
        </p:nvSpPr>
        <p:spPr/>
        <p:txBody>
          <a:bodyPr/>
          <a:lstStyle/>
          <a:p>
            <a:fld id="{16CB0E38-18A6-4DF6-93D8-8059CE11E2E9}" type="slidenum">
              <a:rPr lang="zh-SG" altLang="en-US" smtClean="0"/>
              <a:t>5</a:t>
            </a:fld>
            <a:endParaRPr lang="zh-SG" altLang="en-US"/>
          </a:p>
        </p:txBody>
      </p:sp>
    </p:spTree>
    <p:extLst>
      <p:ext uri="{BB962C8B-B14F-4D97-AF65-F5344CB8AC3E}">
        <p14:creationId xmlns:p14="http://schemas.microsoft.com/office/powerpoint/2010/main" val="39143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CB02C-AC19-4740-B1A8-3052FB1A4CB9}"/>
              </a:ext>
            </a:extLst>
          </p:cNvPr>
          <p:cNvSpPr>
            <a:spLocks noGrp="1"/>
          </p:cNvSpPr>
          <p:nvPr>
            <p:ph type="title"/>
          </p:nvPr>
        </p:nvSpPr>
        <p:spPr>
          <a:xfrm>
            <a:off x="838200" y="365125"/>
            <a:ext cx="9509312" cy="811493"/>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提纲</a:t>
            </a:r>
            <a:endParaRPr lang="zh-SG" altLang="en-US" b="1" dirty="0">
              <a:solidFill>
                <a:srgbClr val="C00000"/>
              </a:solidFill>
              <a:latin typeface="宋体" panose="02010600030101010101" pitchFamily="2" charset="-122"/>
              <a:ea typeface="宋体" panose="02010600030101010101" pitchFamily="2" charset="-122"/>
            </a:endParaRPr>
          </a:p>
        </p:txBody>
      </p:sp>
      <p:sp>
        <p:nvSpPr>
          <p:cNvPr id="3" name="文本框 2">
            <a:extLst>
              <a:ext uri="{FF2B5EF4-FFF2-40B4-BE49-F238E27FC236}">
                <a16:creationId xmlns:a16="http://schemas.microsoft.com/office/drawing/2014/main" id="{D312CF44-F4A5-4EEC-9C8F-D1A3A2860B12}"/>
              </a:ext>
            </a:extLst>
          </p:cNvPr>
          <p:cNvSpPr txBox="1"/>
          <p:nvPr/>
        </p:nvSpPr>
        <p:spPr>
          <a:xfrm>
            <a:off x="2124635" y="1902759"/>
            <a:ext cx="6017559" cy="365292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ltLang="zh-CN" sz="2400" dirty="0">
                <a:solidFill>
                  <a:schemeClr val="bg1">
                    <a:lumMod val="75000"/>
                  </a:schemeClr>
                </a:solidFill>
                <a:latin typeface="宋体" panose="02010600030101010101" pitchFamily="2" charset="-122"/>
                <a:ea typeface="宋体" panose="02010600030101010101" pitchFamily="2" charset="-122"/>
              </a:rPr>
              <a:t>CEPC</a:t>
            </a:r>
            <a:r>
              <a:rPr lang="zh-CN" altLang="en-US" sz="2400" dirty="0">
                <a:solidFill>
                  <a:schemeClr val="bg1">
                    <a:lumMod val="75000"/>
                  </a:schemeClr>
                </a:solidFill>
                <a:latin typeface="宋体" panose="02010600030101010101" pitchFamily="2" charset="-122"/>
                <a:ea typeface="宋体" panose="02010600030101010101" pitchFamily="2" charset="-122"/>
              </a:rPr>
              <a:t> 增强器选择组合二极铁的原因</a:t>
            </a:r>
            <a:endParaRPr lang="en-US" altLang="zh-CN" sz="2400" dirty="0">
              <a:solidFill>
                <a:schemeClr val="bg1">
                  <a:lumMod val="75000"/>
                </a:schemeClr>
              </a:solidFill>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组合铁准直精度分析</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磁中心为基准</a:t>
            </a:r>
            <a:endParaRPr lang="en-US" altLang="zh-CN" sz="2400" dirty="0">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solidFill>
                  <a:schemeClr val="bg1">
                    <a:lumMod val="75000"/>
                  </a:schemeClr>
                </a:solidFill>
                <a:latin typeface="宋体" panose="02010600030101010101" pitchFamily="2" charset="-122"/>
                <a:ea typeface="宋体" panose="02010600030101010101" pitchFamily="2" charset="-122"/>
              </a:rPr>
              <a:t>组合铁准直精度分析</a:t>
            </a:r>
            <a:r>
              <a:rPr lang="en-US" altLang="zh-CN" sz="2400" dirty="0">
                <a:solidFill>
                  <a:schemeClr val="bg1">
                    <a:lumMod val="75000"/>
                  </a:schemeClr>
                </a:solidFill>
                <a:latin typeface="宋体" panose="02010600030101010101" pitchFamily="2" charset="-122"/>
                <a:ea typeface="宋体" panose="02010600030101010101" pitchFamily="2" charset="-122"/>
              </a:rPr>
              <a:t>—</a:t>
            </a:r>
            <a:r>
              <a:rPr lang="zh-CN" altLang="en-US" sz="2400" dirty="0">
                <a:solidFill>
                  <a:schemeClr val="bg1">
                    <a:lumMod val="75000"/>
                  </a:schemeClr>
                </a:solidFill>
                <a:latin typeface="宋体" panose="02010600030101010101" pitchFamily="2" charset="-122"/>
                <a:ea typeface="宋体" panose="02010600030101010101" pitchFamily="2" charset="-122"/>
              </a:rPr>
              <a:t>机械中心为基准</a:t>
            </a:r>
            <a:endParaRPr lang="en-US" altLang="zh-CN" sz="2400" dirty="0">
              <a:solidFill>
                <a:schemeClr val="bg1">
                  <a:lumMod val="75000"/>
                </a:schemeClr>
              </a:solidFill>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solidFill>
                  <a:schemeClr val="bg1">
                    <a:lumMod val="75000"/>
                  </a:schemeClr>
                </a:solidFill>
                <a:latin typeface="宋体" panose="02010600030101010101" pitchFamily="2" charset="-122"/>
                <a:ea typeface="宋体" panose="02010600030101010101" pitchFamily="2" charset="-122"/>
              </a:rPr>
              <a:t>加速器物理误差容忍度分析</a:t>
            </a:r>
            <a:endParaRPr lang="en-US" altLang="zh-CN" sz="2400" dirty="0">
              <a:solidFill>
                <a:schemeClr val="bg1">
                  <a:lumMod val="75000"/>
                </a:schemeClr>
              </a:solidFill>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solidFill>
                  <a:schemeClr val="bg1">
                    <a:lumMod val="75000"/>
                  </a:schemeClr>
                </a:solidFill>
                <a:latin typeface="宋体" panose="02010600030101010101" pitchFamily="2" charset="-122"/>
                <a:ea typeface="宋体" panose="02010600030101010101" pitchFamily="2" charset="-122"/>
              </a:rPr>
              <a:t>总结</a:t>
            </a:r>
            <a:endParaRPr lang="zh-SG" altLang="en-US" sz="2400" dirty="0">
              <a:solidFill>
                <a:schemeClr val="bg1">
                  <a:lumMod val="75000"/>
                </a:schemeClr>
              </a:solidFill>
              <a:latin typeface="宋体" panose="02010600030101010101" pitchFamily="2" charset="-122"/>
              <a:ea typeface="宋体" panose="02010600030101010101" pitchFamily="2" charset="-122"/>
            </a:endParaRPr>
          </a:p>
        </p:txBody>
      </p:sp>
      <p:sp>
        <p:nvSpPr>
          <p:cNvPr id="4" name="灯片编号占位符 3">
            <a:extLst>
              <a:ext uri="{FF2B5EF4-FFF2-40B4-BE49-F238E27FC236}">
                <a16:creationId xmlns:a16="http://schemas.microsoft.com/office/drawing/2014/main" id="{4FB0DDCA-6807-4EF7-9E59-C271AB9FE1A6}"/>
              </a:ext>
            </a:extLst>
          </p:cNvPr>
          <p:cNvSpPr>
            <a:spLocks noGrp="1"/>
          </p:cNvSpPr>
          <p:nvPr>
            <p:ph type="sldNum" sz="quarter" idx="12"/>
          </p:nvPr>
        </p:nvSpPr>
        <p:spPr/>
        <p:txBody>
          <a:bodyPr/>
          <a:lstStyle/>
          <a:p>
            <a:fld id="{16CB0E38-18A6-4DF6-93D8-8059CE11E2E9}" type="slidenum">
              <a:rPr lang="zh-SG" altLang="en-US" smtClean="0"/>
              <a:t>6</a:t>
            </a:fld>
            <a:endParaRPr lang="zh-SG" altLang="en-US"/>
          </a:p>
        </p:txBody>
      </p:sp>
    </p:spTree>
    <p:extLst>
      <p:ext uri="{BB962C8B-B14F-4D97-AF65-F5344CB8AC3E}">
        <p14:creationId xmlns:p14="http://schemas.microsoft.com/office/powerpoint/2010/main" val="3588656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t>7</a:t>
            </a:fld>
            <a:endParaRPr lang="zh-CN" altLang="en-US" dirty="0"/>
          </a:p>
        </p:txBody>
      </p:sp>
      <p:sp>
        <p:nvSpPr>
          <p:cNvPr id="8" name="Rectangle 8"/>
          <p:cNvSpPr>
            <a:spLocks noChangeArrowheads="1"/>
          </p:cNvSpPr>
          <p:nvPr/>
        </p:nvSpPr>
        <p:spPr bwMode="auto">
          <a:xfrm>
            <a:off x="249312" y="1052736"/>
            <a:ext cx="11881320" cy="923330"/>
          </a:xfrm>
          <a:prstGeom prst="rect">
            <a:avLst/>
          </a:prstGeom>
          <a:noFill/>
          <a:ln w="9525">
            <a:noFill/>
            <a:miter lim="800000"/>
          </a:ln>
        </p:spPr>
        <p:txBody>
          <a:bodyPr wrap="square" anchor="t" anchorCtr="0">
            <a:spAutoFit/>
          </a:bodyPr>
          <a:lstStyle/>
          <a:p>
            <a:pPr marL="285750" indent="-285750">
              <a:lnSpc>
                <a:spcPct val="150000"/>
              </a:lnSpc>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按照物理设计要求，进行机械结构设计，满足物理设计要求、相关接口要求、空间限制要求。</a:t>
            </a:r>
          </a:p>
          <a:p>
            <a:pPr marL="285750" indent="-285750">
              <a:lnSpc>
                <a:spcPct val="150000"/>
              </a:lnSpc>
              <a:buFont typeface="Wingdings" panose="05000000000000000000" pitchFamily="2" charset="2"/>
              <a:buChar char="n"/>
            </a:pPr>
            <a:r>
              <a:rPr lang="zh-CN" altLang="en-US" dirty="0">
                <a:solidFill>
                  <a:srgbClr val="FF0000"/>
                </a:solidFill>
                <a:latin typeface="微软雅黑" panose="020B0503020204020204" pitchFamily="34" charset="-122"/>
                <a:ea typeface="微软雅黑" panose="020B0503020204020204" pitchFamily="34" charset="-122"/>
              </a:rPr>
              <a:t>构成：铁芯本体、磁铁支架、磁铁吊架、线圈组件、接电排、铭牌等</a:t>
            </a:r>
            <a:r>
              <a:rPr lang="zh-CN" altLang="en-US" dirty="0">
                <a:latin typeface="微软雅黑" panose="020B0503020204020204" pitchFamily="34" charset="-122"/>
                <a:ea typeface="微软雅黑" panose="020B0503020204020204" pitchFamily="34" charset="-122"/>
              </a:rPr>
              <a:t>。</a:t>
            </a:r>
          </a:p>
        </p:txBody>
      </p:sp>
      <p:sp>
        <p:nvSpPr>
          <p:cNvPr id="12" name="文本框 23"/>
          <p:cNvSpPr txBox="1"/>
          <p:nvPr/>
        </p:nvSpPr>
        <p:spPr>
          <a:xfrm>
            <a:off x="2716039" y="84683"/>
            <a:ext cx="6622943" cy="733031"/>
          </a:xfrm>
          <a:prstGeom prst="rect">
            <a:avLst/>
          </a:prstGeom>
          <a:solidFill>
            <a:schemeClr val="bg1"/>
          </a:solidFill>
        </p:spPr>
        <p:txBody>
          <a:bodyPr vert="horz" lIns="91440" tIns="45720" rIns="91440" bIns="45720" rtlCol="0" anchor="ctr">
            <a:noAutofit/>
          </a:bodyPr>
          <a:lstStyle>
            <a:defPPr>
              <a:defRPr lang="zh-CN"/>
            </a:defPPr>
            <a:lvl1pPr algn="ctr">
              <a:lnSpc>
                <a:spcPct val="120000"/>
              </a:lnSpc>
              <a:spcBef>
                <a:spcPts val="1000"/>
              </a:spcBef>
              <a:buClr>
                <a:srgbClr val="C00000"/>
              </a:buClr>
              <a:buNone/>
              <a:defRPr sz="3200" b="1">
                <a:solidFill>
                  <a:srgbClr val="C00000"/>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二六极组合铁整体结构设计</a:t>
            </a:r>
            <a:endParaRPr lang="zh-CN" altLang="en-US" dirty="0">
              <a:sym typeface="+mn-ea"/>
            </a:endParaRPr>
          </a:p>
        </p:txBody>
      </p:sp>
      <p:sp>
        <p:nvSpPr>
          <p:cNvPr id="61" name="矩形 60"/>
          <p:cNvSpPr/>
          <p:nvPr/>
        </p:nvSpPr>
        <p:spPr>
          <a:xfrm>
            <a:off x="418194" y="1935683"/>
            <a:ext cx="6676326" cy="2354491"/>
          </a:xfrm>
          <a:prstGeom prst="rect">
            <a:avLst/>
          </a:prstGeom>
        </p:spPr>
        <p:txBody>
          <a:bodyPr wrap="square">
            <a:spAutoFit/>
          </a:bodyPr>
          <a:lstStyle/>
          <a:p>
            <a:pPr>
              <a:lnSpc>
                <a:spcPct val="150000"/>
              </a:lnSpc>
              <a:defRPr/>
            </a:pPr>
            <a:r>
              <a:rPr lang="en-US" altLang="zh-CN" dirty="0">
                <a:latin typeface="黑体" panose="02010609060101010101" pitchFamily="49" charset="-122"/>
                <a:ea typeface="黑体" panose="02010609060101010101" pitchFamily="49" charset="-122"/>
              </a:rPr>
              <a:t>2.2.1 </a:t>
            </a:r>
            <a:r>
              <a:rPr lang="zh-CN" altLang="en-US" dirty="0">
                <a:latin typeface="黑体" panose="02010609060101010101" pitchFamily="49" charset="-122"/>
                <a:ea typeface="黑体" panose="02010609060101010101" pitchFamily="49" charset="-122"/>
              </a:rPr>
              <a:t>整体结构</a:t>
            </a:r>
            <a:endParaRPr lang="en-US" altLang="zh-CN" dirty="0">
              <a:latin typeface="黑体" panose="02010609060101010101" pitchFamily="49" charset="-122"/>
              <a:ea typeface="黑体" panose="02010609060101010101" pitchFamily="49" charset="-122"/>
            </a:endParaRPr>
          </a:p>
          <a:p>
            <a:pPr marL="742950" lvl="1" indent="-285750">
              <a:lnSpc>
                <a:spcPct val="150000"/>
              </a:lnSpc>
              <a:buFont typeface="Wingdings" panose="05000000000000000000" pitchFamily="2" charset="2"/>
              <a:buChar char="Ø"/>
              <a:defRPr/>
            </a:pPr>
            <a:r>
              <a:rPr lang="zh-CN" altLang="en-US" sz="1600" dirty="0">
                <a:solidFill>
                  <a:srgbClr val="FF0000"/>
                </a:solidFill>
                <a:latin typeface="黑体" panose="02010609060101010101" pitchFamily="49" charset="-122"/>
                <a:ea typeface="黑体" panose="02010609060101010101" pitchFamily="49" charset="-122"/>
              </a:rPr>
              <a:t>磁铁</a:t>
            </a:r>
            <a:r>
              <a:rPr lang="zh-CN" altLang="en-US" sz="1600" kern="0" dirty="0">
                <a:solidFill>
                  <a:srgbClr val="FF0000"/>
                </a:solidFill>
                <a:latin typeface="黑体" panose="02010609060101010101" pitchFamily="49" charset="-122"/>
                <a:ea typeface="黑体" panose="02010609060101010101" pitchFamily="49" charset="-122"/>
              </a:rPr>
              <a:t>最大外形尺寸</a:t>
            </a:r>
            <a:r>
              <a:rPr lang="en-US" altLang="zh-CN" sz="1600" kern="0" dirty="0">
                <a:solidFill>
                  <a:srgbClr val="FF0000"/>
                </a:solidFill>
                <a:latin typeface="黑体" panose="02010609060101010101" pitchFamily="49" charset="-122"/>
                <a:ea typeface="黑体" panose="02010609060101010101" pitchFamily="49" charset="-122"/>
              </a:rPr>
              <a:t>4750mm</a:t>
            </a:r>
            <a:r>
              <a:rPr lang="zh-CN" altLang="en-US" sz="1600" kern="0" dirty="0">
                <a:solidFill>
                  <a:srgbClr val="FF0000"/>
                </a:solidFill>
                <a:latin typeface="黑体" panose="02010609060101010101" pitchFamily="49" charset="-122"/>
                <a:ea typeface="黑体" panose="02010609060101010101" pitchFamily="49" charset="-122"/>
              </a:rPr>
              <a:t>长</a:t>
            </a:r>
            <a:r>
              <a:rPr lang="en-US" altLang="zh-CN" sz="1600" kern="0" dirty="0">
                <a:solidFill>
                  <a:srgbClr val="FF0000"/>
                </a:solidFill>
                <a:latin typeface="黑体" panose="02010609060101010101" pitchFamily="49" charset="-122"/>
                <a:ea typeface="黑体" panose="02010609060101010101" pitchFamily="49" charset="-122"/>
              </a:rPr>
              <a:t>*402mm</a:t>
            </a:r>
            <a:r>
              <a:rPr lang="zh-CN" altLang="en-US" sz="1600" kern="0" dirty="0">
                <a:solidFill>
                  <a:srgbClr val="FF0000"/>
                </a:solidFill>
                <a:latin typeface="黑体" panose="02010609060101010101" pitchFamily="49" charset="-122"/>
                <a:ea typeface="黑体" panose="02010609060101010101" pitchFamily="49" charset="-122"/>
              </a:rPr>
              <a:t>宽</a:t>
            </a:r>
            <a:r>
              <a:rPr lang="en-US" altLang="zh-CN" sz="1600" kern="0" dirty="0">
                <a:solidFill>
                  <a:srgbClr val="FF0000"/>
                </a:solidFill>
                <a:latin typeface="黑体" panose="02010609060101010101" pitchFamily="49" charset="-122"/>
                <a:ea typeface="黑体" panose="02010609060101010101" pitchFamily="49" charset="-122"/>
              </a:rPr>
              <a:t>*292mm</a:t>
            </a:r>
            <a:r>
              <a:rPr lang="zh-CN" altLang="en-US" sz="1600" kern="0" dirty="0">
                <a:solidFill>
                  <a:srgbClr val="FF0000"/>
                </a:solidFill>
                <a:latin typeface="黑体" panose="02010609060101010101" pitchFamily="49" charset="-122"/>
                <a:ea typeface="黑体" panose="02010609060101010101" pitchFamily="49" charset="-122"/>
              </a:rPr>
              <a:t>高</a:t>
            </a:r>
            <a:r>
              <a:rPr lang="zh-CN" altLang="en-US" sz="1600" kern="0" dirty="0">
                <a:latin typeface="黑体" panose="02010609060101010101" pitchFamily="49" charset="-122"/>
                <a:ea typeface="黑体" panose="02010609060101010101" pitchFamily="49" charset="-122"/>
              </a:rPr>
              <a:t>，中心高</a:t>
            </a:r>
            <a:r>
              <a:rPr lang="en-US" altLang="zh-CN" sz="1600" kern="0" dirty="0">
                <a:latin typeface="黑体" panose="02010609060101010101" pitchFamily="49" charset="-122"/>
                <a:ea typeface="黑体" panose="02010609060101010101" pitchFamily="49" charset="-122"/>
              </a:rPr>
              <a:t>326mm</a:t>
            </a:r>
            <a:r>
              <a:rPr lang="zh-CN" altLang="en-US" sz="1600" kern="0" dirty="0">
                <a:latin typeface="黑体" panose="02010609060101010101" pitchFamily="49" charset="-122"/>
                <a:ea typeface="黑体" panose="02010609060101010101" pitchFamily="49" charset="-122"/>
              </a:rPr>
              <a:t>，</a:t>
            </a:r>
            <a:endParaRPr lang="en-US" altLang="zh-CN" sz="1600" kern="0" dirty="0">
              <a:latin typeface="黑体" panose="02010609060101010101" pitchFamily="49" charset="-122"/>
              <a:ea typeface="黑体" panose="02010609060101010101" pitchFamily="49" charset="-122"/>
            </a:endParaRPr>
          </a:p>
          <a:p>
            <a:pPr marL="742950" lvl="1" indent="-285750">
              <a:lnSpc>
                <a:spcPct val="150000"/>
              </a:lnSpc>
              <a:buFont typeface="Wingdings" panose="05000000000000000000" pitchFamily="2" charset="2"/>
              <a:buChar char="Ø"/>
              <a:defRPr/>
            </a:pPr>
            <a:r>
              <a:rPr lang="zh-CN" altLang="en-US" sz="1600" kern="0" dirty="0">
                <a:latin typeface="黑体" panose="02010609060101010101" pitchFamily="49" charset="-122"/>
                <a:ea typeface="黑体" panose="02010609060101010101" pitchFamily="49" charset="-122"/>
              </a:rPr>
              <a:t>气隙尺寸：</a:t>
            </a:r>
            <a:r>
              <a:rPr lang="en-US" altLang="zh-CN" sz="1600" kern="0" dirty="0">
                <a:latin typeface="黑体" panose="02010609060101010101" pitchFamily="49" charset="-122"/>
                <a:ea typeface="黑体" panose="02010609060101010101" pitchFamily="49" charset="-122"/>
              </a:rPr>
              <a:t>63±0.05mm</a:t>
            </a:r>
          </a:p>
          <a:p>
            <a:pPr marL="742950" lvl="1" indent="-285750">
              <a:lnSpc>
                <a:spcPct val="150000"/>
              </a:lnSpc>
              <a:buFont typeface="Wingdings" panose="05000000000000000000" pitchFamily="2" charset="2"/>
              <a:buChar char="Ø"/>
              <a:defRPr/>
            </a:pPr>
            <a:r>
              <a:rPr lang="zh-CN" altLang="en-US" sz="1600" dirty="0">
                <a:solidFill>
                  <a:srgbClr val="FF0000"/>
                </a:solidFill>
                <a:latin typeface="黑体" panose="02010609060101010101" pitchFamily="49" charset="-122"/>
                <a:ea typeface="黑体" panose="02010609060101010101" pitchFamily="49" charset="-122"/>
              </a:rPr>
              <a:t>总质量约</a:t>
            </a:r>
            <a:r>
              <a:rPr lang="en-US" altLang="zh-CN" sz="1600">
                <a:solidFill>
                  <a:srgbClr val="FF0000"/>
                </a:solidFill>
                <a:latin typeface="黑体" panose="02010609060101010101" pitchFamily="49" charset="-122"/>
                <a:ea typeface="黑体" panose="02010609060101010101" pitchFamily="49" charset="-122"/>
              </a:rPr>
              <a:t>1750kg</a:t>
            </a:r>
            <a:r>
              <a:rPr lang="zh-CN" altLang="en-US" sz="1600" dirty="0">
                <a:latin typeface="黑体" panose="02010609060101010101" pitchFamily="49" charset="-122"/>
                <a:ea typeface="黑体" panose="02010609060101010101" pitchFamily="49" charset="-122"/>
              </a:rPr>
              <a:t>（含上下磁铁吊架</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支架）</a:t>
            </a:r>
            <a:endParaRPr lang="en-US" altLang="zh-CN" sz="1600" dirty="0">
              <a:latin typeface="黑体" panose="02010609060101010101" pitchFamily="49" charset="-122"/>
              <a:ea typeface="黑体" panose="02010609060101010101" pitchFamily="49" charset="-122"/>
            </a:endParaRPr>
          </a:p>
          <a:p>
            <a:pPr marL="800100" lvl="1" indent="-342900">
              <a:lnSpc>
                <a:spcPct val="150000"/>
              </a:lnSpc>
              <a:buFont typeface="+mj-ea"/>
              <a:buAutoNum type="circleNumDbPlain"/>
            </a:pPr>
            <a:r>
              <a:rPr lang="zh-CN" altLang="en-US" sz="1600" dirty="0">
                <a:latin typeface="黑体" panose="02010609060101010101" pitchFamily="49" charset="-122"/>
                <a:ea typeface="黑体" panose="02010609060101010101" pitchFamily="49" charset="-122"/>
              </a:rPr>
              <a:t>磁铁供磁铁吊装及隧道安装磁铁使用</a:t>
            </a:r>
            <a:endParaRPr lang="en-US" altLang="zh-CN" sz="1600" dirty="0">
              <a:latin typeface="黑体" panose="02010609060101010101" pitchFamily="49" charset="-122"/>
              <a:ea typeface="黑体" panose="02010609060101010101" pitchFamily="49" charset="-122"/>
            </a:endParaRPr>
          </a:p>
          <a:p>
            <a:pPr marL="800100" lvl="1" indent="-342900">
              <a:lnSpc>
                <a:spcPct val="150000"/>
              </a:lnSpc>
              <a:buFont typeface="+mj-ea"/>
              <a:buAutoNum type="circleNumDbPlain"/>
            </a:pPr>
            <a:r>
              <a:rPr lang="zh-CN" altLang="en-US" sz="1600" dirty="0">
                <a:latin typeface="黑体" panose="02010609060101010101" pitchFamily="49" charset="-122"/>
                <a:ea typeface="黑体" panose="02010609060101010101" pitchFamily="49" charset="-122"/>
              </a:rPr>
              <a:t>磁铁支架为磁铁转运、测试使用</a:t>
            </a:r>
            <a:endParaRPr lang="en-US" altLang="zh-CN" sz="1600" dirty="0">
              <a:latin typeface="黑体" panose="02010609060101010101" pitchFamily="49" charset="-122"/>
              <a:ea typeface="黑体" panose="02010609060101010101" pitchFamily="49" charset="-122"/>
            </a:endParaRPr>
          </a:p>
        </p:txBody>
      </p:sp>
      <p:pic>
        <p:nvPicPr>
          <p:cNvPr id="62" name="图片 61"/>
          <p:cNvPicPr>
            <a:picLocks noChangeAspect="1"/>
          </p:cNvPicPr>
          <p:nvPr/>
        </p:nvPicPr>
        <p:blipFill>
          <a:blip r:embed="rId3">
            <a:clrChange>
              <a:clrFrom>
                <a:srgbClr val="E6E6DB">
                  <a:alpha val="100000"/>
                </a:srgbClr>
              </a:clrFrom>
              <a:clrTo>
                <a:srgbClr val="E6E6DB">
                  <a:alpha val="100000"/>
                  <a:alpha val="0"/>
                </a:srgbClr>
              </a:clrTo>
            </a:clrChange>
          </a:blip>
          <a:stretch>
            <a:fillRect/>
          </a:stretch>
        </p:blipFill>
        <p:spPr>
          <a:xfrm>
            <a:off x="407670" y="4293235"/>
            <a:ext cx="5778500" cy="2351405"/>
          </a:xfrm>
          <a:prstGeom prst="rect">
            <a:avLst/>
          </a:prstGeom>
        </p:spPr>
      </p:pic>
      <p:grpSp>
        <p:nvGrpSpPr>
          <p:cNvPr id="64" name="组合 63"/>
          <p:cNvGrpSpPr/>
          <p:nvPr/>
        </p:nvGrpSpPr>
        <p:grpSpPr>
          <a:xfrm>
            <a:off x="6726755" y="3983627"/>
            <a:ext cx="4714104" cy="2521683"/>
            <a:chOff x="5576657" y="2633698"/>
            <a:chExt cx="5463355" cy="3261233"/>
          </a:xfrm>
        </p:grpSpPr>
        <p:pic>
          <p:nvPicPr>
            <p:cNvPr id="63" name="图片 62"/>
            <p:cNvPicPr>
              <a:picLocks noChangeAspect="1"/>
            </p:cNvPicPr>
            <p:nvPr/>
          </p:nvPicPr>
          <p:blipFill>
            <a:blip r:embed="rId4"/>
            <a:stretch>
              <a:fillRect/>
            </a:stretch>
          </p:blipFill>
          <p:spPr>
            <a:xfrm>
              <a:off x="6768985" y="2633698"/>
              <a:ext cx="4271027" cy="2650529"/>
            </a:xfrm>
            <a:prstGeom prst="rect">
              <a:avLst/>
            </a:prstGeom>
          </p:spPr>
        </p:pic>
        <p:grpSp>
          <p:nvGrpSpPr>
            <p:cNvPr id="53" name="组合 52"/>
            <p:cNvGrpSpPr/>
            <p:nvPr/>
          </p:nvGrpSpPr>
          <p:grpSpPr>
            <a:xfrm>
              <a:off x="5576657" y="2728182"/>
              <a:ext cx="5101796" cy="3166749"/>
              <a:chOff x="5297660" y="3047442"/>
              <a:chExt cx="5190044" cy="2891318"/>
            </a:xfrm>
          </p:grpSpPr>
          <p:grpSp>
            <p:nvGrpSpPr>
              <p:cNvPr id="4" name="组合 3"/>
              <p:cNvGrpSpPr/>
              <p:nvPr/>
            </p:nvGrpSpPr>
            <p:grpSpPr>
              <a:xfrm>
                <a:off x="5297660" y="4248335"/>
                <a:ext cx="1651834" cy="436105"/>
                <a:chOff x="4324321" y="4326630"/>
                <a:chExt cx="1651834" cy="436105"/>
              </a:xfrm>
            </p:grpSpPr>
            <p:cxnSp>
              <p:nvCxnSpPr>
                <p:cNvPr id="6" name="直接箭头连接符 5"/>
                <p:cNvCxnSpPr>
                  <a:stCxn id="7" idx="3"/>
                </p:cNvCxnSpPr>
                <p:nvPr/>
              </p:nvCxnSpPr>
              <p:spPr>
                <a:xfrm>
                  <a:off x="5699216" y="4544684"/>
                  <a:ext cx="276939" cy="177459"/>
                </a:xfrm>
                <a:prstGeom prst="straightConnector1">
                  <a:avLst/>
                </a:prstGeom>
                <a:ln>
                  <a:tailEnd type="arrow" w="med" len="med"/>
                </a:ln>
              </p:spPr>
              <p:style>
                <a:lnRef idx="2">
                  <a:schemeClr val="accent6"/>
                </a:lnRef>
                <a:fillRef idx="0">
                  <a:srgbClr val="FFFFFF"/>
                </a:fillRef>
                <a:effectRef idx="0">
                  <a:srgbClr val="FFFFFF"/>
                </a:effectRef>
                <a:fontRef idx="minor">
                  <a:schemeClr val="tx1"/>
                </a:fontRef>
              </p:style>
            </p:cxnSp>
            <p:sp>
              <p:nvSpPr>
                <p:cNvPr id="7" name="文本框 6"/>
                <p:cNvSpPr txBox="1"/>
                <p:nvPr/>
              </p:nvSpPr>
              <p:spPr>
                <a:xfrm>
                  <a:off x="4324321" y="4326630"/>
                  <a:ext cx="1374895" cy="436105"/>
                </a:xfrm>
                <a:prstGeom prst="rect">
                  <a:avLst/>
                </a:prstGeom>
              </p:spPr>
              <p:style>
                <a:lnRef idx="0">
                  <a:srgbClr val="FFFFFF"/>
                </a:lnRef>
                <a:fillRef idx="1">
                  <a:schemeClr val="accent6"/>
                </a:fillRef>
                <a:effectRef idx="2">
                  <a:schemeClr val="accent6"/>
                </a:effectRef>
                <a:fontRef idx="minor">
                  <a:schemeClr val="dk1"/>
                </a:fontRef>
              </p:style>
              <p:txBody>
                <a:bodyPr wrap="square" rtlCol="0">
                  <a:spAutoFit/>
                </a:bodyPr>
                <a:lstStyle/>
                <a:p>
                  <a:r>
                    <a:rPr lang="zh-CN" altLang="en-US" dirty="0">
                      <a:latin typeface="微软雅黑" panose="020B0503020204020204" pitchFamily="34" charset="-122"/>
                      <a:ea typeface="微软雅黑" panose="020B0503020204020204" pitchFamily="34" charset="-122"/>
                    </a:rPr>
                    <a:t>铁芯本体</a:t>
                  </a:r>
                </a:p>
              </p:txBody>
            </p:sp>
          </p:grpSp>
          <p:grpSp>
            <p:nvGrpSpPr>
              <p:cNvPr id="10" name="组合 9"/>
              <p:cNvGrpSpPr/>
              <p:nvPr/>
            </p:nvGrpSpPr>
            <p:grpSpPr>
              <a:xfrm>
                <a:off x="9002085" y="4496739"/>
                <a:ext cx="1485619" cy="1143137"/>
                <a:chOff x="4329643" y="3010958"/>
                <a:chExt cx="1485619" cy="1143137"/>
              </a:xfrm>
            </p:grpSpPr>
            <p:cxnSp>
              <p:nvCxnSpPr>
                <p:cNvPr id="11" name="直接箭头连接符 10"/>
                <p:cNvCxnSpPr>
                  <a:stCxn id="13" idx="0"/>
                </p:cNvCxnSpPr>
                <p:nvPr/>
              </p:nvCxnSpPr>
              <p:spPr>
                <a:xfrm flipH="1" flipV="1">
                  <a:off x="4619798" y="3010958"/>
                  <a:ext cx="452655" cy="707034"/>
                </a:xfrm>
                <a:prstGeom prst="straightConnector1">
                  <a:avLst/>
                </a:prstGeom>
                <a:ln>
                  <a:tailEnd type="arrow" w="med" len="med"/>
                </a:ln>
              </p:spPr>
              <p:style>
                <a:lnRef idx="2">
                  <a:schemeClr val="accent6"/>
                </a:lnRef>
                <a:fillRef idx="0">
                  <a:srgbClr val="FFFFFF"/>
                </a:fillRef>
                <a:effectRef idx="0">
                  <a:srgbClr val="FFFFFF"/>
                </a:effectRef>
                <a:fontRef idx="minor">
                  <a:schemeClr val="tx1"/>
                </a:fontRef>
              </p:style>
            </p:cxnSp>
            <p:sp>
              <p:nvSpPr>
                <p:cNvPr id="13" name="文本框 12"/>
                <p:cNvSpPr txBox="1"/>
                <p:nvPr/>
              </p:nvSpPr>
              <p:spPr>
                <a:xfrm>
                  <a:off x="4329643" y="3717992"/>
                  <a:ext cx="1485619" cy="436103"/>
                </a:xfrm>
                <a:prstGeom prst="rect">
                  <a:avLst/>
                </a:prstGeom>
              </p:spPr>
              <p:style>
                <a:lnRef idx="0">
                  <a:srgbClr val="FFFFFF"/>
                </a:lnRef>
                <a:fillRef idx="1">
                  <a:schemeClr val="accent6"/>
                </a:fillRef>
                <a:effectRef idx="2">
                  <a:schemeClr val="accent6"/>
                </a:effectRef>
                <a:fontRef idx="minor">
                  <a:schemeClr val="dk1"/>
                </a:fontRef>
              </p:style>
              <p:txBody>
                <a:bodyPr wrap="square" rtlCol="0">
                  <a:spAutoFit/>
                </a:bodyPr>
                <a:lstStyle/>
                <a:p>
                  <a:r>
                    <a:rPr lang="zh-CN" altLang="en-US" dirty="0">
                      <a:latin typeface="微软雅黑" panose="020B0503020204020204" pitchFamily="34" charset="-122"/>
                      <a:ea typeface="微软雅黑" panose="020B0503020204020204" pitchFamily="34" charset="-122"/>
                    </a:rPr>
                    <a:t>磁铁支架</a:t>
                  </a:r>
                </a:p>
              </p:txBody>
            </p:sp>
          </p:grpSp>
          <p:grpSp>
            <p:nvGrpSpPr>
              <p:cNvPr id="19" name="组合 18"/>
              <p:cNvGrpSpPr/>
              <p:nvPr/>
            </p:nvGrpSpPr>
            <p:grpSpPr>
              <a:xfrm>
                <a:off x="6879090" y="3359408"/>
                <a:ext cx="1369075" cy="767999"/>
                <a:chOff x="3747507" y="4803091"/>
                <a:chExt cx="1369075" cy="767999"/>
              </a:xfrm>
            </p:grpSpPr>
            <p:cxnSp>
              <p:nvCxnSpPr>
                <p:cNvPr id="20" name="直接箭头连接符 19"/>
                <p:cNvCxnSpPr>
                  <a:stCxn id="21" idx="2"/>
                </p:cNvCxnSpPr>
                <p:nvPr/>
              </p:nvCxnSpPr>
              <p:spPr>
                <a:xfrm>
                  <a:off x="4432046" y="5172422"/>
                  <a:ext cx="34071" cy="398668"/>
                </a:xfrm>
                <a:prstGeom prst="straightConnector1">
                  <a:avLst/>
                </a:prstGeom>
                <a:ln>
                  <a:tailEnd type="arrow" w="med" len="med"/>
                </a:ln>
              </p:spPr>
              <p:style>
                <a:lnRef idx="2">
                  <a:schemeClr val="accent6"/>
                </a:lnRef>
                <a:fillRef idx="0">
                  <a:srgbClr val="FFFFFF"/>
                </a:fillRef>
                <a:effectRef idx="0">
                  <a:srgbClr val="FFFFFF"/>
                </a:effectRef>
                <a:fontRef idx="minor">
                  <a:schemeClr val="tx1"/>
                </a:fontRef>
              </p:style>
            </p:cxnSp>
            <p:sp>
              <p:nvSpPr>
                <p:cNvPr id="21" name="文本框 20"/>
                <p:cNvSpPr txBox="1"/>
                <p:nvPr/>
              </p:nvSpPr>
              <p:spPr>
                <a:xfrm>
                  <a:off x="3747507" y="4803091"/>
                  <a:ext cx="1369075" cy="369332"/>
                </a:xfrm>
                <a:prstGeom prst="rect">
                  <a:avLst/>
                </a:prstGeom>
              </p:spPr>
              <p:style>
                <a:lnRef idx="0">
                  <a:srgbClr val="FFFFFF"/>
                </a:lnRef>
                <a:fillRef idx="1">
                  <a:schemeClr val="accent6"/>
                </a:fillRef>
                <a:effectRef idx="2">
                  <a:schemeClr val="accent6"/>
                </a:effectRef>
                <a:fontRef idx="minor">
                  <a:schemeClr val="dk1"/>
                </a:fontRef>
              </p:style>
              <p:txBody>
                <a:bodyPr wrap="square" rtlCol="0">
                  <a:spAutoFit/>
                </a:bodyPr>
                <a:lstStyle/>
                <a:p>
                  <a:r>
                    <a:rPr lang="zh-CN" altLang="en-US" dirty="0">
                      <a:latin typeface="微软雅黑" panose="020B0503020204020204" pitchFamily="34" charset="-122"/>
                      <a:ea typeface="微软雅黑" panose="020B0503020204020204" pitchFamily="34" charset="-122"/>
                    </a:rPr>
                    <a:t>磁铁吊架</a:t>
                  </a:r>
                </a:p>
              </p:txBody>
            </p:sp>
          </p:grpSp>
          <p:grpSp>
            <p:nvGrpSpPr>
              <p:cNvPr id="24" name="组合 23"/>
              <p:cNvGrpSpPr/>
              <p:nvPr/>
            </p:nvGrpSpPr>
            <p:grpSpPr>
              <a:xfrm>
                <a:off x="5328823" y="4904876"/>
                <a:ext cx="1773284" cy="694349"/>
                <a:chOff x="2764655" y="3599164"/>
                <a:chExt cx="1773284" cy="694349"/>
              </a:xfrm>
            </p:grpSpPr>
            <p:cxnSp>
              <p:nvCxnSpPr>
                <p:cNvPr id="25" name="直接箭头连接符 24"/>
                <p:cNvCxnSpPr>
                  <a:stCxn id="26" idx="3"/>
                </p:cNvCxnSpPr>
                <p:nvPr/>
              </p:nvCxnSpPr>
              <p:spPr>
                <a:xfrm flipV="1">
                  <a:off x="4108386" y="3599164"/>
                  <a:ext cx="429553" cy="476298"/>
                </a:xfrm>
                <a:prstGeom prst="straightConnector1">
                  <a:avLst/>
                </a:prstGeom>
                <a:ln>
                  <a:tailEnd type="arrow" w="med" len="med"/>
                </a:ln>
              </p:spPr>
              <p:style>
                <a:lnRef idx="2">
                  <a:schemeClr val="accent6"/>
                </a:lnRef>
                <a:fillRef idx="0">
                  <a:srgbClr val="FFFFFF"/>
                </a:fillRef>
                <a:effectRef idx="0">
                  <a:srgbClr val="FFFFFF"/>
                </a:effectRef>
                <a:fontRef idx="minor">
                  <a:schemeClr val="tx1"/>
                </a:fontRef>
              </p:style>
            </p:cxnSp>
            <p:sp>
              <p:nvSpPr>
                <p:cNvPr id="26" name="文本框 25"/>
                <p:cNvSpPr txBox="1"/>
                <p:nvPr/>
              </p:nvSpPr>
              <p:spPr>
                <a:xfrm>
                  <a:off x="2764655" y="3857409"/>
                  <a:ext cx="1343732" cy="436104"/>
                </a:xfrm>
                <a:prstGeom prst="rect">
                  <a:avLst/>
                </a:prstGeom>
              </p:spPr>
              <p:style>
                <a:lnRef idx="0">
                  <a:srgbClr val="FFFFFF"/>
                </a:lnRef>
                <a:fillRef idx="1">
                  <a:schemeClr val="accent6"/>
                </a:fillRef>
                <a:effectRef idx="2">
                  <a:schemeClr val="accent6"/>
                </a:effectRef>
                <a:fontRef idx="minor">
                  <a:schemeClr val="dk1"/>
                </a:fontRef>
              </p:style>
              <p:txBody>
                <a:bodyPr wrap="square" rtlCol="0">
                  <a:spAutoFit/>
                </a:bodyPr>
                <a:lstStyle/>
                <a:p>
                  <a:r>
                    <a:rPr lang="zh-CN" altLang="en-US" dirty="0">
                      <a:latin typeface="微软雅黑" panose="020B0503020204020204" pitchFamily="34" charset="-122"/>
                      <a:ea typeface="微软雅黑" panose="020B0503020204020204" pitchFamily="34" charset="-122"/>
                    </a:rPr>
                    <a:t>线圈组件</a:t>
                  </a:r>
                </a:p>
              </p:txBody>
            </p:sp>
          </p:grpSp>
          <p:grpSp>
            <p:nvGrpSpPr>
              <p:cNvPr id="33" name="组合 32"/>
              <p:cNvGrpSpPr/>
              <p:nvPr/>
            </p:nvGrpSpPr>
            <p:grpSpPr>
              <a:xfrm>
                <a:off x="7322787" y="4977613"/>
                <a:ext cx="1041622" cy="961147"/>
                <a:chOff x="4313856" y="3471703"/>
                <a:chExt cx="1041622" cy="961147"/>
              </a:xfrm>
            </p:grpSpPr>
            <p:cxnSp>
              <p:nvCxnSpPr>
                <p:cNvPr id="34" name="直接箭头连接符 33"/>
                <p:cNvCxnSpPr>
                  <a:stCxn id="35" idx="0"/>
                </p:cNvCxnSpPr>
                <p:nvPr/>
              </p:nvCxnSpPr>
              <p:spPr>
                <a:xfrm flipH="1" flipV="1">
                  <a:off x="4647057" y="3471703"/>
                  <a:ext cx="187611" cy="624536"/>
                </a:xfrm>
                <a:prstGeom prst="straightConnector1">
                  <a:avLst/>
                </a:prstGeom>
                <a:ln>
                  <a:tailEnd type="arrow" w="med" len="med"/>
                </a:ln>
              </p:spPr>
              <p:style>
                <a:lnRef idx="2">
                  <a:schemeClr val="accent6"/>
                </a:lnRef>
                <a:fillRef idx="0">
                  <a:srgbClr val="FFFFFF"/>
                </a:fillRef>
                <a:effectRef idx="0">
                  <a:srgbClr val="FFFFFF"/>
                </a:effectRef>
                <a:fontRef idx="minor">
                  <a:schemeClr val="tx1"/>
                </a:fontRef>
              </p:style>
            </p:cxnSp>
            <p:sp>
              <p:nvSpPr>
                <p:cNvPr id="35" name="文本框 34"/>
                <p:cNvSpPr txBox="1"/>
                <p:nvPr/>
              </p:nvSpPr>
              <p:spPr>
                <a:xfrm>
                  <a:off x="4313856" y="4096239"/>
                  <a:ext cx="1041622" cy="336611"/>
                </a:xfrm>
                <a:prstGeom prst="rect">
                  <a:avLst/>
                </a:prstGeom>
              </p:spPr>
              <p:style>
                <a:lnRef idx="0">
                  <a:srgbClr val="FFFFFF"/>
                </a:lnRef>
                <a:fillRef idx="1">
                  <a:schemeClr val="accent6"/>
                </a:fillRef>
                <a:effectRef idx="2">
                  <a:schemeClr val="accent6"/>
                </a:effectRef>
                <a:fontRef idx="minor">
                  <a:schemeClr val="dk1"/>
                </a:fontRef>
              </p:style>
              <p:txBody>
                <a:bodyPr wrap="square" rtlCol="0">
                  <a:spAutoFit/>
                </a:bodyPr>
                <a:lstStyle/>
                <a:p>
                  <a:r>
                    <a:rPr lang="zh-CN" altLang="en-US" dirty="0">
                      <a:latin typeface="微软雅黑" panose="020B0503020204020204" pitchFamily="34" charset="-122"/>
                      <a:ea typeface="微软雅黑" panose="020B0503020204020204" pitchFamily="34" charset="-122"/>
                    </a:rPr>
                    <a:t>接电排</a:t>
                  </a:r>
                </a:p>
              </p:txBody>
            </p:sp>
          </p:grpSp>
          <p:grpSp>
            <p:nvGrpSpPr>
              <p:cNvPr id="47" name="组合 46"/>
              <p:cNvGrpSpPr/>
              <p:nvPr/>
            </p:nvGrpSpPr>
            <p:grpSpPr>
              <a:xfrm>
                <a:off x="8612762" y="3047442"/>
                <a:ext cx="800167" cy="1079965"/>
                <a:chOff x="3811695" y="4627380"/>
                <a:chExt cx="800167" cy="1079965"/>
              </a:xfrm>
            </p:grpSpPr>
            <p:cxnSp>
              <p:nvCxnSpPr>
                <p:cNvPr id="48" name="直接箭头连接符 47"/>
                <p:cNvCxnSpPr>
                  <a:stCxn id="49" idx="2"/>
                </p:cNvCxnSpPr>
                <p:nvPr/>
              </p:nvCxnSpPr>
              <p:spPr>
                <a:xfrm>
                  <a:off x="4211779" y="4996712"/>
                  <a:ext cx="59166" cy="710633"/>
                </a:xfrm>
                <a:prstGeom prst="straightConnector1">
                  <a:avLst/>
                </a:prstGeom>
                <a:ln>
                  <a:tailEnd type="arrow" w="med" len="med"/>
                </a:ln>
              </p:spPr>
              <p:style>
                <a:lnRef idx="2">
                  <a:schemeClr val="accent6"/>
                </a:lnRef>
                <a:fillRef idx="0">
                  <a:srgbClr val="FFFFFF"/>
                </a:fillRef>
                <a:effectRef idx="0">
                  <a:srgbClr val="FFFFFF"/>
                </a:effectRef>
                <a:fontRef idx="minor">
                  <a:schemeClr val="tx1"/>
                </a:fontRef>
              </p:style>
            </p:cxnSp>
            <p:sp>
              <p:nvSpPr>
                <p:cNvPr id="49" name="文本框 48"/>
                <p:cNvSpPr txBox="1"/>
                <p:nvPr/>
              </p:nvSpPr>
              <p:spPr>
                <a:xfrm>
                  <a:off x="3811695" y="4627380"/>
                  <a:ext cx="800167" cy="369332"/>
                </a:xfrm>
                <a:prstGeom prst="rect">
                  <a:avLst/>
                </a:prstGeom>
              </p:spPr>
              <p:style>
                <a:lnRef idx="0">
                  <a:srgbClr val="FFFFFF"/>
                </a:lnRef>
                <a:fillRef idx="1">
                  <a:schemeClr val="accent6"/>
                </a:fillRef>
                <a:effectRef idx="2">
                  <a:schemeClr val="accent6"/>
                </a:effectRef>
                <a:fontRef idx="minor">
                  <a:schemeClr val="dk1"/>
                </a:fontRef>
              </p:style>
              <p:txBody>
                <a:bodyPr wrap="square" rtlCol="0">
                  <a:spAutoFit/>
                </a:bodyPr>
                <a:lstStyle/>
                <a:p>
                  <a:r>
                    <a:rPr lang="zh-CN" altLang="en-US" dirty="0">
                      <a:latin typeface="微软雅黑" panose="020B0503020204020204" pitchFamily="34" charset="-122"/>
                      <a:ea typeface="微软雅黑" panose="020B0503020204020204" pitchFamily="34" charset="-122"/>
                    </a:rPr>
                    <a:t>铭牌</a:t>
                  </a:r>
                </a:p>
              </p:txBody>
            </p:sp>
          </p:grpSp>
        </p:grpSp>
      </p:grpSp>
      <p:grpSp>
        <p:nvGrpSpPr>
          <p:cNvPr id="37" name="组合 36"/>
          <p:cNvGrpSpPr/>
          <p:nvPr/>
        </p:nvGrpSpPr>
        <p:grpSpPr>
          <a:xfrm>
            <a:off x="7371655" y="1720378"/>
            <a:ext cx="4069080" cy="1957705"/>
            <a:chOff x="8040370" y="1052830"/>
            <a:chExt cx="4069080" cy="1957705"/>
          </a:xfrm>
        </p:grpSpPr>
        <p:pic>
          <p:nvPicPr>
            <p:cNvPr id="38" name="图片 37"/>
            <p:cNvPicPr>
              <a:picLocks noChangeAspect="1"/>
            </p:cNvPicPr>
            <p:nvPr/>
          </p:nvPicPr>
          <p:blipFill>
            <a:blip r:embed="rId5"/>
            <a:srcRect r="10791"/>
            <a:stretch>
              <a:fillRect/>
            </a:stretch>
          </p:blipFill>
          <p:spPr>
            <a:xfrm>
              <a:off x="9048750" y="1052830"/>
              <a:ext cx="3060700" cy="1957705"/>
            </a:xfrm>
            <a:prstGeom prst="rect">
              <a:avLst/>
            </a:prstGeom>
          </p:spPr>
        </p:pic>
        <p:cxnSp>
          <p:nvCxnSpPr>
            <p:cNvPr id="39" name="直接箭头连接符 38"/>
            <p:cNvCxnSpPr/>
            <p:nvPr/>
          </p:nvCxnSpPr>
          <p:spPr>
            <a:xfrm>
              <a:off x="9624060" y="1988820"/>
              <a:ext cx="0" cy="360045"/>
            </a:xfrm>
            <a:prstGeom prst="straightConnector1">
              <a:avLst/>
            </a:prstGeom>
            <a:ln>
              <a:headEnd type="arrow" w="med" len="med"/>
              <a:tailEnd type="arrow" w="med" len="med"/>
            </a:ln>
          </p:spPr>
          <p:style>
            <a:lnRef idx="3">
              <a:schemeClr val="accent6"/>
            </a:lnRef>
            <a:fillRef idx="0">
              <a:srgbClr val="FFFFFF"/>
            </a:fillRef>
            <a:effectRef idx="0">
              <a:srgbClr val="FFFFFF"/>
            </a:effectRef>
            <a:fontRef idx="minor">
              <a:schemeClr val="tx1"/>
            </a:fontRef>
          </p:style>
        </p:cxnSp>
        <p:sp>
          <p:nvSpPr>
            <p:cNvPr id="40" name="文本框 39"/>
            <p:cNvSpPr txBox="1"/>
            <p:nvPr/>
          </p:nvSpPr>
          <p:spPr>
            <a:xfrm>
              <a:off x="8040370" y="1831975"/>
              <a:ext cx="975360" cy="398780"/>
            </a:xfrm>
            <a:prstGeom prst="rect">
              <a:avLst/>
            </a:prstGeom>
          </p:spPr>
          <p:style>
            <a:lnRef idx="0">
              <a:srgbClr val="FFFFFF"/>
            </a:lnRef>
            <a:fillRef idx="1">
              <a:schemeClr val="accent6"/>
            </a:fillRef>
            <a:effectRef idx="2">
              <a:schemeClr val="accent6"/>
            </a:effectRef>
            <a:fontRef idx="minor">
              <a:schemeClr val="dk1"/>
            </a:fontRef>
          </p:style>
          <p:txBody>
            <a:bodyPr wrap="square" rtlCol="0">
              <a:spAutoFit/>
            </a:bodyPr>
            <a:lstStyle/>
            <a:p>
              <a:r>
                <a:rPr lang="en-US" altLang="zh-CN" sz="2000"/>
                <a:t>63mm</a:t>
              </a:r>
            </a:p>
          </p:txBody>
        </p:sp>
        <p:cxnSp>
          <p:nvCxnSpPr>
            <p:cNvPr id="41" name="曲线连接符 40"/>
            <p:cNvCxnSpPr>
              <a:endCxn id="40" idx="3"/>
            </p:cNvCxnSpPr>
            <p:nvPr/>
          </p:nvCxnSpPr>
          <p:spPr>
            <a:xfrm rot="10800000">
              <a:off x="9015730" y="2030730"/>
              <a:ext cx="608330" cy="173355"/>
            </a:xfrm>
            <a:prstGeom prst="curvedConnector3">
              <a:avLst>
                <a:gd name="adj1" fmla="val 50000"/>
              </a:avLst>
            </a:prstGeom>
            <a:ln>
              <a:tailEnd type="arrow" w="med" len="med"/>
            </a:ln>
          </p:spPr>
          <p:style>
            <a:lnRef idx="2">
              <a:schemeClr val="accent6"/>
            </a:lnRef>
            <a:fillRef idx="0">
              <a:srgbClr val="FFFFFF"/>
            </a:fillRef>
            <a:effectRef idx="0">
              <a:srgbClr val="FFFFFF"/>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6"/>
          <a:srcRect l="1224" r="1406"/>
          <a:stretch>
            <a:fillRect/>
          </a:stretch>
        </p:blipFill>
        <p:spPr>
          <a:xfrm>
            <a:off x="120015" y="4036060"/>
            <a:ext cx="5760720" cy="2447925"/>
          </a:xfrm>
          <a:prstGeom prst="rect">
            <a:avLst/>
          </a:prstGeom>
          <a:ln>
            <a:solidFill>
              <a:schemeClr val="accent1"/>
            </a:solidFill>
          </a:ln>
        </p:spPr>
      </p:pic>
      <p:sp>
        <p:nvSpPr>
          <p:cNvPr id="3" name="Slide Number Placeholder 2"/>
          <p:cNvSpPr>
            <a:spLocks noGrp="1"/>
          </p:cNvSpPr>
          <p:nvPr>
            <p:ph type="sldNum" sz="quarter" idx="12"/>
          </p:nvPr>
        </p:nvSpPr>
        <p:spPr>
          <a:xfrm>
            <a:off x="8790809" y="6402791"/>
            <a:ext cx="2844800" cy="365125"/>
          </a:xfrm>
        </p:spPr>
        <p:txBody>
          <a:bodyPr/>
          <a:lstStyle/>
          <a:p>
            <a:fld id="{F15E9139-A00B-4B2A-98A6-095DC08F1345}" type="slidenum">
              <a:rPr lang="zh-CN" altLang="en-US" smtClean="0"/>
              <a:t>8</a:t>
            </a:fld>
            <a:endParaRPr lang="zh-CN" altLang="en-US" dirty="0"/>
          </a:p>
        </p:txBody>
      </p:sp>
      <p:sp>
        <p:nvSpPr>
          <p:cNvPr id="12" name="文本框 23"/>
          <p:cNvSpPr txBox="1"/>
          <p:nvPr/>
        </p:nvSpPr>
        <p:spPr>
          <a:xfrm>
            <a:off x="1706960" y="47446"/>
            <a:ext cx="4464496" cy="733031"/>
          </a:xfrm>
          <a:prstGeom prst="rect">
            <a:avLst/>
          </a:prstGeom>
          <a:solidFill>
            <a:schemeClr val="bg1"/>
          </a:solidFill>
        </p:spPr>
        <p:txBody>
          <a:bodyPr vert="horz" lIns="91440" tIns="45720" rIns="91440" bIns="45720" rtlCol="0" anchor="ctr">
            <a:noAutofit/>
          </a:bodyPr>
          <a:lstStyle>
            <a:defPPr>
              <a:defRPr lang="zh-CN"/>
            </a:defPPr>
            <a:lvl1pPr algn="ctr">
              <a:lnSpc>
                <a:spcPct val="120000"/>
              </a:lnSpc>
              <a:spcBef>
                <a:spcPts val="1000"/>
              </a:spcBef>
              <a:buClr>
                <a:srgbClr val="C00000"/>
              </a:buClr>
              <a:buNone/>
              <a:defRPr sz="3200" b="1">
                <a:solidFill>
                  <a:srgbClr val="C00000"/>
                </a:solidFill>
                <a:latin typeface="Arial" panose="020B0604020202020204" pitchFamily="34" charset="0"/>
                <a:ea typeface="微软雅黑" panose="020B0503020204020204" pitchFamily="34" charset="-122"/>
                <a:cs typeface="Arial" panose="020B0604020202020204" pitchFamily="34" charset="0"/>
              </a:defRPr>
            </a:lvl1pPr>
          </a:lstStyle>
          <a:p>
            <a:pPr algn="l"/>
            <a:r>
              <a:rPr lang="zh-CN" altLang="en-US" dirty="0"/>
              <a:t>磁铁隧道吊装设计</a:t>
            </a:r>
            <a:endParaRPr lang="zh-CN" altLang="en-US" dirty="0">
              <a:sym typeface="+mn-ea"/>
            </a:endParaRPr>
          </a:p>
        </p:txBody>
      </p:sp>
      <p:sp>
        <p:nvSpPr>
          <p:cNvPr id="9" name="文本框 8"/>
          <p:cNvSpPr txBox="1"/>
          <p:nvPr/>
        </p:nvSpPr>
        <p:spPr>
          <a:xfrm>
            <a:off x="135890" y="1124585"/>
            <a:ext cx="7361555" cy="2795270"/>
          </a:xfrm>
          <a:prstGeom prst="rect">
            <a:avLst/>
          </a:prstGeom>
        </p:spPr>
        <p:style>
          <a:lnRef idx="0">
            <a:srgbClr val="FFFFFF"/>
          </a:lnRef>
          <a:fillRef idx="2">
            <a:schemeClr val="accent6"/>
          </a:fillRef>
          <a:effectRef idx="0">
            <a:srgbClr val="FFFFFF"/>
          </a:effectRef>
          <a:fontRef idx="minor">
            <a:schemeClr val="dk1"/>
          </a:fontRef>
        </p:style>
        <p:txBody>
          <a:bodyPr wrap="square" rtlCol="0" anchor="t">
            <a:noAutofit/>
          </a:bodyPr>
          <a:lstStyle/>
          <a:p>
            <a:pPr marL="285750" indent="-285750" algn="l">
              <a:lnSpc>
                <a:spcPct val="110000"/>
              </a:lnSpc>
              <a:spcBef>
                <a:spcPts val="0"/>
              </a:spcBef>
              <a:spcAft>
                <a:spcPts val="0"/>
              </a:spcAft>
              <a:buFont typeface="Wingdings" panose="05000000000000000000" charset="0"/>
              <a:buChar char="u"/>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铁芯由端板和拉板包络成稳定的支撑框架结构</a:t>
            </a:r>
          </a:p>
          <a:p>
            <a:pPr marL="285750" indent="-285750" algn="l">
              <a:lnSpc>
                <a:spcPct val="110000"/>
              </a:lnSpc>
              <a:spcBef>
                <a:spcPts val="0"/>
              </a:spcBef>
              <a:spcAft>
                <a:spcPts val="0"/>
              </a:spcAft>
              <a:buFont typeface="Wingdings" panose="05000000000000000000" charset="0"/>
              <a:buChar char="u"/>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吊梁</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磁铁支撑框架结构一起仿真来评估磁铁变形情况</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l">
              <a:lnSpc>
                <a:spcPct val="110000"/>
              </a:lnSpc>
              <a:spcBef>
                <a:spcPts val="0"/>
              </a:spcBef>
              <a:spcAft>
                <a:spcPts val="0"/>
              </a:spcAft>
              <a:buFont typeface="Wingdings" panose="05000000000000000000" charset="0"/>
              <a:buChar char="u"/>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分别沿磁铁的长度方向布置</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组</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组吊点</a:t>
            </a:r>
          </a:p>
          <a:p>
            <a:pPr marL="285750" indent="-285750" algn="l">
              <a:lnSpc>
                <a:spcPct val="110000"/>
              </a:lnSpc>
              <a:spcBef>
                <a:spcPts val="0"/>
              </a:spcBef>
              <a:spcAft>
                <a:spcPts val="0"/>
              </a:spcAft>
              <a:buFont typeface="Wingdings" panose="05000000000000000000" charset="0"/>
              <a:buChar char="u"/>
            </a:pP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a:lnSpc>
                <a:spcPct val="110000"/>
              </a:lnSpc>
              <a:spcBef>
                <a:spcPts val="0"/>
              </a:spcBef>
              <a:spcAft>
                <a:spcPts val="0"/>
              </a:spcAft>
              <a:buFont typeface="Wingdings" panose="05000000000000000000" charset="0"/>
              <a:buChar char="Ø"/>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组吊点最大变形为</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20μm</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组吊点最大变形为</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28μm</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l">
              <a:lnSpc>
                <a:spcPct val="110000"/>
              </a:lnSpc>
              <a:spcBef>
                <a:spcPts val="0"/>
              </a:spcBef>
              <a:spcAft>
                <a:spcPts val="0"/>
              </a:spcAft>
              <a:buFont typeface="Wingdings" panose="05000000000000000000" charset="0"/>
              <a:buChar char="Ø"/>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纵向切片查看磁间隙变化分别为</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10μm</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15μm</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l">
              <a:lnSpc>
                <a:spcPct val="110000"/>
              </a:lnSpc>
              <a:spcBef>
                <a:spcPts val="0"/>
              </a:spcBef>
              <a:spcAft>
                <a:spcPts val="0"/>
              </a:spcAft>
              <a:buFont typeface="Wingdings" panose="05000000000000000000" charset="0"/>
              <a:buChar char="Ø"/>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在进行二六极样机制造时，将在吊梁预留</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组和</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组吊装接口，</a:t>
            </a:r>
          </a:p>
          <a:p>
            <a:pPr indent="0" algn="l">
              <a:lnSpc>
                <a:spcPct val="110000"/>
              </a:lnSpc>
              <a:spcBef>
                <a:spcPts val="0"/>
              </a:spcBef>
              <a:spcAft>
                <a:spcPts val="0"/>
              </a:spcAft>
              <a:buFont typeface="Wingdings" panose="05000000000000000000" charset="0"/>
              <a:buNone/>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便于进行两种工况下的实验</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buFont typeface="Wingdings" panose="05000000000000000000" charset="0"/>
              <a:buChar char="u"/>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237173" y="4036060"/>
            <a:ext cx="3156585" cy="506730"/>
          </a:xfrm>
          <a:prstGeom prst="rect">
            <a:avLst/>
          </a:prstGeom>
          <a:noFill/>
        </p:spPr>
        <p:txBody>
          <a:bodyPr wrap="square" rtlCol="0">
            <a:spAutoFit/>
          </a:bodyPr>
          <a:lstStyle/>
          <a:p>
            <a:r>
              <a:rPr lang="zh-CN" altLang="en-US" sz="1350">
                <a:latin typeface="黑体" panose="02010609060101010101" pitchFamily="49" charset="-122"/>
                <a:ea typeface="黑体" panose="02010609060101010101" pitchFamily="49" charset="-122"/>
                <a:cs typeface="黑体" panose="02010609060101010101" pitchFamily="49" charset="-122"/>
              </a:rPr>
              <a:t>纵向</a:t>
            </a:r>
            <a:r>
              <a:rPr lang="en-US" altLang="zh-CN" sz="1350">
                <a:latin typeface="黑体" panose="02010609060101010101" pitchFamily="49" charset="-122"/>
                <a:ea typeface="黑体" panose="02010609060101010101" pitchFamily="49" charset="-122"/>
                <a:cs typeface="黑体" panose="02010609060101010101" pitchFamily="49" charset="-122"/>
              </a:rPr>
              <a:t>4</a:t>
            </a:r>
            <a:r>
              <a:rPr lang="zh-CN" altLang="en-US" sz="1350">
                <a:latin typeface="黑体" panose="02010609060101010101" pitchFamily="49" charset="-122"/>
                <a:ea typeface="黑体" panose="02010609060101010101" pitchFamily="49" charset="-122"/>
                <a:cs typeface="黑体" panose="02010609060101010101" pitchFamily="49" charset="-122"/>
              </a:rPr>
              <a:t>组吊装，最大变形</a:t>
            </a:r>
            <a:r>
              <a:rPr lang="en-US" altLang="zh-CN" sz="1350">
                <a:latin typeface="黑体" panose="02010609060101010101" pitchFamily="49" charset="-122"/>
                <a:ea typeface="黑体" panose="02010609060101010101" pitchFamily="49" charset="-122"/>
                <a:cs typeface="黑体" panose="02010609060101010101" pitchFamily="49" charset="-122"/>
              </a:rPr>
              <a:t>0.020mm</a:t>
            </a:r>
          </a:p>
          <a:p>
            <a:r>
              <a:rPr lang="zh-CN" altLang="en-US" sz="1350">
                <a:latin typeface="黑体" panose="02010609060101010101" pitchFamily="49" charset="-122"/>
                <a:ea typeface="黑体" panose="02010609060101010101" pitchFamily="49" charset="-122"/>
                <a:cs typeface="黑体" panose="02010609060101010101" pitchFamily="49" charset="-122"/>
              </a:rPr>
              <a:t>纵向切片查看磁间隙变化小于</a:t>
            </a:r>
            <a:r>
              <a:rPr lang="en-US" altLang="zh-CN" sz="1350">
                <a:latin typeface="黑体" panose="02010609060101010101" pitchFamily="49" charset="-122"/>
                <a:ea typeface="黑体" panose="02010609060101010101" pitchFamily="49" charset="-122"/>
                <a:cs typeface="黑体" panose="02010609060101010101" pitchFamily="49" charset="-122"/>
              </a:rPr>
              <a:t>0.010mm</a:t>
            </a:r>
          </a:p>
        </p:txBody>
      </p:sp>
      <p:sp>
        <p:nvSpPr>
          <p:cNvPr id="8" name="文本框 7"/>
          <p:cNvSpPr txBox="1"/>
          <p:nvPr/>
        </p:nvSpPr>
        <p:spPr>
          <a:xfrm>
            <a:off x="1014095" y="5969000"/>
            <a:ext cx="3277870" cy="521970"/>
          </a:xfrm>
          <a:prstGeom prst="rect">
            <a:avLst/>
          </a:prstGeom>
          <a:noFill/>
        </p:spPr>
        <p:txBody>
          <a:bodyPr wrap="square" rtlCol="0">
            <a:spAutoFit/>
          </a:bodyPr>
          <a:lstStyle/>
          <a:p>
            <a:r>
              <a:rPr lang="zh-CN" altLang="en-US" sz="1400">
                <a:latin typeface="黑体" panose="02010609060101010101" pitchFamily="49" charset="-122"/>
                <a:ea typeface="黑体" panose="02010609060101010101" pitchFamily="49" charset="-122"/>
              </a:rPr>
              <a:t>最大变形位于中间位置（长尺寸件最大变形位置），此处无吊点且无端板支撑</a:t>
            </a:r>
          </a:p>
        </p:txBody>
      </p:sp>
      <p:pic>
        <p:nvPicPr>
          <p:cNvPr id="20" name="图片 19"/>
          <p:cNvPicPr>
            <a:picLocks noChangeAspect="1"/>
          </p:cNvPicPr>
          <p:nvPr>
            <p:custDataLst>
              <p:tags r:id="rId1"/>
            </p:custDataLst>
          </p:nvPr>
        </p:nvPicPr>
        <p:blipFill>
          <a:blip r:embed="rId7"/>
          <a:srcRect l="4369" t="14902" r="2596" b="5384"/>
          <a:stretch>
            <a:fillRect/>
          </a:stretch>
        </p:blipFill>
        <p:spPr>
          <a:xfrm>
            <a:off x="5952490" y="4036060"/>
            <a:ext cx="6154279" cy="2448000"/>
          </a:xfrm>
          <a:prstGeom prst="rect">
            <a:avLst/>
          </a:prstGeom>
          <a:ln>
            <a:solidFill>
              <a:schemeClr val="accent1"/>
            </a:solidFill>
          </a:ln>
        </p:spPr>
      </p:pic>
      <p:sp>
        <p:nvSpPr>
          <p:cNvPr id="21" name="文本框 20"/>
          <p:cNvSpPr txBox="1"/>
          <p:nvPr>
            <p:custDataLst>
              <p:tags r:id="rId2"/>
            </p:custDataLst>
          </p:nvPr>
        </p:nvSpPr>
        <p:spPr>
          <a:xfrm>
            <a:off x="6168073" y="4025265"/>
            <a:ext cx="3156585" cy="714375"/>
          </a:xfrm>
          <a:prstGeom prst="rect">
            <a:avLst/>
          </a:prstGeom>
          <a:noFill/>
        </p:spPr>
        <p:txBody>
          <a:bodyPr wrap="square" rtlCol="0">
            <a:spAutoFit/>
          </a:bodyPr>
          <a:lstStyle/>
          <a:p>
            <a:r>
              <a:rPr lang="zh-CN" altLang="en-US" sz="1350">
                <a:latin typeface="黑体" panose="02010609060101010101" pitchFamily="49" charset="-122"/>
                <a:ea typeface="黑体" panose="02010609060101010101" pitchFamily="49" charset="-122"/>
                <a:cs typeface="黑体" panose="02010609060101010101" pitchFamily="49" charset="-122"/>
              </a:rPr>
              <a:t>纵向</a:t>
            </a:r>
            <a:r>
              <a:rPr lang="en-US" altLang="zh-CN" sz="1350">
                <a:latin typeface="黑体" panose="02010609060101010101" pitchFamily="49" charset="-122"/>
                <a:ea typeface="黑体" panose="02010609060101010101" pitchFamily="49" charset="-122"/>
                <a:cs typeface="黑体" panose="02010609060101010101" pitchFamily="49" charset="-122"/>
              </a:rPr>
              <a:t>3</a:t>
            </a:r>
            <a:r>
              <a:rPr lang="zh-CN" altLang="en-US" sz="1350">
                <a:latin typeface="黑体" panose="02010609060101010101" pitchFamily="49" charset="-122"/>
                <a:ea typeface="黑体" panose="02010609060101010101" pitchFamily="49" charset="-122"/>
                <a:cs typeface="黑体" panose="02010609060101010101" pitchFamily="49" charset="-122"/>
              </a:rPr>
              <a:t>组吊装，最大变形</a:t>
            </a:r>
            <a:r>
              <a:rPr lang="en-US" altLang="zh-CN" sz="1350">
                <a:latin typeface="黑体" panose="02010609060101010101" pitchFamily="49" charset="-122"/>
                <a:ea typeface="黑体" panose="02010609060101010101" pitchFamily="49" charset="-122"/>
                <a:cs typeface="黑体" panose="02010609060101010101" pitchFamily="49" charset="-122"/>
              </a:rPr>
              <a:t>0.028mm</a:t>
            </a:r>
          </a:p>
          <a:p>
            <a:r>
              <a:rPr lang="zh-CN" altLang="en-US" sz="1350">
                <a:latin typeface="黑体" panose="02010609060101010101" pitchFamily="49" charset="-122"/>
                <a:ea typeface="黑体" panose="02010609060101010101" pitchFamily="49" charset="-122"/>
                <a:cs typeface="黑体" panose="02010609060101010101" pitchFamily="49" charset="-122"/>
                <a:sym typeface="+mn-ea"/>
              </a:rPr>
              <a:t>纵向切片查看磁间隙变化小于</a:t>
            </a:r>
            <a:r>
              <a:rPr lang="en-US" altLang="zh-CN" sz="1350">
                <a:latin typeface="黑体" panose="02010609060101010101" pitchFamily="49" charset="-122"/>
                <a:ea typeface="黑体" panose="02010609060101010101" pitchFamily="49" charset="-122"/>
                <a:cs typeface="黑体" panose="02010609060101010101" pitchFamily="49" charset="-122"/>
                <a:sym typeface="+mn-ea"/>
              </a:rPr>
              <a:t>0.015mm</a:t>
            </a:r>
            <a:endParaRPr lang="en-US" altLang="zh-CN" sz="1350">
              <a:latin typeface="黑体" panose="02010609060101010101" pitchFamily="49" charset="-122"/>
              <a:ea typeface="黑体" panose="02010609060101010101" pitchFamily="49" charset="-122"/>
              <a:cs typeface="黑体" panose="02010609060101010101" pitchFamily="49" charset="-122"/>
            </a:endParaRPr>
          </a:p>
          <a:p>
            <a:endParaRPr lang="en-US" altLang="zh-CN" sz="1350">
              <a:latin typeface="黑体" panose="02010609060101010101" pitchFamily="49" charset="-122"/>
              <a:ea typeface="黑体" panose="02010609060101010101" pitchFamily="49" charset="-122"/>
              <a:cs typeface="黑体" panose="02010609060101010101" pitchFamily="49" charset="-122"/>
            </a:endParaRPr>
          </a:p>
        </p:txBody>
      </p:sp>
      <p:sp>
        <p:nvSpPr>
          <p:cNvPr id="22" name="文本框 21"/>
          <p:cNvSpPr txBox="1"/>
          <p:nvPr>
            <p:custDataLst>
              <p:tags r:id="rId3"/>
            </p:custDataLst>
          </p:nvPr>
        </p:nvSpPr>
        <p:spPr>
          <a:xfrm>
            <a:off x="7496810" y="5949315"/>
            <a:ext cx="2906395" cy="521970"/>
          </a:xfrm>
          <a:prstGeom prst="rect">
            <a:avLst/>
          </a:prstGeom>
          <a:noFill/>
        </p:spPr>
        <p:txBody>
          <a:bodyPr wrap="square" rtlCol="0">
            <a:spAutoFit/>
          </a:bodyPr>
          <a:lstStyle/>
          <a:p>
            <a:r>
              <a:rPr lang="zh-CN" altLang="en-US" sz="1400">
                <a:latin typeface="黑体" panose="02010609060101010101" pitchFamily="49" charset="-122"/>
                <a:ea typeface="黑体" panose="02010609060101010101" pitchFamily="49" charset="-122"/>
                <a:cs typeface="黑体" panose="02010609060101010101" pitchFamily="49" charset="-122"/>
              </a:rPr>
              <a:t>最大变形</a:t>
            </a:r>
            <a:r>
              <a:rPr lang="en-US" altLang="zh-CN" sz="1400">
                <a:latin typeface="黑体" panose="02010609060101010101" pitchFamily="49" charset="-122"/>
                <a:ea typeface="黑体" panose="02010609060101010101" pitchFamily="49" charset="-122"/>
                <a:cs typeface="黑体" panose="02010609060101010101" pitchFamily="49" charset="-122"/>
              </a:rPr>
              <a:t>2</a:t>
            </a:r>
            <a:r>
              <a:rPr lang="zh-CN" altLang="en-US" sz="1400">
                <a:latin typeface="黑体" panose="02010609060101010101" pitchFamily="49" charset="-122"/>
                <a:ea typeface="黑体" panose="02010609060101010101" pitchFamily="49" charset="-122"/>
                <a:cs typeface="黑体" panose="02010609060101010101" pitchFamily="49" charset="-122"/>
              </a:rPr>
              <a:t>处，位于相邻吊点的中间位置，考虑原因是吊点间距稍大。</a:t>
            </a:r>
          </a:p>
        </p:txBody>
      </p:sp>
      <p:pic>
        <p:nvPicPr>
          <p:cNvPr id="2" name="图片 1"/>
          <p:cNvPicPr>
            <a:picLocks noChangeAspect="1"/>
          </p:cNvPicPr>
          <p:nvPr/>
        </p:nvPicPr>
        <p:blipFill>
          <a:blip r:embed="rId8"/>
          <a:stretch>
            <a:fillRect/>
          </a:stretch>
        </p:blipFill>
        <p:spPr>
          <a:xfrm>
            <a:off x="7607935" y="284480"/>
            <a:ext cx="4484370" cy="3632200"/>
          </a:xfrm>
          <a:prstGeom prst="rect">
            <a:avLst/>
          </a:prstGeom>
        </p:spPr>
      </p:pic>
      <p:sp>
        <p:nvSpPr>
          <p:cNvPr id="4" name="文本框 3"/>
          <p:cNvSpPr txBox="1"/>
          <p:nvPr/>
        </p:nvSpPr>
        <p:spPr>
          <a:xfrm>
            <a:off x="9696450" y="3140710"/>
            <a:ext cx="2007235" cy="645160"/>
          </a:xfrm>
          <a:prstGeom prst="rect">
            <a:avLst/>
          </a:prstGeom>
          <a:noFill/>
        </p:spPr>
        <p:txBody>
          <a:bodyPr wrap="square" rtlCol="0">
            <a:spAutoFit/>
          </a:bodyPr>
          <a:lstStyle/>
          <a:p>
            <a:pPr algn="ctr"/>
            <a:r>
              <a:rPr lang="zh-CN" altLang="en-US" b="1">
                <a:latin typeface="华文楷体" panose="02010600040101010101" charset="-122"/>
                <a:ea typeface="华文楷体" panose="02010600040101010101" charset="-122"/>
              </a:rPr>
              <a:t>隧道吊装示意图</a:t>
            </a:r>
          </a:p>
          <a:p>
            <a:pPr algn="ctr"/>
            <a:r>
              <a:rPr lang="zh-CN" altLang="en-US" b="1">
                <a:latin typeface="华文楷体" panose="02010600040101010101" charset="-122"/>
                <a:ea typeface="华文楷体" panose="02010600040101010101" charset="-122"/>
              </a:rPr>
              <a:t>王海静提供</a:t>
            </a:r>
          </a:p>
        </p:txBody>
      </p:sp>
    </p:spTree>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9</a:t>
            </a:fld>
            <a:endParaRPr lang="zh-CN" altLang="en-US" dirty="0"/>
          </a:p>
        </p:txBody>
      </p:sp>
      <p:sp>
        <p:nvSpPr>
          <p:cNvPr id="4" name="标题 3"/>
          <p:cNvSpPr>
            <a:spLocks noGrp="1"/>
          </p:cNvSpPr>
          <p:nvPr>
            <p:ph type="title"/>
          </p:nvPr>
        </p:nvSpPr>
        <p:spPr>
          <a:xfrm>
            <a:off x="407368" y="187617"/>
            <a:ext cx="10763325" cy="725470"/>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增强器二六极组合磁铁六极场磁中心偏差</a:t>
            </a:r>
          </a:p>
        </p:txBody>
      </p:sp>
      <p:sp>
        <p:nvSpPr>
          <p:cNvPr id="10" name="内容占位符 1"/>
          <p:cNvSpPr>
            <a:spLocks noGrp="1"/>
          </p:cNvSpPr>
          <p:nvPr>
            <p:ph idx="1"/>
          </p:nvPr>
        </p:nvSpPr>
        <p:spPr>
          <a:xfrm>
            <a:off x="767408" y="1268760"/>
            <a:ext cx="10972800" cy="4392487"/>
          </a:xfrm>
        </p:spPr>
        <p:txBody>
          <a:bodyPr>
            <a:normAutofit fontScale="92500" lnSpcReduction="10000"/>
          </a:bodyPr>
          <a:lstStyle/>
          <a:p>
            <a:r>
              <a:rPr lang="zh-CN" altLang="en-US" dirty="0"/>
              <a:t>增强器二六极组合磁铁六极场磁中心与束流中心偏差来源：</a:t>
            </a:r>
            <a:endParaRPr lang="en-US" altLang="zh-CN" dirty="0"/>
          </a:p>
          <a:p>
            <a:pPr lvl="1" indent="-342900">
              <a:buClr>
                <a:srgbClr val="FF0000"/>
              </a:buClr>
              <a:buFont typeface="Wingdings" panose="05000000000000000000" pitchFamily="2" charset="2"/>
              <a:buChar char="ü"/>
            </a:pPr>
            <a:r>
              <a:rPr lang="zh-CN" altLang="en-US" dirty="0"/>
              <a:t>磁铁加工误差</a:t>
            </a:r>
            <a:endParaRPr lang="en-US" altLang="zh-CN" dirty="0"/>
          </a:p>
          <a:p>
            <a:pPr lvl="1" indent="-342900">
              <a:buClr>
                <a:srgbClr val="FF0000"/>
              </a:buClr>
              <a:buFont typeface="Wingdings" panose="05000000000000000000" pitchFamily="2" charset="2"/>
              <a:buChar char="ü"/>
            </a:pPr>
            <a:r>
              <a:rPr lang="zh-CN" altLang="en-US" dirty="0"/>
              <a:t>磁中心相对测磁线圈旋转中心位置误差（用</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旋转线圈测量</a:t>
            </a:r>
            <a:r>
              <a:rPr lang="zh-CN" altLang="en-US" dirty="0"/>
              <a:t>）</a:t>
            </a:r>
            <a:endParaRPr lang="en-US" altLang="zh-CN" dirty="0"/>
          </a:p>
          <a:p>
            <a:pPr marL="1085850" lvl="2" indent="-285750">
              <a:buClr>
                <a:srgbClr val="FF0000"/>
              </a:buClr>
              <a:buFont typeface="Wingdings" panose="05000000000000000000" pitchFamily="2" charset="2"/>
              <a:buChar char="l"/>
            </a:pPr>
            <a:r>
              <a:rPr lang="zh-CN" altLang="en-US" dirty="0"/>
              <a:t>磁测准直误差</a:t>
            </a:r>
            <a:endParaRPr lang="en-US" altLang="zh-CN" dirty="0"/>
          </a:p>
          <a:p>
            <a:pPr marL="1085850" lvl="2" indent="-285750">
              <a:buClr>
                <a:srgbClr val="FF0000"/>
              </a:buClr>
              <a:buFont typeface="Wingdings" panose="05000000000000000000" pitchFamily="2" charset="2"/>
              <a:buChar char="l"/>
            </a:pPr>
            <a:r>
              <a:rPr lang="zh-CN" altLang="en-US" dirty="0"/>
              <a:t>磁测线圈制造误差</a:t>
            </a:r>
            <a:endParaRPr lang="en-US" altLang="zh-CN" dirty="0"/>
          </a:p>
          <a:p>
            <a:pPr marL="1085850" lvl="2" indent="-285750">
              <a:buClr>
                <a:srgbClr val="FF0000"/>
              </a:buClr>
              <a:buFont typeface="Wingdings" panose="05000000000000000000" pitchFamily="2" charset="2"/>
              <a:buChar char="l"/>
            </a:pPr>
            <a:r>
              <a:rPr lang="zh-CN" altLang="en-US" dirty="0"/>
              <a:t>环境干扰及电子学噪声</a:t>
            </a:r>
            <a:endParaRPr lang="en-US" altLang="zh-CN" dirty="0"/>
          </a:p>
          <a:p>
            <a:pPr lvl="1" indent="-342900">
              <a:buClr>
                <a:srgbClr val="FF0000"/>
              </a:buClr>
              <a:buFont typeface="Wingdings" panose="05000000000000000000" pitchFamily="2" charset="2"/>
              <a:buChar char="ü"/>
            </a:pPr>
            <a:r>
              <a:rPr lang="zh-CN" altLang="en-US" dirty="0"/>
              <a:t>测磁线圈旋转中心到磁铁准直基准点引出测量误差</a:t>
            </a:r>
          </a:p>
          <a:p>
            <a:pPr lvl="1" indent="-342900">
              <a:buClr>
                <a:srgbClr val="FF0000"/>
              </a:buClr>
              <a:buFont typeface="Wingdings" panose="05000000000000000000" pitchFamily="2" charset="2"/>
              <a:buChar char="ü"/>
            </a:pPr>
            <a:r>
              <a:rPr lang="zh-CN" altLang="en-US" dirty="0"/>
              <a:t>磁铁隧道安装误差</a:t>
            </a:r>
            <a:endParaRPr lang="en-US" altLang="zh-CN" dirty="0"/>
          </a:p>
          <a:p>
            <a:pPr marL="0" indent="0">
              <a:buClr>
                <a:srgbClr val="FF0000"/>
              </a:buClr>
              <a:buNone/>
            </a:pPr>
            <a:endParaRPr lang="en-US" altLang="zh-CN" dirty="0"/>
          </a:p>
          <a:p>
            <a:pPr marL="0" indent="0">
              <a:buClr>
                <a:srgbClr val="FF0000"/>
              </a:buClr>
              <a:buNone/>
            </a:pPr>
            <a:r>
              <a:rPr lang="zh-CN" altLang="en-US" dirty="0"/>
              <a:t>从加速器物理的角度看，希望六极场磁中心轴线与束流理想中心轨道重合，但是无论磁中心还是轨道中心都是虚拟中心，必须借助实物，以实物位置为参考才能实现。</a:t>
            </a:r>
            <a:endParaRPr lang="en-US" altLang="zh-CN"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433.8,&quot;left&quot;:116.4,&quot;top&quot;:88.1,&quot;width&quot;:460.5}"/>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433.8,&quot;left&quot;:116.4,&quot;top&quot;:88.1,&quot;width&quot;:460.5}"/>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433.8,&quot;left&quot;:116.4,&quot;top&quot;:88.1,&quot;width&quot;:460.5}"/>
</p:tagLst>
</file>

<file path=ppt/tags/tag4.xml><?xml version="1.0" encoding="utf-8"?>
<p:tagLst xmlns:a="http://schemas.openxmlformats.org/drawingml/2006/main" xmlns:r="http://schemas.openxmlformats.org/officeDocument/2006/relationships" xmlns:p="http://schemas.openxmlformats.org/presentationml/2006/main">
  <p:tag name="TABLE_ENDDRAG_ORIGIN_RECT" val="872*185"/>
  <p:tag name="TABLE_ENDDRAG_RECT" val="40*267*872*185"/>
</p:tagLst>
</file>

<file path=ppt/tags/tag5.xml><?xml version="1.0" encoding="utf-8"?>
<p:tagLst xmlns:a="http://schemas.openxmlformats.org/drawingml/2006/main" xmlns:r="http://schemas.openxmlformats.org/officeDocument/2006/relationships" xmlns:p="http://schemas.openxmlformats.org/presentationml/2006/main">
  <p:tag name="TABLE_ENDDRAG_ORIGIN_RECT" val="857*169"/>
  <p:tag name="TABLE_ENDDRAG_RECT" val="54*282*857*16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2809</TotalTime>
  <Words>3874</Words>
  <Application>Microsoft Office PowerPoint</Application>
  <PresentationFormat>宽屏</PresentationFormat>
  <Paragraphs>633</Paragraphs>
  <Slides>38</Slides>
  <Notes>14</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38</vt:i4>
      </vt:variant>
    </vt:vector>
  </HeadingPairs>
  <TitlesOfParts>
    <vt:vector size="54" baseType="lpstr">
      <vt:lpstr>Arial Unicode MS</vt:lpstr>
      <vt:lpstr>Inter</vt:lpstr>
      <vt:lpstr>黑体</vt:lpstr>
      <vt:lpstr>华文楷体</vt:lpstr>
      <vt:lpstr>楷体</vt:lpstr>
      <vt:lpstr>宋体</vt:lpstr>
      <vt:lpstr>微软雅黑</vt:lpstr>
      <vt:lpstr>Arial</vt:lpstr>
      <vt:lpstr>Calibri</vt:lpstr>
      <vt:lpstr>Calibri Light</vt:lpstr>
      <vt:lpstr>Cambria Math</vt:lpstr>
      <vt:lpstr>Symbol</vt:lpstr>
      <vt:lpstr>Times New Roman</vt:lpstr>
      <vt:lpstr>Wingdings</vt:lpstr>
      <vt:lpstr>Office 主题​​</vt:lpstr>
      <vt:lpstr>Office 主题</vt:lpstr>
      <vt:lpstr>PowerPoint 演示文稿</vt:lpstr>
      <vt:lpstr>提纲</vt:lpstr>
      <vt:lpstr>背景</vt:lpstr>
      <vt:lpstr>Main advantage of combined magnets (D+S)</vt:lpstr>
      <vt:lpstr>Power saving due to combined magnets </vt:lpstr>
      <vt:lpstr>提纲</vt:lpstr>
      <vt:lpstr>PowerPoint 演示文稿</vt:lpstr>
      <vt:lpstr>PowerPoint 演示文稿</vt:lpstr>
      <vt:lpstr>增强器二六极组合磁铁六极场磁中心偏差</vt:lpstr>
      <vt:lpstr>PowerPoint 演示文稿</vt:lpstr>
      <vt:lpstr>增强器二六极组合磁铁六极场磁中心偏差</vt:lpstr>
      <vt:lpstr>增强器二六极组合磁铁六极场磁中心偏差</vt:lpstr>
      <vt:lpstr>增强器二六极组合磁铁六极场磁中心偏差</vt:lpstr>
      <vt:lpstr>增强器二六极组合磁铁六极场磁中心偏差</vt:lpstr>
      <vt:lpstr>PowerPoint 演示文稿</vt:lpstr>
      <vt:lpstr>增强器二六极组合磁铁六极场磁中心偏差</vt:lpstr>
      <vt:lpstr>增强器二六极组合磁铁六极场磁中心偏差</vt:lpstr>
      <vt:lpstr>增强器二六极组合磁铁六极场磁中心偏差</vt:lpstr>
      <vt:lpstr>增强器二六极组合磁铁误差</vt:lpstr>
      <vt:lpstr>提纲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提纲</vt:lpstr>
      <vt:lpstr>PowerPoint 演示文稿</vt:lpstr>
      <vt:lpstr>Booster DA with error correction &amp; SR</vt:lpstr>
      <vt:lpstr>误差容忍度研究- 组合铁 300um 新结果</vt:lpstr>
      <vt:lpstr>总结</vt:lpstr>
      <vt:lpstr>PowerPoint 演示文稿</vt:lpstr>
      <vt:lpstr>SLS Booster dipoles </vt:lpstr>
      <vt:lpstr>ALBA Booster dipoles  </vt:lpstr>
      <vt:lpstr>NSLS-II Booster dipoles </vt:lpstr>
      <vt:lpstr>TPS Booster dipoles </vt:lpstr>
      <vt:lpstr>Offset quadrupole in HEPS Main 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Dou</dc:creator>
  <cp:lastModifiedBy>Dou</cp:lastModifiedBy>
  <cp:revision>32</cp:revision>
  <dcterms:created xsi:type="dcterms:W3CDTF">2025-03-19T07:30:47Z</dcterms:created>
  <dcterms:modified xsi:type="dcterms:W3CDTF">2025-03-21T06:25:44Z</dcterms:modified>
</cp:coreProperties>
</file>