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0" r:id="rId5"/>
    <p:sldId id="2201" r:id="rId6"/>
    <p:sldId id="394" r:id="rId7"/>
    <p:sldId id="259" r:id="rId8"/>
    <p:sldId id="1039" r:id="rId9"/>
    <p:sldId id="1001" r:id="rId10"/>
    <p:sldId id="2202" r:id="rId11"/>
    <p:sldId id="401" r:id="rId12"/>
    <p:sldId id="2191" r:id="rId13"/>
    <p:sldId id="2181" r:id="rId14"/>
    <p:sldId id="1136" r:id="rId15"/>
    <p:sldId id="415" r:id="rId16"/>
    <p:sldId id="263" r:id="rId17"/>
    <p:sldId id="2192" r:id="rId18"/>
    <p:sldId id="2196" r:id="rId19"/>
    <p:sldId id="2197" r:id="rId20"/>
    <p:sldId id="2198" r:id="rId21"/>
    <p:sldId id="2195" r:id="rId22"/>
    <p:sldId id="2199" r:id="rId23"/>
    <p:sldId id="220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B157C-D66C-4DD8-A6A0-7EDC00482EE3}" type="datetimeFigureOut">
              <a:rPr lang="zh-CN" altLang="en-US" smtClean="0"/>
              <a:t>2025/3/20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A874A-D914-4F31-8D56-1D66AEE3B8E2}" type="slidenum">
              <a:rPr lang="zh-CN" altLang="en-US" smtClean="0"/>
              <a:t>‹#›</a:t>
            </a:fld>
            <a:endParaRPr lang="zh-CN" altLang="en-US"/>
          </a:p>
        </p:txBody>
      </p:sp>
    </p:spTree>
    <p:extLst>
      <p:ext uri="{BB962C8B-B14F-4D97-AF65-F5344CB8AC3E}">
        <p14:creationId xmlns:p14="http://schemas.microsoft.com/office/powerpoint/2010/main" val="385076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9A874A-D914-4F31-8D56-1D66AEE3B8E2}" type="slidenum">
              <a:rPr lang="zh-CN" altLang="en-US" smtClean="0"/>
              <a:t>4</a:t>
            </a:fld>
            <a:endParaRPr lang="zh-CN" altLang="en-US"/>
          </a:p>
        </p:txBody>
      </p:sp>
    </p:spTree>
    <p:extLst>
      <p:ext uri="{BB962C8B-B14F-4D97-AF65-F5344CB8AC3E}">
        <p14:creationId xmlns:p14="http://schemas.microsoft.com/office/powerpoint/2010/main" val="86537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标注尺寸</a:t>
            </a:r>
          </a:p>
        </p:txBody>
      </p:sp>
      <p:sp>
        <p:nvSpPr>
          <p:cNvPr id="4" name="灯片编号占位符 3"/>
          <p:cNvSpPr>
            <a:spLocks noGrp="1"/>
          </p:cNvSpPr>
          <p:nvPr>
            <p:ph type="sldNum" sz="quarter" idx="5"/>
          </p:nvPr>
        </p:nvSpPr>
        <p:spPr/>
        <p:txBody>
          <a:bodyPr/>
          <a:lstStyle/>
          <a:p>
            <a:fld id="{6B465CF7-0E65-4284-858A-FD3FE57A0056}" type="slidenum">
              <a:rPr lang="zh-CN" altLang="en-US" smtClean="0"/>
              <a:t>12</a:t>
            </a:fld>
            <a:endParaRPr lang="zh-CN" altLang="en-US"/>
          </a:p>
        </p:txBody>
      </p:sp>
    </p:spTree>
    <p:extLst>
      <p:ext uri="{BB962C8B-B14F-4D97-AF65-F5344CB8AC3E}">
        <p14:creationId xmlns:p14="http://schemas.microsoft.com/office/powerpoint/2010/main" val="372585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标注尺寸</a:t>
            </a:r>
          </a:p>
        </p:txBody>
      </p:sp>
      <p:sp>
        <p:nvSpPr>
          <p:cNvPr id="4" name="灯片编号占位符 3"/>
          <p:cNvSpPr>
            <a:spLocks noGrp="1"/>
          </p:cNvSpPr>
          <p:nvPr>
            <p:ph type="sldNum" sz="quarter" idx="5"/>
          </p:nvPr>
        </p:nvSpPr>
        <p:spPr/>
        <p:txBody>
          <a:bodyPr/>
          <a:lstStyle/>
          <a:p>
            <a:fld id="{6B465CF7-0E65-4284-858A-FD3FE57A0056}" type="slidenum">
              <a:rPr lang="zh-CN" altLang="en-US" smtClean="0"/>
              <a:t>13</a:t>
            </a:fld>
            <a:endParaRPr lang="zh-CN" altLang="en-US"/>
          </a:p>
        </p:txBody>
      </p:sp>
    </p:spTree>
    <p:extLst>
      <p:ext uri="{BB962C8B-B14F-4D97-AF65-F5344CB8AC3E}">
        <p14:creationId xmlns:p14="http://schemas.microsoft.com/office/powerpoint/2010/main" val="381017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E28D7-1B67-4A49-A131-5E437DD125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DD96026-3C5A-4827-8685-9F854AC6F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3F57AC7-0A04-415D-9E1F-DC97351A1A19}"/>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4030D714-93CA-4B6A-A152-49C4F1E8F8F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AA48DA-06BB-4173-9581-B642376ABDF5}"/>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284569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AE3DB-8CE2-4871-9209-C32C5F08AE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71E8545-EF3A-4B08-98EE-0642E633FB4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BA7C0B-986A-4C0A-93D9-89D1FECE56AF}"/>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0F53D837-8010-4E4A-B47C-3E5FDE222C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A7AF70-E9D0-4388-96C6-E914AF63D004}"/>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349183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B699F9-5655-4CA2-B709-F3F2F19819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DC05DC-A1E5-44C6-9452-BCE4E8AE6D6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9B59FF4-1458-48E9-8C92-EA44BA22E784}"/>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5E46F01F-0DB7-4A4C-AE69-8DC12F72E3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D9AD39-A5E4-46EC-B47F-E39E33D93607}"/>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379106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683C59-25EF-4828-8AF0-033F57D98F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B1A21F-6290-416D-8A63-7693EF0A2DB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3371388-DB70-41BB-8D44-4C93DC686ABC}"/>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A50DC7DA-03AB-4105-B1F6-7EF1D2448E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A219A1D-9F51-40C8-ACA4-C562C60B4B90}"/>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392815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2C357C-484A-4DB0-86B8-DCCC1491734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2E8AD9A-2A11-4EB2-ABF6-0E6E238A8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F77CADE-172C-48C0-AAC6-640F9DB4BCE1}"/>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F7149153-0C6B-4768-AA47-E9E1C37C68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C68D53-0E72-453E-943F-EB71B23FDAC4}"/>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257077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E4237-0FDF-4DFF-9EC3-3CB097BDF9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DACE3CD-DBFB-456A-80E8-6CA37228848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6B1E061-402E-4A24-8E2B-C55464D4EA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061FBD-508E-4888-8BB4-9C0DA1457227}"/>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BA24F4C5-180D-44A3-B9E7-7037CFC621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2ADDF7-E090-491D-9CF4-ACF7F10A43AE}"/>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65876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9B28E-683E-455E-9EDB-36E57BA9BD2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F1364-BA25-4DDC-92B2-5D106E89A2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8FC0652-6D0D-4195-8C17-D135F92CE5E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047BE6A-271B-4AE8-AFBB-FA9C30234E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CEAA08F-7985-4432-A296-1E589865C1D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6BA4C6A-7A06-4E63-A8D6-A7DE176705CC}"/>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8" name="页脚占位符 7">
            <a:extLst>
              <a:ext uri="{FF2B5EF4-FFF2-40B4-BE49-F238E27FC236}">
                <a16:creationId xmlns:a16="http://schemas.microsoft.com/office/drawing/2014/main" id="{DB636840-CBFE-414A-BE70-1F4267473EE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74D44F6-AF0E-41CD-85B9-64EEE4E8DE74}"/>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260794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B8324C-056A-4137-9513-6371AA04A56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FAE96CD-570D-4F33-A646-C3C7BE11E2D9}"/>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4" name="页脚占位符 3">
            <a:extLst>
              <a:ext uri="{FF2B5EF4-FFF2-40B4-BE49-F238E27FC236}">
                <a16:creationId xmlns:a16="http://schemas.microsoft.com/office/drawing/2014/main" id="{55C248B5-54C8-45B3-946A-8A3FC5821D9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4E435CF-F8B6-48D4-9241-FF58214C5C5B}"/>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167860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39731CD-0398-470A-91EE-F8684923CA2B}"/>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3" name="页脚占位符 2">
            <a:extLst>
              <a:ext uri="{FF2B5EF4-FFF2-40B4-BE49-F238E27FC236}">
                <a16:creationId xmlns:a16="http://schemas.microsoft.com/office/drawing/2014/main" id="{51F96996-5665-4E1F-9753-D70281C4161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80B3C12-4B71-4944-B9D3-768602BE16FC}"/>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395566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CA7FC2-48D7-4F75-A331-45EC5DA8ED9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77020DB-C733-4F25-8AA1-F8143F60C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5A523F0-6D05-41AB-A0D1-D62FA62D1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FE6A998-292A-4A9E-A15A-B57FD40AF107}"/>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C6094680-AF77-4D4F-A318-0EACB8117A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843B58-C6B6-4C5F-94DD-835211F4C692}"/>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358622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1195EF-9B01-4EBD-AFEA-26ED32A9CC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1AE5FB6-B94C-4958-939F-641322B467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3294F3-EB6E-44E2-91C2-0D52746D4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3FC477-90A7-4BD1-BE3A-F10E225F05C5}"/>
              </a:ext>
            </a:extLst>
          </p:cNvPr>
          <p:cNvSpPr>
            <a:spLocks noGrp="1"/>
          </p:cNvSpPr>
          <p:nvPr>
            <p:ph type="dt" sz="half" idx="10"/>
          </p:nvPr>
        </p:nvSpPr>
        <p:spPr/>
        <p:txBody>
          <a:bodyPr/>
          <a:lstStyle/>
          <a:p>
            <a:fld id="{F06BE238-C638-4DF9-A32B-6ABFC5BC9AE8}" type="datetimeFigureOut">
              <a:rPr lang="zh-CN" altLang="en-US" smtClean="0"/>
              <a:t>2025/3/20</a:t>
            </a:fld>
            <a:endParaRPr lang="zh-CN" altLang="en-US"/>
          </a:p>
        </p:txBody>
      </p:sp>
      <p:sp>
        <p:nvSpPr>
          <p:cNvPr id="6" name="页脚占位符 5">
            <a:extLst>
              <a:ext uri="{FF2B5EF4-FFF2-40B4-BE49-F238E27FC236}">
                <a16:creationId xmlns:a16="http://schemas.microsoft.com/office/drawing/2014/main" id="{D042A563-9BB7-486F-B79A-E556CEA4237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4BE465-C7F0-478F-9E7A-88BEBDC34C12}"/>
              </a:ext>
            </a:extLst>
          </p:cNvPr>
          <p:cNvSpPr>
            <a:spLocks noGrp="1"/>
          </p:cNvSpPr>
          <p:nvPr>
            <p:ph type="sldNum" sz="quarter" idx="12"/>
          </p:nvPr>
        </p:nvSpPr>
        <p:spPr/>
        <p:txBody>
          <a:body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3914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EA8DE3-3543-4BD5-A3D3-DF2B347B5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FE5D12C-72DC-4281-BF5F-809ECB816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456360-19E9-4C55-91F4-4889BDE8A0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BE238-C638-4DF9-A32B-6ABFC5BC9AE8}" type="datetimeFigureOut">
              <a:rPr lang="zh-CN" altLang="en-US" smtClean="0"/>
              <a:t>2025/3/20</a:t>
            </a:fld>
            <a:endParaRPr lang="zh-CN" altLang="en-US"/>
          </a:p>
        </p:txBody>
      </p:sp>
      <p:sp>
        <p:nvSpPr>
          <p:cNvPr id="5" name="页脚占位符 4">
            <a:extLst>
              <a:ext uri="{FF2B5EF4-FFF2-40B4-BE49-F238E27FC236}">
                <a16:creationId xmlns:a16="http://schemas.microsoft.com/office/drawing/2014/main" id="{A71C2C7C-1FAC-4A20-A4B6-CC3698F40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A26540B-1CD5-4074-AD03-92AF11351B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3B99D-8715-46AB-B2C5-3192AC7A2AE7}" type="slidenum">
              <a:rPr lang="zh-CN" altLang="en-US" smtClean="0"/>
              <a:t>‹#›</a:t>
            </a:fld>
            <a:endParaRPr lang="zh-CN" altLang="en-US"/>
          </a:p>
        </p:txBody>
      </p:sp>
    </p:spTree>
    <p:extLst>
      <p:ext uri="{BB962C8B-B14F-4D97-AF65-F5344CB8AC3E}">
        <p14:creationId xmlns:p14="http://schemas.microsoft.com/office/powerpoint/2010/main" val="408819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909F1-D324-4ABA-B1E7-217606F429EE}"/>
              </a:ext>
            </a:extLst>
          </p:cNvPr>
          <p:cNvSpPr>
            <a:spLocks noGrp="1"/>
          </p:cNvSpPr>
          <p:nvPr>
            <p:ph type="ctrTitle"/>
          </p:nvPr>
        </p:nvSpPr>
        <p:spPr>
          <a:xfrm>
            <a:off x="1524000" y="1844768"/>
            <a:ext cx="9144000" cy="2387600"/>
          </a:xfrm>
        </p:spPr>
        <p:txBody>
          <a:bodyPr/>
          <a:lstStyle/>
          <a:p>
            <a:r>
              <a:rPr lang="en-US" altLang="zh-CN" dirty="0">
                <a:latin typeface="Arial" panose="020B0604020202020204" pitchFamily="34" charset="0"/>
                <a:cs typeface="Arial" panose="020B0604020202020204" pitchFamily="34" charset="0"/>
              </a:rPr>
              <a:t>CEPC MDI Design Status and Updates</a:t>
            </a:r>
            <a:endParaRPr lang="zh-CN" altLang="en-US" dirty="0">
              <a:latin typeface="Arial" panose="020B0604020202020204" pitchFamily="34" charset="0"/>
              <a:cs typeface="Arial" panose="020B0604020202020204" pitchFamily="34" charset="0"/>
            </a:endParaRPr>
          </a:p>
        </p:txBody>
      </p:sp>
      <p:sp>
        <p:nvSpPr>
          <p:cNvPr id="3" name="副标题 2">
            <a:extLst>
              <a:ext uri="{FF2B5EF4-FFF2-40B4-BE49-F238E27FC236}">
                <a16:creationId xmlns:a16="http://schemas.microsoft.com/office/drawing/2014/main" id="{0A2FC12D-42E0-442C-8F49-7AA2B849704F}"/>
              </a:ext>
            </a:extLst>
          </p:cNvPr>
          <p:cNvSpPr>
            <a:spLocks noGrp="1"/>
          </p:cNvSpPr>
          <p:nvPr>
            <p:ph type="subTitle" idx="1"/>
          </p:nvPr>
        </p:nvSpPr>
        <p:spPr>
          <a:xfrm>
            <a:off x="1524000" y="4394446"/>
            <a:ext cx="9144000" cy="2097427"/>
          </a:xfrm>
        </p:spPr>
        <p:txBody>
          <a:bodyPr>
            <a:normAutofit/>
          </a:bodyPr>
          <a:lstStyle/>
          <a:p>
            <a:r>
              <a:rPr lang="en-US" altLang="zh-CN" sz="3100" dirty="0"/>
              <a:t>Sha Bai</a:t>
            </a:r>
          </a:p>
          <a:p>
            <a:r>
              <a:rPr lang="en-US" altLang="zh-CN" sz="3100" dirty="0"/>
              <a:t>On behalf of CEPC MDI group</a:t>
            </a:r>
          </a:p>
          <a:p>
            <a:endParaRPr lang="en-US" altLang="zh-CN" dirty="0"/>
          </a:p>
          <a:p>
            <a:endParaRPr lang="zh-CN" altLang="en-US" dirty="0"/>
          </a:p>
        </p:txBody>
      </p:sp>
      <p:pic>
        <p:nvPicPr>
          <p:cNvPr id="4" name="图片 3" descr="8d5d924e275b0c7f58feed1244176003">
            <a:extLst>
              <a:ext uri="{FF2B5EF4-FFF2-40B4-BE49-F238E27FC236}">
                <a16:creationId xmlns:a16="http://schemas.microsoft.com/office/drawing/2014/main" id="{99CFF314-E42A-44A4-A876-318309C9883E}"/>
              </a:ext>
            </a:extLst>
          </p:cNvPr>
          <p:cNvPicPr>
            <a:picLocks noChangeAspect="1"/>
          </p:cNvPicPr>
          <p:nvPr/>
        </p:nvPicPr>
        <p:blipFill rotWithShape="1">
          <a:blip r:embed="rId2"/>
          <a:srcRect t="28679" b="6192"/>
          <a:stretch/>
        </p:blipFill>
        <p:spPr>
          <a:xfrm>
            <a:off x="635" y="0"/>
            <a:ext cx="12191365" cy="2118283"/>
          </a:xfrm>
          <a:prstGeom prst="rect">
            <a:avLst/>
          </a:prstGeom>
        </p:spPr>
      </p:pic>
      <p:pic>
        <p:nvPicPr>
          <p:cNvPr id="5" name="Picture 2" descr="C:\Users\Administrator\Desktop\11112.png">
            <a:extLst>
              <a:ext uri="{FF2B5EF4-FFF2-40B4-BE49-F238E27FC236}">
                <a16:creationId xmlns:a16="http://schemas.microsoft.com/office/drawing/2014/main" id="{194DFD04-0463-40C6-A359-60D79F216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C8B354A3-19F5-40D0-9C86-9C95B0D1F4B8}"/>
              </a:ext>
            </a:extLst>
          </p:cNvPr>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March. 21, 2025, CEPC Day</a:t>
            </a:r>
            <a:endParaRPr lang="zh-CN" altLang="en-US" dirty="0">
              <a:solidFill>
                <a:schemeClr val="bg1"/>
              </a:solidFill>
            </a:endParaRPr>
          </a:p>
        </p:txBody>
      </p:sp>
      <p:pic>
        <p:nvPicPr>
          <p:cNvPr id="7" name="图片 5">
            <a:extLst>
              <a:ext uri="{FF2B5EF4-FFF2-40B4-BE49-F238E27FC236}">
                <a16:creationId xmlns:a16="http://schemas.microsoft.com/office/drawing/2014/main" id="{2D0E934F-DCC6-4D0A-9AE0-91ACEA447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9629" y="5628230"/>
            <a:ext cx="3552825" cy="672912"/>
          </a:xfrm>
          <a:prstGeom prst="rect">
            <a:avLst/>
          </a:prstGeom>
        </p:spPr>
      </p:pic>
    </p:spTree>
    <p:extLst>
      <p:ext uri="{BB962C8B-B14F-4D97-AF65-F5344CB8AC3E}">
        <p14:creationId xmlns:p14="http://schemas.microsoft.com/office/powerpoint/2010/main" val="413939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2601" y="346012"/>
            <a:ext cx="10515600" cy="576077"/>
          </a:xfrm>
        </p:spPr>
        <p:txBody>
          <a:bodyPr>
            <a:noAutofit/>
          </a:bodyPr>
          <a:lstStyle/>
          <a:p>
            <a:r>
              <a:rPr lang="en-US" altLang="zh-CN" sz="3200" dirty="0">
                <a:effectLst/>
                <a:latin typeface="Arial" panose="020B0604020202020204" pitchFamily="34" charset="0"/>
                <a:cs typeface="Arial" panose="020B0604020202020204" pitchFamily="34" charset="0"/>
              </a:rPr>
              <a:t>Shielding</a:t>
            </a:r>
            <a:endParaRPr lang="zh-CN" altLang="en-US" sz="3200" dirty="0">
              <a:effectLst/>
              <a:latin typeface="Arial" panose="020B0604020202020204" pitchFamily="34" charset="0"/>
              <a:cs typeface="Arial" panose="020B0604020202020204" pitchFamily="34" charset="0"/>
            </a:endParaRPr>
          </a:p>
        </p:txBody>
      </p:sp>
      <p:sp>
        <p:nvSpPr>
          <p:cNvPr id="3" name="文本框 2"/>
          <p:cNvSpPr txBox="1"/>
          <p:nvPr/>
        </p:nvSpPr>
        <p:spPr>
          <a:xfrm>
            <a:off x="565161" y="1205198"/>
            <a:ext cx="10989027" cy="2554545"/>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To mitigate the beam background, </a:t>
            </a:r>
            <a:r>
              <a:rPr lang="en-US" altLang="zh-CN" sz="2000" b="0" i="0" u="none" strike="noStrike" baseline="0" dirty="0">
                <a:solidFill>
                  <a:srgbClr val="002060"/>
                </a:solidFill>
                <a:latin typeface="Arial" panose="020B0604020202020204" pitchFamily="34" charset="0"/>
                <a:cs typeface="Arial" panose="020B0604020202020204" pitchFamily="34" charset="0"/>
              </a:rPr>
              <a:t>Shielding has been implemented at both ends of the yoke using the 10 cm of paraffin, and also 10mm W in front of the cryostat. </a:t>
            </a:r>
            <a:r>
              <a:rPr lang="en-US" altLang="zh-CN" sz="2000" dirty="0">
                <a:solidFill>
                  <a:srgbClr val="002060"/>
                </a:solidFill>
                <a:latin typeface="Arial" panose="020B0604020202020204" pitchFamily="34" charset="0"/>
                <a:cs typeface="Arial" panose="020B0604020202020204" pitchFamily="34" charset="0"/>
              </a:rPr>
              <a:t>It </a:t>
            </a:r>
            <a:r>
              <a:rPr lang="en-US" altLang="zh-CN" sz="2000" b="0" i="0" u="none" strike="noStrike" baseline="0" dirty="0">
                <a:solidFill>
                  <a:srgbClr val="002060"/>
                </a:solidFill>
                <a:latin typeface="Arial" panose="020B0604020202020204" pitchFamily="34" charset="0"/>
                <a:cs typeface="Arial" panose="020B0604020202020204" pitchFamily="34" charset="0"/>
              </a:rPr>
              <a:t>will continue with the optimization of BG and maybe more tungsten shielding inside &amp; outside of the cryostat.</a:t>
            </a:r>
          </a:p>
          <a:p>
            <a:pPr marL="342900" indent="-342900">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Gold plating on beryllium </a:t>
            </a:r>
            <a:r>
              <a:rPr lang="en-US" altLang="zh-CN" sz="2000" dirty="0">
                <a:solidFill>
                  <a:srgbClr val="002060"/>
                </a:solidFill>
                <a:latin typeface="Arial" panose="020B0604020202020204" pitchFamily="34" charset="0"/>
                <a:ea typeface="Arial Unicode MS" panose="020B0604020202020204" pitchFamily="34" charset="-122"/>
                <a:cs typeface="Arial" panose="020B0604020202020204" pitchFamily="34" charset="0"/>
              </a:rPr>
              <a:t>pipe (~5µm) to mitigate the SR.</a:t>
            </a:r>
          </a:p>
          <a:p>
            <a:pPr marL="342900" indent="-342900">
              <a:buFont typeface="Wingdings" panose="05000000000000000000" pitchFamily="2" charset="2"/>
              <a:buChar char="Ø"/>
            </a:pPr>
            <a:r>
              <a:rPr lang="en-US" altLang="zh-CN" sz="2000" dirty="0">
                <a:solidFill>
                  <a:srgbClr val="002060"/>
                </a:solidFill>
                <a:latin typeface="Arial" panose="020B0604020202020204" pitchFamily="34" charset="0"/>
                <a:cs typeface="Arial" panose="020B0604020202020204" pitchFamily="34" charset="0"/>
              </a:rPr>
              <a:t>Shielding for detector hall</a:t>
            </a:r>
            <a:endParaRPr lang="zh-CN" altLang="en-US" sz="20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altLang="zh-CN" sz="20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p>
            <a:pPr marL="342900" indent="-342900" algn="l">
              <a:buFont typeface="Wingdings" panose="05000000000000000000" pitchFamily="2" charset="2"/>
              <a:buChar char="Ø"/>
            </a:pPr>
            <a:endParaRPr lang="en-US" altLang="zh-CN" sz="2000" b="0" i="0" u="none" strike="noStrike" baseline="0" dirty="0">
              <a:solidFill>
                <a:srgbClr val="002060"/>
              </a:solidFill>
              <a:latin typeface="Arial" panose="020B0604020202020204" pitchFamily="34" charset="0"/>
              <a:cs typeface="Arial" panose="020B0604020202020204" pitchFamily="34" charset="0"/>
            </a:endParaRPr>
          </a:p>
          <a:p>
            <a:endParaRPr lang="zh-CN" altLang="en-US" sz="2000" dirty="0">
              <a:solidFill>
                <a:srgbClr val="C00000"/>
              </a:solidFill>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4D2B1850-75B7-45C4-ADD5-3A586D0186B7}"/>
              </a:ext>
            </a:extLst>
          </p:cNvPr>
          <p:cNvSpPr txBox="1"/>
          <p:nvPr/>
        </p:nvSpPr>
        <p:spPr>
          <a:xfrm>
            <a:off x="702601" y="5484138"/>
            <a:ext cx="10429997" cy="923330"/>
          </a:xfrm>
          <a:prstGeom prst="rect">
            <a:avLst/>
          </a:prstGeom>
          <a:solidFill>
            <a:srgbClr val="0070C0">
              <a:alpha val="11000"/>
            </a:srgbClr>
          </a:solidFill>
        </p:spPr>
        <p:txBody>
          <a:bodyPr wrap="square" rtlCol="0">
            <a:spAutoFit/>
          </a:bodyPr>
          <a:lstStyle/>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To protect </a:t>
            </a:r>
            <a:r>
              <a:rPr lang="en-US" altLang="zh-CN" dirty="0">
                <a:solidFill>
                  <a:srgbClr val="002060"/>
                </a:solidFill>
                <a:latin typeface="Arial" panose="020B0604020202020204" pitchFamily="34" charset="0"/>
                <a:ea typeface="宋体" panose="02010600030101010101" pitchFamily="2" charset="-122"/>
                <a:cs typeface="Arial" panose="020B0604020202020204" pitchFamily="34" charset="0"/>
              </a:rPr>
              <a:t>SC magnets: c</a:t>
            </a:r>
            <a:r>
              <a:rPr kumimoji="0" lang="en-US" altLang="zh-CN" i="0" u="none" strike="noStrike" kern="1200" cap="none" spc="0" normalizeH="0" baseline="0" noProof="0" dirty="0" err="1">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umulative</a:t>
            </a: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 dose(</a:t>
            </a:r>
            <a:r>
              <a:rPr kumimoji="0" lang="zh-CN" altLang="en-US"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累积剂量）</a:t>
            </a:r>
            <a:r>
              <a:rPr kumimoji="0" lang="en-US" altLang="zh-CN"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Arial" panose="020B0604020202020204" pitchFamily="34" charset="0"/>
              </a:rPr>
              <a:t>should be less than 100MGy</a:t>
            </a:r>
          </a:p>
          <a:p>
            <a:pPr marL="285738" marR="0" lvl="0" indent="-2857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dirty="0">
                <a:solidFill>
                  <a:srgbClr val="002060"/>
                </a:solidFill>
                <a:latin typeface="Arial" panose="020B0604020202020204" pitchFamily="34" charset="0"/>
                <a:ea typeface="宋体" panose="02010600030101010101" pitchFamily="2" charset="-122"/>
                <a:cs typeface="Arial" panose="020B0604020202020204" pitchFamily="34" charset="0"/>
              </a:rPr>
              <a:t>To avoid quench of SC magnets: heat load density</a:t>
            </a:r>
            <a:r>
              <a:rPr lang="zh-CN" altLang="en-US" dirty="0">
                <a:solidFill>
                  <a:srgbClr val="002060"/>
                </a:solidFill>
                <a:latin typeface="Arial" panose="020B0604020202020204" pitchFamily="34" charset="0"/>
                <a:ea typeface="宋体" panose="02010600030101010101" pitchFamily="2" charset="-122"/>
                <a:cs typeface="Arial" panose="020B0604020202020204" pitchFamily="34" charset="0"/>
              </a:rPr>
              <a:t>（热载荷密度）</a:t>
            </a:r>
            <a:r>
              <a:rPr lang="en-US" altLang="zh-CN" dirty="0">
                <a:solidFill>
                  <a:srgbClr val="002060"/>
                </a:solidFill>
                <a:latin typeface="Arial" panose="020B0604020202020204" pitchFamily="34" charset="0"/>
                <a:ea typeface="宋体" panose="02010600030101010101" pitchFamily="2" charset="-122"/>
                <a:cs typeface="Arial" panose="020B0604020202020204" pitchFamily="34" charset="0"/>
              </a:rPr>
              <a:t> should be less than 100mJ/cm</a:t>
            </a:r>
            <a:r>
              <a:rPr lang="en-US" altLang="zh-CN" baseline="30000" dirty="0">
                <a:solidFill>
                  <a:srgbClr val="002060"/>
                </a:solidFill>
                <a:latin typeface="Arial" panose="020B0604020202020204" pitchFamily="34" charset="0"/>
                <a:ea typeface="宋体" panose="02010600030101010101" pitchFamily="2" charset="-122"/>
                <a:cs typeface="Arial" panose="020B0604020202020204" pitchFamily="34" charset="0"/>
              </a:rPr>
              <a:t>3</a:t>
            </a:r>
          </a:p>
          <a:p>
            <a:pPr marL="285738" indent="-285738">
              <a:buFont typeface="Wingdings" panose="05000000000000000000" pitchFamily="2" charset="2"/>
              <a:buChar char="Ø"/>
              <a:defRPr/>
            </a:pPr>
            <a:r>
              <a:rPr lang="en-US" altLang="zh-CN" dirty="0">
                <a:solidFill>
                  <a:srgbClr val="002060"/>
                </a:solidFill>
                <a:latin typeface="Arial" panose="020B0604020202020204" pitchFamily="34" charset="0"/>
                <a:cs typeface="Arial" panose="020B0604020202020204" pitchFamily="34" charset="0"/>
              </a:rPr>
              <a:t>Chromium zirconium copper (Cr-</a:t>
            </a:r>
            <a:r>
              <a:rPr lang="en-US" altLang="zh-CN" dirty="0" err="1">
                <a:solidFill>
                  <a:srgbClr val="002060"/>
                </a:solidFill>
                <a:latin typeface="Arial" panose="020B0604020202020204" pitchFamily="34" charset="0"/>
                <a:cs typeface="Arial" panose="020B0604020202020204" pitchFamily="34" charset="0"/>
              </a:rPr>
              <a:t>Zr</a:t>
            </a:r>
            <a:r>
              <a:rPr lang="en-US" altLang="zh-CN" dirty="0">
                <a:solidFill>
                  <a:srgbClr val="002060"/>
                </a:solidFill>
                <a:latin typeface="Arial" panose="020B0604020202020204" pitchFamily="34" charset="0"/>
                <a:cs typeface="Arial" panose="020B0604020202020204" pitchFamily="34" charset="0"/>
              </a:rPr>
              <a:t>-Cu) is chosen for the double beam pipe.</a:t>
            </a:r>
            <a:r>
              <a:rPr lang="en-US" altLang="zh-CN" baseline="30000" dirty="0">
                <a:solidFill>
                  <a:srgbClr val="002060"/>
                </a:solidFill>
                <a:latin typeface="Arial" panose="020B0604020202020204" pitchFamily="34" charset="0"/>
                <a:ea typeface="宋体" panose="02010600030101010101" pitchFamily="2" charset="-122"/>
                <a:cs typeface="Arial" panose="020B0604020202020204" pitchFamily="34" charset="0"/>
              </a:rPr>
              <a:t>     </a:t>
            </a:r>
          </a:p>
        </p:txBody>
      </p:sp>
      <p:pic>
        <p:nvPicPr>
          <p:cNvPr id="5" name="图片 4">
            <a:extLst>
              <a:ext uri="{FF2B5EF4-FFF2-40B4-BE49-F238E27FC236}">
                <a16:creationId xmlns:a16="http://schemas.microsoft.com/office/drawing/2014/main" id="{73AA389C-1547-367A-22DD-5E732E701D39}"/>
              </a:ext>
            </a:extLst>
          </p:cNvPr>
          <p:cNvPicPr>
            <a:picLocks noChangeAspect="1"/>
          </p:cNvPicPr>
          <p:nvPr/>
        </p:nvPicPr>
        <p:blipFill>
          <a:blip r:embed="rId2"/>
          <a:stretch>
            <a:fillRect/>
          </a:stretch>
        </p:blipFill>
        <p:spPr>
          <a:xfrm>
            <a:off x="6195347" y="3110096"/>
            <a:ext cx="4937251" cy="1941445"/>
          </a:xfrm>
          <a:prstGeom prst="rect">
            <a:avLst/>
          </a:prstGeom>
        </p:spPr>
      </p:pic>
      <p:pic>
        <p:nvPicPr>
          <p:cNvPr id="7" name="图片 6">
            <a:extLst>
              <a:ext uri="{FF2B5EF4-FFF2-40B4-BE49-F238E27FC236}">
                <a16:creationId xmlns:a16="http://schemas.microsoft.com/office/drawing/2014/main" id="{C9925D0C-2467-23AE-6AD6-C02EC86A3243}"/>
              </a:ext>
            </a:extLst>
          </p:cNvPr>
          <p:cNvPicPr>
            <a:picLocks noChangeAspect="1"/>
          </p:cNvPicPr>
          <p:nvPr/>
        </p:nvPicPr>
        <p:blipFill>
          <a:blip r:embed="rId3"/>
          <a:stretch>
            <a:fillRect/>
          </a:stretch>
        </p:blipFill>
        <p:spPr>
          <a:xfrm>
            <a:off x="439617" y="3110096"/>
            <a:ext cx="5520784" cy="2203625"/>
          </a:xfrm>
          <a:prstGeom prst="rect">
            <a:avLst/>
          </a:prstGeom>
        </p:spPr>
      </p:pic>
      <p:sp>
        <p:nvSpPr>
          <p:cNvPr id="8" name="文本框 7">
            <a:extLst>
              <a:ext uri="{FF2B5EF4-FFF2-40B4-BE49-F238E27FC236}">
                <a16:creationId xmlns:a16="http://schemas.microsoft.com/office/drawing/2014/main" id="{ED880F31-18A8-48E9-ABB4-BF03D714C2F5}"/>
              </a:ext>
            </a:extLst>
          </p:cNvPr>
          <p:cNvSpPr txBox="1"/>
          <p:nvPr/>
        </p:nvSpPr>
        <p:spPr>
          <a:xfrm>
            <a:off x="5917599" y="2482470"/>
            <a:ext cx="6097554" cy="560474"/>
          </a:xfrm>
          <a:prstGeom prst="rect">
            <a:avLst/>
          </a:prstGeom>
          <a:noFill/>
        </p:spPr>
        <p:txBody>
          <a:bodyPr wrap="square">
            <a:spAutoFit/>
          </a:bodyPr>
          <a:lstStyle/>
          <a:p>
            <a:pPr lvl="0" algn="just">
              <a:lnSpc>
                <a:spcPct val="134000"/>
              </a:lnSpc>
            </a:pPr>
            <a:r>
              <a:rPr lang="en-US" altLang="zh-CN" sz="1200" i="1" dirty="0">
                <a:solidFill>
                  <a:srgbClr val="FF0000"/>
                </a:solidFill>
                <a:latin typeface="Arial" panose="020B0604020202020204" pitchFamily="34" charset="0"/>
                <a:ea typeface="宋体" panose="02010600030101010101" pitchFamily="2" charset="-122"/>
                <a:cs typeface="Arial" panose="020B0604020202020204" pitchFamily="34" charset="0"/>
              </a:rPr>
              <a:t>IDRC report Q&amp;A: </a:t>
            </a:r>
            <a:r>
              <a:rPr lang="zh-CN" altLang="zh-CN" sz="1200" dirty="0">
                <a:latin typeface="Arial" panose="020B0604020202020204" pitchFamily="34" charset="0"/>
                <a:ea typeface="宋体" panose="02010600030101010101" pitchFamily="2" charset="-122"/>
                <a:cs typeface="Arial" panose="020B0604020202020204" pitchFamily="34" charset="0"/>
              </a:rPr>
              <a:t>Explore the feasibility of placing heavy metal masks near the interaction point (IP) to absorb particle showers effectively.</a:t>
            </a:r>
            <a:endParaRPr lang="en-US" altLang="zh-CN" sz="1200"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77840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1971" y="0"/>
            <a:ext cx="10515600" cy="1325563"/>
          </a:xfrm>
        </p:spPr>
        <p:txBody>
          <a:bodyPr>
            <a:normAutofit/>
          </a:bodyPr>
          <a:lstStyle/>
          <a:p>
            <a:r>
              <a:rPr lang="en-US" altLang="zh-CN" sz="3600" dirty="0">
                <a:effectLst/>
                <a:latin typeface="Arial" panose="020B0604020202020204" pitchFamily="34" charset="0"/>
                <a:cs typeface="Arial" panose="020B0604020202020204" pitchFamily="34" charset="0"/>
              </a:rPr>
              <a:t>Movable collimators</a:t>
            </a:r>
            <a:endParaRPr lang="zh-CN" altLang="en-US" sz="3600" dirty="0">
              <a:effectLst/>
              <a:latin typeface="Arial" panose="020B0604020202020204" pitchFamily="34" charset="0"/>
              <a:cs typeface="Arial" panose="020B0604020202020204" pitchFamily="34" charset="0"/>
            </a:endParaRPr>
          </a:p>
        </p:txBody>
      </p:sp>
      <p:sp>
        <p:nvSpPr>
          <p:cNvPr id="5" name="矩形 4"/>
          <p:cNvSpPr/>
          <p:nvPr/>
        </p:nvSpPr>
        <p:spPr>
          <a:xfrm>
            <a:off x="0" y="1104597"/>
            <a:ext cx="12047456" cy="923330"/>
          </a:xfrm>
          <a:prstGeom prst="rect">
            <a:avLst/>
          </a:prstGeom>
        </p:spPr>
        <p:txBody>
          <a:bodyPr wrap="square">
            <a:spAutoFit/>
          </a:bodyPr>
          <a:lstStyle/>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Movable collimators are designed for beam background mitigation.</a:t>
            </a:r>
          </a:p>
          <a:p>
            <a:pPr marL="742950" lvl="1"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Jaw and vacuum vessel material: </a:t>
            </a:r>
            <a:r>
              <a:rPr lang="en-US" altLang="zh-CN" dirty="0" err="1">
                <a:latin typeface="Arial" panose="020B0604020202020204" pitchFamily="34" charset="0"/>
                <a:cs typeface="Arial" panose="020B0604020202020204" pitchFamily="34" charset="0"/>
              </a:rPr>
              <a:t>Glidcop</a:t>
            </a:r>
            <a:r>
              <a:rPr lang="en-US" altLang="zh-CN" dirty="0">
                <a:latin typeface="Arial" panose="020B0604020202020204" pitchFamily="34" charset="0"/>
                <a:cs typeface="Arial" panose="020B0604020202020204" pitchFamily="34" charset="0"/>
              </a:rPr>
              <a:t> Al-15, can endure the SR and HOM power in normal operation.</a:t>
            </a:r>
          </a:p>
          <a:p>
            <a:pPr marL="285750" indent="-285750">
              <a:buFont typeface="Wingdings" panose="05000000000000000000" pitchFamily="2" charset="2"/>
              <a:buChar char="Ø"/>
            </a:pPr>
            <a:endParaRPr lang="en-US" altLang="zh-CN"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B0D6A0B2-A569-421A-B781-CD6A0C041EF7}"/>
              </a:ext>
            </a:extLst>
          </p:cNvPr>
          <p:cNvSpPr txBox="1"/>
          <p:nvPr/>
        </p:nvSpPr>
        <p:spPr>
          <a:xfrm>
            <a:off x="1681840" y="6124277"/>
            <a:ext cx="240183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latin typeface="Arial" panose="020B0604020202020204" pitchFamily="34" charset="0"/>
                <a:cs typeface="Arial" panose="020B0604020202020204" pitchFamily="34" charset="0"/>
              </a:rPr>
              <a:t>Highest temperature: 124 </a:t>
            </a:r>
            <a:r>
              <a:rPr lang="zh-CN" altLang="en-US" sz="1200" dirty="0">
                <a:solidFill>
                  <a:prstClr val="black"/>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B58A01A9-4127-4FF2-81C5-8191921E6088}"/>
              </a:ext>
            </a:extLst>
          </p:cNvPr>
          <p:cNvPicPr>
            <a:picLocks noChangeAspect="1"/>
          </p:cNvPicPr>
          <p:nvPr/>
        </p:nvPicPr>
        <p:blipFill>
          <a:blip r:embed="rId2"/>
          <a:stretch>
            <a:fillRect/>
          </a:stretch>
        </p:blipFill>
        <p:spPr>
          <a:xfrm>
            <a:off x="609600" y="4733814"/>
            <a:ext cx="2273157" cy="1390463"/>
          </a:xfrm>
          <a:prstGeom prst="rect">
            <a:avLst/>
          </a:prstGeom>
        </p:spPr>
      </p:pic>
      <p:pic>
        <p:nvPicPr>
          <p:cNvPr id="13" name="内容占位符 5">
            <a:extLst>
              <a:ext uri="{FF2B5EF4-FFF2-40B4-BE49-F238E27FC236}">
                <a16:creationId xmlns:a16="http://schemas.microsoft.com/office/drawing/2014/main" id="{7A2EFE79-0943-4937-B4B5-7D7AAAF00D35}"/>
              </a:ext>
            </a:extLst>
          </p:cNvPr>
          <p:cNvPicPr>
            <a:picLocks noGrp="1" noChangeAspect="1"/>
          </p:cNvPicPr>
          <p:nvPr>
            <p:ph idx="1"/>
          </p:nvPr>
        </p:nvPicPr>
        <p:blipFill rotWithShape="1">
          <a:blip r:embed="rId3"/>
          <a:srcRect r="1734"/>
          <a:stretch/>
        </p:blipFill>
        <p:spPr>
          <a:xfrm>
            <a:off x="3233061" y="4617765"/>
            <a:ext cx="1764068" cy="1506512"/>
          </a:xfrm>
          <a:prstGeom prst="rect">
            <a:avLst/>
          </a:prstGeom>
        </p:spPr>
      </p:pic>
      <p:pic>
        <p:nvPicPr>
          <p:cNvPr id="12" name="图片 11">
            <a:extLst>
              <a:ext uri="{FF2B5EF4-FFF2-40B4-BE49-F238E27FC236}">
                <a16:creationId xmlns:a16="http://schemas.microsoft.com/office/drawing/2014/main" id="{7B909E1A-ACB6-4E3B-A050-24334FC4357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50" y="1716790"/>
            <a:ext cx="5396865" cy="2740025"/>
          </a:xfrm>
          <a:prstGeom prst="rect">
            <a:avLst/>
          </a:prstGeom>
          <a:noFill/>
        </p:spPr>
      </p:pic>
      <p:pic>
        <p:nvPicPr>
          <p:cNvPr id="14" name="图片 13">
            <a:extLst>
              <a:ext uri="{FF2B5EF4-FFF2-40B4-BE49-F238E27FC236}">
                <a16:creationId xmlns:a16="http://schemas.microsoft.com/office/drawing/2014/main" id="{573B04C2-9713-43B6-93E6-4EF4BC5C08F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3815" y="1881255"/>
            <a:ext cx="5188585" cy="2575560"/>
          </a:xfrm>
          <a:prstGeom prst="rect">
            <a:avLst/>
          </a:prstGeom>
          <a:noFill/>
        </p:spPr>
      </p:pic>
      <p:sp>
        <p:nvSpPr>
          <p:cNvPr id="15" name="文本框 14">
            <a:extLst>
              <a:ext uri="{FF2B5EF4-FFF2-40B4-BE49-F238E27FC236}">
                <a16:creationId xmlns:a16="http://schemas.microsoft.com/office/drawing/2014/main" id="{9FC5DB77-51EA-42B4-8B24-B7A2F1415CEB}"/>
              </a:ext>
            </a:extLst>
          </p:cNvPr>
          <p:cNvSpPr txBox="1"/>
          <p:nvPr/>
        </p:nvSpPr>
        <p:spPr>
          <a:xfrm>
            <a:off x="8637815" y="4000114"/>
            <a:ext cx="2944585" cy="369332"/>
          </a:xfrm>
          <a:prstGeom prst="rect">
            <a:avLst/>
          </a:prstGeom>
          <a:noFill/>
        </p:spPr>
        <p:txBody>
          <a:bodyPr wrap="square">
            <a:spAutoFit/>
          </a:bodyPr>
          <a:lstStyle/>
          <a:p>
            <a:r>
              <a:rPr lang="en-US" altLang="zh-CN" sz="1800" dirty="0">
                <a:effectLst/>
                <a:latin typeface="Arial" panose="020B0604020202020204" pitchFamily="34" charset="0"/>
                <a:cs typeface="Arial" panose="020B0604020202020204" pitchFamily="34" charset="0"/>
              </a:rPr>
              <a:t>Structure of the jaw</a:t>
            </a:r>
            <a:endParaRPr lang="zh-CN" altLang="en-US" dirty="0">
              <a:latin typeface="Arial" panose="020B0604020202020204" pitchFamily="34" charset="0"/>
              <a:cs typeface="Arial" panose="020B0604020202020204" pitchFamily="34" charset="0"/>
            </a:endParaRPr>
          </a:p>
        </p:txBody>
      </p:sp>
      <p:pic>
        <p:nvPicPr>
          <p:cNvPr id="16" name="图片 15">
            <a:extLst>
              <a:ext uri="{FF2B5EF4-FFF2-40B4-BE49-F238E27FC236}">
                <a16:creationId xmlns:a16="http://schemas.microsoft.com/office/drawing/2014/main" id="{2C0C84E0-03AF-472C-8FE7-2501DCB2A00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7705" y="4733814"/>
            <a:ext cx="3254295" cy="2086000"/>
          </a:xfrm>
          <a:prstGeom prst="rect">
            <a:avLst/>
          </a:prstGeom>
          <a:noFill/>
          <a:ln>
            <a:noFill/>
          </a:ln>
        </p:spPr>
      </p:pic>
      <p:pic>
        <p:nvPicPr>
          <p:cNvPr id="19" name="图片 18">
            <a:extLst>
              <a:ext uri="{FF2B5EF4-FFF2-40B4-BE49-F238E27FC236}">
                <a16:creationId xmlns:a16="http://schemas.microsoft.com/office/drawing/2014/main" id="{8A2DC059-F1BC-494E-8F92-AF65C1AF692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0015" y="4618039"/>
            <a:ext cx="3287690" cy="2124186"/>
          </a:xfrm>
          <a:prstGeom prst="rect">
            <a:avLst/>
          </a:prstGeom>
          <a:noFill/>
        </p:spPr>
      </p:pic>
    </p:spTree>
    <p:extLst>
      <p:ext uri="{BB962C8B-B14F-4D97-AF65-F5344CB8AC3E}">
        <p14:creationId xmlns:p14="http://schemas.microsoft.com/office/powerpoint/2010/main" val="182405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D48AF81-3FAA-41EA-8AD1-8D53ACADFB90}"/>
              </a:ext>
            </a:extLst>
          </p:cNvPr>
          <p:cNvSpPr txBox="1">
            <a:spLocks/>
          </p:cNvSpPr>
          <p:nvPr/>
        </p:nvSpPr>
        <p:spPr>
          <a:xfrm>
            <a:off x="722968" y="1124744"/>
            <a:ext cx="7173232" cy="765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US" altLang="zh-CN" sz="3200" dirty="0">
                <a:solidFill>
                  <a:srgbClr val="002060"/>
                </a:solidFill>
                <a:latin typeface="Arial" panose="020B0604020202020204" pitchFamily="34" charset="0"/>
                <a:cs typeface="Arial" panose="020B0604020202020204" pitchFamily="34" charset="0"/>
              </a:rPr>
              <a:t>Synchrotron radiation</a:t>
            </a:r>
            <a:endParaRPr lang="zh-CN" altLang="en-US" sz="3200" dirty="0">
              <a:solidFill>
                <a:srgbClr val="002060"/>
              </a:solidFill>
              <a:latin typeface="Arial" panose="020B0604020202020204" pitchFamily="34" charset="0"/>
              <a:cs typeface="Arial" panose="020B0604020202020204" pitchFamily="34" charset="0"/>
            </a:endParaRPr>
          </a:p>
        </p:txBody>
      </p:sp>
      <p:graphicFrame>
        <p:nvGraphicFramePr>
          <p:cNvPr id="7" name="内容占位符 3">
            <a:extLst>
              <a:ext uri="{FF2B5EF4-FFF2-40B4-BE49-F238E27FC236}">
                <a16:creationId xmlns:a16="http://schemas.microsoft.com/office/drawing/2014/main" id="{F2809838-0B6F-425A-A9B6-19C4D8294056}"/>
              </a:ext>
            </a:extLst>
          </p:cNvPr>
          <p:cNvGraphicFramePr>
            <a:graphicFrameLocks/>
          </p:cNvGraphicFramePr>
          <p:nvPr>
            <p:extLst>
              <p:ext uri="{D42A27DB-BD31-4B8C-83A1-F6EECF244321}">
                <p14:modId xmlns:p14="http://schemas.microsoft.com/office/powerpoint/2010/main" val="2952300025"/>
              </p:ext>
            </p:extLst>
          </p:nvPr>
        </p:nvGraphicFramePr>
        <p:xfrm>
          <a:off x="623392" y="1893443"/>
          <a:ext cx="10729192" cy="4487882"/>
        </p:xfrm>
        <a:graphic>
          <a:graphicData uri="http://schemas.openxmlformats.org/drawingml/2006/table">
            <a:tbl>
              <a:tblPr firstRow="1" bandRow="1"/>
              <a:tblGrid>
                <a:gridCol w="2230960">
                  <a:extLst>
                    <a:ext uri="{9D8B030D-6E8A-4147-A177-3AD203B41FA5}">
                      <a16:colId xmlns:a16="http://schemas.microsoft.com/office/drawing/2014/main" val="1856930886"/>
                    </a:ext>
                  </a:extLst>
                </a:gridCol>
                <a:gridCol w="1050947">
                  <a:extLst>
                    <a:ext uri="{9D8B030D-6E8A-4147-A177-3AD203B41FA5}">
                      <a16:colId xmlns:a16="http://schemas.microsoft.com/office/drawing/2014/main" val="137130417"/>
                    </a:ext>
                  </a:extLst>
                </a:gridCol>
                <a:gridCol w="1954395">
                  <a:extLst>
                    <a:ext uri="{9D8B030D-6E8A-4147-A177-3AD203B41FA5}">
                      <a16:colId xmlns:a16="http://schemas.microsoft.com/office/drawing/2014/main" val="1412789722"/>
                    </a:ext>
                  </a:extLst>
                </a:gridCol>
                <a:gridCol w="967978">
                  <a:extLst>
                    <a:ext uri="{9D8B030D-6E8A-4147-A177-3AD203B41FA5}">
                      <a16:colId xmlns:a16="http://schemas.microsoft.com/office/drawing/2014/main" val="4205481339"/>
                    </a:ext>
                  </a:extLst>
                </a:gridCol>
                <a:gridCol w="1806893">
                  <a:extLst>
                    <a:ext uri="{9D8B030D-6E8A-4147-A177-3AD203B41FA5}">
                      <a16:colId xmlns:a16="http://schemas.microsoft.com/office/drawing/2014/main" val="1923305117"/>
                    </a:ext>
                  </a:extLst>
                </a:gridCol>
                <a:gridCol w="910784">
                  <a:extLst>
                    <a:ext uri="{9D8B030D-6E8A-4147-A177-3AD203B41FA5}">
                      <a16:colId xmlns:a16="http://schemas.microsoft.com/office/drawing/2014/main" val="4163525536"/>
                    </a:ext>
                  </a:extLst>
                </a:gridCol>
                <a:gridCol w="1807235">
                  <a:extLst>
                    <a:ext uri="{9D8B030D-6E8A-4147-A177-3AD203B41FA5}">
                      <a16:colId xmlns:a16="http://schemas.microsoft.com/office/drawing/2014/main" val="810914888"/>
                    </a:ext>
                  </a:extLst>
                </a:gridCol>
              </a:tblGrid>
              <a:tr h="379383">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Region</a:t>
                      </a:r>
                      <a:endParaRPr lang="zh-CN" altLang="en-US" sz="180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latin typeface="Arial" panose="020B0604020202020204" pitchFamily="34" charset="0"/>
                          <a:ea typeface="Arial Unicode MS" panose="020B0604020202020204" pitchFamily="34" charset="-122"/>
                          <a:cs typeface="Arial" panose="020B0604020202020204" pitchFamily="34" charset="0"/>
                        </a:rPr>
                        <a:t>ttbar</a:t>
                      </a: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solidFill>
                            <a:srgbClr val="C00000"/>
                          </a:solidFill>
                          <a:latin typeface="Arial" panose="020B0604020202020204" pitchFamily="34" charset="0"/>
                          <a:ea typeface="Arial Unicode MS" panose="020B0604020202020204" pitchFamily="34" charset="-122"/>
                          <a:cs typeface="Arial" panose="020B0604020202020204" pitchFamily="34" charset="0"/>
                        </a:rPr>
                        <a:t>Higgs</a:t>
                      </a:r>
                      <a:endParaRPr lang="zh-CN" altLang="en-US" sz="1800" b="1"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0" dirty="0">
                        <a:latin typeface="Arial" panose="020B0604020202020204" pitchFamily="34" charset="0"/>
                        <a:ea typeface="Arial Unicode MS" panose="020B0604020202020204" pitchFamily="34" charset="-122"/>
                        <a:cs typeface="Arial" panose="020B0604020202020204" pitchFamily="34" charset="0"/>
                      </a:endParaRPr>
                    </a:p>
                  </a:txBody>
                  <a:tcPr/>
                </a:tc>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800" b="1" dirty="0">
                          <a:latin typeface="Arial" panose="020B0604020202020204" pitchFamily="34" charset="0"/>
                          <a:ea typeface="Arial Unicode MS" panose="020B0604020202020204" pitchFamily="34" charset="-122"/>
                          <a:cs typeface="Arial" panose="020B0604020202020204" pitchFamily="34" charset="0"/>
                        </a:rPr>
                        <a:t>Z</a:t>
                      </a:r>
                      <a:endParaRPr lang="zh-CN" altLang="en-US" sz="1800" b="1"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zh-CN" altLang="en-US" sz="18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val="2553173019"/>
                  </a:ext>
                </a:extLst>
              </a:tr>
              <a:tr h="537459">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heat load</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average power density</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SR heat load</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SR average power density</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heat load</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SR average power density</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632407417"/>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0~780mm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24333021"/>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780mm~805mm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11.88W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132</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23.04W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256W/cm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11.8W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131.1</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70378466"/>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805mm~855mm</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27.53W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152.9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53.39W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296.6W/cm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27.4W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152.2</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99060840"/>
                  </a:ext>
                </a:extLst>
              </a:tr>
              <a:tr h="564387">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855mm~1.9m(Q1a</a:t>
                      </a:r>
                      <a:r>
                        <a:rPr lang="en-US" altLang="zh-CN" sz="1400" baseline="0" dirty="0">
                          <a:latin typeface="Arial" panose="020B0604020202020204" pitchFamily="34" charset="0"/>
                          <a:cs typeface="Arial" panose="020B0604020202020204" pitchFamily="34" charset="0"/>
                        </a:rPr>
                        <a:t> entrance</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2.22W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0.59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4.32W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1.15W/cm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2.2W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0.59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74469654"/>
                  </a:ext>
                </a:extLst>
              </a:tr>
              <a:tr h="537459">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Q1a</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1900-3110</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1210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1.69W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0.38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p>
                      <a:pPr algn="ct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3.28W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0.75W/cm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1.68W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0.38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36207545"/>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Q1a~Q1b</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3110-3190</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11.8W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40.97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22.92W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solidFill>
                            <a:srgbClr val="C00000"/>
                          </a:solidFill>
                          <a:latin typeface="Arial" panose="020B0604020202020204" pitchFamily="34" charset="0"/>
                          <a:cs typeface="Arial" panose="020B0604020202020204" pitchFamily="34" charset="0"/>
                        </a:rPr>
                        <a:t>79.58W/cm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b="0" dirty="0">
                          <a:latin typeface="Arial" panose="020B0604020202020204" pitchFamily="34" charset="0"/>
                          <a:ea typeface="Arial Unicode MS" panose="020B0604020202020204" pitchFamily="34" charset="-122"/>
                          <a:cs typeface="Arial" panose="020B0604020202020204" pitchFamily="34" charset="0"/>
                        </a:rPr>
                        <a:t>11.75W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40.8</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800816490"/>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Q1b</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3190-4400</a:t>
                      </a:r>
                      <a:r>
                        <a:rPr lang="zh-CN" altLang="en-US" sz="1400" dirty="0">
                          <a:latin typeface="Arial" panose="020B0604020202020204" pitchFamily="34" charset="0"/>
                          <a:cs typeface="Arial" panose="020B0604020202020204" pitchFamily="34" charset="0"/>
                        </a:rPr>
                        <a:t>）</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2.04W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0.47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3.96W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0.91W/cm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2.03W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0.47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57301732"/>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Q1b~Q2(4400-4700)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36.6W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33.9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71.04W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65.8W/cm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36.4W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33.7</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48258882"/>
                  </a:ext>
                </a:extLst>
              </a:tr>
              <a:tr h="35274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Q2(4700-6200)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3.74W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0.69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7.26W</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1.34W/cm</a:t>
                      </a:r>
                      <a:r>
                        <a:rPr lang="en-US" altLang="zh-CN" sz="1400" baseline="30000" dirty="0">
                          <a:solidFill>
                            <a:srgbClr val="C00000"/>
                          </a:solidFill>
                          <a:latin typeface="Arial" panose="020B0604020202020204" pitchFamily="34" charset="0"/>
                          <a:cs typeface="Arial" panose="020B0604020202020204" pitchFamily="34" charset="0"/>
                        </a:rPr>
                        <a:t>2</a:t>
                      </a:r>
                      <a:endParaRPr lang="zh-CN" altLang="en-US" sz="1400" b="0"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3.72W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Arial" panose="020B0604020202020204" pitchFamily="34" charset="0"/>
                          <a:ea typeface="Arial Unicode MS" panose="020B0604020202020204" pitchFamily="34" charset="-122"/>
                          <a:cs typeface="Arial" panose="020B0604020202020204" pitchFamily="34" charset="0"/>
                        </a:rPr>
                        <a:t>0.69</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44799934"/>
                  </a:ext>
                </a:extLst>
              </a:tr>
            </a:tbl>
          </a:graphicData>
        </a:graphic>
      </p:graphicFrame>
      <p:sp>
        <p:nvSpPr>
          <p:cNvPr id="2" name="文本框 1">
            <a:extLst>
              <a:ext uri="{FF2B5EF4-FFF2-40B4-BE49-F238E27FC236}">
                <a16:creationId xmlns:a16="http://schemas.microsoft.com/office/drawing/2014/main" id="{7B0AAD79-0591-44D4-886D-D037E0C2B319}"/>
              </a:ext>
            </a:extLst>
          </p:cNvPr>
          <p:cNvSpPr txBox="1"/>
          <p:nvPr/>
        </p:nvSpPr>
        <p:spPr>
          <a:xfrm>
            <a:off x="623392" y="386450"/>
            <a:ext cx="10871922" cy="646331"/>
          </a:xfrm>
          <a:prstGeom prst="rect">
            <a:avLst/>
          </a:prstGeom>
          <a:noFill/>
        </p:spPr>
        <p:txBody>
          <a:bodyPr wrap="square" rtlCol="0">
            <a:spAutoFit/>
          </a:bodyPr>
          <a:lstStyle/>
          <a:p>
            <a:r>
              <a:rPr lang="en-US" altLang="zh-CN" sz="3600" dirty="0">
                <a:latin typeface="Arial" panose="020B0604020202020204" pitchFamily="34" charset="0"/>
                <a:cs typeface="Arial" panose="020B0604020202020204" pitchFamily="34" charset="0"/>
              </a:rPr>
              <a:t>Thermal analyses – Synchrotron radiation</a:t>
            </a:r>
            <a:endParaRPr lang="zh-CN"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131499"/>
      </p:ext>
    </p:extLst>
  </p:cSld>
  <p:clrMapOvr>
    <a:masterClrMapping/>
  </p:clrMapOvr>
  <mc:AlternateContent xmlns:mc="http://schemas.openxmlformats.org/markup-compatibility/2006" xmlns:p14="http://schemas.microsoft.com/office/powerpoint/2010/main">
    <mc:Choice Requires="p14">
      <p:transition p14:dur="0" advTm="77090"/>
    </mc:Choice>
    <mc:Fallback xmlns="">
      <p:transition advTm="770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776012" y="994472"/>
            <a:ext cx="8992396" cy="778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US" altLang="zh-CN" sz="2800" dirty="0">
                <a:solidFill>
                  <a:srgbClr val="002060"/>
                </a:solidFill>
                <a:latin typeface="Arial" panose="020B0604020202020204" pitchFamily="34" charset="0"/>
                <a:cs typeface="Arial" panose="020B0604020202020204" pitchFamily="34" charset="0"/>
              </a:rPr>
              <a:t>HOM &amp; Resistance wall</a:t>
            </a:r>
            <a:endParaRPr lang="zh-CN" altLang="en-US" sz="2800" dirty="0">
              <a:solidFill>
                <a:srgbClr val="002060"/>
              </a:solidFill>
              <a:latin typeface="Arial" panose="020B0604020202020204" pitchFamily="34" charset="0"/>
              <a:cs typeface="Arial" panose="020B0604020202020204" pitchFamily="34"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460832088"/>
              </p:ext>
            </p:extLst>
          </p:nvPr>
        </p:nvGraphicFramePr>
        <p:xfrm>
          <a:off x="623393" y="1772817"/>
          <a:ext cx="10965227" cy="4165848"/>
        </p:xfrm>
        <a:graphic>
          <a:graphicData uri="http://schemas.openxmlformats.org/drawingml/2006/table">
            <a:tbl>
              <a:tblPr firstRow="1" bandRow="1"/>
              <a:tblGrid>
                <a:gridCol w="2087301">
                  <a:extLst>
                    <a:ext uri="{9D8B030D-6E8A-4147-A177-3AD203B41FA5}">
                      <a16:colId xmlns:a16="http://schemas.microsoft.com/office/drawing/2014/main" val="20000"/>
                    </a:ext>
                  </a:extLst>
                </a:gridCol>
                <a:gridCol w="1209434">
                  <a:extLst>
                    <a:ext uri="{9D8B030D-6E8A-4147-A177-3AD203B41FA5}">
                      <a16:colId xmlns:a16="http://schemas.microsoft.com/office/drawing/2014/main" val="20001"/>
                    </a:ext>
                  </a:extLst>
                </a:gridCol>
                <a:gridCol w="1003354">
                  <a:extLst>
                    <a:ext uri="{9D8B030D-6E8A-4147-A177-3AD203B41FA5}">
                      <a16:colId xmlns:a16="http://schemas.microsoft.com/office/drawing/2014/main" val="20002"/>
                    </a:ext>
                  </a:extLst>
                </a:gridCol>
                <a:gridCol w="931686">
                  <a:extLst>
                    <a:ext uri="{9D8B030D-6E8A-4147-A177-3AD203B41FA5}">
                      <a16:colId xmlns:a16="http://schemas.microsoft.com/office/drawing/2014/main" val="20003"/>
                    </a:ext>
                  </a:extLst>
                </a:gridCol>
                <a:gridCol w="1433363">
                  <a:extLst>
                    <a:ext uri="{9D8B030D-6E8A-4147-A177-3AD203B41FA5}">
                      <a16:colId xmlns:a16="http://schemas.microsoft.com/office/drawing/2014/main" val="20004"/>
                    </a:ext>
                  </a:extLst>
                </a:gridCol>
                <a:gridCol w="1476543">
                  <a:extLst>
                    <a:ext uri="{9D8B030D-6E8A-4147-A177-3AD203B41FA5}">
                      <a16:colId xmlns:a16="http://schemas.microsoft.com/office/drawing/2014/main" val="20005"/>
                    </a:ext>
                  </a:extLst>
                </a:gridCol>
                <a:gridCol w="1421564">
                  <a:extLst>
                    <a:ext uri="{9D8B030D-6E8A-4147-A177-3AD203B41FA5}">
                      <a16:colId xmlns:a16="http://schemas.microsoft.com/office/drawing/2014/main" val="20006"/>
                    </a:ext>
                  </a:extLst>
                </a:gridCol>
                <a:gridCol w="1401982">
                  <a:extLst>
                    <a:ext uri="{9D8B030D-6E8A-4147-A177-3AD203B41FA5}">
                      <a16:colId xmlns:a16="http://schemas.microsoft.com/office/drawing/2014/main" val="20007"/>
                    </a:ext>
                  </a:extLst>
                </a:gridCol>
              </a:tblGrid>
              <a:tr h="698125">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l" defTabSz="914400" rtl="0" eaLnBrk="1" latinLnBrk="0" hangingPunct="1"/>
                      <a:r>
                        <a:rPr lang="en-US" altLang="zh-CN" sz="1400" kern="1200" dirty="0">
                          <a:latin typeface="Arial" panose="020B0604020202020204" pitchFamily="34" charset="0"/>
                          <a:cs typeface="Arial" panose="020B0604020202020204" pitchFamily="34" charset="0"/>
                        </a:rPr>
                        <a:t>Position</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ctr" defTabSz="914400" rtl="0" eaLnBrk="1" latinLnBrk="0" hangingPunct="1"/>
                      <a:r>
                        <a:rPr lang="en-US" altLang="zh-CN" sz="1400" kern="1200" dirty="0">
                          <a:latin typeface="Arial" panose="020B0604020202020204" pitchFamily="34" charset="0"/>
                          <a:cs typeface="Arial" panose="020B0604020202020204" pitchFamily="34" charset="0"/>
                        </a:rPr>
                        <a:t>Position</a:t>
                      </a:r>
                    </a:p>
                    <a:p>
                      <a:pPr marL="0" algn="ctr" defTabSz="914400" rtl="0" eaLnBrk="1" latinLnBrk="0" hangingPunct="1"/>
                      <a:r>
                        <a:rPr lang="en-US" altLang="zh-CN" sz="1400" kern="1200" dirty="0">
                          <a:latin typeface="Arial" panose="020B0604020202020204" pitchFamily="34" charset="0"/>
                          <a:cs typeface="Arial" panose="020B0604020202020204" pitchFamily="34" charset="0"/>
                        </a:rPr>
                        <a:t>Start-end</a:t>
                      </a:r>
                      <a:r>
                        <a:rPr lang="zh-CN" altLang="en-US" sz="1400" kern="1200" dirty="0">
                          <a:latin typeface="Arial" panose="020B0604020202020204" pitchFamily="34" charset="0"/>
                          <a:cs typeface="Arial" panose="020B0604020202020204" pitchFamily="34" charset="0"/>
                        </a:rPr>
                        <a:t>（</a:t>
                      </a:r>
                      <a:r>
                        <a:rPr lang="en-US" altLang="zh-CN" sz="1400" kern="1200" dirty="0">
                          <a:latin typeface="Arial" panose="020B0604020202020204" pitchFamily="34" charset="0"/>
                          <a:cs typeface="Arial" panose="020B0604020202020204" pitchFamily="34" charset="0"/>
                        </a:rPr>
                        <a:t>mm</a:t>
                      </a:r>
                      <a:r>
                        <a:rPr lang="zh-CN" altLang="en-US" sz="1400" kern="1200" dirty="0">
                          <a:latin typeface="Arial" panose="020B0604020202020204" pitchFamily="34" charset="0"/>
                          <a:cs typeface="Arial" panose="020B0604020202020204" pitchFamily="34" charset="0"/>
                        </a:rPr>
                        <a:t>）</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ctr" defTabSz="914400" rtl="0" eaLnBrk="1" latinLnBrk="0" hangingPunct="1"/>
                      <a:r>
                        <a:rPr lang="en-US" altLang="zh-CN" sz="1400" kern="1200" dirty="0">
                          <a:latin typeface="Arial" panose="020B0604020202020204" pitchFamily="34" charset="0"/>
                          <a:cs typeface="Arial" panose="020B0604020202020204" pitchFamily="34" charset="0"/>
                        </a:rPr>
                        <a:t>material</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algn="ctr" defTabSz="914400" rtl="0" eaLnBrk="1" latinLnBrk="0" hangingPunct="1"/>
                      <a:r>
                        <a:rPr lang="en-US" altLang="zh-CN" sz="1400" kern="1200" dirty="0">
                          <a:latin typeface="Arial" panose="020B0604020202020204" pitchFamily="34" charset="0"/>
                          <a:cs typeface="Arial" panose="020B0604020202020204" pitchFamily="34" charset="0"/>
                        </a:rPr>
                        <a:t>Length</a:t>
                      </a:r>
                    </a:p>
                    <a:p>
                      <a:pPr marL="0" algn="ctr" defTabSz="914400" rtl="0" eaLnBrk="1" latinLnBrk="0" hangingPunct="1"/>
                      <a:r>
                        <a:rPr lang="en-US" altLang="zh-CN" sz="1400" kern="1200" dirty="0">
                          <a:latin typeface="Arial" panose="020B0604020202020204" pitchFamily="34" charset="0"/>
                          <a:cs typeface="Arial" panose="020B0604020202020204" pitchFamily="34" charset="0"/>
                        </a:rPr>
                        <a:t>(mm)</a:t>
                      </a:r>
                      <a:endParaRPr lang="zh-CN" altLang="en-US" sz="1400" b="1" kern="1200" dirty="0">
                        <a:solidFill>
                          <a:schemeClr val="lt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Higgs(w)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C00000"/>
                          </a:solidFill>
                          <a:latin typeface="Arial" panose="020B0604020202020204" pitchFamily="34" charset="0"/>
                          <a:cs typeface="Arial" panose="020B0604020202020204" pitchFamily="34" charset="0"/>
                        </a:rPr>
                        <a:t> &amp; (w/cm</a:t>
                      </a:r>
                      <a:r>
                        <a:rPr lang="en-US" altLang="zh-CN" sz="1400" baseline="30000" dirty="0">
                          <a:solidFill>
                            <a:srgbClr val="C00000"/>
                          </a:solidFill>
                          <a:latin typeface="Arial" panose="020B0604020202020204" pitchFamily="34" charset="0"/>
                          <a:cs typeface="Arial" panose="020B0604020202020204" pitchFamily="34" charset="0"/>
                        </a:rPr>
                        <a:t>2</a:t>
                      </a:r>
                      <a:r>
                        <a:rPr lang="en-US" altLang="zh-CN" sz="1400" dirty="0">
                          <a:solidFill>
                            <a:srgbClr val="C00000"/>
                          </a:solidFill>
                          <a:latin typeface="Arial" panose="020B0604020202020204" pitchFamily="34" charset="0"/>
                          <a:cs typeface="Arial" panose="020B0604020202020204" pitchFamily="34" charset="0"/>
                        </a:rPr>
                        <a:t>)</a:t>
                      </a:r>
                      <a:endParaRPr lang="zh-CN" altLang="en-US" sz="1400" dirty="0">
                        <a:solidFill>
                          <a:srgbClr val="C00000"/>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W (w)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 &amp; (w/cm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1400" dirty="0">
                          <a:latin typeface="Arial" panose="020B0604020202020204" pitchFamily="34" charset="0"/>
                          <a:cs typeface="Arial" panose="020B0604020202020204" pitchFamily="34" charset="0"/>
                        </a:rPr>
                        <a:t>Z(w)</a:t>
                      </a:r>
                    </a:p>
                    <a:p>
                      <a:pPr algn="ctr"/>
                      <a:r>
                        <a:rPr lang="en-US" altLang="zh-CN" sz="1400" dirty="0">
                          <a:latin typeface="Arial" panose="020B0604020202020204" pitchFamily="34" charset="0"/>
                          <a:cs typeface="Arial" panose="020B0604020202020204" pitchFamily="34" charset="0"/>
                        </a:rPr>
                        <a:t> &amp; (w/cm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b="1"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dirty="0" err="1">
                          <a:effectLst/>
                          <a:latin typeface="Arial" panose="020B0604020202020204" pitchFamily="34" charset="0"/>
                          <a:cs typeface="Arial" panose="020B0604020202020204" pitchFamily="34" charset="0"/>
                        </a:rPr>
                        <a:t>ttbar</a:t>
                      </a:r>
                      <a:r>
                        <a:rPr lang="zh-CN" altLang="en-US" sz="1400" u="none" strike="noStrike" dirty="0">
                          <a:effectLst/>
                          <a:latin typeface="Arial" panose="020B0604020202020204" pitchFamily="34" charset="0"/>
                          <a:cs typeface="Arial" panose="020B0604020202020204" pitchFamily="34" charset="0"/>
                        </a:rPr>
                        <a:t>（</a:t>
                      </a:r>
                      <a:r>
                        <a:rPr lang="en-US" altLang="zh-CN" sz="1400" u="none" strike="noStrike" dirty="0">
                          <a:effectLst/>
                          <a:latin typeface="Arial" panose="020B0604020202020204" pitchFamily="34" charset="0"/>
                          <a:cs typeface="Arial" panose="020B0604020202020204" pitchFamily="34" charset="0"/>
                        </a:rPr>
                        <a:t>w</a:t>
                      </a:r>
                      <a:r>
                        <a:rPr lang="zh-CN" altLang="en-US" sz="1400" u="none" strike="noStrike" dirty="0">
                          <a:effectLst/>
                          <a:latin typeface="Arial" panose="020B0604020202020204" pitchFamily="34" charset="0"/>
                          <a:cs typeface="Arial" panose="020B0604020202020204" pitchFamily="34" charset="0"/>
                        </a:rPr>
                        <a:t>）</a:t>
                      </a:r>
                      <a:endParaRPr lang="en-US" altLang="zh-CN" sz="1400" u="none" strike="noStrike"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dirty="0">
                          <a:effectLst/>
                          <a:latin typeface="Arial" panose="020B0604020202020204" pitchFamily="34" charset="0"/>
                          <a:cs typeface="Arial" panose="020B0604020202020204" pitchFamily="34" charset="0"/>
                        </a:rPr>
                        <a:t>&amp; </a:t>
                      </a:r>
                      <a:r>
                        <a:rPr lang="en-US" altLang="zh-CN" sz="1400" dirty="0">
                          <a:latin typeface="Arial" panose="020B0604020202020204" pitchFamily="34" charset="0"/>
                          <a:cs typeface="Arial" panose="020B0604020202020204" pitchFamily="34" charset="0"/>
                        </a:rPr>
                        <a:t>(w/cm</a:t>
                      </a:r>
                      <a:r>
                        <a:rPr lang="en-US" altLang="zh-CN" sz="1400" baseline="30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9088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 pipe (w) </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0-110</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110</a:t>
                      </a:r>
                      <a:endParaRPr lang="zh-CN" altLang="en-US" sz="1400"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1.46 &amp; 0.021</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7.230 &amp; 0.105</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71.558 &amp; 1.35</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0.401 &amp; 0.005</a:t>
                      </a:r>
                    </a:p>
                  </a:txBody>
                  <a:tcPr marL="9053" marR="9053" marT="905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Be</a:t>
                      </a:r>
                      <a:r>
                        <a:rPr lang="en-US" altLang="zh-CN" sz="1400" baseline="0" dirty="0">
                          <a:latin typeface="Arial" panose="020B0604020202020204" pitchFamily="34" charset="0"/>
                          <a:cs typeface="Arial" panose="020B0604020202020204" pitchFamily="34" charset="0"/>
                        </a:rPr>
                        <a:t> pipe transition(w)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110-180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cs typeface="Arial" panose="020B0604020202020204" pitchFamily="34" charset="0"/>
                        </a:rPr>
                        <a:t>70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0.45 &amp; 0.01</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2.173 &amp; 0.049</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C00000"/>
                          </a:solidFill>
                          <a:latin typeface="Arial" panose="020B0604020202020204" pitchFamily="34" charset="0"/>
                          <a:ea typeface="+mn-ea"/>
                          <a:cs typeface="Arial" panose="020B0604020202020204" pitchFamily="34" charset="0"/>
                        </a:rPr>
                        <a:t>21.574 &amp; 0.491</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0.127 &amp; 0.007</a:t>
                      </a: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Transition pipe (w)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180-655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475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latin typeface="Arial" panose="020B0604020202020204" pitchFamily="34" charset="0"/>
                          <a:cs typeface="Arial" panose="020B0604020202020204" pitchFamily="34" charset="0"/>
                        </a:rPr>
                        <a:t>6.99 &amp; 0.017</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34.48 &amp; 0.085</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341.562 &amp; 0.83</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1.958 &amp; 0.005</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29088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Transition </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w</a:t>
                      </a:r>
                      <a:r>
                        <a:rPr lang="zh-CN" altLang="en-US"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655-700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45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latin typeface="Arial" panose="020B0604020202020204" pitchFamily="34" charset="0"/>
                          <a:cs typeface="Arial" panose="020B0604020202020204" pitchFamily="34" charset="0"/>
                        </a:rPr>
                        <a:t>0.62 &amp; 0.015</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2.95 &amp; 0.071</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29.28 &amp; 0.701</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0.172 &amp; 0.004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RVC  bellow</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w</a:t>
                      </a:r>
                      <a:r>
                        <a:rPr lang="zh-CN" altLang="en-US"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700-780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80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tx1"/>
                          </a:solidFill>
                          <a:latin typeface="Arial" panose="020B0604020202020204" pitchFamily="34" charset="0"/>
                          <a:cs typeface="Arial" panose="020B0604020202020204" pitchFamily="34" charset="0"/>
                        </a:rPr>
                        <a:t>0.52 &amp; 0.007</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2.532 &amp; 0.034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25.002 &amp; 0.337</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0.14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8503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latin typeface="Arial" panose="020B0604020202020204" pitchFamily="34" charset="0"/>
                          <a:cs typeface="Arial" panose="020B0604020202020204" pitchFamily="34" charset="0"/>
                        </a:rPr>
                        <a:t>Transition on Y-crotch</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780-805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0.16 &amp; 0.007</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0.785 &amp; 0.032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7.822 &amp; 0.316</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0.05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41603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Y- crotch (w)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805-855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50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0.33 &amp; 0.005</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1.572 &amp; 0.024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15.626 &amp; 0.241</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0.091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29088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Quadrupole pipe(w)</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855-1100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Cu</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245</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1.58 &amp; 0.005</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7.735 &amp; 0.024</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75.594&amp; 0.24</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0.434 &amp; 0.002</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370761">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Total</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0-1100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1100</a:t>
                      </a:r>
                      <a:endParaRPr lang="zh-CN" altLang="en-US" sz="1400" b="0" dirty="0">
                        <a:solidFill>
                          <a:schemeClr val="tx1"/>
                        </a:solidFill>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rgbClr val="C00000"/>
                          </a:solidFill>
                          <a:latin typeface="Arial" panose="020B0604020202020204" pitchFamily="34" charset="0"/>
                          <a:cs typeface="Arial" panose="020B0604020202020204" pitchFamily="34" charset="0"/>
                        </a:rPr>
                        <a:t>12.0 &amp;0.011</a:t>
                      </a:r>
                      <a:endParaRPr lang="en-US" altLang="zh-CN" sz="1400" b="0" kern="1200" dirty="0">
                        <a:solidFill>
                          <a:srgbClr val="C00000"/>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58.594 &amp;0.056</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580.46  &amp; 0.56 </a:t>
                      </a:r>
                      <a:endParaRPr lang="en-US" altLang="zh-CN" sz="14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cs typeface="Arial" panose="020B0604020202020204" pitchFamily="34" charset="0"/>
                        </a:rPr>
                        <a:t>3.331 &amp; 0.003</a:t>
                      </a:r>
                      <a:endParaRPr lang="en-US" altLang="zh-CN" sz="14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bl>
          </a:graphicData>
        </a:graphic>
      </p:graphicFrame>
      <p:sp>
        <p:nvSpPr>
          <p:cNvPr id="7" name="文本框 6">
            <a:extLst>
              <a:ext uri="{FF2B5EF4-FFF2-40B4-BE49-F238E27FC236}">
                <a16:creationId xmlns:a16="http://schemas.microsoft.com/office/drawing/2014/main" id="{556967A6-8EFC-4E29-ABCD-B053313ED5A5}"/>
              </a:ext>
            </a:extLst>
          </p:cNvPr>
          <p:cNvSpPr txBox="1"/>
          <p:nvPr/>
        </p:nvSpPr>
        <p:spPr>
          <a:xfrm>
            <a:off x="623392" y="290343"/>
            <a:ext cx="11178073" cy="646331"/>
          </a:xfrm>
          <a:prstGeom prst="rect">
            <a:avLst/>
          </a:prstGeom>
          <a:noFill/>
        </p:spPr>
        <p:txBody>
          <a:bodyPr wrap="square">
            <a:spAutoFit/>
          </a:bodyPr>
          <a:lstStyle/>
          <a:p>
            <a:r>
              <a:rPr lang="en-US" altLang="zh-CN" sz="3600" dirty="0">
                <a:latin typeface="Arial" panose="020B0604020202020204" pitchFamily="34" charset="0"/>
                <a:cs typeface="Arial" panose="020B0604020202020204" pitchFamily="34" charset="0"/>
              </a:rPr>
              <a:t>Thermal analyses – HOM &amp; Resistance wall</a:t>
            </a:r>
            <a:endParaRPr lang="zh-CN" altLang="en-US" sz="36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DD3A6C08-4A45-486D-A15B-0C2F83BAB687}"/>
              </a:ext>
            </a:extLst>
          </p:cNvPr>
          <p:cNvSpPr txBox="1"/>
          <p:nvPr/>
        </p:nvSpPr>
        <p:spPr>
          <a:xfrm>
            <a:off x="836239" y="6104389"/>
            <a:ext cx="10965226" cy="646331"/>
          </a:xfrm>
          <a:prstGeom prst="rect">
            <a:avLst/>
          </a:prstGeom>
          <a:noFill/>
        </p:spPr>
        <p:txBody>
          <a:bodyPr wrap="square">
            <a:spAutoFit/>
          </a:bodyPr>
          <a:lstStyle/>
          <a:p>
            <a:r>
              <a:rPr lang="en-US" altLang="zh-CN" sz="1800" i="1" dirty="0">
                <a:solidFill>
                  <a:srgbClr val="FF0000"/>
                </a:solidFill>
                <a:latin typeface="Arial" panose="020B0604020202020204" pitchFamily="34" charset="0"/>
                <a:cs typeface="Arial" panose="020B0604020202020204" pitchFamily="34" charset="0"/>
              </a:rPr>
              <a:t>IARC report Q&amp;A: </a:t>
            </a:r>
            <a:r>
              <a:rPr lang="en-US" altLang="zh-CN" sz="1800" i="1" dirty="0">
                <a:latin typeface="Arial" panose="020B0604020202020204" pitchFamily="34" charset="0"/>
                <a:cs typeface="Arial" panose="020B0604020202020204" pitchFamily="34" charset="0"/>
              </a:rPr>
              <a:t>Carry out a full study, at the highest expected luminosity and current at the Z, of the total heat load close (</a:t>
            </a:r>
            <a:r>
              <a:rPr lang="zh-CN" altLang="zh-CN" sz="1800" i="1" dirty="0">
                <a:latin typeface="Arial" panose="020B0604020202020204" pitchFamily="34" charset="0"/>
                <a:cs typeface="Arial" panose="020B0604020202020204" pitchFamily="34" charset="0"/>
              </a:rPr>
              <a:t>±</a:t>
            </a:r>
            <a:r>
              <a:rPr lang="en-US" altLang="zh-CN" sz="1800" i="1" dirty="0">
                <a:latin typeface="Arial" panose="020B0604020202020204" pitchFamily="34" charset="0"/>
                <a:cs typeface="Arial" panose="020B0604020202020204" pitchFamily="34" charset="0"/>
              </a:rPr>
              <a:t>1m) to the IP</a:t>
            </a:r>
            <a:endParaRPr lang="zh-CN" altLang="en-US" i="1" dirty="0"/>
          </a:p>
        </p:txBody>
      </p:sp>
    </p:spTree>
    <p:extLst>
      <p:ext uri="{BB962C8B-B14F-4D97-AF65-F5344CB8AC3E}">
        <p14:creationId xmlns:p14="http://schemas.microsoft.com/office/powerpoint/2010/main" val="1812829860"/>
      </p:ext>
    </p:extLst>
  </p:cSld>
  <p:clrMapOvr>
    <a:masterClrMapping/>
  </p:clrMapOvr>
  <mc:AlternateContent xmlns:mc="http://schemas.openxmlformats.org/markup-compatibility/2006" xmlns:p14="http://schemas.microsoft.com/office/powerpoint/2010/main">
    <mc:Choice Requires="p14">
      <p:transition p14:dur="0" advTm="77090"/>
    </mc:Choice>
    <mc:Fallback xmlns="">
      <p:transition advTm="770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F0D0D82-E7AD-49BF-8BAA-E48975D0773A}"/>
              </a:ext>
            </a:extLst>
          </p:cNvPr>
          <p:cNvSpPr>
            <a:spLocks noGrp="1"/>
          </p:cNvSpPr>
          <p:nvPr>
            <p:ph type="title"/>
          </p:nvPr>
        </p:nvSpPr>
        <p:spPr>
          <a:xfrm>
            <a:off x="500848" y="-2408"/>
            <a:ext cx="10515600" cy="1325563"/>
          </a:xfrm>
        </p:spPr>
        <p:txBody>
          <a:bodyPr>
            <a:normAutofit/>
          </a:bodyPr>
          <a:lstStyle/>
          <a:p>
            <a:r>
              <a:rPr lang="en-US" altLang="zh-CN" sz="3600" dirty="0">
                <a:latin typeface="Arial" panose="020B0604020202020204" pitchFamily="34" charset="0"/>
                <a:cs typeface="Arial" panose="020B0604020202020204" pitchFamily="34" charset="0"/>
              </a:rPr>
              <a:t>Thermal analyses of IR beam pipe</a:t>
            </a:r>
            <a:endParaRPr lang="en-US" sz="3600" dirty="0">
              <a:latin typeface="Arial" panose="020B0604020202020204" pitchFamily="34" charset="0"/>
              <a:cs typeface="Arial" panose="020B0604020202020204" pitchFamily="34" charset="0"/>
            </a:endParaRPr>
          </a:p>
        </p:txBody>
      </p:sp>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pPr/>
              <a:t>14</a:t>
            </a:fld>
            <a:endParaRPr lang="zh-CN" altLang="en-US"/>
          </a:p>
        </p:txBody>
      </p:sp>
      <p:sp>
        <p:nvSpPr>
          <p:cNvPr id="48" name="内容占位符 1">
            <a:extLst>
              <a:ext uri="{FF2B5EF4-FFF2-40B4-BE49-F238E27FC236}">
                <a16:creationId xmlns:a16="http://schemas.microsoft.com/office/drawing/2014/main" id="{B565458D-7F0E-45EA-8866-F70E16B4699A}"/>
              </a:ext>
            </a:extLst>
          </p:cNvPr>
          <p:cNvSpPr txBox="1">
            <a:spLocks/>
          </p:cNvSpPr>
          <p:nvPr/>
        </p:nvSpPr>
        <p:spPr>
          <a:xfrm>
            <a:off x="609599" y="1285861"/>
            <a:ext cx="10820437" cy="197225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2060"/>
              </a:buClr>
              <a:buSzPct val="100000"/>
              <a:buFont typeface="Wingdings" panose="05000000000000000000" pitchFamily="2" charset="2"/>
              <a:buChar char="Ø"/>
            </a:pPr>
            <a:r>
              <a:rPr lang="en-US" altLang="zh-CN" sz="2400" dirty="0"/>
              <a:t>Thermal analyses of beam pipe at cryostat @Higgs, 30MW</a:t>
            </a:r>
          </a:p>
          <a:p>
            <a:pPr lvl="1"/>
            <a:r>
              <a:rPr lang="en-US" altLang="zh-CN" sz="2000" dirty="0"/>
              <a:t>Total SR power: 189W</a:t>
            </a:r>
          </a:p>
          <a:p>
            <a:pPr lvl="1"/>
            <a:r>
              <a:rPr lang="en-US" altLang="zh-CN" sz="2000" dirty="0"/>
              <a:t>Total HOM power: 12W</a:t>
            </a:r>
          </a:p>
        </p:txBody>
      </p:sp>
      <p:pic>
        <p:nvPicPr>
          <p:cNvPr id="50" name="图片 49">
            <a:extLst>
              <a:ext uri="{FF2B5EF4-FFF2-40B4-BE49-F238E27FC236}">
                <a16:creationId xmlns:a16="http://schemas.microsoft.com/office/drawing/2014/main" id="{6BCC1085-D472-456A-85A9-580ED8F05B5D}"/>
              </a:ext>
            </a:extLst>
          </p:cNvPr>
          <p:cNvPicPr>
            <a:picLocks noChangeAspect="1"/>
          </p:cNvPicPr>
          <p:nvPr/>
        </p:nvPicPr>
        <p:blipFill>
          <a:blip r:embed="rId2"/>
          <a:stretch>
            <a:fillRect/>
          </a:stretch>
        </p:blipFill>
        <p:spPr>
          <a:xfrm>
            <a:off x="4727848" y="1547922"/>
            <a:ext cx="7200000" cy="3087761"/>
          </a:xfrm>
          <a:prstGeom prst="rect">
            <a:avLst/>
          </a:prstGeom>
        </p:spPr>
      </p:pic>
      <p:pic>
        <p:nvPicPr>
          <p:cNvPr id="51" name="图片 50">
            <a:extLst>
              <a:ext uri="{FF2B5EF4-FFF2-40B4-BE49-F238E27FC236}">
                <a16:creationId xmlns:a16="http://schemas.microsoft.com/office/drawing/2014/main" id="{9D3BDC45-FD66-49E2-B10C-CEA1B3D12C84}"/>
              </a:ext>
            </a:extLst>
          </p:cNvPr>
          <p:cNvPicPr>
            <a:picLocks noChangeAspect="1"/>
          </p:cNvPicPr>
          <p:nvPr/>
        </p:nvPicPr>
        <p:blipFill>
          <a:blip r:embed="rId3"/>
          <a:stretch>
            <a:fillRect/>
          </a:stretch>
        </p:blipFill>
        <p:spPr>
          <a:xfrm>
            <a:off x="4992000" y="4568876"/>
            <a:ext cx="7200000" cy="2289124"/>
          </a:xfrm>
          <a:prstGeom prst="rect">
            <a:avLst/>
          </a:prstGeom>
        </p:spPr>
      </p:pic>
      <p:sp>
        <p:nvSpPr>
          <p:cNvPr id="52" name="内容占位符 1">
            <a:extLst>
              <a:ext uri="{FF2B5EF4-FFF2-40B4-BE49-F238E27FC236}">
                <a16:creationId xmlns:a16="http://schemas.microsoft.com/office/drawing/2014/main" id="{FDF8CCD7-A6A0-4C01-BFE8-AC85E5252963}"/>
              </a:ext>
            </a:extLst>
          </p:cNvPr>
          <p:cNvSpPr txBox="1">
            <a:spLocks/>
          </p:cNvSpPr>
          <p:nvPr/>
        </p:nvSpPr>
        <p:spPr>
          <a:xfrm>
            <a:off x="609599" y="2744244"/>
            <a:ext cx="4550298" cy="197225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sz="2000" dirty="0"/>
          </a:p>
        </p:txBody>
      </p:sp>
      <p:sp>
        <p:nvSpPr>
          <p:cNvPr id="53" name="内容占位符 1">
            <a:extLst>
              <a:ext uri="{FF2B5EF4-FFF2-40B4-BE49-F238E27FC236}">
                <a16:creationId xmlns:a16="http://schemas.microsoft.com/office/drawing/2014/main" id="{6F97D9CC-14F5-492B-8748-6F04C37254B5}"/>
              </a:ext>
            </a:extLst>
          </p:cNvPr>
          <p:cNvSpPr txBox="1">
            <a:spLocks/>
          </p:cNvSpPr>
          <p:nvPr/>
        </p:nvSpPr>
        <p:spPr>
          <a:xfrm>
            <a:off x="605001" y="2641318"/>
            <a:ext cx="4338871" cy="3884026"/>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zh-CN" sz="2000" dirty="0"/>
              <a:t>Cooling water temperature: 16 </a:t>
            </a:r>
            <a:r>
              <a:rPr lang="zh-CN" altLang="en-US" sz="2000" dirty="0"/>
              <a:t>℃ </a:t>
            </a:r>
            <a:r>
              <a:rPr lang="en-US" altLang="zh-CN" sz="2000" dirty="0"/>
              <a:t>(289K)</a:t>
            </a:r>
          </a:p>
          <a:p>
            <a:pPr lvl="1"/>
            <a:r>
              <a:rPr lang="en-US" altLang="zh-CN" sz="2000" dirty="0"/>
              <a:t>Maximum temperature on beam pipe:  40 </a:t>
            </a:r>
            <a:r>
              <a:rPr lang="zh-CN" altLang="en-US" sz="2000" dirty="0"/>
              <a:t>℃ </a:t>
            </a:r>
            <a:r>
              <a:rPr lang="en-US" altLang="zh-CN" sz="2000" dirty="0"/>
              <a:t>(313K)</a:t>
            </a:r>
          </a:p>
          <a:p>
            <a:pPr>
              <a:buClr>
                <a:srgbClr val="002060"/>
              </a:buClr>
              <a:buSzPct val="100000"/>
              <a:buFont typeface="Wingdings" panose="05000000000000000000" pitchFamily="2" charset="2"/>
              <a:buChar char="Ø"/>
            </a:pPr>
            <a:r>
              <a:rPr lang="en-US" altLang="zh-CN" sz="2400" dirty="0"/>
              <a:t>The detailed structure design including the space arrangement is under-going.</a:t>
            </a:r>
          </a:p>
        </p:txBody>
      </p:sp>
      <p:sp>
        <p:nvSpPr>
          <p:cNvPr id="10" name="文本框 9">
            <a:extLst>
              <a:ext uri="{FF2B5EF4-FFF2-40B4-BE49-F238E27FC236}">
                <a16:creationId xmlns:a16="http://schemas.microsoft.com/office/drawing/2014/main" id="{C2E16C5D-7684-40DA-98CD-414B2F900787}"/>
              </a:ext>
            </a:extLst>
          </p:cNvPr>
          <p:cNvSpPr txBox="1"/>
          <p:nvPr/>
        </p:nvSpPr>
        <p:spPr>
          <a:xfrm>
            <a:off x="249595" y="5508839"/>
            <a:ext cx="4694277" cy="1107996"/>
          </a:xfrm>
          <a:prstGeom prst="rect">
            <a:avLst/>
          </a:prstGeom>
          <a:noFill/>
        </p:spPr>
        <p:txBody>
          <a:bodyPr wrap="square">
            <a:spAutoFit/>
          </a:bodyPr>
          <a:lstStyle/>
          <a:p>
            <a:r>
              <a:rPr lang="en-US" altLang="zh-CN" sz="1800" i="1" dirty="0">
                <a:solidFill>
                  <a:srgbClr val="FF0000"/>
                </a:solidFill>
                <a:latin typeface="Arial" panose="020B0604020202020204" pitchFamily="34" charset="0"/>
                <a:cs typeface="Arial" panose="020B0604020202020204" pitchFamily="34" charset="0"/>
              </a:rPr>
              <a:t>IARC </a:t>
            </a:r>
            <a:r>
              <a:rPr lang="en-US" altLang="zh-CN" i="1" dirty="0">
                <a:solidFill>
                  <a:srgbClr val="FF0000"/>
                </a:solidFill>
                <a:latin typeface="Arial" panose="020B0604020202020204" pitchFamily="34" charset="0"/>
                <a:cs typeface="Arial" panose="020B0604020202020204" pitchFamily="34" charset="0"/>
              </a:rPr>
              <a:t>report Q&amp;A: </a:t>
            </a:r>
          </a:p>
          <a:p>
            <a:r>
              <a:rPr lang="en-US" altLang="zh-CN" sz="1600" i="1" dirty="0">
                <a:latin typeface="Arial" panose="020B0604020202020204" pitchFamily="34" charset="0"/>
                <a:cs typeface="Arial" panose="020B0604020202020204" pitchFamily="34" charset="0"/>
              </a:rPr>
              <a:t>Produce a more detailed plan of the cooling and the support structure of the beam pipe in the area of the cryostat </a:t>
            </a:r>
            <a:endParaRPr lang="zh-CN" altLang="en-US" sz="1600" i="1" dirty="0"/>
          </a:p>
        </p:txBody>
      </p:sp>
    </p:spTree>
    <p:extLst>
      <p:ext uri="{BB962C8B-B14F-4D97-AF65-F5344CB8AC3E}">
        <p14:creationId xmlns:p14="http://schemas.microsoft.com/office/powerpoint/2010/main" val="424699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68101-A77A-4FF3-8B05-C2587608CADD}"/>
              </a:ext>
            </a:extLst>
          </p:cNvPr>
          <p:cNvSpPr>
            <a:spLocks noGrp="1"/>
          </p:cNvSpPr>
          <p:nvPr>
            <p:ph type="title"/>
          </p:nvPr>
        </p:nvSpPr>
        <p:spPr>
          <a:xfrm>
            <a:off x="823334" y="0"/>
            <a:ext cx="10515600" cy="1325563"/>
          </a:xfrm>
        </p:spPr>
        <p:txBody>
          <a:bodyPr>
            <a:normAutofit/>
          </a:bodyPr>
          <a:lstStyle/>
          <a:p>
            <a:r>
              <a:rPr lang="en-US" altLang="zh-CN" sz="3600" dirty="0">
                <a:effectLst/>
                <a:latin typeface="Arial" panose="020B0604020202020204" pitchFamily="34" charset="0"/>
                <a:cs typeface="Arial" panose="020B0604020202020204" pitchFamily="34" charset="0"/>
              </a:rPr>
              <a:t>SC magnet support system</a:t>
            </a:r>
            <a:endParaRPr lang="zh-CN" altLang="en-US" sz="3600" dirty="0">
              <a:effectLst/>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A1EED49B-E454-4BD1-806F-39404AE9F441}"/>
              </a:ext>
            </a:extLst>
          </p:cNvPr>
          <p:cNvPicPr>
            <a:picLocks noChangeAspect="1"/>
          </p:cNvPicPr>
          <p:nvPr/>
        </p:nvPicPr>
        <p:blipFill>
          <a:blip r:embed="rId2"/>
          <a:stretch>
            <a:fillRect/>
          </a:stretch>
        </p:blipFill>
        <p:spPr>
          <a:xfrm>
            <a:off x="419728" y="3528621"/>
            <a:ext cx="5012210" cy="2496495"/>
          </a:xfrm>
          <a:prstGeom prst="rect">
            <a:avLst/>
          </a:prstGeom>
        </p:spPr>
      </p:pic>
      <p:sp>
        <p:nvSpPr>
          <p:cNvPr id="5" name="内容占位符 1">
            <a:extLst>
              <a:ext uri="{FF2B5EF4-FFF2-40B4-BE49-F238E27FC236}">
                <a16:creationId xmlns:a16="http://schemas.microsoft.com/office/drawing/2014/main" id="{D5EC982B-DF96-48F9-AB7A-39B8FE4A424A}"/>
              </a:ext>
            </a:extLst>
          </p:cNvPr>
          <p:cNvSpPr>
            <a:spLocks noGrp="1"/>
          </p:cNvSpPr>
          <p:nvPr>
            <p:ph idx="1"/>
          </p:nvPr>
        </p:nvSpPr>
        <p:spPr>
          <a:xfrm>
            <a:off x="105637" y="1198485"/>
            <a:ext cx="5460661" cy="4967381"/>
          </a:xfrm>
        </p:spPr>
        <p:txBody>
          <a:bodyPr>
            <a:normAutofit/>
          </a:bodyPr>
          <a:lstStyle/>
          <a:p>
            <a:pPr lvl="1">
              <a:buClr>
                <a:srgbClr val="002060"/>
              </a:buClr>
              <a:buFont typeface="Wingdings" panose="05000000000000000000" pitchFamily="2" charset="2"/>
              <a:buChar char="Ø"/>
            </a:pPr>
            <a:r>
              <a:rPr lang="en-US" altLang="zh-CN" sz="1800" b="0" dirty="0">
                <a:latin typeface="Arial" panose="020B0604020202020204" pitchFamily="34" charset="0"/>
                <a:cs typeface="Arial" panose="020B0604020202020204" pitchFamily="34" charset="0"/>
              </a:rPr>
              <a:t>After the optimization of the supports in the cryostat, the total weight of the cryostat and the devices inside is ~3.1 ton.</a:t>
            </a:r>
          </a:p>
          <a:p>
            <a:pPr lvl="1">
              <a:buClr>
                <a:srgbClr val="002060"/>
              </a:buClr>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 The cryostat is about 5.7m long. The cantilever length is ~5.2m.</a:t>
            </a:r>
          </a:p>
          <a:p>
            <a:pPr lvl="1">
              <a:buClr>
                <a:srgbClr val="002060"/>
              </a:buClr>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 The resolution requirement of the adjusting mechanism &lt; 5 </a:t>
            </a:r>
            <a:r>
              <a:rPr lang="en-US" altLang="zh-CN" sz="1800" dirty="0" err="1">
                <a:latin typeface="Arial" panose="020B0604020202020204" pitchFamily="34" charset="0"/>
                <a:cs typeface="Arial" panose="020B0604020202020204" pitchFamily="34" charset="0"/>
              </a:rPr>
              <a:t>μm</a:t>
            </a:r>
            <a:r>
              <a:rPr lang="en-US" altLang="zh-CN" sz="1800" dirty="0">
                <a:latin typeface="Arial" panose="020B0604020202020204" pitchFamily="34" charset="0"/>
                <a:cs typeface="Arial" panose="020B0604020202020204" pitchFamily="34" charset="0"/>
              </a:rPr>
              <a:t>.</a:t>
            </a:r>
            <a:r>
              <a:rPr lang="en-US" altLang="zh-CN" sz="1800" dirty="0">
                <a:solidFill>
                  <a:srgbClr val="FF0000"/>
                </a:solidFill>
                <a:latin typeface="Arial" panose="020B0604020202020204" pitchFamily="34" charset="0"/>
                <a:cs typeface="Arial" panose="020B0604020202020204" pitchFamily="34" charset="0"/>
              </a:rPr>
              <a:t> </a:t>
            </a:r>
            <a:endParaRPr lang="en-US" altLang="zh-CN" sz="1800" dirty="0">
              <a:latin typeface="Arial" panose="020B0604020202020204" pitchFamily="34" charset="0"/>
              <a:cs typeface="Arial" panose="020B0604020202020204" pitchFamily="34" charset="0"/>
            </a:endParaRPr>
          </a:p>
          <a:p>
            <a:pPr lvl="1">
              <a:buClr>
                <a:srgbClr val="002060"/>
              </a:buClr>
              <a:buFont typeface="Wingdings" panose="05000000000000000000" pitchFamily="2" charset="2"/>
              <a:buChar char="Ø"/>
            </a:pPr>
            <a:endParaRPr lang="zh-CN" altLang="en-US" sz="2400" b="0" dirty="0">
              <a:cs typeface="Arial" panose="020B0604020202020204" pitchFamily="34" charset="0"/>
            </a:endParaRPr>
          </a:p>
          <a:p>
            <a:pPr lvl="1">
              <a:buClr>
                <a:srgbClr val="002060"/>
              </a:buClr>
              <a:buFont typeface="Wingdings" panose="05000000000000000000" pitchFamily="2" charset="2"/>
              <a:buChar char="Ø"/>
            </a:pPr>
            <a:endParaRPr lang="en-US" altLang="zh-CN" sz="2400" dirty="0"/>
          </a:p>
        </p:txBody>
      </p:sp>
      <p:pic>
        <p:nvPicPr>
          <p:cNvPr id="6" name="图片 5">
            <a:extLst>
              <a:ext uri="{FF2B5EF4-FFF2-40B4-BE49-F238E27FC236}">
                <a16:creationId xmlns:a16="http://schemas.microsoft.com/office/drawing/2014/main" id="{F2B39CBD-AB9F-4ACA-8EDA-EB39A86F8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273" y="1325563"/>
            <a:ext cx="2651052" cy="1643359"/>
          </a:xfrm>
          <a:prstGeom prst="rect">
            <a:avLst/>
          </a:prstGeom>
        </p:spPr>
      </p:pic>
      <p:sp>
        <p:nvSpPr>
          <p:cNvPr id="7" name="矩形 6">
            <a:extLst>
              <a:ext uri="{FF2B5EF4-FFF2-40B4-BE49-F238E27FC236}">
                <a16:creationId xmlns:a16="http://schemas.microsoft.com/office/drawing/2014/main" id="{B2C35702-33E9-4599-9690-ABD08372FE60}"/>
              </a:ext>
            </a:extLst>
          </p:cNvPr>
          <p:cNvSpPr/>
          <p:nvPr/>
        </p:nvSpPr>
        <p:spPr>
          <a:xfrm>
            <a:off x="7588437" y="956231"/>
            <a:ext cx="1864613" cy="369332"/>
          </a:xfrm>
          <a:prstGeom prst="rect">
            <a:avLst/>
          </a:prstGeom>
        </p:spPr>
        <p:txBody>
          <a:bodyPr wrap="none">
            <a:spAutoFit/>
          </a:bodyPr>
          <a:lstStyle/>
          <a:p>
            <a:r>
              <a:rPr lang="en-US" altLang="zh-CN" dirty="0">
                <a:solidFill>
                  <a:srgbClr val="FF0000"/>
                </a:solidFill>
                <a:latin typeface="Arial" panose="020B0604020202020204" pitchFamily="34" charset="0"/>
                <a:cs typeface="Arial" panose="020B0604020202020204" pitchFamily="34" charset="0"/>
              </a:rPr>
              <a:t>Mechanical FEA</a:t>
            </a:r>
            <a:endParaRPr lang="zh-CN" altLang="en-US" dirty="0">
              <a:solidFill>
                <a:srgbClr val="FF0000"/>
              </a:solidFill>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F825673C-B72B-487D-AEAF-0E3582E58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137" y="1325563"/>
            <a:ext cx="2651052" cy="1643359"/>
          </a:xfrm>
          <a:prstGeom prst="rect">
            <a:avLst/>
          </a:prstGeom>
        </p:spPr>
      </p:pic>
      <p:sp>
        <p:nvSpPr>
          <p:cNvPr id="10" name="矩形 9">
            <a:extLst>
              <a:ext uri="{FF2B5EF4-FFF2-40B4-BE49-F238E27FC236}">
                <a16:creationId xmlns:a16="http://schemas.microsoft.com/office/drawing/2014/main" id="{1F1613E0-14B0-47FE-8A74-7F4E8B775000}"/>
              </a:ext>
            </a:extLst>
          </p:cNvPr>
          <p:cNvSpPr/>
          <p:nvPr/>
        </p:nvSpPr>
        <p:spPr>
          <a:xfrm>
            <a:off x="8037854" y="2968922"/>
            <a:ext cx="1326004" cy="261610"/>
          </a:xfrm>
          <a:prstGeom prst="rect">
            <a:avLst/>
          </a:prstGeom>
        </p:spPr>
        <p:txBody>
          <a:bodyPr wrap="none">
            <a:spAutoFit/>
          </a:bodyPr>
          <a:lstStyle/>
          <a:p>
            <a:r>
              <a:rPr lang="en-US" altLang="zh-CN" sz="1100" dirty="0">
                <a:solidFill>
                  <a:srgbClr val="333333"/>
                </a:solidFill>
                <a:latin typeface="Arial" panose="020B0604020202020204" pitchFamily="34" charset="0"/>
                <a:cs typeface="Arial" panose="020B0604020202020204" pitchFamily="34" charset="0"/>
              </a:rPr>
              <a:t>With Lorentz force</a:t>
            </a:r>
            <a:endParaRPr lang="zh-CN" altLang="en-US" sz="1100" dirty="0">
              <a:latin typeface="Arial" panose="020B0604020202020204" pitchFamily="34" charset="0"/>
              <a:cs typeface="Arial" panose="020B0604020202020204" pitchFamily="34" charset="0"/>
            </a:endParaRPr>
          </a:p>
        </p:txBody>
      </p:sp>
      <p:sp>
        <p:nvSpPr>
          <p:cNvPr id="13" name="内容占位符 1">
            <a:extLst>
              <a:ext uri="{FF2B5EF4-FFF2-40B4-BE49-F238E27FC236}">
                <a16:creationId xmlns:a16="http://schemas.microsoft.com/office/drawing/2014/main" id="{6F4B590A-54AD-47CD-8342-1B405D19D86C}"/>
              </a:ext>
            </a:extLst>
          </p:cNvPr>
          <p:cNvSpPr txBox="1">
            <a:spLocks/>
          </p:cNvSpPr>
          <p:nvPr/>
        </p:nvSpPr>
        <p:spPr>
          <a:xfrm>
            <a:off x="5052684" y="4160492"/>
            <a:ext cx="6932169" cy="254619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sp>
        <p:nvSpPr>
          <p:cNvPr id="11" name="矩形 10">
            <a:extLst>
              <a:ext uri="{FF2B5EF4-FFF2-40B4-BE49-F238E27FC236}">
                <a16:creationId xmlns:a16="http://schemas.microsoft.com/office/drawing/2014/main" id="{B96418AC-0170-4671-B60B-9AA081BC4074}"/>
              </a:ext>
            </a:extLst>
          </p:cNvPr>
          <p:cNvSpPr/>
          <p:nvPr/>
        </p:nvSpPr>
        <p:spPr>
          <a:xfrm>
            <a:off x="5660506" y="3918054"/>
            <a:ext cx="6340334" cy="2277547"/>
          </a:xfrm>
          <a:prstGeom prst="rect">
            <a:avLst/>
          </a:prstGeom>
        </p:spPr>
        <p:txBody>
          <a:bodyPr wrap="square">
            <a:spAutoFit/>
          </a:bodyPr>
          <a:lstStyle/>
          <a:p>
            <a:pPr lvl="1"/>
            <a:r>
              <a:rPr lang="en-US" altLang="zh-CN" sz="1600" dirty="0">
                <a:solidFill>
                  <a:srgbClr val="002060"/>
                </a:solidFill>
                <a:latin typeface="Arial" panose="020B0604020202020204" pitchFamily="34" charset="0"/>
                <a:cs typeface="Arial" panose="020B0604020202020204" pitchFamily="34" charset="0"/>
              </a:rPr>
              <a:t>The</a:t>
            </a:r>
            <a:r>
              <a:rPr lang="zh-CN" altLang="en-US" sz="1600" dirty="0">
                <a:solidFill>
                  <a:srgbClr val="002060"/>
                </a:solidFill>
                <a:latin typeface="Arial" panose="020B0604020202020204" pitchFamily="34" charset="0"/>
                <a:cs typeface="Arial" panose="020B0604020202020204" pitchFamily="34" charset="0"/>
              </a:rPr>
              <a:t> </a:t>
            </a:r>
            <a:r>
              <a:rPr lang="en-US" altLang="zh-CN" sz="1600" dirty="0">
                <a:solidFill>
                  <a:srgbClr val="002060"/>
                </a:solidFill>
                <a:latin typeface="Arial" panose="020B0604020202020204" pitchFamily="34" charset="0"/>
                <a:cs typeface="Arial" panose="020B0604020202020204" pitchFamily="34" charset="0"/>
              </a:rPr>
              <a:t>thicker</a:t>
            </a:r>
            <a:r>
              <a:rPr lang="zh-CN" altLang="en-US" sz="1600" dirty="0">
                <a:solidFill>
                  <a:srgbClr val="002060"/>
                </a:solidFill>
                <a:latin typeface="Arial" panose="020B0604020202020204" pitchFamily="34" charset="0"/>
                <a:cs typeface="Arial" panose="020B0604020202020204" pitchFamily="34" charset="0"/>
              </a:rPr>
              <a:t> </a:t>
            </a:r>
            <a:r>
              <a:rPr lang="en-US" altLang="zh-CN" sz="1600" dirty="0">
                <a:solidFill>
                  <a:srgbClr val="002060"/>
                </a:solidFill>
                <a:latin typeface="Arial" panose="020B0604020202020204" pitchFamily="34" charset="0"/>
                <a:cs typeface="Arial" panose="020B0604020202020204" pitchFamily="34" charset="0"/>
              </a:rPr>
              <a:t>model with SS vacuum vessel is preferred</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max. uneven deformation: 12 µm (Q1b)</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max. displacement change after applying Lorentz force: 33 µm (Q2)</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1</a:t>
            </a:r>
            <a:r>
              <a:rPr lang="en-US" altLang="zh-CN" sz="1600" baseline="30000" dirty="0">
                <a:latin typeface="Arial" panose="020B0604020202020204" pitchFamily="34" charset="0"/>
                <a:cs typeface="Arial" panose="020B0604020202020204" pitchFamily="34" charset="0"/>
              </a:rPr>
              <a:t>st</a:t>
            </a:r>
            <a:r>
              <a:rPr lang="en-US" altLang="zh-CN" sz="1600" dirty="0">
                <a:latin typeface="Arial" panose="020B0604020202020204" pitchFamily="34" charset="0"/>
                <a:cs typeface="Arial" panose="020B0604020202020204" pitchFamily="34" charset="0"/>
              </a:rPr>
              <a:t> sensitive modal frequency: 60.9 Hz (The 1</a:t>
            </a:r>
            <a:r>
              <a:rPr lang="en-US" altLang="zh-CN" sz="1600" baseline="30000" dirty="0">
                <a:latin typeface="Arial" panose="020B0604020202020204" pitchFamily="34" charset="0"/>
                <a:cs typeface="Arial" panose="020B0604020202020204" pitchFamily="34" charset="0"/>
              </a:rPr>
              <a:t>st</a:t>
            </a:r>
            <a:r>
              <a:rPr lang="en-US" altLang="zh-CN" sz="1600" dirty="0">
                <a:latin typeface="Arial" panose="020B0604020202020204" pitchFamily="34" charset="0"/>
                <a:cs typeface="Arial" panose="020B0604020202020204" pitchFamily="34" charset="0"/>
              </a:rPr>
              <a:t> natural frequency is 52.5 Hz, in Z direction)</a:t>
            </a:r>
            <a:r>
              <a:rPr lang="en-US" altLang="zh-CN" sz="1600" dirty="0">
                <a:latin typeface="Arial" panose="020B0604020202020204" pitchFamily="34" charset="0"/>
                <a:cs typeface="Arial" panose="020B0604020202020204" pitchFamily="34" charset="0"/>
                <a:sym typeface="Wingdings" panose="05000000000000000000" pitchFamily="2" charset="2"/>
              </a:rPr>
              <a:t>. </a:t>
            </a:r>
            <a:r>
              <a:rPr lang="en-US" altLang="zh-CN" sz="1400" dirty="0">
                <a:latin typeface="Arial" panose="020B0604020202020204" pitchFamily="34" charset="0"/>
                <a:cs typeface="Arial" panose="020B0604020202020204" pitchFamily="34" charset="0"/>
                <a:sym typeface="Wingdings" panose="05000000000000000000" pitchFamily="2" charset="2"/>
              </a:rPr>
              <a:t>The modal analyses is related to the support connected to detector, but the trend should be unchanged, can be considered </a:t>
            </a:r>
            <a:r>
              <a:rPr lang="en-US" altLang="zh-CN" sz="1400" dirty="0">
                <a:latin typeface="Arial" panose="020B0604020202020204" pitchFamily="34" charset="0"/>
                <a:cs typeface="Arial" panose="020B0604020202020204" pitchFamily="34" charset="0"/>
              </a:rPr>
              <a:t>qualitative analysis</a:t>
            </a:r>
          </a:p>
          <a:p>
            <a:pPr lvl="1"/>
            <a:endParaRPr lang="en-US" altLang="zh-CN" dirty="0">
              <a:solidFill>
                <a:srgbClr val="FF0000"/>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E973BF39-AA6C-4EAB-8AA6-EFF2027DF497}"/>
              </a:ext>
            </a:extLst>
          </p:cNvPr>
          <p:cNvSpPr/>
          <p:nvPr/>
        </p:nvSpPr>
        <p:spPr>
          <a:xfrm>
            <a:off x="5961273" y="3471778"/>
            <a:ext cx="3570208" cy="369332"/>
          </a:xfrm>
          <a:prstGeom prst="rect">
            <a:avLst/>
          </a:prstGeom>
        </p:spPr>
        <p:txBody>
          <a:bodyPr wrap="none">
            <a:spAutoFit/>
          </a:bodyPr>
          <a:lstStyle/>
          <a:p>
            <a:r>
              <a:rPr lang="en-US" altLang="zh-CN" dirty="0">
                <a:solidFill>
                  <a:srgbClr val="FF0000"/>
                </a:solidFill>
                <a:latin typeface="Arial" panose="020B0604020202020204" pitchFamily="34" charset="0"/>
                <a:cs typeface="Arial" panose="020B0604020202020204" pitchFamily="34" charset="0"/>
              </a:rPr>
              <a:t>Conclusions on mechanical FEA:</a:t>
            </a:r>
          </a:p>
        </p:txBody>
      </p:sp>
      <p:sp>
        <p:nvSpPr>
          <p:cNvPr id="12" name="文本框 11">
            <a:extLst>
              <a:ext uri="{FF2B5EF4-FFF2-40B4-BE49-F238E27FC236}">
                <a16:creationId xmlns:a16="http://schemas.microsoft.com/office/drawing/2014/main" id="{A4DEB614-CCBF-4714-A399-EC3C801A8D8A}"/>
              </a:ext>
            </a:extLst>
          </p:cNvPr>
          <p:cNvSpPr txBox="1"/>
          <p:nvPr/>
        </p:nvSpPr>
        <p:spPr>
          <a:xfrm>
            <a:off x="5644973" y="6144745"/>
            <a:ext cx="6111766" cy="461665"/>
          </a:xfrm>
          <a:prstGeom prst="rect">
            <a:avLst/>
          </a:prstGeom>
          <a:noFill/>
        </p:spPr>
        <p:txBody>
          <a:bodyPr wrap="square">
            <a:spAutoFit/>
          </a:bodyPr>
          <a:lstStyle/>
          <a:p>
            <a:r>
              <a:rPr lang="en-US" altLang="zh-CN" sz="1200" i="1" dirty="0">
                <a:solidFill>
                  <a:srgbClr val="FF0000"/>
                </a:solidFill>
                <a:latin typeface="Arial" panose="020B0604020202020204" pitchFamily="34" charset="0"/>
                <a:cs typeface="Arial" panose="020B0604020202020204" pitchFamily="34" charset="0"/>
              </a:rPr>
              <a:t>IARC report Q&amp;A: </a:t>
            </a:r>
            <a:r>
              <a:rPr lang="en-US" altLang="zh-CN" sz="1200" i="1" dirty="0">
                <a:latin typeface="Arial" panose="020B0604020202020204" pitchFamily="34" charset="0"/>
                <a:cs typeface="Arial" panose="020B0604020202020204" pitchFamily="34" charset="0"/>
              </a:rPr>
              <a:t>Study the possible benefits of increasing the cryostat outer diameter and wall thickness</a:t>
            </a:r>
            <a:endParaRPr lang="zh-CN" altLang="en-US" sz="1200" i="1" dirty="0"/>
          </a:p>
        </p:txBody>
      </p:sp>
    </p:spTree>
    <p:extLst>
      <p:ext uri="{BB962C8B-B14F-4D97-AF65-F5344CB8AC3E}">
        <p14:creationId xmlns:p14="http://schemas.microsoft.com/office/powerpoint/2010/main" val="85351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253497-36BF-4BA4-A606-1A7A49D417A2}"/>
              </a:ext>
            </a:extLst>
          </p:cNvPr>
          <p:cNvSpPr>
            <a:spLocks noGrp="1"/>
          </p:cNvSpPr>
          <p:nvPr>
            <p:ph type="title"/>
          </p:nvPr>
        </p:nvSpPr>
        <p:spPr>
          <a:xfrm>
            <a:off x="2045563" y="2602298"/>
            <a:ext cx="8625396" cy="1325563"/>
          </a:xfrm>
        </p:spPr>
        <p:txBody>
          <a:bodyPr/>
          <a:lstStyle/>
          <a:p>
            <a:r>
              <a:rPr lang="en-US" altLang="zh-CN" dirty="0">
                <a:latin typeface="Arial" panose="020B0604020202020204" pitchFamily="34" charset="0"/>
                <a:cs typeface="Arial" panose="020B0604020202020204" pitchFamily="34" charset="0"/>
              </a:rPr>
              <a:t>IARC/IAC/IDRC report Q&amp;A</a:t>
            </a:r>
            <a:endParaRPr lang="zh-CN" altLang="en-US" dirty="0"/>
          </a:p>
        </p:txBody>
      </p:sp>
    </p:spTree>
    <p:extLst>
      <p:ext uri="{BB962C8B-B14F-4D97-AF65-F5344CB8AC3E}">
        <p14:creationId xmlns:p14="http://schemas.microsoft.com/office/powerpoint/2010/main" val="55660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E27E7C-29ED-4D70-B687-148214E4C05B}"/>
              </a:ext>
            </a:extLst>
          </p:cNvPr>
          <p:cNvSpPr>
            <a:spLocks noGrp="1"/>
          </p:cNvSpPr>
          <p:nvPr>
            <p:ph type="title"/>
          </p:nvPr>
        </p:nvSpPr>
        <p:spPr>
          <a:xfrm>
            <a:off x="735367" y="365125"/>
            <a:ext cx="10515600" cy="1325563"/>
          </a:xfrm>
        </p:spPr>
        <p:txBody>
          <a:bodyPr/>
          <a:lstStyle/>
          <a:p>
            <a:r>
              <a:rPr lang="en-US" altLang="zh-CN" dirty="0">
                <a:latin typeface="Arial" panose="020B0604020202020204" pitchFamily="34" charset="0"/>
                <a:cs typeface="Arial" panose="020B0604020202020204" pitchFamily="34" charset="0"/>
              </a:rPr>
              <a:t>Q&amp;A in IARC</a:t>
            </a:r>
            <a:br>
              <a:rPr lang="en-US" altLang="zh-CN" dirty="0">
                <a:latin typeface="Arial" panose="020B0604020202020204" pitchFamily="34" charset="0"/>
                <a:cs typeface="Arial" panose="020B0604020202020204" pitchFamily="34" charset="0"/>
              </a:rPr>
            </a:br>
            <a:r>
              <a:rPr lang="en-US" altLang="zh-CN" sz="2000" i="1" dirty="0">
                <a:latin typeface="Arial" panose="020B0604020202020204" pitchFamily="34" charset="0"/>
                <a:cs typeface="Arial" panose="020B0604020202020204" pitchFamily="34" charset="0"/>
              </a:rPr>
              <a:t>MDI EDR plan and status</a:t>
            </a:r>
            <a:endParaRPr lang="zh-CN" altLang="en-US" sz="2000" i="1"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603A7E1A-2C70-4B3D-9E10-6C8A15456B06}"/>
              </a:ext>
            </a:extLst>
          </p:cNvPr>
          <p:cNvSpPr txBox="1"/>
          <p:nvPr/>
        </p:nvSpPr>
        <p:spPr>
          <a:xfrm>
            <a:off x="829322" y="1566401"/>
            <a:ext cx="10800425" cy="5072414"/>
          </a:xfrm>
          <a:prstGeom prst="rect">
            <a:avLst/>
          </a:prstGeom>
          <a:noFill/>
        </p:spPr>
        <p:txBody>
          <a:bodyPr wrap="square" rtlCol="0">
            <a:spAutoFit/>
          </a:bodyPr>
          <a:lstStyle/>
          <a:p>
            <a:pPr>
              <a:lnSpc>
                <a:spcPct val="114000"/>
              </a:lnSpc>
            </a:pPr>
            <a:r>
              <a:rPr lang="en-US" altLang="zh-CN" sz="2400" dirty="0">
                <a:solidFill>
                  <a:srgbClr val="FF0000"/>
                </a:solidFill>
                <a:latin typeface="Arial" panose="020B0604020202020204" pitchFamily="34" charset="0"/>
                <a:cs typeface="Arial" panose="020B0604020202020204" pitchFamily="34" charset="0"/>
              </a:rPr>
              <a:t>Comments:</a:t>
            </a:r>
          </a:p>
          <a:p>
            <a:pPr>
              <a:lnSpc>
                <a:spcPct val="114000"/>
              </a:lnSpc>
            </a:pPr>
            <a:r>
              <a:rPr lang="en-US" altLang="zh-CN" sz="1600" dirty="0">
                <a:latin typeface="Arial" panose="020B0604020202020204" pitchFamily="34" charset="0"/>
                <a:cs typeface="Arial" panose="020B0604020202020204" pitchFamily="34" charset="0"/>
              </a:rPr>
              <a:t>Pairs of BPMs are planned on both sides of the IP for fast vertical position feedback, in front of the cryostat at 0.9m and between Q1b and Q2 within the cryostat. How the signals would be extracted from the latter was too briefly discussed to assess its feasibility.</a:t>
            </a:r>
          </a:p>
          <a:p>
            <a:pPr>
              <a:lnSpc>
                <a:spcPct val="114000"/>
              </a:lnSpc>
            </a:pPr>
            <a:r>
              <a:rPr lang="en-US" altLang="zh-CN" sz="1600" dirty="0">
                <a:solidFill>
                  <a:srgbClr val="FF0000"/>
                </a:solidFill>
                <a:latin typeface="Arial" panose="020B0604020202020204" pitchFamily="34" charset="0"/>
                <a:cs typeface="Arial" panose="020B0604020202020204" pitchFamily="34" charset="0"/>
              </a:rPr>
              <a:t>Answer: the BPM in cryostat between Q1b and</a:t>
            </a:r>
            <a:r>
              <a:rPr lang="zh-CN" altLang="en-US" sz="1600" dirty="0">
                <a:solidFill>
                  <a:srgbClr val="FF0000"/>
                </a:solidFill>
                <a:latin typeface="Arial" panose="020B0604020202020204" pitchFamily="34" charset="0"/>
                <a:cs typeface="Arial" panose="020B0604020202020204" pitchFamily="34" charset="0"/>
              </a:rPr>
              <a:t> </a:t>
            </a:r>
            <a:r>
              <a:rPr lang="en-US" altLang="zh-CN" sz="1600" dirty="0">
                <a:solidFill>
                  <a:srgbClr val="FF0000"/>
                </a:solidFill>
                <a:latin typeface="Arial" panose="020B0604020202020204" pitchFamily="34" charset="0"/>
                <a:cs typeface="Arial" panose="020B0604020202020204" pitchFamily="34" charset="0"/>
              </a:rPr>
              <a:t>Q2</a:t>
            </a:r>
            <a:r>
              <a:rPr lang="zh-CN" altLang="en-US" sz="1600" dirty="0">
                <a:solidFill>
                  <a:srgbClr val="FF0000"/>
                </a:solidFill>
                <a:latin typeface="Arial" panose="020B0604020202020204" pitchFamily="34" charset="0"/>
                <a:cs typeface="Arial" panose="020B0604020202020204" pitchFamily="34" charset="0"/>
              </a:rPr>
              <a:t> </a:t>
            </a:r>
            <a:r>
              <a:rPr lang="en-US" altLang="zh-CN" sz="1600" dirty="0">
                <a:solidFill>
                  <a:srgbClr val="FF0000"/>
                </a:solidFill>
                <a:latin typeface="Arial" panose="020B0604020202020204" pitchFamily="34" charset="0"/>
                <a:cs typeface="Arial" panose="020B0604020202020204" pitchFamily="34" charset="0"/>
              </a:rPr>
              <a:t>is</a:t>
            </a:r>
            <a:r>
              <a:rPr lang="zh-CN" altLang="en-US" sz="1600" dirty="0">
                <a:solidFill>
                  <a:srgbClr val="FF0000"/>
                </a:solidFill>
                <a:latin typeface="Arial" panose="020B0604020202020204" pitchFamily="34" charset="0"/>
                <a:cs typeface="Arial" panose="020B0604020202020204" pitchFamily="34" charset="0"/>
              </a:rPr>
              <a:t> </a:t>
            </a:r>
            <a:r>
              <a:rPr lang="en-US" altLang="zh-CN" sz="1600" dirty="0">
                <a:solidFill>
                  <a:srgbClr val="FF0000"/>
                </a:solidFill>
                <a:latin typeface="Arial" panose="020B0604020202020204" pitchFamily="34" charset="0"/>
                <a:cs typeface="Arial" panose="020B0604020202020204" pitchFamily="34" charset="0"/>
              </a:rPr>
              <a:t>cancelled, because the measurement accuracy is sufficient. </a:t>
            </a:r>
          </a:p>
          <a:p>
            <a:endParaRPr lang="en-US" altLang="zh-CN" sz="1600" dirty="0">
              <a:solidFill>
                <a:srgbClr val="FF0000"/>
              </a:solidFill>
              <a:latin typeface="Arial" panose="020B0604020202020204" pitchFamily="34" charset="0"/>
              <a:cs typeface="Arial" panose="020B0604020202020204" pitchFamily="34" charset="0"/>
            </a:endParaRPr>
          </a:p>
          <a:p>
            <a:pPr>
              <a:lnSpc>
                <a:spcPct val="114000"/>
              </a:lnSpc>
            </a:pPr>
            <a:r>
              <a:rPr lang="en-US" altLang="zh-CN" sz="2400" dirty="0">
                <a:solidFill>
                  <a:srgbClr val="FF0000"/>
                </a:solidFill>
                <a:latin typeface="Arial" panose="020B0604020202020204" pitchFamily="34" charset="0"/>
                <a:cs typeface="Arial" panose="020B0604020202020204" pitchFamily="34" charset="0"/>
              </a:rPr>
              <a:t>Recommendations:</a:t>
            </a:r>
          </a:p>
          <a:p>
            <a:pPr marL="285750" lvl="0" indent="-285750">
              <a:lnSpc>
                <a:spcPct val="114000"/>
              </a:lnSpc>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The significant amount of </a:t>
            </a:r>
            <a:r>
              <a:rPr lang="en-US" altLang="zh-CN" sz="1600" dirty="0" err="1">
                <a:latin typeface="Arial" panose="020B0604020202020204" pitchFamily="34" charset="0"/>
                <a:cs typeface="Arial" panose="020B0604020202020204" pitchFamily="34" charset="0"/>
              </a:rPr>
              <a:t>beamstrahlung</a:t>
            </a:r>
            <a:r>
              <a:rPr lang="en-US" altLang="zh-CN" sz="1600" dirty="0">
                <a:latin typeface="Arial" panose="020B0604020202020204" pitchFamily="34" charset="0"/>
                <a:cs typeface="Arial" panose="020B0604020202020204" pitchFamily="34" charset="0"/>
              </a:rPr>
              <a:t> emitted at the IP during collisions was not discussed and must be considered in detail to ensure safe extraction from the vacuum pipe into a dedicated beam dump, for suitable heat extraction and radiation containment;</a:t>
            </a:r>
            <a:endParaRPr lang="zh-CN" altLang="zh-CN" sz="1600" dirty="0">
              <a:latin typeface="Arial" panose="020B0604020202020204" pitchFamily="34" charset="0"/>
              <a:cs typeface="Arial" panose="020B0604020202020204" pitchFamily="34" charset="0"/>
            </a:endParaRPr>
          </a:p>
          <a:p>
            <a:pPr lvl="0">
              <a:lnSpc>
                <a:spcPct val="114000"/>
              </a:lnSpc>
            </a:pPr>
            <a:r>
              <a:rPr lang="en-US" altLang="zh-CN" sz="1600" dirty="0">
                <a:solidFill>
                  <a:srgbClr val="FF0000"/>
                </a:solidFill>
                <a:latin typeface="Arial" panose="020B0604020202020204" pitchFamily="34" charset="0"/>
                <a:cs typeface="Arial" panose="020B0604020202020204" pitchFamily="34" charset="0"/>
              </a:rPr>
              <a:t>Answer: Sure, we've considered it and the design of the dump is ongoing.</a:t>
            </a:r>
            <a:endParaRPr lang="zh-CN" altLang="zh-CN" sz="1600" dirty="0">
              <a:solidFill>
                <a:srgbClr val="FF0000"/>
              </a:solidFill>
              <a:latin typeface="Arial" panose="020B0604020202020204" pitchFamily="34" charset="0"/>
              <a:cs typeface="Arial" panose="020B0604020202020204" pitchFamily="34" charset="0"/>
            </a:endParaRPr>
          </a:p>
          <a:p>
            <a:pPr marL="285750" lvl="0" indent="-285750">
              <a:lnSpc>
                <a:spcPct val="114000"/>
              </a:lnSpc>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The radiation tolerance of detector components should be thoroughly investigated to ensure that the current estimated beam-loss rates in the IR are acceptable;</a:t>
            </a:r>
            <a:endParaRPr lang="zh-CN" altLang="zh-CN" sz="1600" dirty="0">
              <a:latin typeface="Arial" panose="020B0604020202020204" pitchFamily="34" charset="0"/>
              <a:cs typeface="Arial" panose="020B0604020202020204" pitchFamily="34" charset="0"/>
            </a:endParaRPr>
          </a:p>
          <a:p>
            <a:pPr lvl="0">
              <a:lnSpc>
                <a:spcPct val="114000"/>
              </a:lnSpc>
            </a:pPr>
            <a:r>
              <a:rPr lang="en-US" altLang="zh-CN" sz="1600" dirty="0">
                <a:solidFill>
                  <a:srgbClr val="FF0000"/>
                </a:solidFill>
                <a:latin typeface="Arial" panose="020B0604020202020204" pitchFamily="34" charset="0"/>
                <a:cs typeface="Arial" panose="020B0604020202020204" pitchFamily="34" charset="0"/>
              </a:rPr>
              <a:t>Answer: Sure, the estimation of beam induced backgrounds level at IR is updating together of the detector. Currently, the level at Higgs mode is acceptable.</a:t>
            </a:r>
          </a:p>
          <a:p>
            <a:pPr lvl="0"/>
            <a:endParaRPr lang="en-US" altLang="zh-CN" sz="1600" dirty="0">
              <a:solidFill>
                <a:srgbClr val="FF0000"/>
              </a:solidFill>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71300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67F82-3401-4650-A2F4-4334D1D8950B}"/>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Q&amp;A in IARC</a:t>
            </a:r>
            <a:br>
              <a:rPr lang="en-US" altLang="zh-CN" dirty="0">
                <a:latin typeface="Arial" panose="020B0604020202020204" pitchFamily="34" charset="0"/>
                <a:cs typeface="Arial" panose="020B0604020202020204" pitchFamily="34" charset="0"/>
              </a:rPr>
            </a:br>
            <a:r>
              <a:rPr lang="en-US" altLang="zh-CN" sz="2000" i="1" dirty="0">
                <a:latin typeface="Arial" panose="020B0604020202020204" pitchFamily="34" charset="0"/>
                <a:cs typeface="Arial" panose="020B0604020202020204" pitchFamily="34" charset="0"/>
              </a:rPr>
              <a:t>MDI EDR plan and status</a:t>
            </a:r>
            <a:endParaRPr lang="zh-CN" altLang="en-US" sz="2000" dirty="0"/>
          </a:p>
        </p:txBody>
      </p:sp>
      <p:sp>
        <p:nvSpPr>
          <p:cNvPr id="3" name="内容占位符 2">
            <a:extLst>
              <a:ext uri="{FF2B5EF4-FFF2-40B4-BE49-F238E27FC236}">
                <a16:creationId xmlns:a16="http://schemas.microsoft.com/office/drawing/2014/main" id="{F1615180-6C7E-460F-93CD-ED175CD87CD6}"/>
              </a:ext>
            </a:extLst>
          </p:cNvPr>
          <p:cNvSpPr>
            <a:spLocks noGrp="1"/>
          </p:cNvSpPr>
          <p:nvPr>
            <p:ph idx="1"/>
          </p:nvPr>
        </p:nvSpPr>
        <p:spPr/>
        <p:txBody>
          <a:bodyPr>
            <a:normAutofit fontScale="62500" lnSpcReduction="20000"/>
          </a:bodyPr>
          <a:lstStyle/>
          <a:p>
            <a:pPr marL="285750" lvl="0" indent="-285750">
              <a:lnSpc>
                <a:spcPct val="120000"/>
              </a:lnSpc>
            </a:pPr>
            <a:r>
              <a:rPr lang="en-US" altLang="zh-CN" dirty="0">
                <a:latin typeface="Arial" panose="020B0604020202020204" pitchFamily="34" charset="0"/>
                <a:cs typeface="Arial" panose="020B0604020202020204" pitchFamily="34" charset="0"/>
              </a:rPr>
              <a:t>Beam-loss sensors within the detector, capable of issuing beam-dump request signals in case of excessive radiation, are essential to protect several key detector components. Signals from these sensors should be used with different thresholds for injection and non-injection periods;</a:t>
            </a:r>
            <a:endParaRPr lang="zh-CN" altLang="zh-CN" dirty="0">
              <a:latin typeface="Arial" panose="020B0604020202020204" pitchFamily="34" charset="0"/>
              <a:cs typeface="Arial" panose="020B0604020202020204" pitchFamily="34" charset="0"/>
            </a:endParaRPr>
          </a:p>
          <a:p>
            <a:pPr marL="0" lvl="0" indent="0">
              <a:lnSpc>
                <a:spcPct val="120000"/>
              </a:lnSpc>
              <a:buNone/>
            </a:pPr>
            <a:r>
              <a:rPr lang="en-US" altLang="zh-CN" dirty="0">
                <a:solidFill>
                  <a:srgbClr val="FF0000"/>
                </a:solidFill>
                <a:latin typeface="Arial" panose="020B0604020202020204" pitchFamily="34" charset="0"/>
                <a:cs typeface="Arial" panose="020B0604020202020204" pitchFamily="34" charset="0"/>
              </a:rPr>
              <a:t>Answer: The monitor system would be designed when the detector was fixed.</a:t>
            </a:r>
            <a:endParaRPr lang="zh-CN" altLang="zh-CN" dirty="0">
              <a:solidFill>
                <a:srgbClr val="FF0000"/>
              </a:solidFill>
              <a:latin typeface="Arial" panose="020B0604020202020204" pitchFamily="34" charset="0"/>
              <a:cs typeface="Arial" panose="020B0604020202020204" pitchFamily="34" charset="0"/>
            </a:endParaRPr>
          </a:p>
          <a:p>
            <a:pPr lvl="0">
              <a:lnSpc>
                <a:spcPct val="120000"/>
              </a:lnSpc>
            </a:pPr>
            <a:r>
              <a:rPr lang="en-US" altLang="zh-CN" dirty="0">
                <a:latin typeface="Arial" panose="020B0604020202020204" pitchFamily="34" charset="0"/>
                <a:cs typeface="Arial" panose="020B0604020202020204" pitchFamily="34" charset="0"/>
              </a:rPr>
              <a:t>Check whether the reserved cabling space is sufficient for Vertex Detector (VXD) readout and power-supply cables, as well as cooling pipes, etc. Study the procedure for installation and mounting of detector components near the beam pipe and the insertion of the final-doublet cryostat taking into account the presence of the cabling;</a:t>
            </a:r>
            <a:endParaRPr lang="zh-CN" altLang="zh-CN" dirty="0">
              <a:latin typeface="Arial" panose="020B0604020202020204" pitchFamily="34" charset="0"/>
              <a:cs typeface="Arial" panose="020B0604020202020204" pitchFamily="34" charset="0"/>
            </a:endParaRPr>
          </a:p>
          <a:p>
            <a:pPr marL="0" lvl="0" indent="0">
              <a:lnSpc>
                <a:spcPct val="120000"/>
              </a:lnSpc>
              <a:buNone/>
            </a:pPr>
            <a:r>
              <a:rPr lang="en-US" altLang="zh-CN" dirty="0">
                <a:solidFill>
                  <a:srgbClr val="FF0000"/>
                </a:solidFill>
                <a:latin typeface="Arial" panose="020B0604020202020204" pitchFamily="34" charset="0"/>
                <a:cs typeface="Arial" panose="020B0604020202020204" pitchFamily="34" charset="0"/>
              </a:rPr>
              <a:t>Answer: Sure, this work needs joint effort and would be designed together with detector.</a:t>
            </a:r>
            <a:endParaRPr lang="zh-CN" altLang="zh-CN" dirty="0">
              <a:solidFill>
                <a:srgbClr val="FF0000"/>
              </a:solidFill>
              <a:latin typeface="Arial" panose="020B0604020202020204" pitchFamily="34" charset="0"/>
              <a:cs typeface="Arial" panose="020B0604020202020204" pitchFamily="34" charset="0"/>
            </a:endParaRPr>
          </a:p>
          <a:p>
            <a:pPr lvl="0">
              <a:lnSpc>
                <a:spcPct val="120000"/>
              </a:lnSpc>
            </a:pPr>
            <a:r>
              <a:rPr lang="en-US" altLang="zh-CN" dirty="0">
                <a:latin typeface="Arial" panose="020B0604020202020204" pitchFamily="34" charset="0"/>
                <a:cs typeface="Arial" panose="020B0604020202020204" pitchFamily="34" charset="0"/>
              </a:rPr>
              <a:t>Arrange a focused review on MDI in the coming year, inviting members from both detector and accelerator groups with sufficient expertise and experience to cover all the relevant aspects, which would be very beneficial.</a:t>
            </a:r>
            <a:endParaRPr lang="zh-CN" altLang="zh-CN" dirty="0">
              <a:latin typeface="Arial" panose="020B0604020202020204" pitchFamily="34" charset="0"/>
              <a:cs typeface="Arial" panose="020B0604020202020204" pitchFamily="34" charset="0"/>
            </a:endParaRPr>
          </a:p>
          <a:p>
            <a:pPr marL="0" lvl="0" indent="0">
              <a:lnSpc>
                <a:spcPct val="120000"/>
              </a:lnSpc>
              <a:buNone/>
            </a:pPr>
            <a:r>
              <a:rPr lang="en-US" altLang="zh-CN" dirty="0">
                <a:solidFill>
                  <a:srgbClr val="FF0000"/>
                </a:solidFill>
                <a:latin typeface="Arial" panose="020B0604020202020204" pitchFamily="34" charset="0"/>
                <a:cs typeface="Arial" panose="020B0604020202020204" pitchFamily="34" charset="0"/>
              </a:rPr>
              <a:t>Answer: Thank you, it’s in arrangement. </a:t>
            </a:r>
            <a:endParaRPr lang="zh-CN" altLang="zh-CN" dirty="0">
              <a:solidFill>
                <a:srgbClr val="FF0000"/>
              </a:solidFill>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219866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302AD2-9022-4615-A0DD-1AEE63F9FD12}"/>
              </a:ext>
            </a:extLst>
          </p:cNvPr>
          <p:cNvSpPr>
            <a:spLocks noGrp="1"/>
          </p:cNvSpPr>
          <p:nvPr>
            <p:ph type="title"/>
          </p:nvPr>
        </p:nvSpPr>
        <p:spPr>
          <a:xfrm>
            <a:off x="838200" y="214205"/>
            <a:ext cx="10515600" cy="1325563"/>
          </a:xfrm>
        </p:spPr>
        <p:txBody>
          <a:bodyPr/>
          <a:lstStyle/>
          <a:p>
            <a:r>
              <a:rPr lang="en-US" altLang="zh-CN" dirty="0">
                <a:latin typeface="Arial" panose="020B0604020202020204" pitchFamily="34" charset="0"/>
                <a:cs typeface="Arial" panose="020B0604020202020204" pitchFamily="34" charset="0"/>
              </a:rPr>
              <a:t>Q&amp;A in IARC</a:t>
            </a:r>
            <a:br>
              <a:rPr lang="en-US" altLang="zh-CN" dirty="0">
                <a:latin typeface="Arial" panose="020B0604020202020204" pitchFamily="34" charset="0"/>
                <a:cs typeface="Arial" panose="020B0604020202020204" pitchFamily="34" charset="0"/>
              </a:rPr>
            </a:br>
            <a:r>
              <a:rPr lang="en-US" altLang="zh-CN" sz="2000" i="1" dirty="0">
                <a:latin typeface="Arial" panose="020B0604020202020204" pitchFamily="34" charset="0"/>
                <a:cs typeface="Arial" panose="020B0604020202020204" pitchFamily="34" charset="0"/>
              </a:rPr>
              <a:t>IR engineering design status</a:t>
            </a:r>
            <a:endParaRPr lang="zh-CN" altLang="en-US" sz="2000" dirty="0"/>
          </a:p>
        </p:txBody>
      </p:sp>
      <p:sp>
        <p:nvSpPr>
          <p:cNvPr id="3" name="内容占位符 2">
            <a:extLst>
              <a:ext uri="{FF2B5EF4-FFF2-40B4-BE49-F238E27FC236}">
                <a16:creationId xmlns:a16="http://schemas.microsoft.com/office/drawing/2014/main" id="{64E010C1-722C-4CC0-A143-58D8AD416EF1}"/>
              </a:ext>
            </a:extLst>
          </p:cNvPr>
          <p:cNvSpPr>
            <a:spLocks noGrp="1"/>
          </p:cNvSpPr>
          <p:nvPr>
            <p:ph idx="1"/>
          </p:nvPr>
        </p:nvSpPr>
        <p:spPr>
          <a:xfrm>
            <a:off x="838200" y="1539768"/>
            <a:ext cx="10515600" cy="4939159"/>
          </a:xfrm>
        </p:spPr>
        <p:txBody>
          <a:bodyPr>
            <a:normAutofit fontScale="25000" lnSpcReduction="20000"/>
          </a:bodyPr>
          <a:lstStyle/>
          <a:p>
            <a:pPr marL="0" indent="0">
              <a:lnSpc>
                <a:spcPct val="134000"/>
              </a:lnSpc>
              <a:buNone/>
            </a:pPr>
            <a:r>
              <a:rPr lang="en-US" altLang="zh-CN" sz="5600" dirty="0">
                <a:latin typeface="Arial" panose="020B0604020202020204" pitchFamily="34" charset="0"/>
                <a:cs typeface="Arial" panose="020B0604020202020204" pitchFamily="34" charset="0"/>
              </a:rPr>
              <a:t>1. Produce a more detailed plan of the cooling and the support structure of the beam pipe in the area of the cryostat;</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We are planning to do this next stage.</a:t>
            </a:r>
            <a:endParaRPr lang="zh-CN" altLang="zh-CN" sz="5600" dirty="0">
              <a:solidFill>
                <a:srgbClr val="FF0000"/>
              </a:solidFill>
              <a:latin typeface="Arial" panose="020B0604020202020204" pitchFamily="34" charset="0"/>
              <a:cs typeface="Arial" panose="020B0604020202020204" pitchFamily="34" charset="0"/>
            </a:endParaRPr>
          </a:p>
          <a:p>
            <a:pPr marL="0" indent="0">
              <a:lnSpc>
                <a:spcPct val="134000"/>
              </a:lnSpc>
              <a:buNone/>
            </a:pPr>
            <a:r>
              <a:rPr lang="en-US" altLang="zh-CN" sz="5600" dirty="0">
                <a:latin typeface="Arial" panose="020B0604020202020204" pitchFamily="34" charset="0"/>
                <a:cs typeface="Arial" panose="020B0604020202020204" pitchFamily="34" charset="0"/>
              </a:rPr>
              <a:t>2. Study a mitigation strategy in the event that one of the superconducting elements of the IR area quenches;</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After the superconducting magnet quenches, the stress changes. We need to conduct a mechanical analysis to ensure the overall structural safety, while also exploring the possibility of special structures.</a:t>
            </a:r>
            <a:endParaRPr lang="zh-CN" altLang="zh-CN" sz="5600" dirty="0">
              <a:solidFill>
                <a:srgbClr val="FF0000"/>
              </a:solidFill>
              <a:latin typeface="Arial" panose="020B0604020202020204" pitchFamily="34" charset="0"/>
              <a:cs typeface="Arial" panose="020B0604020202020204" pitchFamily="34" charset="0"/>
            </a:endParaRPr>
          </a:p>
          <a:p>
            <a:pPr marL="0" indent="0">
              <a:lnSpc>
                <a:spcPct val="134000"/>
              </a:lnSpc>
              <a:buNone/>
            </a:pPr>
            <a:r>
              <a:rPr lang="en-US" altLang="zh-CN" sz="5600" dirty="0">
                <a:latin typeface="Arial" panose="020B0604020202020204" pitchFamily="34" charset="0"/>
                <a:cs typeface="Arial" panose="020B0604020202020204" pitchFamily="34" charset="0"/>
              </a:rPr>
              <a:t>3. Assess the effect on luminosity of lack of BPMs close to the final-focus quadrupole magnets;</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Right now there are three BPMs designed per IP per ring. One is a two-button BPM for arriving time, about 0.7 m from IP. Two are four-button BPM for beam position at the Y-chamber locations, about 0.9 m from IP. These three BPMs were showed in the slides. </a:t>
            </a:r>
          </a:p>
          <a:p>
            <a:pPr marL="0" indent="0">
              <a:lnSpc>
                <a:spcPct val="134000"/>
              </a:lnSpc>
              <a:buNone/>
            </a:pPr>
            <a:r>
              <a:rPr lang="en-US" altLang="zh-CN" sz="5600" dirty="0">
                <a:latin typeface="Arial" panose="020B0604020202020204" pitchFamily="34" charset="0"/>
                <a:cs typeface="Arial" panose="020B0604020202020204" pitchFamily="34" charset="0"/>
              </a:rPr>
              <a:t>4. Carry out a full study, at the highest expected luminosity and current at the Z, of the total heat load close (</a:t>
            </a:r>
            <a:r>
              <a:rPr lang="zh-CN" altLang="zh-CN" sz="5600" dirty="0">
                <a:latin typeface="Arial" panose="020B0604020202020204" pitchFamily="34" charset="0"/>
                <a:cs typeface="Arial" panose="020B0604020202020204" pitchFamily="34" charset="0"/>
              </a:rPr>
              <a:t>±</a:t>
            </a:r>
            <a:r>
              <a:rPr lang="en-US" altLang="zh-CN" sz="5600" dirty="0">
                <a:latin typeface="Arial" panose="020B0604020202020204" pitchFamily="34" charset="0"/>
                <a:cs typeface="Arial" panose="020B0604020202020204" pitchFamily="34" charset="0"/>
              </a:rPr>
              <a:t>1m) to the IP, and also of the power deposited in the cryostat system from physics processes (radiative </a:t>
            </a:r>
            <a:r>
              <a:rPr lang="en-US" altLang="zh-CN" sz="5600" dirty="0" err="1">
                <a:latin typeface="Arial" panose="020B0604020202020204" pitchFamily="34" charset="0"/>
                <a:cs typeface="Arial" panose="020B0604020202020204" pitchFamily="34" charset="0"/>
              </a:rPr>
              <a:t>Bhabhas</a:t>
            </a:r>
            <a:r>
              <a:rPr lang="en-US" altLang="zh-CN" sz="5600" dirty="0">
                <a:latin typeface="Arial" panose="020B0604020202020204" pitchFamily="34" charset="0"/>
                <a:cs typeface="Arial" panose="020B0604020202020204" pitchFamily="34" charset="0"/>
              </a:rPr>
              <a:t>, beam background, etc.);</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We have already calculated the total heat load in high </a:t>
            </a:r>
            <a:r>
              <a:rPr lang="en-US" altLang="zh-CN" sz="5600" dirty="0" err="1">
                <a:solidFill>
                  <a:srgbClr val="FF0000"/>
                </a:solidFill>
                <a:latin typeface="Arial" panose="020B0604020202020204" pitchFamily="34" charset="0"/>
                <a:cs typeface="Arial" panose="020B0604020202020204" pitchFamily="34" charset="0"/>
              </a:rPr>
              <a:t>lumi</a:t>
            </a:r>
            <a:r>
              <a:rPr lang="en-US" altLang="zh-CN" sz="5600" dirty="0">
                <a:solidFill>
                  <a:srgbClr val="FF0000"/>
                </a:solidFill>
                <a:latin typeface="Arial" panose="020B0604020202020204" pitchFamily="34" charset="0"/>
                <a:cs typeface="Arial" panose="020B0604020202020204" pitchFamily="34" charset="0"/>
              </a:rPr>
              <a:t> Z, and the deposited power of beam background(RBB, BS, BG, BTH...) on the </a:t>
            </a:r>
            <a:r>
              <a:rPr lang="en-US" altLang="zh-CN" sz="5600" dirty="0" err="1">
                <a:solidFill>
                  <a:srgbClr val="FF0000"/>
                </a:solidFill>
                <a:latin typeface="Arial" panose="020B0604020202020204" pitchFamily="34" charset="0"/>
                <a:cs typeface="Arial" panose="020B0604020202020204" pitchFamily="34" charset="0"/>
              </a:rPr>
              <a:t>vaccum</a:t>
            </a:r>
            <a:r>
              <a:rPr lang="en-US" altLang="zh-CN" sz="5600" dirty="0">
                <a:solidFill>
                  <a:srgbClr val="FF0000"/>
                </a:solidFill>
                <a:latin typeface="Arial" panose="020B0604020202020204" pitchFamily="34" charset="0"/>
                <a:cs typeface="Arial" panose="020B0604020202020204" pitchFamily="34" charset="0"/>
              </a:rPr>
              <a:t> chamber is much lower and can be ignored comparing to the synchrotron radiation and impedance.</a:t>
            </a:r>
            <a:endParaRPr lang="zh-CN" altLang="zh-CN" sz="5600" dirty="0">
              <a:solidFill>
                <a:srgbClr val="FF0000"/>
              </a:solidFill>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210239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42CE15-58E3-4F57-98D4-571228031387}"/>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Outline</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E7ADD367-7457-4612-8E99-93B90840F14D}"/>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CEPC MDI design update</a:t>
            </a:r>
          </a:p>
          <a:p>
            <a:r>
              <a:rPr lang="en-US" altLang="zh-CN" dirty="0">
                <a:latin typeface="Arial" panose="020B0604020202020204" pitchFamily="34" charset="0"/>
                <a:cs typeface="Arial" panose="020B0604020202020204" pitchFamily="34" charset="0"/>
              </a:rPr>
              <a:t>IARC/IAC/IDRC report Q&amp;A</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19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D25BC-59BB-4C60-8688-5ECEBFE34098}"/>
              </a:ext>
            </a:extLst>
          </p:cNvPr>
          <p:cNvSpPr>
            <a:spLocks noGrp="1"/>
          </p:cNvSpPr>
          <p:nvPr>
            <p:ph type="title"/>
          </p:nvPr>
        </p:nvSpPr>
        <p:spPr>
          <a:xfrm>
            <a:off x="838200" y="0"/>
            <a:ext cx="10515600" cy="1325563"/>
          </a:xfrm>
        </p:spPr>
        <p:txBody>
          <a:bodyPr/>
          <a:lstStyle/>
          <a:p>
            <a:r>
              <a:rPr lang="en-US" altLang="zh-CN" dirty="0">
                <a:latin typeface="Arial" panose="020B0604020202020204" pitchFamily="34" charset="0"/>
                <a:cs typeface="Arial" panose="020B0604020202020204" pitchFamily="34" charset="0"/>
              </a:rPr>
              <a:t>Q&amp;A in IARC</a:t>
            </a:r>
            <a:br>
              <a:rPr lang="en-US" altLang="zh-CN" dirty="0">
                <a:latin typeface="Arial" panose="020B0604020202020204" pitchFamily="34" charset="0"/>
                <a:cs typeface="Arial" panose="020B0604020202020204" pitchFamily="34" charset="0"/>
              </a:rPr>
            </a:br>
            <a:r>
              <a:rPr lang="en-US" altLang="zh-CN" sz="2000" i="1" dirty="0">
                <a:latin typeface="Arial" panose="020B0604020202020204" pitchFamily="34" charset="0"/>
                <a:cs typeface="Arial" panose="020B0604020202020204" pitchFamily="34" charset="0"/>
              </a:rPr>
              <a:t>IR engineering design status</a:t>
            </a:r>
            <a:endParaRPr lang="zh-CN" altLang="en-US" sz="2000" dirty="0"/>
          </a:p>
        </p:txBody>
      </p:sp>
      <p:sp>
        <p:nvSpPr>
          <p:cNvPr id="3" name="内容占位符 2">
            <a:extLst>
              <a:ext uri="{FF2B5EF4-FFF2-40B4-BE49-F238E27FC236}">
                <a16:creationId xmlns:a16="http://schemas.microsoft.com/office/drawing/2014/main" id="{6EAF1C7E-8987-49C2-AA52-00E6990A6AA9}"/>
              </a:ext>
            </a:extLst>
          </p:cNvPr>
          <p:cNvSpPr>
            <a:spLocks noGrp="1"/>
          </p:cNvSpPr>
          <p:nvPr>
            <p:ph idx="1"/>
          </p:nvPr>
        </p:nvSpPr>
        <p:spPr>
          <a:xfrm>
            <a:off x="838200" y="1253331"/>
            <a:ext cx="10515600" cy="4351338"/>
          </a:xfrm>
        </p:spPr>
        <p:txBody>
          <a:bodyPr>
            <a:normAutofit fontScale="25000" lnSpcReduction="20000"/>
          </a:bodyPr>
          <a:lstStyle/>
          <a:p>
            <a:pPr marL="0" indent="0">
              <a:lnSpc>
                <a:spcPct val="134000"/>
              </a:lnSpc>
              <a:buNone/>
            </a:pPr>
            <a:r>
              <a:rPr lang="en-US" altLang="zh-CN" sz="5600" dirty="0">
                <a:latin typeface="Arial" panose="020B0604020202020204" pitchFamily="34" charset="0"/>
                <a:cs typeface="Arial" panose="020B0604020202020204" pitchFamily="34" charset="0"/>
              </a:rPr>
              <a:t>5. Assess whether the length of the cantilevered cryostat can be reduced;</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We never stopped to reduce the cryostat. It is related to the length of the detector yokes and the starting point of the SC magnets inside the cryostats. To avoid modifying these two designs, and to enhance stability of the cryostat, we have recently considered adding an auxiliary support.</a:t>
            </a:r>
            <a:endParaRPr lang="en-US"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latin typeface="Arial" panose="020B0604020202020204" pitchFamily="34" charset="0"/>
                <a:cs typeface="Arial" panose="020B0604020202020204" pitchFamily="34" charset="0"/>
              </a:rPr>
              <a:t>6. Study the possible benefits of increasing the cryostat outer diameter and wall thickness, having agreed an outer envelope with the detector group;</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This is included in our next plan of cryostat optimization, and we will discuss it with detector group after some simulation.</a:t>
            </a:r>
            <a:endParaRPr lang="zh-CN" altLang="zh-CN" sz="5600" dirty="0">
              <a:solidFill>
                <a:srgbClr val="FF0000"/>
              </a:solidFill>
              <a:latin typeface="Arial" panose="020B0604020202020204" pitchFamily="34" charset="0"/>
              <a:cs typeface="Arial" panose="020B0604020202020204" pitchFamily="34" charset="0"/>
            </a:endParaRPr>
          </a:p>
          <a:p>
            <a:pPr marL="0" indent="0">
              <a:lnSpc>
                <a:spcPct val="134000"/>
              </a:lnSpc>
              <a:buNone/>
            </a:pPr>
            <a:r>
              <a:rPr lang="en-US" altLang="zh-CN" sz="5600" dirty="0">
                <a:latin typeface="Arial" panose="020B0604020202020204" pitchFamily="34" charset="0"/>
                <a:cs typeface="Arial" panose="020B0604020202020204" pitchFamily="34" charset="0"/>
              </a:rPr>
              <a:t>7. Study the measurement and alignment strategy of the </a:t>
            </a:r>
            <a:r>
              <a:rPr lang="en-US" altLang="zh-CN" sz="5600" dirty="0" err="1">
                <a:latin typeface="Arial" panose="020B0604020202020204" pitchFamily="34" charset="0"/>
                <a:cs typeface="Arial" panose="020B0604020202020204" pitchFamily="34" charset="0"/>
              </a:rPr>
              <a:t>centre</a:t>
            </a:r>
            <a:r>
              <a:rPr lang="en-US" altLang="zh-CN" sz="5600" dirty="0">
                <a:latin typeface="Arial" panose="020B0604020202020204" pitchFamily="34" charset="0"/>
                <a:cs typeface="Arial" panose="020B0604020202020204" pitchFamily="34" charset="0"/>
              </a:rPr>
              <a:t> of the quadrupole field with respect to the ideal beamline, in the context of the assembly scheme of the IR components;</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This is planned and will be studied in the EDR stage.</a:t>
            </a:r>
            <a:endParaRPr lang="zh-CN" altLang="zh-CN" sz="5600" dirty="0">
              <a:solidFill>
                <a:srgbClr val="FF0000"/>
              </a:solidFill>
              <a:latin typeface="Arial" panose="020B0604020202020204" pitchFamily="34" charset="0"/>
              <a:cs typeface="Arial" panose="020B0604020202020204" pitchFamily="34" charset="0"/>
            </a:endParaRPr>
          </a:p>
          <a:p>
            <a:pPr marL="0" indent="0">
              <a:lnSpc>
                <a:spcPct val="134000"/>
              </a:lnSpc>
              <a:buNone/>
            </a:pPr>
            <a:r>
              <a:rPr lang="en-US" altLang="zh-CN" sz="5600" dirty="0">
                <a:latin typeface="Arial" panose="020B0604020202020204" pitchFamily="34" charset="0"/>
                <a:cs typeface="Arial" panose="020B0604020202020204" pitchFamily="34" charset="0"/>
              </a:rPr>
              <a:t>8. Study the requirement of the corrector magnets for quadrupole field alignment and the corrector space in the cryostat;</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The corrector magnets have been roughly discussed but need more detailed design. We hope to achieve phased results during the EDR period.</a:t>
            </a:r>
            <a:endParaRPr lang="zh-CN" altLang="zh-CN" sz="5600" dirty="0">
              <a:solidFill>
                <a:srgbClr val="FF0000"/>
              </a:solidFill>
              <a:latin typeface="Arial" panose="020B0604020202020204" pitchFamily="34" charset="0"/>
              <a:cs typeface="Arial" panose="020B0604020202020204" pitchFamily="34" charset="0"/>
            </a:endParaRPr>
          </a:p>
          <a:p>
            <a:pPr marL="0" indent="0">
              <a:lnSpc>
                <a:spcPct val="134000"/>
              </a:lnSpc>
              <a:buNone/>
            </a:pPr>
            <a:r>
              <a:rPr lang="en-US" altLang="zh-CN" sz="5600" dirty="0">
                <a:latin typeface="Arial" panose="020B0604020202020204" pitchFamily="34" charset="0"/>
                <a:cs typeface="Arial" panose="020B0604020202020204" pitchFamily="34" charset="0"/>
              </a:rPr>
              <a:t>9. Study the vibrations of the cryostat, taking into account the mechanical connection to the detector.</a:t>
            </a:r>
            <a:endParaRPr lang="zh-CN" altLang="zh-CN" sz="5600" dirty="0">
              <a:latin typeface="Arial" panose="020B0604020202020204" pitchFamily="34" charset="0"/>
              <a:cs typeface="Arial" panose="020B0604020202020204" pitchFamily="34" charset="0"/>
            </a:endParaRPr>
          </a:p>
          <a:p>
            <a:pPr marL="0" indent="0">
              <a:lnSpc>
                <a:spcPct val="134000"/>
              </a:lnSpc>
              <a:buNone/>
            </a:pPr>
            <a:r>
              <a:rPr lang="en-US" altLang="zh-CN" sz="5600" dirty="0">
                <a:solidFill>
                  <a:srgbClr val="FF0000"/>
                </a:solidFill>
                <a:latin typeface="Arial" panose="020B0604020202020204" pitchFamily="34" charset="0"/>
                <a:cs typeface="Arial" panose="020B0604020202020204" pitchFamily="34" charset="0"/>
              </a:rPr>
              <a:t>A: Thanks for the recommendation. We will first add more details of the structure design, and will do the vibration studies such as modal simulation and vibration response simulations. And this will be a very comprehensive work, we hope to have a phased </a:t>
            </a:r>
            <a:r>
              <a:rPr lang="en-US" altLang="zh-CN" sz="5600" dirty="0" err="1">
                <a:solidFill>
                  <a:srgbClr val="FF0000"/>
                </a:solidFill>
                <a:latin typeface="Arial" panose="020B0604020202020204" pitchFamily="34" charset="0"/>
                <a:cs typeface="Arial" panose="020B0604020202020204" pitchFamily="34" charset="0"/>
              </a:rPr>
              <a:t>progresss</a:t>
            </a:r>
            <a:r>
              <a:rPr lang="en-US" altLang="zh-CN" sz="5600" dirty="0">
                <a:solidFill>
                  <a:srgbClr val="FF0000"/>
                </a:solidFill>
                <a:latin typeface="Arial" panose="020B0604020202020204" pitchFamily="34" charset="0"/>
                <a:cs typeface="Arial" panose="020B0604020202020204" pitchFamily="34" charset="0"/>
              </a:rPr>
              <a:t> in the EDR period.</a:t>
            </a:r>
            <a:endParaRPr lang="zh-CN" altLang="zh-CN" sz="5600" dirty="0">
              <a:solidFill>
                <a:srgbClr val="FF0000"/>
              </a:solidFill>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414196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D4987-000B-4594-A244-C11D4FCD13F1}"/>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Q&amp;A in IDRC</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F2C0AF9A-FB56-40E8-B1A2-A6782C494945}"/>
              </a:ext>
            </a:extLst>
          </p:cNvPr>
          <p:cNvSpPr>
            <a:spLocks noGrp="1"/>
          </p:cNvSpPr>
          <p:nvPr>
            <p:ph idx="1"/>
          </p:nvPr>
        </p:nvSpPr>
        <p:spPr/>
        <p:txBody>
          <a:bodyPr>
            <a:normAutofit fontScale="25000" lnSpcReduction="20000"/>
          </a:bodyPr>
          <a:lstStyle/>
          <a:p>
            <a:pPr algn="just">
              <a:lnSpc>
                <a:spcPct val="115000"/>
              </a:lnSpc>
              <a:spcBef>
                <a:spcPts val="1200"/>
              </a:spcBef>
              <a:spcAft>
                <a:spcPts val="1200"/>
              </a:spcAft>
            </a:pPr>
            <a:r>
              <a:rPr lang="zh-CN" altLang="zh-CN" sz="5600" dirty="0">
                <a:latin typeface="Arial" panose="020B0604020202020204" pitchFamily="34" charset="0"/>
                <a:ea typeface="宋体" panose="02010600030101010101" pitchFamily="2" charset="-122"/>
                <a:cs typeface="Arial" panose="020B0604020202020204" pitchFamily="34" charset="0"/>
              </a:rPr>
              <a:t>The resulting occupancies and radiation doses in the detectors are found to be acceptable for Higgs operation, though further optimization is required for Z running. Additionally, beam background studies for failure scenarios have been conducted in collaboration with the accelerator group.</a:t>
            </a:r>
            <a:endParaRPr lang="en-US" altLang="zh-CN" sz="5600" dirty="0">
              <a:latin typeface="Arial" panose="020B0604020202020204" pitchFamily="34" charset="0"/>
              <a:ea typeface="宋体" panose="02010600030101010101" pitchFamily="2" charset="-122"/>
              <a:cs typeface="Arial" panose="020B0604020202020204" pitchFamily="34" charset="0"/>
            </a:endParaRPr>
          </a:p>
          <a:p>
            <a:pPr marL="0" indent="0" algn="just">
              <a:lnSpc>
                <a:spcPct val="115000"/>
              </a:lnSpc>
              <a:spcBef>
                <a:spcPts val="1200"/>
              </a:spcBef>
              <a:spcAft>
                <a:spcPts val="1200"/>
              </a:spcAft>
              <a:buNone/>
            </a:pP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Answer: The failure case already been studied in the design of the passive machine protection system with acc. Group.</a:t>
            </a:r>
          </a:p>
          <a:p>
            <a:pPr algn="just">
              <a:lnSpc>
                <a:spcPct val="115000"/>
              </a:lnSpc>
              <a:spcBef>
                <a:spcPts val="1200"/>
              </a:spcBef>
              <a:spcAft>
                <a:spcPts val="1200"/>
              </a:spcAft>
            </a:pPr>
            <a:r>
              <a:rPr lang="zh-CN" altLang="zh-CN" sz="5600" dirty="0">
                <a:latin typeface="Arial" panose="020B0604020202020204" pitchFamily="34" charset="0"/>
                <a:ea typeface="宋体" panose="02010600030101010101" pitchFamily="2" charset="-122"/>
                <a:cs typeface="Arial" panose="020B0604020202020204" pitchFamily="34" charset="0"/>
              </a:rPr>
              <a:t>A collimator was simulated under the assumption that any particle striking it would be fully absorbed without generating secondary particles. However, secondary particles can frequently lead to much higher background estimations. Currently, the SR masks used are those designed for the CDR detector, and they have not yet been optimized for the Reference Detector. A detailed optimization of the SR masks is essential, particularly for photons produced in the final dipoles and final focus quadrupoles. This includes considering effects like scattering at the mask tip and reflections within the beam pipe. To mitigate shower backgrounds caused by stray beam particles, heavy metal masks are often placed near the interaction point (IP), although no such study was discussed in the presentation. Additionally, the significant beamstrahlung generated at the IP during collisions must be carefully managed to ensure proper extraction into a dedicated beam dump, while also providing sufficient heat dissipation and radiation shielding.</a:t>
            </a:r>
            <a:endParaRPr lang="en-US" altLang="zh-CN" sz="5600" dirty="0">
              <a:latin typeface="Arial" panose="020B0604020202020204" pitchFamily="34" charset="0"/>
              <a:ea typeface="宋体" panose="02010600030101010101" pitchFamily="2" charset="-122"/>
              <a:cs typeface="Arial" panose="020B0604020202020204" pitchFamily="34" charset="0"/>
            </a:endParaRPr>
          </a:p>
          <a:p>
            <a:pPr marL="0" indent="0" algn="just">
              <a:lnSpc>
                <a:spcPct val="115000"/>
              </a:lnSpc>
              <a:spcBef>
                <a:spcPts val="1200"/>
              </a:spcBef>
              <a:spcAft>
                <a:spcPts val="1200"/>
              </a:spcAft>
              <a:buNone/>
            </a:pP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Answer: The secondaries generated by collimators has been studied yet and since all the collimators are far away from the IP, there will be no impact on detectors. The SR masks has been updated, and the effects has been studied. The heavy metal shielding outside of the cryo-module have been added. The photon dump is under design.</a:t>
            </a:r>
          </a:p>
          <a:p>
            <a:pPr algn="just">
              <a:lnSpc>
                <a:spcPct val="115000"/>
              </a:lnSpc>
              <a:spcBef>
                <a:spcPts val="1200"/>
              </a:spcBef>
              <a:spcAft>
                <a:spcPts val="1200"/>
              </a:spcAft>
            </a:pPr>
            <a:endParaRPr lang="zh-CN" altLang="zh-CN" dirty="0">
              <a:solidFill>
                <a:srgbClr val="FF0000"/>
              </a:solidFill>
              <a:latin typeface="Arial" panose="020B0604020202020204" pitchFamily="34"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264119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37B383-1CED-455A-90D7-62A7C77ED162}"/>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Q&amp;A in IDRC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BB86B3-05D8-4629-A26C-D6C8BC82C7BD}"/>
                  </a:ext>
                </a:extLst>
              </p:cNvPr>
              <p:cNvSpPr>
                <a:spLocks noGrp="1"/>
              </p:cNvSpPr>
              <p:nvPr>
                <p:ph idx="1"/>
              </p:nvPr>
            </p:nvSpPr>
            <p:spPr/>
            <p:txBody>
              <a:bodyPr>
                <a:normAutofit fontScale="47500" lnSpcReduction="20000"/>
              </a:bodyPr>
              <a:lstStyle/>
              <a:p>
                <a:pPr algn="just">
                  <a:lnSpc>
                    <a:spcPct val="115000"/>
                  </a:lnSpc>
                  <a:spcBef>
                    <a:spcPts val="1200"/>
                  </a:spcBef>
                  <a:spcAft>
                    <a:spcPts val="1200"/>
                  </a:spcAft>
                </a:pPr>
                <a:r>
                  <a:rPr lang="zh-CN" altLang="zh-CN" sz="2900" dirty="0">
                    <a:latin typeface="Arial" panose="020B0604020202020204" pitchFamily="34" charset="0"/>
                    <a:ea typeface="宋体" panose="02010600030101010101" pitchFamily="2" charset="-122"/>
                    <a:cs typeface="Arial" panose="020B0604020202020204" pitchFamily="34" charset="0"/>
                  </a:rPr>
                  <a:t>The mechanical interface between the detector structure—including the large magnet system—and the final focusing magnet is critical. Close collaboration with the accelerator group is necessary to assess both magnetic field interactions and potential mechanical vibrations. Measurements of vibrations at the proposed CEPC site, along with an evaluation of their impact on beam offsets at the IP, are required. This assessment should consider the expected vibration modes in the mechanical transfer functions of the most sensitive magnetic components within the cryostat. The Committee also notes that the cantilevered cryostat for the final focusing magnet will require auxiliary support 3.3 meters from the IP, potentially resting on the electromagnetic calorimeter (ECAL), which could aid in stabilization. Nevertheless, a thorough evaluation of this setup is needed, particularly regarding the twisted mode, which poses the greatest risk for vertical beam offsets.</a:t>
                </a:r>
                <a:endParaRPr lang="en-US" altLang="zh-CN" sz="2900" dirty="0">
                  <a:latin typeface="Arial" panose="020B0604020202020204" pitchFamily="34" charset="0"/>
                  <a:ea typeface="宋体" panose="02010600030101010101" pitchFamily="2" charset="-122"/>
                  <a:cs typeface="Arial" panose="020B0604020202020204" pitchFamily="34" charset="0"/>
                </a:endParaRPr>
              </a:p>
              <a:p>
                <a:pPr marL="0" indent="0" algn="just">
                  <a:lnSpc>
                    <a:spcPct val="115000"/>
                  </a:lnSpc>
                  <a:spcBef>
                    <a:spcPts val="1200"/>
                  </a:spcBef>
                  <a:spcAft>
                    <a:spcPts val="1200"/>
                  </a:spcAft>
                  <a:buNone/>
                </a:pPr>
                <a:r>
                  <a:rPr lang="en-US" altLang="zh-CN" sz="2900" dirty="0">
                    <a:solidFill>
                      <a:srgbClr val="FF0000"/>
                    </a:solidFill>
                    <a:latin typeface="Arial" panose="020B0604020202020204" pitchFamily="34" charset="0"/>
                    <a:ea typeface="宋体" panose="02010600030101010101" pitchFamily="2" charset="-122"/>
                    <a:cs typeface="Arial" panose="020B0604020202020204" pitchFamily="34" charset="0"/>
                  </a:rPr>
                  <a:t>Answer: The investigation on the vibrations is on going, and our acc colleague will perform the study with those data.</a:t>
                </a:r>
                <a:endParaRPr lang="en-US" altLang="zh-CN" sz="2900" dirty="0">
                  <a:latin typeface="Arial" panose="020B0604020202020204" pitchFamily="34" charset="0"/>
                  <a:ea typeface="宋体" panose="02010600030101010101" pitchFamily="2" charset="-122"/>
                </a:endParaRPr>
              </a:p>
              <a:p>
                <a:pPr algn="just">
                  <a:lnSpc>
                    <a:spcPct val="115000"/>
                  </a:lnSpc>
                  <a:spcBef>
                    <a:spcPts val="1200"/>
                  </a:spcBef>
                  <a:spcAft>
                    <a:spcPts val="1200"/>
                  </a:spcAft>
                </a:pPr>
                <a:r>
                  <a:rPr lang="zh-CN" altLang="zh-CN" sz="2900" dirty="0">
                    <a:latin typeface="Arial" panose="020B0604020202020204" pitchFamily="34" charset="0"/>
                    <a:ea typeface="宋体" panose="02010600030101010101" pitchFamily="2" charset="-122"/>
                  </a:rPr>
                  <a:t>The estimated event rates for Bhabha scattering in the LumiCal detector fall within the nominal event rate. However, a dedicated high-rate LumiCal data stream will be necessary to accurately study beam backgrounds. The selected technology option appears to be technically feasible with current state-of-the-art capabilities and aims to achieve effective electron/gamma separation for radiative photons. Maintaining the required precision in luminosity measurement is challenging, as it demands the electron impact position (and inner radius) to be known to within 5-10 </a:t>
                </a:r>
                <a14:m>
                  <m:oMath xmlns:m="http://schemas.openxmlformats.org/officeDocument/2006/math">
                    <m:r>
                      <a:rPr lang="zh-CN" altLang="en-US" sz="2900" i="1">
                        <a:latin typeface="Cambria Math" panose="02040503050406030204" pitchFamily="18" charset="0"/>
                        <a:ea typeface="Cambria Math" panose="02040503050406030204" pitchFamily="18" charset="0"/>
                      </a:rPr>
                      <m:t>𝜇</m:t>
                    </m:r>
                  </m:oMath>
                </a14:m>
                <a:r>
                  <a:rPr lang="zh-CN" altLang="zh-CN" sz="2900" dirty="0">
                    <a:latin typeface="Arial" panose="020B0604020202020204" pitchFamily="34" charset="0"/>
                    <a:ea typeface="宋体" panose="02010600030101010101" pitchFamily="2" charset="-122"/>
                  </a:rPr>
                  <a:t>m.</a:t>
                </a:r>
                <a:endParaRPr lang="en-US" altLang="zh-CN" sz="2900" dirty="0">
                  <a:latin typeface="Arial" panose="020B0604020202020204" pitchFamily="34" charset="0"/>
                  <a:ea typeface="宋体" panose="02010600030101010101" pitchFamily="2" charset="-122"/>
                </a:endParaRPr>
              </a:p>
              <a:p>
                <a:pPr marL="0" indent="0" algn="just">
                  <a:lnSpc>
                    <a:spcPct val="115000"/>
                  </a:lnSpc>
                  <a:spcBef>
                    <a:spcPts val="1200"/>
                  </a:spcBef>
                  <a:spcAft>
                    <a:spcPts val="1200"/>
                  </a:spcAft>
                  <a:buNone/>
                </a:pPr>
                <a:r>
                  <a:rPr lang="en-US" altLang="zh-CN" sz="2900" dirty="0">
                    <a:solidFill>
                      <a:srgbClr val="FF0000"/>
                    </a:solidFill>
                    <a:latin typeface="Arial" panose="020B0604020202020204" pitchFamily="34" charset="0"/>
                    <a:ea typeface="宋体" panose="02010600030101010101" pitchFamily="2" charset="-122"/>
                  </a:rPr>
                  <a:t>Answer: We’ve added the detailed design in the report.</a:t>
                </a:r>
                <a:endParaRPr lang="zh-CN" altLang="zh-CN" sz="2900" dirty="0">
                  <a:solidFill>
                    <a:srgbClr val="FF0000"/>
                  </a:solidFill>
                  <a:latin typeface="Arial" panose="020B0604020202020204" pitchFamily="34" charset="0"/>
                  <a:ea typeface="宋体" panose="02010600030101010101" pitchFamily="2" charset="-122"/>
                </a:endParaRPr>
              </a:p>
              <a:p>
                <a:endParaRPr lang="zh-CN" altLang="en-US" dirty="0"/>
              </a:p>
            </p:txBody>
          </p:sp>
        </mc:Choice>
        <mc:Fallback xmlns="">
          <p:sp>
            <p:nvSpPr>
              <p:cNvPr id="3" name="内容占位符 2">
                <a:extLst>
                  <a:ext uri="{FF2B5EF4-FFF2-40B4-BE49-F238E27FC236}">
                    <a16:creationId xmlns:a16="http://schemas.microsoft.com/office/drawing/2014/main" id="{B7BB86B3-05D8-4629-A26C-D6C8BC82C7BD}"/>
                  </a:ext>
                </a:extLst>
              </p:cNvPr>
              <p:cNvSpPr>
                <a:spLocks noGrp="1" noRot="1" noChangeAspect="1" noMove="1" noResize="1" noEditPoints="1" noAdjustHandles="1" noChangeArrowheads="1" noChangeShapeType="1" noTextEdit="1"/>
              </p:cNvSpPr>
              <p:nvPr>
                <p:ph idx="1"/>
              </p:nvPr>
            </p:nvSpPr>
            <p:spPr>
              <a:blipFill>
                <a:blip r:embed="rId2"/>
                <a:stretch>
                  <a:fillRect l="-174" t="-280" r="-1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3771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40BC0-1453-44F3-960F-F783F72F71A4}"/>
              </a:ext>
            </a:extLst>
          </p:cNvPr>
          <p:cNvSpPr>
            <a:spLocks noGrp="1"/>
          </p:cNvSpPr>
          <p:nvPr>
            <p:ph type="title"/>
          </p:nvPr>
        </p:nvSpPr>
        <p:spPr>
          <a:xfrm>
            <a:off x="838200" y="0"/>
            <a:ext cx="10515600" cy="1325563"/>
          </a:xfrm>
        </p:spPr>
        <p:txBody>
          <a:bodyPr/>
          <a:lstStyle/>
          <a:p>
            <a:r>
              <a:rPr lang="en-US" altLang="zh-CN" dirty="0">
                <a:latin typeface="Arial" panose="020B0604020202020204" pitchFamily="34" charset="0"/>
                <a:cs typeface="Arial" panose="020B0604020202020204" pitchFamily="34" charset="0"/>
              </a:rPr>
              <a:t>Q&amp;A in IDRC</a:t>
            </a:r>
            <a:endParaRPr lang="zh-CN" altLang="en-US" dirty="0"/>
          </a:p>
        </p:txBody>
      </p:sp>
      <p:sp>
        <p:nvSpPr>
          <p:cNvPr id="3" name="内容占位符 2">
            <a:extLst>
              <a:ext uri="{FF2B5EF4-FFF2-40B4-BE49-F238E27FC236}">
                <a16:creationId xmlns:a16="http://schemas.microsoft.com/office/drawing/2014/main" id="{2602D40C-2473-4CA6-BF81-0335700EB0A2}"/>
              </a:ext>
            </a:extLst>
          </p:cNvPr>
          <p:cNvSpPr>
            <a:spLocks noGrp="1"/>
          </p:cNvSpPr>
          <p:nvPr>
            <p:ph idx="1"/>
          </p:nvPr>
        </p:nvSpPr>
        <p:spPr>
          <a:xfrm>
            <a:off x="838200" y="1251751"/>
            <a:ext cx="10515600" cy="4925212"/>
          </a:xfrm>
        </p:spPr>
        <p:txBody>
          <a:bodyPr>
            <a:normAutofit fontScale="25000" lnSpcReduction="20000"/>
          </a:bodyPr>
          <a:lstStyle/>
          <a:p>
            <a:pPr marL="342900" lvl="0" indent="-342900" algn="just">
              <a:lnSpc>
                <a:spcPct val="134000"/>
              </a:lnSpc>
              <a:buFont typeface="+mj-lt"/>
              <a:buAutoNum type="arabicPeriod"/>
            </a:pPr>
            <a:r>
              <a:rPr lang="zh-CN" altLang="zh-CN" sz="5600" dirty="0">
                <a:latin typeface="Arial" panose="020B0604020202020204" pitchFamily="34" charset="0"/>
                <a:ea typeface="宋体" panose="02010600030101010101" pitchFamily="2" charset="-122"/>
                <a:cs typeface="Arial" panose="020B0604020202020204" pitchFamily="34" charset="0"/>
              </a:rPr>
              <a:t>Optimize the collimators using simulations that account for secondary particle interactions.</a:t>
            </a:r>
            <a:endParaRPr lang="en-US" altLang="zh-CN" sz="5600" dirty="0">
              <a:latin typeface="Arial" panose="020B0604020202020204" pitchFamily="34" charset="0"/>
              <a:ea typeface="宋体" panose="02010600030101010101" pitchFamily="2" charset="-122"/>
              <a:cs typeface="Arial" panose="020B0604020202020204" pitchFamily="34" charset="0"/>
            </a:endParaRPr>
          </a:p>
          <a:p>
            <a:pPr marL="0" lvl="0" indent="0" algn="just">
              <a:lnSpc>
                <a:spcPct val="134000"/>
              </a:lnSpc>
              <a:buNone/>
            </a:pP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Answer: The collimators has been updated with the secondaries considered.</a:t>
            </a:r>
            <a:endParaRPr lang="zh-CN" altLang="zh-CN" sz="5600" dirty="0">
              <a:solidFill>
                <a:srgbClr val="FF0000"/>
              </a:solidFill>
              <a:latin typeface="Arial" panose="020B0604020202020204" pitchFamily="34" charset="0"/>
              <a:ea typeface="宋体" panose="02010600030101010101" pitchFamily="2" charset="-122"/>
              <a:cs typeface="Arial" panose="020B0604020202020204" pitchFamily="34" charset="0"/>
            </a:endParaRPr>
          </a:p>
          <a:p>
            <a:pPr marL="342900" lvl="0" indent="-342900" algn="just">
              <a:lnSpc>
                <a:spcPct val="134000"/>
              </a:lnSpc>
              <a:buFont typeface="+mj-lt"/>
              <a:buAutoNum type="arabicPeriod" startAt="2"/>
            </a:pPr>
            <a:r>
              <a:rPr lang="zh-CN" altLang="zh-CN" sz="5600" dirty="0">
                <a:latin typeface="Arial" panose="020B0604020202020204" pitchFamily="34" charset="0"/>
                <a:ea typeface="宋体" panose="02010600030101010101" pitchFamily="2" charset="-122"/>
                <a:cs typeface="Arial" panose="020B0604020202020204" pitchFamily="34" charset="0"/>
              </a:rPr>
              <a:t>Refine the SR masks for the Ref-TDR configuration, incorporating simulations of tip scatterings, bounces within the beam pipe, and SR originating from the beam halo in quadrupoles.</a:t>
            </a:r>
            <a:endParaRPr lang="en-US" altLang="zh-CN" sz="5600" dirty="0">
              <a:latin typeface="Arial" panose="020B0604020202020204" pitchFamily="34" charset="0"/>
              <a:ea typeface="宋体" panose="02010600030101010101" pitchFamily="2" charset="-122"/>
              <a:cs typeface="Arial" panose="020B0604020202020204" pitchFamily="34" charset="0"/>
            </a:endParaRPr>
          </a:p>
          <a:p>
            <a:pPr marL="0" lvl="0" indent="0" algn="just">
              <a:lnSpc>
                <a:spcPct val="134000"/>
              </a:lnSpc>
              <a:buNone/>
            </a:pP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Answer: The SR masks has been updated and included in simulation. The SR originating from beam halo in quadrupoles has been studied together in the simulation.</a:t>
            </a:r>
            <a:endParaRPr lang="zh-CN" altLang="zh-CN" sz="5600" dirty="0">
              <a:solidFill>
                <a:srgbClr val="FF0000"/>
              </a:solidFill>
              <a:latin typeface="Arial" panose="020B0604020202020204" pitchFamily="34" charset="0"/>
              <a:ea typeface="宋体" panose="02010600030101010101" pitchFamily="2" charset="-122"/>
              <a:cs typeface="Arial" panose="020B0604020202020204" pitchFamily="34" charset="0"/>
            </a:endParaRPr>
          </a:p>
          <a:p>
            <a:pPr marL="342900" lvl="0" indent="-342900" algn="just">
              <a:lnSpc>
                <a:spcPct val="134000"/>
              </a:lnSpc>
              <a:buFont typeface="+mj-lt"/>
              <a:buAutoNum type="arabicPeriod" startAt="3"/>
            </a:pPr>
            <a:r>
              <a:rPr lang="zh-CN" altLang="zh-CN" sz="5600" dirty="0">
                <a:latin typeface="Arial" panose="020B0604020202020204" pitchFamily="34" charset="0"/>
                <a:ea typeface="宋体" panose="02010600030101010101" pitchFamily="2" charset="-122"/>
                <a:cs typeface="Arial" panose="020B0604020202020204" pitchFamily="34" charset="0"/>
              </a:rPr>
              <a:t>Explore the feasibility of placing heavy metal masks near the interaction point (IP) to absorb particle showers effectively.</a:t>
            </a:r>
            <a:endParaRPr lang="en-US" altLang="zh-CN" sz="5600" dirty="0">
              <a:latin typeface="Arial" panose="020B0604020202020204" pitchFamily="34" charset="0"/>
              <a:ea typeface="宋体" panose="02010600030101010101" pitchFamily="2" charset="-122"/>
              <a:cs typeface="Arial" panose="020B0604020202020204" pitchFamily="34" charset="0"/>
            </a:endParaRPr>
          </a:p>
          <a:p>
            <a:pPr marL="0" lvl="0" indent="0" algn="just">
              <a:lnSpc>
                <a:spcPct val="134000"/>
              </a:lnSpc>
              <a:buNone/>
            </a:pP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Answer: The heavy metal shielding has been added outside of the cryo-module. The BG level has been mitigated with such shielding.</a:t>
            </a:r>
          </a:p>
          <a:p>
            <a:pPr marL="342900" lvl="0" indent="-342900" algn="just">
              <a:lnSpc>
                <a:spcPct val="134000"/>
              </a:lnSpc>
              <a:buFont typeface="+mj-lt"/>
              <a:buAutoNum type="arabicPeriod" startAt="4"/>
            </a:pPr>
            <a:r>
              <a:rPr lang="zh-CN" altLang="zh-CN" sz="5600" dirty="0">
                <a:latin typeface="Arial" panose="020B0604020202020204" pitchFamily="34" charset="0"/>
                <a:ea typeface="宋体" panose="02010600030101010101" pitchFamily="2" charset="-122"/>
                <a:cs typeface="Arial" panose="020B0604020202020204" pitchFamily="34" charset="0"/>
              </a:rPr>
              <a:t>We encourage continuing the design optimization of the LumiCal detector through simulation studies, with an emphasis on detailed mechanical design. In later stages, beam tests with detector prototypes should be performed.</a:t>
            </a:r>
            <a:endParaRPr lang="en-US" altLang="zh-CN" sz="5600" dirty="0">
              <a:latin typeface="Arial" panose="020B0604020202020204" pitchFamily="34" charset="0"/>
              <a:ea typeface="宋体" panose="02010600030101010101" pitchFamily="2" charset="-122"/>
              <a:cs typeface="Arial" panose="020B0604020202020204" pitchFamily="34" charset="0"/>
            </a:endParaRPr>
          </a:p>
          <a:p>
            <a:pPr marL="0" lvl="0" indent="0" algn="just">
              <a:lnSpc>
                <a:spcPct val="134000"/>
              </a:lnSpc>
              <a:buNone/>
            </a:pP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Answer: The updated design of the </a:t>
            </a:r>
            <a:r>
              <a:rPr lang="en-US" altLang="zh-CN" sz="5600" dirty="0" err="1">
                <a:solidFill>
                  <a:srgbClr val="FF0000"/>
                </a:solidFill>
                <a:latin typeface="Arial" panose="020B0604020202020204" pitchFamily="34" charset="0"/>
                <a:ea typeface="宋体" panose="02010600030101010101" pitchFamily="2" charset="-122"/>
                <a:cs typeface="Arial" panose="020B0604020202020204" pitchFamily="34" charset="0"/>
              </a:rPr>
              <a:t>lumical</a:t>
            </a: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 has been updated, and the prototypes are on schedule in the EDR phase.</a:t>
            </a:r>
            <a:endParaRPr lang="zh-CN" altLang="zh-CN" sz="5600" dirty="0">
              <a:solidFill>
                <a:srgbClr val="FF0000"/>
              </a:solidFill>
              <a:latin typeface="Arial" panose="020B0604020202020204" pitchFamily="34" charset="0"/>
              <a:ea typeface="宋体" panose="02010600030101010101" pitchFamily="2" charset="-122"/>
              <a:cs typeface="Arial" panose="020B0604020202020204" pitchFamily="34" charset="0"/>
            </a:endParaRPr>
          </a:p>
          <a:p>
            <a:pPr marL="342900" lvl="0" indent="-342900" algn="just">
              <a:lnSpc>
                <a:spcPct val="134000"/>
              </a:lnSpc>
              <a:buFont typeface="+mj-lt"/>
              <a:buAutoNum type="arabicPeriod" startAt="5"/>
            </a:pPr>
            <a:r>
              <a:rPr lang="zh-CN" altLang="zh-CN" sz="5600" dirty="0">
                <a:latin typeface="Arial" panose="020B0604020202020204" pitchFamily="34" charset="0"/>
                <a:ea typeface="宋体" panose="02010600030101010101" pitchFamily="2" charset="-122"/>
                <a:cs typeface="Arial" panose="020B0604020202020204" pitchFamily="34" charset="0"/>
              </a:rPr>
              <a:t>A comprehensive review of the Machine-Detector Interface (MDI) would be highly beneficial. This review should involve experts from both the detector and accelerator teams to ensure all relevant aspects are thoroughly addressed.</a:t>
            </a:r>
            <a:endParaRPr lang="en-US" altLang="zh-CN" sz="5600" dirty="0">
              <a:latin typeface="Arial" panose="020B0604020202020204" pitchFamily="34" charset="0"/>
              <a:ea typeface="宋体" panose="02010600030101010101" pitchFamily="2" charset="-122"/>
              <a:cs typeface="Arial" panose="020B0604020202020204" pitchFamily="34" charset="0"/>
            </a:endParaRPr>
          </a:p>
          <a:p>
            <a:pPr marL="0" lvl="0" indent="0" algn="just">
              <a:lnSpc>
                <a:spcPct val="134000"/>
              </a:lnSpc>
              <a:buNone/>
            </a:pPr>
            <a:r>
              <a:rPr lang="en-US" altLang="zh-CN" sz="5600" dirty="0">
                <a:solidFill>
                  <a:srgbClr val="FF0000"/>
                </a:solidFill>
                <a:latin typeface="Arial" panose="020B0604020202020204" pitchFamily="34" charset="0"/>
                <a:ea typeface="宋体" panose="02010600030101010101" pitchFamily="2" charset="-122"/>
                <a:cs typeface="Arial" panose="020B0604020202020204" pitchFamily="34" charset="0"/>
              </a:rPr>
              <a:t>Answer: We plan to have such a review in April/May. The review will cover all the MDI related topics from both accelerator and detector side. The preparation of the review is on going.</a:t>
            </a:r>
            <a:endParaRPr lang="zh-CN" altLang="zh-CN" sz="5600" dirty="0">
              <a:solidFill>
                <a:srgbClr val="FF0000"/>
              </a:solidFill>
              <a:latin typeface="Arial" panose="020B0604020202020204" pitchFamily="34" charset="0"/>
              <a:ea typeface="宋体" panose="02010600030101010101" pitchFamily="2" charset="-122"/>
              <a:cs typeface="Arial" panose="020B0604020202020204" pitchFamily="34" charset="0"/>
            </a:endParaRPr>
          </a:p>
          <a:p>
            <a:pPr marL="0" lvl="0" indent="0" algn="just">
              <a:lnSpc>
                <a:spcPct val="115000"/>
              </a:lnSpc>
              <a:buNone/>
            </a:pPr>
            <a:endParaRPr lang="zh-CN" altLang="zh-CN" dirty="0">
              <a:solidFill>
                <a:srgbClr val="FF0000"/>
              </a:solidFill>
              <a:latin typeface="Arial" panose="020B0604020202020204" pitchFamily="34"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299311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A686E-877D-4836-AA40-53051FB78B15}"/>
              </a:ext>
            </a:extLst>
          </p:cNvPr>
          <p:cNvSpPr>
            <a:spLocks noGrp="1"/>
          </p:cNvSpPr>
          <p:nvPr>
            <p:ph type="title"/>
          </p:nvPr>
        </p:nvSpPr>
        <p:spPr>
          <a:xfrm>
            <a:off x="838200" y="10017"/>
            <a:ext cx="10515600" cy="1325563"/>
          </a:xfrm>
        </p:spPr>
        <p:txBody>
          <a:bodyPr/>
          <a:lstStyle/>
          <a:p>
            <a:r>
              <a:rPr lang="en-US" altLang="zh-CN" dirty="0">
                <a:latin typeface="Arial" panose="020B0604020202020204" pitchFamily="34" charset="0"/>
                <a:cs typeface="Arial" panose="020B0604020202020204" pitchFamily="34" charset="0"/>
              </a:rPr>
              <a:t>MDI layout</a:t>
            </a:r>
            <a:endParaRPr lang="zh-CN" altLang="en-US" dirty="0">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1768A396-5F28-4DBD-9F50-4909A0B58C5F}"/>
              </a:ext>
            </a:extLst>
          </p:cNvPr>
          <p:cNvSpPr/>
          <p:nvPr/>
        </p:nvSpPr>
        <p:spPr>
          <a:xfrm>
            <a:off x="838200" y="5714040"/>
            <a:ext cx="11077857" cy="1138773"/>
          </a:xfrm>
          <a:prstGeom prst="rect">
            <a:avLst/>
          </a:prstGeom>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The overall layout of CEPC MDI is self-consistent and interference free.</a:t>
            </a:r>
          </a:p>
          <a:p>
            <a:pPr marL="285750" indent="-285750">
              <a:buFont typeface="Arial" panose="020B0604020202020204" pitchFamily="34" charset="0"/>
              <a:buChar char="•"/>
            </a:pPr>
            <a:r>
              <a:rPr lang="en-US" altLang="zh-CN" dirty="0" err="1">
                <a:latin typeface="Arial" panose="020B0604020202020204" pitchFamily="34" charset="0"/>
                <a:cs typeface="Arial" panose="020B0604020202020204" pitchFamily="34" charset="0"/>
              </a:rPr>
              <a:t>Lumical</a:t>
            </a:r>
            <a:r>
              <a:rPr lang="en-US" altLang="zh-CN" dirty="0">
                <a:latin typeface="Arial" panose="020B0604020202020204" pitchFamily="34" charset="0"/>
                <a:cs typeface="Arial" panose="020B0604020202020204" pitchFamily="34" charset="0"/>
              </a:rPr>
              <a:t> is between 800mm~950mm from IP, while IP BPM at 950~1050mm.</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Cryostat start point at 1050mm from IP, while anti-solenoid starts at 1130mm to 6200mm from IP.</a:t>
            </a:r>
          </a:p>
          <a:p>
            <a:pPr marL="285750" indent="-285750">
              <a:buFont typeface="Arial" panose="020B0604020202020204" pitchFamily="34" charset="0"/>
              <a:buChar char="•"/>
            </a:pPr>
            <a:endParaRPr lang="en-GB" altLang="zh-CN" sz="1400" dirty="0">
              <a:solidFill>
                <a:srgbClr val="002060"/>
              </a:solidFill>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4B5A834B-87BE-4313-B8AE-D02969629E9F}"/>
              </a:ext>
            </a:extLst>
          </p:cNvPr>
          <p:cNvPicPr>
            <a:picLocks noChangeAspect="1"/>
          </p:cNvPicPr>
          <p:nvPr/>
        </p:nvPicPr>
        <p:blipFill>
          <a:blip r:embed="rId2"/>
          <a:stretch>
            <a:fillRect/>
          </a:stretch>
        </p:blipFill>
        <p:spPr>
          <a:xfrm>
            <a:off x="1894112" y="1279363"/>
            <a:ext cx="7828385" cy="4299274"/>
          </a:xfrm>
          <a:prstGeom prst="rect">
            <a:avLst/>
          </a:prstGeom>
        </p:spPr>
      </p:pic>
    </p:spTree>
    <p:extLst>
      <p:ext uri="{BB962C8B-B14F-4D97-AF65-F5344CB8AC3E}">
        <p14:creationId xmlns:p14="http://schemas.microsoft.com/office/powerpoint/2010/main" val="375076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4522F-6099-4218-9E88-B28AD07281EC}"/>
              </a:ext>
            </a:extLst>
          </p:cNvPr>
          <p:cNvSpPr>
            <a:spLocks noGrp="1"/>
          </p:cNvSpPr>
          <p:nvPr>
            <p:ph type="title"/>
          </p:nvPr>
        </p:nvSpPr>
        <p:spPr>
          <a:xfrm>
            <a:off x="838200" y="0"/>
            <a:ext cx="10515600" cy="1325563"/>
          </a:xfrm>
        </p:spPr>
        <p:txBody>
          <a:bodyPr/>
          <a:lstStyle/>
          <a:p>
            <a:r>
              <a:rPr lang="en-US" altLang="zh-CN" dirty="0">
                <a:latin typeface="Arial" panose="020B0604020202020204" pitchFamily="34" charset="0"/>
                <a:cs typeface="Arial" panose="020B0604020202020204" pitchFamily="34" charset="0"/>
              </a:rPr>
              <a:t>SC magnets</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28E086BF-67C0-4D83-ACF9-1B542CA4D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84754"/>
            <a:ext cx="3240360" cy="1028873"/>
          </a:xfrm>
          <a:prstGeom prst="rect">
            <a:avLst/>
          </a:prstGeom>
        </p:spPr>
      </p:pic>
      <p:pic>
        <p:nvPicPr>
          <p:cNvPr id="5" name="Content Placeholder 3">
            <a:extLst>
              <a:ext uri="{FF2B5EF4-FFF2-40B4-BE49-F238E27FC236}">
                <a16:creationId xmlns:a16="http://schemas.microsoft.com/office/drawing/2014/main" id="{41E44447-B6FB-4D38-BB36-02D86D2F5EE8}"/>
              </a:ext>
            </a:extLst>
          </p:cNvPr>
          <p:cNvPicPr>
            <a:picLocks noChangeAspect="1"/>
          </p:cNvPicPr>
          <p:nvPr/>
        </p:nvPicPr>
        <p:blipFill>
          <a:blip r:embed="rId4"/>
          <a:stretch>
            <a:fillRect/>
          </a:stretch>
        </p:blipFill>
        <p:spPr>
          <a:xfrm rot="5400000">
            <a:off x="1648196" y="2406833"/>
            <a:ext cx="1620366" cy="2843325"/>
          </a:xfrm>
          <a:prstGeom prst="rect">
            <a:avLst/>
          </a:prstGeom>
        </p:spPr>
      </p:pic>
      <p:sp>
        <p:nvSpPr>
          <p:cNvPr id="6" name="矩形 5">
            <a:extLst>
              <a:ext uri="{FF2B5EF4-FFF2-40B4-BE49-F238E27FC236}">
                <a16:creationId xmlns:a16="http://schemas.microsoft.com/office/drawing/2014/main" id="{7279D002-E42B-4250-A800-50812472230D}"/>
              </a:ext>
            </a:extLst>
          </p:cNvPr>
          <p:cNvSpPr/>
          <p:nvPr/>
        </p:nvSpPr>
        <p:spPr>
          <a:xfrm>
            <a:off x="838200" y="1140897"/>
            <a:ext cx="4816383" cy="369332"/>
          </a:xfrm>
          <a:prstGeom prst="rect">
            <a:avLst/>
          </a:prstGeom>
        </p:spPr>
        <p:txBody>
          <a:bodyPr wrap="none">
            <a:spAutoFit/>
          </a:bodyPr>
          <a:lstStyle/>
          <a:p>
            <a:pPr marL="285750" indent="-285750">
              <a:buFont typeface="Wingdings" panose="05000000000000000000" pitchFamily="2" charset="2"/>
              <a:buChar char="Ø"/>
            </a:pPr>
            <a:r>
              <a:rPr lang="it-IT" altLang="zh-CN" dirty="0">
                <a:solidFill>
                  <a:srgbClr val="C00000"/>
                </a:solidFill>
                <a:latin typeface="Arial" panose="020B0604020202020204" pitchFamily="34" charset="0"/>
                <a:cs typeface="Arial" panose="020B0604020202020204" pitchFamily="34" charset="0"/>
              </a:rPr>
              <a:t>SC quadrupole design adopted CCT type</a:t>
            </a:r>
            <a:endParaRPr lang="zh-CN" altLang="en-US" dirty="0">
              <a:solidFill>
                <a:srgbClr val="C00000"/>
              </a:solidFill>
              <a:latin typeface="Arial" panose="020B0604020202020204" pitchFamily="34" charset="0"/>
              <a:cs typeface="Arial" panose="020B0604020202020204" pitchFamily="34" charset="0"/>
            </a:endParaRPr>
          </a:p>
        </p:txBody>
      </p:sp>
      <p:sp>
        <p:nvSpPr>
          <p:cNvPr id="7" name="文本框 11">
            <a:extLst>
              <a:ext uri="{FF2B5EF4-FFF2-40B4-BE49-F238E27FC236}">
                <a16:creationId xmlns:a16="http://schemas.microsoft.com/office/drawing/2014/main" id="{E747E10B-861C-4358-B280-31C49083A6EE}"/>
              </a:ext>
            </a:extLst>
          </p:cNvPr>
          <p:cNvSpPr txBox="1"/>
          <p:nvPr/>
        </p:nvSpPr>
        <p:spPr>
          <a:xfrm>
            <a:off x="1835956" y="4833436"/>
            <a:ext cx="166652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FF0000"/>
                </a:solidFill>
                <a:latin typeface="Times New Roman" panose="02020603050405020304" pitchFamily="18" charset="0"/>
              </a:rPr>
              <a:t>CCT coil</a:t>
            </a:r>
          </a:p>
        </p:txBody>
      </p:sp>
      <p:sp>
        <p:nvSpPr>
          <p:cNvPr id="9" name="文本框 8">
            <a:extLst>
              <a:ext uri="{FF2B5EF4-FFF2-40B4-BE49-F238E27FC236}">
                <a16:creationId xmlns:a16="http://schemas.microsoft.com/office/drawing/2014/main" id="{2928068C-8B28-462B-83CD-8DBF86A4EFE5}"/>
              </a:ext>
            </a:extLst>
          </p:cNvPr>
          <p:cNvSpPr txBox="1"/>
          <p:nvPr/>
        </p:nvSpPr>
        <p:spPr>
          <a:xfrm>
            <a:off x="4499464" y="1510229"/>
            <a:ext cx="7541645" cy="135421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1) CEPC Interaction Region quadrupole magnets meet basic requirement.</a:t>
            </a:r>
          </a:p>
          <a:p>
            <a:r>
              <a:rPr lang="en-US" altLang="zh-CN" sz="1600" dirty="0">
                <a:latin typeface="Arial" panose="020B0604020202020204" pitchFamily="34" charset="0"/>
                <a:cs typeface="Arial" panose="020B0604020202020204" pitchFamily="34" charset="0"/>
              </a:rPr>
              <a:t>2) Ratio of multipole field to quadrupole field &lt;2×10</a:t>
            </a:r>
            <a:r>
              <a:rPr lang="en-US" altLang="zh-CN" sz="1600" baseline="30000" dirty="0">
                <a:latin typeface="Arial" panose="020B0604020202020204" pitchFamily="34" charset="0"/>
                <a:cs typeface="Arial" panose="020B0604020202020204" pitchFamily="34" charset="0"/>
              </a:rPr>
              <a:t>-4</a:t>
            </a:r>
          </a:p>
          <a:p>
            <a:r>
              <a:rPr lang="en-US" altLang="zh-CN" sz="1600" dirty="0">
                <a:latin typeface="Arial" panose="020B0604020202020204" pitchFamily="34" charset="0"/>
                <a:cs typeface="Arial" panose="020B0604020202020204" pitchFamily="34" charset="0"/>
              </a:rPr>
              <a:t>3) Integral dipole field at the center of one aperture is zero</a:t>
            </a:r>
          </a:p>
          <a:p>
            <a:r>
              <a:rPr lang="en-US" altLang="zh-CN" sz="1600" dirty="0">
                <a:solidFill>
                  <a:srgbClr val="00B050"/>
                </a:solidFill>
                <a:latin typeface="Arial" panose="020B0604020202020204" pitchFamily="34" charset="0"/>
                <a:cs typeface="Arial" panose="020B0604020202020204" pitchFamily="34" charset="0"/>
              </a:rPr>
              <a:t>     Local dipole field at each longitudinal position </a:t>
            </a:r>
            <a:r>
              <a:rPr lang="zh-CN" altLang="zh-CN" sz="1600" dirty="0">
                <a:solidFill>
                  <a:srgbClr val="00B050"/>
                </a:solidFill>
                <a:latin typeface="Arial" panose="020B0604020202020204" pitchFamily="34" charset="0"/>
                <a:cs typeface="Arial" panose="020B0604020202020204" pitchFamily="34" charset="0"/>
              </a:rPr>
              <a:t>≤ </a:t>
            </a:r>
            <a:r>
              <a:rPr lang="en-US" altLang="zh-CN" sz="1600" dirty="0">
                <a:solidFill>
                  <a:srgbClr val="00B050"/>
                </a:solidFill>
                <a:latin typeface="Arial" panose="020B0604020202020204" pitchFamily="34" charset="0"/>
                <a:cs typeface="Arial" panose="020B0604020202020204" pitchFamily="34" charset="0"/>
              </a:rPr>
              <a:t>300Gs  </a:t>
            </a:r>
          </a:p>
          <a:p>
            <a:r>
              <a:rPr lang="en-US" altLang="zh-CN" sz="1600" dirty="0">
                <a:solidFill>
                  <a:srgbClr val="008400"/>
                </a:solidFill>
                <a:latin typeface="Arial" panose="020B0604020202020204" pitchFamily="34" charset="0"/>
                <a:cs typeface="Arial" panose="020B0604020202020204" pitchFamily="34" charset="0"/>
              </a:rPr>
              <a:t> </a:t>
            </a:r>
            <a:endParaRPr lang="zh-CN" altLang="en-US" sz="1600" dirty="0">
              <a:solidFill>
                <a:srgbClr val="008400"/>
              </a:solidFill>
              <a:latin typeface="Arial" panose="020B0604020202020204" pitchFamily="34" charset="0"/>
              <a:cs typeface="Arial" panose="020B0604020202020204" pitchFamily="34" charset="0"/>
            </a:endParaRPr>
          </a:p>
        </p:txBody>
      </p:sp>
      <p:graphicFrame>
        <p:nvGraphicFramePr>
          <p:cNvPr id="10" name="表格 9">
            <a:extLst>
              <a:ext uri="{FF2B5EF4-FFF2-40B4-BE49-F238E27FC236}">
                <a16:creationId xmlns:a16="http://schemas.microsoft.com/office/drawing/2014/main" id="{B0A31F8E-7D50-4F03-BF93-BCB960DA6083}"/>
              </a:ext>
            </a:extLst>
          </p:cNvPr>
          <p:cNvGraphicFramePr>
            <a:graphicFrameLocks noGrp="1"/>
          </p:cNvGraphicFramePr>
          <p:nvPr>
            <p:extLst>
              <p:ext uri="{D42A27DB-BD31-4B8C-83A1-F6EECF244321}">
                <p14:modId xmlns:p14="http://schemas.microsoft.com/office/powerpoint/2010/main" val="257634192"/>
              </p:ext>
            </p:extLst>
          </p:nvPr>
        </p:nvGraphicFramePr>
        <p:xfrm>
          <a:off x="5169547" y="3107499"/>
          <a:ext cx="5288349" cy="2299988"/>
        </p:xfrm>
        <a:graphic>
          <a:graphicData uri="http://schemas.openxmlformats.org/drawingml/2006/table">
            <a:tbl>
              <a:tblPr firstRow="1" bandRow="1">
                <a:tableStyleId>{5940675A-B579-460E-94D1-54222C63F5DA}</a:tableStyleId>
              </a:tblPr>
              <a:tblGrid>
                <a:gridCol w="1885768">
                  <a:extLst>
                    <a:ext uri="{9D8B030D-6E8A-4147-A177-3AD203B41FA5}">
                      <a16:colId xmlns:a16="http://schemas.microsoft.com/office/drawing/2014/main" val="2885348974"/>
                    </a:ext>
                  </a:extLst>
                </a:gridCol>
                <a:gridCol w="901889">
                  <a:extLst>
                    <a:ext uri="{9D8B030D-6E8A-4147-A177-3AD203B41FA5}">
                      <a16:colId xmlns:a16="http://schemas.microsoft.com/office/drawing/2014/main" val="3024030177"/>
                    </a:ext>
                  </a:extLst>
                </a:gridCol>
                <a:gridCol w="696914">
                  <a:extLst>
                    <a:ext uri="{9D8B030D-6E8A-4147-A177-3AD203B41FA5}">
                      <a16:colId xmlns:a16="http://schemas.microsoft.com/office/drawing/2014/main" val="1628440330"/>
                    </a:ext>
                  </a:extLst>
                </a:gridCol>
                <a:gridCol w="778904">
                  <a:extLst>
                    <a:ext uri="{9D8B030D-6E8A-4147-A177-3AD203B41FA5}">
                      <a16:colId xmlns:a16="http://schemas.microsoft.com/office/drawing/2014/main" val="424932239"/>
                    </a:ext>
                  </a:extLst>
                </a:gridCol>
                <a:gridCol w="1024874">
                  <a:extLst>
                    <a:ext uri="{9D8B030D-6E8A-4147-A177-3AD203B41FA5}">
                      <a16:colId xmlns:a16="http://schemas.microsoft.com/office/drawing/2014/main" val="359396321"/>
                    </a:ext>
                  </a:extLst>
                </a:gridCol>
              </a:tblGrid>
              <a:tr h="337076">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ITEM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Q1</a:t>
                      </a:r>
                      <a:r>
                        <a:rPr lang="en-US" altLang="zh-CN"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a:t>
                      </a:r>
                      <a:endPar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Q1b</a:t>
                      </a:r>
                    </a:p>
                  </a:txBody>
                  <a:tcPr marL="0" marR="0" marT="0" marB="0" anchor="ctr"/>
                </a:tc>
                <a:tc>
                  <a:txBody>
                    <a:bodyPr/>
                    <a:lstStyle/>
                    <a:p>
                      <a:pPr marL="0" algn="ctr" defTabSz="914400" rtl="0" eaLnBrk="1" fontAlgn="ctr" latinLnBrk="0" hangingPunct="1">
                        <a:lnSpc>
                          <a:spcPct val="130000"/>
                        </a:lnSpc>
                      </a:pPr>
                      <a:r>
                        <a:rPr 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Q2</a:t>
                      </a:r>
                    </a:p>
                  </a:txBody>
                  <a:tcPr marL="0" marR="0" marT="0" marB="0" anchor="ctr"/>
                </a:tc>
                <a:tc>
                  <a:txBody>
                    <a:bodyPr/>
                    <a:lstStyle/>
                    <a:p>
                      <a:pPr marL="0" algn="ctr" defTabSz="914400" rtl="0" eaLnBrk="1" fontAlgn="ctr" latinLnBrk="0" hangingPunct="1">
                        <a:lnSpc>
                          <a:spcPct val="130000"/>
                        </a:lnSpc>
                      </a:pPr>
                      <a:r>
                        <a:rPr lang="en-US" altLang="zh-CN"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Anti-solenoid</a:t>
                      </a:r>
                      <a:endParaRPr lang="zh-CN" altLang="en-US" sz="800" b="1" i="0" u="none" strike="noStrike"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071307757"/>
                  </a:ext>
                </a:extLst>
              </a:tr>
              <a:tr h="168538">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Central field gradient (T/m)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142.3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85.4</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96.7</a:t>
                      </a:r>
                    </a:p>
                  </a:txBody>
                  <a:tcPr marL="0" marR="0" marT="0" marB="0" anchor="ctr"/>
                </a:tc>
                <a:tc>
                  <a:txBody>
                    <a:bodyPr/>
                    <a:lstStyle/>
                    <a:p>
                      <a:pPr algn="ctr"/>
                      <a:endParaRPr lang="zh-CN" altLang="en-US" sz="800" b="0" dirty="0">
                        <a:solidFill>
                          <a:schemeClr val="tx1"/>
                        </a:solidFill>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381567485"/>
                  </a:ext>
                </a:extLst>
              </a:tr>
              <a:tr h="200139">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 Cooling type </a:t>
                      </a:r>
                      <a:endParaRPr 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en-US" altLang="zh-CN"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err="1">
                          <a:solidFill>
                            <a:schemeClr val="tx1"/>
                          </a:solidFill>
                          <a:latin typeface="Arial" panose="020B0604020202020204" pitchFamily="34" charset="0"/>
                          <a:ea typeface="+mn-ea"/>
                          <a:cs typeface="Arial" panose="020B0604020202020204" pitchFamily="34" charset="0"/>
                        </a:rPr>
                        <a:t>LHe</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278858315"/>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Operating current (A)</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730</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640</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710</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1300</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889779999"/>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Magnetic storage</a:t>
                      </a:r>
                      <a:r>
                        <a:rPr lang="en-US" sz="800" b="0" i="0" u="none" strike="noStrike" kern="1200" baseline="0" dirty="0">
                          <a:solidFill>
                            <a:schemeClr val="tx1"/>
                          </a:solidFill>
                          <a:latin typeface="Arial" panose="020B0604020202020204" pitchFamily="34" charset="0"/>
                          <a:ea typeface="+mn-ea"/>
                          <a:cs typeface="Arial" panose="020B0604020202020204" pitchFamily="34" charset="0"/>
                        </a:rPr>
                        <a:t> energy (KJ)</a:t>
                      </a:r>
                      <a:endParaRPr 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16.7</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15.2</a:t>
                      </a:r>
                    </a:p>
                  </a:txBody>
                  <a:tcPr marL="0" marR="0" marT="0" marB="0" anchor="ctr"/>
                </a:tc>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36.1</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740</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4026097786"/>
                  </a:ext>
                </a:extLst>
              </a:tr>
              <a:tr h="200139">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 Cross</a:t>
                      </a:r>
                      <a:r>
                        <a:rPr lang="en-US" altLang="zh-CN" sz="800" b="0" i="0" u="none" strike="noStrike" kern="1200" baseline="0" dirty="0">
                          <a:solidFill>
                            <a:srgbClr val="C00000"/>
                          </a:solidFill>
                          <a:latin typeface="Arial" panose="020B0604020202020204" pitchFamily="34" charset="0"/>
                          <a:ea typeface="+mn-ea"/>
                          <a:cs typeface="Arial" panose="020B0604020202020204" pitchFamily="34" charset="0"/>
                        </a:rPr>
                        <a:t> section parameter (mm)</a:t>
                      </a:r>
                      <a:endParaRPr 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40~61</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52~78</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l-GR" altLang="zh-CN" sz="800" b="0" i="0" u="none" strike="noStrike" kern="1200" dirty="0">
                          <a:solidFill>
                            <a:srgbClr val="C00000"/>
                          </a:solidFill>
                          <a:latin typeface="Arial" panose="020B0604020202020204" pitchFamily="34" charset="0"/>
                          <a:ea typeface="+mn-ea"/>
                          <a:cs typeface="Arial" panose="020B0604020202020204" pitchFamily="34" charset="0"/>
                        </a:rPr>
                        <a:t>Φ</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62~88</a:t>
                      </a:r>
                    </a:p>
                  </a:txBody>
                  <a:tcPr marL="0" marR="0" marT="0" marB="0" anchor="ctr"/>
                </a:tc>
                <a:tc>
                  <a:txBody>
                    <a:bodyPr/>
                    <a:lstStyle/>
                    <a:p>
                      <a:pPr marL="0" marR="0" lvl="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70 sections </a:t>
                      </a:r>
                      <a:endParaRPr lang="zh-CN" alt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871193284"/>
                  </a:ext>
                </a:extLst>
              </a:tr>
              <a:tr h="200139">
                <a:tc>
                  <a:txBody>
                    <a:bodyPr/>
                    <a:lstStyle/>
                    <a:p>
                      <a:pPr marL="0" algn="ctr" defTabSz="914400" rtl="0" eaLnBrk="1" fontAlgn="ctr" latinLnBrk="0" hangingPunct="1">
                        <a:lnSpc>
                          <a:spcPct val="130000"/>
                        </a:lnSpc>
                      </a:pPr>
                      <a:r>
                        <a:rPr lang="en-US" sz="800" b="0" i="0" u="none" strike="noStrike" kern="1200" dirty="0">
                          <a:solidFill>
                            <a:srgbClr val="C00000"/>
                          </a:solidFill>
                          <a:latin typeface="Arial" panose="020B0604020202020204" pitchFamily="34" charset="0"/>
                          <a:ea typeface="+mn-ea"/>
                          <a:cs typeface="Arial" panose="020B0604020202020204" pitchFamily="34" charset="0"/>
                        </a:rPr>
                        <a:t> Magnet </a:t>
                      </a: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mechanical </a:t>
                      </a:r>
                      <a:r>
                        <a:rPr lang="en-US" sz="800" b="0" i="0" u="none" strike="noStrike" kern="1200" dirty="0">
                          <a:solidFill>
                            <a:srgbClr val="C00000"/>
                          </a:solidFill>
                          <a:latin typeface="Arial" panose="020B0604020202020204" pitchFamily="34" charset="0"/>
                          <a:ea typeface="+mn-ea"/>
                          <a:cs typeface="Arial" panose="020B0604020202020204" pitchFamily="34" charset="0"/>
                        </a:rPr>
                        <a:t>length (m)</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1.23</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1.53</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rgbClr val="C00000"/>
                          </a:solidFill>
                          <a:latin typeface="Arial" panose="020B0604020202020204" pitchFamily="34" charset="0"/>
                          <a:ea typeface="+mn-ea"/>
                          <a:cs typeface="Arial" panose="020B0604020202020204" pitchFamily="34" charset="0"/>
                        </a:rPr>
                        <a:t>5.1</a:t>
                      </a:r>
                      <a:endParaRPr lang="zh-CN" altLang="en-US" sz="800" b="0"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25175840"/>
                  </a:ext>
                </a:extLst>
              </a:tr>
              <a:tr h="200139">
                <a:tc>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Net weight (Kg)</a:t>
                      </a:r>
                    </a:p>
                  </a:txBody>
                  <a:tcPr marL="0" marR="0" marT="0" marB="0" anchor="ctr">
                    <a:lnL w="12700" cap="flat" cmpd="sng" algn="ctr">
                      <a:noFill/>
                      <a:prstDash val="solid"/>
                      <a:round/>
                      <a:headEnd type="none" w="med" len="med"/>
                      <a:tailEnd type="none" w="med" len="med"/>
                    </a:lnL>
                  </a:tcP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25</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32</a:t>
                      </a:r>
                    </a:p>
                  </a:txBody>
                  <a:tcPr marL="0" marR="0" marT="0" marB="0" anchor="ctr"/>
                </a:tc>
                <a:tc>
                  <a:txBody>
                    <a:bodyPr/>
                    <a:lstStyle/>
                    <a:p>
                      <a:pPr marL="0" algn="ctr" defTabSz="914400" rtl="0" eaLnBrk="1" fontAlgn="ctr" latinLnBrk="0" hangingPunct="1">
                        <a:lnSpc>
                          <a:spcPct val="130000"/>
                        </a:lnSpc>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43</a:t>
                      </a: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0" i="0" u="none" strike="noStrike" kern="1200" dirty="0">
                          <a:solidFill>
                            <a:schemeClr val="tx1"/>
                          </a:solidFill>
                          <a:latin typeface="Arial" panose="020B0604020202020204" pitchFamily="34" charset="0"/>
                          <a:ea typeface="+mn-ea"/>
                          <a:cs typeface="Arial" panose="020B0604020202020204" pitchFamily="34" charset="0"/>
                        </a:rPr>
                        <a:t>302</a:t>
                      </a:r>
                      <a:endParaRPr lang="zh-CN" altLang="en-US" sz="800" b="0" i="0" u="none" strike="noStrike" kern="1200" dirty="0">
                        <a:solidFill>
                          <a:schemeClr val="tx1"/>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515198306"/>
                  </a:ext>
                </a:extLst>
              </a:tr>
              <a:tr h="200139">
                <a:tc gridSpan="4">
                  <a:txBody>
                    <a:bodyPr/>
                    <a:lstStyle/>
                    <a:p>
                      <a:pPr marL="0" algn="ctr" defTabSz="914400" rtl="0" eaLnBrk="1" fontAlgn="ctr" latinLnBrk="0" hangingPunct="1">
                        <a:lnSpc>
                          <a:spcPct val="130000"/>
                        </a:lnSpc>
                      </a:pPr>
                      <a:r>
                        <a:rPr lang="en-US" sz="800" b="0" i="0" u="none" strike="noStrike" kern="1200" dirty="0">
                          <a:solidFill>
                            <a:schemeClr val="tx1"/>
                          </a:solidFill>
                          <a:latin typeface="Arial" panose="020B0604020202020204" pitchFamily="34" charset="0"/>
                          <a:ea typeface="+mn-ea"/>
                          <a:cs typeface="Arial" panose="020B0604020202020204" pitchFamily="34" charset="0"/>
                        </a:rPr>
                        <a:t> Total weight of magnets (Kg)</a:t>
                      </a:r>
                    </a:p>
                  </a:txBody>
                  <a:tcPr marL="0" marR="0" marT="0" marB="0" anchor="ctr">
                    <a:lnL w="12700" cap="flat" cmpd="sng" algn="ctr">
                      <a:noFill/>
                      <a:prstDash val="solid"/>
                      <a:round/>
                      <a:headEnd type="none" w="med" len="med"/>
                      <a:tailEnd type="none" w="med" len="med"/>
                    </a:lnL>
                  </a:tcP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hMerge="1">
                  <a:txBody>
                    <a:bodyPr/>
                    <a:lstStyle/>
                    <a:p>
                      <a:pPr marL="0" algn="ctr" defTabSz="914400" rtl="0" eaLnBrk="1" fontAlgn="ctr" latinLnBrk="0" hangingPunct="1">
                        <a:lnSpc>
                          <a:spcPct val="130000"/>
                        </a:lnSpc>
                      </a:pPr>
                      <a:endParaRPr lang="en-US" altLang="zh-CN" sz="19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800" b="1" i="0" u="none" strike="noStrike" kern="1200" dirty="0">
                          <a:solidFill>
                            <a:srgbClr val="C00000"/>
                          </a:solidFill>
                          <a:latin typeface="Arial" panose="020B0604020202020204" pitchFamily="34" charset="0"/>
                          <a:ea typeface="+mn-ea"/>
                          <a:cs typeface="Arial" panose="020B0604020202020204" pitchFamily="34" charset="0"/>
                        </a:rPr>
                        <a:t>402</a:t>
                      </a:r>
                      <a:endParaRPr lang="zh-CN" altLang="en-US" sz="800" b="1" i="0" u="none" strike="noStrike"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925311680"/>
                  </a:ext>
                </a:extLst>
              </a:tr>
            </a:tbl>
          </a:graphicData>
        </a:graphic>
      </p:graphicFrame>
      <p:sp>
        <p:nvSpPr>
          <p:cNvPr id="11" name="文本框 10">
            <a:extLst>
              <a:ext uri="{FF2B5EF4-FFF2-40B4-BE49-F238E27FC236}">
                <a16:creationId xmlns:a16="http://schemas.microsoft.com/office/drawing/2014/main" id="{2ADBC9F1-1423-4A45-86BB-0E7D8B3019A8}"/>
              </a:ext>
            </a:extLst>
          </p:cNvPr>
          <p:cNvSpPr txBox="1"/>
          <p:nvPr/>
        </p:nvSpPr>
        <p:spPr>
          <a:xfrm>
            <a:off x="186431" y="5367600"/>
            <a:ext cx="4599088" cy="1323439"/>
          </a:xfrm>
          <a:prstGeom prst="rect">
            <a:avLst/>
          </a:prstGeom>
          <a:no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Peak field in coil Q1a/Q1b/Q2: 4.3T/3.8T/4.1T</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Within the aperture of anti-solenoid, the maximum magnetic field is 8.2T, and the maximum magnetic field on anti-solenoid coil is 10.9T.</a:t>
            </a:r>
            <a:endParaRPr lang="zh-CN" altLang="en-US" sz="16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02B7DC55-71E7-45AB-AB43-B0461344518D}"/>
              </a:ext>
            </a:extLst>
          </p:cNvPr>
          <p:cNvSpPr txBox="1"/>
          <p:nvPr/>
        </p:nvSpPr>
        <p:spPr>
          <a:xfrm>
            <a:off x="4499464" y="2648980"/>
            <a:ext cx="7429864"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total weight of each set of SC magnets is ~ 0.4 tons.</a:t>
            </a:r>
            <a:endParaRPr lang="zh-CN" altLang="en-US"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3FECDE01-4F6D-4699-897D-30A84CD27300}"/>
              </a:ext>
            </a:extLst>
          </p:cNvPr>
          <p:cNvSpPr txBox="1"/>
          <p:nvPr/>
        </p:nvSpPr>
        <p:spPr>
          <a:xfrm>
            <a:off x="5015883" y="5480149"/>
            <a:ext cx="7247167"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SC magnets</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corrector</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coil</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dipole coil(Q1a/Q1b/Q2</a:t>
            </a:r>
            <a:r>
              <a:rPr lang="zh-CN" altLang="en-US" dirty="0">
                <a:latin typeface="Arial" panose="020B0604020202020204" pitchFamily="34" charset="0"/>
                <a:cs typeface="Arial" panose="020B0604020202020204" pitchFamily="34" charset="0"/>
              </a:rPr>
              <a:t>）</a:t>
            </a:r>
            <a:r>
              <a:rPr lang="zh-CN" altLang="zh-CN"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300Gs</a:t>
            </a:r>
          </a:p>
          <a:p>
            <a:r>
              <a:rPr lang="en-US" altLang="zh-CN" dirty="0">
                <a:latin typeface="Arial" panose="020B0604020202020204" pitchFamily="34" charset="0"/>
                <a:cs typeface="Arial" panose="020B0604020202020204" pitchFamily="34" charset="0"/>
              </a:rPr>
              <a:t>Skew quadrupole coil</a:t>
            </a:r>
            <a:r>
              <a:rPr lang="zh-CN" altLang="en-US" dirty="0">
                <a:latin typeface="Arial" panose="020B0604020202020204" pitchFamily="34" charset="0"/>
                <a:cs typeface="Arial" panose="020B0604020202020204" pitchFamily="34" charset="0"/>
              </a:rPr>
              <a:t>：</a:t>
            </a:r>
          </a:p>
        </p:txBody>
      </p:sp>
      <p:graphicFrame>
        <p:nvGraphicFramePr>
          <p:cNvPr id="14" name="表格 13">
            <a:extLst>
              <a:ext uri="{FF2B5EF4-FFF2-40B4-BE49-F238E27FC236}">
                <a16:creationId xmlns:a16="http://schemas.microsoft.com/office/drawing/2014/main" id="{BA139952-796C-4099-B1E0-6202093782A4}"/>
              </a:ext>
            </a:extLst>
          </p:cNvPr>
          <p:cNvGraphicFramePr>
            <a:graphicFrameLocks noGrp="1"/>
          </p:cNvGraphicFramePr>
          <p:nvPr>
            <p:extLst>
              <p:ext uri="{D42A27DB-BD31-4B8C-83A1-F6EECF244321}">
                <p14:modId xmlns:p14="http://schemas.microsoft.com/office/powerpoint/2010/main" val="967394981"/>
              </p:ext>
            </p:extLst>
          </p:nvPr>
        </p:nvGraphicFramePr>
        <p:xfrm>
          <a:off x="7474209" y="5821952"/>
          <a:ext cx="2489646" cy="754380"/>
        </p:xfrm>
        <a:graphic>
          <a:graphicData uri="http://schemas.openxmlformats.org/drawingml/2006/table">
            <a:tbl>
              <a:tblPr firstRow="1" firstCol="1" bandRow="1">
                <a:tableStyleId>{5C22544A-7EE6-4342-B048-85BDC9FD1C3A}</a:tableStyleId>
              </a:tblPr>
              <a:tblGrid>
                <a:gridCol w="829882">
                  <a:extLst>
                    <a:ext uri="{9D8B030D-6E8A-4147-A177-3AD203B41FA5}">
                      <a16:colId xmlns:a16="http://schemas.microsoft.com/office/drawing/2014/main" val="524488702"/>
                    </a:ext>
                  </a:extLst>
                </a:gridCol>
                <a:gridCol w="829882">
                  <a:extLst>
                    <a:ext uri="{9D8B030D-6E8A-4147-A177-3AD203B41FA5}">
                      <a16:colId xmlns:a16="http://schemas.microsoft.com/office/drawing/2014/main" val="2167153576"/>
                    </a:ext>
                  </a:extLst>
                </a:gridCol>
                <a:gridCol w="829882">
                  <a:extLst>
                    <a:ext uri="{9D8B030D-6E8A-4147-A177-3AD203B41FA5}">
                      <a16:colId xmlns:a16="http://schemas.microsoft.com/office/drawing/2014/main" val="2184946584"/>
                    </a:ext>
                  </a:extLst>
                </a:gridCol>
              </a:tblGrid>
              <a:tr h="175260">
                <a:tc>
                  <a:txBody>
                    <a:bodyPr/>
                    <a:lstStyle/>
                    <a:p>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Q1</a:t>
                      </a:r>
                      <a:r>
                        <a:rPr lang="en-US" altLang="zh-CN" sz="1200" kern="100" dirty="0">
                          <a:effectLst/>
                          <a:latin typeface="Arial" panose="020B0604020202020204" pitchFamily="34" charset="0"/>
                          <a:cs typeface="Arial" panose="020B0604020202020204" pitchFamily="34" charset="0"/>
                        </a:rPr>
                        <a:t>b</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Q2</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12559161"/>
                  </a:ext>
                </a:extLst>
              </a:tr>
              <a:tr h="175260">
                <a:tc>
                  <a:txBody>
                    <a:bodyPr/>
                    <a:lstStyle/>
                    <a:p>
                      <a:pPr algn="ctr">
                        <a:spcAft>
                          <a:spcPts val="0"/>
                        </a:spcAft>
                      </a:pPr>
                      <a:r>
                        <a:rPr lang="en-US" sz="1200" kern="100">
                          <a:effectLst/>
                          <a:latin typeface="Arial" panose="020B0604020202020204" pitchFamily="34" charset="0"/>
                          <a:cs typeface="Arial" panose="020B0604020202020204" pitchFamily="34" charset="0"/>
                        </a:rPr>
                        <a:t>L(m)</a:t>
                      </a:r>
                      <a:endParaRPr lang="zh-CN" sz="12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1.21</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1.21</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78181260"/>
                  </a:ext>
                </a:extLst>
              </a:tr>
              <a:tr h="205740">
                <a:tc>
                  <a:txBody>
                    <a:bodyPr/>
                    <a:lstStyle/>
                    <a:p>
                      <a:pPr algn="ctr">
                        <a:spcAft>
                          <a:spcPts val="0"/>
                        </a:spcAft>
                      </a:pPr>
                      <a:r>
                        <a:rPr lang="en-US" sz="1200" kern="100" dirty="0">
                          <a:effectLst/>
                          <a:latin typeface="Arial" panose="020B0604020202020204" pitchFamily="34" charset="0"/>
                          <a:cs typeface="Arial" panose="020B0604020202020204" pitchFamily="34" charset="0"/>
                        </a:rPr>
                        <a:t>K(m</a:t>
                      </a:r>
                      <a:r>
                        <a:rPr lang="en-US" sz="1200" kern="100" baseline="30000" dirty="0">
                          <a:effectLst/>
                          <a:latin typeface="Arial" panose="020B0604020202020204" pitchFamily="34" charset="0"/>
                          <a:cs typeface="Arial" panose="020B0604020202020204" pitchFamily="34" charset="0"/>
                        </a:rPr>
                        <a:t>-1</a:t>
                      </a:r>
                      <a:r>
                        <a:rPr lang="en-US" sz="1200" kern="100" dirty="0">
                          <a:effectLst/>
                          <a:latin typeface="Arial" panose="020B0604020202020204" pitchFamily="34" charset="0"/>
                          <a:cs typeface="Arial" panose="020B0604020202020204" pitchFamily="34" charset="0"/>
                        </a:rPr>
                        <a:t>)</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0.02</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0.02</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337457227"/>
                  </a:ext>
                </a:extLst>
              </a:tr>
              <a:tr h="175260">
                <a:tc>
                  <a:txBody>
                    <a:bodyPr/>
                    <a:lstStyle/>
                    <a:p>
                      <a:pPr algn="ctr">
                        <a:spcAft>
                          <a:spcPts val="0"/>
                        </a:spcAft>
                      </a:pPr>
                      <a:r>
                        <a:rPr lang="en-US" sz="1200" kern="100">
                          <a:effectLst/>
                          <a:latin typeface="Arial" panose="020B0604020202020204" pitchFamily="34" charset="0"/>
                          <a:cs typeface="Arial" panose="020B0604020202020204" pitchFamily="34" charset="0"/>
                        </a:rPr>
                        <a:t>G</a:t>
                      </a:r>
                      <a:r>
                        <a:rPr lang="zh-CN" sz="1200" kern="100">
                          <a:effectLst/>
                          <a:latin typeface="Arial" panose="020B0604020202020204" pitchFamily="34" charset="0"/>
                          <a:cs typeface="Arial" panose="020B0604020202020204" pitchFamily="34" charset="0"/>
                        </a:rPr>
                        <a:t>（</a:t>
                      </a:r>
                      <a:r>
                        <a:rPr lang="en-US" sz="1200" kern="100">
                          <a:effectLst/>
                          <a:latin typeface="Arial" panose="020B0604020202020204" pitchFamily="34" charset="0"/>
                          <a:cs typeface="Arial" panose="020B0604020202020204" pitchFamily="34" charset="0"/>
                        </a:rPr>
                        <a:t>T/m)</a:t>
                      </a:r>
                      <a:endParaRPr lang="zh-CN" sz="12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6.61</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tc>
                  <a:txBody>
                    <a:bodyPr/>
                    <a:lstStyle/>
                    <a:p>
                      <a:pPr algn="ctr">
                        <a:spcAft>
                          <a:spcPts val="0"/>
                        </a:spcAft>
                      </a:pPr>
                      <a:r>
                        <a:rPr lang="en-US" sz="1200" kern="100" dirty="0">
                          <a:effectLst/>
                          <a:latin typeface="Arial" panose="020B0604020202020204" pitchFamily="34" charset="0"/>
                          <a:cs typeface="Arial" panose="020B0604020202020204" pitchFamily="34" charset="0"/>
                        </a:rPr>
                        <a:t>6.61</a:t>
                      </a:r>
                      <a:endParaRPr lang="zh-CN" sz="1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31045719"/>
                  </a:ext>
                </a:extLst>
              </a:tr>
            </a:tbl>
          </a:graphicData>
        </a:graphic>
      </p:graphicFrame>
      <p:sp>
        <p:nvSpPr>
          <p:cNvPr id="3" name="文本框 2">
            <a:extLst>
              <a:ext uri="{FF2B5EF4-FFF2-40B4-BE49-F238E27FC236}">
                <a16:creationId xmlns:a16="http://schemas.microsoft.com/office/drawing/2014/main" id="{57CA7DC7-9F01-4454-A507-84A9444C4371}"/>
              </a:ext>
            </a:extLst>
          </p:cNvPr>
          <p:cNvSpPr txBox="1"/>
          <p:nvPr/>
        </p:nvSpPr>
        <p:spPr>
          <a:xfrm>
            <a:off x="10077181" y="5827550"/>
            <a:ext cx="2114819" cy="1292662"/>
          </a:xfrm>
          <a:prstGeom prst="rect">
            <a:avLst/>
          </a:prstGeom>
          <a:noFill/>
        </p:spPr>
        <p:txBody>
          <a:bodyPr wrap="square" rtlCol="0">
            <a:spAutoFit/>
          </a:bodyPr>
          <a:lstStyle/>
          <a:p>
            <a:r>
              <a:rPr lang="en-US" altLang="zh-CN" sz="1200" i="1" dirty="0">
                <a:solidFill>
                  <a:srgbClr val="FF0000"/>
                </a:solidFill>
                <a:latin typeface="Arial" panose="020B0604020202020204" pitchFamily="34" charset="0"/>
                <a:cs typeface="Arial" panose="020B0604020202020204" pitchFamily="34" charset="0"/>
              </a:rPr>
              <a:t>IARC report Q&amp;A: </a:t>
            </a:r>
            <a:r>
              <a:rPr lang="en-US" altLang="zh-CN" sz="1200" dirty="0">
                <a:latin typeface="Arial" panose="020B0604020202020204" pitchFamily="34" charset="0"/>
                <a:cs typeface="Arial" panose="020B0604020202020204" pitchFamily="34" charset="0"/>
              </a:rPr>
              <a:t>Study the requirement of the corrector magnets for quadrupole field alignment and the corrector space in the cryostat</a:t>
            </a:r>
            <a:endParaRPr lang="zh-CN" altLang="zh-CN" sz="1200" dirty="0">
              <a:latin typeface="Arial" panose="020B0604020202020204" pitchFamily="34" charset="0"/>
              <a:cs typeface="Arial" panose="020B0604020202020204" pitchFamily="34" charset="0"/>
            </a:endParaRPr>
          </a:p>
          <a:p>
            <a:endParaRPr lang="zh-CN" altLang="en-US"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30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42C53F-4A71-7A6A-175D-555C5B400277}"/>
              </a:ext>
            </a:extLst>
          </p:cNvPr>
          <p:cNvPicPr>
            <a:picLocks noChangeAspect="1"/>
          </p:cNvPicPr>
          <p:nvPr/>
        </p:nvPicPr>
        <p:blipFill>
          <a:blip r:embed="rId2"/>
          <a:stretch>
            <a:fillRect/>
          </a:stretch>
        </p:blipFill>
        <p:spPr>
          <a:xfrm>
            <a:off x="8970906" y="1114622"/>
            <a:ext cx="3167471" cy="3347484"/>
          </a:xfrm>
          <a:prstGeom prst="rect">
            <a:avLst/>
          </a:prstGeom>
        </p:spPr>
      </p:pic>
      <p:sp>
        <p:nvSpPr>
          <p:cNvPr id="2" name="标题 1">
            <a:extLst>
              <a:ext uri="{FF2B5EF4-FFF2-40B4-BE49-F238E27FC236}">
                <a16:creationId xmlns:a16="http://schemas.microsoft.com/office/drawing/2014/main" id="{C6983D85-60D1-4F0F-9126-F9626C856EA1}"/>
              </a:ext>
            </a:extLst>
          </p:cNvPr>
          <p:cNvSpPr>
            <a:spLocks noGrp="1"/>
          </p:cNvSpPr>
          <p:nvPr>
            <p:ph type="title"/>
          </p:nvPr>
        </p:nvSpPr>
        <p:spPr>
          <a:xfrm>
            <a:off x="901574" y="18255"/>
            <a:ext cx="10515600" cy="1325563"/>
          </a:xfrm>
        </p:spPr>
        <p:txBody>
          <a:bodyPr/>
          <a:lstStyle/>
          <a:p>
            <a:r>
              <a:rPr lang="en-US" altLang="zh-CN" dirty="0">
                <a:latin typeface="Arial" panose="020B0604020202020204" pitchFamily="34" charset="0"/>
                <a:cs typeface="Arial" panose="020B0604020202020204" pitchFamily="34" charset="0"/>
              </a:rPr>
              <a:t>Cryostat</a:t>
            </a:r>
            <a:endParaRPr lang="zh-CN" altLang="en-US" dirty="0">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FD6031FB-82B5-4F8F-B195-BCD0429722C3}"/>
              </a:ext>
            </a:extLst>
          </p:cNvPr>
          <p:cNvSpPr/>
          <p:nvPr/>
        </p:nvSpPr>
        <p:spPr>
          <a:xfrm>
            <a:off x="544322" y="5259141"/>
            <a:ext cx="6227669" cy="1477328"/>
          </a:xfrm>
          <a:prstGeom prst="rect">
            <a:avLst/>
          </a:prstGeom>
        </p:spPr>
        <p:txBody>
          <a:bodyPr wrap="square">
            <a:spAutoFit/>
          </a:bodyPr>
          <a:lstStyle/>
          <a:p>
            <a:pPr marL="285750" indent="-285750">
              <a:buFont typeface="Wingdings" panose="05000000000000000000" pitchFamily="2" charset="2"/>
              <a:buChar char="Ø"/>
            </a:pPr>
            <a:r>
              <a:rPr lang="zh-CN" altLang="en-US" dirty="0">
                <a:latin typeface="Arial" panose="020B0604020202020204" pitchFamily="34" charset="0"/>
                <a:cs typeface="Arial" panose="020B0604020202020204" pitchFamily="34" charset="0"/>
              </a:rPr>
              <a:t>In the case of </a:t>
            </a:r>
            <a:r>
              <a:rPr lang="en-US" altLang="zh-CN" dirty="0">
                <a:latin typeface="Arial" panose="020B0604020202020204" pitchFamily="34" charset="0"/>
                <a:cs typeface="Arial" panose="020B0604020202020204" pitchFamily="34" charset="0"/>
              </a:rPr>
              <a:t>SC </a:t>
            </a:r>
            <a:r>
              <a:rPr lang="zh-CN" altLang="en-US" dirty="0">
                <a:latin typeface="Arial" panose="020B0604020202020204" pitchFamily="34" charset="0"/>
                <a:cs typeface="Arial" panose="020B0604020202020204" pitchFamily="34" charset="0"/>
              </a:rPr>
              <a:t>magnet quenching, approximately 400 </a:t>
            </a:r>
            <a:r>
              <a:rPr lang="en-US" altLang="zh-CN" dirty="0">
                <a:latin typeface="Arial" panose="020B0604020202020204" pitchFamily="34" charset="0"/>
                <a:cs typeface="Arial" panose="020B0604020202020204" pitchFamily="34" charset="0"/>
              </a:rPr>
              <a:t>kJ</a:t>
            </a:r>
            <a:r>
              <a:rPr lang="zh-CN" altLang="en-US" dirty="0">
                <a:latin typeface="Arial" panose="020B0604020202020204" pitchFamily="34" charset="0"/>
                <a:cs typeface="Arial" panose="020B0604020202020204" pitchFamily="34" charset="0"/>
              </a:rPr>
              <a:t> of energy are released into </a:t>
            </a:r>
            <a:r>
              <a:rPr lang="en-US" altLang="zh-CN" dirty="0">
                <a:latin typeface="Arial" panose="020B0604020202020204" pitchFamily="34" charset="0"/>
                <a:cs typeface="Arial" panose="020B0604020202020204" pitchFamily="34" charset="0"/>
              </a:rPr>
              <a:t>cryogenics </a:t>
            </a:r>
            <a:r>
              <a:rPr lang="zh-CN" altLang="en-US" dirty="0">
                <a:latin typeface="Arial" panose="020B0604020202020204" pitchFamily="34" charset="0"/>
                <a:cs typeface="Arial" panose="020B0604020202020204" pitchFamily="34" charset="0"/>
              </a:rPr>
              <a:t>system within 2 seconds. </a:t>
            </a: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Cryostat: </a:t>
            </a:r>
            <a:r>
              <a:rPr lang="zh-CN" altLang="en-US" dirty="0">
                <a:latin typeface="Arial" panose="020B0604020202020204" pitchFamily="34" charset="0"/>
                <a:cs typeface="Arial" panose="020B0604020202020204" pitchFamily="34" charset="0"/>
              </a:rPr>
              <a:t>a total weight of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2 tons and a total length of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5</a:t>
            </a:r>
            <a:r>
              <a:rPr lang="zh-CN" altLang="en-US" dirty="0">
                <a:latin typeface="Arial" panose="020B0604020202020204" pitchFamily="34" charset="0"/>
                <a:cs typeface="Arial" panose="020B0604020202020204" pitchFamily="34" charset="0"/>
              </a:rPr>
              <a:t>.7</a:t>
            </a:r>
            <a:r>
              <a:rPr lang="en-US" altLang="zh-CN" dirty="0">
                <a:latin typeface="Arial" panose="020B0604020202020204" pitchFamily="34" charset="0"/>
                <a:cs typeface="Arial" panose="020B0604020202020204" pitchFamily="34" charset="0"/>
              </a:rPr>
              <a:t>5m</a:t>
            </a:r>
            <a:r>
              <a:rPr lang="zh-CN" altLang="en-US" dirty="0">
                <a:latin typeface="Arial" panose="020B0604020202020204" pitchFamily="34" charset="0"/>
                <a:cs typeface="Arial" panose="020B0604020202020204" pitchFamily="34" charset="0"/>
              </a:rPr>
              <a:t>.</a:t>
            </a:r>
          </a:p>
        </p:txBody>
      </p:sp>
      <p:sp>
        <p:nvSpPr>
          <p:cNvPr id="46" name="矩形 45">
            <a:extLst>
              <a:ext uri="{FF2B5EF4-FFF2-40B4-BE49-F238E27FC236}">
                <a16:creationId xmlns:a16="http://schemas.microsoft.com/office/drawing/2014/main" id="{460EB7E9-4884-4BEA-BB50-B9A3F0799E26}"/>
              </a:ext>
            </a:extLst>
          </p:cNvPr>
          <p:cNvSpPr/>
          <p:nvPr/>
        </p:nvSpPr>
        <p:spPr>
          <a:xfrm>
            <a:off x="11034183" y="1384983"/>
            <a:ext cx="1067665"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Vacuum</a:t>
            </a:r>
            <a:endParaRPr lang="zh-CN" altLang="en-US" dirty="0">
              <a:solidFill>
                <a:srgbClr val="660066"/>
              </a:solidFill>
            </a:endParaRPr>
          </a:p>
        </p:txBody>
      </p:sp>
      <p:sp>
        <p:nvSpPr>
          <p:cNvPr id="47" name="矩形 46">
            <a:extLst>
              <a:ext uri="{FF2B5EF4-FFF2-40B4-BE49-F238E27FC236}">
                <a16:creationId xmlns:a16="http://schemas.microsoft.com/office/drawing/2014/main" id="{1265B75B-F685-4BBA-9768-21F37932F7D7}"/>
              </a:ext>
            </a:extLst>
          </p:cNvPr>
          <p:cNvSpPr/>
          <p:nvPr/>
        </p:nvSpPr>
        <p:spPr>
          <a:xfrm>
            <a:off x="8040779" y="1638049"/>
            <a:ext cx="1804853"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Thermal shield</a:t>
            </a:r>
            <a:endParaRPr lang="zh-CN" altLang="en-US" dirty="0">
              <a:solidFill>
                <a:srgbClr val="660066"/>
              </a:solidFill>
            </a:endParaRPr>
          </a:p>
        </p:txBody>
      </p:sp>
      <p:sp>
        <p:nvSpPr>
          <p:cNvPr id="48" name="矩形 47">
            <a:extLst>
              <a:ext uri="{FF2B5EF4-FFF2-40B4-BE49-F238E27FC236}">
                <a16:creationId xmlns:a16="http://schemas.microsoft.com/office/drawing/2014/main" id="{E33F6F49-601B-4858-B568-49B8C54A707E}"/>
              </a:ext>
            </a:extLst>
          </p:cNvPr>
          <p:cNvSpPr/>
          <p:nvPr/>
        </p:nvSpPr>
        <p:spPr>
          <a:xfrm>
            <a:off x="8303957" y="2031810"/>
            <a:ext cx="1164101" cy="369332"/>
          </a:xfrm>
          <a:prstGeom prst="rect">
            <a:avLst/>
          </a:prstGeom>
        </p:spPr>
        <p:txBody>
          <a:bodyPr wrap="none">
            <a:spAutoFit/>
          </a:bodyPr>
          <a:lstStyle/>
          <a:p>
            <a:r>
              <a:rPr lang="en-US" altLang="zh-CN" dirty="0" err="1">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LHe</a:t>
            </a:r>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 tank</a:t>
            </a:r>
            <a:endParaRPr lang="zh-CN" altLang="en-US" dirty="0">
              <a:solidFill>
                <a:srgbClr val="660066"/>
              </a:solidFill>
            </a:endParaRPr>
          </a:p>
        </p:txBody>
      </p:sp>
      <p:sp>
        <p:nvSpPr>
          <p:cNvPr id="49" name="矩形 48">
            <a:extLst>
              <a:ext uri="{FF2B5EF4-FFF2-40B4-BE49-F238E27FC236}">
                <a16:creationId xmlns:a16="http://schemas.microsoft.com/office/drawing/2014/main" id="{138BB432-1E7B-4591-9C44-787E029796AB}"/>
              </a:ext>
            </a:extLst>
          </p:cNvPr>
          <p:cNvSpPr/>
          <p:nvPr/>
        </p:nvSpPr>
        <p:spPr>
          <a:xfrm>
            <a:off x="8343616" y="2360283"/>
            <a:ext cx="1084784"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Support</a:t>
            </a:r>
            <a:endParaRPr lang="zh-CN" altLang="en-US" dirty="0">
              <a:solidFill>
                <a:srgbClr val="660066"/>
              </a:solidFill>
            </a:endParaRPr>
          </a:p>
        </p:txBody>
      </p:sp>
      <p:sp>
        <p:nvSpPr>
          <p:cNvPr id="50" name="矩形 49">
            <a:extLst>
              <a:ext uri="{FF2B5EF4-FFF2-40B4-BE49-F238E27FC236}">
                <a16:creationId xmlns:a16="http://schemas.microsoft.com/office/drawing/2014/main" id="{4E226148-C199-458F-B9B0-3C97829FCA0A}"/>
              </a:ext>
            </a:extLst>
          </p:cNvPr>
          <p:cNvSpPr/>
          <p:nvPr/>
        </p:nvSpPr>
        <p:spPr>
          <a:xfrm>
            <a:off x="9051386" y="3451985"/>
            <a:ext cx="635110"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Q1a</a:t>
            </a:r>
            <a:endParaRPr lang="zh-CN" altLang="en-US" dirty="0">
              <a:solidFill>
                <a:srgbClr val="660066"/>
              </a:solidFill>
            </a:endParaRPr>
          </a:p>
        </p:txBody>
      </p:sp>
      <p:sp>
        <p:nvSpPr>
          <p:cNvPr id="51" name="矩形 50">
            <a:extLst>
              <a:ext uri="{FF2B5EF4-FFF2-40B4-BE49-F238E27FC236}">
                <a16:creationId xmlns:a16="http://schemas.microsoft.com/office/drawing/2014/main" id="{79E5692B-612C-42A2-BC03-7964D7BBDB3E}"/>
              </a:ext>
            </a:extLst>
          </p:cNvPr>
          <p:cNvSpPr/>
          <p:nvPr/>
        </p:nvSpPr>
        <p:spPr>
          <a:xfrm>
            <a:off x="9758107" y="3996382"/>
            <a:ext cx="1843774"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Beam chamber</a:t>
            </a:r>
            <a:endParaRPr lang="zh-CN" altLang="en-US" dirty="0">
              <a:solidFill>
                <a:srgbClr val="660066"/>
              </a:solidFill>
            </a:endParaRPr>
          </a:p>
        </p:txBody>
      </p:sp>
      <p:cxnSp>
        <p:nvCxnSpPr>
          <p:cNvPr id="52" name="直接箭头连接符 51">
            <a:extLst>
              <a:ext uri="{FF2B5EF4-FFF2-40B4-BE49-F238E27FC236}">
                <a16:creationId xmlns:a16="http://schemas.microsoft.com/office/drawing/2014/main" id="{514F9F93-1866-48A8-80C4-62B1C87E95A6}"/>
              </a:ext>
            </a:extLst>
          </p:cNvPr>
          <p:cNvCxnSpPr/>
          <p:nvPr/>
        </p:nvCxnSpPr>
        <p:spPr>
          <a:xfrm>
            <a:off x="9278317" y="1934923"/>
            <a:ext cx="602833" cy="12724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973B4C45-E445-485F-AA2A-9309DDFFA816}"/>
              </a:ext>
            </a:extLst>
          </p:cNvPr>
          <p:cNvCxnSpPr>
            <a:cxnSpLocks/>
          </p:cNvCxnSpPr>
          <p:nvPr/>
        </p:nvCxnSpPr>
        <p:spPr>
          <a:xfrm>
            <a:off x="9357475" y="2253526"/>
            <a:ext cx="649705" cy="1380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72BC0D05-9A77-4021-AF0E-29671D7BA43D}"/>
              </a:ext>
            </a:extLst>
          </p:cNvPr>
          <p:cNvCxnSpPr>
            <a:cxnSpLocks/>
          </p:cNvCxnSpPr>
          <p:nvPr/>
        </p:nvCxnSpPr>
        <p:spPr>
          <a:xfrm flipV="1">
            <a:off x="9357474" y="2466522"/>
            <a:ext cx="488158" cy="6235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F194014C-2AC6-487A-9D86-3C16EDEF2165}"/>
              </a:ext>
            </a:extLst>
          </p:cNvPr>
          <p:cNvCxnSpPr>
            <a:cxnSpLocks/>
          </p:cNvCxnSpPr>
          <p:nvPr/>
        </p:nvCxnSpPr>
        <p:spPr>
          <a:xfrm>
            <a:off x="9140909" y="2988170"/>
            <a:ext cx="613163" cy="6362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EC74FC53-46C4-4AF0-9EBF-A592D756504C}"/>
              </a:ext>
            </a:extLst>
          </p:cNvPr>
          <p:cNvCxnSpPr/>
          <p:nvPr/>
        </p:nvCxnSpPr>
        <p:spPr>
          <a:xfrm flipV="1">
            <a:off x="9658891" y="2981139"/>
            <a:ext cx="696579" cy="52937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121D98F1-DC29-4781-9FA9-53B8A98DCB9B}"/>
              </a:ext>
            </a:extLst>
          </p:cNvPr>
          <p:cNvCxnSpPr>
            <a:cxnSpLocks/>
          </p:cNvCxnSpPr>
          <p:nvPr/>
        </p:nvCxnSpPr>
        <p:spPr>
          <a:xfrm flipH="1" flipV="1">
            <a:off x="10381362" y="3172860"/>
            <a:ext cx="160421" cy="843245"/>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矩形 57">
            <a:extLst>
              <a:ext uri="{FF2B5EF4-FFF2-40B4-BE49-F238E27FC236}">
                <a16:creationId xmlns:a16="http://schemas.microsoft.com/office/drawing/2014/main" id="{02500DB9-841D-4C42-A291-3E96A6576638}"/>
              </a:ext>
            </a:extLst>
          </p:cNvPr>
          <p:cNvSpPr/>
          <p:nvPr/>
        </p:nvSpPr>
        <p:spPr>
          <a:xfrm>
            <a:off x="675991" y="1214631"/>
            <a:ext cx="6096000" cy="646331"/>
          </a:xfrm>
          <a:prstGeom prst="rect">
            <a:avLst/>
          </a:prstGeom>
        </p:spPr>
        <p:txBody>
          <a:bodyPr>
            <a:spAutoFit/>
          </a:bodyPr>
          <a:lstStyle/>
          <a:p>
            <a:pPr marL="342900" indent="-342900">
              <a:spcAft>
                <a:spcPts val="0"/>
              </a:spcAft>
              <a:buFont typeface="Wingdings" panose="05000000000000000000" pitchFamily="2" charset="2"/>
              <a:buChar char="Ø"/>
            </a:pPr>
            <a:r>
              <a:rPr lang="en-US" altLang="zh-CN" dirty="0">
                <a:latin typeface="Arial" panose="020B0604020202020204" pitchFamily="34" charset="0"/>
                <a:cs typeface="Arial" panose="020B0604020202020204" pitchFamily="34" charset="0"/>
              </a:rPr>
              <a:t>The cryostat is used to provide the cryogenic environment for SC magnets, which is below 5.0 K. </a:t>
            </a:r>
          </a:p>
        </p:txBody>
      </p:sp>
      <p:graphicFrame>
        <p:nvGraphicFramePr>
          <p:cNvPr id="59" name="表格 58">
            <a:extLst>
              <a:ext uri="{FF2B5EF4-FFF2-40B4-BE49-F238E27FC236}">
                <a16:creationId xmlns:a16="http://schemas.microsoft.com/office/drawing/2014/main" id="{83154425-BE5A-4CDB-A8AC-A0497CAD03ED}"/>
              </a:ext>
            </a:extLst>
          </p:cNvPr>
          <p:cNvGraphicFramePr>
            <a:graphicFrameLocks noGrp="1"/>
          </p:cNvGraphicFramePr>
          <p:nvPr>
            <p:extLst>
              <p:ext uri="{D42A27DB-BD31-4B8C-83A1-F6EECF244321}">
                <p14:modId xmlns:p14="http://schemas.microsoft.com/office/powerpoint/2010/main" val="1606487174"/>
              </p:ext>
            </p:extLst>
          </p:nvPr>
        </p:nvGraphicFramePr>
        <p:xfrm>
          <a:off x="7219063" y="4380393"/>
          <a:ext cx="4879655" cy="2459352"/>
        </p:xfrm>
        <a:graphic>
          <a:graphicData uri="http://schemas.openxmlformats.org/drawingml/2006/table">
            <a:tbl>
              <a:tblPr firstRow="1" bandRow="1">
                <a:tableStyleId>{5C22544A-7EE6-4342-B048-85BDC9FD1C3A}</a:tableStyleId>
              </a:tblPr>
              <a:tblGrid>
                <a:gridCol w="2051288">
                  <a:extLst>
                    <a:ext uri="{9D8B030D-6E8A-4147-A177-3AD203B41FA5}">
                      <a16:colId xmlns:a16="http://schemas.microsoft.com/office/drawing/2014/main" val="3979904113"/>
                    </a:ext>
                  </a:extLst>
                </a:gridCol>
                <a:gridCol w="1087833">
                  <a:extLst>
                    <a:ext uri="{9D8B030D-6E8A-4147-A177-3AD203B41FA5}">
                      <a16:colId xmlns:a16="http://schemas.microsoft.com/office/drawing/2014/main" val="3182336857"/>
                    </a:ext>
                  </a:extLst>
                </a:gridCol>
                <a:gridCol w="1740534">
                  <a:extLst>
                    <a:ext uri="{9D8B030D-6E8A-4147-A177-3AD203B41FA5}">
                      <a16:colId xmlns:a16="http://schemas.microsoft.com/office/drawing/2014/main" val="1369354583"/>
                    </a:ext>
                  </a:extLst>
                </a:gridCol>
              </a:tblGrid>
              <a:tr h="232792">
                <a:tc>
                  <a:txBody>
                    <a:bodyPr/>
                    <a:lstStyle/>
                    <a:p>
                      <a:pPr>
                        <a:lnSpc>
                          <a:spcPct val="100000"/>
                        </a:lnSpc>
                      </a:pPr>
                      <a:r>
                        <a:rPr lang="en-US" sz="1000" dirty="0">
                          <a:latin typeface="Arial" panose="020B0604020202020204" pitchFamily="34" charset="0"/>
                          <a:cs typeface="Arial" panose="020B0604020202020204" pitchFamily="34" charset="0"/>
                        </a:rPr>
                        <a:t>Items</a:t>
                      </a:r>
                    </a:p>
                  </a:txBody>
                  <a:tcPr/>
                </a:tc>
                <a:tc>
                  <a:txBody>
                    <a:bodyPr/>
                    <a:lstStyle/>
                    <a:p>
                      <a:pPr>
                        <a:lnSpc>
                          <a:spcPct val="100000"/>
                        </a:lnSpc>
                      </a:pPr>
                      <a:r>
                        <a:rPr lang="en-US" sz="1000" dirty="0">
                          <a:latin typeface="Arial" panose="020B0604020202020204" pitchFamily="34" charset="0"/>
                          <a:cs typeface="Arial" panose="020B0604020202020204" pitchFamily="34" charset="0"/>
                        </a:rPr>
                        <a:t>Weight (kg)</a:t>
                      </a:r>
                    </a:p>
                  </a:txBody>
                  <a:tcPr/>
                </a:tc>
                <a:tc>
                  <a:txBody>
                    <a:bodyPr/>
                    <a:lstStyle/>
                    <a:p>
                      <a:pPr>
                        <a:lnSpc>
                          <a:spcPct val="100000"/>
                        </a:lnSpc>
                      </a:pPr>
                      <a:r>
                        <a:rPr lang="en-US" sz="1000" dirty="0">
                          <a:latin typeface="Arial" panose="020B0604020202020204" pitchFamily="34" charset="0"/>
                          <a:cs typeface="Arial" panose="020B0604020202020204" pitchFamily="34" charset="0"/>
                        </a:rPr>
                        <a:t>Main materials </a:t>
                      </a:r>
                    </a:p>
                  </a:txBody>
                  <a:tcPr/>
                </a:tc>
                <a:extLst>
                  <a:ext uri="{0D108BD9-81ED-4DB2-BD59-A6C34878D82A}">
                    <a16:rowId xmlns:a16="http://schemas.microsoft.com/office/drawing/2014/main" val="2705510391"/>
                  </a:ext>
                </a:extLst>
              </a:tr>
              <a:tr h="276939">
                <a:tc>
                  <a:txBody>
                    <a:bodyPr/>
                    <a:lstStyle/>
                    <a:p>
                      <a:pPr>
                        <a:lnSpc>
                          <a:spcPct val="100000"/>
                        </a:lnSpc>
                      </a:pPr>
                      <a:r>
                        <a:rPr lang="en-US" sz="1000" dirty="0">
                          <a:latin typeface="Arial" panose="020B0604020202020204" pitchFamily="34" charset="0"/>
                          <a:cs typeface="Arial" panose="020B0604020202020204" pitchFamily="34" charset="0"/>
                        </a:rPr>
                        <a:t>Vacuum vessel</a:t>
                      </a:r>
                    </a:p>
                  </a:txBody>
                  <a:tcPr/>
                </a:tc>
                <a:tc>
                  <a:txBody>
                    <a:bodyPr/>
                    <a:lstStyle/>
                    <a:p>
                      <a:pPr>
                        <a:lnSpc>
                          <a:spcPct val="100000"/>
                        </a:lnSpc>
                      </a:pPr>
                      <a:r>
                        <a:rPr lang="en-US" sz="1000" dirty="0">
                          <a:latin typeface="Arial" panose="020B0604020202020204" pitchFamily="34" charset="0"/>
                          <a:cs typeface="Arial" panose="020B0604020202020204" pitchFamily="34" charset="0"/>
                        </a:rPr>
                        <a:t>2000</a:t>
                      </a:r>
                    </a:p>
                  </a:txBody>
                  <a:tcPr/>
                </a:tc>
                <a:tc>
                  <a:txBody>
                    <a:bodyPr/>
                    <a:lstStyle/>
                    <a:p>
                      <a:pPr>
                        <a:lnSpc>
                          <a:spcPct val="100000"/>
                        </a:lnSpc>
                      </a:pPr>
                      <a:r>
                        <a:rPr lang="en-US" sz="1000" dirty="0">
                          <a:latin typeface="Arial" panose="020B0604020202020204" pitchFamily="34" charset="0"/>
                          <a:cs typeface="Arial" panose="020B0604020202020204" pitchFamily="34" charset="0"/>
                        </a:rPr>
                        <a:t>SS</a:t>
                      </a:r>
                    </a:p>
                  </a:txBody>
                  <a:tcPr/>
                </a:tc>
                <a:extLst>
                  <a:ext uri="{0D108BD9-81ED-4DB2-BD59-A6C34878D82A}">
                    <a16:rowId xmlns:a16="http://schemas.microsoft.com/office/drawing/2014/main" val="3137880893"/>
                  </a:ext>
                </a:extLst>
              </a:tr>
              <a:tr h="276939">
                <a:tc>
                  <a:txBody>
                    <a:bodyPr/>
                    <a:lstStyle/>
                    <a:p>
                      <a:pPr>
                        <a:lnSpc>
                          <a:spcPct val="100000"/>
                        </a:lnSpc>
                      </a:pPr>
                      <a:r>
                        <a:rPr lang="en-US" sz="1000" dirty="0">
                          <a:latin typeface="Arial" panose="020B0604020202020204" pitchFamily="34" charset="0"/>
                          <a:cs typeface="Arial" panose="020B0604020202020204" pitchFamily="34" charset="0"/>
                        </a:rPr>
                        <a:t>Helium Vessel</a:t>
                      </a:r>
                    </a:p>
                  </a:txBody>
                  <a:tcPr/>
                </a:tc>
                <a:tc>
                  <a:txBody>
                    <a:bodyPr/>
                    <a:lstStyle/>
                    <a:p>
                      <a:pPr>
                        <a:lnSpc>
                          <a:spcPct val="100000"/>
                        </a:lnSpc>
                      </a:pPr>
                      <a:r>
                        <a:rPr lang="en-US" sz="1000" dirty="0">
                          <a:latin typeface="Arial" panose="020B0604020202020204" pitchFamily="34" charset="0"/>
                          <a:cs typeface="Arial" panose="020B0604020202020204" pitchFamily="34" charset="0"/>
                        </a:rPr>
                        <a:t>425</a:t>
                      </a:r>
                    </a:p>
                  </a:txBody>
                  <a:tcPr/>
                </a:tc>
                <a:tc>
                  <a:txBody>
                    <a:bodyPr/>
                    <a:lstStyle/>
                    <a:p>
                      <a:pPr>
                        <a:lnSpc>
                          <a:spcPct val="100000"/>
                        </a:lnSpc>
                      </a:pPr>
                      <a:r>
                        <a:rPr lang="en-US" sz="1000" dirty="0">
                          <a:latin typeface="Arial" panose="020B0604020202020204" pitchFamily="34" charset="0"/>
                          <a:cs typeface="Arial" panose="020B0604020202020204" pitchFamily="34" charset="0"/>
                        </a:rPr>
                        <a:t>SS</a:t>
                      </a:r>
                    </a:p>
                  </a:txBody>
                  <a:tcPr/>
                </a:tc>
                <a:extLst>
                  <a:ext uri="{0D108BD9-81ED-4DB2-BD59-A6C34878D82A}">
                    <a16:rowId xmlns:a16="http://schemas.microsoft.com/office/drawing/2014/main" val="1037165234"/>
                  </a:ext>
                </a:extLst>
              </a:tr>
              <a:tr h="276939">
                <a:tc>
                  <a:txBody>
                    <a:bodyPr/>
                    <a:lstStyle/>
                    <a:p>
                      <a:pPr>
                        <a:lnSpc>
                          <a:spcPct val="100000"/>
                        </a:lnSpc>
                      </a:pPr>
                      <a:r>
                        <a:rPr lang="en-US" sz="1000" dirty="0">
                          <a:latin typeface="Arial" panose="020B0604020202020204" pitchFamily="34" charset="0"/>
                          <a:cs typeface="Arial" panose="020B0604020202020204" pitchFamily="34" charset="0"/>
                        </a:rPr>
                        <a:t>Thermal shield and pipes</a:t>
                      </a:r>
                    </a:p>
                  </a:txBody>
                  <a:tcPr/>
                </a:tc>
                <a:tc>
                  <a:txBody>
                    <a:bodyPr/>
                    <a:lstStyle/>
                    <a:p>
                      <a:pPr>
                        <a:lnSpc>
                          <a:spcPct val="100000"/>
                        </a:lnSpc>
                      </a:pPr>
                      <a:r>
                        <a:rPr lang="en-US" sz="1000" dirty="0">
                          <a:latin typeface="Arial" panose="020B0604020202020204" pitchFamily="34" charset="0"/>
                          <a:cs typeface="Arial" panose="020B0604020202020204" pitchFamily="34" charset="0"/>
                        </a:rPr>
                        <a:t>148</a:t>
                      </a:r>
                    </a:p>
                  </a:txBody>
                  <a:tcPr/>
                </a:tc>
                <a:tc>
                  <a:txBody>
                    <a:bodyPr/>
                    <a:lstStyle/>
                    <a:p>
                      <a:pPr>
                        <a:lnSpc>
                          <a:spcPct val="100000"/>
                        </a:lnSpc>
                      </a:pPr>
                      <a:r>
                        <a:rPr lang="en-US" sz="1000" dirty="0">
                          <a:latin typeface="Arial" panose="020B0604020202020204" pitchFamily="34" charset="0"/>
                          <a:cs typeface="Arial" panose="020B0604020202020204" pitchFamily="34" charset="0"/>
                        </a:rPr>
                        <a:t>copper</a:t>
                      </a:r>
                    </a:p>
                  </a:txBody>
                  <a:tcPr/>
                </a:tc>
                <a:extLst>
                  <a:ext uri="{0D108BD9-81ED-4DB2-BD59-A6C34878D82A}">
                    <a16:rowId xmlns:a16="http://schemas.microsoft.com/office/drawing/2014/main" val="4208153500"/>
                  </a:ext>
                </a:extLst>
              </a:tr>
              <a:tr h="276939">
                <a:tc>
                  <a:txBody>
                    <a:bodyPr/>
                    <a:lstStyle/>
                    <a:p>
                      <a:pPr>
                        <a:lnSpc>
                          <a:spcPct val="100000"/>
                        </a:lnSpc>
                      </a:pPr>
                      <a:r>
                        <a:rPr lang="en-US" sz="1000" dirty="0">
                          <a:latin typeface="Arial" panose="020B0604020202020204" pitchFamily="34" charset="0"/>
                          <a:cs typeface="Arial" panose="020B0604020202020204" pitchFamily="34" charset="0"/>
                        </a:rPr>
                        <a:t>SC quadrupoles</a:t>
                      </a:r>
                    </a:p>
                  </a:txBody>
                  <a:tcPr/>
                </a:tc>
                <a:tc>
                  <a:txBody>
                    <a:bodyPr/>
                    <a:lstStyle/>
                    <a:p>
                      <a:pPr>
                        <a:lnSpc>
                          <a:spcPct val="100000"/>
                        </a:lnSpc>
                      </a:pPr>
                      <a:r>
                        <a:rPr lang="en-US" sz="1000" dirty="0">
                          <a:latin typeface="Arial" panose="020B0604020202020204" pitchFamily="34" charset="0"/>
                          <a:cs typeface="Arial" panose="020B0604020202020204" pitchFamily="34"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Copper &amp; Aluminum</a:t>
                      </a:r>
                    </a:p>
                  </a:txBody>
                  <a:tcPr/>
                </a:tc>
                <a:extLst>
                  <a:ext uri="{0D108BD9-81ED-4DB2-BD59-A6C34878D82A}">
                    <a16:rowId xmlns:a16="http://schemas.microsoft.com/office/drawing/2014/main" val="4045859278"/>
                  </a:ext>
                </a:extLst>
              </a:tr>
              <a:tr h="276939">
                <a:tc>
                  <a:txBody>
                    <a:bodyPr/>
                    <a:lstStyle/>
                    <a:p>
                      <a:pPr>
                        <a:lnSpc>
                          <a:spcPct val="100000"/>
                        </a:lnSpc>
                      </a:pPr>
                      <a:r>
                        <a:rPr lang="en-US" sz="1000" dirty="0">
                          <a:latin typeface="Arial" panose="020B0604020202020204" pitchFamily="34" charset="0"/>
                          <a:cs typeface="Arial" panose="020B0604020202020204" pitchFamily="34" charset="0"/>
                        </a:rPr>
                        <a:t>Anti-solenoids</a:t>
                      </a:r>
                    </a:p>
                  </a:txBody>
                  <a:tcPr/>
                </a:tc>
                <a:tc>
                  <a:txBody>
                    <a:bodyPr/>
                    <a:lstStyle/>
                    <a:p>
                      <a:pPr>
                        <a:lnSpc>
                          <a:spcPct val="100000"/>
                        </a:lnSpc>
                      </a:pPr>
                      <a:r>
                        <a:rPr lang="en-US" sz="1000" dirty="0">
                          <a:latin typeface="Arial" panose="020B0604020202020204" pitchFamily="34" charset="0"/>
                          <a:cs typeface="Arial" panose="020B0604020202020204" pitchFamily="34" charset="0"/>
                        </a:rPr>
                        <a:t>302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Copper &amp; Aluminum</a:t>
                      </a:r>
                    </a:p>
                  </a:txBody>
                  <a:tcPr/>
                </a:tc>
                <a:extLst>
                  <a:ext uri="{0D108BD9-81ED-4DB2-BD59-A6C34878D82A}">
                    <a16:rowId xmlns:a16="http://schemas.microsoft.com/office/drawing/2014/main" val="1153428554"/>
                  </a:ext>
                </a:extLst>
              </a:tr>
              <a:tr h="276939">
                <a:tc>
                  <a:txBody>
                    <a:bodyPr/>
                    <a:lstStyle/>
                    <a:p>
                      <a:pPr>
                        <a:lnSpc>
                          <a:spcPct val="100000"/>
                        </a:lnSpc>
                      </a:pPr>
                      <a:r>
                        <a:rPr lang="en-US" sz="1000" dirty="0">
                          <a:latin typeface="Arial" panose="020B0604020202020204" pitchFamily="34" charset="0"/>
                          <a:cs typeface="Arial" panose="020B0604020202020204" pitchFamily="34" charset="0"/>
                        </a:rPr>
                        <a:t>Skeleton supports</a:t>
                      </a:r>
                    </a:p>
                  </a:txBody>
                  <a:tcPr/>
                </a:tc>
                <a:tc>
                  <a:txBody>
                    <a:bodyPr/>
                    <a:lstStyle/>
                    <a:p>
                      <a:pPr>
                        <a:lnSpc>
                          <a:spcPct val="100000"/>
                        </a:lnSpc>
                      </a:pPr>
                      <a:r>
                        <a:rPr lang="en-US" sz="1000" dirty="0">
                          <a:latin typeface="Arial" panose="020B0604020202020204" pitchFamily="34" charset="0"/>
                          <a:cs typeface="Arial" panose="020B0604020202020204" pitchFamily="34" charset="0"/>
                        </a:rPr>
                        <a:t>92</a:t>
                      </a:r>
                    </a:p>
                  </a:txBody>
                  <a:tcPr/>
                </a:tc>
                <a:tc>
                  <a:txBody>
                    <a:bodyPr/>
                    <a:lstStyle/>
                    <a:p>
                      <a:pPr>
                        <a:lnSpc>
                          <a:spcPct val="100000"/>
                        </a:lnSpc>
                      </a:pPr>
                      <a:r>
                        <a:rPr lang="en-US" sz="1000" dirty="0">
                          <a:latin typeface="Arial" panose="020B0604020202020204" pitchFamily="34" charset="0"/>
                          <a:cs typeface="Arial" panose="020B0604020202020204" pitchFamily="34" charset="0"/>
                        </a:rPr>
                        <a:t>Aluminum</a:t>
                      </a:r>
                    </a:p>
                  </a:txBody>
                  <a:tcPr/>
                </a:tc>
                <a:extLst>
                  <a:ext uri="{0D108BD9-81ED-4DB2-BD59-A6C34878D82A}">
                    <a16:rowId xmlns:a16="http://schemas.microsoft.com/office/drawing/2014/main" val="1746342665"/>
                  </a:ext>
                </a:extLst>
              </a:tr>
              <a:tr h="276939">
                <a:tc>
                  <a:txBody>
                    <a:bodyPr/>
                    <a:lstStyle/>
                    <a:p>
                      <a:pPr>
                        <a:lnSpc>
                          <a:spcPct val="100000"/>
                        </a:lnSpc>
                      </a:pPr>
                      <a:r>
                        <a:rPr lang="en-US" sz="1000" dirty="0">
                          <a:latin typeface="Arial" panose="020B0604020202020204" pitchFamily="34" charset="0"/>
                          <a:cs typeface="Arial" panose="020B0604020202020204" pitchFamily="34" charset="0"/>
                        </a:rPr>
                        <a:t>Liquid Helium </a:t>
                      </a:r>
                    </a:p>
                  </a:txBody>
                  <a:tcPr/>
                </a:tc>
                <a:tc>
                  <a:txBody>
                    <a:bodyPr/>
                    <a:lstStyle/>
                    <a:p>
                      <a:pPr>
                        <a:lnSpc>
                          <a:spcPct val="100000"/>
                        </a:lnSpc>
                      </a:pPr>
                      <a:r>
                        <a:rPr lang="en-US" sz="1000" dirty="0">
                          <a:latin typeface="Arial" panose="020B0604020202020204" pitchFamily="34" charset="0"/>
                          <a:cs typeface="Arial" panose="020B0604020202020204" pitchFamily="34" charset="0"/>
                        </a:rPr>
                        <a:t>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Liquid Helium </a:t>
                      </a:r>
                    </a:p>
                  </a:txBody>
                  <a:tcPr/>
                </a:tc>
                <a:extLst>
                  <a:ext uri="{0D108BD9-81ED-4DB2-BD59-A6C34878D82A}">
                    <a16:rowId xmlns:a16="http://schemas.microsoft.com/office/drawing/2014/main" val="3207472042"/>
                  </a:ext>
                </a:extLst>
              </a:tr>
              <a:tr h="276939">
                <a:tc>
                  <a:txBody>
                    <a:bodyPr/>
                    <a:lstStyle/>
                    <a:p>
                      <a:pPr>
                        <a:lnSpc>
                          <a:spcPct val="100000"/>
                        </a:lnSpc>
                      </a:pPr>
                      <a:r>
                        <a:rPr lang="en-US" sz="1000" b="1" dirty="0">
                          <a:solidFill>
                            <a:srgbClr val="C00000"/>
                          </a:solidFill>
                          <a:latin typeface="Arial" panose="020B0604020202020204" pitchFamily="34" charset="0"/>
                          <a:cs typeface="Arial" panose="020B0604020202020204" pitchFamily="34" charset="0"/>
                        </a:rPr>
                        <a:t>Total weight</a:t>
                      </a:r>
                    </a:p>
                  </a:txBody>
                  <a:tcPr/>
                </a:tc>
                <a:tc>
                  <a:txBody>
                    <a:bodyPr/>
                    <a:lstStyle/>
                    <a:p>
                      <a:pPr>
                        <a:lnSpc>
                          <a:spcPct val="100000"/>
                        </a:lnSpc>
                      </a:pPr>
                      <a:r>
                        <a:rPr lang="en-US" sz="1000" b="1" dirty="0">
                          <a:solidFill>
                            <a:srgbClr val="C00000"/>
                          </a:solidFill>
                          <a:latin typeface="Arial" panose="020B0604020202020204" pitchFamily="34" charset="0"/>
                          <a:cs typeface="Arial" panose="020B0604020202020204" pitchFamily="34" charset="0"/>
                        </a:rPr>
                        <a:t>3157</a:t>
                      </a:r>
                    </a:p>
                  </a:txBody>
                  <a:tcPr/>
                </a:tc>
                <a:tc>
                  <a:txBody>
                    <a:bodyPr/>
                    <a:lstStyle/>
                    <a:p>
                      <a:pPr>
                        <a:lnSpc>
                          <a:spcPct val="100000"/>
                        </a:lnSpc>
                      </a:pP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07522"/>
                  </a:ext>
                </a:extLst>
              </a:tr>
            </a:tbl>
          </a:graphicData>
        </a:graphic>
      </p:graphicFrame>
      <p:sp>
        <p:nvSpPr>
          <p:cNvPr id="11" name="矩形 10">
            <a:extLst>
              <a:ext uri="{FF2B5EF4-FFF2-40B4-BE49-F238E27FC236}">
                <a16:creationId xmlns:a16="http://schemas.microsoft.com/office/drawing/2014/main" id="{A174C201-FC77-2329-6C85-CFC09B5007D7}"/>
              </a:ext>
            </a:extLst>
          </p:cNvPr>
          <p:cNvSpPr/>
          <p:nvPr/>
        </p:nvSpPr>
        <p:spPr>
          <a:xfrm>
            <a:off x="7502680" y="2786748"/>
            <a:ext cx="1681871" cy="369332"/>
          </a:xfrm>
          <a:prstGeom prst="rect">
            <a:avLst/>
          </a:prstGeom>
        </p:spPr>
        <p:txBody>
          <a:bodyPr wrap="none">
            <a:spAutoFit/>
          </a:bodyPr>
          <a:lstStyle/>
          <a:p>
            <a:r>
              <a:rPr lang="en-US" altLang="zh-CN" dirty="0">
                <a:solidFill>
                  <a:srgbClr val="660066"/>
                </a:solidFill>
                <a:latin typeface="微软雅黑" panose="020B0503020204020204" pitchFamily="34" charset="-122"/>
                <a:ea typeface="微软雅黑" panose="020B0503020204020204" pitchFamily="34" charset="-122"/>
                <a:cs typeface="Times New Roman" panose="02020603050405020304" pitchFamily="18" charset="0"/>
              </a:rPr>
              <a:t>Anti-solenoid</a:t>
            </a:r>
            <a:endParaRPr lang="zh-CN" altLang="en-US" dirty="0">
              <a:solidFill>
                <a:srgbClr val="660066"/>
              </a:solidFill>
            </a:endParaRPr>
          </a:p>
        </p:txBody>
      </p:sp>
      <p:pic>
        <p:nvPicPr>
          <p:cNvPr id="13" name="图片 12">
            <a:extLst>
              <a:ext uri="{FF2B5EF4-FFF2-40B4-BE49-F238E27FC236}">
                <a16:creationId xmlns:a16="http://schemas.microsoft.com/office/drawing/2014/main" id="{4F75E681-1DAC-3BAB-C2CB-F45E6E6C229F}"/>
              </a:ext>
            </a:extLst>
          </p:cNvPr>
          <p:cNvPicPr>
            <a:picLocks noChangeAspect="1"/>
          </p:cNvPicPr>
          <p:nvPr/>
        </p:nvPicPr>
        <p:blipFill>
          <a:blip r:embed="rId3"/>
          <a:stretch>
            <a:fillRect/>
          </a:stretch>
        </p:blipFill>
        <p:spPr>
          <a:xfrm>
            <a:off x="649978" y="1787383"/>
            <a:ext cx="5664151" cy="3479040"/>
          </a:xfrm>
          <a:prstGeom prst="rect">
            <a:avLst/>
          </a:prstGeom>
        </p:spPr>
      </p:pic>
    </p:spTree>
    <p:extLst>
      <p:ext uri="{BB962C8B-B14F-4D97-AF65-F5344CB8AC3E}">
        <p14:creationId xmlns:p14="http://schemas.microsoft.com/office/powerpoint/2010/main" val="182634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450C7AF-7B9F-4D23-8F53-9D123D698F7F}"/>
              </a:ext>
            </a:extLst>
          </p:cNvPr>
          <p:cNvSpPr txBox="1"/>
          <p:nvPr/>
        </p:nvSpPr>
        <p:spPr>
          <a:xfrm>
            <a:off x="390736" y="1109518"/>
            <a:ext cx="5587730" cy="2701904"/>
          </a:xfrm>
          <a:prstGeom prst="rect">
            <a:avLst/>
          </a:prstGeom>
          <a:solidFill>
            <a:srgbClr val="00B050">
              <a:alpha val="12000"/>
            </a:srgbClr>
          </a:solidFill>
        </p:spPr>
        <p:txBody>
          <a:bodyPr wrap="square" rtlCol="0">
            <a:spAutoFit/>
          </a:bodyPr>
          <a:lstStyle/>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Central Be pipe segment:</a:t>
            </a:r>
            <a:r>
              <a:rPr lang="zh-CN" altLang="en-US" sz="2400" dirty="0">
                <a:solidFill>
                  <a:srgbClr val="00206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380mm, the inner diameter: 20mm </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The inner Be layer: 0.2mm</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Outer Be layer: 0.15mm (to improve the accuracy of vertex)</a:t>
            </a:r>
          </a:p>
          <a:p>
            <a:pPr marL="285750" indent="-285750">
              <a:buFont typeface="Wingdings" panose="05000000000000000000" pitchFamily="2" charset="2"/>
              <a:buChar char="Ø"/>
            </a:pPr>
            <a:r>
              <a:rPr lang="en-US" altLang="zh-CN" sz="2400" dirty="0">
                <a:solidFill>
                  <a:srgbClr val="002060"/>
                </a:solidFill>
                <a:latin typeface="Arial" panose="020B0604020202020204" pitchFamily="34" charset="0"/>
                <a:cs typeface="Arial" panose="020B0604020202020204" pitchFamily="34" charset="0"/>
              </a:rPr>
              <a:t>the cooling gap: 0.35mm, Paraffin</a:t>
            </a:r>
            <a:endParaRPr lang="en-US" altLang="zh-CN" sz="2400" dirty="0">
              <a:solidFill>
                <a:srgbClr val="FF0000"/>
              </a:solidFill>
              <a:latin typeface="Arial" panose="020B0604020202020204" pitchFamily="34" charset="0"/>
              <a:cs typeface="Arial" panose="020B0604020202020204" pitchFamily="34" charset="0"/>
            </a:endParaRPr>
          </a:p>
          <a:p>
            <a:r>
              <a:rPr lang="en-US" altLang="zh-CN" sz="2400" dirty="0">
                <a:solidFill>
                  <a:srgbClr val="FF0000"/>
                </a:solidFill>
                <a:latin typeface="Arial" panose="020B0604020202020204" pitchFamily="34" charset="0"/>
                <a:cs typeface="Arial" panose="020B0604020202020204" pitchFamily="34" charset="0"/>
              </a:rPr>
              <a:t>                              </a:t>
            </a:r>
            <a:r>
              <a:rPr lang="en-US" altLang="zh-CN" sz="2400" dirty="0">
                <a:solidFill>
                  <a:srgbClr val="002060"/>
                </a:solidFill>
                <a:latin typeface="Arial" panose="020B0604020202020204" pitchFamily="34" charset="0"/>
                <a:cs typeface="Arial" panose="020B0604020202020204" pitchFamily="34" charset="0"/>
              </a:rPr>
              <a:t>0.2mm, Water</a:t>
            </a:r>
          </a:p>
        </p:txBody>
      </p:sp>
      <p:sp>
        <p:nvSpPr>
          <p:cNvPr id="3" name="矩形 2">
            <a:extLst>
              <a:ext uri="{FF2B5EF4-FFF2-40B4-BE49-F238E27FC236}">
                <a16:creationId xmlns:a16="http://schemas.microsoft.com/office/drawing/2014/main" id="{3C8A415B-1C90-4D0D-A167-702980866617}"/>
              </a:ext>
            </a:extLst>
          </p:cNvPr>
          <p:cNvSpPr/>
          <p:nvPr/>
        </p:nvSpPr>
        <p:spPr>
          <a:xfrm>
            <a:off x="595919" y="200532"/>
            <a:ext cx="6135013" cy="646331"/>
          </a:xfrm>
          <a:prstGeom prst="rect">
            <a:avLst/>
          </a:prstGeom>
        </p:spPr>
        <p:txBody>
          <a:bodyPr wrap="none">
            <a:spAutoFit/>
          </a:bodyPr>
          <a:lstStyle/>
          <a:p>
            <a:pPr algn="ctr"/>
            <a:r>
              <a:rPr kumimoji="1" lang="en-US" altLang="zh-CN" sz="3600" dirty="0">
                <a:latin typeface="Arial" panose="020B0604020202020204" pitchFamily="34" charset="0"/>
                <a:cs typeface="Arial" panose="020B0604020202020204" pitchFamily="34" charset="0"/>
              </a:rPr>
              <a:t>The central beampipe design</a:t>
            </a:r>
            <a:endParaRPr lang="zh-CN" altLang="en-US" sz="36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FD37A9B3-783D-4368-948A-4246A3717633}"/>
              </a:ext>
            </a:extLst>
          </p:cNvPr>
          <p:cNvSpPr txBox="1"/>
          <p:nvPr/>
        </p:nvSpPr>
        <p:spPr>
          <a:xfrm>
            <a:off x="390735" y="4824415"/>
            <a:ext cx="5633257" cy="1569660"/>
          </a:xfrm>
          <a:prstGeom prst="rect">
            <a:avLst/>
          </a:prstGeom>
          <a:solidFill>
            <a:schemeClr val="accent2">
              <a:alpha val="16000"/>
            </a:schemeClr>
          </a:solidFill>
        </p:spPr>
        <p:txBody>
          <a:bodyPr wrap="square" rtlCol="0">
            <a:spAutoFit/>
          </a:bodyPr>
          <a:lstStyle/>
          <a:p>
            <a:pPr marL="285750" indent="-285750">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Water is the basic design and Paraffin is alternative choice.</a:t>
            </a:r>
          </a:p>
          <a:p>
            <a:pPr marL="285750" indent="-285750">
              <a:buFont typeface="Wingdings" panose="05000000000000000000" pitchFamily="2" charset="2"/>
              <a:buChar char="Ø"/>
            </a:pPr>
            <a:r>
              <a:rPr lang="en-US" altLang="zh-CN" sz="2400" dirty="0">
                <a:latin typeface="Arial" panose="020B0604020202020204" pitchFamily="34" charset="0"/>
                <a:cs typeface="Arial" panose="020B0604020202020204" pitchFamily="34" charset="0"/>
              </a:rPr>
              <a:t>Dynamic temperature/pressure could meet the requirements.</a:t>
            </a:r>
            <a:endParaRPr lang="zh-CN" altLang="en-US" sz="2400" dirty="0"/>
          </a:p>
        </p:txBody>
      </p:sp>
      <p:pic>
        <p:nvPicPr>
          <p:cNvPr id="42" name="图片 41">
            <a:extLst>
              <a:ext uri="{FF2B5EF4-FFF2-40B4-BE49-F238E27FC236}">
                <a16:creationId xmlns:a16="http://schemas.microsoft.com/office/drawing/2014/main" id="{999CC466-33B7-4DA5-B5C7-D8C788EC6ECB}"/>
              </a:ext>
            </a:extLst>
          </p:cNvPr>
          <p:cNvPicPr>
            <a:picLocks noChangeAspect="1"/>
          </p:cNvPicPr>
          <p:nvPr/>
        </p:nvPicPr>
        <p:blipFill rotWithShape="1">
          <a:blip r:embed="rId2"/>
          <a:srcRect l="2701" t="13950" r="112" b="6050"/>
          <a:stretch/>
        </p:blipFill>
        <p:spPr>
          <a:xfrm>
            <a:off x="6393059" y="3308485"/>
            <a:ext cx="5057775" cy="934462"/>
          </a:xfrm>
          <a:prstGeom prst="rect">
            <a:avLst/>
          </a:prstGeom>
        </p:spPr>
      </p:pic>
      <p:pic>
        <p:nvPicPr>
          <p:cNvPr id="43" name="图片 42">
            <a:extLst>
              <a:ext uri="{FF2B5EF4-FFF2-40B4-BE49-F238E27FC236}">
                <a16:creationId xmlns:a16="http://schemas.microsoft.com/office/drawing/2014/main" id="{851209AA-B2CB-473C-AF8B-EBBE16AC3A59}"/>
              </a:ext>
            </a:extLst>
          </p:cNvPr>
          <p:cNvPicPr>
            <a:picLocks noChangeAspect="1"/>
          </p:cNvPicPr>
          <p:nvPr/>
        </p:nvPicPr>
        <p:blipFill>
          <a:blip r:embed="rId3"/>
          <a:stretch/>
        </p:blipFill>
        <p:spPr bwMode="auto">
          <a:xfrm>
            <a:off x="7032104" y="4382861"/>
            <a:ext cx="4163630" cy="1370116"/>
          </a:xfrm>
          <a:prstGeom prst="rect">
            <a:avLst/>
          </a:prstGeom>
        </p:spPr>
      </p:pic>
      <p:pic>
        <p:nvPicPr>
          <p:cNvPr id="44" name="图片 43">
            <a:extLst>
              <a:ext uri="{FF2B5EF4-FFF2-40B4-BE49-F238E27FC236}">
                <a16:creationId xmlns:a16="http://schemas.microsoft.com/office/drawing/2014/main" id="{20AA5911-10C1-4D50-89D1-6F44D63E2180}"/>
              </a:ext>
            </a:extLst>
          </p:cNvPr>
          <p:cNvPicPr>
            <a:picLocks noChangeAspect="1"/>
          </p:cNvPicPr>
          <p:nvPr/>
        </p:nvPicPr>
        <p:blipFill>
          <a:blip r:embed="rId4"/>
          <a:stretch/>
        </p:blipFill>
        <p:spPr bwMode="auto">
          <a:xfrm rot="20924147">
            <a:off x="7830101" y="5339517"/>
            <a:ext cx="3960000" cy="504825"/>
          </a:xfrm>
          <a:prstGeom prst="rect">
            <a:avLst/>
          </a:prstGeom>
        </p:spPr>
      </p:pic>
      <p:sp>
        <p:nvSpPr>
          <p:cNvPr id="45" name="文本框 30">
            <a:extLst>
              <a:ext uri="{FF2B5EF4-FFF2-40B4-BE49-F238E27FC236}">
                <a16:creationId xmlns:a16="http://schemas.microsoft.com/office/drawing/2014/main" id="{D07DAE77-8BB3-4EBE-AE44-A3099447E875}"/>
              </a:ext>
            </a:extLst>
          </p:cNvPr>
          <p:cNvSpPr/>
          <p:nvPr/>
        </p:nvSpPr>
        <p:spPr bwMode="auto">
          <a:xfrm>
            <a:off x="8933698" y="6121307"/>
            <a:ext cx="282481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latin typeface="Times New Roman"/>
                <a:cs typeface="Times New Roman"/>
              </a:rPr>
              <a:t>Highest temperature</a:t>
            </a:r>
            <a:r>
              <a:rPr lang="en-US" dirty="0">
                <a:solidFill>
                  <a:srgbClr val="C00000"/>
                </a:solidFill>
                <a:latin typeface="Times New Roman"/>
                <a:cs typeface="Times New Roman"/>
              </a:rPr>
              <a:t>: 26.7℃</a:t>
            </a:r>
            <a:endParaRPr lang="zh-CN" dirty="0">
              <a:solidFill>
                <a:srgbClr val="C00000"/>
              </a:solidFill>
              <a:latin typeface="Times New Roman"/>
              <a:cs typeface="Times New Roman"/>
            </a:endParaRPr>
          </a:p>
        </p:txBody>
      </p:sp>
      <p:cxnSp>
        <p:nvCxnSpPr>
          <p:cNvPr id="46" name="直接箭头连接符 45">
            <a:extLst>
              <a:ext uri="{FF2B5EF4-FFF2-40B4-BE49-F238E27FC236}">
                <a16:creationId xmlns:a16="http://schemas.microsoft.com/office/drawing/2014/main" id="{5BB3AEEC-8516-4D3B-8743-FC8432E0DFA5}"/>
              </a:ext>
            </a:extLst>
          </p:cNvPr>
          <p:cNvCxnSpPr/>
          <p:nvPr/>
        </p:nvCxnSpPr>
        <p:spPr>
          <a:xfrm>
            <a:off x="9552384" y="4351059"/>
            <a:ext cx="257717" cy="37408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7" name="文本框 30">
            <a:extLst>
              <a:ext uri="{FF2B5EF4-FFF2-40B4-BE49-F238E27FC236}">
                <a16:creationId xmlns:a16="http://schemas.microsoft.com/office/drawing/2014/main" id="{82BF9181-3205-4A09-8B84-B328BB4195E4}"/>
              </a:ext>
            </a:extLst>
          </p:cNvPr>
          <p:cNvSpPr/>
          <p:nvPr/>
        </p:nvSpPr>
        <p:spPr bwMode="auto">
          <a:xfrm>
            <a:off x="8139978" y="3981727"/>
            <a:ext cx="2864887"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a:solidFill>
                  <a:srgbClr val="C00000"/>
                </a:solidFill>
                <a:latin typeface="Times New Roman"/>
                <a:cs typeface="Times New Roman"/>
              </a:rPr>
              <a:t>Highest temperature</a:t>
            </a:r>
            <a:r>
              <a:rPr lang="en-US" dirty="0">
                <a:solidFill>
                  <a:srgbClr val="C00000"/>
                </a:solidFill>
                <a:latin typeface="Times New Roman"/>
                <a:cs typeface="Times New Roman"/>
              </a:rPr>
              <a:t> position</a:t>
            </a:r>
            <a:endParaRPr lang="zh-CN" dirty="0">
              <a:solidFill>
                <a:srgbClr val="C00000"/>
              </a:solidFill>
              <a:latin typeface="Times New Roman"/>
              <a:cs typeface="Times New Roman"/>
            </a:endParaRPr>
          </a:p>
        </p:txBody>
      </p:sp>
      <p:pic>
        <p:nvPicPr>
          <p:cNvPr id="48" name="图片 47">
            <a:extLst>
              <a:ext uri="{FF2B5EF4-FFF2-40B4-BE49-F238E27FC236}">
                <a16:creationId xmlns:a16="http://schemas.microsoft.com/office/drawing/2014/main" id="{59DCE724-EFB2-411F-A71C-196188B25C03}"/>
              </a:ext>
            </a:extLst>
          </p:cNvPr>
          <p:cNvPicPr>
            <a:picLocks noChangeAspect="1"/>
          </p:cNvPicPr>
          <p:nvPr/>
        </p:nvPicPr>
        <p:blipFill>
          <a:blip r:embed="rId5"/>
          <a:stretch>
            <a:fillRect/>
          </a:stretch>
        </p:blipFill>
        <p:spPr>
          <a:xfrm>
            <a:off x="6338998" y="1244355"/>
            <a:ext cx="5462267" cy="934462"/>
          </a:xfrm>
          <a:prstGeom prst="rect">
            <a:avLst/>
          </a:prstGeom>
        </p:spPr>
      </p:pic>
      <p:sp>
        <p:nvSpPr>
          <p:cNvPr id="49" name="椭圆 48">
            <a:extLst>
              <a:ext uri="{FF2B5EF4-FFF2-40B4-BE49-F238E27FC236}">
                <a16:creationId xmlns:a16="http://schemas.microsoft.com/office/drawing/2014/main" id="{9F4FA759-6B70-43AA-BDBC-F4826DBA7FA2}"/>
              </a:ext>
            </a:extLst>
          </p:cNvPr>
          <p:cNvSpPr/>
          <p:nvPr/>
        </p:nvSpPr>
        <p:spPr>
          <a:xfrm>
            <a:off x="10821195" y="1280025"/>
            <a:ext cx="981990" cy="8987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a:extLst>
              <a:ext uri="{FF2B5EF4-FFF2-40B4-BE49-F238E27FC236}">
                <a16:creationId xmlns:a16="http://schemas.microsoft.com/office/drawing/2014/main" id="{778E5F5D-0873-48A5-A14A-BC091BF80D10}"/>
              </a:ext>
            </a:extLst>
          </p:cNvPr>
          <p:cNvPicPr>
            <a:picLocks noChangeAspect="1"/>
          </p:cNvPicPr>
          <p:nvPr/>
        </p:nvPicPr>
        <p:blipFill>
          <a:blip r:embed="rId6"/>
          <a:stretch>
            <a:fillRect/>
          </a:stretch>
        </p:blipFill>
        <p:spPr>
          <a:xfrm>
            <a:off x="8359422" y="2085135"/>
            <a:ext cx="1525089" cy="1158109"/>
          </a:xfrm>
          <a:prstGeom prst="rect">
            <a:avLst/>
          </a:prstGeom>
        </p:spPr>
      </p:pic>
      <p:cxnSp>
        <p:nvCxnSpPr>
          <p:cNvPr id="51" name="直接箭头连接符 50">
            <a:extLst>
              <a:ext uri="{FF2B5EF4-FFF2-40B4-BE49-F238E27FC236}">
                <a16:creationId xmlns:a16="http://schemas.microsoft.com/office/drawing/2014/main" id="{747B436A-0ADE-46F7-AEDF-D1C473235570}"/>
              </a:ext>
            </a:extLst>
          </p:cNvPr>
          <p:cNvCxnSpPr>
            <a:cxnSpLocks/>
          </p:cNvCxnSpPr>
          <p:nvPr/>
        </p:nvCxnSpPr>
        <p:spPr>
          <a:xfrm>
            <a:off x="8044416" y="2625373"/>
            <a:ext cx="800337"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2" name="文本框 51">
            <a:extLst>
              <a:ext uri="{FF2B5EF4-FFF2-40B4-BE49-F238E27FC236}">
                <a16:creationId xmlns:a16="http://schemas.microsoft.com/office/drawing/2014/main" id="{7071063B-4B61-4279-9434-BB062D8D34B4}"/>
              </a:ext>
            </a:extLst>
          </p:cNvPr>
          <p:cNvSpPr txBox="1"/>
          <p:nvPr/>
        </p:nvSpPr>
        <p:spPr>
          <a:xfrm>
            <a:off x="6677919" y="2373556"/>
            <a:ext cx="1524000" cy="400110"/>
          </a:xfrm>
          <a:prstGeom prst="rect">
            <a:avLst/>
          </a:prstGeom>
          <a:noFill/>
        </p:spPr>
        <p:txBody>
          <a:bodyPr wrap="square" rtlCol="0">
            <a:spAutoFit/>
          </a:bodyPr>
          <a:lstStyle/>
          <a:p>
            <a:pPr>
              <a:defRPr/>
            </a:pPr>
            <a:r>
              <a:rPr lang="en-US" altLang="zh-CN" sz="2000" dirty="0">
                <a:latin typeface="Arial" panose="020B0604020202020204" pitchFamily="34" charset="0"/>
                <a:cs typeface="Arial" panose="020B0604020202020204" pitchFamily="34" charset="0"/>
              </a:rPr>
              <a:t>LYSO bars</a:t>
            </a:r>
          </a:p>
        </p:txBody>
      </p:sp>
      <p:cxnSp>
        <p:nvCxnSpPr>
          <p:cNvPr id="53" name="直接箭头连接符 52">
            <a:extLst>
              <a:ext uri="{FF2B5EF4-FFF2-40B4-BE49-F238E27FC236}">
                <a16:creationId xmlns:a16="http://schemas.microsoft.com/office/drawing/2014/main" id="{4C9CE47B-95E4-45FD-9A69-3646D78D70C0}"/>
              </a:ext>
            </a:extLst>
          </p:cNvPr>
          <p:cNvCxnSpPr>
            <a:cxnSpLocks/>
          </p:cNvCxnSpPr>
          <p:nvPr/>
        </p:nvCxnSpPr>
        <p:spPr>
          <a:xfrm flipH="1">
            <a:off x="9010692" y="2244058"/>
            <a:ext cx="1099402" cy="23247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4" name="直接箭头连接符 53">
            <a:extLst>
              <a:ext uri="{FF2B5EF4-FFF2-40B4-BE49-F238E27FC236}">
                <a16:creationId xmlns:a16="http://schemas.microsoft.com/office/drawing/2014/main" id="{1D6FC918-8DAE-43E1-A08E-27E1A9F4FBA4}"/>
              </a:ext>
            </a:extLst>
          </p:cNvPr>
          <p:cNvCxnSpPr>
            <a:cxnSpLocks/>
          </p:cNvCxnSpPr>
          <p:nvPr/>
        </p:nvCxnSpPr>
        <p:spPr>
          <a:xfrm flipH="1">
            <a:off x="9544207" y="2244058"/>
            <a:ext cx="565887" cy="4758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5" name="文本框 54">
            <a:extLst>
              <a:ext uri="{FF2B5EF4-FFF2-40B4-BE49-F238E27FC236}">
                <a16:creationId xmlns:a16="http://schemas.microsoft.com/office/drawing/2014/main" id="{44368552-6DA6-4155-A747-28509A6772E5}"/>
              </a:ext>
            </a:extLst>
          </p:cNvPr>
          <p:cNvSpPr txBox="1"/>
          <p:nvPr/>
        </p:nvSpPr>
        <p:spPr>
          <a:xfrm>
            <a:off x="10105005" y="2033752"/>
            <a:ext cx="1111202" cy="40011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Si wafer</a:t>
            </a:r>
            <a:endParaRPr lang="zh-CN" altLang="en-US" sz="2000" dirty="0">
              <a:latin typeface="Arial" panose="020B0604020202020204" pitchFamily="34" charset="0"/>
              <a:cs typeface="Arial" panose="020B0604020202020204" pitchFamily="34" charset="0"/>
            </a:endParaRPr>
          </a:p>
        </p:txBody>
      </p:sp>
      <p:grpSp>
        <p:nvGrpSpPr>
          <p:cNvPr id="56" name="组合 55">
            <a:extLst>
              <a:ext uri="{FF2B5EF4-FFF2-40B4-BE49-F238E27FC236}">
                <a16:creationId xmlns:a16="http://schemas.microsoft.com/office/drawing/2014/main" id="{6E3A4742-AFEC-45BB-AE56-9B5537D6BC9D}"/>
              </a:ext>
            </a:extLst>
          </p:cNvPr>
          <p:cNvGrpSpPr/>
          <p:nvPr/>
        </p:nvGrpSpPr>
        <p:grpSpPr>
          <a:xfrm>
            <a:off x="574058" y="3929490"/>
            <a:ext cx="5197906" cy="584775"/>
            <a:chOff x="1960685" y="2086286"/>
            <a:chExt cx="8599272" cy="1447800"/>
          </a:xfrm>
        </p:grpSpPr>
        <p:pic>
          <p:nvPicPr>
            <p:cNvPr id="57" name="图片 56">
              <a:extLst>
                <a:ext uri="{FF2B5EF4-FFF2-40B4-BE49-F238E27FC236}">
                  <a16:creationId xmlns:a16="http://schemas.microsoft.com/office/drawing/2014/main" id="{93FD6E52-C096-4EA5-B6AC-51659A0A31F2}"/>
                </a:ext>
              </a:extLst>
            </p:cNvPr>
            <p:cNvPicPr>
              <a:picLocks noChangeAspect="1"/>
            </p:cNvPicPr>
            <p:nvPr/>
          </p:nvPicPr>
          <p:blipFill>
            <a:blip r:embed="rId7"/>
            <a:stretch>
              <a:fillRect/>
            </a:stretch>
          </p:blipFill>
          <p:spPr>
            <a:xfrm>
              <a:off x="2358932" y="2086286"/>
              <a:ext cx="8201025" cy="1447800"/>
            </a:xfrm>
            <a:prstGeom prst="rect">
              <a:avLst/>
            </a:prstGeom>
          </p:spPr>
        </p:pic>
        <p:sp>
          <p:nvSpPr>
            <p:cNvPr id="58" name="箭头: 右 57">
              <a:extLst>
                <a:ext uri="{FF2B5EF4-FFF2-40B4-BE49-F238E27FC236}">
                  <a16:creationId xmlns:a16="http://schemas.microsoft.com/office/drawing/2014/main" id="{F2652EFC-8629-4B08-9FBC-ECF7D7CCA937}"/>
                </a:ext>
              </a:extLst>
            </p:cNvPr>
            <p:cNvSpPr/>
            <p:nvPr/>
          </p:nvSpPr>
          <p:spPr>
            <a:xfrm>
              <a:off x="1960685" y="3088229"/>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箭头: 右 58">
              <a:extLst>
                <a:ext uri="{FF2B5EF4-FFF2-40B4-BE49-F238E27FC236}">
                  <a16:creationId xmlns:a16="http://schemas.microsoft.com/office/drawing/2014/main" id="{832F9C73-DB1B-4FEA-B7AC-0FB994336B8D}"/>
                </a:ext>
              </a:extLst>
            </p:cNvPr>
            <p:cNvSpPr/>
            <p:nvPr/>
          </p:nvSpPr>
          <p:spPr>
            <a:xfrm>
              <a:off x="2065431" y="3413471"/>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箭头: 右 59">
              <a:extLst>
                <a:ext uri="{FF2B5EF4-FFF2-40B4-BE49-F238E27FC236}">
                  <a16:creationId xmlns:a16="http://schemas.microsoft.com/office/drawing/2014/main" id="{ADB046DF-4E6A-4B00-B550-533D35027F62}"/>
                </a:ext>
              </a:extLst>
            </p:cNvPr>
            <p:cNvSpPr/>
            <p:nvPr/>
          </p:nvSpPr>
          <p:spPr>
            <a:xfrm rot="10573336">
              <a:off x="2355909" y="3239511"/>
              <a:ext cx="306991" cy="8158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箭头: 右 60">
              <a:extLst>
                <a:ext uri="{FF2B5EF4-FFF2-40B4-BE49-F238E27FC236}">
                  <a16:creationId xmlns:a16="http://schemas.microsoft.com/office/drawing/2014/main" id="{6453250A-56B7-4EE4-AFB1-39103ABA0156}"/>
                </a:ext>
              </a:extLst>
            </p:cNvPr>
            <p:cNvSpPr/>
            <p:nvPr/>
          </p:nvSpPr>
          <p:spPr>
            <a:xfrm rot="10573336">
              <a:off x="2242820" y="2845337"/>
              <a:ext cx="267162" cy="8421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箭头: 右 61">
              <a:extLst>
                <a:ext uri="{FF2B5EF4-FFF2-40B4-BE49-F238E27FC236}">
                  <a16:creationId xmlns:a16="http://schemas.microsoft.com/office/drawing/2014/main" id="{36994677-C6C6-42B2-B0A6-9B0A44453786}"/>
                </a:ext>
              </a:extLst>
            </p:cNvPr>
            <p:cNvSpPr/>
            <p:nvPr/>
          </p:nvSpPr>
          <p:spPr>
            <a:xfrm rot="21179748">
              <a:off x="3466668" y="3161591"/>
              <a:ext cx="1343096" cy="76108"/>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箭头: 右弧形 62">
              <a:extLst>
                <a:ext uri="{FF2B5EF4-FFF2-40B4-BE49-F238E27FC236}">
                  <a16:creationId xmlns:a16="http://schemas.microsoft.com/office/drawing/2014/main" id="{3A5926C9-9D9F-4640-BA3D-B99134B0C758}"/>
                </a:ext>
              </a:extLst>
            </p:cNvPr>
            <p:cNvSpPr/>
            <p:nvPr/>
          </p:nvSpPr>
          <p:spPr>
            <a:xfrm rot="10800000" flipH="1">
              <a:off x="4967410" y="2725613"/>
              <a:ext cx="272130" cy="345201"/>
            </a:xfrm>
            <a:prstGeom prst="curvedLef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箭头: 右 63">
              <a:extLst>
                <a:ext uri="{FF2B5EF4-FFF2-40B4-BE49-F238E27FC236}">
                  <a16:creationId xmlns:a16="http://schemas.microsoft.com/office/drawing/2014/main" id="{738B8534-4FC1-4A9A-B2A1-3344AA3DBD5E}"/>
                </a:ext>
              </a:extLst>
            </p:cNvPr>
            <p:cNvSpPr/>
            <p:nvPr/>
          </p:nvSpPr>
          <p:spPr>
            <a:xfrm rot="10573336">
              <a:off x="3467738" y="2859421"/>
              <a:ext cx="1226107" cy="61647"/>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箭头: 右 64">
              <a:extLst>
                <a:ext uri="{FF2B5EF4-FFF2-40B4-BE49-F238E27FC236}">
                  <a16:creationId xmlns:a16="http://schemas.microsoft.com/office/drawing/2014/main" id="{190DB807-9D42-4976-8024-E907FD311010}"/>
                </a:ext>
              </a:extLst>
            </p:cNvPr>
            <p:cNvSpPr/>
            <p:nvPr/>
          </p:nvSpPr>
          <p:spPr>
            <a:xfrm rot="684641">
              <a:off x="5230020" y="2695420"/>
              <a:ext cx="269813" cy="69290"/>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箭头: 右 65">
              <a:extLst>
                <a:ext uri="{FF2B5EF4-FFF2-40B4-BE49-F238E27FC236}">
                  <a16:creationId xmlns:a16="http://schemas.microsoft.com/office/drawing/2014/main" id="{B3A659FA-72DA-4344-8B89-DA12130E2D6D}"/>
                </a:ext>
              </a:extLst>
            </p:cNvPr>
            <p:cNvSpPr/>
            <p:nvPr/>
          </p:nvSpPr>
          <p:spPr>
            <a:xfrm rot="21333755">
              <a:off x="5616634" y="2632735"/>
              <a:ext cx="1613553" cy="99249"/>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箭头: 右 66">
              <a:extLst>
                <a:ext uri="{FF2B5EF4-FFF2-40B4-BE49-F238E27FC236}">
                  <a16:creationId xmlns:a16="http://schemas.microsoft.com/office/drawing/2014/main" id="{E71B8F9A-C947-4B35-B383-C089357CF0C4}"/>
                </a:ext>
              </a:extLst>
            </p:cNvPr>
            <p:cNvSpPr/>
            <p:nvPr/>
          </p:nvSpPr>
          <p:spPr>
            <a:xfrm rot="20846852">
              <a:off x="7354050" y="2542612"/>
              <a:ext cx="249386" cy="62813"/>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5937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42A4FE-9BEE-42F5-A5D0-AEECE2B2C2EC}"/>
              </a:ext>
            </a:extLst>
          </p:cNvPr>
          <p:cNvSpPr>
            <a:spLocks noGrp="1"/>
          </p:cNvSpPr>
          <p:nvPr>
            <p:ph type="title"/>
          </p:nvPr>
        </p:nvSpPr>
        <p:spPr>
          <a:xfrm>
            <a:off x="838200" y="0"/>
            <a:ext cx="10515600" cy="1325563"/>
          </a:xfrm>
        </p:spPr>
        <p:txBody>
          <a:bodyPr/>
          <a:lstStyle/>
          <a:p>
            <a:r>
              <a:rPr lang="en-US" altLang="zh-CN" dirty="0">
                <a:latin typeface="Arial" panose="020B0604020202020204" pitchFamily="34" charset="0"/>
                <a:cs typeface="Arial" panose="020B0604020202020204" pitchFamily="34" charset="0"/>
              </a:rPr>
              <a:t>IR vacuum chamber</a:t>
            </a:r>
            <a:endParaRPr lang="zh-CN" altLang="en-US" dirty="0">
              <a:latin typeface="Arial" panose="020B0604020202020204" pitchFamily="34" charset="0"/>
              <a:cs typeface="Arial" panose="020B0604020202020204" pitchFamily="34" charset="0"/>
            </a:endParaRPr>
          </a:p>
        </p:txBody>
      </p:sp>
      <p:graphicFrame>
        <p:nvGraphicFramePr>
          <p:cNvPr id="4" name="表格 3">
            <a:extLst>
              <a:ext uri="{FF2B5EF4-FFF2-40B4-BE49-F238E27FC236}">
                <a16:creationId xmlns:a16="http://schemas.microsoft.com/office/drawing/2014/main" id="{94A5E832-9DF4-40EC-A95D-2BC87C835A37}"/>
              </a:ext>
            </a:extLst>
          </p:cNvPr>
          <p:cNvGraphicFramePr>
            <a:graphicFrameLocks noGrp="1"/>
          </p:cNvGraphicFramePr>
          <p:nvPr>
            <p:extLst>
              <p:ext uri="{D42A27DB-BD31-4B8C-83A1-F6EECF244321}">
                <p14:modId xmlns:p14="http://schemas.microsoft.com/office/powerpoint/2010/main" val="404808412"/>
              </p:ext>
            </p:extLst>
          </p:nvPr>
        </p:nvGraphicFramePr>
        <p:xfrm>
          <a:off x="936730" y="3562404"/>
          <a:ext cx="5443221" cy="2527348"/>
        </p:xfrm>
        <a:graphic>
          <a:graphicData uri="http://schemas.openxmlformats.org/drawingml/2006/table">
            <a:tbl>
              <a:tblPr firstRow="1" firstCol="1" bandRow="1">
                <a:tableStyleId>{5C22544A-7EE6-4342-B048-85BDC9FD1C3A}</a:tableStyleId>
              </a:tblPr>
              <a:tblGrid>
                <a:gridCol w="1012439">
                  <a:extLst>
                    <a:ext uri="{9D8B030D-6E8A-4147-A177-3AD203B41FA5}">
                      <a16:colId xmlns:a16="http://schemas.microsoft.com/office/drawing/2014/main" val="1743591264"/>
                    </a:ext>
                  </a:extLst>
                </a:gridCol>
                <a:gridCol w="994508">
                  <a:extLst>
                    <a:ext uri="{9D8B030D-6E8A-4147-A177-3AD203B41FA5}">
                      <a16:colId xmlns:a16="http://schemas.microsoft.com/office/drawing/2014/main" val="2623959158"/>
                    </a:ext>
                  </a:extLst>
                </a:gridCol>
                <a:gridCol w="1404992">
                  <a:extLst>
                    <a:ext uri="{9D8B030D-6E8A-4147-A177-3AD203B41FA5}">
                      <a16:colId xmlns:a16="http://schemas.microsoft.com/office/drawing/2014/main" val="612199159"/>
                    </a:ext>
                  </a:extLst>
                </a:gridCol>
                <a:gridCol w="1020124">
                  <a:extLst>
                    <a:ext uri="{9D8B030D-6E8A-4147-A177-3AD203B41FA5}">
                      <a16:colId xmlns:a16="http://schemas.microsoft.com/office/drawing/2014/main" val="105974013"/>
                    </a:ext>
                  </a:extLst>
                </a:gridCol>
                <a:gridCol w="1011158">
                  <a:extLst>
                    <a:ext uri="{9D8B030D-6E8A-4147-A177-3AD203B41FA5}">
                      <a16:colId xmlns:a16="http://schemas.microsoft.com/office/drawing/2014/main" val="3402661062"/>
                    </a:ext>
                  </a:extLst>
                </a:gridCol>
              </a:tblGrid>
              <a:tr h="380182">
                <a:tc>
                  <a:txBody>
                    <a:bodyPr/>
                    <a:lstStyle/>
                    <a:p>
                      <a:pPr algn="ctr"/>
                      <a:r>
                        <a:rPr lang="en-US" sz="1000" dirty="0">
                          <a:effectLst/>
                          <a:latin typeface="Arial" panose="020B0604020202020204" pitchFamily="34" charset="0"/>
                          <a:cs typeface="Arial" panose="020B0604020202020204" pitchFamily="34" charset="0"/>
                        </a:rPr>
                        <a:t>From IP(mm)</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Shape</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Inner diameter(mm)</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Material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Marker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87101"/>
                  </a:ext>
                </a:extLst>
              </a:tr>
              <a:tr h="306738">
                <a:tc>
                  <a:txBody>
                    <a:bodyPr/>
                    <a:lstStyle/>
                    <a:p>
                      <a:pPr algn="ctr"/>
                      <a:r>
                        <a:rPr lang="en-US" sz="1000">
                          <a:effectLst/>
                          <a:latin typeface="Arial" panose="020B0604020202020204" pitchFamily="34" charset="0"/>
                          <a:cs typeface="Arial" panose="020B0604020202020204" pitchFamily="34" charset="0"/>
                        </a:rPr>
                        <a:t>0-110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Circular</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Be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15836364"/>
                  </a:ext>
                </a:extLst>
              </a:tr>
              <a:tr h="306738">
                <a:tc>
                  <a:txBody>
                    <a:bodyPr/>
                    <a:lstStyle/>
                    <a:p>
                      <a:pPr algn="ctr"/>
                      <a:r>
                        <a:rPr lang="en-US" sz="1000" dirty="0">
                          <a:effectLst/>
                          <a:latin typeface="Arial" panose="020B0604020202020204" pitchFamily="34" charset="0"/>
                          <a:cs typeface="Arial" panose="020B0604020202020204" pitchFamily="34" charset="0"/>
                        </a:rPr>
                        <a:t>110-180</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Circular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5037730"/>
                  </a:ext>
                </a:extLst>
              </a:tr>
              <a:tr h="306738">
                <a:tc>
                  <a:txBody>
                    <a:bodyPr/>
                    <a:lstStyle/>
                    <a:p>
                      <a:pPr algn="ctr"/>
                      <a:r>
                        <a:rPr lang="en-US" sz="1000">
                          <a:effectLst/>
                          <a:latin typeface="Arial" panose="020B0604020202020204" pitchFamily="34" charset="0"/>
                          <a:cs typeface="Arial" panose="020B0604020202020204" pitchFamily="34" charset="0"/>
                        </a:rPr>
                        <a:t>180-655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Cone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20~35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Taper: 1:70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62235035"/>
                  </a:ext>
                </a:extLst>
              </a:tr>
              <a:tr h="306738">
                <a:tc>
                  <a:txBody>
                    <a:bodyPr/>
                    <a:lstStyle/>
                    <a:p>
                      <a:pPr algn="ctr"/>
                      <a:r>
                        <a:rPr lang="en-US" sz="1000">
                          <a:effectLst/>
                          <a:latin typeface="Arial" panose="020B0604020202020204" pitchFamily="34" charset="0"/>
                          <a:cs typeface="Arial" panose="020B0604020202020204" pitchFamily="34" charset="0"/>
                        </a:rPr>
                        <a:t>655-700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Circular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Al</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44252826"/>
                  </a:ext>
                </a:extLst>
              </a:tr>
              <a:tr h="306738">
                <a:tc>
                  <a:txBody>
                    <a:bodyPr/>
                    <a:lstStyle/>
                    <a:p>
                      <a:pPr algn="ctr"/>
                      <a:r>
                        <a:rPr lang="en-US" sz="1000">
                          <a:effectLst/>
                          <a:latin typeface="Arial" panose="020B0604020202020204" pitchFamily="34" charset="0"/>
                          <a:cs typeface="Arial" panose="020B0604020202020204" pitchFamily="34" charset="0"/>
                        </a:rPr>
                        <a:t>700-780</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Circular</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49773452"/>
                  </a:ext>
                </a:extLst>
              </a:tr>
              <a:tr h="306738">
                <a:tc>
                  <a:txBody>
                    <a:bodyPr/>
                    <a:lstStyle/>
                    <a:p>
                      <a:pPr algn="ctr"/>
                      <a:r>
                        <a:rPr lang="en-US" sz="1000">
                          <a:effectLst/>
                          <a:latin typeface="Arial" panose="020B0604020202020204" pitchFamily="34" charset="0"/>
                          <a:cs typeface="Arial" panose="020B0604020202020204" pitchFamily="34" charset="0"/>
                        </a:rPr>
                        <a:t>780-805</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Cone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35~39</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 </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84619453"/>
                  </a:ext>
                </a:extLst>
              </a:tr>
              <a:tr h="306738">
                <a:tc>
                  <a:txBody>
                    <a:bodyPr/>
                    <a:lstStyle/>
                    <a:p>
                      <a:pPr algn="ctr"/>
                      <a:r>
                        <a:rPr lang="en-US" sz="1000" dirty="0">
                          <a:effectLst/>
                          <a:latin typeface="Arial" panose="020B0604020202020204" pitchFamily="34" charset="0"/>
                          <a:cs typeface="Arial" panose="020B0604020202020204" pitchFamily="34" charset="0"/>
                        </a:rPr>
                        <a:t>805-855</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Race-track</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39~20 double pipe</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a:effectLst/>
                          <a:latin typeface="Arial" panose="020B0604020202020204" pitchFamily="34" charset="0"/>
                          <a:cs typeface="Arial" panose="020B0604020202020204" pitchFamily="34" charset="0"/>
                        </a:rPr>
                        <a:t>Cu</a:t>
                      </a:r>
                      <a:endParaRPr lang="zh-CN" sz="100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tc>
                  <a:txBody>
                    <a:bodyPr/>
                    <a:lstStyle/>
                    <a:p>
                      <a:pPr algn="ctr"/>
                      <a:r>
                        <a:rPr lang="en-US" sz="1000" dirty="0">
                          <a:effectLst/>
                          <a:latin typeface="Arial" panose="020B0604020202020204" pitchFamily="34" charset="0"/>
                          <a:cs typeface="Arial" panose="020B0604020202020204" pitchFamily="34" charset="0"/>
                        </a:rPr>
                        <a:t> </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75130364"/>
                  </a:ext>
                </a:extLst>
              </a:tr>
            </a:tbl>
          </a:graphicData>
        </a:graphic>
      </p:graphicFrame>
      <p:sp>
        <p:nvSpPr>
          <p:cNvPr id="5" name="矩形 4">
            <a:extLst>
              <a:ext uri="{FF2B5EF4-FFF2-40B4-BE49-F238E27FC236}">
                <a16:creationId xmlns:a16="http://schemas.microsoft.com/office/drawing/2014/main" id="{1D2B6CB7-556E-40C3-B6C2-7B2EF84BF214}"/>
              </a:ext>
            </a:extLst>
          </p:cNvPr>
          <p:cNvSpPr/>
          <p:nvPr/>
        </p:nvSpPr>
        <p:spPr>
          <a:xfrm>
            <a:off x="838200" y="1218434"/>
            <a:ext cx="10827058" cy="923330"/>
          </a:xfrm>
          <a:prstGeom prst="rect">
            <a:avLst/>
          </a:prstGeom>
        </p:spPr>
        <p:txBody>
          <a:bodyPr wrap="square">
            <a:spAutoFit/>
          </a:bodyPr>
          <a:lstStyle/>
          <a:p>
            <a:pPr marL="285750" indent="-285750">
              <a:buFont typeface="Wingdings" panose="05000000000000000000" pitchFamily="2" charset="2"/>
              <a:buChar char="Ø"/>
            </a:pPr>
            <a:r>
              <a:rPr lang="zh-CN" altLang="en-US" dirty="0">
                <a:latin typeface="Arial" panose="020B0604020202020204" pitchFamily="34" charset="0"/>
                <a:cs typeface="Arial" panose="020B0604020202020204" pitchFamily="34" charset="0"/>
              </a:rPr>
              <a:t>The total length of MDI vacuum system is about 14m, mainly composed of vacuum </a:t>
            </a:r>
            <a:r>
              <a:rPr lang="en-US" altLang="zh-CN" dirty="0">
                <a:latin typeface="Arial" panose="020B0604020202020204" pitchFamily="34" charset="0"/>
                <a:cs typeface="Arial" panose="020B0604020202020204" pitchFamily="34" charset="0"/>
              </a:rPr>
              <a:t>chamber</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bellows</a:t>
            </a:r>
            <a:r>
              <a:rPr lang="zh-CN" altLang="en-US" dirty="0">
                <a:latin typeface="Arial" panose="020B0604020202020204" pitchFamily="34" charset="0"/>
                <a:cs typeface="Arial" panose="020B0604020202020204" pitchFamily="34" charset="0"/>
              </a:rPr>
              <a:t>, beryllium </a:t>
            </a:r>
            <a:r>
              <a:rPr lang="en-US" altLang="zh-CN" dirty="0">
                <a:latin typeface="Arial" panose="020B0604020202020204" pitchFamily="34" charset="0"/>
                <a:cs typeface="Arial" panose="020B0604020202020204" pitchFamily="34" charset="0"/>
              </a:rPr>
              <a:t>pipe</a:t>
            </a:r>
            <a:r>
              <a:rPr lang="zh-CN" altLang="en-US" dirty="0">
                <a:latin typeface="Arial" panose="020B0604020202020204" pitchFamily="34" charset="0"/>
                <a:cs typeface="Arial" panose="020B0604020202020204" pitchFamily="34" charset="0"/>
              </a:rPr>
              <a:t>, cooling system, support system, etc.</a:t>
            </a:r>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Due to limited space at MDI region, not possible to install a vacuum pump, and NEG coating is chosen. </a:t>
            </a:r>
            <a:endParaRPr lang="zh-CN" altLang="en-US" dirty="0">
              <a:latin typeface="Arial" panose="020B0604020202020204" pitchFamily="34" charset="0"/>
              <a:cs typeface="Arial" panose="020B0604020202020204" pitchFamily="34" charset="0"/>
            </a:endParaRPr>
          </a:p>
        </p:txBody>
      </p:sp>
      <p:pic>
        <p:nvPicPr>
          <p:cNvPr id="6" name="Picture 3">
            <a:extLst>
              <a:ext uri="{FF2B5EF4-FFF2-40B4-BE49-F238E27FC236}">
                <a16:creationId xmlns:a16="http://schemas.microsoft.com/office/drawing/2014/main" id="{8B3DE9B9-B85C-49C8-9F67-0B9532670E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730" y="2467012"/>
            <a:ext cx="5443220" cy="921385"/>
          </a:xfrm>
          <a:prstGeom prst="rect">
            <a:avLst/>
          </a:prstGeom>
          <a:noFill/>
          <a:ln>
            <a:noFill/>
          </a:ln>
          <a:effectLst/>
        </p:spPr>
      </p:pic>
      <p:graphicFrame>
        <p:nvGraphicFramePr>
          <p:cNvPr id="7" name="表格 6">
            <a:extLst>
              <a:ext uri="{FF2B5EF4-FFF2-40B4-BE49-F238E27FC236}">
                <a16:creationId xmlns:a16="http://schemas.microsoft.com/office/drawing/2014/main" id="{72228DEE-BF62-4179-8FA6-E00785CB1E4A}"/>
              </a:ext>
            </a:extLst>
          </p:cNvPr>
          <p:cNvGraphicFramePr>
            <a:graphicFrameLocks noGrp="1"/>
          </p:cNvGraphicFramePr>
          <p:nvPr>
            <p:extLst>
              <p:ext uri="{D42A27DB-BD31-4B8C-83A1-F6EECF244321}">
                <p14:modId xmlns:p14="http://schemas.microsoft.com/office/powerpoint/2010/main" val="1127452804"/>
              </p:ext>
            </p:extLst>
          </p:nvPr>
        </p:nvGraphicFramePr>
        <p:xfrm>
          <a:off x="6945303" y="2376065"/>
          <a:ext cx="4719955" cy="1068070"/>
        </p:xfrm>
        <a:graphic>
          <a:graphicData uri="http://schemas.openxmlformats.org/drawingml/2006/table">
            <a:tbl>
              <a:tblPr>
                <a:tableStyleId>{BDBED569-4797-4DF1-A0F4-6AAB3CD982D8}</a:tableStyleId>
              </a:tblPr>
              <a:tblGrid>
                <a:gridCol w="638175">
                  <a:extLst>
                    <a:ext uri="{9D8B030D-6E8A-4147-A177-3AD203B41FA5}">
                      <a16:colId xmlns:a16="http://schemas.microsoft.com/office/drawing/2014/main" val="2350270431"/>
                    </a:ext>
                  </a:extLst>
                </a:gridCol>
                <a:gridCol w="930910">
                  <a:extLst>
                    <a:ext uri="{9D8B030D-6E8A-4147-A177-3AD203B41FA5}">
                      <a16:colId xmlns:a16="http://schemas.microsoft.com/office/drawing/2014/main" val="2992402883"/>
                    </a:ext>
                  </a:extLst>
                </a:gridCol>
                <a:gridCol w="1575435">
                  <a:extLst>
                    <a:ext uri="{9D8B030D-6E8A-4147-A177-3AD203B41FA5}">
                      <a16:colId xmlns:a16="http://schemas.microsoft.com/office/drawing/2014/main" val="644161319"/>
                    </a:ext>
                  </a:extLst>
                </a:gridCol>
                <a:gridCol w="1575435">
                  <a:extLst>
                    <a:ext uri="{9D8B030D-6E8A-4147-A177-3AD203B41FA5}">
                      <a16:colId xmlns:a16="http://schemas.microsoft.com/office/drawing/2014/main" val="3778198423"/>
                    </a:ext>
                  </a:extLst>
                </a:gridCol>
              </a:tblGrid>
              <a:tr h="359410">
                <a:tc>
                  <a:txBody>
                    <a:bodyPr/>
                    <a:lstStyle/>
                    <a:p>
                      <a:pPr algn="ctr">
                        <a:spcAft>
                          <a:spcPts val="0"/>
                        </a:spcAft>
                      </a:pPr>
                      <a:r>
                        <a:rPr lang="en-US" altLang="zh-CN" sz="1100" b="1" kern="100" dirty="0">
                          <a:solidFill>
                            <a:srgbClr val="000000"/>
                          </a:solidFill>
                          <a:effectLst/>
                          <a:latin typeface="Times New Roman" panose="02020603050405020304" pitchFamily="18" charset="0"/>
                          <a:ea typeface="等线" panose="02010600030101010101" pitchFamily="2" charset="-122"/>
                        </a:rPr>
                        <a:t>mode</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E</a:t>
                      </a:r>
                      <a:endParaRPr lang="zh-CN" sz="1200" kern="100">
                        <a:effectLst/>
                      </a:endParaRPr>
                    </a:p>
                    <a:p>
                      <a:pPr algn="ctr">
                        <a:spcAft>
                          <a:spcPts val="0"/>
                        </a:spcAft>
                      </a:pPr>
                      <a:r>
                        <a:rPr lang="en-US" sz="1100" kern="100">
                          <a:effectLst/>
                        </a:rPr>
                        <a:t>(Gev)</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altLang="zh-CN" sz="1100" kern="100" dirty="0">
                          <a:effectLst/>
                        </a:rPr>
                        <a:t>Beam lifetime</a:t>
                      </a:r>
                      <a:endParaRPr lang="zh-CN" sz="1200" kern="100" dirty="0">
                        <a:effectLst/>
                      </a:endParaRPr>
                    </a:p>
                    <a:p>
                      <a:pPr algn="ctr">
                        <a:spcAft>
                          <a:spcPts val="0"/>
                        </a:spcAft>
                      </a:pPr>
                      <a:r>
                        <a:rPr lang="en-US" sz="1100" kern="100" dirty="0">
                          <a:effectLst/>
                        </a:rPr>
                        <a:t> (hours)</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US" altLang="zh-CN" sz="1100" kern="100" dirty="0">
                          <a:effectLst/>
                        </a:rPr>
                        <a:t>Vacuum pressure</a:t>
                      </a:r>
                      <a:endParaRPr lang="zh-CN" sz="1200" kern="100" dirty="0">
                        <a:effectLst/>
                      </a:endParaRPr>
                    </a:p>
                    <a:p>
                      <a:pPr algn="ctr">
                        <a:spcAft>
                          <a:spcPts val="0"/>
                        </a:spcAft>
                      </a:pPr>
                      <a:r>
                        <a:rPr lang="en-US" sz="1100" kern="100" dirty="0">
                          <a:effectLst/>
                        </a:rPr>
                        <a:t>(Torr)</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3836258231"/>
                  </a:ext>
                </a:extLst>
              </a:tr>
              <a:tr h="175260">
                <a:tc>
                  <a:txBody>
                    <a:bodyPr/>
                    <a:lstStyle/>
                    <a:p>
                      <a:pPr algn="ctr">
                        <a:spcAft>
                          <a:spcPts val="0"/>
                        </a:spcAft>
                      </a:pPr>
                      <a:r>
                        <a:rPr lang="en-US" sz="1100" kern="100">
                          <a:effectLst/>
                        </a:rPr>
                        <a:t>Higgs</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120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10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GB" sz="1100" kern="100">
                          <a:effectLst/>
                        </a:rPr>
                        <a:t>2 × 10</a:t>
                      </a:r>
                      <a:r>
                        <a:rPr lang="en-GB" sz="1100" kern="100" baseline="30000">
                          <a:effectLst/>
                        </a:rPr>
                        <a:t>-9</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1276652568"/>
                  </a:ext>
                </a:extLst>
              </a:tr>
              <a:tr h="175260">
                <a:tc>
                  <a:txBody>
                    <a:bodyPr/>
                    <a:lstStyle/>
                    <a:p>
                      <a:pPr algn="ctr">
                        <a:spcAft>
                          <a:spcPts val="0"/>
                        </a:spcAft>
                      </a:pPr>
                      <a:r>
                        <a:rPr lang="en-US" sz="1100" kern="100">
                          <a:effectLst/>
                        </a:rPr>
                        <a:t>W</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80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5</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GB" sz="1100" kern="100">
                          <a:effectLst/>
                        </a:rPr>
                        <a:t>1.5 × 10</a:t>
                      </a:r>
                      <a:r>
                        <a:rPr lang="en-GB" sz="1100" kern="100" baseline="30000">
                          <a:effectLst/>
                        </a:rPr>
                        <a:t>-9</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514469100"/>
                  </a:ext>
                </a:extLst>
              </a:tr>
              <a:tr h="175260">
                <a:tc>
                  <a:txBody>
                    <a:bodyPr/>
                    <a:lstStyle/>
                    <a:p>
                      <a:pPr algn="ctr">
                        <a:spcAft>
                          <a:spcPts val="0"/>
                        </a:spcAft>
                      </a:pPr>
                      <a:r>
                        <a:rPr lang="en-US" sz="1100" kern="100">
                          <a:effectLst/>
                        </a:rPr>
                        <a:t>Z</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45.5</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3</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GB" sz="1100" kern="100">
                          <a:effectLst/>
                        </a:rPr>
                        <a:t>8 × 10</a:t>
                      </a:r>
                      <a:r>
                        <a:rPr lang="en-GB" sz="1100" kern="100" baseline="30000">
                          <a:effectLst/>
                        </a:rPr>
                        <a:t>-10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123285874"/>
                  </a:ext>
                </a:extLst>
              </a:tr>
              <a:tr h="182880">
                <a:tc>
                  <a:txBody>
                    <a:bodyPr/>
                    <a:lstStyle/>
                    <a:p>
                      <a:pPr algn="ctr">
                        <a:spcAft>
                          <a:spcPts val="0"/>
                        </a:spcAft>
                      </a:pPr>
                      <a:r>
                        <a:rPr lang="en-US" sz="1100" kern="100">
                          <a:effectLst/>
                        </a:rPr>
                        <a:t>tt</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180</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tc>
                  <a:txBody>
                    <a:bodyPr/>
                    <a:lstStyle/>
                    <a:p>
                      <a:pPr algn="ctr">
                        <a:spcAft>
                          <a:spcPts val="0"/>
                        </a:spcAft>
                      </a:pPr>
                      <a:r>
                        <a:rPr lang="en-US" sz="1100" kern="100">
                          <a:effectLst/>
                        </a:rPr>
                        <a:t>15</a:t>
                      </a:r>
                      <a:endParaRPr lang="zh-CN" sz="1200" b="1" kern="100">
                        <a:solidFill>
                          <a:srgbClr val="000000"/>
                        </a:solidFill>
                        <a:effectLst/>
                        <a:latin typeface="Times New Roman" panose="02020603050405020304" pitchFamily="18" charset="0"/>
                        <a:ea typeface="等线" panose="02010600030101010101" pitchFamily="2" charset="-122"/>
                      </a:endParaRPr>
                    </a:p>
                  </a:txBody>
                  <a:tcPr marL="0" marR="0" marT="0" marB="0"/>
                </a:tc>
                <a:tc>
                  <a:txBody>
                    <a:bodyPr/>
                    <a:lstStyle/>
                    <a:p>
                      <a:pPr algn="ctr">
                        <a:spcAft>
                          <a:spcPts val="0"/>
                        </a:spcAft>
                      </a:pPr>
                      <a:r>
                        <a:rPr lang="en-US" sz="1100" kern="100" dirty="0">
                          <a:effectLst/>
                        </a:rPr>
                        <a:t>1 × 10</a:t>
                      </a:r>
                      <a:r>
                        <a:rPr lang="en-US" sz="1100" kern="100" baseline="30000" dirty="0">
                          <a:effectLst/>
                        </a:rPr>
                        <a:t>-8</a:t>
                      </a:r>
                      <a:endParaRPr lang="zh-CN" sz="1200" b="1" kern="100" dirty="0">
                        <a:solidFill>
                          <a:srgbClr val="000000"/>
                        </a:solidFill>
                        <a:effectLst/>
                        <a:latin typeface="Times New Roman" panose="02020603050405020304" pitchFamily="18" charset="0"/>
                        <a:ea typeface="等线" panose="02010600030101010101" pitchFamily="2" charset="-122"/>
                      </a:endParaRPr>
                    </a:p>
                  </a:txBody>
                  <a:tcPr marL="7620" marR="7620" marT="7620" marB="0" anchor="ctr"/>
                </a:tc>
                <a:extLst>
                  <a:ext uri="{0D108BD9-81ED-4DB2-BD59-A6C34878D82A}">
                    <a16:rowId xmlns:a16="http://schemas.microsoft.com/office/drawing/2014/main" val="3313121819"/>
                  </a:ext>
                </a:extLst>
              </a:tr>
            </a:tbl>
          </a:graphicData>
        </a:graphic>
      </p:graphicFrame>
      <p:sp>
        <p:nvSpPr>
          <p:cNvPr id="9" name="矩形 8">
            <a:extLst>
              <a:ext uri="{FF2B5EF4-FFF2-40B4-BE49-F238E27FC236}">
                <a16:creationId xmlns:a16="http://schemas.microsoft.com/office/drawing/2014/main" id="{95652DE9-7CCC-49F0-8993-4F2F0D045550}"/>
              </a:ext>
            </a:extLst>
          </p:cNvPr>
          <p:cNvSpPr/>
          <p:nvPr/>
        </p:nvSpPr>
        <p:spPr>
          <a:xfrm>
            <a:off x="838200" y="6263759"/>
            <a:ext cx="5649303" cy="523220"/>
          </a:xfrm>
          <a:prstGeom prst="rect">
            <a:avLst/>
          </a:prstGeom>
        </p:spPr>
        <p:txBody>
          <a:bodyPr wrap="none">
            <a:spAutoFit/>
          </a:bodyPr>
          <a:lstStyle/>
          <a:p>
            <a:r>
              <a:rPr lang="zh-CN" altLang="en-US" sz="1400" dirty="0">
                <a:latin typeface="Arial" panose="020B0604020202020204" pitchFamily="34" charset="0"/>
                <a:cs typeface="Arial" panose="020B0604020202020204" pitchFamily="34" charset="0"/>
              </a:rPr>
              <a:t>Q1a-Q1b-Q2：20</a:t>
            </a:r>
            <a:r>
              <a:rPr lang="en-US" altLang="zh-CN" sz="1400" dirty="0">
                <a:latin typeface="Arial" panose="020B0604020202020204" pitchFamily="34" charset="0"/>
                <a:cs typeface="Arial" panose="020B0604020202020204" pitchFamily="34" charset="0"/>
              </a:rPr>
              <a:t>mm</a:t>
            </a:r>
            <a:r>
              <a:rPr lang="zh-CN" altLang="en-US" sz="1400" dirty="0">
                <a:latin typeface="Arial" panose="020B0604020202020204" pitchFamily="34" charset="0"/>
                <a:cs typeface="Arial" panose="020B0604020202020204" pitchFamily="34" charset="0"/>
              </a:rPr>
              <a:t>-23</a:t>
            </a:r>
            <a:r>
              <a:rPr lang="en-US" altLang="zh-CN" sz="1400" dirty="0">
                <a:latin typeface="Arial" panose="020B0604020202020204" pitchFamily="34" charset="0"/>
                <a:cs typeface="Arial" panose="020B0604020202020204" pitchFamily="34" charset="0"/>
              </a:rPr>
              <a:t>mm</a:t>
            </a:r>
            <a:r>
              <a:rPr lang="zh-CN" altLang="en-US" sz="1400" dirty="0">
                <a:latin typeface="Arial" panose="020B0604020202020204" pitchFamily="34" charset="0"/>
                <a:cs typeface="Arial" panose="020B0604020202020204" pitchFamily="34" charset="0"/>
              </a:rPr>
              <a:t>-32mm</a:t>
            </a:r>
            <a:endParaRPr lang="en-US" altLang="zh-CN" sz="1400" dirty="0">
              <a:latin typeface="Arial" panose="020B0604020202020204" pitchFamily="34" charset="0"/>
              <a:cs typeface="Arial" panose="020B0604020202020204" pitchFamily="34" charset="0"/>
            </a:endParaRPr>
          </a:p>
          <a:p>
            <a:r>
              <a:rPr lang="en-US" altLang="zh-CN" sz="1400" dirty="0" err="1">
                <a:latin typeface="Arial" panose="020B0604020202020204" pitchFamily="34" charset="0"/>
                <a:cs typeface="Arial" panose="020B0604020202020204" pitchFamily="34" charset="0"/>
              </a:rPr>
              <a:t>Cone+circular</a:t>
            </a:r>
            <a:r>
              <a:rPr lang="en-US" altLang="zh-CN" sz="1400" dirty="0">
                <a:latin typeface="Arial" panose="020B0604020202020204" pitchFamily="34" charset="0"/>
                <a:cs typeface="Arial" panose="020B0604020202020204" pitchFamily="34" charset="0"/>
              </a:rPr>
              <a:t> beam pipe structure with gradually increasing aperture</a:t>
            </a:r>
            <a:endParaRPr lang="zh-CN" altLang="en-US" sz="1400"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934C3CE7-256A-47C1-988E-94A89C586AA7}"/>
              </a:ext>
            </a:extLst>
          </p:cNvPr>
          <p:cNvSpPr/>
          <p:nvPr/>
        </p:nvSpPr>
        <p:spPr>
          <a:xfrm>
            <a:off x="6714484" y="3574362"/>
            <a:ext cx="5368025" cy="3108543"/>
          </a:xfrm>
          <a:prstGeom prst="rect">
            <a:avLst/>
          </a:prstGeom>
        </p:spPr>
        <p:txBody>
          <a:bodyPr wrap="square">
            <a:spAutoFit/>
          </a:bodyPr>
          <a:lstStyle/>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Double beam pipe is made of chromium zirconium copper material (Cr-</a:t>
            </a:r>
            <a:r>
              <a:rPr lang="en-US" altLang="zh-CN" sz="1400" dirty="0" err="1">
                <a:latin typeface="Arial" panose="020B0604020202020204" pitchFamily="34" charset="0"/>
                <a:cs typeface="Arial" panose="020B0604020202020204" pitchFamily="34" charset="0"/>
              </a:rPr>
              <a:t>Zr</a:t>
            </a:r>
            <a:r>
              <a:rPr lang="en-US" altLang="zh-CN" sz="1400" dirty="0">
                <a:latin typeface="Arial" panose="020B0604020202020204" pitchFamily="34" charset="0"/>
                <a:cs typeface="Arial" panose="020B0604020202020204" pitchFamily="34" charset="0"/>
              </a:rPr>
              <a:t>-Cu).</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Cr-</a:t>
            </a:r>
            <a:r>
              <a:rPr lang="en-US" altLang="zh-CN" sz="1400" dirty="0" err="1">
                <a:latin typeface="Arial" panose="020B0604020202020204" pitchFamily="34" charset="0"/>
                <a:cs typeface="Arial" panose="020B0604020202020204" pitchFamily="34" charset="0"/>
              </a:rPr>
              <a:t>Zr</a:t>
            </a:r>
            <a:r>
              <a:rPr lang="en-US" altLang="zh-CN" sz="1400" dirty="0">
                <a:latin typeface="Arial" panose="020B0604020202020204" pitchFamily="34" charset="0"/>
                <a:cs typeface="Arial" panose="020B0604020202020204" pitchFamily="34" charset="0"/>
              </a:rPr>
              <a:t>-Cu has low photon desorption capacity, high thermal conductivity, and can effectively prevent photons from penetrating the vacuum chamber and damaging magnets and other hardware.</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Bellows was installed at the connection of vacuum chamber which can compensate for the thermal expansion, contraction, and offset of the vacuum chamber, and provide continuous RF shielding between two connected vacuum chambers to reduce the impedance.</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Masks are designed to prevent SR and protect downstream </a:t>
            </a:r>
            <a:r>
              <a:rPr lang="en-US" altLang="zh-CN" sz="1400" dirty="0" err="1">
                <a:latin typeface="Arial" panose="020B0604020202020204" pitchFamily="34" charset="0"/>
                <a:cs typeface="Arial" panose="020B0604020202020204" pitchFamily="34" charset="0"/>
              </a:rPr>
              <a:t>equipments</a:t>
            </a:r>
            <a:r>
              <a:rPr lang="en-US" altLang="zh-CN" sz="14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Water channels for cooling the SR heat load.</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81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98873D-8765-4A0D-BE2C-807A876B8944}"/>
              </a:ext>
            </a:extLst>
          </p:cNvPr>
          <p:cNvSpPr>
            <a:spLocks noGrp="1"/>
          </p:cNvSpPr>
          <p:nvPr>
            <p:ph type="title"/>
          </p:nvPr>
        </p:nvSpPr>
        <p:spPr>
          <a:xfrm>
            <a:off x="640078" y="394248"/>
            <a:ext cx="10763325" cy="725470"/>
          </a:xfrm>
        </p:spPr>
        <p:txBody>
          <a:bodyPr>
            <a:normAutofit/>
          </a:bodyPr>
          <a:lstStyle/>
          <a:p>
            <a:r>
              <a:rPr lang="en-US" altLang="zh-CN" sz="3600" dirty="0">
                <a:effectLst/>
                <a:latin typeface="Arial" panose="020B0604020202020204" pitchFamily="34" charset="0"/>
                <a:cs typeface="Arial" panose="020B0604020202020204" pitchFamily="34" charset="0"/>
              </a:rPr>
              <a:t>IR BPMs</a:t>
            </a:r>
            <a:endParaRPr lang="zh-CN" altLang="en-US" sz="3600" dirty="0">
              <a:effectLst/>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982E965D-E16A-4A53-A6CA-145C2F45D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925" y="1267933"/>
            <a:ext cx="3846007" cy="2935631"/>
          </a:xfrm>
          <a:prstGeom prst="rect">
            <a:avLst/>
          </a:prstGeom>
        </p:spPr>
      </p:pic>
      <p:pic>
        <p:nvPicPr>
          <p:cNvPr id="9" name="图片 8" descr="图表, 折线图&#10;&#10;描述已自动生成">
            <a:extLst>
              <a:ext uri="{FF2B5EF4-FFF2-40B4-BE49-F238E27FC236}">
                <a16:creationId xmlns:a16="http://schemas.microsoft.com/office/drawing/2014/main" id="{644CBBC9-4A65-411B-A1DE-B99FE2D3D648}"/>
              </a:ext>
            </a:extLst>
          </p:cNvPr>
          <p:cNvPicPr>
            <a:picLocks noChangeAspect="1"/>
          </p:cNvPicPr>
          <p:nvPr/>
        </p:nvPicPr>
        <p:blipFill>
          <a:blip r:embed="rId3"/>
          <a:stretch>
            <a:fillRect/>
          </a:stretch>
        </p:blipFill>
        <p:spPr>
          <a:xfrm>
            <a:off x="7883742" y="4297514"/>
            <a:ext cx="3916899" cy="2421334"/>
          </a:xfrm>
          <a:prstGeom prst="rect">
            <a:avLst/>
          </a:prstGeom>
        </p:spPr>
      </p:pic>
      <p:sp>
        <p:nvSpPr>
          <p:cNvPr id="5" name="矩形: 圆角 4">
            <a:extLst>
              <a:ext uri="{FF2B5EF4-FFF2-40B4-BE49-F238E27FC236}">
                <a16:creationId xmlns:a16="http://schemas.microsoft.com/office/drawing/2014/main" id="{97839FE4-494E-44D3-8E22-5B1CFE8B9FFC}"/>
              </a:ext>
            </a:extLst>
          </p:cNvPr>
          <p:cNvSpPr/>
          <p:nvPr/>
        </p:nvSpPr>
        <p:spPr bwMode="auto">
          <a:xfrm>
            <a:off x="394956" y="1119718"/>
            <a:ext cx="7252315" cy="3004413"/>
          </a:xfrm>
          <a:prstGeom prst="roundRect">
            <a:avLst/>
          </a:prstGeom>
          <a:solidFill>
            <a:srgbClr val="0070C0">
              <a:alpha val="8000"/>
            </a:srgbClr>
          </a:solidFill>
          <a:ln>
            <a:solidFill>
              <a:srgbClr val="0070C0"/>
            </a:solidFill>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p:txBody>
      </p:sp>
      <p:pic>
        <p:nvPicPr>
          <p:cNvPr id="38" name="图片 37">
            <a:extLst>
              <a:ext uri="{FF2B5EF4-FFF2-40B4-BE49-F238E27FC236}">
                <a16:creationId xmlns:a16="http://schemas.microsoft.com/office/drawing/2014/main" id="{4C47B267-C201-4C67-A3CE-939FEA520AF3}"/>
              </a:ext>
            </a:extLst>
          </p:cNvPr>
          <p:cNvPicPr>
            <a:picLocks noChangeAspect="1"/>
          </p:cNvPicPr>
          <p:nvPr/>
        </p:nvPicPr>
        <p:blipFill>
          <a:blip r:embed="rId4"/>
          <a:stretch>
            <a:fillRect/>
          </a:stretch>
        </p:blipFill>
        <p:spPr>
          <a:xfrm>
            <a:off x="747177" y="5285233"/>
            <a:ext cx="6721644" cy="1433615"/>
          </a:xfrm>
          <a:prstGeom prst="rect">
            <a:avLst/>
          </a:prstGeom>
        </p:spPr>
      </p:pic>
      <p:sp>
        <p:nvSpPr>
          <p:cNvPr id="8" name="矩形 7">
            <a:extLst>
              <a:ext uri="{FF2B5EF4-FFF2-40B4-BE49-F238E27FC236}">
                <a16:creationId xmlns:a16="http://schemas.microsoft.com/office/drawing/2014/main" id="{8A55C4AC-E35D-4FEA-896B-DE33C8ACEA3C}"/>
              </a:ext>
            </a:extLst>
          </p:cNvPr>
          <p:cNvSpPr/>
          <p:nvPr/>
        </p:nvSpPr>
        <p:spPr>
          <a:xfrm>
            <a:off x="640078" y="1253472"/>
            <a:ext cx="6895413" cy="3170099"/>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sz="2000" kern="100" dirty="0">
                <a:latin typeface="Arial" panose="020B0604020202020204" pitchFamily="34" charset="0"/>
                <a:ea typeface="宋体" panose="02010600030101010101" pitchFamily="2" charset="-122"/>
                <a:cs typeface="Arial" panose="020B0604020202020204" pitchFamily="34" charset="0"/>
              </a:rPr>
              <a:t>Considering response time and calibration difficulty, two 4 button electrodes BPM in double pipe and one 2 button </a:t>
            </a:r>
            <a:r>
              <a:rPr lang="en-US" altLang="zh-CN" sz="2000" kern="100" dirty="0">
                <a:latin typeface="Arial" panose="020B0604020202020204" pitchFamily="34" charset="0"/>
                <a:cs typeface="Arial" panose="020B0604020202020204" pitchFamily="34" charset="0"/>
              </a:rPr>
              <a:t>electrodes BPM in single pipe at each side of CEPC IR are adopted.</a:t>
            </a:r>
          </a:p>
          <a:p>
            <a:pPr marL="285750" indent="-285750" algn="just">
              <a:spcAft>
                <a:spcPts val="0"/>
              </a:spcAft>
              <a:buFont typeface="Wingdings" panose="05000000000000000000" pitchFamily="2" charset="2"/>
              <a:buChar char="Ø"/>
            </a:pPr>
            <a:r>
              <a:rPr lang="en-US" altLang="zh-CN" sz="2000" kern="100" dirty="0">
                <a:latin typeface="Arial" panose="020B0604020202020204" pitchFamily="34" charset="0"/>
                <a:cs typeface="Arial" panose="020B0604020202020204" pitchFamily="34" charset="0"/>
              </a:rPr>
              <a:t>2 button electrodes BPM for measuring the arrival time.</a:t>
            </a:r>
          </a:p>
          <a:p>
            <a:pPr marL="285750" indent="-285750" algn="jus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U</a:t>
            </a:r>
            <a:r>
              <a:rPr lang="en-US" altLang="zh-CN" sz="2000" dirty="0">
                <a:effectLst/>
                <a:latin typeface="Arial" panose="020B0604020202020204" pitchFamily="34" charset="0"/>
                <a:cs typeface="Arial" panose="020B0604020202020204" pitchFamily="34" charset="0"/>
              </a:rPr>
              <a:t>tilize </a:t>
            </a:r>
            <a:r>
              <a:rPr lang="en-US" altLang="zh-CN" sz="2000" dirty="0">
                <a:latin typeface="Arial" panose="020B0604020202020204" pitchFamily="34" charset="0"/>
                <a:cs typeface="Arial" panose="020B0604020202020204" pitchFamily="34" charset="0"/>
              </a:rPr>
              <a:t>a</a:t>
            </a:r>
            <a:r>
              <a:rPr lang="zh-CN" altLang="en-US" sz="2000" dirty="0">
                <a:latin typeface="Arial" panose="020B0604020202020204" pitchFamily="34" charset="0"/>
                <a:cs typeface="Arial" panose="020B0604020202020204" pitchFamily="34" charset="0"/>
              </a:rPr>
              <a:t> </a:t>
            </a:r>
            <a:r>
              <a:rPr lang="en-US" altLang="zh-CN" sz="2000" dirty="0">
                <a:effectLst/>
                <a:latin typeface="Arial" panose="020B0604020202020204" pitchFamily="34" charset="0"/>
                <a:cs typeface="Arial" panose="020B0604020202020204" pitchFamily="34" charset="0"/>
              </a:rPr>
              <a:t>pair of BPMs for vertical beam orbit feedback (fast </a:t>
            </a:r>
            <a:r>
              <a:rPr lang="en-US" altLang="zh-CN" sz="2000" dirty="0" err="1">
                <a:effectLst/>
                <a:latin typeface="Arial" panose="020B0604020202020204" pitchFamily="34" charset="0"/>
                <a:cs typeface="Arial" panose="020B0604020202020204" pitchFamily="34" charset="0"/>
              </a:rPr>
              <a:t>lumi</a:t>
            </a:r>
            <a:r>
              <a:rPr lang="en-US" altLang="zh-CN" sz="2000" dirty="0">
                <a:effectLst/>
                <a:latin typeface="Arial" panose="020B0604020202020204" pitchFamily="34" charset="0"/>
                <a:cs typeface="Arial" panose="020B0604020202020204" pitchFamily="34" charset="0"/>
              </a:rPr>
              <a:t> monitor for horizontal), placed at symmetric positions on each side of the IP, located at </a:t>
            </a:r>
            <a:r>
              <a:rPr lang="en-US" altLang="zh-CN" sz="2000" dirty="0">
                <a:latin typeface="Arial" panose="020B0604020202020204" pitchFamily="34" charset="0"/>
                <a:cs typeface="Arial" panose="020B0604020202020204" pitchFamily="34" charset="0"/>
              </a:rPr>
              <a:t>950mm~1050mm from IP.</a:t>
            </a:r>
            <a:endParaRPr lang="en-US" altLang="zh-CN" sz="2000" kern="100" dirty="0">
              <a:latin typeface="Arial" panose="020B0604020202020204" pitchFamily="34" charset="0"/>
              <a:cs typeface="Arial" panose="020B0604020202020204" pitchFamily="34" charset="0"/>
            </a:endParaRPr>
          </a:p>
          <a:p>
            <a:pPr marL="285750" indent="-285750" algn="just">
              <a:spcAft>
                <a:spcPts val="0"/>
              </a:spcAft>
              <a:buFont typeface="Wingdings" panose="05000000000000000000" pitchFamily="2" charset="2"/>
              <a:buChar char="Ø"/>
            </a:pPr>
            <a:endParaRPr lang="en-US" altLang="zh-CN" sz="2000" kern="100" dirty="0">
              <a:latin typeface="Arial" panose="020B0604020202020204" pitchFamily="34" charset="0"/>
              <a:ea typeface="宋体" panose="02010600030101010101" pitchFamily="2" charset="-122"/>
              <a:cs typeface="Arial" panose="020B0604020202020204" pitchFamily="34" charset="0"/>
            </a:endParaRPr>
          </a:p>
        </p:txBody>
      </p:sp>
      <p:sp>
        <p:nvSpPr>
          <p:cNvPr id="4" name="文本框 3">
            <a:extLst>
              <a:ext uri="{FF2B5EF4-FFF2-40B4-BE49-F238E27FC236}">
                <a16:creationId xmlns:a16="http://schemas.microsoft.com/office/drawing/2014/main" id="{7F8E74B1-D110-4C52-AE44-7BD4491332C4}"/>
              </a:ext>
            </a:extLst>
          </p:cNvPr>
          <p:cNvSpPr txBox="1"/>
          <p:nvPr/>
        </p:nvSpPr>
        <p:spPr>
          <a:xfrm>
            <a:off x="391359" y="4218081"/>
            <a:ext cx="7492383" cy="954107"/>
          </a:xfrm>
          <a:prstGeom prst="rect">
            <a:avLst/>
          </a:prstGeom>
          <a:noFill/>
        </p:spPr>
        <p:txBody>
          <a:bodyPr wrap="square" rtlCol="0">
            <a:spAutoFit/>
          </a:bodyPr>
          <a:lstStyle/>
          <a:p>
            <a:r>
              <a:rPr lang="en-US" altLang="zh-CN" sz="1400" dirty="0">
                <a:solidFill>
                  <a:srgbClr val="FF0000"/>
                </a:solidFill>
                <a:latin typeface="Arial" panose="020B0604020202020204" pitchFamily="34" charset="0"/>
                <a:cs typeface="Arial" panose="020B0604020202020204" pitchFamily="34" charset="0"/>
              </a:rPr>
              <a:t>IARC report Q&amp;A: How the signals would be extracted from the BPM between Q1b and Q2 within the cryostat was too briefly discussed to assess its feasibility .</a:t>
            </a:r>
          </a:p>
          <a:p>
            <a:r>
              <a:rPr lang="en-US" altLang="zh-CN" sz="1400" dirty="0">
                <a:latin typeface="Arial" panose="020B0604020202020204" pitchFamily="34" charset="0"/>
                <a:cs typeface="Arial" panose="020B0604020202020204" pitchFamily="34" charset="0"/>
              </a:rPr>
              <a:t>the BPM in cryostat between Q1b and</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Q2</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is</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cancelled, because the measurement accuracy is sufficient.</a:t>
            </a:r>
            <a:r>
              <a:rPr lang="en-US" altLang="zh-CN" sz="1400" dirty="0"/>
              <a:t> </a:t>
            </a:r>
            <a:endParaRPr lang="zh-CN" altLang="en-US" sz="1400" dirty="0"/>
          </a:p>
        </p:txBody>
      </p:sp>
    </p:spTree>
    <p:extLst>
      <p:ext uri="{BB962C8B-B14F-4D97-AF65-F5344CB8AC3E}">
        <p14:creationId xmlns:p14="http://schemas.microsoft.com/office/powerpoint/2010/main" val="423712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253" y="111728"/>
            <a:ext cx="10515600" cy="1078362"/>
          </a:xfrm>
        </p:spPr>
        <p:txBody>
          <a:bodyPr>
            <a:normAutofit/>
          </a:bodyPr>
          <a:lstStyle/>
          <a:p>
            <a:r>
              <a:rPr lang="en-US" altLang="zh-CN" sz="3600" dirty="0">
                <a:effectLst/>
                <a:latin typeface="Arial" panose="020B0604020202020204" pitchFamily="34" charset="0"/>
                <a:cs typeface="Arial" panose="020B0604020202020204" pitchFamily="34" charset="0"/>
              </a:rPr>
              <a:t>SR mitigation – mask and gold plating</a:t>
            </a:r>
            <a:endParaRPr lang="zh-CN" altLang="en-US" sz="3600" dirty="0">
              <a:effectLst/>
              <a:latin typeface="Arial" panose="020B0604020202020204" pitchFamily="34" charset="0"/>
              <a:cs typeface="Arial" panose="020B0604020202020204" pitchFamily="34" charset="0"/>
            </a:endParaRPr>
          </a:p>
        </p:txBody>
      </p:sp>
      <p:sp>
        <p:nvSpPr>
          <p:cNvPr id="11" name="文本框 10"/>
          <p:cNvSpPr txBox="1"/>
          <p:nvPr/>
        </p:nvSpPr>
        <p:spPr>
          <a:xfrm>
            <a:off x="432993" y="3426187"/>
            <a:ext cx="5610346" cy="1384995"/>
          </a:xfrm>
          <a:prstGeom prst="rect">
            <a:avLst/>
          </a:prstGeom>
          <a:solidFill>
            <a:schemeClr val="accent6">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Masks design(two masks/IP/ring) :</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Tungsten</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One locates at -1.21m with 5mm height and 10mm long</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other at -4.3m with 0.6mm height</a:t>
            </a:r>
          </a:p>
        </p:txBody>
      </p:sp>
      <p:sp>
        <p:nvSpPr>
          <p:cNvPr id="3" name="文本框 2"/>
          <p:cNvSpPr txBox="1"/>
          <p:nvPr/>
        </p:nvSpPr>
        <p:spPr>
          <a:xfrm>
            <a:off x="417396" y="4911722"/>
            <a:ext cx="5678604" cy="646331"/>
          </a:xfrm>
          <a:prstGeom prst="rect">
            <a:avLst/>
          </a:prstGeom>
          <a:solidFill>
            <a:srgbClr val="0070C0">
              <a:alpha val="11000"/>
            </a:srgbClr>
          </a:solidFill>
        </p:spPr>
        <p:txBody>
          <a:bodyPr wrap="square" rtlCol="0">
            <a:spAutoFit/>
          </a:bodyPr>
          <a:lstStyle/>
          <a:p>
            <a:pPr marL="342900" indent="-342900">
              <a:buFont typeface="Wingdings" panose="05000000000000000000" pitchFamily="2" charset="2"/>
              <a:buChar char="Ø"/>
            </a:pPr>
            <a:r>
              <a:rPr lang="en-US" altLang="zh-CN" dirty="0">
                <a:latin typeface="Arial" panose="020B0604020202020204" pitchFamily="34" charset="0"/>
                <a:cs typeface="Arial" panose="020B0604020202020204" pitchFamily="34" charset="0"/>
              </a:rPr>
              <a:t>Photons hitting number on Be/BX reduced by 5 orders of magnitude</a:t>
            </a:r>
          </a:p>
        </p:txBody>
      </p:sp>
      <p:sp>
        <p:nvSpPr>
          <p:cNvPr id="14" name="文本框 13">
            <a:extLst>
              <a:ext uri="{FF2B5EF4-FFF2-40B4-BE49-F238E27FC236}">
                <a16:creationId xmlns:a16="http://schemas.microsoft.com/office/drawing/2014/main" id="{980A622F-2215-4E13-869E-1FB133E46FD8}"/>
              </a:ext>
            </a:extLst>
          </p:cNvPr>
          <p:cNvSpPr txBox="1"/>
          <p:nvPr/>
        </p:nvSpPr>
        <p:spPr>
          <a:xfrm>
            <a:off x="221029" y="1190090"/>
            <a:ext cx="6623653" cy="2346796"/>
          </a:xfrm>
          <a:prstGeom prst="rect">
            <a:avLst/>
          </a:prstGeom>
          <a:noFill/>
        </p:spPr>
        <p:txBody>
          <a:bodyPr wrap="square">
            <a:spAutoFit/>
          </a:bodyPr>
          <a:lstStyle/>
          <a:p>
            <a:pPr algn="l"/>
            <a:endParaRPr lang="zh-CN" altLang="en-US" sz="105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Ø"/>
            </a:pPr>
            <a:r>
              <a:rPr lang="en-US" altLang="zh-CN" sz="1800" b="0" i="0" u="none" strike="noStrike" baseline="0" dirty="0">
                <a:solidFill>
                  <a:srgbClr val="002060"/>
                </a:solidFill>
                <a:latin typeface="Arial" panose="020B0604020202020204" pitchFamily="34" charset="0"/>
                <a:cs typeface="Arial" panose="020B0604020202020204" pitchFamily="34" charset="0"/>
              </a:rPr>
              <a:t>The central beam pipe was carefully designed to avoid the direct hitting of the SR photons.</a:t>
            </a:r>
          </a:p>
          <a:p>
            <a:pPr marL="285750" indent="-285750">
              <a:buFont typeface="Wingdings" panose="05000000000000000000" pitchFamily="2" charset="2"/>
              <a:buChar char="Ø"/>
            </a:pPr>
            <a:r>
              <a:rPr lang="en-US" altLang="zh-CN" sz="1800" b="0" i="0" u="none" strike="noStrike" baseline="0" dirty="0">
                <a:solidFill>
                  <a:srgbClr val="002060"/>
                </a:solidFill>
                <a:latin typeface="Arial" panose="020B0604020202020204" pitchFamily="34" charset="0"/>
                <a:cs typeface="Arial" panose="020B0604020202020204" pitchFamily="34" charset="0"/>
              </a:rPr>
              <a:t>The masks are implemented to further mitigate the secondaries, the design is still on going. </a:t>
            </a:r>
          </a:p>
          <a:p>
            <a:pPr marL="742950" lvl="1" indent="-285750">
              <a:buFont typeface="Wingdings" panose="05000000000000000000" pitchFamily="2" charset="2"/>
              <a:buChar char="Ø"/>
            </a:pPr>
            <a:r>
              <a:rPr lang="en-US" altLang="zh-CN" sz="1600" b="0" i="0" u="none" strike="noStrike" baseline="0" dirty="0">
                <a:solidFill>
                  <a:srgbClr val="002060"/>
                </a:solidFill>
                <a:latin typeface="Arial" panose="020B0604020202020204" pitchFamily="34" charset="0"/>
                <a:cs typeface="Arial" panose="020B0604020202020204" pitchFamily="34" charset="0"/>
              </a:rPr>
              <a:t>Several ways has been attempted, including the shrinking of the incoming beam pipe and different position/material/design of the mask. </a:t>
            </a:r>
          </a:p>
          <a:p>
            <a:endParaRPr lang="zh-CN" altLang="en-US" sz="1600" b="0" i="0" u="none" strike="noStrike" baseline="0" dirty="0">
              <a:solidFill>
                <a:srgbClr val="000000"/>
              </a:solidFill>
              <a:latin typeface="Calibri" panose="020F0502020204030204" pitchFamily="34" charset="0"/>
            </a:endParaRPr>
          </a:p>
        </p:txBody>
      </p:sp>
      <p:graphicFrame>
        <p:nvGraphicFramePr>
          <p:cNvPr id="8" name="表格 1">
            <a:extLst>
              <a:ext uri="{FF2B5EF4-FFF2-40B4-BE49-F238E27FC236}">
                <a16:creationId xmlns:a16="http://schemas.microsoft.com/office/drawing/2014/main" id="{1D9EEE9E-34A6-42BD-BA8A-0544A34EBDE8}"/>
              </a:ext>
            </a:extLst>
          </p:cNvPr>
          <p:cNvGraphicFramePr>
            <a:graphicFrameLocks noGrp="1"/>
          </p:cNvGraphicFramePr>
          <p:nvPr>
            <p:extLst>
              <p:ext uri="{D42A27DB-BD31-4B8C-83A1-F6EECF244321}">
                <p14:modId xmlns:p14="http://schemas.microsoft.com/office/powerpoint/2010/main" val="1201689279"/>
              </p:ext>
            </p:extLst>
          </p:nvPr>
        </p:nvGraphicFramePr>
        <p:xfrm>
          <a:off x="6292366" y="3714018"/>
          <a:ext cx="5678604" cy="2748326"/>
        </p:xfrm>
        <a:graphic>
          <a:graphicData uri="http://schemas.openxmlformats.org/drawingml/2006/table">
            <a:tbl>
              <a:tblPr firstRow="1" bandRow="1">
                <a:tableStyleId>{5C22544A-7EE6-4342-B048-85BDC9FD1C3A}</a:tableStyleId>
              </a:tblPr>
              <a:tblGrid>
                <a:gridCol w="2488805">
                  <a:extLst>
                    <a:ext uri="{9D8B030D-6E8A-4147-A177-3AD203B41FA5}">
                      <a16:colId xmlns:a16="http://schemas.microsoft.com/office/drawing/2014/main" val="1944078062"/>
                    </a:ext>
                  </a:extLst>
                </a:gridCol>
                <a:gridCol w="3189799">
                  <a:extLst>
                    <a:ext uri="{9D8B030D-6E8A-4147-A177-3AD203B41FA5}">
                      <a16:colId xmlns:a16="http://schemas.microsoft.com/office/drawing/2014/main" val="2448238886"/>
                    </a:ext>
                  </a:extLst>
                </a:gridCol>
              </a:tblGrid>
              <a:tr h="414828">
                <a:tc>
                  <a:txBody>
                    <a:bodyPr/>
                    <a:lstStyle/>
                    <a:p>
                      <a:pPr algn="ctr"/>
                      <a:r>
                        <a:rPr lang="en-US" altLang="zh-CN" sz="1200" dirty="0">
                          <a:latin typeface="Times New Roman" panose="02020603050405020304" pitchFamily="18" charset="0"/>
                          <a:cs typeface="Times New Roman" panose="02020603050405020304" pitchFamily="18" charset="0"/>
                        </a:rPr>
                        <a:t>Shielding Methods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a:latin typeface="Times New Roman" panose="02020603050405020304" pitchFamily="18" charset="0"/>
                          <a:cs typeface="Times New Roman" panose="02020603050405020304" pitchFamily="18" charset="0"/>
                        </a:rPr>
                        <a:t>SR Backgrounds Level at VXD</a:t>
                      </a:r>
                      <a:endParaRPr lang="zh-CN" altLang="en-US" sz="1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02084104"/>
                  </a:ext>
                </a:extLst>
              </a:tr>
              <a:tr h="248897">
                <a:tc>
                  <a:txBody>
                    <a:bodyPr/>
                    <a:lstStyle/>
                    <a:p>
                      <a:pPr algn="ctr"/>
                      <a:r>
                        <a:rPr lang="en-US" altLang="zh-CN" sz="1200">
                          <a:latin typeface="Times New Roman" panose="02020603050405020304" pitchFamily="18" charset="0"/>
                          <a:cs typeface="Times New Roman" panose="02020603050405020304" pitchFamily="18" charset="0"/>
                        </a:rPr>
                        <a:t>Original</a:t>
                      </a:r>
                      <a:endParaRPr lang="zh-CN" altLang="en-US" sz="1200">
                        <a:latin typeface="Times New Roman" panose="02020603050405020304" pitchFamily="18" charset="0"/>
                        <a:cs typeface="Times New Roman" panose="02020603050405020304" pitchFamily="18" charset="0"/>
                      </a:endParaRPr>
                    </a:p>
                  </a:txBody>
                  <a:tcPr/>
                </a:tc>
                <a:tc>
                  <a:txBody>
                    <a:bodyPr/>
                    <a:lstStyle/>
                    <a:p>
                      <a:pPr algn="ctr"/>
                      <a:r>
                        <a:rPr lang="en-US" altLang="zh-CN" sz="1200">
                          <a:latin typeface="Times New Roman" panose="02020603050405020304" pitchFamily="18" charset="0"/>
                          <a:cs typeface="Times New Roman" panose="02020603050405020304" pitchFamily="18" charset="0"/>
                        </a:rPr>
                        <a:t>5795157</a:t>
                      </a:r>
                    </a:p>
                  </a:txBody>
                  <a:tcPr/>
                </a:tc>
                <a:extLst>
                  <a:ext uri="{0D108BD9-81ED-4DB2-BD59-A6C34878D82A}">
                    <a16:rowId xmlns:a16="http://schemas.microsoft.com/office/drawing/2014/main" val="2442182276"/>
                  </a:ext>
                </a:extLst>
              </a:tr>
              <a:tr h="248897">
                <a:tc>
                  <a:txBody>
                    <a:bodyPr/>
                    <a:lstStyle/>
                    <a:p>
                      <a:pPr algn="ctr"/>
                      <a:r>
                        <a:rPr lang="en-US" altLang="zh-CN" sz="1200">
                          <a:latin typeface="Times New Roman" panose="02020603050405020304" pitchFamily="18" charset="0"/>
                          <a:cs typeface="Times New Roman" panose="02020603050405020304" pitchFamily="18" charset="0"/>
                        </a:rPr>
                        <a:t>-1.9m-4mm</a:t>
                      </a:r>
                      <a:endParaRPr lang="zh-CN" altLang="en-US" sz="1200">
                        <a:latin typeface="Times New Roman" panose="02020603050405020304" pitchFamily="18" charset="0"/>
                        <a:cs typeface="Times New Roman" panose="02020603050405020304" pitchFamily="18" charset="0"/>
                      </a:endParaRPr>
                    </a:p>
                  </a:txBody>
                  <a:tcPr/>
                </a:tc>
                <a:tc>
                  <a:txBody>
                    <a:bodyPr/>
                    <a:lstStyle/>
                    <a:p>
                      <a:pPr algn="ctr"/>
                      <a:r>
                        <a:rPr lang="en-US" altLang="zh-CN" sz="1200">
                          <a:latin typeface="Times New Roman" panose="02020603050405020304" pitchFamily="18" charset="0"/>
                          <a:cs typeface="Times New Roman" panose="02020603050405020304" pitchFamily="18" charset="0"/>
                        </a:rPr>
                        <a:t>4512</a:t>
                      </a:r>
                    </a:p>
                  </a:txBody>
                  <a:tcPr/>
                </a:tc>
                <a:extLst>
                  <a:ext uri="{0D108BD9-81ED-4DB2-BD59-A6C34878D82A}">
                    <a16:rowId xmlns:a16="http://schemas.microsoft.com/office/drawing/2014/main" val="2526197570"/>
                  </a:ext>
                </a:extLst>
              </a:tr>
              <a:tr h="248897">
                <a:tc>
                  <a:txBody>
                    <a:bodyPr/>
                    <a:lstStyle/>
                    <a:p>
                      <a:pPr algn="ctr"/>
                      <a:r>
                        <a:rPr lang="en-US" altLang="zh-CN" sz="1200">
                          <a:latin typeface="Times New Roman" panose="02020603050405020304" pitchFamily="18" charset="0"/>
                          <a:cs typeface="Times New Roman" panose="02020603050405020304" pitchFamily="18" charset="0"/>
                        </a:rPr>
                        <a:t>5um Au</a:t>
                      </a:r>
                      <a:endParaRPr lang="zh-CN" altLang="en-US" sz="1200">
                        <a:latin typeface="Times New Roman" panose="02020603050405020304" pitchFamily="18" charset="0"/>
                        <a:cs typeface="Times New Roman" panose="02020603050405020304" pitchFamily="18" charset="0"/>
                      </a:endParaRPr>
                    </a:p>
                  </a:txBody>
                  <a:tcPr/>
                </a:tc>
                <a:tc>
                  <a:txBody>
                    <a:bodyPr/>
                    <a:lstStyle/>
                    <a:p>
                      <a:pPr algn="ctr"/>
                      <a:r>
                        <a:rPr lang="en-US" altLang="zh-CN" sz="1200">
                          <a:latin typeface="Times New Roman" panose="02020603050405020304" pitchFamily="18" charset="0"/>
                          <a:cs typeface="Times New Roman" panose="02020603050405020304" pitchFamily="18" charset="0"/>
                        </a:rPr>
                        <a:t>717973</a:t>
                      </a:r>
                    </a:p>
                  </a:txBody>
                  <a:tcPr/>
                </a:tc>
                <a:extLst>
                  <a:ext uri="{0D108BD9-81ED-4DB2-BD59-A6C34878D82A}">
                    <a16:rowId xmlns:a16="http://schemas.microsoft.com/office/drawing/2014/main" val="3368092058"/>
                  </a:ext>
                </a:extLst>
              </a:tr>
              <a:tr h="248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a:latin typeface="Times New Roman" panose="02020603050405020304" pitchFamily="18" charset="0"/>
                          <a:cs typeface="Times New Roman" panose="02020603050405020304" pitchFamily="18" charset="0"/>
                        </a:rPr>
                        <a:t>-1.9m-4mm+5um Au</a:t>
                      </a:r>
                      <a:endParaRPr lang="zh-CN" altLang="en-US" sz="120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a:latin typeface="Times New Roman" panose="02020603050405020304" pitchFamily="18" charset="0"/>
                          <a:cs typeface="Times New Roman" panose="02020603050405020304" pitchFamily="18" charset="0"/>
                        </a:rPr>
                        <a:t>3051</a:t>
                      </a:r>
                    </a:p>
                  </a:txBody>
                  <a:tcPr/>
                </a:tc>
                <a:extLst>
                  <a:ext uri="{0D108BD9-81ED-4DB2-BD59-A6C34878D82A}">
                    <a16:rowId xmlns:a16="http://schemas.microsoft.com/office/drawing/2014/main" val="1190314436"/>
                  </a:ext>
                </a:extLst>
              </a:tr>
              <a:tr h="4584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a:latin typeface="Times New Roman" panose="02020603050405020304" pitchFamily="18" charset="0"/>
                          <a:cs typeface="Times New Roman" panose="02020603050405020304" pitchFamily="18" charset="0"/>
                        </a:rPr>
                        <a:t>-1.9m-4mm+5um Au+-4.3m mask</a:t>
                      </a:r>
                      <a:endParaRPr lang="zh-CN" altLang="en-US" sz="120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a:latin typeface="Times New Roman" panose="02020603050405020304" pitchFamily="18" charset="0"/>
                          <a:cs typeface="Times New Roman" panose="02020603050405020304" pitchFamily="18" charset="0"/>
                        </a:rPr>
                        <a:t>465</a:t>
                      </a:r>
                    </a:p>
                  </a:txBody>
                  <a:tcPr/>
                </a:tc>
                <a:extLst>
                  <a:ext uri="{0D108BD9-81ED-4DB2-BD59-A6C34878D82A}">
                    <a16:rowId xmlns:a16="http://schemas.microsoft.com/office/drawing/2014/main" val="2119442382"/>
                  </a:ext>
                </a:extLst>
              </a:tr>
              <a:tr h="4141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a:latin typeface="Times New Roman" panose="02020603050405020304" pitchFamily="18" charset="0"/>
                          <a:cs typeface="Times New Roman" panose="02020603050405020304" pitchFamily="18" charset="0"/>
                        </a:rPr>
                        <a:t>-1.9m-2mm+5um Au+-4.3m mask</a:t>
                      </a:r>
                      <a:endParaRPr lang="zh-CN" altLang="en-US" sz="120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a:latin typeface="Times New Roman" panose="02020603050405020304" pitchFamily="18" charset="0"/>
                          <a:cs typeface="Times New Roman" panose="02020603050405020304" pitchFamily="18" charset="0"/>
                        </a:rPr>
                        <a:t>1022</a:t>
                      </a:r>
                    </a:p>
                  </a:txBody>
                  <a:tcPr/>
                </a:tc>
                <a:extLst>
                  <a:ext uri="{0D108BD9-81ED-4DB2-BD59-A6C34878D82A}">
                    <a16:rowId xmlns:a16="http://schemas.microsoft.com/office/drawing/2014/main" val="3216284575"/>
                  </a:ext>
                </a:extLst>
              </a:tr>
              <a:tr h="363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a:latin typeface="Times New Roman" panose="02020603050405020304" pitchFamily="18" charset="0"/>
                          <a:cs typeface="Times New Roman" panose="02020603050405020304" pitchFamily="18" charset="0"/>
                        </a:rPr>
                        <a:t>-1.9m-5mm+5um Au+-4.3m mask</a:t>
                      </a:r>
                      <a:endParaRPr lang="zh-CN" altLang="en-US" sz="1200">
                        <a:latin typeface="Times New Roman" panose="02020603050405020304" pitchFamily="18" charset="0"/>
                        <a:cs typeface="Times New Roman" panose="02020603050405020304" pitchFamily="18" charset="0"/>
                      </a:endParaRPr>
                    </a:p>
                  </a:txBody>
                  <a:tcPr/>
                </a:tc>
                <a:tc>
                  <a:txBody>
                    <a:bodyPr/>
                    <a:lstStyle/>
                    <a:p>
                      <a:pPr algn="ctr"/>
                      <a:r>
                        <a:rPr lang="en-US" altLang="zh-CN" sz="1200" b="1" dirty="0">
                          <a:solidFill>
                            <a:schemeClr val="tx1"/>
                          </a:solidFill>
                          <a:latin typeface="Times New Roman" panose="02020603050405020304" pitchFamily="18" charset="0"/>
                          <a:cs typeface="Times New Roman" panose="02020603050405020304" pitchFamily="18" charset="0"/>
                        </a:rPr>
                        <a:t>71</a:t>
                      </a:r>
                    </a:p>
                  </a:txBody>
                  <a:tcPr/>
                </a:tc>
                <a:extLst>
                  <a:ext uri="{0D108BD9-81ED-4DB2-BD59-A6C34878D82A}">
                    <a16:rowId xmlns:a16="http://schemas.microsoft.com/office/drawing/2014/main" val="2498184533"/>
                  </a:ext>
                </a:extLst>
              </a:tr>
            </a:tbl>
          </a:graphicData>
        </a:graphic>
      </p:graphicFrame>
      <p:pic>
        <p:nvPicPr>
          <p:cNvPr id="9" name="图片 8">
            <a:extLst>
              <a:ext uri="{FF2B5EF4-FFF2-40B4-BE49-F238E27FC236}">
                <a16:creationId xmlns:a16="http://schemas.microsoft.com/office/drawing/2014/main" id="{0BAEC820-1282-4B65-8B5C-C8235977F321}"/>
              </a:ext>
            </a:extLst>
          </p:cNvPr>
          <p:cNvPicPr>
            <a:picLocks noChangeAspect="1"/>
          </p:cNvPicPr>
          <p:nvPr/>
        </p:nvPicPr>
        <p:blipFill>
          <a:blip r:embed="rId2"/>
          <a:stretch>
            <a:fillRect/>
          </a:stretch>
        </p:blipFill>
        <p:spPr>
          <a:xfrm>
            <a:off x="7302843" y="1307153"/>
            <a:ext cx="3821254" cy="2261167"/>
          </a:xfrm>
          <a:prstGeom prst="rect">
            <a:avLst/>
          </a:prstGeom>
        </p:spPr>
      </p:pic>
      <p:sp>
        <p:nvSpPr>
          <p:cNvPr id="10" name="文本框 9">
            <a:extLst>
              <a:ext uri="{FF2B5EF4-FFF2-40B4-BE49-F238E27FC236}">
                <a16:creationId xmlns:a16="http://schemas.microsoft.com/office/drawing/2014/main" id="{28280663-81BB-48AF-9CC1-19BF72603FFA}"/>
              </a:ext>
            </a:extLst>
          </p:cNvPr>
          <p:cNvSpPr txBox="1"/>
          <p:nvPr/>
        </p:nvSpPr>
        <p:spPr>
          <a:xfrm>
            <a:off x="221029" y="5656857"/>
            <a:ext cx="5983828" cy="927049"/>
          </a:xfrm>
          <a:prstGeom prst="rect">
            <a:avLst/>
          </a:prstGeom>
          <a:noFill/>
        </p:spPr>
        <p:txBody>
          <a:bodyPr wrap="square">
            <a:spAutoFit/>
          </a:bodyPr>
          <a:lstStyle/>
          <a:p>
            <a:pPr lvl="0" algn="just">
              <a:lnSpc>
                <a:spcPct val="134000"/>
              </a:lnSpc>
            </a:pPr>
            <a:r>
              <a:rPr lang="en-US" altLang="zh-CN" sz="1400" i="1" dirty="0">
                <a:solidFill>
                  <a:srgbClr val="FF0000"/>
                </a:solidFill>
                <a:latin typeface="Arial" panose="020B0604020202020204" pitchFamily="34" charset="0"/>
                <a:ea typeface="宋体" panose="02010600030101010101" pitchFamily="2" charset="-122"/>
                <a:cs typeface="Arial" panose="020B0604020202020204" pitchFamily="34" charset="0"/>
              </a:rPr>
              <a:t>IDRC report Q&amp;A: </a:t>
            </a:r>
            <a:r>
              <a:rPr lang="zh-CN" altLang="zh-CN" sz="1400" dirty="0">
                <a:latin typeface="Arial" panose="020B0604020202020204" pitchFamily="34" charset="0"/>
                <a:ea typeface="宋体" panose="02010600030101010101" pitchFamily="2" charset="-122"/>
                <a:cs typeface="Arial" panose="020B0604020202020204" pitchFamily="34" charset="0"/>
              </a:rPr>
              <a:t>Refine the SR masks for the Ref-TDR configuration, incorporating simulations of tip scatterings, bounces within the beam pipe, and SR originating from the beam halo in quadrupoles.</a:t>
            </a:r>
            <a:endParaRPr lang="en-US" altLang="zh-CN" sz="1400"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3400623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3924</Words>
  <Application>Microsoft Office PowerPoint</Application>
  <PresentationFormat>宽屏</PresentationFormat>
  <Paragraphs>496</Paragraphs>
  <Slides>23</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等线</vt:lpstr>
      <vt:lpstr>等线 Light</vt:lpstr>
      <vt:lpstr>微软雅黑</vt:lpstr>
      <vt:lpstr>Arial</vt:lpstr>
      <vt:lpstr>Calibri</vt:lpstr>
      <vt:lpstr>Cambria Math</vt:lpstr>
      <vt:lpstr>Times New Roman</vt:lpstr>
      <vt:lpstr>Wingdings</vt:lpstr>
      <vt:lpstr>Office 主题​​</vt:lpstr>
      <vt:lpstr>CEPC MDI Design Status and Updates</vt:lpstr>
      <vt:lpstr>Outline</vt:lpstr>
      <vt:lpstr>MDI layout</vt:lpstr>
      <vt:lpstr>SC magnets</vt:lpstr>
      <vt:lpstr>Cryostat</vt:lpstr>
      <vt:lpstr>PowerPoint 演示文稿</vt:lpstr>
      <vt:lpstr>IR vacuum chamber</vt:lpstr>
      <vt:lpstr>IR BPMs</vt:lpstr>
      <vt:lpstr>SR mitigation – mask and gold plating</vt:lpstr>
      <vt:lpstr>Shielding</vt:lpstr>
      <vt:lpstr>Movable collimators</vt:lpstr>
      <vt:lpstr>PowerPoint 演示文稿</vt:lpstr>
      <vt:lpstr>PowerPoint 演示文稿</vt:lpstr>
      <vt:lpstr>Thermal analyses of IR beam pipe</vt:lpstr>
      <vt:lpstr>SC magnet support system</vt:lpstr>
      <vt:lpstr>IARC/IAC/IDRC report Q&amp;A</vt:lpstr>
      <vt:lpstr>Q&amp;A in IARC MDI EDR plan and status</vt:lpstr>
      <vt:lpstr>Q&amp;A in IARC MDI EDR plan and status</vt:lpstr>
      <vt:lpstr>Q&amp;A in IARC IR engineering design status</vt:lpstr>
      <vt:lpstr>Q&amp;A in IARC IR engineering design status</vt:lpstr>
      <vt:lpstr>Q&amp;A in IDRC</vt:lpstr>
      <vt:lpstr>Q&amp;A in IDRC</vt:lpstr>
      <vt:lpstr>Q&amp;A in IDRC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MDI Design Status and Updates</dc:title>
  <dc:creator>baisha</dc:creator>
  <cp:lastModifiedBy>HP</cp:lastModifiedBy>
  <cp:revision>199</cp:revision>
  <dcterms:created xsi:type="dcterms:W3CDTF">2025-03-19T01:26:30Z</dcterms:created>
  <dcterms:modified xsi:type="dcterms:W3CDTF">2025-03-20T14:10:52Z</dcterms:modified>
</cp:coreProperties>
</file>