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6" r:id="rId7"/>
    <p:sldId id="268" r:id="rId8"/>
    <p:sldId id="281" r:id="rId9"/>
    <p:sldId id="280" r:id="rId10"/>
    <p:sldId id="267" r:id="rId11"/>
    <p:sldId id="282" r:id="rId12"/>
    <p:sldId id="283" r:id="rId13"/>
    <p:sldId id="284" r:id="rId14"/>
    <p:sldId id="286" r:id="rId15"/>
    <p:sldId id="288" r:id="rId16"/>
    <p:sldId id="289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42AFC-2AF4-4760-8014-A55B8C1999D7}" type="datetimeFigureOut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10205-9220-453D-8BFB-12D280BE72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920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13266C-814D-4DBB-AA3C-3D130C3B7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7BF92D2-D95D-493A-B6BB-75CE8477CA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A0F5FA-1C8E-476B-B592-7E1C6345D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49A7-A5DD-48F0-BF14-739BD166ADF5}" type="datetime1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3F3F40E-2804-4654-939A-DF809A747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29B59A-BDCF-44A4-AB91-D85087CD0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8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E73978-2061-49C3-B1E0-3D7CF80BF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1A2EE99-5366-497C-B7AA-FDFB8BAE3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43991A-527E-46E1-A432-F4A6A754A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9C8E-8902-4FD6-89FB-76FAABF9A145}" type="datetime1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5798DBF-A1E7-4530-BD18-7D793E7D0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D70BD5-B6C7-4C23-AD9F-EEE9AE417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36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F556483-B14F-41A9-9E5E-183F0F181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8A56A67-56C8-446B-8AA8-58F716418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88D998-43AB-4E23-8D7B-2E9975EDC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ADC6-22C8-463F-AFFF-84EF45F6839E}" type="datetime1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ADC103-561B-4D37-998E-D086D47ED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C0110A-7719-4B58-8EDB-8ABDA5247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850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DFE6AC-44A4-40F3-A57E-D7EAE38E9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EAC441-AC1A-4499-8B57-AE3AC5FC1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535BED-6BDA-4891-ABC1-FE9DCA2A7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5BD2-1574-48FB-B7CB-3B5021249413}" type="datetime1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E9078F-5DCA-4E68-B939-1D8A35F36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9A1686-721B-4BC4-A1BC-10F4D00E4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285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BA5250-8E38-47D3-B6E5-E989F25D6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3E734B6-6DBF-4B05-AC8C-17CFD300D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598BE5-7D01-4F20-950B-70BBCF47A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9EF6-4F67-4D1A-B662-B77615A16B17}" type="datetime1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14EAA6-3B35-4775-8A67-9AA1598D7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B9702E5-0A5D-4DBD-81C0-E43FF3ACC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614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D794AA-A7B4-4875-A7D0-05E99D2C3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6D086C-BB2B-490D-A8C5-BF765FAF8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DE12E6E-D6CB-4D7E-BD48-96A1F2687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27A361-B59A-4791-8C6B-DC1A16EDA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89ED-E2FD-4EB0-BB7D-457A07209154}" type="datetime1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E341E7F-0425-47E4-97DA-B988A7F2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4504C6B-A3C9-4C84-874F-5B3B12A76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38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31B85E-2D6D-4086-B7A6-7AF080A61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2F5128-029A-4E89-9DA4-C662C3DBB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81B4FA4-CCA3-4A21-AD76-B3FEEC53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C63471E-F7BE-44A0-B8F2-B616F29E7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61AD708-61DE-414C-A458-13D5A85B37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A396CCE-29AC-4286-8643-546AE9BC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6061-5AB6-415D-890B-FE4AC2EC18B3}" type="datetime1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8A624BA-DF97-43BD-BFA6-97F5EEA55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D240601-CE8E-4CF3-888C-C805BCB7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018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AC3C6D-7280-4159-A043-D8AD34998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3B7FF7D-9198-4FBA-9942-524CC7721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4F7A-A055-461D-9DA2-572376A472D9}" type="datetime1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3E36C25-C373-40A8-B25B-DAF74C124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EEEF848-6C0B-4973-97A2-BFBA4782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513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7F60933-58EB-4919-A88A-A6F42EC92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717D-A525-4F76-96EA-153487372B98}" type="datetime1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3A131EF-3531-4FAB-B2FC-26AA3B695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55EFE1C-F350-4B24-B40D-7582C4C33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634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FE3ABC-B832-4D20-BD44-9BF52F476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04BAB0-1375-4102-B13D-4D14EFA77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FD7E2FF-DD79-4ADD-9E56-F8A86000F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4B6D544-3147-4C78-B33C-025EA1CC7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34F0-28C9-44FD-96DF-FC2AC53AC322}" type="datetime1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CE61880-FFAF-4B03-A950-5DCEE0A57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62E4D7-420A-471A-86C9-265B13094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137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B397F5-6483-446F-BEFE-830580329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354C065-C83D-4CEF-9739-A445682C6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DD63E53-B182-4AC7-B1FC-DCD12DF44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34A0D7A-543A-4EA7-9CEB-6BF2E20F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B871-BB23-4677-B3AE-646433AD857E}" type="datetime1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D198EA-032F-402D-93A2-43DDCCDFF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016D233-7D6D-4F51-B924-9964D657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774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F7B1B2D-254B-46ED-9FF8-1ADCDE5C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826C7E-4C09-4E0A-86AC-9064A6A93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432C93-738C-4F61-9F52-F4ECF9FD2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ADF8E-D6AF-49D1-9A27-ABAB34347BD7}" type="datetime1">
              <a:rPr lang="zh-CN" altLang="en-US" smtClean="0"/>
              <a:t>2025/3/21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139E9D-2354-4ABA-B060-568BCF630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71BAAE-C4F0-47D0-A608-264E894ED9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6CDCE-69F1-46E1-8B9C-319C96043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578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0A0E44-023F-431F-8886-C9E6186AC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6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CEPC collimator design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8766D6C-E7E4-4BB8-B27A-38098FAC4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5325" y="4516438"/>
            <a:ext cx="9144000" cy="165576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zh-CN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Xiaohao</a:t>
            </a:r>
            <a:r>
              <a:rPr lang="en-US" altLang="zh-CN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Cui</a:t>
            </a:r>
          </a:p>
          <a:p>
            <a:pPr>
              <a:spcBef>
                <a:spcPct val="0"/>
              </a:spcBef>
            </a:pPr>
            <a:endParaRPr lang="en-US" altLang="zh-CN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zh-CN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CEPC Day,  2025/03/21</a:t>
            </a:r>
            <a:endParaRPr lang="zh-CN" altLang="en-US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0DC3866-CE6F-4E50-996B-50B3BF679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1971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18B81-CABA-4AD2-9A97-709CDDE4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Simulation results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3C32D77-3BEB-40CF-8C98-9EE998DF5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4"/>
            <a:ext cx="10685017" cy="252443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altLang="zh-CN" b="1" dirty="0"/>
              <a:t>RF failure:</a:t>
            </a:r>
          </a:p>
          <a:p>
            <a:pPr marL="0" indent="0">
              <a:buNone/>
            </a:pPr>
            <a:r>
              <a:rPr lang="en-US" altLang="zh-CN" b="0" i="0" dirty="0">
                <a:solidFill>
                  <a:srgbClr val="333333"/>
                </a:solidFill>
                <a:effectLst/>
                <a:latin typeface="PingFang SC"/>
              </a:rPr>
              <a:t>Considering the RF cavity protection scenario, it is assumed that the RF cavity voltage decays exponentially after the protection is triggered, </a:t>
            </a:r>
            <a:r>
              <a:rPr lang="en-US" altLang="zh-CN" b="0" i="1" dirty="0">
                <a:solidFill>
                  <a:srgbClr val="333333"/>
                </a:solidFill>
                <a:effectLst/>
                <a:latin typeface="KaTeX_Math"/>
              </a:rPr>
              <a:t>V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KaTeX_Main"/>
              </a:rPr>
              <a:t>(</a:t>
            </a:r>
            <a:r>
              <a:rPr lang="en-US" altLang="zh-CN" b="0" i="1" dirty="0">
                <a:solidFill>
                  <a:srgbClr val="333333"/>
                </a:solidFill>
                <a:effectLst/>
                <a:latin typeface="KaTeX_Math"/>
              </a:rPr>
              <a:t>t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KaTeX_Main"/>
              </a:rPr>
              <a:t>)=</a:t>
            </a:r>
            <a:r>
              <a:rPr lang="en-US" altLang="zh-CN" b="0" i="1" dirty="0">
                <a:solidFill>
                  <a:srgbClr val="333333"/>
                </a:solidFill>
                <a:effectLst/>
                <a:latin typeface="KaTeX_Math"/>
              </a:rPr>
              <a:t>V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KaTeX_Main"/>
              </a:rPr>
              <a:t>0​⋅</a:t>
            </a:r>
            <a:r>
              <a:rPr lang="en-US" altLang="zh-CN" b="0" i="1" dirty="0">
                <a:solidFill>
                  <a:srgbClr val="333333"/>
                </a:solidFill>
                <a:effectLst/>
                <a:latin typeface="KaTeX_Math"/>
              </a:rPr>
              <a:t>e</a:t>
            </a:r>
            <a:r>
              <a:rPr lang="en-US" altLang="zh-CN" b="0" i="0" baseline="30000" dirty="0">
                <a:solidFill>
                  <a:srgbClr val="333333"/>
                </a:solidFill>
                <a:effectLst/>
                <a:latin typeface="KaTeX_Main"/>
              </a:rPr>
              <a:t>−</a:t>
            </a:r>
            <a:r>
              <a:rPr lang="en-US" altLang="zh-CN" b="0" i="1" baseline="30000" dirty="0">
                <a:solidFill>
                  <a:srgbClr val="333333"/>
                </a:solidFill>
                <a:effectLst/>
                <a:latin typeface="KaTeX_Math"/>
              </a:rPr>
              <a:t>t</a:t>
            </a:r>
            <a:r>
              <a:rPr lang="en-US" altLang="zh-CN" b="0" i="0" baseline="30000" dirty="0">
                <a:solidFill>
                  <a:srgbClr val="333333"/>
                </a:solidFill>
                <a:effectLst/>
                <a:latin typeface="KaTeX_Main"/>
              </a:rPr>
              <a:t>/</a:t>
            </a:r>
            <a:r>
              <a:rPr lang="el-GR" altLang="zh-CN" b="0" i="1" baseline="30000" dirty="0">
                <a:solidFill>
                  <a:srgbClr val="333333"/>
                </a:solidFill>
                <a:effectLst/>
                <a:latin typeface="KaTeX_Math"/>
              </a:rPr>
              <a:t>τ</a:t>
            </a:r>
            <a:r>
              <a:rPr lang="en-US" altLang="zh-CN" b="0" i="1" baseline="30000" dirty="0">
                <a:solidFill>
                  <a:srgbClr val="333333"/>
                </a:solidFill>
                <a:effectLst/>
                <a:latin typeface="KaTeX_Math"/>
              </a:rPr>
              <a:t> 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PingFang SC"/>
              </a:rPr>
              <a:t>with a time constant of 773 µs.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642E0EE-0F58-4E29-9C0A-8DAB3C5F3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2965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18B81-CABA-4AD2-9A97-709CDDE4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Simulation results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3C32D77-3BEB-40CF-8C98-9EE998DF5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4"/>
            <a:ext cx="10685017" cy="252443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altLang="zh-CN" b="1" dirty="0"/>
              <a:t>RF failure: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AFC2267C-14C0-4360-A47E-1DF92ED69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130" y="1472057"/>
            <a:ext cx="8600000" cy="4914286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7E83F790-81A3-4FAD-8D08-6D75BC5D0B8C}"/>
              </a:ext>
            </a:extLst>
          </p:cNvPr>
          <p:cNvSpPr txBox="1"/>
          <p:nvPr/>
        </p:nvSpPr>
        <p:spPr>
          <a:xfrm>
            <a:off x="6180706" y="6370578"/>
            <a:ext cx="257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Position of particle loss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2312625-B32F-4C6A-BE39-1D18A099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8807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18B81-CABA-4AD2-9A97-709CDDE4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Simulation results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3C32D77-3BEB-40CF-8C98-9EE998DF5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4"/>
            <a:ext cx="10685017" cy="2524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0" i="0" dirty="0">
                <a:solidFill>
                  <a:srgbClr val="333333"/>
                </a:solidFill>
                <a:effectLst/>
                <a:latin typeface="PingFang SC"/>
              </a:rPr>
              <a:t>2. Dipole failure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333333"/>
                </a:solidFill>
                <a:latin typeface="PingFang SC"/>
              </a:rPr>
              <a:t>Assume that  dipole magnets in one arc section of the ring loses power, and its magnetic field decays exponentially with a time constant of 10ms</a:t>
            </a:r>
            <a:r>
              <a:rPr lang="en-US" altLang="zh-CN" b="0" i="1" dirty="0">
                <a:solidFill>
                  <a:srgbClr val="333333"/>
                </a:solidFill>
                <a:effectLst/>
                <a:latin typeface="KaTeX_Math"/>
              </a:rPr>
              <a:t> B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KaTeX_Main"/>
              </a:rPr>
              <a:t>(</a:t>
            </a:r>
            <a:r>
              <a:rPr lang="en-US" altLang="zh-CN" b="0" i="1" dirty="0">
                <a:solidFill>
                  <a:srgbClr val="333333"/>
                </a:solidFill>
                <a:effectLst/>
                <a:latin typeface="KaTeX_Math"/>
              </a:rPr>
              <a:t>t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KaTeX_Main"/>
              </a:rPr>
              <a:t>)=</a:t>
            </a:r>
            <a:r>
              <a:rPr lang="en-US" altLang="zh-CN" i="1" dirty="0">
                <a:solidFill>
                  <a:srgbClr val="333333"/>
                </a:solidFill>
                <a:latin typeface="KaTeX_Math"/>
              </a:rPr>
              <a:t>B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KaTeX_Main"/>
              </a:rPr>
              <a:t>0​⋅</a:t>
            </a:r>
            <a:r>
              <a:rPr lang="en-US" altLang="zh-CN" b="0" i="1" dirty="0">
                <a:solidFill>
                  <a:srgbClr val="333333"/>
                </a:solidFill>
                <a:effectLst/>
                <a:latin typeface="KaTeX_Math"/>
              </a:rPr>
              <a:t>e</a:t>
            </a:r>
            <a:r>
              <a:rPr lang="en-US" altLang="zh-CN" b="0" i="0" baseline="30000" dirty="0">
                <a:solidFill>
                  <a:srgbClr val="333333"/>
                </a:solidFill>
                <a:effectLst/>
                <a:latin typeface="KaTeX_Main"/>
              </a:rPr>
              <a:t>−</a:t>
            </a:r>
            <a:r>
              <a:rPr lang="en-US" altLang="zh-CN" b="0" i="1" baseline="30000" dirty="0">
                <a:solidFill>
                  <a:srgbClr val="333333"/>
                </a:solidFill>
                <a:effectLst/>
                <a:latin typeface="KaTeX_Math"/>
              </a:rPr>
              <a:t>t</a:t>
            </a:r>
            <a:r>
              <a:rPr lang="en-US" altLang="zh-CN" b="0" i="0" baseline="30000" dirty="0">
                <a:solidFill>
                  <a:srgbClr val="333333"/>
                </a:solidFill>
                <a:effectLst/>
                <a:latin typeface="KaTeX_Main"/>
              </a:rPr>
              <a:t>/</a:t>
            </a:r>
            <a:r>
              <a:rPr lang="el-GR" altLang="zh-CN" b="0" i="1" baseline="30000" dirty="0">
                <a:solidFill>
                  <a:srgbClr val="333333"/>
                </a:solidFill>
                <a:effectLst/>
                <a:latin typeface="KaTeX_Math"/>
              </a:rPr>
              <a:t>τ</a:t>
            </a:r>
            <a:r>
              <a:rPr lang="en-US" altLang="zh-CN" b="0" i="1" baseline="30000" dirty="0">
                <a:solidFill>
                  <a:srgbClr val="333333"/>
                </a:solidFill>
                <a:effectLst/>
                <a:latin typeface="KaTeX_Math"/>
              </a:rPr>
              <a:t> </a:t>
            </a:r>
            <a:endParaRPr lang="zh-CN" altLang="en-US" dirty="0">
              <a:solidFill>
                <a:srgbClr val="333333"/>
              </a:solidFill>
              <a:latin typeface="PingFang SC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79AB3C7-710F-4E90-A3EE-4266EEC7E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5036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18B81-CABA-4AD2-9A97-709CDDE4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Simulation results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6C721DBE-152B-4B8C-9C9A-4C268BA80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i="0" dirty="0">
                <a:solidFill>
                  <a:srgbClr val="333333"/>
                </a:solidFill>
                <a:effectLst/>
                <a:latin typeface="PingFang SC"/>
              </a:rPr>
              <a:t>2. Dipole failure</a:t>
            </a:r>
          </a:p>
          <a:p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529FE99-5AB5-44E0-A16A-F68DA65CB661}"/>
              </a:ext>
            </a:extLst>
          </p:cNvPr>
          <p:cNvSpPr txBox="1"/>
          <p:nvPr/>
        </p:nvSpPr>
        <p:spPr>
          <a:xfrm>
            <a:off x="6088397" y="6188063"/>
            <a:ext cx="257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Position of particle loss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7A96585-B6E0-459B-9890-CACC71BA75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907" y="1825625"/>
            <a:ext cx="7738776" cy="4000000"/>
          </a:xfrm>
          <a:prstGeom prst="rect">
            <a:avLst/>
          </a:prstGeom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AD3FAA-CC87-4D38-88C9-EC1270085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8478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18B81-CABA-4AD2-9A97-709CDDE4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Simulation results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3C32D77-3BEB-40CF-8C98-9EE998DF5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4"/>
            <a:ext cx="10685017" cy="2524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solidFill>
                  <a:srgbClr val="333333"/>
                </a:solidFill>
                <a:latin typeface="PingFang SC"/>
              </a:rPr>
              <a:t>3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PingFang SC"/>
              </a:rPr>
              <a:t>. Quadrupoles failure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333333"/>
                </a:solidFill>
                <a:latin typeface="PingFang SC"/>
              </a:rPr>
              <a:t>Assume that  all quadrupole magnets in the ring loses power, and its magnetic field decays exponentially with a time constant of 10ms</a:t>
            </a:r>
            <a:r>
              <a:rPr lang="en-US" altLang="zh-CN" b="0" i="1" dirty="0">
                <a:solidFill>
                  <a:srgbClr val="333333"/>
                </a:solidFill>
                <a:effectLst/>
                <a:latin typeface="KaTeX_Math"/>
              </a:rPr>
              <a:t> B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KaTeX_Main"/>
              </a:rPr>
              <a:t>(</a:t>
            </a:r>
            <a:r>
              <a:rPr lang="en-US" altLang="zh-CN" b="0" i="1" dirty="0">
                <a:solidFill>
                  <a:srgbClr val="333333"/>
                </a:solidFill>
                <a:effectLst/>
                <a:latin typeface="KaTeX_Math"/>
              </a:rPr>
              <a:t>t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KaTeX_Main"/>
              </a:rPr>
              <a:t>)=</a:t>
            </a:r>
            <a:r>
              <a:rPr lang="en-US" altLang="zh-CN" i="1" dirty="0">
                <a:solidFill>
                  <a:srgbClr val="333333"/>
                </a:solidFill>
                <a:latin typeface="KaTeX_Math"/>
              </a:rPr>
              <a:t>B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KaTeX_Main"/>
              </a:rPr>
              <a:t>0​⋅</a:t>
            </a:r>
            <a:r>
              <a:rPr lang="en-US" altLang="zh-CN" b="0" i="1" dirty="0">
                <a:solidFill>
                  <a:srgbClr val="333333"/>
                </a:solidFill>
                <a:effectLst/>
                <a:latin typeface="KaTeX_Math"/>
              </a:rPr>
              <a:t>e</a:t>
            </a:r>
            <a:r>
              <a:rPr lang="en-US" altLang="zh-CN" b="0" i="0" baseline="30000" dirty="0">
                <a:solidFill>
                  <a:srgbClr val="333333"/>
                </a:solidFill>
                <a:effectLst/>
                <a:latin typeface="KaTeX_Main"/>
              </a:rPr>
              <a:t>−</a:t>
            </a:r>
            <a:r>
              <a:rPr lang="en-US" altLang="zh-CN" b="0" i="1" baseline="30000" dirty="0">
                <a:solidFill>
                  <a:srgbClr val="333333"/>
                </a:solidFill>
                <a:effectLst/>
                <a:latin typeface="KaTeX_Math"/>
              </a:rPr>
              <a:t>t</a:t>
            </a:r>
            <a:r>
              <a:rPr lang="en-US" altLang="zh-CN" b="0" i="0" baseline="30000" dirty="0">
                <a:solidFill>
                  <a:srgbClr val="333333"/>
                </a:solidFill>
                <a:effectLst/>
                <a:latin typeface="KaTeX_Main"/>
              </a:rPr>
              <a:t>/</a:t>
            </a:r>
            <a:r>
              <a:rPr lang="el-GR" altLang="zh-CN" b="0" i="1" baseline="30000" dirty="0">
                <a:solidFill>
                  <a:srgbClr val="333333"/>
                </a:solidFill>
                <a:effectLst/>
                <a:latin typeface="KaTeX_Math"/>
              </a:rPr>
              <a:t>τ</a:t>
            </a:r>
            <a:r>
              <a:rPr lang="en-US" altLang="zh-CN" b="0" i="1" baseline="30000" dirty="0">
                <a:solidFill>
                  <a:srgbClr val="333333"/>
                </a:solidFill>
                <a:effectLst/>
                <a:latin typeface="KaTeX_Math"/>
              </a:rPr>
              <a:t> </a:t>
            </a:r>
            <a:endParaRPr lang="zh-CN" altLang="en-US" dirty="0">
              <a:solidFill>
                <a:srgbClr val="333333"/>
              </a:solidFill>
              <a:latin typeface="PingFang SC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F1D3BAF-984E-4D92-9CEC-40A25451A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363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18B81-CABA-4AD2-9A97-709CDDE4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Simulation results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3C32D77-3BEB-40CF-8C98-9EE998DF5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4"/>
            <a:ext cx="10685017" cy="2524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solidFill>
                  <a:srgbClr val="333333"/>
                </a:solidFill>
                <a:latin typeface="PingFang SC"/>
              </a:rPr>
              <a:t>3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PingFang SC"/>
              </a:rPr>
              <a:t>. Quadrupoles failure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81B7C53-7867-4FB6-B37B-79B7F02E3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119" y="2412201"/>
            <a:ext cx="7960718" cy="40000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62DFF2A2-B60C-4A34-AFA6-EBD2CEF39AD4}"/>
              </a:ext>
            </a:extLst>
          </p:cNvPr>
          <p:cNvSpPr txBox="1"/>
          <p:nvPr/>
        </p:nvSpPr>
        <p:spPr>
          <a:xfrm>
            <a:off x="5529104" y="6308209"/>
            <a:ext cx="257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Position of particle loss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4684FD8-9284-4EBE-9971-01C775353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499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18B81-CABA-4AD2-9A97-709CDDE4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Work to do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3C32D77-3BEB-40CF-8C98-9EE998DF5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4"/>
            <a:ext cx="10685017" cy="252443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r-FR" altLang="zh-CN" b="0" i="0" dirty="0">
                <a:solidFill>
                  <a:srgbClr val="333333"/>
                </a:solidFill>
                <a:effectLst/>
                <a:latin typeface="PingFang SC"/>
              </a:rPr>
              <a:t>Optimize collimator setting and particle loss under quadrupole failure conditions</a:t>
            </a:r>
          </a:p>
          <a:p>
            <a:pPr marL="514350" indent="-514350">
              <a:buAutoNum type="arabicPeriod"/>
            </a:pPr>
            <a:r>
              <a:rPr lang="fr-FR" altLang="zh-CN" dirty="0">
                <a:solidFill>
                  <a:srgbClr val="333333"/>
                </a:solidFill>
                <a:latin typeface="PingFang SC"/>
              </a:rPr>
              <a:t>SAD-Fluka </a:t>
            </a:r>
            <a:r>
              <a:rPr lang="en-US" altLang="zh-CN" dirty="0">
                <a:solidFill>
                  <a:srgbClr val="333333"/>
                </a:solidFill>
                <a:latin typeface="PingFang SC"/>
              </a:rPr>
              <a:t>coupling simulation</a:t>
            </a:r>
            <a:endParaRPr lang="zh-CN" altLang="en-US" dirty="0">
              <a:solidFill>
                <a:srgbClr val="333333"/>
              </a:solidFill>
              <a:latin typeface="PingFang SC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29D7CC4-3F32-4D41-B304-2CF97FD68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4105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18B81-CABA-4AD2-9A97-709CDDE4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F337C1-EABE-4E6B-806A-0C34B0FF5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5928"/>
            <a:ext cx="10161233" cy="953086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The energy stored in the beam of CEPC is very high</a:t>
            </a:r>
          </a:p>
          <a:p>
            <a:r>
              <a:rPr lang="en-US" altLang="zh-CN" dirty="0"/>
              <a:t>Machine protection considered for beam destruction</a:t>
            </a:r>
          </a:p>
          <a:p>
            <a:endParaRPr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CD56A02-DBF2-45D1-8E4D-2B2E18BB8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256179"/>
              </p:ext>
            </p:extLst>
          </p:nvPr>
        </p:nvGraphicFramePr>
        <p:xfrm>
          <a:off x="1170313" y="2793315"/>
          <a:ext cx="9676665" cy="3317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5333">
                  <a:extLst>
                    <a:ext uri="{9D8B030D-6E8A-4147-A177-3AD203B41FA5}">
                      <a16:colId xmlns:a16="http://schemas.microsoft.com/office/drawing/2014/main" val="2709544408"/>
                    </a:ext>
                  </a:extLst>
                </a:gridCol>
                <a:gridCol w="1935333">
                  <a:extLst>
                    <a:ext uri="{9D8B030D-6E8A-4147-A177-3AD203B41FA5}">
                      <a16:colId xmlns:a16="http://schemas.microsoft.com/office/drawing/2014/main" val="2888169881"/>
                    </a:ext>
                  </a:extLst>
                </a:gridCol>
                <a:gridCol w="1935333">
                  <a:extLst>
                    <a:ext uri="{9D8B030D-6E8A-4147-A177-3AD203B41FA5}">
                      <a16:colId xmlns:a16="http://schemas.microsoft.com/office/drawing/2014/main" val="1515079583"/>
                    </a:ext>
                  </a:extLst>
                </a:gridCol>
                <a:gridCol w="1935333">
                  <a:extLst>
                    <a:ext uri="{9D8B030D-6E8A-4147-A177-3AD203B41FA5}">
                      <a16:colId xmlns:a16="http://schemas.microsoft.com/office/drawing/2014/main" val="622456833"/>
                    </a:ext>
                  </a:extLst>
                </a:gridCol>
                <a:gridCol w="1935333">
                  <a:extLst>
                    <a:ext uri="{9D8B030D-6E8A-4147-A177-3AD203B41FA5}">
                      <a16:colId xmlns:a16="http://schemas.microsoft.com/office/drawing/2014/main" val="989069753"/>
                    </a:ext>
                  </a:extLst>
                </a:gridCol>
              </a:tblGrid>
              <a:tr h="404851">
                <a:tc>
                  <a:txBody>
                    <a:bodyPr/>
                    <a:lstStyle/>
                    <a:p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Higgs</a:t>
                      </a:r>
                      <a:endParaRPr lang="zh-CN" altLang="en-US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</a:t>
                      </a:r>
                      <a:endParaRPr lang="zh-CN" altLang="en-US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endParaRPr lang="zh-CN" altLang="en-US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ttbar</a:t>
                      </a:r>
                      <a:endParaRPr lang="zh-CN" altLang="en-US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955097"/>
                  </a:ext>
                </a:extLst>
              </a:tr>
              <a:tr h="404851"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Energy (GeV)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45.5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14538"/>
                  </a:ext>
                </a:extLst>
              </a:tr>
              <a:tr h="404851"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Bunch Number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268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1297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11934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37970"/>
                  </a:ext>
                </a:extLst>
              </a:tr>
              <a:tr h="698783"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Bunch Charge (</a:t>
                      </a:r>
                      <a:r>
                        <a:rPr lang="en-US" altLang="zh-CN" sz="20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nC</a:t>
                      </a:r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20.8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21.6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22.4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971565"/>
                  </a:ext>
                </a:extLst>
              </a:tr>
              <a:tr h="404851"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Energy/bunch (kJ)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2.5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1.73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1.02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5.76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09974"/>
                  </a:ext>
                </a:extLst>
              </a:tr>
              <a:tr h="404851"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Energy/beam (MJ)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0.67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2.24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12.17</a:t>
                      </a:r>
                      <a:endParaRPr lang="zh-CN" altLang="en-US" sz="2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</a:t>
                      </a:r>
                      <a:endParaRPr lang="zh-CN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903953"/>
                  </a:ext>
                </a:extLst>
              </a:tr>
            </a:tbl>
          </a:graphicData>
        </a:graphic>
      </p:graphicFrame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4EFCA7-3937-49A3-A2B3-7DDE67F47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80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FB9986-9547-4F42-9E18-9D5A98A39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For slow beam loss in the machine (The loss time is larger than several turns, t&gt;1ms), we can use the beam dump system, to extract the unstable beam into the beam dump.</a:t>
            </a:r>
          </a:p>
          <a:p>
            <a:r>
              <a:rPr lang="en-US" altLang="zh-CN" dirty="0"/>
              <a:t>For fast beam loss in the machine, we must have beam collimation system added in the ring for machine protection.</a:t>
            </a:r>
            <a:endParaRPr lang="zh-CN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4D69784-40F8-490B-A06B-DB473E92A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590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616584-F499-4337-BA54-95163D7E2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0853"/>
            <a:ext cx="10515600" cy="3336109"/>
          </a:xfrm>
        </p:spPr>
        <p:txBody>
          <a:bodyPr/>
          <a:lstStyle/>
          <a:p>
            <a:r>
              <a:rPr lang="en-US" altLang="zh-CN" dirty="0"/>
              <a:t>Suppress experimental backgrounds</a:t>
            </a:r>
          </a:p>
          <a:p>
            <a:r>
              <a:rPr lang="en-US" altLang="zh-CN" dirty="0"/>
              <a:t>Global machine protection from unexpected beam loss</a:t>
            </a:r>
          </a:p>
          <a:p>
            <a:r>
              <a:rPr lang="en-US" altLang="zh-CN" dirty="0"/>
              <a:t>Protect important elements, RF cavities, detectors,…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C7B11FF-F371-40A9-99A9-6ABD85134893}"/>
              </a:ext>
            </a:extLst>
          </p:cNvPr>
          <p:cNvSpPr txBox="1"/>
          <p:nvPr/>
        </p:nvSpPr>
        <p:spPr>
          <a:xfrm>
            <a:off x="1188720" y="1828800"/>
            <a:ext cx="8321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Collimation systems for: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6427859-359B-435E-BAA3-78E2CE713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1391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18B81-CABA-4AD2-9A97-709CDDE4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Collimators arrangement</a:t>
            </a:r>
            <a:endParaRPr lang="zh-CN" altLang="en-US" dirty="0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81C3F47-190B-496E-A66D-9A02A1A0B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Now there are two types of collimators in the ring</a:t>
            </a:r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</a:t>
            </a:r>
            <a:r>
              <a:rPr lang="en-US" altLang="zh-CN" b="1" dirty="0"/>
              <a:t>MDI collimators  </a:t>
            </a:r>
            <a:r>
              <a:rPr lang="en-US" altLang="zh-CN" dirty="0"/>
              <a:t>-- mainly to reduce the background at IP</a:t>
            </a:r>
          </a:p>
          <a:p>
            <a:pPr marL="0" indent="0">
              <a:buNone/>
            </a:pPr>
            <a:r>
              <a:rPr lang="en-US" altLang="zh-CN" dirty="0"/>
              <a:t>      </a:t>
            </a:r>
            <a:r>
              <a:rPr lang="en-US" altLang="zh-CN" b="1" dirty="0"/>
              <a:t>Machine protection collimators </a:t>
            </a:r>
            <a:r>
              <a:rPr lang="en-US" altLang="zh-CN" dirty="0"/>
              <a:t>– mainly to protect the machine against abnormal beam loss.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E9616FE-DAA4-4404-B83B-D5080E00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0793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E99764-CBF2-4D3F-86F5-C593009E9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831"/>
            <a:ext cx="10515600" cy="589857"/>
          </a:xfrm>
        </p:spPr>
        <p:txBody>
          <a:bodyPr/>
          <a:lstStyle/>
          <a:p>
            <a:r>
              <a:rPr lang="en-US" altLang="zh-CN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After some simulation and optimization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F07F0D-F5F9-4EF1-A951-5E3796863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19 MDI collimators:</a:t>
            </a:r>
          </a:p>
          <a:p>
            <a:r>
              <a:rPr lang="en-US" altLang="zh-CN" dirty="0"/>
              <a:t>12 machine protection collimators:</a:t>
            </a:r>
          </a:p>
          <a:p>
            <a:endParaRPr lang="en-US" altLang="zh-CN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3E54944-B413-41EA-AF5F-18F8A966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8760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5EB073-8E41-4C2D-909D-529CF732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027" y="324803"/>
            <a:ext cx="11026065" cy="561474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MDI collimators with aperture radius 3mm or 4mm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13C779-67EB-4670-B009-EAB4F96EA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9CAF8730-0050-48AE-92A9-3C73899DCB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7941932"/>
              </p:ext>
            </p:extLst>
          </p:nvPr>
        </p:nvGraphicFramePr>
        <p:xfrm>
          <a:off x="1102309" y="926599"/>
          <a:ext cx="9987381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9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9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7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9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97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97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8368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name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Position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Distance</a:t>
                      </a:r>
                      <a:r>
                        <a:rPr lang="en-US" altLang="zh-CN" sz="1200" baseline="0" dirty="0"/>
                        <a:t> to IP/m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Beta function/m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Horizontal Dispersion/m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Phase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BSC/2/m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Range of half width allowed/mm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APTX1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D1I.1042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44669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81.64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0.15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202.79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0.00711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1.4~7.1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APTX2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D1I.1046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44728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89.97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0.15 QF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203.04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0.0073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1.4~7.3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APTX3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D1I.2291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4969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90.04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0.15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QF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425.34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0.0073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1.4~7.3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APTX4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D1I.2294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4915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89.97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0.15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QF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425.59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0.0073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1.4~7.3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APTX5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D1O.10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1721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90.01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0.15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QF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7.00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0.0073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1.4~7.3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31378410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APTX6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D1O.14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1776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90.01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0.15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QF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7.25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0.0073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1.4~7.3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786871761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APTX7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D1O.1262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51418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90.01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0.15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QF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229.80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0.0073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1.4~7.3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54172571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APTX8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D1O.1264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51469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81.62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0.15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QF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230.05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0.0073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1.4~7.3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53971780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APTX9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19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307.40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0.006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444.85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0.01098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2.6~10.98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470979331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APTY1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D1I.1051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44809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90.25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0.075 QD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203.38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APTY2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D1I.1054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44864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89.78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0.077 QD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203.63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APTY3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D1I.2299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4833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90.25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0.077 QD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425.99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ATPY4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D1I.2302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4778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89.78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0.077 QD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426.24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APTY5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D1O.16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1826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18.77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0.15 QF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7.31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38425472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APTY6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D1O.19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1881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18.56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0.15 QF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7.56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509600829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APTY7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D1O.1271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51578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18.77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0.15 QF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230.42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854742533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APTY8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D1O.1274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51633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18.56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0.15 QF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230.67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655251403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APTY9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D1I.1540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18307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81.95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0.079 QD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364.96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35262755"/>
                  </a:ext>
                </a:extLst>
              </a:tr>
              <a:tr h="207293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00B050"/>
                          </a:solidFill>
                        </a:rPr>
                        <a:t>APTY10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D1I.1543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18250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81.28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0.081 QD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365.21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0.0035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0.14~3.5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27020365"/>
                  </a:ext>
                </a:extLst>
              </a:tr>
            </a:tbl>
          </a:graphicData>
        </a:graphic>
      </p:graphicFrame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6EB3FC4-9715-4EB4-A740-A84C057E9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7797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>
            <a:extLst>
              <a:ext uri="{FF2B5EF4-FFF2-40B4-BE49-F238E27FC236}">
                <a16:creationId xmlns:a16="http://schemas.microsoft.com/office/drawing/2014/main" id="{AC0DF671-D00B-4C59-CC2B-EDD4FFE38B47}"/>
              </a:ext>
            </a:extLst>
          </p:cNvPr>
          <p:cNvGrpSpPr/>
          <p:nvPr/>
        </p:nvGrpSpPr>
        <p:grpSpPr>
          <a:xfrm>
            <a:off x="5581409" y="1448351"/>
            <a:ext cx="7306057" cy="5163029"/>
            <a:chOff x="2751544" y="1471785"/>
            <a:chExt cx="7306057" cy="5163029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92A4A965-0948-783F-2CA4-7929912EB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51544" y="1471785"/>
              <a:ext cx="7306057" cy="5163029"/>
            </a:xfrm>
            <a:prstGeom prst="rect">
              <a:avLst/>
            </a:prstGeom>
          </p:spPr>
        </p:pic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73D82774-B6DB-82D7-0A13-111D0C669E62}"/>
                </a:ext>
              </a:extLst>
            </p:cNvPr>
            <p:cNvSpPr/>
            <p:nvPr/>
          </p:nvSpPr>
          <p:spPr>
            <a:xfrm rot="7985251">
              <a:off x="7628082" y="5072431"/>
              <a:ext cx="109728" cy="3566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017CAA5C-273F-6EB6-649C-253CE5A3E759}"/>
                </a:ext>
              </a:extLst>
            </p:cNvPr>
            <p:cNvSpPr/>
            <p:nvPr/>
          </p:nvSpPr>
          <p:spPr>
            <a:xfrm rot="7577833">
              <a:off x="5062029" y="2668424"/>
              <a:ext cx="109728" cy="3566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2BE7B9F2-A40A-3179-B655-2E0EAC1B1576}"/>
                </a:ext>
              </a:extLst>
            </p:cNvPr>
            <p:cNvSpPr/>
            <p:nvPr/>
          </p:nvSpPr>
          <p:spPr>
            <a:xfrm rot="13532185">
              <a:off x="7618411" y="2637805"/>
              <a:ext cx="109728" cy="3566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A055F81C-223A-820F-451B-6F4798219202}"/>
                </a:ext>
              </a:extLst>
            </p:cNvPr>
            <p:cNvSpPr/>
            <p:nvPr/>
          </p:nvSpPr>
          <p:spPr>
            <a:xfrm rot="13947924">
              <a:off x="5033643" y="5000689"/>
              <a:ext cx="109728" cy="3566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1B0368F-92CE-16C3-3F01-846E3C28D76E}"/>
                </a:ext>
              </a:extLst>
            </p:cNvPr>
            <p:cNvSpPr/>
            <p:nvPr/>
          </p:nvSpPr>
          <p:spPr>
            <a:xfrm rot="13773974">
              <a:off x="7764541" y="2756534"/>
              <a:ext cx="109728" cy="3566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AD690CB5-C837-F950-CFE8-9626EDBEAA6F}"/>
                </a:ext>
              </a:extLst>
            </p:cNvPr>
            <p:cNvSpPr/>
            <p:nvPr/>
          </p:nvSpPr>
          <p:spPr>
            <a:xfrm rot="18603470">
              <a:off x="7830861" y="4808778"/>
              <a:ext cx="109728" cy="3566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77174769-AA17-2897-A957-B7A65B7C7AA8}"/>
                </a:ext>
              </a:extLst>
            </p:cNvPr>
            <p:cNvSpPr/>
            <p:nvPr/>
          </p:nvSpPr>
          <p:spPr>
            <a:xfrm rot="18523593">
              <a:off x="4934112" y="2840782"/>
              <a:ext cx="109728" cy="3566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51505EFC-E770-E568-AAF5-B60E14D9BB96}"/>
                </a:ext>
              </a:extLst>
            </p:cNvPr>
            <p:cNvSpPr/>
            <p:nvPr/>
          </p:nvSpPr>
          <p:spPr>
            <a:xfrm rot="14213535">
              <a:off x="4823196" y="4748198"/>
              <a:ext cx="109728" cy="35661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341CD55E-2DFD-DAC8-402F-9D5BDDF28FC3}"/>
                </a:ext>
              </a:extLst>
            </p:cNvPr>
            <p:cNvSpPr/>
            <p:nvPr/>
          </p:nvSpPr>
          <p:spPr>
            <a:xfrm rot="5400000">
              <a:off x="7974089" y="4218830"/>
              <a:ext cx="109728" cy="35661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EE092BEC-3A86-E6F7-8A8F-931C2655DB88}"/>
                </a:ext>
              </a:extLst>
            </p:cNvPr>
            <p:cNvSpPr/>
            <p:nvPr/>
          </p:nvSpPr>
          <p:spPr>
            <a:xfrm rot="5400000">
              <a:off x="4701127" y="3478905"/>
              <a:ext cx="109728" cy="35661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30D264A4-61EA-08C9-8415-264CFEACE171}"/>
                </a:ext>
              </a:extLst>
            </p:cNvPr>
            <p:cNvSpPr/>
            <p:nvPr/>
          </p:nvSpPr>
          <p:spPr>
            <a:xfrm rot="2697385">
              <a:off x="7530329" y="2518652"/>
              <a:ext cx="109728" cy="35661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37266EE5-C6B6-E5D4-9CFC-C83A683C9767}"/>
                </a:ext>
              </a:extLst>
            </p:cNvPr>
            <p:cNvSpPr/>
            <p:nvPr/>
          </p:nvSpPr>
          <p:spPr>
            <a:xfrm rot="3223949">
              <a:off x="4924885" y="4898219"/>
              <a:ext cx="109728" cy="35661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28" name="内容占位符 5">
            <a:extLst>
              <a:ext uri="{FF2B5EF4-FFF2-40B4-BE49-F238E27FC236}">
                <a16:creationId xmlns:a16="http://schemas.microsoft.com/office/drawing/2014/main" id="{D12457FA-004B-27DD-32A7-7CAEEF1C5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224" y="1790700"/>
            <a:ext cx="3939699" cy="4911852"/>
          </a:xfrm>
        </p:spPr>
        <p:txBody>
          <a:bodyPr/>
          <a:lstStyle/>
          <a:p>
            <a:r>
              <a:rPr lang="en-US" altLang="zh-CN" dirty="0"/>
              <a:t>    </a:t>
            </a:r>
            <a:r>
              <a:rPr lang="en-US" altLang="zh-CN" sz="2000" dirty="0"/>
              <a:t>for H </a:t>
            </a:r>
            <a:r>
              <a:rPr lang="en-US" altLang="zh-CN" sz="2000" dirty="0" err="1"/>
              <a:t>betatron</a:t>
            </a:r>
            <a:r>
              <a:rPr lang="en-US" altLang="zh-CN" sz="2000" dirty="0"/>
              <a:t> collimator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     for momentum collimator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     for vertical collimator</a:t>
            </a:r>
          </a:p>
          <a:p>
            <a:endParaRPr lang="en-US" altLang="zh-CN" sz="2000" dirty="0"/>
          </a:p>
          <a:p>
            <a:endParaRPr lang="zh-CN" altLang="en-US" sz="2000" dirty="0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BE33CAD6-4849-5B0C-DD0A-1C6837D1757C}"/>
              </a:ext>
            </a:extLst>
          </p:cNvPr>
          <p:cNvSpPr/>
          <p:nvPr/>
        </p:nvSpPr>
        <p:spPr>
          <a:xfrm>
            <a:off x="1768983" y="1849374"/>
            <a:ext cx="109728" cy="35661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D3D6F2C1-3809-1B34-B663-496994C356DE}"/>
              </a:ext>
            </a:extLst>
          </p:cNvPr>
          <p:cNvSpPr/>
          <p:nvPr/>
        </p:nvSpPr>
        <p:spPr>
          <a:xfrm rot="10800000">
            <a:off x="1781784" y="3090737"/>
            <a:ext cx="109728" cy="3566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D1048582-9B01-0D49-0FDF-89D7965D8DAD}"/>
              </a:ext>
            </a:extLst>
          </p:cNvPr>
          <p:cNvSpPr/>
          <p:nvPr/>
        </p:nvSpPr>
        <p:spPr>
          <a:xfrm rot="10800000">
            <a:off x="1805062" y="4285544"/>
            <a:ext cx="109728" cy="35661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" name="标题 1">
            <a:extLst>
              <a:ext uri="{FF2B5EF4-FFF2-40B4-BE49-F238E27FC236}">
                <a16:creationId xmlns:a16="http://schemas.microsoft.com/office/drawing/2014/main" id="{CA836BEC-4C76-4D85-86F0-1AA6273E2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027" y="324803"/>
            <a:ext cx="11026065" cy="561474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Machine protection collimators</a:t>
            </a:r>
            <a:r>
              <a:rPr lang="zh-CN" altLang="en-US" dirty="0"/>
              <a:t>：</a:t>
            </a:r>
            <a:r>
              <a:rPr lang="en-US" altLang="zh-CN" dirty="0"/>
              <a:t> aperture radius 3mm </a:t>
            </a:r>
            <a:endParaRPr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7BFE2B4-B4D4-4FA9-B2DD-EA664205950D}"/>
              </a:ext>
            </a:extLst>
          </p:cNvPr>
          <p:cNvSpPr txBox="1"/>
          <p:nvPr/>
        </p:nvSpPr>
        <p:spPr>
          <a:xfrm>
            <a:off x="299466" y="1125186"/>
            <a:ext cx="6871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0" dirty="0">
                <a:solidFill>
                  <a:srgbClr val="333333"/>
                </a:solidFill>
                <a:effectLst/>
                <a:latin typeface="+mj-lt"/>
              </a:rPr>
              <a:t>4 horizontal </a:t>
            </a:r>
            <a:r>
              <a:rPr lang="en-US" altLang="zh-CN" b="1" i="0" dirty="0" err="1">
                <a:solidFill>
                  <a:srgbClr val="333333"/>
                </a:solidFill>
                <a:effectLst/>
                <a:latin typeface="+mj-lt"/>
              </a:rPr>
              <a:t>betatron</a:t>
            </a:r>
            <a:r>
              <a:rPr lang="en-US" altLang="zh-CN" b="1" i="0" dirty="0">
                <a:solidFill>
                  <a:srgbClr val="333333"/>
                </a:solidFill>
                <a:effectLst/>
                <a:latin typeface="+mj-lt"/>
              </a:rPr>
              <a:t> collimators, installed in the straight sections, are used to block particles with large horizontal </a:t>
            </a:r>
            <a:r>
              <a:rPr lang="en-US" altLang="zh-CN" b="1" i="0" dirty="0" err="1">
                <a:solidFill>
                  <a:srgbClr val="333333"/>
                </a:solidFill>
                <a:effectLst/>
                <a:latin typeface="+mj-lt"/>
              </a:rPr>
              <a:t>betatron</a:t>
            </a:r>
            <a:r>
              <a:rPr lang="en-US" altLang="zh-CN" b="1" i="0" dirty="0">
                <a:solidFill>
                  <a:srgbClr val="333333"/>
                </a:solidFill>
                <a:effectLst/>
                <a:latin typeface="+mj-lt"/>
              </a:rPr>
              <a:t> oscillations</a:t>
            </a:r>
            <a:endParaRPr lang="zh-CN" altLang="en-US" b="1" dirty="0">
              <a:latin typeface="+mj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7978178-9E60-4399-9E0E-A4CA15C6A9EC}"/>
              </a:ext>
            </a:extLst>
          </p:cNvPr>
          <p:cNvSpPr txBox="1"/>
          <p:nvPr/>
        </p:nvSpPr>
        <p:spPr>
          <a:xfrm>
            <a:off x="344329" y="2323503"/>
            <a:ext cx="6871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333333"/>
                </a:solidFill>
                <a:latin typeface="+mj-lt"/>
              </a:rPr>
              <a:t>4 momentum collimators, installed in the arc sections, are used to block particles with large momentum deviations</a:t>
            </a:r>
            <a:endParaRPr lang="zh-CN" altLang="en-US" b="1" dirty="0">
              <a:solidFill>
                <a:srgbClr val="333333"/>
              </a:solidFill>
              <a:latin typeface="+mj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7C9216DE-EA0F-4B0A-B442-9792FA9B0E42}"/>
              </a:ext>
            </a:extLst>
          </p:cNvPr>
          <p:cNvSpPr txBox="1"/>
          <p:nvPr/>
        </p:nvSpPr>
        <p:spPr>
          <a:xfrm>
            <a:off x="344329" y="3558675"/>
            <a:ext cx="6871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0" dirty="0">
                <a:solidFill>
                  <a:srgbClr val="333333"/>
                </a:solidFill>
                <a:effectLst/>
                <a:latin typeface="+mj-lt"/>
              </a:rPr>
              <a:t>4 vertical </a:t>
            </a:r>
            <a:r>
              <a:rPr lang="en-US" altLang="zh-CN" b="1" i="0" dirty="0" err="1">
                <a:solidFill>
                  <a:srgbClr val="333333"/>
                </a:solidFill>
                <a:effectLst/>
                <a:latin typeface="+mj-lt"/>
              </a:rPr>
              <a:t>betatron</a:t>
            </a:r>
            <a:r>
              <a:rPr lang="en-US" altLang="zh-CN" b="1" i="0" dirty="0">
                <a:solidFill>
                  <a:srgbClr val="333333"/>
                </a:solidFill>
                <a:effectLst/>
                <a:latin typeface="+mj-lt"/>
              </a:rPr>
              <a:t> collimators, installed in the straight sections, are used to block particles with large vertical </a:t>
            </a:r>
            <a:r>
              <a:rPr lang="en-US" altLang="zh-CN" b="1" i="0" dirty="0" err="1">
                <a:solidFill>
                  <a:srgbClr val="333333"/>
                </a:solidFill>
                <a:effectLst/>
                <a:latin typeface="+mj-lt"/>
              </a:rPr>
              <a:t>betatron</a:t>
            </a:r>
            <a:r>
              <a:rPr lang="en-US" altLang="zh-CN" b="1" i="0" dirty="0">
                <a:solidFill>
                  <a:srgbClr val="333333"/>
                </a:solidFill>
                <a:effectLst/>
                <a:latin typeface="+mj-lt"/>
              </a:rPr>
              <a:t> oscillations</a:t>
            </a:r>
            <a:endParaRPr lang="zh-CN" altLang="en-US" b="1" dirty="0">
              <a:latin typeface="+mj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E0E0B46D-064C-4881-A7FB-CBB327E6BDAC}"/>
              </a:ext>
            </a:extLst>
          </p:cNvPr>
          <p:cNvSpPr txBox="1"/>
          <p:nvPr/>
        </p:nvSpPr>
        <p:spPr>
          <a:xfrm>
            <a:off x="299466" y="5584264"/>
            <a:ext cx="6871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0" dirty="0">
                <a:solidFill>
                  <a:srgbClr val="333333"/>
                </a:solidFill>
                <a:effectLst/>
                <a:latin typeface="+mj-lt"/>
              </a:rPr>
              <a:t>After discussion with Yi Wei Wang, momentum collimators are moved to one side of an arc section</a:t>
            </a:r>
            <a:r>
              <a:rPr lang="zh-CN" altLang="en-US" b="1" i="0" dirty="0">
                <a:solidFill>
                  <a:srgbClr val="333333"/>
                </a:solidFill>
                <a:effectLst/>
                <a:latin typeface="+mj-lt"/>
              </a:rPr>
              <a:t>。</a:t>
            </a:r>
            <a:endParaRPr lang="zh-CN" altLang="en-US" b="1" dirty="0">
              <a:latin typeface="+mj-lt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73AD7F9-92BD-4B89-BBCF-B2457DF5D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810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C5D47DB3-265E-447B-974F-3CB17AD005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353" y="826243"/>
            <a:ext cx="8058372" cy="2922354"/>
          </a:xfr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88388B1-303A-41EF-9CCE-DBEF8B833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63" y="3843050"/>
            <a:ext cx="8189854" cy="2922353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22D0E0A9-1860-4B9E-8308-F747152D72DB}"/>
              </a:ext>
            </a:extLst>
          </p:cNvPr>
          <p:cNvSpPr txBox="1"/>
          <p:nvPr/>
        </p:nvSpPr>
        <p:spPr>
          <a:xfrm>
            <a:off x="1589103" y="2102754"/>
            <a:ext cx="1091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X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3DF7BC5-89C6-4D78-8039-94F397EE3B94}"/>
              </a:ext>
            </a:extLst>
          </p:cNvPr>
          <p:cNvSpPr txBox="1"/>
          <p:nvPr/>
        </p:nvSpPr>
        <p:spPr>
          <a:xfrm>
            <a:off x="1484051" y="5304226"/>
            <a:ext cx="1091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</a:t>
            </a:r>
            <a:endParaRPr lang="zh-CN" altLang="en-US" dirty="0"/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id="{41069851-FBEA-4B97-9909-43CEB8709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027" y="324803"/>
            <a:ext cx="11026065" cy="561474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Position of collimators in the ring</a:t>
            </a:r>
            <a:endParaRPr lang="zh-CN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7379208-3D4E-4F99-AC38-CBA4DE8F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6CDCE-69F1-46E1-8B9C-319C96043F4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9602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779</Words>
  <Application>Microsoft Office PowerPoint</Application>
  <PresentationFormat>宽屏</PresentationFormat>
  <Paragraphs>274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KaTeX_Main</vt:lpstr>
      <vt:lpstr>KaTeX_Math</vt:lpstr>
      <vt:lpstr>PingFang SC</vt:lpstr>
      <vt:lpstr>等线</vt:lpstr>
      <vt:lpstr>等线 Light</vt:lpstr>
      <vt:lpstr>Arial</vt:lpstr>
      <vt:lpstr>Calibri</vt:lpstr>
      <vt:lpstr>Office 主题​​</vt:lpstr>
      <vt:lpstr>CEPC collimator design</vt:lpstr>
      <vt:lpstr>1. Introduction</vt:lpstr>
      <vt:lpstr>PowerPoint 演示文稿</vt:lpstr>
      <vt:lpstr>PowerPoint 演示文稿</vt:lpstr>
      <vt:lpstr>2. Collimators arrangement</vt:lpstr>
      <vt:lpstr>After some simulation and optimization</vt:lpstr>
      <vt:lpstr>MDI collimators with aperture radius 3mm or 4mm</vt:lpstr>
      <vt:lpstr>Machine protection collimators： aperture radius 3mm </vt:lpstr>
      <vt:lpstr>Position of collimators in the ring</vt:lpstr>
      <vt:lpstr>3. Simulation results</vt:lpstr>
      <vt:lpstr>3. Simulation results</vt:lpstr>
      <vt:lpstr>3. Simulation results</vt:lpstr>
      <vt:lpstr>3. Simulation results</vt:lpstr>
      <vt:lpstr>3. Simulation results</vt:lpstr>
      <vt:lpstr>3. Simulation results</vt:lpstr>
      <vt:lpstr>4. Work 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collimator design</dc:title>
  <dc:creator>hasee</dc:creator>
  <cp:lastModifiedBy>hasee</cp:lastModifiedBy>
  <cp:revision>52</cp:revision>
  <dcterms:created xsi:type="dcterms:W3CDTF">2025-03-20T21:52:12Z</dcterms:created>
  <dcterms:modified xsi:type="dcterms:W3CDTF">2025-03-21T02:54:46Z</dcterms:modified>
</cp:coreProperties>
</file>