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146448133" r:id="rId2"/>
    <p:sldId id="1772" r:id="rId3"/>
    <p:sldId id="4456" r:id="rId4"/>
    <p:sldId id="2146448138" r:id="rId5"/>
    <p:sldId id="2039377952" r:id="rId6"/>
    <p:sldId id="4457" r:id="rId7"/>
    <p:sldId id="4510" r:id="rId8"/>
    <p:sldId id="2146448141" r:id="rId9"/>
    <p:sldId id="2146448153" r:id="rId10"/>
    <p:sldId id="2039377779" r:id="rId11"/>
    <p:sldId id="2146448143" r:id="rId12"/>
    <p:sldId id="2146448148" r:id="rId13"/>
    <p:sldId id="2039378076" r:id="rId14"/>
    <p:sldId id="2146448142" r:id="rId15"/>
    <p:sldId id="2039377997" r:id="rId16"/>
    <p:sldId id="2039378090" r:id="rId17"/>
    <p:sldId id="2146448127" r:id="rId18"/>
    <p:sldId id="2146448147" r:id="rId19"/>
    <p:sldId id="2146448145" r:id="rId20"/>
    <p:sldId id="2146448146" r:id="rId21"/>
    <p:sldId id="2039378074" r:id="rId22"/>
    <p:sldId id="2039378054" r:id="rId23"/>
    <p:sldId id="2146448149" r:id="rId24"/>
    <p:sldId id="2146448151" r:id="rId25"/>
    <p:sldId id="2146448150" r:id="rId26"/>
    <p:sldId id="2039378017" r:id="rId27"/>
    <p:sldId id="2146448140" r:id="rId28"/>
    <p:sldId id="2146448139" r:id="rId29"/>
    <p:sldId id="2146448152" r:id="rId30"/>
    <p:sldId id="2146448132" r:id="rId31"/>
    <p:sldId id="2146448048" r:id="rId32"/>
    <p:sldId id="2146448154" r:id="rId33"/>
    <p:sldId id="1768" r:id="rId34"/>
    <p:sldId id="2146448137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3DE"/>
    <a:srgbClr val="F58034"/>
    <a:srgbClr val="1F77B4"/>
    <a:srgbClr val="4472C4"/>
    <a:srgbClr val="ED7D31"/>
    <a:srgbClr val="F4A184"/>
    <a:srgbClr val="FFCE39"/>
    <a:srgbClr val="F1985C"/>
    <a:srgbClr val="82B1DC"/>
    <a:srgbClr val="FC0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8" autoAdjust="0"/>
    <p:restoredTop sz="82698" autoAdjust="0"/>
  </p:normalViewPr>
  <p:slideViewPr>
    <p:cSldViewPr snapToGrid="0" snapToObjects="1">
      <p:cViewPr varScale="1">
        <p:scale>
          <a:sx n="90" d="100"/>
          <a:sy n="90" d="100"/>
        </p:scale>
        <p:origin x="78" y="15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508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 Zhengde" userId="5348d236f6e258eb" providerId="LiveId" clId="{FBE1CEF7-C1F6-4424-A8C0-77C4D9CDE9A3}"/>
    <pc:docChg chg="undo custSel addSld delSld">
      <pc:chgData name="Zhang Zhengde" userId="5348d236f6e258eb" providerId="LiveId" clId="{FBE1CEF7-C1F6-4424-A8C0-77C4D9CDE9A3}" dt="2025-03-06T00:54:30.011" v="24" actId="47"/>
      <pc:docMkLst>
        <pc:docMk/>
      </pc:docMkLst>
      <pc:sldChg chg="del">
        <pc:chgData name="Zhang Zhengde" userId="5348d236f6e258eb" providerId="LiveId" clId="{FBE1CEF7-C1F6-4424-A8C0-77C4D9CDE9A3}" dt="2025-03-06T00:54:22.820" v="2" actId="47"/>
        <pc:sldMkLst>
          <pc:docMk/>
          <pc:sldMk cId="2756037850" sldId="4479"/>
        </pc:sldMkLst>
      </pc:sldChg>
      <pc:sldChg chg="del">
        <pc:chgData name="Zhang Zhengde" userId="5348d236f6e258eb" providerId="LiveId" clId="{FBE1CEF7-C1F6-4424-A8C0-77C4D9CDE9A3}" dt="2025-03-06T00:54:23.706" v="8" actId="47"/>
        <pc:sldMkLst>
          <pc:docMk/>
          <pc:sldMk cId="3485973357" sldId="2039377897"/>
        </pc:sldMkLst>
      </pc:sldChg>
      <pc:sldChg chg="del">
        <pc:chgData name="Zhang Zhengde" userId="5348d236f6e258eb" providerId="LiveId" clId="{FBE1CEF7-C1F6-4424-A8C0-77C4D9CDE9A3}" dt="2025-03-06T00:54:24.388" v="13" actId="47"/>
        <pc:sldMkLst>
          <pc:docMk/>
          <pc:sldMk cId="3632983545" sldId="2039377902"/>
        </pc:sldMkLst>
      </pc:sldChg>
      <pc:sldChg chg="del">
        <pc:chgData name="Zhang Zhengde" userId="5348d236f6e258eb" providerId="LiveId" clId="{FBE1CEF7-C1F6-4424-A8C0-77C4D9CDE9A3}" dt="2025-03-06T00:54:23.939" v="10" actId="47"/>
        <pc:sldMkLst>
          <pc:docMk/>
          <pc:sldMk cId="1783584991" sldId="2039377908"/>
        </pc:sldMkLst>
      </pc:sldChg>
      <pc:sldChg chg="del">
        <pc:chgData name="Zhang Zhengde" userId="5348d236f6e258eb" providerId="LiveId" clId="{FBE1CEF7-C1F6-4424-A8C0-77C4D9CDE9A3}" dt="2025-03-06T00:54:25.851" v="21" actId="47"/>
        <pc:sldMkLst>
          <pc:docMk/>
          <pc:sldMk cId="68296640" sldId="2039377910"/>
        </pc:sldMkLst>
      </pc:sldChg>
      <pc:sldChg chg="del">
        <pc:chgData name="Zhang Zhengde" userId="5348d236f6e258eb" providerId="LiveId" clId="{FBE1CEF7-C1F6-4424-A8C0-77C4D9CDE9A3}" dt="2025-03-06T00:54:23.354" v="5" actId="47"/>
        <pc:sldMkLst>
          <pc:docMk/>
          <pc:sldMk cId="3376276840" sldId="2039377915"/>
        </pc:sldMkLst>
      </pc:sldChg>
      <pc:sldChg chg="del">
        <pc:chgData name="Zhang Zhengde" userId="5348d236f6e258eb" providerId="LiveId" clId="{FBE1CEF7-C1F6-4424-A8C0-77C4D9CDE9A3}" dt="2025-03-06T00:54:23.172" v="4" actId="47"/>
        <pc:sldMkLst>
          <pc:docMk/>
          <pc:sldMk cId="2045199382" sldId="2039377916"/>
        </pc:sldMkLst>
      </pc:sldChg>
      <pc:sldChg chg="del">
        <pc:chgData name="Zhang Zhengde" userId="5348d236f6e258eb" providerId="LiveId" clId="{FBE1CEF7-C1F6-4424-A8C0-77C4D9CDE9A3}" dt="2025-03-06T00:54:23.637" v="7" actId="47"/>
        <pc:sldMkLst>
          <pc:docMk/>
          <pc:sldMk cId="3860033773" sldId="2039377917"/>
        </pc:sldMkLst>
      </pc:sldChg>
      <pc:sldChg chg="del">
        <pc:chgData name="Zhang Zhengde" userId="5348d236f6e258eb" providerId="LiveId" clId="{FBE1CEF7-C1F6-4424-A8C0-77C4D9CDE9A3}" dt="2025-03-06T00:54:23.452" v="6" actId="47"/>
        <pc:sldMkLst>
          <pc:docMk/>
          <pc:sldMk cId="410811967" sldId="2039377918"/>
        </pc:sldMkLst>
      </pc:sldChg>
      <pc:sldChg chg="del">
        <pc:chgData name="Zhang Zhengde" userId="5348d236f6e258eb" providerId="LiveId" clId="{FBE1CEF7-C1F6-4424-A8C0-77C4D9CDE9A3}" dt="2025-03-06T00:54:23.053" v="3" actId="47"/>
        <pc:sldMkLst>
          <pc:docMk/>
          <pc:sldMk cId="2204768550" sldId="2039377919"/>
        </pc:sldMkLst>
      </pc:sldChg>
      <pc:sldChg chg="del">
        <pc:chgData name="Zhang Zhengde" userId="5348d236f6e258eb" providerId="LiveId" clId="{FBE1CEF7-C1F6-4424-A8C0-77C4D9CDE9A3}" dt="2025-03-06T00:54:22.542" v="0" actId="47"/>
        <pc:sldMkLst>
          <pc:docMk/>
          <pc:sldMk cId="2097808900" sldId="2039377920"/>
        </pc:sldMkLst>
      </pc:sldChg>
      <pc:sldChg chg="del">
        <pc:chgData name="Zhang Zhengde" userId="5348d236f6e258eb" providerId="LiveId" clId="{FBE1CEF7-C1F6-4424-A8C0-77C4D9CDE9A3}" dt="2025-03-06T00:54:24.837" v="16" actId="47"/>
        <pc:sldMkLst>
          <pc:docMk/>
          <pc:sldMk cId="1446105899" sldId="2039377924"/>
        </pc:sldMkLst>
      </pc:sldChg>
      <pc:sldChg chg="del">
        <pc:chgData name="Zhang Zhengde" userId="5348d236f6e258eb" providerId="LiveId" clId="{FBE1CEF7-C1F6-4424-A8C0-77C4D9CDE9A3}" dt="2025-03-06T00:54:24.688" v="15" actId="47"/>
        <pc:sldMkLst>
          <pc:docMk/>
          <pc:sldMk cId="2092088830" sldId="2039377925"/>
        </pc:sldMkLst>
      </pc:sldChg>
      <pc:sldChg chg="del">
        <pc:chgData name="Zhang Zhengde" userId="5348d236f6e258eb" providerId="LiveId" clId="{FBE1CEF7-C1F6-4424-A8C0-77C4D9CDE9A3}" dt="2025-03-06T00:54:24.502" v="14" actId="47"/>
        <pc:sldMkLst>
          <pc:docMk/>
          <pc:sldMk cId="1820807112" sldId="2039377926"/>
        </pc:sldMkLst>
      </pc:sldChg>
      <pc:sldChg chg="del">
        <pc:chgData name="Zhang Zhengde" userId="5348d236f6e258eb" providerId="LiveId" clId="{FBE1CEF7-C1F6-4424-A8C0-77C4D9CDE9A3}" dt="2025-03-06T00:54:24.255" v="12" actId="47"/>
        <pc:sldMkLst>
          <pc:docMk/>
          <pc:sldMk cId="1987175741" sldId="2039377927"/>
        </pc:sldMkLst>
      </pc:sldChg>
      <pc:sldChg chg="del">
        <pc:chgData name="Zhang Zhengde" userId="5348d236f6e258eb" providerId="LiveId" clId="{FBE1CEF7-C1F6-4424-A8C0-77C4D9CDE9A3}" dt="2025-03-06T00:54:23.835" v="9" actId="47"/>
        <pc:sldMkLst>
          <pc:docMk/>
          <pc:sldMk cId="3311845458" sldId="2039377928"/>
        </pc:sldMkLst>
      </pc:sldChg>
      <pc:sldChg chg="del">
        <pc:chgData name="Zhang Zhengde" userId="5348d236f6e258eb" providerId="LiveId" clId="{FBE1CEF7-C1F6-4424-A8C0-77C4D9CDE9A3}" dt="2025-03-06T00:54:24.105" v="11" actId="47"/>
        <pc:sldMkLst>
          <pc:docMk/>
          <pc:sldMk cId="865732639" sldId="2039377929"/>
        </pc:sldMkLst>
      </pc:sldChg>
      <pc:sldChg chg="del">
        <pc:chgData name="Zhang Zhengde" userId="5348d236f6e258eb" providerId="LiveId" clId="{FBE1CEF7-C1F6-4424-A8C0-77C4D9CDE9A3}" dt="2025-03-06T00:54:25.202" v="17" actId="47"/>
        <pc:sldMkLst>
          <pc:docMk/>
          <pc:sldMk cId="143492595" sldId="2146448116"/>
        </pc:sldMkLst>
      </pc:sldChg>
      <pc:sldChg chg="del">
        <pc:chgData name="Zhang Zhengde" userId="5348d236f6e258eb" providerId="LiveId" clId="{FBE1CEF7-C1F6-4424-A8C0-77C4D9CDE9A3}" dt="2025-03-06T00:54:25.717" v="20" actId="47"/>
        <pc:sldMkLst>
          <pc:docMk/>
          <pc:sldMk cId="1186000008" sldId="2146448119"/>
        </pc:sldMkLst>
      </pc:sldChg>
      <pc:sldChg chg="del">
        <pc:chgData name="Zhang Zhengde" userId="5348d236f6e258eb" providerId="LiveId" clId="{FBE1CEF7-C1F6-4424-A8C0-77C4D9CDE9A3}" dt="2025-03-06T00:54:22.679" v="1" actId="47"/>
        <pc:sldMkLst>
          <pc:docMk/>
          <pc:sldMk cId="1630063237" sldId="2146448122"/>
        </pc:sldMkLst>
      </pc:sldChg>
      <pc:sldChg chg="del">
        <pc:chgData name="Zhang Zhengde" userId="5348d236f6e258eb" providerId="LiveId" clId="{FBE1CEF7-C1F6-4424-A8C0-77C4D9CDE9A3}" dt="2025-03-06T00:54:25.606" v="19" actId="47"/>
        <pc:sldMkLst>
          <pc:docMk/>
          <pc:sldMk cId="2423554549" sldId="2146448130"/>
        </pc:sldMkLst>
      </pc:sldChg>
      <pc:sldChg chg="del">
        <pc:chgData name="Zhang Zhengde" userId="5348d236f6e258eb" providerId="LiveId" clId="{FBE1CEF7-C1F6-4424-A8C0-77C4D9CDE9A3}" dt="2025-03-06T00:54:25.584" v="18" actId="47"/>
        <pc:sldMkLst>
          <pc:docMk/>
          <pc:sldMk cId="1696608788" sldId="2146448131"/>
        </pc:sldMkLst>
      </pc:sldChg>
      <pc:sldChg chg="del">
        <pc:chgData name="Zhang Zhengde" userId="5348d236f6e258eb" providerId="LiveId" clId="{FBE1CEF7-C1F6-4424-A8C0-77C4D9CDE9A3}" dt="2025-03-06T00:54:30.011" v="24" actId="47"/>
        <pc:sldMkLst>
          <pc:docMk/>
          <pc:sldMk cId="2335325613" sldId="2146448134"/>
        </pc:sldMkLst>
      </pc:sldChg>
      <pc:sldChg chg="add del">
        <pc:chgData name="Zhang Zhengde" userId="5348d236f6e258eb" providerId="LiveId" clId="{FBE1CEF7-C1F6-4424-A8C0-77C4D9CDE9A3}" dt="2025-03-06T00:54:28.913" v="23" actId="47"/>
        <pc:sldMkLst>
          <pc:docMk/>
          <pc:sldMk cId="27924552" sldId="21464481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68AFB6-B66B-69FF-B6A3-47CFC204EA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83B4C5-BF0B-ADC7-9EBD-3CCBAFA8A1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C996B-4679-4BF2-8E12-FB74ABDDCA8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2EEE81-E105-6475-DB0B-D66B06522A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C9ED71-8A9F-B511-75C2-23306AC3DB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EF453-8871-4AB5-B239-45C98CE1DF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41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4FC95-5870-7B48-A299-40F578AD21C8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61C2-44BF-C44C-81EE-E4BFADE101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64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782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C4469-1148-A3C8-CAA1-8D32E315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8F7558-F12A-ACD9-A1B9-9C042BD4C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067FFB-9D06-0EE0-9BD4-DDB7B4F02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基于通用大模型，利用高能物理海量数据和体系化分析技术的优势，打造“赛博士”（</a:t>
            </a:r>
            <a: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Sai</a:t>
            </a: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）科研智能体，近期目标为实现科研助理能力，在专家指导下高度智能化地完成从文献调研、研究选题、数据处理、物理分析、到结果解释、文章撰写的各项任务，将科研人员从创新要求较低的例行研究工作中解放出来，提升科研产出能力；中长期目标为实现虚拟科学家，能掌握物理基本规律、从数据中发现规律、自主选题并完成研究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我相信，这套系统的研发成功会让高能物理科学研究事半功倍。甚至研究模式会有翻天覆地的变化。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ACB6B0-C994-5D7E-2370-CAFF029B7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339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1E97A-FBE0-6BDE-52D5-63BEA365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FC5F748-B02D-97AC-D5C4-3218F5522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FBD6BD-165E-DB40-A3B1-69191D768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基于通用大模型，利用高能物理海量数据和体系化分析技术的优势，打造“赛博士”（</a:t>
            </a:r>
            <a: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Sai</a:t>
            </a: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）科研智能体，近期目标为实现科研助理能力，在专家指导下高度智能化地完成从文献调研、研究选题、数据处理、物理分析、到结果解释、文章撰写的各项任务，将科研人员从创新要求较低的例行研究工作中解放出来，提升科研产出能力；中长期目标为实现虚拟科学家，能掌握物理基本规律、从数据中发现规律、自主选题并完成研究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我相信，这套系统的研发成功会让高能物理科学研究事半功倍。甚至研究模式会有翻天覆地的变化。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28454F-55D1-C603-3EF2-995ABB6DF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6102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5959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D6772-1B95-DEA3-E7F3-1306B80C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CF2159-38D8-35A5-9784-ED863C0C5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6F2907-34E0-CAEC-DF5D-9939A1810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基于通用大模型，利用高能物理海量数据和体系化分析技术的优势，打造“赛博士”（</a:t>
            </a:r>
            <a: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Sai</a:t>
            </a: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）科研智能体，近期目标为实现科研助理能力，在专家指导下高度智能化地完成从文献调研、研究选题、数据处理、物理分析、到结果解释、文章撰写的各项任务，将科研人员从创新要求较低的例行研究工作中解放出来，提升科研产出能力；中长期目标为实现虚拟科学家，能掌握物理基本规律、从数据中发现规律、自主选题并完成研究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我相信，这套系统的研发成功会让高能物理科学研究事半功倍。甚至研究模式会有翻天覆地的变化。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FA3EEB-F48D-B1D6-0456-41FAE44D9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1103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Zc(3900)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年在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采集的数据中发现的一个新的共振结构，是科学家长期寻找的一种奇特态粒子。在美国公布的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年物理学领域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项重要成果中，“发现四夸克物质”位列榜首。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入选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年度“中国科学十大进展”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入选中国科学院“十二五”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项重大科技成果及标志性进展。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基本思路：以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物理分析为抓手，将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当做学生，以寻找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Zc(3900)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为目标，利用其上下文学习和思维链能力，使其通过编写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C++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代码，与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BOSS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等科学计算软件交互，进行物理分析，不断迭代，看是否能重新发现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Zc(3900)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在此过程中总结出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科学家需要具备的能力，分析现有技术，给出技术路线，对于现阶段难以实现的，列出困难和挑战，确定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的能力边界，给出综合的可行性评估。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借助蒙卡模拟估计探测效率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5012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Zc(3900)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年在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采集的数据中发现的一个新的共振结构，是科学家长期寻找的一种奇特态粒子。在美国公布的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年物理学领域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项重要成果中，“发现四夸克物质”位列榜首。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入选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年度“中国科学十大进展”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入选中国科学院“十二五”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项重大科技成果及标志性进展。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基本思路：以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物理分析为抓手，将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当做学生，以寻找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Zc(3900)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为目标，利用其上下文学习和思维链能力，使其通过编写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C++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代码，与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BOSS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等科学计算软件交互，进行物理分析，不断迭代，看是否能重新发现</a:t>
            </a:r>
            <a:r>
              <a:rPr lang="en-US" altLang="zh-CN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Zc(3900)</a:t>
            </a:r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在此过程中总结出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科学家需要具备的能力，分析现有技术，给出技术路线，对于现阶段难以实现的，列出困难和挑战，确定</a:t>
            </a:r>
            <a:r>
              <a:rPr lang="en-US" altLang="zh-CN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的能力边界，给出综合的可行性评估。</a:t>
            </a:r>
            <a:endParaRPr lang="en-US" altLang="zh-CN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借助蒙卡模拟估计探测效率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1126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/>
              <a:t>模糊任务：进行</a:t>
            </a:r>
            <a:r>
              <a:rPr lang="sq-AL" altLang="zh-CN" sz="1200"/>
              <a:t>psi(2S) -&gt; pi0 pi0 [J/psi</a:t>
            </a:r>
            <a:r>
              <a:rPr lang="en-US" altLang="zh-CN" sz="1200"/>
              <a:t> </a:t>
            </a:r>
            <a:r>
              <a:rPr lang="sq-AL" altLang="zh-CN" sz="1200"/>
              <a:t>-&gt; e+ e-</a:t>
            </a:r>
            <a:r>
              <a:rPr lang="en-US" altLang="zh-CN" sz="1200"/>
              <a:t>]</a:t>
            </a:r>
            <a:r>
              <a:rPr lang="zh-CN" altLang="en-US" sz="1200"/>
              <a:t>衰变过程的分析。</a:t>
            </a:r>
            <a:endParaRPr lang="en-US" altLang="zh-CN" sz="1200"/>
          </a:p>
          <a:p>
            <a:endParaRPr lang="en-US" altLang="zh-CN" sz="1200"/>
          </a:p>
          <a:p>
            <a:r>
              <a:rPr lang="sq-AL" altLang="zh-CN" sz="1200"/>
              <a:t>query_text = """1. </a:t>
            </a:r>
            <a:r>
              <a:rPr lang="zh-CN" altLang="en-US" sz="1200"/>
              <a:t>产生 </a:t>
            </a:r>
            <a:r>
              <a:rPr lang="en-US" altLang="zh-CN" sz="1200"/>
              <a:t>'</a:t>
            </a:r>
            <a:r>
              <a:rPr lang="sq-AL" altLang="zh-CN" sz="1200"/>
              <a:t>psi(2S) -&gt; pi0 pi0 [J/psi -&gt; e+ e-]' </a:t>
            </a:r>
            <a:r>
              <a:rPr lang="zh-CN" altLang="en-US" sz="1200"/>
              <a:t>衰变过程的 </a:t>
            </a:r>
            <a:r>
              <a:rPr lang="sq-AL" altLang="zh-CN" sz="1200"/>
              <a:t>BESIII JobOption </a:t>
            </a:r>
            <a:r>
              <a:rPr lang="zh-CN" altLang="en-US" sz="1200"/>
              <a:t>变量卡片</a:t>
            </a:r>
            <a:r>
              <a:rPr lang="sq-AL" altLang="zh-CN" sz="1200"/>
              <a:t>JSON </a:t>
            </a:r>
            <a:r>
              <a:rPr lang="zh-CN" altLang="en-US" sz="1200"/>
              <a:t>文件。要求产生能量是</a:t>
            </a:r>
            <a:r>
              <a:rPr lang="en-US" altLang="zh-CN" sz="1200"/>
              <a:t>3.686 </a:t>
            </a:r>
            <a:r>
              <a:rPr lang="sq-AL" altLang="zh-CN" sz="1200"/>
              <a:t>GeV, </a:t>
            </a:r>
            <a:r>
              <a:rPr lang="zh-CN" altLang="en-US" sz="1200"/>
              <a:t>能散是</a:t>
            </a:r>
            <a:r>
              <a:rPr lang="en-US" altLang="zh-CN" sz="1200"/>
              <a:t>0.0011 </a:t>
            </a:r>
            <a:r>
              <a:rPr lang="sq-AL" altLang="zh-CN" sz="1200"/>
              <a:t>GeV, </a:t>
            </a:r>
            <a:r>
              <a:rPr lang="zh-CN" altLang="en-US" sz="1200"/>
              <a:t>产生</a:t>
            </a:r>
            <a:r>
              <a:rPr lang="en-US" altLang="zh-CN" sz="1200"/>
              <a:t>100</a:t>
            </a:r>
            <a:r>
              <a:rPr lang="zh-CN" altLang="en-US" sz="1200"/>
              <a:t>个事例。</a:t>
            </a:r>
            <a:r>
              <a:rPr lang="en-US" altLang="zh-CN" sz="1200"/>
              <a:t>"2. </a:t>
            </a:r>
            <a:r>
              <a:rPr lang="sq-AL" altLang="zh-CN" sz="1200"/>
              <a:t>read the JSON file and generate the BESIII analysis results."""# query_text = """# </a:t>
            </a:r>
            <a:endParaRPr lang="en-US" altLang="zh-CN" sz="1200"/>
          </a:p>
          <a:p>
            <a:r>
              <a:rPr lang="sq-AL" altLang="zh-CN" sz="1200"/>
              <a:t>1. </a:t>
            </a:r>
            <a:r>
              <a:rPr lang="zh-CN" altLang="en-US" sz="1200"/>
              <a:t>产生 </a:t>
            </a:r>
            <a:r>
              <a:rPr lang="en-US" altLang="zh-CN" sz="1200"/>
              <a:t>'</a:t>
            </a:r>
            <a:r>
              <a:rPr lang="sq-AL" altLang="zh-CN" sz="1200"/>
              <a:t>psi(2S) -&gt; pi0 pi0 [J/psi -&gt; e+ e-]' </a:t>
            </a:r>
            <a:r>
              <a:rPr lang="zh-CN" altLang="en-US" sz="1200"/>
              <a:t>过程的分析算法的</a:t>
            </a:r>
            <a:r>
              <a:rPr lang="sq-AL" altLang="zh-CN" sz="1200"/>
              <a:t>JSON</a:t>
            </a:r>
            <a:r>
              <a:rPr lang="zh-CN" altLang="en-US" sz="1200"/>
              <a:t>文件。要求产生能量是</a:t>
            </a:r>
            <a:r>
              <a:rPr lang="en-US" altLang="zh-CN" sz="1200"/>
              <a:t>3.686 </a:t>
            </a:r>
            <a:r>
              <a:rPr lang="sq-AL" altLang="zh-CN" sz="1200"/>
              <a:t>GeV, </a:t>
            </a:r>
            <a:r>
              <a:rPr lang="zh-CN" altLang="en-US" sz="1200"/>
              <a:t>并且做运动学拟合，不要求加其它任何约束。</a:t>
            </a:r>
            <a:r>
              <a:rPr lang="en-US" altLang="zh-CN" sz="1200"/>
              <a:t>"# 2. </a:t>
            </a:r>
            <a:r>
              <a:rPr lang="sq-AL" altLang="zh-CN" sz="1200"/>
              <a:t>read the JSON file and generate the BESIII analysis results.# """</a:t>
            </a:r>
            <a:endParaRPr lang="zh-CN" altLang="en-US" sz="120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4426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0B816-969B-4980-CF6B-779D0E611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5DF859-21B5-480B-A4E5-06642D60F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5C259E-EE75-F34B-D82F-991A8CC19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基于通用大模型，利用高能物理海量数据和体系化分析技术的优势，打造“赛博士”（</a:t>
            </a:r>
            <a: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Sai</a:t>
            </a: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）科研智能体，近期目标为实现科研助理能力，在专家指导下高度智能化地完成从文献调研、研究选题、数据处理、物理分析、到结果解释、文章撰写的各项任务，将科研人员从创新要求较低的例行研究工作中解放出来，提升科研产出能力；中长期目标为实现虚拟科学家，能掌握物理基本规律、从数据中发现规律、自主选题并完成研究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我相信，这套系统的研发成功会让高能物理科学研究事半功倍。甚至研究模式会有翻天覆地的变化。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7DED74-996D-1899-69FE-353CB4409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9528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4A0CD-AEBB-CC50-A448-BB2A9528E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A760D3-6B71-C8BC-E0BC-22AF9A496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A61221-5423-AFDB-9F84-41DD2C166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基于通用大模型，利用高能物理海量数据和体系化分析技术的优势，打造“赛博士”（</a:t>
            </a:r>
            <a: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Sai</a:t>
            </a: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）科研智能体，近期目标为实现科研助理能力，在专家指导下高度智能化地完成从文献调研、研究选题、数据处理、物理分析、到结果解释、文章撰写的各项任务，将科研人员从创新要求较低的例行研究工作中解放出来，提升科研产出能力；中长期目标为实现虚拟科学家，能掌握物理基本规律、从数据中发现规律、自主选题并完成研究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我相信，这套系统的研发成功会让高能物理科学研究事半功倍。甚至研究模式会有翻天覆地的变化。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078019-A7EC-BE3E-45D8-912B5EBD9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4872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6722-67DB-A50F-4635-5BB5D49C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B08A7D-7BF3-77A5-F25B-E55790146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B6BF2B-FE0F-73CF-F85D-3DF62A176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5CF718-B9C0-C5C7-C62F-75FD7D31B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1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高能物理研究简介（领域知识）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计算中心简介（数据积累、算力能力）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高能物理人工智能平台（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HAI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应用与需求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建设方案设想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总结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8D6E3-9710-A544-BD14-18818D95DD0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265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7562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>
                <a:solidFill>
                  <a:srgbClr val="191919"/>
                </a:solidFill>
                <a:effectLst/>
                <a:latin typeface="PingFang SC"/>
              </a:rPr>
              <a:t>大科学装置是国家为解决重大科技前沿、国家战略需求中的战略性、基础性和前瞻性科技问题，谋求重大突破而投资建设的大型研究设施。</a:t>
            </a:r>
            <a:endParaRPr lang="en-US" altLang="zh-CN" b="0" i="0">
              <a:solidFill>
                <a:srgbClr val="191919"/>
              </a:solidFill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先进光源装置</a:t>
            </a:r>
            <a:r>
              <a:rPr lang="en-US" altLang="zh-CN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+</a:t>
            </a: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海量数据是科学发现的基础</a:t>
            </a:r>
            <a:endParaRPr lang="en-US" altLang="zh-CN" sz="1200" b="0" kern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4021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C1421-2969-4B0B-CC0D-398C1BBDF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DA095F-F06A-8547-5E8B-C3720E35C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63B652-BA89-14B3-7712-1796F243C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>
                <a:solidFill>
                  <a:srgbClr val="191919"/>
                </a:solidFill>
                <a:effectLst/>
                <a:latin typeface="PingFang SC"/>
              </a:rPr>
              <a:t>大科学装置是国家为解决重大科技前沿、国家战略需求中的战略性、基础性和前瞻性科技问题，谋求重大突破而投资建设的大型研究设施。</a:t>
            </a:r>
            <a:endParaRPr lang="en-US" altLang="zh-CN" b="0" i="0">
              <a:solidFill>
                <a:srgbClr val="191919"/>
              </a:solidFill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先进光源装置</a:t>
            </a:r>
            <a:r>
              <a:rPr lang="en-US" altLang="zh-CN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+</a:t>
            </a: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海量数据是科学发现的基础</a:t>
            </a:r>
            <a:endParaRPr lang="en-US" altLang="zh-CN" sz="1200" b="0" kern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9F5C6A-EDBA-D075-0778-C894E316B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5579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01D10-2FE7-B1E6-F3E2-C83079B6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203856-1DE5-2C02-DED2-D91280EF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FECF59-7429-D2DD-249B-6985F6627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>
                <a:solidFill>
                  <a:srgbClr val="191919"/>
                </a:solidFill>
                <a:effectLst/>
                <a:latin typeface="PingFang SC"/>
              </a:rPr>
              <a:t>大科学装置是国家为解决重大科技前沿、国家战略需求中的战略性、基础性和前瞻性科技问题，谋求重大突破而投资建设的大型研究设施。</a:t>
            </a:r>
            <a:endParaRPr lang="en-US" altLang="zh-CN" b="0" i="0">
              <a:solidFill>
                <a:srgbClr val="191919"/>
              </a:solidFill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先进光源装置</a:t>
            </a:r>
            <a:r>
              <a:rPr lang="en-US" altLang="zh-CN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+</a:t>
            </a: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海量数据是科学发现的基础</a:t>
            </a:r>
            <a:endParaRPr lang="en-US" altLang="zh-CN" sz="1200" b="0" kern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B7ED3B-D4BD-E516-09AD-F86375B7E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5706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BDA1A-0E3F-F9D7-FA64-4C9E8265C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97BC8C-E344-B62C-D193-595309659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CE137F7-450C-CFDC-60AA-33143B507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>
                <a:solidFill>
                  <a:srgbClr val="191919"/>
                </a:solidFill>
                <a:effectLst/>
                <a:latin typeface="PingFang SC"/>
              </a:rPr>
              <a:t>大科学装置是国家为解决重大科技前沿、国家战略需求中的战略性、基础性和前瞻性科技问题，谋求重大突破而投资建设的大型研究设施。</a:t>
            </a:r>
            <a:endParaRPr lang="en-US" altLang="zh-CN" b="0" i="0">
              <a:solidFill>
                <a:srgbClr val="191919"/>
              </a:solidFill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先进光源装置</a:t>
            </a:r>
            <a:r>
              <a:rPr lang="en-US" altLang="zh-CN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+</a:t>
            </a:r>
            <a:r>
              <a:rPr lang="zh-CN" altLang="en-US" sz="1200" b="0" kern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海量数据是科学发现的基础</a:t>
            </a:r>
            <a:endParaRPr lang="en-US" altLang="zh-CN" sz="1200" b="0" kern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7622AD-E419-2833-B240-300225B05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7519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推动面向高能物理科学发现的人工智能研究的初步设想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4299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D56D0-7B0B-9EB2-CABA-E3E7B14C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CADCC9-F8D8-7615-E1B3-9C0CC9321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F45160-5D39-E5B1-FA93-100229B55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推动面向高能物理科学发现的人工智能研究的初步设想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19CBCD-1407-0C69-FCA4-14263047E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25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286B6-8C4E-FE1B-1AAE-AF05C4E99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072322-A3A2-932F-8106-D504A38FF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BD39C1-AB6C-AA3E-50C1-B89AE68C8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推动面向高能物理科学发现的人工智能研究的初步设想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030ABA-A8E6-9870-27D8-B6627299D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2422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647C4-2E1C-C5F7-CD36-BEBB3C265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3F2F41-3E13-8921-8BA4-242AD02F5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420A10-AEAF-B505-E571-2DD6AF8CD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发展面向高能物理的</a:t>
            </a:r>
            <a:r>
              <a:rPr lang="en-US" altLang="zh-CN"/>
              <a:t>AI</a:t>
            </a:r>
            <a:r>
              <a:rPr lang="zh-CN" altLang="en-US"/>
              <a:t>，我们认为需要继续坚持软件框架研制和具体</a:t>
            </a:r>
            <a:r>
              <a:rPr lang="en-US" altLang="zh-CN"/>
              <a:t>AI</a:t>
            </a:r>
            <a:r>
              <a:rPr lang="zh-CN" altLang="en-US"/>
              <a:t>应用研发并进的路线，并着手跟进和预先部署通用大模型相关的研究。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整体上，经典科学计算软件、框架、高性能计算还需继续发展，量子计算还应跟进。</a:t>
            </a:r>
            <a:endParaRPr lang="en-US" altLang="zh-CN"/>
          </a:p>
          <a:p>
            <a:r>
              <a:rPr lang="zh-CN" altLang="en-US"/>
              <a:t>而人工智能与高能物理研究的典型的交叉研究</a:t>
            </a:r>
            <a:r>
              <a:rPr lang="en-US" altLang="zh-CN"/>
              <a:t>..</a:t>
            </a:r>
          </a:p>
          <a:p>
            <a:endParaRPr lang="en-US" altLang="zh-CN"/>
          </a:p>
          <a:p>
            <a:r>
              <a:rPr lang="zh-CN" altLang="en-US"/>
              <a:t>两个阶段文本</a:t>
            </a:r>
            <a:r>
              <a:rPr lang="en-US" altLang="zh-CN"/>
              <a:t>+</a:t>
            </a:r>
            <a:r>
              <a:rPr lang="zh-CN" altLang="en-US"/>
              <a:t>通用</a:t>
            </a:r>
            <a:endParaRPr lang="en-US" altLang="zh-CN"/>
          </a:p>
          <a:p>
            <a:r>
              <a:rPr lang="zh-CN" altLang="en-US"/>
              <a:t>需要交叉团队的合作（）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与其他学科相比，我们的特点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BAC3B-CCCE-888B-CFB5-FC0C8D562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3591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EDF7F-BA03-1568-6255-02E8023B5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EC787A-A2C6-BC81-2FB0-C7825C5B0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1CE6E8-8EDA-FE77-0DCE-6F2865D81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16D292-9FFA-10F4-EBD9-D59FFDFC6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565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kumimoji="1" lang="zh-CN" altLang="en-US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海量的数据带来了采集、存储、分析等巨大的挑战，</a:t>
            </a:r>
            <a:endParaRPr kumimoji="1" lang="en-US" altLang="zh-CN" sz="1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zh-CN" altLang="en-US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人工智能为海量科学数据处理的巨大挑战提供革命性的解决方案，包括利用</a:t>
            </a:r>
            <a:r>
              <a:rPr kumimoji="1" lang="en-US" altLang="zh-CN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kumimoji="1" lang="zh-CN" altLang="en-US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高维数据自动降维的能力，把计算复杂度从</a:t>
            </a:r>
            <a:r>
              <a:rPr kumimoji="1" lang="en-US" altLang="zh-CN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O(n^3)</a:t>
            </a:r>
            <a:r>
              <a:rPr kumimoji="1" lang="zh-CN" altLang="en-US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变成</a:t>
            </a:r>
            <a:r>
              <a:rPr kumimoji="1" lang="en-US" altLang="zh-CN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O(n)</a:t>
            </a:r>
            <a:r>
              <a:rPr kumimoji="1" lang="zh-CN" altLang="en-US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，从而实现千倍加速，更包括最近出现的基于大模型的更通用的人工智能方法。</a:t>
            </a:r>
            <a:endParaRPr kumimoji="1" lang="en-US" altLang="zh-CN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445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2E2A5-15DE-38F8-37E4-6CCA41435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FC4662-8BBB-60F3-6961-7DD59C7D5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4D4579-0926-DA32-FC6C-3045754DE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随着规模的增长，大模型在复杂下游任务上表现为能力涌现</a:t>
            </a:r>
            <a:endParaRPr kumimoji="1" lang="en-US" altLang="zh-CN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/>
          </a:p>
          <a:p>
            <a:r>
              <a:rPr lang="zh-CN" altLang="en-US"/>
              <a:t>文本</a:t>
            </a:r>
            <a:r>
              <a:rPr lang="zh-CN" altLang="en-US" dirty="0"/>
              <a:t>内学习：无需修改模型参数，仅通过输入</a:t>
            </a:r>
            <a:r>
              <a:rPr lang="en-US" altLang="zh-CN" dirty="0"/>
              <a:t>-</a:t>
            </a:r>
            <a:r>
              <a:rPr lang="zh-CN" altLang="en-US" dirty="0"/>
              <a:t>输出示例作为上下文条件，即可执行相应任务，根据示例数可分为无参考样例学习</a:t>
            </a:r>
            <a:r>
              <a:rPr lang="en-US" altLang="zh-CN" dirty="0"/>
              <a:t>zero-shot learning</a:t>
            </a:r>
            <a:r>
              <a:rPr lang="zh-CN" altLang="en-US" dirty="0"/>
              <a:t>，单参考样例学习</a:t>
            </a:r>
            <a:r>
              <a:rPr lang="en-US" altLang="zh-CN" dirty="0"/>
              <a:t>one-shot learning</a:t>
            </a:r>
            <a:r>
              <a:rPr lang="zh-CN" altLang="en-US" dirty="0"/>
              <a:t>和多参考样例学习</a:t>
            </a:r>
            <a:r>
              <a:rPr lang="en-US" altLang="zh-CN" dirty="0"/>
              <a:t>Few-show learning</a:t>
            </a:r>
            <a:r>
              <a:rPr lang="zh-CN" altLang="en-US" dirty="0"/>
              <a:t>。</a:t>
            </a:r>
            <a:endParaRPr lang="en-US" altLang="zh-CN" dirty="0"/>
          </a:p>
          <a:p>
            <a:br>
              <a:rPr lang="en-US" altLang="zh-CN" b="0" i="0">
                <a:solidFill>
                  <a:srgbClr val="040C28"/>
                </a:solidFill>
                <a:effectLst/>
                <a:latin typeface="Arial" panose="020B0604020202020204" pitchFamily="34" charset="0"/>
              </a:rPr>
            </a:br>
            <a:r>
              <a:rPr lang="zh-CN" altLang="en-US" b="0" i="0">
                <a:solidFill>
                  <a:srgbClr val="040C28"/>
                </a:solidFill>
                <a:effectLst/>
                <a:latin typeface="Arial" panose="020B0604020202020204" pitchFamily="34" charset="0"/>
              </a:rPr>
              <a:t>我的语言之局限，即我的世界之局限</a:t>
            </a:r>
            <a:br>
              <a:rPr lang="en-US" altLang="zh-CN" b="0" i="0">
                <a:solidFill>
                  <a:srgbClr val="040C28"/>
                </a:solidFill>
                <a:effectLst/>
                <a:latin typeface="Arial" panose="020B0604020202020204" pitchFamily="34" charset="0"/>
              </a:rPr>
            </a:br>
            <a:r>
              <a:rPr lang="zh-CN" altLang="en-US" b="0" i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维特根斯坦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6AB25F-A9DB-6620-3C46-D0CADC519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4269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A12B8-C095-604F-4390-BF6838E73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468671-1D17-D772-4337-CA357AEAB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13CA66-4403-AE44-889E-0260BD75D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0647EA-13FD-DF1E-B708-301FDB7BE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19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2716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19E15-9E7C-52E8-A7F7-AABE27EC4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752FBD-34BC-B08B-CA81-28110AB73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C9535F-4D64-1FB4-0725-C48FC7A1D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我们所在十四五规划中明确指出，先进计算技术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我们的探索经验是必须必须坚持软件框架研制和具体</a:t>
            </a:r>
            <a:r>
              <a:rPr lang="en-US" altLang="zh-CN"/>
              <a:t>AI</a:t>
            </a:r>
            <a:r>
              <a:rPr lang="zh-CN" altLang="en-US"/>
              <a:t>应用研发并进的路线，大力发展</a:t>
            </a:r>
            <a:r>
              <a:rPr lang="en-US" altLang="zh-CN"/>
              <a:t>AI-Ready</a:t>
            </a:r>
            <a:r>
              <a:rPr lang="zh-CN" altLang="en-US"/>
              <a:t>科学数据集，才能</a:t>
            </a:r>
            <a:r>
              <a:rPr kumimoji="1" lang="zh-CN" alt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让</a:t>
            </a:r>
            <a:r>
              <a:rPr kumimoji="1" lang="en-US" altLang="zh-CN" sz="12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kumimoji="1" lang="zh-CN" alt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成为推动科学发现的有力工具。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E57431-EF8D-7384-7015-F0742A8A3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721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996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我们所在十四五规划中明确指出，先进计算技术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我们的探索经验是必须必须坚持软件框架研制和具体</a:t>
            </a:r>
            <a:r>
              <a:rPr lang="en-US" altLang="zh-CN"/>
              <a:t>AI</a:t>
            </a:r>
            <a:r>
              <a:rPr lang="zh-CN" altLang="en-US"/>
              <a:t>应用研发并进的路线，大力发展</a:t>
            </a:r>
            <a:r>
              <a:rPr lang="en-US" altLang="zh-CN"/>
              <a:t>AI-Ready</a:t>
            </a:r>
            <a:r>
              <a:rPr lang="zh-CN" altLang="en-US"/>
              <a:t>科学数据集，才能</a:t>
            </a:r>
            <a:r>
              <a:rPr kumimoji="1" lang="zh-CN" alt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让</a:t>
            </a:r>
            <a:r>
              <a:rPr kumimoji="1" lang="en-US" altLang="zh-CN" sz="12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kumimoji="1" lang="zh-CN" alt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成为推动科学发现的有力工具。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753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发展面向高能物理的</a:t>
            </a:r>
            <a:r>
              <a:rPr lang="en-US" altLang="zh-CN"/>
              <a:t>AI</a:t>
            </a:r>
            <a:r>
              <a:rPr lang="zh-CN" altLang="en-US"/>
              <a:t>，我们认为需要继续坚持软件框架研制和具体</a:t>
            </a:r>
            <a:r>
              <a:rPr lang="en-US" altLang="zh-CN"/>
              <a:t>AI</a:t>
            </a:r>
            <a:r>
              <a:rPr lang="zh-CN" altLang="en-US"/>
              <a:t>应用研发并进的路线，并着手跟进和预先部署通用大模型相关的研究。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整体上，经典科学计算软件、框架、高性能计算还需继续发展，量子计算还应跟进。</a:t>
            </a:r>
            <a:endParaRPr lang="en-US" altLang="zh-CN"/>
          </a:p>
          <a:p>
            <a:r>
              <a:rPr lang="zh-CN" altLang="en-US"/>
              <a:t>而人工智能与高能物理研究的典型的交叉研究</a:t>
            </a:r>
            <a:r>
              <a:rPr lang="en-US" altLang="zh-CN"/>
              <a:t>..</a:t>
            </a:r>
          </a:p>
          <a:p>
            <a:endParaRPr lang="en-US" altLang="zh-CN"/>
          </a:p>
          <a:p>
            <a:r>
              <a:rPr lang="zh-CN" altLang="en-US"/>
              <a:t>两个阶段文本</a:t>
            </a:r>
            <a:r>
              <a:rPr lang="en-US" altLang="zh-CN"/>
              <a:t>+</a:t>
            </a:r>
            <a:r>
              <a:rPr lang="zh-CN" altLang="en-US"/>
              <a:t>通用</a:t>
            </a:r>
            <a:endParaRPr lang="en-US" altLang="zh-CN"/>
          </a:p>
          <a:p>
            <a:r>
              <a:rPr lang="zh-CN" altLang="en-US"/>
              <a:t>需要交叉团队的合作（）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与其他学科相比，我们的特点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807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C4A9-B3F5-DD15-CA85-FC7E69EB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F6708DA-F7C6-ED29-872F-789D32F9D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8108435-C613-D892-D784-1944253B4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发展面向高能物理的</a:t>
            </a:r>
            <a:r>
              <a:rPr lang="en-US" altLang="zh-CN"/>
              <a:t>AI</a:t>
            </a:r>
            <a:r>
              <a:rPr lang="zh-CN" altLang="en-US"/>
              <a:t>，我们认为需要继续坚持软件框架研制和具体</a:t>
            </a:r>
            <a:r>
              <a:rPr lang="en-US" altLang="zh-CN"/>
              <a:t>AI</a:t>
            </a:r>
            <a:r>
              <a:rPr lang="zh-CN" altLang="en-US"/>
              <a:t>应用研发并进的路线，并着手跟进和预先部署通用大模型相关的研究。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整体上，经典科学计算软件、框架、高性能计算还需继续发展，量子计算还应跟进。</a:t>
            </a:r>
            <a:endParaRPr lang="en-US" altLang="zh-CN"/>
          </a:p>
          <a:p>
            <a:r>
              <a:rPr lang="zh-CN" altLang="en-US"/>
              <a:t>而人工智能与高能物理研究的典型的交叉研究</a:t>
            </a:r>
            <a:r>
              <a:rPr lang="en-US" altLang="zh-CN"/>
              <a:t>..</a:t>
            </a:r>
          </a:p>
          <a:p>
            <a:endParaRPr lang="en-US" altLang="zh-CN"/>
          </a:p>
          <a:p>
            <a:r>
              <a:rPr lang="zh-CN" altLang="en-US"/>
              <a:t>两个阶段文本</a:t>
            </a:r>
            <a:r>
              <a:rPr lang="en-US" altLang="zh-CN"/>
              <a:t>+</a:t>
            </a:r>
            <a:r>
              <a:rPr lang="zh-CN" altLang="en-US"/>
              <a:t>通用</a:t>
            </a:r>
            <a:endParaRPr lang="en-US" altLang="zh-CN"/>
          </a:p>
          <a:p>
            <a:r>
              <a:rPr lang="zh-CN" altLang="en-US"/>
              <a:t>需要交叉团队的合作（）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与其他学科相比，我们的特点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C3F386-E87C-7F13-9FF5-BD47A526B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873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83BAE-6BDC-76C0-F5FB-A112B18B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517296-ED78-4A7F-296A-8343C8910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EC3B99-A0D9-E678-F377-D8CCE2FB5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发展面向高能物理的</a:t>
            </a:r>
            <a:r>
              <a:rPr lang="en-US" altLang="zh-CN"/>
              <a:t>AI</a:t>
            </a:r>
            <a:r>
              <a:rPr lang="zh-CN" altLang="en-US"/>
              <a:t>，我们认为需要继续坚持软件框架研制和具体</a:t>
            </a:r>
            <a:r>
              <a:rPr lang="en-US" altLang="zh-CN"/>
              <a:t>AI</a:t>
            </a:r>
            <a:r>
              <a:rPr lang="zh-CN" altLang="en-US"/>
              <a:t>应用研发并进的路线，并着手跟进和预先部署通用大模型相关的研究。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整体上，经典科学计算软件、框架、高性能计算还需继续发展，量子计算还应跟进。</a:t>
            </a:r>
            <a:endParaRPr lang="en-US" altLang="zh-CN"/>
          </a:p>
          <a:p>
            <a:r>
              <a:rPr lang="zh-CN" altLang="en-US"/>
              <a:t>而人工智能与高能物理研究的典型的交叉研究</a:t>
            </a:r>
            <a:r>
              <a:rPr lang="en-US" altLang="zh-CN"/>
              <a:t>..</a:t>
            </a:r>
          </a:p>
          <a:p>
            <a:endParaRPr lang="en-US" altLang="zh-CN"/>
          </a:p>
          <a:p>
            <a:r>
              <a:rPr lang="zh-CN" altLang="en-US"/>
              <a:t>两个阶段文本</a:t>
            </a:r>
            <a:r>
              <a:rPr lang="en-US" altLang="zh-CN"/>
              <a:t>+</a:t>
            </a:r>
            <a:r>
              <a:rPr lang="zh-CN" altLang="en-US"/>
              <a:t>通用</a:t>
            </a:r>
            <a:endParaRPr lang="en-US" altLang="zh-CN"/>
          </a:p>
          <a:p>
            <a:r>
              <a:rPr lang="zh-CN" altLang="en-US"/>
              <a:t>需要交叉团队的合作（）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与其他学科相比，我们的特点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778548-C232-4927-5984-94FD98D97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663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基于通用大模型，利用高能物理海量数据和体系化分析技术的优势，打造“赛博士”（</a:t>
            </a:r>
            <a: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Sai</a:t>
            </a: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）科研智能体，近期目标为实现科研助理能力，在专家指导下高度智能化地完成从文献调研、研究选题、数据处理、物理分析、到结果解释、文章撰写的各项任务，将科研人员从创新要求较低的例行研究工作中解放出来，提升科研产出能力；中长期目标为实现虚拟科学家，能掌握物理基本规律、从数据中发现规律、自主选题并完成研究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zh-CN" alt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我相信，这套系统的研发成功会让高能物理科学研究事半功倍。甚至研究模式会有翻天覆地的变化。</a:t>
            </a:r>
            <a:br>
              <a:rPr lang="en-US" altLang="zh-CN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218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16A6B-644A-9358-593A-B35DCD86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2" y="136525"/>
            <a:ext cx="8740936" cy="5956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1613B0-A22E-EF39-1ED6-75F56C85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8FD9FC-1825-972F-8107-41F6D447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76F06-181E-32BE-A65C-3B28ADC4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FA61F80-1DF8-494B-025F-C1282541A200}"/>
              </a:ext>
            </a:extLst>
          </p:cNvPr>
          <p:cNvGrpSpPr/>
          <p:nvPr userDrawn="1"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2BFF1C6-5E23-1A73-C91C-C30A376278EB}"/>
                </a:ext>
              </a:extLst>
            </p:cNvPr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D713503-DAFB-776A-CE9E-5F914BE6FF53}"/>
                  </a:ext>
                </a:extLst>
              </p:cNvPr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9A2A691-695B-3FFE-0B40-42FE342FD47D}"/>
                  </a:ext>
                </a:extLst>
              </p:cNvPr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8" name="直接连接符 10">
              <a:extLst>
                <a:ext uri="{FF2B5EF4-FFF2-40B4-BE49-F238E27FC236}">
                  <a16:creationId xmlns:a16="http://schemas.microsoft.com/office/drawing/2014/main" id="{D0980CE1-1AC2-2BB1-F2D8-A55E16E16D7C}"/>
                </a:ext>
              </a:extLst>
            </p:cNvPr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94A4DE5-2101-6102-8CD5-55D91FAB9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4087" y="116632"/>
            <a:ext cx="658457" cy="7113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DC8D8E-47E4-56DF-BA71-FDE2C3478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314855"/>
            <a:ext cx="593874" cy="3995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888AAB-6B37-8981-9EB9-5EA0F35A3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240" y="264193"/>
            <a:ext cx="447424" cy="447424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EEF1E5FD-7F74-0299-97B2-F315567D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01" y="1905864"/>
            <a:ext cx="10967855" cy="4351338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59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4F1EE-6BC8-CF49-BC89-45D34604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ADB7DC-1D73-CE4E-B051-EA85ADDCD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F6936C-37AE-BF43-9E39-6C50B59A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F12B27-C80B-8A41-904C-26B063C5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84B4AD-E69B-6341-B533-1C38D7D0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2A9A90-726E-E642-93BE-55247068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9176F-87F0-B84E-A63A-F9208754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5D9E56-5814-6942-8F17-43E718591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B849D-4AA6-DA4D-BA26-51A8CBC2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38919C-68E6-3B4C-B413-384389BB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3938F-26C6-9442-A52B-5093BCBD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252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2116FF-DAA5-AD46-9F06-37B4E05ED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16AC58-3C4F-9D45-AAEE-137C0C42E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DE0DE0-9DD7-5243-94F5-342565A5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AF1FC-B89A-2847-8D0C-993D3BA6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20E24-A893-9041-837D-223BD0E3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468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6C351-7C53-49FF-B4C3-870B9E55DA0D}" type="datetime1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65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8DE7A-FCB9-4F0C-9F63-DA0201F0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Tittle here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00B7DB-31DA-45DC-8424-CB6DB8D7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B1ADA7-8B83-441E-83CB-57FB995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199532-C918-42F8-8770-7566BBF5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2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95D8-7546-4F97-9E86-55CD1BFC3EF2}" type="datetime1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3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3F094D-4F92-8DA1-97CC-10A0498CC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EFE1-A2BE-29F2-D9B7-DBD7A1F7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CFDE30C-18EA-4774-9EE2-06A2032AE512}" type="datetime1">
              <a:rPr lang="zh-CN" altLang="en-US" smtClean="0"/>
              <a:t>2025/3/6</a:t>
            </a:fld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CA2AD-9532-7FDE-3160-2B877C663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353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7C66039A-3D15-4D27-8FD3-6ADF01C34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022DE15-F0A7-4081-B20E-F56AF7E8D451}"/>
              </a:ext>
            </a:extLst>
          </p:cNvPr>
          <p:cNvGrpSpPr/>
          <p:nvPr/>
        </p:nvGrpSpPr>
        <p:grpSpPr>
          <a:xfrm>
            <a:off x="304800" y="2455636"/>
            <a:ext cx="4122059" cy="1462680"/>
            <a:chOff x="667656" y="1497651"/>
            <a:chExt cx="4122059" cy="146268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D1F02EB-A5F5-4A25-8E13-33D76C3997D5}"/>
                </a:ext>
              </a:extLst>
            </p:cNvPr>
            <p:cNvSpPr/>
            <p:nvPr/>
          </p:nvSpPr>
          <p:spPr>
            <a:xfrm>
              <a:off x="667657" y="1497651"/>
              <a:ext cx="4122058" cy="1438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901EB5B-A305-4D12-8523-8654B0DF8D3C}"/>
                </a:ext>
              </a:extLst>
            </p:cNvPr>
            <p:cNvSpPr txBox="1"/>
            <p:nvPr/>
          </p:nvSpPr>
          <p:spPr>
            <a:xfrm>
              <a:off x="2510430" y="1755350"/>
              <a:ext cx="22351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目  录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DBDFDE5-938B-46BA-BF04-52626678C645}"/>
                </a:ext>
              </a:extLst>
            </p:cNvPr>
            <p:cNvSpPr/>
            <p:nvPr/>
          </p:nvSpPr>
          <p:spPr>
            <a:xfrm rot="16200000">
              <a:off x="2683685" y="854302"/>
              <a:ext cx="90000" cy="412205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DE1AFFB6-310A-466D-BAD1-F84A11C9C967}"/>
              </a:ext>
            </a:extLst>
          </p:cNvPr>
          <p:cNvSpPr/>
          <p:nvPr userDrawn="1"/>
        </p:nvSpPr>
        <p:spPr>
          <a:xfrm flipV="1">
            <a:off x="5672624" y="0"/>
            <a:ext cx="90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F4E5AFC-159B-CFDE-7B21-73D50A6878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088" y="2562994"/>
            <a:ext cx="1291848" cy="11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3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菱形 42"/>
          <p:cNvSpPr/>
          <p:nvPr/>
        </p:nvSpPr>
        <p:spPr>
          <a:xfrm>
            <a:off x="6389020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C65DAE-E57C-8AFD-FBAB-98ABDF5F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08" y="0"/>
            <a:ext cx="12067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0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C42361C-3E6D-5846-8A6C-D2457952552F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CF8133-D301-8041-878A-0C3B8E249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1">
            <a:extLst>
              <a:ext uri="{FF2B5EF4-FFF2-40B4-BE49-F238E27FC236}">
                <a16:creationId xmlns:a16="http://schemas.microsoft.com/office/drawing/2014/main" id="{9B0ACBDA-DB2C-2F4F-870E-C1C03FE35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BC8F2D4-7D9A-FE49-917B-0190CAF9CACE}"/>
              </a:ext>
            </a:extLst>
          </p:cNvPr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13">
            <a:extLst>
              <a:ext uri="{FF2B5EF4-FFF2-40B4-BE49-F238E27FC236}">
                <a16:creationId xmlns:a16="http://schemas.microsoft.com/office/drawing/2014/main" id="{C27B62F4-97D5-2F4D-8ECD-E7EA23C59A44}"/>
              </a:ext>
            </a:extLst>
          </p:cNvPr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53205E2-76C1-0644-857B-0BE2E7106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676" y="585565"/>
            <a:ext cx="2064647" cy="17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8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62FF-463E-714A-B378-9EF666EBE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37D279-6562-A348-9F47-0A4798007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18785E-034B-E544-8B9A-C242D3C7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85F5DD-7E96-F548-8893-DC163049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4C328-6160-A84B-AB22-84E12321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41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22D9A-F4F9-394F-84DB-B8C3439D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0F20F8-194A-A349-8CC1-47159EC3B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5B619-87B7-3948-953C-2368AC77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606B26-84AB-D64E-A321-EAB44D56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55696-A816-3249-B181-CBE48576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86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C93B0-44DF-B940-9C6E-C163B8B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DEAD42-B3BC-0A4B-8312-4219215D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8F284D-9D01-234D-BFFA-42F3F06E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B70918-24FD-B846-9D4D-D57DE313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0915CB-8801-BF4D-BE82-F94AC678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115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5F50BB-DDD7-444C-B928-E622DBF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B5950C-663F-0246-B4D0-CFDF8B06B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2EA583-5AB9-594E-9986-EE55B0A30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2CD77-8E3D-7146-900F-E7580793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79166C-EE96-7044-9E6A-F6ECA3CD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134074-2FB7-AB4C-B090-3578E3EA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67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692CE9-21C7-0549-85A5-EFF6388B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AF6C21-1A17-7345-A450-765A5A201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73D7D-5F80-4842-ACB5-E5108C105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B1A644-3716-9444-B593-B85080FF4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784FAB-563D-FC4B-8AE8-5562FC172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5EA3ABA-93E1-3745-B5EF-9B8D0A83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1E43B4D-7680-8B44-9CCA-2A50F65C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31FBA9-A29D-E44F-BAB7-762B5595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42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F694E0-D9DA-0B4C-89DC-1853BBE7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0770BA-9433-E04A-8FE8-5E77AF4F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43A732-09F8-7040-8A15-5ED99A3F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A2AB6D-1080-D049-9915-DD3C15A9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127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E7B3BA-2247-6941-BCF3-5D6EBD90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662438-7DEB-424F-8E2B-28CD1F6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11EED8-1F3A-8C40-BA6C-4622CC63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zh-CN"/>
              <a:t>&lt;#1&gt;</a:t>
            </a:r>
            <a:endParaRPr kumimoji="1"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A954A9-F197-1134-D9F4-B80CBF467940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F58584-4D09-3245-8BF6-9D44024F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11F15A-1B52-B74E-9DD2-BCB780A6C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CAE72C-D7E0-374F-BCC4-A4E83A36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231ECB-1E5C-3546-A41A-E46ED25F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C06FEB-4B89-A44A-957B-1F9B142F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CE2A6-57C9-2446-AAD1-BA66433A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021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EDE53-0D79-9846-BCBB-4468F3DBD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191C-2472-EA47-B391-FFDBDF87DDE9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99A0B-9218-0942-88A0-B008BE370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63D45E-FF16-A948-B3D0-F95F2B44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11653C-615B-6890-7244-7C169931610C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9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5" r:id="rId13"/>
    <p:sldLayoutId id="2147483666" r:id="rId14"/>
    <p:sldLayoutId id="2147483667" r:id="rId15"/>
    <p:sldLayoutId id="2147483668" r:id="rId16"/>
    <p:sldLayoutId id="2147483671" r:id="rId17"/>
    <p:sldLayoutId id="2147483672" r:id="rId18"/>
    <p:sldLayoutId id="214748367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i.ihep.ac.c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https://docimg5.docs.qq.com/image/AgAACnWYr7G1LbOl75pCS6YAOGffcgzx.png?w=4352&amp;h=71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8DDB8A0-9C32-26EF-42DE-FA94D4BC921F}"/>
              </a:ext>
            </a:extLst>
          </p:cNvPr>
          <p:cNvSpPr/>
          <p:nvPr/>
        </p:nvSpPr>
        <p:spPr>
          <a:xfrm>
            <a:off x="0" y="4422098"/>
            <a:ext cx="12192000" cy="2440590"/>
          </a:xfrm>
          <a:prstGeom prst="roundRect">
            <a:avLst>
              <a:gd name="adj" fmla="val 0"/>
            </a:avLst>
          </a:prstGeom>
          <a:gradFill>
            <a:gsLst>
              <a:gs pos="46000">
                <a:srgbClr val="ECEFF5">
                  <a:alpha val="95000"/>
                </a:srgbClr>
              </a:gs>
              <a:gs pos="0">
                <a:schemeClr val="accent1">
                  <a:lumMod val="5000"/>
                  <a:lumOff val="95000"/>
                  <a:alpha val="7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20DE95D-E53A-F484-92F0-9BD35E2F0AFF}"/>
              </a:ext>
            </a:extLst>
          </p:cNvPr>
          <p:cNvSpPr/>
          <p:nvPr/>
        </p:nvSpPr>
        <p:spPr>
          <a:xfrm>
            <a:off x="-9319" y="-6004"/>
            <a:ext cx="12192000" cy="120443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94983A89-0C21-310B-FF97-EE51DDE45361}"/>
              </a:ext>
            </a:extLst>
          </p:cNvPr>
          <p:cNvSpPr txBox="1">
            <a:spLocks/>
          </p:cNvSpPr>
          <p:nvPr/>
        </p:nvSpPr>
        <p:spPr>
          <a:xfrm>
            <a:off x="417696" y="4631298"/>
            <a:ext cx="11699618" cy="103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4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AI4HEP</a:t>
            </a:r>
            <a:r>
              <a:rPr lang="zh-CN" altLang="en-US" sz="4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规划和进展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AF5722-F6E4-4FE3-51F5-58FA9185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945" y="80518"/>
            <a:ext cx="867861" cy="9375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0AC073-7402-0517-30D8-083B9AD15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" t="13092" r="64184" b="10171"/>
          <a:stretch/>
        </p:blipFill>
        <p:spPr>
          <a:xfrm>
            <a:off x="1348737" y="284592"/>
            <a:ext cx="1006843" cy="6774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0B5435-CD18-C5D9-01FB-CA4F91891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355" y="315270"/>
            <a:ext cx="619468" cy="619468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7BDA3C1D-94D0-CC2C-C2E5-F84A2423DA48}"/>
              </a:ext>
            </a:extLst>
          </p:cNvPr>
          <p:cNvSpPr>
            <a:spLocks noGrp="1"/>
          </p:cNvSpPr>
          <p:nvPr/>
        </p:nvSpPr>
        <p:spPr>
          <a:xfrm>
            <a:off x="647821" y="5387266"/>
            <a:ext cx="10889335" cy="138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张正德 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2025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东莞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·CSNS</a:t>
            </a: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A7447D95-02DA-A1B9-4DBE-237CDBCA7117}"/>
              </a:ext>
            </a:extLst>
          </p:cNvPr>
          <p:cNvSpPr>
            <a:spLocks noGrp="1"/>
          </p:cNvSpPr>
          <p:nvPr/>
        </p:nvSpPr>
        <p:spPr>
          <a:xfrm>
            <a:off x="4675630" y="71212"/>
            <a:ext cx="7441684" cy="106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Computing Center, IHEP,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CAS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National HEP Data Center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417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AFF6D-C8C4-E85D-1BF6-CFD20F61A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所创新项目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310BE7-E1F3-65AF-0073-45E660C83217}"/>
              </a:ext>
            </a:extLst>
          </p:cNvPr>
          <p:cNvSpPr txBox="1"/>
          <p:nvPr/>
        </p:nvSpPr>
        <p:spPr>
          <a:xfrm>
            <a:off x="646901" y="1140513"/>
            <a:ext cx="10597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机器学习在实验高能物理中的应用，方亚泉，</a:t>
            </a:r>
            <a:r>
              <a:rPr lang="en-US" altLang="zh-CN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2023.01-2025.12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96906D9-21C2-7829-6C8E-8C67BA6B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84" y="1872471"/>
            <a:ext cx="9927431" cy="46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2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590AB-ABC0-A694-872C-86C4FEFE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A065-C8E0-490F-92E9-BE064528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所创新项目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22ABB4-EA67-C9DC-B723-7F5B3448BC7F}"/>
              </a:ext>
            </a:extLst>
          </p:cNvPr>
          <p:cNvSpPr txBox="1"/>
          <p:nvPr/>
        </p:nvSpPr>
        <p:spPr>
          <a:xfrm>
            <a:off x="530219" y="1140513"/>
            <a:ext cx="11661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物理嵌入机器学习驱动高能同步辐射物质解析新发现，赵丽娜，</a:t>
            </a:r>
            <a:r>
              <a:rPr lang="en-US" altLang="zh-CN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2023.01-2025.12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2EB53E3-42FE-BDC4-4799-F9E8A9FE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47" y="2237045"/>
            <a:ext cx="3650354" cy="37208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17C334-7FBD-30F4-3B1C-46A4FC4A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47" y="2166713"/>
            <a:ext cx="7859063" cy="39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B79A-BEF5-C9AD-720A-56680FAC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59FB1B-F749-A515-AEC2-9100AEA3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所创新项目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2CF252-38CE-DF2A-4736-AA557B8CEE89}"/>
              </a:ext>
            </a:extLst>
          </p:cNvPr>
          <p:cNvSpPr txBox="1"/>
          <p:nvPr/>
        </p:nvSpPr>
        <p:spPr>
          <a:xfrm>
            <a:off x="530219" y="1140513"/>
            <a:ext cx="11661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面向先进光源的数据处理软件框架研究，胡誉，</a:t>
            </a:r>
            <a:r>
              <a:rPr lang="en-US" altLang="zh-CN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2023.01-2025.12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51EEFA-900E-69B2-C17A-12374927B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6" y="2018358"/>
            <a:ext cx="6466120" cy="414954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3034EDD-9BC2-03C0-CCB6-CA85CFC110B3}"/>
              </a:ext>
            </a:extLst>
          </p:cNvPr>
          <p:cNvSpPr/>
          <p:nvPr/>
        </p:nvSpPr>
        <p:spPr>
          <a:xfrm>
            <a:off x="7069634" y="2018358"/>
            <a:ext cx="4908053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数据处理软件框架核心</a:t>
            </a:r>
            <a:endParaRPr lang="en-US" altLang="zh-CN" sz="2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满足新一代光源数据处理需求的衍生技术模块</a:t>
            </a:r>
            <a:endParaRPr lang="en-US" altLang="zh-CN" sz="2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6000" lvl="1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应对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高通量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I/O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数据解析、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多源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数据接入的数据对象管理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6000" lvl="1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应对不同规模、不同通量、低延迟数据处理需求的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弹性异构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计算集群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算力支持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6000" lvl="1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服务于学科方法学软件集成和发展的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用户软件接口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软件开发环境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基于软件框架的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学科专用应用软件</a:t>
            </a:r>
            <a:r>
              <a:rPr lang="zh-CN" altLang="en-US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以及针对灵活数据处理需求的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通用工作流编排系统</a:t>
            </a:r>
            <a:endParaRPr lang="zh-CN" altLang="en-US" sz="2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2DA015D-E3FE-BDC5-E974-CE294FF9A5F1}"/>
              </a:ext>
            </a:extLst>
          </p:cNvPr>
          <p:cNvSpPr txBox="1"/>
          <p:nvPr/>
        </p:nvSpPr>
        <p:spPr>
          <a:xfrm>
            <a:off x="119336" y="6453336"/>
            <a:ext cx="3513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https://daisy.ihep.ac.cn/</a:t>
            </a:r>
          </a:p>
        </p:txBody>
      </p:sp>
    </p:spTree>
    <p:extLst>
      <p:ext uri="{BB962C8B-B14F-4D97-AF65-F5344CB8AC3E}">
        <p14:creationId xmlns:p14="http://schemas.microsoft.com/office/powerpoint/2010/main" val="3435018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FFAE-F627-2451-DB9C-0A7C5AFC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44" y="177747"/>
            <a:ext cx="10597746" cy="595630"/>
          </a:xfrm>
        </p:spPr>
        <p:txBody>
          <a:bodyPr/>
          <a:lstStyle/>
          <a:p>
            <a:r>
              <a:rPr lang="en-US" altLang="zh-CN" sz="32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Daisy applications for synchrotron radiation</a:t>
            </a:r>
            <a:endParaRPr lang="zh-CN" altLang="en-US" sz="3200"/>
          </a:p>
        </p:txBody>
      </p:sp>
      <p:sp>
        <p:nvSpPr>
          <p:cNvPr id="6" name="文本框 26">
            <a:extLst>
              <a:ext uri="{FF2B5EF4-FFF2-40B4-BE49-F238E27FC236}">
                <a16:creationId xmlns:a16="http://schemas.microsoft.com/office/drawing/2014/main" id="{E86280B0-D4F9-467D-B9C4-86BAD568647C}"/>
              </a:ext>
            </a:extLst>
          </p:cNvPr>
          <p:cNvSpPr txBox="1"/>
          <p:nvPr/>
        </p:nvSpPr>
        <p:spPr>
          <a:xfrm>
            <a:off x="162928" y="1193052"/>
            <a:ext cx="6516000" cy="5432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zh-CN" altLang="en-US" sz="20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覆盖成像、衍散射、谱学多个学科：</a:t>
            </a:r>
            <a:endParaRPr lang="en-US" altLang="zh-CN" sz="20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数据处理软件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HEPSCT</a:t>
            </a: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叠层成像相位恢复软件 </a:t>
            </a:r>
            <a:r>
              <a:rPr lang="en-US" altLang="zh-CN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Hepsptycho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衍散射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Daisy-PDF</a:t>
            </a: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生物大分子结构解析应用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Daisy-BMX</a:t>
            </a: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吸收谱学谱线分析软件（谱学匹配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XASMatch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PCA&amp;LCF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成分分析应用）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荧光光谱批处理软件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XRF-mapping</a:t>
            </a:r>
          </a:p>
          <a:p>
            <a:pPr marL="432000" lvl="1" indent="-432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Daisy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工作流管理系统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just">
              <a:spcBef>
                <a:spcPts val="1200"/>
              </a:spcBef>
              <a:spcAft>
                <a:spcPts val="60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计划（正在）开发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小角数据处理软件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Holotomography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XPCS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Bragg CDI </a:t>
            </a:r>
          </a:p>
          <a:p>
            <a:pPr marL="2857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6B9726-561E-4ECD-937D-30726EFD0ED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76" y="3920944"/>
            <a:ext cx="2448000" cy="1296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F1B9848-E3E2-4BC3-9562-4D774EDE7F7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81072" y="1049036"/>
            <a:ext cx="2448000" cy="1296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338CBE-860E-47C0-8ABD-C7CB4B1D235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72" y="2482038"/>
            <a:ext cx="2448000" cy="1260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DF19F1-D0E1-43DD-BEED-74A9F5F0B25A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r="1055"/>
          <a:stretch/>
        </p:blipFill>
        <p:spPr>
          <a:xfrm>
            <a:off x="9581072" y="3879041"/>
            <a:ext cx="2448000" cy="1296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AC55CF9B-1E25-48D8-9D24-5F5BA6DEABEE}"/>
              </a:ext>
            </a:extLst>
          </p:cNvPr>
          <p:cNvPicPr>
            <a:picLocks/>
          </p:cNvPicPr>
          <p:nvPr/>
        </p:nvPicPr>
        <p:blipFill>
          <a:blip r:embed="rId7"/>
          <a:stretch/>
        </p:blipFill>
        <p:spPr bwMode="auto">
          <a:xfrm>
            <a:off x="9581072" y="5340966"/>
            <a:ext cx="2448000" cy="1296000"/>
          </a:xfrm>
          <a:prstGeom prst="rect">
            <a:avLst/>
          </a:prstGeom>
          <a:ln w="9525" cap="rnd">
            <a:solidFill>
              <a:schemeClr val="bg1">
                <a:lumMod val="85000"/>
              </a:schemeClr>
            </a:solidFill>
            <a:prstDash val="solid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72AE60E-7ABA-42AB-834E-01BE0E8EB5A8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5" b="3908"/>
          <a:stretch/>
        </p:blipFill>
        <p:spPr>
          <a:xfrm>
            <a:off x="6916776" y="2510889"/>
            <a:ext cx="2448000" cy="129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363427-589A-45E1-82A5-CB9B441EEBFF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1" b="555"/>
          <a:stretch/>
        </p:blipFill>
        <p:spPr>
          <a:xfrm>
            <a:off x="6916776" y="5340894"/>
            <a:ext cx="2448000" cy="1296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4C53AB4-BE90-49AF-A526-13B124C386FC}"/>
              </a:ext>
            </a:extLst>
          </p:cNvPr>
          <p:cNvSpPr/>
          <p:nvPr/>
        </p:nvSpPr>
        <p:spPr>
          <a:xfrm>
            <a:off x="8420863" y="3920944"/>
            <a:ext cx="943913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XASMatch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DD6396B-BCD7-402A-8C17-20489D6FB8BB}"/>
              </a:ext>
            </a:extLst>
          </p:cNvPr>
          <p:cNvSpPr/>
          <p:nvPr/>
        </p:nvSpPr>
        <p:spPr>
          <a:xfrm>
            <a:off x="10849454" y="2482038"/>
            <a:ext cx="1179618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XASPCA&amp;LCF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78E1B18-35CB-41FC-8086-51740FA8332B}"/>
              </a:ext>
            </a:extLst>
          </p:cNvPr>
          <p:cNvSpPr/>
          <p:nvPr/>
        </p:nvSpPr>
        <p:spPr>
          <a:xfrm>
            <a:off x="11551056" y="5340966"/>
            <a:ext cx="478016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5230EC-B474-4876-8419-6C27400D12E4}"/>
              </a:ext>
            </a:extLst>
          </p:cNvPr>
          <p:cNvSpPr/>
          <p:nvPr/>
        </p:nvSpPr>
        <p:spPr>
          <a:xfrm>
            <a:off x="11267325" y="1049036"/>
            <a:ext cx="761747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HEPSCT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DAFC00C-4B1D-41E5-8360-5D098B615BB7}"/>
              </a:ext>
            </a:extLst>
          </p:cNvPr>
          <p:cNvSpPr/>
          <p:nvPr/>
        </p:nvSpPr>
        <p:spPr>
          <a:xfrm>
            <a:off x="10836117" y="3879041"/>
            <a:ext cx="1192955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XRF-mapping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FE88465-C0AF-4029-8294-61198C0C0F8D}"/>
              </a:ext>
            </a:extLst>
          </p:cNvPr>
          <p:cNvSpPr/>
          <p:nvPr/>
        </p:nvSpPr>
        <p:spPr>
          <a:xfrm>
            <a:off x="8300895" y="5340894"/>
            <a:ext cx="1063881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Hepsptycho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6E9F42-223B-490D-883C-6E0C7113BB57}"/>
              </a:ext>
            </a:extLst>
          </p:cNvPr>
          <p:cNvSpPr/>
          <p:nvPr/>
        </p:nvSpPr>
        <p:spPr>
          <a:xfrm>
            <a:off x="8796268" y="2532582"/>
            <a:ext cx="530915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BMX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22" name="图片 21" descr="图示&#10;&#10;描述已自动生成">
            <a:extLst>
              <a:ext uri="{FF2B5EF4-FFF2-40B4-BE49-F238E27FC236}">
                <a16:creationId xmlns:a16="http://schemas.microsoft.com/office/drawing/2014/main" id="{93891075-F8AC-48E3-8F60-5A1963430692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32" y="1082203"/>
            <a:ext cx="2448000" cy="12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8B34F6D-53A7-4AFD-B244-8F73595FB050}"/>
              </a:ext>
            </a:extLst>
          </p:cNvPr>
          <p:cNvSpPr/>
          <p:nvPr/>
        </p:nvSpPr>
        <p:spPr>
          <a:xfrm>
            <a:off x="7420560" y="1082203"/>
            <a:ext cx="1945213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Workflow management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6CC7CF7-5413-437B-AB9C-67464C63E1A0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76" y="5340894"/>
            <a:ext cx="2448000" cy="1296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E603B17F-D890-4129-9516-44584ED566D9}"/>
              </a:ext>
            </a:extLst>
          </p:cNvPr>
          <p:cNvSpPr/>
          <p:nvPr/>
        </p:nvSpPr>
        <p:spPr>
          <a:xfrm>
            <a:off x="5692368" y="5340894"/>
            <a:ext cx="1079712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SAXS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DBB2E26-B9F2-4E18-BB78-83A4A7D5C009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339076" y="3920944"/>
            <a:ext cx="2448000" cy="129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B86F95E-746F-4C21-A1DF-6E54F9C1BB45}"/>
              </a:ext>
            </a:extLst>
          </p:cNvPr>
          <p:cNvSpPr/>
          <p:nvPr/>
        </p:nvSpPr>
        <p:spPr>
          <a:xfrm>
            <a:off x="5044296" y="3921552"/>
            <a:ext cx="1738924" cy="276999"/>
          </a:xfrm>
          <a:prstGeom prst="rect">
            <a:avLst/>
          </a:prstGeom>
          <a:solidFill>
            <a:schemeClr val="accent5">
              <a:lumMod val="40000"/>
              <a:lumOff val="60000"/>
              <a:alpha val="76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User 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documentation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08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5ABC0-C1C1-B313-8AAF-D378D5386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C7D72-2453-7496-C09B-E8D1647E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所“从</a:t>
            </a:r>
            <a:r>
              <a:rPr lang="en-US" altLang="zh-CN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lang="zh-CN" altLang="en-US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到</a:t>
            </a:r>
            <a:r>
              <a:rPr lang="en-US" altLang="zh-CN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”项目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080E53-8C68-AF26-A19F-4186C1B07AB7}"/>
              </a:ext>
            </a:extLst>
          </p:cNvPr>
          <p:cNvSpPr txBox="1"/>
          <p:nvPr/>
        </p:nvSpPr>
        <p:spPr>
          <a:xfrm>
            <a:off x="432382" y="933731"/>
            <a:ext cx="11545099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大模型驱动高能物理科学发现的可行性研究，张正德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苑长征，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2023.07-2024.07</a:t>
            </a:r>
          </a:p>
          <a:p>
            <a:pPr>
              <a:lnSpc>
                <a:spcPct val="150000"/>
              </a:lnSpc>
            </a:pP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大模型驱动高能物理科学发现的研究，张正德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李科，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2024.07-2025.07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4ACEFC3-D8ED-F079-018E-3165FAB1F112}"/>
              </a:ext>
            </a:extLst>
          </p:cNvPr>
          <p:cNvSpPr/>
          <p:nvPr/>
        </p:nvSpPr>
        <p:spPr bwMode="auto">
          <a:xfrm>
            <a:off x="2898051" y="3744107"/>
            <a:ext cx="3106991" cy="473059"/>
          </a:xfrm>
          <a:prstGeom prst="rect">
            <a:avLst/>
          </a:prstGeom>
          <a:solidFill>
            <a:srgbClr val="7B4083"/>
          </a:solidFill>
          <a:ln>
            <a:noFill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科研智能体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五边形 7">
            <a:extLst>
              <a:ext uri="{FF2B5EF4-FFF2-40B4-BE49-F238E27FC236}">
                <a16:creationId xmlns:a16="http://schemas.microsoft.com/office/drawing/2014/main" id="{EADAEFA7-73A3-5093-14BD-FE69E2D486BF}"/>
              </a:ext>
            </a:extLst>
          </p:cNvPr>
          <p:cNvSpPr/>
          <p:nvPr/>
        </p:nvSpPr>
        <p:spPr bwMode="auto">
          <a:xfrm>
            <a:off x="6403274" y="3291435"/>
            <a:ext cx="3098570" cy="473061"/>
          </a:xfrm>
          <a:prstGeom prst="homePlate">
            <a:avLst/>
          </a:prstGeom>
          <a:solidFill>
            <a:srgbClr val="C34150"/>
          </a:solidFill>
          <a:ln w="28575" algn="ctr">
            <a:noFill/>
            <a:round/>
            <a:headEnd/>
            <a:tailEnd/>
          </a:ln>
        </p:spPr>
        <p:txBody>
          <a:bodyPr wrap="none" lIns="90000" tIns="46800" rIns="90000" bIns="46800" anchor="ctr"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9pPr>
          </a:lstStyle>
          <a:p>
            <a:pPr algn="ctr" defTabSz="914400"/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虚拟科学家</a:t>
            </a:r>
            <a:endParaRPr lang="en-US" altLang="zh-CN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9896109-06F2-638B-44E2-BC8FB6BC2739}"/>
              </a:ext>
            </a:extLst>
          </p:cNvPr>
          <p:cNvSpPr/>
          <p:nvPr/>
        </p:nvSpPr>
        <p:spPr>
          <a:xfrm>
            <a:off x="6006590" y="3305040"/>
            <a:ext cx="396684" cy="927694"/>
          </a:xfrm>
          <a:custGeom>
            <a:avLst/>
            <a:gdLst>
              <a:gd name="connsiteX0" fmla="*/ 0 w 346710"/>
              <a:gd name="connsiteY0" fmla="*/ 426720 h 853440"/>
              <a:gd name="connsiteX1" fmla="*/ 0 w 346710"/>
              <a:gd name="connsiteY1" fmla="*/ 853440 h 853440"/>
              <a:gd name="connsiteX2" fmla="*/ 346710 w 346710"/>
              <a:gd name="connsiteY2" fmla="*/ 426720 h 853440"/>
              <a:gd name="connsiteX3" fmla="*/ 346710 w 346710"/>
              <a:gd name="connsiteY3" fmla="*/ 0 h 853440"/>
              <a:gd name="connsiteX4" fmla="*/ 0 w 346710"/>
              <a:gd name="connsiteY4" fmla="*/ 426720 h 853440"/>
              <a:gd name="connsiteX0" fmla="*/ 0 w 346710"/>
              <a:gd name="connsiteY0" fmla="*/ 436245 h 862965"/>
              <a:gd name="connsiteX1" fmla="*/ 0 w 346710"/>
              <a:gd name="connsiteY1" fmla="*/ 862965 h 862965"/>
              <a:gd name="connsiteX2" fmla="*/ 346710 w 346710"/>
              <a:gd name="connsiteY2" fmla="*/ 436245 h 862965"/>
              <a:gd name="connsiteX3" fmla="*/ 342900 w 346710"/>
              <a:gd name="connsiteY3" fmla="*/ 0 h 862965"/>
              <a:gd name="connsiteX4" fmla="*/ 0 w 346710"/>
              <a:gd name="connsiteY4" fmla="*/ 436245 h 862965"/>
              <a:gd name="connsiteX0" fmla="*/ 1905 w 348615"/>
              <a:gd name="connsiteY0" fmla="*/ 436245 h 870585"/>
              <a:gd name="connsiteX1" fmla="*/ 0 w 348615"/>
              <a:gd name="connsiteY1" fmla="*/ 870585 h 870585"/>
              <a:gd name="connsiteX2" fmla="*/ 348615 w 348615"/>
              <a:gd name="connsiteY2" fmla="*/ 436245 h 870585"/>
              <a:gd name="connsiteX3" fmla="*/ 344805 w 348615"/>
              <a:gd name="connsiteY3" fmla="*/ 0 h 870585"/>
              <a:gd name="connsiteX4" fmla="*/ 1905 w 348615"/>
              <a:gd name="connsiteY4" fmla="*/ 436245 h 870585"/>
              <a:gd name="connsiteX0" fmla="*/ 0 w 350520"/>
              <a:gd name="connsiteY0" fmla="*/ 438150 h 870585"/>
              <a:gd name="connsiteX1" fmla="*/ 1905 w 350520"/>
              <a:gd name="connsiteY1" fmla="*/ 870585 h 870585"/>
              <a:gd name="connsiteX2" fmla="*/ 350520 w 350520"/>
              <a:gd name="connsiteY2" fmla="*/ 436245 h 870585"/>
              <a:gd name="connsiteX3" fmla="*/ 346710 w 350520"/>
              <a:gd name="connsiteY3" fmla="*/ 0 h 870585"/>
              <a:gd name="connsiteX4" fmla="*/ 0 w 350520"/>
              <a:gd name="connsiteY4" fmla="*/ 438150 h 870585"/>
              <a:gd name="connsiteX0" fmla="*/ 0 w 356235"/>
              <a:gd name="connsiteY0" fmla="*/ 438150 h 870585"/>
              <a:gd name="connsiteX1" fmla="*/ 7620 w 356235"/>
              <a:gd name="connsiteY1" fmla="*/ 870585 h 870585"/>
              <a:gd name="connsiteX2" fmla="*/ 356235 w 356235"/>
              <a:gd name="connsiteY2" fmla="*/ 436245 h 870585"/>
              <a:gd name="connsiteX3" fmla="*/ 352425 w 356235"/>
              <a:gd name="connsiteY3" fmla="*/ 0 h 870585"/>
              <a:gd name="connsiteX4" fmla="*/ 0 w 356235"/>
              <a:gd name="connsiteY4" fmla="*/ 438150 h 870585"/>
              <a:gd name="connsiteX0" fmla="*/ 0 w 356235"/>
              <a:gd name="connsiteY0" fmla="*/ 438150 h 870585"/>
              <a:gd name="connsiteX1" fmla="*/ 3810 w 356235"/>
              <a:gd name="connsiteY1" fmla="*/ 870585 h 870585"/>
              <a:gd name="connsiteX2" fmla="*/ 356235 w 356235"/>
              <a:gd name="connsiteY2" fmla="*/ 436245 h 870585"/>
              <a:gd name="connsiteX3" fmla="*/ 352425 w 356235"/>
              <a:gd name="connsiteY3" fmla="*/ 0 h 870585"/>
              <a:gd name="connsiteX4" fmla="*/ 0 w 356235"/>
              <a:gd name="connsiteY4" fmla="*/ 438150 h 870585"/>
              <a:gd name="connsiteX0" fmla="*/ 0 w 356288"/>
              <a:gd name="connsiteY0" fmla="*/ 434344 h 866779"/>
              <a:gd name="connsiteX1" fmla="*/ 3810 w 356288"/>
              <a:gd name="connsiteY1" fmla="*/ 866779 h 866779"/>
              <a:gd name="connsiteX2" fmla="*/ 356235 w 356288"/>
              <a:gd name="connsiteY2" fmla="*/ 432439 h 866779"/>
              <a:gd name="connsiteX3" fmla="*/ 356288 w 356288"/>
              <a:gd name="connsiteY3" fmla="*/ 0 h 866779"/>
              <a:gd name="connsiteX4" fmla="*/ 0 w 356288"/>
              <a:gd name="connsiteY4" fmla="*/ 434344 h 86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288" h="866779">
                <a:moveTo>
                  <a:pt x="0" y="434344"/>
                </a:moveTo>
                <a:lnTo>
                  <a:pt x="3810" y="866779"/>
                </a:lnTo>
                <a:lnTo>
                  <a:pt x="356235" y="432439"/>
                </a:lnTo>
                <a:cubicBezTo>
                  <a:pt x="356253" y="288293"/>
                  <a:pt x="356270" y="144146"/>
                  <a:pt x="356288" y="0"/>
                </a:cubicBezTo>
                <a:lnTo>
                  <a:pt x="0" y="434344"/>
                </a:lnTo>
                <a:close/>
              </a:path>
            </a:pathLst>
          </a:custGeom>
          <a:solidFill>
            <a:srgbClr val="A23E6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/>
          <a:p>
            <a:pPr algn="ctr" defTabSz="457200"/>
            <a:endParaRPr lang="zh-CN" altLang="en-US" sz="2000" dirty="0">
              <a:solidFill>
                <a:srgbClr val="FFFFFF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897B0D7-B484-D9CB-3959-BB3750B2567A}"/>
              </a:ext>
            </a:extLst>
          </p:cNvPr>
          <p:cNvSpPr/>
          <p:nvPr/>
        </p:nvSpPr>
        <p:spPr>
          <a:xfrm>
            <a:off x="2912137" y="4278838"/>
            <a:ext cx="3094453" cy="25582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rgbClr val="7B4083">
                  <a:alpha val="20000"/>
                </a:srgbClr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t"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文献调研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研究选题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物理分析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结果解释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文章撰写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07A7E02-07BB-2752-53C1-8AF2BC3EAD88}"/>
              </a:ext>
            </a:extLst>
          </p:cNvPr>
          <p:cNvSpPr/>
          <p:nvPr/>
        </p:nvSpPr>
        <p:spPr>
          <a:xfrm>
            <a:off x="6415974" y="3980636"/>
            <a:ext cx="3094453" cy="28564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100000">
                <a:srgbClr val="C34150">
                  <a:alpha val="20000"/>
                </a:srgbClr>
              </a:gs>
            </a:gsLst>
            <a:lin ang="16200000" scaled="1"/>
            <a:tileRect/>
          </a:gradFill>
          <a:ln w="3175"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t">
            <a:norm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掌握物理基本规律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从数据中发现规律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自主选题并完成研究</a:t>
            </a:r>
            <a:endParaRPr lang="en-US" altLang="zh-CN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8AAEB5F-3DB8-17DE-89B2-7E516D7B7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89" y="1927175"/>
            <a:ext cx="6170394" cy="13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8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463F21A-CDAA-BF6E-D8E6-DAF9C7942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44" y="1666966"/>
            <a:ext cx="3131670" cy="473422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C2C3AD2-E4C8-AA0D-2E12-B3855607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47" y="136525"/>
            <a:ext cx="9701865" cy="595630"/>
          </a:xfrm>
        </p:spPr>
        <p:txBody>
          <a:bodyPr/>
          <a:lstStyle/>
          <a:p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Dr.Sai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智能体（专家级智能助理）</a:t>
            </a:r>
            <a:endParaRPr lang="zh-CN" altLang="en-US" dirty="0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71914422-F548-B96B-42C3-32D3E58F5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5" y="1386656"/>
            <a:ext cx="5718788" cy="4944681"/>
          </a:xfrm>
          <a:prstGeom prst="rect">
            <a:avLst/>
          </a:prstGeom>
        </p:spPr>
      </p:pic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B6D84D98-9346-44EE-35F0-FA4185BC860B}"/>
              </a:ext>
            </a:extLst>
          </p:cNvPr>
          <p:cNvCxnSpPr>
            <a:cxnSpLocks/>
          </p:cNvCxnSpPr>
          <p:nvPr/>
        </p:nvCxnSpPr>
        <p:spPr>
          <a:xfrm flipH="1">
            <a:off x="3882365" y="3858997"/>
            <a:ext cx="2134297" cy="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F5293527-597B-B318-E4A5-47C7770CC138}"/>
              </a:ext>
            </a:extLst>
          </p:cNvPr>
          <p:cNvSpPr txBox="1"/>
          <p:nvPr/>
        </p:nvSpPr>
        <p:spPr>
          <a:xfrm>
            <a:off x="353430" y="1499326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(a)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78CF92F-6826-1CF7-A8B0-7E3A3F270F9F}"/>
              </a:ext>
            </a:extLst>
          </p:cNvPr>
          <p:cNvSpPr txBox="1"/>
          <p:nvPr/>
        </p:nvSpPr>
        <p:spPr>
          <a:xfrm>
            <a:off x="5757617" y="152071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(b)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C6F05A-0E9A-2638-1DC2-DDB75A9C9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955" y="2287746"/>
            <a:ext cx="2307789" cy="93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0370B2-04BE-B3DD-74EF-5ACF81C46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956" y="4373330"/>
            <a:ext cx="2318788" cy="140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6345E2DF-31AC-9DFA-7E69-AE65E2B431C9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9403455" y="3217916"/>
            <a:ext cx="1286395" cy="57412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61F0669A-1DA0-5BF1-8FA2-27A119598A1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9403455" y="3792036"/>
            <a:ext cx="1280895" cy="58129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7708C01C-DF10-A394-35C7-73E75DF9F079}"/>
              </a:ext>
            </a:extLst>
          </p:cNvPr>
          <p:cNvSpPr txBox="1"/>
          <p:nvPr/>
        </p:nvSpPr>
        <p:spPr>
          <a:xfrm>
            <a:off x="2149109" y="6385549"/>
            <a:ext cx="2858265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能力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2317C6-E3B3-B9BC-3D25-20ECCB7D1DE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627764" y="4448413"/>
            <a:ext cx="1004707" cy="59668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810D656-A495-4FC5-5045-B17578A84303}"/>
              </a:ext>
            </a:extLst>
          </p:cNvPr>
          <p:cNvSpPr txBox="1"/>
          <p:nvPr/>
        </p:nvSpPr>
        <p:spPr>
          <a:xfrm>
            <a:off x="246885" y="931696"/>
            <a:ext cx="8890828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思路：让大模型学会通用的物理分析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2FC457-9516-EEDA-1872-513A71DBB36E}"/>
              </a:ext>
            </a:extLst>
          </p:cNvPr>
          <p:cNvSpPr txBox="1"/>
          <p:nvPr/>
        </p:nvSpPr>
        <p:spPr>
          <a:xfrm>
            <a:off x="6650190" y="933344"/>
            <a:ext cx="4227360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本质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：对研究过程的建模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582603-06BD-A51A-3403-2277901EC51B}"/>
              </a:ext>
            </a:extLst>
          </p:cNvPr>
          <p:cNvSpPr txBox="1"/>
          <p:nvPr/>
        </p:nvSpPr>
        <p:spPr>
          <a:xfrm>
            <a:off x="9204352" y="1412957"/>
            <a:ext cx="2959995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目标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74295" algn="just" fontAlgn="auto">
              <a:lnSpc>
                <a:spcPct val="1200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重新发现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Zc(3900)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粒子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821AD78-B184-9209-E208-C0C0A78637F3}"/>
              </a:ext>
            </a:extLst>
          </p:cNvPr>
          <p:cNvSpPr txBox="1"/>
          <p:nvPr/>
        </p:nvSpPr>
        <p:spPr>
          <a:xfrm>
            <a:off x="6769499" y="6385549"/>
            <a:ext cx="2858265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组件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953C8C2-8965-5D63-809D-8B682910F4F7}"/>
              </a:ext>
            </a:extLst>
          </p:cNvPr>
          <p:cNvSpPr txBox="1"/>
          <p:nvPr/>
        </p:nvSpPr>
        <p:spPr>
          <a:xfrm>
            <a:off x="10293749" y="6401188"/>
            <a:ext cx="1549995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489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C3AD2-E4C8-AA0D-2E12-B3855607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47" y="136525"/>
            <a:ext cx="9701865" cy="595630"/>
          </a:xfrm>
        </p:spPr>
        <p:txBody>
          <a:bodyPr/>
          <a:lstStyle/>
          <a:p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Dr</a:t>
            </a:r>
            <a:r>
              <a:rPr lang="en-US" altLang="zh-CN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Sai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单智能体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多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智能体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协同系统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1F257F-A440-9C7B-0E2A-9FB00C9C8844}"/>
              </a:ext>
            </a:extLst>
          </p:cNvPr>
          <p:cNvSpPr txBox="1"/>
          <p:nvPr/>
        </p:nvSpPr>
        <p:spPr>
          <a:xfrm>
            <a:off x="546100" y="1015367"/>
            <a:ext cx="11842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Dr. Sai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的多智能体协同系统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处理复杂任务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基于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AutoGen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框架。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每个智能体都配备特定的知识、工具和大语言模型（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引入一个主持人（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Host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）智能体来管理群聊，便于扩展更多智能体。</a:t>
            </a: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引入一个人类代理智能体（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Human Proxy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），实现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人在环路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，允许人类随时打断、介入。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l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分层任务模型来进行任务管理和进度跟踪。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43231D3-85DD-8CD6-9393-B4528012BF3B}"/>
              </a:ext>
            </a:extLst>
          </p:cNvPr>
          <p:cNvSpPr/>
          <p:nvPr/>
        </p:nvSpPr>
        <p:spPr>
          <a:xfrm>
            <a:off x="6849910" y="4358177"/>
            <a:ext cx="1351006" cy="707886"/>
          </a:xfrm>
          <a:prstGeom prst="roundRect">
            <a:avLst/>
          </a:prstGeom>
          <a:solidFill>
            <a:srgbClr val="0B5D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Host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BBEE5A9-CE8C-FFDE-5115-779DD44DCBAD}"/>
              </a:ext>
            </a:extLst>
          </p:cNvPr>
          <p:cNvSpPr/>
          <p:nvPr/>
        </p:nvSpPr>
        <p:spPr>
          <a:xfrm>
            <a:off x="6849910" y="2827190"/>
            <a:ext cx="1351006" cy="707886"/>
          </a:xfrm>
          <a:prstGeom prst="roundRect">
            <a:avLst/>
          </a:prstGeom>
          <a:solidFill>
            <a:srgbClr val="2455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Human</a:t>
            </a:r>
          </a:p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Proxy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75BEC1E-F77E-AA90-F776-484758AD5D68}"/>
              </a:ext>
            </a:extLst>
          </p:cNvPr>
          <p:cNvSpPr/>
          <p:nvPr/>
        </p:nvSpPr>
        <p:spPr>
          <a:xfrm>
            <a:off x="4444227" y="3788274"/>
            <a:ext cx="1351006" cy="707886"/>
          </a:xfrm>
          <a:prstGeom prst="roundRect">
            <a:avLst/>
          </a:prstGeom>
          <a:solidFill>
            <a:srgbClr val="504B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Planner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5DE7E07-D152-5343-5F3C-F0A3A03D916C}"/>
              </a:ext>
            </a:extLst>
          </p:cNvPr>
          <p:cNvSpPr/>
          <p:nvPr/>
        </p:nvSpPr>
        <p:spPr>
          <a:xfrm>
            <a:off x="5521649" y="5786156"/>
            <a:ext cx="1351006" cy="707886"/>
          </a:xfrm>
          <a:prstGeom prst="roundRect">
            <a:avLst/>
          </a:prstGeom>
          <a:solidFill>
            <a:srgbClr val="7B40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Coder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E2090B4-872A-43B5-4ECF-40801EBAE0D6}"/>
              </a:ext>
            </a:extLst>
          </p:cNvPr>
          <p:cNvSpPr/>
          <p:nvPr/>
        </p:nvSpPr>
        <p:spPr>
          <a:xfrm>
            <a:off x="8200916" y="5787182"/>
            <a:ext cx="1351006" cy="707886"/>
          </a:xfrm>
          <a:prstGeom prst="roundRect">
            <a:avLst/>
          </a:prstGeom>
          <a:solidFill>
            <a:srgbClr val="A23E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Tester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CF97CC2-05C0-2BCE-2DAA-723B80BEB66D}"/>
              </a:ext>
            </a:extLst>
          </p:cNvPr>
          <p:cNvSpPr txBox="1"/>
          <p:nvPr/>
        </p:nvSpPr>
        <p:spPr>
          <a:xfrm>
            <a:off x="4457720" y="4619638"/>
            <a:ext cx="2089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任务分解</a:t>
            </a:r>
            <a:endParaRPr kumimoji="0" lang="en-US" altLang="zh-CN" sz="1600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规划</a:t>
            </a:r>
            <a:endParaRPr kumimoji="0" lang="en-US" altLang="zh-CN" sz="1600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CF32845-FEF1-4BEC-8B23-CE424E8DC2CA}"/>
              </a:ext>
            </a:extLst>
          </p:cNvPr>
          <p:cNvSpPr txBox="1"/>
          <p:nvPr/>
        </p:nvSpPr>
        <p:spPr>
          <a:xfrm>
            <a:off x="5561176" y="6519446"/>
            <a:ext cx="19750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编写领域代码</a:t>
            </a:r>
            <a:endParaRPr kumimoji="0" lang="en-US" altLang="zh-CN" sz="1600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7CCEE68-C230-FD51-FC25-B8759DE10CBD}"/>
              </a:ext>
            </a:extLst>
          </p:cNvPr>
          <p:cNvSpPr txBox="1"/>
          <p:nvPr/>
        </p:nvSpPr>
        <p:spPr>
          <a:xfrm>
            <a:off x="7536257" y="6496696"/>
            <a:ext cx="3090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使用科学工具和测试</a:t>
            </a:r>
            <a:endParaRPr kumimoji="0" lang="en-US" altLang="zh-CN" sz="1600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127471D-28FF-20ED-CE7B-1D53A6FBEBE7}"/>
              </a:ext>
            </a:extLst>
          </p:cNvPr>
          <p:cNvSpPr txBox="1"/>
          <p:nvPr/>
        </p:nvSpPr>
        <p:spPr>
          <a:xfrm>
            <a:off x="8291801" y="3157691"/>
            <a:ext cx="27599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理解意图</a:t>
            </a:r>
            <a:endParaRPr kumimoji="0" lang="en-US" altLang="zh-CN" sz="1600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A836C11-356C-69AC-5F66-AB7D94F3CE1C}"/>
              </a:ext>
            </a:extLst>
          </p:cNvPr>
          <p:cNvCxnSpPr>
            <a:cxnSpLocks/>
          </p:cNvCxnSpPr>
          <p:nvPr/>
        </p:nvCxnSpPr>
        <p:spPr>
          <a:xfrm>
            <a:off x="7450548" y="3741347"/>
            <a:ext cx="0" cy="567027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42E3888B-75F1-FD6E-8E43-FEC2DCF16F92}"/>
              </a:ext>
            </a:extLst>
          </p:cNvPr>
          <p:cNvCxnSpPr>
            <a:cxnSpLocks/>
          </p:cNvCxnSpPr>
          <p:nvPr/>
        </p:nvCxnSpPr>
        <p:spPr>
          <a:xfrm flipV="1">
            <a:off x="7658372" y="3706970"/>
            <a:ext cx="0" cy="549563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53158CB-4F8D-2864-9E4D-67194146E5EB}"/>
              </a:ext>
            </a:extLst>
          </p:cNvPr>
          <p:cNvCxnSpPr>
            <a:cxnSpLocks/>
          </p:cNvCxnSpPr>
          <p:nvPr/>
        </p:nvCxnSpPr>
        <p:spPr>
          <a:xfrm flipH="1" flipV="1">
            <a:off x="5998249" y="4222127"/>
            <a:ext cx="655782" cy="123608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E606549-C273-0CA6-878D-23755750249A}"/>
              </a:ext>
            </a:extLst>
          </p:cNvPr>
          <p:cNvCxnSpPr>
            <a:cxnSpLocks/>
          </p:cNvCxnSpPr>
          <p:nvPr/>
        </p:nvCxnSpPr>
        <p:spPr>
          <a:xfrm>
            <a:off x="5958746" y="4498135"/>
            <a:ext cx="695285" cy="132732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36B9661E-BF2F-A5BA-6381-453424F36328}"/>
              </a:ext>
            </a:extLst>
          </p:cNvPr>
          <p:cNvSpPr/>
          <p:nvPr/>
        </p:nvSpPr>
        <p:spPr>
          <a:xfrm>
            <a:off x="9127551" y="3868184"/>
            <a:ext cx="1351006" cy="707886"/>
          </a:xfrm>
          <a:prstGeom prst="roundRect">
            <a:avLst/>
          </a:prstGeom>
          <a:solidFill>
            <a:srgbClr val="C341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More …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09004F-EE82-73A8-3075-EB71A5EB4263}"/>
              </a:ext>
            </a:extLst>
          </p:cNvPr>
          <p:cNvCxnSpPr>
            <a:cxnSpLocks/>
          </p:cNvCxnSpPr>
          <p:nvPr/>
        </p:nvCxnSpPr>
        <p:spPr>
          <a:xfrm flipV="1">
            <a:off x="8410525" y="4024860"/>
            <a:ext cx="517963" cy="355918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0DBB69C1-E05F-1F06-7E3C-3F83012B173C}"/>
              </a:ext>
            </a:extLst>
          </p:cNvPr>
          <p:cNvCxnSpPr>
            <a:cxnSpLocks/>
          </p:cNvCxnSpPr>
          <p:nvPr/>
        </p:nvCxnSpPr>
        <p:spPr>
          <a:xfrm flipH="1">
            <a:off x="8396493" y="4351504"/>
            <a:ext cx="519016" cy="328265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57893E2-C300-9F62-CD2E-9EE9D5D9F02D}"/>
              </a:ext>
            </a:extLst>
          </p:cNvPr>
          <p:cNvCxnSpPr>
            <a:cxnSpLocks/>
          </p:cNvCxnSpPr>
          <p:nvPr/>
        </p:nvCxnSpPr>
        <p:spPr>
          <a:xfrm flipH="1">
            <a:off x="6504318" y="5170146"/>
            <a:ext cx="303140" cy="526396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813AD2E3-910D-1639-5FC9-FD66C432B734}"/>
              </a:ext>
            </a:extLst>
          </p:cNvPr>
          <p:cNvCxnSpPr>
            <a:cxnSpLocks/>
          </p:cNvCxnSpPr>
          <p:nvPr/>
        </p:nvCxnSpPr>
        <p:spPr>
          <a:xfrm flipV="1">
            <a:off x="6743428" y="5181728"/>
            <a:ext cx="292698" cy="514814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104EECC2-7E96-DB7B-C07C-A656A573012E}"/>
              </a:ext>
            </a:extLst>
          </p:cNvPr>
          <p:cNvCxnSpPr>
            <a:cxnSpLocks/>
          </p:cNvCxnSpPr>
          <p:nvPr/>
        </p:nvCxnSpPr>
        <p:spPr>
          <a:xfrm>
            <a:off x="8100289" y="5184191"/>
            <a:ext cx="303348" cy="504803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AB7D3873-6435-2311-F710-D10484657DD3}"/>
              </a:ext>
            </a:extLst>
          </p:cNvPr>
          <p:cNvCxnSpPr>
            <a:cxnSpLocks/>
          </p:cNvCxnSpPr>
          <p:nvPr/>
        </p:nvCxnSpPr>
        <p:spPr>
          <a:xfrm flipH="1" flipV="1">
            <a:off x="8237573" y="5038853"/>
            <a:ext cx="344019" cy="560177"/>
          </a:xfrm>
          <a:prstGeom prst="straightConnector1">
            <a:avLst/>
          </a:prstGeom>
          <a:ln w="34925">
            <a:tailEnd type="stealth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95AE041E-CC9E-2AC6-9939-78A4E481C600}"/>
              </a:ext>
            </a:extLst>
          </p:cNvPr>
          <p:cNvSpPr txBox="1"/>
          <p:nvPr/>
        </p:nvSpPr>
        <p:spPr>
          <a:xfrm>
            <a:off x="546100" y="6435578"/>
            <a:ext cx="2464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Autogen: arXiv.2308.08155)</a:t>
            </a:r>
            <a:endParaRPr lang="zh-CN" altLang="en-US" sz="140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0072282-C02B-01AD-5440-521D1F12C5C8}"/>
              </a:ext>
            </a:extLst>
          </p:cNvPr>
          <p:cNvSpPr txBox="1"/>
          <p:nvPr/>
        </p:nvSpPr>
        <p:spPr>
          <a:xfrm>
            <a:off x="538264" y="5365579"/>
            <a:ext cx="3198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工作流</a:t>
            </a:r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Msg </a:t>
            </a:r>
            <a:r>
              <a:rPr lang="zh-CN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host </a:t>
            </a:r>
            <a:r>
              <a:rPr lang="zh-CN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1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LLM</a:t>
            </a:r>
          </a:p>
          <a:p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Planner </a:t>
            </a:r>
            <a:r>
              <a:rPr lang="zh-CN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1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RAG</a:t>
            </a:r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1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LLM </a:t>
            </a:r>
            <a:r>
              <a:rPr lang="zh-CN" altLang="en-US" sz="1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host</a:t>
            </a:r>
          </a:p>
          <a:p>
            <a:r>
              <a:rPr lang="en-US" altLang="zh-CN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Host </a:t>
            </a:r>
            <a:r>
              <a:rPr lang="zh-CN" altLang="en-US" sz="1400">
                <a:latin typeface="Microsoft YaHei" panose="020B0503020204020204" pitchFamily="34" charset="-122"/>
                <a:ea typeface="Microsoft YaHei" panose="020B0503020204020204" pitchFamily="34" charset="-122"/>
              </a:rPr>
              <a:t>→ </a:t>
            </a:r>
            <a:r>
              <a:rPr lang="en-US" altLang="zh-CN" sz="1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LLM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154724-2A25-4911-FB83-CB18CB7BF65F}"/>
              </a:ext>
            </a:extLst>
          </p:cNvPr>
          <p:cNvSpPr txBox="1"/>
          <p:nvPr/>
        </p:nvSpPr>
        <p:spPr>
          <a:xfrm>
            <a:off x="546100" y="3637849"/>
            <a:ext cx="320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更新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异步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9294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894A1D-417C-5E6D-D0E5-0D5B3D6D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690" y="1059013"/>
            <a:ext cx="5982789" cy="595630"/>
          </a:xfrm>
        </p:spPr>
        <p:txBody>
          <a:bodyPr/>
          <a:lstStyle/>
          <a:p>
            <a:r>
              <a:rPr lang="zh-CN" altLang="en-US" sz="2400" b="0"/>
              <a:t>多智能体协同</a:t>
            </a:r>
            <a:r>
              <a:rPr lang="en-US" altLang="zh-CN" sz="2400" b="0"/>
              <a:t>Coder+BOSS Actuator</a:t>
            </a:r>
            <a:endParaRPr lang="zh-CN" altLang="en-US" sz="2400" b="0"/>
          </a:p>
        </p:txBody>
      </p:sp>
      <p:pic>
        <p:nvPicPr>
          <p:cNvPr id="4" name="WeChat_20250111012704">
            <a:hlinkClick r:id="" action="ppaction://media"/>
            <a:extLst>
              <a:ext uri="{FF2B5EF4-FFF2-40B4-BE49-F238E27FC236}">
                <a16:creationId xmlns:a16="http://schemas.microsoft.com/office/drawing/2014/main" id="{FEA77404-ADBB-C6B4-7E62-B41B243D7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7111" y="1735569"/>
            <a:ext cx="7223855" cy="4063418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AEBC5587-1472-8822-092D-A97B926C8B2A}"/>
              </a:ext>
            </a:extLst>
          </p:cNvPr>
          <p:cNvSpPr txBox="1">
            <a:spLocks/>
          </p:cNvSpPr>
          <p:nvPr/>
        </p:nvSpPr>
        <p:spPr>
          <a:xfrm>
            <a:off x="421337" y="136525"/>
            <a:ext cx="10015797" cy="5956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zh-CN" altLang="en-US" spc="-60">
                <a:cs typeface="+mj-cs"/>
              </a:rPr>
              <a:t>进展（</a:t>
            </a:r>
            <a:r>
              <a:rPr kumimoji="1" lang="en-US" altLang="zh-CN" spc="-60">
                <a:cs typeface="+mj-cs"/>
              </a:rPr>
              <a:t>2025.01</a:t>
            </a:r>
            <a:r>
              <a:rPr kumimoji="1" lang="zh-CN" altLang="en-US" spc="-60">
                <a:cs typeface="+mj-cs"/>
              </a:rPr>
              <a:t>）</a:t>
            </a: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EF015C-7C38-4EE1-AB5A-F9CE6497F81A}"/>
              </a:ext>
            </a:extLst>
          </p:cNvPr>
          <p:cNvSpPr txBox="1"/>
          <p:nvPr/>
        </p:nvSpPr>
        <p:spPr>
          <a:xfrm>
            <a:off x="282440" y="892369"/>
            <a:ext cx="450509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0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模糊的任务描述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 明确的任务描述（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Planner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生成模拟和分析程序（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Coder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检索增强得（变量说明信息）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特定提示词 → 变量卡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Template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变量卡→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(mapping)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 → 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buFont typeface="Wingdings" panose="05000000000000000000" pitchFamily="2" charset="2"/>
              <a:buChar char="u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Decay card: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衰变卡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buFont typeface="Wingdings" panose="05000000000000000000" pitchFamily="2" charset="2"/>
              <a:buChar char="u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Sim+Rec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： 数据生成脚本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buFont typeface="Wingdings" panose="05000000000000000000" pitchFamily="2" charset="2"/>
              <a:buChar char="u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Ana: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事例挑选脚本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执行任务（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Actuator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任务管理系统→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Tester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执行任务，得到（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sim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→模拟的电子学信号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.rtraw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rec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→径迹信息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.dst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ana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→物理粒子级别信息（动量、能量、质量）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.root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481E1E-5BF3-5CD2-65C3-DE611543C677}"/>
              </a:ext>
            </a:extLst>
          </p:cNvPr>
          <p:cNvSpPr txBox="1"/>
          <p:nvPr/>
        </p:nvSpPr>
        <p:spPr>
          <a:xfrm>
            <a:off x="282440" y="5798987"/>
            <a:ext cx="113435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 分析结果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mc.root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data.root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，利用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mc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的信号形状指导在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中发现真正的信号。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如：利用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pi+pi-J/psi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过程模拟的信号形状，拟合实验数据，判断是否存在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Zc(3900)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9E81FF4-2107-1A64-0B70-46A21009B7D4}"/>
              </a:ext>
            </a:extLst>
          </p:cNvPr>
          <p:cNvSpPr/>
          <p:nvPr/>
        </p:nvSpPr>
        <p:spPr>
          <a:xfrm>
            <a:off x="126705" y="1116874"/>
            <a:ext cx="474186" cy="5398237"/>
          </a:xfrm>
          <a:custGeom>
            <a:avLst/>
            <a:gdLst>
              <a:gd name="connsiteX0" fmla="*/ 474186 w 474186"/>
              <a:gd name="connsiteY0" fmla="*/ 5381897 h 5398237"/>
              <a:gd name="connsiteX1" fmla="*/ 225992 w 474186"/>
              <a:gd name="connsiteY1" fmla="*/ 5381897 h 5398237"/>
              <a:gd name="connsiteX2" fmla="*/ 49644 w 474186"/>
              <a:gd name="connsiteY2" fmla="*/ 5212080 h 5398237"/>
              <a:gd name="connsiteX3" fmla="*/ 16986 w 474186"/>
              <a:gd name="connsiteY3" fmla="*/ 4539343 h 5398237"/>
              <a:gd name="connsiteX4" fmla="*/ 3924 w 474186"/>
              <a:gd name="connsiteY4" fmla="*/ 1887583 h 5398237"/>
              <a:gd name="connsiteX5" fmla="*/ 3924 w 474186"/>
              <a:gd name="connsiteY5" fmla="*/ 868680 h 5398237"/>
              <a:gd name="connsiteX6" fmla="*/ 49644 w 474186"/>
              <a:gd name="connsiteY6" fmla="*/ 163286 h 5398237"/>
              <a:gd name="connsiteX7" fmla="*/ 206398 w 474186"/>
              <a:gd name="connsiteY7" fmla="*/ 0 h 539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186" h="5398237">
                <a:moveTo>
                  <a:pt x="474186" y="5381897"/>
                </a:moveTo>
                <a:cubicBezTo>
                  <a:pt x="385467" y="5396048"/>
                  <a:pt x="296749" y="5410200"/>
                  <a:pt x="225992" y="5381897"/>
                </a:cubicBezTo>
                <a:cubicBezTo>
                  <a:pt x="155235" y="5353594"/>
                  <a:pt x="84478" y="5352505"/>
                  <a:pt x="49644" y="5212080"/>
                </a:cubicBezTo>
                <a:cubicBezTo>
                  <a:pt x="14810" y="5071655"/>
                  <a:pt x="24606" y="5093426"/>
                  <a:pt x="16986" y="4539343"/>
                </a:cubicBezTo>
                <a:cubicBezTo>
                  <a:pt x="9366" y="3985260"/>
                  <a:pt x="6101" y="2499360"/>
                  <a:pt x="3924" y="1887583"/>
                </a:cubicBezTo>
                <a:cubicBezTo>
                  <a:pt x="1747" y="1275806"/>
                  <a:pt x="-3696" y="1156063"/>
                  <a:pt x="3924" y="868680"/>
                </a:cubicBezTo>
                <a:cubicBezTo>
                  <a:pt x="11544" y="581297"/>
                  <a:pt x="15898" y="308066"/>
                  <a:pt x="49644" y="163286"/>
                </a:cubicBezTo>
                <a:cubicBezTo>
                  <a:pt x="83390" y="18506"/>
                  <a:pt x="144894" y="9253"/>
                  <a:pt x="206398" y="0"/>
                </a:cubicBezTo>
              </a:path>
            </a:pathLst>
          </a:custGeom>
          <a:ln>
            <a:tailEnd type="triangle" w="med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9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7268D-0979-1E3A-A17F-B92A1DD5B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7E61C1-C2CF-93DA-9F42-52253E39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zh-CN" altLang="en-US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先导</a:t>
            </a:r>
            <a:r>
              <a:rPr lang="en-US" altLang="zh-CN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：科学基础大模型（自动化所）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409CB3-6DE3-5308-F8BD-1FDC99B9160A}"/>
              </a:ext>
            </a:extLst>
          </p:cNvPr>
          <p:cNvSpPr txBox="1"/>
          <p:nvPr/>
        </p:nvSpPr>
        <p:spPr>
          <a:xfrm>
            <a:off x="432382" y="933731"/>
            <a:ext cx="1154509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项目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：新粒子发现系统，刘北江，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2025.03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AB6DCA3D-A138-CE45-B6F8-A8BF36F2B2F3}"/>
              </a:ext>
            </a:extLst>
          </p:cNvPr>
          <p:cNvSpPr>
            <a:spLocks noGrp="1"/>
          </p:cNvSpPr>
          <p:nvPr/>
        </p:nvSpPr>
        <p:spPr>
          <a:xfrm>
            <a:off x="11611245" y="6638965"/>
            <a:ext cx="548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293A8B-7656-41F7-B47F-4F4E036E5275}" type="slidenum">
              <a:rPr kumimoji="0" lang="en-US" altLang="zh-CN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5">
            <a:extLst>
              <a:ext uri="{FF2B5EF4-FFF2-40B4-BE49-F238E27FC236}">
                <a16:creationId xmlns:a16="http://schemas.microsoft.com/office/drawing/2014/main" id="{356F8F15-5221-64D5-FF3F-0854B7E0E19C}"/>
              </a:ext>
            </a:extLst>
          </p:cNvPr>
          <p:cNvSpPr txBox="1"/>
          <p:nvPr/>
        </p:nvSpPr>
        <p:spPr>
          <a:xfrm>
            <a:off x="115540" y="1643679"/>
            <a:ext cx="11960919" cy="954107"/>
          </a:xfrm>
          <a:prstGeom prst="rect">
            <a:avLst/>
          </a:prstGeom>
          <a:solidFill>
            <a:srgbClr val="4A66AC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技术路线：</a:t>
            </a: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领域知识嵌入和高质量专家反馈，增强领域建模与推理能力；通过增强检索和思维链，使多智能体系统具有复杂任务处理能力；开展规模化应用，赋能粒子物理大科学装置，加速粒子物理前沿重大科学产出，同时形成</a:t>
            </a:r>
            <a:r>
              <a:rPr lang="en-US" altLang="zh-CN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与粒子物理学科之间的交互强化。</a:t>
            </a:r>
            <a:endParaRPr kumimoji="0" lang="en-US" altLang="zh-CN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0E8DC86-F219-BC5A-2CF7-C81786741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176" y="3492670"/>
            <a:ext cx="4195905" cy="337953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F0A4FAE-920D-0415-CF22-568247D9B494}"/>
              </a:ext>
            </a:extLst>
          </p:cNvPr>
          <p:cNvSpPr/>
          <p:nvPr/>
        </p:nvSpPr>
        <p:spPr>
          <a:xfrm>
            <a:off x="8166320" y="2645669"/>
            <a:ext cx="3320321" cy="7232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课题</a:t>
            </a:r>
            <a:r>
              <a:rPr lang="en-US" altLang="zh-CN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b="1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粒子物理领域</a:t>
            </a:r>
            <a:r>
              <a:rPr lang="en-US" altLang="zh-CN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</a:t>
            </a:r>
            <a:endParaRPr lang="en-US" altLang="zh-CN" b="1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B7C90A3-2ED4-5E55-ED1A-2299073A21BD}"/>
              </a:ext>
            </a:extLst>
          </p:cNvPr>
          <p:cNvSpPr/>
          <p:nvPr/>
        </p:nvSpPr>
        <p:spPr>
          <a:xfrm>
            <a:off x="129574" y="2645669"/>
            <a:ext cx="3320321" cy="7232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课题</a:t>
            </a:r>
            <a:r>
              <a:rPr lang="en-US" altLang="zh-CN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b="1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粒子物理基础模型</a:t>
            </a:r>
            <a:endParaRPr lang="en-US" altLang="zh-CN" b="1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C770CA-ECD1-4EF7-9448-2B44150981EE}"/>
              </a:ext>
            </a:extLst>
          </p:cNvPr>
          <p:cNvSpPr/>
          <p:nvPr/>
        </p:nvSpPr>
        <p:spPr>
          <a:xfrm>
            <a:off x="4079067" y="2645669"/>
            <a:ext cx="3320321" cy="7232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课题</a:t>
            </a:r>
            <a:r>
              <a:rPr lang="en-US" altLang="zh-CN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b="1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zh-CN" altLang="en-US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粒子物理多智能体系统</a:t>
            </a:r>
            <a:endParaRPr lang="en-US" altLang="zh-CN" b="1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553616-EC8B-4837-A104-C960A8B4C046}"/>
              </a:ext>
            </a:extLst>
          </p:cNvPr>
          <p:cNvSpPr/>
          <p:nvPr/>
        </p:nvSpPr>
        <p:spPr>
          <a:xfrm>
            <a:off x="3611885" y="2645669"/>
            <a:ext cx="4149803" cy="417865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7F0F4A5-A1B5-BD87-316A-884FD253D845}"/>
              </a:ext>
            </a:extLst>
          </p:cNvPr>
          <p:cNvSpPr/>
          <p:nvPr/>
        </p:nvSpPr>
        <p:spPr>
          <a:xfrm>
            <a:off x="7851176" y="2645669"/>
            <a:ext cx="4209841" cy="417865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A2680E4-B5E0-62E0-E3F1-37038BD597C2}"/>
              </a:ext>
            </a:extLst>
          </p:cNvPr>
          <p:cNvSpPr/>
          <p:nvPr/>
        </p:nvSpPr>
        <p:spPr>
          <a:xfrm>
            <a:off x="66155" y="2645669"/>
            <a:ext cx="3447161" cy="417865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F78846B-6AA4-9FA8-678B-057D8EA7E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654" y="3619765"/>
            <a:ext cx="4145530" cy="27826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C471A9D-A8FE-E8F8-DFF0-C90D7E404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40" y="3575090"/>
            <a:ext cx="3348061" cy="27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9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DFED2-70FF-8067-BEC8-6C40E9D2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972DB6-3460-E8BA-0030-B04BFBD7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所定向支持</a:t>
            </a:r>
            <a:r>
              <a: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高能所公共</a:t>
            </a:r>
            <a:r>
              <a: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计算平台建设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19B7ED-0881-EDDA-FE3B-611A7C8840C2}"/>
              </a:ext>
            </a:extLst>
          </p:cNvPr>
          <p:cNvSpPr txBox="1"/>
          <p:nvPr/>
        </p:nvSpPr>
        <p:spPr>
          <a:xfrm>
            <a:off x="432382" y="933731"/>
            <a:ext cx="1154509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高能所公共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计算平台建设，齐法制，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2024.04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96B114F-D206-E82D-5F22-A820D494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649820"/>
            <a:ext cx="9972675" cy="48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FFF6AC-33AB-104F-A843-C3E87C437F8A}"/>
              </a:ext>
            </a:extLst>
          </p:cNvPr>
          <p:cNvSpPr/>
          <p:nvPr/>
        </p:nvSpPr>
        <p:spPr>
          <a:xfrm>
            <a:off x="6309308" y="1016682"/>
            <a:ext cx="5101630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AI4HEP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背景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CF6B34B-9A69-4F44-910F-94EF6F0046B8}"/>
              </a:ext>
            </a:extLst>
          </p:cNvPr>
          <p:cNvGrpSpPr/>
          <p:nvPr/>
        </p:nvGrpSpPr>
        <p:grpSpPr>
          <a:xfrm>
            <a:off x="5379034" y="1016682"/>
            <a:ext cx="720000" cy="720000"/>
            <a:chOff x="5412150" y="1180600"/>
            <a:chExt cx="720000" cy="720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22F478C-92FF-AF43-ACE2-8A6B7EB9EB0B}"/>
                </a:ext>
              </a:extLst>
            </p:cNvPr>
            <p:cNvSpPr/>
            <p:nvPr/>
          </p:nvSpPr>
          <p:spPr>
            <a:xfrm>
              <a:off x="5412150" y="1180600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一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E3A1A58-01D7-B446-A982-A4765C45D3B0}"/>
                </a:ext>
              </a:extLst>
            </p:cNvPr>
            <p:cNvSpPr/>
            <p:nvPr/>
          </p:nvSpPr>
          <p:spPr>
            <a:xfrm>
              <a:off x="5412150" y="1810600"/>
              <a:ext cx="720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6A9599CF-21B6-A948-A7D5-3FEA0D5A6638}"/>
              </a:ext>
            </a:extLst>
          </p:cNvPr>
          <p:cNvSpPr/>
          <p:nvPr/>
        </p:nvSpPr>
        <p:spPr>
          <a:xfrm>
            <a:off x="6309309" y="2294011"/>
            <a:ext cx="5101630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AI4HEP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项目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推进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0486872-1E13-CF48-ABD3-4197FB2755DC}"/>
              </a:ext>
            </a:extLst>
          </p:cNvPr>
          <p:cNvGrpSpPr/>
          <p:nvPr/>
        </p:nvGrpSpPr>
        <p:grpSpPr>
          <a:xfrm>
            <a:off x="5379034" y="2294011"/>
            <a:ext cx="720000" cy="720000"/>
            <a:chOff x="5412150" y="1180600"/>
            <a:chExt cx="720000" cy="7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6142446-E455-1B4A-B54E-D207A0AF8624}"/>
                </a:ext>
              </a:extLst>
            </p:cNvPr>
            <p:cNvSpPr/>
            <p:nvPr/>
          </p:nvSpPr>
          <p:spPr>
            <a:xfrm>
              <a:off x="5412150" y="1180600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二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25CC018-6409-614A-B50F-B8C4EDB00E83}"/>
                </a:ext>
              </a:extLst>
            </p:cNvPr>
            <p:cNvSpPr/>
            <p:nvPr/>
          </p:nvSpPr>
          <p:spPr>
            <a:xfrm>
              <a:off x="5412150" y="1810600"/>
              <a:ext cx="720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BC29D84-EF62-1140-9296-72DCB9301534}"/>
              </a:ext>
            </a:extLst>
          </p:cNvPr>
          <p:cNvGrpSpPr/>
          <p:nvPr/>
        </p:nvGrpSpPr>
        <p:grpSpPr>
          <a:xfrm>
            <a:off x="5379034" y="3530809"/>
            <a:ext cx="720000" cy="720000"/>
            <a:chOff x="5412150" y="1180600"/>
            <a:chExt cx="720000" cy="720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C17D16A-50BC-8849-A2B6-A0BE8A23BC2E}"/>
                </a:ext>
              </a:extLst>
            </p:cNvPr>
            <p:cNvSpPr/>
            <p:nvPr/>
          </p:nvSpPr>
          <p:spPr>
            <a:xfrm>
              <a:off x="5412150" y="1180600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三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93532E9-208F-6D4E-B2B3-E8816430EEFA}"/>
                </a:ext>
              </a:extLst>
            </p:cNvPr>
            <p:cNvSpPr/>
            <p:nvPr/>
          </p:nvSpPr>
          <p:spPr>
            <a:xfrm>
              <a:off x="5412150" y="1810600"/>
              <a:ext cx="720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BED369D8-05E7-D948-B390-AC6D14E2A140}"/>
              </a:ext>
            </a:extLst>
          </p:cNvPr>
          <p:cNvSpPr/>
          <p:nvPr/>
        </p:nvSpPr>
        <p:spPr>
          <a:xfrm>
            <a:off x="6309308" y="3530809"/>
            <a:ext cx="5101630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AI4HEP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组织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合作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F8503A6-0EE4-4EDB-35E4-8F36EA5F6746}"/>
              </a:ext>
            </a:extLst>
          </p:cNvPr>
          <p:cNvGrpSpPr/>
          <p:nvPr/>
        </p:nvGrpSpPr>
        <p:grpSpPr>
          <a:xfrm>
            <a:off x="5379034" y="4767607"/>
            <a:ext cx="720000" cy="720000"/>
            <a:chOff x="5412150" y="1180600"/>
            <a:chExt cx="720000" cy="72000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4BE9DC6-E366-0CEA-7884-E965747337B3}"/>
                </a:ext>
              </a:extLst>
            </p:cNvPr>
            <p:cNvSpPr/>
            <p:nvPr/>
          </p:nvSpPr>
          <p:spPr>
            <a:xfrm>
              <a:off x="5412150" y="1180600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四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08F172E-83C0-BE50-3A10-562D4F87ABCD}"/>
                </a:ext>
              </a:extLst>
            </p:cNvPr>
            <p:cNvSpPr/>
            <p:nvPr/>
          </p:nvSpPr>
          <p:spPr>
            <a:xfrm>
              <a:off x="5412150" y="1810600"/>
              <a:ext cx="720000" cy="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355BFAFE-0CE2-209A-3B8E-BB195E74527C}"/>
              </a:ext>
            </a:extLst>
          </p:cNvPr>
          <p:cNvSpPr/>
          <p:nvPr/>
        </p:nvSpPr>
        <p:spPr>
          <a:xfrm>
            <a:off x="6313857" y="4767607"/>
            <a:ext cx="5101629" cy="72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总结和展望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3289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099B7-E951-6704-189F-63160D4E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F5191F-0BDA-EB5A-6288-9DFDDB2D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840563" cy="595630"/>
          </a:xfrm>
        </p:spPr>
        <p:txBody>
          <a:bodyPr/>
          <a:lstStyle/>
          <a:p>
            <a:r>
              <a: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GJ</a:t>
            </a:r>
            <a:r>
              <a:rPr lang="zh-CN" altLang="en-US" sz="3600">
                <a:latin typeface="Microsoft YaHei" panose="020B0503020204020204" pitchFamily="34" charset="-122"/>
                <a:ea typeface="Microsoft YaHei" panose="020B0503020204020204" pitchFamily="34" charset="-122"/>
              </a:rPr>
              <a:t>：机器人科学家（中科大）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F688D6-1972-1BE5-F93D-0D8560D4CCDD}"/>
              </a:ext>
            </a:extLst>
          </p:cNvPr>
          <p:cNvSpPr txBox="1"/>
          <p:nvPr/>
        </p:nvSpPr>
        <p:spPr>
          <a:xfrm>
            <a:off x="432382" y="820802"/>
            <a:ext cx="1154509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项目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课题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：基于大科学装置的实验</a:t>
            </a:r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数据体系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，齐法制，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2024.01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B2F4AB9-9D68-2806-BC28-CB245DF0F43F}"/>
              </a:ext>
            </a:extLst>
          </p:cNvPr>
          <p:cNvSpPr/>
          <p:nvPr/>
        </p:nvSpPr>
        <p:spPr>
          <a:xfrm>
            <a:off x="646901" y="2251954"/>
            <a:ext cx="3246270" cy="540000"/>
          </a:xfrm>
          <a:prstGeom prst="roundRect">
            <a:avLst/>
          </a:prstGeom>
          <a:solidFill>
            <a:srgbClr val="0B5D99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数据策略与标准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1BD4B4F-F97B-7EF0-8DBA-83B7D5C13F61}"/>
              </a:ext>
            </a:extLst>
          </p:cNvPr>
          <p:cNvSpPr/>
          <p:nvPr/>
        </p:nvSpPr>
        <p:spPr>
          <a:xfrm>
            <a:off x="4441663" y="2251954"/>
            <a:ext cx="3246270" cy="540000"/>
          </a:xfrm>
          <a:prstGeom prst="roundRect">
            <a:avLst/>
          </a:prstGeom>
          <a:solidFill>
            <a:srgbClr val="534E9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数据软件与工具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08743E9-A79B-6792-F678-77B514B60F46}"/>
              </a:ext>
            </a:extLst>
          </p:cNvPr>
          <p:cNvSpPr/>
          <p:nvPr/>
        </p:nvSpPr>
        <p:spPr>
          <a:xfrm>
            <a:off x="8312623" y="2251954"/>
            <a:ext cx="3246270" cy="540000"/>
          </a:xfrm>
          <a:prstGeom prst="roundRect">
            <a:avLst/>
          </a:prstGeom>
          <a:solidFill>
            <a:srgbClr val="7B408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数据服务与供给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44A5B0-3C40-2D84-E5F7-0694020933FB}"/>
              </a:ext>
            </a:extLst>
          </p:cNvPr>
          <p:cNvSpPr/>
          <p:nvPr/>
        </p:nvSpPr>
        <p:spPr>
          <a:xfrm>
            <a:off x="646901" y="2869174"/>
            <a:ext cx="3246270" cy="3921395"/>
          </a:xfrm>
          <a:prstGeom prst="rect">
            <a:avLst/>
          </a:prstGeom>
          <a:solidFill>
            <a:srgbClr val="0B5D99">
              <a:alpha val="10000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E598C2A-A7F2-68BE-0087-2AA5110EBA67}"/>
              </a:ext>
            </a:extLst>
          </p:cNvPr>
          <p:cNvSpPr/>
          <p:nvPr/>
        </p:nvSpPr>
        <p:spPr>
          <a:xfrm>
            <a:off x="4441663" y="2869174"/>
            <a:ext cx="3246270" cy="3921395"/>
          </a:xfrm>
          <a:prstGeom prst="rect">
            <a:avLst/>
          </a:prstGeom>
          <a:solidFill>
            <a:srgbClr val="534E96">
              <a:alpha val="10000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A8DB46-C80F-4FD1-8164-FCE7C928418E}"/>
              </a:ext>
            </a:extLst>
          </p:cNvPr>
          <p:cNvSpPr txBox="1"/>
          <p:nvPr/>
        </p:nvSpPr>
        <p:spPr>
          <a:xfrm>
            <a:off x="4697267" y="2971968"/>
            <a:ext cx="2914465" cy="3763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采集与处理</a:t>
            </a:r>
            <a:r>
              <a:rPr lang="en-US" altLang="zh-CN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Mamba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实验设施运行控制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实验过程控制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存储与管理</a:t>
            </a:r>
            <a:r>
              <a:rPr lang="en-US" altLang="zh-CN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DOMAS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大数据存储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元数据管理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分析与应用</a:t>
            </a:r>
            <a:r>
              <a:rPr lang="en-US" altLang="zh-CN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Daisy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科学数据分析软件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数据可视化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en-US" altLang="zh-CN" sz="2000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AI-Ready</a:t>
            </a:r>
            <a:r>
              <a:rPr lang="zh-CN" altLang="en-US" sz="2000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数据构建</a:t>
            </a:r>
            <a:endParaRPr lang="en-US" altLang="zh-CN" sz="2000" b="1" kern="1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数据标注与增强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多源数据融合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B4927ED-C260-0EA5-2CD4-A3874366720F}"/>
              </a:ext>
            </a:extLst>
          </p:cNvPr>
          <p:cNvSpPr/>
          <p:nvPr/>
        </p:nvSpPr>
        <p:spPr>
          <a:xfrm>
            <a:off x="8312623" y="2869174"/>
            <a:ext cx="3246270" cy="3921395"/>
          </a:xfrm>
          <a:prstGeom prst="rect">
            <a:avLst/>
          </a:prstGeom>
          <a:solidFill>
            <a:srgbClr val="7B4083">
              <a:alpha val="10000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C22559-1B35-54F4-1330-B999F9F412E8}"/>
              </a:ext>
            </a:extLst>
          </p:cNvPr>
          <p:cNvSpPr txBox="1"/>
          <p:nvPr/>
        </p:nvSpPr>
        <p:spPr>
          <a:xfrm>
            <a:off x="8644428" y="2901199"/>
            <a:ext cx="2914465" cy="3505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面向领域科学家</a:t>
            </a:r>
            <a:endParaRPr lang="en-US" altLang="zh-CN" sz="2000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和数据接口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面向</a:t>
            </a:r>
            <a:r>
              <a:rPr lang="en-US" altLang="zh-CN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研究人员</a:t>
            </a:r>
            <a:endParaRPr lang="en-US" altLang="zh-CN" sz="2000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数据发现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数据解释</a:t>
            </a:r>
            <a:endParaRPr lang="en-US" altLang="zh-CN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面向</a:t>
            </a:r>
            <a:r>
              <a:rPr lang="en-US" altLang="zh-CN" sz="2000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000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机器人</a:t>
            </a:r>
            <a:endParaRPr lang="en-US" altLang="zh-CN" b="1" kern="1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数据管道</a:t>
            </a:r>
            <a:endParaRPr lang="en-US" altLang="zh-CN" b="1" kern="1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机器可用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F26162-BCBD-E5EF-A788-57E52299090B}"/>
              </a:ext>
            </a:extLst>
          </p:cNvPr>
          <p:cNvSpPr txBox="1"/>
          <p:nvPr/>
        </p:nvSpPr>
        <p:spPr>
          <a:xfrm>
            <a:off x="1055117" y="2869174"/>
            <a:ext cx="2914465" cy="3921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数据模型</a:t>
            </a:r>
            <a:endParaRPr lang="en-US" altLang="zh-CN" sz="2000" b="1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表征数据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元数据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数据标准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数据格式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元数据包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数据策略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保存策略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使用机制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3F935F-7AD9-A992-22B7-F93F60436EB5}"/>
              </a:ext>
            </a:extLst>
          </p:cNvPr>
          <p:cNvSpPr txBox="1"/>
          <p:nvPr/>
        </p:nvSpPr>
        <p:spPr>
          <a:xfrm>
            <a:off x="464386" y="1416784"/>
            <a:ext cx="11185585" cy="82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b="1">
                <a:solidFill>
                  <a:srgbClr val="242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大装置</a:t>
            </a:r>
            <a:r>
              <a:rPr lang="zh-CN" altLang="en-US" sz="2000" b="1" i="0">
                <a:solidFill>
                  <a:srgbClr val="2429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数据体系</a:t>
            </a:r>
            <a:r>
              <a:rPr lang="zh-CN" altLang="en-US" sz="2000" b="0" i="0">
                <a:solidFill>
                  <a:srgbClr val="2429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是大科学装置中数据的采集、存储、处理、分析</a:t>
            </a:r>
            <a:r>
              <a:rPr lang="zh-CN" altLang="en-US" sz="2000">
                <a:solidFill>
                  <a:srgbClr val="242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和使用</a:t>
            </a:r>
            <a:r>
              <a:rPr lang="zh-CN" altLang="en-US" sz="2000" b="0" i="0">
                <a:solidFill>
                  <a:srgbClr val="2429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>
                <a:solidFill>
                  <a:srgbClr val="242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</a:t>
            </a:r>
            <a:r>
              <a:rPr lang="zh-CN" altLang="en-US" sz="2000" b="0" i="0">
                <a:solidFill>
                  <a:srgbClr val="2429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框架和机制</a:t>
            </a:r>
            <a:r>
              <a:rPr lang="zh-CN" altLang="en-US" sz="2000">
                <a:solidFill>
                  <a:srgbClr val="2429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。它涵盖数据从生成到最终使用的整个生命周期，并确保数据的质量、完整性、安全性和可用性。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9180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FFAE-F627-2451-DB9C-0A7C5AFC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数据体系之软件与工具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5C3799-95E1-7AF3-F084-F75B10FB3618}"/>
              </a:ext>
            </a:extLst>
          </p:cNvPr>
          <p:cNvSpPr txBox="1"/>
          <p:nvPr/>
        </p:nvSpPr>
        <p:spPr>
          <a:xfrm>
            <a:off x="423382" y="980728"/>
            <a:ext cx="1131600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覆盖数据生产到使用的全生命周期的框架</a:t>
            </a:r>
            <a:r>
              <a:rPr lang="en-US" altLang="zh-CN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工具</a:t>
            </a:r>
            <a:r>
              <a:rPr lang="en-US" altLang="zh-CN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B99C808-CCBF-BE1C-59E3-28B1C5EC59C6}"/>
              </a:ext>
            </a:extLst>
          </p:cNvPr>
          <p:cNvSpPr/>
          <p:nvPr/>
        </p:nvSpPr>
        <p:spPr>
          <a:xfrm>
            <a:off x="393044" y="1784889"/>
            <a:ext cx="3707443" cy="45890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数据采集和处理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E086371-E02D-9B21-9EA6-FF9EE186F871}"/>
              </a:ext>
            </a:extLst>
          </p:cNvPr>
          <p:cNvSpPr/>
          <p:nvPr/>
        </p:nvSpPr>
        <p:spPr>
          <a:xfrm>
            <a:off x="4445526" y="1795835"/>
            <a:ext cx="3420000" cy="45890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数据存储和管理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13A9BAF-16AF-2E8B-6211-57C1C3649D33}"/>
              </a:ext>
            </a:extLst>
          </p:cNvPr>
          <p:cNvSpPr/>
          <p:nvPr/>
        </p:nvSpPr>
        <p:spPr>
          <a:xfrm>
            <a:off x="8371079" y="1784889"/>
            <a:ext cx="3420000" cy="45890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数据分析和应用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C63AD8-1B96-D5CB-4B31-82C9A2B3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73" y="3092014"/>
            <a:ext cx="3420000" cy="2413159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7A69C1B-6939-6336-5CDE-847942316E0A}"/>
              </a:ext>
            </a:extLst>
          </p:cNvPr>
          <p:cNvSpPr txBox="1"/>
          <p:nvPr/>
        </p:nvSpPr>
        <p:spPr>
          <a:xfrm>
            <a:off x="296453" y="2502540"/>
            <a:ext cx="3985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实验控制和数据采集框架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Mamba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367849-23D3-7001-2EA3-6ABF515DF3DA}"/>
              </a:ext>
            </a:extLst>
          </p:cNvPr>
          <p:cNvSpPr txBox="1"/>
          <p:nvPr/>
        </p:nvSpPr>
        <p:spPr>
          <a:xfrm>
            <a:off x="4460190" y="2507245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数据管理与服务框架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Domas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D9910C0-02D7-5B44-97AF-60715A4924E9}"/>
              </a:ext>
            </a:extLst>
          </p:cNvPr>
          <p:cNvSpPr txBox="1"/>
          <p:nvPr/>
        </p:nvSpPr>
        <p:spPr>
          <a:xfrm>
            <a:off x="8341096" y="2510675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科学数据处理软件框架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Daisy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1E6AAA4-02FC-D6B5-685A-A2F048A5E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526" y="3101425"/>
            <a:ext cx="3420000" cy="2413159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1A03181-B46D-9DC1-4CEF-37261842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079" y="3092013"/>
            <a:ext cx="3420000" cy="2413159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21" name="箭头: 右 20">
            <a:extLst>
              <a:ext uri="{FF2B5EF4-FFF2-40B4-BE49-F238E27FC236}">
                <a16:creationId xmlns:a16="http://schemas.microsoft.com/office/drawing/2014/main" id="{427EFC43-0D68-A052-3542-F37C4E86B7FA}"/>
              </a:ext>
            </a:extLst>
          </p:cNvPr>
          <p:cNvSpPr/>
          <p:nvPr/>
        </p:nvSpPr>
        <p:spPr>
          <a:xfrm>
            <a:off x="4021721" y="4233144"/>
            <a:ext cx="342058" cy="35653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6332436B-0ECD-6592-22DC-C4949E6FB99C}"/>
              </a:ext>
            </a:extLst>
          </p:cNvPr>
          <p:cNvSpPr/>
          <p:nvPr/>
        </p:nvSpPr>
        <p:spPr>
          <a:xfrm>
            <a:off x="7955973" y="4129735"/>
            <a:ext cx="342058" cy="35653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5E2AE74-CA71-A75A-2384-2A62FDE91529}"/>
              </a:ext>
            </a:extLst>
          </p:cNvPr>
          <p:cNvSpPr txBox="1"/>
          <p:nvPr/>
        </p:nvSpPr>
        <p:spPr>
          <a:xfrm>
            <a:off x="780134" y="5689188"/>
            <a:ext cx="289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复杂实验过程控制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EB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级别大数据智能采集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高效在线解析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D255808-7AA6-EDF7-56A3-F3F45F2FC9A5}"/>
              </a:ext>
            </a:extLst>
          </p:cNvPr>
          <p:cNvSpPr txBox="1"/>
          <p:nvPr/>
        </p:nvSpPr>
        <p:spPr>
          <a:xfrm>
            <a:off x="4878458" y="5689188"/>
            <a:ext cx="2417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EB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级别大数据存储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复杂的元数据管理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标准化数据格式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295CCB2-7907-4D46-97BE-EFF34B91451C}"/>
              </a:ext>
            </a:extLst>
          </p:cNvPr>
          <p:cNvSpPr txBox="1"/>
          <p:nvPr/>
        </p:nvSpPr>
        <p:spPr>
          <a:xfrm>
            <a:off x="8398253" y="5683934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多方法学及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算法集成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高通量数据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I/O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学科软件和工作流用户界面</a:t>
            </a:r>
          </a:p>
        </p:txBody>
      </p:sp>
    </p:spTree>
    <p:extLst>
      <p:ext uri="{BB962C8B-B14F-4D97-AF65-F5344CB8AC3E}">
        <p14:creationId xmlns:p14="http://schemas.microsoft.com/office/powerpoint/2010/main" val="3400226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FFAE-F627-2451-DB9C-0A7C5AFC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数据体系之数据服务与供给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7B6683B-7C5D-7498-5DD2-C64C711F6265}"/>
              </a:ext>
            </a:extLst>
          </p:cNvPr>
          <p:cNvSpPr/>
          <p:nvPr/>
        </p:nvSpPr>
        <p:spPr>
          <a:xfrm>
            <a:off x="653207" y="2418247"/>
            <a:ext cx="2667223" cy="3905301"/>
          </a:xfrm>
          <a:prstGeom prst="roundRect">
            <a:avLst>
              <a:gd name="adj" fmla="val 0"/>
            </a:avLst>
          </a:prstGeom>
          <a:solidFill>
            <a:srgbClr val="24557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4E1ECD-6FDA-A9A7-DB84-D2951549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98" y="3872198"/>
            <a:ext cx="864000" cy="4183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C4C0A0-97FE-BFD4-DA9D-1A489FAC5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298" y="4448128"/>
            <a:ext cx="864000" cy="5576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A19254-ACF6-3872-78EF-0661F2182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097" y="3854130"/>
            <a:ext cx="864000" cy="436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2C1FA1-E0C3-DB46-C3BF-08BB8F657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097" y="4425338"/>
            <a:ext cx="858645" cy="5804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1A050A-507E-BBCA-9358-85E80DAD2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418" y="2516230"/>
            <a:ext cx="2050275" cy="2050275"/>
          </a:xfrm>
          <a:prstGeom prst="ellipse">
            <a:avLst/>
          </a:prstGeom>
          <a:ln w="158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文本框 103">
            <a:extLst>
              <a:ext uri="{FF2B5EF4-FFF2-40B4-BE49-F238E27FC236}">
                <a16:creationId xmlns:a16="http://schemas.microsoft.com/office/drawing/2014/main" id="{3F31C0A1-6F24-8904-2F05-41ED99D1302E}"/>
              </a:ext>
            </a:extLst>
          </p:cNvPr>
          <p:cNvSpPr txBox="1"/>
          <p:nvPr/>
        </p:nvSpPr>
        <p:spPr>
          <a:xfrm>
            <a:off x="6569128" y="3548102"/>
            <a:ext cx="1750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数据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智能体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B429EB-6D3D-6779-2357-88BD42CB1E59}"/>
              </a:ext>
            </a:extLst>
          </p:cNvPr>
          <p:cNvSpPr txBox="1"/>
          <p:nvPr/>
        </p:nvSpPr>
        <p:spPr>
          <a:xfrm>
            <a:off x="3490379" y="3005334"/>
            <a:ext cx="1197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实验提案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实验过程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科学目标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</a:rPr>
              <a:t>etc</a:t>
            </a:r>
          </a:p>
          <a:p>
            <a:pPr>
              <a:defRPr/>
            </a:pP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25A13A-0E97-221C-B30E-AC82D711F190}"/>
              </a:ext>
            </a:extLst>
          </p:cNvPr>
          <p:cNvSpPr txBox="1"/>
          <p:nvPr/>
        </p:nvSpPr>
        <p:spPr>
          <a:xfrm>
            <a:off x="836002" y="3436848"/>
            <a:ext cx="2780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谱学、衍射、散射、成像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72C0598-68DF-4D31-C0EC-E7AB85E0C684}"/>
              </a:ext>
            </a:extLst>
          </p:cNvPr>
          <p:cNvSpPr/>
          <p:nvPr/>
        </p:nvSpPr>
        <p:spPr>
          <a:xfrm>
            <a:off x="4740935" y="2822630"/>
            <a:ext cx="1294032" cy="388143"/>
          </a:xfrm>
          <a:prstGeom prst="roundRect">
            <a:avLst/>
          </a:prstGeom>
          <a:solidFill>
            <a:srgbClr val="0B5D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知识库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719D2D9-B3B9-1E67-8705-7822D50F7E45}"/>
              </a:ext>
            </a:extLst>
          </p:cNvPr>
          <p:cNvSpPr txBox="1"/>
          <p:nvPr/>
        </p:nvSpPr>
        <p:spPr>
          <a:xfrm>
            <a:off x="4687768" y="3243439"/>
            <a:ext cx="155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</a:rPr>
              <a:t>RAG</a:t>
            </a:r>
          </a:p>
          <a:p>
            <a:pPr>
              <a:defRPr/>
            </a:pP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</a:rPr>
              <a:t>Knowledge Graph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65FA47F-6C26-E12A-5657-15EA4E6FBAF2}"/>
              </a:ext>
            </a:extLst>
          </p:cNvPr>
          <p:cNvSpPr/>
          <p:nvPr/>
        </p:nvSpPr>
        <p:spPr>
          <a:xfrm>
            <a:off x="653207" y="2005436"/>
            <a:ext cx="2667223" cy="388143"/>
          </a:xfrm>
          <a:prstGeom prst="roundRect">
            <a:avLst/>
          </a:prstGeom>
          <a:solidFill>
            <a:srgbClr val="2455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数据管理系统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Domas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E216F09-B8B4-4180-B32E-3AD42E974B6D}"/>
              </a:ext>
            </a:extLst>
          </p:cNvPr>
          <p:cNvSpPr/>
          <p:nvPr/>
        </p:nvSpPr>
        <p:spPr>
          <a:xfrm>
            <a:off x="2173759" y="2831527"/>
            <a:ext cx="962096" cy="347615"/>
          </a:xfrm>
          <a:prstGeom prst="roundRect">
            <a:avLst>
              <a:gd name="adj" fmla="val 18082"/>
            </a:avLst>
          </a:prstGeom>
          <a:solidFill>
            <a:srgbClr val="24557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元数据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3D58092-40C8-EA19-D383-A2CED55EC360}"/>
              </a:ext>
            </a:extLst>
          </p:cNvPr>
          <p:cNvSpPr/>
          <p:nvPr/>
        </p:nvSpPr>
        <p:spPr>
          <a:xfrm>
            <a:off x="846813" y="2813017"/>
            <a:ext cx="1191771" cy="347615"/>
          </a:xfrm>
          <a:prstGeom prst="roundRect">
            <a:avLst>
              <a:gd name="adj" fmla="val 18082"/>
            </a:avLst>
          </a:prstGeom>
          <a:solidFill>
            <a:srgbClr val="24557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实验数据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F67E0DD-3D32-46E3-1848-F152C557287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320430" y="3016702"/>
            <a:ext cx="1420505" cy="0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53A69BA-A17A-F7A6-5CBF-B63464C0C256}"/>
              </a:ext>
            </a:extLst>
          </p:cNvPr>
          <p:cNvCxnSpPr>
            <a:cxnSpLocks/>
          </p:cNvCxnSpPr>
          <p:nvPr/>
        </p:nvCxnSpPr>
        <p:spPr>
          <a:xfrm flipV="1">
            <a:off x="3320430" y="5069836"/>
            <a:ext cx="2967213" cy="11042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C24DEEA-6F28-4D9A-0F1F-75228228D86E}"/>
              </a:ext>
            </a:extLst>
          </p:cNvPr>
          <p:cNvCxnSpPr/>
          <p:nvPr/>
        </p:nvCxnSpPr>
        <p:spPr>
          <a:xfrm flipV="1">
            <a:off x="7366555" y="1865780"/>
            <a:ext cx="0" cy="47244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85228437-DC8A-3909-C10B-19B0F6ABE832}"/>
              </a:ext>
            </a:extLst>
          </p:cNvPr>
          <p:cNvSpPr txBox="1"/>
          <p:nvPr/>
        </p:nvSpPr>
        <p:spPr>
          <a:xfrm>
            <a:off x="9107826" y="1734644"/>
            <a:ext cx="3043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⑥ 提供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AI-Ready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实验数据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基于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</a:rPr>
              <a:t>QA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的数据发现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解释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真值标签和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任务描述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基于流的高效数据供给</a:t>
            </a:r>
            <a:endParaRPr lang="en-US" altLang="zh-CN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B9AE8CC-81B7-71F7-38BC-40467E124497}"/>
              </a:ext>
            </a:extLst>
          </p:cNvPr>
          <p:cNvSpPr txBox="1"/>
          <p:nvPr/>
        </p:nvSpPr>
        <p:spPr>
          <a:xfrm>
            <a:off x="3455904" y="2460253"/>
            <a:ext cx="2169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① 知识库更新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2A4CC03-D884-44CB-8095-BCFA8F23F531}"/>
              </a:ext>
            </a:extLst>
          </p:cNvPr>
          <p:cNvSpPr txBox="1"/>
          <p:nvPr/>
        </p:nvSpPr>
        <p:spPr>
          <a:xfrm>
            <a:off x="8649962" y="3642574"/>
            <a:ext cx="1983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② 识别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任务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重建、寻峰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降噪、压缩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分割、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etc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2CD5CDC-E050-DA8C-3DCE-A3C0C793DE4D}"/>
              </a:ext>
            </a:extLst>
          </p:cNvPr>
          <p:cNvSpPr txBox="1"/>
          <p:nvPr/>
        </p:nvSpPr>
        <p:spPr>
          <a:xfrm>
            <a:off x="3350835" y="4213468"/>
            <a:ext cx="2169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③ 检查实验数据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查询指令生成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指令执行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17C2828-0F4F-33B9-E800-377777C83269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3333188" y="4161123"/>
            <a:ext cx="1623797" cy="0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4E18BE9C-994F-880B-C58B-8DFAE00A2482}"/>
              </a:ext>
            </a:extLst>
          </p:cNvPr>
          <p:cNvSpPr/>
          <p:nvPr/>
        </p:nvSpPr>
        <p:spPr>
          <a:xfrm>
            <a:off x="4956985" y="3967051"/>
            <a:ext cx="1296000" cy="388143"/>
          </a:xfrm>
          <a:prstGeom prst="roundRect">
            <a:avLst/>
          </a:prstGeom>
          <a:solidFill>
            <a:srgbClr val="534E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感知器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E6C6265-DFFE-440F-E7B8-513793B88797}"/>
              </a:ext>
            </a:extLst>
          </p:cNvPr>
          <p:cNvSpPr txBox="1"/>
          <p:nvPr/>
        </p:nvSpPr>
        <p:spPr>
          <a:xfrm>
            <a:off x="5587953" y="4380398"/>
            <a:ext cx="1559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</a:rPr>
              <a:t>HepAI-DDF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BCC1697-1A7C-7FB1-5942-59CD01FE92EF}"/>
              </a:ext>
            </a:extLst>
          </p:cNvPr>
          <p:cNvSpPr txBox="1"/>
          <p:nvPr/>
        </p:nvSpPr>
        <p:spPr>
          <a:xfrm>
            <a:off x="4089073" y="5148254"/>
            <a:ext cx="213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④ 智能标注实验数据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代码生成和执行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6DFA104-49D0-2ADC-F407-D5226B00567B}"/>
              </a:ext>
            </a:extLst>
          </p:cNvPr>
          <p:cNvSpPr/>
          <p:nvPr/>
        </p:nvSpPr>
        <p:spPr>
          <a:xfrm>
            <a:off x="6287643" y="4849619"/>
            <a:ext cx="5017869" cy="426785"/>
          </a:xfrm>
          <a:prstGeom prst="roundRect">
            <a:avLst/>
          </a:prstGeom>
          <a:solidFill>
            <a:srgbClr val="A23E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执行器（科学数据处理软件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Daisy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CA1CC8F-D320-EDA8-B390-48C9CD92A917}"/>
              </a:ext>
            </a:extLst>
          </p:cNvPr>
          <p:cNvGrpSpPr/>
          <p:nvPr/>
        </p:nvGrpSpPr>
        <p:grpSpPr>
          <a:xfrm>
            <a:off x="6307888" y="5297142"/>
            <a:ext cx="5002920" cy="1026397"/>
            <a:chOff x="7616392" y="5567678"/>
            <a:chExt cx="2814080" cy="967961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D932CB7B-AC95-6494-6B1D-6B0CB2CAAB83}"/>
                </a:ext>
              </a:extLst>
            </p:cNvPr>
            <p:cNvSpPr/>
            <p:nvPr/>
          </p:nvSpPr>
          <p:spPr>
            <a:xfrm>
              <a:off x="7616392" y="5567678"/>
              <a:ext cx="2814080" cy="967961"/>
            </a:xfrm>
            <a:prstGeom prst="roundRect">
              <a:avLst>
                <a:gd name="adj" fmla="val 0"/>
              </a:avLst>
            </a:prstGeom>
            <a:solidFill>
              <a:srgbClr val="A23E6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3B7992D-5F7A-C492-87E5-A6475EBCCF5C}"/>
                </a:ext>
              </a:extLst>
            </p:cNvPr>
            <p:cNvSpPr txBox="1"/>
            <p:nvPr/>
          </p:nvSpPr>
          <p:spPr>
            <a:xfrm>
              <a:off x="7655278" y="5616536"/>
              <a:ext cx="1696305" cy="899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吸收谱学谱线分析软件</a:t>
              </a:r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荧光光谱批处理软件</a:t>
              </a:r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衍散射</a:t>
              </a:r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PDF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分割一切大模型（</a:t>
              </a:r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SAM</a:t>
              </a:r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  <a:r>
                <a:rPr lang="en-US" altLang="zh-CN" sz="1400" b="1">
                  <a:latin typeface="微软雅黑" panose="020B0503020204020204" charset="-122"/>
                  <a:ea typeface="微软雅黑" panose="020B0503020204020204" charset="-122"/>
                </a:rPr>
                <a:t> etc</a:t>
              </a:r>
            </a:p>
          </p:txBody>
        </p:sp>
      </p:grp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C25C1033-3C9D-7FF1-1D06-517429E505CB}"/>
              </a:ext>
            </a:extLst>
          </p:cNvPr>
          <p:cNvCxnSpPr>
            <a:cxnSpLocks/>
          </p:cNvCxnSpPr>
          <p:nvPr/>
        </p:nvCxnSpPr>
        <p:spPr>
          <a:xfrm flipH="1">
            <a:off x="3280021" y="5718871"/>
            <a:ext cx="2967212" cy="0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09289FD3-145B-7019-404E-C5DEF09B5075}"/>
              </a:ext>
            </a:extLst>
          </p:cNvPr>
          <p:cNvSpPr txBox="1"/>
          <p:nvPr/>
        </p:nvSpPr>
        <p:spPr>
          <a:xfrm>
            <a:off x="3390276" y="5762825"/>
            <a:ext cx="2351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⑤ 校验和保存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人在环路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4A8DC0CF-11E4-B420-B2BB-0DECD23386E5}"/>
              </a:ext>
            </a:extLst>
          </p:cNvPr>
          <p:cNvSpPr/>
          <p:nvPr/>
        </p:nvSpPr>
        <p:spPr>
          <a:xfrm>
            <a:off x="1958463" y="5589017"/>
            <a:ext cx="1191771" cy="347615"/>
          </a:xfrm>
          <a:prstGeom prst="roundRect">
            <a:avLst>
              <a:gd name="adj" fmla="val 18082"/>
            </a:avLst>
          </a:prstGeom>
          <a:solidFill>
            <a:srgbClr val="24557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真值标签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08586BD-7B3E-2558-CD70-85F833C09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7451" y="5390729"/>
            <a:ext cx="1850873" cy="802990"/>
          </a:xfrm>
          <a:prstGeom prst="rect">
            <a:avLst/>
          </a:prstGeom>
        </p:spPr>
      </p:pic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012936A5-A1F7-BD50-5902-924A61C5F19D}"/>
              </a:ext>
            </a:extLst>
          </p:cNvPr>
          <p:cNvSpPr/>
          <p:nvPr/>
        </p:nvSpPr>
        <p:spPr>
          <a:xfrm>
            <a:off x="8796578" y="3178929"/>
            <a:ext cx="1296000" cy="388800"/>
          </a:xfrm>
          <a:prstGeom prst="roundRect">
            <a:avLst/>
          </a:prstGeom>
          <a:solidFill>
            <a:srgbClr val="7B40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2132BB69-C2FD-CF8C-2330-D0ED040DA694}"/>
              </a:ext>
            </a:extLst>
          </p:cNvPr>
          <p:cNvSpPr/>
          <p:nvPr/>
        </p:nvSpPr>
        <p:spPr>
          <a:xfrm>
            <a:off x="7518194" y="1824776"/>
            <a:ext cx="1296000" cy="388800"/>
          </a:xfrm>
          <a:prstGeom prst="roundRect">
            <a:avLst/>
          </a:prstGeom>
          <a:solidFill>
            <a:srgbClr val="C341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接口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45909E9-1C5F-7D3A-080D-C3CE14715D29}"/>
              </a:ext>
            </a:extLst>
          </p:cNvPr>
          <p:cNvSpPr txBox="1"/>
          <p:nvPr/>
        </p:nvSpPr>
        <p:spPr>
          <a:xfrm>
            <a:off x="653207" y="1183212"/>
            <a:ext cx="9356744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数据智能体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8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D5E8-6A73-486D-77F2-85B8AF354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955AB-B30E-9934-A6A7-89185357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BESIII</a:t>
            </a:r>
            <a:r>
              <a:rPr lang="zh-CN" altLang="en-US"/>
              <a:t>国债</a:t>
            </a: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3219B7ED-0881-EDDA-FE3B-611A7C8840C2}"/>
              </a:ext>
            </a:extLst>
          </p:cNvPr>
          <p:cNvSpPr txBox="1"/>
          <p:nvPr/>
        </p:nvSpPr>
        <p:spPr>
          <a:xfrm>
            <a:off x="646902" y="966771"/>
            <a:ext cx="1154509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BEPC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数字化智能化改造项目，齐法制，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2025.02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30F3C2-61A2-2968-F51B-6581767E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168" y="1782444"/>
            <a:ext cx="9751387" cy="47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51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7539A-DD12-CFE3-9112-F87822485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B7BA6-C2F1-6AA8-88B6-C053802B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国债</a:t>
            </a: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BEB67D42-338F-EF15-2C98-5BD74AE2DA58}"/>
              </a:ext>
            </a:extLst>
          </p:cNvPr>
          <p:cNvSpPr txBox="1"/>
          <p:nvPr/>
        </p:nvSpPr>
        <p:spPr>
          <a:xfrm>
            <a:off x="646902" y="966771"/>
            <a:ext cx="1154509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LHAASO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数字化智能化改造项目，白云翔，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2025.02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E3A3FD-49E7-A97D-712A-D1E7582B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488" y="1698349"/>
            <a:ext cx="7266306" cy="491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6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2A1C6-E64A-EACA-330C-5A45F72AB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C002AC-C3A2-273C-14A4-344E92FF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酝酿中的项目</a:t>
            </a: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D4D9B85B-3BCC-5BE9-E90D-73E57C78D19A}"/>
              </a:ext>
            </a:extLst>
          </p:cNvPr>
          <p:cNvSpPr txBox="1"/>
          <p:nvPr/>
        </p:nvSpPr>
        <p:spPr>
          <a:xfrm>
            <a:off x="646901" y="1981183"/>
            <a:ext cx="11545099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科技部，高能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科学发现系统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两重，国家高能物理科学数据中心体系化能力提升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光源二期，智慧光源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64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FC8B90-CA83-2019-503C-FB5162E1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>
                <a:solidFill>
                  <a:schemeClr val="tx1"/>
                </a:solidFill>
              </a:rPr>
              <a:t>AI Activities in IHEP</a:t>
            </a: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E11616-02B4-E2E8-7365-C33F446371B0}"/>
              </a:ext>
            </a:extLst>
          </p:cNvPr>
          <p:cNvSpPr txBox="1"/>
          <p:nvPr/>
        </p:nvSpPr>
        <p:spPr>
          <a:xfrm>
            <a:off x="773149" y="1001998"/>
            <a:ext cx="10781742" cy="60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更早之前 许多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ML@HEP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的应用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2022.09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第一届机器学习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高能物理研讨会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高能所机器学组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Innovation Group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Production Group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成立（目前群组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118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2022.12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所创新项目：支持机器学习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高能物理（实验物理中心 方亚泉）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2022.12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所创新项目：支持物理引导的机器学习（多学科中心 赵丽娜）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2023.06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高能所战略研讨会（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AI4HEP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，张正德）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2023.07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“从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到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”项目：支持大模型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粒子物理（计算中心 张正德，实验物理中心 苑长征）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2023.08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高能物理人工智能平台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HepAI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上线，提供生成式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服务，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https://ai.ihep.ac.cn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2023.11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中法粒子物理实验室，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2024FCPPL</a:t>
            </a:r>
          </a:p>
          <a:p>
            <a:pPr>
              <a:lnSpc>
                <a:spcPts val="2600"/>
              </a:lnSpc>
            </a:pP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2024.02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高能所全所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AI4S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规划会议，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公共算力平台种子基金。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2024.05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高能所战略研讨会（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ML&amp;HEP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，李科）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2024.10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高能所机器学习合作组成立（目前群组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354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人）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0AFCB3-2663-69BC-ACAF-341A5EB70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803" y="5187069"/>
            <a:ext cx="3391707" cy="14493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C6FB72C-630D-FFEC-041C-909DDAB0E1F2}"/>
              </a:ext>
            </a:extLst>
          </p:cNvPr>
          <p:cNvSpPr txBox="1"/>
          <p:nvPr/>
        </p:nvSpPr>
        <p:spPr>
          <a:xfrm>
            <a:off x="6057244" y="3059668"/>
            <a:ext cx="6046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1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推动面向高能物理科学发现的人工智能研究的初步设想</a:t>
            </a:r>
            <a:r>
              <a:rPr lang="en-US" altLang="zh-CN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》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58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E9EAD-F37C-96C5-7312-A242B383E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C9210-BAB5-4E6F-A0DB-273BF62E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>
                <a:solidFill>
                  <a:schemeClr val="tx1"/>
                </a:solidFill>
              </a:rPr>
              <a:t>机器学习合作组</a:t>
            </a: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F8659D-EBE8-C46A-F6A4-C78819959EE5}"/>
              </a:ext>
            </a:extLst>
          </p:cNvPr>
          <p:cNvSpPr txBox="1"/>
          <p:nvPr/>
        </p:nvSpPr>
        <p:spPr>
          <a:xfrm>
            <a:off x="1176616" y="1694943"/>
            <a:ext cx="10781742" cy="4042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目的：加强所内机器学习相关工作的交流和讨论</a:t>
            </a:r>
          </a:p>
          <a:p>
            <a:pPr marL="800100" lvl="1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半年一次系列会议（每年</a:t>
            </a:r>
            <a:r>
              <a:rPr lang="en-US" altLang="zh-CN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4/10</a:t>
            </a: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月份左右）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本次研讨会（</a:t>
            </a:r>
            <a:r>
              <a:rPr lang="en-US" altLang="zh-CN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2024.10.16-18</a:t>
            </a: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800100" lvl="1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参会人数： </a:t>
            </a:r>
            <a:r>
              <a:rPr lang="en-US" altLang="zh-CN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（线下） </a:t>
            </a:r>
            <a:r>
              <a:rPr lang="en-US" altLang="zh-CN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+112</a:t>
            </a: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（线上）</a:t>
            </a:r>
          </a:p>
          <a:p>
            <a:pPr marL="800100" lvl="1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个主题分会， </a:t>
            </a:r>
            <a:r>
              <a:rPr lang="en-US" altLang="zh-CN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</a:t>
            </a: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个报告（压缩后）</a:t>
            </a:r>
          </a:p>
          <a:p>
            <a:pPr marL="800100" lvl="1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会议总结：详见后续报告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800"/>
              </a:lnSpc>
            </a:pP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计划面向高能所各个学科举办冬季学校</a:t>
            </a:r>
            <a:endParaRPr lang="en-US" altLang="zh-CN" sz="2400" b="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第一届量子计算和机器学习冬季学习，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2025.01.12-18</a:t>
            </a:r>
          </a:p>
        </p:txBody>
      </p:sp>
    </p:spTree>
    <p:extLst>
      <p:ext uri="{BB962C8B-B14F-4D97-AF65-F5344CB8AC3E}">
        <p14:creationId xmlns:p14="http://schemas.microsoft.com/office/powerpoint/2010/main" val="3659131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36A16-DDDB-8EB7-9899-092B4CC5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266DFD-8F6B-44B1-94B5-BD807DA0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>
                <a:solidFill>
                  <a:schemeClr val="tx1"/>
                </a:solidFill>
              </a:rPr>
              <a:t>机器学习合作组</a:t>
            </a: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FE18F3-3AEE-D101-6038-A041946C19D3}"/>
              </a:ext>
            </a:extLst>
          </p:cNvPr>
          <p:cNvSpPr txBox="1"/>
          <p:nvPr/>
        </p:nvSpPr>
        <p:spPr>
          <a:xfrm>
            <a:off x="705129" y="1130586"/>
            <a:ext cx="8110259" cy="4737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指导委员会</a:t>
            </a: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曹俊，温良剑，李煜辉，冯骅，赵强，董宇辉，齐法制，魏存峰</a:t>
            </a:r>
            <a:endParaRPr lang="en-US" altLang="zh-CN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endParaRPr lang="zh-CN" altLang="en-US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执行委员会</a:t>
            </a: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大川英希，焦毅，李科，姚志国，张俊荣，张正德，赵丽娜</a:t>
            </a: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第一届任期一年，之后为两年</a:t>
            </a:r>
            <a:endParaRPr lang="en-US" altLang="zh-CN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endParaRPr lang="zh-CN" altLang="en-US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工作组</a:t>
            </a: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后续讨论中推进（如赛博士）</a:t>
            </a:r>
            <a:endParaRPr lang="en-US" altLang="zh-CN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先导、国债、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GJ</a:t>
            </a:r>
            <a:endParaRPr lang="en-US" altLang="zh-CN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endParaRPr lang="zh-CN" altLang="en-US" sz="2000" b="0" i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感兴趣人员（兼职人员）</a:t>
            </a:r>
          </a:p>
          <a:p>
            <a:pPr marL="800100" lvl="1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微信群中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354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BA7559-309A-7F08-9CAD-35EC83FD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843" y="3469845"/>
            <a:ext cx="5951985" cy="25434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C0F5E6-6057-A602-1DEF-8C2B9C4A5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492" y="4209256"/>
            <a:ext cx="1583414" cy="22823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5BE5FCD-5C33-CCB7-FFBE-EE907C1D6495}"/>
              </a:ext>
            </a:extLst>
          </p:cNvPr>
          <p:cNvSpPr txBox="1"/>
          <p:nvPr/>
        </p:nvSpPr>
        <p:spPr>
          <a:xfrm>
            <a:off x="4019492" y="6454556"/>
            <a:ext cx="2834753" cy="40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600" i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IHEP ML Group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8C2B80-E528-FB07-BAE0-4C34818F12AE}"/>
              </a:ext>
            </a:extLst>
          </p:cNvPr>
          <p:cNvSpPr txBox="1"/>
          <p:nvPr/>
        </p:nvSpPr>
        <p:spPr>
          <a:xfrm>
            <a:off x="7413278" y="6032226"/>
            <a:ext cx="3949120" cy="40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高能所机器学习大会 </a:t>
            </a:r>
            <a:r>
              <a:rPr lang="en-US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2024.10.18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7875DD-6BB7-1C02-0F29-65D4B84739CB}"/>
              </a:ext>
            </a:extLst>
          </p:cNvPr>
          <p:cNvSpPr txBox="1"/>
          <p:nvPr/>
        </p:nvSpPr>
        <p:spPr>
          <a:xfrm>
            <a:off x="8988014" y="1132459"/>
            <a:ext cx="3203986" cy="1403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机器学习合作组指导委员会</a:t>
            </a:r>
            <a:endParaRPr lang="en-US" altLang="zh-CN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“从</a:t>
            </a:r>
            <a:r>
              <a:rPr lang="en-US" altLang="zh-CN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到</a:t>
            </a:r>
            <a:r>
              <a:rPr lang="en-US" altLang="zh-CN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”指导委员会</a:t>
            </a:r>
            <a:endParaRPr lang="en-US" altLang="zh-CN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所创新指导委员会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8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938B3-283C-9D6A-AFCC-BABD1AB5A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5EF3E-FAFD-6C41-8A5C-144B7360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推动</a:t>
            </a:r>
            <a:r>
              <a:rPr lang="en-US" altLang="zh-CN"/>
              <a:t>AI4HEP</a:t>
            </a:r>
            <a:r>
              <a:rPr lang="zh-CN" altLang="en-US"/>
              <a:t>的几个重点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02BF78B-05A4-3645-3E32-0265E263EA78}"/>
              </a:ext>
            </a:extLst>
          </p:cNvPr>
          <p:cNvSpPr txBox="1"/>
          <p:nvPr/>
        </p:nvSpPr>
        <p:spPr>
          <a:xfrm>
            <a:off x="286216" y="1864026"/>
            <a:ext cx="8329145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人工智能的三要素：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数据、算法、算力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推动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AI4S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的四个重点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高质量的科学数据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先进的算法和模型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强大的计算资源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拟解决的科学问题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C184D26-3073-12FC-8091-DEACE07A4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84" y="1125140"/>
            <a:ext cx="8076351" cy="5382816"/>
          </a:xfrm>
          <a:prstGeom prst="rect">
            <a:avLst/>
          </a:prstGeom>
        </p:spPr>
      </p:pic>
      <p:sp>
        <p:nvSpPr>
          <p:cNvPr id="19" name="左大括号 18">
            <a:extLst>
              <a:ext uri="{FF2B5EF4-FFF2-40B4-BE49-F238E27FC236}">
                <a16:creationId xmlns:a16="http://schemas.microsoft.com/office/drawing/2014/main" id="{0218DF38-C78A-1768-C840-3DD4AF084EF2}"/>
              </a:ext>
            </a:extLst>
          </p:cNvPr>
          <p:cNvSpPr/>
          <p:nvPr/>
        </p:nvSpPr>
        <p:spPr>
          <a:xfrm>
            <a:off x="3907631" y="1414463"/>
            <a:ext cx="314325" cy="49363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1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15602-9585-531B-13CD-FD43DE02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高能物理和大数据</a:t>
            </a:r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F21D4B0-7A36-9301-094D-F6F34DE48247}"/>
              </a:ext>
            </a:extLst>
          </p:cNvPr>
          <p:cNvSpPr txBox="1"/>
          <p:nvPr/>
        </p:nvSpPr>
        <p:spPr>
          <a:xfrm>
            <a:off x="390736" y="1793325"/>
            <a:ext cx="5458449" cy="43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目前</a:t>
            </a:r>
            <a:r>
              <a:rPr kumimoji="1" lang="zh-CN" altLang="en-US" sz="2000">
                <a:latin typeface="Microsoft YaHei" panose="020B0503020204020204" pitchFamily="34" charset="-122"/>
                <a:ea typeface="Microsoft YaHei" panose="020B0503020204020204" pitchFamily="34" charset="-122"/>
              </a:rPr>
              <a:t>已有</a:t>
            </a:r>
            <a:r>
              <a:rPr kumimoji="1" lang="en-US" altLang="zh-CN" sz="2000" b="1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40PB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科学数据，主要包含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个领域：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3B74111-017E-75DD-CB29-B2B07DBFEBDE}"/>
              </a:ext>
            </a:extLst>
          </p:cNvPr>
          <p:cNvSpPr txBox="1"/>
          <p:nvPr/>
        </p:nvSpPr>
        <p:spPr>
          <a:xfrm>
            <a:off x="390736" y="3935427"/>
            <a:ext cx="2495209" cy="228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JUNO</a:t>
            </a:r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 江门中微子</a:t>
            </a:r>
            <a:endParaRPr kumimoji="1" lang="en-US" altLang="zh-CN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BESIII</a:t>
            </a:r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 北京谱仪</a:t>
            </a:r>
            <a:endParaRPr kumimoji="1" lang="en-US" altLang="zh-CN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DYB</a:t>
            </a:r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 大亚湾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ATLAS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LHCb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强子对撞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L3c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L3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宇宙线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F50B37C-989A-8430-6356-5BE7DC3C22BE}"/>
              </a:ext>
            </a:extLst>
          </p:cNvPr>
          <p:cNvSpPr txBox="1"/>
          <p:nvPr/>
        </p:nvSpPr>
        <p:spPr>
          <a:xfrm>
            <a:off x="2795089" y="3935427"/>
            <a:ext cx="2235345" cy="42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CSNS</a:t>
            </a:r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 散裂中子源 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08FFD33-CDCA-1BD6-A42B-4E76C50FEB0D}"/>
              </a:ext>
            </a:extLst>
          </p:cNvPr>
          <p:cNvSpPr txBox="1"/>
          <p:nvPr/>
        </p:nvSpPr>
        <p:spPr>
          <a:xfrm>
            <a:off x="7383740" y="3925880"/>
            <a:ext cx="3019290" cy="79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BSRF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北京同步辐射光源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HEPS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高能同步辐射光源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EAF48AD-11A3-7E8A-BD00-0F239C159C49}"/>
              </a:ext>
            </a:extLst>
          </p:cNvPr>
          <p:cNvSpPr txBox="1"/>
          <p:nvPr/>
        </p:nvSpPr>
        <p:spPr>
          <a:xfrm>
            <a:off x="5021534" y="3921026"/>
            <a:ext cx="2150000" cy="229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LHAASO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高海拔宇宙线 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YBJ-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Asγ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羊八井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ARGO-YBJ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羊八井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80"/>
              </a:lnSpc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HXMT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硬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射线调制望远镜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49DDF59-A862-855D-7908-A7CEEA953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23" y="2785202"/>
            <a:ext cx="1800000" cy="1045433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486CB3D-0021-D4FC-96BE-597FE3113E6B}"/>
              </a:ext>
            </a:extLst>
          </p:cNvPr>
          <p:cNvSpPr txBox="1"/>
          <p:nvPr/>
        </p:nvSpPr>
        <p:spPr>
          <a:xfrm>
            <a:off x="390736" y="2318769"/>
            <a:ext cx="2597268" cy="43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高能物理数据</a:t>
            </a:r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DD98E75-7612-5681-0BD8-6E71700FAD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35" y="2786485"/>
            <a:ext cx="1800000" cy="1060563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9731BA2-18C1-3901-5772-B8499A6A71F9}"/>
              </a:ext>
            </a:extLst>
          </p:cNvPr>
          <p:cNvSpPr txBox="1"/>
          <p:nvPr/>
        </p:nvSpPr>
        <p:spPr>
          <a:xfrm>
            <a:off x="2795089" y="2318769"/>
            <a:ext cx="2597268" cy="43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中子科学数据</a:t>
            </a:r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7F235AD-7993-9DD1-82A7-B80E34DEE1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51" y="2786485"/>
            <a:ext cx="1800000" cy="106056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AE2611-7E7B-36C0-99E7-3B24CE7796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02" y="2781861"/>
            <a:ext cx="1800000" cy="1052113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9F589A51-1C32-ABD1-F935-8127990EC44E}"/>
              </a:ext>
            </a:extLst>
          </p:cNvPr>
          <p:cNvSpPr txBox="1"/>
          <p:nvPr/>
        </p:nvSpPr>
        <p:spPr>
          <a:xfrm>
            <a:off x="5164999" y="2313938"/>
            <a:ext cx="1905115" cy="43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天体物理数据</a:t>
            </a:r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0E325A0-AE6B-374B-2AB6-00C1B9C4D70C}"/>
              </a:ext>
            </a:extLst>
          </p:cNvPr>
          <p:cNvSpPr txBox="1"/>
          <p:nvPr/>
        </p:nvSpPr>
        <p:spPr>
          <a:xfrm>
            <a:off x="7466865" y="2318769"/>
            <a:ext cx="1905115" cy="43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光子科学数据</a:t>
            </a:r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2BE4511-0F62-D45E-1388-5F35A293FEE5}"/>
              </a:ext>
            </a:extLst>
          </p:cNvPr>
          <p:cNvSpPr txBox="1"/>
          <p:nvPr/>
        </p:nvSpPr>
        <p:spPr>
          <a:xfrm>
            <a:off x="9890329" y="2318769"/>
            <a:ext cx="2274488" cy="4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其他相关学科数据</a:t>
            </a:r>
            <a:endPara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510521B-C0EB-B692-A4EB-676761F2DFF8}"/>
              </a:ext>
            </a:extLst>
          </p:cNvPr>
          <p:cNvSpPr txBox="1"/>
          <p:nvPr/>
        </p:nvSpPr>
        <p:spPr>
          <a:xfrm>
            <a:off x="390736" y="934677"/>
            <a:ext cx="11492962" cy="79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高能物理大数据是在探索物质结构、宇宙起源及演化、生命起源等基础科学前沿问题的过程中，通过实现数据资源、软件工具、数据分析等资源能力的汇交和共享逐步积累起来的。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A788681-DACC-40A1-3A3E-9E0CC6B290EC}"/>
              </a:ext>
            </a:extLst>
          </p:cNvPr>
          <p:cNvSpPr txBox="1"/>
          <p:nvPr/>
        </p:nvSpPr>
        <p:spPr>
          <a:xfrm>
            <a:off x="8495581" y="5155693"/>
            <a:ext cx="3368455" cy="804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HEPS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建成预计后每天产生</a:t>
            </a: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800TB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原始数据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下箭头 1">
            <a:extLst>
              <a:ext uri="{FF2B5EF4-FFF2-40B4-BE49-F238E27FC236}">
                <a16:creationId xmlns:a16="http://schemas.microsoft.com/office/drawing/2014/main" id="{53873B14-2A02-C8DC-878D-63CAC76EB6E3}"/>
              </a:ext>
            </a:extLst>
          </p:cNvPr>
          <p:cNvSpPr/>
          <p:nvPr/>
        </p:nvSpPr>
        <p:spPr>
          <a:xfrm>
            <a:off x="8803886" y="4797541"/>
            <a:ext cx="451933" cy="378375"/>
          </a:xfrm>
          <a:prstGeom prst="downArrow">
            <a:avLst>
              <a:gd name="adj1" fmla="val 43366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483EC7A-2A74-A075-AD4C-1EB830192F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704" y="2787490"/>
            <a:ext cx="1909098" cy="10431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9E653B-A615-EB4B-EF3B-B5BF90372B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028" y="1357379"/>
            <a:ext cx="1435035" cy="10367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8A885D6-6005-58C3-0AA2-293D619551C3}"/>
              </a:ext>
            </a:extLst>
          </p:cNvPr>
          <p:cNvSpPr txBox="1"/>
          <p:nvPr/>
        </p:nvSpPr>
        <p:spPr>
          <a:xfrm>
            <a:off x="993950" y="6308399"/>
            <a:ext cx="10989792" cy="444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人工智能为海量科学数据处理的巨大挑战提供有前景的解决方案。</a:t>
            </a:r>
            <a:endParaRPr kumimoji="1"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090BD8-6985-7788-FDF3-CC47DA945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141" y="6298493"/>
            <a:ext cx="509809" cy="450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6E9A73-A42F-1201-3FF4-411E44A0801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84141" y="2795445"/>
            <a:ext cx="1800000" cy="10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15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10017-CFE3-B2CE-7C95-6BA70BA6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2BC945-40F5-EABE-EC24-34C105D9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47" y="136525"/>
            <a:ext cx="9701865" cy="595630"/>
          </a:xfrm>
        </p:spPr>
        <p:txBody>
          <a:bodyPr/>
          <a:lstStyle/>
          <a:p>
            <a:r>
              <a:rPr lang="zh-CN" altLang="en-US" sz="3600"/>
              <a:t>未来发展方向思考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B394A4B-8471-C3E8-4B12-E27AF8DF9012}"/>
              </a:ext>
            </a:extLst>
          </p:cNvPr>
          <p:cNvSpPr txBox="1"/>
          <p:nvPr/>
        </p:nvSpPr>
        <p:spPr>
          <a:xfrm>
            <a:off x="1199624" y="4179466"/>
            <a:ext cx="7302299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900"/>
              </a:lnSpc>
              <a:spcAft>
                <a:spcPts val="2400"/>
              </a:spcAft>
            </a:pPr>
            <a:r>
              <a:rPr lang="en-US" altLang="zh-CN" sz="3600" b="1" i="0">
                <a:solidFill>
                  <a:srgbClr val="242424"/>
                </a:solidFill>
                <a:effectLst/>
                <a:latin typeface="sohne"/>
              </a:rPr>
              <a:t>Gabage In, Garbage Out!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19405B-0D26-2646-A94E-5E3E3CFD958A}"/>
              </a:ext>
            </a:extLst>
          </p:cNvPr>
          <p:cNvSpPr txBox="1"/>
          <p:nvPr/>
        </p:nvSpPr>
        <p:spPr>
          <a:xfrm>
            <a:off x="6775270" y="2028136"/>
            <a:ext cx="4310743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什么是好的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数据集？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数据量大、维度高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多样化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高质量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机器可用的数据管道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FC62CB-7689-CD9E-89DE-7D8BD77218E1}"/>
              </a:ext>
            </a:extLst>
          </p:cNvPr>
          <p:cNvSpPr txBox="1"/>
          <p:nvPr/>
        </p:nvSpPr>
        <p:spPr>
          <a:xfrm>
            <a:off x="866503" y="1914222"/>
            <a:ext cx="541019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什么是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AI-Ready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数据集？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有明确的任务（输入、输出）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有科学价值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有明确的标准（真值、评价方法）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270CC4-07E1-E0F1-CDA3-4FC5B4A74A88}"/>
              </a:ext>
            </a:extLst>
          </p:cNvPr>
          <p:cNvSpPr txBox="1"/>
          <p:nvPr/>
        </p:nvSpPr>
        <p:spPr>
          <a:xfrm>
            <a:off x="6775269" y="4841268"/>
            <a:ext cx="431074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数据基本要求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满足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FAIR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原则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统一的格式、标准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FC78436-FD97-F02D-FE02-44621D6CB0DE}"/>
              </a:ext>
            </a:extLst>
          </p:cNvPr>
          <p:cNvSpPr txBox="1"/>
          <p:nvPr/>
        </p:nvSpPr>
        <p:spPr>
          <a:xfrm>
            <a:off x="866504" y="3657236"/>
            <a:ext cx="4550228" cy="42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数据的重要性：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BBF7B7-7C36-D08F-E5DC-091F9D28CD57}"/>
              </a:ext>
            </a:extLst>
          </p:cNvPr>
          <p:cNvSpPr txBox="1"/>
          <p:nvPr/>
        </p:nvSpPr>
        <p:spPr>
          <a:xfrm>
            <a:off x="866503" y="1186308"/>
            <a:ext cx="877755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AI-Ready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数据十分重要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1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7989-E4D0-BED3-E931-DC1917C8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DD0C14-C760-8C50-2CF4-52D36421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1" y="136525"/>
            <a:ext cx="9691277" cy="59563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未来发展方向思考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4EF314-FC43-EF3F-409F-CB6BF33F1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450" y="2033073"/>
            <a:ext cx="2857899" cy="414395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55FBC81-6867-A192-1440-2F4B47F03B8C}"/>
              </a:ext>
            </a:extLst>
          </p:cNvPr>
          <p:cNvSpPr txBox="1"/>
          <p:nvPr/>
        </p:nvSpPr>
        <p:spPr>
          <a:xfrm>
            <a:off x="646901" y="2902407"/>
            <a:ext cx="7302299" cy="3500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900"/>
              </a:lnSpc>
              <a:spcAft>
                <a:spcPts val="2400"/>
              </a:spcAft>
            </a:pPr>
            <a:r>
              <a:rPr lang="en-US" altLang="zh-CN" sz="2800" b="1" i="0">
                <a:solidFill>
                  <a:srgbClr val="242424"/>
                </a:solidFill>
                <a:effectLst/>
                <a:latin typeface="sohne"/>
              </a:rPr>
              <a:t>“The limits of my language mean the limits of my world.”</a:t>
            </a:r>
          </a:p>
          <a:p>
            <a:pPr algn="l">
              <a:lnSpc>
                <a:spcPts val="3900"/>
              </a:lnSpc>
              <a:spcAft>
                <a:spcPts val="2400"/>
              </a:spcAft>
            </a:pPr>
            <a:r>
              <a:rPr lang="zh-CN" altLang="en-US" sz="2800" b="1">
                <a:solidFill>
                  <a:srgbClr val="242424"/>
                </a:solidFill>
                <a:latin typeface="sohne"/>
              </a:rPr>
              <a:t>我的语言之局限，即我的世界之局限</a:t>
            </a:r>
            <a:endParaRPr lang="en-US" altLang="zh-CN" sz="2800" b="1">
              <a:solidFill>
                <a:srgbClr val="242424"/>
              </a:solidFill>
              <a:latin typeface="sohne"/>
            </a:endParaRPr>
          </a:p>
          <a:p>
            <a:pPr algn="r">
              <a:lnSpc>
                <a:spcPts val="3900"/>
              </a:lnSpc>
              <a:spcAft>
                <a:spcPts val="2400"/>
              </a:spcAft>
            </a:pPr>
            <a:r>
              <a:rPr lang="en-US" altLang="zh-CN" sz="2800" b="1" i="0">
                <a:solidFill>
                  <a:srgbClr val="242424"/>
                </a:solidFill>
                <a:effectLst/>
                <a:latin typeface="sohne"/>
              </a:rPr>
              <a:t>——Wittgenstein</a:t>
            </a:r>
          </a:p>
          <a:p>
            <a:pPr algn="r">
              <a:lnSpc>
                <a:spcPts val="3900"/>
              </a:lnSpc>
              <a:spcAft>
                <a:spcPts val="2400"/>
              </a:spcAft>
            </a:pPr>
            <a:r>
              <a:rPr lang="zh-CN" altLang="en-US" sz="2800" b="1" i="0">
                <a:solidFill>
                  <a:srgbClr val="242424"/>
                </a:solidFill>
                <a:effectLst/>
                <a:latin typeface="sohne"/>
              </a:rPr>
              <a:t>维特根斯坦</a:t>
            </a:r>
            <a:endParaRPr lang="en-US" altLang="zh-CN" sz="2800" b="1" i="0">
              <a:solidFill>
                <a:srgbClr val="242424"/>
              </a:solidFill>
              <a:effectLst/>
              <a:latin typeface="sohne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EB53F7-132C-2DCF-2576-53A747745C2B}"/>
              </a:ext>
            </a:extLst>
          </p:cNvPr>
          <p:cNvSpPr txBox="1"/>
          <p:nvPr/>
        </p:nvSpPr>
        <p:spPr>
          <a:xfrm>
            <a:off x="6014492" y="6204210"/>
            <a:ext cx="1768530" cy="53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900"/>
              </a:lnSpc>
              <a:spcAft>
                <a:spcPts val="2400"/>
              </a:spcAft>
            </a:pPr>
            <a:r>
              <a:rPr lang="zh-CN" altLang="en-US" sz="2000" i="0">
                <a:solidFill>
                  <a:srgbClr val="2424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奥地利哲学家</a:t>
            </a:r>
            <a:endParaRPr lang="en-US" altLang="zh-CN" sz="2000" i="0">
              <a:solidFill>
                <a:srgbClr val="2424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A6F378-74F1-E5D8-9DF9-B478015E03FD}"/>
              </a:ext>
            </a:extLst>
          </p:cNvPr>
          <p:cNvSpPr txBox="1"/>
          <p:nvPr/>
        </p:nvSpPr>
        <p:spPr>
          <a:xfrm>
            <a:off x="646901" y="1658427"/>
            <a:ext cx="7302299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智能体为科学模型提供训练数据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科学模型与语言模型通过新“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Language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”融合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BFD24299-8861-041D-9931-91FA11C33543}"/>
              </a:ext>
            </a:extLst>
          </p:cNvPr>
          <p:cNvSpPr txBox="1">
            <a:spLocks/>
          </p:cNvSpPr>
          <p:nvPr/>
        </p:nvSpPr>
        <p:spPr>
          <a:xfrm>
            <a:off x="534982" y="1112935"/>
            <a:ext cx="9691277" cy="5956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sz="2800"/>
              <a:t>语言模型和科学模型需要深度融合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98782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54501-689F-BB82-32B4-157A8339E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C3ABC5-2707-9072-6CE9-E11291D9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47" y="136525"/>
            <a:ext cx="9701865" cy="595630"/>
          </a:xfrm>
        </p:spPr>
        <p:txBody>
          <a:bodyPr/>
          <a:lstStyle/>
          <a:p>
            <a:r>
              <a:rPr lang="zh-CN" altLang="en-US" sz="3600"/>
              <a:t>未来发展方向思考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CFEC5A-04A1-B8DF-6267-EC908F70EA28}"/>
              </a:ext>
            </a:extLst>
          </p:cNvPr>
          <p:cNvSpPr txBox="1"/>
          <p:nvPr/>
        </p:nvSpPr>
        <p:spPr>
          <a:xfrm>
            <a:off x="866503" y="1914222"/>
            <a:ext cx="8463235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大科学装置的科学问题（重点问题、难点问题）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人工智能能解决的问题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带来什么新的突破？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具体怎么实现：方案、数据、算力、模型、人员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ADA4DB-8898-BE9E-A18D-9019165116E7}"/>
              </a:ext>
            </a:extLst>
          </p:cNvPr>
          <p:cNvSpPr txBox="1"/>
          <p:nvPr/>
        </p:nvSpPr>
        <p:spPr>
          <a:xfrm>
            <a:off x="866503" y="1186308"/>
            <a:ext cx="877755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交叉团队协作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60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EAE733-9DD5-B34F-AB91-9598F4C74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sz="4800"/>
              <a:t>感谢倾听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130846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9B3E-AF50-26FA-FB0B-991D3BFD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0D121C-09D8-DBC2-C54F-17E9A21B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AI</a:t>
            </a:r>
            <a:r>
              <a:rPr lang="zh-CN" altLang="en-US"/>
              <a:t>应用</a:t>
            </a:r>
            <a:r>
              <a:rPr lang="en-US" altLang="zh-CN"/>
              <a:t>@HEP</a:t>
            </a: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5727D0-F0A4-A26A-B58C-E4D841A0F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" y="1045616"/>
            <a:ext cx="12168668" cy="5795682"/>
          </a:xfrm>
          <a:prstGeom prst="rect">
            <a:avLst/>
          </a:prstGeom>
        </p:spPr>
      </p:pic>
      <p:sp>
        <p:nvSpPr>
          <p:cNvPr id="23" name="标题 2">
            <a:extLst>
              <a:ext uri="{FF2B5EF4-FFF2-40B4-BE49-F238E27FC236}">
                <a16:creationId xmlns:a16="http://schemas.microsoft.com/office/drawing/2014/main" id="{8EC25C6A-ECF1-5BD7-CC82-E7F00D0AAA33}"/>
              </a:ext>
            </a:extLst>
          </p:cNvPr>
          <p:cNvSpPr txBox="1">
            <a:spLocks/>
          </p:cNvSpPr>
          <p:nvPr/>
        </p:nvSpPr>
        <p:spPr>
          <a:xfrm>
            <a:off x="4963393" y="6181971"/>
            <a:ext cx="7134478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针对具体的科学问题设计专门的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031A60F-3087-36E3-DF6D-2E1D181A3117}"/>
              </a:ext>
            </a:extLst>
          </p:cNvPr>
          <p:cNvSpPr txBox="1"/>
          <p:nvPr/>
        </p:nvSpPr>
        <p:spPr>
          <a:xfrm>
            <a:off x="5260388" y="4783727"/>
            <a:ext cx="68781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粒子鉴别、事例分类、异常检测、粒子径迹模式识别</a:t>
            </a:r>
            <a:endParaRPr kumimoji="1"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探测器模拟、物理模拟加速、背景事例排除、非线性动力学优化</a:t>
            </a:r>
            <a:endParaRPr kumimoji="1"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样品检测、自动调姿、自动对中、自动参数提取</a:t>
            </a:r>
            <a:endParaRPr kumimoji="1"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数据降噪、数据压缩、目标检测、分割、跟踪、图像重建</a:t>
            </a:r>
            <a:endParaRPr kumimoji="1"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kumimoji="1"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硬件加速</a:t>
            </a:r>
            <a:endParaRPr kumimoji="1"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4593756-B96E-4350-4F53-9F25FB899C3B}"/>
              </a:ext>
            </a:extLst>
          </p:cNvPr>
          <p:cNvSpPr txBox="1"/>
          <p:nvPr/>
        </p:nvSpPr>
        <p:spPr>
          <a:xfrm>
            <a:off x="4556097" y="977757"/>
            <a:ext cx="740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量子机器学习、计算机视觉、异常检测、自动控制、大模型</a:t>
            </a:r>
            <a:r>
              <a:rPr kumimoji="1"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智能助手</a:t>
            </a:r>
            <a:endParaRPr kumimoji="1"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2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685FF-7BE7-AC30-8073-868FAA5A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9505631" cy="595630"/>
          </a:xfrm>
        </p:spPr>
        <p:txBody>
          <a:bodyPr/>
          <a:lstStyle/>
          <a:p>
            <a:r>
              <a:rPr kumimoji="1" lang="zh-CN" altLang="en-US" sz="3600"/>
              <a:t>从算法角度看高能物理</a:t>
            </a:r>
            <a:r>
              <a:rPr kumimoji="1" lang="en-US" altLang="zh-CN" sz="3600"/>
              <a:t>AI</a:t>
            </a:r>
            <a:r>
              <a:rPr kumimoji="1" lang="zh-CN" altLang="en-US" sz="3600"/>
              <a:t>现状</a:t>
            </a:r>
            <a:endParaRPr lang="zh-CN" altLang="en-US" sz="360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A13DBD68-5839-4D31-A1B7-D729FE4D3D72}"/>
              </a:ext>
            </a:extLst>
          </p:cNvPr>
          <p:cNvSpPr/>
          <p:nvPr/>
        </p:nvSpPr>
        <p:spPr>
          <a:xfrm>
            <a:off x="150300" y="1527339"/>
            <a:ext cx="4059781" cy="40597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4866FA6-F01A-1FE6-CB14-6E91CD585E12}"/>
              </a:ext>
            </a:extLst>
          </p:cNvPr>
          <p:cNvSpPr/>
          <p:nvPr/>
        </p:nvSpPr>
        <p:spPr>
          <a:xfrm>
            <a:off x="594386" y="1562016"/>
            <a:ext cx="3262945" cy="326294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5402D46-091B-8401-A6D3-2FA52A37B1BE}"/>
              </a:ext>
            </a:extLst>
          </p:cNvPr>
          <p:cNvSpPr/>
          <p:nvPr/>
        </p:nvSpPr>
        <p:spPr>
          <a:xfrm>
            <a:off x="973074" y="1547515"/>
            <a:ext cx="2525367" cy="2525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B07DE75-B805-7E78-E921-869B88541DF1}"/>
              </a:ext>
            </a:extLst>
          </p:cNvPr>
          <p:cNvSpPr/>
          <p:nvPr/>
        </p:nvSpPr>
        <p:spPr>
          <a:xfrm>
            <a:off x="1455796" y="1540014"/>
            <a:ext cx="1648208" cy="16482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文本框 6">
            <a:extLst>
              <a:ext uri="{FF2B5EF4-FFF2-40B4-BE49-F238E27FC236}">
                <a16:creationId xmlns:a16="http://schemas.microsoft.com/office/drawing/2014/main" id="{FE9052F0-305B-916B-3E6E-DAAD39CA700E}"/>
              </a:ext>
            </a:extLst>
          </p:cNvPr>
          <p:cNvSpPr txBox="1"/>
          <p:nvPr/>
        </p:nvSpPr>
        <p:spPr>
          <a:xfrm>
            <a:off x="1620564" y="4942321"/>
            <a:ext cx="12105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人工智能</a:t>
            </a:r>
            <a:endParaRPr lang="zh-CN" altLang="en-US" sz="2000" b="1" dirty="0">
              <a:effectLst>
                <a:outerShdw blurRad="76200" dist="50800" dir="5400000" algn="ctr" rotWithShape="0">
                  <a:schemeClr val="accent1">
                    <a:alpha val="20000"/>
                  </a:scheme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id="{8E503467-BB86-9723-F94C-D38E0EE8E20D}"/>
              </a:ext>
            </a:extLst>
          </p:cNvPr>
          <p:cNvSpPr txBox="1"/>
          <p:nvPr/>
        </p:nvSpPr>
        <p:spPr>
          <a:xfrm>
            <a:off x="1637981" y="4055661"/>
            <a:ext cx="121058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机器学习</a:t>
            </a:r>
            <a:endParaRPr lang="zh-CN" altLang="en-US" sz="2000" b="1" dirty="0">
              <a:effectLst>
                <a:outerShdw blurRad="76200" dist="50800" dir="5400000" algn="ctr" rotWithShape="0">
                  <a:schemeClr val="accent1">
                    <a:alpha val="20000"/>
                  </a:scheme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2EE12A7A-F228-F262-DF4D-5504EFE384D8}"/>
              </a:ext>
            </a:extLst>
          </p:cNvPr>
          <p:cNvSpPr txBox="1"/>
          <p:nvPr/>
        </p:nvSpPr>
        <p:spPr>
          <a:xfrm>
            <a:off x="1802361" y="2150089"/>
            <a:ext cx="95410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大模型</a:t>
            </a:r>
            <a:endParaRPr lang="zh-CN" altLang="en-US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1" name="文本框 9">
            <a:extLst>
              <a:ext uri="{FF2B5EF4-FFF2-40B4-BE49-F238E27FC236}">
                <a16:creationId xmlns:a16="http://schemas.microsoft.com/office/drawing/2014/main" id="{2EF8810E-289A-A022-FD75-5C792C650448}"/>
              </a:ext>
            </a:extLst>
          </p:cNvPr>
          <p:cNvSpPr txBox="1"/>
          <p:nvPr/>
        </p:nvSpPr>
        <p:spPr>
          <a:xfrm>
            <a:off x="1651092" y="3162137"/>
            <a:ext cx="12105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>
                <a:latin typeface="等线" panose="02010600030101010101" pitchFamily="2" charset="-122"/>
                <a:ea typeface="等线" panose="02010600030101010101" pitchFamily="2" charset="-122"/>
              </a:rPr>
              <a:t>深度学习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FDD377AC-FECE-57FC-8882-96DC16176DAA}"/>
              </a:ext>
            </a:extLst>
          </p:cNvPr>
          <p:cNvCxnSpPr>
            <a:cxnSpLocks/>
          </p:cNvCxnSpPr>
          <p:nvPr/>
        </p:nvCxnSpPr>
        <p:spPr>
          <a:xfrm>
            <a:off x="2773698" y="4246209"/>
            <a:ext cx="1369241" cy="0"/>
          </a:xfrm>
          <a:prstGeom prst="line">
            <a:avLst/>
          </a:prstGeom>
          <a:ln w="88900" cap="rnd">
            <a:gradFill>
              <a:gsLst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  <a:gs pos="0">
                  <a:schemeClr val="accent5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4F7AFA18-934E-C265-DAE0-B7F9E6CDB816}"/>
              </a:ext>
            </a:extLst>
          </p:cNvPr>
          <p:cNvSpPr/>
          <p:nvPr/>
        </p:nvSpPr>
        <p:spPr>
          <a:xfrm>
            <a:off x="3702519" y="3962425"/>
            <a:ext cx="3549217" cy="576827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>
                <a:solidFill>
                  <a:schemeClr val="bg1"/>
                </a:solidFill>
              </a:rPr>
              <a:t>K-Means</a:t>
            </a:r>
            <a:r>
              <a:rPr lang="zh-CN" altLang="en-US" sz="2000" b="1">
                <a:solidFill>
                  <a:schemeClr val="bg1"/>
                </a:solidFill>
              </a:rPr>
              <a:t>，</a:t>
            </a:r>
            <a:r>
              <a:rPr lang="en-US" altLang="zh-CN" sz="2000" b="1">
                <a:solidFill>
                  <a:schemeClr val="bg1"/>
                </a:solidFill>
              </a:rPr>
              <a:t>Linear-Reg.</a:t>
            </a:r>
            <a:r>
              <a:rPr lang="zh-CN" altLang="en-US" sz="2000" b="1">
                <a:solidFill>
                  <a:schemeClr val="bg1"/>
                </a:solidFill>
              </a:rPr>
              <a:t>，</a:t>
            </a:r>
            <a:r>
              <a:rPr lang="en-US" altLang="zh-CN" sz="2000" b="1">
                <a:solidFill>
                  <a:schemeClr val="bg1"/>
                </a:solidFill>
              </a:rPr>
              <a:t>Bayes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Decision Tree&amp;BDT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SVM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ANN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EF4F01AF-534F-226F-F589-1DBBE872F538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486674" y="5145854"/>
            <a:ext cx="1215845" cy="0"/>
          </a:xfrm>
          <a:prstGeom prst="line">
            <a:avLst/>
          </a:prstGeom>
          <a:ln w="88900" cap="rnd">
            <a:gradFill>
              <a:gsLst>
                <a:gs pos="100000">
                  <a:schemeClr val="accent4">
                    <a:lumMod val="60000"/>
                    <a:lumOff val="40000"/>
                    <a:alpha val="0"/>
                  </a:schemeClr>
                </a:gs>
                <a:gs pos="0">
                  <a:schemeClr val="accent4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40">
            <a:extLst>
              <a:ext uri="{FF2B5EF4-FFF2-40B4-BE49-F238E27FC236}">
                <a16:creationId xmlns:a16="http://schemas.microsoft.com/office/drawing/2014/main" id="{5CA4D655-0AF8-A6C8-3984-3B9812958D03}"/>
              </a:ext>
            </a:extLst>
          </p:cNvPr>
          <p:cNvSpPr/>
          <p:nvPr/>
        </p:nvSpPr>
        <p:spPr>
          <a:xfrm>
            <a:off x="3702519" y="4857440"/>
            <a:ext cx="3549217" cy="576827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60000">
                <a:schemeClr val="accent4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zh-CN" altLang="en-US" sz="2000" b="1">
                <a:solidFill>
                  <a:schemeClr val="tx1"/>
                </a:solidFill>
              </a:rPr>
              <a:t>一部像人一样进行感知、认知、决策、执行的人工程序或系统。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74A3CD7E-A0CB-2295-FC2C-51481B1237FC}"/>
              </a:ext>
            </a:extLst>
          </p:cNvPr>
          <p:cNvCxnSpPr>
            <a:cxnSpLocks/>
          </p:cNvCxnSpPr>
          <p:nvPr/>
        </p:nvCxnSpPr>
        <p:spPr>
          <a:xfrm>
            <a:off x="2672193" y="3350728"/>
            <a:ext cx="1544238" cy="7419"/>
          </a:xfrm>
          <a:prstGeom prst="line">
            <a:avLst/>
          </a:prstGeom>
          <a:ln w="88900" cap="rnd">
            <a:gradFill>
              <a:gsLst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0">
                  <a:schemeClr val="accent6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16">
            <a:extLst>
              <a:ext uri="{FF2B5EF4-FFF2-40B4-BE49-F238E27FC236}">
                <a16:creationId xmlns:a16="http://schemas.microsoft.com/office/drawing/2014/main" id="{EE0F2A8E-69A8-DB62-6502-9E53452D3BA5}"/>
              </a:ext>
            </a:extLst>
          </p:cNvPr>
          <p:cNvSpPr/>
          <p:nvPr/>
        </p:nvSpPr>
        <p:spPr>
          <a:xfrm>
            <a:off x="3779418" y="3050064"/>
            <a:ext cx="3472318" cy="576827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60000">
                <a:schemeClr val="accent6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b="1">
                <a:solidFill>
                  <a:schemeClr val="bg1"/>
                </a:solidFill>
              </a:rPr>
              <a:t>FC, CNN, RNN,</a:t>
            </a:r>
            <a:r>
              <a:rPr lang="zh-CN" altLang="en-US" b="1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chemeClr val="bg1"/>
                </a:solidFill>
              </a:rPr>
              <a:t>GNN, GAN, Diffusion Model,</a:t>
            </a:r>
            <a:r>
              <a:rPr lang="zh-CN" altLang="en-US" b="1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chemeClr val="bg1"/>
                </a:solidFill>
              </a:rPr>
              <a:t>Transformer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07DB0273-FE35-20AF-A964-6D6F212B2524}"/>
              </a:ext>
            </a:extLst>
          </p:cNvPr>
          <p:cNvCxnSpPr>
            <a:cxnSpLocks/>
          </p:cNvCxnSpPr>
          <p:nvPr/>
        </p:nvCxnSpPr>
        <p:spPr>
          <a:xfrm>
            <a:off x="2644278" y="2357202"/>
            <a:ext cx="1135140" cy="11103"/>
          </a:xfrm>
          <a:prstGeom prst="line">
            <a:avLst/>
          </a:prstGeom>
          <a:ln w="88900" cap="rnd">
            <a:gradFill>
              <a:gsLst>
                <a:gs pos="100000">
                  <a:schemeClr val="accent3">
                    <a:lumMod val="60000"/>
                    <a:lumOff val="40000"/>
                    <a:alpha val="0"/>
                  </a:schemeClr>
                </a:gs>
                <a:gs pos="0">
                  <a:schemeClr val="accent3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12">
            <a:extLst>
              <a:ext uri="{FF2B5EF4-FFF2-40B4-BE49-F238E27FC236}">
                <a16:creationId xmlns:a16="http://schemas.microsoft.com/office/drawing/2014/main" id="{F87C7FD1-9043-6139-DDB0-BBA70E84E289}"/>
              </a:ext>
            </a:extLst>
          </p:cNvPr>
          <p:cNvSpPr/>
          <p:nvPr/>
        </p:nvSpPr>
        <p:spPr>
          <a:xfrm>
            <a:off x="3779418" y="2075704"/>
            <a:ext cx="3472318" cy="576827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>
                <a:solidFill>
                  <a:schemeClr val="bg1"/>
                </a:solidFill>
              </a:rPr>
              <a:t>ChatGPT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GPT-4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LLaMA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Baichuan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SAM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  <a:r>
              <a:rPr lang="en-US" altLang="zh-CN" sz="2000" b="1">
                <a:solidFill>
                  <a:schemeClr val="bg1"/>
                </a:solidFill>
              </a:rPr>
              <a:t>DeepSeek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46" name="箭头: 下 45">
            <a:extLst>
              <a:ext uri="{FF2B5EF4-FFF2-40B4-BE49-F238E27FC236}">
                <a16:creationId xmlns:a16="http://schemas.microsoft.com/office/drawing/2014/main" id="{E22764BC-7CEF-4DC1-9A4F-DD15CA55FDF2}"/>
              </a:ext>
            </a:extLst>
          </p:cNvPr>
          <p:cNvSpPr/>
          <p:nvPr/>
        </p:nvSpPr>
        <p:spPr>
          <a:xfrm rot="10800000">
            <a:off x="5444082" y="4619712"/>
            <a:ext cx="142989" cy="12613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304C8E21-AC2B-3D21-6677-201C7834A92B}"/>
              </a:ext>
            </a:extLst>
          </p:cNvPr>
          <p:cNvSpPr/>
          <p:nvPr/>
        </p:nvSpPr>
        <p:spPr>
          <a:xfrm rot="10800000">
            <a:off x="5405632" y="3738482"/>
            <a:ext cx="142989" cy="12613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BFBCC3A6-D1E5-F5C5-CC5A-BA74EF15A7AE}"/>
              </a:ext>
            </a:extLst>
          </p:cNvPr>
          <p:cNvSpPr/>
          <p:nvPr/>
        </p:nvSpPr>
        <p:spPr>
          <a:xfrm rot="10800000">
            <a:off x="5372586" y="2795838"/>
            <a:ext cx="142989" cy="12613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6932139-3C9C-1D2E-CC88-452E5D9A3D83}"/>
              </a:ext>
            </a:extLst>
          </p:cNvPr>
          <p:cNvSpPr txBox="1"/>
          <p:nvPr/>
        </p:nvSpPr>
        <p:spPr>
          <a:xfrm>
            <a:off x="7432384" y="1363039"/>
            <a:ext cx="4445895" cy="4765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现状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BDT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等机器学习算法应用居多。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近年来基于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GNN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GAN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等深度学习的算法逐渐增多。新算法研发以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Cern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为主（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ParticleNet, ParticleTransorformer etc.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大模型国内外高能物理界均处于探索阶段，在产业界美国处于领先地位。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4AC0782-D07F-0A57-F269-CF79F9BBAD96}"/>
              </a:ext>
            </a:extLst>
          </p:cNvPr>
          <p:cNvSpPr txBox="1"/>
          <p:nvPr/>
        </p:nvSpPr>
        <p:spPr>
          <a:xfrm>
            <a:off x="150300" y="6376600"/>
            <a:ext cx="10937202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注：算法不一定越新越好，需要考虑具体科学场景，但新算法可反映创新、引领能力。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箭头: 上 66">
            <a:extLst>
              <a:ext uri="{FF2B5EF4-FFF2-40B4-BE49-F238E27FC236}">
                <a16:creationId xmlns:a16="http://schemas.microsoft.com/office/drawing/2014/main" id="{C7A8E1D7-4CDF-299D-1EDB-7CAF5F641125}"/>
              </a:ext>
            </a:extLst>
          </p:cNvPr>
          <p:cNvSpPr/>
          <p:nvPr/>
        </p:nvSpPr>
        <p:spPr>
          <a:xfrm>
            <a:off x="124398" y="1720850"/>
            <a:ext cx="250901" cy="3713417"/>
          </a:xfrm>
          <a:prstGeom prst="upArrow">
            <a:avLst>
              <a:gd name="adj1" fmla="val 50000"/>
              <a:gd name="adj2" fmla="val 182112"/>
            </a:avLst>
          </a:prstGeom>
          <a:gradFill>
            <a:gsLst>
              <a:gs pos="0">
                <a:schemeClr val="dk1">
                  <a:satMod val="103000"/>
                  <a:lumMod val="102000"/>
                  <a:tint val="94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A0F1D86-4F82-4DC4-EC3A-62297767F68D}"/>
              </a:ext>
            </a:extLst>
          </p:cNvPr>
          <p:cNvSpPr txBox="1"/>
          <p:nvPr/>
        </p:nvSpPr>
        <p:spPr>
          <a:xfrm>
            <a:off x="7874" y="5495801"/>
            <a:ext cx="1295830" cy="702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逐步发展，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包含关系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849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FFAE-F627-2451-DB9C-0A7C5AFC7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从科研范式变革看高能物理</a:t>
            </a:r>
            <a:r>
              <a:rPr lang="en-US" altLang="zh-CN"/>
              <a:t>AI</a:t>
            </a:r>
            <a:r>
              <a:rPr lang="zh-CN" altLang="en-US"/>
              <a:t>现状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857261-E5CE-0168-A5E2-4E8C7F760945}"/>
              </a:ext>
            </a:extLst>
          </p:cNvPr>
          <p:cNvSpPr/>
          <p:nvPr/>
        </p:nvSpPr>
        <p:spPr>
          <a:xfrm>
            <a:off x="349250" y="5822972"/>
            <a:ext cx="11563350" cy="4862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F80265-5D84-4EDF-A09B-0242B698DDD3}"/>
              </a:ext>
            </a:extLst>
          </p:cNvPr>
          <p:cNvSpPr/>
          <p:nvPr/>
        </p:nvSpPr>
        <p:spPr>
          <a:xfrm>
            <a:off x="371064" y="1569980"/>
            <a:ext cx="11563350" cy="943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划分科研范式的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主要依据之一是科研工具的使用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，新工具的使用必然会提高科研效率，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催生新成果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kumimoji="1"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科研范式演变的研究对象从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“单一现象”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“复杂系统”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；从研究“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”到研究“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不确定”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6121C18-6B86-53B5-434A-D6C3A00EEF4F}"/>
              </a:ext>
            </a:extLst>
          </p:cNvPr>
          <p:cNvSpPr/>
          <p:nvPr/>
        </p:nvSpPr>
        <p:spPr>
          <a:xfrm>
            <a:off x="476157" y="2697973"/>
            <a:ext cx="1911350" cy="482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实验科学：经验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11EC88A-0BF2-E0A6-D0F6-5EADA1BA5F30}"/>
              </a:ext>
            </a:extLst>
          </p:cNvPr>
          <p:cNvSpPr/>
          <p:nvPr/>
        </p:nvSpPr>
        <p:spPr>
          <a:xfrm>
            <a:off x="2781207" y="2697973"/>
            <a:ext cx="1911350" cy="482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理论科学：理论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C5E8214-FADC-5CE7-C50F-230995BA7CDC}"/>
              </a:ext>
            </a:extLst>
          </p:cNvPr>
          <p:cNvSpPr/>
          <p:nvPr/>
        </p:nvSpPr>
        <p:spPr>
          <a:xfrm>
            <a:off x="5086257" y="2697973"/>
            <a:ext cx="1911350" cy="482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计算科学：模拟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5ECCD3A-252B-13BE-12C7-AFE68A1CF865}"/>
              </a:ext>
            </a:extLst>
          </p:cNvPr>
          <p:cNvSpPr/>
          <p:nvPr/>
        </p:nvSpPr>
        <p:spPr>
          <a:xfrm>
            <a:off x="7391307" y="2697973"/>
            <a:ext cx="1911350" cy="482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数据科学：数据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54E6B24-FC1A-F22A-47D0-4A73D4445625}"/>
              </a:ext>
            </a:extLst>
          </p:cNvPr>
          <p:cNvSpPr/>
          <p:nvPr/>
        </p:nvSpPr>
        <p:spPr>
          <a:xfrm>
            <a:off x="9696357" y="2697973"/>
            <a:ext cx="1911350" cy="482600"/>
          </a:xfrm>
          <a:prstGeom prst="roundRect">
            <a:avLst/>
          </a:prstGeom>
          <a:gradFill>
            <a:gsLst>
              <a:gs pos="0">
                <a:srgbClr val="C00000"/>
              </a:gs>
              <a:gs pos="50000">
                <a:srgbClr val="C00000"/>
              </a:gs>
              <a:gs pos="100000">
                <a:srgbClr val="C00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智能科学：智能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68D8B9-3554-1AED-AFA8-93BDA0F479FC}"/>
              </a:ext>
            </a:extLst>
          </p:cNvPr>
          <p:cNvSpPr txBox="1"/>
          <p:nvPr/>
        </p:nvSpPr>
        <p:spPr>
          <a:xfrm>
            <a:off x="470126" y="3321768"/>
            <a:ext cx="1917382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描述记录自然现象，基于实验或经验的归纳为主；</a:t>
            </a:r>
            <a:endParaRPr kumimoji="1" lang="en-US" altLang="zh-CN" sz="16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3B53B8-12A0-9E55-3E40-F9767E81BC79}"/>
              </a:ext>
            </a:extLst>
          </p:cNvPr>
          <p:cNvSpPr txBox="1"/>
          <p:nvPr/>
        </p:nvSpPr>
        <p:spPr>
          <a:xfrm>
            <a:off x="2781207" y="3321768"/>
            <a:ext cx="1917382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在自然现象基础上进行了抽象简化，构建数学模型；</a:t>
            </a:r>
            <a:endParaRPr kumimoji="1" lang="en-US" altLang="zh-CN" sz="16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63F8CC0-9022-0945-3A34-86498B336C13}"/>
              </a:ext>
            </a:extLst>
          </p:cNvPr>
          <p:cNvSpPr txBox="1"/>
          <p:nvPr/>
        </p:nvSpPr>
        <p:spPr>
          <a:xfrm>
            <a:off x="5086257" y="3321768"/>
            <a:ext cx="1917382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利用电子计算机对复杂现象进行仿真取代实验；</a:t>
            </a:r>
            <a:endParaRPr kumimoji="1" lang="en-US" altLang="zh-CN" sz="16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7E3FA1-48E8-FA02-AF46-FA336C67398E}"/>
              </a:ext>
            </a:extLst>
          </p:cNvPr>
          <p:cNvSpPr txBox="1"/>
          <p:nvPr/>
        </p:nvSpPr>
        <p:spPr>
          <a:xfrm>
            <a:off x="7372257" y="3321768"/>
            <a:ext cx="2063432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数据密集的科研范式，基于大数据分析并得出结论；</a:t>
            </a:r>
            <a:endParaRPr kumimoji="1" lang="en-US" altLang="zh-CN" sz="16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7B5C8B-3A98-5CCB-5010-472DA8A30289}"/>
              </a:ext>
            </a:extLst>
          </p:cNvPr>
          <p:cNvSpPr txBox="1"/>
          <p:nvPr/>
        </p:nvSpPr>
        <p:spPr>
          <a:xfrm>
            <a:off x="9696357" y="3320275"/>
            <a:ext cx="2063432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依靠</a:t>
            </a:r>
            <a:r>
              <a:rPr kumimoji="1" lang="en-US" altLang="zh-CN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训练对复杂不确定性系统优化，从数据中发现规律；</a:t>
            </a:r>
            <a:endParaRPr kumimoji="1" lang="en-US" altLang="zh-CN" sz="16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1947CAE-6658-50FD-A87A-6AB76FDF24F4}"/>
              </a:ext>
            </a:extLst>
          </p:cNvPr>
          <p:cNvSpPr txBox="1"/>
          <p:nvPr/>
        </p:nvSpPr>
        <p:spPr>
          <a:xfrm>
            <a:off x="909642" y="5835812"/>
            <a:ext cx="1917382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第一范式</a:t>
            </a:r>
            <a:endParaRPr kumimoji="1"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D16531-BF6E-2DBA-6D39-81D8A39BB199}"/>
              </a:ext>
            </a:extLst>
          </p:cNvPr>
          <p:cNvSpPr txBox="1"/>
          <p:nvPr/>
        </p:nvSpPr>
        <p:spPr>
          <a:xfrm>
            <a:off x="3231839" y="5869536"/>
            <a:ext cx="1917382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第二范式</a:t>
            </a:r>
            <a:endParaRPr kumimoji="1"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45668E1-B1A6-7DBF-A7FA-7607A29B94A3}"/>
              </a:ext>
            </a:extLst>
          </p:cNvPr>
          <p:cNvSpPr txBox="1"/>
          <p:nvPr/>
        </p:nvSpPr>
        <p:spPr>
          <a:xfrm>
            <a:off x="5569904" y="5857260"/>
            <a:ext cx="1917382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第三范式</a:t>
            </a:r>
            <a:endParaRPr kumimoji="1"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7">
            <a:extLst>
              <a:ext uri="{FF2B5EF4-FFF2-40B4-BE49-F238E27FC236}">
                <a16:creationId xmlns:a16="http://schemas.microsoft.com/office/drawing/2014/main" id="{E4D35EDF-33BB-CC08-7A82-390739956677}"/>
              </a:ext>
            </a:extLst>
          </p:cNvPr>
          <p:cNvSpPr txBox="1"/>
          <p:nvPr/>
        </p:nvSpPr>
        <p:spPr>
          <a:xfrm>
            <a:off x="7537768" y="5873794"/>
            <a:ext cx="1917382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第四范式</a:t>
            </a:r>
            <a:r>
              <a:rPr kumimoji="1"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kumimoji="1"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20" name="文本框 17">
            <a:extLst>
              <a:ext uri="{FF2B5EF4-FFF2-40B4-BE49-F238E27FC236}">
                <a16:creationId xmlns:a16="http://schemas.microsoft.com/office/drawing/2014/main" id="{859E1FDA-5BA4-EB0D-B9A0-0DD9B8509F16}"/>
              </a:ext>
            </a:extLst>
          </p:cNvPr>
          <p:cNvSpPr txBox="1"/>
          <p:nvPr/>
        </p:nvSpPr>
        <p:spPr>
          <a:xfrm>
            <a:off x="10346132" y="5873794"/>
            <a:ext cx="1382318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第五范式</a:t>
            </a:r>
            <a:endParaRPr kumimoji="1"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9740060-71E3-5012-0B24-4799BA7047B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7" y="4465715"/>
            <a:ext cx="900000" cy="71553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E4D76FF-C671-F2B3-20A4-E319AC1AA5C3}"/>
              </a:ext>
            </a:extLst>
          </p:cNvPr>
          <p:cNvSpPr txBox="1"/>
          <p:nvPr/>
        </p:nvSpPr>
        <p:spPr>
          <a:xfrm>
            <a:off x="361680" y="5253158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比萨斜塔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1948022-A32D-6692-9D3D-A9FA16F29F2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99670" y="4472045"/>
            <a:ext cx="900000" cy="72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85C7083-F16B-AAAD-8E28-D6A42F908879}"/>
              </a:ext>
            </a:extLst>
          </p:cNvPr>
          <p:cNvSpPr txBox="1"/>
          <p:nvPr/>
        </p:nvSpPr>
        <p:spPr>
          <a:xfrm>
            <a:off x="2729381" y="5253158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相对论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9E56F1-9ACF-840D-A1C3-B874D7FB7E1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46" y="4472045"/>
            <a:ext cx="900000" cy="72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C569B55-16B4-97CD-E878-1C7FA3E3973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23894" y="4464540"/>
            <a:ext cx="900000" cy="720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C8F08B6-1A30-9C15-8A9F-CE6443FDF81A}"/>
              </a:ext>
            </a:extLst>
          </p:cNvPr>
          <p:cNvSpPr txBox="1"/>
          <p:nvPr/>
        </p:nvSpPr>
        <p:spPr>
          <a:xfrm>
            <a:off x="5076146" y="5249311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核试验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A5C7495-7E47-C27E-F34C-FA1C6E008A9E}"/>
              </a:ext>
            </a:extLst>
          </p:cNvPr>
          <p:cNvSpPr txBox="1"/>
          <p:nvPr/>
        </p:nvSpPr>
        <p:spPr>
          <a:xfrm>
            <a:off x="6041932" y="5249682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蒙卡模拟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40A4CC0-B207-F92E-9996-1A4DE7382B3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762760" y="4472045"/>
            <a:ext cx="900000" cy="7200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7786D1B-B289-21EB-8065-B6172502A458}"/>
              </a:ext>
            </a:extLst>
          </p:cNvPr>
          <p:cNvSpPr txBox="1"/>
          <p:nvPr/>
        </p:nvSpPr>
        <p:spPr>
          <a:xfrm>
            <a:off x="3699670" y="5246135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标准模型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D37A2C7-1CE0-D643-226F-39E3342465A6}"/>
              </a:ext>
            </a:extLst>
          </p:cNvPr>
          <p:cNvSpPr txBox="1"/>
          <p:nvPr/>
        </p:nvSpPr>
        <p:spPr>
          <a:xfrm>
            <a:off x="286864" y="6396658"/>
            <a:ext cx="11266246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不同范式之间不是替代关系，而是</a:t>
            </a:r>
            <a:r>
              <a:rPr kumimoji="1"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互为补充，协同发挥作用</a:t>
            </a: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4">
            <a:extLst>
              <a:ext uri="{FF2B5EF4-FFF2-40B4-BE49-F238E27FC236}">
                <a16:creationId xmlns:a16="http://schemas.microsoft.com/office/drawing/2014/main" id="{AA100B9B-9B15-B394-3393-BBAABB733EEF}"/>
              </a:ext>
            </a:extLst>
          </p:cNvPr>
          <p:cNvSpPr txBox="1"/>
          <p:nvPr/>
        </p:nvSpPr>
        <p:spPr>
          <a:xfrm>
            <a:off x="7345057" y="5253158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Zc(3900)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2916488-A578-5C49-9260-226629DC6EA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501209" y="4472045"/>
            <a:ext cx="900000" cy="7200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D683AEB1-A590-1C41-D0F7-E8F724D46156}"/>
              </a:ext>
            </a:extLst>
          </p:cNvPr>
          <p:cNvSpPr txBox="1"/>
          <p:nvPr/>
        </p:nvSpPr>
        <p:spPr>
          <a:xfrm>
            <a:off x="1419751" y="5249311"/>
            <a:ext cx="1210840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阴极射线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4F722E2-5137-0BB9-A2A6-1D6775A2B63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409340" y="4463483"/>
            <a:ext cx="900000" cy="72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F06BFEF-49E8-53E1-5B8F-8187A43611A6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417628" y="4464756"/>
            <a:ext cx="900000" cy="720000"/>
          </a:xfrm>
          <a:prstGeom prst="rect">
            <a:avLst/>
          </a:prstGeom>
        </p:spPr>
      </p:pic>
      <p:sp>
        <p:nvSpPr>
          <p:cNvPr id="37" name="文本框 34">
            <a:extLst>
              <a:ext uri="{FF2B5EF4-FFF2-40B4-BE49-F238E27FC236}">
                <a16:creationId xmlns:a16="http://schemas.microsoft.com/office/drawing/2014/main" id="{F67DCCAC-D728-D1D6-C94C-F41D980437A0}"/>
              </a:ext>
            </a:extLst>
          </p:cNvPr>
          <p:cNvSpPr txBox="1"/>
          <p:nvPr/>
        </p:nvSpPr>
        <p:spPr>
          <a:xfrm>
            <a:off x="8438061" y="5246135"/>
            <a:ext cx="1199832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Higgs</a:t>
            </a:r>
          </a:p>
        </p:txBody>
      </p:sp>
      <p:sp>
        <p:nvSpPr>
          <p:cNvPr id="38" name="文本框 34">
            <a:extLst>
              <a:ext uri="{FF2B5EF4-FFF2-40B4-BE49-F238E27FC236}">
                <a16:creationId xmlns:a16="http://schemas.microsoft.com/office/drawing/2014/main" id="{66114A2C-8D06-2942-527D-2E42D435949C}"/>
              </a:ext>
            </a:extLst>
          </p:cNvPr>
          <p:cNvSpPr txBox="1"/>
          <p:nvPr/>
        </p:nvSpPr>
        <p:spPr>
          <a:xfrm>
            <a:off x="9698884" y="5288713"/>
            <a:ext cx="953148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蛋白质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5008EFF-2C90-C892-C901-CD3E153A8AA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711328" y="4463483"/>
            <a:ext cx="900000" cy="720000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9013DD1-56FB-39F1-AD65-73FCC4DA5E1D}"/>
              </a:ext>
            </a:extLst>
          </p:cNvPr>
          <p:cNvGrpSpPr/>
          <p:nvPr/>
        </p:nvGrpSpPr>
        <p:grpSpPr>
          <a:xfrm>
            <a:off x="10750822" y="4451371"/>
            <a:ext cx="977628" cy="720000"/>
            <a:chOff x="10818812" y="4496170"/>
            <a:chExt cx="977628" cy="72000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FB1D2C6-E6ED-1695-E2D3-2559E271FE3C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18812" y="4496170"/>
              <a:ext cx="900000" cy="720000"/>
            </a:xfrm>
            <a:prstGeom prst="rect">
              <a:avLst/>
            </a:prstGeom>
          </p:spPr>
        </p:pic>
        <p:sp>
          <p:nvSpPr>
            <p:cNvPr id="42" name="文本框 34">
              <a:extLst>
                <a:ext uri="{FF2B5EF4-FFF2-40B4-BE49-F238E27FC236}">
                  <a16:creationId xmlns:a16="http://schemas.microsoft.com/office/drawing/2014/main" id="{73C505F9-72E7-0A26-8620-FFFF5EA52E61}"/>
                </a:ext>
              </a:extLst>
            </p:cNvPr>
            <p:cNvSpPr txBox="1"/>
            <p:nvPr/>
          </p:nvSpPr>
          <p:spPr>
            <a:xfrm>
              <a:off x="10859516" y="4669894"/>
              <a:ext cx="936924" cy="344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600"/>
                </a:spcAft>
                <a:buClr>
                  <a:srgbClr val="ECAE14"/>
                </a:buClr>
                <a:buSzPct val="110000"/>
              </a:pPr>
              <a:r>
                <a:rPr kumimoji="1"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Dr.Sai</a:t>
              </a:r>
            </a:p>
          </p:txBody>
        </p:sp>
      </p:grpSp>
      <p:sp>
        <p:nvSpPr>
          <p:cNvPr id="43" name="标题 1">
            <a:extLst>
              <a:ext uri="{FF2B5EF4-FFF2-40B4-BE49-F238E27FC236}">
                <a16:creationId xmlns:a16="http://schemas.microsoft.com/office/drawing/2014/main" id="{56F78C17-7E90-06AF-8B95-F31E31118C3E}"/>
              </a:ext>
            </a:extLst>
          </p:cNvPr>
          <p:cNvSpPr txBox="1">
            <a:spLocks/>
          </p:cNvSpPr>
          <p:nvPr/>
        </p:nvSpPr>
        <p:spPr>
          <a:xfrm>
            <a:off x="563620" y="1020338"/>
            <a:ext cx="10071671" cy="5956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kumimoji="1" lang="zh-CN" altLang="en-US" sz="2400"/>
              <a:t>高能物理正</a:t>
            </a:r>
            <a:r>
              <a:rPr kumimoji="1" lang="zh-CN" altLang="en-US" sz="2400">
                <a:solidFill>
                  <a:srgbClr val="FF0000"/>
                </a:solidFill>
              </a:rPr>
              <a:t>处于数据范式向智能范式转变的阶段</a:t>
            </a:r>
            <a:r>
              <a:rPr kumimoji="1" lang="zh-CN" altLang="en-US" sz="2400"/>
              <a:t>。</a:t>
            </a:r>
            <a:endParaRPr lang="zh-CN" altLang="en-US" sz="2400"/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1F7F326B-84D5-7E25-79C2-767FF8222722}"/>
              </a:ext>
            </a:extLst>
          </p:cNvPr>
          <p:cNvSpPr txBox="1"/>
          <p:nvPr/>
        </p:nvSpPr>
        <p:spPr>
          <a:xfrm>
            <a:off x="10728073" y="5284670"/>
            <a:ext cx="953148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智能体</a:t>
            </a:r>
            <a:endParaRPr kumimoji="1"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8142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CCA4C-6EFE-EA03-2E9D-80B13ABB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发展面向高能物理的</a:t>
            </a:r>
            <a:r>
              <a:rPr lang="en-US" altLang="zh-CN"/>
              <a:t>AI</a:t>
            </a:r>
            <a:r>
              <a:rPr lang="zh-CN" altLang="en-US"/>
              <a:t>总体战略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37E039-1772-B464-CF72-311B1D4F0A66}"/>
              </a:ext>
            </a:extLst>
          </p:cNvPr>
          <p:cNvSpPr txBox="1"/>
          <p:nvPr/>
        </p:nvSpPr>
        <p:spPr>
          <a:xfrm>
            <a:off x="344873" y="1757589"/>
            <a:ext cx="11420732" cy="1833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7195" indent="-342900" algn="just" fontAlgn="auto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人工智能等先进计算技术使更强大</a:t>
            </a:r>
            <a:r>
              <a:rPr kumimoji="1"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的建模与模拟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成为可能，是高能物理取得重大突破不可或缺的手段</a:t>
            </a:r>
            <a:r>
              <a:rPr kumimoji="1"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kumimoji="1" lang="en-US" altLang="zh-CN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17195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需加强机器学习在</a:t>
            </a:r>
            <a:r>
              <a:rPr kumimoji="1"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实时处理、模拟、重建、分析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等方面的应用，提升高能物理探索和新发现的能力。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96657D-CECF-487C-0374-AFB2C6753925}"/>
              </a:ext>
            </a:extLst>
          </p:cNvPr>
          <p:cNvSpPr txBox="1"/>
          <p:nvPr/>
        </p:nvSpPr>
        <p:spPr>
          <a:xfrm>
            <a:off x="414491" y="1121990"/>
            <a:ext cx="3778102" cy="56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高能所十四五规划：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AFE798-6E5D-21EE-5AF7-C1B8A5C34E72}"/>
              </a:ext>
            </a:extLst>
          </p:cNvPr>
          <p:cNvSpPr txBox="1"/>
          <p:nvPr/>
        </p:nvSpPr>
        <p:spPr>
          <a:xfrm>
            <a:off x="414491" y="3721475"/>
            <a:ext cx="11420732" cy="56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科学院：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7DFE23-648F-A2EF-63DC-94A12327A4CD}"/>
              </a:ext>
            </a:extLst>
          </p:cNvPr>
          <p:cNvSpPr txBox="1"/>
          <p:nvPr/>
        </p:nvSpPr>
        <p:spPr>
          <a:xfrm>
            <a:off x="414491" y="4453295"/>
            <a:ext cx="11420732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7195" indent="-342900" algn="just" fontAlgn="auto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发挥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高能物理学科基础和优势，打造高水平的数据和</a:t>
            </a:r>
            <a:r>
              <a:rPr kumimoji="1"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驱动平台。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E8C92B4-B3E5-5794-2474-66652401AD96}"/>
              </a:ext>
            </a:extLst>
          </p:cNvPr>
          <p:cNvSpPr txBox="1"/>
          <p:nvPr/>
        </p:nvSpPr>
        <p:spPr>
          <a:xfrm>
            <a:off x="414491" y="5144893"/>
            <a:ext cx="11420732" cy="56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" algn="just" fontAlgn="auto">
              <a:lnSpc>
                <a:spcPct val="12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探索经验：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53C1CE-9EF7-29C6-8589-3E56C3B55CD7}"/>
              </a:ext>
            </a:extLst>
          </p:cNvPr>
          <p:cNvSpPr txBox="1"/>
          <p:nvPr/>
        </p:nvSpPr>
        <p:spPr>
          <a:xfrm>
            <a:off x="344873" y="5706273"/>
            <a:ext cx="11420732" cy="138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7195" indent="-342900" algn="just" fontAlgn="auto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优先发展</a:t>
            </a:r>
            <a:r>
              <a:rPr kumimoji="1"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AI-Ready</a:t>
            </a: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的科学数据集</a:t>
            </a:r>
            <a:r>
              <a:rPr kumimoji="1"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kumimoji="1" lang="en-US" altLang="zh-CN" sz="24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17195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kumimoji="1"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必须坚持</a:t>
            </a: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软件框架研制</a:t>
            </a:r>
            <a:r>
              <a:rPr kumimoji="1"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</a:t>
            </a:r>
            <a:r>
              <a:rPr kumimoji="1"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应用研发</a:t>
            </a:r>
            <a:r>
              <a:rPr kumimoji="1" lang="zh-CN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并进的路线。</a:t>
            </a:r>
            <a:endParaRPr kumimoji="1" lang="en-US" altLang="zh-CN" sz="240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17195" indent="-342900" algn="just" fontAlgn="auto">
              <a:lnSpc>
                <a:spcPct val="120000"/>
              </a:lnSpc>
              <a:buFont typeface="Wingdings" panose="05000000000000000000" pitchFamily="2" charset="2"/>
              <a:buChar char="n"/>
            </a:pP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40DC341-628F-E6BD-28BA-AEFBEFAA746D}"/>
              </a:ext>
            </a:extLst>
          </p:cNvPr>
          <p:cNvGrpSpPr/>
          <p:nvPr/>
        </p:nvGrpSpPr>
        <p:grpSpPr>
          <a:xfrm>
            <a:off x="7321455" y="1134364"/>
            <a:ext cx="758898" cy="503546"/>
            <a:chOff x="717973" y="1947696"/>
            <a:chExt cx="3263659" cy="291899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042EC87-C88B-E176-5026-DEF4B54EA0C2}"/>
                </a:ext>
              </a:extLst>
            </p:cNvPr>
            <p:cNvGrpSpPr/>
            <p:nvPr/>
          </p:nvGrpSpPr>
          <p:grpSpPr>
            <a:xfrm>
              <a:off x="717973" y="1947696"/>
              <a:ext cx="3263659" cy="2918990"/>
              <a:chOff x="717973" y="1947696"/>
              <a:chExt cx="3263659" cy="2918990"/>
            </a:xfrm>
          </p:grpSpPr>
          <p:pic>
            <p:nvPicPr>
              <p:cNvPr id="13" name="图片 12" descr="图示&#10;&#10;描述已自动生成">
                <a:extLst>
                  <a:ext uri="{FF2B5EF4-FFF2-40B4-BE49-F238E27FC236}">
                    <a16:creationId xmlns:a16="http://schemas.microsoft.com/office/drawing/2014/main" id="{F027716E-944D-EEA7-A148-B2C3F7EC4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7973" y="1947696"/>
                <a:ext cx="3263659" cy="2918990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E7EC04A-33EE-4683-2ED0-95B2F60A3144}"/>
                  </a:ext>
                </a:extLst>
              </p:cNvPr>
              <p:cNvSpPr/>
              <p:nvPr/>
            </p:nvSpPr>
            <p:spPr>
              <a:xfrm>
                <a:off x="2878667" y="4572000"/>
                <a:ext cx="1102965" cy="29468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EED1051-EBFC-41BF-749C-26EF1304F769}"/>
                </a:ext>
              </a:extLst>
            </p:cNvPr>
            <p:cNvSpPr/>
            <p:nvPr/>
          </p:nvSpPr>
          <p:spPr>
            <a:xfrm>
              <a:off x="3356187" y="3331735"/>
              <a:ext cx="625445" cy="45873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B8535B5-513B-F381-9E95-63AB494B96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231" y="1012499"/>
            <a:ext cx="758898" cy="768607"/>
          </a:xfrm>
          <a:prstGeom prst="rect">
            <a:avLst/>
          </a:prstGeom>
        </p:spPr>
      </p:pic>
      <p:pic>
        <p:nvPicPr>
          <p:cNvPr id="16" name="图片 15" descr="图形用户界面, 图示&#10;&#10;描述已自动生成">
            <a:extLst>
              <a:ext uri="{FF2B5EF4-FFF2-40B4-BE49-F238E27FC236}">
                <a16:creationId xmlns:a16="http://schemas.microsoft.com/office/drawing/2014/main" id="{4BD8B74A-5240-C30E-E88B-F4727B6B7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721" y="1040786"/>
            <a:ext cx="987654" cy="727745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id="{B69E23CF-A6A7-57D7-A02B-1AF848CA38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3486" y="1077481"/>
            <a:ext cx="1287756" cy="68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9DCE98-8962-30D9-8BED-D1FE7C4CC6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208" y="3295938"/>
            <a:ext cx="1186368" cy="9817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C494BF5-3367-6F9E-EA5A-5376EEEDBF9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332" y="3278299"/>
            <a:ext cx="886442" cy="90496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6F23001-6C78-1F8B-C1FC-C910E5F1DB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285" y="3262926"/>
            <a:ext cx="1287756" cy="95261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D3C59C-0B69-5E4B-59FB-FB3B14FDE38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39" y="3231990"/>
            <a:ext cx="2176533" cy="475347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B10125EB-6925-731D-34FC-7DD2264E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017" y="3786814"/>
            <a:ext cx="2732414" cy="4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7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7A4B8993-B348-5CF1-5226-252C8B40DD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08" y="1208218"/>
            <a:ext cx="1513697" cy="95773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F313EF7-720F-0BEB-A3F0-58180F87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推动</a:t>
            </a:r>
            <a:r>
              <a:rPr lang="en-US" altLang="zh-CN"/>
              <a:t>AI4HEP</a:t>
            </a:r>
            <a:r>
              <a:rPr lang="zh-CN" altLang="en-US"/>
              <a:t>的初步设想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5CF5908-11E7-222F-1728-EE6B07622FFE}"/>
              </a:ext>
            </a:extLst>
          </p:cNvPr>
          <p:cNvGrpSpPr/>
          <p:nvPr/>
        </p:nvGrpSpPr>
        <p:grpSpPr>
          <a:xfrm>
            <a:off x="3210393" y="1116766"/>
            <a:ext cx="5486400" cy="5486400"/>
            <a:chOff x="3210393" y="1116766"/>
            <a:chExt cx="5486400" cy="5486400"/>
          </a:xfrm>
          <a:effectLst>
            <a:glow rad="508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66253D4-61C8-4621-1CF1-F129C47008BE}"/>
                </a:ext>
              </a:extLst>
            </p:cNvPr>
            <p:cNvSpPr/>
            <p:nvPr/>
          </p:nvSpPr>
          <p:spPr>
            <a:xfrm>
              <a:off x="3210393" y="1116766"/>
              <a:ext cx="5486400" cy="5486400"/>
            </a:xfrm>
            <a:prstGeom prst="ellipse">
              <a:avLst/>
            </a:prstGeom>
            <a:noFill/>
            <a:ln w="539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26CBBD57-D0E8-E219-2D26-9094AB6F8D70}"/>
                </a:ext>
              </a:extLst>
            </p:cNvPr>
            <p:cNvCxnSpPr>
              <a:cxnSpLocks/>
            </p:cNvCxnSpPr>
            <p:nvPr/>
          </p:nvCxnSpPr>
          <p:spPr>
            <a:xfrm>
              <a:off x="8151019" y="2200275"/>
              <a:ext cx="114301" cy="178595"/>
            </a:xfrm>
            <a:prstGeom prst="straightConnector1">
              <a:avLst/>
            </a:prstGeom>
            <a:ln w="101600">
              <a:solidFill>
                <a:schemeClr val="tx1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AF00581A-53D4-0C3C-6C85-4E58707C61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9182" y="3859966"/>
              <a:ext cx="7611" cy="186953"/>
            </a:xfrm>
            <a:prstGeom prst="straightConnector1">
              <a:avLst/>
            </a:prstGeom>
            <a:ln w="101600">
              <a:solidFill>
                <a:schemeClr val="tx1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D2CAA114-4E8E-BCA4-10F2-0967BBEEDF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6125" y="4536281"/>
              <a:ext cx="78581" cy="200025"/>
            </a:xfrm>
            <a:prstGeom prst="straightConnector1">
              <a:avLst/>
            </a:prstGeom>
            <a:ln w="101600">
              <a:solidFill>
                <a:schemeClr val="tx1"/>
              </a:solidFill>
              <a:headEnd w="lg" len="lg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17A3CDEB-026F-C936-6722-EF7A99CF1A7A}"/>
              </a:ext>
            </a:extLst>
          </p:cNvPr>
          <p:cNvSpPr txBox="1"/>
          <p:nvPr/>
        </p:nvSpPr>
        <p:spPr>
          <a:xfrm>
            <a:off x="2312125" y="1574326"/>
            <a:ext cx="176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交叉团队</a:t>
            </a:r>
            <a:endParaRPr lang="en-US" altLang="zh-CN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72FB740-0514-E02D-5C5C-6296233DF278}"/>
              </a:ext>
            </a:extLst>
          </p:cNvPr>
          <p:cNvSpPr txBox="1"/>
          <p:nvPr/>
        </p:nvSpPr>
        <p:spPr>
          <a:xfrm>
            <a:off x="7762644" y="5901706"/>
            <a:ext cx="176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外部力量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7869666-C78D-CE6C-4BD7-87D66B8E978C}"/>
              </a:ext>
            </a:extLst>
          </p:cNvPr>
          <p:cNvSpPr txBox="1"/>
          <p:nvPr/>
        </p:nvSpPr>
        <p:spPr>
          <a:xfrm>
            <a:off x="2425972" y="5916903"/>
            <a:ext cx="176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海量数据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F9657B4-EB07-30DD-43C1-6601F1B94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16" y="5215141"/>
            <a:ext cx="1069235" cy="62100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7A39BCF-C307-E745-EEA3-04BA7D7BF7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579" y="5206154"/>
            <a:ext cx="1069235" cy="6299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5CE389A-335A-F58C-092B-80AA5CB5C3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692" y="5940262"/>
            <a:ext cx="1069235" cy="6299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FDB8B77-90D2-5BC7-D3C0-D9E3BE7731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45" y="5946184"/>
            <a:ext cx="1069235" cy="62497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EB0AF54E-6256-68A4-EE1E-84A21DC72B6E}"/>
              </a:ext>
            </a:extLst>
          </p:cNvPr>
          <p:cNvSpPr txBox="1"/>
          <p:nvPr/>
        </p:nvSpPr>
        <p:spPr>
          <a:xfrm>
            <a:off x="7962688" y="1066024"/>
            <a:ext cx="176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基础设施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1EAA6D3-5812-6F31-48A4-D562AEB258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527" y="6142025"/>
            <a:ext cx="1210851" cy="50686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A9FC5162-17C9-235B-D36C-AA049D0664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154" y="6084977"/>
            <a:ext cx="631702" cy="560856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D12D21E-E0CA-18B5-9A30-053465FB0F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584" y="1022061"/>
            <a:ext cx="828681" cy="64770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AFC0B3A-A8BC-0F00-193F-0999534A4E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939" y="912523"/>
            <a:ext cx="862019" cy="75724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62D1C38-21CE-D46E-FC93-034356C889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104" y="1014034"/>
            <a:ext cx="778382" cy="64770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B1A0C6-34E0-44E4-D36A-99AC11E45274}"/>
              </a:ext>
            </a:extLst>
          </p:cNvPr>
          <p:cNvSpPr txBox="1"/>
          <p:nvPr/>
        </p:nvSpPr>
        <p:spPr>
          <a:xfrm>
            <a:off x="9776624" y="5484519"/>
            <a:ext cx="2249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Open Source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FB60147-4FB3-FC63-E387-5A434749D9D1}"/>
              </a:ext>
            </a:extLst>
          </p:cNvPr>
          <p:cNvSpPr/>
          <p:nvPr/>
        </p:nvSpPr>
        <p:spPr>
          <a:xfrm>
            <a:off x="9186143" y="5441568"/>
            <a:ext cx="499354" cy="489006"/>
          </a:xfrm>
          <a:custGeom>
            <a:avLst/>
            <a:gdLst>
              <a:gd name="T0" fmla="*/ 5118 w 10555"/>
              <a:gd name="T1" fmla="*/ 2 h 10336"/>
              <a:gd name="T2" fmla="*/ 0 w 10555"/>
              <a:gd name="T3" fmla="*/ 5279 h 10336"/>
              <a:gd name="T4" fmla="*/ 3688 w 10555"/>
              <a:gd name="T5" fmla="*/ 10287 h 10336"/>
              <a:gd name="T6" fmla="*/ 4088 w 10555"/>
              <a:gd name="T7" fmla="*/ 10033 h 10336"/>
              <a:gd name="T8" fmla="*/ 4101 w 10555"/>
              <a:gd name="T9" fmla="*/ 9050 h 10336"/>
              <a:gd name="T10" fmla="*/ 2334 w 10555"/>
              <a:gd name="T11" fmla="*/ 8427 h 10336"/>
              <a:gd name="T12" fmla="*/ 1752 w 10555"/>
              <a:gd name="T13" fmla="*/ 7655 h 10336"/>
              <a:gd name="T14" fmla="*/ 1792 w 10555"/>
              <a:gd name="T15" fmla="*/ 7335 h 10336"/>
              <a:gd name="T16" fmla="*/ 2601 w 10555"/>
              <a:gd name="T17" fmla="*/ 7878 h 10336"/>
              <a:gd name="T18" fmla="*/ 4138 w 10555"/>
              <a:gd name="T19" fmla="*/ 8316 h 10336"/>
              <a:gd name="T20" fmla="*/ 4473 w 10555"/>
              <a:gd name="T21" fmla="*/ 7611 h 10336"/>
              <a:gd name="T22" fmla="*/ 2069 w 10555"/>
              <a:gd name="T23" fmla="*/ 5003 h 10336"/>
              <a:gd name="T24" fmla="*/ 2612 w 10555"/>
              <a:gd name="T25" fmla="*/ 3586 h 10336"/>
              <a:gd name="T26" fmla="*/ 2663 w 10555"/>
              <a:gd name="T27" fmla="*/ 2189 h 10336"/>
              <a:gd name="T28" fmla="*/ 4115 w 10555"/>
              <a:gd name="T29" fmla="*/ 2731 h 10336"/>
              <a:gd name="T30" fmla="*/ 5436 w 10555"/>
              <a:gd name="T31" fmla="*/ 2553 h 10336"/>
              <a:gd name="T32" fmla="*/ 6758 w 10555"/>
              <a:gd name="T33" fmla="*/ 2731 h 10336"/>
              <a:gd name="T34" fmla="*/ 8208 w 10555"/>
              <a:gd name="T35" fmla="*/ 2189 h 10336"/>
              <a:gd name="T36" fmla="*/ 8260 w 10555"/>
              <a:gd name="T37" fmla="*/ 3586 h 10336"/>
              <a:gd name="T38" fmla="*/ 8803 w 10555"/>
              <a:gd name="T39" fmla="*/ 5003 h 10336"/>
              <a:gd name="T40" fmla="*/ 6393 w 10555"/>
              <a:gd name="T41" fmla="*/ 7606 h 10336"/>
              <a:gd name="T42" fmla="*/ 6751 w 10555"/>
              <a:gd name="T43" fmla="*/ 8583 h 10336"/>
              <a:gd name="T44" fmla="*/ 6746 w 10555"/>
              <a:gd name="T45" fmla="*/ 10031 h 10336"/>
              <a:gd name="T46" fmla="*/ 7108 w 10555"/>
              <a:gd name="T47" fmla="*/ 10285 h 10336"/>
              <a:gd name="T48" fmla="*/ 10555 w 10555"/>
              <a:gd name="T49" fmla="*/ 5278 h 10336"/>
              <a:gd name="T50" fmla="*/ 5118 w 10555"/>
              <a:gd name="T51" fmla="*/ 0 h 10336"/>
              <a:gd name="T52" fmla="*/ 5118 w 10555"/>
              <a:gd name="T53" fmla="*/ 2 h 10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555" h="10336">
                <a:moveTo>
                  <a:pt x="5118" y="2"/>
                </a:moveTo>
                <a:cubicBezTo>
                  <a:pt x="2470" y="2"/>
                  <a:pt x="0" y="2365"/>
                  <a:pt x="0" y="5279"/>
                </a:cubicBezTo>
                <a:cubicBezTo>
                  <a:pt x="0" y="7611"/>
                  <a:pt x="1591" y="9589"/>
                  <a:pt x="3688" y="10287"/>
                </a:cubicBezTo>
                <a:cubicBezTo>
                  <a:pt x="3952" y="10336"/>
                  <a:pt x="4088" y="10172"/>
                  <a:pt x="4088" y="10033"/>
                </a:cubicBezTo>
                <a:cubicBezTo>
                  <a:pt x="4088" y="9906"/>
                  <a:pt x="4103" y="9491"/>
                  <a:pt x="4101" y="9050"/>
                </a:cubicBezTo>
                <a:cubicBezTo>
                  <a:pt x="2633" y="9370"/>
                  <a:pt x="2334" y="8427"/>
                  <a:pt x="2334" y="8427"/>
                </a:cubicBezTo>
                <a:cubicBezTo>
                  <a:pt x="2093" y="7817"/>
                  <a:pt x="1752" y="7655"/>
                  <a:pt x="1752" y="7655"/>
                </a:cubicBezTo>
                <a:cubicBezTo>
                  <a:pt x="1274" y="7327"/>
                  <a:pt x="1792" y="7335"/>
                  <a:pt x="1792" y="7335"/>
                </a:cubicBezTo>
                <a:cubicBezTo>
                  <a:pt x="2321" y="7371"/>
                  <a:pt x="2601" y="7878"/>
                  <a:pt x="2601" y="7878"/>
                </a:cubicBezTo>
                <a:cubicBezTo>
                  <a:pt x="3072" y="8685"/>
                  <a:pt x="3837" y="8451"/>
                  <a:pt x="4138" y="8316"/>
                </a:cubicBezTo>
                <a:cubicBezTo>
                  <a:pt x="4186" y="7976"/>
                  <a:pt x="4322" y="7742"/>
                  <a:pt x="4473" y="7611"/>
                </a:cubicBezTo>
                <a:cubicBezTo>
                  <a:pt x="3301" y="7478"/>
                  <a:pt x="2069" y="7025"/>
                  <a:pt x="2069" y="5003"/>
                </a:cubicBezTo>
                <a:cubicBezTo>
                  <a:pt x="2069" y="4427"/>
                  <a:pt x="2275" y="3956"/>
                  <a:pt x="2612" y="3586"/>
                </a:cubicBezTo>
                <a:cubicBezTo>
                  <a:pt x="2557" y="3453"/>
                  <a:pt x="2377" y="2917"/>
                  <a:pt x="2663" y="2189"/>
                </a:cubicBezTo>
                <a:cubicBezTo>
                  <a:pt x="2663" y="2189"/>
                  <a:pt x="3106" y="2048"/>
                  <a:pt x="4115" y="2731"/>
                </a:cubicBezTo>
                <a:cubicBezTo>
                  <a:pt x="4536" y="2614"/>
                  <a:pt x="4988" y="2555"/>
                  <a:pt x="5436" y="2553"/>
                </a:cubicBezTo>
                <a:cubicBezTo>
                  <a:pt x="5884" y="2555"/>
                  <a:pt x="6337" y="2614"/>
                  <a:pt x="6758" y="2731"/>
                </a:cubicBezTo>
                <a:cubicBezTo>
                  <a:pt x="7765" y="2048"/>
                  <a:pt x="8208" y="2189"/>
                  <a:pt x="8208" y="2189"/>
                </a:cubicBezTo>
                <a:cubicBezTo>
                  <a:pt x="8495" y="2917"/>
                  <a:pt x="8315" y="3453"/>
                  <a:pt x="8260" y="3586"/>
                </a:cubicBezTo>
                <a:cubicBezTo>
                  <a:pt x="8598" y="3956"/>
                  <a:pt x="8803" y="4427"/>
                  <a:pt x="8803" y="5003"/>
                </a:cubicBezTo>
                <a:cubicBezTo>
                  <a:pt x="8803" y="7029"/>
                  <a:pt x="7568" y="7476"/>
                  <a:pt x="6393" y="7606"/>
                </a:cubicBezTo>
                <a:cubicBezTo>
                  <a:pt x="6583" y="7770"/>
                  <a:pt x="6751" y="8091"/>
                  <a:pt x="6751" y="8583"/>
                </a:cubicBezTo>
                <a:cubicBezTo>
                  <a:pt x="6751" y="9289"/>
                  <a:pt x="6746" y="9857"/>
                  <a:pt x="6746" y="10031"/>
                </a:cubicBezTo>
                <a:cubicBezTo>
                  <a:pt x="6746" y="10172"/>
                  <a:pt x="6840" y="10336"/>
                  <a:pt x="7108" y="10285"/>
                </a:cubicBezTo>
                <a:cubicBezTo>
                  <a:pt x="9204" y="9586"/>
                  <a:pt x="10555" y="7608"/>
                  <a:pt x="10555" y="5278"/>
                </a:cubicBezTo>
                <a:cubicBezTo>
                  <a:pt x="10555" y="2363"/>
                  <a:pt x="7753" y="0"/>
                  <a:pt x="5118" y="0"/>
                </a:cubicBezTo>
                <a:lnTo>
                  <a:pt x="5118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0FC1918-AAAB-41BA-5052-DF3124C0F3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0049" y="6142025"/>
            <a:ext cx="876306" cy="4191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F3055A-26A4-4E8D-0722-B072A531EAC9}"/>
              </a:ext>
            </a:extLst>
          </p:cNvPr>
          <p:cNvSpPr txBox="1"/>
          <p:nvPr/>
        </p:nvSpPr>
        <p:spPr>
          <a:xfrm>
            <a:off x="646902" y="2223648"/>
            <a:ext cx="1922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物理学家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算法专家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软件框架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C9ECC3-78A6-9F10-ED34-D62B6FC0A74A}"/>
              </a:ext>
            </a:extLst>
          </p:cNvPr>
          <p:cNvSpPr txBox="1"/>
          <p:nvPr/>
        </p:nvSpPr>
        <p:spPr>
          <a:xfrm>
            <a:off x="9591254" y="3683149"/>
            <a:ext cx="1922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实时处理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模拟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694EB1-AAC2-1D03-7116-700CC488008F}"/>
              </a:ext>
            </a:extLst>
          </p:cNvPr>
          <p:cNvSpPr txBox="1"/>
          <p:nvPr/>
        </p:nvSpPr>
        <p:spPr>
          <a:xfrm>
            <a:off x="9567109" y="1916651"/>
            <a:ext cx="1922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Mamba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Domas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Daisy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HepAI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91030C-9B35-F913-81FC-50E12CEBFB57}"/>
              </a:ext>
            </a:extLst>
          </p:cNvPr>
          <p:cNvSpPr txBox="1"/>
          <p:nvPr/>
        </p:nvSpPr>
        <p:spPr>
          <a:xfrm>
            <a:off x="348609" y="4020652"/>
            <a:ext cx="27868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r>
              <a:rPr lang="en-US" altLang="zh-CN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图像大模型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科学数据大模型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7FAB675-1BC5-7A23-8948-E8DCFBB1D9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4309" y="1733446"/>
            <a:ext cx="8280826" cy="43690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04A5812-3EE2-97B0-CC30-D764B466B7FA}"/>
              </a:ext>
            </a:extLst>
          </p:cNvPr>
          <p:cNvSpPr txBox="1"/>
          <p:nvPr/>
        </p:nvSpPr>
        <p:spPr>
          <a:xfrm>
            <a:off x="6561903" y="338403"/>
            <a:ext cx="3705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(2023.06 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于高能所战略研讨会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888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CFFB-B0D8-83DC-2F2E-636E0B050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C347DA-16C5-B7EC-9195-6A04B03B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推动</a:t>
            </a:r>
            <a:r>
              <a:rPr lang="en-US" altLang="zh-CN"/>
              <a:t>AI4HEP</a:t>
            </a:r>
            <a:r>
              <a:rPr lang="zh-CN" altLang="en-US"/>
              <a:t>的几个重点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91ACE3D-D260-FD04-CCA0-971495B859EB}"/>
              </a:ext>
            </a:extLst>
          </p:cNvPr>
          <p:cNvSpPr txBox="1"/>
          <p:nvPr/>
        </p:nvSpPr>
        <p:spPr>
          <a:xfrm>
            <a:off x="286216" y="1864026"/>
            <a:ext cx="8329145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人工智能的三要素：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数据、算法、算力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推动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AI4S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的四个重点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高质量的科学数据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先进的算法和模型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强大的计算资源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拟解决的科学问题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E50F1A3-44A4-4C1F-455F-73A074FF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84" y="1125140"/>
            <a:ext cx="8076351" cy="5382816"/>
          </a:xfrm>
          <a:prstGeom prst="rect">
            <a:avLst/>
          </a:prstGeom>
        </p:spPr>
      </p:pic>
      <p:sp>
        <p:nvSpPr>
          <p:cNvPr id="19" name="左大括号 18">
            <a:extLst>
              <a:ext uri="{FF2B5EF4-FFF2-40B4-BE49-F238E27FC236}">
                <a16:creationId xmlns:a16="http://schemas.microsoft.com/office/drawing/2014/main" id="{5A695D2A-7F22-FBD5-99A9-B473B6705800}"/>
              </a:ext>
            </a:extLst>
          </p:cNvPr>
          <p:cNvSpPr/>
          <p:nvPr/>
        </p:nvSpPr>
        <p:spPr>
          <a:xfrm>
            <a:off x="3907631" y="1414463"/>
            <a:ext cx="314325" cy="49363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97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E7B0E-BFDA-9D7C-E4D4-E9D6CD52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CB4EEC-2412-65E8-FFEA-FC228E28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AI4HEP</a:t>
            </a:r>
            <a:r>
              <a:rPr lang="zh-CN" altLang="en-US"/>
              <a:t>项目与推进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7ED21E-83F5-BE85-81C9-77C615907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0931"/>
            <a:ext cx="12192000" cy="47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9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34884</TotalTime>
  <Words>4940</Words>
  <Application>Microsoft Office PowerPoint</Application>
  <PresentationFormat>宽屏</PresentationFormat>
  <Paragraphs>583</Paragraphs>
  <Slides>34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PingFang SC</vt:lpstr>
      <vt:lpstr>sohne</vt:lpstr>
      <vt:lpstr>等线</vt:lpstr>
      <vt:lpstr>微软雅黑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高能物理和大数据</vt:lpstr>
      <vt:lpstr>从算法角度看高能物理AI现状</vt:lpstr>
      <vt:lpstr>从科研范式变革看高能物理AI现状</vt:lpstr>
      <vt:lpstr>发展面向高能物理的AI总体战略</vt:lpstr>
      <vt:lpstr>推动AI4HEP的初步设想</vt:lpstr>
      <vt:lpstr>推动AI4HEP的几个重点</vt:lpstr>
      <vt:lpstr>AI4HEP项目与推进</vt:lpstr>
      <vt:lpstr>所创新项目</vt:lpstr>
      <vt:lpstr>所创新项目</vt:lpstr>
      <vt:lpstr>所创新项目</vt:lpstr>
      <vt:lpstr>Daisy applications for synchrotron radiation</vt:lpstr>
      <vt:lpstr>所“从0到1”项目</vt:lpstr>
      <vt:lpstr>Dr.Sai智能体（专家级智能助理）</vt:lpstr>
      <vt:lpstr>Dr.Sai单智能体→多智能体协同系统</vt:lpstr>
      <vt:lpstr>多智能体协同Coder+BOSS Actuator</vt:lpstr>
      <vt:lpstr>先导A：科学基础大模型（自动化所）</vt:lpstr>
      <vt:lpstr>所定向支持-高能所公共AI计算平台建设</vt:lpstr>
      <vt:lpstr>GJ：机器人科学家（中科大）</vt:lpstr>
      <vt:lpstr>数据体系之软件与工具</vt:lpstr>
      <vt:lpstr>数据体系之数据服务与供给</vt:lpstr>
      <vt:lpstr>BESIII国债</vt:lpstr>
      <vt:lpstr>LHAASO国债</vt:lpstr>
      <vt:lpstr>酝酿中的项目</vt:lpstr>
      <vt:lpstr>AI Activities in IHEP</vt:lpstr>
      <vt:lpstr>机器学习合作组</vt:lpstr>
      <vt:lpstr>机器学习合作组</vt:lpstr>
      <vt:lpstr>推动AI4HEP的几个重点</vt:lpstr>
      <vt:lpstr>未来发展方向思考</vt:lpstr>
      <vt:lpstr>未来发展方向思考</vt:lpstr>
      <vt:lpstr>未来发展方向思考</vt:lpstr>
      <vt:lpstr>PowerPoint 演示文稿</vt:lpstr>
      <vt:lpstr>AI应用@HEP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正德</dc:creator>
  <cp:lastModifiedBy>Zhang Zhengde</cp:lastModifiedBy>
  <cp:revision>3300</cp:revision>
  <dcterms:created xsi:type="dcterms:W3CDTF">2023-04-02T12:20:38Z</dcterms:created>
  <dcterms:modified xsi:type="dcterms:W3CDTF">2025-03-06T00:54:31Z</dcterms:modified>
</cp:coreProperties>
</file>