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9"/>
  </p:notesMasterIdLst>
  <p:sldIdLst>
    <p:sldId id="256" r:id="rId2"/>
    <p:sldId id="1469" r:id="rId3"/>
    <p:sldId id="1513" r:id="rId4"/>
    <p:sldId id="1470" r:id="rId5"/>
    <p:sldId id="1504" r:id="rId6"/>
    <p:sldId id="1505" r:id="rId7"/>
    <p:sldId id="1473" r:id="rId8"/>
    <p:sldId id="1472" r:id="rId9"/>
    <p:sldId id="1395" r:id="rId10"/>
    <p:sldId id="1516" r:id="rId11"/>
    <p:sldId id="1517" r:id="rId12"/>
    <p:sldId id="1518" r:id="rId13"/>
    <p:sldId id="1519" r:id="rId14"/>
    <p:sldId id="1398" r:id="rId15"/>
    <p:sldId id="714" r:id="rId16"/>
    <p:sldId id="1514" r:id="rId17"/>
    <p:sldId id="1474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FF612"/>
    <a:srgbClr val="071F65"/>
    <a:srgbClr val="631F65"/>
    <a:srgbClr val="0000F9"/>
    <a:srgbClr val="B1F934"/>
    <a:srgbClr val="1B0C64"/>
    <a:srgbClr val="4FD1CE"/>
    <a:srgbClr val="0000FF"/>
    <a:srgbClr val="C0C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13" autoAdjust="0"/>
    <p:restoredTop sz="95383" autoAdjust="0"/>
  </p:normalViewPr>
  <p:slideViewPr>
    <p:cSldViewPr snapToGrid="0">
      <p:cViewPr varScale="1">
        <p:scale>
          <a:sx n="109" d="100"/>
          <a:sy n="109" d="100"/>
        </p:scale>
        <p:origin x="34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 custT="1"/>
      <dgm:spPr>
        <a:xfrm>
          <a:off x="525183" y="20768"/>
          <a:ext cx="996871" cy="996871"/>
        </a:xfr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3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数据</a:t>
          </a:r>
          <a:endParaRPr lang="zh-CN" altLang="en-US" sz="33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 custT="1"/>
      <dgm:spPr>
        <a:xfrm>
          <a:off x="884887" y="643812"/>
          <a:ext cx="996871" cy="996871"/>
        </a:xfr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3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 sz="33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 custT="1"/>
      <dgm:spPr>
        <a:xfrm>
          <a:off x="165479" y="643812"/>
          <a:ext cx="996871" cy="996871"/>
        </a:xfr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3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 sz="33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>
        <a:prstGeom prst="ellipse">
          <a:avLst/>
        </a:prstGeom>
      </dgm:spPr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>
        <a:prstGeom prst="ellipse">
          <a:avLst/>
        </a:prstGeom>
      </dgm:spPr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>
        <a:prstGeom prst="ellipse">
          <a:avLst/>
        </a:prstGeom>
      </dgm:spPr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ED6CD0E-A035-4FE4-9AC1-AD8837E74E1B}" type="presOf" srcId="{8627BA6A-3839-43F2-A05E-9C2894124857}" destId="{232EB1CD-CA4D-4D7F-8956-429AECEE78C3}" srcOrd="1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C8DFFC2A-0A56-4887-BDF7-3521E6C0BDE8}" type="presOf" srcId="{2713AF66-255D-4BB3-A59F-B8998F90F568}" destId="{D3F7EA57-7CE8-471E-B630-8BA044AEA972}" srcOrd="0" destOrd="0" presId="urn:microsoft.com/office/officeart/2005/8/layout/venn1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7DC26042-D221-4FD8-A617-E3180FC4FE6F}" type="presOf" srcId="{7BB63962-DAA4-4269-B7F3-FE4D2726354E}" destId="{1D927F92-2F9E-4B73-8C5E-1962A0B453F3}" srcOrd="0" destOrd="0" presId="urn:microsoft.com/office/officeart/2005/8/layout/venn1"/>
    <dgm:cxn modelId="{62AE2E46-2F98-4F90-B051-E0A8B3E4B435}" type="presOf" srcId="{55639C61-342A-48AA-A143-C640672570A8}" destId="{7F6A63E0-96BD-426C-82A3-ADFE88109548}" srcOrd="1" destOrd="0" presId="urn:microsoft.com/office/officeart/2005/8/layout/venn1"/>
    <dgm:cxn modelId="{6456DA7E-5525-4C09-8802-7AE8CBFC80E9}" type="presOf" srcId="{55639C61-342A-48AA-A143-C640672570A8}" destId="{1E140F15-DA25-4840-80C7-29209E3CE5F9}" srcOrd="0" destOrd="0" presId="urn:microsoft.com/office/officeart/2005/8/layout/venn1"/>
    <dgm:cxn modelId="{E0467689-7E00-4F8A-85F0-E533294E128A}" type="presOf" srcId="{2713AF66-255D-4BB3-A59F-B8998F90F568}" destId="{67DB6B71-B1A6-4097-8A9C-E0F2021D5862}" srcOrd="1" destOrd="0" presId="urn:microsoft.com/office/officeart/2005/8/layout/venn1"/>
    <dgm:cxn modelId="{7065B4A3-01AC-414F-B638-29E7CDEEA0E5}" type="presOf" srcId="{8627BA6A-3839-43F2-A05E-9C2894124857}" destId="{BB21448B-CC9E-4A39-9EB8-46923C3DC2A0}" srcOrd="0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F42C7EA6-7AA6-4BB1-BD1F-3740E8B24B80}" type="presParOf" srcId="{1D927F92-2F9E-4B73-8C5E-1962A0B453F3}" destId="{D3F7EA57-7CE8-471E-B630-8BA044AEA972}" srcOrd="0" destOrd="0" presId="urn:microsoft.com/office/officeart/2005/8/layout/venn1"/>
    <dgm:cxn modelId="{1E64B446-5C3D-481C-876A-3A76F529E09D}" type="presParOf" srcId="{1D927F92-2F9E-4B73-8C5E-1962A0B453F3}" destId="{67DB6B71-B1A6-4097-8A9C-E0F2021D5862}" srcOrd="1" destOrd="0" presId="urn:microsoft.com/office/officeart/2005/8/layout/venn1"/>
    <dgm:cxn modelId="{7D336EF4-5642-4136-A1AB-115B8C07D2E6}" type="presParOf" srcId="{1D927F92-2F9E-4B73-8C5E-1962A0B453F3}" destId="{BB21448B-CC9E-4A39-9EB8-46923C3DC2A0}" srcOrd="2" destOrd="0" presId="urn:microsoft.com/office/officeart/2005/8/layout/venn1"/>
    <dgm:cxn modelId="{B54F55AA-8656-4F2B-A201-B875CE4F73A8}" type="presParOf" srcId="{1D927F92-2F9E-4B73-8C5E-1962A0B453F3}" destId="{232EB1CD-CA4D-4D7F-8956-429AECEE78C3}" srcOrd="3" destOrd="0" presId="urn:microsoft.com/office/officeart/2005/8/layout/venn1"/>
    <dgm:cxn modelId="{819AEA9D-9279-4E5A-9958-9F0B734C16D9}" type="presParOf" srcId="{1D927F92-2F9E-4B73-8C5E-1962A0B453F3}" destId="{1E140F15-DA25-4840-80C7-29209E3CE5F9}" srcOrd="4" destOrd="0" presId="urn:microsoft.com/office/officeart/2005/8/layout/venn1"/>
    <dgm:cxn modelId="{9B88C9CA-48F4-402D-9628-88715F246768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1022435" y="40238"/>
          <a:ext cx="1931455" cy="1931455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3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数据</a:t>
          </a:r>
          <a:endParaRPr lang="zh-CN" altLang="en-US" sz="3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1279963" y="378243"/>
        <a:ext cx="1416400" cy="869155"/>
      </dsp:txXfrm>
    </dsp:sp>
    <dsp:sp modelId="{BB21448B-CC9E-4A39-9EB8-46923C3DC2A0}">
      <dsp:nvSpPr>
        <dsp:cNvPr id="0" name=""/>
        <dsp:cNvSpPr/>
      </dsp:nvSpPr>
      <dsp:spPr>
        <a:xfrm>
          <a:off x="1719369" y="1247398"/>
          <a:ext cx="1931455" cy="1931455"/>
        </a:xfrm>
        <a:prstGeom prst="ellipse">
          <a:avLst/>
        </a:prstGeo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3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 sz="3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2310072" y="1746357"/>
        <a:ext cx="1158873" cy="1062300"/>
      </dsp:txXfrm>
    </dsp:sp>
    <dsp:sp modelId="{1E140F15-DA25-4840-80C7-29209E3CE5F9}">
      <dsp:nvSpPr>
        <dsp:cNvPr id="0" name=""/>
        <dsp:cNvSpPr/>
      </dsp:nvSpPr>
      <dsp:spPr>
        <a:xfrm>
          <a:off x="325501" y="1247398"/>
          <a:ext cx="1931455" cy="1931455"/>
        </a:xfrm>
        <a:prstGeom prst="ellipse">
          <a:avLst/>
        </a:prstGeo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3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 sz="3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507380" y="1746357"/>
        <a:ext cx="1158873" cy="1062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58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84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122364"/>
            <a:ext cx="103632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42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8" indent="0" algn="ctr">
              <a:buNone/>
              <a:defRPr sz="2000"/>
            </a:lvl2pPr>
            <a:lvl3pPr marL="914376" indent="0" algn="ctr">
              <a:buNone/>
              <a:defRPr sz="1800"/>
            </a:lvl3pPr>
            <a:lvl4pPr marL="1371561" indent="0" algn="ctr">
              <a:buNone/>
              <a:defRPr sz="1600"/>
            </a:lvl4pPr>
            <a:lvl5pPr marL="1828747" indent="0" algn="ctr">
              <a:buNone/>
              <a:defRPr sz="1600"/>
            </a:lvl5pPr>
            <a:lvl6pPr marL="2285934" indent="0" algn="ctr">
              <a:buNone/>
              <a:defRPr sz="1600"/>
            </a:lvl6pPr>
            <a:lvl7pPr marL="2743121" indent="0" algn="ctr">
              <a:buNone/>
              <a:defRPr sz="1600"/>
            </a:lvl7pPr>
            <a:lvl8pPr marL="3200307" indent="0" algn="ctr">
              <a:buNone/>
              <a:defRPr sz="1600"/>
            </a:lvl8pPr>
            <a:lvl9pPr marL="365749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5" y="6356364"/>
            <a:ext cx="2743201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35636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6" y="6356364"/>
            <a:ext cx="2743201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25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1128120"/>
            <a:ext cx="10515600" cy="5190795"/>
          </a:xfrm>
        </p:spPr>
        <p:txBody>
          <a:bodyPr/>
          <a:lstStyle>
            <a:lvl1pPr marL="228594" indent="-228594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014464B-26AB-41A9-9A7D-DFCBDE9930F4}"/>
              </a:ext>
            </a:extLst>
          </p:cNvPr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EF0CD67-A19E-4465-98D8-12111CC37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7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C5E69E-B3CB-4B73-BD38-695BCEA2117F}"/>
              </a:ext>
            </a:extLst>
          </p:cNvPr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DA41FA-B78F-42E5-B143-64091BA5D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5" y="6356364"/>
            <a:ext cx="2743201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35636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6" y="6356364"/>
            <a:ext cx="2743201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78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91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74" y="160435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11566580" y="653468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376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376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6F7BD73-B964-4DBE-AAC4-02DC4F77F80C}"/>
              </a:ext>
            </a:extLst>
          </p:cNvPr>
          <p:cNvSpPr/>
          <p:nvPr userDrawn="1"/>
        </p:nvSpPr>
        <p:spPr>
          <a:xfrm>
            <a:off x="11566580" y="653468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376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376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5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66" r:id="rId6"/>
    <p:sldLayoutId id="2147483673" r:id="rId7"/>
  </p:sldLayoutIdLst>
  <p:txStyles>
    <p:titleStyle>
      <a:lvl1pPr algn="l" defTabSz="91437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594" indent="-228594" algn="l" defTabSz="9143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1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67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54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0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7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4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1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8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8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1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7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4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1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7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5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GIF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" y="-799"/>
            <a:ext cx="12170518" cy="2444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410758"/>
            <a:ext cx="12192000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89701" y="3913863"/>
            <a:ext cx="841258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2684224"/>
            <a:ext cx="11456992" cy="94019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加速器技术部机器学习研讨会总结及设想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9701" y="239808"/>
            <a:ext cx="1512300" cy="81484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21D8C4F-8B6F-4FB3-8CBD-57680EE108D9}"/>
              </a:ext>
            </a:extLst>
          </p:cNvPr>
          <p:cNvSpPr txBox="1"/>
          <p:nvPr/>
        </p:nvSpPr>
        <p:spPr>
          <a:xfrm>
            <a:off x="1789700" y="4744860"/>
            <a:ext cx="841258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张玉亮、卢晓含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C6BFA04-9610-4D18-BD03-54F2F0A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8" y="97250"/>
            <a:ext cx="10479275" cy="582619"/>
          </a:xfrm>
        </p:spPr>
        <p:txBody>
          <a:bodyPr/>
          <a:lstStyle/>
          <a:p>
            <a:r>
              <a:rPr lang="zh-CN" altLang="en-US" dirty="0"/>
              <a:t>机器学习在设计优化的应用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9DA60A-194C-4C1E-9C20-7BEFFDE92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8" y="1053445"/>
            <a:ext cx="5177535" cy="237555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AE17990-A88E-4D8A-9BC3-BE90400C87C8}"/>
              </a:ext>
            </a:extLst>
          </p:cNvPr>
          <p:cNvSpPr txBox="1"/>
          <p:nvPr/>
        </p:nvSpPr>
        <p:spPr>
          <a:xfrm>
            <a:off x="397821" y="3429000"/>
            <a:ext cx="4637988" cy="37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在</a:t>
            </a:r>
            <a:r>
              <a:rPr lang="en-US" altLang="zh-CN" b="1" dirty="0"/>
              <a:t>FFAG</a:t>
            </a:r>
            <a:r>
              <a:rPr lang="zh-CN" altLang="en-US" b="1" dirty="0"/>
              <a:t>动力学孔径优化中的应用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5C3733-CC8F-4D86-956D-3538CA12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446" y="770306"/>
            <a:ext cx="5450586" cy="25802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AFE315-AD51-44C5-905D-FDE860D4A1A8}"/>
              </a:ext>
            </a:extLst>
          </p:cNvPr>
          <p:cNvSpPr txBox="1"/>
          <p:nvPr/>
        </p:nvSpPr>
        <p:spPr>
          <a:xfrm>
            <a:off x="6432547" y="3429000"/>
            <a:ext cx="4637988" cy="37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在高频腔设计中的应用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EB258BD-2760-4519-9351-CD7C2A9EE8C8}"/>
              </a:ext>
            </a:extLst>
          </p:cNvPr>
          <p:cNvSpPr txBox="1"/>
          <p:nvPr/>
        </p:nvSpPr>
        <p:spPr>
          <a:xfrm>
            <a:off x="0" y="6294316"/>
            <a:ext cx="4637988" cy="37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在缪子束线设计中应用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C048911-675B-4FAE-A93B-345BD8594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48" y="3802576"/>
            <a:ext cx="5177535" cy="23755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91FEE6-ACE4-4C10-9A16-44A4CF196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446" y="3843761"/>
            <a:ext cx="5415113" cy="245055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89CADB4-F7E9-4A68-B49B-0FB1412547C6}"/>
              </a:ext>
            </a:extLst>
          </p:cNvPr>
          <p:cNvSpPr txBox="1"/>
          <p:nvPr/>
        </p:nvSpPr>
        <p:spPr>
          <a:xfrm>
            <a:off x="6203008" y="6330787"/>
            <a:ext cx="4637988" cy="37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在缪子靶结构优化中的应用</a:t>
            </a:r>
          </a:p>
        </p:txBody>
      </p:sp>
    </p:spTree>
    <p:extLst>
      <p:ext uri="{BB962C8B-B14F-4D97-AF65-F5344CB8AC3E}">
        <p14:creationId xmlns:p14="http://schemas.microsoft.com/office/powerpoint/2010/main" val="2213656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C6BFA04-9610-4D18-BD03-54F2F0A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8" y="97250"/>
            <a:ext cx="5471473" cy="582619"/>
          </a:xfrm>
        </p:spPr>
        <p:txBody>
          <a:bodyPr>
            <a:normAutofit/>
          </a:bodyPr>
          <a:lstStyle/>
          <a:p>
            <a:r>
              <a:rPr lang="zh-CN" altLang="en-US" dirty="0"/>
              <a:t>机器学习在在线优化的应用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3897F1-CE85-411B-959A-2CB4ED6DE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8" y="1110265"/>
            <a:ext cx="4161148" cy="231873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5058B2-629F-4208-BFE1-72A290D6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101" y="1000755"/>
            <a:ext cx="3723588" cy="23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72562CB-06CE-44A4-8032-D9B99C6CFC55}"/>
              </a:ext>
            </a:extLst>
          </p:cNvPr>
          <p:cNvSpPr txBox="1"/>
          <p:nvPr/>
        </p:nvSpPr>
        <p:spPr>
          <a:xfrm>
            <a:off x="3797038" y="3432066"/>
            <a:ext cx="554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基于贝叶斯优化八极铁、提高束流稳定性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3DA28FE-2298-4EFA-B737-FF35EDD36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0" y="3928582"/>
            <a:ext cx="3868917" cy="23187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EEEEB6E-754D-4E34-9CA0-740E3B869AE8}"/>
              </a:ext>
            </a:extLst>
          </p:cNvPr>
          <p:cNvSpPr txBox="1"/>
          <p:nvPr/>
        </p:nvSpPr>
        <p:spPr>
          <a:xfrm>
            <a:off x="4023891" y="6339084"/>
            <a:ext cx="473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基于深度神经网络进行</a:t>
            </a:r>
            <a:r>
              <a:rPr lang="en-US" altLang="zh-CN" dirty="0"/>
              <a:t>RCS</a:t>
            </a:r>
            <a:r>
              <a:rPr lang="zh-CN" altLang="en-US" dirty="0"/>
              <a:t>轨道校正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10891C1-43D8-4006-9F36-E385AC257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318" y="3978860"/>
            <a:ext cx="3535051" cy="214899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82D191-D45B-4581-BC18-8685637ED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427" y="996004"/>
            <a:ext cx="2969443" cy="242592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429F39A-35F4-4965-9A0F-BE43B9A49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710" y="3920460"/>
            <a:ext cx="4283201" cy="223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1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C6BFA04-9610-4D18-BD03-54F2F0A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8" y="97250"/>
            <a:ext cx="5471473" cy="582619"/>
          </a:xfrm>
        </p:spPr>
        <p:txBody>
          <a:bodyPr>
            <a:normAutofit/>
          </a:bodyPr>
          <a:lstStyle/>
          <a:p>
            <a:r>
              <a:rPr lang="zh-CN" altLang="en-US" dirty="0"/>
              <a:t>机器学习故障诊断中的应用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3FDB41-E0B8-40C5-86F8-63A666B1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77" y="4110540"/>
            <a:ext cx="5227144" cy="24089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40F6E5-4022-4BF8-A267-DA30EE6B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266" y="3910995"/>
            <a:ext cx="5484332" cy="2508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1B88A2-60ED-4E97-B445-FA1E9411B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291" y="732517"/>
            <a:ext cx="5033434" cy="26964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4A696E-4055-4EA8-8730-20A5A2664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77" y="689834"/>
            <a:ext cx="5227144" cy="278184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8C9E74B-D018-4BFD-911B-B99F2DA82A24}"/>
              </a:ext>
            </a:extLst>
          </p:cNvPr>
          <p:cNvSpPr txBox="1"/>
          <p:nvPr/>
        </p:nvSpPr>
        <p:spPr>
          <a:xfrm>
            <a:off x="1456423" y="3616624"/>
            <a:ext cx="1739264" cy="36933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故障预警系统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AEA11EC-6287-4D3A-A360-DFEBA5487A9E}"/>
              </a:ext>
            </a:extLst>
          </p:cNvPr>
          <p:cNvSpPr txBox="1"/>
          <p:nvPr/>
        </p:nvSpPr>
        <p:spPr>
          <a:xfrm>
            <a:off x="8126683" y="3550905"/>
            <a:ext cx="1739264" cy="36933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智能巡检系统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81A785-EBA2-4658-BD4E-08A9D221E3F2}"/>
              </a:ext>
            </a:extLst>
          </p:cNvPr>
          <p:cNvSpPr txBox="1"/>
          <p:nvPr/>
        </p:nvSpPr>
        <p:spPr>
          <a:xfrm>
            <a:off x="1821721" y="6519505"/>
            <a:ext cx="2420341" cy="36933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低电平故障诊断系统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5A6E4C-609A-4F46-8115-D35EB1BE647A}"/>
              </a:ext>
            </a:extLst>
          </p:cNvPr>
          <p:cNvSpPr txBox="1"/>
          <p:nvPr/>
        </p:nvSpPr>
        <p:spPr>
          <a:xfrm>
            <a:off x="8195811" y="6454272"/>
            <a:ext cx="2420341" cy="36933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超导腔缺陷自检系统</a:t>
            </a:r>
          </a:p>
        </p:txBody>
      </p:sp>
    </p:spTree>
    <p:extLst>
      <p:ext uri="{BB962C8B-B14F-4D97-AF65-F5344CB8AC3E}">
        <p14:creationId xmlns:p14="http://schemas.microsoft.com/office/powerpoint/2010/main" val="2287257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id="{8F8E5754-FD50-4197-8E24-7F9493CE0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8" y="97250"/>
            <a:ext cx="7055177" cy="582619"/>
          </a:xfrm>
        </p:spPr>
        <p:txBody>
          <a:bodyPr>
            <a:normAutofit/>
          </a:bodyPr>
          <a:lstStyle/>
          <a:p>
            <a:r>
              <a:rPr lang="en-US" altLang="zh-CN" dirty="0"/>
              <a:t>LLM </a:t>
            </a:r>
            <a:r>
              <a:rPr lang="zh-CN" altLang="en-US" dirty="0"/>
              <a:t>在加速器运行中的应用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07F337-88E0-42D4-B0E5-1A1668D0B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0" y="2245078"/>
            <a:ext cx="6333633" cy="35778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0198AF5-3162-48B5-8283-B227C3ED8C40}"/>
              </a:ext>
            </a:extLst>
          </p:cNvPr>
          <p:cNvSpPr txBox="1"/>
          <p:nvPr/>
        </p:nvSpPr>
        <p:spPr>
          <a:xfrm>
            <a:off x="1531737" y="1453143"/>
            <a:ext cx="302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加速器智能问答机器人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08DF44-1EF8-44AF-AF26-C780FE2A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544" y="1756216"/>
            <a:ext cx="4718050" cy="4632325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38FF0174-6098-4CF3-91E6-18AC4D1AD199}"/>
              </a:ext>
            </a:extLst>
          </p:cNvPr>
          <p:cNvSpPr/>
          <p:nvPr/>
        </p:nvSpPr>
        <p:spPr>
          <a:xfrm>
            <a:off x="6843860" y="3836709"/>
            <a:ext cx="499620" cy="47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DB2108-4070-44CE-924C-78CBA6FCBC96}"/>
              </a:ext>
            </a:extLst>
          </p:cNvPr>
          <p:cNvSpPr txBox="1"/>
          <p:nvPr/>
        </p:nvSpPr>
        <p:spPr>
          <a:xfrm>
            <a:off x="7635711" y="1268477"/>
            <a:ext cx="426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可以精准回答领域知识</a:t>
            </a:r>
          </a:p>
        </p:txBody>
      </p:sp>
    </p:spTree>
    <p:extLst>
      <p:ext uri="{BB962C8B-B14F-4D97-AF65-F5344CB8AC3E}">
        <p14:creationId xmlns:p14="http://schemas.microsoft.com/office/powerpoint/2010/main" val="90787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0156" y="117170"/>
            <a:ext cx="6505282" cy="582619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近期可以聚焦的方向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D68ED262-F240-48D4-85B0-DFA091EFCA3F}"/>
              </a:ext>
            </a:extLst>
          </p:cNvPr>
          <p:cNvCxnSpPr/>
          <p:nvPr/>
        </p:nvCxnSpPr>
        <p:spPr>
          <a:xfrm>
            <a:off x="4656841" y="1508676"/>
            <a:ext cx="848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C8BCC128-1CC7-4CE8-9C37-311ED522D3D0}"/>
              </a:ext>
            </a:extLst>
          </p:cNvPr>
          <p:cNvSpPr txBox="1"/>
          <p:nvPr/>
        </p:nvSpPr>
        <p:spPr>
          <a:xfrm>
            <a:off x="5552387" y="1310713"/>
            <a:ext cx="643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对二期束流调试，至关重要。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B9E5E9E-B1CC-457C-AC26-0C60CB9CE057}"/>
              </a:ext>
            </a:extLst>
          </p:cNvPr>
          <p:cNvCxnSpPr/>
          <p:nvPr/>
        </p:nvCxnSpPr>
        <p:spPr>
          <a:xfrm>
            <a:off x="4656841" y="1914029"/>
            <a:ext cx="848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200DA5ED-7E57-4842-ACFE-4C41A818BB2C}"/>
              </a:ext>
            </a:extLst>
          </p:cNvPr>
          <p:cNvSpPr txBox="1"/>
          <p:nvPr/>
        </p:nvSpPr>
        <p:spPr>
          <a:xfrm>
            <a:off x="5552387" y="1729363"/>
            <a:ext cx="643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对打靶运行，意义重大。已有传统方法尝试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A0BA9C63-F1D2-4C8B-8D14-EC0887462C13}"/>
              </a:ext>
            </a:extLst>
          </p:cNvPr>
          <p:cNvCxnSpPr/>
          <p:nvPr/>
        </p:nvCxnSpPr>
        <p:spPr>
          <a:xfrm>
            <a:off x="4656841" y="2347663"/>
            <a:ext cx="848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45A1A539-1E6A-42B0-BB5E-ECB80EF9AF7F}"/>
              </a:ext>
            </a:extLst>
          </p:cNvPr>
          <p:cNvSpPr txBox="1"/>
          <p:nvPr/>
        </p:nvSpPr>
        <p:spPr>
          <a:xfrm>
            <a:off x="5552387" y="2148013"/>
            <a:ext cx="601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对运行效率提升至关重要，但牵扯参数众多，难度较大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ABD63E13-20F7-4775-91C2-DE5B44525371}"/>
              </a:ext>
            </a:extLst>
          </p:cNvPr>
          <p:cNvCxnSpPr/>
          <p:nvPr/>
        </p:nvCxnSpPr>
        <p:spPr>
          <a:xfrm>
            <a:off x="4656841" y="3158362"/>
            <a:ext cx="848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3142BC7F-5188-4496-BF65-8F3B0AA5D831}"/>
              </a:ext>
            </a:extLst>
          </p:cNvPr>
          <p:cNvSpPr txBox="1"/>
          <p:nvPr/>
        </p:nvSpPr>
        <p:spPr>
          <a:xfrm>
            <a:off x="5552387" y="2988680"/>
            <a:ext cx="546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已有较为成功结果，可以在各个硬件系统展开推广</a:t>
            </a: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37A1351-2581-483E-BC6A-DA981DE61F29}"/>
              </a:ext>
            </a:extLst>
          </p:cNvPr>
          <p:cNvCxnSpPr/>
          <p:nvPr/>
        </p:nvCxnSpPr>
        <p:spPr>
          <a:xfrm>
            <a:off x="4656841" y="3563715"/>
            <a:ext cx="848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58EEF26E-709B-4FD5-8EEA-F4E56CF54065}"/>
              </a:ext>
            </a:extLst>
          </p:cNvPr>
          <p:cNvSpPr txBox="1"/>
          <p:nvPr/>
        </p:nvSpPr>
        <p:spPr>
          <a:xfrm>
            <a:off x="5590094" y="3423988"/>
            <a:ext cx="546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对运行安全性有积极意义，提升运行效率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E72CD955-9E41-456E-9C0C-39BEAEC136ED}"/>
              </a:ext>
            </a:extLst>
          </p:cNvPr>
          <p:cNvCxnSpPr/>
          <p:nvPr/>
        </p:nvCxnSpPr>
        <p:spPr>
          <a:xfrm>
            <a:off x="4656841" y="4082190"/>
            <a:ext cx="8484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17CBF1E3-6A7F-4C9E-8461-99950A60512C}"/>
              </a:ext>
            </a:extLst>
          </p:cNvPr>
          <p:cNvSpPr txBox="1"/>
          <p:nvPr/>
        </p:nvSpPr>
        <p:spPr>
          <a:xfrm>
            <a:off x="5552387" y="3897524"/>
            <a:ext cx="546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对提升运行效率有积极意义。</a:t>
            </a: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FB63B657-7384-4A59-871A-CA01BD675E98}"/>
              </a:ext>
            </a:extLst>
          </p:cNvPr>
          <p:cNvCxnSpPr>
            <a:cxnSpLocks/>
          </p:cNvCxnSpPr>
          <p:nvPr/>
        </p:nvCxnSpPr>
        <p:spPr>
          <a:xfrm>
            <a:off x="4581427" y="5477361"/>
            <a:ext cx="857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0AFB3A16-49A7-41FA-ACB6-F0B701D7250A}"/>
              </a:ext>
            </a:extLst>
          </p:cNvPr>
          <p:cNvSpPr txBox="1"/>
          <p:nvPr/>
        </p:nvSpPr>
        <p:spPr>
          <a:xfrm>
            <a:off x="5505253" y="4957200"/>
            <a:ext cx="606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数据基础，为以后的智能化运行，硬件软件改造探索路径。</a:t>
            </a:r>
            <a:endParaRPr lang="en-US" altLang="zh-CN" dirty="0"/>
          </a:p>
          <a:p>
            <a:r>
              <a:rPr lang="zh-CN" altLang="en-US" dirty="0"/>
              <a:t>国际上没有成熟先例。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3C8C045-CBD8-47D3-BCA4-630D68D2C3EB}"/>
              </a:ext>
            </a:extLst>
          </p:cNvPr>
          <p:cNvSpPr txBox="1"/>
          <p:nvPr/>
        </p:nvSpPr>
        <p:spPr>
          <a:xfrm>
            <a:off x="5552387" y="5794500"/>
            <a:ext cx="606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机器学习应用基础工具，对提升研究效率有积极意义。</a:t>
            </a:r>
            <a:endParaRPr lang="en-US" altLang="zh-CN" dirty="0"/>
          </a:p>
          <a:p>
            <a:r>
              <a:rPr lang="zh-CN" altLang="en-US" dirty="0"/>
              <a:t>可做为切入点与计算中心紧密合作。</a:t>
            </a:r>
            <a:endParaRPr lang="en-US" altLang="zh-CN" dirty="0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D4737014-72FE-497D-880F-D9F16597763B}"/>
              </a:ext>
            </a:extLst>
          </p:cNvPr>
          <p:cNvCxnSpPr/>
          <p:nvPr/>
        </p:nvCxnSpPr>
        <p:spPr>
          <a:xfrm>
            <a:off x="4581427" y="6090103"/>
            <a:ext cx="10086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D32B1143-EC8D-4543-8E6A-998703FD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5" y="791155"/>
            <a:ext cx="4609708" cy="564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1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>
            <a:spLocks noGrp="1"/>
          </p:cNvSpPr>
          <p:nvPr>
            <p:ph type="title"/>
          </p:nvPr>
        </p:nvSpPr>
        <p:spPr>
          <a:xfrm>
            <a:off x="44778" y="111164"/>
            <a:ext cx="9640760" cy="582619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面向加速器的机器学习服务平台</a:t>
            </a:r>
            <a:endParaRPr kumimoji="1" lang="zh-CN" altLang="en-US" dirty="0">
              <a:latin typeface="+mn-ea"/>
              <a:ea typeface="+mn-ea"/>
              <a:cs typeface="Times New Roman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2300EAC-9714-4DE9-BE8C-786E9F766B6D}"/>
              </a:ext>
            </a:extLst>
          </p:cNvPr>
          <p:cNvCxnSpPr/>
          <p:nvPr/>
        </p:nvCxnSpPr>
        <p:spPr>
          <a:xfrm>
            <a:off x="3080904" y="3153752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EFC75BC-C5E2-4FF0-AEEE-5795E449970D}"/>
              </a:ext>
            </a:extLst>
          </p:cNvPr>
          <p:cNvCxnSpPr/>
          <p:nvPr/>
        </p:nvCxnSpPr>
        <p:spPr>
          <a:xfrm>
            <a:off x="3089782" y="3269162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373C97-CDEE-4D01-896A-43C45D238EB7}"/>
              </a:ext>
            </a:extLst>
          </p:cNvPr>
          <p:cNvCxnSpPr/>
          <p:nvPr/>
        </p:nvCxnSpPr>
        <p:spPr>
          <a:xfrm>
            <a:off x="3080904" y="3375694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6ECE6C4-7013-489B-8EBD-04F04BFBD955}"/>
              </a:ext>
            </a:extLst>
          </p:cNvPr>
          <p:cNvCxnSpPr/>
          <p:nvPr/>
        </p:nvCxnSpPr>
        <p:spPr>
          <a:xfrm>
            <a:off x="3080904" y="3491104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E2221C05-C15D-4DB9-8782-BA61EB35C0B3}"/>
              </a:ext>
            </a:extLst>
          </p:cNvPr>
          <p:cNvSpPr/>
          <p:nvPr/>
        </p:nvSpPr>
        <p:spPr>
          <a:xfrm>
            <a:off x="3138085" y="3557673"/>
            <a:ext cx="159274" cy="11540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81EF347-AA33-4D08-B5D5-B0AAC2B32373}"/>
              </a:ext>
            </a:extLst>
          </p:cNvPr>
          <p:cNvSpPr/>
          <p:nvPr/>
        </p:nvSpPr>
        <p:spPr>
          <a:xfrm>
            <a:off x="3045395" y="3064976"/>
            <a:ext cx="359021" cy="67470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5CA226F-C4E8-4523-9F3B-93F084671FA7}"/>
              </a:ext>
            </a:extLst>
          </p:cNvPr>
          <p:cNvCxnSpPr/>
          <p:nvPr/>
        </p:nvCxnSpPr>
        <p:spPr>
          <a:xfrm>
            <a:off x="3505981" y="3153752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01CDADC-9BCF-40F1-8DD0-12571039A65C}"/>
              </a:ext>
            </a:extLst>
          </p:cNvPr>
          <p:cNvCxnSpPr/>
          <p:nvPr/>
        </p:nvCxnSpPr>
        <p:spPr>
          <a:xfrm>
            <a:off x="3514859" y="3269162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D38E437-0985-4945-81D9-B0F0627551C2}"/>
              </a:ext>
            </a:extLst>
          </p:cNvPr>
          <p:cNvCxnSpPr/>
          <p:nvPr/>
        </p:nvCxnSpPr>
        <p:spPr>
          <a:xfrm>
            <a:off x="3505981" y="3375694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682DB2D-C47C-402B-B78F-8B5FD64F631D}"/>
              </a:ext>
            </a:extLst>
          </p:cNvPr>
          <p:cNvCxnSpPr/>
          <p:nvPr/>
        </p:nvCxnSpPr>
        <p:spPr>
          <a:xfrm>
            <a:off x="3505981" y="3491104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C1F84736-C3DA-4636-8D47-EE6976594A9E}"/>
              </a:ext>
            </a:extLst>
          </p:cNvPr>
          <p:cNvSpPr/>
          <p:nvPr/>
        </p:nvSpPr>
        <p:spPr>
          <a:xfrm>
            <a:off x="3563162" y="3557673"/>
            <a:ext cx="159274" cy="11540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E7918EF-3DC0-4075-AC6A-15EBDFCA18C8}"/>
              </a:ext>
            </a:extLst>
          </p:cNvPr>
          <p:cNvSpPr/>
          <p:nvPr/>
        </p:nvSpPr>
        <p:spPr>
          <a:xfrm>
            <a:off x="3470472" y="3064976"/>
            <a:ext cx="359021" cy="67470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DEB7692-25DE-401C-BC57-8BF72B60577D}"/>
              </a:ext>
            </a:extLst>
          </p:cNvPr>
          <p:cNvCxnSpPr/>
          <p:nvPr/>
        </p:nvCxnSpPr>
        <p:spPr>
          <a:xfrm>
            <a:off x="3938885" y="3153752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B9DB321-26EA-4149-ABB8-8C3B4F658A0F}"/>
              </a:ext>
            </a:extLst>
          </p:cNvPr>
          <p:cNvCxnSpPr/>
          <p:nvPr/>
        </p:nvCxnSpPr>
        <p:spPr>
          <a:xfrm>
            <a:off x="3947763" y="3269162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6C04BD3-8CB9-4653-B394-C897A3FC7034}"/>
              </a:ext>
            </a:extLst>
          </p:cNvPr>
          <p:cNvCxnSpPr/>
          <p:nvPr/>
        </p:nvCxnSpPr>
        <p:spPr>
          <a:xfrm>
            <a:off x="3938885" y="3375694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901A849-A63A-4569-8564-3A9A683EEFAE}"/>
              </a:ext>
            </a:extLst>
          </p:cNvPr>
          <p:cNvCxnSpPr/>
          <p:nvPr/>
        </p:nvCxnSpPr>
        <p:spPr>
          <a:xfrm>
            <a:off x="3938885" y="3491104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DC1DFE26-B3D7-44F4-A8E4-E587DCFE0F33}"/>
              </a:ext>
            </a:extLst>
          </p:cNvPr>
          <p:cNvSpPr/>
          <p:nvPr/>
        </p:nvSpPr>
        <p:spPr>
          <a:xfrm>
            <a:off x="3996066" y="3557673"/>
            <a:ext cx="159274" cy="11540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6C9EC7C-346C-4D0E-ADE7-94D51A067E76}"/>
              </a:ext>
            </a:extLst>
          </p:cNvPr>
          <p:cNvSpPr/>
          <p:nvPr/>
        </p:nvSpPr>
        <p:spPr>
          <a:xfrm>
            <a:off x="3903376" y="3064976"/>
            <a:ext cx="359021" cy="67470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BB037B9-B700-4A11-8158-421692112DBF}"/>
              </a:ext>
            </a:extLst>
          </p:cNvPr>
          <p:cNvSpPr/>
          <p:nvPr/>
        </p:nvSpPr>
        <p:spPr>
          <a:xfrm>
            <a:off x="3001005" y="2985077"/>
            <a:ext cx="1313894" cy="8256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DBD8FB2B-B521-496F-9519-306C517074C1}"/>
              </a:ext>
            </a:extLst>
          </p:cNvPr>
          <p:cNvSpPr/>
          <p:nvPr/>
        </p:nvSpPr>
        <p:spPr>
          <a:xfrm rot="10800000">
            <a:off x="3534952" y="4025032"/>
            <a:ext cx="216455" cy="49937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372221F-D3DA-4C5C-A3F1-4D90A1CF7B11}"/>
              </a:ext>
            </a:extLst>
          </p:cNvPr>
          <p:cNvSpPr/>
          <p:nvPr/>
        </p:nvSpPr>
        <p:spPr>
          <a:xfrm>
            <a:off x="2071189" y="4561771"/>
            <a:ext cx="3231472" cy="190648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81AE96B-541A-4D86-B04E-887523C97C33}"/>
              </a:ext>
            </a:extLst>
          </p:cNvPr>
          <p:cNvSpPr txBox="1"/>
          <p:nvPr/>
        </p:nvSpPr>
        <p:spPr>
          <a:xfrm>
            <a:off x="2575116" y="4610144"/>
            <a:ext cx="235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ML4ACC </a:t>
            </a:r>
            <a:r>
              <a:rPr lang="zh-CN" altLang="en-US" b="1" dirty="0"/>
              <a:t>用户界面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3239AF8A-2C0F-4AB3-B88D-171F95D67A3D}"/>
              </a:ext>
            </a:extLst>
          </p:cNvPr>
          <p:cNvSpPr/>
          <p:nvPr/>
        </p:nvSpPr>
        <p:spPr>
          <a:xfrm>
            <a:off x="2191564" y="5080208"/>
            <a:ext cx="882804" cy="6689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用例选择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31E5767-05D7-4E51-92CC-68F812F97AE1}"/>
              </a:ext>
            </a:extLst>
          </p:cNvPr>
          <p:cNvSpPr/>
          <p:nvPr/>
        </p:nvSpPr>
        <p:spPr>
          <a:xfrm>
            <a:off x="3249674" y="5080208"/>
            <a:ext cx="882804" cy="6689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模型选择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D98AA226-F645-428D-B4AC-A2F1336B6DBD}"/>
              </a:ext>
            </a:extLst>
          </p:cNvPr>
          <p:cNvSpPr/>
          <p:nvPr/>
        </p:nvSpPr>
        <p:spPr>
          <a:xfrm>
            <a:off x="4291370" y="5080208"/>
            <a:ext cx="882804" cy="6689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数据选择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D9C4684-79FF-4DD0-86FA-3A3E077F1307}"/>
              </a:ext>
            </a:extLst>
          </p:cNvPr>
          <p:cNvSpPr/>
          <p:nvPr/>
        </p:nvSpPr>
        <p:spPr>
          <a:xfrm>
            <a:off x="2348626" y="5964619"/>
            <a:ext cx="110813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开始训练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5A9E063-9AE2-4AAB-868D-B33EB5F7B12B}"/>
              </a:ext>
            </a:extLst>
          </p:cNvPr>
          <p:cNvSpPr/>
          <p:nvPr/>
        </p:nvSpPr>
        <p:spPr>
          <a:xfrm>
            <a:off x="3743368" y="5854057"/>
            <a:ext cx="1335563" cy="544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过程监测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6BA8D1-812E-4F35-ABF4-735D8E73498A}"/>
              </a:ext>
            </a:extLst>
          </p:cNvPr>
          <p:cNvSpPr txBox="1"/>
          <p:nvPr/>
        </p:nvSpPr>
        <p:spPr>
          <a:xfrm>
            <a:off x="3101906" y="3759199"/>
            <a:ext cx="1133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/>
              <a:t>计算资源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30A04F1-3643-4B34-A456-4CC057ACB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3" r="7905" b="17431"/>
          <a:stretch/>
        </p:blipFill>
        <p:spPr>
          <a:xfrm>
            <a:off x="6314137" y="3017270"/>
            <a:ext cx="1956539" cy="691686"/>
          </a:xfrm>
          <a:prstGeom prst="rect">
            <a:avLst/>
          </a:prstGeom>
        </p:spPr>
      </p:pic>
      <p:sp>
        <p:nvSpPr>
          <p:cNvPr id="33" name="箭头: 下 32">
            <a:extLst>
              <a:ext uri="{FF2B5EF4-FFF2-40B4-BE49-F238E27FC236}">
                <a16:creationId xmlns:a16="http://schemas.microsoft.com/office/drawing/2014/main" id="{C2A281B2-8194-41A4-A10F-968DF97E6902}"/>
              </a:ext>
            </a:extLst>
          </p:cNvPr>
          <p:cNvSpPr/>
          <p:nvPr/>
        </p:nvSpPr>
        <p:spPr>
          <a:xfrm>
            <a:off x="7292407" y="4048673"/>
            <a:ext cx="216455" cy="4984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6DE4E60-CE5D-401C-AE4A-D8583C1A7A4C}"/>
              </a:ext>
            </a:extLst>
          </p:cNvPr>
          <p:cNvSpPr/>
          <p:nvPr/>
        </p:nvSpPr>
        <p:spPr>
          <a:xfrm>
            <a:off x="5771461" y="4547141"/>
            <a:ext cx="3231472" cy="1906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20F2DF3-FDF0-44B9-9F62-09DA652829E5}"/>
              </a:ext>
            </a:extLst>
          </p:cNvPr>
          <p:cNvSpPr txBox="1"/>
          <p:nvPr/>
        </p:nvSpPr>
        <p:spPr>
          <a:xfrm>
            <a:off x="6275388" y="4595514"/>
            <a:ext cx="235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MLflow</a:t>
            </a:r>
            <a:r>
              <a:rPr lang="zh-CN" altLang="en-US" b="1" dirty="0"/>
              <a:t>界面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54D1FB0F-95A8-415A-B2EE-DFC60317E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20" y="4083686"/>
            <a:ext cx="508349" cy="408374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932EF4C0-32A8-4F38-A752-B8AB0746D192}"/>
              </a:ext>
            </a:extLst>
          </p:cNvPr>
          <p:cNvSpPr txBox="1"/>
          <p:nvPr/>
        </p:nvSpPr>
        <p:spPr>
          <a:xfrm>
            <a:off x="6720944" y="3755524"/>
            <a:ext cx="1359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/>
              <a:t>本地云服务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5EAE4FF-868B-4EC1-BFA8-F306844DC23E}"/>
              </a:ext>
            </a:extLst>
          </p:cNvPr>
          <p:cNvSpPr txBox="1"/>
          <p:nvPr/>
        </p:nvSpPr>
        <p:spPr>
          <a:xfrm>
            <a:off x="6159861" y="4118792"/>
            <a:ext cx="1240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Web</a:t>
            </a:r>
            <a:r>
              <a:rPr lang="zh-CN" altLang="en-US" sz="1600" b="1" dirty="0"/>
              <a:t>浏览器</a:t>
            </a: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E86131D8-52E4-4595-BCA8-EB09A95B88C5}"/>
              </a:ext>
            </a:extLst>
          </p:cNvPr>
          <p:cNvSpPr/>
          <p:nvPr/>
        </p:nvSpPr>
        <p:spPr>
          <a:xfrm>
            <a:off x="4421434" y="3269162"/>
            <a:ext cx="1837678" cy="22194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3CE5861-67C1-4C45-83F6-2117DA10C674}"/>
              </a:ext>
            </a:extLst>
          </p:cNvPr>
          <p:cNvSpPr/>
          <p:nvPr/>
        </p:nvSpPr>
        <p:spPr>
          <a:xfrm>
            <a:off x="6230476" y="5094583"/>
            <a:ext cx="2556771" cy="122324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</a:rPr>
              <a:t>追踪模型版本参数</a:t>
            </a:r>
            <a:endParaRPr lang="en-US" altLang="zh-CN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</a:rPr>
              <a:t>模型性能对比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</a:rPr>
              <a:t>模型性能可视化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</a:rPr>
              <a:t>模型打包部署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CE273D28-33A1-4F45-A75B-C1D227AEFAE7}"/>
              </a:ext>
            </a:extLst>
          </p:cNvPr>
          <p:cNvSpPr/>
          <p:nvPr/>
        </p:nvSpPr>
        <p:spPr>
          <a:xfrm rot="2249175">
            <a:off x="1540695" y="5164320"/>
            <a:ext cx="552754" cy="22194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流程图: 磁盘 41">
            <a:extLst>
              <a:ext uri="{FF2B5EF4-FFF2-40B4-BE49-F238E27FC236}">
                <a16:creationId xmlns:a16="http://schemas.microsoft.com/office/drawing/2014/main" id="{9A72489C-EF0A-4B45-927C-370424358011}"/>
              </a:ext>
            </a:extLst>
          </p:cNvPr>
          <p:cNvSpPr/>
          <p:nvPr/>
        </p:nvSpPr>
        <p:spPr>
          <a:xfrm>
            <a:off x="369415" y="4118792"/>
            <a:ext cx="1174641" cy="1119133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Archiver</a:t>
            </a:r>
            <a:br>
              <a:rPr lang="en-US" altLang="zh-CN" b="1" dirty="0">
                <a:solidFill>
                  <a:schemeClr val="tx1"/>
                </a:solidFill>
              </a:rPr>
            </a:br>
            <a:r>
              <a:rPr lang="en-US" altLang="zh-CN" b="1" dirty="0">
                <a:solidFill>
                  <a:schemeClr val="tx1"/>
                </a:solidFill>
              </a:rPr>
              <a:t>Appliance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D629DD4A-CADF-4644-B224-0197B3EF3D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8" t="3018" r="21691" b="3342"/>
          <a:stretch/>
        </p:blipFill>
        <p:spPr>
          <a:xfrm>
            <a:off x="10171630" y="2767703"/>
            <a:ext cx="748302" cy="78148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46A59D6-F278-477E-8480-D91AAF6141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t="36030" r="10" b="30633"/>
          <a:stretch/>
        </p:blipFill>
        <p:spPr>
          <a:xfrm>
            <a:off x="9901117" y="3564277"/>
            <a:ext cx="1549385" cy="357529"/>
          </a:xfrm>
          <a:prstGeom prst="rect">
            <a:avLst/>
          </a:prstGeom>
        </p:spPr>
      </p:pic>
      <p:sp>
        <p:nvSpPr>
          <p:cNvPr id="45" name="箭头: 右 44">
            <a:extLst>
              <a:ext uri="{FF2B5EF4-FFF2-40B4-BE49-F238E27FC236}">
                <a16:creationId xmlns:a16="http://schemas.microsoft.com/office/drawing/2014/main" id="{9F75B233-0600-4A64-9707-4DEA09A7A5E2}"/>
              </a:ext>
            </a:extLst>
          </p:cNvPr>
          <p:cNvSpPr/>
          <p:nvPr/>
        </p:nvSpPr>
        <p:spPr>
          <a:xfrm>
            <a:off x="8372691" y="3363113"/>
            <a:ext cx="1418937" cy="21364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15EE022-6E92-4459-A4DE-9B16D1902DFA}"/>
              </a:ext>
            </a:extLst>
          </p:cNvPr>
          <p:cNvSpPr/>
          <p:nvPr/>
        </p:nvSpPr>
        <p:spPr>
          <a:xfrm>
            <a:off x="9815649" y="2743701"/>
            <a:ext cx="2024671" cy="1181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7B96905-7B52-46FA-8221-2454E08CCC1E}"/>
              </a:ext>
            </a:extLst>
          </p:cNvPr>
          <p:cNvSpPr txBox="1"/>
          <p:nvPr/>
        </p:nvSpPr>
        <p:spPr>
          <a:xfrm>
            <a:off x="10741197" y="3179465"/>
            <a:ext cx="1179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/>
              <a:t>服务</a:t>
            </a:r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C1959F8D-6444-44D4-9279-A94D070179B1}"/>
              </a:ext>
            </a:extLst>
          </p:cNvPr>
          <p:cNvSpPr/>
          <p:nvPr/>
        </p:nvSpPr>
        <p:spPr>
          <a:xfrm>
            <a:off x="10652032" y="3984849"/>
            <a:ext cx="216455" cy="4984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C38FD29-74C4-43CF-8BCC-E97BB992F178}"/>
              </a:ext>
            </a:extLst>
          </p:cNvPr>
          <p:cNvSpPr txBox="1"/>
          <p:nvPr/>
        </p:nvSpPr>
        <p:spPr>
          <a:xfrm>
            <a:off x="10652032" y="4066132"/>
            <a:ext cx="1380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HTTP</a:t>
            </a:r>
            <a:r>
              <a:rPr lang="zh-CN" altLang="en-US" sz="1600" b="1" dirty="0"/>
              <a:t>请求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7265201-00B3-461B-A3BA-25C979556A12}"/>
              </a:ext>
            </a:extLst>
          </p:cNvPr>
          <p:cNvSpPr txBox="1"/>
          <p:nvPr/>
        </p:nvSpPr>
        <p:spPr>
          <a:xfrm>
            <a:off x="8472861" y="3029727"/>
            <a:ext cx="1240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/>
              <a:t>部署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D8B7DE0-6B2E-4B4A-B82D-BB323CFB4678}"/>
              </a:ext>
            </a:extLst>
          </p:cNvPr>
          <p:cNvSpPr txBox="1"/>
          <p:nvPr/>
        </p:nvSpPr>
        <p:spPr>
          <a:xfrm>
            <a:off x="4655034" y="2958320"/>
            <a:ext cx="1240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/>
              <a:t>监测记录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3A065D8-4ED7-4732-B510-E950F3FAD297}"/>
              </a:ext>
            </a:extLst>
          </p:cNvPr>
          <p:cNvSpPr/>
          <p:nvPr/>
        </p:nvSpPr>
        <p:spPr>
          <a:xfrm>
            <a:off x="9734872" y="5855512"/>
            <a:ext cx="2186227" cy="6127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加速器实时数据</a:t>
            </a: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C32CAB80-DF85-4C50-865B-D22AB1B41F64}"/>
              </a:ext>
            </a:extLst>
          </p:cNvPr>
          <p:cNvSpPr/>
          <p:nvPr/>
        </p:nvSpPr>
        <p:spPr>
          <a:xfrm>
            <a:off x="9919793" y="4476777"/>
            <a:ext cx="1750821" cy="8265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在线预测推理</a:t>
            </a:r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8ED8D736-2C3C-4326-B180-E8ECD447C0F9}"/>
              </a:ext>
            </a:extLst>
          </p:cNvPr>
          <p:cNvSpPr/>
          <p:nvPr/>
        </p:nvSpPr>
        <p:spPr>
          <a:xfrm rot="10800000">
            <a:off x="10652032" y="5335851"/>
            <a:ext cx="216455" cy="4984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0A41FB1-C5CB-49DC-837A-95A872AD3EA8}"/>
              </a:ext>
            </a:extLst>
          </p:cNvPr>
          <p:cNvSpPr txBox="1"/>
          <p:nvPr/>
        </p:nvSpPr>
        <p:spPr>
          <a:xfrm>
            <a:off x="10579961" y="5442075"/>
            <a:ext cx="1188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EPICS</a:t>
            </a:r>
            <a:endParaRPr lang="zh-CN" altLang="en-US" sz="1600" b="1" dirty="0"/>
          </a:p>
        </p:txBody>
      </p:sp>
      <p:sp>
        <p:nvSpPr>
          <p:cNvPr id="56" name="流程图: 磁盘 55">
            <a:extLst>
              <a:ext uri="{FF2B5EF4-FFF2-40B4-BE49-F238E27FC236}">
                <a16:creationId xmlns:a16="http://schemas.microsoft.com/office/drawing/2014/main" id="{E4D41517-719E-4A3B-9100-A587264C6A41}"/>
              </a:ext>
            </a:extLst>
          </p:cNvPr>
          <p:cNvSpPr/>
          <p:nvPr/>
        </p:nvSpPr>
        <p:spPr>
          <a:xfrm>
            <a:off x="385776" y="5519045"/>
            <a:ext cx="1174641" cy="1119133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AI-Ready</a:t>
            </a:r>
            <a:r>
              <a:rPr lang="zh-CN" altLang="en-US" b="1" dirty="0">
                <a:solidFill>
                  <a:schemeClr val="tx1"/>
                </a:solidFill>
              </a:rPr>
              <a:t>数据</a:t>
            </a:r>
          </a:p>
        </p:txBody>
      </p:sp>
      <p:sp>
        <p:nvSpPr>
          <p:cNvPr id="57" name="箭头: 右 56">
            <a:extLst>
              <a:ext uri="{FF2B5EF4-FFF2-40B4-BE49-F238E27FC236}">
                <a16:creationId xmlns:a16="http://schemas.microsoft.com/office/drawing/2014/main" id="{55C0E2B1-170D-46F3-A1C2-8F2AC83C9FB6}"/>
              </a:ext>
            </a:extLst>
          </p:cNvPr>
          <p:cNvSpPr/>
          <p:nvPr/>
        </p:nvSpPr>
        <p:spPr>
          <a:xfrm rot="19676971">
            <a:off x="1531855" y="5743156"/>
            <a:ext cx="552754" cy="22194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A71D5332-3458-4E77-81A7-F83CBFE06334}"/>
              </a:ext>
            </a:extLst>
          </p:cNvPr>
          <p:cNvSpPr/>
          <p:nvPr/>
        </p:nvSpPr>
        <p:spPr>
          <a:xfrm>
            <a:off x="299356" y="867638"/>
            <a:ext cx="1159328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搭建一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站式机器学习管理平台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ML4ACC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，提供超参数和模型的管理和访问，提高模型训练流程自动化程度。多人高效协作，实现数据集研制快速验证、累积和发布。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和计算中心合作开发，打通加速器数据和计算中心硬件资源和平台。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8280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DFFDB5-BAA7-4E6C-9FFE-037D3F6D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35" y="2926739"/>
            <a:ext cx="1785296" cy="148074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D095DD7-E8AA-4A2A-9AFA-E00D8DF1D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62" t="5942" r="4787"/>
          <a:stretch/>
        </p:blipFill>
        <p:spPr>
          <a:xfrm>
            <a:off x="5505388" y="945395"/>
            <a:ext cx="1785296" cy="13857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C41FE3-FCCC-41B9-961C-BAE3CC12B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44" y="2885144"/>
            <a:ext cx="1854295" cy="1473276"/>
          </a:xfrm>
          <a:prstGeom prst="ellipse">
            <a:avLst/>
          </a:prstGeom>
          <a:ln w="158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9B370983-5B99-4BC7-ABCB-D2DA937EDBA2}"/>
              </a:ext>
            </a:extLst>
          </p:cNvPr>
          <p:cNvSpPr/>
          <p:nvPr/>
        </p:nvSpPr>
        <p:spPr>
          <a:xfrm>
            <a:off x="7621167" y="3376167"/>
            <a:ext cx="736270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17F22A-17CD-4B77-9BF7-49D525C8562D}"/>
              </a:ext>
            </a:extLst>
          </p:cNvPr>
          <p:cNvSpPr/>
          <p:nvPr/>
        </p:nvSpPr>
        <p:spPr>
          <a:xfrm>
            <a:off x="8412606" y="4173301"/>
            <a:ext cx="1543303" cy="300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/>
              <a:t>多模态数据库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47CD7FC9-E7F0-449C-AFEE-1BA44291F851}"/>
              </a:ext>
            </a:extLst>
          </p:cNvPr>
          <p:cNvSpPr/>
          <p:nvPr/>
        </p:nvSpPr>
        <p:spPr>
          <a:xfrm>
            <a:off x="4552190" y="3390466"/>
            <a:ext cx="736270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 descr="https://img1.baidu.com/it/u=4098087732,3237609465&amp;fm=253&amp;fmt=auto&amp;app=138&amp;f=JPEG?w=889&amp;h=500">
            <a:extLst>
              <a:ext uri="{FF2B5EF4-FFF2-40B4-BE49-F238E27FC236}">
                <a16:creationId xmlns:a16="http://schemas.microsoft.com/office/drawing/2014/main" id="{FD2078AD-1813-47F8-A094-A02971E1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06" y="2898043"/>
            <a:ext cx="1543303" cy="12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F8CE14B9-12D5-4A00-BD8A-FF4C761D1AA5}"/>
              </a:ext>
            </a:extLst>
          </p:cNvPr>
          <p:cNvSpPr/>
          <p:nvPr/>
        </p:nvSpPr>
        <p:spPr>
          <a:xfrm rot="6949115">
            <a:off x="8779991" y="4733323"/>
            <a:ext cx="701187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0767556-76F0-411E-A0E4-E517761B4805}"/>
              </a:ext>
            </a:extLst>
          </p:cNvPr>
          <p:cNvSpPr/>
          <p:nvPr/>
        </p:nvSpPr>
        <p:spPr>
          <a:xfrm>
            <a:off x="8412606" y="2331519"/>
            <a:ext cx="1543303" cy="2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/>
              <a:t>数据处理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5C65D0D-6B39-4B25-95CE-86D657C929D4}"/>
              </a:ext>
            </a:extLst>
          </p:cNvPr>
          <p:cNvSpPr/>
          <p:nvPr/>
        </p:nvSpPr>
        <p:spPr>
          <a:xfrm>
            <a:off x="5541761" y="2297592"/>
            <a:ext cx="1777541" cy="245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/>
              <a:t>模型训练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445325D-6A46-4106-BB99-A1AC1948C818}"/>
              </a:ext>
            </a:extLst>
          </p:cNvPr>
          <p:cNvSpPr/>
          <p:nvPr/>
        </p:nvSpPr>
        <p:spPr>
          <a:xfrm>
            <a:off x="2494129" y="2297592"/>
            <a:ext cx="1543303" cy="21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/>
              <a:t>本地部署</a:t>
            </a: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FB7B4655-D068-4D1A-9E72-B3DA2EF8230D}"/>
              </a:ext>
            </a:extLst>
          </p:cNvPr>
          <p:cNvSpPr/>
          <p:nvPr/>
        </p:nvSpPr>
        <p:spPr>
          <a:xfrm rot="16200000">
            <a:off x="9011999" y="2424016"/>
            <a:ext cx="344516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03ABB894-0E3D-4AA9-8C63-BBBBE560BB76}"/>
              </a:ext>
            </a:extLst>
          </p:cNvPr>
          <p:cNvSpPr/>
          <p:nvPr/>
        </p:nvSpPr>
        <p:spPr>
          <a:xfrm rot="10800000">
            <a:off x="4362802" y="1411946"/>
            <a:ext cx="752667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C6B9CF5A-7E39-4410-AAF9-A81543996108}"/>
              </a:ext>
            </a:extLst>
          </p:cNvPr>
          <p:cNvSpPr/>
          <p:nvPr/>
        </p:nvSpPr>
        <p:spPr>
          <a:xfrm rot="5400000">
            <a:off x="3065939" y="2435954"/>
            <a:ext cx="399682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3CD10D8-A35F-4639-B3BD-E224CBD25E0A}"/>
              </a:ext>
            </a:extLst>
          </p:cNvPr>
          <p:cNvSpPr txBox="1"/>
          <p:nvPr/>
        </p:nvSpPr>
        <p:spPr>
          <a:xfrm>
            <a:off x="4138943" y="3116650"/>
            <a:ext cx="1562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“智能”控制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169CB22-9E98-45BA-ACCE-8B1CE723C8A0}"/>
              </a:ext>
            </a:extLst>
          </p:cNvPr>
          <p:cNvSpPr txBox="1"/>
          <p:nvPr/>
        </p:nvSpPr>
        <p:spPr>
          <a:xfrm>
            <a:off x="7448488" y="3948737"/>
            <a:ext cx="93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实时数据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29D71B71-07E5-4720-AF89-8CCC65466BBC}"/>
              </a:ext>
            </a:extLst>
          </p:cNvPr>
          <p:cNvSpPr/>
          <p:nvPr/>
        </p:nvSpPr>
        <p:spPr>
          <a:xfrm rot="10800000">
            <a:off x="7476073" y="1411946"/>
            <a:ext cx="736270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72A8045-C319-407D-A5F0-594BD08CB306}"/>
              </a:ext>
            </a:extLst>
          </p:cNvPr>
          <p:cNvSpPr txBox="1"/>
          <p:nvPr/>
        </p:nvSpPr>
        <p:spPr>
          <a:xfrm>
            <a:off x="3344958" y="2549377"/>
            <a:ext cx="2175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“多智能体”协作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520F5D3-DE3C-4C70-9411-C917C7B25D51}"/>
              </a:ext>
            </a:extLst>
          </p:cNvPr>
          <p:cNvSpPr txBox="1"/>
          <p:nvPr/>
        </p:nvSpPr>
        <p:spPr>
          <a:xfrm>
            <a:off x="8064242" y="2595408"/>
            <a:ext cx="93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数据提取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529C53-922B-460C-A007-DE4B21516508}"/>
              </a:ext>
            </a:extLst>
          </p:cNvPr>
          <p:cNvSpPr/>
          <p:nvPr/>
        </p:nvSpPr>
        <p:spPr>
          <a:xfrm>
            <a:off x="7172687" y="6021607"/>
            <a:ext cx="1543303" cy="2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/>
              <a:t>数值模拟</a:t>
            </a: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7A865B9A-2F3D-43B8-A51C-8FCE21686EF7}"/>
              </a:ext>
            </a:extLst>
          </p:cNvPr>
          <p:cNvSpPr/>
          <p:nvPr/>
        </p:nvSpPr>
        <p:spPr>
          <a:xfrm rot="10800000">
            <a:off x="6159324" y="5066568"/>
            <a:ext cx="701510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7077493-3088-47F7-9231-47A5E9A70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 trans="39000" smoothnes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177" y="4700859"/>
            <a:ext cx="1854295" cy="1473276"/>
          </a:xfrm>
          <a:prstGeom prst="ellipse">
            <a:avLst/>
          </a:prstGeom>
          <a:ln w="15875" cap="rnd">
            <a:solidFill>
              <a:srgbClr val="333333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extrusionH="76200" contourW="7620" prstMaterial="softEdge">
            <a:bevelT w="95250" h="31750" prst="slope"/>
            <a:extrusionClr>
              <a:schemeClr val="bg1"/>
            </a:extrusionClr>
            <a:contourClr>
              <a:srgbClr val="333333"/>
            </a:contourClr>
          </a:sp3d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09EA5D-2997-4C9C-99F0-5D36211A0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218" y="1057631"/>
            <a:ext cx="1551123" cy="1232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8BE35C9-EFD0-4EB0-84FC-3AB35C113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575" y="1147947"/>
            <a:ext cx="1534334" cy="117346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8C3AF346-4FBE-46E0-B685-3FA72274E5EA}"/>
              </a:ext>
            </a:extLst>
          </p:cNvPr>
          <p:cNvSpPr txBox="1"/>
          <p:nvPr/>
        </p:nvSpPr>
        <p:spPr>
          <a:xfrm>
            <a:off x="4185164" y="5756528"/>
            <a:ext cx="147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“数字孪生”</a:t>
            </a: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46BA84C8-BD5E-48A0-89F7-E8F2A472922B}"/>
              </a:ext>
            </a:extLst>
          </p:cNvPr>
          <p:cNvSpPr/>
          <p:nvPr/>
        </p:nvSpPr>
        <p:spPr>
          <a:xfrm rot="2896732">
            <a:off x="3499496" y="4452053"/>
            <a:ext cx="615209" cy="5818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7B5049E-1B7E-4160-B432-DC469F8B853C}"/>
              </a:ext>
            </a:extLst>
          </p:cNvPr>
          <p:cNvSpPr txBox="1"/>
          <p:nvPr/>
        </p:nvSpPr>
        <p:spPr>
          <a:xfrm>
            <a:off x="2250865" y="4807406"/>
            <a:ext cx="1305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“信息”反馈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B809429-04CA-4824-9C32-F7F505D9DAE8}"/>
              </a:ext>
            </a:extLst>
          </p:cNvPr>
          <p:cNvSpPr txBox="1"/>
          <p:nvPr/>
        </p:nvSpPr>
        <p:spPr>
          <a:xfrm>
            <a:off x="5804808" y="5611936"/>
            <a:ext cx="1305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“信息”反馈</a:t>
            </a:r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AB4B63D5-881A-41E0-A57E-66ACC24B09E2}"/>
              </a:ext>
            </a:extLst>
          </p:cNvPr>
          <p:cNvSpPr/>
          <p:nvPr/>
        </p:nvSpPr>
        <p:spPr>
          <a:xfrm rot="13577885">
            <a:off x="3900419" y="4103390"/>
            <a:ext cx="778605" cy="51749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7327B05-39CA-4B91-85FA-A0710DC48812}"/>
              </a:ext>
            </a:extLst>
          </p:cNvPr>
          <p:cNvSpPr txBox="1"/>
          <p:nvPr/>
        </p:nvSpPr>
        <p:spPr>
          <a:xfrm>
            <a:off x="4411715" y="4240380"/>
            <a:ext cx="1305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“决策”优化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93B9B2F7-0C08-4462-B14F-45B1E76EE0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448" r="19256"/>
          <a:stretch/>
        </p:blipFill>
        <p:spPr>
          <a:xfrm>
            <a:off x="7172687" y="4939024"/>
            <a:ext cx="1543304" cy="1055109"/>
          </a:xfrm>
          <a:prstGeom prst="rect">
            <a:avLst/>
          </a:prstGeom>
        </p:spPr>
      </p:pic>
      <p:sp>
        <p:nvSpPr>
          <p:cNvPr id="35" name="标题 1">
            <a:extLst>
              <a:ext uri="{FF2B5EF4-FFF2-40B4-BE49-F238E27FC236}">
                <a16:creationId xmlns:a16="http://schemas.microsoft.com/office/drawing/2014/main" id="{BD7FEB86-32B7-4019-979A-1E38647C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4" y="120945"/>
            <a:ext cx="9077462" cy="582612"/>
          </a:xfr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加速器领域“智能化”运行愿景图</a:t>
            </a:r>
          </a:p>
        </p:txBody>
      </p:sp>
    </p:spTree>
    <p:extLst>
      <p:ext uri="{BB962C8B-B14F-4D97-AF65-F5344CB8AC3E}">
        <p14:creationId xmlns:p14="http://schemas.microsoft.com/office/powerpoint/2010/main" val="3602153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>
            <a:spLocks noGrp="1"/>
          </p:cNvSpPr>
          <p:nvPr>
            <p:ph type="title"/>
          </p:nvPr>
        </p:nvSpPr>
        <p:spPr>
          <a:xfrm>
            <a:off x="44778" y="111164"/>
            <a:ext cx="9640760" cy="582619"/>
          </a:xfrm>
        </p:spPr>
        <p:txBody>
          <a:bodyPr>
            <a:noAutofit/>
          </a:bodyPr>
          <a:lstStyle/>
          <a:p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kumimoji="1" lang="zh-CN" altLang="en-US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B667C1-46F5-4D61-BCC9-126909EB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74" y="3589257"/>
            <a:ext cx="7429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0951093-DD2B-4F1E-AB2A-6A4B6ACDE930}"/>
              </a:ext>
            </a:extLst>
          </p:cNvPr>
          <p:cNvSpPr txBox="1"/>
          <p:nvPr/>
        </p:nvSpPr>
        <p:spPr>
          <a:xfrm>
            <a:off x="317369" y="1074655"/>
            <a:ext cx="115572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实时性需求：需要将模型推理延迟压缩至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μs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级（如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部署）。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数据异构性：融合来自束诊、电源、高频、真空等子系统的多模态数据。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可解释性要求：开发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SHAP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等解释工具满足物理学家对模型决策的信任需求。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数字孪生深化：构建包含数万参数的全系统动态仿真环境。</a:t>
            </a:r>
          </a:p>
        </p:txBody>
      </p:sp>
    </p:spTree>
    <p:extLst>
      <p:ext uri="{BB962C8B-B14F-4D97-AF65-F5344CB8AC3E}">
        <p14:creationId xmlns:p14="http://schemas.microsoft.com/office/powerpoint/2010/main" val="31268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F47B2BE-2C58-47E2-976B-D14A03755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6" y="1503948"/>
            <a:ext cx="6457255" cy="46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C98B75C1-83DC-4243-B102-EB359667F56D}"/>
              </a:ext>
            </a:extLst>
          </p:cNvPr>
          <p:cNvSpPr txBox="1"/>
          <p:nvPr/>
        </p:nvSpPr>
        <p:spPr>
          <a:xfrm>
            <a:off x="187406" y="840495"/>
            <a:ext cx="1070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作为一个多技术系统的复杂集合体，非线性时变系统，每天都在产生大量数据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E9E4ACB0-6D6B-4A7C-A806-BC3FAB22E8AE}"/>
              </a:ext>
            </a:extLst>
          </p:cNvPr>
          <p:cNvSpPr txBox="1"/>
          <p:nvPr/>
        </p:nvSpPr>
        <p:spPr>
          <a:xfrm>
            <a:off x="4809549" y="5485934"/>
            <a:ext cx="1728192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日常运行数据</a:t>
            </a:r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突发故障数据</a:t>
            </a:r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en-US" altLang="zh-CN" sz="2000" dirty="0">
                <a:solidFill>
                  <a:schemeClr val="bg1"/>
                </a:solidFill>
              </a:rPr>
              <a:t>……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右箭头 8">
            <a:extLst>
              <a:ext uri="{FF2B5EF4-FFF2-40B4-BE49-F238E27FC236}">
                <a16:creationId xmlns:a16="http://schemas.microsoft.com/office/drawing/2014/main" id="{D56EDFAB-B3D2-41C0-9B67-B7C666F036E1}"/>
              </a:ext>
            </a:extLst>
          </p:cNvPr>
          <p:cNvSpPr/>
          <p:nvPr/>
        </p:nvSpPr>
        <p:spPr bwMode="auto">
          <a:xfrm>
            <a:off x="6537742" y="5745454"/>
            <a:ext cx="336575" cy="32409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800287B-8E9B-4875-BE9F-35345703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7" y="5294192"/>
            <a:ext cx="2219201" cy="125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BA6BF794-7D18-496C-816A-DDAD1987118C}"/>
              </a:ext>
            </a:extLst>
          </p:cNvPr>
          <p:cNvSpPr txBox="1"/>
          <p:nvPr/>
        </p:nvSpPr>
        <p:spPr>
          <a:xfrm>
            <a:off x="7604422" y="3777249"/>
            <a:ext cx="4344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加速器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通道数量超过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0C96C70-44CD-49D5-9C05-7C84DD737E1B}"/>
              </a:ext>
            </a:extLst>
          </p:cNvPr>
          <p:cNvSpPr/>
          <p:nvPr/>
        </p:nvSpPr>
        <p:spPr>
          <a:xfrm>
            <a:off x="7604422" y="2889383"/>
            <a:ext cx="3954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CSNS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PV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通道数近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ADD973CF-447C-4442-A873-634FCCAA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6" y="117141"/>
            <a:ext cx="10479088" cy="582612"/>
          </a:xfrm>
        </p:spPr>
        <p:txBody>
          <a:bodyPr/>
          <a:lstStyle/>
          <a:p>
            <a:r>
              <a:rPr lang="zh-CN" altLang="en-US" sz="3200" dirty="0">
                <a:latin typeface="+mn-ea"/>
                <a:ea typeface="+mn-ea"/>
              </a:rPr>
              <a:t>大型粒子加速器：良好的机器学习应用平台</a:t>
            </a:r>
          </a:p>
        </p:txBody>
      </p:sp>
    </p:spTree>
    <p:extLst>
      <p:ext uri="{BB962C8B-B14F-4D97-AF65-F5344CB8AC3E}">
        <p14:creationId xmlns:p14="http://schemas.microsoft.com/office/powerpoint/2010/main" val="19875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2606"/>
            <a:ext cx="6841052" cy="575999"/>
          </a:xfr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高性能加速器调试运行面临的问题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8784299" y="6669360"/>
            <a:ext cx="2844800" cy="2160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7CFD2C69-0BD4-41E4-AB27-AE65CFEAFB66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58D3EB0-2809-47B4-9A6D-725FD6468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9" t="14517" r="14890" b="16128"/>
          <a:stretch/>
        </p:blipFill>
        <p:spPr>
          <a:xfrm>
            <a:off x="191569" y="3794423"/>
            <a:ext cx="3710451" cy="2374972"/>
          </a:xfrm>
          <a:prstGeom prst="rect">
            <a:avLst/>
          </a:prstGeom>
        </p:spPr>
      </p:pic>
      <p:pic>
        <p:nvPicPr>
          <p:cNvPr id="8" name="Picture 1" descr="C:\Users\windows\AppData\Roaming\Tencent\Users\87651557\QQ\WinTemp\RichOle\J[Q$Y1}]Z%ZACGJH}4_DF@C.png">
            <a:extLst>
              <a:ext uri="{FF2B5EF4-FFF2-40B4-BE49-F238E27FC236}">
                <a16:creationId xmlns:a16="http://schemas.microsoft.com/office/drawing/2014/main" id="{16ED9186-8F14-4FCA-B212-73DFFA1EC6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4" y="1314131"/>
            <a:ext cx="3704046" cy="195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DDCD3C-101F-4767-97DF-85F2DFB79292}"/>
              </a:ext>
            </a:extLst>
          </p:cNvPr>
          <p:cNvSpPr txBox="1"/>
          <p:nvPr/>
        </p:nvSpPr>
        <p:spPr>
          <a:xfrm>
            <a:off x="191344" y="3272092"/>
            <a:ext cx="3710451" cy="369332"/>
          </a:xfrm>
          <a:prstGeom prst="rect">
            <a:avLst/>
          </a:prstGeom>
          <a:solidFill>
            <a:srgbClr val="C7E9C0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高功率、高精度 、低束损、低故障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96E6A6-AEBE-456F-B6C9-2C190BBEA5AB}"/>
              </a:ext>
            </a:extLst>
          </p:cNvPr>
          <p:cNvSpPr txBox="1"/>
          <p:nvPr/>
        </p:nvSpPr>
        <p:spPr>
          <a:xfrm>
            <a:off x="4077521" y="1314131"/>
            <a:ext cx="4608511" cy="535531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高功率质子加速器：</a:t>
            </a:r>
            <a:br>
              <a:rPr lang="en-US" altLang="zh-CN" dirty="0"/>
            </a:b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功率高，对束流损失要求苛刻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非线性效应强，在线优化调节难度大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参数量众多，相互影响，调试难度大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设备众多，且运行条件极端</a:t>
            </a:r>
            <a:br>
              <a:rPr lang="en-US" altLang="zh-CN" dirty="0"/>
            </a:br>
            <a:r>
              <a:rPr lang="zh-CN" altLang="en-US" dirty="0"/>
              <a:t>使得设备状态监测和故障预测困难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超低发射度同步辐射光源加速器：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高亮度高相干性，对束流稳定性要求极高</a:t>
            </a:r>
            <a:r>
              <a:rPr lang="en-US" altLang="zh-CN" dirty="0"/>
              <a:t>(um</a:t>
            </a:r>
            <a:r>
              <a:rPr lang="zh-CN" altLang="en-US" dirty="0"/>
              <a:t>级抖动</a:t>
            </a:r>
            <a:r>
              <a:rPr lang="en-US" altLang="zh-CN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非线性效应强，调节难度大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lattice</a:t>
            </a:r>
            <a:r>
              <a:rPr lang="zh-CN" altLang="en-US" dirty="0"/>
              <a:t>结构复杂，优化计算量巨大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参数量多，对于不同光束参数需求，调节效率低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2AA115-268D-4C17-B339-0E06D750D60B}"/>
              </a:ext>
            </a:extLst>
          </p:cNvPr>
          <p:cNvSpPr txBox="1"/>
          <p:nvPr/>
        </p:nvSpPr>
        <p:spPr>
          <a:xfrm>
            <a:off x="197974" y="6165304"/>
            <a:ext cx="3704046" cy="369332"/>
          </a:xfrm>
          <a:prstGeom prst="rect">
            <a:avLst/>
          </a:prstGeom>
          <a:solidFill>
            <a:srgbClr val="A8D8EA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高亮度、长寿命 、高稳定、高可靠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5B608B-1734-4B21-BA49-CE2D936EBA03}"/>
              </a:ext>
            </a:extLst>
          </p:cNvPr>
          <p:cNvSpPr/>
          <p:nvPr/>
        </p:nvSpPr>
        <p:spPr bwMode="auto">
          <a:xfrm>
            <a:off x="197974" y="1314131"/>
            <a:ext cx="783202" cy="315089"/>
          </a:xfrm>
          <a:prstGeom prst="rect">
            <a:avLst/>
          </a:prstGeom>
          <a:solidFill>
            <a:srgbClr val="3A638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CSNS</a:t>
            </a: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7113EA-6EFF-4121-8C00-E8FB96B6BE54}"/>
              </a:ext>
            </a:extLst>
          </p:cNvPr>
          <p:cNvSpPr/>
          <p:nvPr/>
        </p:nvSpPr>
        <p:spPr bwMode="auto">
          <a:xfrm>
            <a:off x="197974" y="3793060"/>
            <a:ext cx="783202" cy="315089"/>
          </a:xfrm>
          <a:prstGeom prst="rect">
            <a:avLst/>
          </a:prstGeom>
          <a:solidFill>
            <a:srgbClr val="1554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HEPS</a:t>
            </a: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BCD48610-86BE-48AE-8054-5CA66A1BC442}"/>
              </a:ext>
            </a:extLst>
          </p:cNvPr>
          <p:cNvSpPr/>
          <p:nvPr/>
        </p:nvSpPr>
        <p:spPr bwMode="auto">
          <a:xfrm>
            <a:off x="8758040" y="3127691"/>
            <a:ext cx="288032" cy="51373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01ECEDC-3EA5-4C38-B863-8089EBFF1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071" y="1340768"/>
            <a:ext cx="2954558" cy="136815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840C5B2-DCFA-4585-99B8-14C669D63D97}"/>
              </a:ext>
            </a:extLst>
          </p:cNvPr>
          <p:cNvSpPr/>
          <p:nvPr/>
        </p:nvSpPr>
        <p:spPr bwMode="auto">
          <a:xfrm>
            <a:off x="9052675" y="2724063"/>
            <a:ext cx="2947954" cy="3930153"/>
          </a:xfrm>
          <a:prstGeom prst="rect">
            <a:avLst/>
          </a:prstGeom>
          <a:solidFill>
            <a:srgbClr val="A8D8EA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kumimoji="0" lang="en-US" altLang="zh-CN" sz="1800" b="0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AI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在作为由数据驱动的工具，在多个领域展现惊人表现。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数据驱动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高维优化能力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非线性建模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自适应学习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zh-CN" sz="1800" b="0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AI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在高性能加速器的高可靠、高稳定运行方面，</a:t>
            </a:r>
            <a:r>
              <a:rPr kumimoji="0" lang="zh-CN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有巨大的应用潜力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EDE811-8DAA-42A5-8576-DE61A420E487}"/>
              </a:ext>
            </a:extLst>
          </p:cNvPr>
          <p:cNvSpPr txBox="1"/>
          <p:nvPr/>
        </p:nvSpPr>
        <p:spPr>
          <a:xfrm>
            <a:off x="2109085" y="818437"/>
            <a:ext cx="8097614" cy="36933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高能所同时拥有“质子”和“电子”加速器，性能国内最好、世界前列！</a:t>
            </a:r>
          </a:p>
        </p:txBody>
      </p:sp>
    </p:spTree>
    <p:extLst>
      <p:ext uri="{BB962C8B-B14F-4D97-AF65-F5344CB8AC3E}">
        <p14:creationId xmlns:p14="http://schemas.microsoft.com/office/powerpoint/2010/main" val="1048417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F7714BB-617F-4BDA-B465-87706873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06" y="156186"/>
            <a:ext cx="10479088" cy="582612"/>
          </a:xfr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机器学习在粒子加速器领域已有诸多应用和产出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AE7256-AEBE-4FBA-8A90-04DD84C3A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12568" r="7954"/>
          <a:stretch>
            <a:fillRect/>
          </a:stretch>
        </p:blipFill>
        <p:spPr bwMode="auto">
          <a:xfrm>
            <a:off x="603106" y="993951"/>
            <a:ext cx="10479088" cy="595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2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463E29E1-7923-45C3-97DC-4F9F6C7A3E6E}"/>
              </a:ext>
            </a:extLst>
          </p:cNvPr>
          <p:cNvSpPr txBox="1"/>
          <p:nvPr/>
        </p:nvSpPr>
        <p:spPr>
          <a:xfrm>
            <a:off x="5872476" y="1268831"/>
            <a:ext cx="6128180" cy="53285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42F38D4-AC23-4FB9-8839-46470512FD86}"/>
              </a:ext>
            </a:extLst>
          </p:cNvPr>
          <p:cNvSpPr txBox="1"/>
          <p:nvPr/>
        </p:nvSpPr>
        <p:spPr>
          <a:xfrm>
            <a:off x="191344" y="1268831"/>
            <a:ext cx="5040560" cy="53285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669" y="77805"/>
            <a:ext cx="4558172" cy="582619"/>
          </a:xfr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加速器领域</a:t>
            </a:r>
            <a:r>
              <a:rPr lang="en-US" altLang="zh-CN" dirty="0">
                <a:latin typeface="+mn-ea"/>
                <a:ea typeface="+mn-ea"/>
              </a:rPr>
              <a:t>AI</a:t>
            </a:r>
            <a:r>
              <a:rPr lang="zh-CN" altLang="en-US" dirty="0">
                <a:latin typeface="+mn-ea"/>
                <a:ea typeface="+mn-ea"/>
              </a:rPr>
              <a:t>研究现状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8784299" y="6669360"/>
            <a:ext cx="2844800" cy="2160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7CFD2C69-0BD4-41E4-AB27-AE65CFEAFB66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068960"/>
            <a:ext cx="4675195" cy="34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3352" y="1268760"/>
            <a:ext cx="489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</a:rPr>
              <a:t>加速器</a:t>
            </a:r>
            <a:r>
              <a:rPr lang="zh-CN" altLang="en-US">
                <a:latin typeface="宋体" panose="02010600030101010101" pitchFamily="2" charset="-122"/>
              </a:rPr>
              <a:t>上的Ａ</a:t>
            </a:r>
            <a:r>
              <a:rPr lang="en-US" altLang="zh-CN">
                <a:latin typeface="宋体" panose="02010600030101010101" pitchFamily="2" charset="-122"/>
              </a:rPr>
              <a:t>I</a:t>
            </a:r>
            <a:r>
              <a:rPr lang="zh-CN" altLang="en-US">
                <a:latin typeface="宋体" panose="02010600030101010101" pitchFamily="2" charset="-122"/>
              </a:rPr>
              <a:t>研究现状：</a:t>
            </a:r>
            <a:r>
              <a:rPr lang="zh-CN" altLang="en-US" dirty="0">
                <a:latin typeface="宋体" panose="02010600030101010101" pitchFamily="2" charset="-122"/>
              </a:rPr>
              <a:t>“点”而非“面”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352" y="1881464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+mn-ea"/>
                <a:ea typeface="+mn-ea"/>
              </a:rPr>
              <a:t>“小”数据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+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ea typeface="+mn-ea"/>
              </a:rPr>
              <a:t>算法</a:t>
            </a:r>
            <a:endParaRPr lang="en-US" altLang="zh-CN" sz="2400" b="1" dirty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宋体" panose="02010600030101010101" pitchFamily="2" charset="-122"/>
              </a:rPr>
              <a:t>-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</a:rPr>
              <a:t>所用到数据，规模小，种类少</a:t>
            </a:r>
            <a:endParaRPr lang="en-US" altLang="zh-CN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宋体" panose="02010600030101010101" pitchFamily="2" charset="-122"/>
              </a:rPr>
              <a:t>-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</a:rPr>
              <a:t>侧重发展适于加速器特定问题的算法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EAB643D-8458-4383-91B1-98EF3EC64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92344" y="3950166"/>
            <a:ext cx="2736304" cy="22587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616E6C-A2BD-441D-8854-E53DC3796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3" y="2276872"/>
            <a:ext cx="5976664" cy="1658682"/>
          </a:xfrm>
          <a:prstGeom prst="rect">
            <a:avLst/>
          </a:prstGeom>
        </p:spPr>
      </p:pic>
      <p:pic>
        <p:nvPicPr>
          <p:cNvPr id="14" name="Picture 2" descr="C:\Users\windows\Desktop\装置原理.gif">
            <a:extLst>
              <a:ext uri="{FF2B5EF4-FFF2-40B4-BE49-F238E27FC236}">
                <a16:creationId xmlns:a16="http://schemas.microsoft.com/office/drawing/2014/main" id="{55778C02-9E7C-4134-B889-60EBAF732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3" y="3939174"/>
            <a:ext cx="3227431" cy="22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DCC3AC0-8FE5-4B88-9907-FE22CF3EBF96}"/>
              </a:ext>
            </a:extLst>
          </p:cNvPr>
          <p:cNvSpPr txBox="1"/>
          <p:nvPr/>
        </p:nvSpPr>
        <p:spPr>
          <a:xfrm>
            <a:off x="5951983" y="2305873"/>
            <a:ext cx="1512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“数字孪生”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C8ADB0B-6BE1-42BE-84FF-389BBF685043}"/>
              </a:ext>
            </a:extLst>
          </p:cNvPr>
          <p:cNvSpPr txBox="1"/>
          <p:nvPr/>
        </p:nvSpPr>
        <p:spPr>
          <a:xfrm>
            <a:off x="8256240" y="625667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“智能”控制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62A31D-C826-4685-A25F-BFED4E41C8EA}"/>
              </a:ext>
            </a:extLst>
          </p:cNvPr>
          <p:cNvSpPr txBox="1"/>
          <p:nvPr/>
        </p:nvSpPr>
        <p:spPr>
          <a:xfrm>
            <a:off x="5909514" y="3977111"/>
            <a:ext cx="335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高功率 高精度  低损失  低故障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84BC0B-BC46-49BB-9156-E60FB341C6C7}"/>
              </a:ext>
            </a:extLst>
          </p:cNvPr>
          <p:cNvSpPr txBox="1"/>
          <p:nvPr/>
        </p:nvSpPr>
        <p:spPr>
          <a:xfrm>
            <a:off x="5963249" y="1346521"/>
            <a:ext cx="583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加速器领域</a:t>
            </a:r>
            <a:r>
              <a:rPr lang="en-US" altLang="zh-CN"/>
              <a:t>AI</a:t>
            </a:r>
            <a:r>
              <a:rPr lang="zh-CN" altLang="en-US"/>
              <a:t>研究的“终极愿景”：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高精度的“数字孪生”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媲美自动驾驶的“智能”控制系统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A9BAE85C-E411-4800-93F7-FEE6AB467514}"/>
              </a:ext>
            </a:extLst>
          </p:cNvPr>
          <p:cNvSpPr/>
          <p:nvPr/>
        </p:nvSpPr>
        <p:spPr bwMode="auto">
          <a:xfrm>
            <a:off x="5337306" y="3428999"/>
            <a:ext cx="483626" cy="917443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  ？</a:t>
            </a:r>
          </a:p>
        </p:txBody>
      </p:sp>
    </p:spTree>
    <p:extLst>
      <p:ext uri="{BB962C8B-B14F-4D97-AF65-F5344CB8AC3E}">
        <p14:creationId xmlns:p14="http://schemas.microsoft.com/office/powerpoint/2010/main" val="87217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463E29E1-7923-45C3-97DC-4F9F6C7A3E6E}"/>
              </a:ext>
            </a:extLst>
          </p:cNvPr>
          <p:cNvSpPr txBox="1"/>
          <p:nvPr/>
        </p:nvSpPr>
        <p:spPr>
          <a:xfrm>
            <a:off x="5872476" y="1268831"/>
            <a:ext cx="6128180" cy="53285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344" y="86172"/>
            <a:ext cx="7755451" cy="582619"/>
          </a:xfr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加速器“智能化”道路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8784299" y="6669360"/>
            <a:ext cx="2844800" cy="2160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7CFD2C69-0BD4-41E4-AB27-AE65CFEAFB66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EAB643D-8458-4383-91B1-98EF3EC64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92344" y="3950166"/>
            <a:ext cx="2736304" cy="22587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616E6C-A2BD-441D-8854-E53DC379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3" y="2276872"/>
            <a:ext cx="5976664" cy="1658682"/>
          </a:xfrm>
          <a:prstGeom prst="rect">
            <a:avLst/>
          </a:prstGeom>
        </p:spPr>
      </p:pic>
      <p:pic>
        <p:nvPicPr>
          <p:cNvPr id="14" name="Picture 2" descr="C:\Users\windows\Desktop\装置原理.gif">
            <a:extLst>
              <a:ext uri="{FF2B5EF4-FFF2-40B4-BE49-F238E27FC236}">
                <a16:creationId xmlns:a16="http://schemas.microsoft.com/office/drawing/2014/main" id="{55778C02-9E7C-4134-B889-60EBAF732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3" y="3939174"/>
            <a:ext cx="3227431" cy="22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DCC3AC0-8FE5-4B88-9907-FE22CF3EBF96}"/>
              </a:ext>
            </a:extLst>
          </p:cNvPr>
          <p:cNvSpPr txBox="1"/>
          <p:nvPr/>
        </p:nvSpPr>
        <p:spPr>
          <a:xfrm>
            <a:off x="5951983" y="2305873"/>
            <a:ext cx="1512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“数字孪生”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C8ADB0B-6BE1-42BE-84FF-389BBF685043}"/>
              </a:ext>
            </a:extLst>
          </p:cNvPr>
          <p:cNvSpPr txBox="1"/>
          <p:nvPr/>
        </p:nvSpPr>
        <p:spPr>
          <a:xfrm>
            <a:off x="8256240" y="625667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“智能”控制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62A31D-C826-4685-A25F-BFED4E41C8EA}"/>
              </a:ext>
            </a:extLst>
          </p:cNvPr>
          <p:cNvSpPr txBox="1"/>
          <p:nvPr/>
        </p:nvSpPr>
        <p:spPr>
          <a:xfrm>
            <a:off x="5909514" y="3977111"/>
            <a:ext cx="335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高功率 高精度  低损失  低故障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84BC0B-BC46-49BB-9156-E60FB341C6C7}"/>
              </a:ext>
            </a:extLst>
          </p:cNvPr>
          <p:cNvSpPr txBox="1"/>
          <p:nvPr/>
        </p:nvSpPr>
        <p:spPr>
          <a:xfrm>
            <a:off x="5963249" y="1346521"/>
            <a:ext cx="583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加速器领域</a:t>
            </a:r>
            <a:r>
              <a:rPr lang="en-US" altLang="zh-CN"/>
              <a:t>AI</a:t>
            </a:r>
            <a:r>
              <a:rPr lang="zh-CN" altLang="en-US"/>
              <a:t>研究的“终极愿景”：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高精度的“数字孪生”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媲美自动驾驶的“智能”控制系统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FF62BD72-0E17-4AC7-80A8-13E8E8688A0D}"/>
              </a:ext>
            </a:extLst>
          </p:cNvPr>
          <p:cNvSpPr/>
          <p:nvPr/>
        </p:nvSpPr>
        <p:spPr bwMode="auto">
          <a:xfrm rot="10800000">
            <a:off x="5303913" y="3645024"/>
            <a:ext cx="496557" cy="432048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32B4C03D-790A-4D8D-963C-51F0A1817E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897085"/>
              </p:ext>
            </p:extLst>
          </p:nvPr>
        </p:nvGraphicFramePr>
        <p:xfrm>
          <a:off x="263352" y="2353118"/>
          <a:ext cx="3976327" cy="321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TextBox 11">
            <a:extLst>
              <a:ext uri="{FF2B5EF4-FFF2-40B4-BE49-F238E27FC236}">
                <a16:creationId xmlns:a16="http://schemas.microsoft.com/office/drawing/2014/main" id="{81A77D7D-F86A-4583-AFF9-61E3E167DA2A}"/>
              </a:ext>
            </a:extLst>
          </p:cNvPr>
          <p:cNvSpPr txBox="1"/>
          <p:nvPr/>
        </p:nvSpPr>
        <p:spPr>
          <a:xfrm>
            <a:off x="396102" y="1285789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ea"/>
                <a:ea typeface="+mn-ea"/>
              </a:rPr>
              <a:t>“大”数据</a:t>
            </a:r>
            <a:r>
              <a:rPr lang="en-US" altLang="zh-CN" sz="2400" b="1" dirty="0">
                <a:latin typeface="+mn-ea"/>
                <a:ea typeface="+mn-ea"/>
              </a:rPr>
              <a:t>+</a:t>
            </a:r>
            <a:r>
              <a:rPr lang="zh-CN" altLang="en-US" sz="2400" b="1" dirty="0">
                <a:latin typeface="+mn-ea"/>
                <a:ea typeface="+mn-ea"/>
              </a:rPr>
              <a:t>算法</a:t>
            </a:r>
            <a:endParaRPr lang="en-US" altLang="zh-CN" sz="2400" b="1" dirty="0">
              <a:latin typeface="+mn-ea"/>
              <a:ea typeface="+mn-ea"/>
            </a:endParaRPr>
          </a:p>
          <a:p>
            <a:r>
              <a:rPr lang="en-US" altLang="zh-CN" dirty="0">
                <a:latin typeface="宋体" panose="02010600030101010101" pitchFamily="2" charset="-122"/>
              </a:rPr>
              <a:t>-</a:t>
            </a:r>
            <a:r>
              <a:rPr lang="zh-CN" altLang="en-US" dirty="0">
                <a:latin typeface="宋体" panose="02010600030101010101" pitchFamily="2" charset="-122"/>
              </a:rPr>
              <a:t>规模，种类，时长</a:t>
            </a:r>
            <a:endParaRPr lang="en-US" altLang="zh-CN" dirty="0">
              <a:latin typeface="宋体" panose="02010600030101010101" pitchFamily="2" charset="-122"/>
            </a:endParaRPr>
          </a:p>
          <a:p>
            <a:r>
              <a:rPr lang="en-US" altLang="zh-CN" dirty="0">
                <a:latin typeface="宋体" panose="02010600030101010101" pitchFamily="2" charset="-122"/>
              </a:rPr>
              <a:t>-</a:t>
            </a:r>
            <a:r>
              <a:rPr lang="zh-CN" altLang="en-US" dirty="0">
                <a:latin typeface="宋体" panose="02010600030101010101" pitchFamily="2" charset="-122"/>
              </a:rPr>
              <a:t>复杂系统的建模、预测、控制判断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8CACB24-2450-48D7-9981-8835A67585C0}"/>
              </a:ext>
            </a:extLst>
          </p:cNvPr>
          <p:cNvSpPr txBox="1"/>
          <p:nvPr/>
        </p:nvSpPr>
        <p:spPr>
          <a:xfrm>
            <a:off x="229013" y="5803520"/>
            <a:ext cx="4767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和计算中心合作，有足够算力支撑</a:t>
            </a:r>
          </a:p>
        </p:txBody>
      </p:sp>
    </p:spTree>
    <p:extLst>
      <p:ext uri="{BB962C8B-B14F-4D97-AF65-F5344CB8AC3E}">
        <p14:creationId xmlns:p14="http://schemas.microsoft.com/office/powerpoint/2010/main" val="186396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0155" y="117170"/>
            <a:ext cx="8696199" cy="582619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+mn-ea"/>
                <a:ea typeface="+mn-ea"/>
              </a:rPr>
              <a:t>加速器领域</a:t>
            </a:r>
            <a:r>
              <a:rPr lang="en-US" altLang="zh-CN" sz="3200" dirty="0">
                <a:latin typeface="+mn-ea"/>
                <a:ea typeface="+mn-ea"/>
              </a:rPr>
              <a:t>AI-Ready</a:t>
            </a:r>
            <a:r>
              <a:rPr lang="zh-CN" altLang="en-US" sz="3200" dirty="0">
                <a:latin typeface="+mn-ea"/>
                <a:ea typeface="+mn-ea"/>
              </a:rPr>
              <a:t>数据集</a:t>
            </a:r>
            <a:endParaRPr kumimoji="1" lang="zh-CN" altLang="en-US" dirty="0">
              <a:latin typeface="+mn-ea"/>
              <a:ea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DC4408F-10EB-4EA3-89D5-EB04E5CF4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96" y="1688743"/>
            <a:ext cx="9856871" cy="505208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E32192A1-121F-4ECB-BCE9-D4D1EEAD9662}"/>
              </a:ext>
            </a:extLst>
          </p:cNvPr>
          <p:cNvSpPr txBox="1"/>
          <p:nvPr/>
        </p:nvSpPr>
        <p:spPr>
          <a:xfrm>
            <a:off x="177961" y="857746"/>
            <a:ext cx="12142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焦毅  牵头联合北京和东莞的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等相关人员，提出的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“面向大型粒子加速器需求的加速器高质量数据生成的相关研究”已获所创新基金支持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722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3E58B2F6-D5C4-403B-83F7-735D8C83B6EE}"/>
              </a:ext>
            </a:extLst>
          </p:cNvPr>
          <p:cNvGrpSpPr/>
          <p:nvPr/>
        </p:nvGrpSpPr>
        <p:grpSpPr>
          <a:xfrm>
            <a:off x="191344" y="1264972"/>
            <a:ext cx="11809312" cy="5211943"/>
            <a:chOff x="263352" y="1313400"/>
            <a:chExt cx="9295911" cy="5211943"/>
          </a:xfrm>
        </p:grpSpPr>
        <p:sp>
          <p:nvSpPr>
            <p:cNvPr id="15" name="任意多边形 9">
              <a:extLst>
                <a:ext uri="{FF2B5EF4-FFF2-40B4-BE49-F238E27FC236}">
                  <a16:creationId xmlns:a16="http://schemas.microsoft.com/office/drawing/2014/main" id="{C0F61E57-0ED9-4556-BA15-C9A8078CA89E}"/>
                </a:ext>
              </a:extLst>
            </p:cNvPr>
            <p:cNvSpPr/>
            <p:nvPr/>
          </p:nvSpPr>
          <p:spPr bwMode="auto">
            <a:xfrm>
              <a:off x="263352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8EA"/>
            </a:solid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设计优化</a:t>
              </a:r>
            </a:p>
          </p:txBody>
        </p:sp>
        <p:sp>
          <p:nvSpPr>
            <p:cNvPr id="16" name="任意多边形 10">
              <a:extLst>
                <a:ext uri="{FF2B5EF4-FFF2-40B4-BE49-F238E27FC236}">
                  <a16:creationId xmlns:a16="http://schemas.microsoft.com/office/drawing/2014/main" id="{F15F2634-7CB6-464A-A8D9-75CFB4560306}"/>
                </a:ext>
              </a:extLst>
            </p:cNvPr>
            <p:cNvSpPr/>
            <p:nvPr/>
          </p:nvSpPr>
          <p:spPr bwMode="auto">
            <a:xfrm>
              <a:off x="263352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8EA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加速优化过程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简化模拟过程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高效优化算法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贝叶斯化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NN-MOGA</a:t>
              </a: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ML-Based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评估模型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 11">
              <a:extLst>
                <a:ext uri="{FF2B5EF4-FFF2-40B4-BE49-F238E27FC236}">
                  <a16:creationId xmlns:a16="http://schemas.microsoft.com/office/drawing/2014/main" id="{5BC31243-718B-4233-B4FC-7380486BC488}"/>
                </a:ext>
              </a:extLst>
            </p:cNvPr>
            <p:cNvSpPr/>
            <p:nvPr/>
          </p:nvSpPr>
          <p:spPr bwMode="auto">
            <a:xfrm>
              <a:off x="2135560" y="1313400"/>
              <a:ext cx="1698781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5C4"/>
            </a:solidFill>
          </p:spPr>
          <p:style>
            <a:lnRef idx="2">
              <a:schemeClr val="accent5">
                <a:hueOff val="-3676672"/>
                <a:satOff val="-5111"/>
                <a:lumOff val="-1958"/>
                <a:alphaOff val="0"/>
              </a:schemeClr>
            </a:lnRef>
            <a:fillRef idx="1">
              <a:schemeClr val="accent5">
                <a:hueOff val="-3676672"/>
                <a:satOff val="-5111"/>
                <a:lumOff val="-1958"/>
                <a:alphaOff val="0"/>
              </a:schemeClr>
            </a:fillRef>
            <a:effectRef idx="0">
              <a:schemeClr val="accent5">
                <a:hueOff val="-3676672"/>
                <a:satOff val="-5111"/>
                <a:lumOff val="-1958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代理模型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 12">
              <a:extLst>
                <a:ext uri="{FF2B5EF4-FFF2-40B4-BE49-F238E27FC236}">
                  <a16:creationId xmlns:a16="http://schemas.microsoft.com/office/drawing/2014/main" id="{5F6C5494-6FAF-46F3-9F76-F5C082253EC9}"/>
                </a:ext>
              </a:extLst>
            </p:cNvPr>
            <p:cNvSpPr/>
            <p:nvPr/>
          </p:nvSpPr>
          <p:spPr bwMode="auto">
            <a:xfrm>
              <a:off x="2135561" y="2011115"/>
              <a:ext cx="1698781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5C4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lnRef>
            <a:fillRef idx="1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加速模拟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单一系统代理模型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全局代理模型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defTabSz="767351">
                <a:spcAft>
                  <a:spcPct val="15000"/>
                </a:spcAft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模拟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实测数据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NN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高斯过程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决策树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 13">
              <a:extLst>
                <a:ext uri="{FF2B5EF4-FFF2-40B4-BE49-F238E27FC236}">
                  <a16:creationId xmlns:a16="http://schemas.microsoft.com/office/drawing/2014/main" id="{72629952-806E-492E-B0A3-B2E43516007A}"/>
                </a:ext>
              </a:extLst>
            </p:cNvPr>
            <p:cNvSpPr/>
            <p:nvPr/>
          </p:nvSpPr>
          <p:spPr bwMode="auto">
            <a:xfrm>
              <a:off x="3891025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9C0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在线优化控制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任意多边形 14">
              <a:extLst>
                <a:ext uri="{FF2B5EF4-FFF2-40B4-BE49-F238E27FC236}">
                  <a16:creationId xmlns:a16="http://schemas.microsoft.com/office/drawing/2014/main" id="{9216C5C9-0A0D-4999-A432-306DB2E27888}"/>
                </a:ext>
              </a:extLst>
            </p:cNvPr>
            <p:cNvSpPr/>
            <p:nvPr/>
          </p:nvSpPr>
          <p:spPr bwMode="auto">
            <a:xfrm>
              <a:off x="3891025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9C0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在线快速调节多维、非线性参数空间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寻找最佳束流模式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不同束流条件对应模式的快速切换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贝叶斯优化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强化学习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基于代理模型的在线优化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基于代理模型的预测控制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任意多边形 13">
              <a:extLst>
                <a:ext uri="{FF2B5EF4-FFF2-40B4-BE49-F238E27FC236}">
                  <a16:creationId xmlns:a16="http://schemas.microsoft.com/office/drawing/2014/main" id="{C0910198-DBC8-4D2B-8081-4CDBCB543ED9}"/>
                </a:ext>
              </a:extLst>
            </p:cNvPr>
            <p:cNvSpPr/>
            <p:nvPr/>
          </p:nvSpPr>
          <p:spPr bwMode="auto">
            <a:xfrm>
              <a:off x="5768300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6C8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束测增强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任意多边形 14">
              <a:extLst>
                <a:ext uri="{FF2B5EF4-FFF2-40B4-BE49-F238E27FC236}">
                  <a16:creationId xmlns:a16="http://schemas.microsoft.com/office/drawing/2014/main" id="{8AC10B79-CAF9-426B-88B7-CBCC24976F91}"/>
                </a:ext>
              </a:extLst>
            </p:cNvPr>
            <p:cNvSpPr/>
            <p:nvPr/>
          </p:nvSpPr>
          <p:spPr bwMode="auto">
            <a:xfrm>
              <a:off x="5768300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6C8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提高束流诊断系统性能</a:t>
              </a: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虚拟束测元件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快速诊断分析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自动测量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CNN</a:t>
              </a: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贝叶斯搜索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 13">
              <a:extLst>
                <a:ext uri="{FF2B5EF4-FFF2-40B4-BE49-F238E27FC236}">
                  <a16:creationId xmlns:a16="http://schemas.microsoft.com/office/drawing/2014/main" id="{D3F723DA-81FA-4FD0-B8E4-AE926EB1EBB6}"/>
                </a:ext>
              </a:extLst>
            </p:cNvPr>
            <p:cNvSpPr/>
            <p:nvPr/>
          </p:nvSpPr>
          <p:spPr bwMode="auto">
            <a:xfrm>
              <a:off x="7645575" y="1313400"/>
              <a:ext cx="1913688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8CC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故障诊断、预测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任意多边形 14">
              <a:extLst>
                <a:ext uri="{FF2B5EF4-FFF2-40B4-BE49-F238E27FC236}">
                  <a16:creationId xmlns:a16="http://schemas.microsoft.com/office/drawing/2014/main" id="{8409D249-CE90-45D7-8589-AA0D2734BFD2}"/>
                </a:ext>
              </a:extLst>
            </p:cNvPr>
            <p:cNvSpPr/>
            <p:nvPr/>
          </p:nvSpPr>
          <p:spPr bwMode="auto">
            <a:xfrm>
              <a:off x="7645575" y="2011115"/>
              <a:ext cx="1913688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8CC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故障预测</a:t>
              </a:r>
              <a:r>
                <a:rPr lang="en-US" altLang="zh-CN" sz="16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异常检测</a:t>
              </a:r>
              <a:endPara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7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检测异常硬件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故障分类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故障预测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自编码器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条件变分自编码器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聚类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标题 1">
            <a:extLst>
              <a:ext uri="{FF2B5EF4-FFF2-40B4-BE49-F238E27FC236}">
                <a16:creationId xmlns:a16="http://schemas.microsoft.com/office/drawing/2014/main" id="{73E2A198-9676-42CE-B854-ABCFC6CD71F1}"/>
              </a:ext>
            </a:extLst>
          </p:cNvPr>
          <p:cNvSpPr txBox="1">
            <a:spLocks/>
          </p:cNvSpPr>
          <p:nvPr/>
        </p:nvSpPr>
        <p:spPr>
          <a:xfrm>
            <a:off x="101262" y="93085"/>
            <a:ext cx="6695464" cy="575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机器学习在加速器领域的发展方向</a:t>
            </a:r>
          </a:p>
        </p:txBody>
      </p:sp>
    </p:spTree>
    <p:extLst>
      <p:ext uri="{BB962C8B-B14F-4D97-AF65-F5344CB8AC3E}">
        <p14:creationId xmlns:p14="http://schemas.microsoft.com/office/powerpoint/2010/main" val="179135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818CE28-1DA9-473E-BBD7-D57720DCE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8" t="3071"/>
          <a:stretch/>
        </p:blipFill>
        <p:spPr>
          <a:xfrm>
            <a:off x="80155" y="834937"/>
            <a:ext cx="6886253" cy="600993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5C6E66E-C947-4E7C-A98C-2DE6497CC823}"/>
              </a:ext>
            </a:extLst>
          </p:cNvPr>
          <p:cNvSpPr txBox="1"/>
          <p:nvPr/>
        </p:nvSpPr>
        <p:spPr>
          <a:xfrm>
            <a:off x="7289926" y="2019555"/>
            <a:ext cx="3637778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计算中心：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个报告（邀请报告）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束扩组：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个报告（请假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环高频组：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前端组：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电源组：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束测组：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直线组：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直线高频组：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个报告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CAD4EDA-F79D-4F9C-809D-E2CDD4F421D0}"/>
              </a:ext>
            </a:extLst>
          </p:cNvPr>
          <p:cNvSpPr txBox="1"/>
          <p:nvPr/>
        </p:nvSpPr>
        <p:spPr>
          <a:xfrm>
            <a:off x="403673" y="2969411"/>
            <a:ext cx="267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四个主要方向</a:t>
            </a:r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95A39D30-6EE7-434F-B34A-C3F9D9018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5" y="117170"/>
            <a:ext cx="8395629" cy="582619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加速器技术部机器学习研讨会报告情况汇总</a:t>
            </a:r>
          </a:p>
        </p:txBody>
      </p:sp>
    </p:spTree>
    <p:extLst>
      <p:ext uri="{BB962C8B-B14F-4D97-AF65-F5344CB8AC3E}">
        <p14:creationId xmlns:p14="http://schemas.microsoft.com/office/powerpoint/2010/main" val="26883398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主题1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1883AA3B-7400-4B44-9EEB-5F899EC602E2}" vid="{288DC91F-E24F-4F17-8293-6162B06DCFD2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21714</TotalTime>
  <Words>1096</Words>
  <Application>Microsoft Office PowerPoint</Application>
  <PresentationFormat>宽屏</PresentationFormat>
  <Paragraphs>214</Paragraphs>
  <Slides>17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等线</vt:lpstr>
      <vt:lpstr>黑体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主题1</vt:lpstr>
      <vt:lpstr>加速器技术部机器学习研讨会总结及设想</vt:lpstr>
      <vt:lpstr>大型粒子加速器：良好的机器学习应用平台</vt:lpstr>
      <vt:lpstr>高性能加速器调试运行面临的问题</vt:lpstr>
      <vt:lpstr>机器学习在粒子加速器领域已有诸多应用和产出</vt:lpstr>
      <vt:lpstr>加速器领域AI研究现状</vt:lpstr>
      <vt:lpstr>加速器“智能化”道路</vt:lpstr>
      <vt:lpstr>加速器领域AI-Ready数据集</vt:lpstr>
      <vt:lpstr>PowerPoint 演示文稿</vt:lpstr>
      <vt:lpstr>加速器技术部机器学习研讨会报告情况汇总</vt:lpstr>
      <vt:lpstr>机器学习在设计优化的应用</vt:lpstr>
      <vt:lpstr>机器学习在在线优化的应用</vt:lpstr>
      <vt:lpstr>机器学习故障诊断中的应用</vt:lpstr>
      <vt:lpstr>LLM 在加速器运行中的应用</vt:lpstr>
      <vt:lpstr>近期可以聚焦的方向</vt:lpstr>
      <vt:lpstr>面向加速器的机器学习服务平台</vt:lpstr>
      <vt:lpstr>加速器领域“智能化”运行愿景图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zhangyl</cp:lastModifiedBy>
  <cp:revision>2318</cp:revision>
  <dcterms:created xsi:type="dcterms:W3CDTF">2018-05-04T02:09:20Z</dcterms:created>
  <dcterms:modified xsi:type="dcterms:W3CDTF">2025-03-05T06:30:24Z</dcterms:modified>
</cp:coreProperties>
</file>