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7"/>
  </p:notesMasterIdLst>
  <p:sldIdLst>
    <p:sldId id="1400" r:id="rId2"/>
    <p:sldId id="1479" r:id="rId3"/>
    <p:sldId id="1513" r:id="rId4"/>
    <p:sldId id="1506" r:id="rId5"/>
    <p:sldId id="1518" r:id="rId6"/>
    <p:sldId id="1371" r:id="rId7"/>
    <p:sldId id="1509" r:id="rId8"/>
    <p:sldId id="1521" r:id="rId9"/>
    <p:sldId id="1520" r:id="rId10"/>
    <p:sldId id="1528" r:id="rId11"/>
    <p:sldId id="1493" r:id="rId12"/>
    <p:sldId id="1526" r:id="rId13"/>
    <p:sldId id="1525" r:id="rId14"/>
    <p:sldId id="1524" r:id="rId15"/>
    <p:sldId id="1522" r:id="rId16"/>
    <p:sldId id="1523" r:id="rId17"/>
    <p:sldId id="1527" r:id="rId18"/>
    <p:sldId id="1507" r:id="rId19"/>
    <p:sldId id="1514" r:id="rId20"/>
    <p:sldId id="1480" r:id="rId21"/>
    <p:sldId id="1439" r:id="rId22"/>
    <p:sldId id="1517" r:id="rId23"/>
    <p:sldId id="1466" r:id="rId24"/>
    <p:sldId id="1441" r:id="rId25"/>
    <p:sldId id="1477" r:id="rId2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han lu" initials="x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7E9C0"/>
    <a:srgbClr val="F5E6C8"/>
    <a:srgbClr val="F4C2C2"/>
    <a:srgbClr val="A8D8EA"/>
    <a:srgbClr val="0D6189"/>
    <a:srgbClr val="3A6382"/>
    <a:srgbClr val="155490"/>
    <a:srgbClr val="809DA8"/>
    <a:srgbClr val="3A546F"/>
    <a:srgbClr val="EAC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7" autoAdjust="0"/>
    <p:restoredTop sz="96076" autoAdjust="0"/>
  </p:normalViewPr>
  <p:slideViewPr>
    <p:cSldViewPr>
      <p:cViewPr varScale="1">
        <p:scale>
          <a:sx n="102" d="100"/>
          <a:sy n="102" d="100"/>
        </p:scale>
        <p:origin x="108" y="2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46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83B7BE-6BB0-4E38-BD8B-AB7473AEEB5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303BE08E-C043-4AF5-B007-B80D88348023}">
      <dgm:prSet phldrT="[文本]"/>
      <dgm:spPr/>
      <dgm:t>
        <a:bodyPr/>
        <a:lstStyle/>
        <a:p>
          <a:pPr algn="ctr"/>
          <a:r>
            <a:rPr lang="en-US" altLang="zh-CN" dirty="0">
              <a:solidFill>
                <a:schemeClr val="bg1"/>
              </a:solidFill>
            </a:rPr>
            <a:t>AI</a:t>
          </a:r>
          <a:r>
            <a:rPr lang="zh-CN" altLang="en-US" dirty="0">
              <a:solidFill>
                <a:schemeClr val="bg1"/>
              </a:solidFill>
            </a:rPr>
            <a:t>在加速器领域的发展</a:t>
          </a:r>
        </a:p>
      </dgm:t>
    </dgm:pt>
    <dgm:pt modelId="{B7DE7AE8-10D9-4F56-B87F-C2328F677311}" type="parTrans" cxnId="{A3123555-7E99-41D4-B27C-C171E799FB12}">
      <dgm:prSet/>
      <dgm:spPr/>
      <dgm:t>
        <a:bodyPr/>
        <a:lstStyle/>
        <a:p>
          <a:pPr algn="ctr"/>
          <a:endParaRPr lang="zh-CN" altLang="en-US"/>
        </a:p>
      </dgm:t>
    </dgm:pt>
    <dgm:pt modelId="{6F6F3C48-1146-484E-98A0-42D1238BCDB7}" type="sibTrans" cxnId="{A3123555-7E99-41D4-B27C-C171E799FB12}">
      <dgm:prSet/>
      <dgm:spPr/>
      <dgm:t>
        <a:bodyPr/>
        <a:lstStyle/>
        <a:p>
          <a:pPr algn="ctr"/>
          <a:endParaRPr lang="zh-CN" altLang="en-US"/>
        </a:p>
      </dgm:t>
    </dgm:pt>
    <dgm:pt modelId="{CD9CEE2F-72CD-4C2E-A2E4-8F762DF54E77}">
      <dgm:prSet/>
      <dgm:spPr/>
      <dgm:t>
        <a:bodyPr/>
        <a:lstStyle/>
        <a:p>
          <a:pPr algn="ctr"/>
          <a:r>
            <a:rPr lang="en-US" altLang="zh-CN" dirty="0">
              <a:latin typeface="+mn-ea"/>
              <a:ea typeface="+mn-ea"/>
            </a:rPr>
            <a:t>AI</a:t>
          </a:r>
          <a:r>
            <a:rPr lang="zh-CN" altLang="en-US" dirty="0">
              <a:latin typeface="+mn-ea"/>
              <a:ea typeface="+mn-ea"/>
            </a:rPr>
            <a:t>在加速器调束优化中的应用</a:t>
          </a:r>
          <a:endParaRPr lang="en-US" altLang="zh-CN" dirty="0">
            <a:latin typeface="+mn-ea"/>
            <a:ea typeface="+mn-ea"/>
          </a:endParaRPr>
        </a:p>
      </dgm:t>
    </dgm:pt>
    <dgm:pt modelId="{8EA5569D-5FB5-4981-A0B6-09A55F8E8C76}" type="parTrans" cxnId="{A013A349-B467-4696-ACAE-70CFA39952BD}">
      <dgm:prSet/>
      <dgm:spPr/>
      <dgm:t>
        <a:bodyPr/>
        <a:lstStyle/>
        <a:p>
          <a:pPr algn="ctr"/>
          <a:endParaRPr lang="zh-CN" altLang="en-US"/>
        </a:p>
      </dgm:t>
    </dgm:pt>
    <dgm:pt modelId="{B55996FB-9E50-4271-B908-02C483F1A1F7}" type="sibTrans" cxnId="{A013A349-B467-4696-ACAE-70CFA39952BD}">
      <dgm:prSet/>
      <dgm:spPr/>
      <dgm:t>
        <a:bodyPr/>
        <a:lstStyle/>
        <a:p>
          <a:pPr algn="ctr"/>
          <a:endParaRPr lang="zh-CN" altLang="en-US"/>
        </a:p>
      </dgm:t>
    </dgm:pt>
    <dgm:pt modelId="{6D556EB2-F95D-4864-BB7F-743D0FC8C5E3}">
      <dgm:prSet/>
      <dgm:spPr/>
      <dgm:t>
        <a:bodyPr/>
        <a:lstStyle/>
        <a:p>
          <a:pPr algn="ctr"/>
          <a:r>
            <a:rPr lang="zh-CN" altLang="en-US" dirty="0">
              <a:latin typeface="+mn-ea"/>
              <a:ea typeface="+mn-ea"/>
            </a:rPr>
            <a:t>总结</a:t>
          </a:r>
          <a:endParaRPr lang="en-US" altLang="zh-CN" dirty="0">
            <a:latin typeface="+mn-ea"/>
            <a:ea typeface="+mn-ea"/>
          </a:endParaRPr>
        </a:p>
      </dgm:t>
    </dgm:pt>
    <dgm:pt modelId="{4313EC05-9AEB-458A-A693-327EB6F1FB0F}" type="parTrans" cxnId="{24C39E38-101B-4D3C-ABC5-2CF8D203541C}">
      <dgm:prSet/>
      <dgm:spPr/>
      <dgm:t>
        <a:bodyPr/>
        <a:lstStyle/>
        <a:p>
          <a:pPr algn="ctr"/>
          <a:endParaRPr lang="zh-CN" altLang="en-US"/>
        </a:p>
      </dgm:t>
    </dgm:pt>
    <dgm:pt modelId="{D48DABCB-5E56-4979-9F53-7AC5BCB1F38F}" type="sibTrans" cxnId="{24C39E38-101B-4D3C-ABC5-2CF8D203541C}">
      <dgm:prSet/>
      <dgm:spPr/>
      <dgm:t>
        <a:bodyPr/>
        <a:lstStyle/>
        <a:p>
          <a:pPr algn="ctr"/>
          <a:endParaRPr lang="zh-CN" altLang="en-US"/>
        </a:p>
      </dgm:t>
    </dgm:pt>
    <dgm:pt modelId="{41758B19-447D-4B97-9FC4-44A45E740BF2}" type="pres">
      <dgm:prSet presAssocID="{6F83B7BE-6BB0-4E38-BD8B-AB7473AEEB54}" presName="linear" presStyleCnt="0">
        <dgm:presLayoutVars>
          <dgm:dir/>
          <dgm:animLvl val="lvl"/>
          <dgm:resizeHandles val="exact"/>
        </dgm:presLayoutVars>
      </dgm:prSet>
      <dgm:spPr/>
    </dgm:pt>
    <dgm:pt modelId="{ED2B6F24-5DA2-4170-B3EE-53960383BDA9}" type="pres">
      <dgm:prSet presAssocID="{303BE08E-C043-4AF5-B007-B80D88348023}" presName="parentLin" presStyleCnt="0"/>
      <dgm:spPr/>
    </dgm:pt>
    <dgm:pt modelId="{64C9DD90-51F1-4318-BF66-A69DF338068F}" type="pres">
      <dgm:prSet presAssocID="{303BE08E-C043-4AF5-B007-B80D88348023}" presName="parentLeftMargin" presStyleLbl="node1" presStyleIdx="0" presStyleCnt="3"/>
      <dgm:spPr/>
    </dgm:pt>
    <dgm:pt modelId="{FBF412D0-28D9-40A1-A294-4ACEA5389D9C}" type="pres">
      <dgm:prSet presAssocID="{303BE08E-C043-4AF5-B007-B80D8834802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58A5E8A-512F-4B58-9C29-78D1C5010FB8}" type="pres">
      <dgm:prSet presAssocID="{303BE08E-C043-4AF5-B007-B80D88348023}" presName="negativeSpace" presStyleCnt="0"/>
      <dgm:spPr/>
    </dgm:pt>
    <dgm:pt modelId="{862D3916-70A8-4C23-A72C-5F315F7A8E97}" type="pres">
      <dgm:prSet presAssocID="{303BE08E-C043-4AF5-B007-B80D88348023}" presName="childText" presStyleLbl="conFgAcc1" presStyleIdx="0" presStyleCnt="3">
        <dgm:presLayoutVars>
          <dgm:bulletEnabled val="1"/>
        </dgm:presLayoutVars>
      </dgm:prSet>
      <dgm:spPr/>
    </dgm:pt>
    <dgm:pt modelId="{38F59786-393D-495D-8767-D3F997BF9B81}" type="pres">
      <dgm:prSet presAssocID="{6F6F3C48-1146-484E-98A0-42D1238BCDB7}" presName="spaceBetweenRectangles" presStyleCnt="0"/>
      <dgm:spPr/>
    </dgm:pt>
    <dgm:pt modelId="{D676ED2F-4644-4E6E-8355-06A2D275EEC2}" type="pres">
      <dgm:prSet presAssocID="{CD9CEE2F-72CD-4C2E-A2E4-8F762DF54E77}" presName="parentLin" presStyleCnt="0"/>
      <dgm:spPr/>
    </dgm:pt>
    <dgm:pt modelId="{155FDE64-6703-48FE-8FFD-E8150BD1A86D}" type="pres">
      <dgm:prSet presAssocID="{CD9CEE2F-72CD-4C2E-A2E4-8F762DF54E77}" presName="parentLeftMargin" presStyleLbl="node1" presStyleIdx="0" presStyleCnt="3"/>
      <dgm:spPr/>
    </dgm:pt>
    <dgm:pt modelId="{8193B980-FCD8-465D-9EA6-91AC74C7BB64}" type="pres">
      <dgm:prSet presAssocID="{CD9CEE2F-72CD-4C2E-A2E4-8F762DF54E7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9C1D396-13B7-490D-A37E-C8038045C52F}" type="pres">
      <dgm:prSet presAssocID="{CD9CEE2F-72CD-4C2E-A2E4-8F762DF54E77}" presName="negativeSpace" presStyleCnt="0"/>
      <dgm:spPr/>
    </dgm:pt>
    <dgm:pt modelId="{98B08B03-A2AF-4AC5-A848-E5319E83FD99}" type="pres">
      <dgm:prSet presAssocID="{CD9CEE2F-72CD-4C2E-A2E4-8F762DF54E77}" presName="childText" presStyleLbl="conFgAcc1" presStyleIdx="1" presStyleCnt="3">
        <dgm:presLayoutVars>
          <dgm:bulletEnabled val="1"/>
        </dgm:presLayoutVars>
      </dgm:prSet>
      <dgm:spPr/>
    </dgm:pt>
    <dgm:pt modelId="{67C082D4-1C93-41C0-B934-B3917F88053D}" type="pres">
      <dgm:prSet presAssocID="{B55996FB-9E50-4271-B908-02C483F1A1F7}" presName="spaceBetweenRectangles" presStyleCnt="0"/>
      <dgm:spPr/>
    </dgm:pt>
    <dgm:pt modelId="{9C494395-BAA2-465F-BCAD-512D9751B1B6}" type="pres">
      <dgm:prSet presAssocID="{6D556EB2-F95D-4864-BB7F-743D0FC8C5E3}" presName="parentLin" presStyleCnt="0"/>
      <dgm:spPr/>
    </dgm:pt>
    <dgm:pt modelId="{DD83AFFE-1600-407B-9167-87F442657982}" type="pres">
      <dgm:prSet presAssocID="{6D556EB2-F95D-4864-BB7F-743D0FC8C5E3}" presName="parentLeftMargin" presStyleLbl="node1" presStyleIdx="1" presStyleCnt="3"/>
      <dgm:spPr/>
    </dgm:pt>
    <dgm:pt modelId="{1E160836-C9A9-4B35-962B-8A9884C02BAD}" type="pres">
      <dgm:prSet presAssocID="{6D556EB2-F95D-4864-BB7F-743D0FC8C5E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4CE4AE4-7B36-4AA5-8541-AD490E046384}" type="pres">
      <dgm:prSet presAssocID="{6D556EB2-F95D-4864-BB7F-743D0FC8C5E3}" presName="negativeSpace" presStyleCnt="0"/>
      <dgm:spPr/>
    </dgm:pt>
    <dgm:pt modelId="{90085961-06C8-4CA1-8F41-848CD7B48BBA}" type="pres">
      <dgm:prSet presAssocID="{6D556EB2-F95D-4864-BB7F-743D0FC8C5E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E68212D-7242-4069-9782-5A2B2FCB14B3}" type="presOf" srcId="{6D556EB2-F95D-4864-BB7F-743D0FC8C5E3}" destId="{1E160836-C9A9-4B35-962B-8A9884C02BAD}" srcOrd="1" destOrd="0" presId="urn:microsoft.com/office/officeart/2005/8/layout/list1"/>
    <dgm:cxn modelId="{24C39E38-101B-4D3C-ABC5-2CF8D203541C}" srcId="{6F83B7BE-6BB0-4E38-BD8B-AB7473AEEB54}" destId="{6D556EB2-F95D-4864-BB7F-743D0FC8C5E3}" srcOrd="2" destOrd="0" parTransId="{4313EC05-9AEB-458A-A693-327EB6F1FB0F}" sibTransId="{D48DABCB-5E56-4979-9F53-7AC5BCB1F38F}"/>
    <dgm:cxn modelId="{A013A349-B467-4696-ACAE-70CFA39952BD}" srcId="{6F83B7BE-6BB0-4E38-BD8B-AB7473AEEB54}" destId="{CD9CEE2F-72CD-4C2E-A2E4-8F762DF54E77}" srcOrd="1" destOrd="0" parTransId="{8EA5569D-5FB5-4981-A0B6-09A55F8E8C76}" sibTransId="{B55996FB-9E50-4271-B908-02C483F1A1F7}"/>
    <dgm:cxn modelId="{84DE784B-C60B-4B3B-A5D8-7EBB42F791C9}" type="presOf" srcId="{303BE08E-C043-4AF5-B007-B80D88348023}" destId="{FBF412D0-28D9-40A1-A294-4ACEA5389D9C}" srcOrd="1" destOrd="0" presId="urn:microsoft.com/office/officeart/2005/8/layout/list1"/>
    <dgm:cxn modelId="{A3123555-7E99-41D4-B27C-C171E799FB12}" srcId="{6F83B7BE-6BB0-4E38-BD8B-AB7473AEEB54}" destId="{303BE08E-C043-4AF5-B007-B80D88348023}" srcOrd="0" destOrd="0" parTransId="{B7DE7AE8-10D9-4F56-B87F-C2328F677311}" sibTransId="{6F6F3C48-1146-484E-98A0-42D1238BCDB7}"/>
    <dgm:cxn modelId="{63BEA297-FFFE-4B72-B65B-8CCE0A1D343F}" type="presOf" srcId="{6D556EB2-F95D-4864-BB7F-743D0FC8C5E3}" destId="{DD83AFFE-1600-407B-9167-87F442657982}" srcOrd="0" destOrd="0" presId="urn:microsoft.com/office/officeart/2005/8/layout/list1"/>
    <dgm:cxn modelId="{913B9DB7-F99B-400D-9D21-D30BCF84041D}" type="presOf" srcId="{CD9CEE2F-72CD-4C2E-A2E4-8F762DF54E77}" destId="{8193B980-FCD8-465D-9EA6-91AC74C7BB64}" srcOrd="1" destOrd="0" presId="urn:microsoft.com/office/officeart/2005/8/layout/list1"/>
    <dgm:cxn modelId="{ED527BC8-836C-48EE-8EE0-E0842E42C6F9}" type="presOf" srcId="{CD9CEE2F-72CD-4C2E-A2E4-8F762DF54E77}" destId="{155FDE64-6703-48FE-8FFD-E8150BD1A86D}" srcOrd="0" destOrd="0" presId="urn:microsoft.com/office/officeart/2005/8/layout/list1"/>
    <dgm:cxn modelId="{200B94D8-7048-4D39-ACAE-54421D37119E}" type="presOf" srcId="{303BE08E-C043-4AF5-B007-B80D88348023}" destId="{64C9DD90-51F1-4318-BF66-A69DF338068F}" srcOrd="0" destOrd="0" presId="urn:microsoft.com/office/officeart/2005/8/layout/list1"/>
    <dgm:cxn modelId="{A05BA9F8-648F-4DE9-8AC9-543A2D4F502C}" type="presOf" srcId="{6F83B7BE-6BB0-4E38-BD8B-AB7473AEEB54}" destId="{41758B19-447D-4B97-9FC4-44A45E740BF2}" srcOrd="0" destOrd="0" presId="urn:microsoft.com/office/officeart/2005/8/layout/list1"/>
    <dgm:cxn modelId="{548A9AD2-3F27-4B0A-B6C3-0384C518CA1F}" type="presParOf" srcId="{41758B19-447D-4B97-9FC4-44A45E740BF2}" destId="{ED2B6F24-5DA2-4170-B3EE-53960383BDA9}" srcOrd="0" destOrd="0" presId="urn:microsoft.com/office/officeart/2005/8/layout/list1"/>
    <dgm:cxn modelId="{ED6B61CB-194F-414B-9851-B4EFA3238B8A}" type="presParOf" srcId="{ED2B6F24-5DA2-4170-B3EE-53960383BDA9}" destId="{64C9DD90-51F1-4318-BF66-A69DF338068F}" srcOrd="0" destOrd="0" presId="urn:microsoft.com/office/officeart/2005/8/layout/list1"/>
    <dgm:cxn modelId="{72FA96B3-19B2-42B5-9240-46A19236235F}" type="presParOf" srcId="{ED2B6F24-5DA2-4170-B3EE-53960383BDA9}" destId="{FBF412D0-28D9-40A1-A294-4ACEA5389D9C}" srcOrd="1" destOrd="0" presId="urn:microsoft.com/office/officeart/2005/8/layout/list1"/>
    <dgm:cxn modelId="{A82A7775-3DCE-41AB-B143-800F8AE6F73B}" type="presParOf" srcId="{41758B19-447D-4B97-9FC4-44A45E740BF2}" destId="{D58A5E8A-512F-4B58-9C29-78D1C5010FB8}" srcOrd="1" destOrd="0" presId="urn:microsoft.com/office/officeart/2005/8/layout/list1"/>
    <dgm:cxn modelId="{2DA0E96C-58D5-4A61-9BBE-3FE4C034C1C6}" type="presParOf" srcId="{41758B19-447D-4B97-9FC4-44A45E740BF2}" destId="{862D3916-70A8-4C23-A72C-5F315F7A8E97}" srcOrd="2" destOrd="0" presId="urn:microsoft.com/office/officeart/2005/8/layout/list1"/>
    <dgm:cxn modelId="{6FC82047-B46D-4D63-A6F1-69690686A9CC}" type="presParOf" srcId="{41758B19-447D-4B97-9FC4-44A45E740BF2}" destId="{38F59786-393D-495D-8767-D3F997BF9B81}" srcOrd="3" destOrd="0" presId="urn:microsoft.com/office/officeart/2005/8/layout/list1"/>
    <dgm:cxn modelId="{11CED771-B052-48CB-BD81-A311AFDAC4D6}" type="presParOf" srcId="{41758B19-447D-4B97-9FC4-44A45E740BF2}" destId="{D676ED2F-4644-4E6E-8355-06A2D275EEC2}" srcOrd="4" destOrd="0" presId="urn:microsoft.com/office/officeart/2005/8/layout/list1"/>
    <dgm:cxn modelId="{762FFEE6-D818-4FF2-AE4C-DC6A862C93A5}" type="presParOf" srcId="{D676ED2F-4644-4E6E-8355-06A2D275EEC2}" destId="{155FDE64-6703-48FE-8FFD-E8150BD1A86D}" srcOrd="0" destOrd="0" presId="urn:microsoft.com/office/officeart/2005/8/layout/list1"/>
    <dgm:cxn modelId="{A53CC5CF-EAE9-466B-B109-9A9C1BC15C23}" type="presParOf" srcId="{D676ED2F-4644-4E6E-8355-06A2D275EEC2}" destId="{8193B980-FCD8-465D-9EA6-91AC74C7BB64}" srcOrd="1" destOrd="0" presId="urn:microsoft.com/office/officeart/2005/8/layout/list1"/>
    <dgm:cxn modelId="{F8501CF6-4ED4-4C83-9677-131D3184D369}" type="presParOf" srcId="{41758B19-447D-4B97-9FC4-44A45E740BF2}" destId="{A9C1D396-13B7-490D-A37E-C8038045C52F}" srcOrd="5" destOrd="0" presId="urn:microsoft.com/office/officeart/2005/8/layout/list1"/>
    <dgm:cxn modelId="{3832AA77-CFFF-400A-B31C-C7DB9BDC708B}" type="presParOf" srcId="{41758B19-447D-4B97-9FC4-44A45E740BF2}" destId="{98B08B03-A2AF-4AC5-A848-E5319E83FD99}" srcOrd="6" destOrd="0" presId="urn:microsoft.com/office/officeart/2005/8/layout/list1"/>
    <dgm:cxn modelId="{E7CA4534-0142-408F-BA55-12E654077D2F}" type="presParOf" srcId="{41758B19-447D-4B97-9FC4-44A45E740BF2}" destId="{67C082D4-1C93-41C0-B934-B3917F88053D}" srcOrd="7" destOrd="0" presId="urn:microsoft.com/office/officeart/2005/8/layout/list1"/>
    <dgm:cxn modelId="{FAFA4248-ADCD-4038-A071-B2C4E896C615}" type="presParOf" srcId="{41758B19-447D-4B97-9FC4-44A45E740BF2}" destId="{9C494395-BAA2-465F-BCAD-512D9751B1B6}" srcOrd="8" destOrd="0" presId="urn:microsoft.com/office/officeart/2005/8/layout/list1"/>
    <dgm:cxn modelId="{86C6DEE7-79BE-4B30-BEDE-09FB2B891CD8}" type="presParOf" srcId="{9C494395-BAA2-465F-BCAD-512D9751B1B6}" destId="{DD83AFFE-1600-407B-9167-87F442657982}" srcOrd="0" destOrd="0" presId="urn:microsoft.com/office/officeart/2005/8/layout/list1"/>
    <dgm:cxn modelId="{B281898F-8FE6-461B-9512-9D836F29AEBF}" type="presParOf" srcId="{9C494395-BAA2-465F-BCAD-512D9751B1B6}" destId="{1E160836-C9A9-4B35-962B-8A9884C02BAD}" srcOrd="1" destOrd="0" presId="urn:microsoft.com/office/officeart/2005/8/layout/list1"/>
    <dgm:cxn modelId="{03A6D460-1604-4A0A-B642-7FFB01C8A297}" type="presParOf" srcId="{41758B19-447D-4B97-9FC4-44A45E740BF2}" destId="{44CE4AE4-7B36-4AA5-8541-AD490E046384}" srcOrd="9" destOrd="0" presId="urn:microsoft.com/office/officeart/2005/8/layout/list1"/>
    <dgm:cxn modelId="{15DD98DE-B230-4F2B-A4D4-906F61917F5C}" type="presParOf" srcId="{41758B19-447D-4B97-9FC4-44A45E740BF2}" destId="{90085961-06C8-4CA1-8F41-848CD7B48BB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B63962-DAA4-4269-B7F3-FE4D2726354E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zh-CN" altLang="en-US"/>
        </a:p>
      </dgm:t>
    </dgm:pt>
    <dgm:pt modelId="{2713AF66-255D-4BB3-A59F-B8998F90F568}">
      <dgm:prSet/>
      <dgm:spPr>
        <a:xfrm>
          <a:off x="525183" y="20768"/>
          <a:ext cx="996871" cy="996871"/>
        </a:xfr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 dirty="0">
              <a:solidFill>
                <a:srgbClr val="C00000"/>
              </a:solidFill>
              <a:latin typeface="+mn-lt"/>
              <a:ea typeface="等线"/>
              <a:cs typeface="+mn-cs"/>
            </a:rPr>
            <a:t>数据</a:t>
          </a:r>
          <a:endParaRPr lang="zh-CN" altLang="en-US" dirty="0">
            <a:solidFill>
              <a:srgbClr val="C00000"/>
            </a:solidFill>
            <a:latin typeface="+mn-lt"/>
            <a:ea typeface="等线"/>
            <a:cs typeface="+mn-cs"/>
          </a:endParaRPr>
        </a:p>
      </dgm:t>
    </dgm:pt>
    <dgm:pt modelId="{54930F0F-1BDC-48A1-97DA-65A652C0297C}" type="par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0B6EE4E8-1A7C-4390-9527-D448035676A6}" type="sib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8627BA6A-3839-43F2-A05E-9C2894124857}">
      <dgm:prSet/>
      <dgm:spPr>
        <a:xfrm>
          <a:off x="884887" y="643812"/>
          <a:ext cx="996871" cy="996871"/>
        </a:xfrm>
        <a:solidFill>
          <a:srgbClr val="FFC000">
            <a:alpha val="50000"/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算法</a:t>
          </a:r>
          <a:endParaRPr lang="zh-CN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9D01D35F-899B-44DB-BFCF-C03D034E5B27}" type="par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80DC316F-CD8D-4AD4-8F5A-A8555BC15839}" type="sib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55639C61-342A-48AA-A143-C640672570A8}">
      <dgm:prSet/>
      <dgm:spPr>
        <a:xfrm>
          <a:off x="165479" y="643812"/>
          <a:ext cx="996871" cy="996871"/>
        </a:xfrm>
        <a:solidFill>
          <a:srgbClr val="FFC000">
            <a:alpha val="50000"/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算力</a:t>
          </a:r>
          <a:endParaRPr lang="zh-CN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3EBDDCD5-5894-410F-BC7C-13359C554908}" type="par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D37839F3-95C8-4779-84D4-1B37D6EBACCD}" type="sib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1D927F92-2F9E-4B73-8C5E-1962A0B453F3}" type="pres">
      <dgm:prSet presAssocID="{7BB63962-DAA4-4269-B7F3-FE4D2726354E}" presName="compositeShape" presStyleCnt="0">
        <dgm:presLayoutVars>
          <dgm:chMax val="7"/>
          <dgm:dir/>
          <dgm:resizeHandles val="exact"/>
        </dgm:presLayoutVars>
      </dgm:prSet>
      <dgm:spPr/>
    </dgm:pt>
    <dgm:pt modelId="{D3F7EA57-7CE8-471E-B630-8BA044AEA972}" type="pres">
      <dgm:prSet presAssocID="{2713AF66-255D-4BB3-A59F-B8998F90F568}" presName="circ1" presStyleLbl="vennNode1" presStyleIdx="0" presStyleCnt="3"/>
      <dgm:spPr>
        <a:prstGeom prst="ellipse">
          <a:avLst/>
        </a:prstGeom>
      </dgm:spPr>
    </dgm:pt>
    <dgm:pt modelId="{67DB6B71-B1A6-4097-8A9C-E0F2021D5862}" type="pres">
      <dgm:prSet presAssocID="{2713AF66-255D-4BB3-A59F-B8998F90F5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B21448B-CC9E-4A39-9EB8-46923C3DC2A0}" type="pres">
      <dgm:prSet presAssocID="{8627BA6A-3839-43F2-A05E-9C2894124857}" presName="circ2" presStyleLbl="vennNode1" presStyleIdx="1" presStyleCnt="3"/>
      <dgm:spPr>
        <a:prstGeom prst="ellipse">
          <a:avLst/>
        </a:prstGeom>
      </dgm:spPr>
    </dgm:pt>
    <dgm:pt modelId="{232EB1CD-CA4D-4D7F-8956-429AECEE78C3}" type="pres">
      <dgm:prSet presAssocID="{8627BA6A-3839-43F2-A05E-9C28941248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E140F15-DA25-4840-80C7-29209E3CE5F9}" type="pres">
      <dgm:prSet presAssocID="{55639C61-342A-48AA-A143-C640672570A8}" presName="circ3" presStyleLbl="vennNode1" presStyleIdx="2" presStyleCnt="3"/>
      <dgm:spPr>
        <a:prstGeom prst="ellipse">
          <a:avLst/>
        </a:prstGeom>
      </dgm:spPr>
    </dgm:pt>
    <dgm:pt modelId="{7F6A63E0-96BD-426C-82A3-ADFE88109548}" type="pres">
      <dgm:prSet presAssocID="{55639C61-342A-48AA-A143-C640672570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12DEE04-15AF-4B0B-96F7-FEC148B9566B}" type="presOf" srcId="{8627BA6A-3839-43F2-A05E-9C2894124857}" destId="{232EB1CD-CA4D-4D7F-8956-429AECEE78C3}" srcOrd="1" destOrd="0" presId="urn:microsoft.com/office/officeart/2005/8/layout/venn1"/>
    <dgm:cxn modelId="{1FAABC05-CA74-4F86-A118-27DC9C1274A3}" type="presOf" srcId="{8627BA6A-3839-43F2-A05E-9C2894124857}" destId="{BB21448B-CC9E-4A39-9EB8-46923C3DC2A0}" srcOrd="0" destOrd="0" presId="urn:microsoft.com/office/officeart/2005/8/layout/venn1"/>
    <dgm:cxn modelId="{49F49B18-98F2-4DA7-BA9A-08659D1B8E20}" srcId="{7BB63962-DAA4-4269-B7F3-FE4D2726354E}" destId="{55639C61-342A-48AA-A143-C640672570A8}" srcOrd="2" destOrd="0" parTransId="{3EBDDCD5-5894-410F-BC7C-13359C554908}" sibTransId="{D37839F3-95C8-4779-84D4-1B37D6EBACCD}"/>
    <dgm:cxn modelId="{4B94942E-7B01-4C3B-AA30-779753DBC2AB}" srcId="{7BB63962-DAA4-4269-B7F3-FE4D2726354E}" destId="{8627BA6A-3839-43F2-A05E-9C2894124857}" srcOrd="1" destOrd="0" parTransId="{9D01D35F-899B-44DB-BFCF-C03D034E5B27}" sibTransId="{80DC316F-CD8D-4AD4-8F5A-A8555BC15839}"/>
    <dgm:cxn modelId="{3D26164F-9932-4FBC-BBFD-60DBF29ABDC7}" type="presOf" srcId="{55639C61-342A-48AA-A143-C640672570A8}" destId="{7F6A63E0-96BD-426C-82A3-ADFE88109548}" srcOrd="1" destOrd="0" presId="urn:microsoft.com/office/officeart/2005/8/layout/venn1"/>
    <dgm:cxn modelId="{0E162D88-2802-4F15-9FA9-A6ED97EF2ED8}" type="presOf" srcId="{55639C61-342A-48AA-A143-C640672570A8}" destId="{1E140F15-DA25-4840-80C7-29209E3CE5F9}" srcOrd="0" destOrd="0" presId="urn:microsoft.com/office/officeart/2005/8/layout/venn1"/>
    <dgm:cxn modelId="{1D864DA6-7D18-42A4-A3BA-C2008FB3DCBD}" type="presOf" srcId="{2713AF66-255D-4BB3-A59F-B8998F90F568}" destId="{67DB6B71-B1A6-4097-8A9C-E0F2021D5862}" srcOrd="1" destOrd="0" presId="urn:microsoft.com/office/officeart/2005/8/layout/venn1"/>
    <dgm:cxn modelId="{052F2CCB-2A5D-4C3A-B2C6-ED4C04E7C732}" srcId="{7BB63962-DAA4-4269-B7F3-FE4D2726354E}" destId="{2713AF66-255D-4BB3-A59F-B8998F90F568}" srcOrd="0" destOrd="0" parTransId="{54930F0F-1BDC-48A1-97DA-65A652C0297C}" sibTransId="{0B6EE4E8-1A7C-4390-9527-D448035676A6}"/>
    <dgm:cxn modelId="{D41893CE-1421-49E7-B8A5-F5C1B1B773F4}" type="presOf" srcId="{7BB63962-DAA4-4269-B7F3-FE4D2726354E}" destId="{1D927F92-2F9E-4B73-8C5E-1962A0B453F3}" srcOrd="0" destOrd="0" presId="urn:microsoft.com/office/officeart/2005/8/layout/venn1"/>
    <dgm:cxn modelId="{AEF613E3-99F8-4492-9612-F6E6F5BD2779}" type="presOf" srcId="{2713AF66-255D-4BB3-A59F-B8998F90F568}" destId="{D3F7EA57-7CE8-471E-B630-8BA044AEA972}" srcOrd="0" destOrd="0" presId="urn:microsoft.com/office/officeart/2005/8/layout/venn1"/>
    <dgm:cxn modelId="{496200DC-6C20-48FC-9B05-5D0F355E4397}" type="presParOf" srcId="{1D927F92-2F9E-4B73-8C5E-1962A0B453F3}" destId="{D3F7EA57-7CE8-471E-B630-8BA044AEA972}" srcOrd="0" destOrd="0" presId="urn:microsoft.com/office/officeart/2005/8/layout/venn1"/>
    <dgm:cxn modelId="{FBB6C3B1-7E87-4450-8632-702284CEA55E}" type="presParOf" srcId="{1D927F92-2F9E-4B73-8C5E-1962A0B453F3}" destId="{67DB6B71-B1A6-4097-8A9C-E0F2021D5862}" srcOrd="1" destOrd="0" presId="urn:microsoft.com/office/officeart/2005/8/layout/venn1"/>
    <dgm:cxn modelId="{8AF30C5C-7BEB-44E2-B570-E66C41E1EF93}" type="presParOf" srcId="{1D927F92-2F9E-4B73-8C5E-1962A0B453F3}" destId="{BB21448B-CC9E-4A39-9EB8-46923C3DC2A0}" srcOrd="2" destOrd="0" presId="urn:microsoft.com/office/officeart/2005/8/layout/venn1"/>
    <dgm:cxn modelId="{A66A8BD2-CC0F-4B43-8E46-FB12410B376F}" type="presParOf" srcId="{1D927F92-2F9E-4B73-8C5E-1962A0B453F3}" destId="{232EB1CD-CA4D-4D7F-8956-429AECEE78C3}" srcOrd="3" destOrd="0" presId="urn:microsoft.com/office/officeart/2005/8/layout/venn1"/>
    <dgm:cxn modelId="{F8EB117F-CE67-438F-A86A-1751C57205AB}" type="presParOf" srcId="{1D927F92-2F9E-4B73-8C5E-1962A0B453F3}" destId="{1E140F15-DA25-4840-80C7-29209E3CE5F9}" srcOrd="4" destOrd="0" presId="urn:microsoft.com/office/officeart/2005/8/layout/venn1"/>
    <dgm:cxn modelId="{D06FE592-B86C-4879-945C-ADDE9A87BAB4}" type="presParOf" srcId="{1D927F92-2F9E-4B73-8C5E-1962A0B453F3}" destId="{7F6A63E0-96BD-426C-82A3-ADFE8810954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11ADB5-0CB8-4E38-9A40-7B5557DD713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E50E7AA-6653-4A63-A4F4-ED38B2D8DB66}">
      <dgm:prSet phldrT="[文本]"/>
      <dgm:spPr>
        <a:solidFill>
          <a:srgbClr val="A8D8EA"/>
        </a:solidFill>
      </dgm:spPr>
      <dgm:t>
        <a:bodyPr/>
        <a:lstStyle/>
        <a:p>
          <a:r>
            <a:rPr lang="zh-CN" altLang="en-US">
              <a:solidFill>
                <a:schemeClr val="tx1"/>
              </a:solidFill>
            </a:rPr>
            <a:t>设计优化</a:t>
          </a:r>
        </a:p>
      </dgm:t>
    </dgm:pt>
    <dgm:pt modelId="{2F7EA51D-4200-42EE-A340-41B7DC2E2BED}" type="parTrans" cxnId="{EE1C710E-6B03-40CD-8136-5566D905C3CC}">
      <dgm:prSet/>
      <dgm:spPr/>
      <dgm:t>
        <a:bodyPr/>
        <a:lstStyle/>
        <a:p>
          <a:endParaRPr lang="zh-CN" altLang="en-US"/>
        </a:p>
      </dgm:t>
    </dgm:pt>
    <dgm:pt modelId="{2F906AAA-4C57-4A5C-BB92-C1B15D5515F9}" type="sibTrans" cxnId="{EE1C710E-6B03-40CD-8136-5566D905C3CC}">
      <dgm:prSet/>
      <dgm:spPr/>
      <dgm:t>
        <a:bodyPr/>
        <a:lstStyle/>
        <a:p>
          <a:endParaRPr lang="zh-CN" altLang="en-US"/>
        </a:p>
      </dgm:t>
    </dgm:pt>
    <dgm:pt modelId="{EB2BABE9-76E2-4657-9E57-D4E25D49F26D}">
      <dgm:prSet phldrT="[文本]"/>
      <dgm:spPr>
        <a:solidFill>
          <a:srgbClr val="C7E9C0"/>
        </a:solidFill>
      </dgm:spPr>
      <dgm:t>
        <a:bodyPr/>
        <a:lstStyle/>
        <a:p>
          <a:r>
            <a:rPr lang="zh-CN" altLang="en-US">
              <a:solidFill>
                <a:schemeClr val="tx1"/>
              </a:solidFill>
            </a:rPr>
            <a:t>故障诊断</a:t>
          </a:r>
        </a:p>
      </dgm:t>
    </dgm:pt>
    <dgm:pt modelId="{1758A861-8801-42BF-8A35-63BFAFD40667}" type="parTrans" cxnId="{2C6EA0C5-0C14-4390-B9D9-501AB112B991}">
      <dgm:prSet/>
      <dgm:spPr/>
      <dgm:t>
        <a:bodyPr/>
        <a:lstStyle/>
        <a:p>
          <a:endParaRPr lang="zh-CN" altLang="en-US"/>
        </a:p>
      </dgm:t>
    </dgm:pt>
    <dgm:pt modelId="{B936D080-7E84-46F9-B8AC-A5226D9D6177}" type="sibTrans" cxnId="{2C6EA0C5-0C14-4390-B9D9-501AB112B991}">
      <dgm:prSet/>
      <dgm:spPr/>
      <dgm:t>
        <a:bodyPr/>
        <a:lstStyle/>
        <a:p>
          <a:endParaRPr lang="zh-CN" altLang="en-US"/>
        </a:p>
      </dgm:t>
    </dgm:pt>
    <dgm:pt modelId="{A4A3FC40-A3E4-4867-9ECC-B9C956F74AA3}">
      <dgm:prSet phldrT="[文本]"/>
      <dgm:spPr>
        <a:solidFill>
          <a:srgbClr val="F5E6C8"/>
        </a:solidFill>
      </dgm:spPr>
      <dgm:t>
        <a:bodyPr/>
        <a:lstStyle/>
        <a:p>
          <a:r>
            <a:rPr lang="zh-CN" altLang="en-US">
              <a:solidFill>
                <a:schemeClr val="tx1"/>
              </a:solidFill>
            </a:rPr>
            <a:t>束测增强</a:t>
          </a:r>
        </a:p>
      </dgm:t>
    </dgm:pt>
    <dgm:pt modelId="{4055FDD7-7E80-4BE6-88AD-EA7523BB1898}" type="parTrans" cxnId="{FE8A715B-B358-48DA-BDD3-A94C0AB236BD}">
      <dgm:prSet/>
      <dgm:spPr/>
      <dgm:t>
        <a:bodyPr/>
        <a:lstStyle/>
        <a:p>
          <a:endParaRPr lang="zh-CN" altLang="en-US"/>
        </a:p>
      </dgm:t>
    </dgm:pt>
    <dgm:pt modelId="{6D5FEFC8-5B5F-4B71-9A77-7F8D8A7EA89A}" type="sibTrans" cxnId="{FE8A715B-B358-48DA-BDD3-A94C0AB236BD}">
      <dgm:prSet/>
      <dgm:spPr/>
      <dgm:t>
        <a:bodyPr/>
        <a:lstStyle/>
        <a:p>
          <a:endParaRPr lang="zh-CN" altLang="en-US"/>
        </a:p>
      </dgm:t>
    </dgm:pt>
    <dgm:pt modelId="{340894B7-3B29-4EF9-A374-062515424956}">
      <dgm:prSet phldrT="[文本]"/>
      <dgm:spPr>
        <a:solidFill>
          <a:srgbClr val="92D050"/>
        </a:solidFill>
      </dgm:spPr>
      <dgm:t>
        <a:bodyPr/>
        <a:lstStyle/>
        <a:p>
          <a:r>
            <a:rPr lang="zh-CN" altLang="en-US">
              <a:solidFill>
                <a:schemeClr val="tx1"/>
              </a:solidFill>
            </a:rPr>
            <a:t>代理模型</a:t>
          </a:r>
        </a:p>
      </dgm:t>
    </dgm:pt>
    <dgm:pt modelId="{E85D8839-6F69-40E0-B92B-AB9E4FF4973D}" type="parTrans" cxnId="{30C1118F-6C09-4DF2-879A-9485E0E9A1A7}">
      <dgm:prSet/>
      <dgm:spPr/>
      <dgm:t>
        <a:bodyPr/>
        <a:lstStyle/>
        <a:p>
          <a:endParaRPr lang="zh-CN" altLang="en-US"/>
        </a:p>
      </dgm:t>
    </dgm:pt>
    <dgm:pt modelId="{3A18B5BC-AA5A-44BF-8421-23E591897A25}" type="sibTrans" cxnId="{30C1118F-6C09-4DF2-879A-9485E0E9A1A7}">
      <dgm:prSet/>
      <dgm:spPr/>
      <dgm:t>
        <a:bodyPr/>
        <a:lstStyle/>
        <a:p>
          <a:endParaRPr lang="zh-CN" altLang="en-US"/>
        </a:p>
      </dgm:t>
    </dgm:pt>
    <dgm:pt modelId="{A98E1628-65AF-47AD-8E60-D90FEE2A1510}">
      <dgm:prSet phldrT="[文本]"/>
      <dgm:spPr>
        <a:solidFill>
          <a:srgbClr val="F4C2C2"/>
        </a:solidFill>
      </dgm:spPr>
      <dgm:t>
        <a:bodyPr/>
        <a:lstStyle/>
        <a:p>
          <a:r>
            <a:rPr lang="zh-CN" altLang="en-US">
              <a:solidFill>
                <a:schemeClr val="tx1"/>
              </a:solidFill>
            </a:rPr>
            <a:t>在线优化</a:t>
          </a:r>
        </a:p>
      </dgm:t>
    </dgm:pt>
    <dgm:pt modelId="{B8BA3D37-B48B-4B01-8FFC-3F99A26D24F3}" type="parTrans" cxnId="{732247BE-321C-4623-8F9F-AC752234EECD}">
      <dgm:prSet/>
      <dgm:spPr/>
      <dgm:t>
        <a:bodyPr/>
        <a:lstStyle/>
        <a:p>
          <a:endParaRPr lang="zh-CN" altLang="en-US"/>
        </a:p>
      </dgm:t>
    </dgm:pt>
    <dgm:pt modelId="{65DC59BC-A379-4E51-91A5-5CB2153BA461}" type="sibTrans" cxnId="{732247BE-321C-4623-8F9F-AC752234EECD}">
      <dgm:prSet/>
      <dgm:spPr/>
      <dgm:t>
        <a:bodyPr/>
        <a:lstStyle/>
        <a:p>
          <a:endParaRPr lang="zh-CN" altLang="en-US"/>
        </a:p>
      </dgm:t>
    </dgm:pt>
    <dgm:pt modelId="{310584E9-687D-4039-B3F9-801B60AE85BC}" type="pres">
      <dgm:prSet presAssocID="{AC11ADB5-0CB8-4E38-9A40-7B5557DD7139}" presName="cycle" presStyleCnt="0">
        <dgm:presLayoutVars>
          <dgm:dir/>
          <dgm:resizeHandles val="exact"/>
        </dgm:presLayoutVars>
      </dgm:prSet>
      <dgm:spPr/>
    </dgm:pt>
    <dgm:pt modelId="{44E41B34-7C4D-48CD-B626-3718C000CAE3}" type="pres">
      <dgm:prSet presAssocID="{DE50E7AA-6653-4A63-A4F4-ED38B2D8DB66}" presName="node" presStyleLbl="node1" presStyleIdx="0" presStyleCnt="5">
        <dgm:presLayoutVars>
          <dgm:bulletEnabled val="1"/>
        </dgm:presLayoutVars>
      </dgm:prSet>
      <dgm:spPr/>
    </dgm:pt>
    <dgm:pt modelId="{41DD14C8-5AB6-4245-96D4-66F8232050AA}" type="pres">
      <dgm:prSet presAssocID="{2F906AAA-4C57-4A5C-BB92-C1B15D5515F9}" presName="sibTrans" presStyleLbl="sibTrans2D1" presStyleIdx="0" presStyleCnt="5"/>
      <dgm:spPr>
        <a:prstGeom prst="mathMinus">
          <a:avLst/>
        </a:prstGeom>
      </dgm:spPr>
    </dgm:pt>
    <dgm:pt modelId="{689D7B26-60AE-473E-9165-5D3B69F1215B}" type="pres">
      <dgm:prSet presAssocID="{2F906AAA-4C57-4A5C-BB92-C1B15D5515F9}" presName="connectorText" presStyleLbl="sibTrans2D1" presStyleIdx="0" presStyleCnt="5"/>
      <dgm:spPr/>
    </dgm:pt>
    <dgm:pt modelId="{2552ECF3-46D2-4B7D-AA2C-09ABA535781A}" type="pres">
      <dgm:prSet presAssocID="{EB2BABE9-76E2-4657-9E57-D4E25D49F26D}" presName="node" presStyleLbl="node1" presStyleIdx="1" presStyleCnt="5">
        <dgm:presLayoutVars>
          <dgm:bulletEnabled val="1"/>
        </dgm:presLayoutVars>
      </dgm:prSet>
      <dgm:spPr/>
    </dgm:pt>
    <dgm:pt modelId="{8FBCBDBF-8DA4-43D2-B85C-11BAAB8408DC}" type="pres">
      <dgm:prSet presAssocID="{B936D080-7E84-46F9-B8AC-A5226D9D6177}" presName="sibTrans" presStyleLbl="sibTrans2D1" presStyleIdx="1" presStyleCnt="5"/>
      <dgm:spPr>
        <a:prstGeom prst="mathMinus">
          <a:avLst/>
        </a:prstGeom>
      </dgm:spPr>
    </dgm:pt>
    <dgm:pt modelId="{12DB606D-8608-4A19-9CF7-8D2F4135E573}" type="pres">
      <dgm:prSet presAssocID="{B936D080-7E84-46F9-B8AC-A5226D9D6177}" presName="connectorText" presStyleLbl="sibTrans2D1" presStyleIdx="1" presStyleCnt="5"/>
      <dgm:spPr/>
    </dgm:pt>
    <dgm:pt modelId="{E4F9A994-8396-4BF9-B3AD-A0A91E7389F0}" type="pres">
      <dgm:prSet presAssocID="{A4A3FC40-A3E4-4867-9ECC-B9C956F74AA3}" presName="node" presStyleLbl="node1" presStyleIdx="2" presStyleCnt="5">
        <dgm:presLayoutVars>
          <dgm:bulletEnabled val="1"/>
        </dgm:presLayoutVars>
      </dgm:prSet>
      <dgm:spPr/>
    </dgm:pt>
    <dgm:pt modelId="{82BECDCA-C44C-4EFD-B612-1C1853780ECB}" type="pres">
      <dgm:prSet presAssocID="{6D5FEFC8-5B5F-4B71-9A77-7F8D8A7EA89A}" presName="sibTrans" presStyleLbl="sibTrans2D1" presStyleIdx="2" presStyleCnt="5"/>
      <dgm:spPr>
        <a:prstGeom prst="mathMinus">
          <a:avLst/>
        </a:prstGeom>
      </dgm:spPr>
    </dgm:pt>
    <dgm:pt modelId="{E7F4E733-5394-4B39-AFAB-FE6DF9B50769}" type="pres">
      <dgm:prSet presAssocID="{6D5FEFC8-5B5F-4B71-9A77-7F8D8A7EA89A}" presName="connectorText" presStyleLbl="sibTrans2D1" presStyleIdx="2" presStyleCnt="5"/>
      <dgm:spPr/>
    </dgm:pt>
    <dgm:pt modelId="{E290A646-E0EE-4F0A-AC27-5CB50FCE6B66}" type="pres">
      <dgm:prSet presAssocID="{340894B7-3B29-4EF9-A374-062515424956}" presName="node" presStyleLbl="node1" presStyleIdx="3" presStyleCnt="5">
        <dgm:presLayoutVars>
          <dgm:bulletEnabled val="1"/>
        </dgm:presLayoutVars>
      </dgm:prSet>
      <dgm:spPr/>
    </dgm:pt>
    <dgm:pt modelId="{9C2E9855-9FED-4F68-806C-399E7EB334DE}" type="pres">
      <dgm:prSet presAssocID="{3A18B5BC-AA5A-44BF-8421-23E591897A25}" presName="sibTrans" presStyleLbl="sibTrans2D1" presStyleIdx="3" presStyleCnt="5"/>
      <dgm:spPr>
        <a:prstGeom prst="mathMinus">
          <a:avLst/>
        </a:prstGeom>
      </dgm:spPr>
    </dgm:pt>
    <dgm:pt modelId="{C6152C38-272D-4CEB-91A8-98EA8FFE9B17}" type="pres">
      <dgm:prSet presAssocID="{3A18B5BC-AA5A-44BF-8421-23E591897A25}" presName="connectorText" presStyleLbl="sibTrans2D1" presStyleIdx="3" presStyleCnt="5"/>
      <dgm:spPr/>
    </dgm:pt>
    <dgm:pt modelId="{277859CD-0CC0-452F-A4E0-710C909D2DF3}" type="pres">
      <dgm:prSet presAssocID="{A98E1628-65AF-47AD-8E60-D90FEE2A1510}" presName="node" presStyleLbl="node1" presStyleIdx="4" presStyleCnt="5">
        <dgm:presLayoutVars>
          <dgm:bulletEnabled val="1"/>
        </dgm:presLayoutVars>
      </dgm:prSet>
      <dgm:spPr/>
    </dgm:pt>
    <dgm:pt modelId="{32B33292-052B-4A6B-A559-07AACE01782D}" type="pres">
      <dgm:prSet presAssocID="{65DC59BC-A379-4E51-91A5-5CB2153BA461}" presName="sibTrans" presStyleLbl="sibTrans2D1" presStyleIdx="4" presStyleCnt="5"/>
      <dgm:spPr>
        <a:prstGeom prst="mathMinus">
          <a:avLst/>
        </a:prstGeom>
      </dgm:spPr>
    </dgm:pt>
    <dgm:pt modelId="{39A63F5B-6950-4904-88DD-E057C7CBF3FD}" type="pres">
      <dgm:prSet presAssocID="{65DC59BC-A379-4E51-91A5-5CB2153BA461}" presName="connectorText" presStyleLbl="sibTrans2D1" presStyleIdx="4" presStyleCnt="5"/>
      <dgm:spPr/>
    </dgm:pt>
  </dgm:ptLst>
  <dgm:cxnLst>
    <dgm:cxn modelId="{C1CC3E00-59CF-4EB8-BE64-AC0DAF2CC3CD}" type="presOf" srcId="{3A18B5BC-AA5A-44BF-8421-23E591897A25}" destId="{9C2E9855-9FED-4F68-806C-399E7EB334DE}" srcOrd="0" destOrd="0" presId="urn:microsoft.com/office/officeart/2005/8/layout/cycle2"/>
    <dgm:cxn modelId="{DCDCDF02-03E6-416B-BB81-9242F3ED6312}" type="presOf" srcId="{AC11ADB5-0CB8-4E38-9A40-7B5557DD7139}" destId="{310584E9-687D-4039-B3F9-801B60AE85BC}" srcOrd="0" destOrd="0" presId="urn:microsoft.com/office/officeart/2005/8/layout/cycle2"/>
    <dgm:cxn modelId="{1BFA4B03-D155-4968-A8D4-FC45F4999F5F}" type="presOf" srcId="{6D5FEFC8-5B5F-4B71-9A77-7F8D8A7EA89A}" destId="{82BECDCA-C44C-4EFD-B612-1C1853780ECB}" srcOrd="0" destOrd="0" presId="urn:microsoft.com/office/officeart/2005/8/layout/cycle2"/>
    <dgm:cxn modelId="{EE1C710E-6B03-40CD-8136-5566D905C3CC}" srcId="{AC11ADB5-0CB8-4E38-9A40-7B5557DD7139}" destId="{DE50E7AA-6653-4A63-A4F4-ED38B2D8DB66}" srcOrd="0" destOrd="0" parTransId="{2F7EA51D-4200-42EE-A340-41B7DC2E2BED}" sibTransId="{2F906AAA-4C57-4A5C-BB92-C1B15D5515F9}"/>
    <dgm:cxn modelId="{CDDE9C10-6B72-4CD3-8199-6519B2AA6586}" type="presOf" srcId="{EB2BABE9-76E2-4657-9E57-D4E25D49F26D}" destId="{2552ECF3-46D2-4B7D-AA2C-09ABA535781A}" srcOrd="0" destOrd="0" presId="urn:microsoft.com/office/officeart/2005/8/layout/cycle2"/>
    <dgm:cxn modelId="{9E929612-C0A2-472F-8CFA-555FF1272A73}" type="presOf" srcId="{B936D080-7E84-46F9-B8AC-A5226D9D6177}" destId="{12DB606D-8608-4A19-9CF7-8D2F4135E573}" srcOrd="1" destOrd="0" presId="urn:microsoft.com/office/officeart/2005/8/layout/cycle2"/>
    <dgm:cxn modelId="{1FC05916-20DB-464E-A595-C05A01E49374}" type="presOf" srcId="{65DC59BC-A379-4E51-91A5-5CB2153BA461}" destId="{32B33292-052B-4A6B-A559-07AACE01782D}" srcOrd="0" destOrd="0" presId="urn:microsoft.com/office/officeart/2005/8/layout/cycle2"/>
    <dgm:cxn modelId="{0AB42C1A-9D62-43EC-9674-6DEA8172F15E}" type="presOf" srcId="{B936D080-7E84-46F9-B8AC-A5226D9D6177}" destId="{8FBCBDBF-8DA4-43D2-B85C-11BAAB8408DC}" srcOrd="0" destOrd="0" presId="urn:microsoft.com/office/officeart/2005/8/layout/cycle2"/>
    <dgm:cxn modelId="{CB6C7E34-7FC0-4767-8834-F2FBCA88F20E}" type="presOf" srcId="{A4A3FC40-A3E4-4867-9ECC-B9C956F74AA3}" destId="{E4F9A994-8396-4BF9-B3AD-A0A91E7389F0}" srcOrd="0" destOrd="0" presId="urn:microsoft.com/office/officeart/2005/8/layout/cycle2"/>
    <dgm:cxn modelId="{F0BEA638-769F-4961-8EB4-B5E28E33180B}" type="presOf" srcId="{340894B7-3B29-4EF9-A374-062515424956}" destId="{E290A646-E0EE-4F0A-AC27-5CB50FCE6B66}" srcOrd="0" destOrd="0" presId="urn:microsoft.com/office/officeart/2005/8/layout/cycle2"/>
    <dgm:cxn modelId="{093A635B-95A7-4C5B-AD0B-3D6355E3FB24}" type="presOf" srcId="{6D5FEFC8-5B5F-4B71-9A77-7F8D8A7EA89A}" destId="{E7F4E733-5394-4B39-AFAB-FE6DF9B50769}" srcOrd="1" destOrd="0" presId="urn:microsoft.com/office/officeart/2005/8/layout/cycle2"/>
    <dgm:cxn modelId="{FE8A715B-B358-48DA-BDD3-A94C0AB236BD}" srcId="{AC11ADB5-0CB8-4E38-9A40-7B5557DD7139}" destId="{A4A3FC40-A3E4-4867-9ECC-B9C956F74AA3}" srcOrd="2" destOrd="0" parTransId="{4055FDD7-7E80-4BE6-88AD-EA7523BB1898}" sibTransId="{6D5FEFC8-5B5F-4B71-9A77-7F8D8A7EA89A}"/>
    <dgm:cxn modelId="{14380E5E-8D54-41F1-A6CE-EAC5565C89FF}" type="presOf" srcId="{2F906AAA-4C57-4A5C-BB92-C1B15D5515F9}" destId="{41DD14C8-5AB6-4245-96D4-66F8232050AA}" srcOrd="0" destOrd="0" presId="urn:microsoft.com/office/officeart/2005/8/layout/cycle2"/>
    <dgm:cxn modelId="{91968541-B9A6-4C14-A0CA-CAF0C4BF21B4}" type="presOf" srcId="{2F906AAA-4C57-4A5C-BB92-C1B15D5515F9}" destId="{689D7B26-60AE-473E-9165-5D3B69F1215B}" srcOrd="1" destOrd="0" presId="urn:microsoft.com/office/officeart/2005/8/layout/cycle2"/>
    <dgm:cxn modelId="{D7292C4B-EE4C-4D86-A24D-AAD04AFE6CA0}" type="presOf" srcId="{A98E1628-65AF-47AD-8E60-D90FEE2A1510}" destId="{277859CD-0CC0-452F-A4E0-710C909D2DF3}" srcOrd="0" destOrd="0" presId="urn:microsoft.com/office/officeart/2005/8/layout/cycle2"/>
    <dgm:cxn modelId="{83320089-AA93-4CC2-BAF0-B1D6EBAC8C15}" type="presOf" srcId="{3A18B5BC-AA5A-44BF-8421-23E591897A25}" destId="{C6152C38-272D-4CEB-91A8-98EA8FFE9B17}" srcOrd="1" destOrd="0" presId="urn:microsoft.com/office/officeart/2005/8/layout/cycle2"/>
    <dgm:cxn modelId="{30C1118F-6C09-4DF2-879A-9485E0E9A1A7}" srcId="{AC11ADB5-0CB8-4E38-9A40-7B5557DD7139}" destId="{340894B7-3B29-4EF9-A374-062515424956}" srcOrd="3" destOrd="0" parTransId="{E85D8839-6F69-40E0-B92B-AB9E4FF4973D}" sibTransId="{3A18B5BC-AA5A-44BF-8421-23E591897A25}"/>
    <dgm:cxn modelId="{732247BE-321C-4623-8F9F-AC752234EECD}" srcId="{AC11ADB5-0CB8-4E38-9A40-7B5557DD7139}" destId="{A98E1628-65AF-47AD-8E60-D90FEE2A1510}" srcOrd="4" destOrd="0" parTransId="{B8BA3D37-B48B-4B01-8FFC-3F99A26D24F3}" sibTransId="{65DC59BC-A379-4E51-91A5-5CB2153BA461}"/>
    <dgm:cxn modelId="{2C6EA0C5-0C14-4390-B9D9-501AB112B991}" srcId="{AC11ADB5-0CB8-4E38-9A40-7B5557DD7139}" destId="{EB2BABE9-76E2-4657-9E57-D4E25D49F26D}" srcOrd="1" destOrd="0" parTransId="{1758A861-8801-42BF-8A35-63BFAFD40667}" sibTransId="{B936D080-7E84-46F9-B8AC-A5226D9D6177}"/>
    <dgm:cxn modelId="{B245AEEE-E925-4216-B49B-951238F42E32}" type="presOf" srcId="{DE50E7AA-6653-4A63-A4F4-ED38B2D8DB66}" destId="{44E41B34-7C4D-48CD-B626-3718C000CAE3}" srcOrd="0" destOrd="0" presId="urn:microsoft.com/office/officeart/2005/8/layout/cycle2"/>
    <dgm:cxn modelId="{F2EB83FB-5D68-453A-BE13-1EBA907B269E}" type="presOf" srcId="{65DC59BC-A379-4E51-91A5-5CB2153BA461}" destId="{39A63F5B-6950-4904-88DD-E057C7CBF3FD}" srcOrd="1" destOrd="0" presId="urn:microsoft.com/office/officeart/2005/8/layout/cycle2"/>
    <dgm:cxn modelId="{9A10A54E-7D5A-46B3-A31D-D1EDA3BE8581}" type="presParOf" srcId="{310584E9-687D-4039-B3F9-801B60AE85BC}" destId="{44E41B34-7C4D-48CD-B626-3718C000CAE3}" srcOrd="0" destOrd="0" presId="urn:microsoft.com/office/officeart/2005/8/layout/cycle2"/>
    <dgm:cxn modelId="{B36C9637-F95D-4A1C-B53B-3F19D8CD020E}" type="presParOf" srcId="{310584E9-687D-4039-B3F9-801B60AE85BC}" destId="{41DD14C8-5AB6-4245-96D4-66F8232050AA}" srcOrd="1" destOrd="0" presId="urn:microsoft.com/office/officeart/2005/8/layout/cycle2"/>
    <dgm:cxn modelId="{AEE8A874-192C-42E0-B9C9-8EF0ABA767D6}" type="presParOf" srcId="{41DD14C8-5AB6-4245-96D4-66F8232050AA}" destId="{689D7B26-60AE-473E-9165-5D3B69F1215B}" srcOrd="0" destOrd="0" presId="urn:microsoft.com/office/officeart/2005/8/layout/cycle2"/>
    <dgm:cxn modelId="{A7B3C194-7B9C-4827-B1FA-F1D345A1706F}" type="presParOf" srcId="{310584E9-687D-4039-B3F9-801B60AE85BC}" destId="{2552ECF3-46D2-4B7D-AA2C-09ABA535781A}" srcOrd="2" destOrd="0" presId="urn:microsoft.com/office/officeart/2005/8/layout/cycle2"/>
    <dgm:cxn modelId="{DBCC4A09-7B5A-45CC-BB49-33501A76A9FA}" type="presParOf" srcId="{310584E9-687D-4039-B3F9-801B60AE85BC}" destId="{8FBCBDBF-8DA4-43D2-B85C-11BAAB8408DC}" srcOrd="3" destOrd="0" presId="urn:microsoft.com/office/officeart/2005/8/layout/cycle2"/>
    <dgm:cxn modelId="{27B060BF-6D2E-41A2-AC71-18BE9D8D61DA}" type="presParOf" srcId="{8FBCBDBF-8DA4-43D2-B85C-11BAAB8408DC}" destId="{12DB606D-8608-4A19-9CF7-8D2F4135E573}" srcOrd="0" destOrd="0" presId="urn:microsoft.com/office/officeart/2005/8/layout/cycle2"/>
    <dgm:cxn modelId="{473389AE-6EEC-40F3-AA96-2A9B77C2B334}" type="presParOf" srcId="{310584E9-687D-4039-B3F9-801B60AE85BC}" destId="{E4F9A994-8396-4BF9-B3AD-A0A91E7389F0}" srcOrd="4" destOrd="0" presId="urn:microsoft.com/office/officeart/2005/8/layout/cycle2"/>
    <dgm:cxn modelId="{24C5E3AB-5E21-4CE0-B18A-95A5D25BD771}" type="presParOf" srcId="{310584E9-687D-4039-B3F9-801B60AE85BC}" destId="{82BECDCA-C44C-4EFD-B612-1C1853780ECB}" srcOrd="5" destOrd="0" presId="urn:microsoft.com/office/officeart/2005/8/layout/cycle2"/>
    <dgm:cxn modelId="{960C36BE-19A9-4965-B58C-01D4567B3A80}" type="presParOf" srcId="{82BECDCA-C44C-4EFD-B612-1C1853780ECB}" destId="{E7F4E733-5394-4B39-AFAB-FE6DF9B50769}" srcOrd="0" destOrd="0" presId="urn:microsoft.com/office/officeart/2005/8/layout/cycle2"/>
    <dgm:cxn modelId="{B00BE850-6B68-4FA8-A0A2-69A0AC410104}" type="presParOf" srcId="{310584E9-687D-4039-B3F9-801B60AE85BC}" destId="{E290A646-E0EE-4F0A-AC27-5CB50FCE6B66}" srcOrd="6" destOrd="0" presId="urn:microsoft.com/office/officeart/2005/8/layout/cycle2"/>
    <dgm:cxn modelId="{9F9F7FF3-2100-45A2-883C-0F07AD4066CD}" type="presParOf" srcId="{310584E9-687D-4039-B3F9-801B60AE85BC}" destId="{9C2E9855-9FED-4F68-806C-399E7EB334DE}" srcOrd="7" destOrd="0" presId="urn:microsoft.com/office/officeart/2005/8/layout/cycle2"/>
    <dgm:cxn modelId="{806009A5-C4EF-4464-A008-0004FF9DE45B}" type="presParOf" srcId="{9C2E9855-9FED-4F68-806C-399E7EB334DE}" destId="{C6152C38-272D-4CEB-91A8-98EA8FFE9B17}" srcOrd="0" destOrd="0" presId="urn:microsoft.com/office/officeart/2005/8/layout/cycle2"/>
    <dgm:cxn modelId="{8F528948-237D-4B3B-A67B-39DFDF0CFEA4}" type="presParOf" srcId="{310584E9-687D-4039-B3F9-801B60AE85BC}" destId="{277859CD-0CC0-452F-A4E0-710C909D2DF3}" srcOrd="8" destOrd="0" presId="urn:microsoft.com/office/officeart/2005/8/layout/cycle2"/>
    <dgm:cxn modelId="{0721AB62-8D1E-4817-BEE6-080C5F2A8B55}" type="presParOf" srcId="{310584E9-687D-4039-B3F9-801B60AE85BC}" destId="{32B33292-052B-4A6B-A559-07AACE01782D}" srcOrd="9" destOrd="0" presId="urn:microsoft.com/office/officeart/2005/8/layout/cycle2"/>
    <dgm:cxn modelId="{53463986-2DD0-4239-A3DF-8B1FACC40E95}" type="presParOf" srcId="{32B33292-052B-4A6B-A559-07AACE01782D}" destId="{39A63F5B-6950-4904-88DD-E057C7CBF3FD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83B7BE-6BB0-4E38-BD8B-AB7473AEEB5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303BE08E-C043-4AF5-B007-B80D88348023}">
      <dgm:prSet phldrT="[文本]"/>
      <dgm:spPr/>
      <dgm:t>
        <a:bodyPr/>
        <a:lstStyle/>
        <a:p>
          <a:pPr algn="ctr"/>
          <a:r>
            <a:rPr lang="en-US" altLang="zh-CN" dirty="0">
              <a:solidFill>
                <a:schemeClr val="bg1"/>
              </a:solidFill>
            </a:rPr>
            <a:t>AI</a:t>
          </a:r>
          <a:r>
            <a:rPr lang="zh-CN" altLang="en-US" dirty="0">
              <a:solidFill>
                <a:schemeClr val="bg1"/>
              </a:solidFill>
            </a:rPr>
            <a:t>在加速器领域的发展</a:t>
          </a:r>
        </a:p>
      </dgm:t>
    </dgm:pt>
    <dgm:pt modelId="{B7DE7AE8-10D9-4F56-B87F-C2328F677311}" type="parTrans" cxnId="{A3123555-7E99-41D4-B27C-C171E799FB12}">
      <dgm:prSet/>
      <dgm:spPr/>
      <dgm:t>
        <a:bodyPr/>
        <a:lstStyle/>
        <a:p>
          <a:pPr algn="ctr"/>
          <a:endParaRPr lang="zh-CN" altLang="en-US"/>
        </a:p>
      </dgm:t>
    </dgm:pt>
    <dgm:pt modelId="{6F6F3C48-1146-484E-98A0-42D1238BCDB7}" type="sibTrans" cxnId="{A3123555-7E99-41D4-B27C-C171E799FB12}">
      <dgm:prSet/>
      <dgm:spPr/>
      <dgm:t>
        <a:bodyPr/>
        <a:lstStyle/>
        <a:p>
          <a:pPr algn="ctr"/>
          <a:endParaRPr lang="zh-CN" altLang="en-US"/>
        </a:p>
      </dgm:t>
    </dgm:pt>
    <dgm:pt modelId="{CD9CEE2F-72CD-4C2E-A2E4-8F762DF54E77}">
      <dgm:prSet/>
      <dgm:spPr/>
      <dgm:t>
        <a:bodyPr/>
        <a:lstStyle/>
        <a:p>
          <a:pPr algn="ctr"/>
          <a:r>
            <a:rPr lang="en-US" altLang="zh-CN" dirty="0">
              <a:solidFill>
                <a:srgbClr val="FF0000"/>
              </a:solidFill>
              <a:latin typeface="+mn-ea"/>
              <a:ea typeface="+mn-ea"/>
            </a:rPr>
            <a:t>AI</a:t>
          </a:r>
          <a:r>
            <a:rPr lang="zh-CN" altLang="en-US" dirty="0">
              <a:solidFill>
                <a:srgbClr val="FF0000"/>
              </a:solidFill>
              <a:latin typeface="+mn-ea"/>
              <a:ea typeface="+mn-ea"/>
            </a:rPr>
            <a:t>在加速器调束优化中的应用</a:t>
          </a:r>
          <a:endParaRPr lang="en-US" altLang="zh-CN" dirty="0">
            <a:solidFill>
              <a:srgbClr val="FF0000"/>
            </a:solidFill>
            <a:latin typeface="+mn-ea"/>
            <a:ea typeface="+mn-ea"/>
          </a:endParaRPr>
        </a:p>
      </dgm:t>
    </dgm:pt>
    <dgm:pt modelId="{8EA5569D-5FB5-4981-A0B6-09A55F8E8C76}" type="parTrans" cxnId="{A013A349-B467-4696-ACAE-70CFA39952BD}">
      <dgm:prSet/>
      <dgm:spPr/>
      <dgm:t>
        <a:bodyPr/>
        <a:lstStyle/>
        <a:p>
          <a:pPr algn="ctr"/>
          <a:endParaRPr lang="zh-CN" altLang="en-US"/>
        </a:p>
      </dgm:t>
    </dgm:pt>
    <dgm:pt modelId="{B55996FB-9E50-4271-B908-02C483F1A1F7}" type="sibTrans" cxnId="{A013A349-B467-4696-ACAE-70CFA39952BD}">
      <dgm:prSet/>
      <dgm:spPr/>
      <dgm:t>
        <a:bodyPr/>
        <a:lstStyle/>
        <a:p>
          <a:pPr algn="ctr"/>
          <a:endParaRPr lang="zh-CN" altLang="en-US"/>
        </a:p>
      </dgm:t>
    </dgm:pt>
    <dgm:pt modelId="{6D556EB2-F95D-4864-BB7F-743D0FC8C5E3}">
      <dgm:prSet/>
      <dgm:spPr/>
      <dgm:t>
        <a:bodyPr/>
        <a:lstStyle/>
        <a:p>
          <a:pPr algn="ctr"/>
          <a:r>
            <a:rPr lang="zh-CN" altLang="en-US" dirty="0">
              <a:latin typeface="+mn-ea"/>
              <a:ea typeface="+mn-ea"/>
            </a:rPr>
            <a:t>总结</a:t>
          </a:r>
          <a:endParaRPr lang="en-US" altLang="zh-CN" dirty="0">
            <a:latin typeface="+mn-ea"/>
            <a:ea typeface="+mn-ea"/>
          </a:endParaRPr>
        </a:p>
      </dgm:t>
    </dgm:pt>
    <dgm:pt modelId="{4313EC05-9AEB-458A-A693-327EB6F1FB0F}" type="parTrans" cxnId="{24C39E38-101B-4D3C-ABC5-2CF8D203541C}">
      <dgm:prSet/>
      <dgm:spPr/>
      <dgm:t>
        <a:bodyPr/>
        <a:lstStyle/>
        <a:p>
          <a:pPr algn="ctr"/>
          <a:endParaRPr lang="zh-CN" altLang="en-US"/>
        </a:p>
      </dgm:t>
    </dgm:pt>
    <dgm:pt modelId="{D48DABCB-5E56-4979-9F53-7AC5BCB1F38F}" type="sibTrans" cxnId="{24C39E38-101B-4D3C-ABC5-2CF8D203541C}">
      <dgm:prSet/>
      <dgm:spPr/>
      <dgm:t>
        <a:bodyPr/>
        <a:lstStyle/>
        <a:p>
          <a:pPr algn="ctr"/>
          <a:endParaRPr lang="zh-CN" altLang="en-US"/>
        </a:p>
      </dgm:t>
    </dgm:pt>
    <dgm:pt modelId="{41758B19-447D-4B97-9FC4-44A45E740BF2}" type="pres">
      <dgm:prSet presAssocID="{6F83B7BE-6BB0-4E38-BD8B-AB7473AEEB54}" presName="linear" presStyleCnt="0">
        <dgm:presLayoutVars>
          <dgm:dir/>
          <dgm:animLvl val="lvl"/>
          <dgm:resizeHandles val="exact"/>
        </dgm:presLayoutVars>
      </dgm:prSet>
      <dgm:spPr/>
    </dgm:pt>
    <dgm:pt modelId="{ED2B6F24-5DA2-4170-B3EE-53960383BDA9}" type="pres">
      <dgm:prSet presAssocID="{303BE08E-C043-4AF5-B007-B80D88348023}" presName="parentLin" presStyleCnt="0"/>
      <dgm:spPr/>
    </dgm:pt>
    <dgm:pt modelId="{64C9DD90-51F1-4318-BF66-A69DF338068F}" type="pres">
      <dgm:prSet presAssocID="{303BE08E-C043-4AF5-B007-B80D88348023}" presName="parentLeftMargin" presStyleLbl="node1" presStyleIdx="0" presStyleCnt="3"/>
      <dgm:spPr/>
    </dgm:pt>
    <dgm:pt modelId="{FBF412D0-28D9-40A1-A294-4ACEA5389D9C}" type="pres">
      <dgm:prSet presAssocID="{303BE08E-C043-4AF5-B007-B80D8834802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58A5E8A-512F-4B58-9C29-78D1C5010FB8}" type="pres">
      <dgm:prSet presAssocID="{303BE08E-C043-4AF5-B007-B80D88348023}" presName="negativeSpace" presStyleCnt="0"/>
      <dgm:spPr/>
    </dgm:pt>
    <dgm:pt modelId="{862D3916-70A8-4C23-A72C-5F315F7A8E97}" type="pres">
      <dgm:prSet presAssocID="{303BE08E-C043-4AF5-B007-B80D88348023}" presName="childText" presStyleLbl="conFgAcc1" presStyleIdx="0" presStyleCnt="3">
        <dgm:presLayoutVars>
          <dgm:bulletEnabled val="1"/>
        </dgm:presLayoutVars>
      </dgm:prSet>
      <dgm:spPr/>
    </dgm:pt>
    <dgm:pt modelId="{38F59786-393D-495D-8767-D3F997BF9B81}" type="pres">
      <dgm:prSet presAssocID="{6F6F3C48-1146-484E-98A0-42D1238BCDB7}" presName="spaceBetweenRectangles" presStyleCnt="0"/>
      <dgm:spPr/>
    </dgm:pt>
    <dgm:pt modelId="{D676ED2F-4644-4E6E-8355-06A2D275EEC2}" type="pres">
      <dgm:prSet presAssocID="{CD9CEE2F-72CD-4C2E-A2E4-8F762DF54E77}" presName="parentLin" presStyleCnt="0"/>
      <dgm:spPr/>
    </dgm:pt>
    <dgm:pt modelId="{155FDE64-6703-48FE-8FFD-E8150BD1A86D}" type="pres">
      <dgm:prSet presAssocID="{CD9CEE2F-72CD-4C2E-A2E4-8F762DF54E77}" presName="parentLeftMargin" presStyleLbl="node1" presStyleIdx="0" presStyleCnt="3"/>
      <dgm:spPr/>
    </dgm:pt>
    <dgm:pt modelId="{8193B980-FCD8-465D-9EA6-91AC74C7BB64}" type="pres">
      <dgm:prSet presAssocID="{CD9CEE2F-72CD-4C2E-A2E4-8F762DF54E7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9C1D396-13B7-490D-A37E-C8038045C52F}" type="pres">
      <dgm:prSet presAssocID="{CD9CEE2F-72CD-4C2E-A2E4-8F762DF54E77}" presName="negativeSpace" presStyleCnt="0"/>
      <dgm:spPr/>
    </dgm:pt>
    <dgm:pt modelId="{98B08B03-A2AF-4AC5-A848-E5319E83FD99}" type="pres">
      <dgm:prSet presAssocID="{CD9CEE2F-72CD-4C2E-A2E4-8F762DF54E77}" presName="childText" presStyleLbl="conFgAcc1" presStyleIdx="1" presStyleCnt="3">
        <dgm:presLayoutVars>
          <dgm:bulletEnabled val="1"/>
        </dgm:presLayoutVars>
      </dgm:prSet>
      <dgm:spPr/>
    </dgm:pt>
    <dgm:pt modelId="{67C082D4-1C93-41C0-B934-B3917F88053D}" type="pres">
      <dgm:prSet presAssocID="{B55996FB-9E50-4271-B908-02C483F1A1F7}" presName="spaceBetweenRectangles" presStyleCnt="0"/>
      <dgm:spPr/>
    </dgm:pt>
    <dgm:pt modelId="{9C494395-BAA2-465F-BCAD-512D9751B1B6}" type="pres">
      <dgm:prSet presAssocID="{6D556EB2-F95D-4864-BB7F-743D0FC8C5E3}" presName="parentLin" presStyleCnt="0"/>
      <dgm:spPr/>
    </dgm:pt>
    <dgm:pt modelId="{DD83AFFE-1600-407B-9167-87F442657982}" type="pres">
      <dgm:prSet presAssocID="{6D556EB2-F95D-4864-BB7F-743D0FC8C5E3}" presName="parentLeftMargin" presStyleLbl="node1" presStyleIdx="1" presStyleCnt="3"/>
      <dgm:spPr/>
    </dgm:pt>
    <dgm:pt modelId="{1E160836-C9A9-4B35-962B-8A9884C02BAD}" type="pres">
      <dgm:prSet presAssocID="{6D556EB2-F95D-4864-BB7F-743D0FC8C5E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4CE4AE4-7B36-4AA5-8541-AD490E046384}" type="pres">
      <dgm:prSet presAssocID="{6D556EB2-F95D-4864-BB7F-743D0FC8C5E3}" presName="negativeSpace" presStyleCnt="0"/>
      <dgm:spPr/>
    </dgm:pt>
    <dgm:pt modelId="{90085961-06C8-4CA1-8F41-848CD7B48BBA}" type="pres">
      <dgm:prSet presAssocID="{6D556EB2-F95D-4864-BB7F-743D0FC8C5E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E68212D-7242-4069-9782-5A2B2FCB14B3}" type="presOf" srcId="{6D556EB2-F95D-4864-BB7F-743D0FC8C5E3}" destId="{1E160836-C9A9-4B35-962B-8A9884C02BAD}" srcOrd="1" destOrd="0" presId="urn:microsoft.com/office/officeart/2005/8/layout/list1"/>
    <dgm:cxn modelId="{24C39E38-101B-4D3C-ABC5-2CF8D203541C}" srcId="{6F83B7BE-6BB0-4E38-BD8B-AB7473AEEB54}" destId="{6D556EB2-F95D-4864-BB7F-743D0FC8C5E3}" srcOrd="2" destOrd="0" parTransId="{4313EC05-9AEB-458A-A693-327EB6F1FB0F}" sibTransId="{D48DABCB-5E56-4979-9F53-7AC5BCB1F38F}"/>
    <dgm:cxn modelId="{A013A349-B467-4696-ACAE-70CFA39952BD}" srcId="{6F83B7BE-6BB0-4E38-BD8B-AB7473AEEB54}" destId="{CD9CEE2F-72CD-4C2E-A2E4-8F762DF54E77}" srcOrd="1" destOrd="0" parTransId="{8EA5569D-5FB5-4981-A0B6-09A55F8E8C76}" sibTransId="{B55996FB-9E50-4271-B908-02C483F1A1F7}"/>
    <dgm:cxn modelId="{84DE784B-C60B-4B3B-A5D8-7EBB42F791C9}" type="presOf" srcId="{303BE08E-C043-4AF5-B007-B80D88348023}" destId="{FBF412D0-28D9-40A1-A294-4ACEA5389D9C}" srcOrd="1" destOrd="0" presId="urn:microsoft.com/office/officeart/2005/8/layout/list1"/>
    <dgm:cxn modelId="{A3123555-7E99-41D4-B27C-C171E799FB12}" srcId="{6F83B7BE-6BB0-4E38-BD8B-AB7473AEEB54}" destId="{303BE08E-C043-4AF5-B007-B80D88348023}" srcOrd="0" destOrd="0" parTransId="{B7DE7AE8-10D9-4F56-B87F-C2328F677311}" sibTransId="{6F6F3C48-1146-484E-98A0-42D1238BCDB7}"/>
    <dgm:cxn modelId="{63BEA297-FFFE-4B72-B65B-8CCE0A1D343F}" type="presOf" srcId="{6D556EB2-F95D-4864-BB7F-743D0FC8C5E3}" destId="{DD83AFFE-1600-407B-9167-87F442657982}" srcOrd="0" destOrd="0" presId="urn:microsoft.com/office/officeart/2005/8/layout/list1"/>
    <dgm:cxn modelId="{913B9DB7-F99B-400D-9D21-D30BCF84041D}" type="presOf" srcId="{CD9CEE2F-72CD-4C2E-A2E4-8F762DF54E77}" destId="{8193B980-FCD8-465D-9EA6-91AC74C7BB64}" srcOrd="1" destOrd="0" presId="urn:microsoft.com/office/officeart/2005/8/layout/list1"/>
    <dgm:cxn modelId="{ED527BC8-836C-48EE-8EE0-E0842E42C6F9}" type="presOf" srcId="{CD9CEE2F-72CD-4C2E-A2E4-8F762DF54E77}" destId="{155FDE64-6703-48FE-8FFD-E8150BD1A86D}" srcOrd="0" destOrd="0" presId="urn:microsoft.com/office/officeart/2005/8/layout/list1"/>
    <dgm:cxn modelId="{200B94D8-7048-4D39-ACAE-54421D37119E}" type="presOf" srcId="{303BE08E-C043-4AF5-B007-B80D88348023}" destId="{64C9DD90-51F1-4318-BF66-A69DF338068F}" srcOrd="0" destOrd="0" presId="urn:microsoft.com/office/officeart/2005/8/layout/list1"/>
    <dgm:cxn modelId="{A05BA9F8-648F-4DE9-8AC9-543A2D4F502C}" type="presOf" srcId="{6F83B7BE-6BB0-4E38-BD8B-AB7473AEEB54}" destId="{41758B19-447D-4B97-9FC4-44A45E740BF2}" srcOrd="0" destOrd="0" presId="urn:microsoft.com/office/officeart/2005/8/layout/list1"/>
    <dgm:cxn modelId="{548A9AD2-3F27-4B0A-B6C3-0384C518CA1F}" type="presParOf" srcId="{41758B19-447D-4B97-9FC4-44A45E740BF2}" destId="{ED2B6F24-5DA2-4170-B3EE-53960383BDA9}" srcOrd="0" destOrd="0" presId="urn:microsoft.com/office/officeart/2005/8/layout/list1"/>
    <dgm:cxn modelId="{ED6B61CB-194F-414B-9851-B4EFA3238B8A}" type="presParOf" srcId="{ED2B6F24-5DA2-4170-B3EE-53960383BDA9}" destId="{64C9DD90-51F1-4318-BF66-A69DF338068F}" srcOrd="0" destOrd="0" presId="urn:microsoft.com/office/officeart/2005/8/layout/list1"/>
    <dgm:cxn modelId="{72FA96B3-19B2-42B5-9240-46A19236235F}" type="presParOf" srcId="{ED2B6F24-5DA2-4170-B3EE-53960383BDA9}" destId="{FBF412D0-28D9-40A1-A294-4ACEA5389D9C}" srcOrd="1" destOrd="0" presId="urn:microsoft.com/office/officeart/2005/8/layout/list1"/>
    <dgm:cxn modelId="{A82A7775-3DCE-41AB-B143-800F8AE6F73B}" type="presParOf" srcId="{41758B19-447D-4B97-9FC4-44A45E740BF2}" destId="{D58A5E8A-512F-4B58-9C29-78D1C5010FB8}" srcOrd="1" destOrd="0" presId="urn:microsoft.com/office/officeart/2005/8/layout/list1"/>
    <dgm:cxn modelId="{2DA0E96C-58D5-4A61-9BBE-3FE4C034C1C6}" type="presParOf" srcId="{41758B19-447D-4B97-9FC4-44A45E740BF2}" destId="{862D3916-70A8-4C23-A72C-5F315F7A8E97}" srcOrd="2" destOrd="0" presId="urn:microsoft.com/office/officeart/2005/8/layout/list1"/>
    <dgm:cxn modelId="{6FC82047-B46D-4D63-A6F1-69690686A9CC}" type="presParOf" srcId="{41758B19-447D-4B97-9FC4-44A45E740BF2}" destId="{38F59786-393D-495D-8767-D3F997BF9B81}" srcOrd="3" destOrd="0" presId="urn:microsoft.com/office/officeart/2005/8/layout/list1"/>
    <dgm:cxn modelId="{11CED771-B052-48CB-BD81-A311AFDAC4D6}" type="presParOf" srcId="{41758B19-447D-4B97-9FC4-44A45E740BF2}" destId="{D676ED2F-4644-4E6E-8355-06A2D275EEC2}" srcOrd="4" destOrd="0" presId="urn:microsoft.com/office/officeart/2005/8/layout/list1"/>
    <dgm:cxn modelId="{762FFEE6-D818-4FF2-AE4C-DC6A862C93A5}" type="presParOf" srcId="{D676ED2F-4644-4E6E-8355-06A2D275EEC2}" destId="{155FDE64-6703-48FE-8FFD-E8150BD1A86D}" srcOrd="0" destOrd="0" presId="urn:microsoft.com/office/officeart/2005/8/layout/list1"/>
    <dgm:cxn modelId="{A53CC5CF-EAE9-466B-B109-9A9C1BC15C23}" type="presParOf" srcId="{D676ED2F-4644-4E6E-8355-06A2D275EEC2}" destId="{8193B980-FCD8-465D-9EA6-91AC74C7BB64}" srcOrd="1" destOrd="0" presId="urn:microsoft.com/office/officeart/2005/8/layout/list1"/>
    <dgm:cxn modelId="{F8501CF6-4ED4-4C83-9677-131D3184D369}" type="presParOf" srcId="{41758B19-447D-4B97-9FC4-44A45E740BF2}" destId="{A9C1D396-13B7-490D-A37E-C8038045C52F}" srcOrd="5" destOrd="0" presId="urn:microsoft.com/office/officeart/2005/8/layout/list1"/>
    <dgm:cxn modelId="{3832AA77-CFFF-400A-B31C-C7DB9BDC708B}" type="presParOf" srcId="{41758B19-447D-4B97-9FC4-44A45E740BF2}" destId="{98B08B03-A2AF-4AC5-A848-E5319E83FD99}" srcOrd="6" destOrd="0" presId="urn:microsoft.com/office/officeart/2005/8/layout/list1"/>
    <dgm:cxn modelId="{E7CA4534-0142-408F-BA55-12E654077D2F}" type="presParOf" srcId="{41758B19-447D-4B97-9FC4-44A45E740BF2}" destId="{67C082D4-1C93-41C0-B934-B3917F88053D}" srcOrd="7" destOrd="0" presId="urn:microsoft.com/office/officeart/2005/8/layout/list1"/>
    <dgm:cxn modelId="{FAFA4248-ADCD-4038-A071-B2C4E896C615}" type="presParOf" srcId="{41758B19-447D-4B97-9FC4-44A45E740BF2}" destId="{9C494395-BAA2-465F-BCAD-512D9751B1B6}" srcOrd="8" destOrd="0" presId="urn:microsoft.com/office/officeart/2005/8/layout/list1"/>
    <dgm:cxn modelId="{86C6DEE7-79BE-4B30-BEDE-09FB2B891CD8}" type="presParOf" srcId="{9C494395-BAA2-465F-BCAD-512D9751B1B6}" destId="{DD83AFFE-1600-407B-9167-87F442657982}" srcOrd="0" destOrd="0" presId="urn:microsoft.com/office/officeart/2005/8/layout/list1"/>
    <dgm:cxn modelId="{B281898F-8FE6-461B-9512-9D836F29AEBF}" type="presParOf" srcId="{9C494395-BAA2-465F-BCAD-512D9751B1B6}" destId="{1E160836-C9A9-4B35-962B-8A9884C02BAD}" srcOrd="1" destOrd="0" presId="urn:microsoft.com/office/officeart/2005/8/layout/list1"/>
    <dgm:cxn modelId="{03A6D460-1604-4A0A-B642-7FFB01C8A297}" type="presParOf" srcId="{41758B19-447D-4B97-9FC4-44A45E740BF2}" destId="{44CE4AE4-7B36-4AA5-8541-AD490E046384}" srcOrd="9" destOrd="0" presId="urn:microsoft.com/office/officeart/2005/8/layout/list1"/>
    <dgm:cxn modelId="{15DD98DE-B230-4F2B-A4D4-906F61917F5C}" type="presParOf" srcId="{41758B19-447D-4B97-9FC4-44A45E740BF2}" destId="{90085961-06C8-4CA1-8F41-848CD7B48BB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B63962-DAA4-4269-B7F3-FE4D2726354E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zh-CN" altLang="en-US"/>
        </a:p>
      </dgm:t>
    </dgm:pt>
    <dgm:pt modelId="{2713AF66-255D-4BB3-A59F-B8998F90F568}">
      <dgm:prSet/>
      <dgm:spPr>
        <a:xfrm>
          <a:off x="525183" y="20768"/>
          <a:ext cx="996871" cy="996871"/>
        </a:xfr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 dirty="0">
              <a:solidFill>
                <a:srgbClr val="C00000"/>
              </a:solidFill>
              <a:latin typeface="+mn-lt"/>
              <a:ea typeface="等线"/>
              <a:cs typeface="+mn-cs"/>
            </a:rPr>
            <a:t>数据</a:t>
          </a:r>
          <a:endParaRPr lang="zh-CN" altLang="en-US" dirty="0">
            <a:solidFill>
              <a:srgbClr val="C00000"/>
            </a:solidFill>
            <a:latin typeface="+mn-lt"/>
            <a:ea typeface="等线"/>
            <a:cs typeface="+mn-cs"/>
          </a:endParaRPr>
        </a:p>
      </dgm:t>
    </dgm:pt>
    <dgm:pt modelId="{54930F0F-1BDC-48A1-97DA-65A652C0297C}" type="par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0B6EE4E8-1A7C-4390-9527-D448035676A6}" type="sib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8627BA6A-3839-43F2-A05E-9C2894124857}">
      <dgm:prSet/>
      <dgm:spPr>
        <a:xfrm>
          <a:off x="884887" y="643812"/>
          <a:ext cx="996871" cy="996871"/>
        </a:xfrm>
        <a:solidFill>
          <a:srgbClr val="FFC000">
            <a:alpha val="50000"/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算法</a:t>
          </a:r>
          <a:endParaRPr lang="zh-CN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9D01D35F-899B-44DB-BFCF-C03D034E5B27}" type="par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80DC316F-CD8D-4AD4-8F5A-A8555BC15839}" type="sib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55639C61-342A-48AA-A143-C640672570A8}">
      <dgm:prSet/>
      <dgm:spPr>
        <a:xfrm>
          <a:off x="165479" y="643812"/>
          <a:ext cx="996871" cy="996871"/>
        </a:xfrm>
        <a:solidFill>
          <a:srgbClr val="FFC000">
            <a:alpha val="50000"/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算力</a:t>
          </a:r>
          <a:endParaRPr lang="zh-CN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gm:t>
    </dgm:pt>
    <dgm:pt modelId="{3EBDDCD5-5894-410F-BC7C-13359C554908}" type="par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D37839F3-95C8-4779-84D4-1B37D6EBACCD}" type="sib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1D927F92-2F9E-4B73-8C5E-1962A0B453F3}" type="pres">
      <dgm:prSet presAssocID="{7BB63962-DAA4-4269-B7F3-FE4D2726354E}" presName="compositeShape" presStyleCnt="0">
        <dgm:presLayoutVars>
          <dgm:chMax val="7"/>
          <dgm:dir/>
          <dgm:resizeHandles val="exact"/>
        </dgm:presLayoutVars>
      </dgm:prSet>
      <dgm:spPr/>
    </dgm:pt>
    <dgm:pt modelId="{D3F7EA57-7CE8-471E-B630-8BA044AEA972}" type="pres">
      <dgm:prSet presAssocID="{2713AF66-255D-4BB3-A59F-B8998F90F568}" presName="circ1" presStyleLbl="vennNode1" presStyleIdx="0" presStyleCnt="3"/>
      <dgm:spPr>
        <a:prstGeom prst="ellipse">
          <a:avLst/>
        </a:prstGeom>
      </dgm:spPr>
    </dgm:pt>
    <dgm:pt modelId="{67DB6B71-B1A6-4097-8A9C-E0F2021D5862}" type="pres">
      <dgm:prSet presAssocID="{2713AF66-255D-4BB3-A59F-B8998F90F5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B21448B-CC9E-4A39-9EB8-46923C3DC2A0}" type="pres">
      <dgm:prSet presAssocID="{8627BA6A-3839-43F2-A05E-9C2894124857}" presName="circ2" presStyleLbl="vennNode1" presStyleIdx="1" presStyleCnt="3"/>
      <dgm:spPr>
        <a:prstGeom prst="ellipse">
          <a:avLst/>
        </a:prstGeom>
      </dgm:spPr>
    </dgm:pt>
    <dgm:pt modelId="{232EB1CD-CA4D-4D7F-8956-429AECEE78C3}" type="pres">
      <dgm:prSet presAssocID="{8627BA6A-3839-43F2-A05E-9C28941248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E140F15-DA25-4840-80C7-29209E3CE5F9}" type="pres">
      <dgm:prSet presAssocID="{55639C61-342A-48AA-A143-C640672570A8}" presName="circ3" presStyleLbl="vennNode1" presStyleIdx="2" presStyleCnt="3"/>
      <dgm:spPr>
        <a:prstGeom prst="ellipse">
          <a:avLst/>
        </a:prstGeom>
      </dgm:spPr>
    </dgm:pt>
    <dgm:pt modelId="{7F6A63E0-96BD-426C-82A3-ADFE88109548}" type="pres">
      <dgm:prSet presAssocID="{55639C61-342A-48AA-A143-C640672570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12DEE04-15AF-4B0B-96F7-FEC148B9566B}" type="presOf" srcId="{8627BA6A-3839-43F2-A05E-9C2894124857}" destId="{232EB1CD-CA4D-4D7F-8956-429AECEE78C3}" srcOrd="1" destOrd="0" presId="urn:microsoft.com/office/officeart/2005/8/layout/venn1"/>
    <dgm:cxn modelId="{1FAABC05-CA74-4F86-A118-27DC9C1274A3}" type="presOf" srcId="{8627BA6A-3839-43F2-A05E-9C2894124857}" destId="{BB21448B-CC9E-4A39-9EB8-46923C3DC2A0}" srcOrd="0" destOrd="0" presId="urn:microsoft.com/office/officeart/2005/8/layout/venn1"/>
    <dgm:cxn modelId="{49F49B18-98F2-4DA7-BA9A-08659D1B8E20}" srcId="{7BB63962-DAA4-4269-B7F3-FE4D2726354E}" destId="{55639C61-342A-48AA-A143-C640672570A8}" srcOrd="2" destOrd="0" parTransId="{3EBDDCD5-5894-410F-BC7C-13359C554908}" sibTransId="{D37839F3-95C8-4779-84D4-1B37D6EBACCD}"/>
    <dgm:cxn modelId="{4B94942E-7B01-4C3B-AA30-779753DBC2AB}" srcId="{7BB63962-DAA4-4269-B7F3-FE4D2726354E}" destId="{8627BA6A-3839-43F2-A05E-9C2894124857}" srcOrd="1" destOrd="0" parTransId="{9D01D35F-899B-44DB-BFCF-C03D034E5B27}" sibTransId="{80DC316F-CD8D-4AD4-8F5A-A8555BC15839}"/>
    <dgm:cxn modelId="{3D26164F-9932-4FBC-BBFD-60DBF29ABDC7}" type="presOf" srcId="{55639C61-342A-48AA-A143-C640672570A8}" destId="{7F6A63E0-96BD-426C-82A3-ADFE88109548}" srcOrd="1" destOrd="0" presId="urn:microsoft.com/office/officeart/2005/8/layout/venn1"/>
    <dgm:cxn modelId="{0E162D88-2802-4F15-9FA9-A6ED97EF2ED8}" type="presOf" srcId="{55639C61-342A-48AA-A143-C640672570A8}" destId="{1E140F15-DA25-4840-80C7-29209E3CE5F9}" srcOrd="0" destOrd="0" presId="urn:microsoft.com/office/officeart/2005/8/layout/venn1"/>
    <dgm:cxn modelId="{1D864DA6-7D18-42A4-A3BA-C2008FB3DCBD}" type="presOf" srcId="{2713AF66-255D-4BB3-A59F-B8998F90F568}" destId="{67DB6B71-B1A6-4097-8A9C-E0F2021D5862}" srcOrd="1" destOrd="0" presId="urn:microsoft.com/office/officeart/2005/8/layout/venn1"/>
    <dgm:cxn modelId="{052F2CCB-2A5D-4C3A-B2C6-ED4C04E7C732}" srcId="{7BB63962-DAA4-4269-B7F3-FE4D2726354E}" destId="{2713AF66-255D-4BB3-A59F-B8998F90F568}" srcOrd="0" destOrd="0" parTransId="{54930F0F-1BDC-48A1-97DA-65A652C0297C}" sibTransId="{0B6EE4E8-1A7C-4390-9527-D448035676A6}"/>
    <dgm:cxn modelId="{D41893CE-1421-49E7-B8A5-F5C1B1B773F4}" type="presOf" srcId="{7BB63962-DAA4-4269-B7F3-FE4D2726354E}" destId="{1D927F92-2F9E-4B73-8C5E-1962A0B453F3}" srcOrd="0" destOrd="0" presId="urn:microsoft.com/office/officeart/2005/8/layout/venn1"/>
    <dgm:cxn modelId="{AEF613E3-99F8-4492-9612-F6E6F5BD2779}" type="presOf" srcId="{2713AF66-255D-4BB3-A59F-B8998F90F568}" destId="{D3F7EA57-7CE8-471E-B630-8BA044AEA972}" srcOrd="0" destOrd="0" presId="urn:microsoft.com/office/officeart/2005/8/layout/venn1"/>
    <dgm:cxn modelId="{496200DC-6C20-48FC-9B05-5D0F355E4397}" type="presParOf" srcId="{1D927F92-2F9E-4B73-8C5E-1962A0B453F3}" destId="{D3F7EA57-7CE8-471E-B630-8BA044AEA972}" srcOrd="0" destOrd="0" presId="urn:microsoft.com/office/officeart/2005/8/layout/venn1"/>
    <dgm:cxn modelId="{FBB6C3B1-7E87-4450-8632-702284CEA55E}" type="presParOf" srcId="{1D927F92-2F9E-4B73-8C5E-1962A0B453F3}" destId="{67DB6B71-B1A6-4097-8A9C-E0F2021D5862}" srcOrd="1" destOrd="0" presId="urn:microsoft.com/office/officeart/2005/8/layout/venn1"/>
    <dgm:cxn modelId="{8AF30C5C-7BEB-44E2-B570-E66C41E1EF93}" type="presParOf" srcId="{1D927F92-2F9E-4B73-8C5E-1962A0B453F3}" destId="{BB21448B-CC9E-4A39-9EB8-46923C3DC2A0}" srcOrd="2" destOrd="0" presId="urn:microsoft.com/office/officeart/2005/8/layout/venn1"/>
    <dgm:cxn modelId="{A66A8BD2-CC0F-4B43-8E46-FB12410B376F}" type="presParOf" srcId="{1D927F92-2F9E-4B73-8C5E-1962A0B453F3}" destId="{232EB1CD-CA4D-4D7F-8956-429AECEE78C3}" srcOrd="3" destOrd="0" presId="urn:microsoft.com/office/officeart/2005/8/layout/venn1"/>
    <dgm:cxn modelId="{F8EB117F-CE67-438F-A86A-1751C57205AB}" type="presParOf" srcId="{1D927F92-2F9E-4B73-8C5E-1962A0B453F3}" destId="{1E140F15-DA25-4840-80C7-29209E3CE5F9}" srcOrd="4" destOrd="0" presId="urn:microsoft.com/office/officeart/2005/8/layout/venn1"/>
    <dgm:cxn modelId="{D06FE592-B86C-4879-945C-ADDE9A87BAB4}" type="presParOf" srcId="{1D927F92-2F9E-4B73-8C5E-1962A0B453F3}" destId="{7F6A63E0-96BD-426C-82A3-ADFE8810954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D3916-70A8-4C23-A72C-5F315F7A8E97}">
      <dsp:nvSpPr>
        <dsp:cNvPr id="0" name=""/>
        <dsp:cNvSpPr/>
      </dsp:nvSpPr>
      <dsp:spPr>
        <a:xfrm>
          <a:off x="0" y="1141353"/>
          <a:ext cx="8128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F412D0-28D9-40A1-A294-4ACEA5389D9C}">
      <dsp:nvSpPr>
        <dsp:cNvPr id="0" name=""/>
        <dsp:cNvSpPr/>
      </dsp:nvSpPr>
      <dsp:spPr>
        <a:xfrm>
          <a:off x="406400" y="683793"/>
          <a:ext cx="5689600" cy="915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100" kern="1200" dirty="0">
              <a:solidFill>
                <a:schemeClr val="bg1"/>
              </a:solidFill>
            </a:rPr>
            <a:t>AI</a:t>
          </a:r>
          <a:r>
            <a:rPr lang="zh-CN" altLang="en-US" sz="3100" kern="1200" dirty="0">
              <a:solidFill>
                <a:schemeClr val="bg1"/>
              </a:solidFill>
            </a:rPr>
            <a:t>在加速器领域的发展</a:t>
          </a:r>
        </a:p>
      </dsp:txBody>
      <dsp:txXfrm>
        <a:off x="451072" y="728465"/>
        <a:ext cx="5600256" cy="825776"/>
      </dsp:txXfrm>
    </dsp:sp>
    <dsp:sp modelId="{98B08B03-A2AF-4AC5-A848-E5319E83FD99}">
      <dsp:nvSpPr>
        <dsp:cNvPr id="0" name=""/>
        <dsp:cNvSpPr/>
      </dsp:nvSpPr>
      <dsp:spPr>
        <a:xfrm>
          <a:off x="0" y="2547513"/>
          <a:ext cx="8128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3B980-FCD8-465D-9EA6-91AC74C7BB64}">
      <dsp:nvSpPr>
        <dsp:cNvPr id="0" name=""/>
        <dsp:cNvSpPr/>
      </dsp:nvSpPr>
      <dsp:spPr>
        <a:xfrm>
          <a:off x="406400" y="2089953"/>
          <a:ext cx="5689600" cy="915120"/>
        </a:xfrm>
        <a:prstGeom prst="roundRect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100" kern="1200" dirty="0">
              <a:latin typeface="+mn-ea"/>
              <a:ea typeface="+mn-ea"/>
            </a:rPr>
            <a:t>AI</a:t>
          </a:r>
          <a:r>
            <a:rPr lang="zh-CN" altLang="en-US" sz="3100" kern="1200" dirty="0">
              <a:latin typeface="+mn-ea"/>
              <a:ea typeface="+mn-ea"/>
            </a:rPr>
            <a:t>在加速器调束优化中的应用</a:t>
          </a:r>
          <a:endParaRPr lang="en-US" altLang="zh-CN" sz="3100" kern="1200" dirty="0">
            <a:latin typeface="+mn-ea"/>
            <a:ea typeface="+mn-ea"/>
          </a:endParaRPr>
        </a:p>
      </dsp:txBody>
      <dsp:txXfrm>
        <a:off x="451072" y="2134625"/>
        <a:ext cx="5600256" cy="825776"/>
      </dsp:txXfrm>
    </dsp:sp>
    <dsp:sp modelId="{90085961-06C8-4CA1-8F41-848CD7B48BBA}">
      <dsp:nvSpPr>
        <dsp:cNvPr id="0" name=""/>
        <dsp:cNvSpPr/>
      </dsp:nvSpPr>
      <dsp:spPr>
        <a:xfrm>
          <a:off x="0" y="3953673"/>
          <a:ext cx="8128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60836-C9A9-4B35-962B-8A9884C02BAD}">
      <dsp:nvSpPr>
        <dsp:cNvPr id="0" name=""/>
        <dsp:cNvSpPr/>
      </dsp:nvSpPr>
      <dsp:spPr>
        <a:xfrm>
          <a:off x="406400" y="3496113"/>
          <a:ext cx="5689600" cy="915120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>
              <a:latin typeface="+mn-ea"/>
              <a:ea typeface="+mn-ea"/>
            </a:rPr>
            <a:t>总结</a:t>
          </a:r>
          <a:endParaRPr lang="en-US" altLang="zh-CN" sz="3100" kern="1200" dirty="0">
            <a:latin typeface="+mn-ea"/>
            <a:ea typeface="+mn-ea"/>
          </a:endParaRPr>
        </a:p>
      </dsp:txBody>
      <dsp:txXfrm>
        <a:off x="451072" y="3540785"/>
        <a:ext cx="5600256" cy="825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7EA57-7CE8-471E-B630-8BA044AEA972}">
      <dsp:nvSpPr>
        <dsp:cNvPr id="0" name=""/>
        <dsp:cNvSpPr/>
      </dsp:nvSpPr>
      <dsp:spPr>
        <a:xfrm>
          <a:off x="777686" y="26102"/>
          <a:ext cx="1252939" cy="1252939"/>
        </a:xfrm>
        <a:prstGeom prst="ellipse">
          <a:avLst/>
        </a:prstGeo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 dirty="0">
              <a:solidFill>
                <a:srgbClr val="C00000"/>
              </a:solidFill>
              <a:latin typeface="+mn-lt"/>
              <a:ea typeface="等线"/>
              <a:cs typeface="+mn-cs"/>
            </a:rPr>
            <a:t>数据</a:t>
          </a:r>
          <a:endParaRPr lang="zh-CN" altLang="en-US" sz="2900" kern="1200" dirty="0">
            <a:solidFill>
              <a:srgbClr val="C00000"/>
            </a:solidFill>
            <a:latin typeface="+mn-lt"/>
            <a:ea typeface="等线"/>
            <a:cs typeface="+mn-cs"/>
          </a:endParaRPr>
        </a:p>
      </dsp:txBody>
      <dsp:txXfrm>
        <a:off x="944744" y="245367"/>
        <a:ext cx="918822" cy="563822"/>
      </dsp:txXfrm>
    </dsp:sp>
    <dsp:sp modelId="{BB21448B-CC9E-4A39-9EB8-46923C3DC2A0}">
      <dsp:nvSpPr>
        <dsp:cNvPr id="0" name=""/>
        <dsp:cNvSpPr/>
      </dsp:nvSpPr>
      <dsp:spPr>
        <a:xfrm>
          <a:off x="1229788" y="809189"/>
          <a:ext cx="1252939" cy="1252939"/>
        </a:xfrm>
        <a:prstGeom prst="ellipse">
          <a:avLst/>
        </a:prstGeom>
        <a:solidFill>
          <a:srgbClr val="FFC000">
            <a:alpha val="50000"/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算法</a:t>
          </a:r>
          <a:endParaRPr lang="zh-CN" altLang="en-US" sz="29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1612979" y="1132865"/>
        <a:ext cx="751763" cy="689116"/>
      </dsp:txXfrm>
    </dsp:sp>
    <dsp:sp modelId="{1E140F15-DA25-4840-80C7-29209E3CE5F9}">
      <dsp:nvSpPr>
        <dsp:cNvPr id="0" name=""/>
        <dsp:cNvSpPr/>
      </dsp:nvSpPr>
      <dsp:spPr>
        <a:xfrm>
          <a:off x="325584" y="809189"/>
          <a:ext cx="1252939" cy="1252939"/>
        </a:xfrm>
        <a:prstGeom prst="ellipse">
          <a:avLst/>
        </a:prstGeom>
        <a:solidFill>
          <a:srgbClr val="FFC000">
            <a:alpha val="50000"/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算力</a:t>
          </a:r>
          <a:endParaRPr lang="zh-CN" altLang="en-US" sz="29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443569" y="1132865"/>
        <a:ext cx="751763" cy="6891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41B34-7C4D-48CD-B626-3718C000CAE3}">
      <dsp:nvSpPr>
        <dsp:cNvPr id="0" name=""/>
        <dsp:cNvSpPr/>
      </dsp:nvSpPr>
      <dsp:spPr>
        <a:xfrm>
          <a:off x="3246437" y="534"/>
          <a:ext cx="1635124" cy="1635124"/>
        </a:xfrm>
        <a:prstGeom prst="ellipse">
          <a:avLst/>
        </a:prstGeom>
        <a:solidFill>
          <a:srgbClr val="A8D8E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>
              <a:solidFill>
                <a:schemeClr val="tx1"/>
              </a:solidFill>
            </a:rPr>
            <a:t>设计优化</a:t>
          </a:r>
        </a:p>
      </dsp:txBody>
      <dsp:txXfrm>
        <a:off x="3485895" y="239992"/>
        <a:ext cx="1156208" cy="1156208"/>
      </dsp:txXfrm>
    </dsp:sp>
    <dsp:sp modelId="{41DD14C8-5AB6-4245-96D4-66F8232050AA}">
      <dsp:nvSpPr>
        <dsp:cNvPr id="0" name=""/>
        <dsp:cNvSpPr/>
      </dsp:nvSpPr>
      <dsp:spPr>
        <a:xfrm rot="2160000">
          <a:off x="4830234" y="1257302"/>
          <a:ext cx="436123" cy="551854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kern="1200"/>
        </a:p>
      </dsp:txBody>
      <dsp:txXfrm>
        <a:off x="4842728" y="1329221"/>
        <a:ext cx="305286" cy="331112"/>
      </dsp:txXfrm>
    </dsp:sp>
    <dsp:sp modelId="{2552ECF3-46D2-4B7D-AA2C-09ABA535781A}">
      <dsp:nvSpPr>
        <dsp:cNvPr id="0" name=""/>
        <dsp:cNvSpPr/>
      </dsp:nvSpPr>
      <dsp:spPr>
        <a:xfrm>
          <a:off x="5235001" y="1445310"/>
          <a:ext cx="1635124" cy="1635124"/>
        </a:xfrm>
        <a:prstGeom prst="ellipse">
          <a:avLst/>
        </a:prstGeom>
        <a:solidFill>
          <a:srgbClr val="C7E9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>
              <a:solidFill>
                <a:schemeClr val="tx1"/>
              </a:solidFill>
            </a:rPr>
            <a:t>故障诊断</a:t>
          </a:r>
        </a:p>
      </dsp:txBody>
      <dsp:txXfrm>
        <a:off x="5474459" y="1684768"/>
        <a:ext cx="1156208" cy="1156208"/>
      </dsp:txXfrm>
    </dsp:sp>
    <dsp:sp modelId="{8FBCBDBF-8DA4-43D2-B85C-11BAAB8408DC}">
      <dsp:nvSpPr>
        <dsp:cNvPr id="0" name=""/>
        <dsp:cNvSpPr/>
      </dsp:nvSpPr>
      <dsp:spPr>
        <a:xfrm rot="6480000">
          <a:off x="5458534" y="3144055"/>
          <a:ext cx="436123" cy="551854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kern="1200"/>
        </a:p>
      </dsp:txBody>
      <dsp:txXfrm rot="10800000">
        <a:off x="5544168" y="3192209"/>
        <a:ext cx="305286" cy="331112"/>
      </dsp:txXfrm>
    </dsp:sp>
    <dsp:sp modelId="{E4F9A994-8396-4BF9-B3AD-A0A91E7389F0}">
      <dsp:nvSpPr>
        <dsp:cNvPr id="0" name=""/>
        <dsp:cNvSpPr/>
      </dsp:nvSpPr>
      <dsp:spPr>
        <a:xfrm>
          <a:off x="4475437" y="3783007"/>
          <a:ext cx="1635124" cy="1635124"/>
        </a:xfrm>
        <a:prstGeom prst="ellipse">
          <a:avLst/>
        </a:prstGeom>
        <a:solidFill>
          <a:srgbClr val="F5E6C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>
              <a:solidFill>
                <a:schemeClr val="tx1"/>
              </a:solidFill>
            </a:rPr>
            <a:t>束测增强</a:t>
          </a:r>
        </a:p>
      </dsp:txBody>
      <dsp:txXfrm>
        <a:off x="4714895" y="4022465"/>
        <a:ext cx="1156208" cy="1156208"/>
      </dsp:txXfrm>
    </dsp:sp>
    <dsp:sp modelId="{82BECDCA-C44C-4EFD-B612-1C1853780ECB}">
      <dsp:nvSpPr>
        <dsp:cNvPr id="0" name=""/>
        <dsp:cNvSpPr/>
      </dsp:nvSpPr>
      <dsp:spPr>
        <a:xfrm rot="10800000">
          <a:off x="3858281" y="4324642"/>
          <a:ext cx="436123" cy="551854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kern="1200"/>
        </a:p>
      </dsp:txBody>
      <dsp:txXfrm rot="10800000">
        <a:off x="3989118" y="4435013"/>
        <a:ext cx="305286" cy="331112"/>
      </dsp:txXfrm>
    </dsp:sp>
    <dsp:sp modelId="{E290A646-E0EE-4F0A-AC27-5CB50FCE6B66}">
      <dsp:nvSpPr>
        <dsp:cNvPr id="0" name=""/>
        <dsp:cNvSpPr/>
      </dsp:nvSpPr>
      <dsp:spPr>
        <a:xfrm>
          <a:off x="2017437" y="3783007"/>
          <a:ext cx="1635124" cy="163512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>
              <a:solidFill>
                <a:schemeClr val="tx1"/>
              </a:solidFill>
            </a:rPr>
            <a:t>代理模型</a:t>
          </a:r>
        </a:p>
      </dsp:txBody>
      <dsp:txXfrm>
        <a:off x="2256895" y="4022465"/>
        <a:ext cx="1156208" cy="1156208"/>
      </dsp:txXfrm>
    </dsp:sp>
    <dsp:sp modelId="{9C2E9855-9FED-4F68-806C-399E7EB334DE}">
      <dsp:nvSpPr>
        <dsp:cNvPr id="0" name=""/>
        <dsp:cNvSpPr/>
      </dsp:nvSpPr>
      <dsp:spPr>
        <a:xfrm rot="15120000">
          <a:off x="2240970" y="3167533"/>
          <a:ext cx="436123" cy="551854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kern="1200"/>
        </a:p>
      </dsp:txBody>
      <dsp:txXfrm rot="10800000">
        <a:off x="2326604" y="3340121"/>
        <a:ext cx="305286" cy="331112"/>
      </dsp:txXfrm>
    </dsp:sp>
    <dsp:sp modelId="{277859CD-0CC0-452F-A4E0-710C909D2DF3}">
      <dsp:nvSpPr>
        <dsp:cNvPr id="0" name=""/>
        <dsp:cNvSpPr/>
      </dsp:nvSpPr>
      <dsp:spPr>
        <a:xfrm>
          <a:off x="1257873" y="1445310"/>
          <a:ext cx="1635124" cy="1635124"/>
        </a:xfrm>
        <a:prstGeom prst="ellipse">
          <a:avLst/>
        </a:prstGeom>
        <a:solidFill>
          <a:srgbClr val="F4C2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500" kern="1200">
              <a:solidFill>
                <a:schemeClr val="tx1"/>
              </a:solidFill>
            </a:rPr>
            <a:t>在线优化</a:t>
          </a:r>
        </a:p>
      </dsp:txBody>
      <dsp:txXfrm>
        <a:off x="1497331" y="1684768"/>
        <a:ext cx="1156208" cy="1156208"/>
      </dsp:txXfrm>
    </dsp:sp>
    <dsp:sp modelId="{32B33292-052B-4A6B-A559-07AACE01782D}">
      <dsp:nvSpPr>
        <dsp:cNvPr id="0" name=""/>
        <dsp:cNvSpPr/>
      </dsp:nvSpPr>
      <dsp:spPr>
        <a:xfrm rot="19440000">
          <a:off x="2841670" y="1271812"/>
          <a:ext cx="436123" cy="551854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500" kern="1200"/>
        </a:p>
      </dsp:txBody>
      <dsp:txXfrm>
        <a:off x="2854164" y="1420635"/>
        <a:ext cx="305286" cy="3311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D3916-70A8-4C23-A72C-5F315F7A8E97}">
      <dsp:nvSpPr>
        <dsp:cNvPr id="0" name=""/>
        <dsp:cNvSpPr/>
      </dsp:nvSpPr>
      <dsp:spPr>
        <a:xfrm>
          <a:off x="0" y="1141353"/>
          <a:ext cx="8128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F412D0-28D9-40A1-A294-4ACEA5389D9C}">
      <dsp:nvSpPr>
        <dsp:cNvPr id="0" name=""/>
        <dsp:cNvSpPr/>
      </dsp:nvSpPr>
      <dsp:spPr>
        <a:xfrm>
          <a:off x="406400" y="683793"/>
          <a:ext cx="5689600" cy="915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100" kern="1200" dirty="0">
              <a:solidFill>
                <a:schemeClr val="bg1"/>
              </a:solidFill>
            </a:rPr>
            <a:t>AI</a:t>
          </a:r>
          <a:r>
            <a:rPr lang="zh-CN" altLang="en-US" sz="3100" kern="1200" dirty="0">
              <a:solidFill>
                <a:schemeClr val="bg1"/>
              </a:solidFill>
            </a:rPr>
            <a:t>在加速器领域的发展</a:t>
          </a:r>
        </a:p>
      </dsp:txBody>
      <dsp:txXfrm>
        <a:off x="451072" y="728465"/>
        <a:ext cx="5600256" cy="825776"/>
      </dsp:txXfrm>
    </dsp:sp>
    <dsp:sp modelId="{98B08B03-A2AF-4AC5-A848-E5319E83FD99}">
      <dsp:nvSpPr>
        <dsp:cNvPr id="0" name=""/>
        <dsp:cNvSpPr/>
      </dsp:nvSpPr>
      <dsp:spPr>
        <a:xfrm>
          <a:off x="0" y="2547513"/>
          <a:ext cx="8128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3B980-FCD8-465D-9EA6-91AC74C7BB64}">
      <dsp:nvSpPr>
        <dsp:cNvPr id="0" name=""/>
        <dsp:cNvSpPr/>
      </dsp:nvSpPr>
      <dsp:spPr>
        <a:xfrm>
          <a:off x="406400" y="2089953"/>
          <a:ext cx="5689600" cy="915120"/>
        </a:xfrm>
        <a:prstGeom prst="roundRect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100" kern="1200" dirty="0">
              <a:solidFill>
                <a:srgbClr val="FF0000"/>
              </a:solidFill>
              <a:latin typeface="+mn-ea"/>
              <a:ea typeface="+mn-ea"/>
            </a:rPr>
            <a:t>AI</a:t>
          </a:r>
          <a:r>
            <a:rPr lang="zh-CN" altLang="en-US" sz="3100" kern="1200" dirty="0">
              <a:solidFill>
                <a:srgbClr val="FF0000"/>
              </a:solidFill>
              <a:latin typeface="+mn-ea"/>
              <a:ea typeface="+mn-ea"/>
            </a:rPr>
            <a:t>在加速器调束优化中的应用</a:t>
          </a:r>
          <a:endParaRPr lang="en-US" altLang="zh-CN" sz="3100" kern="1200" dirty="0">
            <a:solidFill>
              <a:srgbClr val="FF0000"/>
            </a:solidFill>
            <a:latin typeface="+mn-ea"/>
            <a:ea typeface="+mn-ea"/>
          </a:endParaRPr>
        </a:p>
      </dsp:txBody>
      <dsp:txXfrm>
        <a:off x="451072" y="2134625"/>
        <a:ext cx="5600256" cy="825776"/>
      </dsp:txXfrm>
    </dsp:sp>
    <dsp:sp modelId="{90085961-06C8-4CA1-8F41-848CD7B48BBA}">
      <dsp:nvSpPr>
        <dsp:cNvPr id="0" name=""/>
        <dsp:cNvSpPr/>
      </dsp:nvSpPr>
      <dsp:spPr>
        <a:xfrm>
          <a:off x="0" y="3953673"/>
          <a:ext cx="8128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60836-C9A9-4B35-962B-8A9884C02BAD}">
      <dsp:nvSpPr>
        <dsp:cNvPr id="0" name=""/>
        <dsp:cNvSpPr/>
      </dsp:nvSpPr>
      <dsp:spPr>
        <a:xfrm>
          <a:off x="406400" y="3496113"/>
          <a:ext cx="5689600" cy="915120"/>
        </a:xfrm>
        <a:prstGeom prst="round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>
              <a:latin typeface="+mn-ea"/>
              <a:ea typeface="+mn-ea"/>
            </a:rPr>
            <a:t>总结</a:t>
          </a:r>
          <a:endParaRPr lang="en-US" altLang="zh-CN" sz="3100" kern="1200" dirty="0">
            <a:latin typeface="+mn-ea"/>
            <a:ea typeface="+mn-ea"/>
          </a:endParaRPr>
        </a:p>
      </dsp:txBody>
      <dsp:txXfrm>
        <a:off x="451072" y="3540785"/>
        <a:ext cx="5600256" cy="8257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7EA57-7CE8-471E-B630-8BA044AEA972}">
      <dsp:nvSpPr>
        <dsp:cNvPr id="0" name=""/>
        <dsp:cNvSpPr/>
      </dsp:nvSpPr>
      <dsp:spPr>
        <a:xfrm>
          <a:off x="777686" y="26102"/>
          <a:ext cx="1252939" cy="1252939"/>
        </a:xfrm>
        <a:prstGeom prst="ellipse">
          <a:avLst/>
        </a:prstGeo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 dirty="0">
              <a:solidFill>
                <a:srgbClr val="C00000"/>
              </a:solidFill>
              <a:latin typeface="+mn-lt"/>
              <a:ea typeface="等线"/>
              <a:cs typeface="+mn-cs"/>
            </a:rPr>
            <a:t>数据</a:t>
          </a:r>
          <a:endParaRPr lang="zh-CN" altLang="en-US" sz="2900" kern="1200" dirty="0">
            <a:solidFill>
              <a:srgbClr val="C00000"/>
            </a:solidFill>
            <a:latin typeface="+mn-lt"/>
            <a:ea typeface="等线"/>
            <a:cs typeface="+mn-cs"/>
          </a:endParaRPr>
        </a:p>
      </dsp:txBody>
      <dsp:txXfrm>
        <a:off x="944744" y="245367"/>
        <a:ext cx="918822" cy="563822"/>
      </dsp:txXfrm>
    </dsp:sp>
    <dsp:sp modelId="{BB21448B-CC9E-4A39-9EB8-46923C3DC2A0}">
      <dsp:nvSpPr>
        <dsp:cNvPr id="0" name=""/>
        <dsp:cNvSpPr/>
      </dsp:nvSpPr>
      <dsp:spPr>
        <a:xfrm>
          <a:off x="1229788" y="809189"/>
          <a:ext cx="1252939" cy="1252939"/>
        </a:xfrm>
        <a:prstGeom prst="ellipse">
          <a:avLst/>
        </a:prstGeom>
        <a:solidFill>
          <a:srgbClr val="FFC000">
            <a:alpha val="50000"/>
            <a:hueOff val="4900445"/>
            <a:satOff val="-20388"/>
            <a:lumOff val="48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算法</a:t>
          </a:r>
          <a:endParaRPr lang="zh-CN" altLang="en-US" sz="29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1612979" y="1132865"/>
        <a:ext cx="751763" cy="689116"/>
      </dsp:txXfrm>
    </dsp:sp>
    <dsp:sp modelId="{1E140F15-DA25-4840-80C7-29209E3CE5F9}">
      <dsp:nvSpPr>
        <dsp:cNvPr id="0" name=""/>
        <dsp:cNvSpPr/>
      </dsp:nvSpPr>
      <dsp:spPr>
        <a:xfrm>
          <a:off x="325584" y="809189"/>
          <a:ext cx="1252939" cy="1252939"/>
        </a:xfrm>
        <a:prstGeom prst="ellipse">
          <a:avLst/>
        </a:prstGeom>
        <a:solidFill>
          <a:srgbClr val="FFC000">
            <a:alpha val="50000"/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等线"/>
              <a:cs typeface="+mn-cs"/>
            </a:rPr>
            <a:t>算力</a:t>
          </a:r>
          <a:endParaRPr lang="zh-CN" altLang="en-US" sz="29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等线"/>
            <a:cs typeface="+mn-cs"/>
          </a:endParaRPr>
        </a:p>
      </dsp:txBody>
      <dsp:txXfrm>
        <a:off x="443569" y="1132865"/>
        <a:ext cx="751763" cy="689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1CCF962-2E1C-405E-8466-3ADE918FFE7F}" type="datetimeFigureOut">
              <a:rPr lang="zh-CN" altLang="en-US"/>
              <a:t>2025-3-6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7917D1C-5943-48A4-BC08-6C0C042D7F8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969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917D1C-5943-48A4-BC08-6C0C042D7F8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96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17D1C-5943-48A4-BC08-6C0C042D7F8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382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17D1C-5943-48A4-BC08-6C0C042D7F8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771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643A4E57-C79D-4C3D-A003-A99AAB6F8F3C}" type="datetime1">
              <a:rPr lang="zh-CN" altLang="en-US" smtClean="0"/>
              <a:t>2025-3-6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A1143A0D-CA6A-4021-8712-7059FC30FFC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692153"/>
            <a:ext cx="2743200" cy="54340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692153"/>
            <a:ext cx="8026400" cy="54340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34786A03-8148-4057-B91E-FE5FEA3B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2025-3-6</a:t>
            </a:fld>
            <a:endParaRPr lang="en-US" altLang="zh-CN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2AF4ED5-649D-4251-8382-3320B195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C337FF4F-80A8-47D2-BE90-E5CB3951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692153"/>
            <a:ext cx="10972800" cy="54340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3">
            <a:extLst>
              <a:ext uri="{FF2B5EF4-FFF2-40B4-BE49-F238E27FC236}">
                <a16:creationId xmlns:a16="http://schemas.microsoft.com/office/drawing/2014/main" id="{E52C7984-802B-4D3A-8A72-CD418EF82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2025-3-6</a:t>
            </a:fld>
            <a:endParaRPr lang="en-US" altLang="zh-CN" dirty="0"/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0D3A6C0F-0588-4059-A4EC-1178EAF6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034B9A68-D7FA-46D2-BA7E-1B7075CE4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692150"/>
            <a:ext cx="10972800" cy="6492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B1B66741-1F4C-48D6-9369-98FBB7950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2025-3-6</a:t>
            </a:fld>
            <a:endParaRPr lang="en-US" altLang="zh-CN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B765F95-BE56-4DA2-ABD8-CFCDF416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4D78A4D0-E367-43A2-8F80-F50F1F59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altLang="zh-CN" dirty="0"/>
              <a:t>edit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07368" y="1196752"/>
            <a:ext cx="11593288" cy="5328592"/>
          </a:xfrm>
        </p:spPr>
        <p:txBody>
          <a:bodyPr/>
          <a:lstStyle>
            <a:lvl1pPr marL="342900" indent="-342900">
              <a:buSzPct val="70000"/>
              <a:buFont typeface="Wingdings" panose="05000000000000000000" pitchFamily="2" charset="2"/>
              <a:buChar char="u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 dirty="0"/>
              <a:t>edit</a:t>
            </a:r>
            <a:endParaRPr lang="zh-CN" altLang="en-US" dirty="0"/>
          </a:p>
          <a:p>
            <a:pPr lvl="1"/>
            <a:r>
              <a:rPr lang="en-US" altLang="zh-CN" dirty="0"/>
              <a:t>edit</a:t>
            </a:r>
            <a:endParaRPr lang="zh-CN" altLang="en-US" dirty="0"/>
          </a:p>
          <a:p>
            <a:pPr lvl="2"/>
            <a:r>
              <a:rPr lang="en-US" altLang="zh-CN" dirty="0"/>
              <a:t>edit</a:t>
            </a:r>
            <a:endParaRPr lang="zh-CN" altLang="en-US" dirty="0"/>
          </a:p>
          <a:p>
            <a:pPr lvl="3"/>
            <a:r>
              <a:rPr lang="en-US" altLang="zh-CN" dirty="0"/>
              <a:t>edit</a:t>
            </a:r>
            <a:endParaRPr lang="zh-CN" altLang="en-US" dirty="0"/>
          </a:p>
          <a:p>
            <a:pPr lvl="4"/>
            <a:r>
              <a:rPr lang="en-US" altLang="zh-CN" dirty="0"/>
              <a:t>edit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2025-3-6</a:t>
            </a:fld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3E048365-1142-49C8-97FC-CCE86D0C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2025-3-6</a:t>
            </a:fld>
            <a:endParaRPr lang="en-US" altLang="zh-CN" dirty="0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9199D5CC-6ED1-4550-928D-873F5CF5B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E1165A41-2766-4232-930B-5EF55A15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034B8112-A640-4270-9719-D11C53B20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2025-3-6</a:t>
            </a:fld>
            <a:endParaRPr lang="en-US" altLang="zh-CN" dirty="0"/>
          </a:p>
        </p:txBody>
      </p:sp>
      <p:sp>
        <p:nvSpPr>
          <p:cNvPr id="11" name="页脚占位符 4">
            <a:extLst>
              <a:ext uri="{FF2B5EF4-FFF2-40B4-BE49-F238E27FC236}">
                <a16:creationId xmlns:a16="http://schemas.microsoft.com/office/drawing/2014/main" id="{95E071DB-AB3E-4953-825E-864BB01C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C9970FE4-5D97-4E6E-9870-C480C8D8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日期占位符 3">
            <a:extLst>
              <a:ext uri="{FF2B5EF4-FFF2-40B4-BE49-F238E27FC236}">
                <a16:creationId xmlns:a16="http://schemas.microsoft.com/office/drawing/2014/main" id="{18E5D6E5-A32E-4968-A249-817EAC3BE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2025-3-6</a:t>
            </a:fld>
            <a:endParaRPr lang="en-US" altLang="zh-CN" dirty="0"/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78533ED2-3DB9-477C-B2D3-2418B955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1799129D-49AF-4502-AF7E-C1D8954A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E95A927-6BF9-4975-942F-25D3FA27E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2025-3-6</a:t>
            </a:fld>
            <a:endParaRPr lang="en-US" altLang="zh-CN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D8D273C-4068-4027-B623-8B38713C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E20F54E-F981-437E-AE8A-48F4009C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E6781106-8C5F-4B92-8A26-540B8510B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2025-3-6</a:t>
            </a:fld>
            <a:endParaRPr lang="en-US" altLang="zh-CN" dirty="0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DE83777C-E7F8-40EE-8103-30E47796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0D71E881-2599-4621-A512-7A99DCC0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2EDABB24-391B-4667-80E9-2BC47DF1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2025-3-6</a:t>
            </a:fld>
            <a:endParaRPr lang="en-US" altLang="zh-CN" dirty="0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6FFE6DB3-B20E-495E-B362-511BF8E40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796527E7-92E8-4E17-BD5E-F025F856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E695504F-552E-441A-BBC2-D2FEC9C7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669360"/>
            <a:ext cx="2844800" cy="18864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EB49513-8473-421A-94F9-662920458FD7}" type="datetime1">
              <a:rPr lang="zh-CN" altLang="en-US" smtClean="0"/>
              <a:t>2025-3-6</a:t>
            </a:fld>
            <a:endParaRPr lang="en-US" altLang="zh-CN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26EC9F9B-5237-49DF-B82F-A81B4EE3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4" y="6669360"/>
            <a:ext cx="4608512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 i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8CEA852E-B301-43FC-B3E0-3D4B53B1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299" y="6669360"/>
            <a:ext cx="2844800" cy="216024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CFD2C69-0BD4-41E4-AB27-AE65CFEAFB66}" type="slidenum">
              <a:rPr lang="en-US" altLang="zh-CN" smtClean="0"/>
              <a:t>‹#›</a:t>
            </a:fld>
            <a:endParaRPr lang="en-US" altLang="zh-CN" dirty="0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12192000" cy="476250"/>
          </a:xfrm>
          <a:prstGeom prst="rect">
            <a:avLst/>
          </a:prstGeom>
          <a:solidFill>
            <a:srgbClr val="3399FF"/>
          </a:solidFill>
          <a:ln w="9525">
            <a:solidFill>
              <a:srgbClr val="3399FF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6740"/>
            <a:ext cx="10972800" cy="575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752"/>
            <a:ext cx="10972800" cy="51845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8284" y="6524635"/>
            <a:ext cx="2844800" cy="268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BD974BE-BB5C-489E-987B-5CC35B0D11DE}" type="datetime1">
              <a:rPr lang="zh-CN" altLang="en-US" smtClean="0"/>
              <a:t>2025-3-6</a:t>
            </a:fld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14828"/>
            <a:ext cx="3860800" cy="268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299" y="6524635"/>
            <a:ext cx="2844800" cy="268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979549A-D8C2-435E-B85C-3FDCEF7D64DC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742116"/>
            <a:ext cx="12192000" cy="115887"/>
          </a:xfrm>
          <a:prstGeom prst="rect">
            <a:avLst/>
          </a:prstGeom>
          <a:solidFill>
            <a:srgbClr val="3399FF"/>
          </a:solidFill>
          <a:ln w="9525">
            <a:solidFill>
              <a:srgbClr val="3399FF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33" name="Picture 15" descr="输出向导-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568" y="44450"/>
            <a:ext cx="345651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>
    <p:zoom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anose="020B0604020202020204" pitchFamily="34" charset="0"/>
          <a:ea typeface="华文新魏" pitchFamily="2" charset="-122"/>
        </a:defRPr>
      </a:lvl9pPr>
    </p:titleStyle>
    <p:bodyStyle>
      <a:lvl1pPr marL="342900" indent="-342900" algn="l" rtl="0" eaLnBrk="0" fontAlgn="base" hangingPunct="0">
        <a:spcBef>
          <a:spcPct val="10000"/>
        </a:spcBef>
        <a:spcAft>
          <a:spcPct val="30000"/>
        </a:spcAft>
        <a:buChar char="•"/>
        <a:defRPr sz="2600" b="1">
          <a:solidFill>
            <a:srgbClr val="000099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009900"/>
          </a:solidFill>
          <a:latin typeface="Times New Roman" panose="02020603050405020304" pitchFamily="18" charset="0"/>
          <a:ea typeface="宋体" pitchFamily="2" charset="-122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ea typeface="宋体" pitchFamily="2" charset="-122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ea typeface="宋体" pitchFamily="2" charset="-122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ea typeface="宋体" pitchFamily="2" charset="-122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doi.org/10.1103/PhysRevAccelBeams.27.08480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image" Target="../media/image37.png"/><Relationship Id="rId7" Type="http://schemas.openxmlformats.org/officeDocument/2006/relationships/image" Target="../media/image6.png"/><Relationship Id="rId12" Type="http://schemas.microsoft.com/office/2007/relationships/diagramDrawing" Target="../diagrams/drawing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39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38.png"/><Relationship Id="rId9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副标题 2"/>
          <p:cNvSpPr>
            <a:spLocks noGrp="1"/>
          </p:cNvSpPr>
          <p:nvPr>
            <p:ph type="subTitle" idx="1"/>
          </p:nvPr>
        </p:nvSpPr>
        <p:spPr>
          <a:xfrm>
            <a:off x="4439816" y="4797152"/>
            <a:ext cx="2480320" cy="523220"/>
          </a:xfrm>
        </p:spPr>
        <p:txBody>
          <a:bodyPr/>
          <a:lstStyle/>
          <a:p>
            <a:r>
              <a:rPr lang="en-US" altLang="zh-CN" sz="2400" b="0" kern="1200">
                <a:solidFill>
                  <a:schemeClr val="tx1"/>
                </a:solidFill>
                <a:ea typeface="宋体" pitchFamily="2" charset="-122"/>
              </a:rPr>
              <a:t>2025-03-06</a:t>
            </a:r>
            <a:endParaRPr lang="zh-CN" altLang="en-US" sz="2400" b="0" kern="1200" dirty="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1907636" y="2152286"/>
            <a:ext cx="8136904" cy="80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r>
              <a:rPr lang="en-US" altLang="zh-CN" sz="48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</a:t>
            </a:r>
            <a:r>
              <a:rPr lang="zh-CN" altLang="en-US" sz="48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在加速器调束优化中的应用</a:t>
            </a:r>
          </a:p>
        </p:txBody>
      </p:sp>
      <p:sp>
        <p:nvSpPr>
          <p:cNvPr id="7" name="矩形 6"/>
          <p:cNvSpPr/>
          <p:nvPr/>
        </p:nvSpPr>
        <p:spPr>
          <a:xfrm flipV="1">
            <a:off x="1991544" y="2915294"/>
            <a:ext cx="8064896" cy="45719"/>
          </a:xfrm>
          <a:prstGeom prst="rect">
            <a:avLst/>
          </a:prstGeom>
          <a:solidFill>
            <a:srgbClr val="01458E"/>
          </a:solidFill>
          <a:ln>
            <a:solidFill>
              <a:srgbClr val="0145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83632" y="363270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宋体" panose="02010600030101010101" pitchFamily="2" charset="-122"/>
              </a:rPr>
              <a:t>卢晓含</a:t>
            </a:r>
            <a:endParaRPr lang="en-US" altLang="zh-CN" sz="2800" dirty="0">
              <a:latin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67808" y="77771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Times New Roman" pitchFamily="18" charset="0"/>
                <a:ea typeface="+mn-ea"/>
                <a:cs typeface="Times New Roman" pitchFamily="18" charset="0"/>
              </a:rPr>
              <a:t>东莞研究部机器学习研讨会</a:t>
            </a:r>
            <a:endParaRPr lang="zh-CN" altLang="en-US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027680D-B894-47AC-8C04-E0B04D745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Xiaohan Lu, IHEP, CSNS, luxh@ihep.ac.cn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68CC58-1F7F-4BD9-B2D8-5B472DEFD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10</a:t>
            </a:fld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13B5773-04ED-478E-9030-229977B73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257755"/>
            <a:ext cx="6873541" cy="5206589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C77A6829-01D0-402B-8B30-59538488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6740"/>
            <a:ext cx="10972800" cy="575999"/>
          </a:xfrm>
        </p:spPr>
        <p:txBody>
          <a:bodyPr/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</a:rPr>
              <a:t>AI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在束流调试优化中展现出强大能力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和潜力</a:t>
            </a:r>
            <a:r>
              <a:rPr lang="en-US" altLang="zh-CN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国际</a:t>
            </a:r>
            <a:r>
              <a:rPr lang="en-US" altLang="zh-CN">
                <a:solidFill>
                  <a:srgbClr val="0070C0"/>
                </a:solidFill>
                <a:latin typeface="+mn-ea"/>
                <a:ea typeface="+mn-ea"/>
              </a:rPr>
              <a:t>)</a:t>
            </a:r>
            <a:endParaRPr lang="zh-CN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F05881-4E67-4166-A745-974611B78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1282890"/>
            <a:ext cx="4320480" cy="227945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C6709D5-A63E-4512-BE39-DEAB4F6A362C}"/>
              </a:ext>
            </a:extLst>
          </p:cNvPr>
          <p:cNvSpPr txBox="1"/>
          <p:nvPr/>
        </p:nvSpPr>
        <p:spPr>
          <a:xfrm>
            <a:off x="7680176" y="3573534"/>
            <a:ext cx="4248472" cy="367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1200"/>
              </a:spcAft>
            </a:pPr>
            <a:r>
              <a:rPr lang="en-US" altLang="zh-CN" sz="1600"/>
              <a:t>DESY: </a:t>
            </a:r>
            <a:r>
              <a:rPr lang="zh-CN" altLang="en-US" sz="1600"/>
              <a:t>贝叶斯优化用于参数调优</a:t>
            </a:r>
            <a:endParaRPr lang="en-US" altLang="zh-CN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4B074C4-9782-4552-BD9D-65DE8FF26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3953200"/>
            <a:ext cx="2400858" cy="255305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DA694AA-E561-4FB7-BD5D-99D05346E93A}"/>
              </a:ext>
            </a:extLst>
          </p:cNvPr>
          <p:cNvSpPr txBox="1"/>
          <p:nvPr/>
        </p:nvSpPr>
        <p:spPr>
          <a:xfrm>
            <a:off x="10081034" y="4706505"/>
            <a:ext cx="1961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/>
              <a:t>KARA:</a:t>
            </a:r>
            <a:r>
              <a:rPr lang="zh-CN" altLang="en-US" sz="1400"/>
              <a:t>贝叶斯优化用于储存环注入系统优化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06579658"/>
      </p:ext>
    </p:extLst>
  </p:cSld>
  <p:clrMapOvr>
    <a:masterClrMapping/>
  </p:clrMapOvr>
  <p:transition spd="med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</a:rPr>
              <a:t>AI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在束流调试优化中展现出强大能力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和潜力（国内）</a:t>
            </a:r>
            <a:endParaRPr lang="zh-CN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11</a:t>
            </a:fld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E36AC32-426F-4324-91BF-5D8BD23DA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77" y="1401275"/>
            <a:ext cx="4330791" cy="22912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628D3A-1F4F-482C-8E01-5F8DFF814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52" y="1422964"/>
            <a:ext cx="4739019" cy="22854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47A80FD-D560-4F97-A56A-B5C8BBDBD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177" y="4149081"/>
            <a:ext cx="4270284" cy="205134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C50A72B-AC0D-480E-954A-797453DB5EDE}"/>
              </a:ext>
            </a:extLst>
          </p:cNvPr>
          <p:cNvSpPr txBox="1"/>
          <p:nvPr/>
        </p:nvSpPr>
        <p:spPr>
          <a:xfrm>
            <a:off x="1207771" y="1376254"/>
            <a:ext cx="97031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chemeClr val="accent2"/>
                </a:solidFill>
              </a:rPr>
              <a:t>CAFe</a:t>
            </a:r>
            <a:r>
              <a:rPr lang="en-US" altLang="zh-CN" b="1" dirty="0">
                <a:solidFill>
                  <a:schemeClr val="accent2"/>
                </a:solidFill>
              </a:rPr>
              <a:t> II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E55BEDE-B6B8-4265-9B38-7BDBBADD4F96}"/>
              </a:ext>
            </a:extLst>
          </p:cNvPr>
          <p:cNvSpPr txBox="1"/>
          <p:nvPr/>
        </p:nvSpPr>
        <p:spPr>
          <a:xfrm>
            <a:off x="5652030" y="1422964"/>
            <a:ext cx="87725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</a:rPr>
              <a:t>SSRF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C02A22D-072C-46A3-B6F4-DB9F5CAB6BBC}"/>
              </a:ext>
            </a:extLst>
          </p:cNvPr>
          <p:cNvSpPr txBox="1"/>
          <p:nvPr/>
        </p:nvSpPr>
        <p:spPr>
          <a:xfrm>
            <a:off x="1382336" y="4218919"/>
            <a:ext cx="972567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2"/>
                </a:solidFill>
              </a:rPr>
              <a:t>HLS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0048A9A-4404-4EBC-B100-EF9BCE3BB93F}"/>
              </a:ext>
            </a:extLst>
          </p:cNvPr>
          <p:cNvSpPr txBox="1"/>
          <p:nvPr/>
        </p:nvSpPr>
        <p:spPr>
          <a:xfrm>
            <a:off x="722574" y="6289053"/>
            <a:ext cx="5533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NN-Based  BBA</a:t>
            </a:r>
            <a:r>
              <a:rPr lang="zh-CN" altLang="en-US" dirty="0"/>
              <a:t>  得到与传统方法一致的结果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D673474-04D5-4C77-B8D5-D427CFD6B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030" y="4040254"/>
            <a:ext cx="5157634" cy="216017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70CB32E2-99DB-497E-B2A6-8C933E16312F}"/>
              </a:ext>
            </a:extLst>
          </p:cNvPr>
          <p:cNvSpPr txBox="1"/>
          <p:nvPr/>
        </p:nvSpPr>
        <p:spPr>
          <a:xfrm>
            <a:off x="5782229" y="6098791"/>
            <a:ext cx="526689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基于电子轨道控制的</a:t>
            </a:r>
            <a:r>
              <a:rPr lang="en-US" altLang="zh-CN" dirty="0"/>
              <a:t>FEL</a:t>
            </a:r>
            <a:r>
              <a:rPr lang="zh-CN" altLang="en-US" dirty="0"/>
              <a:t>出光优化， 相比人工优化，耗时大幅缩短（</a:t>
            </a:r>
            <a:r>
              <a:rPr lang="en-US" altLang="zh-CN" dirty="0"/>
              <a:t>~20 </a:t>
            </a:r>
            <a:r>
              <a:rPr lang="en-US" altLang="zh-CN" dirty="0" err="1"/>
              <a:t>minutesvs</a:t>
            </a:r>
            <a:r>
              <a:rPr lang="en-US" altLang="zh-CN" dirty="0"/>
              <a:t>. 1-2 hours</a:t>
            </a:r>
            <a:r>
              <a:rPr lang="zh-CN" altLang="en-US" dirty="0"/>
              <a:t>）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DE6B19D-191A-41DB-9C30-703EBDFA1913}"/>
              </a:ext>
            </a:extLst>
          </p:cNvPr>
          <p:cNvSpPr txBox="1"/>
          <p:nvPr/>
        </p:nvSpPr>
        <p:spPr>
          <a:xfrm>
            <a:off x="5817043" y="4112533"/>
            <a:ext cx="87725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2"/>
                </a:solidFill>
              </a:rPr>
              <a:t>DCLS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99A769B-A7DB-4CE8-AFED-2D0FD0E7F640}"/>
              </a:ext>
            </a:extLst>
          </p:cNvPr>
          <p:cNvSpPr txBox="1"/>
          <p:nvPr/>
        </p:nvSpPr>
        <p:spPr>
          <a:xfrm>
            <a:off x="2855640" y="369951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强化学习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6F7E544-3CA2-4028-81A1-F2EB3BAEA70E}"/>
              </a:ext>
            </a:extLst>
          </p:cNvPr>
          <p:cNvSpPr txBox="1"/>
          <p:nvPr/>
        </p:nvSpPr>
        <p:spPr>
          <a:xfrm>
            <a:off x="7654783" y="367092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监督学习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9FEF16D-F853-4BAD-81BC-4BCF5E8ECEB3}"/>
              </a:ext>
            </a:extLst>
          </p:cNvPr>
          <p:cNvSpPr txBox="1"/>
          <p:nvPr/>
        </p:nvSpPr>
        <p:spPr>
          <a:xfrm>
            <a:off x="2192444" y="56612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监督学习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761C57B-7BE8-436D-A1E3-3A5637CD23D1}"/>
              </a:ext>
            </a:extLst>
          </p:cNvPr>
          <p:cNvSpPr txBox="1"/>
          <p:nvPr/>
        </p:nvSpPr>
        <p:spPr>
          <a:xfrm>
            <a:off x="10202467" y="567965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监督学习</a:t>
            </a:r>
          </a:p>
        </p:txBody>
      </p:sp>
    </p:spTree>
    <p:extLst>
      <p:ext uri="{BB962C8B-B14F-4D97-AF65-F5344CB8AC3E}">
        <p14:creationId xmlns:p14="http://schemas.microsoft.com/office/powerpoint/2010/main" val="14452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24A051-7DB6-49DA-B6CD-85A611C2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370DE9-6F24-427D-90BA-306BA20A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12</a:t>
            </a:fld>
            <a:endParaRPr lang="en-US" altLang="zh-CN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D76F6A9A-E59F-4F6F-B932-3781123EF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501130"/>
            <a:ext cx="6192688" cy="575999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基于神经网络的</a:t>
            </a:r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</a:rPr>
              <a:t>RCS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轨道校正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E7583DA-03A6-4AA4-95A5-403B45665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7"/>
          <a:stretch/>
        </p:blipFill>
        <p:spPr>
          <a:xfrm>
            <a:off x="5230773" y="1279105"/>
            <a:ext cx="6540152" cy="325626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5668C254-07D3-4509-9514-64724A140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268760"/>
            <a:ext cx="4219887" cy="4193797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828B74B9-44EA-4D00-9FD4-30AEC05525FC}"/>
              </a:ext>
            </a:extLst>
          </p:cNvPr>
          <p:cNvSpPr txBox="1"/>
          <p:nvPr/>
        </p:nvSpPr>
        <p:spPr>
          <a:xfrm>
            <a:off x="839416" y="4077072"/>
            <a:ext cx="3787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21 </a:t>
            </a:r>
            <a:r>
              <a:rPr lang="zh-CN" altLang="en-US" dirty="0"/>
              <a:t>个水平校正子、</a:t>
            </a:r>
            <a:r>
              <a:rPr lang="en-US" altLang="zh-CN" dirty="0"/>
              <a:t>17</a:t>
            </a:r>
            <a:r>
              <a:rPr lang="zh-CN" altLang="en-US" dirty="0"/>
              <a:t>个垂直校正子</a:t>
            </a:r>
            <a:endParaRPr lang="en-US" altLang="zh-CN" dirty="0"/>
          </a:p>
          <a:p>
            <a:r>
              <a:rPr lang="en-US" altLang="zh-CN" dirty="0"/>
              <a:t>32</a:t>
            </a:r>
            <a:r>
              <a:rPr lang="zh-CN" altLang="en-US" dirty="0"/>
              <a:t>个束流位置探测器</a:t>
            </a:r>
            <a:endParaRPr lang="en-US" altLang="zh-CN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EFAEBAEA-1FD6-4171-9E69-B3FA32057D25}"/>
              </a:ext>
            </a:extLst>
          </p:cNvPr>
          <p:cNvSpPr txBox="1"/>
          <p:nvPr/>
        </p:nvSpPr>
        <p:spPr>
          <a:xfrm>
            <a:off x="407368" y="5621665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RCS</a:t>
            </a:r>
            <a:r>
              <a:rPr lang="zh-CN" altLang="en-US" dirty="0"/>
              <a:t>环的磁铁 是交流运行（重复频率</a:t>
            </a:r>
            <a:r>
              <a:rPr lang="en-US" altLang="zh-CN" dirty="0"/>
              <a:t>25Hz</a:t>
            </a:r>
            <a:r>
              <a:rPr lang="zh-CN" altLang="en-US" dirty="0"/>
              <a:t>），磁铁电源的电流在</a:t>
            </a:r>
            <a:r>
              <a:rPr lang="zh-CN" altLang="en-US" b="1" dirty="0">
                <a:solidFill>
                  <a:srgbClr val="FF0000"/>
                </a:solidFill>
              </a:rPr>
              <a:t>一个周期内随时间变化</a:t>
            </a:r>
            <a:r>
              <a:rPr lang="zh-CN" altLang="en-US" dirty="0"/>
              <a:t>，</a:t>
            </a:r>
            <a:endParaRPr lang="en-US" altLang="zh-CN" dirty="0"/>
          </a:p>
          <a:p>
            <a:r>
              <a:rPr lang="zh-CN" altLang="en-US" dirty="0"/>
              <a:t>质子束能量在</a:t>
            </a:r>
            <a:r>
              <a:rPr lang="en-US" altLang="zh-CN" dirty="0"/>
              <a:t>20ms</a:t>
            </a:r>
            <a:r>
              <a:rPr lang="zh-CN" altLang="en-US" dirty="0"/>
              <a:t>内从</a:t>
            </a:r>
            <a:r>
              <a:rPr lang="en-US" altLang="zh-CN" dirty="0"/>
              <a:t>80MeV</a:t>
            </a:r>
            <a:r>
              <a:rPr lang="zh-CN" altLang="en-US" dirty="0"/>
              <a:t>加速到</a:t>
            </a:r>
            <a:r>
              <a:rPr lang="en-US" altLang="zh-CN" dirty="0"/>
              <a:t>1.6GeV</a:t>
            </a:r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45EEF71-BE74-489E-A32A-B7CC1565B3B7}"/>
              </a:ext>
            </a:extLst>
          </p:cNvPr>
          <p:cNvSpPr txBox="1"/>
          <p:nvPr/>
        </p:nvSpPr>
        <p:spPr>
          <a:xfrm>
            <a:off x="5303912" y="4723403"/>
            <a:ext cx="6467013" cy="1754326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由于磁铁电源电流值和质子束能量都是随时间变化。</a:t>
            </a:r>
            <a:endParaRPr lang="en-US" altLang="zh-CN" dirty="0"/>
          </a:p>
          <a:p>
            <a:r>
              <a:rPr lang="zh-CN" altLang="en-US" dirty="0"/>
              <a:t>同一个点的 束流横向位置，也会随时间不变化，这给轨道校正带来了很大的挑战。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目前做法是</a:t>
            </a:r>
            <a:r>
              <a:rPr lang="zh-CN" altLang="en-US" b="1" dirty="0">
                <a:solidFill>
                  <a:srgbClr val="FF0000"/>
                </a:solidFill>
              </a:rPr>
              <a:t>将</a:t>
            </a:r>
            <a:r>
              <a:rPr lang="en-US" altLang="zh-CN" b="1" dirty="0">
                <a:solidFill>
                  <a:srgbClr val="FF0000"/>
                </a:solidFill>
              </a:rPr>
              <a:t>20ms</a:t>
            </a:r>
            <a:r>
              <a:rPr lang="zh-CN" altLang="en-US" b="1" dirty="0">
                <a:solidFill>
                  <a:srgbClr val="FF0000"/>
                </a:solidFill>
              </a:rPr>
              <a:t>的束流轨道独立成</a:t>
            </a:r>
            <a:r>
              <a:rPr lang="en-US" altLang="zh-CN" b="1" dirty="0">
                <a:solidFill>
                  <a:srgbClr val="FF0000"/>
                </a:solidFill>
              </a:rPr>
              <a:t>20</a:t>
            </a:r>
            <a:r>
              <a:rPr lang="zh-CN" altLang="en-US" b="1" dirty="0">
                <a:solidFill>
                  <a:srgbClr val="FF0000"/>
                </a:solidFill>
              </a:rPr>
              <a:t>条</a:t>
            </a:r>
            <a:r>
              <a:rPr lang="zh-CN" altLang="en-US" dirty="0"/>
              <a:t>，然后进行单独校正，但这忽略了时变因素的影响！影响校正精度 。</a:t>
            </a:r>
          </a:p>
        </p:txBody>
      </p:sp>
    </p:spTree>
    <p:extLst>
      <p:ext uri="{BB962C8B-B14F-4D97-AF65-F5344CB8AC3E}">
        <p14:creationId xmlns:p14="http://schemas.microsoft.com/office/powerpoint/2010/main" val="35072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24A051-7DB6-49DA-B6CD-85A611C2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370DE9-6F24-427D-90BA-306BA20A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13</a:t>
            </a:fld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CBBD03-3C23-4974-88E5-82F9E20DB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44" y="1079382"/>
            <a:ext cx="6511014" cy="285390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B7655D0-6966-49DC-8BF6-4590D237014A}"/>
              </a:ext>
            </a:extLst>
          </p:cNvPr>
          <p:cNvSpPr txBox="1"/>
          <p:nvPr/>
        </p:nvSpPr>
        <p:spPr>
          <a:xfrm>
            <a:off x="7038329" y="1549387"/>
            <a:ext cx="44081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添加 四极场误差、校正子误差、</a:t>
            </a:r>
            <a:r>
              <a:rPr lang="en-US" altLang="zh-CN" dirty="0"/>
              <a:t>BPM</a:t>
            </a:r>
            <a:r>
              <a:rPr lang="zh-CN" altLang="en-US" dirty="0"/>
              <a:t>误差、随机误差生成初始轨道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基于神经网络的模型，可以成功将全周期轨道校正到</a:t>
            </a:r>
            <a:r>
              <a:rPr lang="en-US" altLang="zh-CN" dirty="0"/>
              <a:t>2mm </a:t>
            </a:r>
            <a:r>
              <a:rPr lang="zh-CN" altLang="en-US" dirty="0"/>
              <a:t>以内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7426341-B9EF-4A53-ABA4-A338C9DD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70" y="3933291"/>
            <a:ext cx="6630958" cy="27360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5AB76EC-B62C-4B80-95DF-7EF5367AAC60}"/>
              </a:ext>
            </a:extLst>
          </p:cNvPr>
          <p:cNvSpPr txBox="1"/>
          <p:nvPr/>
        </p:nvSpPr>
        <p:spPr>
          <a:xfrm>
            <a:off x="7038328" y="4386372"/>
            <a:ext cx="47463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基于训练好的神经网络模型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可以非常便利的进行  时间</a:t>
            </a:r>
            <a:r>
              <a:rPr lang="en-US" altLang="zh-CN" dirty="0"/>
              <a:t>+</a:t>
            </a:r>
            <a:r>
              <a:rPr lang="zh-CN" altLang="en-US" dirty="0"/>
              <a:t>空间 上的局部轨道校正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11DDE6D-3061-488A-AEAF-488400321C6A}"/>
              </a:ext>
            </a:extLst>
          </p:cNvPr>
          <p:cNvSpPr txBox="1"/>
          <p:nvPr/>
        </p:nvSpPr>
        <p:spPr>
          <a:xfrm>
            <a:off x="10056440" y="620688"/>
            <a:ext cx="164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模拟结果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D76F6A9A-E59F-4F6F-B932-3781123EF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477277"/>
            <a:ext cx="6192688" cy="575999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基于神经网络的</a:t>
            </a:r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</a:rPr>
              <a:t>RCS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轨道校正</a:t>
            </a:r>
          </a:p>
        </p:txBody>
      </p:sp>
    </p:spTree>
    <p:extLst>
      <p:ext uri="{BB962C8B-B14F-4D97-AF65-F5344CB8AC3E}">
        <p14:creationId xmlns:p14="http://schemas.microsoft.com/office/powerpoint/2010/main" val="31575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24A051-7DB6-49DA-B6CD-85A611C2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370DE9-6F24-427D-90BA-306BA20A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14</a:t>
            </a:fld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11DDE6D-3061-488A-AEAF-488400321C6A}"/>
              </a:ext>
            </a:extLst>
          </p:cNvPr>
          <p:cNvSpPr txBox="1"/>
          <p:nvPr/>
        </p:nvSpPr>
        <p:spPr>
          <a:xfrm>
            <a:off x="10056440" y="620688"/>
            <a:ext cx="164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实验结果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D76F6A9A-E59F-4F6F-B932-3781123EF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61" y="503383"/>
            <a:ext cx="6192688" cy="575999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基于神经网络的</a:t>
            </a:r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</a:rPr>
              <a:t>RCS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轨道校正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1D2A29E-F9B0-427A-A4C7-ADA42C3849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6" y="1512613"/>
            <a:ext cx="3837249" cy="308956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E3D844A-F618-4ADF-AFAC-682273D024C7}"/>
              </a:ext>
            </a:extLst>
          </p:cNvPr>
          <p:cNvSpPr txBox="1"/>
          <p:nvPr/>
        </p:nvSpPr>
        <p:spPr>
          <a:xfrm>
            <a:off x="630189" y="1229962"/>
            <a:ext cx="335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初始轨道与三次校正结果对比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0B7031-A2FE-4026-968E-AE7A383EEF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53"/>
          <a:stretch/>
        </p:blipFill>
        <p:spPr>
          <a:xfrm>
            <a:off x="4580884" y="1722742"/>
            <a:ext cx="5751781" cy="286142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F40F0A3-5DD1-47F2-A0E3-1AA5A4937CCC}"/>
              </a:ext>
            </a:extLst>
          </p:cNvPr>
          <p:cNvSpPr txBox="1"/>
          <p:nvPr/>
        </p:nvSpPr>
        <p:spPr>
          <a:xfrm>
            <a:off x="4600424" y="1120392"/>
            <a:ext cx="566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        最终校正结果（第一条轨道）</a:t>
            </a:r>
            <a:endParaRPr lang="en-US" altLang="zh-CN" dirty="0"/>
          </a:p>
          <a:p>
            <a:r>
              <a:rPr lang="zh-CN" altLang="en-US" dirty="0"/>
              <a:t>除</a:t>
            </a:r>
            <a:r>
              <a:rPr lang="en-US" altLang="zh-CN" dirty="0"/>
              <a:t>R1BPM02</a:t>
            </a:r>
            <a:r>
              <a:rPr lang="zh-CN" altLang="en-US" dirty="0"/>
              <a:t>，基本在</a:t>
            </a:r>
            <a:r>
              <a:rPr lang="en-US" altLang="zh-CN" dirty="0"/>
              <a:t>+-2mm </a:t>
            </a:r>
            <a:r>
              <a:rPr lang="zh-CN" altLang="en-US" dirty="0"/>
              <a:t>左右、接近理论模拟极限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A9C9F53-8B2D-411F-BEDE-A18B6F95A0AA}"/>
              </a:ext>
            </a:extLst>
          </p:cNvPr>
          <p:cNvCxnSpPr>
            <a:cxnSpLocks/>
          </p:cNvCxnSpPr>
          <p:nvPr/>
        </p:nvCxnSpPr>
        <p:spPr>
          <a:xfrm>
            <a:off x="4923240" y="3462383"/>
            <a:ext cx="5409425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5BCC34E8-DF3E-456E-9A7E-C9800CCA943E}"/>
              </a:ext>
            </a:extLst>
          </p:cNvPr>
          <p:cNvCxnSpPr>
            <a:cxnSpLocks/>
          </p:cNvCxnSpPr>
          <p:nvPr/>
        </p:nvCxnSpPr>
        <p:spPr>
          <a:xfrm>
            <a:off x="4923240" y="2709809"/>
            <a:ext cx="5409425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B2D6DA3F-8B69-4203-900D-D306B8BAF121}"/>
              </a:ext>
            </a:extLst>
          </p:cNvPr>
          <p:cNvSpPr txBox="1"/>
          <p:nvPr/>
        </p:nvSpPr>
        <p:spPr>
          <a:xfrm>
            <a:off x="444812" y="4794999"/>
            <a:ext cx="10691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对前</a:t>
            </a:r>
            <a:r>
              <a:rPr lang="en-US" altLang="zh-CN" dirty="0"/>
              <a:t>5</a:t>
            </a:r>
            <a:r>
              <a:rPr lang="zh-CN" altLang="en-US" dirty="0"/>
              <a:t>条轨道进行校正，得到了比较好的结果， 比传统方法的校正效果更进一步，接近理论</a:t>
            </a:r>
            <a:r>
              <a:rPr lang="zh-CN" altLang="en-US"/>
              <a:t>模拟极限</a:t>
            </a:r>
            <a:br>
              <a:rPr lang="en-US" altLang="zh-CN"/>
            </a:b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但尝试同时对</a:t>
            </a:r>
            <a:r>
              <a:rPr lang="zh-CN" altLang="en-US" dirty="0">
                <a:solidFill>
                  <a:srgbClr val="FF0000"/>
                </a:solidFill>
              </a:rPr>
              <a:t>全周期轨道</a:t>
            </a:r>
            <a:r>
              <a:rPr lang="zh-CN" altLang="en-US" dirty="0"/>
              <a:t>进行校正时，会出现较为严重的</a:t>
            </a:r>
            <a:r>
              <a:rPr lang="zh-CN" altLang="en-US" b="1" dirty="0">
                <a:solidFill>
                  <a:srgbClr val="FF0000"/>
                </a:solidFill>
              </a:rPr>
              <a:t>超限问题</a:t>
            </a:r>
            <a:r>
              <a:rPr lang="zh-CN" altLang="en-US" dirty="0"/>
              <a:t>，有待改进模型。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474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664" y="510700"/>
            <a:ext cx="5414392" cy="575999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贝叶斯优化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15</a:t>
            </a:fld>
            <a:endParaRPr lang="en-US" altLang="zh-CN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386EC8C-6681-44C5-8E7C-D27E1D5D5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3239908"/>
            <a:ext cx="5601616" cy="289152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E3C204A-8638-4403-BCCB-FB3334B37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3163754"/>
            <a:ext cx="2808312" cy="3112324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C6D548B-07AD-439A-8F10-26D3EC100720}"/>
              </a:ext>
            </a:extLst>
          </p:cNvPr>
          <p:cNvSpPr txBox="1"/>
          <p:nvPr/>
        </p:nvSpPr>
        <p:spPr>
          <a:xfrm>
            <a:off x="111086" y="6381260"/>
            <a:ext cx="6679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Noto Sans" panose="020B0502040504020204" pitchFamily="34" charset="0"/>
              </a:rPr>
              <a:t>DOI: </a:t>
            </a:r>
            <a:r>
              <a:rPr lang="en-US" altLang="zh-CN" b="0" i="0" dirty="0">
                <a:effectLst/>
                <a:latin typeface="Noto Sans" panose="020B0502040504020204" pitchFamily="34" charset="0"/>
                <a:hlinkClick r:id="rId4"/>
              </a:rPr>
              <a:t>https://doi.org/10.1103/PhysRevAccelBeams.27.084801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F6B8C45-F2F5-4A90-B0D0-C4A83D8D50A6}"/>
              </a:ext>
            </a:extLst>
          </p:cNvPr>
          <p:cNvSpPr txBox="1"/>
          <p:nvPr/>
        </p:nvSpPr>
        <p:spPr>
          <a:xfrm>
            <a:off x="623392" y="1174197"/>
            <a:ext cx="9577064" cy="181588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zh-CN" altLang="en-US" sz="1600" kern="100"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加速器</a:t>
            </a:r>
            <a:r>
              <a:rPr lang="zh-CN" altLang="zh-CN" sz="1600" kern="100"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复杂优化问题（在线控制、模型校准等），传统算法面临维度灾难、噪声敏感、局部最优等挑战。</a:t>
            </a:r>
          </a:p>
          <a:p>
            <a:pPr lvl="0" algn="just">
              <a:tabLst>
                <a:tab pos="457200" algn="l"/>
              </a:tabLst>
            </a:pPr>
            <a:r>
              <a:rPr lang="zh-CN" altLang="en-US" sz="1600" b="1" kern="10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贝叶斯优化：样本高效、</a:t>
            </a:r>
            <a:r>
              <a:rPr lang="zh-CN" altLang="zh-CN" sz="1600" b="1" kern="100"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噪声鲁棒性</a:t>
            </a:r>
            <a:r>
              <a:rPr lang="zh-CN" altLang="en-US" sz="1600" b="1" kern="100"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、不易陷入局部最优</a:t>
            </a:r>
            <a:endParaRPr lang="en-US" altLang="zh-CN" sz="1600" b="1" kern="100">
              <a:effectLst/>
              <a:latin typeface="等线" panose="02010600030101010101" charset="-122"/>
              <a:ea typeface="等线" panose="02010600030101010101" charset="-122"/>
              <a:cs typeface="Times New Roman" panose="02020603050405020304" pitchFamily="18" charset="0"/>
            </a:endParaRPr>
          </a:p>
          <a:p>
            <a:pPr lvl="0" algn="just">
              <a:tabLst>
                <a:tab pos="457200" algn="l"/>
              </a:tabLst>
            </a:pPr>
            <a:r>
              <a:rPr lang="zh-CN" altLang="en-US" sz="1600" b="1" kern="10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基于</a:t>
            </a:r>
            <a:r>
              <a:rPr lang="zh-CN" altLang="zh-CN" sz="1600" b="1" kern="10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代理</a:t>
            </a:r>
            <a:r>
              <a:rPr lang="zh-CN" altLang="zh-CN" sz="1600" b="1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模型</a:t>
            </a:r>
            <a:r>
              <a:rPr lang="zh-CN" altLang="zh-CN" sz="1600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：高斯过程（</a:t>
            </a:r>
            <a:r>
              <a:rPr lang="en-US" altLang="zh-CN" sz="1600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GP</a:t>
            </a:r>
            <a:r>
              <a:rPr lang="zh-CN" altLang="zh-CN" sz="1600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）建模目标函数，预测均值与不确定性</a:t>
            </a:r>
          </a:p>
          <a:p>
            <a:pPr lvl="0" algn="just">
              <a:tabLst>
                <a:tab pos="457200" algn="l"/>
              </a:tabLst>
            </a:pPr>
            <a:r>
              <a:rPr lang="zh-CN" altLang="zh-CN" sz="1600" b="1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采集函数</a:t>
            </a:r>
            <a:r>
              <a:rPr lang="zh-CN" altLang="zh-CN" sz="1600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：</a:t>
            </a:r>
          </a:p>
          <a:p>
            <a:pPr lvl="1" algn="just">
              <a:buSzPts val="1000"/>
              <a:tabLst>
                <a:tab pos="914400" algn="l"/>
              </a:tabLst>
            </a:pPr>
            <a:r>
              <a:rPr lang="zh-CN" altLang="zh-CN" sz="1600" b="1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期望提升（</a:t>
            </a:r>
            <a:r>
              <a:rPr lang="en-US" altLang="zh-CN" sz="1600" b="1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EI</a:t>
            </a:r>
            <a:r>
              <a:rPr lang="zh-CN" altLang="zh-CN" sz="1600" b="1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）</a:t>
            </a:r>
            <a:r>
              <a:rPr lang="zh-CN" altLang="zh-CN" sz="1600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：评估候选点对当前最优的提升期望。</a:t>
            </a:r>
          </a:p>
          <a:p>
            <a:pPr lvl="1" algn="just">
              <a:buSzPts val="1000"/>
              <a:tabLst>
                <a:tab pos="914400" algn="l"/>
              </a:tabLst>
            </a:pPr>
            <a:r>
              <a:rPr lang="zh-CN" altLang="zh-CN" sz="1600" b="1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置信上界（</a:t>
            </a:r>
            <a:r>
              <a:rPr lang="en-US" altLang="zh-CN" sz="1600" b="1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UCB</a:t>
            </a:r>
            <a:r>
              <a:rPr lang="zh-CN" altLang="zh-CN" sz="1600" b="1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）</a:t>
            </a:r>
            <a:r>
              <a:rPr lang="zh-CN" altLang="zh-CN" sz="1600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：权衡均值预测与不确定性（如</a:t>
            </a:r>
            <a:r>
              <a:rPr lang="en-US" altLang="zh-CN" sz="1600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 UCB(x) = μ(x) + βσ(x)</a:t>
            </a:r>
            <a:r>
              <a:rPr lang="zh-CN" altLang="zh-CN" sz="1600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）</a:t>
            </a:r>
          </a:p>
          <a:p>
            <a:pPr lvl="0" algn="just">
              <a:tabLst>
                <a:tab pos="457200" algn="l"/>
              </a:tabLst>
            </a:pPr>
            <a:r>
              <a:rPr lang="zh-CN" altLang="zh-CN" sz="1600" b="1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优化流程</a:t>
            </a:r>
            <a:r>
              <a:rPr lang="zh-CN" altLang="zh-CN" sz="1600" kern="100" dirty="0">
                <a:effectLst/>
                <a:latin typeface="等线" panose="02010600030101010101" charset="-122"/>
                <a:ea typeface="等线" panose="02010600030101010101" charset="-122"/>
                <a:cs typeface="Times New Roman" panose="02020603050405020304" pitchFamily="18" charset="0"/>
              </a:rPr>
              <a:t>：迭代选择最大化采集函数的参数点进行实验，更新模型直至收敛。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CC82FBC-E834-44D2-9685-B188571FC29B}"/>
              </a:ext>
            </a:extLst>
          </p:cNvPr>
          <p:cNvSpPr txBox="1"/>
          <p:nvPr/>
        </p:nvSpPr>
        <p:spPr>
          <a:xfrm>
            <a:off x="10116366" y="519670"/>
            <a:ext cx="2075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8B8B8B"/>
                </a:solidFill>
                <a:effectLst/>
                <a:latin typeface="Inter"/>
              </a:rPr>
              <a:t>Courtesy of </a:t>
            </a:r>
            <a:r>
              <a:rPr lang="zh-CN" altLang="en-US" dirty="0">
                <a:solidFill>
                  <a:srgbClr val="8B8B8B"/>
                </a:solidFill>
                <a:latin typeface="Inter"/>
              </a:rPr>
              <a:t>刘汉阳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79817F4-8770-45A4-8ACA-8C32A90DE4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31" t="9442" r="6443" b="6348"/>
          <a:stretch>
            <a:fillRect/>
          </a:stretch>
        </p:blipFill>
        <p:spPr>
          <a:xfrm>
            <a:off x="8013174" y="1887082"/>
            <a:ext cx="2003595" cy="6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3472" y="476672"/>
            <a:ext cx="8136904" cy="575999"/>
          </a:xfrm>
        </p:spPr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贝叶斯优化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八极子提高束流状态重复性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16</a:t>
            </a:fld>
            <a:endParaRPr lang="en-US" altLang="zh-CN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AFF9A6-0873-432E-8FED-774C37CD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93" y="2530125"/>
            <a:ext cx="5915998" cy="277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DE675E-914C-4475-B4BA-B61B66369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55" y="3947049"/>
            <a:ext cx="3907644" cy="27746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BB8EE2-FE1A-480A-BF18-95D0F0106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405" y="1052672"/>
            <a:ext cx="3732158" cy="29757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CAD76AD-6C59-4FD4-A2C7-F5244E7CC760}"/>
              </a:ext>
            </a:extLst>
          </p:cNvPr>
          <p:cNvSpPr txBox="1"/>
          <p:nvPr/>
        </p:nvSpPr>
        <p:spPr>
          <a:xfrm>
            <a:off x="911424" y="5439822"/>
            <a:ext cx="58147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2400" dirty="0">
                <a:solidFill>
                  <a:srgbClr val="FF0000"/>
                </a:solidFill>
                <a:latin typeface="-apple-system"/>
              </a:rPr>
              <a:t>通过优化</a:t>
            </a:r>
            <a:r>
              <a:rPr lang="en-US" altLang="zh-CN" sz="2400" dirty="0">
                <a:solidFill>
                  <a:srgbClr val="FF0000"/>
                </a:solidFill>
                <a:latin typeface="-apple-system"/>
              </a:rPr>
              <a:t>RCR</a:t>
            </a:r>
            <a:r>
              <a:rPr lang="zh-CN" altLang="en-US" sz="2400" dirty="0">
                <a:solidFill>
                  <a:srgbClr val="FF0000"/>
                </a:solidFill>
                <a:latin typeface="-apple-system"/>
              </a:rPr>
              <a:t>校正八极磁铁第一个点的值</a:t>
            </a:r>
            <a:r>
              <a:rPr lang="zh-CN" altLang="en-US" sz="2400" dirty="0">
                <a:latin typeface="-apple-system"/>
              </a:rPr>
              <a:t>，以提高束流状态的重复性（连续十次通过率的方差）；束流状态重复性有所提高；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DD8CDE-CC66-4DA8-8647-DB9F1D754AA4}"/>
              </a:ext>
            </a:extLst>
          </p:cNvPr>
          <p:cNvSpPr txBox="1"/>
          <p:nvPr/>
        </p:nvSpPr>
        <p:spPr>
          <a:xfrm>
            <a:off x="767407" y="1186061"/>
            <a:ext cx="6746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高功率下，由于束流不稳定性现象导致，束流通过率重复性差，严重影响机器的稳定运行。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高度非线性、调节参量多，传统方法很难快速找到“最优解”。</a:t>
            </a:r>
            <a:endParaRPr lang="en-US" altLang="zh-CN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58EA50B-C3DE-48FC-9C58-502AC02ADBAA}"/>
              </a:ext>
            </a:extLst>
          </p:cNvPr>
          <p:cNvSpPr txBox="1"/>
          <p:nvPr/>
        </p:nvSpPr>
        <p:spPr>
          <a:xfrm>
            <a:off x="10116366" y="519670"/>
            <a:ext cx="2075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8B8B8B"/>
                </a:solidFill>
                <a:effectLst/>
                <a:latin typeface="Inter"/>
              </a:rPr>
              <a:t>Courtesy of </a:t>
            </a:r>
            <a:r>
              <a:rPr lang="zh-CN" altLang="en-US" dirty="0">
                <a:solidFill>
                  <a:srgbClr val="8B8B8B"/>
                </a:solidFill>
                <a:latin typeface="Inter"/>
              </a:rPr>
              <a:t>刘汉阳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25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3472" y="476672"/>
            <a:ext cx="8136904" cy="575999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基于机器学习进行束流寿命优化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17</a:t>
            </a:fld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87F15B2-11D3-4773-8AB0-E0D0A5C25964}"/>
              </a:ext>
            </a:extLst>
          </p:cNvPr>
          <p:cNvSpPr txBox="1"/>
          <p:nvPr/>
        </p:nvSpPr>
        <p:spPr>
          <a:xfrm>
            <a:off x="335360" y="1268760"/>
            <a:ext cx="11593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托歇克寿命（</a:t>
            </a:r>
            <a:r>
              <a:rPr lang="en-US" altLang="zh-CN" b="1" dirty="0" err="1"/>
              <a:t>Touschek</a:t>
            </a:r>
            <a:r>
              <a:rPr lang="en-US" altLang="zh-CN" b="1" dirty="0"/>
              <a:t> Lifetime</a:t>
            </a:r>
            <a:r>
              <a:rPr lang="zh-CN" altLang="en-US" b="1" dirty="0"/>
              <a:t>）</a:t>
            </a:r>
            <a:r>
              <a:rPr lang="zh-CN" altLang="en-US" dirty="0"/>
              <a:t> 是储存环中电子或正电子束流寿命的一个重要限制因素，尤其在高亮度、低发射度的环形加速器中尤为显著。</a:t>
            </a:r>
            <a:endParaRPr lang="en-US" altLang="zh-CN" dirty="0"/>
          </a:p>
          <a:p>
            <a:r>
              <a:rPr lang="zh-CN" altLang="en-US" dirty="0"/>
              <a:t>描述了由于束流内部粒子之间的库仑散射（</a:t>
            </a:r>
            <a:r>
              <a:rPr lang="en-US" altLang="zh-CN" dirty="0"/>
              <a:t>Intra-Beam Scattering, IBS</a:t>
            </a:r>
            <a:r>
              <a:rPr lang="zh-CN" altLang="en-US" dirty="0"/>
              <a:t>）导致粒子横向动量向纵向动量的转移，最终使部分粒子超出能量接受范围（</a:t>
            </a:r>
            <a:r>
              <a:rPr lang="en-US" altLang="zh-CN" dirty="0"/>
              <a:t>RF</a:t>
            </a:r>
            <a:r>
              <a:rPr lang="zh-CN" altLang="en-US" dirty="0"/>
              <a:t>桶宽度）而损失的现象。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9000716-1A42-4EE1-ABCA-B9E51D989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2547642"/>
            <a:ext cx="4392488" cy="36825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1C0012-1377-4300-A4A8-C78ABB8D0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62" t="5942" r="4787"/>
          <a:stretch/>
        </p:blipFill>
        <p:spPr>
          <a:xfrm>
            <a:off x="1775520" y="2685178"/>
            <a:ext cx="3312368" cy="257103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9A24889-0AED-4294-B7DB-4A81612395C6}"/>
              </a:ext>
            </a:extLst>
          </p:cNvPr>
          <p:cNvSpPr txBox="1"/>
          <p:nvPr/>
        </p:nvSpPr>
        <p:spPr>
          <a:xfrm>
            <a:off x="767408" y="364589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六极铁组合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523FD76-5BC1-461C-AB0E-D30FBFBB509F}"/>
              </a:ext>
            </a:extLst>
          </p:cNvPr>
          <p:cNvSpPr txBox="1"/>
          <p:nvPr/>
        </p:nvSpPr>
        <p:spPr>
          <a:xfrm>
            <a:off x="5126494" y="3616752"/>
            <a:ext cx="100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托歇克寿命</a:t>
            </a:r>
            <a:endParaRPr lang="zh-CN" altLang="en-US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5E14DF5-2005-40AB-B7EA-5B8442A8E7A0}"/>
              </a:ext>
            </a:extLst>
          </p:cNvPr>
          <p:cNvSpPr txBox="1"/>
          <p:nvPr/>
        </p:nvSpPr>
        <p:spPr>
          <a:xfrm>
            <a:off x="367070" y="5530585"/>
            <a:ext cx="649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基于训练好的模型，可以快速的对六极铁设置进行评估，筛选</a:t>
            </a:r>
          </a:p>
        </p:txBody>
      </p:sp>
    </p:spTree>
    <p:extLst>
      <p:ext uri="{BB962C8B-B14F-4D97-AF65-F5344CB8AC3E}">
        <p14:creationId xmlns:p14="http://schemas.microsoft.com/office/powerpoint/2010/main" val="10716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C7119C-70E6-4D80-A8FE-164C920E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Xiaohan Lu, IHEP, CSNS, luxh@ihep.ac.cn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559865-3D26-488E-B5CC-21D6FD21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18</a:t>
            </a:fld>
            <a:endParaRPr lang="en-US" altLang="zh-CN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D60F7A3-AD8D-4B6C-BB11-85976929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6250"/>
            <a:ext cx="10972800" cy="576263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加速器领域</a:t>
            </a:r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的发展：数据是基础</a:t>
            </a:r>
            <a:endParaRPr lang="zh-CN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FCD71B8-B040-4588-BBE5-F85A0BA5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92" y="4890047"/>
            <a:ext cx="1294036" cy="12032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B5789F2-F18B-41DE-BC41-DE6E079E3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278" y="3751549"/>
            <a:ext cx="1224136" cy="11140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872CCA-736A-4D7A-B760-E08E44843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95" y="3751549"/>
            <a:ext cx="1294036" cy="10980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61B758B-9031-494A-B094-CBFA3D6065FD}"/>
              </a:ext>
            </a:extLst>
          </p:cNvPr>
          <p:cNvSpPr txBox="1"/>
          <p:nvPr/>
        </p:nvSpPr>
        <p:spPr>
          <a:xfrm>
            <a:off x="529300" y="4560115"/>
            <a:ext cx="5004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/>
              <a:t>文件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F985305-15B3-4DC4-9D35-A19F9D89A14F}"/>
              </a:ext>
            </a:extLst>
          </p:cNvPr>
          <p:cNvSpPr txBox="1"/>
          <p:nvPr/>
        </p:nvSpPr>
        <p:spPr>
          <a:xfrm>
            <a:off x="1888005" y="4569964"/>
            <a:ext cx="5004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/>
              <a:t>数值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8CDBD46-78E9-4365-B646-67419F971C83}"/>
              </a:ext>
            </a:extLst>
          </p:cNvPr>
          <p:cNvSpPr txBox="1"/>
          <p:nvPr/>
        </p:nvSpPr>
        <p:spPr>
          <a:xfrm>
            <a:off x="511958" y="5788813"/>
            <a:ext cx="5004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/>
              <a:t>图像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E9E0220-C9A2-430A-8458-FCB0FCB2F3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t="22307" b="27930"/>
          <a:stretch/>
        </p:blipFill>
        <p:spPr>
          <a:xfrm>
            <a:off x="1888005" y="4923630"/>
            <a:ext cx="1294036" cy="114218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B53689-7B5F-4813-9464-1C2FC132B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3751548"/>
            <a:ext cx="3734847" cy="233631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7B0D700-A21C-4BBC-831B-DA6C1A985C6F}"/>
              </a:ext>
            </a:extLst>
          </p:cNvPr>
          <p:cNvSpPr txBox="1"/>
          <p:nvPr/>
        </p:nvSpPr>
        <p:spPr>
          <a:xfrm>
            <a:off x="1888005" y="5802269"/>
            <a:ext cx="5004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/>
              <a:t>波形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9806522-ABE2-4134-AED8-151C040329E8}"/>
              </a:ext>
            </a:extLst>
          </p:cNvPr>
          <p:cNvSpPr txBox="1"/>
          <p:nvPr/>
        </p:nvSpPr>
        <p:spPr>
          <a:xfrm>
            <a:off x="3448750" y="3931261"/>
            <a:ext cx="28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功率</a:t>
            </a:r>
            <a:r>
              <a:rPr lang="zh-CN" altLang="en-US" sz="1600" dirty="0">
                <a:solidFill>
                  <a:srgbClr val="FF0000"/>
                </a:solidFill>
              </a:rPr>
              <a:t>（分钟）</a:t>
            </a:r>
            <a:r>
              <a:rPr lang="zh-CN" altLang="en-US" sz="1600" dirty="0"/>
              <a:t>和</a:t>
            </a:r>
            <a:r>
              <a:rPr lang="zh-CN" altLang="en-US" sz="1600" dirty="0">
                <a:solidFill>
                  <a:srgbClr val="3333FF"/>
                </a:solidFill>
              </a:rPr>
              <a:t>流强（秒</a:t>
            </a:r>
            <a:r>
              <a:rPr lang="zh-CN" altLang="en-US" dirty="0">
                <a:solidFill>
                  <a:srgbClr val="3333FF"/>
                </a:solidFill>
              </a:rPr>
              <a:t>）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E8EC296-23B0-4065-A0BB-4329C37FC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005" y="3573016"/>
            <a:ext cx="4164942" cy="302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40A31706-7D42-412B-8D7D-2AC311F7DC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6711794"/>
              </p:ext>
            </p:extLst>
          </p:nvPr>
        </p:nvGraphicFramePr>
        <p:xfrm>
          <a:off x="8544272" y="1268760"/>
          <a:ext cx="280831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05CF29C6-B19E-4B81-950A-580232F99B06}"/>
              </a:ext>
            </a:extLst>
          </p:cNvPr>
          <p:cNvSpPr txBox="1"/>
          <p:nvPr/>
        </p:nvSpPr>
        <p:spPr>
          <a:xfrm>
            <a:off x="335360" y="1471145"/>
            <a:ext cx="7344816" cy="5078313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/>
              <a:t>历史数据库（</a:t>
            </a:r>
            <a:r>
              <a:rPr lang="en-US" altLang="zh-CN"/>
              <a:t>Archiver Appliance</a:t>
            </a:r>
            <a:r>
              <a:rPr lang="zh-CN" altLang="en-US"/>
              <a:t>）</a:t>
            </a:r>
            <a:r>
              <a:rPr lang="en-US" altLang="zh-CN"/>
              <a:t> </a:t>
            </a:r>
            <a:r>
              <a:rPr lang="zh-CN" altLang="en-US"/>
              <a:t>目前是加速器主要的数据源</a:t>
            </a:r>
            <a:br>
              <a:rPr lang="en-US" altLang="zh-CN"/>
            </a:br>
            <a:r>
              <a:rPr lang="zh-CN" altLang="en-US"/>
              <a:t>以</a:t>
            </a:r>
            <a:r>
              <a:rPr lang="en-US" altLang="zh-CN"/>
              <a:t>HEPS</a:t>
            </a:r>
            <a:r>
              <a:rPr lang="zh-CN" altLang="en-US"/>
              <a:t>为例，约有</a:t>
            </a:r>
            <a:r>
              <a:rPr lang="en-US" altLang="zh-CN"/>
              <a:t>15</a:t>
            </a:r>
            <a:r>
              <a:rPr lang="zh-CN" altLang="en-US"/>
              <a:t>万个</a:t>
            </a:r>
            <a:r>
              <a:rPr lang="en-US" altLang="zh-CN"/>
              <a:t>PV</a:t>
            </a:r>
            <a:r>
              <a:rPr lang="zh-CN" altLang="en-US"/>
              <a:t>进</a:t>
            </a:r>
            <a:r>
              <a:rPr lang="en-US" altLang="zh-CN"/>
              <a:t>Archiver</a:t>
            </a:r>
            <a:r>
              <a:rPr lang="zh-CN" altLang="en-US"/>
              <a:t>数据库</a:t>
            </a:r>
            <a:r>
              <a:rPr lang="en-US" altLang="zh-CN"/>
              <a:t> </a:t>
            </a:r>
            <a:r>
              <a:rPr lang="zh-CN" altLang="en-US"/>
              <a:t>约占加速器整体</a:t>
            </a:r>
            <a:r>
              <a:rPr lang="en-US" altLang="zh-CN"/>
              <a:t>PV</a:t>
            </a:r>
            <a:r>
              <a:rPr lang="zh-CN" altLang="en-US"/>
              <a:t>量不到 </a:t>
            </a:r>
            <a:r>
              <a:rPr lang="en-US" altLang="zh-CN"/>
              <a:t>50%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/>
              <a:t>各子系统自己的监测数据，如：振动监测、辐射防护等</a:t>
            </a:r>
            <a:endParaRPr lang="en-US" altLang="zh-CN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/>
              <a:t>测量系统存储数据，如：</a:t>
            </a:r>
            <a:r>
              <a:rPr lang="en-US" altLang="zh-CN"/>
              <a:t>TBT</a:t>
            </a:r>
            <a:r>
              <a:rPr lang="zh-CN" altLang="en-US"/>
              <a:t>文件、</a:t>
            </a:r>
            <a:r>
              <a:rPr lang="en-US" altLang="zh-CN"/>
              <a:t>PR</a:t>
            </a:r>
            <a:r>
              <a:rPr lang="zh-CN" altLang="en-US"/>
              <a:t>图像、丝靶数据等</a:t>
            </a:r>
            <a:endParaRPr lang="en-US" altLang="zh-CN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/>
              <a:t>…………..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257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9371ED-8DEB-4B9B-B0B1-D44EE615C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Yi Jiao, IHEP, jiaoyi@ihep.ac.cn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DAB84D-942A-4807-ACA7-24D52E09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19</a:t>
            </a:fld>
            <a:endParaRPr lang="en-US" altLang="zh-CN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FF60457D-54F8-4561-839E-C98B9B43B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476672"/>
            <a:ext cx="11665296" cy="575999"/>
          </a:xfrm>
        </p:spPr>
        <p:txBody>
          <a:bodyPr/>
          <a:lstStyle/>
          <a:p>
            <a:r>
              <a:rPr lang="zh-CN" altLang="en-US" sz="3200" dirty="0">
                <a:solidFill>
                  <a:srgbClr val="0070C0"/>
                </a:solidFill>
                <a:latin typeface="+mn-ea"/>
                <a:ea typeface="+mn-ea"/>
              </a:rPr>
              <a:t>预期的加速器装置上大规模高质量数据生成及应用的流程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83D263-C1FE-4D77-B66A-DC949C550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52" y="1085531"/>
            <a:ext cx="10560496" cy="541272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 bwMode="auto">
          <a:xfrm>
            <a:off x="1703512" y="4149080"/>
            <a:ext cx="8280920" cy="2016224"/>
          </a:xfrm>
          <a:prstGeom prst="rect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几位老师联合申请了所创新基金，题目：“面向大型粒子加速器需求的</a:t>
            </a:r>
          </a:p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加速器高质量数据生成的相关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研究”。</a:t>
            </a:r>
            <a:endParaRPr lang="en-US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考虑到全部实现，需要进行相关硬件改造；该项目将侧重于在现有硬件条件下，对全链条数据流关键环节，开展相关技术和软件程序的研发；为未来上述系统在大科学工程的实际应用进行预先的关键技术验证。</a:t>
            </a:r>
            <a:endParaRPr lang="en-US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45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524000" y="476740"/>
            <a:ext cx="2051720" cy="575999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主要内容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20D65884-A43C-4257-BEE3-BC1AB06B67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5242562"/>
              </p:ext>
            </p:extLst>
          </p:nvPr>
        </p:nvGraphicFramePr>
        <p:xfrm>
          <a:off x="2855640" y="119675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29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3">
            <a:extLst>
              <a:ext uri="{FF2B5EF4-FFF2-40B4-BE49-F238E27FC236}">
                <a16:creationId xmlns:a16="http://schemas.microsoft.com/office/drawing/2014/main" id="{0D17EDC6-D1B8-4903-BDEF-90DD2D50BA1F}"/>
              </a:ext>
            </a:extLst>
          </p:cNvPr>
          <p:cNvSpPr txBox="1"/>
          <p:nvPr/>
        </p:nvSpPr>
        <p:spPr>
          <a:xfrm>
            <a:off x="479376" y="2226252"/>
            <a:ext cx="4813964" cy="172818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05958" y="494739"/>
            <a:ext cx="7562450" cy="575999"/>
          </a:xfrm>
        </p:spPr>
        <p:txBody>
          <a:bodyPr/>
          <a:lstStyle/>
          <a:p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聚焦“加速器</a:t>
            </a:r>
            <a:r>
              <a:rPr lang="en-US" altLang="zh-CN">
                <a:solidFill>
                  <a:srgbClr val="0070C0"/>
                </a:solidFill>
                <a:latin typeface="+mn-ea"/>
                <a:ea typeface="+mn-ea"/>
              </a:rPr>
              <a:t>AI-Ready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数据</a:t>
            </a:r>
            <a:r>
              <a:rPr lang="zh-CN" altLang="en-US">
                <a:latin typeface="+mn-ea"/>
                <a:ea typeface="+mn-ea"/>
              </a:rPr>
              <a:t>集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生成”</a:t>
            </a:r>
            <a:endParaRPr lang="zh-CN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6862" y="1186614"/>
            <a:ext cx="11899712" cy="5482746"/>
          </a:xfrm>
        </p:spPr>
        <p:txBody>
          <a:bodyPr/>
          <a:lstStyle/>
          <a:p>
            <a:r>
              <a:rPr lang="zh-CN" altLang="en-US" b="0" dirty="0">
                <a:solidFill>
                  <a:schemeClr val="tx1"/>
                </a:solidFill>
              </a:rPr>
              <a:t>基于已有条件，探索</a:t>
            </a:r>
            <a:r>
              <a:rPr lang="zh-CN" altLang="en-US" b="0" dirty="0"/>
              <a:t>数据获取、数据处理、数据集规范化及发布、数据集验证及应用</a:t>
            </a:r>
            <a:r>
              <a:rPr lang="zh-CN" altLang="en-US" b="0" dirty="0">
                <a:solidFill>
                  <a:schemeClr val="tx1"/>
                </a:solidFill>
              </a:rPr>
              <a:t>等在内的实现路径</a:t>
            </a:r>
            <a:endParaRPr lang="en-US" altLang="zh-CN" b="0" dirty="0">
              <a:solidFill>
                <a:schemeClr val="tx1"/>
              </a:solidFill>
            </a:endParaRPr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endParaRPr lang="en-US" altLang="zh-CN" b="0" dirty="0"/>
          </a:p>
          <a:p>
            <a:r>
              <a:rPr lang="zh-CN" altLang="en-US" b="0" dirty="0"/>
              <a:t>为</a:t>
            </a:r>
            <a:r>
              <a:rPr lang="en-US" altLang="zh-CN" b="0" dirty="0"/>
              <a:t>AI</a:t>
            </a:r>
            <a:r>
              <a:rPr lang="zh-CN" altLang="en-US" b="0" dirty="0"/>
              <a:t>在加速器领域更广泛的应用打下基础：高质量数据、处理算法、管理软件</a:t>
            </a:r>
            <a:endParaRPr lang="en-US" altLang="zh-CN" b="0" dirty="0"/>
          </a:p>
          <a:p>
            <a:endParaRPr lang="en-US" altLang="zh-CN" b="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20</a:t>
            </a:fld>
            <a:endParaRPr lang="en-US" altLang="zh-CN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614C5A1-4645-403B-9D00-BCD279B0C771}"/>
              </a:ext>
            </a:extLst>
          </p:cNvPr>
          <p:cNvSpPr/>
          <p:nvPr/>
        </p:nvSpPr>
        <p:spPr bwMode="auto">
          <a:xfrm>
            <a:off x="623392" y="2514281"/>
            <a:ext cx="2149668" cy="504055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扫描</a:t>
            </a: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/</a:t>
            </a: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提取数据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75FAAE6-2A3C-49AD-9AA1-A9339091A1AC}"/>
              </a:ext>
            </a:extLst>
          </p:cNvPr>
          <p:cNvSpPr/>
          <p:nvPr/>
        </p:nvSpPr>
        <p:spPr bwMode="auto">
          <a:xfrm>
            <a:off x="607584" y="3223862"/>
            <a:ext cx="2172138" cy="504055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高采样率数据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4FA707D-C6C9-4501-9940-2A087E20B1EB}"/>
              </a:ext>
            </a:extLst>
          </p:cNvPr>
          <p:cNvSpPr/>
          <p:nvPr/>
        </p:nvSpPr>
        <p:spPr bwMode="auto">
          <a:xfrm>
            <a:off x="3143672" y="2686947"/>
            <a:ext cx="2016224" cy="814446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多模态数据库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83C03C8-C5FE-488C-A213-422F805404FE}"/>
              </a:ext>
            </a:extLst>
          </p:cNvPr>
          <p:cNvSpPr/>
          <p:nvPr/>
        </p:nvSpPr>
        <p:spPr bwMode="auto">
          <a:xfrm>
            <a:off x="5663952" y="2686947"/>
            <a:ext cx="1440160" cy="814446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数据处理</a:t>
            </a: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8C33083-D22F-43E5-822A-F98B0688E1BB}"/>
              </a:ext>
            </a:extLst>
          </p:cNvPr>
          <p:cNvSpPr/>
          <p:nvPr/>
        </p:nvSpPr>
        <p:spPr bwMode="auto">
          <a:xfrm>
            <a:off x="7608168" y="2686947"/>
            <a:ext cx="1810772" cy="814446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数据集的规范化及发布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9AE36A8-931F-4265-80E0-2F062D5DF17C}"/>
              </a:ext>
            </a:extLst>
          </p:cNvPr>
          <p:cNvSpPr/>
          <p:nvPr/>
        </p:nvSpPr>
        <p:spPr bwMode="auto">
          <a:xfrm>
            <a:off x="9768408" y="2686947"/>
            <a:ext cx="1810772" cy="814446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数据集应用</a:t>
            </a: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C3097DC-C467-445D-BFD7-0450B134EEC0}"/>
              </a:ext>
            </a:extLst>
          </p:cNvPr>
          <p:cNvCxnSpPr>
            <a:cxnSpLocks/>
            <a:stCxn id="31" idx="3"/>
            <a:endCxn id="33" idx="1"/>
          </p:cNvCxnSpPr>
          <p:nvPr/>
        </p:nvCxnSpPr>
        <p:spPr bwMode="auto">
          <a:xfrm>
            <a:off x="2773060" y="2766309"/>
            <a:ext cx="370612" cy="3278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6E431474-E4F4-41C2-B217-E7535203D3E5}"/>
              </a:ext>
            </a:extLst>
          </p:cNvPr>
          <p:cNvCxnSpPr>
            <a:cxnSpLocks/>
            <a:stCxn id="32" idx="3"/>
            <a:endCxn id="33" idx="1"/>
          </p:cNvCxnSpPr>
          <p:nvPr/>
        </p:nvCxnSpPr>
        <p:spPr bwMode="auto">
          <a:xfrm flipV="1">
            <a:off x="2779722" y="3094170"/>
            <a:ext cx="363950" cy="3817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DE40E3C7-9091-428F-87F4-F336DB86AA1D}"/>
              </a:ext>
            </a:extLst>
          </p:cNvPr>
          <p:cNvCxnSpPr>
            <a:stCxn id="33" idx="3"/>
            <a:endCxn id="34" idx="1"/>
          </p:cNvCxnSpPr>
          <p:nvPr/>
        </p:nvCxnSpPr>
        <p:spPr bwMode="auto">
          <a:xfrm>
            <a:off x="5159896" y="3094170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41F1003F-202E-4578-BF4A-98708251CD24}"/>
              </a:ext>
            </a:extLst>
          </p:cNvPr>
          <p:cNvCxnSpPr>
            <a:stCxn id="34" idx="3"/>
            <a:endCxn id="35" idx="1"/>
          </p:cNvCxnSpPr>
          <p:nvPr/>
        </p:nvCxnSpPr>
        <p:spPr bwMode="auto">
          <a:xfrm>
            <a:off x="7104112" y="3094170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69950E40-0955-4A0E-8143-D5A8302BBFE9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 bwMode="auto">
          <a:xfrm>
            <a:off x="9418940" y="3094170"/>
            <a:ext cx="3494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7" name="文本框 24">
            <a:extLst>
              <a:ext uri="{FF2B5EF4-FFF2-40B4-BE49-F238E27FC236}">
                <a16:creationId xmlns:a16="http://schemas.microsoft.com/office/drawing/2014/main" id="{A0E12518-C130-4BE7-9370-0056624C4EB0}"/>
              </a:ext>
            </a:extLst>
          </p:cNvPr>
          <p:cNvSpPr txBox="1"/>
          <p:nvPr/>
        </p:nvSpPr>
        <p:spPr>
          <a:xfrm>
            <a:off x="5458500" y="2204864"/>
            <a:ext cx="1789628" cy="172818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9" name="文本框 25">
            <a:extLst>
              <a:ext uri="{FF2B5EF4-FFF2-40B4-BE49-F238E27FC236}">
                <a16:creationId xmlns:a16="http://schemas.microsoft.com/office/drawing/2014/main" id="{89CC10F0-B5E1-41B9-9A44-08FEAF9B020A}"/>
              </a:ext>
            </a:extLst>
          </p:cNvPr>
          <p:cNvSpPr txBox="1"/>
          <p:nvPr/>
        </p:nvSpPr>
        <p:spPr>
          <a:xfrm>
            <a:off x="7392144" y="2204864"/>
            <a:ext cx="4320480" cy="172818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882EEC6-B2EB-4D5F-AFD0-DF49601DF223}"/>
              </a:ext>
            </a:extLst>
          </p:cNvPr>
          <p:cNvSpPr/>
          <p:nvPr/>
        </p:nvSpPr>
        <p:spPr bwMode="auto">
          <a:xfrm>
            <a:off x="1988918" y="4566510"/>
            <a:ext cx="1514794" cy="79208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数据源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A04D64F-97BE-4A0E-AF4F-17D7C5EAD7A3}"/>
              </a:ext>
            </a:extLst>
          </p:cNvPr>
          <p:cNvSpPr/>
          <p:nvPr/>
        </p:nvSpPr>
        <p:spPr bwMode="auto">
          <a:xfrm>
            <a:off x="5375920" y="4566510"/>
            <a:ext cx="1512168" cy="79208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数据处理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809CEA7-4802-4935-B798-3ECF890C187E}"/>
              </a:ext>
            </a:extLst>
          </p:cNvPr>
          <p:cNvSpPr/>
          <p:nvPr/>
        </p:nvSpPr>
        <p:spPr bwMode="auto">
          <a:xfrm>
            <a:off x="8690913" y="4566510"/>
            <a:ext cx="1577577" cy="79208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数据管理</a:t>
            </a:r>
          </a:p>
        </p:txBody>
      </p:sp>
      <p:sp>
        <p:nvSpPr>
          <p:cNvPr id="23" name="箭头: 下 55">
            <a:extLst>
              <a:ext uri="{FF2B5EF4-FFF2-40B4-BE49-F238E27FC236}">
                <a16:creationId xmlns:a16="http://schemas.microsoft.com/office/drawing/2014/main" id="{A6B83B24-BCC8-49C8-99A6-D3F4BE1CA018}"/>
              </a:ext>
            </a:extLst>
          </p:cNvPr>
          <p:cNvSpPr/>
          <p:nvPr/>
        </p:nvSpPr>
        <p:spPr bwMode="auto">
          <a:xfrm>
            <a:off x="2639616" y="4026449"/>
            <a:ext cx="338896" cy="463944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4" name="箭头: 下 57">
            <a:extLst>
              <a:ext uri="{FF2B5EF4-FFF2-40B4-BE49-F238E27FC236}">
                <a16:creationId xmlns:a16="http://schemas.microsoft.com/office/drawing/2014/main" id="{203F069F-658E-4444-B79F-2D4E95B855F7}"/>
              </a:ext>
            </a:extLst>
          </p:cNvPr>
          <p:cNvSpPr/>
          <p:nvPr/>
        </p:nvSpPr>
        <p:spPr bwMode="auto">
          <a:xfrm>
            <a:off x="5957270" y="4026449"/>
            <a:ext cx="338896" cy="463944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5" name="箭头: 下 59">
            <a:extLst>
              <a:ext uri="{FF2B5EF4-FFF2-40B4-BE49-F238E27FC236}">
                <a16:creationId xmlns:a16="http://schemas.microsoft.com/office/drawing/2014/main" id="{191813FF-629F-4D3B-B7EF-839450F40082}"/>
              </a:ext>
            </a:extLst>
          </p:cNvPr>
          <p:cNvSpPr/>
          <p:nvPr/>
        </p:nvSpPr>
        <p:spPr bwMode="auto">
          <a:xfrm>
            <a:off x="9313546" y="4015808"/>
            <a:ext cx="338896" cy="463944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78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DAB84D-942A-4807-ACA7-24D52E09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21</a:t>
            </a:fld>
            <a:endParaRPr lang="en-US" altLang="zh-CN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802007CE-4541-4A95-A22A-DAD2347D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719" y="479395"/>
            <a:ext cx="5208579" cy="575999"/>
          </a:xfrm>
        </p:spPr>
        <p:txBody>
          <a:bodyPr/>
          <a:lstStyle/>
          <a:p>
            <a:r>
              <a:rPr lang="zh-CN" altLang="en-US" sz="3200" dirty="0">
                <a:solidFill>
                  <a:srgbClr val="0070C0"/>
                </a:solidFill>
                <a:latin typeface="+mn-ea"/>
                <a:ea typeface="+mn-ea"/>
              </a:rPr>
              <a:t>加速器</a:t>
            </a:r>
            <a:r>
              <a:rPr lang="en-US" altLang="zh-CN" sz="3200" dirty="0">
                <a:solidFill>
                  <a:srgbClr val="0070C0"/>
                </a:solidFill>
                <a:latin typeface="+mn-ea"/>
                <a:ea typeface="+mn-ea"/>
              </a:rPr>
              <a:t>AI-Ready</a:t>
            </a:r>
            <a:r>
              <a:rPr lang="zh-CN" altLang="en-US" sz="3200" dirty="0">
                <a:solidFill>
                  <a:srgbClr val="0070C0"/>
                </a:solidFill>
                <a:latin typeface="+mn-ea"/>
                <a:ea typeface="+mn-ea"/>
              </a:rPr>
              <a:t>数据集生成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088E6A1-028E-4C69-B1AE-AABA63C1D5FF}"/>
              </a:ext>
            </a:extLst>
          </p:cNvPr>
          <p:cNvSpPr/>
          <p:nvPr/>
        </p:nvSpPr>
        <p:spPr bwMode="auto">
          <a:xfrm>
            <a:off x="6168009" y="1268760"/>
            <a:ext cx="1152128" cy="2985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扫描</a:t>
            </a: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/</a:t>
            </a: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提取数据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BEAB4D1-AD76-463B-9C0A-9B0E7BC22015}"/>
              </a:ext>
            </a:extLst>
          </p:cNvPr>
          <p:cNvSpPr/>
          <p:nvPr/>
        </p:nvSpPr>
        <p:spPr bwMode="auto">
          <a:xfrm>
            <a:off x="6168009" y="1844824"/>
            <a:ext cx="1152127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高采样率数据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D12A1AE-07A5-429D-BD1B-543F038C8C06}"/>
              </a:ext>
            </a:extLst>
          </p:cNvPr>
          <p:cNvSpPr/>
          <p:nvPr/>
        </p:nvSpPr>
        <p:spPr bwMode="auto">
          <a:xfrm>
            <a:off x="7608168" y="1441426"/>
            <a:ext cx="1106867" cy="48236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多模态数据库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0E23776-5FAA-4823-9E29-3D97C78E23BE}"/>
              </a:ext>
            </a:extLst>
          </p:cNvPr>
          <p:cNvSpPr/>
          <p:nvPr/>
        </p:nvSpPr>
        <p:spPr bwMode="auto">
          <a:xfrm>
            <a:off x="8903798" y="1441426"/>
            <a:ext cx="79260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数据处理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C00D488-7EE3-4138-9719-AB17EC0EE375}"/>
              </a:ext>
            </a:extLst>
          </p:cNvPr>
          <p:cNvSpPr/>
          <p:nvPr/>
        </p:nvSpPr>
        <p:spPr bwMode="auto">
          <a:xfrm>
            <a:off x="9943284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数据集的规范化及发布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AC69596-0BCF-4EF1-B39A-31919F254C91}"/>
              </a:ext>
            </a:extLst>
          </p:cNvPr>
          <p:cNvSpPr/>
          <p:nvPr/>
        </p:nvSpPr>
        <p:spPr bwMode="auto">
          <a:xfrm>
            <a:off x="11167420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数据集应用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B66DFBC-8B15-4FA5-B21D-5904D5EC49F2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 bwMode="auto">
          <a:xfrm>
            <a:off x="7320137" y="1418026"/>
            <a:ext cx="288031" cy="2645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F8BF235-9A2D-4469-A28D-9CC7E222159C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 bwMode="auto">
          <a:xfrm flipV="1">
            <a:off x="7320136" y="1682607"/>
            <a:ext cx="288032" cy="3114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7A024CA-E80F-42D6-84B8-0A6B2C0CD0AE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 bwMode="auto">
          <a:xfrm>
            <a:off x="8715035" y="1682607"/>
            <a:ext cx="1887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44DAFCB-8D54-41EE-8CED-D4C29E92C138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 bwMode="auto">
          <a:xfrm>
            <a:off x="9696400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A48751C6-653D-41CF-9BC5-970569811F69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>
            <a:off x="10920536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0A593668-E232-4952-98ED-444EA3FC1078}"/>
              </a:ext>
            </a:extLst>
          </p:cNvPr>
          <p:cNvSpPr txBox="1"/>
          <p:nvPr/>
        </p:nvSpPr>
        <p:spPr>
          <a:xfrm>
            <a:off x="366735" y="1232463"/>
            <a:ext cx="4789580" cy="107721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  <a:ea typeface="+mn-ea"/>
              </a:rPr>
              <a:t>多模态数据库</a:t>
            </a:r>
            <a:r>
              <a:rPr lang="zh-CN" altLang="en-US" sz="1600" dirty="0">
                <a:latin typeface="宋体" panose="02010600030101010101" pitchFamily="2" charset="-122"/>
              </a:rPr>
              <a:t>作为常规历史数据库的补充，进行波形数据、图像数据和高重复频率数据</a:t>
            </a:r>
            <a:r>
              <a:rPr lang="zh-CN" altLang="en-US" sz="1600">
                <a:latin typeface="宋体" panose="02010600030101010101" pitchFamily="2" charset="-122"/>
              </a:rPr>
              <a:t>的存储</a:t>
            </a:r>
            <a:endParaRPr lang="en-US" altLang="zh-CN" sz="1600">
              <a:latin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>
                <a:latin typeface="宋体" panose="02010600030101010101" pitchFamily="2" charset="-122"/>
              </a:rPr>
              <a:t>加速器常规历史数据，对于特定问题，大量的数据是重复数据，是无效的训练数据</a:t>
            </a:r>
            <a:endParaRPr lang="en-US" altLang="zh-CN" sz="1600">
              <a:latin typeface="宋体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280226B-C9EC-4EA3-A59E-18C78D8E4FB6}"/>
              </a:ext>
            </a:extLst>
          </p:cNvPr>
          <p:cNvSpPr/>
          <p:nvPr/>
        </p:nvSpPr>
        <p:spPr>
          <a:xfrm>
            <a:off x="353020" y="2393122"/>
            <a:ext cx="4789579" cy="156966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/>
              <a:t>对历史数据库的数据进行批量处理，针对性提取，是获取高质量数据的必要过程。</a:t>
            </a:r>
            <a:endParaRPr lang="en-US" altLang="zh-CN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/>
              <a:t>大规模参数扫描</a:t>
            </a:r>
            <a:r>
              <a:rPr lang="en-US" altLang="zh-CN" sz="1600" dirty="0"/>
              <a:t>+</a:t>
            </a:r>
            <a:r>
              <a:rPr lang="zh-CN" altLang="en-US" sz="1600" dirty="0"/>
              <a:t>多模态数据获取，可以很好地解决</a:t>
            </a:r>
            <a:r>
              <a:rPr lang="zh-CN" altLang="en-US" sz="1600" dirty="0">
                <a:latin typeface="+mn-ea"/>
                <a:ea typeface="+mn-ea"/>
              </a:rPr>
              <a:t>数据多样性</a:t>
            </a:r>
            <a:r>
              <a:rPr lang="zh-CN" altLang="en-US" sz="1600" dirty="0"/>
              <a:t>的问题</a:t>
            </a:r>
            <a:endParaRPr lang="en-US" altLang="zh-CN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dirty="0"/>
              <a:t>为保证数据的有效性，扫描的同时，</a:t>
            </a:r>
            <a:r>
              <a:rPr lang="zh-CN" altLang="en-US" sz="1600" dirty="0">
                <a:latin typeface="+mn-ea"/>
                <a:ea typeface="+mn-ea"/>
              </a:rPr>
              <a:t>实时监测束流状态</a:t>
            </a:r>
            <a:r>
              <a:rPr lang="zh-CN" altLang="en-US" sz="1600" dirty="0"/>
              <a:t>。</a:t>
            </a:r>
            <a:endParaRPr lang="en-US" altLang="zh-CN" sz="16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5CA93B2-553A-4D8B-A8D0-94DEAC942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723" y="2297598"/>
            <a:ext cx="2592288" cy="1681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F1F460E-22F9-4C38-A71D-95D0FF125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073" y="2164968"/>
            <a:ext cx="4337650" cy="198409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419100A-D2EB-44B6-9613-B12E54A99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599" y="4368489"/>
            <a:ext cx="3522534" cy="226826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076D2D0-02B5-4E51-B7FC-C94C9EB57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4299" y="4260974"/>
            <a:ext cx="3235607" cy="223844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64399F41-307D-4BDA-B086-EDDF38ACA566}"/>
              </a:ext>
            </a:extLst>
          </p:cNvPr>
          <p:cNvSpPr txBox="1"/>
          <p:nvPr/>
        </p:nvSpPr>
        <p:spPr>
          <a:xfrm>
            <a:off x="353020" y="4285724"/>
            <a:ext cx="422493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进展与计划：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/>
              <a:t>采用前后端分离方法实现，基于</a:t>
            </a:r>
            <a:r>
              <a:rPr lang="en-US" altLang="zh-CN" dirty="0"/>
              <a:t>Web</a:t>
            </a:r>
            <a:r>
              <a:rPr lang="zh-CN" altLang="en-US" dirty="0"/>
              <a:t>开发控制界面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/>
              <a:t>采用</a:t>
            </a:r>
            <a:r>
              <a:rPr lang="en-US" altLang="zh-CN" dirty="0"/>
              <a:t>MongoDB </a:t>
            </a:r>
            <a:r>
              <a:rPr lang="zh-CN" altLang="en-US" dirty="0"/>
              <a:t>搭建多模态数据库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atin typeface="宋体" panose="02010600030101010101" pitchFamily="2" charset="-122"/>
              </a:rPr>
              <a:t>完成参数扫描程序的基本功能</a:t>
            </a:r>
            <a:endParaRPr lang="en-US" altLang="zh-CN" dirty="0">
              <a:latin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latin typeface="宋体" panose="02010600030101010101" pitchFamily="2" charset="-122"/>
              </a:rPr>
              <a:t>初步完成多模态数据库的搭建测试</a:t>
            </a:r>
            <a:endParaRPr lang="en-US" altLang="zh-CN" dirty="0">
              <a:latin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</a:rPr>
              <a:t>在实际机器上测试，迭代程序</a:t>
            </a:r>
            <a:r>
              <a:rPr lang="zh-CN" altLang="en-US" dirty="0">
                <a:solidFill>
                  <a:srgbClr val="FFC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</a:t>
            </a:r>
            <a:endParaRPr lang="en-US" altLang="zh-CN" dirty="0">
              <a:solidFill>
                <a:srgbClr val="FFC000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2F1C45EC-DD5C-41FE-B229-9AEA3B84D34F}"/>
              </a:ext>
            </a:extLst>
          </p:cNvPr>
          <p:cNvSpPr/>
          <p:nvPr/>
        </p:nvSpPr>
        <p:spPr bwMode="auto">
          <a:xfrm>
            <a:off x="4727848" y="5254082"/>
            <a:ext cx="295585" cy="49707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84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DAB84D-942A-4807-ACA7-24D52E09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22</a:t>
            </a:fld>
            <a:endParaRPr lang="en-US" altLang="zh-CN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802007CE-4541-4A95-A22A-DAD2347D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496321"/>
            <a:ext cx="7920880" cy="575999"/>
          </a:xfrm>
        </p:spPr>
        <p:txBody>
          <a:bodyPr/>
          <a:lstStyle/>
          <a:p>
            <a:r>
              <a:rPr lang="zh-CN" altLang="en-US" sz="3200" dirty="0">
                <a:solidFill>
                  <a:srgbClr val="0070C0"/>
                </a:solidFill>
                <a:latin typeface="+mn-ea"/>
                <a:ea typeface="+mn-ea"/>
              </a:rPr>
              <a:t>高采样率数据获取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0E3003-6AC3-487E-8B8A-C7ABDA78B664}"/>
              </a:ext>
            </a:extLst>
          </p:cNvPr>
          <p:cNvSpPr/>
          <p:nvPr/>
        </p:nvSpPr>
        <p:spPr bwMode="auto">
          <a:xfrm>
            <a:off x="7608168" y="1441426"/>
            <a:ext cx="1106867" cy="48236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多模态数据库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356C6B-397F-4C5B-A218-C25A9CE68C81}"/>
              </a:ext>
            </a:extLst>
          </p:cNvPr>
          <p:cNvSpPr/>
          <p:nvPr/>
        </p:nvSpPr>
        <p:spPr bwMode="auto">
          <a:xfrm>
            <a:off x="8903798" y="1441426"/>
            <a:ext cx="79260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数据处理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9A9EDC9-3D28-4C97-B2D1-A518B5EA7D23}"/>
              </a:ext>
            </a:extLst>
          </p:cNvPr>
          <p:cNvSpPr/>
          <p:nvPr/>
        </p:nvSpPr>
        <p:spPr bwMode="auto">
          <a:xfrm>
            <a:off x="9943284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数据集的规范化及发布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80056D2-9D24-4C82-9D1B-853578B0E630}"/>
              </a:ext>
            </a:extLst>
          </p:cNvPr>
          <p:cNvSpPr/>
          <p:nvPr/>
        </p:nvSpPr>
        <p:spPr bwMode="auto">
          <a:xfrm>
            <a:off x="11167420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数据集应用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BF2E78B-8172-4D84-A99C-584DBC41D369}"/>
              </a:ext>
            </a:extLst>
          </p:cNvPr>
          <p:cNvCxnSpPr>
            <a:cxnSpLocks/>
            <a:endCxn id="9" idx="1"/>
          </p:cNvCxnSpPr>
          <p:nvPr/>
        </p:nvCxnSpPr>
        <p:spPr bwMode="auto">
          <a:xfrm>
            <a:off x="7320136" y="1418026"/>
            <a:ext cx="288032" cy="2645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B427A2B5-F543-49B0-9D7E-A18B1E795109}"/>
              </a:ext>
            </a:extLst>
          </p:cNvPr>
          <p:cNvCxnSpPr>
            <a:cxnSpLocks/>
            <a:endCxn id="9" idx="1"/>
          </p:cNvCxnSpPr>
          <p:nvPr/>
        </p:nvCxnSpPr>
        <p:spPr bwMode="auto">
          <a:xfrm flipV="1">
            <a:off x="7320136" y="1682607"/>
            <a:ext cx="288032" cy="3114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8F1F806-0B2B-4698-B240-497F3658A5AC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 bwMode="auto">
          <a:xfrm>
            <a:off x="8715035" y="1682607"/>
            <a:ext cx="1887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68CCADDC-32A2-4109-B13F-98420A0DC3FF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 bwMode="auto">
          <a:xfrm>
            <a:off x="9696400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6FF8DB7-7208-431E-A94A-BD9F6286602D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 bwMode="auto">
          <a:xfrm>
            <a:off x="10920536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31D9AC5E-A5FB-4044-B333-DFBEE64DB499}"/>
              </a:ext>
            </a:extLst>
          </p:cNvPr>
          <p:cNvSpPr/>
          <p:nvPr/>
        </p:nvSpPr>
        <p:spPr>
          <a:xfrm>
            <a:off x="231567" y="1390374"/>
            <a:ext cx="5689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</a:rPr>
              <a:t>对于</a:t>
            </a:r>
            <a:r>
              <a:rPr lang="zh-CN" altLang="en-US" dirty="0">
                <a:latin typeface="+mn-ea"/>
                <a:ea typeface="+mn-ea"/>
              </a:rPr>
              <a:t>快变化过程相关问题，</a:t>
            </a:r>
            <a:r>
              <a:rPr lang="zh-CN" altLang="en-US" dirty="0">
                <a:latin typeface="宋体" panose="02010600030101010101" pitchFamily="2" charset="-122"/>
              </a:rPr>
              <a:t>需要</a:t>
            </a:r>
            <a:r>
              <a:rPr lang="zh-CN" altLang="en-US" dirty="0">
                <a:latin typeface="+mn-ea"/>
                <a:ea typeface="+mn-ea"/>
              </a:rPr>
              <a:t>高采样率</a:t>
            </a:r>
            <a:r>
              <a:rPr lang="zh-CN" altLang="en-US" dirty="0">
                <a:latin typeface="宋体" panose="02010600030101010101" pitchFamily="2" charset="-122"/>
              </a:rPr>
              <a:t>的数据，并保证</a:t>
            </a:r>
            <a:r>
              <a:rPr lang="zh-CN" altLang="en-US" dirty="0">
                <a:latin typeface="+mn-ea"/>
                <a:ea typeface="+mn-ea"/>
              </a:rPr>
              <a:t>较高的时间同步精度（亚微秒级）</a:t>
            </a:r>
            <a:endParaRPr lang="en-US" altLang="zh-CN" dirty="0">
              <a:latin typeface="+mn-ea"/>
              <a:ea typeface="+mn-ea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7896277-F8F9-4562-B7BB-BE7A93BC2192}"/>
              </a:ext>
            </a:extLst>
          </p:cNvPr>
          <p:cNvSpPr/>
          <p:nvPr/>
        </p:nvSpPr>
        <p:spPr bwMode="auto">
          <a:xfrm>
            <a:off x="6168009" y="1268760"/>
            <a:ext cx="1152128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扫描</a:t>
            </a: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/</a:t>
            </a: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提取</a:t>
            </a: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ED9F173-F44A-49B1-B271-1222BFC9E8A8}"/>
              </a:ext>
            </a:extLst>
          </p:cNvPr>
          <p:cNvSpPr/>
          <p:nvPr/>
        </p:nvSpPr>
        <p:spPr bwMode="auto">
          <a:xfrm>
            <a:off x="6168009" y="1844824"/>
            <a:ext cx="1152127" cy="298531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高采样率数据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C4EAC48-980C-4057-ADE0-3A48DE530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354759"/>
            <a:ext cx="4702561" cy="25840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468CF57-208E-4CAF-AF6F-6C79381935C3}"/>
              </a:ext>
            </a:extLst>
          </p:cNvPr>
          <p:cNvSpPr txBox="1"/>
          <p:nvPr/>
        </p:nvSpPr>
        <p:spPr>
          <a:xfrm>
            <a:off x="335359" y="5045429"/>
            <a:ext cx="11633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进展与计划：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/>
              <a:t>完成</a:t>
            </a:r>
            <a:r>
              <a:rPr lang="en-US" altLang="zh-CN"/>
              <a:t>CSNS</a:t>
            </a:r>
            <a:r>
              <a:rPr lang="zh-CN" altLang="en-US"/>
              <a:t>束流周期同步数据获取样机</a:t>
            </a:r>
            <a:r>
              <a:rPr lang="zh-CN" altLang="en-US" dirty="0"/>
              <a:t>研制，支持周期触发和故障触发</a:t>
            </a:r>
            <a:r>
              <a:rPr lang="zh-CN" altLang="en-US"/>
              <a:t>获取方式。</a:t>
            </a:r>
            <a:endParaRPr lang="en-US" altLang="zh-CN"/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/>
              <a:t>将高采样率数据汇入多模态数据库，为机器学习训练提供数据集</a:t>
            </a:r>
            <a:r>
              <a:rPr lang="zh-CN" altLang="en-US">
                <a:solidFill>
                  <a:srgbClr val="FFC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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推动</a:t>
            </a:r>
            <a:r>
              <a:rPr lang="en-US" altLang="zh-CN" dirty="0"/>
              <a:t>CSNS</a:t>
            </a:r>
            <a:r>
              <a:rPr lang="zh-CN" altLang="en-US" dirty="0"/>
              <a:t>束测、高频、脉冲电源的前端硬件和软件改进升级，为提供设备级高采样率数据缓存做好准备。</a:t>
            </a:r>
            <a:endParaRPr lang="en-US" altLang="zh-CN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EAA1B18-8207-4219-A0BE-0C5B5433E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1"/>
          <a:stretch/>
        </p:blipFill>
        <p:spPr>
          <a:xfrm>
            <a:off x="5460841" y="2198922"/>
            <a:ext cx="6508388" cy="282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4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23</a:t>
            </a:fld>
            <a:endParaRPr lang="en-US" altLang="zh-CN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0CCDDBA-6B42-4C28-AF94-916E43B0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539561"/>
            <a:ext cx="6480720" cy="575999"/>
          </a:xfrm>
        </p:spPr>
        <p:txBody>
          <a:bodyPr/>
          <a:lstStyle/>
          <a:p>
            <a:r>
              <a:rPr lang="zh-CN" altLang="en-US" sz="3200" dirty="0">
                <a:solidFill>
                  <a:srgbClr val="0070C0"/>
                </a:solidFill>
                <a:latin typeface="+mn-ea"/>
                <a:ea typeface="+mn-ea"/>
              </a:rPr>
              <a:t>数据处理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10969A1-DAFD-4C43-8212-FC1932CAC5B2}"/>
              </a:ext>
            </a:extLst>
          </p:cNvPr>
          <p:cNvSpPr/>
          <p:nvPr/>
        </p:nvSpPr>
        <p:spPr bwMode="auto">
          <a:xfrm>
            <a:off x="7608168" y="1441426"/>
            <a:ext cx="1106867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多模态数据库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858D203-4F9A-45B8-B69B-A8323EB34452}"/>
              </a:ext>
            </a:extLst>
          </p:cNvPr>
          <p:cNvSpPr/>
          <p:nvPr/>
        </p:nvSpPr>
        <p:spPr bwMode="auto">
          <a:xfrm>
            <a:off x="8903798" y="1441426"/>
            <a:ext cx="792602" cy="48236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数据处理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4B5003A-59B2-4673-B2B5-D5D49038619F}"/>
              </a:ext>
            </a:extLst>
          </p:cNvPr>
          <p:cNvSpPr/>
          <p:nvPr/>
        </p:nvSpPr>
        <p:spPr bwMode="auto">
          <a:xfrm>
            <a:off x="9943284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数据集的规范化及发布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5394308-2156-45AF-A3A2-D3E32C6F2E62}"/>
              </a:ext>
            </a:extLst>
          </p:cNvPr>
          <p:cNvSpPr/>
          <p:nvPr/>
        </p:nvSpPr>
        <p:spPr bwMode="auto">
          <a:xfrm>
            <a:off x="11167420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数据集应用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B32C51D-4B75-4FC8-BCDF-4D06EF28F6C7}"/>
              </a:ext>
            </a:extLst>
          </p:cNvPr>
          <p:cNvCxnSpPr>
            <a:cxnSpLocks/>
            <a:endCxn id="12" idx="1"/>
          </p:cNvCxnSpPr>
          <p:nvPr/>
        </p:nvCxnSpPr>
        <p:spPr bwMode="auto">
          <a:xfrm>
            <a:off x="7320136" y="1418026"/>
            <a:ext cx="288032" cy="2645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7D706EB-3DC1-4889-A761-5ED04A4E25B8}"/>
              </a:ext>
            </a:extLst>
          </p:cNvPr>
          <p:cNvCxnSpPr>
            <a:cxnSpLocks/>
            <a:endCxn id="12" idx="1"/>
          </p:cNvCxnSpPr>
          <p:nvPr/>
        </p:nvCxnSpPr>
        <p:spPr bwMode="auto">
          <a:xfrm flipV="1">
            <a:off x="7320136" y="1682607"/>
            <a:ext cx="288032" cy="3114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A4EF4D4E-7F21-4777-90CB-3A555FFFD099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 bwMode="auto">
          <a:xfrm>
            <a:off x="8715035" y="1682607"/>
            <a:ext cx="1887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4554BF3-4D90-4E2C-A4C5-3BA64B5193C6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 bwMode="auto">
          <a:xfrm>
            <a:off x="9696400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4D8B68E-F83D-46AD-80E8-38839DA9B786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>
            <a:off x="10920536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5EA2639B-20EF-4CBF-8080-E03B08FE7BE4}"/>
              </a:ext>
            </a:extLst>
          </p:cNvPr>
          <p:cNvSpPr txBox="1"/>
          <p:nvPr/>
        </p:nvSpPr>
        <p:spPr>
          <a:xfrm>
            <a:off x="242778" y="1046851"/>
            <a:ext cx="5616624" cy="12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ea typeface="+mn-ea"/>
              </a:rPr>
              <a:t>大规模数据的流处理和批处理能力</a:t>
            </a:r>
            <a:endParaRPr lang="en-US" altLang="zh-CN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ea typeface="+mn-ea"/>
              </a:rPr>
              <a:t>异构数据整合方法</a:t>
            </a:r>
            <a:endParaRPr lang="en-US" altLang="zh-CN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ea typeface="+mn-ea"/>
              </a:rPr>
              <a:t>适于加速器的、完备的数据处理方法</a:t>
            </a:r>
            <a:endParaRPr lang="en-US" altLang="zh-CN" dirty="0">
              <a:latin typeface="+mn-ea"/>
              <a:ea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A9B8362-650B-43C7-8D5F-E048640B1B4E}"/>
              </a:ext>
            </a:extLst>
          </p:cNvPr>
          <p:cNvSpPr txBox="1"/>
          <p:nvPr/>
        </p:nvSpPr>
        <p:spPr>
          <a:xfrm>
            <a:off x="303340" y="2683321"/>
            <a:ext cx="6456923" cy="203132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搭建并测试数据处理的完整流程，根据问题推荐相关参数并确定参数源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数据融合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技术，开发适用于加速器的异构数据整合方法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规则引擎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技术，结合通用的方法库，针对不同问题自动推荐合适的数据处理方法，并完成批量处理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7F31A2-5A2B-4C17-9BB0-308A962BD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203" y="2201321"/>
            <a:ext cx="4184216" cy="325407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4FDAFD7-6959-4F57-B0A0-002AB8BBC005}"/>
              </a:ext>
            </a:extLst>
          </p:cNvPr>
          <p:cNvSpPr/>
          <p:nvPr/>
        </p:nvSpPr>
        <p:spPr bwMode="auto">
          <a:xfrm>
            <a:off x="6149491" y="1268760"/>
            <a:ext cx="1170645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扫描</a:t>
            </a: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/</a:t>
            </a: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提取数据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690ED3-227B-420F-9DA2-353E056BE07A}"/>
              </a:ext>
            </a:extLst>
          </p:cNvPr>
          <p:cNvSpPr/>
          <p:nvPr/>
        </p:nvSpPr>
        <p:spPr bwMode="auto">
          <a:xfrm>
            <a:off x="6149491" y="1844824"/>
            <a:ext cx="1170645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高采样率数据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C6BEFE3-8099-4AF5-BE40-BDF0C2CBAD11}"/>
              </a:ext>
            </a:extLst>
          </p:cNvPr>
          <p:cNvSpPr txBox="1"/>
          <p:nvPr/>
        </p:nvSpPr>
        <p:spPr>
          <a:xfrm>
            <a:off x="303340" y="4958298"/>
            <a:ext cx="72328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进展与计划：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</a:rPr>
              <a:t>测试多种数据处理方法</a:t>
            </a:r>
            <a:r>
              <a:rPr lang="zh-CN" altLang="en-US" dirty="0">
                <a:solidFill>
                  <a:srgbClr val="FFC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</a:t>
            </a:r>
            <a:endParaRPr lang="en-US" altLang="zh-CN" dirty="0">
              <a:solidFill>
                <a:srgbClr val="FFC000"/>
              </a:solidFill>
              <a:latin typeface="宋体" panose="02010600030101010101" pitchFamily="2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  <a:sym typeface="Wingdings" panose="05000000000000000000" pitchFamily="2" charset="2"/>
              </a:rPr>
              <a:t>完成数据处理引擎，针对不同类型数据，适配合适的数据处理方法</a:t>
            </a:r>
            <a:endParaRPr lang="en-US" altLang="zh-CN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1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24</a:t>
            </a:fld>
            <a:endParaRPr lang="en-US" altLang="zh-CN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0CCDDBA-6B42-4C28-AF94-916E43B0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496359"/>
            <a:ext cx="5616624" cy="575999"/>
          </a:xfrm>
        </p:spPr>
        <p:txBody>
          <a:bodyPr/>
          <a:lstStyle/>
          <a:p>
            <a:r>
              <a:rPr lang="zh-CN" altLang="en-US" sz="3200" dirty="0">
                <a:solidFill>
                  <a:srgbClr val="0070C0"/>
                </a:solidFill>
                <a:latin typeface="+mn-ea"/>
                <a:ea typeface="+mn-ea"/>
              </a:rPr>
              <a:t>数据集的规范化及发布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372814C-FDA8-445A-A5D4-A3E48FEF1C61}"/>
              </a:ext>
            </a:extLst>
          </p:cNvPr>
          <p:cNvSpPr/>
          <p:nvPr/>
        </p:nvSpPr>
        <p:spPr bwMode="auto">
          <a:xfrm>
            <a:off x="7608168" y="1441426"/>
            <a:ext cx="1106867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多模态数据库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FE13380-4E60-4345-8953-87E7C8C3EA85}"/>
              </a:ext>
            </a:extLst>
          </p:cNvPr>
          <p:cNvSpPr/>
          <p:nvPr/>
        </p:nvSpPr>
        <p:spPr bwMode="auto">
          <a:xfrm>
            <a:off x="8903798" y="1441426"/>
            <a:ext cx="79260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数据处理</a:t>
            </a:r>
            <a:endParaRPr kumimoji="0" lang="zh-CN" alt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89B8340-1E52-4DD5-9A96-FB72BDD3797C}"/>
              </a:ext>
            </a:extLst>
          </p:cNvPr>
          <p:cNvSpPr/>
          <p:nvPr/>
        </p:nvSpPr>
        <p:spPr bwMode="auto">
          <a:xfrm>
            <a:off x="9943284" y="1441426"/>
            <a:ext cx="977252" cy="48236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数据集的规范化及发布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4DA8C48-8A8D-4F2E-A3C2-F9A9E38FD2DD}"/>
              </a:ext>
            </a:extLst>
          </p:cNvPr>
          <p:cNvSpPr/>
          <p:nvPr/>
        </p:nvSpPr>
        <p:spPr bwMode="auto">
          <a:xfrm>
            <a:off x="11167420" y="1441426"/>
            <a:ext cx="977252" cy="482362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数据集应用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3575930-0FE2-4DC6-AC57-9CD0FC364605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>
            <a:off x="7320136" y="1418026"/>
            <a:ext cx="288032" cy="2645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2372D9E-0FE3-4D5C-B2B6-6176EEE8E2E1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 flipV="1">
            <a:off x="7320136" y="1682607"/>
            <a:ext cx="288032" cy="3114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B5121309-64D1-4287-A32E-82F11F8E30D0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 bwMode="auto">
          <a:xfrm>
            <a:off x="8715035" y="1682607"/>
            <a:ext cx="1887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4A6E40E-2068-4C6E-B52E-AB2861D3E2AA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 bwMode="auto">
          <a:xfrm>
            <a:off x="9696400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1C380BAF-ED01-4BD1-8209-9552A9EB1567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 bwMode="auto">
          <a:xfrm>
            <a:off x="10920536" y="1682607"/>
            <a:ext cx="24688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CA020FF1-963A-461D-B5BD-919D565CB52D}"/>
              </a:ext>
            </a:extLst>
          </p:cNvPr>
          <p:cNvSpPr/>
          <p:nvPr/>
        </p:nvSpPr>
        <p:spPr>
          <a:xfrm>
            <a:off x="191344" y="1215262"/>
            <a:ext cx="561662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FAIR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原则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中的要求，制定加速器数据集发布规范，并对数据集进行规范化和发布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</a:t>
            </a:r>
            <a:r>
              <a:rPr lang="zh-C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更多的人可以从本项目受益，方便的使用数据集进行机器学习算法应用的研究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5B4109BF-FE23-455E-9858-6BB93DDB15E4}"/>
              </a:ext>
            </a:extLst>
          </p:cNvPr>
          <p:cNvSpPr/>
          <p:nvPr/>
        </p:nvSpPr>
        <p:spPr bwMode="auto">
          <a:xfrm>
            <a:off x="4285502" y="4235181"/>
            <a:ext cx="5561652" cy="107099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28" name="AutoShape 2" descr="Artificial Intelligence for Science">
            <a:extLst>
              <a:ext uri="{FF2B5EF4-FFF2-40B4-BE49-F238E27FC236}">
                <a16:creationId xmlns:a16="http://schemas.microsoft.com/office/drawing/2014/main" id="{25AEEF73-3C55-4C33-8990-808183731F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71874" y="4167641"/>
            <a:ext cx="175067" cy="17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028B38F-43CC-4EF4-A736-3E4A9D31CC28}"/>
              </a:ext>
            </a:extLst>
          </p:cNvPr>
          <p:cNvSpPr/>
          <p:nvPr/>
        </p:nvSpPr>
        <p:spPr bwMode="auto">
          <a:xfrm>
            <a:off x="4330936" y="4495571"/>
            <a:ext cx="1303537" cy="525047"/>
          </a:xfrm>
          <a:prstGeom prst="roundRect">
            <a:avLst/>
          </a:prstGeom>
          <a:solidFill>
            <a:srgbClr val="F4F4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可发现</a:t>
            </a:r>
            <a:endParaRPr lang="en-US" altLang="zh-CN" sz="120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/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（</a:t>
            </a:r>
            <a:r>
              <a:rPr lang="en-US" altLang="zh-CN" sz="1200">
                <a:latin typeface="等线" panose="02010600030101010101" pitchFamily="2" charset="-122"/>
                <a:ea typeface="等线" panose="02010600030101010101" pitchFamily="2" charset="-122"/>
              </a:rPr>
              <a:t>Findable</a:t>
            </a:r>
            <a:r>
              <a:rPr lang="zh-CN" altLang="en-US"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  <a:endParaRPr lang="en-US" altLang="zh-CN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5C35C04B-EA2C-43C9-A474-9F8959FE70F9}"/>
              </a:ext>
            </a:extLst>
          </p:cNvPr>
          <p:cNvSpPr/>
          <p:nvPr/>
        </p:nvSpPr>
        <p:spPr bwMode="auto">
          <a:xfrm>
            <a:off x="5773558" y="4485151"/>
            <a:ext cx="1137312" cy="525047"/>
          </a:xfrm>
          <a:prstGeom prst="roundRect">
            <a:avLst/>
          </a:prstGeom>
          <a:solidFill>
            <a:srgbClr val="F4F4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可访问</a:t>
            </a:r>
            <a:endParaRPr lang="en-US" altLang="zh-CN" sz="120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/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（</a:t>
            </a:r>
            <a:r>
              <a:rPr lang="en-US" altLang="zh-CN" sz="1200">
                <a:latin typeface="等线" panose="02010600030101010101" pitchFamily="2" charset="-122"/>
                <a:ea typeface="等线" panose="02010600030101010101" pitchFamily="2" charset="-122"/>
              </a:rPr>
              <a:t>Accessible</a:t>
            </a:r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  <a:endParaRPr lang="en-US" altLang="zh-CN" sz="12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DC1E87-422F-4CB1-914D-039EC1FF7F7E}"/>
              </a:ext>
            </a:extLst>
          </p:cNvPr>
          <p:cNvSpPr/>
          <p:nvPr/>
        </p:nvSpPr>
        <p:spPr bwMode="auto">
          <a:xfrm>
            <a:off x="7237830" y="4484926"/>
            <a:ext cx="1224136" cy="518610"/>
          </a:xfrm>
          <a:prstGeom prst="roundRect">
            <a:avLst/>
          </a:prstGeom>
          <a:solidFill>
            <a:srgbClr val="F4F4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可互操作</a:t>
            </a:r>
            <a:r>
              <a:rPr lang="en-US" altLang="zh-CN" sz="1200">
                <a:latin typeface="等线" panose="02010600030101010101" pitchFamily="2" charset="-122"/>
                <a:ea typeface="等线" panose="02010600030101010101" pitchFamily="2" charset="-122"/>
              </a:rPr>
              <a:t>(Interoperable)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5E0B4735-A091-4AA4-B692-0A06BDC5C678}"/>
              </a:ext>
            </a:extLst>
          </p:cNvPr>
          <p:cNvSpPr/>
          <p:nvPr/>
        </p:nvSpPr>
        <p:spPr bwMode="auto">
          <a:xfrm>
            <a:off x="8620799" y="4484537"/>
            <a:ext cx="1137311" cy="518999"/>
          </a:xfrm>
          <a:prstGeom prst="roundRect">
            <a:avLst/>
          </a:prstGeom>
          <a:solidFill>
            <a:srgbClr val="F4F4F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algn="ctr"/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可重复使用（</a:t>
            </a:r>
            <a:r>
              <a:rPr lang="en-US" altLang="zh-CN" sz="1200">
                <a:latin typeface="等线" panose="02010600030101010101" pitchFamily="2" charset="-122"/>
                <a:ea typeface="等线" panose="02010600030101010101" pitchFamily="2" charset="-122"/>
              </a:rPr>
              <a:t>Reusable</a:t>
            </a:r>
            <a:r>
              <a:rPr lang="zh-CN" altLang="en-US" sz="1200"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60EFD5E3-05E5-4A81-804B-DA64D3597CE7}"/>
              </a:ext>
            </a:extLst>
          </p:cNvPr>
          <p:cNvSpPr/>
          <p:nvPr/>
        </p:nvSpPr>
        <p:spPr bwMode="auto">
          <a:xfrm>
            <a:off x="4213494" y="3302731"/>
            <a:ext cx="1808130" cy="74042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等线" panose="02010600030101010101" pitchFamily="2" charset="-122"/>
                <a:ea typeface="等线" panose="02010600030101010101" pitchFamily="2" charset="-122"/>
              </a:rPr>
              <a:t>唯一永久标识符</a:t>
            </a:r>
            <a:endParaRPr lang="en-US" altLang="zh-CN" sz="1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等线" panose="02010600030101010101" pitchFamily="2" charset="-122"/>
                <a:ea typeface="等线" panose="02010600030101010101" pitchFamily="2" charset="-122"/>
              </a:rPr>
              <a:t>丰富的元数据</a:t>
            </a:r>
            <a:endParaRPr lang="en-US" altLang="zh-CN" sz="12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等线" panose="02010600030101010101" pitchFamily="2" charset="-122"/>
                <a:ea typeface="等线" panose="02010600030101010101" pitchFamily="2" charset="-122"/>
              </a:rPr>
              <a:t>可被检索到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CEA5F998-1077-401A-9987-23E30A41B6A8}"/>
              </a:ext>
            </a:extLst>
          </p:cNvPr>
          <p:cNvSpPr/>
          <p:nvPr/>
        </p:nvSpPr>
        <p:spPr bwMode="auto">
          <a:xfrm>
            <a:off x="5221606" y="2458978"/>
            <a:ext cx="2144244" cy="73058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zh-CN" altLang="en-US" sz="1200" b="1" i="0" u="none" strike="noStrike" cap="none" normalizeH="0" baseline="0">
                <a:ln>
                  <a:noFill/>
                </a:ln>
                <a:latin typeface="等线" panose="02010600030101010101" pitchFamily="2" charset="-122"/>
                <a:ea typeface="等线" panose="02010600030101010101" pitchFamily="2" charset="-122"/>
              </a:rPr>
              <a:t>用</a:t>
            </a:r>
            <a:r>
              <a:rPr kumimoji="0" lang="zh-CN" altLang="en-US" sz="1200" b="1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标准通信协议</a:t>
            </a:r>
            <a:r>
              <a:rPr kumimoji="0" lang="zh-CN" altLang="en-US" sz="1200" b="1" i="0" u="none" strike="noStrike" cap="none" normalizeH="0" baseline="0">
                <a:ln>
                  <a:noFill/>
                </a:ln>
                <a:latin typeface="等线" panose="02010600030101010101" pitchFamily="2" charset="-122"/>
                <a:ea typeface="等线" panose="02010600030101010101" pitchFamily="2" charset="-122"/>
              </a:rPr>
              <a:t>访问</a:t>
            </a:r>
            <a:endParaRPr kumimoji="0" lang="en-US" altLang="zh-CN" sz="1200" b="1" i="0" u="none" strike="noStrike" cap="none" normalizeH="0" baseline="0">
              <a:ln>
                <a:noFill/>
              </a:ln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zh-CN" altLang="en-US" sz="1200" b="1" i="0" u="none" strike="noStrike" cap="none" normalizeH="0" baseline="0">
                <a:ln>
                  <a:noFill/>
                </a:ln>
                <a:latin typeface="等线" panose="02010600030101010101" pitchFamily="2" charset="-122"/>
                <a:ea typeface="等线" panose="02010600030101010101" pitchFamily="2" charset="-122"/>
              </a:rPr>
              <a:t>即使数据不可用，元数据仍然可访问</a:t>
            </a:r>
          </a:p>
        </p:txBody>
      </p:sp>
      <p:sp>
        <p:nvSpPr>
          <p:cNvPr id="37" name="箭头: 下 36">
            <a:extLst>
              <a:ext uri="{FF2B5EF4-FFF2-40B4-BE49-F238E27FC236}">
                <a16:creationId xmlns:a16="http://schemas.microsoft.com/office/drawing/2014/main" id="{C5115FAC-5068-4E5A-9A8B-FA6C619C2EAF}"/>
              </a:ext>
            </a:extLst>
          </p:cNvPr>
          <p:cNvSpPr/>
          <p:nvPr/>
        </p:nvSpPr>
        <p:spPr bwMode="auto">
          <a:xfrm rot="10800000">
            <a:off x="9158605" y="3280175"/>
            <a:ext cx="222491" cy="117059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28F8BC8F-032F-41AA-B18F-0D0A79736980}"/>
              </a:ext>
            </a:extLst>
          </p:cNvPr>
          <p:cNvSpPr/>
          <p:nvPr/>
        </p:nvSpPr>
        <p:spPr bwMode="auto">
          <a:xfrm>
            <a:off x="7725984" y="2473675"/>
            <a:ext cx="2144244" cy="70118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>
                <a:latin typeface="等线" panose="02010600030101010101" pitchFamily="2" charset="-122"/>
                <a:ea typeface="等线" panose="02010600030101010101" pitchFamily="2" charset="-122"/>
              </a:rPr>
              <a:t>准确丰富的描述</a:t>
            </a:r>
            <a:endParaRPr lang="en-US" altLang="zh-CN" sz="1200" b="1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>
                <a:latin typeface="等线" panose="02010600030101010101" pitchFamily="2" charset="-122"/>
                <a:ea typeface="等线" panose="02010600030101010101" pitchFamily="2" charset="-122"/>
              </a:rPr>
              <a:t>清晰可访问的发布许可</a:t>
            </a:r>
            <a:endParaRPr lang="en-US" altLang="zh-CN" sz="1200" b="1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200" b="1">
                <a:latin typeface="等线" panose="02010600030101010101" pitchFamily="2" charset="-122"/>
                <a:ea typeface="等线" panose="02010600030101010101" pitchFamily="2" charset="-122"/>
              </a:rPr>
              <a:t>数据源头的准确信息</a:t>
            </a:r>
            <a:endParaRPr lang="en-US" altLang="zh-CN" sz="1200" b="1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26780327-CAB9-4AA8-9232-15ED8DCE026E}"/>
              </a:ext>
            </a:extLst>
          </p:cNvPr>
          <p:cNvSpPr/>
          <p:nvPr/>
        </p:nvSpPr>
        <p:spPr bwMode="auto">
          <a:xfrm>
            <a:off x="7042985" y="3351815"/>
            <a:ext cx="1490989" cy="63370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zh-CN" altLang="en-US" sz="1200" b="1">
                <a:latin typeface="等线" panose="02010600030101010101" pitchFamily="2" charset="-122"/>
                <a:ea typeface="等线" panose="02010600030101010101" pitchFamily="2" charset="-122"/>
              </a:rPr>
              <a:t>数据格式通用</a:t>
            </a:r>
            <a:endParaRPr lang="en-US" altLang="zh-CN" sz="1200" b="1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zh-CN" altLang="en-US" sz="1200" b="1" i="0" u="none" strike="noStrike" cap="none" normalizeH="0" baseline="0">
                <a:ln>
                  <a:noFill/>
                </a:ln>
                <a:latin typeface="等线" panose="02010600030101010101" pitchFamily="2" charset="-122"/>
                <a:ea typeface="等线" panose="02010600030101010101" pitchFamily="2" charset="-122"/>
              </a:rPr>
              <a:t>描述要统一</a:t>
            </a:r>
            <a:endParaRPr kumimoji="0" lang="en-US" altLang="zh-CN" sz="1200" b="1" i="0" u="none" strike="noStrike" cap="none" normalizeH="0" baseline="0">
              <a:ln>
                <a:noFill/>
              </a:ln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endParaRPr kumimoji="0" lang="zh-CN" altLang="en-US" sz="16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1633E78A-929E-4CC9-8EFD-852B3A464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987" y="5036515"/>
            <a:ext cx="233434" cy="24437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DA41E1D0-E2F6-49AF-8DB3-DE6159DC4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013" y="5031998"/>
            <a:ext cx="233434" cy="247088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C33AA36B-FA30-4B9F-97BF-24073C554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7882" y="5020618"/>
            <a:ext cx="222492" cy="23841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F2DCB66-1FF3-4DB3-8F0A-19E8BC263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606" y="5020618"/>
            <a:ext cx="222492" cy="207042"/>
          </a:xfrm>
          <a:prstGeom prst="rect">
            <a:avLst/>
          </a:prstGeom>
        </p:spPr>
      </p:pic>
      <p:sp>
        <p:nvSpPr>
          <p:cNvPr id="45" name="箭头: 下 44">
            <a:extLst>
              <a:ext uri="{FF2B5EF4-FFF2-40B4-BE49-F238E27FC236}">
                <a16:creationId xmlns:a16="http://schemas.microsoft.com/office/drawing/2014/main" id="{16D9236A-620B-4894-9E03-347D6F8BECFB}"/>
              </a:ext>
            </a:extLst>
          </p:cNvPr>
          <p:cNvSpPr/>
          <p:nvPr/>
        </p:nvSpPr>
        <p:spPr bwMode="auto">
          <a:xfrm rot="10800000">
            <a:off x="7712535" y="3980437"/>
            <a:ext cx="246871" cy="44624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6" name="箭头: 下 45">
            <a:extLst>
              <a:ext uri="{FF2B5EF4-FFF2-40B4-BE49-F238E27FC236}">
                <a16:creationId xmlns:a16="http://schemas.microsoft.com/office/drawing/2014/main" id="{17754BE7-4201-4BD4-A273-147E4E81FE40}"/>
              </a:ext>
            </a:extLst>
          </p:cNvPr>
          <p:cNvSpPr/>
          <p:nvPr/>
        </p:nvSpPr>
        <p:spPr bwMode="auto">
          <a:xfrm rot="10800000">
            <a:off x="6164546" y="3257099"/>
            <a:ext cx="240031" cy="118703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7" name="箭头: 下 46">
            <a:extLst>
              <a:ext uri="{FF2B5EF4-FFF2-40B4-BE49-F238E27FC236}">
                <a16:creationId xmlns:a16="http://schemas.microsoft.com/office/drawing/2014/main" id="{2E6E2DF0-52EC-4A0E-9E80-B04A012C338C}"/>
              </a:ext>
            </a:extLst>
          </p:cNvPr>
          <p:cNvSpPr/>
          <p:nvPr/>
        </p:nvSpPr>
        <p:spPr bwMode="auto">
          <a:xfrm rot="10800000">
            <a:off x="4865986" y="4036495"/>
            <a:ext cx="211275" cy="40764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637AC74-0465-4D0A-BA34-BE3FD69B3BF3}"/>
              </a:ext>
            </a:extLst>
          </p:cNvPr>
          <p:cNvSpPr txBox="1"/>
          <p:nvPr/>
        </p:nvSpPr>
        <p:spPr>
          <a:xfrm>
            <a:off x="4865985" y="5271260"/>
            <a:ext cx="405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FAIR 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原则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6BE5948-0F16-48EC-926F-9B6309DC4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921" y="2619397"/>
            <a:ext cx="3850711" cy="2813430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783AA432-AE1A-4023-BE13-575AEACB7FA4}"/>
              </a:ext>
            </a:extLst>
          </p:cNvPr>
          <p:cNvSpPr/>
          <p:nvPr/>
        </p:nvSpPr>
        <p:spPr bwMode="auto">
          <a:xfrm>
            <a:off x="6168009" y="1268760"/>
            <a:ext cx="1152128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扫描</a:t>
            </a:r>
            <a:r>
              <a:rPr kumimoji="0" lang="en-US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/</a:t>
            </a:r>
            <a:r>
              <a:rPr kumimoji="0" lang="zh-CN" alt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提取数据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0F6547AF-192B-46AA-97F2-38ACAB394BE1}"/>
              </a:ext>
            </a:extLst>
          </p:cNvPr>
          <p:cNvSpPr/>
          <p:nvPr/>
        </p:nvSpPr>
        <p:spPr bwMode="auto">
          <a:xfrm>
            <a:off x="6168009" y="1844824"/>
            <a:ext cx="1152128" cy="298531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高采样率数据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00AB9414-2D3D-4A89-829E-D8CBC4102E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1698"/>
          <a:stretch/>
        </p:blipFill>
        <p:spPr>
          <a:xfrm>
            <a:off x="9981734" y="2473675"/>
            <a:ext cx="2155486" cy="221718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6E8B33D8-01EF-4EF9-84DA-BDD4AE170C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3481" y="4705069"/>
            <a:ext cx="2141315" cy="6539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A28C3D31-EC49-4329-AAC0-AC8C790EF25B}"/>
              </a:ext>
            </a:extLst>
          </p:cNvPr>
          <p:cNvSpPr txBox="1"/>
          <p:nvPr/>
        </p:nvSpPr>
        <p:spPr>
          <a:xfrm>
            <a:off x="472132" y="5419446"/>
            <a:ext cx="68007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进展与计划：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</a:rPr>
              <a:t>调研不同学科，数据描述规范及制定方法</a:t>
            </a:r>
            <a:r>
              <a:rPr lang="zh-CN" altLang="en-US" dirty="0">
                <a:solidFill>
                  <a:srgbClr val="FFC000"/>
                </a:solidFill>
                <a:latin typeface="宋体" panose="02010600030101010101" pitchFamily="2" charset="-122"/>
                <a:sym typeface="Wingdings" panose="05000000000000000000" pitchFamily="2" charset="2"/>
              </a:rPr>
              <a:t></a:t>
            </a:r>
            <a:endParaRPr lang="en-US" altLang="zh-CN" dirty="0">
              <a:solidFill>
                <a:srgbClr val="FFC000"/>
              </a:solidFill>
              <a:latin typeface="宋体" panose="02010600030101010101" pitchFamily="2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  <a:sym typeface="Wingdings" panose="05000000000000000000" pitchFamily="2" charset="2"/>
              </a:rPr>
              <a:t>基于</a:t>
            </a:r>
            <a:r>
              <a:rPr lang="en-US" altLang="zh-CN" dirty="0">
                <a:latin typeface="宋体" panose="02010600030101010101" pitchFamily="2" charset="-122"/>
                <a:sym typeface="Wingdings" panose="05000000000000000000" pitchFamily="2" charset="2"/>
              </a:rPr>
              <a:t>FAIR</a:t>
            </a:r>
            <a:r>
              <a:rPr lang="zh-CN" altLang="en-US" dirty="0">
                <a:latin typeface="宋体" panose="02010600030101010101" pitchFamily="2" charset="-122"/>
                <a:sym typeface="Wingdings" panose="05000000000000000000" pitchFamily="2" charset="2"/>
              </a:rPr>
              <a:t>原则，制定数据集描述规范</a:t>
            </a:r>
            <a:endParaRPr lang="en-US" altLang="zh-CN" dirty="0">
              <a:latin typeface="宋体" panose="02010600030101010101" pitchFamily="2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宋体" panose="02010600030101010101" pitchFamily="2" charset="-122"/>
              </a:rPr>
              <a:t>开发加速器元数据库实现数据自动描述添加</a:t>
            </a:r>
            <a:endParaRPr lang="en-US" altLang="zh-CN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89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rtificial Intelligence Loop GIF">
            <a:extLst>
              <a:ext uri="{FF2B5EF4-FFF2-40B4-BE49-F238E27FC236}">
                <a16:creationId xmlns:a16="http://schemas.microsoft.com/office/drawing/2014/main" id="{8940340D-8D95-42FE-91AC-BDF4A2D243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1434" y="2236611"/>
            <a:ext cx="2181565" cy="37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47728" y="634604"/>
            <a:ext cx="3168352" cy="575999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  <a:cs typeface="Calibri" panose="020F0502020204030204" pitchFamily="34" charset="0"/>
              </a:rPr>
              <a:t>总结</a:t>
            </a:r>
            <a:endParaRPr lang="zh-CN" altLang="en-US" sz="1600" dirty="0">
              <a:solidFill>
                <a:srgbClr val="0070C0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25</a:t>
            </a:fld>
            <a:endParaRPr lang="en-US" altLang="zh-CN" dirty="0"/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864BB37B-2CD4-4038-98C7-90DCF3A8F1AC}"/>
              </a:ext>
            </a:extLst>
          </p:cNvPr>
          <p:cNvSpPr txBox="1"/>
          <p:nvPr/>
        </p:nvSpPr>
        <p:spPr>
          <a:xfrm>
            <a:off x="695400" y="5628659"/>
            <a:ext cx="11046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黑体" pitchFamily="49" charset="-122"/>
                <a:ea typeface="黑体" pitchFamily="49" charset="-122"/>
              </a:rPr>
              <a:t>谢谢！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674175D-F4C3-4314-9AE1-03C1AF485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03" y="3047336"/>
            <a:ext cx="3906652" cy="2160066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C68E6AA-445B-431A-ACAC-C1A598CB0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09" t="14517" r="14890" b="16128"/>
          <a:stretch/>
        </p:blipFill>
        <p:spPr>
          <a:xfrm>
            <a:off x="695400" y="2995697"/>
            <a:ext cx="3616004" cy="233160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80C83AD-41C1-4EE5-991B-D512D8395393}"/>
              </a:ext>
            </a:extLst>
          </p:cNvPr>
          <p:cNvSpPr txBox="1"/>
          <p:nvPr/>
        </p:nvSpPr>
        <p:spPr>
          <a:xfrm>
            <a:off x="1102768" y="3556401"/>
            <a:ext cx="9289032" cy="1493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750D421-DFB4-461F-8D75-266BBCB059AD}"/>
              </a:ext>
            </a:extLst>
          </p:cNvPr>
          <p:cNvSpPr txBox="1"/>
          <p:nvPr/>
        </p:nvSpPr>
        <p:spPr>
          <a:xfrm>
            <a:off x="155456" y="1269124"/>
            <a:ext cx="11881088" cy="128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机器学习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在加速器优化与调试中具有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很大潜力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，已有多个成功应用案例。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高质量数据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是实现加速器智能控制的核心，准确、全面的数据对训练和优化机器学习模型至关重要。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我们正致力于构建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AI-Ready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数据集，推动加速器数据的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标准化、共享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与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智能化应用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，为未来智能加速器奠定基础</a:t>
            </a:r>
          </a:p>
        </p:txBody>
      </p:sp>
    </p:spTree>
    <p:extLst>
      <p:ext uri="{BB962C8B-B14F-4D97-AF65-F5344CB8AC3E}">
        <p14:creationId xmlns:p14="http://schemas.microsoft.com/office/powerpoint/2010/main" val="73145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1424" y="532253"/>
            <a:ext cx="10153128" cy="575999"/>
          </a:xfrm>
        </p:spPr>
        <p:txBody>
          <a:bodyPr/>
          <a:lstStyle/>
          <a:p>
            <a:r>
              <a:rPr lang="zh-CN" altLang="en-US">
                <a:latin typeface="+mn-ea"/>
                <a:ea typeface="+mn-ea"/>
              </a:rPr>
              <a:t>高性能加速器调试运行面临的问题</a:t>
            </a:r>
            <a:endParaRPr lang="zh-CN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3</a:t>
            </a:fld>
            <a:endParaRPr lang="en-US" altLang="zh-CN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58D3EB0-2809-47B4-9A6D-725FD6468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9" t="14517" r="14890" b="16128"/>
          <a:stretch/>
        </p:blipFill>
        <p:spPr>
          <a:xfrm>
            <a:off x="191569" y="3794423"/>
            <a:ext cx="3710451" cy="2374972"/>
          </a:xfrm>
          <a:prstGeom prst="rect">
            <a:avLst/>
          </a:prstGeom>
        </p:spPr>
      </p:pic>
      <p:pic>
        <p:nvPicPr>
          <p:cNvPr id="8" name="Picture 1" descr="C:\Users\windows\AppData\Roaming\Tencent\Users\87651557\QQ\WinTemp\RichOle\J[Q$Y1}]Z%ZACGJH}4_DF@C.png">
            <a:extLst>
              <a:ext uri="{FF2B5EF4-FFF2-40B4-BE49-F238E27FC236}">
                <a16:creationId xmlns:a16="http://schemas.microsoft.com/office/drawing/2014/main" id="{16ED9186-8F14-4FCA-B212-73DFFA1EC6D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4" y="1314131"/>
            <a:ext cx="3704046" cy="195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5DDCD3C-101F-4767-97DF-85F2DFB79292}"/>
              </a:ext>
            </a:extLst>
          </p:cNvPr>
          <p:cNvSpPr txBox="1"/>
          <p:nvPr/>
        </p:nvSpPr>
        <p:spPr>
          <a:xfrm>
            <a:off x="191344" y="3272092"/>
            <a:ext cx="3710451" cy="369332"/>
          </a:xfrm>
          <a:prstGeom prst="rect">
            <a:avLst/>
          </a:prstGeom>
          <a:solidFill>
            <a:srgbClr val="C7E9C0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高功率、高精度 、低束损、低故障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696E6A6-AEBE-456F-B6C9-2C190BBEA5AB}"/>
              </a:ext>
            </a:extLst>
          </p:cNvPr>
          <p:cNvSpPr txBox="1"/>
          <p:nvPr/>
        </p:nvSpPr>
        <p:spPr>
          <a:xfrm>
            <a:off x="4077521" y="1314131"/>
            <a:ext cx="4608511" cy="535531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高功率质子加速器：</a:t>
            </a:r>
            <a:br>
              <a:rPr lang="en-US" altLang="zh-CN" dirty="0"/>
            </a:b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功率高，对束流损失要求苛刻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非线性效应强，在线优化调节难度大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参数量众多，相互影响，调试难度大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设备众多，且运行条件极端</a:t>
            </a:r>
            <a:br>
              <a:rPr lang="en-US" altLang="zh-CN" dirty="0"/>
            </a:br>
            <a:r>
              <a:rPr lang="zh-CN" altLang="en-US" dirty="0"/>
              <a:t>使得设备状态监测和故障预测困难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超低发射度同步辐射光源加速器：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高亮度高相干性，对束流稳定性要求极高</a:t>
            </a:r>
            <a:r>
              <a:rPr lang="en-US" altLang="zh-CN" dirty="0"/>
              <a:t>(um</a:t>
            </a:r>
            <a:r>
              <a:rPr lang="zh-CN" altLang="en-US" dirty="0"/>
              <a:t>级抖动</a:t>
            </a:r>
            <a:r>
              <a:rPr lang="en-US" altLang="zh-CN" dirty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非线性效应强，调节难度大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lattice</a:t>
            </a:r>
            <a:r>
              <a:rPr lang="zh-CN" altLang="en-US" dirty="0"/>
              <a:t>结构复杂，优化计算量巨大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/>
              <a:t>参数量多，对于不同光束参数需求，调节效率低</a:t>
            </a:r>
            <a:endParaRPr lang="en-US" altLang="zh-CN" dirty="0"/>
          </a:p>
          <a:p>
            <a:pPr marL="742950" lvl="1" indent="-285750">
              <a:buFont typeface="Wingdings" panose="05000000000000000000" pitchFamily="2" charset="2"/>
              <a:buChar char="p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92AA115-268D-4C17-B339-0E06D750D60B}"/>
              </a:ext>
            </a:extLst>
          </p:cNvPr>
          <p:cNvSpPr txBox="1"/>
          <p:nvPr/>
        </p:nvSpPr>
        <p:spPr>
          <a:xfrm>
            <a:off x="197974" y="6165304"/>
            <a:ext cx="3704046" cy="369332"/>
          </a:xfrm>
          <a:prstGeom prst="rect">
            <a:avLst/>
          </a:prstGeom>
          <a:solidFill>
            <a:srgbClr val="A8D8EA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高亮度、长寿命 、高稳定、高可靠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5B608B-1734-4B21-BA49-CE2D936EBA03}"/>
              </a:ext>
            </a:extLst>
          </p:cNvPr>
          <p:cNvSpPr/>
          <p:nvPr/>
        </p:nvSpPr>
        <p:spPr bwMode="auto">
          <a:xfrm>
            <a:off x="197974" y="1314131"/>
            <a:ext cx="783202" cy="315089"/>
          </a:xfrm>
          <a:prstGeom prst="rect">
            <a:avLst/>
          </a:prstGeom>
          <a:solidFill>
            <a:srgbClr val="3A638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CSNS</a:t>
            </a: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67113EA-6EFF-4121-8C00-E8FB96B6BE54}"/>
              </a:ext>
            </a:extLst>
          </p:cNvPr>
          <p:cNvSpPr/>
          <p:nvPr/>
        </p:nvSpPr>
        <p:spPr bwMode="auto">
          <a:xfrm>
            <a:off x="197974" y="3793060"/>
            <a:ext cx="783202" cy="315089"/>
          </a:xfrm>
          <a:prstGeom prst="rect">
            <a:avLst/>
          </a:prstGeom>
          <a:solidFill>
            <a:srgbClr val="15549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HEPS</a:t>
            </a: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BCD48610-86BE-48AE-8054-5CA66A1BC442}"/>
              </a:ext>
            </a:extLst>
          </p:cNvPr>
          <p:cNvSpPr/>
          <p:nvPr/>
        </p:nvSpPr>
        <p:spPr bwMode="auto">
          <a:xfrm>
            <a:off x="8758040" y="3127691"/>
            <a:ext cx="288032" cy="51373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01ECEDC-3EA5-4C38-B863-8089EBFF1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071" y="1340768"/>
            <a:ext cx="2954558" cy="136815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840C5B2-DCFA-4585-99B8-14C669D63D97}"/>
              </a:ext>
            </a:extLst>
          </p:cNvPr>
          <p:cNvSpPr/>
          <p:nvPr/>
        </p:nvSpPr>
        <p:spPr bwMode="auto">
          <a:xfrm>
            <a:off x="9052675" y="2724063"/>
            <a:ext cx="2947954" cy="3930153"/>
          </a:xfrm>
          <a:prstGeom prst="rect">
            <a:avLst/>
          </a:prstGeom>
          <a:solidFill>
            <a:srgbClr val="A8D8EA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kumimoji="0" lang="en-US" altLang="zh-CN" sz="18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AI</a:t>
            </a: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在作为由数据驱动的工具，在多个领域展现惊人表现。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数据驱动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高维优化能力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非线性建模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自适应学习</a:t>
            </a: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0" lang="en-US" altLang="zh-CN" sz="18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AI</a:t>
            </a:r>
            <a:r>
              <a:rPr kumimoji="0" lang="zh-CN" altLang="en-US" sz="18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itchFamily="2" charset="-122"/>
              </a:rPr>
              <a:t>在高性能加速器的高可靠、高稳定运行方面，有巨大的应用潜力</a:t>
            </a:r>
          </a:p>
        </p:txBody>
      </p:sp>
    </p:spTree>
    <p:extLst>
      <p:ext uri="{BB962C8B-B14F-4D97-AF65-F5344CB8AC3E}">
        <p14:creationId xmlns:p14="http://schemas.microsoft.com/office/powerpoint/2010/main" val="10484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8A6BCB6-5DA8-4624-99EB-5506172E4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512929"/>
            <a:ext cx="7671661" cy="513168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4</a:t>
            </a:fld>
            <a:endParaRPr lang="en-US" altLang="zh-CN" dirty="0"/>
          </a:p>
        </p:txBody>
      </p:sp>
      <p:sp>
        <p:nvSpPr>
          <p:cNvPr id="17" name="文本框 16"/>
          <p:cNvSpPr txBox="1"/>
          <p:nvPr/>
        </p:nvSpPr>
        <p:spPr>
          <a:xfrm>
            <a:off x="3431704" y="1052739"/>
            <a:ext cx="413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加速器代表大会</a:t>
            </a:r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赵红卫院士报告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5059EFE7-B8D7-4703-935B-7ACE51D1052A}"/>
              </a:ext>
            </a:extLst>
          </p:cNvPr>
          <p:cNvCxnSpPr>
            <a:cxnSpLocks/>
          </p:cNvCxnSpPr>
          <p:nvPr/>
        </p:nvCxnSpPr>
        <p:spPr bwMode="auto">
          <a:xfrm>
            <a:off x="335360" y="5013176"/>
            <a:ext cx="367240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C88A3B99-1E9D-47DA-98B9-48BD934C1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005" y="3573016"/>
            <a:ext cx="4164942" cy="302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图示 11">
            <a:extLst>
              <a:ext uri="{FF2B5EF4-FFF2-40B4-BE49-F238E27FC236}">
                <a16:creationId xmlns:a16="http://schemas.microsoft.com/office/drawing/2014/main" id="{AFFB3802-F752-471F-802B-38FE97275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291987"/>
              </p:ext>
            </p:extLst>
          </p:nvPr>
        </p:nvGraphicFramePr>
        <p:xfrm>
          <a:off x="8544272" y="1268760"/>
          <a:ext cx="280831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标题 1">
            <a:extLst>
              <a:ext uri="{FF2B5EF4-FFF2-40B4-BE49-F238E27FC236}">
                <a16:creationId xmlns:a16="http://schemas.microsoft.com/office/drawing/2014/main" id="{DCCA30D3-9EB2-4E52-A3BF-F521ABFA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448" y="434994"/>
            <a:ext cx="6494512" cy="575999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加速器领域</a:t>
            </a:r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的发展</a:t>
            </a:r>
            <a:endParaRPr lang="zh-CN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368" y="461547"/>
            <a:ext cx="10972800" cy="575999"/>
          </a:xfrm>
        </p:spPr>
        <p:txBody>
          <a:bodyPr/>
          <a:lstStyle/>
          <a:p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加速器领域</a:t>
            </a:r>
            <a:r>
              <a:rPr lang="en-US" altLang="zh-CN">
                <a:solidFill>
                  <a:srgbClr val="0070C0"/>
                </a:solidFill>
                <a:latin typeface="+mn-ea"/>
                <a:ea typeface="+mn-ea"/>
              </a:rPr>
              <a:t>AI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的发展</a:t>
            </a:r>
            <a:endParaRPr lang="zh-CN" altLang="en-US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5</a:t>
            </a:fld>
            <a:endParaRPr lang="en-US" altLang="zh-CN" dirty="0"/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4FC0D7C5-E106-4AEA-9BFF-329386C83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358554"/>
              </p:ext>
            </p:extLst>
          </p:nvPr>
        </p:nvGraphicFramePr>
        <p:xfrm>
          <a:off x="1559496" y="11517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:a16="http://schemas.microsoft.com/office/drawing/2014/main" id="{27E0DB32-A6AB-43C6-A5C7-0A2BC1E55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832" y="3284984"/>
            <a:ext cx="2016224" cy="154201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CB33AB9-582C-4BF8-AF34-9E7C8451ED9F}"/>
              </a:ext>
            </a:extLst>
          </p:cNvPr>
          <p:cNvSpPr/>
          <p:nvPr/>
        </p:nvSpPr>
        <p:spPr bwMode="auto">
          <a:xfrm>
            <a:off x="609600" y="2780928"/>
            <a:ext cx="2232248" cy="1152128"/>
          </a:xfrm>
          <a:prstGeom prst="rect">
            <a:avLst/>
          </a:prstGeom>
          <a:solidFill>
            <a:srgbClr val="F4C2C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285750" lvl="1" indent="-285750" defTabSz="767351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寻找最佳束流模式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 defTabSz="767351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不同束流条件对应模式的快速切换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4ADEA5E-B684-48E5-926B-1E84575315F6}"/>
              </a:ext>
            </a:extLst>
          </p:cNvPr>
          <p:cNvSpPr/>
          <p:nvPr/>
        </p:nvSpPr>
        <p:spPr bwMode="auto">
          <a:xfrm>
            <a:off x="8400256" y="2852936"/>
            <a:ext cx="2232248" cy="1152128"/>
          </a:xfrm>
          <a:prstGeom prst="rect">
            <a:avLst/>
          </a:prstGeom>
          <a:solidFill>
            <a:srgbClr val="C7E9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285750" lvl="1" indent="-285750" defTabSz="767351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检测异常硬件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 defTabSz="767351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故障分类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 defTabSz="767351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故障预测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9F091AB-809E-4ACA-BD31-4730E0370F1B}"/>
              </a:ext>
            </a:extLst>
          </p:cNvPr>
          <p:cNvSpPr/>
          <p:nvPr/>
        </p:nvSpPr>
        <p:spPr bwMode="auto">
          <a:xfrm>
            <a:off x="1055440" y="5229132"/>
            <a:ext cx="2520280" cy="115212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285750" lvl="1" indent="-285750" defTabSz="767351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单一系统代理模型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 defTabSz="767351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全局代理模型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7A2A6E-860F-4172-A471-63FFC07A5FB9}"/>
              </a:ext>
            </a:extLst>
          </p:cNvPr>
          <p:cNvSpPr/>
          <p:nvPr/>
        </p:nvSpPr>
        <p:spPr bwMode="auto">
          <a:xfrm>
            <a:off x="7671272" y="5229132"/>
            <a:ext cx="2232248" cy="1152128"/>
          </a:xfrm>
          <a:prstGeom prst="rect">
            <a:avLst/>
          </a:prstGeom>
          <a:solidFill>
            <a:srgbClr val="F5E6C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285750" lvl="1" indent="-285750" defTabSz="767351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虚拟束测元件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 defTabSz="767351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快速诊断分析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 defTabSz="767351">
              <a:spcAft>
                <a:spcPct val="150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自动测量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87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1424" y="532253"/>
            <a:ext cx="10153128" cy="575999"/>
          </a:xfrm>
        </p:spPr>
        <p:txBody>
          <a:bodyPr/>
          <a:lstStyle/>
          <a:p>
            <a:r>
              <a:rPr lang="en-US" altLang="zh-CN">
                <a:solidFill>
                  <a:srgbClr val="0070C0"/>
                </a:solidFill>
                <a:latin typeface="+mn-ea"/>
                <a:ea typeface="+mn-ea"/>
              </a:rPr>
              <a:t>AI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在加速器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领域已有诸多应用和产出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Yi Jiao, IHEP, jiaoyi@ihep.ac.cn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6</a:t>
            </a:fld>
            <a:endParaRPr lang="en-US" altLang="zh-CN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12568" r="7954"/>
          <a:stretch>
            <a:fillRect/>
          </a:stretch>
        </p:blipFill>
        <p:spPr bwMode="auto">
          <a:xfrm>
            <a:off x="1055440" y="1108252"/>
            <a:ext cx="9793088" cy="556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152128" y="58052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“人工智能驱动的科学研究”（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for Science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AI4S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）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已成为全球人工智能的新前沿。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B53149-35AF-4B17-BC59-732BAD75D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1239950"/>
            <a:ext cx="4104456" cy="15190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9DDA29F-4E49-48F1-B2ED-36279287C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2588393"/>
            <a:ext cx="3729573" cy="176970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初步展现</a:t>
            </a:r>
            <a:r>
              <a:rPr lang="en-US" altLang="zh-CN">
                <a:solidFill>
                  <a:srgbClr val="0070C0"/>
                </a:solidFill>
                <a:latin typeface="+mn-ea"/>
                <a:ea typeface="+mn-ea"/>
              </a:rPr>
              <a:t>AI</a:t>
            </a:r>
            <a:r>
              <a:rPr lang="zh-CN" altLang="en-US">
                <a:solidFill>
                  <a:srgbClr val="0070C0"/>
                </a:solidFill>
                <a:latin typeface="+mn-ea"/>
                <a:ea typeface="+mn-ea"/>
              </a:rPr>
              <a:t>的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强大能力和潜力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7</a:t>
            </a:fld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29631" t="14462"/>
          <a:stretch/>
        </p:blipFill>
        <p:spPr>
          <a:xfrm>
            <a:off x="854134" y="1437429"/>
            <a:ext cx="4104456" cy="29206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3869" y="4725144"/>
            <a:ext cx="4524987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用神经网络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(NN)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训练模型作为前馈，成功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减小束流垂直方向抖动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1.8%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0.4%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B5A276C-29C2-47BA-8E3F-E7B1EC3CACB1}"/>
              </a:ext>
            </a:extLst>
          </p:cNvPr>
          <p:cNvSpPr txBox="1"/>
          <p:nvPr/>
        </p:nvSpPr>
        <p:spPr>
          <a:xfrm>
            <a:off x="7406984" y="4526105"/>
            <a:ext cx="3642725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劳伦斯伯克利国家实验室用自适应卷积神经网络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(CNN)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训练代理模型实现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非侵入性光束诊断 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97D6D5-9EEE-40E7-BE1E-5E114E4E477D}"/>
              </a:ext>
            </a:extLst>
          </p:cNvPr>
          <p:cNvSpPr txBox="1"/>
          <p:nvPr/>
        </p:nvSpPr>
        <p:spPr>
          <a:xfrm>
            <a:off x="119335" y="6309320"/>
            <a:ext cx="1150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1. S.C.</a:t>
            </a:r>
            <a:r>
              <a:rPr lang="zh-CN" altLang="en-US" sz="1000" dirty="0"/>
              <a:t> </a:t>
            </a:r>
            <a:r>
              <a:rPr lang="en-US" altLang="zh-CN" sz="1000" dirty="0" err="1"/>
              <a:t>Leemann</a:t>
            </a:r>
            <a:r>
              <a:rPr lang="en-US" altLang="zh-CN" sz="1000" dirty="0"/>
              <a:t> et.al.,</a:t>
            </a:r>
            <a:r>
              <a:rPr lang="zh-CN" altLang="en-US" sz="1000" dirty="0"/>
              <a:t> </a:t>
            </a:r>
            <a:r>
              <a:rPr lang="en-US" altLang="zh-CN" sz="1000" dirty="0"/>
              <a:t>Demonstration of Machine Learning-Based Model-Independent Stabilization of Source Properties in </a:t>
            </a:r>
            <a:r>
              <a:rPr lang="en-US" altLang="zh-CN" sz="1000" dirty="0" err="1"/>
              <a:t>Synchron</a:t>
            </a:r>
            <a:r>
              <a:rPr lang="en-US" altLang="zh-CN" sz="1000" dirty="0"/>
              <a:t> Light Sources.  PRL 123, 194801 (2019)</a:t>
            </a:r>
          </a:p>
          <a:p>
            <a:r>
              <a:rPr lang="en-US" altLang="zh-CN" sz="1000" dirty="0"/>
              <a:t>2. Alexander </a:t>
            </a:r>
            <a:r>
              <a:rPr lang="en-US" altLang="zh-CN" sz="1000" dirty="0" err="1"/>
              <a:t>Scheinker</a:t>
            </a:r>
            <a:r>
              <a:rPr lang="en-US" altLang="zh-CN" sz="1000" dirty="0"/>
              <a:t> et.al. An adaptive approach to machine learning for compact particle accelerators, scientific reports (2021) 11:19187.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369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20D65884-A43C-4257-BEE3-BC1AB06B67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2482477"/>
              </p:ext>
            </p:extLst>
          </p:nvPr>
        </p:nvGraphicFramePr>
        <p:xfrm>
          <a:off x="2855640" y="119675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92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24A051-7DB6-49DA-B6CD-85A611C2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Xiaohan Lu, IHEP, CSNS, luxh@ihep.ac.cn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370DE9-6F24-427D-90BA-306BA20A0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9</a:t>
            </a:fld>
            <a:endParaRPr lang="en-US" altLang="zh-CN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D76F6A9A-E59F-4F6F-B932-3781123EF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61" y="503383"/>
            <a:ext cx="6192688" cy="575999"/>
          </a:xfrm>
        </p:spPr>
        <p:txBody>
          <a:bodyPr/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  <a:ea typeface="+mn-ea"/>
              </a:rPr>
              <a:t>AI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在</a:t>
            </a:r>
            <a:r>
              <a:rPr lang="zh-CN" altLang="en-US" dirty="0">
                <a:latin typeface="+mn-ea"/>
                <a:ea typeface="+mn-ea"/>
              </a:rPr>
              <a:t>加速器</a:t>
            </a:r>
            <a:r>
              <a:rPr lang="zh-CN" altLang="en-US" dirty="0">
                <a:solidFill>
                  <a:srgbClr val="0070C0"/>
                </a:solidFill>
                <a:latin typeface="+mn-ea"/>
                <a:ea typeface="+mn-ea"/>
              </a:rPr>
              <a:t>调束优化中的应用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4D8A3D7-CC19-47F5-B65F-CB41305829C9}"/>
              </a:ext>
            </a:extLst>
          </p:cNvPr>
          <p:cNvGrpSpPr/>
          <p:nvPr/>
        </p:nvGrpSpPr>
        <p:grpSpPr>
          <a:xfrm>
            <a:off x="191343" y="1264972"/>
            <a:ext cx="11437755" cy="5211943"/>
            <a:chOff x="263352" y="1313400"/>
            <a:chExt cx="5434752" cy="5211943"/>
          </a:xfrm>
        </p:grpSpPr>
        <p:sp>
          <p:nvSpPr>
            <p:cNvPr id="13" name="任意多边形 9">
              <a:extLst>
                <a:ext uri="{FF2B5EF4-FFF2-40B4-BE49-F238E27FC236}">
                  <a16:creationId xmlns:a16="http://schemas.microsoft.com/office/drawing/2014/main" id="{C4459754-DFCA-461B-8564-4EFA7AF19443}"/>
                </a:ext>
              </a:extLst>
            </p:cNvPr>
            <p:cNvSpPr/>
            <p:nvPr/>
          </p:nvSpPr>
          <p:spPr bwMode="auto">
            <a:xfrm>
              <a:off x="263352" y="1313400"/>
              <a:ext cx="1807079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8EA"/>
            </a:solid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强化学习（</a:t>
              </a:r>
              <a:r>
                <a:rPr lang="en-US" altLang="zh-CN" sz="1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RL</a:t>
              </a:r>
              <a:r>
                <a:rPr lang="zh-CN" altLang="en-US" sz="1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  <p:sp>
          <p:nvSpPr>
            <p:cNvPr id="14" name="任意多边形 10">
              <a:extLst>
                <a:ext uri="{FF2B5EF4-FFF2-40B4-BE49-F238E27FC236}">
                  <a16:creationId xmlns:a16="http://schemas.microsoft.com/office/drawing/2014/main" id="{145ED10B-BF8C-43AD-8F74-900DAA76A159}"/>
                </a:ext>
              </a:extLst>
            </p:cNvPr>
            <p:cNvSpPr/>
            <p:nvPr/>
          </p:nvSpPr>
          <p:spPr bwMode="auto">
            <a:xfrm>
              <a:off x="263352" y="2011115"/>
              <a:ext cx="1807079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8EA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强化学习通过“试验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反馈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改进”循环与环境（加速器）交互，接收奖励信号（如发射度最小、亮度最大），持续调整以找到最佳参数配置。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特点：</a:t>
              </a:r>
              <a:r>
                <a:rPr lang="zh-CN" altLang="en-US" sz="1600" dirty="0"/>
                <a:t>适用于</a:t>
              </a:r>
              <a:r>
                <a:rPr lang="zh-CN" altLang="en-US" sz="1600" b="1" dirty="0"/>
                <a:t>未知或无法显式建模</a:t>
              </a:r>
              <a:r>
                <a:rPr lang="zh-CN" altLang="en-US" sz="1600" dirty="0"/>
                <a:t>的复杂系统；</a:t>
              </a:r>
              <a:endParaRPr lang="en-US" altLang="zh-CN" sz="1600" dirty="0"/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/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优点：模型无关、动态适应、多目标优化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缺点：训练复杂、收敛难、样本效率底</a:t>
              </a:r>
            </a:p>
          </p:txBody>
        </p:sp>
        <p:sp>
          <p:nvSpPr>
            <p:cNvPr id="15" name="任意多边形 11">
              <a:extLst>
                <a:ext uri="{FF2B5EF4-FFF2-40B4-BE49-F238E27FC236}">
                  <a16:creationId xmlns:a16="http://schemas.microsoft.com/office/drawing/2014/main" id="{00EF1C89-8C56-4457-A9D7-6B69108F980B}"/>
                </a:ext>
              </a:extLst>
            </p:cNvPr>
            <p:cNvSpPr/>
            <p:nvPr/>
          </p:nvSpPr>
          <p:spPr bwMode="auto">
            <a:xfrm>
              <a:off x="2135560" y="1313400"/>
              <a:ext cx="1698781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5C4"/>
            </a:solidFill>
          </p:spPr>
          <p:style>
            <a:lnRef idx="2">
              <a:schemeClr val="accent5">
                <a:hueOff val="-3676672"/>
                <a:satOff val="-5111"/>
                <a:lumOff val="-1958"/>
                <a:alphaOff val="0"/>
              </a:schemeClr>
            </a:lnRef>
            <a:fillRef idx="1">
              <a:schemeClr val="accent5">
                <a:hueOff val="-3676672"/>
                <a:satOff val="-5111"/>
                <a:lumOff val="-1958"/>
                <a:alphaOff val="0"/>
              </a:schemeClr>
            </a:fillRef>
            <a:effectRef idx="0">
              <a:schemeClr val="accent5">
                <a:hueOff val="-3676672"/>
                <a:satOff val="-5111"/>
                <a:lumOff val="-1958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监督学习（</a:t>
              </a:r>
              <a:r>
                <a:rPr lang="en-US" altLang="zh-CN" sz="1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SL</a:t>
              </a:r>
              <a:r>
                <a:rPr lang="zh-CN" altLang="en-US" sz="1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  <p:sp>
          <p:nvSpPr>
            <p:cNvPr id="16" name="任意多边形 12">
              <a:extLst>
                <a:ext uri="{FF2B5EF4-FFF2-40B4-BE49-F238E27FC236}">
                  <a16:creationId xmlns:a16="http://schemas.microsoft.com/office/drawing/2014/main" id="{6D71DD46-A3CD-4535-AFA4-7BC023779017}"/>
                </a:ext>
              </a:extLst>
            </p:cNvPr>
            <p:cNvSpPr/>
            <p:nvPr/>
          </p:nvSpPr>
          <p:spPr bwMode="auto">
            <a:xfrm>
              <a:off x="2135561" y="2011115"/>
              <a:ext cx="1698781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5C4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3695877"/>
                <a:satOff val="-6405"/>
                <a:lumOff val="-641"/>
                <a:alphaOff val="0"/>
              </a:schemeClr>
            </a:lnRef>
            <a:fillRef idx="1">
              <a:schemeClr val="accent5">
                <a:tint val="40000"/>
                <a:alpha val="90000"/>
                <a:hueOff val="-3695877"/>
                <a:satOff val="-6405"/>
                <a:lumOff val="-641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695877"/>
                <a:satOff val="-6405"/>
                <a:lumOff val="-64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监督学习通过大量已知的输入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输出数据对模型进行训练，使其学习从加速器设备参数到束流特性。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特点：依赖大量标注数据；离线训练，在线推理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优点：速度快、精度高、易于实现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缺点：数据依赖强、泛化性差、静态模型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 13">
              <a:extLst>
                <a:ext uri="{FF2B5EF4-FFF2-40B4-BE49-F238E27FC236}">
                  <a16:creationId xmlns:a16="http://schemas.microsoft.com/office/drawing/2014/main" id="{0A725C88-D501-4986-8743-5F877F8B096B}"/>
                </a:ext>
              </a:extLst>
            </p:cNvPr>
            <p:cNvSpPr/>
            <p:nvPr/>
          </p:nvSpPr>
          <p:spPr bwMode="auto">
            <a:xfrm>
              <a:off x="3891025" y="1313400"/>
              <a:ext cx="1807079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E9C0"/>
            </a:solidFill>
          </p:spPr>
          <p:style>
            <a:lnRef idx="2">
              <a:schemeClr val="accent5">
                <a:hueOff val="-7353344"/>
                <a:satOff val="-10225"/>
                <a:lumOff val="-3919"/>
                <a:alphaOff val="0"/>
              </a:schemeClr>
            </a:lnRef>
            <a:fillRef idx="1">
              <a:schemeClr val="accent5">
                <a:hueOff val="-7353344"/>
                <a:satOff val="-10225"/>
                <a:lumOff val="-3919"/>
                <a:alphaOff val="0"/>
              </a:schemeClr>
            </a:fillRef>
            <a:effectRef idx="0">
              <a:schemeClr val="accent5">
                <a:hueOff val="-7353344"/>
                <a:satOff val="-10225"/>
                <a:lumOff val="-3919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贝叶斯优化（</a:t>
              </a:r>
              <a:r>
                <a:rPr lang="en-US" altLang="zh-CN" sz="1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BO</a:t>
              </a:r>
              <a:r>
                <a:rPr lang="zh-CN" altLang="en-US" sz="1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  <p:sp>
          <p:nvSpPr>
            <p:cNvPr id="18" name="任意多边形 14">
              <a:extLst>
                <a:ext uri="{FF2B5EF4-FFF2-40B4-BE49-F238E27FC236}">
                  <a16:creationId xmlns:a16="http://schemas.microsoft.com/office/drawing/2014/main" id="{198DC8BA-6E30-4FC1-9539-B647D9CFAF68}"/>
                </a:ext>
              </a:extLst>
            </p:cNvPr>
            <p:cNvSpPr/>
            <p:nvPr/>
          </p:nvSpPr>
          <p:spPr bwMode="auto">
            <a:xfrm>
              <a:off x="3891025" y="2011115"/>
              <a:ext cx="1807079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E9C0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贝叶斯优化利用高斯过程回归或其他概率模型，基于历史数据预测目标函数，并通过采集函数决定下一步的调束参数，逐步逼近最优解。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特点：样本效率高、不依赖显式物理模型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优点：数据需求少、不易陷入局部最优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缺点：维度扩展性差、模型假设限制、计算复杂度高（只适合小维度）</a:t>
              </a: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F55DAE24-0684-4477-9391-70716CC2F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3100457"/>
            <a:ext cx="2525223" cy="111934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ACC8CF3-91E6-4DC1-BE8A-7DE5268F9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69" y="3100457"/>
            <a:ext cx="2796794" cy="122911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7A8D8EC-4F2B-452E-B1C6-EBF9C708F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3100457"/>
            <a:ext cx="2917598" cy="12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7672</TotalTime>
  <Words>2386</Words>
  <Application>Microsoft Office PowerPoint</Application>
  <PresentationFormat>宽屏</PresentationFormat>
  <Paragraphs>330</Paragraphs>
  <Slides>25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-apple-system</vt:lpstr>
      <vt:lpstr>Inter</vt:lpstr>
      <vt:lpstr>Noto Sans</vt:lpstr>
      <vt:lpstr>等线</vt:lpstr>
      <vt:lpstr>黑体</vt:lpstr>
      <vt:lpstr>华文新魏</vt:lpstr>
      <vt:lpstr>宋体</vt:lpstr>
      <vt:lpstr>微软雅黑</vt:lpstr>
      <vt:lpstr>Arial</vt:lpstr>
      <vt:lpstr>Calibri</vt:lpstr>
      <vt:lpstr>Times New Roman</vt:lpstr>
      <vt:lpstr>Wingdings</vt:lpstr>
      <vt:lpstr>默认设计模板</vt:lpstr>
      <vt:lpstr>PowerPoint 演示文稿</vt:lpstr>
      <vt:lpstr>主要内容</vt:lpstr>
      <vt:lpstr>高性能加速器调试运行面临的问题</vt:lpstr>
      <vt:lpstr>加速器领域AI的发展</vt:lpstr>
      <vt:lpstr>加速器领域AI的发展</vt:lpstr>
      <vt:lpstr>AI在加速器领域已有诸多应用和产出</vt:lpstr>
      <vt:lpstr>初步展现AI的强大能力和潜力</vt:lpstr>
      <vt:lpstr>PowerPoint 演示文稿</vt:lpstr>
      <vt:lpstr>AI在加速器调束优化中的应用</vt:lpstr>
      <vt:lpstr>AI在束流调试优化中展现出强大能力和潜力(国际)</vt:lpstr>
      <vt:lpstr>AI在束流调试优化中展现出强大能力和潜力（国内）</vt:lpstr>
      <vt:lpstr>基于神经网络的RCS轨道校正</vt:lpstr>
      <vt:lpstr>基于神经网络的RCS轨道校正</vt:lpstr>
      <vt:lpstr>基于神经网络的RCS轨道校正</vt:lpstr>
      <vt:lpstr>贝叶斯优化</vt:lpstr>
      <vt:lpstr>贝叶斯优化八极子提高束流状态重复性</vt:lpstr>
      <vt:lpstr>基于机器学习进行束流寿命优化</vt:lpstr>
      <vt:lpstr>加速器领域AI的发展：数据是基础</vt:lpstr>
      <vt:lpstr>预期的加速器装置上大规模高质量数据生成及应用的流程</vt:lpstr>
      <vt:lpstr>聚焦“加速器AI-Ready数据集生成”</vt:lpstr>
      <vt:lpstr>加速器AI-Ready数据集生成</vt:lpstr>
      <vt:lpstr>高采样率数据获取</vt:lpstr>
      <vt:lpstr>数据处理</vt:lpstr>
      <vt:lpstr>数据集的规范化及发布</vt:lpstr>
      <vt:lpstr>总结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直线虚拟加速器讨论</dc:title>
  <dc:creator>Xiaohan Lu</dc:creator>
  <cp:lastModifiedBy>xiaohan</cp:lastModifiedBy>
  <cp:revision>2723</cp:revision>
  <dcterms:created xsi:type="dcterms:W3CDTF">2023-12-12T04:21:40Z</dcterms:created>
  <dcterms:modified xsi:type="dcterms:W3CDTF">2025-03-06T01:58:06Z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2052-0.0.0.0</vt:lpwstr>
  </property>
</Properties>
</file>