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2" r:id="rId1"/>
    <p:sldMasterId id="2147483676" r:id="rId2"/>
  </p:sldMasterIdLst>
  <p:notesMasterIdLst>
    <p:notesMasterId r:id="rId31"/>
  </p:notesMasterIdLst>
  <p:sldIdLst>
    <p:sldId id="407" r:id="rId3"/>
    <p:sldId id="476" r:id="rId4"/>
    <p:sldId id="872" r:id="rId5"/>
    <p:sldId id="821" r:id="rId6"/>
    <p:sldId id="839" r:id="rId7"/>
    <p:sldId id="836" r:id="rId8"/>
    <p:sldId id="846" r:id="rId9"/>
    <p:sldId id="841" r:id="rId10"/>
    <p:sldId id="842" r:id="rId11"/>
    <p:sldId id="843" r:id="rId12"/>
    <p:sldId id="1186" r:id="rId13"/>
    <p:sldId id="876" r:id="rId14"/>
    <p:sldId id="1187" r:id="rId15"/>
    <p:sldId id="877" r:id="rId16"/>
    <p:sldId id="1188" r:id="rId17"/>
    <p:sldId id="1064" r:id="rId18"/>
    <p:sldId id="1189" r:id="rId19"/>
    <p:sldId id="1190" r:id="rId20"/>
    <p:sldId id="1191" r:id="rId21"/>
    <p:sldId id="1074" r:id="rId22"/>
    <p:sldId id="1174" r:id="rId23"/>
    <p:sldId id="1192" r:id="rId24"/>
    <p:sldId id="1193" r:id="rId25"/>
    <p:sldId id="1194" r:id="rId26"/>
    <p:sldId id="1195" r:id="rId27"/>
    <p:sldId id="1185" r:id="rId28"/>
    <p:sldId id="1176" r:id="rId29"/>
    <p:sldId id="512" r:id="rId30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67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ll" initials="d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79BA"/>
    <a:srgbClr val="0000FF"/>
    <a:srgbClr val="66CCFF"/>
    <a:srgbClr val="D2492E"/>
    <a:srgbClr val="FF5050"/>
    <a:srgbClr val="AFDC7E"/>
    <a:srgbClr val="2A3454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浅色样式 3 - 强调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335" autoAdjust="0"/>
  </p:normalViewPr>
  <p:slideViewPr>
    <p:cSldViewPr>
      <p:cViewPr varScale="1">
        <p:scale>
          <a:sx n="104" d="100"/>
          <a:sy n="104" d="100"/>
        </p:scale>
        <p:origin x="834" y="96"/>
      </p:cViewPr>
      <p:guideLst>
        <p:guide orient="horz" pos="2160"/>
        <p:guide pos="386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79C297E0-8131-46B3-AC8E-F839300F216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D9563126-70F3-444B-8991-67579FE58D5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FA74A51D-CD42-453A-BB04-BEA3DFA0B1AB}"/>
              </a:ext>
            </a:extLst>
          </p:cNvPr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E2C6CB6E-1B00-44AF-A27A-D686596AC672}"/>
              </a:ext>
            </a:extLst>
          </p:cNvPr>
          <p:cNvSpPr>
            <a:spLocks noGrp="1" noRot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noProof="0"/>
              <a:t>单击此处编辑母版文本样式</a:t>
            </a:r>
          </a:p>
          <a:p>
            <a:pPr lvl="1"/>
            <a:r>
              <a:rPr lang="zh-CN" noProof="0"/>
              <a:t>第二级</a:t>
            </a:r>
          </a:p>
          <a:p>
            <a:pPr lvl="2"/>
            <a:r>
              <a:rPr lang="zh-CN" noProof="0"/>
              <a:t>第三级</a:t>
            </a:r>
          </a:p>
          <a:p>
            <a:pPr lvl="3"/>
            <a:r>
              <a:rPr lang="zh-CN" noProof="0"/>
              <a:t>第四级</a:t>
            </a:r>
          </a:p>
          <a:p>
            <a:pPr lvl="4"/>
            <a:r>
              <a:rPr lang="zh-CN" noProof="0"/>
              <a:t>第五级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F273831A-A338-4086-B00A-CA7E63AA7B7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FB06011D-19C2-4048-BBFF-D530712987F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4817C88-35D0-44F5-881E-40D45F73429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幻灯片图像占位符 1">
            <a:extLst>
              <a:ext uri="{FF2B5EF4-FFF2-40B4-BE49-F238E27FC236}">
                <a16:creationId xmlns:a16="http://schemas.microsoft.com/office/drawing/2014/main" id="{BE0B60F8-5E81-436C-A045-97B9CCBBBA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7171" name="备注占位符 2">
            <a:extLst>
              <a:ext uri="{FF2B5EF4-FFF2-40B4-BE49-F238E27FC236}">
                <a16:creationId xmlns:a16="http://schemas.microsoft.com/office/drawing/2014/main" id="{78ACCA1D-56F4-4E33-9214-8BCBD686DD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172" name="灯片编号占位符 3">
            <a:extLst>
              <a:ext uri="{FF2B5EF4-FFF2-40B4-BE49-F238E27FC236}">
                <a16:creationId xmlns:a16="http://schemas.microsoft.com/office/drawing/2014/main" id="{8D50A7A5-4E60-46D8-8E43-295255314F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EB832BE0-E025-4FB9-9AC7-DD05A17B8592}" type="slidenum">
              <a:rPr lang="zh-CN" altLang="en-US" sz="1200" smtClean="0">
                <a:solidFill>
                  <a:srgbClr val="000000"/>
                </a:solidFill>
              </a:rPr>
              <a:pPr/>
              <a:t>3</a:t>
            </a:fld>
            <a:endParaRPr lang="zh-CN" alt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幻灯片图像占位符 1">
            <a:extLst>
              <a:ext uri="{FF2B5EF4-FFF2-40B4-BE49-F238E27FC236}">
                <a16:creationId xmlns:a16="http://schemas.microsoft.com/office/drawing/2014/main" id="{BCCA09A5-3A2B-40D3-8190-C207AE4CF84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14339" name="备注占位符 2">
            <a:extLst>
              <a:ext uri="{FF2B5EF4-FFF2-40B4-BE49-F238E27FC236}">
                <a16:creationId xmlns:a16="http://schemas.microsoft.com/office/drawing/2014/main" id="{83FE7A9D-E89C-4057-91C0-ACF18492CA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40" name="灯片编号占位符 3">
            <a:extLst>
              <a:ext uri="{FF2B5EF4-FFF2-40B4-BE49-F238E27FC236}">
                <a16:creationId xmlns:a16="http://schemas.microsoft.com/office/drawing/2014/main" id="{9C4F3EA8-9E91-4A3C-B0C6-D9AE4992A7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BB8C580F-DA75-4142-820C-55A227AD32C5}" type="slidenum">
              <a:rPr lang="zh-CN" altLang="en-US" sz="1200" smtClean="0"/>
              <a:pPr/>
              <a:t>12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幻灯片图像占位符 1">
            <a:extLst>
              <a:ext uri="{FF2B5EF4-FFF2-40B4-BE49-F238E27FC236}">
                <a16:creationId xmlns:a16="http://schemas.microsoft.com/office/drawing/2014/main" id="{BCCA09A5-3A2B-40D3-8190-C207AE4CF84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14339" name="备注占位符 2">
            <a:extLst>
              <a:ext uri="{FF2B5EF4-FFF2-40B4-BE49-F238E27FC236}">
                <a16:creationId xmlns:a16="http://schemas.microsoft.com/office/drawing/2014/main" id="{83FE7A9D-E89C-4057-91C0-ACF18492CA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40" name="灯片编号占位符 3">
            <a:extLst>
              <a:ext uri="{FF2B5EF4-FFF2-40B4-BE49-F238E27FC236}">
                <a16:creationId xmlns:a16="http://schemas.microsoft.com/office/drawing/2014/main" id="{9C4F3EA8-9E91-4A3C-B0C6-D9AE4992A7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BB8C580F-DA75-4142-820C-55A227AD32C5}" type="slidenum">
              <a:rPr lang="zh-CN" altLang="en-US" sz="1200" smtClean="0"/>
              <a:pPr/>
              <a:t>13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9619194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1">
            <a:extLst>
              <a:ext uri="{FF2B5EF4-FFF2-40B4-BE49-F238E27FC236}">
                <a16:creationId xmlns:a16="http://schemas.microsoft.com/office/drawing/2014/main" id="{76E7E8C3-4DCC-4D09-BB79-5A73F4E675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40963" name="备注占位符 2">
            <a:extLst>
              <a:ext uri="{FF2B5EF4-FFF2-40B4-BE49-F238E27FC236}">
                <a16:creationId xmlns:a16="http://schemas.microsoft.com/office/drawing/2014/main" id="{E163BEBC-A2DC-446C-A3F9-8C7894637B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0964" name="灯片编号占位符 3">
            <a:extLst>
              <a:ext uri="{FF2B5EF4-FFF2-40B4-BE49-F238E27FC236}">
                <a16:creationId xmlns:a16="http://schemas.microsoft.com/office/drawing/2014/main" id="{7CCE569A-B131-4F5E-9AA6-F9C76E8E82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452CE7C0-9A4D-46CE-9AED-21C827E92478}" type="slidenum">
              <a:rPr lang="zh-CN" altLang="en-US" sz="1200" smtClean="0"/>
              <a:pPr/>
              <a:t>14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1">
            <a:extLst>
              <a:ext uri="{FF2B5EF4-FFF2-40B4-BE49-F238E27FC236}">
                <a16:creationId xmlns:a16="http://schemas.microsoft.com/office/drawing/2014/main" id="{76E7E8C3-4DCC-4D09-BB79-5A73F4E675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40963" name="备注占位符 2">
            <a:extLst>
              <a:ext uri="{FF2B5EF4-FFF2-40B4-BE49-F238E27FC236}">
                <a16:creationId xmlns:a16="http://schemas.microsoft.com/office/drawing/2014/main" id="{E163BEBC-A2DC-446C-A3F9-8C7894637B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0964" name="灯片编号占位符 3">
            <a:extLst>
              <a:ext uri="{FF2B5EF4-FFF2-40B4-BE49-F238E27FC236}">
                <a16:creationId xmlns:a16="http://schemas.microsoft.com/office/drawing/2014/main" id="{7CCE569A-B131-4F5E-9AA6-F9C76E8E82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452CE7C0-9A4D-46CE-9AED-21C827E92478}" type="slidenum">
              <a:rPr lang="zh-CN" altLang="en-US" sz="1200" smtClean="0"/>
              <a:pPr/>
              <a:t>15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4493670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1">
            <a:extLst>
              <a:ext uri="{FF2B5EF4-FFF2-40B4-BE49-F238E27FC236}">
                <a16:creationId xmlns:a16="http://schemas.microsoft.com/office/drawing/2014/main" id="{76E7E8C3-4DCC-4D09-BB79-5A73F4E675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40963" name="备注占位符 2">
            <a:extLst>
              <a:ext uri="{FF2B5EF4-FFF2-40B4-BE49-F238E27FC236}">
                <a16:creationId xmlns:a16="http://schemas.microsoft.com/office/drawing/2014/main" id="{E163BEBC-A2DC-446C-A3F9-8C7894637B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0964" name="灯片编号占位符 3">
            <a:extLst>
              <a:ext uri="{FF2B5EF4-FFF2-40B4-BE49-F238E27FC236}">
                <a16:creationId xmlns:a16="http://schemas.microsoft.com/office/drawing/2014/main" id="{7CCE569A-B131-4F5E-9AA6-F9C76E8E82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452CE7C0-9A4D-46CE-9AED-21C827E92478}" type="slidenum">
              <a:rPr lang="zh-CN" altLang="en-US" sz="1200" smtClean="0"/>
              <a:pPr/>
              <a:t>17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17104984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1">
            <a:extLst>
              <a:ext uri="{FF2B5EF4-FFF2-40B4-BE49-F238E27FC236}">
                <a16:creationId xmlns:a16="http://schemas.microsoft.com/office/drawing/2014/main" id="{76E7E8C3-4DCC-4D09-BB79-5A73F4E675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40963" name="备注占位符 2">
            <a:extLst>
              <a:ext uri="{FF2B5EF4-FFF2-40B4-BE49-F238E27FC236}">
                <a16:creationId xmlns:a16="http://schemas.microsoft.com/office/drawing/2014/main" id="{E163BEBC-A2DC-446C-A3F9-8C7894637B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0964" name="灯片编号占位符 3">
            <a:extLst>
              <a:ext uri="{FF2B5EF4-FFF2-40B4-BE49-F238E27FC236}">
                <a16:creationId xmlns:a16="http://schemas.microsoft.com/office/drawing/2014/main" id="{7CCE569A-B131-4F5E-9AA6-F9C76E8E82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452CE7C0-9A4D-46CE-9AED-21C827E92478}" type="slidenum">
              <a:rPr lang="zh-CN" altLang="en-US" sz="1200" smtClean="0"/>
              <a:pPr/>
              <a:t>18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2566578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0B01F0D-B971-4CE9-96C1-99A9931A771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B25F7A-663F-42A5-B718-942A7AAE528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4843393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B326866-7273-48BD-B1DC-60A5EAF19F64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6E80AF-1969-4CD0-9ED7-C7E6E3FA7A6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2390729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953500" y="838200"/>
            <a:ext cx="2711451" cy="556260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12801" y="838200"/>
            <a:ext cx="7937500" cy="556260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7FECC50-FF34-49D8-B048-390409C2EBE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6B7B91-0E21-4A67-BBB2-5AA991E7A21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1727821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12800" y="838200"/>
            <a:ext cx="8331200" cy="4572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812801" y="1447800"/>
            <a:ext cx="5323417" cy="49530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39418" y="1447800"/>
            <a:ext cx="5325533" cy="49530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CF96A02-03BF-47E1-8DA8-EA5E5161217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2D0A1D-F346-4DA7-B2E6-07B38E577DC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4091283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2311981429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01916499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60584123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12801" y="1447800"/>
            <a:ext cx="5323417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39418" y="1447800"/>
            <a:ext cx="5325533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928989526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744598093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450728150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0195945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C829C38-6B21-4E68-89CE-298B5982C758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1E5232-C429-436A-9644-6F565FCAA3A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5552128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765647469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841721576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949525785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953500" y="838200"/>
            <a:ext cx="2711451" cy="556260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12801" y="838200"/>
            <a:ext cx="7937500" cy="556260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125269732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0AD22DA-1626-4B69-BC6A-9792DBDC2BD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6695D7-9C10-482E-80BE-55A631A4121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5344053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12801" y="1447800"/>
            <a:ext cx="5323417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39418" y="1447800"/>
            <a:ext cx="5325533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C5CA330-DB5E-4D48-A4E3-6DBF4BA71148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8DB84B-9AA7-412D-9C57-AA5523BB1C6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4205387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A7587CC4-1777-4030-8C4C-838EF12E3688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90809C-AFD7-40E7-B649-0D312A28323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8102652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5EE115B-3EC0-48B5-AB2F-0258CA49173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A2607F-A6D2-4A49-8812-E5516F8EF59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8943150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1DA8A329-8C75-4E05-ABED-54E0C5522764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C1BAB2-B977-4BD1-B1DE-0B8804A8833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5739883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82702BA-7273-4D8D-B3F4-669A4384EC1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CFFAC6-0D6D-4037-8338-F76E177DB7E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709857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44788E9-B32C-4F5F-8303-017C7F9BFB9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B80514-3880-4FC7-8236-4D205118950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8811162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未标题-2">
            <a:extLst>
              <a:ext uri="{FF2B5EF4-FFF2-40B4-BE49-F238E27FC236}">
                <a16:creationId xmlns:a16="http://schemas.microsoft.com/office/drawing/2014/main" id="{905CDF56-0CC7-4776-98CE-01A59D5F40F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>
            <a:extLst>
              <a:ext uri="{FF2B5EF4-FFF2-40B4-BE49-F238E27FC236}">
                <a16:creationId xmlns:a16="http://schemas.microsoft.com/office/drawing/2014/main" id="{03687500-22AD-45D2-9F70-1CC67A346A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12800" y="838200"/>
            <a:ext cx="833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/>
              <a:t>单击此处编辑母版标题样式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A3F2E9E-5C5E-4EBE-A980-584590C168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12800" y="1447800"/>
            <a:ext cx="1085215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/>
              <a:t>单击此处编辑母版文本样式</a:t>
            </a:r>
          </a:p>
          <a:p>
            <a:pPr lvl="1"/>
            <a:r>
              <a:rPr lang="zh-CN" altLang="zh-CN"/>
              <a:t>第二级</a:t>
            </a:r>
          </a:p>
          <a:p>
            <a:pPr lvl="2"/>
            <a:r>
              <a:rPr lang="zh-CN" altLang="zh-CN"/>
              <a:t>第三级</a:t>
            </a:r>
          </a:p>
          <a:p>
            <a:pPr lvl="3"/>
            <a:r>
              <a:rPr lang="zh-CN" altLang="zh-CN"/>
              <a:t>第四级</a:t>
            </a:r>
          </a:p>
          <a:p>
            <a:pPr lvl="4"/>
            <a:r>
              <a:rPr lang="zh-CN" altLang="zh-CN"/>
              <a:t>第五级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CBAC1EB-DDDB-485C-8817-4D3C6B766D9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972800" y="6524625"/>
            <a:ext cx="404813" cy="18097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4D5E68"/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AAC1DCBB-BDBC-4FD0-A6BB-0EBF2F23BCA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A91F07A-6F0F-4542-9144-0CD1B948B3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96550" y="6513513"/>
            <a:ext cx="679450" cy="19208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defRPr/>
            </a:pPr>
            <a:r>
              <a:rPr lang="zh-CN" altLang="en-US" sz="900">
                <a:solidFill>
                  <a:srgbClr val="4D5E68"/>
                </a:solidFill>
                <a:latin typeface="Impact" panose="020B0806030902050204" pitchFamily="34" charset="0"/>
              </a:rPr>
              <a:t>Page</a:t>
            </a:r>
          </a:p>
        </p:txBody>
      </p:sp>
      <p:sp>
        <p:nvSpPr>
          <p:cNvPr id="1031" name="Rectangle 7">
            <a:extLst>
              <a:ext uri="{FF2B5EF4-FFF2-40B4-BE49-F238E27FC236}">
                <a16:creationId xmlns:a16="http://schemas.microsoft.com/office/drawing/2014/main" id="{83D078E9-127D-4E1B-A373-F7386DDB8E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888" y="6524625"/>
            <a:ext cx="5080000" cy="19208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900">
                <a:solidFill>
                  <a:schemeClr val="bg1"/>
                </a:solidFill>
                <a:latin typeface="Impact" panose="020B0806030902050204" pitchFamily="34" charset="0"/>
              </a:rPr>
              <a:t>散裂中子源进展汇报  </a:t>
            </a:r>
            <a:fld id="{6F9723EC-52E3-4CE9-87B4-FA9CE14955DA}" type="datetime4">
              <a:rPr lang="en-US" altLang="zh-CN" sz="900" smtClean="0">
                <a:solidFill>
                  <a:schemeClr val="bg1"/>
                </a:solidFill>
                <a:latin typeface="Impact" panose="020B0806030902050204" pitchFamily="34" charset="0"/>
              </a:rPr>
              <a:pPr>
                <a:defRPr/>
              </a:pPr>
              <a:t>March 6, 2025</a:t>
            </a:fld>
            <a:endParaRPr lang="zh-CN" altLang="en-US" sz="90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transition>
    <p:fade/>
  </p:transition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4D5E6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4D5E68"/>
          </a:solidFill>
          <a:latin typeface="Arial" pitchFamily="34" charset="0"/>
          <a:ea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4D5E68"/>
          </a:solidFill>
          <a:latin typeface="Arial" pitchFamily="34" charset="0"/>
          <a:ea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4D5E68"/>
          </a:solidFill>
          <a:latin typeface="Arial" pitchFamily="34" charset="0"/>
          <a:ea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4D5E68"/>
          </a:solidFill>
          <a:latin typeface="Arial" pitchFamily="34" charset="0"/>
          <a:ea typeface="宋体" pitchFamily="2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4D5E68"/>
          </a:solidFill>
          <a:latin typeface="Arial" pitchFamily="34" charset="0"/>
          <a:ea typeface="宋体" pitchFamily="2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4D5E68"/>
          </a:solidFill>
          <a:latin typeface="Arial" pitchFamily="34" charset="0"/>
          <a:ea typeface="宋体" pitchFamily="2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4D5E68"/>
          </a:solidFill>
          <a:latin typeface="Arial" pitchFamily="34" charset="0"/>
          <a:ea typeface="宋体" pitchFamily="2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4D5E68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30000"/>
        </a:spcBef>
        <a:spcAft>
          <a:spcPct val="20000"/>
        </a:spcAft>
        <a:buClr>
          <a:schemeClr val="tx1"/>
        </a:buClr>
        <a:buChar char="•"/>
        <a:defRPr sz="2100" b="1">
          <a:solidFill>
            <a:srgbClr val="1679B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20000"/>
        </a:lnSpc>
        <a:spcBef>
          <a:spcPct val="20000"/>
        </a:spcBef>
        <a:spcAft>
          <a:spcPct val="20000"/>
        </a:spcAft>
        <a:buClr>
          <a:schemeClr val="tx1"/>
        </a:buClr>
        <a:buChar char="–"/>
        <a:defRPr sz="1900" b="1">
          <a:solidFill>
            <a:srgbClr val="4D5E68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anose="05000000000000000000" pitchFamily="2" charset="2"/>
        <a:buChar char="§"/>
        <a:defRPr sz="2400" b="1">
          <a:solidFill>
            <a:srgbClr val="4D5E68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rgbClr val="4D5E68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rgbClr val="4D5E68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rgbClr val="4D5E68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rgbClr val="4D5E68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rgbClr val="4D5E68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rgbClr val="4D5E68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SSppt母板首页2">
            <a:extLst>
              <a:ext uri="{FF2B5EF4-FFF2-40B4-BE49-F238E27FC236}">
                <a16:creationId xmlns:a16="http://schemas.microsoft.com/office/drawing/2014/main" id="{CCB22145-3B84-4D8A-B7CA-1AD383AFE3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 Box 5">
            <a:extLst>
              <a:ext uri="{FF2B5EF4-FFF2-40B4-BE49-F238E27FC236}">
                <a16:creationId xmlns:a16="http://schemas.microsoft.com/office/drawing/2014/main" id="{53115569-B14A-437A-BFF3-AB4456D3C7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74400" y="6477000"/>
            <a:ext cx="184150" cy="22701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88000"/>
              </a:lnSpc>
              <a:defRPr/>
            </a:pPr>
            <a:endParaRPr lang="zh-CN" altLang="en-US" sz="1000">
              <a:solidFill>
                <a:schemeClr val="bg2"/>
              </a:solidFill>
              <a:latin typeface="Impact" pitchFamily="34" charset="0"/>
            </a:endParaRPr>
          </a:p>
        </p:txBody>
      </p:sp>
      <p:sp>
        <p:nvSpPr>
          <p:cNvPr id="2052" name="Rectangle 3">
            <a:extLst>
              <a:ext uri="{FF2B5EF4-FFF2-40B4-BE49-F238E27FC236}">
                <a16:creationId xmlns:a16="http://schemas.microsoft.com/office/drawing/2014/main" id="{D495A206-367F-4D47-9770-D8088E9C4D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12800" y="838200"/>
            <a:ext cx="833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/>
              <a:t>单击此处编辑母版标题样式</a:t>
            </a:r>
          </a:p>
        </p:txBody>
      </p:sp>
      <p:sp>
        <p:nvSpPr>
          <p:cNvPr id="2053" name="Rectangle 4">
            <a:extLst>
              <a:ext uri="{FF2B5EF4-FFF2-40B4-BE49-F238E27FC236}">
                <a16:creationId xmlns:a16="http://schemas.microsoft.com/office/drawing/2014/main" id="{9C0B752C-D53F-4039-8E16-328833F3DA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12800" y="1447800"/>
            <a:ext cx="1085215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/>
              <a:t>单击此处编辑母版文本样式</a:t>
            </a:r>
          </a:p>
          <a:p>
            <a:pPr lvl="1"/>
            <a:r>
              <a:rPr lang="zh-CN" altLang="zh-CN"/>
              <a:t>第二级</a:t>
            </a:r>
          </a:p>
          <a:p>
            <a:pPr lvl="2"/>
            <a:r>
              <a:rPr lang="zh-CN" altLang="zh-CN"/>
              <a:t>第三级</a:t>
            </a:r>
          </a:p>
          <a:p>
            <a:pPr lvl="3"/>
            <a:r>
              <a:rPr lang="zh-CN" altLang="zh-CN"/>
              <a:t>第四级</a:t>
            </a:r>
          </a:p>
          <a:p>
            <a:pPr lvl="4"/>
            <a:r>
              <a:rPr lang="zh-CN" altLang="zh-CN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ransition>
    <p:fade/>
  </p:transition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4D5E6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4D5E68"/>
          </a:solidFill>
          <a:latin typeface="Arial" pitchFamily="34" charset="0"/>
          <a:ea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4D5E68"/>
          </a:solidFill>
          <a:latin typeface="Arial" pitchFamily="34" charset="0"/>
          <a:ea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4D5E68"/>
          </a:solidFill>
          <a:latin typeface="Arial" pitchFamily="34" charset="0"/>
          <a:ea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4D5E68"/>
          </a:solidFill>
          <a:latin typeface="Arial" pitchFamily="34" charset="0"/>
          <a:ea typeface="宋体" pitchFamily="2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4D5E68"/>
          </a:solidFill>
          <a:latin typeface="Arial" pitchFamily="34" charset="0"/>
          <a:ea typeface="宋体" pitchFamily="2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4D5E68"/>
          </a:solidFill>
          <a:latin typeface="Arial" pitchFamily="34" charset="0"/>
          <a:ea typeface="宋体" pitchFamily="2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4D5E68"/>
          </a:solidFill>
          <a:latin typeface="Arial" pitchFamily="34" charset="0"/>
          <a:ea typeface="宋体" pitchFamily="2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4D5E68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30000"/>
        </a:spcBef>
        <a:spcAft>
          <a:spcPct val="20000"/>
        </a:spcAft>
        <a:buClr>
          <a:schemeClr val="tx1"/>
        </a:buClr>
        <a:buChar char="•"/>
        <a:defRPr sz="2100" b="1">
          <a:solidFill>
            <a:srgbClr val="1679B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20000"/>
        </a:lnSpc>
        <a:spcBef>
          <a:spcPct val="20000"/>
        </a:spcBef>
        <a:spcAft>
          <a:spcPct val="20000"/>
        </a:spcAft>
        <a:buClr>
          <a:schemeClr val="tx1"/>
        </a:buClr>
        <a:buChar char="–"/>
        <a:defRPr sz="1900" b="1">
          <a:solidFill>
            <a:srgbClr val="4D5E68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anose="05000000000000000000" pitchFamily="2" charset="2"/>
        <a:buChar char="§"/>
        <a:defRPr sz="2400" b="1">
          <a:solidFill>
            <a:srgbClr val="4D5E68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rgbClr val="4D5E68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rgbClr val="4D5E68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rgbClr val="4D5E68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rgbClr val="4D5E68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rgbClr val="4D5E68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rgbClr val="4D5E68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AB251BFE-AA11-4D97-BA53-7D2486164793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2049462" y="2493963"/>
            <a:ext cx="8006977" cy="3455987"/>
          </a:xfrm>
        </p:spPr>
        <p:txBody>
          <a:bodyPr/>
          <a:lstStyle/>
          <a:p>
            <a:pPr algn="ctr" eaLnBrk="1" hangingPunct="1"/>
            <a:r>
              <a:rPr lang="en-US" altLang="zh-CN" sz="5600" dirty="0">
                <a:solidFill>
                  <a:schemeClr val="tx1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AI</a:t>
            </a:r>
            <a:r>
              <a:rPr lang="zh-CN" altLang="en-US" sz="5600" dirty="0">
                <a:solidFill>
                  <a:schemeClr val="tx1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在加速器健康监测</a:t>
            </a:r>
            <a:br>
              <a:rPr lang="en-US" altLang="zh-CN" sz="5600" dirty="0">
                <a:solidFill>
                  <a:schemeClr val="tx1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</a:br>
            <a:r>
              <a:rPr lang="zh-CN" altLang="en-US" sz="5600" dirty="0">
                <a:solidFill>
                  <a:schemeClr val="tx1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和故障预测的应用</a:t>
            </a:r>
            <a:br>
              <a:rPr lang="zh-CN" altLang="en-US" sz="4800" dirty="0">
                <a:solidFill>
                  <a:schemeClr val="tx1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</a:br>
            <a:br>
              <a:rPr lang="en-US" altLang="zh-CN" sz="4800" dirty="0">
                <a:solidFill>
                  <a:schemeClr val="tx1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</a:br>
            <a:r>
              <a:rPr lang="zh-CN" alt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报告人：何泳成</a:t>
            </a:r>
            <a:br>
              <a:rPr lang="en-US" altLang="zh-CN" sz="3600" dirty="0">
                <a:solidFill>
                  <a:schemeClr val="tx1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</a:br>
            <a:r>
              <a:rPr lang="zh-CN" alt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东莞研究部加速器技术部控制组</a:t>
            </a:r>
            <a:br>
              <a:rPr lang="zh-CN" alt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</a:br>
            <a:r>
              <a:rPr lang="zh-CN" alt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20</a:t>
            </a:r>
            <a:r>
              <a:rPr lang="en-US" altLang="zh-CN" sz="3600" dirty="0">
                <a:solidFill>
                  <a:schemeClr val="tx1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25</a:t>
            </a:r>
            <a:r>
              <a:rPr lang="zh-CN" alt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年</a:t>
            </a:r>
            <a:r>
              <a:rPr lang="en-US" altLang="zh-CN" sz="3600" dirty="0">
                <a:solidFill>
                  <a:schemeClr val="tx1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月</a:t>
            </a:r>
            <a:br>
              <a:rPr lang="zh-CN" altLang="en-US" sz="3600" dirty="0">
                <a:solidFill>
                  <a:schemeClr val="tx1"/>
                </a:solidFill>
                <a:ea typeface="华文新魏" panose="02010800040101010101" pitchFamily="2" charset="-122"/>
                <a:cs typeface="Times New Roman" panose="02020603050405020304" pitchFamily="18" charset="0"/>
              </a:rPr>
            </a:br>
            <a:br>
              <a:rPr lang="zh-CN" altLang="en-US" sz="2800" dirty="0">
                <a:solidFill>
                  <a:srgbClr val="990000"/>
                </a:solidFill>
                <a:ea typeface="华文新魏" panose="02010800040101010101" pitchFamily="2" charset="-122"/>
                <a:cs typeface="Times New Roman" panose="02020603050405020304" pitchFamily="18" charset="0"/>
              </a:rPr>
            </a:br>
            <a:endParaRPr lang="zh-CN" altLang="en-US" sz="2000" dirty="0">
              <a:ea typeface="华文新魏" panose="0201080004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灯片编号占位符 3">
            <a:extLst>
              <a:ext uri="{FF2B5EF4-FFF2-40B4-BE49-F238E27FC236}">
                <a16:creationId xmlns:a16="http://schemas.microsoft.com/office/drawing/2014/main" id="{21008441-70F5-40CE-BDD2-457150E1E6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Char char="•"/>
              <a:defRPr sz="2100" b="1">
                <a:solidFill>
                  <a:srgbClr val="1679BA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Char char="–"/>
              <a:defRPr sz="19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5CAE5598-C377-4AF0-BFE7-9BCE1B7294CB}" type="slidenum">
              <a:rPr lang="zh-CN" altLang="zh-CN" sz="900" b="0" smtClean="0">
                <a:solidFill>
                  <a:srgbClr val="4D5E68"/>
                </a:solidFill>
                <a:latin typeface="Impact" panose="020B080603090205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10</a:t>
            </a:fld>
            <a:endParaRPr lang="zh-CN" altLang="zh-CN" sz="900" b="0">
              <a:solidFill>
                <a:srgbClr val="4D5E68"/>
              </a:solidFill>
              <a:latin typeface="Impact" panose="020B0806030902050204" pitchFamily="34" charset="0"/>
            </a:endParaRPr>
          </a:p>
        </p:txBody>
      </p:sp>
      <p:sp>
        <p:nvSpPr>
          <p:cNvPr id="20483" name="内容占位符 2">
            <a:extLst>
              <a:ext uri="{FF2B5EF4-FFF2-40B4-BE49-F238E27FC236}">
                <a16:creationId xmlns:a16="http://schemas.microsoft.com/office/drawing/2014/main" id="{A01CC457-FEFD-48D2-9A2A-4DC8E259C9D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Clr>
                <a:srgbClr val="1679BA"/>
              </a:buClr>
              <a:buFont typeface="Wingdings" panose="05000000000000000000" pitchFamily="2" charset="2"/>
              <a:buChar char="Ø"/>
            </a:pPr>
            <a:r>
              <a:rPr lang="zh-CN" altLang="en-US" sz="2200" dirty="0">
                <a:solidFill>
                  <a:srgbClr val="FF0000"/>
                </a:solidFill>
              </a:rPr>
              <a:t>实例</a:t>
            </a:r>
            <a:r>
              <a:rPr lang="en-US" altLang="zh-CN" sz="2200" dirty="0">
                <a:solidFill>
                  <a:srgbClr val="FF0000"/>
                </a:solidFill>
              </a:rPr>
              <a:t>1</a:t>
            </a:r>
          </a:p>
          <a:p>
            <a:endParaRPr lang="en-US" altLang="zh-CN" sz="2400" dirty="0"/>
          </a:p>
          <a:p>
            <a:endParaRPr lang="en-US" altLang="zh-CN" sz="2400" dirty="0"/>
          </a:p>
          <a:p>
            <a:endParaRPr lang="en-US" altLang="zh-CN" sz="2400" dirty="0"/>
          </a:p>
        </p:txBody>
      </p:sp>
      <p:grpSp>
        <p:nvGrpSpPr>
          <p:cNvPr id="20484" name="组合 18">
            <a:extLst>
              <a:ext uri="{FF2B5EF4-FFF2-40B4-BE49-F238E27FC236}">
                <a16:creationId xmlns:a16="http://schemas.microsoft.com/office/drawing/2014/main" id="{B9E9B16F-E8C5-47E3-9DF4-222CF42E8768}"/>
              </a:ext>
            </a:extLst>
          </p:cNvPr>
          <p:cNvGrpSpPr>
            <a:grpSpLocks/>
          </p:cNvGrpSpPr>
          <p:nvPr/>
        </p:nvGrpSpPr>
        <p:grpSpPr bwMode="auto">
          <a:xfrm>
            <a:off x="1819275" y="2492375"/>
            <a:ext cx="8532813" cy="3287713"/>
            <a:chOff x="295480" y="3501008"/>
            <a:chExt cx="8532440" cy="3287997"/>
          </a:xfrm>
        </p:grpSpPr>
        <p:pic>
          <p:nvPicPr>
            <p:cNvPr id="20487" name="图片 2">
              <a:extLst>
                <a:ext uri="{FF2B5EF4-FFF2-40B4-BE49-F238E27FC236}">
                  <a16:creationId xmlns:a16="http://schemas.microsoft.com/office/drawing/2014/main" id="{0CA9E83B-4C77-49C2-8203-835E03DC68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480" y="3501008"/>
              <a:ext cx="8532440" cy="3287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88" name="矩形标注 4">
              <a:extLst>
                <a:ext uri="{FF2B5EF4-FFF2-40B4-BE49-F238E27FC236}">
                  <a16:creationId xmlns:a16="http://schemas.microsoft.com/office/drawing/2014/main" id="{67DF6FE7-50F1-445A-8699-64FC7A3B84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2042" y="4412536"/>
              <a:ext cx="3051619" cy="461705"/>
            </a:xfrm>
            <a:prstGeom prst="wedgeRectCallout">
              <a:avLst>
                <a:gd name="adj1" fmla="val 48472"/>
                <a:gd name="adj2" fmla="val -185681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>
              <a:lvl1pPr>
                <a:lnSpc>
                  <a:spcPct val="120000"/>
                </a:lnSpc>
                <a:spcBef>
                  <a:spcPct val="30000"/>
                </a:spcBef>
                <a:spcAft>
                  <a:spcPct val="20000"/>
                </a:spcAft>
                <a:buClr>
                  <a:schemeClr val="tx1"/>
                </a:buClr>
                <a:buChar char="•"/>
                <a:defRPr sz="2100" b="1">
                  <a:solidFill>
                    <a:srgbClr val="1679BA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120000"/>
                </a:lnSpc>
                <a:spcBef>
                  <a:spcPct val="20000"/>
                </a:spcBef>
                <a:spcAft>
                  <a:spcPct val="20000"/>
                </a:spcAft>
                <a:buClr>
                  <a:schemeClr val="tx1"/>
                </a:buClr>
                <a:buChar char="–"/>
                <a:defRPr sz="1900" b="1">
                  <a:solidFill>
                    <a:srgbClr val="4D5E68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400" b="1">
                  <a:solidFill>
                    <a:srgbClr val="4D5E68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rgbClr val="4D5E68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rgbClr val="4D5E68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4D5E68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4D5E68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4D5E68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4D5E68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kumimoji="1" lang="zh-CN" altLang="en-US" sz="2400">
                  <a:latin typeface="Times New Roman" panose="02020603050405020304" pitchFamily="18" charset="0"/>
                </a:rPr>
                <a:t>真空预警级别达到</a:t>
              </a:r>
              <a:r>
                <a:rPr kumimoji="1" lang="en-US" altLang="zh-CN" sz="2400">
                  <a:latin typeface="Times New Roman" panose="02020603050405020304" pitchFamily="18" charset="0"/>
                </a:rPr>
                <a:t>9</a:t>
              </a:r>
              <a:endParaRPr kumimoji="1" lang="zh-CN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0489" name="矩形标注 22">
              <a:extLst>
                <a:ext uri="{FF2B5EF4-FFF2-40B4-BE49-F238E27FC236}">
                  <a16:creationId xmlns:a16="http://schemas.microsoft.com/office/drawing/2014/main" id="{6EC71E2C-F7D4-4241-8130-2E52333975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90010" y="5123185"/>
              <a:ext cx="2437910" cy="461665"/>
            </a:xfrm>
            <a:prstGeom prst="wedgeRectCallout">
              <a:avLst>
                <a:gd name="adj1" fmla="val 12685"/>
                <a:gd name="adj2" fmla="val 112019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>
              <a:lvl1pPr>
                <a:lnSpc>
                  <a:spcPct val="120000"/>
                </a:lnSpc>
                <a:spcBef>
                  <a:spcPct val="30000"/>
                </a:spcBef>
                <a:spcAft>
                  <a:spcPct val="20000"/>
                </a:spcAft>
                <a:buClr>
                  <a:schemeClr val="tx1"/>
                </a:buClr>
                <a:buChar char="•"/>
                <a:defRPr sz="2100" b="1">
                  <a:solidFill>
                    <a:srgbClr val="1679BA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120000"/>
                </a:lnSpc>
                <a:spcBef>
                  <a:spcPct val="20000"/>
                </a:spcBef>
                <a:spcAft>
                  <a:spcPct val="20000"/>
                </a:spcAft>
                <a:buClr>
                  <a:schemeClr val="tx1"/>
                </a:buClr>
                <a:buChar char="–"/>
                <a:defRPr sz="1900" b="1">
                  <a:solidFill>
                    <a:srgbClr val="4D5E68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400" b="1">
                  <a:solidFill>
                    <a:srgbClr val="4D5E68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rgbClr val="4D5E68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rgbClr val="4D5E68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4D5E68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4D5E68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4D5E68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4D5E68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kumimoji="1" lang="en-US" altLang="zh-CN" sz="2400">
                  <a:latin typeface="Times New Roman" panose="02020603050405020304" pitchFamily="18" charset="0"/>
                </a:rPr>
                <a:t>LEBTGV01</a:t>
              </a:r>
              <a:r>
                <a:rPr kumimoji="1" lang="zh-CN" altLang="en-US" sz="2400">
                  <a:latin typeface="Times New Roman" panose="02020603050405020304" pitchFamily="18" charset="0"/>
                </a:rPr>
                <a:t>联锁</a:t>
              </a:r>
            </a:p>
          </p:txBody>
        </p:sp>
      </p:grpSp>
      <p:sp>
        <p:nvSpPr>
          <p:cNvPr id="9" name="矩形 8">
            <a:extLst>
              <a:ext uri="{FF2B5EF4-FFF2-40B4-BE49-F238E27FC236}">
                <a16:creationId xmlns:a16="http://schemas.microsoft.com/office/drawing/2014/main" id="{7BE09C8A-1BA5-4042-923D-C20C4D7F3027}"/>
              </a:ext>
            </a:extLst>
          </p:cNvPr>
          <p:cNvSpPr/>
          <p:nvPr/>
        </p:nvSpPr>
        <p:spPr>
          <a:xfrm>
            <a:off x="906463" y="5927725"/>
            <a:ext cx="10379075" cy="436563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1219170">
              <a:lnSpc>
                <a:spcPct val="130000"/>
              </a:lnSpc>
              <a:defRPr/>
            </a:pPr>
            <a:r>
              <a:rPr lang="zh-CN" altLang="en-US" sz="2000" b="1" dirty="0">
                <a:solidFill>
                  <a:srgbClr val="1679BA"/>
                </a:solidFill>
                <a:latin typeface="+mn-ea"/>
              </a:rPr>
              <a:t>能发出预警信息，但仍需积累更多样本，训练出更精确模型，从而提高预警级别的准确率</a:t>
            </a:r>
          </a:p>
        </p:txBody>
      </p:sp>
      <p:sp>
        <p:nvSpPr>
          <p:cNvPr id="20486" name="标题 1">
            <a:extLst>
              <a:ext uri="{FF2B5EF4-FFF2-40B4-BE49-F238E27FC236}">
                <a16:creationId xmlns:a16="http://schemas.microsoft.com/office/drawing/2014/main" id="{F8ED8BD8-50FD-413F-8929-A58E88F283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50863" y="838200"/>
            <a:ext cx="8331200" cy="457200"/>
          </a:xfrm>
        </p:spPr>
        <p:txBody>
          <a:bodyPr/>
          <a:lstStyle/>
          <a:p>
            <a:r>
              <a:rPr lang="zh-CN" altLang="en-US" sz="2800"/>
              <a:t>二</a:t>
            </a:r>
            <a:r>
              <a:rPr lang="en-US" altLang="zh-CN" sz="2800"/>
              <a:t>.</a:t>
            </a:r>
            <a:r>
              <a:rPr lang="zh-CN" altLang="en-US" sz="2800"/>
              <a:t>基于深度学习的加速器预警系统样机</a:t>
            </a:r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灯片编号占位符 3">
            <a:extLst>
              <a:ext uri="{FF2B5EF4-FFF2-40B4-BE49-F238E27FC236}">
                <a16:creationId xmlns:a16="http://schemas.microsoft.com/office/drawing/2014/main" id="{C30D3DBF-C263-4022-8945-39323C9280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Char char="•"/>
              <a:defRPr sz="2100" b="1">
                <a:solidFill>
                  <a:srgbClr val="1679BA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Char char="–"/>
              <a:defRPr sz="19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D12B6463-A9B4-44C0-AE9C-FC237DA64380}" type="slidenum">
              <a:rPr lang="zh-CN" altLang="zh-CN" sz="900" b="0" smtClean="0">
                <a:solidFill>
                  <a:srgbClr val="4D5E68"/>
                </a:solidFill>
                <a:latin typeface="Impact" panose="020B080603090205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11</a:t>
            </a:fld>
            <a:endParaRPr lang="zh-CN" altLang="zh-CN" sz="900" b="0">
              <a:solidFill>
                <a:srgbClr val="4D5E68"/>
              </a:solidFill>
              <a:latin typeface="Impact" panose="020B0806030902050204" pitchFamily="34" charset="0"/>
            </a:endParaRPr>
          </a:p>
        </p:txBody>
      </p:sp>
      <p:sp>
        <p:nvSpPr>
          <p:cNvPr id="12291" name="内容占位符 2">
            <a:extLst>
              <a:ext uri="{FF2B5EF4-FFF2-40B4-BE49-F238E27FC236}">
                <a16:creationId xmlns:a16="http://schemas.microsoft.com/office/drawing/2014/main" id="{0246056C-387E-48EB-93D9-8CA9B59A105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Clr>
                <a:srgbClr val="1679BA"/>
              </a:buClr>
              <a:buFont typeface="Wingdings" panose="05000000000000000000" pitchFamily="2" charset="2"/>
              <a:buChar char="Ø"/>
            </a:pPr>
            <a:r>
              <a:rPr lang="zh-CN" altLang="en-US" sz="2200" dirty="0">
                <a:solidFill>
                  <a:srgbClr val="FF0000"/>
                </a:solidFill>
              </a:rPr>
              <a:t>实例</a:t>
            </a:r>
            <a:r>
              <a:rPr lang="en-US" altLang="zh-CN" sz="2200" dirty="0">
                <a:solidFill>
                  <a:srgbClr val="FF0000"/>
                </a:solidFill>
              </a:rPr>
              <a:t>2</a:t>
            </a:r>
          </a:p>
          <a:p>
            <a:endParaRPr lang="en-US" altLang="zh-CN" sz="2400" dirty="0"/>
          </a:p>
          <a:p>
            <a:endParaRPr lang="en-US" altLang="zh-CN" sz="2400" dirty="0"/>
          </a:p>
          <a:p>
            <a:endParaRPr lang="en-US" altLang="zh-CN" sz="2400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4C1A825B-C2E8-4A0D-B50D-FB423818CAA5}"/>
              </a:ext>
            </a:extLst>
          </p:cNvPr>
          <p:cNvSpPr/>
          <p:nvPr/>
        </p:nvSpPr>
        <p:spPr>
          <a:xfrm>
            <a:off x="906463" y="5927725"/>
            <a:ext cx="10379075" cy="436563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1219170">
              <a:lnSpc>
                <a:spcPct val="130000"/>
              </a:lnSpc>
              <a:defRPr/>
            </a:pPr>
            <a:r>
              <a:rPr lang="zh-CN" altLang="en-US" sz="2000" b="1" dirty="0">
                <a:solidFill>
                  <a:srgbClr val="1679BA"/>
                </a:solidFill>
                <a:latin typeface="+mn-ea"/>
              </a:rPr>
              <a:t>能发出预警信息，但仍需积累更多样本，训练出更精确模型，从而提高预警级别的准确率</a:t>
            </a:r>
          </a:p>
        </p:txBody>
      </p:sp>
      <p:sp>
        <p:nvSpPr>
          <p:cNvPr id="12294" name="标题 1">
            <a:extLst>
              <a:ext uri="{FF2B5EF4-FFF2-40B4-BE49-F238E27FC236}">
                <a16:creationId xmlns:a16="http://schemas.microsoft.com/office/drawing/2014/main" id="{D8198109-1395-4815-933D-DA55BB43F7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50863" y="838200"/>
            <a:ext cx="8331200" cy="457200"/>
          </a:xfrm>
        </p:spPr>
        <p:txBody>
          <a:bodyPr/>
          <a:lstStyle/>
          <a:p>
            <a:r>
              <a:rPr lang="zh-CN" altLang="en-US" sz="2800"/>
              <a:t>二</a:t>
            </a:r>
            <a:r>
              <a:rPr lang="en-US" altLang="zh-CN" sz="2800" dirty="0"/>
              <a:t>.</a:t>
            </a:r>
            <a:r>
              <a:rPr lang="zh-CN" altLang="en-US" sz="2800"/>
              <a:t>基于深度学习的加速器预警系统样机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A495E97-2860-4930-B296-E54E74BF2D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568" y="1484784"/>
            <a:ext cx="8892577" cy="2160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54EFA1A-2D08-46C1-81AC-514DF8ADAC62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2207568" y="3717032"/>
            <a:ext cx="8892577" cy="2272154"/>
          </a:xfrm>
          <a:prstGeom prst="rect">
            <a:avLst/>
          </a:prstGeom>
        </p:spPr>
      </p:pic>
      <p:sp>
        <p:nvSpPr>
          <p:cNvPr id="14" name="矩形标注 4">
            <a:extLst>
              <a:ext uri="{FF2B5EF4-FFF2-40B4-BE49-F238E27FC236}">
                <a16:creationId xmlns:a16="http://schemas.microsoft.com/office/drawing/2014/main" id="{12CB3C35-E823-4B04-B691-39C49AAE5A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2560" y="2051556"/>
            <a:ext cx="3051752" cy="369332"/>
          </a:xfrm>
          <a:prstGeom prst="wedgeRectCallout">
            <a:avLst>
              <a:gd name="adj1" fmla="val 46959"/>
              <a:gd name="adj2" fmla="val -117505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Char char="•"/>
              <a:defRPr sz="2100" b="1">
                <a:solidFill>
                  <a:srgbClr val="1679BA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Char char="–"/>
              <a:defRPr sz="19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kumimoji="1" lang="en-US" altLang="zh-CN" sz="1800" dirty="0">
                <a:latin typeface="Times New Roman" panose="02020603050405020304" pitchFamily="18" charset="0"/>
              </a:rPr>
              <a:t>DTL</a:t>
            </a:r>
            <a:r>
              <a:rPr kumimoji="1" lang="zh-CN" altLang="en-US" sz="1800" dirty="0">
                <a:latin typeface="Times New Roman" panose="02020603050405020304" pitchFamily="18" charset="0"/>
              </a:rPr>
              <a:t>温度预警级别达到</a:t>
            </a:r>
            <a:r>
              <a:rPr kumimoji="1" lang="en-US" altLang="zh-CN" sz="1800" dirty="0">
                <a:latin typeface="Times New Roman" panose="02020603050405020304" pitchFamily="18" charset="0"/>
              </a:rPr>
              <a:t>9</a:t>
            </a:r>
            <a:endParaRPr kumimoji="1" lang="zh-CN" altLang="en-US" sz="1800" dirty="0">
              <a:latin typeface="Times New Roman" panose="02020603050405020304" pitchFamily="18" charset="0"/>
            </a:endParaRPr>
          </a:p>
        </p:txBody>
      </p:sp>
      <p:sp>
        <p:nvSpPr>
          <p:cNvPr id="15" name="矩形标注 4">
            <a:extLst>
              <a:ext uri="{FF2B5EF4-FFF2-40B4-BE49-F238E27FC236}">
                <a16:creationId xmlns:a16="http://schemas.microsoft.com/office/drawing/2014/main" id="{F4C4883D-B340-4564-8BE5-C1B39EE8D2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1904" y="5013176"/>
            <a:ext cx="4148112" cy="646331"/>
          </a:xfrm>
          <a:prstGeom prst="wedgeRectCallout">
            <a:avLst>
              <a:gd name="adj1" fmla="val 50103"/>
              <a:gd name="adj2" fmla="val -141250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Char char="•"/>
              <a:defRPr sz="2100" b="1">
                <a:solidFill>
                  <a:srgbClr val="1679BA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Char char="–"/>
              <a:defRPr sz="19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kumimoji="1" lang="en-US" altLang="zh-CN" sz="1800" dirty="0">
                <a:latin typeface="Times New Roman" panose="02020603050405020304" pitchFamily="18" charset="0"/>
              </a:rPr>
              <a:t>DT113 </a:t>
            </a:r>
            <a:r>
              <a:rPr kumimoji="1" lang="zh-CN" altLang="en-US" sz="1800" dirty="0">
                <a:latin typeface="Times New Roman" panose="02020603050405020304" pitchFamily="18" charset="0"/>
              </a:rPr>
              <a:t>温度异常升高，及时排查出原因是线路接触不良并进行了修复</a:t>
            </a:r>
          </a:p>
        </p:txBody>
      </p:sp>
    </p:spTree>
    <p:extLst>
      <p:ext uri="{BB962C8B-B14F-4D97-AF65-F5344CB8AC3E}">
        <p14:creationId xmlns:p14="http://schemas.microsoft.com/office/powerpoint/2010/main" val="2863604014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文本框 9">
            <a:extLst>
              <a:ext uri="{FF2B5EF4-FFF2-40B4-BE49-F238E27FC236}">
                <a16:creationId xmlns:a16="http://schemas.microsoft.com/office/drawing/2014/main" id="{8266BC0E-4FE1-4B24-983C-D7CA9082C6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675" y="1577975"/>
            <a:ext cx="1054893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Char char="•"/>
              <a:defRPr sz="2100" b="1">
                <a:solidFill>
                  <a:srgbClr val="1679BA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Char char="–"/>
              <a:defRPr sz="19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Ø"/>
            </a:pPr>
            <a:r>
              <a:rPr lang="zh-CN" altLang="en-US" sz="2400" dirty="0"/>
              <a:t>由于传统人工巡检存在巡检周期长（每</a:t>
            </a:r>
            <a:r>
              <a:rPr lang="en-US" altLang="zh-CN" sz="2400" dirty="0"/>
              <a:t>6</a:t>
            </a:r>
            <a:r>
              <a:rPr lang="zh-CN" altLang="en-US" sz="2400" dirty="0"/>
              <a:t>小时一次）、效率不高和无法实时监测等不足，所以设计了基于多模态传感器的本地站智能巡检系统</a:t>
            </a:r>
            <a:endParaRPr lang="zh-CN" altLang="en-US" sz="2400" dirty="0">
              <a:latin typeface="宋体" panose="02010600030101010101" pitchFamily="2" charset="-122"/>
            </a:endParaRPr>
          </a:p>
        </p:txBody>
      </p:sp>
      <p:sp>
        <p:nvSpPr>
          <p:cNvPr id="12" name="标题 1">
            <a:extLst>
              <a:ext uri="{FF2B5EF4-FFF2-40B4-BE49-F238E27FC236}">
                <a16:creationId xmlns:a16="http://schemas.microsoft.com/office/drawing/2014/main" id="{A5819B72-D7FB-48C3-A12F-CB4A628CC4DA}"/>
              </a:ext>
            </a:extLst>
          </p:cNvPr>
          <p:cNvSpPr txBox="1">
            <a:spLocks noChangeArrowheads="1"/>
          </p:cNvSpPr>
          <p:nvPr/>
        </p:nvSpPr>
        <p:spPr>
          <a:xfrm>
            <a:off x="550863" y="838200"/>
            <a:ext cx="8331200" cy="4572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pitchFamily="34" charset="0"/>
                <a:ea typeface="宋体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pitchFamily="34" charset="0"/>
                <a:ea typeface="宋体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pitchFamily="34" charset="0"/>
                <a:ea typeface="宋体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pitchFamily="34" charset="0"/>
                <a:ea typeface="宋体" pitchFamily="2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pitchFamily="34" charset="0"/>
                <a:ea typeface="宋体" pitchFamily="2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pitchFamily="34" charset="0"/>
                <a:ea typeface="宋体" pitchFamily="2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pitchFamily="34" charset="0"/>
                <a:ea typeface="宋体" pitchFamily="2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en-US" sz="2800" kern="0" dirty="0"/>
              <a:t>三</a:t>
            </a:r>
            <a:r>
              <a:rPr lang="en-US" altLang="zh-CN" sz="2800" kern="0" dirty="0"/>
              <a:t>.</a:t>
            </a:r>
            <a:r>
              <a:rPr lang="zh-CN" altLang="en-US" sz="2800" kern="0" dirty="0"/>
              <a:t> 加速器本地站智能巡检系统试点</a:t>
            </a:r>
          </a:p>
        </p:txBody>
      </p:sp>
      <p:sp>
        <p:nvSpPr>
          <p:cNvPr id="13316" name="灯片编号占位符 3">
            <a:extLst>
              <a:ext uri="{FF2B5EF4-FFF2-40B4-BE49-F238E27FC236}">
                <a16:creationId xmlns:a16="http://schemas.microsoft.com/office/drawing/2014/main" id="{30F4A013-A68A-4E4E-8502-B66AFE11E3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Char char="•"/>
              <a:defRPr sz="2100" b="1">
                <a:solidFill>
                  <a:srgbClr val="1679BA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Char char="–"/>
              <a:defRPr sz="19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9F64056B-F87B-4E10-BA14-8AAA92EC53E1}" type="slidenum">
              <a:rPr lang="zh-CN" altLang="zh-CN" sz="900" b="0" smtClean="0">
                <a:solidFill>
                  <a:srgbClr val="4D5E68"/>
                </a:solidFill>
                <a:latin typeface="Impact" panose="020B080603090205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12</a:t>
            </a:fld>
            <a:endParaRPr lang="zh-CN" altLang="zh-CN" sz="900" b="0">
              <a:solidFill>
                <a:srgbClr val="4D5E68"/>
              </a:solidFill>
              <a:latin typeface="Impact" panose="020B0806030902050204" pitchFamily="34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3C7E656-267E-428C-9C0A-C19D0B95A9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9696" y="2597443"/>
            <a:ext cx="5781675" cy="3743325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文本框 9">
            <a:extLst>
              <a:ext uri="{FF2B5EF4-FFF2-40B4-BE49-F238E27FC236}">
                <a16:creationId xmlns:a16="http://schemas.microsoft.com/office/drawing/2014/main" id="{8266BC0E-4FE1-4B24-983C-D7CA9082C6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675" y="1577975"/>
            <a:ext cx="17684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Char char="•"/>
              <a:defRPr sz="2100" b="1">
                <a:solidFill>
                  <a:srgbClr val="1679BA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Char char="–"/>
              <a:defRPr sz="19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Ø"/>
            </a:pPr>
            <a:r>
              <a:rPr lang="zh-CN" altLang="en-US" sz="2400">
                <a:latin typeface="宋体" panose="02010600030101010101" pitchFamily="2" charset="-122"/>
              </a:rPr>
              <a:t>系统结构</a:t>
            </a:r>
          </a:p>
        </p:txBody>
      </p:sp>
      <p:sp>
        <p:nvSpPr>
          <p:cNvPr id="12" name="标题 1">
            <a:extLst>
              <a:ext uri="{FF2B5EF4-FFF2-40B4-BE49-F238E27FC236}">
                <a16:creationId xmlns:a16="http://schemas.microsoft.com/office/drawing/2014/main" id="{A5819B72-D7FB-48C3-A12F-CB4A628CC4DA}"/>
              </a:ext>
            </a:extLst>
          </p:cNvPr>
          <p:cNvSpPr txBox="1">
            <a:spLocks noChangeArrowheads="1"/>
          </p:cNvSpPr>
          <p:nvPr/>
        </p:nvSpPr>
        <p:spPr>
          <a:xfrm>
            <a:off x="550863" y="838200"/>
            <a:ext cx="8331200" cy="4572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pitchFamily="34" charset="0"/>
                <a:ea typeface="宋体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pitchFamily="34" charset="0"/>
                <a:ea typeface="宋体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pitchFamily="34" charset="0"/>
                <a:ea typeface="宋体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pitchFamily="34" charset="0"/>
                <a:ea typeface="宋体" pitchFamily="2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pitchFamily="34" charset="0"/>
                <a:ea typeface="宋体" pitchFamily="2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pitchFamily="34" charset="0"/>
                <a:ea typeface="宋体" pitchFamily="2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pitchFamily="34" charset="0"/>
                <a:ea typeface="宋体" pitchFamily="2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en-US" sz="2800" kern="0" dirty="0"/>
              <a:t>三</a:t>
            </a:r>
            <a:r>
              <a:rPr lang="en-US" altLang="zh-CN" sz="2800" kern="0" dirty="0"/>
              <a:t>.</a:t>
            </a:r>
            <a:r>
              <a:rPr lang="zh-CN" altLang="en-US" sz="2800" kern="0" dirty="0"/>
              <a:t> 加速器本地站智能巡检系统试点</a:t>
            </a:r>
          </a:p>
        </p:txBody>
      </p:sp>
      <p:sp>
        <p:nvSpPr>
          <p:cNvPr id="13316" name="灯片编号占位符 3">
            <a:extLst>
              <a:ext uri="{FF2B5EF4-FFF2-40B4-BE49-F238E27FC236}">
                <a16:creationId xmlns:a16="http://schemas.microsoft.com/office/drawing/2014/main" id="{30F4A013-A68A-4E4E-8502-B66AFE11E3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Char char="•"/>
              <a:defRPr sz="2100" b="1">
                <a:solidFill>
                  <a:srgbClr val="1679BA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Char char="–"/>
              <a:defRPr sz="19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9F64056B-F87B-4E10-BA14-8AAA92EC53E1}" type="slidenum">
              <a:rPr lang="zh-CN" altLang="zh-CN" sz="900" b="0" smtClean="0">
                <a:solidFill>
                  <a:srgbClr val="4D5E68"/>
                </a:solidFill>
                <a:latin typeface="Impact" panose="020B080603090205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13</a:t>
            </a:fld>
            <a:endParaRPr lang="zh-CN" altLang="zh-CN" sz="900" b="0">
              <a:solidFill>
                <a:srgbClr val="4D5E68"/>
              </a:solidFill>
              <a:latin typeface="Impact" panose="020B0806030902050204" pitchFamily="34" charset="0"/>
            </a:endParaRPr>
          </a:p>
        </p:txBody>
      </p:sp>
      <p:pic>
        <p:nvPicPr>
          <p:cNvPr id="13317" name="图片 2">
            <a:extLst>
              <a:ext uri="{FF2B5EF4-FFF2-40B4-BE49-F238E27FC236}">
                <a16:creationId xmlns:a16="http://schemas.microsoft.com/office/drawing/2014/main" id="{21300E23-377C-46A6-AA2F-9461B5337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213" y="2133600"/>
            <a:ext cx="8128000" cy="431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: 圆角 1">
            <a:extLst>
              <a:ext uri="{FF2B5EF4-FFF2-40B4-BE49-F238E27FC236}">
                <a16:creationId xmlns:a16="http://schemas.microsoft.com/office/drawing/2014/main" id="{24B49F72-7E30-4C85-9480-62F9FABBD45F}"/>
              </a:ext>
            </a:extLst>
          </p:cNvPr>
          <p:cNvSpPr/>
          <p:nvPr/>
        </p:nvSpPr>
        <p:spPr bwMode="auto">
          <a:xfrm>
            <a:off x="1200150" y="4292600"/>
            <a:ext cx="9288463" cy="2160588"/>
          </a:xfrm>
          <a:prstGeom prst="round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1" hangingPunct="1">
              <a:defRPr/>
            </a:pPr>
            <a:endParaRPr lang="en-US" altLang="zh-CN" dirty="0">
              <a:solidFill>
                <a:srgbClr val="FF0000"/>
              </a:solidFill>
            </a:endParaRPr>
          </a:p>
          <a:p>
            <a:pPr eaLnBrk="1" hangingPunct="1">
              <a:defRPr/>
            </a:pPr>
            <a:r>
              <a:rPr lang="en-US" altLang="zh-CN" dirty="0">
                <a:solidFill>
                  <a:srgbClr val="FF0000"/>
                </a:solidFill>
              </a:rPr>
              <a:t>RTBT</a:t>
            </a:r>
            <a:r>
              <a:rPr lang="zh-CN" altLang="en-US" dirty="0">
                <a:solidFill>
                  <a:srgbClr val="FF0000"/>
                </a:solidFill>
              </a:rPr>
              <a:t>本地站</a:t>
            </a:r>
            <a:endParaRPr lang="en-US" altLang="zh-CN" dirty="0">
              <a:solidFill>
                <a:srgbClr val="FF0000"/>
              </a:solidFill>
            </a:endParaRPr>
          </a:p>
          <a:p>
            <a:pPr eaLnBrk="1" hangingPunct="1">
              <a:defRPr/>
            </a:pPr>
            <a:r>
              <a:rPr lang="en-US" altLang="zh-CN" dirty="0">
                <a:solidFill>
                  <a:srgbClr val="FF0000"/>
                </a:solidFill>
              </a:rPr>
              <a:t>RCS</a:t>
            </a:r>
            <a:r>
              <a:rPr lang="zh-CN" altLang="en-US" dirty="0">
                <a:solidFill>
                  <a:srgbClr val="FF0000"/>
                </a:solidFill>
              </a:rPr>
              <a:t>高频大厅</a:t>
            </a:r>
          </a:p>
          <a:p>
            <a:pPr eaLnBrk="1" hangingPunct="1">
              <a:defRPr/>
            </a:pP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E0490072-DC85-4744-B818-8B72B3E2C16C}"/>
              </a:ext>
            </a:extLst>
          </p:cNvPr>
          <p:cNvSpPr/>
          <p:nvPr/>
        </p:nvSpPr>
        <p:spPr bwMode="auto">
          <a:xfrm>
            <a:off x="1200150" y="2019300"/>
            <a:ext cx="9288463" cy="2159000"/>
          </a:xfrm>
          <a:prstGeom prst="round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1" hangingPunct="1">
              <a:defRPr/>
            </a:pPr>
            <a:r>
              <a:rPr lang="en-US" altLang="zh-CN" dirty="0">
                <a:solidFill>
                  <a:srgbClr val="FF0000"/>
                </a:solidFill>
              </a:rPr>
              <a:t>RCS</a:t>
            </a:r>
            <a:r>
              <a:rPr lang="zh-CN" altLang="en-US" dirty="0">
                <a:solidFill>
                  <a:srgbClr val="FF0000"/>
                </a:solidFill>
              </a:rPr>
              <a:t>中控室</a:t>
            </a:r>
          </a:p>
        </p:txBody>
      </p:sp>
    </p:spTree>
    <p:extLst>
      <p:ext uri="{BB962C8B-B14F-4D97-AF65-F5344CB8AC3E}">
        <p14:creationId xmlns:p14="http://schemas.microsoft.com/office/powerpoint/2010/main" val="3266191673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 1">
            <a:extLst>
              <a:ext uri="{FF2B5EF4-FFF2-40B4-BE49-F238E27FC236}">
                <a16:creationId xmlns:a16="http://schemas.microsoft.com/office/drawing/2014/main" id="{226E9794-E178-4A22-A87C-1C17DFAA57E1}"/>
              </a:ext>
            </a:extLst>
          </p:cNvPr>
          <p:cNvSpPr txBox="1">
            <a:spLocks noChangeArrowheads="1"/>
          </p:cNvSpPr>
          <p:nvPr/>
        </p:nvSpPr>
        <p:spPr>
          <a:xfrm>
            <a:off x="550863" y="838200"/>
            <a:ext cx="8331200" cy="4572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pitchFamily="34" charset="0"/>
                <a:ea typeface="宋体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pitchFamily="34" charset="0"/>
                <a:ea typeface="宋体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pitchFamily="34" charset="0"/>
                <a:ea typeface="宋体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pitchFamily="34" charset="0"/>
                <a:ea typeface="宋体" pitchFamily="2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pitchFamily="34" charset="0"/>
                <a:ea typeface="宋体" pitchFamily="2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pitchFamily="34" charset="0"/>
                <a:ea typeface="宋体" pitchFamily="2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pitchFamily="34" charset="0"/>
                <a:ea typeface="宋体" pitchFamily="2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en-US" sz="2800" kern="0" dirty="0"/>
              <a:t>三</a:t>
            </a:r>
            <a:r>
              <a:rPr lang="en-US" altLang="zh-CN" sz="2800" kern="0" dirty="0"/>
              <a:t>. </a:t>
            </a:r>
            <a:r>
              <a:rPr lang="zh-CN" altLang="en-US" sz="2800" kern="0" dirty="0"/>
              <a:t>加速器本地站智能巡检系统试点</a:t>
            </a:r>
          </a:p>
        </p:txBody>
      </p:sp>
      <p:sp>
        <p:nvSpPr>
          <p:cNvPr id="39939" name="灯片编号占位符 3">
            <a:extLst>
              <a:ext uri="{FF2B5EF4-FFF2-40B4-BE49-F238E27FC236}">
                <a16:creationId xmlns:a16="http://schemas.microsoft.com/office/drawing/2014/main" id="{E54B553E-22C3-4580-B3E3-EBB3B082AD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Char char="•"/>
              <a:defRPr sz="2100" b="1">
                <a:solidFill>
                  <a:srgbClr val="1679BA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Char char="–"/>
              <a:defRPr sz="19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B9531378-2EB1-4862-B266-7505187FA21F}" type="slidenum">
              <a:rPr lang="zh-CN" altLang="zh-CN" sz="900" b="0" smtClean="0">
                <a:solidFill>
                  <a:srgbClr val="4D5E68"/>
                </a:solidFill>
                <a:latin typeface="Impact" panose="020B080603090205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14</a:t>
            </a:fld>
            <a:endParaRPr lang="zh-CN" altLang="zh-CN" sz="900" b="0">
              <a:solidFill>
                <a:srgbClr val="4D5E68"/>
              </a:solidFill>
              <a:latin typeface="Impact" panose="020B0806030902050204" pitchFamily="34" charset="0"/>
            </a:endParaRPr>
          </a:p>
        </p:txBody>
      </p:sp>
      <p:sp>
        <p:nvSpPr>
          <p:cNvPr id="6" name="内容占位符 2">
            <a:extLst>
              <a:ext uri="{FF2B5EF4-FFF2-40B4-BE49-F238E27FC236}">
                <a16:creationId xmlns:a16="http://schemas.microsoft.com/office/drawing/2014/main" id="{1B4DC025-4EA7-47C7-BF9E-014B033B3153}"/>
              </a:ext>
            </a:extLst>
          </p:cNvPr>
          <p:cNvSpPr txBox="1">
            <a:spLocks noChangeArrowheads="1"/>
          </p:cNvSpPr>
          <p:nvPr/>
        </p:nvSpPr>
        <p:spPr>
          <a:xfrm>
            <a:off x="812800" y="1428750"/>
            <a:ext cx="11260138" cy="4953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Char char="•"/>
              <a:defRPr sz="2100" b="1">
                <a:solidFill>
                  <a:srgbClr val="1679BA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Char char="–"/>
              <a:defRPr sz="1900" b="1">
                <a:solidFill>
                  <a:srgbClr val="4D5E68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400" b="1">
                <a:solidFill>
                  <a:srgbClr val="4D5E68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rgbClr val="4D5E68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+mn-lt"/>
                <a:ea typeface="+mn-ea"/>
              </a:defRPr>
            </a:lvl9pPr>
          </a:lstStyle>
          <a:p>
            <a:pPr>
              <a:buClr>
                <a:srgbClr val="1679BA"/>
              </a:buClr>
              <a:buFont typeface="Wingdings" panose="05000000000000000000" pitchFamily="2" charset="2"/>
              <a:buChar char="Ø"/>
              <a:defRPr/>
            </a:pPr>
            <a:r>
              <a:rPr lang="zh-CN" altLang="en-US" sz="2000" kern="0" dirty="0"/>
              <a:t>通过</a:t>
            </a:r>
            <a:r>
              <a:rPr lang="en-US" altLang="zh-CN" sz="2000" kern="0" dirty="0"/>
              <a:t>SDK</a:t>
            </a:r>
            <a:r>
              <a:rPr lang="zh-CN" altLang="en-US" sz="2000" kern="0" dirty="0"/>
              <a:t>将红外测温摄像机的温度报警信号发布为</a:t>
            </a:r>
            <a:r>
              <a:rPr lang="en-US" altLang="zh-CN" sz="2000" kern="0" dirty="0"/>
              <a:t>EPICS PV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AD0B42BA-3548-4F52-BB81-FD8E67E159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376" y="1988840"/>
            <a:ext cx="5259888" cy="4284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D1FFAF8B-270C-434A-9BF9-D47388238D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7968" y="2654840"/>
            <a:ext cx="6047379" cy="295200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 1">
            <a:extLst>
              <a:ext uri="{FF2B5EF4-FFF2-40B4-BE49-F238E27FC236}">
                <a16:creationId xmlns:a16="http://schemas.microsoft.com/office/drawing/2014/main" id="{226E9794-E178-4A22-A87C-1C17DFAA57E1}"/>
              </a:ext>
            </a:extLst>
          </p:cNvPr>
          <p:cNvSpPr txBox="1">
            <a:spLocks noChangeArrowheads="1"/>
          </p:cNvSpPr>
          <p:nvPr/>
        </p:nvSpPr>
        <p:spPr>
          <a:xfrm>
            <a:off x="550863" y="838200"/>
            <a:ext cx="8331200" cy="4572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pitchFamily="34" charset="0"/>
                <a:ea typeface="宋体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pitchFamily="34" charset="0"/>
                <a:ea typeface="宋体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pitchFamily="34" charset="0"/>
                <a:ea typeface="宋体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pitchFamily="34" charset="0"/>
                <a:ea typeface="宋体" pitchFamily="2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pitchFamily="34" charset="0"/>
                <a:ea typeface="宋体" pitchFamily="2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pitchFamily="34" charset="0"/>
                <a:ea typeface="宋体" pitchFamily="2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pitchFamily="34" charset="0"/>
                <a:ea typeface="宋体" pitchFamily="2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en-US" sz="2800" kern="0" dirty="0"/>
              <a:t>三</a:t>
            </a:r>
            <a:r>
              <a:rPr lang="en-US" altLang="zh-CN" sz="2800" kern="0" dirty="0"/>
              <a:t>. </a:t>
            </a:r>
            <a:r>
              <a:rPr lang="zh-CN" altLang="en-US" sz="2800" kern="0" dirty="0"/>
              <a:t>加速器本地站智能巡检系统试点</a:t>
            </a:r>
          </a:p>
        </p:txBody>
      </p:sp>
      <p:sp>
        <p:nvSpPr>
          <p:cNvPr id="39939" name="灯片编号占位符 3">
            <a:extLst>
              <a:ext uri="{FF2B5EF4-FFF2-40B4-BE49-F238E27FC236}">
                <a16:creationId xmlns:a16="http://schemas.microsoft.com/office/drawing/2014/main" id="{E54B553E-22C3-4580-B3E3-EBB3B082AD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Char char="•"/>
              <a:defRPr sz="2100" b="1">
                <a:solidFill>
                  <a:srgbClr val="1679BA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Char char="–"/>
              <a:defRPr sz="19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B9531378-2EB1-4862-B266-7505187FA21F}" type="slidenum">
              <a:rPr lang="zh-CN" altLang="zh-CN" sz="900" b="0" smtClean="0">
                <a:solidFill>
                  <a:srgbClr val="4D5E68"/>
                </a:solidFill>
                <a:latin typeface="Impact" panose="020B080603090205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15</a:t>
            </a:fld>
            <a:endParaRPr lang="zh-CN" altLang="zh-CN" sz="900" b="0">
              <a:solidFill>
                <a:srgbClr val="4D5E68"/>
              </a:solidFill>
              <a:latin typeface="Impact" panose="020B0806030902050204" pitchFamily="34" charset="0"/>
            </a:endParaRPr>
          </a:p>
        </p:txBody>
      </p:sp>
      <p:sp>
        <p:nvSpPr>
          <p:cNvPr id="6" name="内容占位符 2">
            <a:extLst>
              <a:ext uri="{FF2B5EF4-FFF2-40B4-BE49-F238E27FC236}">
                <a16:creationId xmlns:a16="http://schemas.microsoft.com/office/drawing/2014/main" id="{1B4DC025-4EA7-47C7-BF9E-014B033B3153}"/>
              </a:ext>
            </a:extLst>
          </p:cNvPr>
          <p:cNvSpPr txBox="1">
            <a:spLocks noChangeArrowheads="1"/>
          </p:cNvSpPr>
          <p:nvPr/>
        </p:nvSpPr>
        <p:spPr>
          <a:xfrm>
            <a:off x="812800" y="1428750"/>
            <a:ext cx="11260138" cy="4953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Char char="•"/>
              <a:defRPr sz="2100" b="1">
                <a:solidFill>
                  <a:srgbClr val="1679BA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Char char="–"/>
              <a:defRPr sz="1900" b="1">
                <a:solidFill>
                  <a:srgbClr val="4D5E68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400" b="1">
                <a:solidFill>
                  <a:srgbClr val="4D5E68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rgbClr val="4D5E68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+mn-lt"/>
                <a:ea typeface="+mn-ea"/>
              </a:defRPr>
            </a:lvl9pPr>
          </a:lstStyle>
          <a:p>
            <a:pPr>
              <a:buClr>
                <a:srgbClr val="1679BA"/>
              </a:buClr>
              <a:buFont typeface="Wingdings" panose="05000000000000000000" pitchFamily="2" charset="2"/>
              <a:buChar char="Ø"/>
              <a:defRPr/>
            </a:pPr>
            <a:r>
              <a:rPr lang="zh-CN" altLang="en-US" sz="2000" kern="0" dirty="0"/>
              <a:t>使用</a:t>
            </a:r>
            <a:r>
              <a:rPr lang="en-US" altLang="zh-CN" sz="2000" kern="0" dirty="0"/>
              <a:t>Mel</a:t>
            </a:r>
            <a:r>
              <a:rPr lang="zh-CN" altLang="en-US" sz="2000" kern="0" dirty="0"/>
              <a:t>频率倒谱系数（</a:t>
            </a:r>
            <a:r>
              <a:rPr lang="en-US" altLang="zh-CN" sz="2000" kern="0" dirty="0"/>
              <a:t>MFCC</a:t>
            </a:r>
            <a:r>
              <a:rPr lang="zh-CN" altLang="en-US" sz="2000" kern="0" dirty="0"/>
              <a:t>）提取摄像机采集音频的特征</a:t>
            </a:r>
            <a:endParaRPr lang="en-US" altLang="zh-CN" sz="2000" kern="0" dirty="0"/>
          </a:p>
        </p:txBody>
      </p:sp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BD083E58-23CD-4C60-A2D8-4EBE29D41DA8}"/>
              </a:ext>
            </a:extLst>
          </p:cNvPr>
          <p:cNvCxnSpPr>
            <a:cxnSpLocks/>
            <a:stCxn id="7" idx="2"/>
            <a:endCxn id="8" idx="0"/>
          </p:cNvCxnSpPr>
          <p:nvPr/>
        </p:nvCxnSpPr>
        <p:spPr bwMode="auto">
          <a:xfrm>
            <a:off x="5879816" y="2636872"/>
            <a:ext cx="0" cy="295523"/>
          </a:xfrm>
          <a:prstGeom prst="straightConnector1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71C9E522-BA83-47C6-A4D2-905802C4BC7C}"/>
              </a:ext>
            </a:extLst>
          </p:cNvPr>
          <p:cNvCxnSpPr>
            <a:cxnSpLocks/>
            <a:stCxn id="8" idx="2"/>
            <a:endCxn id="9" idx="0"/>
          </p:cNvCxnSpPr>
          <p:nvPr/>
        </p:nvCxnSpPr>
        <p:spPr bwMode="auto">
          <a:xfrm>
            <a:off x="5879816" y="3292395"/>
            <a:ext cx="0" cy="295523"/>
          </a:xfrm>
          <a:prstGeom prst="straightConnector1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直接箭头连接符 15">
            <a:extLst>
              <a:ext uri="{FF2B5EF4-FFF2-40B4-BE49-F238E27FC236}">
                <a16:creationId xmlns:a16="http://schemas.microsoft.com/office/drawing/2014/main" id="{47E2ADBF-86CF-4D51-AC7A-2AF1CF0A5A7A}"/>
              </a:ext>
            </a:extLst>
          </p:cNvPr>
          <p:cNvCxnSpPr>
            <a:cxnSpLocks/>
            <a:stCxn id="9" idx="2"/>
          </p:cNvCxnSpPr>
          <p:nvPr/>
        </p:nvCxnSpPr>
        <p:spPr bwMode="auto">
          <a:xfrm>
            <a:off x="5879816" y="3947918"/>
            <a:ext cx="261" cy="300998"/>
          </a:xfrm>
          <a:prstGeom prst="straightConnector1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3EE14CF3-E1E5-4F8D-9CA7-D21F85316EE1}"/>
              </a:ext>
            </a:extLst>
          </p:cNvPr>
          <p:cNvCxnSpPr>
            <a:cxnSpLocks/>
            <a:stCxn id="10" idx="2"/>
          </p:cNvCxnSpPr>
          <p:nvPr/>
        </p:nvCxnSpPr>
        <p:spPr bwMode="auto">
          <a:xfrm flipH="1">
            <a:off x="5870942" y="4603441"/>
            <a:ext cx="8874" cy="295523"/>
          </a:xfrm>
          <a:prstGeom prst="straightConnector1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直接箭头连接符 17">
            <a:extLst>
              <a:ext uri="{FF2B5EF4-FFF2-40B4-BE49-F238E27FC236}">
                <a16:creationId xmlns:a16="http://schemas.microsoft.com/office/drawing/2014/main" id="{6C7E344F-CD67-4E04-AC89-359A2EE0D976}"/>
              </a:ext>
            </a:extLst>
          </p:cNvPr>
          <p:cNvCxnSpPr>
            <a:cxnSpLocks/>
            <a:stCxn id="11" idx="2"/>
          </p:cNvCxnSpPr>
          <p:nvPr/>
        </p:nvCxnSpPr>
        <p:spPr bwMode="auto">
          <a:xfrm>
            <a:off x="5879816" y="5258964"/>
            <a:ext cx="160" cy="295523"/>
          </a:xfrm>
          <a:prstGeom prst="straightConnector1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矩形 6">
            <a:extLst>
              <a:ext uri="{FF2B5EF4-FFF2-40B4-BE49-F238E27FC236}">
                <a16:creationId xmlns:a16="http://schemas.microsoft.com/office/drawing/2014/main" id="{BC1F80DE-6049-4E4D-B0C8-EF366FBB9F69}"/>
              </a:ext>
            </a:extLst>
          </p:cNvPr>
          <p:cNvSpPr/>
          <p:nvPr/>
        </p:nvSpPr>
        <p:spPr bwMode="auto">
          <a:xfrm>
            <a:off x="4439816" y="2276872"/>
            <a:ext cx="2880000" cy="360000"/>
          </a:xfrm>
          <a:prstGeom prst="rect">
            <a:avLst/>
          </a:prstGeom>
          <a:noFill/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600" b="1" i="0" u="none" strike="noStrike" cap="none" normalizeH="0" baseline="0" dirty="0">
                <a:ln>
                  <a:noFill/>
                </a:ln>
                <a:solidFill>
                  <a:srgbClr val="1679BA"/>
                </a:solidFill>
                <a:effectLst/>
                <a:latin typeface="Arial" pitchFamily="34" charset="0"/>
                <a:ea typeface="宋体" pitchFamily="2" charset="-122"/>
              </a:rPr>
              <a:t>从摄像机采集音频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7F3AACC6-962E-463D-B8D2-0C6106CDAF15}"/>
              </a:ext>
            </a:extLst>
          </p:cNvPr>
          <p:cNvSpPr/>
          <p:nvPr/>
        </p:nvSpPr>
        <p:spPr bwMode="auto">
          <a:xfrm>
            <a:off x="4439816" y="2932395"/>
            <a:ext cx="2880000" cy="360000"/>
          </a:xfrm>
          <a:prstGeom prst="rect">
            <a:avLst/>
          </a:prstGeom>
          <a:noFill/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600" b="1" i="0" u="none" strike="noStrike" cap="none" normalizeH="0" baseline="0" dirty="0">
                <a:ln>
                  <a:noFill/>
                </a:ln>
                <a:solidFill>
                  <a:srgbClr val="1679BA"/>
                </a:solidFill>
                <a:effectLst/>
                <a:latin typeface="Arial" pitchFamily="34" charset="0"/>
                <a:ea typeface="宋体" pitchFamily="2" charset="-122"/>
              </a:rPr>
              <a:t>离散傅里叶变换 </a:t>
            </a:r>
            <a:r>
              <a:rPr kumimoji="0" lang="en-US" altLang="zh-CN" sz="1600" b="1" i="0" u="none" strike="noStrike" cap="none" normalizeH="0" baseline="0" dirty="0">
                <a:ln>
                  <a:noFill/>
                </a:ln>
                <a:solidFill>
                  <a:srgbClr val="1679BA"/>
                </a:solidFill>
                <a:effectLst/>
                <a:latin typeface="Arial" pitchFamily="34" charset="0"/>
                <a:ea typeface="宋体" pitchFamily="2" charset="-122"/>
              </a:rPr>
              <a:t>(DFT)</a:t>
            </a:r>
            <a:endParaRPr kumimoji="0" lang="zh-CN" altLang="en-US" sz="1600" b="1" i="0" u="none" strike="noStrike" cap="none" normalizeH="0" baseline="0" dirty="0">
              <a:ln>
                <a:noFill/>
              </a:ln>
              <a:solidFill>
                <a:srgbClr val="1679BA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5421280B-25AC-4F1E-B7C3-C744D311B2DE}"/>
              </a:ext>
            </a:extLst>
          </p:cNvPr>
          <p:cNvSpPr/>
          <p:nvPr/>
        </p:nvSpPr>
        <p:spPr bwMode="auto">
          <a:xfrm>
            <a:off x="4439816" y="3587918"/>
            <a:ext cx="2880000" cy="360000"/>
          </a:xfrm>
          <a:prstGeom prst="rect">
            <a:avLst/>
          </a:prstGeom>
          <a:noFill/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600" b="1" i="0" u="none" strike="noStrike" cap="none" normalizeH="0" baseline="0" dirty="0">
                <a:ln>
                  <a:noFill/>
                </a:ln>
                <a:solidFill>
                  <a:srgbClr val="1679BA"/>
                </a:solidFill>
                <a:effectLst/>
                <a:latin typeface="Arial" pitchFamily="34" charset="0"/>
                <a:ea typeface="宋体" pitchFamily="2" charset="-122"/>
              </a:rPr>
              <a:t>Mel</a:t>
            </a:r>
            <a:r>
              <a:rPr kumimoji="0" lang="zh-CN" altLang="en-US" sz="1600" b="1" i="0" u="none" strike="noStrike" cap="none" normalizeH="0" baseline="0" dirty="0">
                <a:ln>
                  <a:noFill/>
                </a:ln>
                <a:solidFill>
                  <a:srgbClr val="1679BA"/>
                </a:solidFill>
                <a:effectLst/>
                <a:latin typeface="Arial" pitchFamily="34" charset="0"/>
                <a:ea typeface="宋体" pitchFamily="2" charset="-122"/>
              </a:rPr>
              <a:t>频率滤波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0994727F-2720-4C5B-B861-1EEB21C15AC9}"/>
              </a:ext>
            </a:extLst>
          </p:cNvPr>
          <p:cNvSpPr/>
          <p:nvPr/>
        </p:nvSpPr>
        <p:spPr bwMode="auto">
          <a:xfrm>
            <a:off x="4439816" y="4243441"/>
            <a:ext cx="2880000" cy="360000"/>
          </a:xfrm>
          <a:prstGeom prst="rect">
            <a:avLst/>
          </a:prstGeom>
          <a:noFill/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600" b="1" i="0" u="none" strike="noStrike" cap="none" normalizeH="0" baseline="0" dirty="0">
                <a:ln>
                  <a:noFill/>
                </a:ln>
                <a:solidFill>
                  <a:srgbClr val="1679BA"/>
                </a:solidFill>
                <a:effectLst/>
                <a:latin typeface="Arial" pitchFamily="34" charset="0"/>
                <a:ea typeface="宋体" pitchFamily="2" charset="-122"/>
              </a:rPr>
              <a:t>取对数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01329429-401B-4DD4-86D2-ACB25F7CCA55}"/>
              </a:ext>
            </a:extLst>
          </p:cNvPr>
          <p:cNvSpPr/>
          <p:nvPr/>
        </p:nvSpPr>
        <p:spPr bwMode="auto">
          <a:xfrm>
            <a:off x="4439816" y="4898964"/>
            <a:ext cx="2880000" cy="360000"/>
          </a:xfrm>
          <a:prstGeom prst="rect">
            <a:avLst/>
          </a:prstGeom>
          <a:noFill/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600" b="1" i="0" u="none" strike="noStrike" cap="none" normalizeH="0" baseline="0" dirty="0">
                <a:ln>
                  <a:noFill/>
                </a:ln>
                <a:solidFill>
                  <a:srgbClr val="1679BA"/>
                </a:solidFill>
                <a:effectLst/>
                <a:latin typeface="Arial" pitchFamily="34" charset="0"/>
                <a:ea typeface="宋体" pitchFamily="2" charset="-122"/>
              </a:rPr>
              <a:t>离散余弦变换 </a:t>
            </a:r>
            <a:r>
              <a:rPr kumimoji="0" lang="en-US" altLang="zh-CN" sz="1600" b="1" i="0" u="none" strike="noStrike" cap="none" normalizeH="0" baseline="0" dirty="0">
                <a:ln>
                  <a:noFill/>
                </a:ln>
                <a:solidFill>
                  <a:srgbClr val="1679BA"/>
                </a:solidFill>
                <a:effectLst/>
                <a:latin typeface="Arial" pitchFamily="34" charset="0"/>
                <a:ea typeface="宋体" pitchFamily="2" charset="-122"/>
              </a:rPr>
              <a:t>(DCT)</a:t>
            </a:r>
            <a:endParaRPr kumimoji="0" lang="zh-CN" altLang="en-US" sz="1600" b="1" i="0" u="none" strike="noStrike" cap="none" normalizeH="0" baseline="0" dirty="0">
              <a:ln>
                <a:noFill/>
              </a:ln>
              <a:solidFill>
                <a:srgbClr val="1679BA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E0974A0B-636B-40B1-B041-6C0506C786D6}"/>
              </a:ext>
            </a:extLst>
          </p:cNvPr>
          <p:cNvSpPr/>
          <p:nvPr/>
        </p:nvSpPr>
        <p:spPr bwMode="auto">
          <a:xfrm>
            <a:off x="4439816" y="5554486"/>
            <a:ext cx="2880000" cy="360000"/>
          </a:xfrm>
          <a:prstGeom prst="rect">
            <a:avLst/>
          </a:prstGeom>
          <a:noFill/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600" b="1" i="0" u="none" strike="noStrike" cap="none" normalizeH="0" baseline="0" dirty="0">
                <a:ln>
                  <a:noFill/>
                </a:ln>
                <a:solidFill>
                  <a:srgbClr val="1679BA"/>
                </a:solidFill>
                <a:effectLst/>
                <a:latin typeface="Arial" pitchFamily="34" charset="0"/>
                <a:ea typeface="宋体" pitchFamily="2" charset="-122"/>
              </a:rPr>
              <a:t>动态特征 </a:t>
            </a:r>
            <a:r>
              <a:rPr kumimoji="0" lang="en-US" altLang="zh-CN" sz="1600" b="1" i="0" u="none" strike="noStrike" cap="none" normalizeH="0" baseline="0" dirty="0">
                <a:ln>
                  <a:noFill/>
                </a:ln>
                <a:solidFill>
                  <a:srgbClr val="1679BA"/>
                </a:solidFill>
                <a:effectLst/>
                <a:latin typeface="Arial" pitchFamily="34" charset="0"/>
                <a:ea typeface="宋体" pitchFamily="2" charset="-122"/>
              </a:rPr>
              <a:t>(MFCC)</a:t>
            </a:r>
            <a:endParaRPr kumimoji="0" lang="zh-CN" altLang="en-US" sz="1600" b="1" i="0" u="none" strike="noStrike" cap="none" normalizeH="0" baseline="0" dirty="0">
              <a:ln>
                <a:noFill/>
              </a:ln>
              <a:solidFill>
                <a:srgbClr val="1679BA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84875469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灯片编号占位符 3">
            <a:extLst>
              <a:ext uri="{FF2B5EF4-FFF2-40B4-BE49-F238E27FC236}">
                <a16:creationId xmlns:a16="http://schemas.microsoft.com/office/drawing/2014/main" id="{52FAD714-E190-4572-9302-BEEE3A925B5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Char char="•"/>
              <a:defRPr sz="2100" b="1">
                <a:solidFill>
                  <a:srgbClr val="1679BA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Char char="–"/>
              <a:defRPr sz="19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85ACD9E2-0466-4FD4-9949-F969D526B7F7}" type="slidenum">
              <a:rPr lang="zh-CN" altLang="zh-CN" sz="900" b="0" smtClean="0">
                <a:solidFill>
                  <a:srgbClr val="4D5E68"/>
                </a:solidFill>
                <a:latin typeface="Impact" panose="020B080603090205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16</a:t>
            </a:fld>
            <a:endParaRPr lang="zh-CN" altLang="zh-CN" sz="900" b="0">
              <a:solidFill>
                <a:srgbClr val="4D5E68"/>
              </a:solidFill>
              <a:latin typeface="Impact" panose="020B0806030902050204" pitchFamily="34" charset="0"/>
            </a:endParaRPr>
          </a:p>
        </p:txBody>
      </p:sp>
      <p:sp>
        <p:nvSpPr>
          <p:cNvPr id="17411" name="内容占位符 2">
            <a:extLst>
              <a:ext uri="{FF2B5EF4-FFF2-40B4-BE49-F238E27FC236}">
                <a16:creationId xmlns:a16="http://schemas.microsoft.com/office/drawing/2014/main" id="{12E835FE-1FD3-49DF-84E7-1EF57560802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12800" y="1447800"/>
            <a:ext cx="10467975" cy="4953000"/>
          </a:xfrm>
        </p:spPr>
        <p:txBody>
          <a:bodyPr/>
          <a:lstStyle/>
          <a:p>
            <a:pPr>
              <a:lnSpc>
                <a:spcPct val="150000"/>
              </a:lnSpc>
              <a:buClr>
                <a:srgbClr val="1679BA"/>
              </a:buClr>
              <a:buFont typeface="Wingdings" panose="05000000000000000000" pitchFamily="2" charset="2"/>
              <a:buChar char="Ø"/>
            </a:pPr>
            <a:r>
              <a:rPr lang="zh-CN" altLang="en-US" sz="2000" dirty="0"/>
              <a:t>因只有少量故障音频数据，所以使用正常时音频的</a:t>
            </a:r>
            <a:r>
              <a:rPr lang="en-US" altLang="zh-CN" sz="2000" dirty="0"/>
              <a:t>MFCC</a:t>
            </a:r>
            <a:r>
              <a:rPr lang="zh-CN" altLang="en-US" sz="2000" dirty="0"/>
              <a:t>平均值与实时音频的</a:t>
            </a:r>
            <a:r>
              <a:rPr lang="en-US" altLang="zh-CN" sz="2000" dirty="0"/>
              <a:t>MFCC</a:t>
            </a:r>
            <a:r>
              <a:rPr lang="zh-CN" altLang="en-US" sz="2000" dirty="0"/>
              <a:t>平均值间的欧几里得距离来对音频进行区分</a:t>
            </a:r>
            <a:endParaRPr lang="en-US" altLang="zh-CN" sz="2000" dirty="0"/>
          </a:p>
        </p:txBody>
      </p:sp>
      <p:pic>
        <p:nvPicPr>
          <p:cNvPr id="17412" name="图片 1">
            <a:extLst>
              <a:ext uri="{FF2B5EF4-FFF2-40B4-BE49-F238E27FC236}">
                <a16:creationId xmlns:a16="http://schemas.microsoft.com/office/drawing/2014/main" id="{ABB5CCFE-4EEA-4532-B41D-EF367D1C4C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88" y="2565400"/>
            <a:ext cx="9294812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文本框 2">
            <a:extLst>
              <a:ext uri="{FF2B5EF4-FFF2-40B4-BE49-F238E27FC236}">
                <a16:creationId xmlns:a16="http://schemas.microsoft.com/office/drawing/2014/main" id="{B7822A5A-AF46-497C-9E84-9DD070FA39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7713" y="6165850"/>
            <a:ext cx="57086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Char char="•"/>
              <a:defRPr sz="2100" b="1">
                <a:solidFill>
                  <a:srgbClr val="1679BA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Char char="–"/>
              <a:defRPr sz="19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zh-CN" altLang="en-US" sz="1400"/>
              <a:t>正常音频</a:t>
            </a:r>
            <a:r>
              <a:rPr lang="en-US" altLang="zh-CN" sz="1400" dirty="0"/>
              <a:t>MFCC</a:t>
            </a:r>
            <a:r>
              <a:rPr lang="zh-CN" altLang="en-US" sz="1400"/>
              <a:t>平均值与实时音频</a:t>
            </a:r>
            <a:r>
              <a:rPr lang="en-US" altLang="zh-CN" sz="1400" dirty="0"/>
              <a:t>MFCC</a:t>
            </a:r>
            <a:r>
              <a:rPr lang="zh-CN" altLang="en-US" sz="1400"/>
              <a:t>平均值间的欧几里得距离曲线</a:t>
            </a:r>
          </a:p>
        </p:txBody>
      </p:sp>
      <p:sp>
        <p:nvSpPr>
          <p:cNvPr id="8" name="标题 1">
            <a:extLst>
              <a:ext uri="{FF2B5EF4-FFF2-40B4-BE49-F238E27FC236}">
                <a16:creationId xmlns:a16="http://schemas.microsoft.com/office/drawing/2014/main" id="{DAE932D3-E8DB-4BAA-8F14-F91A12BF9ED1}"/>
              </a:ext>
            </a:extLst>
          </p:cNvPr>
          <p:cNvSpPr txBox="1">
            <a:spLocks noChangeArrowheads="1"/>
          </p:cNvSpPr>
          <p:nvPr/>
        </p:nvSpPr>
        <p:spPr>
          <a:xfrm>
            <a:off x="550863" y="838200"/>
            <a:ext cx="8331200" cy="4572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pitchFamily="34" charset="0"/>
                <a:ea typeface="宋体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pitchFamily="34" charset="0"/>
                <a:ea typeface="宋体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pitchFamily="34" charset="0"/>
                <a:ea typeface="宋体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pitchFamily="34" charset="0"/>
                <a:ea typeface="宋体" pitchFamily="2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pitchFamily="34" charset="0"/>
                <a:ea typeface="宋体" pitchFamily="2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pitchFamily="34" charset="0"/>
                <a:ea typeface="宋体" pitchFamily="2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pitchFamily="34" charset="0"/>
                <a:ea typeface="宋体" pitchFamily="2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en-US" sz="2800" kern="0" dirty="0"/>
              <a:t>三</a:t>
            </a:r>
            <a:r>
              <a:rPr lang="en-US" altLang="zh-CN" sz="2800" kern="0" dirty="0"/>
              <a:t>.</a:t>
            </a:r>
            <a:r>
              <a:rPr lang="zh-CN" altLang="en-US" sz="2800" kern="0" dirty="0"/>
              <a:t> 加速器本地站智能巡检系统试点</a:t>
            </a:r>
          </a:p>
        </p:txBody>
      </p:sp>
      <p:sp>
        <p:nvSpPr>
          <p:cNvPr id="4" name="对话气泡: 圆角矩形 3">
            <a:extLst>
              <a:ext uri="{FF2B5EF4-FFF2-40B4-BE49-F238E27FC236}">
                <a16:creationId xmlns:a16="http://schemas.microsoft.com/office/drawing/2014/main" id="{91787508-260B-49EA-B906-F9B5A824A5A7}"/>
              </a:ext>
            </a:extLst>
          </p:cNvPr>
          <p:cNvSpPr/>
          <p:nvPr/>
        </p:nvSpPr>
        <p:spPr bwMode="auto">
          <a:xfrm>
            <a:off x="3708400" y="3068638"/>
            <a:ext cx="1092200" cy="504825"/>
          </a:xfrm>
          <a:prstGeom prst="wedgeRoundRectCallout">
            <a:avLst>
              <a:gd name="adj1" fmla="val 27515"/>
              <a:gd name="adj2" fmla="val 108310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zh-CN" altLang="en-US" dirty="0">
                <a:solidFill>
                  <a:schemeClr val="tx1"/>
                </a:solidFill>
              </a:rPr>
              <a:t>加速器停机</a:t>
            </a:r>
          </a:p>
        </p:txBody>
      </p:sp>
      <p:sp>
        <p:nvSpPr>
          <p:cNvPr id="11" name="对话气泡: 圆角矩形 10">
            <a:extLst>
              <a:ext uri="{FF2B5EF4-FFF2-40B4-BE49-F238E27FC236}">
                <a16:creationId xmlns:a16="http://schemas.microsoft.com/office/drawing/2014/main" id="{AAE32BE7-F39B-43D2-A457-606870693BD7}"/>
              </a:ext>
            </a:extLst>
          </p:cNvPr>
          <p:cNvSpPr/>
          <p:nvPr/>
        </p:nvSpPr>
        <p:spPr bwMode="auto">
          <a:xfrm>
            <a:off x="6743700" y="4400550"/>
            <a:ext cx="1152525" cy="504825"/>
          </a:xfrm>
          <a:prstGeom prst="wedgeRoundRectCallout">
            <a:avLst>
              <a:gd name="adj1" fmla="val 27515"/>
              <a:gd name="adj2" fmla="val 108310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zh-CN" altLang="en-US" dirty="0">
                <a:solidFill>
                  <a:schemeClr val="tx1"/>
                </a:solidFill>
              </a:rPr>
              <a:t>加速器运行</a:t>
            </a:r>
          </a:p>
        </p:txBody>
      </p:sp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 1">
            <a:extLst>
              <a:ext uri="{FF2B5EF4-FFF2-40B4-BE49-F238E27FC236}">
                <a16:creationId xmlns:a16="http://schemas.microsoft.com/office/drawing/2014/main" id="{226E9794-E178-4A22-A87C-1C17DFAA57E1}"/>
              </a:ext>
            </a:extLst>
          </p:cNvPr>
          <p:cNvSpPr txBox="1">
            <a:spLocks noChangeArrowheads="1"/>
          </p:cNvSpPr>
          <p:nvPr/>
        </p:nvSpPr>
        <p:spPr>
          <a:xfrm>
            <a:off x="550863" y="838200"/>
            <a:ext cx="8331200" cy="4572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pitchFamily="34" charset="0"/>
                <a:ea typeface="宋体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pitchFamily="34" charset="0"/>
                <a:ea typeface="宋体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pitchFamily="34" charset="0"/>
                <a:ea typeface="宋体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pitchFamily="34" charset="0"/>
                <a:ea typeface="宋体" pitchFamily="2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pitchFamily="34" charset="0"/>
                <a:ea typeface="宋体" pitchFamily="2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pitchFamily="34" charset="0"/>
                <a:ea typeface="宋体" pitchFamily="2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pitchFamily="34" charset="0"/>
                <a:ea typeface="宋体" pitchFamily="2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en-US" sz="2800" kern="0" dirty="0"/>
              <a:t>三</a:t>
            </a:r>
            <a:r>
              <a:rPr lang="en-US" altLang="zh-CN" sz="2800" kern="0" dirty="0"/>
              <a:t>. </a:t>
            </a:r>
            <a:r>
              <a:rPr lang="zh-CN" altLang="en-US" sz="2800" kern="0" dirty="0"/>
              <a:t>加速器本地站智能巡检系统试点</a:t>
            </a:r>
          </a:p>
        </p:txBody>
      </p:sp>
      <p:sp>
        <p:nvSpPr>
          <p:cNvPr id="39939" name="灯片编号占位符 3">
            <a:extLst>
              <a:ext uri="{FF2B5EF4-FFF2-40B4-BE49-F238E27FC236}">
                <a16:creationId xmlns:a16="http://schemas.microsoft.com/office/drawing/2014/main" id="{E54B553E-22C3-4580-B3E3-EBB3B082AD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Char char="•"/>
              <a:defRPr sz="2100" b="1">
                <a:solidFill>
                  <a:srgbClr val="1679BA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Char char="–"/>
              <a:defRPr sz="19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B9531378-2EB1-4862-B266-7505187FA21F}" type="slidenum">
              <a:rPr lang="zh-CN" altLang="zh-CN" sz="900" b="0" smtClean="0">
                <a:solidFill>
                  <a:srgbClr val="4D5E68"/>
                </a:solidFill>
                <a:latin typeface="Impact" panose="020B080603090205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17</a:t>
            </a:fld>
            <a:endParaRPr lang="zh-CN" altLang="zh-CN" sz="900" b="0">
              <a:solidFill>
                <a:srgbClr val="4D5E68"/>
              </a:solidFill>
              <a:latin typeface="Impact" panose="020B0806030902050204" pitchFamily="34" charset="0"/>
            </a:endParaRPr>
          </a:p>
        </p:txBody>
      </p:sp>
      <p:sp>
        <p:nvSpPr>
          <p:cNvPr id="6" name="内容占位符 2">
            <a:extLst>
              <a:ext uri="{FF2B5EF4-FFF2-40B4-BE49-F238E27FC236}">
                <a16:creationId xmlns:a16="http://schemas.microsoft.com/office/drawing/2014/main" id="{1B4DC025-4EA7-47C7-BF9E-014B033B3153}"/>
              </a:ext>
            </a:extLst>
          </p:cNvPr>
          <p:cNvSpPr txBox="1">
            <a:spLocks noChangeArrowheads="1"/>
          </p:cNvSpPr>
          <p:nvPr/>
        </p:nvSpPr>
        <p:spPr>
          <a:xfrm>
            <a:off x="812800" y="1428750"/>
            <a:ext cx="11260138" cy="4953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Char char="•"/>
              <a:defRPr sz="2100" b="1">
                <a:solidFill>
                  <a:srgbClr val="1679BA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Char char="–"/>
              <a:defRPr sz="1900" b="1">
                <a:solidFill>
                  <a:srgbClr val="4D5E68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400" b="1">
                <a:solidFill>
                  <a:srgbClr val="4D5E68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rgbClr val="4D5E68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+mn-lt"/>
                <a:ea typeface="+mn-ea"/>
              </a:defRPr>
            </a:lvl9pPr>
          </a:lstStyle>
          <a:p>
            <a:pPr>
              <a:buClr>
                <a:srgbClr val="1679BA"/>
              </a:buClr>
              <a:buFont typeface="Wingdings" panose="05000000000000000000" pitchFamily="2" charset="2"/>
              <a:buChar char="Ø"/>
              <a:defRPr/>
            </a:pPr>
            <a:r>
              <a:rPr lang="en-US" altLang="zh-CN" sz="2000" kern="0" dirty="0"/>
              <a:t>RTBT</a:t>
            </a:r>
            <a:r>
              <a:rPr lang="zh-CN" altLang="en-US" sz="2000" kern="0" dirty="0"/>
              <a:t>本地站智能巡检系统</a:t>
            </a:r>
            <a:r>
              <a:rPr lang="en-US" altLang="zh-CN" sz="2000" kern="0" dirty="0"/>
              <a:t>OPI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99A6E45-6547-4365-B44A-0466246AAA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41727" y="1905412"/>
            <a:ext cx="7708545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054289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 1">
            <a:extLst>
              <a:ext uri="{FF2B5EF4-FFF2-40B4-BE49-F238E27FC236}">
                <a16:creationId xmlns:a16="http://schemas.microsoft.com/office/drawing/2014/main" id="{226E9794-E178-4A22-A87C-1C17DFAA57E1}"/>
              </a:ext>
            </a:extLst>
          </p:cNvPr>
          <p:cNvSpPr txBox="1">
            <a:spLocks noChangeArrowheads="1"/>
          </p:cNvSpPr>
          <p:nvPr/>
        </p:nvSpPr>
        <p:spPr>
          <a:xfrm>
            <a:off x="550863" y="838200"/>
            <a:ext cx="8331200" cy="4572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pitchFamily="34" charset="0"/>
                <a:ea typeface="宋体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pitchFamily="34" charset="0"/>
                <a:ea typeface="宋体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pitchFamily="34" charset="0"/>
                <a:ea typeface="宋体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pitchFamily="34" charset="0"/>
                <a:ea typeface="宋体" pitchFamily="2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pitchFamily="34" charset="0"/>
                <a:ea typeface="宋体" pitchFamily="2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pitchFamily="34" charset="0"/>
                <a:ea typeface="宋体" pitchFamily="2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pitchFamily="34" charset="0"/>
                <a:ea typeface="宋体" pitchFamily="2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en-US" sz="2800" kern="0" dirty="0"/>
              <a:t>三</a:t>
            </a:r>
            <a:r>
              <a:rPr lang="en-US" altLang="zh-CN" sz="2800" kern="0" dirty="0"/>
              <a:t>. </a:t>
            </a:r>
            <a:r>
              <a:rPr lang="zh-CN" altLang="en-US" sz="2800" kern="0" dirty="0"/>
              <a:t>加速器本地站智能巡检系统试点</a:t>
            </a:r>
          </a:p>
        </p:txBody>
      </p:sp>
      <p:sp>
        <p:nvSpPr>
          <p:cNvPr id="39939" name="灯片编号占位符 3">
            <a:extLst>
              <a:ext uri="{FF2B5EF4-FFF2-40B4-BE49-F238E27FC236}">
                <a16:creationId xmlns:a16="http://schemas.microsoft.com/office/drawing/2014/main" id="{E54B553E-22C3-4580-B3E3-EBB3B082AD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Char char="•"/>
              <a:defRPr sz="2100" b="1">
                <a:solidFill>
                  <a:srgbClr val="1679BA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Char char="–"/>
              <a:defRPr sz="19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B9531378-2EB1-4862-B266-7505187FA21F}" type="slidenum">
              <a:rPr lang="zh-CN" altLang="zh-CN" sz="900" b="0" smtClean="0">
                <a:solidFill>
                  <a:srgbClr val="4D5E68"/>
                </a:solidFill>
                <a:latin typeface="Impact" panose="020B080603090205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18</a:t>
            </a:fld>
            <a:endParaRPr lang="zh-CN" altLang="zh-CN" sz="900" b="0">
              <a:solidFill>
                <a:srgbClr val="4D5E68"/>
              </a:solidFill>
              <a:latin typeface="Impact" panose="020B0806030902050204" pitchFamily="34" charset="0"/>
            </a:endParaRPr>
          </a:p>
        </p:txBody>
      </p:sp>
      <p:sp>
        <p:nvSpPr>
          <p:cNvPr id="6" name="内容占位符 2">
            <a:extLst>
              <a:ext uri="{FF2B5EF4-FFF2-40B4-BE49-F238E27FC236}">
                <a16:creationId xmlns:a16="http://schemas.microsoft.com/office/drawing/2014/main" id="{1B4DC025-4EA7-47C7-BF9E-014B033B3153}"/>
              </a:ext>
            </a:extLst>
          </p:cNvPr>
          <p:cNvSpPr txBox="1">
            <a:spLocks noChangeArrowheads="1"/>
          </p:cNvSpPr>
          <p:nvPr/>
        </p:nvSpPr>
        <p:spPr>
          <a:xfrm>
            <a:off x="812800" y="1428750"/>
            <a:ext cx="11260138" cy="4953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Char char="•"/>
              <a:defRPr sz="2100" b="1">
                <a:solidFill>
                  <a:srgbClr val="1679BA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Char char="–"/>
              <a:defRPr sz="1900" b="1">
                <a:solidFill>
                  <a:srgbClr val="4D5E68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400" b="1">
                <a:solidFill>
                  <a:srgbClr val="4D5E68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rgbClr val="4D5E68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+mn-lt"/>
                <a:ea typeface="+mn-ea"/>
              </a:defRPr>
            </a:lvl9pPr>
          </a:lstStyle>
          <a:p>
            <a:pPr>
              <a:buClr>
                <a:srgbClr val="1679BA"/>
              </a:buClr>
              <a:buFont typeface="Wingdings" panose="05000000000000000000" pitchFamily="2" charset="2"/>
              <a:buChar char="Ø"/>
              <a:defRPr/>
            </a:pPr>
            <a:r>
              <a:rPr lang="en-US" altLang="zh-CN" sz="2000" kern="0" dirty="0"/>
              <a:t>RCS</a:t>
            </a:r>
            <a:r>
              <a:rPr lang="zh-CN" altLang="en-US" sz="2000" kern="0" dirty="0"/>
              <a:t>负一层环高频大厅智能巡检系统</a:t>
            </a:r>
            <a:r>
              <a:rPr lang="en-US" altLang="zh-CN" sz="2000" kern="0" dirty="0"/>
              <a:t>OPI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99A6E45-6547-4365-B44A-0466246AAA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41727" y="1916832"/>
            <a:ext cx="7708545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366053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灯片编号占位符 3">
            <a:extLst>
              <a:ext uri="{FF2B5EF4-FFF2-40B4-BE49-F238E27FC236}">
                <a16:creationId xmlns:a16="http://schemas.microsoft.com/office/drawing/2014/main" id="{D7A9E022-A2E0-44AD-B31A-9E2D0F0555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Char char="•"/>
              <a:defRPr sz="2100" b="1">
                <a:solidFill>
                  <a:srgbClr val="1679BA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Char char="–"/>
              <a:defRPr sz="19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5860760D-D137-4E5E-AF63-18273154B543}" type="slidenum">
              <a:rPr lang="zh-CN" altLang="zh-CN" sz="900" b="0" smtClean="0">
                <a:solidFill>
                  <a:srgbClr val="4D5E68"/>
                </a:solidFill>
                <a:latin typeface="Impact" panose="020B080603090205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19</a:t>
            </a:fld>
            <a:endParaRPr lang="zh-CN" altLang="zh-CN" sz="900" b="0">
              <a:solidFill>
                <a:srgbClr val="4D5E68"/>
              </a:solidFill>
              <a:latin typeface="Impact" panose="020B0806030902050204" pitchFamily="34" charset="0"/>
            </a:endParaRPr>
          </a:p>
        </p:txBody>
      </p:sp>
      <p:sp>
        <p:nvSpPr>
          <p:cNvPr id="18435" name="内容占位符 2">
            <a:extLst>
              <a:ext uri="{FF2B5EF4-FFF2-40B4-BE49-F238E27FC236}">
                <a16:creationId xmlns:a16="http://schemas.microsoft.com/office/drawing/2014/main" id="{3B8D5A0A-A4EC-40FF-83D2-C04E40CFFB7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12800" y="1428750"/>
            <a:ext cx="11260138" cy="4953000"/>
          </a:xfrm>
        </p:spPr>
        <p:txBody>
          <a:bodyPr/>
          <a:lstStyle/>
          <a:p>
            <a:pPr>
              <a:lnSpc>
                <a:spcPct val="150000"/>
              </a:lnSpc>
              <a:buClr>
                <a:srgbClr val="1679BA"/>
              </a:buClr>
              <a:buFont typeface="Wingdings" panose="05000000000000000000" pitchFamily="2" charset="2"/>
              <a:buChar char="Ø"/>
            </a:pPr>
            <a:r>
              <a:rPr lang="zh-CN" altLang="en-US" sz="2000" dirty="0">
                <a:solidFill>
                  <a:srgbClr val="FF0000"/>
                </a:solidFill>
              </a:rPr>
              <a:t>实例</a:t>
            </a:r>
            <a:r>
              <a:rPr lang="en-US" altLang="zh-CN" sz="2000" dirty="0">
                <a:solidFill>
                  <a:srgbClr val="FF0000"/>
                </a:solidFill>
              </a:rPr>
              <a:t>1</a:t>
            </a:r>
            <a:r>
              <a:rPr lang="zh-CN" altLang="en-US" sz="2000" dirty="0"/>
              <a:t>：</a:t>
            </a:r>
            <a:r>
              <a:rPr lang="en-US" altLang="zh-CN" sz="2000" dirty="0"/>
              <a:t>RTBT</a:t>
            </a:r>
            <a:r>
              <a:rPr lang="zh-CN" altLang="en-US" sz="2000" dirty="0"/>
              <a:t>本地站两路音频</a:t>
            </a:r>
            <a:r>
              <a:rPr lang="en-US" altLang="zh-CN" sz="2000" dirty="0"/>
              <a:t>MFCC</a:t>
            </a:r>
            <a:r>
              <a:rPr lang="zh-CN" altLang="en-US" sz="2000" dirty="0"/>
              <a:t>欧式距离同时异常升高，排查原因为真空离子泵电源故障</a:t>
            </a:r>
            <a:endParaRPr lang="en-US" altLang="zh-CN" sz="2000" dirty="0"/>
          </a:p>
          <a:p>
            <a:pPr>
              <a:buClr>
                <a:srgbClr val="1679BA"/>
              </a:buClr>
              <a:buFont typeface="Wingdings" panose="05000000000000000000" pitchFamily="2" charset="2"/>
              <a:buChar char="Ø"/>
            </a:pPr>
            <a:endParaRPr lang="en-US" altLang="zh-CN" sz="2000" dirty="0"/>
          </a:p>
        </p:txBody>
      </p:sp>
      <p:pic>
        <p:nvPicPr>
          <p:cNvPr id="18436" name="图片 2">
            <a:extLst>
              <a:ext uri="{FF2B5EF4-FFF2-40B4-BE49-F238E27FC236}">
                <a16:creationId xmlns:a16="http://schemas.microsoft.com/office/drawing/2014/main" id="{2375F3FC-316B-4DAF-AF14-F3F575A72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062163"/>
            <a:ext cx="9753600" cy="431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标题 1">
            <a:extLst>
              <a:ext uri="{FF2B5EF4-FFF2-40B4-BE49-F238E27FC236}">
                <a16:creationId xmlns:a16="http://schemas.microsoft.com/office/drawing/2014/main" id="{CF6C14FE-9F52-4365-B7D8-AE05345EDF1C}"/>
              </a:ext>
            </a:extLst>
          </p:cNvPr>
          <p:cNvSpPr txBox="1">
            <a:spLocks noChangeArrowheads="1"/>
          </p:cNvSpPr>
          <p:nvPr/>
        </p:nvSpPr>
        <p:spPr>
          <a:xfrm>
            <a:off x="550863" y="838200"/>
            <a:ext cx="8331200" cy="4572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pitchFamily="34" charset="0"/>
                <a:ea typeface="宋体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pitchFamily="34" charset="0"/>
                <a:ea typeface="宋体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pitchFamily="34" charset="0"/>
                <a:ea typeface="宋体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pitchFamily="34" charset="0"/>
                <a:ea typeface="宋体" pitchFamily="2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pitchFamily="34" charset="0"/>
                <a:ea typeface="宋体" pitchFamily="2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pitchFamily="34" charset="0"/>
                <a:ea typeface="宋体" pitchFamily="2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pitchFamily="34" charset="0"/>
                <a:ea typeface="宋体" pitchFamily="2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en-US" sz="2800" kern="0" dirty="0"/>
              <a:t>三</a:t>
            </a:r>
            <a:r>
              <a:rPr lang="en-US" altLang="zh-CN" sz="2800" kern="0" dirty="0"/>
              <a:t>.</a:t>
            </a:r>
            <a:r>
              <a:rPr lang="zh-CN" altLang="en-US" sz="2800" kern="0" dirty="0"/>
              <a:t> 加速器本地站智能巡检系统试点</a:t>
            </a:r>
          </a:p>
        </p:txBody>
      </p:sp>
    </p:spTree>
    <p:extLst>
      <p:ext uri="{BB962C8B-B14F-4D97-AF65-F5344CB8AC3E}">
        <p14:creationId xmlns:p14="http://schemas.microsoft.com/office/powerpoint/2010/main" val="2062155169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E3E85D0A-84E6-4AD6-BCD6-6CD0F2DDF84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zh-CN" altLang="en-US" sz="2400"/>
              <a:t>报告内容 </a:t>
            </a:r>
          </a:p>
        </p:txBody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741D6672-50E0-4EF1-A49C-9037146FC257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200000"/>
              </a:lnSpc>
              <a:buClr>
                <a:srgbClr val="1679BA"/>
              </a:buClr>
              <a:buFontTx/>
              <a:buAutoNum type="ea1JpnChsDbPeriod"/>
              <a:defRPr/>
            </a:pPr>
            <a:r>
              <a:rPr lang="zh-CN" altLang="en-US" sz="2400" dirty="0"/>
              <a:t>加速器智能监测和巡检系统设计</a:t>
            </a:r>
            <a:endParaRPr lang="en-US" altLang="zh-CN" sz="2400" dirty="0"/>
          </a:p>
          <a:p>
            <a:pPr eaLnBrk="1" hangingPunct="1">
              <a:lnSpc>
                <a:spcPct val="200000"/>
              </a:lnSpc>
              <a:buClr>
                <a:srgbClr val="1679BA"/>
              </a:buClr>
              <a:buFontTx/>
              <a:buAutoNum type="ea1JpnChsDbPeriod"/>
              <a:defRPr/>
            </a:pPr>
            <a:r>
              <a:rPr lang="zh-CN" altLang="en-US" sz="2400" dirty="0"/>
              <a:t>基于深度学习的加速器预警系统样机</a:t>
            </a:r>
            <a:endParaRPr lang="en-US" altLang="zh-CN" sz="2400" dirty="0"/>
          </a:p>
          <a:p>
            <a:pPr eaLnBrk="1" hangingPunct="1">
              <a:lnSpc>
                <a:spcPct val="200000"/>
              </a:lnSpc>
              <a:buClr>
                <a:srgbClr val="1679BA"/>
              </a:buClr>
              <a:buFontTx/>
              <a:buAutoNum type="ea1JpnChsDbPeriod"/>
              <a:defRPr/>
            </a:pPr>
            <a:r>
              <a:rPr lang="zh-CN" altLang="en-US" sz="2400" kern="0" dirty="0"/>
              <a:t>加速器本地站智能巡检系统试点</a:t>
            </a:r>
            <a:endParaRPr lang="en-US" altLang="zh-CN" sz="2400" kern="0" dirty="0"/>
          </a:p>
          <a:p>
            <a:pPr eaLnBrk="1" hangingPunct="1">
              <a:lnSpc>
                <a:spcPct val="200000"/>
              </a:lnSpc>
              <a:buClr>
                <a:srgbClr val="1679BA"/>
              </a:buClr>
              <a:buFontTx/>
              <a:buAutoNum type="ea1JpnChsDbPeriod"/>
              <a:defRPr/>
            </a:pPr>
            <a:r>
              <a:rPr lang="zh-CN" altLang="en-US" sz="2400" dirty="0"/>
              <a:t>未来规划设想</a:t>
            </a:r>
            <a:endParaRPr lang="en-US" altLang="zh-CN" sz="2400" dirty="0"/>
          </a:p>
          <a:p>
            <a:pPr marL="0" indent="0" eaLnBrk="1" hangingPunct="1">
              <a:lnSpc>
                <a:spcPct val="200000"/>
              </a:lnSpc>
              <a:buClr>
                <a:srgbClr val="1679BA"/>
              </a:buClr>
              <a:buFontTx/>
              <a:buNone/>
              <a:defRPr/>
            </a:pPr>
            <a:endParaRPr lang="en-US" altLang="zh-CN" dirty="0"/>
          </a:p>
          <a:p>
            <a:pPr marL="0" indent="0" eaLnBrk="1" hangingPunct="1">
              <a:lnSpc>
                <a:spcPct val="110000"/>
              </a:lnSpc>
              <a:buClr>
                <a:srgbClr val="1679BA"/>
              </a:buClr>
              <a:buFontTx/>
              <a:buNone/>
              <a:defRPr/>
            </a:pPr>
            <a:endParaRPr lang="zh-CN" altLang="en-US" dirty="0"/>
          </a:p>
          <a:p>
            <a:pPr eaLnBrk="1" hangingPunct="1">
              <a:lnSpc>
                <a:spcPct val="110000"/>
              </a:lnSpc>
              <a:defRPr/>
            </a:pPr>
            <a:endParaRPr lang="zh-CN" altLang="en-US" dirty="0"/>
          </a:p>
        </p:txBody>
      </p:sp>
      <p:sp>
        <p:nvSpPr>
          <p:cNvPr id="5124" name="灯片编号占位符 1">
            <a:extLst>
              <a:ext uri="{FF2B5EF4-FFF2-40B4-BE49-F238E27FC236}">
                <a16:creationId xmlns:a16="http://schemas.microsoft.com/office/drawing/2014/main" id="{E3ECCA82-2CEB-44F5-BFF3-DDBC3F2782E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Char char="•"/>
              <a:defRPr sz="2100" b="1">
                <a:solidFill>
                  <a:srgbClr val="1679BA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Char char="–"/>
              <a:defRPr sz="19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C00CC725-C6A8-4118-8799-6E91F77A0123}" type="slidenum">
              <a:rPr lang="zh-CN" altLang="en-US" sz="900" b="0" smtClean="0">
                <a:solidFill>
                  <a:srgbClr val="4D5E68"/>
                </a:solidFill>
                <a:latin typeface="Impact" panose="020B080603090205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2</a:t>
            </a:fld>
            <a:endParaRPr lang="zh-CN" altLang="en-US" sz="900" b="0">
              <a:solidFill>
                <a:srgbClr val="4D5E68"/>
              </a:solidFill>
              <a:latin typeface="Impact" panose="020B080603090205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灯片编号占位符 3">
            <a:extLst>
              <a:ext uri="{FF2B5EF4-FFF2-40B4-BE49-F238E27FC236}">
                <a16:creationId xmlns:a16="http://schemas.microsoft.com/office/drawing/2014/main" id="{FB2D232F-72AB-4A7F-88CF-B07582E3AFA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Char char="•"/>
              <a:defRPr sz="2100" b="1">
                <a:solidFill>
                  <a:srgbClr val="1679BA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Char char="–"/>
              <a:defRPr sz="19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48F4B47C-3814-4C01-91CC-1E6645D65C0D}" type="slidenum">
              <a:rPr lang="zh-CN" altLang="zh-CN" sz="900" b="0" smtClean="0">
                <a:solidFill>
                  <a:srgbClr val="4D5E68"/>
                </a:solidFill>
                <a:latin typeface="Impact" panose="020B080603090205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20</a:t>
            </a:fld>
            <a:endParaRPr lang="zh-CN" altLang="zh-CN" sz="900" b="0">
              <a:solidFill>
                <a:srgbClr val="4D5E68"/>
              </a:solidFill>
              <a:latin typeface="Impact" panose="020B0806030902050204" pitchFamily="34" charset="0"/>
            </a:endParaRPr>
          </a:p>
        </p:txBody>
      </p:sp>
      <p:pic>
        <p:nvPicPr>
          <p:cNvPr id="19459" name="图片 2">
            <a:extLst>
              <a:ext uri="{FF2B5EF4-FFF2-40B4-BE49-F238E27FC236}">
                <a16:creationId xmlns:a16="http://schemas.microsoft.com/office/drawing/2014/main" id="{27118E77-1F4E-4507-9DF5-F4E6984114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9975" y="2060575"/>
            <a:ext cx="3238500" cy="431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图片 6">
            <a:extLst>
              <a:ext uri="{FF2B5EF4-FFF2-40B4-BE49-F238E27FC236}">
                <a16:creationId xmlns:a16="http://schemas.microsoft.com/office/drawing/2014/main" id="{3AC2649E-DA21-4637-B8C9-37911596FC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3" y="2276475"/>
            <a:ext cx="8266112" cy="396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标题 1">
            <a:extLst>
              <a:ext uri="{FF2B5EF4-FFF2-40B4-BE49-F238E27FC236}">
                <a16:creationId xmlns:a16="http://schemas.microsoft.com/office/drawing/2014/main" id="{FD1DD697-4A58-4AA1-8FAD-2421FDEBBFED}"/>
              </a:ext>
            </a:extLst>
          </p:cNvPr>
          <p:cNvSpPr txBox="1">
            <a:spLocks noChangeArrowheads="1"/>
          </p:cNvSpPr>
          <p:nvPr/>
        </p:nvSpPr>
        <p:spPr>
          <a:xfrm>
            <a:off x="550863" y="838200"/>
            <a:ext cx="8331200" cy="4572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pitchFamily="34" charset="0"/>
                <a:ea typeface="宋体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pitchFamily="34" charset="0"/>
                <a:ea typeface="宋体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pitchFamily="34" charset="0"/>
                <a:ea typeface="宋体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pitchFamily="34" charset="0"/>
                <a:ea typeface="宋体" pitchFamily="2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pitchFamily="34" charset="0"/>
                <a:ea typeface="宋体" pitchFamily="2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pitchFamily="34" charset="0"/>
                <a:ea typeface="宋体" pitchFamily="2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pitchFamily="34" charset="0"/>
                <a:ea typeface="宋体" pitchFamily="2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en-US" sz="2800" kern="0" dirty="0"/>
              <a:t>三</a:t>
            </a:r>
            <a:r>
              <a:rPr lang="en-US" altLang="zh-CN" sz="2800" kern="0" dirty="0"/>
              <a:t>.</a:t>
            </a:r>
            <a:r>
              <a:rPr lang="zh-CN" altLang="en-US" sz="2800" kern="0" dirty="0"/>
              <a:t> 加速器本地站智能巡检系统试点</a:t>
            </a:r>
          </a:p>
        </p:txBody>
      </p:sp>
      <p:sp>
        <p:nvSpPr>
          <p:cNvPr id="19462" name="内容占位符 2">
            <a:extLst>
              <a:ext uri="{FF2B5EF4-FFF2-40B4-BE49-F238E27FC236}">
                <a16:creationId xmlns:a16="http://schemas.microsoft.com/office/drawing/2014/main" id="{6CE88772-6865-4064-903D-20AC2EF3524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12800" y="1428750"/>
            <a:ext cx="11260138" cy="4953000"/>
          </a:xfrm>
        </p:spPr>
        <p:txBody>
          <a:bodyPr/>
          <a:lstStyle/>
          <a:p>
            <a:pPr>
              <a:lnSpc>
                <a:spcPct val="150000"/>
              </a:lnSpc>
              <a:buClr>
                <a:srgbClr val="1679BA"/>
              </a:buClr>
              <a:buFont typeface="Wingdings" panose="05000000000000000000" pitchFamily="2" charset="2"/>
              <a:buChar char="Ø"/>
            </a:pPr>
            <a:r>
              <a:rPr lang="zh-CN" altLang="en-US" sz="2000" dirty="0">
                <a:solidFill>
                  <a:srgbClr val="FF0000"/>
                </a:solidFill>
              </a:rPr>
              <a:t>实例</a:t>
            </a:r>
            <a:r>
              <a:rPr lang="en-US" altLang="zh-CN" sz="2000" dirty="0">
                <a:solidFill>
                  <a:srgbClr val="FF0000"/>
                </a:solidFill>
              </a:rPr>
              <a:t>1</a:t>
            </a:r>
            <a:r>
              <a:rPr lang="zh-CN" altLang="en-US" sz="2000" dirty="0"/>
              <a:t>：</a:t>
            </a:r>
            <a:r>
              <a:rPr lang="en-US" altLang="zh-CN" sz="2000" dirty="0"/>
              <a:t> RTBT</a:t>
            </a:r>
            <a:r>
              <a:rPr lang="zh-CN" altLang="en-US" sz="2000" dirty="0"/>
              <a:t>本地站两路音频</a:t>
            </a:r>
            <a:r>
              <a:rPr lang="en-US" altLang="zh-CN" sz="2000" dirty="0"/>
              <a:t>MFCC</a:t>
            </a:r>
            <a:r>
              <a:rPr lang="zh-CN" altLang="en-US" sz="2000" dirty="0"/>
              <a:t>欧式距离同时异常升高，排查原因为真空离子泵电源故障</a:t>
            </a:r>
            <a:endParaRPr lang="en-US" altLang="zh-CN" sz="2000" dirty="0"/>
          </a:p>
          <a:p>
            <a:pPr>
              <a:buClr>
                <a:srgbClr val="1679BA"/>
              </a:buClr>
              <a:buFont typeface="Wingdings" panose="05000000000000000000" pitchFamily="2" charset="2"/>
              <a:buChar char="Ø"/>
            </a:pPr>
            <a:endParaRPr lang="en-US" altLang="zh-CN" sz="2000" dirty="0"/>
          </a:p>
        </p:txBody>
      </p:sp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灯片编号占位符 3">
            <a:extLst>
              <a:ext uri="{FF2B5EF4-FFF2-40B4-BE49-F238E27FC236}">
                <a16:creationId xmlns:a16="http://schemas.microsoft.com/office/drawing/2014/main" id="{CD9A4552-C958-4535-B6E8-67CFEC48C8E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Char char="•"/>
              <a:defRPr sz="2100" b="1">
                <a:solidFill>
                  <a:srgbClr val="1679BA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Char char="–"/>
              <a:defRPr sz="19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5FF2ECDA-C38B-47A4-9FEF-72B7894305E8}" type="slidenum">
              <a:rPr lang="zh-CN" altLang="zh-CN" sz="900" b="0" smtClean="0">
                <a:solidFill>
                  <a:srgbClr val="4D5E68"/>
                </a:solidFill>
                <a:latin typeface="Impact" panose="020B080603090205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21</a:t>
            </a:fld>
            <a:endParaRPr lang="zh-CN" altLang="zh-CN" sz="900" b="0">
              <a:solidFill>
                <a:srgbClr val="4D5E68"/>
              </a:solidFill>
              <a:latin typeface="Impact" panose="020B0806030902050204" pitchFamily="34" charset="0"/>
            </a:endParaRPr>
          </a:p>
        </p:txBody>
      </p:sp>
      <p:sp>
        <p:nvSpPr>
          <p:cNvPr id="20483" name="内容占位符 2">
            <a:extLst>
              <a:ext uri="{FF2B5EF4-FFF2-40B4-BE49-F238E27FC236}">
                <a16:creationId xmlns:a16="http://schemas.microsoft.com/office/drawing/2014/main" id="{0517A5D3-E962-4F34-AACE-410BA7D791C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12800" y="1428750"/>
            <a:ext cx="11260138" cy="4953000"/>
          </a:xfrm>
        </p:spPr>
        <p:txBody>
          <a:bodyPr/>
          <a:lstStyle/>
          <a:p>
            <a:pPr>
              <a:lnSpc>
                <a:spcPct val="150000"/>
              </a:lnSpc>
              <a:buClr>
                <a:srgbClr val="1679BA"/>
              </a:buClr>
              <a:buFont typeface="Wingdings" panose="05000000000000000000" pitchFamily="2" charset="2"/>
              <a:buChar char="Ø"/>
            </a:pPr>
            <a:r>
              <a:rPr lang="zh-CN" altLang="en-US" sz="2000" dirty="0">
                <a:solidFill>
                  <a:srgbClr val="FF0000"/>
                </a:solidFill>
              </a:rPr>
              <a:t>实例</a:t>
            </a:r>
            <a:r>
              <a:rPr lang="en-US" altLang="zh-CN" sz="2000" dirty="0">
                <a:solidFill>
                  <a:srgbClr val="FF0000"/>
                </a:solidFill>
              </a:rPr>
              <a:t>2</a:t>
            </a:r>
            <a:r>
              <a:rPr lang="zh-CN" altLang="en-US" sz="2000" dirty="0"/>
              <a:t>：</a:t>
            </a:r>
            <a:r>
              <a:rPr lang="zh-CN" altLang="en-US" sz="2000" kern="0" dirty="0"/>
              <a:t>环高频大厅</a:t>
            </a:r>
            <a:r>
              <a:rPr lang="en-US" altLang="zh-CN" sz="2000" dirty="0"/>
              <a:t>RCS</a:t>
            </a:r>
            <a:r>
              <a:rPr lang="zh-CN" altLang="en-US" sz="2000" dirty="0"/>
              <a:t>调谐偏流源故障，</a:t>
            </a:r>
            <a:r>
              <a:rPr lang="en-US" altLang="zh-CN" sz="2000" dirty="0"/>
              <a:t> MFCC</a:t>
            </a:r>
            <a:r>
              <a:rPr lang="zh-CN" altLang="en-US" sz="2000" dirty="0"/>
              <a:t>欧式距离升高</a:t>
            </a:r>
            <a:endParaRPr lang="en-US" altLang="zh-CN" sz="2000" dirty="0"/>
          </a:p>
        </p:txBody>
      </p:sp>
      <p:sp>
        <p:nvSpPr>
          <p:cNvPr id="8" name="标题 1">
            <a:extLst>
              <a:ext uri="{FF2B5EF4-FFF2-40B4-BE49-F238E27FC236}">
                <a16:creationId xmlns:a16="http://schemas.microsoft.com/office/drawing/2014/main" id="{553DDC32-42C8-4F79-B354-B1EFFC8D5368}"/>
              </a:ext>
            </a:extLst>
          </p:cNvPr>
          <p:cNvSpPr txBox="1">
            <a:spLocks noChangeArrowheads="1"/>
          </p:cNvSpPr>
          <p:nvPr/>
        </p:nvSpPr>
        <p:spPr>
          <a:xfrm>
            <a:off x="550863" y="838200"/>
            <a:ext cx="8331200" cy="4572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pitchFamily="34" charset="0"/>
                <a:ea typeface="宋体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pitchFamily="34" charset="0"/>
                <a:ea typeface="宋体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pitchFamily="34" charset="0"/>
                <a:ea typeface="宋体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pitchFamily="34" charset="0"/>
                <a:ea typeface="宋体" pitchFamily="2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pitchFamily="34" charset="0"/>
                <a:ea typeface="宋体" pitchFamily="2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pitchFamily="34" charset="0"/>
                <a:ea typeface="宋体" pitchFamily="2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pitchFamily="34" charset="0"/>
                <a:ea typeface="宋体" pitchFamily="2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en-US" sz="2800" kern="0" dirty="0"/>
              <a:t>三</a:t>
            </a:r>
            <a:r>
              <a:rPr lang="en-US" altLang="zh-CN" sz="2800" kern="0" dirty="0"/>
              <a:t>.</a:t>
            </a:r>
            <a:r>
              <a:rPr lang="zh-CN" altLang="en-US" sz="2800" kern="0" dirty="0"/>
              <a:t> 加速器本地站智能巡检系统试点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CDE2457-5294-4286-B370-C9B0A9ADEF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408" y="2241288"/>
            <a:ext cx="10364729" cy="3780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灯片编号占位符 3">
            <a:extLst>
              <a:ext uri="{FF2B5EF4-FFF2-40B4-BE49-F238E27FC236}">
                <a16:creationId xmlns:a16="http://schemas.microsoft.com/office/drawing/2014/main" id="{CD9A4552-C958-4535-B6E8-67CFEC48C8E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Char char="•"/>
              <a:defRPr sz="2100" b="1">
                <a:solidFill>
                  <a:srgbClr val="1679BA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Char char="–"/>
              <a:defRPr sz="19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5FF2ECDA-C38B-47A4-9FEF-72B7894305E8}" type="slidenum">
              <a:rPr lang="zh-CN" altLang="zh-CN" sz="900" b="0" smtClean="0">
                <a:solidFill>
                  <a:srgbClr val="4D5E68"/>
                </a:solidFill>
                <a:latin typeface="Impact" panose="020B080603090205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22</a:t>
            </a:fld>
            <a:endParaRPr lang="zh-CN" altLang="zh-CN" sz="900" b="0">
              <a:solidFill>
                <a:srgbClr val="4D5E68"/>
              </a:solidFill>
              <a:latin typeface="Impact" panose="020B0806030902050204" pitchFamily="34" charset="0"/>
            </a:endParaRPr>
          </a:p>
        </p:txBody>
      </p:sp>
      <p:sp>
        <p:nvSpPr>
          <p:cNvPr id="20483" name="内容占位符 2">
            <a:extLst>
              <a:ext uri="{FF2B5EF4-FFF2-40B4-BE49-F238E27FC236}">
                <a16:creationId xmlns:a16="http://schemas.microsoft.com/office/drawing/2014/main" id="{0517A5D3-E962-4F34-AACE-410BA7D791C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12800" y="1428750"/>
            <a:ext cx="11260138" cy="4953000"/>
          </a:xfrm>
        </p:spPr>
        <p:txBody>
          <a:bodyPr/>
          <a:lstStyle/>
          <a:p>
            <a:pPr>
              <a:lnSpc>
                <a:spcPct val="150000"/>
              </a:lnSpc>
              <a:buClr>
                <a:srgbClr val="1679BA"/>
              </a:buClr>
              <a:buFont typeface="Wingdings" panose="05000000000000000000" pitchFamily="2" charset="2"/>
              <a:buChar char="Ø"/>
            </a:pPr>
            <a:r>
              <a:rPr lang="zh-CN" altLang="en-US" sz="2000" dirty="0">
                <a:solidFill>
                  <a:srgbClr val="FF0000"/>
                </a:solidFill>
              </a:rPr>
              <a:t>实例</a:t>
            </a:r>
            <a:r>
              <a:rPr lang="en-US" altLang="zh-CN" sz="2000" dirty="0">
                <a:solidFill>
                  <a:srgbClr val="FF0000"/>
                </a:solidFill>
              </a:rPr>
              <a:t>3</a:t>
            </a:r>
            <a:r>
              <a:rPr lang="zh-CN" altLang="en-US" sz="2000" dirty="0"/>
              <a:t>：发现</a:t>
            </a:r>
            <a:r>
              <a:rPr lang="en-US" altLang="zh-CN" sz="2000" dirty="0"/>
              <a:t>RTBT</a:t>
            </a:r>
            <a:r>
              <a:rPr lang="zh-CN" altLang="en-US" sz="2000" dirty="0"/>
              <a:t>本地站真空机柜温度偏高，排查原因为机柜风扇故障</a:t>
            </a:r>
            <a:endParaRPr lang="en-US" altLang="zh-CN" sz="2000" dirty="0"/>
          </a:p>
          <a:p>
            <a:pPr>
              <a:buClr>
                <a:srgbClr val="1679BA"/>
              </a:buClr>
              <a:buFont typeface="Wingdings" panose="05000000000000000000" pitchFamily="2" charset="2"/>
              <a:buChar char="Ø"/>
            </a:pPr>
            <a:endParaRPr lang="en-US" altLang="zh-CN" sz="2000" dirty="0"/>
          </a:p>
        </p:txBody>
      </p:sp>
      <p:pic>
        <p:nvPicPr>
          <p:cNvPr id="20484" name="图片 2">
            <a:extLst>
              <a:ext uri="{FF2B5EF4-FFF2-40B4-BE49-F238E27FC236}">
                <a16:creationId xmlns:a16="http://schemas.microsoft.com/office/drawing/2014/main" id="{244DF445-BF83-4491-A841-C46689EF44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" y="2193925"/>
            <a:ext cx="5430838" cy="377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图片 3">
            <a:extLst>
              <a:ext uri="{FF2B5EF4-FFF2-40B4-BE49-F238E27FC236}">
                <a16:creationId xmlns:a16="http://schemas.microsoft.com/office/drawing/2014/main" id="{338E4C09-EEB2-437A-A83F-26C4BD7D5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950" y="2193925"/>
            <a:ext cx="5367338" cy="377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标题 1">
            <a:extLst>
              <a:ext uri="{FF2B5EF4-FFF2-40B4-BE49-F238E27FC236}">
                <a16:creationId xmlns:a16="http://schemas.microsoft.com/office/drawing/2014/main" id="{553DDC32-42C8-4F79-B354-B1EFFC8D5368}"/>
              </a:ext>
            </a:extLst>
          </p:cNvPr>
          <p:cNvSpPr txBox="1">
            <a:spLocks noChangeArrowheads="1"/>
          </p:cNvSpPr>
          <p:nvPr/>
        </p:nvSpPr>
        <p:spPr>
          <a:xfrm>
            <a:off x="550863" y="838200"/>
            <a:ext cx="8331200" cy="4572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pitchFamily="34" charset="0"/>
                <a:ea typeface="宋体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pitchFamily="34" charset="0"/>
                <a:ea typeface="宋体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pitchFamily="34" charset="0"/>
                <a:ea typeface="宋体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pitchFamily="34" charset="0"/>
                <a:ea typeface="宋体" pitchFamily="2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pitchFamily="34" charset="0"/>
                <a:ea typeface="宋体" pitchFamily="2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pitchFamily="34" charset="0"/>
                <a:ea typeface="宋体" pitchFamily="2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pitchFamily="34" charset="0"/>
                <a:ea typeface="宋体" pitchFamily="2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en-US" sz="2800" kern="0" dirty="0"/>
              <a:t>三</a:t>
            </a:r>
            <a:r>
              <a:rPr lang="en-US" altLang="zh-CN" sz="2800" kern="0" dirty="0"/>
              <a:t>.</a:t>
            </a:r>
            <a:r>
              <a:rPr lang="zh-CN" altLang="en-US" sz="2800" kern="0" dirty="0"/>
              <a:t> 加速器本地站智能巡检系统试点</a:t>
            </a:r>
          </a:p>
        </p:txBody>
      </p:sp>
    </p:spTree>
    <p:extLst>
      <p:ext uri="{BB962C8B-B14F-4D97-AF65-F5344CB8AC3E}">
        <p14:creationId xmlns:p14="http://schemas.microsoft.com/office/powerpoint/2010/main" val="2928923013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灯片编号占位符 3">
            <a:extLst>
              <a:ext uri="{FF2B5EF4-FFF2-40B4-BE49-F238E27FC236}">
                <a16:creationId xmlns:a16="http://schemas.microsoft.com/office/drawing/2014/main" id="{CD9A4552-C958-4535-B6E8-67CFEC48C8E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Char char="•"/>
              <a:defRPr sz="2100" b="1">
                <a:solidFill>
                  <a:srgbClr val="1679BA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Char char="–"/>
              <a:defRPr sz="19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5FF2ECDA-C38B-47A4-9FEF-72B7894305E8}" type="slidenum">
              <a:rPr lang="zh-CN" altLang="zh-CN" sz="900" b="0" smtClean="0">
                <a:solidFill>
                  <a:srgbClr val="4D5E68"/>
                </a:solidFill>
                <a:latin typeface="Impact" panose="020B080603090205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23</a:t>
            </a:fld>
            <a:endParaRPr lang="zh-CN" altLang="zh-CN" sz="900" b="0">
              <a:solidFill>
                <a:srgbClr val="4D5E68"/>
              </a:solidFill>
              <a:latin typeface="Impact" panose="020B0806030902050204" pitchFamily="34" charset="0"/>
            </a:endParaRPr>
          </a:p>
        </p:txBody>
      </p:sp>
      <p:sp>
        <p:nvSpPr>
          <p:cNvPr id="20483" name="内容占位符 2">
            <a:extLst>
              <a:ext uri="{FF2B5EF4-FFF2-40B4-BE49-F238E27FC236}">
                <a16:creationId xmlns:a16="http://schemas.microsoft.com/office/drawing/2014/main" id="{0517A5D3-E962-4F34-AACE-410BA7D791C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12800" y="1428750"/>
            <a:ext cx="11260138" cy="4953000"/>
          </a:xfrm>
        </p:spPr>
        <p:txBody>
          <a:bodyPr/>
          <a:lstStyle/>
          <a:p>
            <a:pPr>
              <a:lnSpc>
                <a:spcPct val="150000"/>
              </a:lnSpc>
              <a:buClr>
                <a:srgbClr val="1679BA"/>
              </a:buClr>
              <a:buFont typeface="Wingdings" panose="05000000000000000000" pitchFamily="2" charset="2"/>
              <a:buChar char="Ø"/>
            </a:pPr>
            <a:r>
              <a:rPr lang="zh-CN" altLang="en-US" sz="2000" dirty="0"/>
              <a:t>正在研究使用</a:t>
            </a:r>
            <a:r>
              <a:rPr lang="en-US" altLang="zh-CN" sz="2000" dirty="0" err="1">
                <a:solidFill>
                  <a:srgbClr val="FF0000"/>
                </a:solidFill>
              </a:rPr>
              <a:t>VGGish</a:t>
            </a:r>
            <a:r>
              <a:rPr lang="zh-CN" altLang="en-US" sz="2000" dirty="0">
                <a:solidFill>
                  <a:srgbClr val="FF0000"/>
                </a:solidFill>
              </a:rPr>
              <a:t>模型（基于超过</a:t>
            </a:r>
            <a:r>
              <a:rPr lang="en-US" altLang="zh-CN" sz="2000" dirty="0">
                <a:solidFill>
                  <a:srgbClr val="FF0000"/>
                </a:solidFill>
              </a:rPr>
              <a:t>200 </a:t>
            </a:r>
            <a:r>
              <a:rPr lang="zh-CN" altLang="en-US" sz="2000" dirty="0">
                <a:solidFill>
                  <a:srgbClr val="FF0000"/>
                </a:solidFill>
              </a:rPr>
              <a:t>万个音频片段预训练）</a:t>
            </a:r>
            <a:r>
              <a:rPr lang="zh-CN" altLang="en-US" sz="2000" dirty="0"/>
              <a:t>进行音频识别，已初步掌握使用</a:t>
            </a:r>
            <a:r>
              <a:rPr lang="en-US" altLang="zh-CN" sz="2000" dirty="0" err="1"/>
              <a:t>VGGish</a:t>
            </a:r>
            <a:r>
              <a:rPr lang="zh-CN" altLang="en-US" sz="2000" dirty="0"/>
              <a:t>模型提取音频特征的方法</a:t>
            </a:r>
            <a:endParaRPr lang="en-US" altLang="zh-CN" sz="2000" dirty="0"/>
          </a:p>
          <a:p>
            <a:pPr>
              <a:lnSpc>
                <a:spcPct val="150000"/>
              </a:lnSpc>
              <a:buClr>
                <a:srgbClr val="1679BA"/>
              </a:buClr>
              <a:buFont typeface="Wingdings" panose="05000000000000000000" pitchFamily="2" charset="2"/>
              <a:buChar char="l"/>
            </a:pPr>
            <a:r>
              <a:rPr lang="en-US" altLang="zh-CN" sz="2000" dirty="0" err="1"/>
              <a:t>VGGish</a:t>
            </a:r>
            <a:r>
              <a:rPr lang="zh-CN" altLang="en-US" sz="2000" dirty="0"/>
              <a:t>模型音频文件经预处理和特征提取过程：</a:t>
            </a:r>
            <a:endParaRPr lang="en-US" altLang="zh-CN" sz="2000" dirty="0"/>
          </a:p>
          <a:p>
            <a:pPr marL="360000" indent="0">
              <a:lnSpc>
                <a:spcPct val="150000"/>
              </a:lnSpc>
              <a:buClr>
                <a:srgbClr val="1679BA"/>
              </a:buClr>
              <a:buNone/>
            </a:pPr>
            <a:r>
              <a:rPr lang="en-US" altLang="zh-CN" sz="1800" dirty="0"/>
              <a:t>1. </a:t>
            </a:r>
            <a:r>
              <a:rPr lang="zh-CN" altLang="en-US" sz="1800" dirty="0"/>
              <a:t>将音频重采样为</a:t>
            </a:r>
            <a:r>
              <a:rPr lang="en-US" altLang="zh-CN" sz="1800" dirty="0"/>
              <a:t>16kHz</a:t>
            </a:r>
            <a:r>
              <a:rPr lang="zh-CN" altLang="en-US" sz="1800" dirty="0"/>
              <a:t>单声道音频；</a:t>
            </a:r>
            <a:endParaRPr lang="en-US" altLang="zh-CN" sz="1800" dirty="0"/>
          </a:p>
          <a:p>
            <a:pPr marL="360000" indent="0">
              <a:lnSpc>
                <a:spcPct val="150000"/>
              </a:lnSpc>
              <a:buClr>
                <a:srgbClr val="1679BA"/>
              </a:buClr>
              <a:buNone/>
            </a:pPr>
            <a:r>
              <a:rPr lang="en-US" altLang="zh-CN" sz="1800" dirty="0"/>
              <a:t>2. </a:t>
            </a:r>
            <a:r>
              <a:rPr lang="zh-CN" altLang="en-US" sz="1800" dirty="0"/>
              <a:t>使用</a:t>
            </a:r>
            <a:r>
              <a:rPr lang="en-US" altLang="zh-CN" sz="1800" dirty="0"/>
              <a:t>25 </a:t>
            </a:r>
            <a:r>
              <a:rPr lang="en-US" altLang="zh-CN" sz="1800" dirty="0" err="1"/>
              <a:t>ms</a:t>
            </a:r>
            <a:r>
              <a:rPr lang="zh-CN" altLang="en-US" sz="1800" dirty="0"/>
              <a:t>的</a:t>
            </a:r>
            <a:r>
              <a:rPr lang="en-US" altLang="zh-CN" sz="1800" dirty="0"/>
              <a:t>Hann</a:t>
            </a:r>
            <a:r>
              <a:rPr lang="zh-CN" altLang="en-US" sz="1800" dirty="0"/>
              <a:t>时窗，</a:t>
            </a:r>
            <a:r>
              <a:rPr lang="en-US" altLang="zh-CN" sz="1800" dirty="0"/>
              <a:t>10 </a:t>
            </a:r>
            <a:r>
              <a:rPr lang="en-US" altLang="zh-CN" sz="1800" dirty="0" err="1"/>
              <a:t>ms</a:t>
            </a:r>
            <a:r>
              <a:rPr lang="zh-CN" altLang="en-US" sz="1800" dirty="0"/>
              <a:t>的帧移对音频进行短时傅里叶变换得到频谱图； </a:t>
            </a:r>
            <a:endParaRPr lang="en-US" altLang="zh-CN" sz="1800" dirty="0"/>
          </a:p>
          <a:p>
            <a:pPr marL="360000" indent="0">
              <a:lnSpc>
                <a:spcPct val="150000"/>
              </a:lnSpc>
              <a:buClr>
                <a:srgbClr val="1679BA"/>
              </a:buClr>
              <a:buNone/>
            </a:pPr>
            <a:r>
              <a:rPr lang="en-US" altLang="zh-CN" sz="1800" dirty="0"/>
              <a:t>3. </a:t>
            </a:r>
            <a:r>
              <a:rPr lang="zh-CN" altLang="en-US" sz="1800" dirty="0"/>
              <a:t>通过将频谱图映射到</a:t>
            </a:r>
            <a:r>
              <a:rPr lang="en-US" altLang="zh-CN" sz="1800" dirty="0"/>
              <a:t>64</a:t>
            </a:r>
            <a:r>
              <a:rPr lang="zh-CN" altLang="en-US" sz="1800" dirty="0"/>
              <a:t>阶</a:t>
            </a:r>
            <a:r>
              <a:rPr lang="en-US" altLang="zh-CN" sz="1800" dirty="0" err="1"/>
              <a:t>mel</a:t>
            </a:r>
            <a:r>
              <a:rPr lang="zh-CN" altLang="en-US" sz="1800" dirty="0"/>
              <a:t>滤波器组中计算</a:t>
            </a:r>
            <a:r>
              <a:rPr lang="en-US" altLang="zh-CN" sz="1800" dirty="0" err="1"/>
              <a:t>mel</a:t>
            </a:r>
            <a:r>
              <a:rPr lang="zh-CN" altLang="en-US" sz="1800" dirty="0"/>
              <a:t>声谱； </a:t>
            </a:r>
            <a:endParaRPr lang="en-US" altLang="zh-CN" sz="1800" dirty="0"/>
          </a:p>
          <a:p>
            <a:pPr marL="360000" indent="0">
              <a:lnSpc>
                <a:spcPct val="150000"/>
              </a:lnSpc>
              <a:buClr>
                <a:srgbClr val="1679BA"/>
              </a:buClr>
              <a:buNone/>
            </a:pPr>
            <a:r>
              <a:rPr lang="en-US" altLang="zh-CN" sz="1800" dirty="0"/>
              <a:t>4. </a:t>
            </a:r>
            <a:r>
              <a:rPr lang="zh-CN" altLang="en-US" sz="1800" dirty="0"/>
              <a:t>计算 </a:t>
            </a:r>
            <a:r>
              <a:rPr lang="en-US" altLang="zh-CN" sz="1800" dirty="0"/>
              <a:t>log(</a:t>
            </a:r>
            <a:r>
              <a:rPr lang="en-US" altLang="zh-CN" sz="1800" dirty="0" err="1"/>
              <a:t>mel</a:t>
            </a:r>
            <a:r>
              <a:rPr lang="en-US" altLang="zh-CN" sz="1800" dirty="0"/>
              <a:t>-spectrum + 0.01)</a:t>
            </a:r>
            <a:r>
              <a:rPr lang="zh-CN" altLang="en-US" sz="1800" dirty="0"/>
              <a:t>，得到稳定的 </a:t>
            </a:r>
            <a:r>
              <a:rPr lang="en-US" altLang="zh-CN" sz="1800" dirty="0" err="1"/>
              <a:t>mel</a:t>
            </a:r>
            <a:r>
              <a:rPr lang="en-US" altLang="zh-CN" sz="1800" dirty="0"/>
              <a:t> </a:t>
            </a:r>
            <a:r>
              <a:rPr lang="zh-CN" altLang="en-US" sz="1800" dirty="0"/>
              <a:t>声谱，所加的 </a:t>
            </a:r>
            <a:r>
              <a:rPr lang="en-US" altLang="zh-CN" sz="1800" dirty="0"/>
              <a:t>0.01 </a:t>
            </a:r>
            <a:r>
              <a:rPr lang="zh-CN" altLang="en-US" sz="1800" dirty="0"/>
              <a:t>的偏置是为了避免对 </a:t>
            </a:r>
            <a:r>
              <a:rPr lang="en-US" altLang="zh-CN" sz="1800" dirty="0"/>
              <a:t>0 </a:t>
            </a:r>
            <a:r>
              <a:rPr lang="zh-CN" altLang="en-US" sz="1800" dirty="0"/>
              <a:t>取对数； </a:t>
            </a:r>
            <a:endParaRPr lang="en-US" altLang="zh-CN" sz="1800" dirty="0"/>
          </a:p>
          <a:p>
            <a:pPr marL="360000" indent="0">
              <a:lnSpc>
                <a:spcPct val="150000"/>
              </a:lnSpc>
              <a:buClr>
                <a:srgbClr val="1679BA"/>
              </a:buClr>
              <a:buNone/>
            </a:pPr>
            <a:r>
              <a:rPr lang="en-US" altLang="zh-CN" sz="1800" dirty="0"/>
              <a:t>5. </a:t>
            </a:r>
            <a:r>
              <a:rPr lang="zh-CN" altLang="en-US" sz="1800" dirty="0"/>
              <a:t>然后这些特征被以 </a:t>
            </a:r>
            <a:r>
              <a:rPr lang="en-US" altLang="zh-CN" sz="1800" dirty="0"/>
              <a:t>0.96s</a:t>
            </a:r>
            <a:r>
              <a:rPr lang="zh-CN" altLang="en-US" sz="1800" dirty="0"/>
              <a:t>的时长被组帧，并且没有帧的重叠，每一帧都包含 </a:t>
            </a:r>
            <a:r>
              <a:rPr lang="en-US" altLang="zh-CN" sz="1800" dirty="0"/>
              <a:t>64 </a:t>
            </a:r>
            <a:r>
              <a:rPr lang="zh-CN" altLang="en-US" sz="1800" dirty="0"/>
              <a:t>个</a:t>
            </a:r>
            <a:r>
              <a:rPr lang="en-US" altLang="zh-CN" sz="1800" dirty="0" err="1"/>
              <a:t>mel</a:t>
            </a:r>
            <a:r>
              <a:rPr lang="en-US" altLang="zh-CN" sz="1800" dirty="0"/>
              <a:t> </a:t>
            </a:r>
            <a:r>
              <a:rPr lang="zh-CN" altLang="en-US" sz="1800" dirty="0"/>
              <a:t>频带，时长 </a:t>
            </a:r>
            <a:r>
              <a:rPr lang="en-US" altLang="zh-CN" sz="1800" dirty="0"/>
              <a:t>10ms</a:t>
            </a:r>
            <a:r>
              <a:rPr lang="zh-CN" altLang="en-US" sz="1800" dirty="0"/>
              <a:t>（即总共 </a:t>
            </a:r>
            <a:r>
              <a:rPr lang="en-US" altLang="zh-CN" sz="1800" dirty="0"/>
              <a:t>96 </a:t>
            </a:r>
            <a:r>
              <a:rPr lang="zh-CN" altLang="en-US" sz="1800" dirty="0"/>
              <a:t>帧）。</a:t>
            </a:r>
            <a:endParaRPr lang="en-US" altLang="zh-CN" sz="1800" dirty="0"/>
          </a:p>
          <a:p>
            <a:pPr>
              <a:lnSpc>
                <a:spcPct val="150000"/>
              </a:lnSpc>
              <a:buClr>
                <a:srgbClr val="1679BA"/>
              </a:buClr>
              <a:buFont typeface="Wingdings" panose="05000000000000000000" pitchFamily="2" charset="2"/>
              <a:buChar char="Ø"/>
            </a:pPr>
            <a:endParaRPr lang="en-US" altLang="zh-CN" sz="2000" dirty="0"/>
          </a:p>
        </p:txBody>
      </p:sp>
      <p:sp>
        <p:nvSpPr>
          <p:cNvPr id="8" name="标题 1">
            <a:extLst>
              <a:ext uri="{FF2B5EF4-FFF2-40B4-BE49-F238E27FC236}">
                <a16:creationId xmlns:a16="http://schemas.microsoft.com/office/drawing/2014/main" id="{553DDC32-42C8-4F79-B354-B1EFFC8D5368}"/>
              </a:ext>
            </a:extLst>
          </p:cNvPr>
          <p:cNvSpPr txBox="1">
            <a:spLocks noChangeArrowheads="1"/>
          </p:cNvSpPr>
          <p:nvPr/>
        </p:nvSpPr>
        <p:spPr>
          <a:xfrm>
            <a:off x="550863" y="838200"/>
            <a:ext cx="8331200" cy="4572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pitchFamily="34" charset="0"/>
                <a:ea typeface="宋体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pitchFamily="34" charset="0"/>
                <a:ea typeface="宋体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pitchFamily="34" charset="0"/>
                <a:ea typeface="宋体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pitchFamily="34" charset="0"/>
                <a:ea typeface="宋体" pitchFamily="2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pitchFamily="34" charset="0"/>
                <a:ea typeface="宋体" pitchFamily="2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pitchFamily="34" charset="0"/>
                <a:ea typeface="宋体" pitchFamily="2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pitchFamily="34" charset="0"/>
                <a:ea typeface="宋体" pitchFamily="2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en-US" sz="2800" kern="0" dirty="0"/>
              <a:t>三</a:t>
            </a:r>
            <a:r>
              <a:rPr lang="en-US" altLang="zh-CN" sz="2800" kern="0" dirty="0"/>
              <a:t>.</a:t>
            </a:r>
            <a:r>
              <a:rPr lang="zh-CN" altLang="en-US" sz="2800" kern="0" dirty="0"/>
              <a:t> 加速器本地站智能巡检系统试点</a:t>
            </a:r>
          </a:p>
        </p:txBody>
      </p:sp>
    </p:spTree>
    <p:extLst>
      <p:ext uri="{BB962C8B-B14F-4D97-AF65-F5344CB8AC3E}">
        <p14:creationId xmlns:p14="http://schemas.microsoft.com/office/powerpoint/2010/main" val="2419042047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灯片编号占位符 3">
            <a:extLst>
              <a:ext uri="{FF2B5EF4-FFF2-40B4-BE49-F238E27FC236}">
                <a16:creationId xmlns:a16="http://schemas.microsoft.com/office/drawing/2014/main" id="{CD9A4552-C958-4535-B6E8-67CFEC48C8E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Char char="•"/>
              <a:defRPr sz="2100" b="1">
                <a:solidFill>
                  <a:srgbClr val="1679BA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Char char="–"/>
              <a:defRPr sz="19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5FF2ECDA-C38B-47A4-9FEF-72B7894305E8}" type="slidenum">
              <a:rPr lang="zh-CN" altLang="zh-CN" sz="900" b="0" smtClean="0">
                <a:solidFill>
                  <a:srgbClr val="4D5E68"/>
                </a:solidFill>
                <a:latin typeface="Impact" panose="020B080603090205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24</a:t>
            </a:fld>
            <a:endParaRPr lang="zh-CN" altLang="zh-CN" sz="900" b="0">
              <a:solidFill>
                <a:srgbClr val="4D5E68"/>
              </a:solidFill>
              <a:latin typeface="Impact" panose="020B0806030902050204" pitchFamily="34" charset="0"/>
            </a:endParaRPr>
          </a:p>
        </p:txBody>
      </p:sp>
      <p:sp>
        <p:nvSpPr>
          <p:cNvPr id="20483" name="内容占位符 2">
            <a:extLst>
              <a:ext uri="{FF2B5EF4-FFF2-40B4-BE49-F238E27FC236}">
                <a16:creationId xmlns:a16="http://schemas.microsoft.com/office/drawing/2014/main" id="{0517A5D3-E962-4F34-AACE-410BA7D791C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12800" y="1428750"/>
            <a:ext cx="11260138" cy="4953000"/>
          </a:xfrm>
        </p:spPr>
        <p:txBody>
          <a:bodyPr/>
          <a:lstStyle/>
          <a:p>
            <a:pPr>
              <a:lnSpc>
                <a:spcPct val="150000"/>
              </a:lnSpc>
              <a:buClr>
                <a:srgbClr val="1679BA"/>
              </a:buClr>
              <a:buFont typeface="Wingdings" panose="05000000000000000000" pitchFamily="2" charset="2"/>
              <a:buChar char="Ø"/>
            </a:pPr>
            <a:r>
              <a:rPr lang="zh-CN" altLang="en-US" sz="2000" dirty="0"/>
              <a:t>正在研究使用</a:t>
            </a:r>
            <a:r>
              <a:rPr lang="en-US" altLang="zh-CN" sz="2000" dirty="0" err="1"/>
              <a:t>VGGish</a:t>
            </a:r>
            <a:r>
              <a:rPr lang="zh-CN" altLang="en-US" sz="2000" dirty="0"/>
              <a:t>模型进行音频识别，已初步掌握使用</a:t>
            </a:r>
            <a:r>
              <a:rPr lang="en-US" altLang="zh-CN" sz="2000" dirty="0" err="1"/>
              <a:t>VGGish</a:t>
            </a:r>
            <a:r>
              <a:rPr lang="zh-CN" altLang="en-US" sz="2000" dirty="0"/>
              <a:t>模型提取音频特征的方法</a:t>
            </a:r>
            <a:endParaRPr lang="en-US" altLang="zh-CN" sz="2000" dirty="0"/>
          </a:p>
          <a:p>
            <a:pPr>
              <a:lnSpc>
                <a:spcPct val="150000"/>
              </a:lnSpc>
              <a:buClr>
                <a:srgbClr val="1679BA"/>
              </a:buClr>
              <a:buFont typeface="Wingdings" panose="05000000000000000000" pitchFamily="2" charset="2"/>
              <a:buChar char="l"/>
            </a:pPr>
            <a:r>
              <a:rPr lang="en-US" altLang="zh-CN" sz="2000" dirty="0" err="1"/>
              <a:t>VGGish</a:t>
            </a:r>
            <a:r>
              <a:rPr lang="zh-CN" altLang="en-US" sz="2000" dirty="0"/>
              <a:t>模型输入（音频文件经预处理和特征提取后获得）</a:t>
            </a:r>
            <a:endParaRPr lang="en-US" altLang="zh-CN" sz="2000" dirty="0"/>
          </a:p>
          <a:p>
            <a:pPr>
              <a:lnSpc>
                <a:spcPct val="150000"/>
              </a:lnSpc>
              <a:buClr>
                <a:srgbClr val="1679BA"/>
              </a:buClr>
              <a:buFont typeface="Wingdings" panose="05000000000000000000" pitchFamily="2" charset="2"/>
              <a:buChar char="Ø"/>
            </a:pPr>
            <a:endParaRPr lang="en-US" altLang="zh-CN" sz="2000" dirty="0"/>
          </a:p>
        </p:txBody>
      </p:sp>
      <p:sp>
        <p:nvSpPr>
          <p:cNvPr id="8" name="标题 1">
            <a:extLst>
              <a:ext uri="{FF2B5EF4-FFF2-40B4-BE49-F238E27FC236}">
                <a16:creationId xmlns:a16="http://schemas.microsoft.com/office/drawing/2014/main" id="{553DDC32-42C8-4F79-B354-B1EFFC8D5368}"/>
              </a:ext>
            </a:extLst>
          </p:cNvPr>
          <p:cNvSpPr txBox="1">
            <a:spLocks noChangeArrowheads="1"/>
          </p:cNvSpPr>
          <p:nvPr/>
        </p:nvSpPr>
        <p:spPr>
          <a:xfrm>
            <a:off x="550863" y="838200"/>
            <a:ext cx="8331200" cy="4572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pitchFamily="34" charset="0"/>
                <a:ea typeface="宋体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pitchFamily="34" charset="0"/>
                <a:ea typeface="宋体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pitchFamily="34" charset="0"/>
                <a:ea typeface="宋体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pitchFamily="34" charset="0"/>
                <a:ea typeface="宋体" pitchFamily="2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pitchFamily="34" charset="0"/>
                <a:ea typeface="宋体" pitchFamily="2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pitchFamily="34" charset="0"/>
                <a:ea typeface="宋体" pitchFamily="2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pitchFamily="34" charset="0"/>
                <a:ea typeface="宋体" pitchFamily="2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en-US" sz="2800" kern="0" dirty="0"/>
              <a:t>三</a:t>
            </a:r>
            <a:r>
              <a:rPr lang="en-US" altLang="zh-CN" sz="2800" kern="0" dirty="0"/>
              <a:t>.</a:t>
            </a:r>
            <a:r>
              <a:rPr lang="zh-CN" altLang="en-US" sz="2800" kern="0" dirty="0"/>
              <a:t> 加速器本地站智能巡检系统试点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5CC63BF-1B41-4D29-932F-A88183DCAA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9416" y="2688734"/>
            <a:ext cx="4631734" cy="354857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A990580-C174-48EC-9450-CC3CB3EE61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0" y="2593148"/>
            <a:ext cx="4795947" cy="3644164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A379282D-A865-454B-9256-8CAA3B7A9651}"/>
              </a:ext>
            </a:extLst>
          </p:cNvPr>
          <p:cNvSpPr txBox="1"/>
          <p:nvPr/>
        </p:nvSpPr>
        <p:spPr>
          <a:xfrm>
            <a:off x="2157031" y="6308824"/>
            <a:ext cx="23630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RTBT03</a:t>
            </a:r>
            <a:r>
              <a:rPr lang="zh-CN" altLang="en-US" dirty="0"/>
              <a:t>正常音频（</a:t>
            </a:r>
            <a:r>
              <a:rPr lang="en-US" altLang="zh-CN" dirty="0"/>
              <a:t>0.96s</a:t>
            </a:r>
            <a:r>
              <a:rPr lang="zh-CN" altLang="en-US" dirty="0"/>
              <a:t>）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73C413B9-E658-44D2-B56C-0598266BF19F}"/>
              </a:ext>
            </a:extLst>
          </p:cNvPr>
          <p:cNvSpPr txBox="1"/>
          <p:nvPr/>
        </p:nvSpPr>
        <p:spPr>
          <a:xfrm>
            <a:off x="7471507" y="6307335"/>
            <a:ext cx="23630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RTBT03</a:t>
            </a:r>
            <a:r>
              <a:rPr lang="zh-CN" altLang="en-US" dirty="0"/>
              <a:t>异常音频（</a:t>
            </a:r>
            <a:r>
              <a:rPr lang="en-US" altLang="zh-CN" dirty="0"/>
              <a:t>0.96s</a:t>
            </a:r>
            <a:r>
              <a:rPr lang="zh-CN" altLang="en-US" dirty="0"/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1422939138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灯片编号占位符 3">
            <a:extLst>
              <a:ext uri="{FF2B5EF4-FFF2-40B4-BE49-F238E27FC236}">
                <a16:creationId xmlns:a16="http://schemas.microsoft.com/office/drawing/2014/main" id="{CD9A4552-C958-4535-B6E8-67CFEC48C8E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Char char="•"/>
              <a:defRPr sz="2100" b="1">
                <a:solidFill>
                  <a:srgbClr val="1679BA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Char char="–"/>
              <a:defRPr sz="19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5FF2ECDA-C38B-47A4-9FEF-72B7894305E8}" type="slidenum">
              <a:rPr lang="zh-CN" altLang="zh-CN" sz="900" b="0" smtClean="0">
                <a:solidFill>
                  <a:srgbClr val="4D5E68"/>
                </a:solidFill>
                <a:latin typeface="Impact" panose="020B080603090205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25</a:t>
            </a:fld>
            <a:endParaRPr lang="zh-CN" altLang="zh-CN" sz="900" b="0">
              <a:solidFill>
                <a:srgbClr val="4D5E68"/>
              </a:solidFill>
              <a:latin typeface="Impact" panose="020B0806030902050204" pitchFamily="34" charset="0"/>
            </a:endParaRPr>
          </a:p>
        </p:txBody>
      </p:sp>
      <p:sp>
        <p:nvSpPr>
          <p:cNvPr id="20483" name="内容占位符 2">
            <a:extLst>
              <a:ext uri="{FF2B5EF4-FFF2-40B4-BE49-F238E27FC236}">
                <a16:creationId xmlns:a16="http://schemas.microsoft.com/office/drawing/2014/main" id="{0517A5D3-E962-4F34-AACE-410BA7D791C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12800" y="1428750"/>
            <a:ext cx="11260138" cy="4953000"/>
          </a:xfrm>
        </p:spPr>
        <p:txBody>
          <a:bodyPr/>
          <a:lstStyle/>
          <a:p>
            <a:pPr>
              <a:lnSpc>
                <a:spcPct val="150000"/>
              </a:lnSpc>
              <a:buClr>
                <a:srgbClr val="1679BA"/>
              </a:buClr>
              <a:buFont typeface="Wingdings" panose="05000000000000000000" pitchFamily="2" charset="2"/>
              <a:buChar char="Ø"/>
            </a:pPr>
            <a:r>
              <a:rPr lang="zh-CN" altLang="en-US" sz="2000" dirty="0"/>
              <a:t>正在研究使用</a:t>
            </a:r>
            <a:r>
              <a:rPr lang="en-US" altLang="zh-CN" sz="2000" dirty="0" err="1"/>
              <a:t>VGGish</a:t>
            </a:r>
            <a:r>
              <a:rPr lang="zh-CN" altLang="en-US" sz="2000" dirty="0"/>
              <a:t>模型进行音频识别，已初步掌握使用</a:t>
            </a:r>
            <a:r>
              <a:rPr lang="en-US" altLang="zh-CN" sz="2000" dirty="0" err="1"/>
              <a:t>VGGish</a:t>
            </a:r>
            <a:r>
              <a:rPr lang="zh-CN" altLang="en-US" sz="2000" dirty="0"/>
              <a:t>模型提取音频特征的方法</a:t>
            </a:r>
            <a:endParaRPr lang="en-US" altLang="zh-CN" sz="2000" dirty="0"/>
          </a:p>
          <a:p>
            <a:pPr>
              <a:lnSpc>
                <a:spcPct val="150000"/>
              </a:lnSpc>
              <a:buClr>
                <a:srgbClr val="1679BA"/>
              </a:buClr>
              <a:buFont typeface="Wingdings" panose="05000000000000000000" pitchFamily="2" charset="2"/>
              <a:buChar char="l"/>
            </a:pPr>
            <a:r>
              <a:rPr lang="en-US" altLang="zh-CN" sz="2000" dirty="0" err="1"/>
              <a:t>VGGish</a:t>
            </a:r>
            <a:r>
              <a:rPr lang="zh-CN" altLang="en-US" sz="2000" dirty="0"/>
              <a:t>模型输出（</a:t>
            </a:r>
            <a:r>
              <a:rPr lang="en-US" altLang="zh-CN" sz="2000" dirty="0" err="1"/>
              <a:t>VGGish</a:t>
            </a:r>
            <a:r>
              <a:rPr lang="en-US" altLang="zh-CN" sz="2000" dirty="0"/>
              <a:t> </a:t>
            </a:r>
            <a:r>
              <a:rPr lang="zh-CN" altLang="en-US" sz="2000" dirty="0"/>
              <a:t>模型采用卷积神经网络（</a:t>
            </a:r>
            <a:r>
              <a:rPr lang="en-US" altLang="zh-CN" sz="2000" dirty="0"/>
              <a:t>CNN</a:t>
            </a:r>
            <a:r>
              <a:rPr lang="zh-CN" altLang="en-US" sz="2000" dirty="0"/>
              <a:t>）架构，由多个卷积层、池化层和全连接层组成，输出是</a:t>
            </a:r>
            <a:r>
              <a:rPr lang="en-US" altLang="zh-CN" sz="2000" dirty="0"/>
              <a:t>128</a:t>
            </a:r>
            <a:r>
              <a:rPr lang="zh-CN" altLang="en-US" sz="2000" dirty="0"/>
              <a:t>维的特征向量）</a:t>
            </a:r>
            <a:endParaRPr lang="en-US" altLang="zh-CN" sz="2000" dirty="0"/>
          </a:p>
        </p:txBody>
      </p:sp>
      <p:sp>
        <p:nvSpPr>
          <p:cNvPr id="8" name="标题 1">
            <a:extLst>
              <a:ext uri="{FF2B5EF4-FFF2-40B4-BE49-F238E27FC236}">
                <a16:creationId xmlns:a16="http://schemas.microsoft.com/office/drawing/2014/main" id="{553DDC32-42C8-4F79-B354-B1EFFC8D5368}"/>
              </a:ext>
            </a:extLst>
          </p:cNvPr>
          <p:cNvSpPr txBox="1">
            <a:spLocks noChangeArrowheads="1"/>
          </p:cNvSpPr>
          <p:nvPr/>
        </p:nvSpPr>
        <p:spPr>
          <a:xfrm>
            <a:off x="550863" y="838200"/>
            <a:ext cx="8331200" cy="4572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pitchFamily="34" charset="0"/>
                <a:ea typeface="宋体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pitchFamily="34" charset="0"/>
                <a:ea typeface="宋体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pitchFamily="34" charset="0"/>
                <a:ea typeface="宋体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pitchFamily="34" charset="0"/>
                <a:ea typeface="宋体" pitchFamily="2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pitchFamily="34" charset="0"/>
                <a:ea typeface="宋体" pitchFamily="2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pitchFamily="34" charset="0"/>
                <a:ea typeface="宋体" pitchFamily="2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pitchFamily="34" charset="0"/>
                <a:ea typeface="宋体" pitchFamily="2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en-US" sz="2800" kern="0" dirty="0"/>
              <a:t>三</a:t>
            </a:r>
            <a:r>
              <a:rPr lang="en-US" altLang="zh-CN" sz="2800" kern="0" dirty="0"/>
              <a:t>.</a:t>
            </a:r>
            <a:r>
              <a:rPr lang="zh-CN" altLang="en-US" sz="2800" kern="0" dirty="0"/>
              <a:t> 加速器本地站智能巡检系统试点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A379282D-A865-454B-9256-8CAA3B7A9651}"/>
              </a:ext>
            </a:extLst>
          </p:cNvPr>
          <p:cNvSpPr txBox="1"/>
          <p:nvPr/>
        </p:nvSpPr>
        <p:spPr>
          <a:xfrm>
            <a:off x="2441836" y="6381328"/>
            <a:ext cx="22140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RTBT03</a:t>
            </a:r>
            <a:r>
              <a:rPr lang="zh-CN" altLang="en-US" dirty="0"/>
              <a:t>正常音频（</a:t>
            </a:r>
            <a:r>
              <a:rPr lang="en-US" altLang="zh-CN" dirty="0"/>
              <a:t>30s</a:t>
            </a:r>
            <a:r>
              <a:rPr lang="zh-CN" altLang="en-US" dirty="0"/>
              <a:t>）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73C413B9-E658-44D2-B56C-0598266BF19F}"/>
              </a:ext>
            </a:extLst>
          </p:cNvPr>
          <p:cNvSpPr txBox="1"/>
          <p:nvPr/>
        </p:nvSpPr>
        <p:spPr>
          <a:xfrm>
            <a:off x="7698420" y="6361583"/>
            <a:ext cx="22140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RTBT03</a:t>
            </a:r>
            <a:r>
              <a:rPr lang="zh-CN" altLang="en-US" dirty="0"/>
              <a:t>异常音频（</a:t>
            </a:r>
            <a:r>
              <a:rPr lang="en-US" altLang="zh-CN" dirty="0"/>
              <a:t>30s</a:t>
            </a:r>
            <a:r>
              <a:rPr lang="zh-CN" altLang="en-US" dirty="0"/>
              <a:t>）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081EE9E2-9B10-41B8-B89C-6B79491EAB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992" y="3068960"/>
            <a:ext cx="4320000" cy="336573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D06D5C19-BA39-4E72-BD32-A7908ABEEB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040" y="3102828"/>
            <a:ext cx="4320000" cy="3297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954695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灯片编号占位符 3">
            <a:extLst>
              <a:ext uri="{FF2B5EF4-FFF2-40B4-BE49-F238E27FC236}">
                <a16:creationId xmlns:a16="http://schemas.microsoft.com/office/drawing/2014/main" id="{F79BFB0B-CD99-47DD-A8EF-F90E851527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Char char="•"/>
              <a:defRPr sz="2100" b="1">
                <a:solidFill>
                  <a:srgbClr val="1679BA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Char char="–"/>
              <a:defRPr sz="19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0C78E43A-61DD-415E-A9AF-5145D6EF3E8D}" type="slidenum">
              <a:rPr lang="zh-CN" altLang="zh-CN" sz="900" b="0" smtClean="0">
                <a:solidFill>
                  <a:srgbClr val="4D5E68"/>
                </a:solidFill>
                <a:latin typeface="Impact" panose="020B080603090205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26</a:t>
            </a:fld>
            <a:endParaRPr lang="zh-CN" altLang="zh-CN" sz="900" b="0">
              <a:solidFill>
                <a:srgbClr val="4D5E68"/>
              </a:solidFill>
              <a:latin typeface="Impact" panose="020B0806030902050204" pitchFamily="34" charset="0"/>
            </a:endParaRPr>
          </a:p>
        </p:txBody>
      </p:sp>
      <p:sp>
        <p:nvSpPr>
          <p:cNvPr id="45059" name="内容占位符 2">
            <a:extLst>
              <a:ext uri="{FF2B5EF4-FFF2-40B4-BE49-F238E27FC236}">
                <a16:creationId xmlns:a16="http://schemas.microsoft.com/office/drawing/2014/main" id="{0D36B00B-ED0F-4908-A4F3-3BD983AFA84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12800" y="1428750"/>
            <a:ext cx="11260138" cy="4953000"/>
          </a:xfrm>
        </p:spPr>
        <p:txBody>
          <a:bodyPr/>
          <a:lstStyle/>
          <a:p>
            <a:pPr>
              <a:lnSpc>
                <a:spcPct val="150000"/>
              </a:lnSpc>
              <a:buClr>
                <a:srgbClr val="1679BA"/>
              </a:buClr>
              <a:buFont typeface="Wingdings" panose="05000000000000000000" pitchFamily="2" charset="2"/>
              <a:buChar char="Ø"/>
            </a:pPr>
            <a:r>
              <a:rPr lang="zh-CN" altLang="en-US" sz="2000" dirty="0">
                <a:solidFill>
                  <a:srgbClr val="FF0000"/>
                </a:solidFill>
              </a:rPr>
              <a:t>基于机器学习直线低电平系统自动控制及故障诊断研究（直线射频组 谢哲新）</a:t>
            </a:r>
          </a:p>
          <a:p>
            <a:pPr>
              <a:lnSpc>
                <a:spcPct val="150000"/>
              </a:lnSpc>
              <a:buClr>
                <a:srgbClr val="1679BA"/>
              </a:buClr>
              <a:buFont typeface="Wingdings" panose="05000000000000000000" pitchFamily="2" charset="2"/>
              <a:buChar char="l"/>
            </a:pPr>
            <a:r>
              <a:rPr lang="zh-CN" altLang="en-US" sz="1800" dirty="0"/>
              <a:t>故障诊断：运用机器学习算法，精准识别和分析直线低电平系统中的打火、扰动等现象，及时发现潜在故障隐患。</a:t>
            </a:r>
          </a:p>
          <a:p>
            <a:pPr>
              <a:lnSpc>
                <a:spcPct val="150000"/>
              </a:lnSpc>
              <a:buClr>
                <a:srgbClr val="1679BA"/>
              </a:buClr>
              <a:buFont typeface="Wingdings" panose="05000000000000000000" pitchFamily="2" charset="2"/>
              <a:buChar char="Ø"/>
            </a:pPr>
            <a:r>
              <a:rPr lang="zh-CN" altLang="en-US" sz="2000" dirty="0">
                <a:solidFill>
                  <a:srgbClr val="FF0000"/>
                </a:solidFill>
              </a:rPr>
              <a:t>基于机器学习的超导腔缺陷自动检测及处理研究（直线组 周文中）</a:t>
            </a:r>
          </a:p>
          <a:p>
            <a:pPr>
              <a:lnSpc>
                <a:spcPct val="150000"/>
              </a:lnSpc>
              <a:buClr>
                <a:srgbClr val="1679BA"/>
              </a:buClr>
              <a:buFont typeface="Wingdings" panose="05000000000000000000" pitchFamily="2" charset="2"/>
              <a:buChar char="l"/>
            </a:pPr>
            <a:r>
              <a:rPr lang="zh-CN" altLang="en-US" sz="1800" dirty="0"/>
              <a:t>缺陷自动识别：基于机器学习的超导腔表面缺陷自动检测系统，利用已有的超导腔表面缺陷图片进行训练，使系统具备高缺陷鉴别能力。</a:t>
            </a:r>
            <a:endParaRPr lang="en-US" altLang="zh-CN" sz="1800" dirty="0"/>
          </a:p>
          <a:p>
            <a:pPr>
              <a:lnSpc>
                <a:spcPct val="150000"/>
              </a:lnSpc>
              <a:buClr>
                <a:srgbClr val="1679BA"/>
              </a:buClr>
              <a:buFont typeface="Wingdings" panose="05000000000000000000" pitchFamily="2" charset="2"/>
              <a:buChar char="Ø"/>
            </a:pPr>
            <a:r>
              <a:rPr lang="zh-CN" altLang="en-US" sz="2000" dirty="0">
                <a:solidFill>
                  <a:srgbClr val="FF0000"/>
                </a:solidFill>
              </a:rPr>
              <a:t>基于嵌入式 </a:t>
            </a:r>
            <a:r>
              <a:rPr lang="en-US" altLang="zh-CN" sz="2000" dirty="0">
                <a:solidFill>
                  <a:srgbClr val="FF0000"/>
                </a:solidFill>
              </a:rPr>
              <a:t>AI </a:t>
            </a:r>
            <a:r>
              <a:rPr lang="zh-CN" altLang="en-US" sz="2000" dirty="0">
                <a:solidFill>
                  <a:srgbClr val="FF0000"/>
                </a:solidFill>
              </a:rPr>
              <a:t>的加速器电源实时 </a:t>
            </a:r>
            <a:r>
              <a:rPr lang="en-US" altLang="zh-CN" sz="2000" dirty="0">
                <a:solidFill>
                  <a:srgbClr val="FF0000"/>
                </a:solidFill>
              </a:rPr>
              <a:t>PHM </a:t>
            </a:r>
            <a:r>
              <a:rPr lang="zh-CN" altLang="en-US" sz="2000" dirty="0">
                <a:solidFill>
                  <a:srgbClr val="FF0000"/>
                </a:solidFill>
              </a:rPr>
              <a:t>系统设计与实现（电源组 李然）</a:t>
            </a:r>
          </a:p>
          <a:p>
            <a:pPr>
              <a:lnSpc>
                <a:spcPct val="150000"/>
              </a:lnSpc>
              <a:buClr>
                <a:srgbClr val="1679BA"/>
              </a:buClr>
              <a:buFont typeface="Wingdings" panose="05000000000000000000" pitchFamily="2" charset="2"/>
              <a:buChar char="l"/>
            </a:pPr>
            <a:r>
              <a:rPr lang="en-US" altLang="zh-CN" sz="1800" dirty="0"/>
              <a:t>PHM</a:t>
            </a:r>
            <a:r>
              <a:rPr lang="zh-CN" altLang="en-US" sz="1800" dirty="0"/>
              <a:t>（预测性维护与健康管理）：嵌入式 </a:t>
            </a:r>
            <a:r>
              <a:rPr lang="en-US" altLang="zh-CN" sz="1800" dirty="0"/>
              <a:t>AI </a:t>
            </a:r>
            <a:r>
              <a:rPr lang="zh-CN" altLang="en-US" sz="1800" dirty="0"/>
              <a:t>赋能，实现从被动响应到预测性维护转变。实时监测设备健康，早期预警故障，构建系统级健康管理架构。</a:t>
            </a:r>
          </a:p>
          <a:p>
            <a:pPr>
              <a:lnSpc>
                <a:spcPct val="150000"/>
              </a:lnSpc>
              <a:buClr>
                <a:srgbClr val="1679BA"/>
              </a:buClr>
              <a:buFont typeface="Wingdings" panose="05000000000000000000" pitchFamily="2" charset="2"/>
              <a:buChar char="l"/>
            </a:pPr>
            <a:endParaRPr lang="zh-CN" altLang="en-US" sz="1800" dirty="0"/>
          </a:p>
          <a:p>
            <a:pPr>
              <a:lnSpc>
                <a:spcPct val="150000"/>
              </a:lnSpc>
              <a:buClr>
                <a:srgbClr val="1679BA"/>
              </a:buClr>
              <a:buFont typeface="Wingdings" panose="05000000000000000000" pitchFamily="2" charset="2"/>
              <a:buChar char="l"/>
            </a:pPr>
            <a:endParaRPr lang="zh-CN" altLang="en-US" sz="1800" dirty="0"/>
          </a:p>
        </p:txBody>
      </p:sp>
      <p:sp>
        <p:nvSpPr>
          <p:cNvPr id="8" name="标题 1">
            <a:extLst>
              <a:ext uri="{FF2B5EF4-FFF2-40B4-BE49-F238E27FC236}">
                <a16:creationId xmlns:a16="http://schemas.microsoft.com/office/drawing/2014/main" id="{AB19793C-8975-494B-8CD0-2E5352F468B1}"/>
              </a:ext>
            </a:extLst>
          </p:cNvPr>
          <p:cNvSpPr txBox="1">
            <a:spLocks noChangeArrowheads="1"/>
          </p:cNvSpPr>
          <p:nvPr/>
        </p:nvSpPr>
        <p:spPr>
          <a:xfrm>
            <a:off x="550863" y="838200"/>
            <a:ext cx="8331200" cy="4572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pitchFamily="34" charset="0"/>
                <a:ea typeface="宋体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pitchFamily="34" charset="0"/>
                <a:ea typeface="宋体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pitchFamily="34" charset="0"/>
                <a:ea typeface="宋体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pitchFamily="34" charset="0"/>
                <a:ea typeface="宋体" pitchFamily="2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pitchFamily="34" charset="0"/>
                <a:ea typeface="宋体" pitchFamily="2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pitchFamily="34" charset="0"/>
                <a:ea typeface="宋体" pitchFamily="2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pitchFamily="34" charset="0"/>
                <a:ea typeface="宋体" pitchFamily="2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en-US" sz="2800" kern="0" dirty="0"/>
              <a:t>其他相关工作</a:t>
            </a:r>
          </a:p>
        </p:txBody>
      </p:sp>
    </p:spTree>
    <p:extLst>
      <p:ext uri="{BB962C8B-B14F-4D97-AF65-F5344CB8AC3E}">
        <p14:creationId xmlns:p14="http://schemas.microsoft.com/office/powerpoint/2010/main" val="3995958087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灯片编号占位符 3">
            <a:extLst>
              <a:ext uri="{FF2B5EF4-FFF2-40B4-BE49-F238E27FC236}">
                <a16:creationId xmlns:a16="http://schemas.microsoft.com/office/drawing/2014/main" id="{F79BFB0B-CD99-47DD-A8EF-F90E851527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Char char="•"/>
              <a:defRPr sz="2100" b="1">
                <a:solidFill>
                  <a:srgbClr val="1679BA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Char char="–"/>
              <a:defRPr sz="19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0C78E43A-61DD-415E-A9AF-5145D6EF3E8D}" type="slidenum">
              <a:rPr lang="zh-CN" altLang="zh-CN" sz="900" b="0" smtClean="0">
                <a:solidFill>
                  <a:srgbClr val="4D5E68"/>
                </a:solidFill>
                <a:latin typeface="Impact" panose="020B080603090205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27</a:t>
            </a:fld>
            <a:endParaRPr lang="zh-CN" altLang="zh-CN" sz="900" b="0">
              <a:solidFill>
                <a:srgbClr val="4D5E68"/>
              </a:solidFill>
              <a:latin typeface="Impact" panose="020B0806030902050204" pitchFamily="34" charset="0"/>
            </a:endParaRPr>
          </a:p>
        </p:txBody>
      </p:sp>
      <p:sp>
        <p:nvSpPr>
          <p:cNvPr id="45059" name="内容占位符 2">
            <a:extLst>
              <a:ext uri="{FF2B5EF4-FFF2-40B4-BE49-F238E27FC236}">
                <a16:creationId xmlns:a16="http://schemas.microsoft.com/office/drawing/2014/main" id="{0D36B00B-ED0F-4908-A4F3-3BD983AFA84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12800" y="1428750"/>
            <a:ext cx="11259864" cy="4953000"/>
          </a:xfrm>
        </p:spPr>
        <p:txBody>
          <a:bodyPr/>
          <a:lstStyle/>
          <a:p>
            <a:pPr>
              <a:buClr>
                <a:srgbClr val="1679BA"/>
              </a:buClr>
              <a:buFont typeface="Wingdings" panose="05000000000000000000" pitchFamily="2" charset="2"/>
              <a:buChar char="Ø"/>
            </a:pPr>
            <a:r>
              <a:rPr lang="zh-CN" altLang="en-US" sz="2400" dirty="0">
                <a:solidFill>
                  <a:srgbClr val="FF0000"/>
                </a:solidFill>
              </a:rPr>
              <a:t>短期规划（</a:t>
            </a:r>
            <a:r>
              <a:rPr lang="en-US" altLang="zh-CN" sz="2400" dirty="0">
                <a:solidFill>
                  <a:srgbClr val="FF0000"/>
                </a:solidFill>
              </a:rPr>
              <a:t>1 - 2 </a:t>
            </a:r>
            <a:r>
              <a:rPr lang="zh-CN" altLang="en-US" sz="2400" dirty="0">
                <a:solidFill>
                  <a:srgbClr val="FF0000"/>
                </a:solidFill>
              </a:rPr>
              <a:t>年）</a:t>
            </a:r>
          </a:p>
          <a:p>
            <a:pPr marL="0" indent="0">
              <a:buClr>
                <a:srgbClr val="1679BA"/>
              </a:buClr>
              <a:buNone/>
            </a:pPr>
            <a:r>
              <a:rPr lang="zh-CN" altLang="en-US" sz="2400" dirty="0"/>
              <a:t>数据采集与预处理优化：增设传感器，如热成像、图像、声音等，搭建统一数据采集平台，并对数据进行预处理，提高数据质量。</a:t>
            </a:r>
            <a:endParaRPr lang="en-US" altLang="zh-CN" sz="2400" dirty="0"/>
          </a:p>
          <a:p>
            <a:pPr marL="0" indent="0">
              <a:buClr>
                <a:srgbClr val="1679BA"/>
              </a:buClr>
              <a:buNone/>
            </a:pPr>
            <a:r>
              <a:rPr lang="zh-CN" altLang="en-US" sz="2400" dirty="0"/>
              <a:t>模型优化与验证：运用迁移学习等技术优化模型，开展小规模多批次验证实验，根据结果调整模型。</a:t>
            </a:r>
            <a:endParaRPr lang="en-US" altLang="zh-CN" sz="2400" dirty="0"/>
          </a:p>
          <a:p>
            <a:pPr>
              <a:buClr>
                <a:srgbClr val="1679BA"/>
              </a:buClr>
              <a:buFont typeface="Wingdings" panose="05000000000000000000" pitchFamily="2" charset="2"/>
              <a:buChar char="Ø"/>
            </a:pPr>
            <a:r>
              <a:rPr lang="zh-CN" altLang="en-US" sz="2400" dirty="0">
                <a:solidFill>
                  <a:srgbClr val="FF0000"/>
                </a:solidFill>
              </a:rPr>
              <a:t>中长期规划（</a:t>
            </a:r>
            <a:r>
              <a:rPr lang="en-US" altLang="zh-CN" sz="2400" dirty="0">
                <a:solidFill>
                  <a:srgbClr val="FF0000"/>
                </a:solidFill>
              </a:rPr>
              <a:t>3 - 5 </a:t>
            </a:r>
            <a:r>
              <a:rPr lang="zh-CN" altLang="en-US" sz="2400" dirty="0">
                <a:solidFill>
                  <a:srgbClr val="FF0000"/>
                </a:solidFill>
              </a:rPr>
              <a:t>年）</a:t>
            </a:r>
          </a:p>
          <a:p>
            <a:pPr marL="0" indent="0">
              <a:buClr>
                <a:srgbClr val="1679BA"/>
              </a:buClr>
              <a:buNone/>
            </a:pPr>
            <a:r>
              <a:rPr lang="zh-CN" altLang="en-US" sz="2400" dirty="0"/>
              <a:t>多模态数据融合与深度分析：基于传统数值数据、热成像、图像、声音等多模态数据，研发相应的融合算法，并运用前沿技术对这些融合后的数据进行深度分析。</a:t>
            </a:r>
            <a:endParaRPr lang="en-US" altLang="zh-CN" sz="2400" dirty="0"/>
          </a:p>
          <a:p>
            <a:pPr marL="0" indent="0">
              <a:buClr>
                <a:srgbClr val="1679BA"/>
              </a:buClr>
              <a:buNone/>
            </a:pPr>
            <a:r>
              <a:rPr lang="zh-CN" altLang="en-US" sz="2400" dirty="0"/>
              <a:t>预测性维护体系构建：基于模型预测结果建立维护体系，合理安排检修维护计划。</a:t>
            </a:r>
          </a:p>
          <a:p>
            <a:pPr marL="0" indent="0">
              <a:buClr>
                <a:srgbClr val="1679BA"/>
              </a:buClr>
              <a:buNone/>
            </a:pPr>
            <a:endParaRPr lang="en-US" altLang="zh-CN" sz="2400" dirty="0"/>
          </a:p>
          <a:p>
            <a:pPr marL="0" indent="0">
              <a:buClr>
                <a:srgbClr val="1679BA"/>
              </a:buClr>
              <a:buNone/>
            </a:pPr>
            <a:endParaRPr lang="en-US" altLang="zh-CN" sz="2400" dirty="0"/>
          </a:p>
        </p:txBody>
      </p:sp>
      <p:sp>
        <p:nvSpPr>
          <p:cNvPr id="8" name="标题 1">
            <a:extLst>
              <a:ext uri="{FF2B5EF4-FFF2-40B4-BE49-F238E27FC236}">
                <a16:creationId xmlns:a16="http://schemas.microsoft.com/office/drawing/2014/main" id="{AB19793C-8975-494B-8CD0-2E5352F468B1}"/>
              </a:ext>
            </a:extLst>
          </p:cNvPr>
          <p:cNvSpPr txBox="1">
            <a:spLocks noChangeArrowheads="1"/>
          </p:cNvSpPr>
          <p:nvPr/>
        </p:nvSpPr>
        <p:spPr>
          <a:xfrm>
            <a:off x="550863" y="838200"/>
            <a:ext cx="8331200" cy="4572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pitchFamily="34" charset="0"/>
                <a:ea typeface="宋体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pitchFamily="34" charset="0"/>
                <a:ea typeface="宋体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pitchFamily="34" charset="0"/>
                <a:ea typeface="宋体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pitchFamily="34" charset="0"/>
                <a:ea typeface="宋体" pitchFamily="2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pitchFamily="34" charset="0"/>
                <a:ea typeface="宋体" pitchFamily="2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pitchFamily="34" charset="0"/>
                <a:ea typeface="宋体" pitchFamily="2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pitchFamily="34" charset="0"/>
                <a:ea typeface="宋体" pitchFamily="2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en-US" sz="2800" kern="0" dirty="0"/>
              <a:t>四</a:t>
            </a:r>
            <a:r>
              <a:rPr lang="en-US" altLang="zh-CN" sz="2800" kern="0" dirty="0"/>
              <a:t>. </a:t>
            </a:r>
            <a:r>
              <a:rPr lang="zh-CN" altLang="en-US" sz="2800" kern="0" dirty="0"/>
              <a:t>未来规划设想</a:t>
            </a:r>
          </a:p>
        </p:txBody>
      </p:sp>
    </p:spTree>
    <p:extLst>
      <p:ext uri="{BB962C8B-B14F-4D97-AF65-F5344CB8AC3E}">
        <p14:creationId xmlns:p14="http://schemas.microsoft.com/office/powerpoint/2010/main" val="445711984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灯片编号占位符 2">
            <a:extLst>
              <a:ext uri="{FF2B5EF4-FFF2-40B4-BE49-F238E27FC236}">
                <a16:creationId xmlns:a16="http://schemas.microsoft.com/office/drawing/2014/main" id="{5D97D4D3-3372-49D9-BAEA-4B108D09251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Char char="•"/>
              <a:defRPr sz="2100" b="1">
                <a:solidFill>
                  <a:srgbClr val="1679BA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Char char="–"/>
              <a:defRPr sz="19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2D95FB12-700E-456D-9A06-5C94075A6321}" type="slidenum">
              <a:rPr lang="zh-CN" altLang="en-US" sz="900" b="0" smtClean="0">
                <a:solidFill>
                  <a:srgbClr val="4D5E68"/>
                </a:solidFill>
                <a:latin typeface="Impact" panose="020B080603090205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28</a:t>
            </a:fld>
            <a:endParaRPr lang="zh-CN" altLang="en-US" sz="900" b="0">
              <a:solidFill>
                <a:srgbClr val="4D5E68"/>
              </a:solidFill>
              <a:latin typeface="Impact" panose="020B0806030902050204" pitchFamily="34" charset="0"/>
            </a:endParaRPr>
          </a:p>
        </p:txBody>
      </p:sp>
      <p:sp>
        <p:nvSpPr>
          <p:cNvPr id="46083" name="文本框 1">
            <a:extLst>
              <a:ext uri="{FF2B5EF4-FFF2-40B4-BE49-F238E27FC236}">
                <a16:creationId xmlns:a16="http://schemas.microsoft.com/office/drawing/2014/main" id="{84447C31-018E-4684-848C-1EB4D28D87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9375" y="2924175"/>
            <a:ext cx="272415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Char char="•"/>
              <a:defRPr sz="2100" b="1">
                <a:solidFill>
                  <a:srgbClr val="1679BA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Char char="–"/>
              <a:defRPr sz="19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zh-CN" altLang="en-US" sz="6600" b="0"/>
              <a:t>谢谢！</a:t>
            </a: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9">
            <a:extLst>
              <a:ext uri="{FF2B5EF4-FFF2-40B4-BE49-F238E27FC236}">
                <a16:creationId xmlns:a16="http://schemas.microsoft.com/office/drawing/2014/main" id="{0DA0B442-1CB7-4D2D-9691-0A88EEFC63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50" y="1628775"/>
            <a:ext cx="6186488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文本框 9">
            <a:extLst>
              <a:ext uri="{FF2B5EF4-FFF2-40B4-BE49-F238E27FC236}">
                <a16:creationId xmlns:a16="http://schemas.microsoft.com/office/drawing/2014/main" id="{BC813620-B6C8-4E98-B6C6-EAC5BA9B2B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675" y="1577975"/>
            <a:ext cx="31067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Char char="•"/>
              <a:defRPr sz="2100" b="1">
                <a:solidFill>
                  <a:srgbClr val="1679BA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Char char="–"/>
              <a:defRPr sz="19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Ø"/>
            </a:pPr>
            <a:r>
              <a:rPr lang="zh-CN" altLang="en-US" sz="2400">
                <a:latin typeface="宋体" panose="02010600030101010101" pitchFamily="2" charset="-122"/>
              </a:rPr>
              <a:t>整体结构示意图</a:t>
            </a:r>
          </a:p>
        </p:txBody>
      </p:sp>
      <p:sp>
        <p:nvSpPr>
          <p:cNvPr id="12" name="标题 1">
            <a:extLst>
              <a:ext uri="{FF2B5EF4-FFF2-40B4-BE49-F238E27FC236}">
                <a16:creationId xmlns:a16="http://schemas.microsoft.com/office/drawing/2014/main" id="{5733D7D2-44E5-4783-BCB7-9C6E78CDA860}"/>
              </a:ext>
            </a:extLst>
          </p:cNvPr>
          <p:cNvSpPr txBox="1">
            <a:spLocks noChangeArrowheads="1"/>
          </p:cNvSpPr>
          <p:nvPr/>
        </p:nvSpPr>
        <p:spPr>
          <a:xfrm>
            <a:off x="550863" y="838200"/>
            <a:ext cx="11379200" cy="4572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pitchFamily="34" charset="0"/>
                <a:ea typeface="宋体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pitchFamily="34" charset="0"/>
                <a:ea typeface="宋体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pitchFamily="34" charset="0"/>
                <a:ea typeface="宋体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pitchFamily="34" charset="0"/>
                <a:ea typeface="宋体" pitchFamily="2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pitchFamily="34" charset="0"/>
                <a:ea typeface="宋体" pitchFamily="2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pitchFamily="34" charset="0"/>
                <a:ea typeface="宋体" pitchFamily="2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pitchFamily="34" charset="0"/>
                <a:ea typeface="宋体" pitchFamily="2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en-US" sz="2800" kern="0" dirty="0"/>
              <a:t>一</a:t>
            </a:r>
            <a:r>
              <a:rPr lang="en-US" altLang="zh-CN" sz="2800" kern="0" dirty="0"/>
              <a:t>.</a:t>
            </a:r>
            <a:r>
              <a:rPr lang="zh-CN" altLang="en-US" sz="2800" kern="0" dirty="0"/>
              <a:t>加速器智能监测和巡检系统设计</a:t>
            </a:r>
          </a:p>
          <a:p>
            <a:pPr>
              <a:defRPr/>
            </a:pPr>
            <a:endParaRPr lang="zh-CN" altLang="en-US" sz="2800" kern="0" dirty="0"/>
          </a:p>
        </p:txBody>
      </p:sp>
      <p:sp>
        <p:nvSpPr>
          <p:cNvPr id="6149" name="灯片编号占位符 3">
            <a:extLst>
              <a:ext uri="{FF2B5EF4-FFF2-40B4-BE49-F238E27FC236}">
                <a16:creationId xmlns:a16="http://schemas.microsoft.com/office/drawing/2014/main" id="{C5287430-223D-4836-88C2-1BA6B782581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Char char="•"/>
              <a:defRPr sz="2100" b="1">
                <a:solidFill>
                  <a:srgbClr val="1679BA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Char char="–"/>
              <a:defRPr sz="19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2CD45C65-A397-4BBA-9B0D-7629FA7D7E05}" type="slidenum">
              <a:rPr lang="zh-CN" altLang="zh-CN" sz="900" b="0" smtClean="0">
                <a:solidFill>
                  <a:srgbClr val="4D5E68"/>
                </a:solidFill>
                <a:latin typeface="Impact" panose="020B080603090205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3</a:t>
            </a:fld>
            <a:endParaRPr lang="zh-CN" altLang="zh-CN" sz="900" b="0">
              <a:solidFill>
                <a:srgbClr val="4D5E68"/>
              </a:solidFill>
              <a:latin typeface="Impact" panose="020B080603090205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内容占位符 2">
            <a:extLst>
              <a:ext uri="{FF2B5EF4-FFF2-40B4-BE49-F238E27FC236}">
                <a16:creationId xmlns:a16="http://schemas.microsoft.com/office/drawing/2014/main" id="{28E0E722-CA40-49DA-8F7F-F6FE044DFCC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zh-CN" altLang="en-US" sz="2400"/>
              <a:t>系统结构设计</a:t>
            </a:r>
          </a:p>
        </p:txBody>
      </p:sp>
      <p:sp>
        <p:nvSpPr>
          <p:cNvPr id="13315" name="灯片编号占位符 3">
            <a:extLst>
              <a:ext uri="{FF2B5EF4-FFF2-40B4-BE49-F238E27FC236}">
                <a16:creationId xmlns:a16="http://schemas.microsoft.com/office/drawing/2014/main" id="{713A4D40-881D-4DBD-9FFD-134079E50D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Char char="•"/>
              <a:defRPr sz="2100" b="1">
                <a:solidFill>
                  <a:srgbClr val="1679BA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Char char="–"/>
              <a:defRPr sz="19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D348EA4B-FB07-48EF-9D88-3EB6F53C9E21}" type="slidenum">
              <a:rPr lang="zh-CN" altLang="zh-CN" sz="900" b="0" smtClean="0">
                <a:solidFill>
                  <a:srgbClr val="4D5E68"/>
                </a:solidFill>
                <a:latin typeface="Impact" panose="020B080603090205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4</a:t>
            </a:fld>
            <a:endParaRPr lang="zh-CN" altLang="zh-CN" sz="900" b="0">
              <a:solidFill>
                <a:srgbClr val="4D5E68"/>
              </a:solidFill>
              <a:latin typeface="Impact" panose="020B0806030902050204" pitchFamily="34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27BE6061-2762-45A7-8853-2AFC96550387}"/>
              </a:ext>
            </a:extLst>
          </p:cNvPr>
          <p:cNvSpPr/>
          <p:nvPr/>
        </p:nvSpPr>
        <p:spPr>
          <a:xfrm>
            <a:off x="2998788" y="5805488"/>
            <a:ext cx="2160587" cy="576262"/>
          </a:xfrm>
          <a:prstGeom prst="rect">
            <a:avLst/>
          </a:prstGeom>
          <a:solidFill>
            <a:srgbClr val="D2492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b="1" dirty="0">
                <a:solidFill>
                  <a:schemeClr val="tx1"/>
                </a:solidFill>
              </a:rPr>
              <a:t>历史数据</a:t>
            </a:r>
            <a:endParaRPr lang="en-US" altLang="zh-CN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zh-CN" altLang="en-US" b="1" dirty="0">
                <a:solidFill>
                  <a:schemeClr val="tx1"/>
                </a:solidFill>
              </a:rPr>
              <a:t>（</a:t>
            </a:r>
            <a:r>
              <a:rPr lang="en-US" altLang="zh-CN" b="1" dirty="0">
                <a:solidFill>
                  <a:schemeClr val="tx1"/>
                </a:solidFill>
              </a:rPr>
              <a:t>Archiver Appliance</a:t>
            </a:r>
            <a:r>
              <a:rPr lang="zh-CN" altLang="en-US" b="1" dirty="0">
                <a:solidFill>
                  <a:schemeClr val="tx1"/>
                </a:solidFill>
              </a:rPr>
              <a:t>）</a:t>
            </a: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9F0CE3B7-1B11-47D5-B560-B100A2112775}"/>
              </a:ext>
            </a:extLst>
          </p:cNvPr>
          <p:cNvCxnSpPr/>
          <p:nvPr/>
        </p:nvCxnSpPr>
        <p:spPr>
          <a:xfrm>
            <a:off x="2424113" y="5445125"/>
            <a:ext cx="7415212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18" name="TextBox 7">
            <a:extLst>
              <a:ext uri="{FF2B5EF4-FFF2-40B4-BE49-F238E27FC236}">
                <a16:creationId xmlns:a16="http://schemas.microsoft.com/office/drawing/2014/main" id="{CD568FB7-65CA-43D2-A5BB-1E0BF24FC3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5863" y="5876925"/>
            <a:ext cx="5429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Char char="•"/>
              <a:defRPr sz="2100" b="1">
                <a:solidFill>
                  <a:srgbClr val="1679BA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Char char="–"/>
              <a:defRPr sz="19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zh-CN" altLang="en-US" sz="1400">
                <a:solidFill>
                  <a:schemeClr val="tx1"/>
                </a:solidFill>
              </a:rPr>
              <a:t>训练</a:t>
            </a:r>
          </a:p>
        </p:txBody>
      </p:sp>
      <p:sp>
        <p:nvSpPr>
          <p:cNvPr id="13319" name="TextBox 8">
            <a:extLst>
              <a:ext uri="{FF2B5EF4-FFF2-40B4-BE49-F238E27FC236}">
                <a16:creationId xmlns:a16="http://schemas.microsoft.com/office/drawing/2014/main" id="{B6DA8CA7-1A39-4FE6-8419-8F3CDAD790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5863" y="4541838"/>
            <a:ext cx="542925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Char char="•"/>
              <a:defRPr sz="2100" b="1">
                <a:solidFill>
                  <a:srgbClr val="1679BA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Char char="–"/>
              <a:defRPr sz="19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zh-CN" altLang="en-US" sz="1400">
                <a:solidFill>
                  <a:schemeClr val="tx1"/>
                </a:solidFill>
              </a:rPr>
              <a:t>预测</a:t>
            </a:r>
          </a:p>
        </p:txBody>
      </p:sp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9DA9ABA7-B35D-4F03-A97A-6C0C36188131}"/>
              </a:ext>
            </a:extLst>
          </p:cNvPr>
          <p:cNvCxnSpPr>
            <a:stCxn id="6" idx="3"/>
            <a:endCxn id="11" idx="1"/>
          </p:cNvCxnSpPr>
          <p:nvPr/>
        </p:nvCxnSpPr>
        <p:spPr>
          <a:xfrm>
            <a:off x="5159375" y="6092825"/>
            <a:ext cx="720725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>
            <a:extLst>
              <a:ext uri="{FF2B5EF4-FFF2-40B4-BE49-F238E27FC236}">
                <a16:creationId xmlns:a16="http://schemas.microsoft.com/office/drawing/2014/main" id="{00CEA47D-AEC6-4575-9099-4146FA6C6792}"/>
              </a:ext>
            </a:extLst>
          </p:cNvPr>
          <p:cNvSpPr/>
          <p:nvPr/>
        </p:nvSpPr>
        <p:spPr>
          <a:xfrm>
            <a:off x="5880100" y="5805488"/>
            <a:ext cx="1584325" cy="576262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b="1" dirty="0">
                <a:solidFill>
                  <a:schemeClr val="tx1"/>
                </a:solidFill>
              </a:rPr>
              <a:t>深度学习</a:t>
            </a:r>
          </a:p>
        </p:txBody>
      </p:sp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id="{DBB4F540-F33A-4717-9C54-97FCA537CAFC}"/>
              </a:ext>
            </a:extLst>
          </p:cNvPr>
          <p:cNvCxnSpPr>
            <a:stCxn id="11" idx="3"/>
            <a:endCxn id="31" idx="1"/>
          </p:cNvCxnSpPr>
          <p:nvPr/>
        </p:nvCxnSpPr>
        <p:spPr>
          <a:xfrm>
            <a:off x="7464425" y="6092825"/>
            <a:ext cx="719138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>
            <a:extLst>
              <a:ext uri="{FF2B5EF4-FFF2-40B4-BE49-F238E27FC236}">
                <a16:creationId xmlns:a16="http://schemas.microsoft.com/office/drawing/2014/main" id="{0496045C-7D93-4E81-B42B-257EBDB45C9B}"/>
              </a:ext>
            </a:extLst>
          </p:cNvPr>
          <p:cNvSpPr/>
          <p:nvPr/>
        </p:nvSpPr>
        <p:spPr>
          <a:xfrm>
            <a:off x="3359150" y="4508500"/>
            <a:ext cx="1584325" cy="576263"/>
          </a:xfrm>
          <a:prstGeom prst="rect">
            <a:avLst/>
          </a:prstGeom>
          <a:solidFill>
            <a:srgbClr val="AFDC7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b="1" dirty="0">
                <a:solidFill>
                  <a:schemeClr val="tx1"/>
                </a:solidFill>
              </a:rPr>
              <a:t>实时数据</a:t>
            </a:r>
            <a:endParaRPr lang="en-US" altLang="zh-CN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zh-CN" altLang="en-US" b="1" dirty="0">
                <a:solidFill>
                  <a:schemeClr val="tx1"/>
                </a:solidFill>
              </a:rPr>
              <a:t>（</a:t>
            </a:r>
            <a:r>
              <a:rPr lang="en-US" altLang="zh-CN" b="1" dirty="0">
                <a:solidFill>
                  <a:schemeClr val="tx1"/>
                </a:solidFill>
              </a:rPr>
              <a:t>CA Gateway</a:t>
            </a:r>
            <a:r>
              <a:rPr lang="zh-CN" altLang="en-US" b="1" dirty="0">
                <a:solidFill>
                  <a:schemeClr val="tx1"/>
                </a:solidFill>
              </a:rPr>
              <a:t>）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E61E4D8A-9000-4065-881D-A0C9F9F48DE6}"/>
              </a:ext>
            </a:extLst>
          </p:cNvPr>
          <p:cNvSpPr/>
          <p:nvPr/>
        </p:nvSpPr>
        <p:spPr>
          <a:xfrm>
            <a:off x="5880100" y="4508500"/>
            <a:ext cx="1584325" cy="576263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b="1" dirty="0">
                <a:solidFill>
                  <a:schemeClr val="tx1"/>
                </a:solidFill>
              </a:rPr>
              <a:t>深度学习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E18E7EF4-FFD5-4BA7-A541-8AB37B247569}"/>
              </a:ext>
            </a:extLst>
          </p:cNvPr>
          <p:cNvSpPr/>
          <p:nvPr/>
        </p:nvSpPr>
        <p:spPr>
          <a:xfrm>
            <a:off x="8183563" y="4508500"/>
            <a:ext cx="1584325" cy="5762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b="1" dirty="0">
                <a:solidFill>
                  <a:schemeClr val="tx1"/>
                </a:solidFill>
              </a:rPr>
              <a:t>预警级别</a:t>
            </a:r>
          </a:p>
        </p:txBody>
      </p:sp>
      <p:cxnSp>
        <p:nvCxnSpPr>
          <p:cNvPr id="16" name="直接箭头连接符 15">
            <a:extLst>
              <a:ext uri="{FF2B5EF4-FFF2-40B4-BE49-F238E27FC236}">
                <a16:creationId xmlns:a16="http://schemas.microsoft.com/office/drawing/2014/main" id="{F42E7121-7E8E-4B3F-8A71-C1C37D93C228}"/>
              </a:ext>
            </a:extLst>
          </p:cNvPr>
          <p:cNvCxnSpPr>
            <a:stCxn id="13" idx="3"/>
            <a:endCxn id="14" idx="1"/>
          </p:cNvCxnSpPr>
          <p:nvPr/>
        </p:nvCxnSpPr>
        <p:spPr>
          <a:xfrm flipV="1">
            <a:off x="4943475" y="4795838"/>
            <a:ext cx="936625" cy="158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8B356BBD-3F92-428D-94D6-933E28E297AF}"/>
              </a:ext>
            </a:extLst>
          </p:cNvPr>
          <p:cNvCxnSpPr>
            <a:stCxn id="14" idx="3"/>
            <a:endCxn id="15" idx="1"/>
          </p:cNvCxnSpPr>
          <p:nvPr/>
        </p:nvCxnSpPr>
        <p:spPr>
          <a:xfrm>
            <a:off x="7464425" y="4795838"/>
            <a:ext cx="719138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曲线连接符 17">
            <a:extLst>
              <a:ext uri="{FF2B5EF4-FFF2-40B4-BE49-F238E27FC236}">
                <a16:creationId xmlns:a16="http://schemas.microsoft.com/office/drawing/2014/main" id="{82E2FA13-C516-4BD7-9E60-5DFFB13F4C7D}"/>
              </a:ext>
            </a:extLst>
          </p:cNvPr>
          <p:cNvCxnSpPr>
            <a:stCxn id="31" idx="0"/>
            <a:endCxn id="14" idx="2"/>
          </p:cNvCxnSpPr>
          <p:nvPr/>
        </p:nvCxnSpPr>
        <p:spPr>
          <a:xfrm rot="16200000" flipV="1">
            <a:off x="7463631" y="4293395"/>
            <a:ext cx="720725" cy="2303462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2B8FE863-AAA7-4691-82B9-C05FBB001EA4}"/>
              </a:ext>
            </a:extLst>
          </p:cNvPr>
          <p:cNvCxnSpPr/>
          <p:nvPr/>
        </p:nvCxnSpPr>
        <p:spPr>
          <a:xfrm>
            <a:off x="2424113" y="4149725"/>
            <a:ext cx="7416800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>
            <a:extLst>
              <a:ext uri="{FF2B5EF4-FFF2-40B4-BE49-F238E27FC236}">
                <a16:creationId xmlns:a16="http://schemas.microsoft.com/office/drawing/2014/main" id="{6AAD0444-8EC3-421E-B07F-A5C0FDA07E94}"/>
              </a:ext>
            </a:extLst>
          </p:cNvPr>
          <p:cNvSpPr/>
          <p:nvPr/>
        </p:nvSpPr>
        <p:spPr>
          <a:xfrm>
            <a:off x="5880100" y="3213100"/>
            <a:ext cx="1584325" cy="576263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b="1" dirty="0">
                <a:solidFill>
                  <a:schemeClr val="tx1"/>
                </a:solidFill>
              </a:rPr>
              <a:t>EPICS IOC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cxnSp>
        <p:nvCxnSpPr>
          <p:cNvPr id="21" name="曲线连接符 20">
            <a:extLst>
              <a:ext uri="{FF2B5EF4-FFF2-40B4-BE49-F238E27FC236}">
                <a16:creationId xmlns:a16="http://schemas.microsoft.com/office/drawing/2014/main" id="{921A9B58-514F-46E5-A17E-E188812A3151}"/>
              </a:ext>
            </a:extLst>
          </p:cNvPr>
          <p:cNvCxnSpPr>
            <a:stCxn id="15" idx="0"/>
            <a:endCxn id="20" idx="2"/>
          </p:cNvCxnSpPr>
          <p:nvPr/>
        </p:nvCxnSpPr>
        <p:spPr>
          <a:xfrm rot="16200000" flipV="1">
            <a:off x="7464425" y="2997201"/>
            <a:ext cx="719137" cy="2303462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32" name="TextBox 21">
            <a:extLst>
              <a:ext uri="{FF2B5EF4-FFF2-40B4-BE49-F238E27FC236}">
                <a16:creationId xmlns:a16="http://schemas.microsoft.com/office/drawing/2014/main" id="{CEC6893B-FC59-4058-9C6D-D42A64F8A8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5550" y="3141663"/>
            <a:ext cx="1800225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Char char="•"/>
              <a:defRPr sz="2100" b="1">
                <a:solidFill>
                  <a:srgbClr val="1679BA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Char char="–"/>
              <a:defRPr sz="19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zh-CN" altLang="en-US" sz="1400">
                <a:solidFill>
                  <a:schemeClr val="tx1"/>
                </a:solidFill>
              </a:rPr>
              <a:t>信息发布及人机交互</a:t>
            </a:r>
          </a:p>
        </p:txBody>
      </p:sp>
      <p:cxnSp>
        <p:nvCxnSpPr>
          <p:cNvPr id="23" name="直接箭头连接符 22">
            <a:extLst>
              <a:ext uri="{FF2B5EF4-FFF2-40B4-BE49-F238E27FC236}">
                <a16:creationId xmlns:a16="http://schemas.microsoft.com/office/drawing/2014/main" id="{FA0AE4AB-2895-483B-B884-E47ECF61317D}"/>
              </a:ext>
            </a:extLst>
          </p:cNvPr>
          <p:cNvCxnSpPr/>
          <p:nvPr/>
        </p:nvCxnSpPr>
        <p:spPr>
          <a:xfrm flipV="1">
            <a:off x="4008438" y="2852738"/>
            <a:ext cx="5040312" cy="0"/>
          </a:xfrm>
          <a:prstGeom prst="straightConnector1">
            <a:avLst/>
          </a:prstGeom>
          <a:ln w="1905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>
            <a:extLst>
              <a:ext uri="{FF2B5EF4-FFF2-40B4-BE49-F238E27FC236}">
                <a16:creationId xmlns:a16="http://schemas.microsoft.com/office/drawing/2014/main" id="{ABFB571D-B0FF-4FB9-AC9B-A10EDC3BF9D9}"/>
              </a:ext>
            </a:extLst>
          </p:cNvPr>
          <p:cNvCxnSpPr>
            <a:endCxn id="20" idx="0"/>
          </p:cNvCxnSpPr>
          <p:nvPr/>
        </p:nvCxnSpPr>
        <p:spPr>
          <a:xfrm>
            <a:off x="6672263" y="2852738"/>
            <a:ext cx="0" cy="360362"/>
          </a:xfrm>
          <a:prstGeom prst="straightConnector1">
            <a:avLst/>
          </a:prstGeom>
          <a:ln w="1905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 24">
            <a:extLst>
              <a:ext uri="{FF2B5EF4-FFF2-40B4-BE49-F238E27FC236}">
                <a16:creationId xmlns:a16="http://schemas.microsoft.com/office/drawing/2014/main" id="{C32CC806-B100-418D-B9DF-305F1192D279}"/>
              </a:ext>
            </a:extLst>
          </p:cNvPr>
          <p:cNvSpPr/>
          <p:nvPr/>
        </p:nvSpPr>
        <p:spPr>
          <a:xfrm>
            <a:off x="4079875" y="2060575"/>
            <a:ext cx="1079500" cy="431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b="1" dirty="0">
                <a:solidFill>
                  <a:schemeClr val="tx1"/>
                </a:solidFill>
              </a:rPr>
              <a:t>CSS BEAST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cxnSp>
        <p:nvCxnSpPr>
          <p:cNvPr id="26" name="直接箭头连接符 25">
            <a:extLst>
              <a:ext uri="{FF2B5EF4-FFF2-40B4-BE49-F238E27FC236}">
                <a16:creationId xmlns:a16="http://schemas.microsoft.com/office/drawing/2014/main" id="{85D38591-F2A9-432D-9DF4-2AD7CF928CBD}"/>
              </a:ext>
            </a:extLst>
          </p:cNvPr>
          <p:cNvCxnSpPr/>
          <p:nvPr/>
        </p:nvCxnSpPr>
        <p:spPr>
          <a:xfrm>
            <a:off x="4583113" y="2492375"/>
            <a:ext cx="0" cy="360363"/>
          </a:xfrm>
          <a:prstGeom prst="straightConnector1">
            <a:avLst/>
          </a:prstGeom>
          <a:ln w="1905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矩形 26">
            <a:extLst>
              <a:ext uri="{FF2B5EF4-FFF2-40B4-BE49-F238E27FC236}">
                <a16:creationId xmlns:a16="http://schemas.microsoft.com/office/drawing/2014/main" id="{1D1A5192-DD84-49D5-9BE0-63D40AE03AED}"/>
              </a:ext>
            </a:extLst>
          </p:cNvPr>
          <p:cNvSpPr/>
          <p:nvPr/>
        </p:nvSpPr>
        <p:spPr>
          <a:xfrm>
            <a:off x="6096000" y="2060575"/>
            <a:ext cx="1079500" cy="431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b="1" dirty="0">
                <a:solidFill>
                  <a:schemeClr val="tx1"/>
                </a:solidFill>
              </a:rPr>
              <a:t>OPI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cxnSp>
        <p:nvCxnSpPr>
          <p:cNvPr id="28" name="直接箭头连接符 27">
            <a:extLst>
              <a:ext uri="{FF2B5EF4-FFF2-40B4-BE49-F238E27FC236}">
                <a16:creationId xmlns:a16="http://schemas.microsoft.com/office/drawing/2014/main" id="{6B7DA484-7AAF-4B55-8CAD-22520509586C}"/>
              </a:ext>
            </a:extLst>
          </p:cNvPr>
          <p:cNvCxnSpPr/>
          <p:nvPr/>
        </p:nvCxnSpPr>
        <p:spPr>
          <a:xfrm>
            <a:off x="6672263" y="2492375"/>
            <a:ext cx="0" cy="360363"/>
          </a:xfrm>
          <a:prstGeom prst="straightConnector1">
            <a:avLst/>
          </a:prstGeom>
          <a:ln w="1905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矩形 28">
            <a:extLst>
              <a:ext uri="{FF2B5EF4-FFF2-40B4-BE49-F238E27FC236}">
                <a16:creationId xmlns:a16="http://schemas.microsoft.com/office/drawing/2014/main" id="{B4AA33D9-3368-4443-AD7F-C5FBDC867859}"/>
              </a:ext>
            </a:extLst>
          </p:cNvPr>
          <p:cNvSpPr/>
          <p:nvPr/>
        </p:nvSpPr>
        <p:spPr>
          <a:xfrm>
            <a:off x="7824788" y="2060575"/>
            <a:ext cx="1079500" cy="431800"/>
          </a:xfrm>
          <a:prstGeom prst="rect">
            <a:avLst/>
          </a:prstGeom>
          <a:solidFill>
            <a:srgbClr val="D2492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b="1" dirty="0">
                <a:solidFill>
                  <a:schemeClr val="tx1"/>
                </a:solidFill>
              </a:rPr>
              <a:t>Archiver Appliance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cxnSp>
        <p:nvCxnSpPr>
          <p:cNvPr id="30" name="直接箭头连接符 29">
            <a:extLst>
              <a:ext uri="{FF2B5EF4-FFF2-40B4-BE49-F238E27FC236}">
                <a16:creationId xmlns:a16="http://schemas.microsoft.com/office/drawing/2014/main" id="{5A9E3367-5526-4196-A489-F2488BC152AE}"/>
              </a:ext>
            </a:extLst>
          </p:cNvPr>
          <p:cNvCxnSpPr/>
          <p:nvPr/>
        </p:nvCxnSpPr>
        <p:spPr>
          <a:xfrm>
            <a:off x="8399463" y="2492375"/>
            <a:ext cx="0" cy="360363"/>
          </a:xfrm>
          <a:prstGeom prst="straightConnector1">
            <a:avLst/>
          </a:prstGeom>
          <a:ln w="1905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矩形 30">
            <a:extLst>
              <a:ext uri="{FF2B5EF4-FFF2-40B4-BE49-F238E27FC236}">
                <a16:creationId xmlns:a16="http://schemas.microsoft.com/office/drawing/2014/main" id="{4B16EE16-8606-4D59-8ADE-974D66982D2D}"/>
              </a:ext>
            </a:extLst>
          </p:cNvPr>
          <p:cNvSpPr/>
          <p:nvPr/>
        </p:nvSpPr>
        <p:spPr>
          <a:xfrm>
            <a:off x="8183563" y="5805488"/>
            <a:ext cx="1584325" cy="57626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b="1" dirty="0">
                <a:solidFill>
                  <a:schemeClr val="tx1"/>
                </a:solidFill>
              </a:rPr>
              <a:t>特征模型</a:t>
            </a:r>
          </a:p>
        </p:txBody>
      </p:sp>
      <p:sp>
        <p:nvSpPr>
          <p:cNvPr id="13342" name="标题 1">
            <a:extLst>
              <a:ext uri="{FF2B5EF4-FFF2-40B4-BE49-F238E27FC236}">
                <a16:creationId xmlns:a16="http://schemas.microsoft.com/office/drawing/2014/main" id="{68870096-BE00-411E-995C-8335E5D181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50863" y="838200"/>
            <a:ext cx="8331200" cy="457200"/>
          </a:xfrm>
        </p:spPr>
        <p:txBody>
          <a:bodyPr/>
          <a:lstStyle/>
          <a:p>
            <a:r>
              <a:rPr lang="zh-CN" altLang="en-US" sz="2800"/>
              <a:t>二</a:t>
            </a:r>
            <a:r>
              <a:rPr lang="en-US" altLang="zh-CN" sz="2800"/>
              <a:t>.</a:t>
            </a:r>
            <a:r>
              <a:rPr lang="zh-CN" altLang="en-US" sz="2800"/>
              <a:t>基于深度学习的加速器预警系统样机</a:t>
            </a:r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内容占位符 2">
            <a:extLst>
              <a:ext uri="{FF2B5EF4-FFF2-40B4-BE49-F238E27FC236}">
                <a16:creationId xmlns:a16="http://schemas.microsoft.com/office/drawing/2014/main" id="{87525E44-F1F2-436A-A898-04BFCFE961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zh-CN" altLang="en-US" sz="2400"/>
              <a:t>训练样本示例</a:t>
            </a:r>
            <a:endParaRPr lang="en-US" altLang="zh-CN" sz="2400"/>
          </a:p>
          <a:p>
            <a:endParaRPr lang="en-US" altLang="zh-CN" sz="2400"/>
          </a:p>
          <a:p>
            <a:endParaRPr lang="en-US" altLang="zh-CN" sz="2400"/>
          </a:p>
          <a:p>
            <a:endParaRPr lang="en-US" altLang="zh-CN" sz="2400"/>
          </a:p>
        </p:txBody>
      </p:sp>
      <p:sp>
        <p:nvSpPr>
          <p:cNvPr id="15363" name="灯片编号占位符 3">
            <a:extLst>
              <a:ext uri="{FF2B5EF4-FFF2-40B4-BE49-F238E27FC236}">
                <a16:creationId xmlns:a16="http://schemas.microsoft.com/office/drawing/2014/main" id="{449BA32B-588A-4E29-9E95-0FBBCF41AA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Char char="•"/>
              <a:defRPr sz="2100" b="1">
                <a:solidFill>
                  <a:srgbClr val="1679BA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Char char="–"/>
              <a:defRPr sz="19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AD6B2EF5-011D-4EC3-AAB3-2AEEF1798050}" type="slidenum">
              <a:rPr lang="zh-CN" altLang="zh-CN" sz="900" b="0" smtClean="0">
                <a:solidFill>
                  <a:srgbClr val="4D5E68"/>
                </a:solidFill>
                <a:latin typeface="Impact" panose="020B080603090205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5</a:t>
            </a:fld>
            <a:endParaRPr lang="zh-CN" altLang="zh-CN" sz="900" b="0">
              <a:solidFill>
                <a:srgbClr val="4D5E68"/>
              </a:solidFill>
              <a:latin typeface="Impact" panose="020B0806030902050204" pitchFamily="34" charset="0"/>
            </a:endParaRPr>
          </a:p>
        </p:txBody>
      </p:sp>
      <p:pic>
        <p:nvPicPr>
          <p:cNvPr id="15364" name="图片 12">
            <a:extLst>
              <a:ext uri="{FF2B5EF4-FFF2-40B4-BE49-F238E27FC236}">
                <a16:creationId xmlns:a16="http://schemas.microsoft.com/office/drawing/2014/main" id="{609E4EF7-4431-428A-B4FC-A3513D6C87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16113"/>
            <a:ext cx="2879725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图片 14">
            <a:extLst>
              <a:ext uri="{FF2B5EF4-FFF2-40B4-BE49-F238E27FC236}">
                <a16:creationId xmlns:a16="http://schemas.microsoft.com/office/drawing/2014/main" id="{1855274C-645D-45EF-AC76-47F6745DE1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675" y="1917700"/>
            <a:ext cx="2879725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图片 19">
            <a:extLst>
              <a:ext uri="{FF2B5EF4-FFF2-40B4-BE49-F238E27FC236}">
                <a16:creationId xmlns:a16="http://schemas.microsoft.com/office/drawing/2014/main" id="{DB0F9EBE-449D-4CCF-AF37-6653718249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763" y="1917700"/>
            <a:ext cx="2879725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图片 21">
            <a:extLst>
              <a:ext uri="{FF2B5EF4-FFF2-40B4-BE49-F238E27FC236}">
                <a16:creationId xmlns:a16="http://schemas.microsoft.com/office/drawing/2014/main" id="{FB8460CF-C746-4D35-811E-B97AEEBEC0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292600"/>
            <a:ext cx="2879725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图片 22">
            <a:extLst>
              <a:ext uri="{FF2B5EF4-FFF2-40B4-BE49-F238E27FC236}">
                <a16:creationId xmlns:a16="http://schemas.microsoft.com/office/drawing/2014/main" id="{D82B1100-3001-46A1-9413-239403CB7F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675" y="4292600"/>
            <a:ext cx="2879725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图片 23">
            <a:extLst>
              <a:ext uri="{FF2B5EF4-FFF2-40B4-BE49-F238E27FC236}">
                <a16:creationId xmlns:a16="http://schemas.microsoft.com/office/drawing/2014/main" id="{931B367B-EC7E-46B1-AEB7-D56B924B2A3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763" y="4292600"/>
            <a:ext cx="2879725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0" name="标题 1">
            <a:extLst>
              <a:ext uri="{FF2B5EF4-FFF2-40B4-BE49-F238E27FC236}">
                <a16:creationId xmlns:a16="http://schemas.microsoft.com/office/drawing/2014/main" id="{E1188959-2485-4EAD-BE7C-3EDEB0837F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50863" y="838200"/>
            <a:ext cx="8331200" cy="457200"/>
          </a:xfrm>
        </p:spPr>
        <p:txBody>
          <a:bodyPr/>
          <a:lstStyle/>
          <a:p>
            <a:r>
              <a:rPr lang="zh-CN" altLang="en-US" sz="2800"/>
              <a:t>二</a:t>
            </a:r>
            <a:r>
              <a:rPr lang="en-US" altLang="zh-CN" sz="2800"/>
              <a:t>.</a:t>
            </a:r>
            <a:r>
              <a:rPr lang="zh-CN" altLang="en-US" sz="2800"/>
              <a:t>基于深度学习的加速器预警系统样机</a:t>
            </a:r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内容占位符 2">
            <a:extLst>
              <a:ext uri="{FF2B5EF4-FFF2-40B4-BE49-F238E27FC236}">
                <a16:creationId xmlns:a16="http://schemas.microsoft.com/office/drawing/2014/main" id="{1367FC39-7B6D-469C-A60F-0C82A56A5D2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zh-CN" altLang="en-US" sz="2400"/>
              <a:t>预警级别定义</a:t>
            </a:r>
            <a:endParaRPr lang="en-US" altLang="zh-CN" sz="2400"/>
          </a:p>
          <a:p>
            <a:endParaRPr lang="en-US" altLang="zh-CN" sz="2400"/>
          </a:p>
          <a:p>
            <a:endParaRPr lang="en-US" altLang="zh-CN" sz="2400"/>
          </a:p>
          <a:p>
            <a:endParaRPr lang="en-US" altLang="zh-CN" sz="2400"/>
          </a:p>
          <a:p>
            <a:endParaRPr lang="en-US" altLang="zh-CN" sz="2400"/>
          </a:p>
          <a:p>
            <a:r>
              <a:rPr lang="zh-CN" altLang="en-US" sz="2400"/>
              <a:t>将预警级别转化为</a:t>
            </a:r>
            <a:r>
              <a:rPr lang="en-US" altLang="zh-CN" sz="2400"/>
              <a:t>10</a:t>
            </a:r>
            <a:r>
              <a:rPr lang="zh-CN" altLang="en-US" sz="2400"/>
              <a:t>维列向量</a:t>
            </a:r>
            <a:endParaRPr lang="en-US" altLang="zh-CN" sz="2400"/>
          </a:p>
          <a:p>
            <a:endParaRPr lang="en-US" altLang="zh-CN" sz="2400"/>
          </a:p>
        </p:txBody>
      </p:sp>
      <p:sp>
        <p:nvSpPr>
          <p:cNvPr id="16387" name="灯片编号占位符 3">
            <a:extLst>
              <a:ext uri="{FF2B5EF4-FFF2-40B4-BE49-F238E27FC236}">
                <a16:creationId xmlns:a16="http://schemas.microsoft.com/office/drawing/2014/main" id="{CFE3A3A5-C3D1-4F8E-A0B7-723EDCAA05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Char char="•"/>
              <a:defRPr sz="2100" b="1">
                <a:solidFill>
                  <a:srgbClr val="1679BA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Char char="–"/>
              <a:defRPr sz="19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BB142EEB-364B-4A92-92BA-F6722DA44D00}" type="slidenum">
              <a:rPr lang="zh-CN" altLang="zh-CN" sz="900" b="0" smtClean="0">
                <a:solidFill>
                  <a:srgbClr val="4D5E68"/>
                </a:solidFill>
                <a:latin typeface="Impact" panose="020B080603090205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6</a:t>
            </a:fld>
            <a:endParaRPr lang="zh-CN" altLang="zh-CN" sz="900" b="0">
              <a:solidFill>
                <a:srgbClr val="4D5E68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AFBA5247-BE63-429D-B55A-5CD39EE299BC}"/>
              </a:ext>
            </a:extLst>
          </p:cNvPr>
          <p:cNvSpPr/>
          <p:nvPr/>
        </p:nvSpPr>
        <p:spPr>
          <a:xfrm>
            <a:off x="2855640" y="2602160"/>
            <a:ext cx="1146468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en-US" altLang="zh-CN" sz="4800" b="1" dirty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</a:rPr>
              <a:t>0</a:t>
            </a:r>
            <a:r>
              <a:rPr lang="zh-CN" altLang="en-US" sz="4800" b="1" dirty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</a:rPr>
              <a:t>级</a:t>
            </a:r>
            <a:endParaRPr lang="zh-CN" altLang="en-US" sz="5400" b="1" dirty="0">
              <a:ln w="11430"/>
              <a:solidFill>
                <a:srgbClr val="00B05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5254D5F8-A23A-49D9-AC4F-6BF136A52592}"/>
              </a:ext>
            </a:extLst>
          </p:cNvPr>
          <p:cNvSpPr/>
          <p:nvPr/>
        </p:nvSpPr>
        <p:spPr>
          <a:xfrm>
            <a:off x="8045876" y="2602160"/>
            <a:ext cx="1146468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en-US" altLang="zh-CN" sz="48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</a:rPr>
              <a:t>9</a:t>
            </a:r>
            <a:r>
              <a:rPr lang="zh-CN" altLang="en-US" sz="48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</a:rPr>
              <a:t>级</a:t>
            </a:r>
            <a:endParaRPr lang="zh-CN" altLang="en-US" sz="5400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3" name="右箭头 2">
            <a:extLst>
              <a:ext uri="{FF2B5EF4-FFF2-40B4-BE49-F238E27FC236}">
                <a16:creationId xmlns:a16="http://schemas.microsoft.com/office/drawing/2014/main" id="{FA5F038D-92E4-42CB-9DD2-5872F675CC93}"/>
              </a:ext>
            </a:extLst>
          </p:cNvPr>
          <p:cNvSpPr/>
          <p:nvPr/>
        </p:nvSpPr>
        <p:spPr bwMode="auto">
          <a:xfrm>
            <a:off x="4295775" y="2946400"/>
            <a:ext cx="3600450" cy="338138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6391" name="TextBox 16">
            <a:extLst>
              <a:ext uri="{FF2B5EF4-FFF2-40B4-BE49-F238E27FC236}">
                <a16:creationId xmlns:a16="http://schemas.microsoft.com/office/drawing/2014/main" id="{239278EF-8FB1-44B1-BFBF-F89521312A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1813" y="3543300"/>
            <a:ext cx="7000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Char char="•"/>
              <a:defRPr sz="2100" b="1">
                <a:solidFill>
                  <a:srgbClr val="1679BA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Char char="–"/>
              <a:defRPr sz="19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zh-CN" altLang="en-US" sz="2000">
                <a:solidFill>
                  <a:srgbClr val="00B050"/>
                </a:solidFill>
              </a:rPr>
              <a:t>正常</a:t>
            </a:r>
          </a:p>
        </p:txBody>
      </p:sp>
      <p:sp>
        <p:nvSpPr>
          <p:cNvPr id="16392" name="TextBox 17">
            <a:extLst>
              <a:ext uri="{FF2B5EF4-FFF2-40B4-BE49-F238E27FC236}">
                <a16:creationId xmlns:a16="http://schemas.microsoft.com/office/drawing/2014/main" id="{4255C742-31D6-426D-8E6A-0A2E81B95B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1300" y="3605213"/>
            <a:ext cx="14747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Char char="•"/>
              <a:defRPr sz="2100" b="1">
                <a:solidFill>
                  <a:srgbClr val="1679BA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Char char="–"/>
              <a:defRPr sz="19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zh-CN" altLang="en-US" sz="2000">
                <a:solidFill>
                  <a:srgbClr val="FF0000"/>
                </a:solidFill>
              </a:rPr>
              <a:t>最高级预警</a:t>
            </a:r>
          </a:p>
        </p:txBody>
      </p:sp>
      <p:sp>
        <p:nvSpPr>
          <p:cNvPr id="16393" name="TextBox 18">
            <a:extLst>
              <a:ext uri="{FF2B5EF4-FFF2-40B4-BE49-F238E27FC236}">
                <a16:creationId xmlns:a16="http://schemas.microsoft.com/office/drawing/2014/main" id="{9763C927-B03D-421D-A4E8-5D38C949A6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9000" y="2247900"/>
            <a:ext cx="27654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Char char="•"/>
              <a:defRPr sz="2100" b="1">
                <a:solidFill>
                  <a:srgbClr val="1679BA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Char char="–"/>
              <a:defRPr sz="19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zh-CN" altLang="en-US" sz="2000">
                <a:solidFill>
                  <a:schemeClr val="accent2"/>
                </a:solidFill>
              </a:rPr>
              <a:t>预警级别越高，</a:t>
            </a:r>
            <a:endParaRPr lang="en-US" altLang="zh-CN" sz="2000">
              <a:solidFill>
                <a:schemeClr val="accent2"/>
              </a:solidFill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zh-CN" altLang="en-US" sz="2000">
                <a:solidFill>
                  <a:schemeClr val="accent2"/>
                </a:solidFill>
              </a:rPr>
              <a:t>距离故障发生时间越短</a:t>
            </a:r>
          </a:p>
        </p:txBody>
      </p:sp>
      <p:pic>
        <p:nvPicPr>
          <p:cNvPr id="16394" name="Picture 2">
            <a:extLst>
              <a:ext uri="{FF2B5EF4-FFF2-40B4-BE49-F238E27FC236}">
                <a16:creationId xmlns:a16="http://schemas.microsoft.com/office/drawing/2014/main" id="{66CBD3AF-13C7-4326-ACFF-D2AF1BBF53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7388" y="5373688"/>
            <a:ext cx="3857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5" name="TextBox 20">
            <a:extLst>
              <a:ext uri="{FF2B5EF4-FFF2-40B4-BE49-F238E27FC236}">
                <a16:creationId xmlns:a16="http://schemas.microsoft.com/office/drawing/2014/main" id="{6DD8B077-A440-4DC6-8DEB-D07A73E658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4163" y="5373688"/>
            <a:ext cx="30607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Char char="•"/>
              <a:defRPr sz="2100" b="1">
                <a:solidFill>
                  <a:srgbClr val="1679BA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Char char="–"/>
              <a:defRPr sz="19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zh-CN" altLang="en-US" sz="2400">
                <a:solidFill>
                  <a:schemeClr val="tx1"/>
                </a:solidFill>
              </a:rPr>
              <a:t>预警级别 </a:t>
            </a:r>
            <a:r>
              <a:rPr lang="en-US" altLang="zh-CN" sz="2400" i="1">
                <a:solidFill>
                  <a:schemeClr val="tx1"/>
                </a:solidFill>
              </a:rPr>
              <a:t>Y </a:t>
            </a:r>
            <a:r>
              <a:rPr lang="zh-CN" altLang="en-US" sz="2400">
                <a:solidFill>
                  <a:schemeClr val="tx1"/>
                </a:solidFill>
              </a:rPr>
              <a:t>为 </a:t>
            </a:r>
            <a:r>
              <a:rPr lang="en-US" altLang="zh-CN" sz="2400">
                <a:solidFill>
                  <a:schemeClr val="tx1"/>
                </a:solidFill>
              </a:rPr>
              <a:t>5 </a:t>
            </a:r>
            <a:r>
              <a:rPr lang="zh-CN" altLang="en-US" sz="2400">
                <a:solidFill>
                  <a:schemeClr val="tx1"/>
                </a:solidFill>
              </a:rPr>
              <a:t>时：</a:t>
            </a:r>
          </a:p>
        </p:txBody>
      </p:sp>
      <p:sp>
        <p:nvSpPr>
          <p:cNvPr id="16396" name="标题 1">
            <a:extLst>
              <a:ext uri="{FF2B5EF4-FFF2-40B4-BE49-F238E27FC236}">
                <a16:creationId xmlns:a16="http://schemas.microsoft.com/office/drawing/2014/main" id="{AB54CF82-053D-4193-8B72-72D5A10D8A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50863" y="838200"/>
            <a:ext cx="8331200" cy="457200"/>
          </a:xfrm>
        </p:spPr>
        <p:txBody>
          <a:bodyPr/>
          <a:lstStyle/>
          <a:p>
            <a:r>
              <a:rPr lang="zh-CN" altLang="en-US" sz="2800"/>
              <a:t>二</a:t>
            </a:r>
            <a:r>
              <a:rPr lang="en-US" altLang="zh-CN" sz="2800"/>
              <a:t>.</a:t>
            </a:r>
            <a:r>
              <a:rPr lang="zh-CN" altLang="en-US" sz="2800"/>
              <a:t>基于深度学习的加速器预警系统样机</a:t>
            </a:r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内容占位符 2">
            <a:extLst>
              <a:ext uri="{FF2B5EF4-FFF2-40B4-BE49-F238E27FC236}">
                <a16:creationId xmlns:a16="http://schemas.microsoft.com/office/drawing/2014/main" id="{4308A6B8-F552-4897-BECF-48DC2E71F9A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zh-CN" altLang="en-US" sz="2400"/>
              <a:t>深度网络结构</a:t>
            </a:r>
            <a:endParaRPr lang="en-US" altLang="zh-CN" sz="2400"/>
          </a:p>
          <a:p>
            <a:endParaRPr lang="en-US" altLang="zh-CN" sz="2400"/>
          </a:p>
          <a:p>
            <a:endParaRPr lang="en-US" altLang="zh-CN" sz="2400"/>
          </a:p>
          <a:p>
            <a:endParaRPr lang="en-US" altLang="zh-CN" sz="2400"/>
          </a:p>
          <a:p>
            <a:endParaRPr lang="en-US" altLang="zh-CN" sz="2400"/>
          </a:p>
          <a:p>
            <a:r>
              <a:rPr lang="zh-CN" altLang="en-US" sz="2400"/>
              <a:t>训练相关信息</a:t>
            </a:r>
            <a:endParaRPr lang="en-US" altLang="zh-CN" sz="2400"/>
          </a:p>
          <a:p>
            <a:endParaRPr lang="en-US" altLang="zh-CN" sz="2400"/>
          </a:p>
          <a:p>
            <a:endParaRPr lang="en-US" altLang="zh-CN" sz="2400"/>
          </a:p>
          <a:p>
            <a:endParaRPr lang="en-US" altLang="zh-CN" sz="2400"/>
          </a:p>
          <a:p>
            <a:endParaRPr lang="en-US" altLang="zh-CN" sz="2400"/>
          </a:p>
          <a:p>
            <a:endParaRPr lang="en-US" altLang="zh-CN" sz="2400"/>
          </a:p>
          <a:p>
            <a:endParaRPr lang="en-US" altLang="zh-CN" sz="2400"/>
          </a:p>
          <a:p>
            <a:endParaRPr lang="en-US" altLang="zh-CN" sz="2400"/>
          </a:p>
        </p:txBody>
      </p:sp>
      <p:sp>
        <p:nvSpPr>
          <p:cNvPr id="17411" name="灯片编号占位符 3">
            <a:extLst>
              <a:ext uri="{FF2B5EF4-FFF2-40B4-BE49-F238E27FC236}">
                <a16:creationId xmlns:a16="http://schemas.microsoft.com/office/drawing/2014/main" id="{BE4BD668-7F47-4531-AB52-DF3482DB579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Char char="•"/>
              <a:defRPr sz="2100" b="1">
                <a:solidFill>
                  <a:srgbClr val="1679BA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Char char="–"/>
              <a:defRPr sz="19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E4256FCC-6B1A-4548-B3A9-C6A5C9D7D387}" type="slidenum">
              <a:rPr lang="zh-CN" altLang="zh-CN" sz="900" b="0" smtClean="0">
                <a:solidFill>
                  <a:srgbClr val="4D5E68"/>
                </a:solidFill>
                <a:latin typeface="Impact" panose="020B080603090205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7</a:t>
            </a:fld>
            <a:endParaRPr lang="zh-CN" altLang="zh-CN" sz="900" b="0">
              <a:solidFill>
                <a:srgbClr val="4D5E68"/>
              </a:solidFill>
              <a:latin typeface="Impact" panose="020B0806030902050204" pitchFamily="34" charset="0"/>
            </a:endParaRPr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36753C86-05C3-4DBC-B88F-96065D7AD31D}"/>
              </a:ext>
            </a:extLst>
          </p:cNvPr>
          <p:cNvGraphicFramePr>
            <a:graphicFrameLocks noGrp="1"/>
          </p:cNvGraphicFramePr>
          <p:nvPr/>
        </p:nvGraphicFramePr>
        <p:xfrm>
          <a:off x="1774825" y="5213350"/>
          <a:ext cx="9217024" cy="808038"/>
        </p:xfrm>
        <a:graphic>
          <a:graphicData uri="http://schemas.openxmlformats.org/drawingml/2006/table">
            <a:tbl>
              <a:tblPr firstRow="1">
                <a:tableStyleId>{21E4AEA4-8DFA-4A89-87EB-49C32662AFE0}</a:tableStyleId>
              </a:tblPr>
              <a:tblGrid>
                <a:gridCol w="13681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26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95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795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057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87872"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</a:rPr>
                        <a:t>GPU</a:t>
                      </a:r>
                      <a:r>
                        <a:rPr lang="zh-CN" altLang="en-US" sz="1600" b="1" kern="100" dirty="0">
                          <a:effectLst/>
                        </a:rPr>
                        <a:t>型号</a:t>
                      </a:r>
                      <a:endParaRPr lang="zh-CN" sz="1600" b="1" kern="100" dirty="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9" marR="68589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altLang="zh-CN" sz="1600" b="1" kern="100" dirty="0">
                          <a:effectLst/>
                        </a:rPr>
                        <a:t>GPU</a:t>
                      </a:r>
                      <a:r>
                        <a:rPr lang="zh-CN" altLang="en-US" sz="1600" b="1" kern="100" dirty="0">
                          <a:effectLst/>
                        </a:rPr>
                        <a:t>加速</a:t>
                      </a:r>
                      <a:endParaRPr lang="zh-CN" sz="1600" b="1" kern="100" dirty="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9" marR="68589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zh-CN" altLang="en-US" sz="1600" b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训练轮数</a:t>
                      </a:r>
                      <a:endParaRPr lang="zh-CN" sz="1600" b="1" kern="100" dirty="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9" marR="68589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zh-CN" altLang="en-US" sz="1600" b="1" kern="100" dirty="0">
                          <a:effectLst/>
                        </a:rPr>
                        <a:t>每轮训</a:t>
                      </a:r>
                      <a:endParaRPr lang="en-US" altLang="zh-CN" sz="1600" b="1" kern="100" dirty="0">
                        <a:effectLst/>
                      </a:endParaRPr>
                    </a:p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zh-CN" altLang="en-US" sz="1600" b="1" kern="100" dirty="0">
                          <a:effectLst/>
                        </a:rPr>
                        <a:t>练耗时</a:t>
                      </a:r>
                      <a:endParaRPr lang="zh-CN" sz="1600" b="1" kern="100" dirty="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9" marR="68589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zh-CN" altLang="en-US" sz="1600" b="1" kern="100" dirty="0">
                          <a:effectLst/>
                        </a:rPr>
                        <a:t>训练集</a:t>
                      </a:r>
                      <a:endParaRPr lang="en-US" altLang="zh-CN" sz="1600" b="1" kern="100" dirty="0">
                        <a:effectLst/>
                      </a:endParaRPr>
                    </a:p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zh-CN" altLang="en-US" sz="1600" b="1" kern="100" dirty="0">
                          <a:effectLst/>
                        </a:rPr>
                        <a:t>样本数</a:t>
                      </a:r>
                      <a:endParaRPr lang="zh-CN" sz="1600" b="1" kern="100" dirty="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9" marR="68589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zh-CN" altLang="en-US" sz="1600" b="1" kern="100" dirty="0">
                          <a:effectLst/>
                        </a:rPr>
                        <a:t>测试集</a:t>
                      </a:r>
                      <a:endParaRPr lang="en-US" altLang="zh-CN" sz="1600" b="1" kern="100" dirty="0">
                        <a:effectLst/>
                      </a:endParaRPr>
                    </a:p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zh-CN" altLang="en-US" sz="1600" b="1" kern="100" dirty="0">
                          <a:effectLst/>
                        </a:rPr>
                        <a:t>样本数</a:t>
                      </a:r>
                      <a:endParaRPr lang="zh-CN" sz="1600" b="1" kern="100" dirty="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9" marR="68589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zh-CN" altLang="en-US" sz="1600" b="1" kern="100" dirty="0">
                          <a:effectLst/>
                        </a:rPr>
                        <a:t>学习率</a:t>
                      </a:r>
                      <a:endParaRPr lang="zh-CN" sz="1600" b="1" kern="100" dirty="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9" marR="68589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zh-CN" altLang="en-US" sz="1600" b="1" kern="100" dirty="0">
                          <a:effectLst/>
                        </a:rPr>
                        <a:t>保持率</a:t>
                      </a:r>
                      <a:endParaRPr lang="zh-CN" sz="1600" b="1" kern="100" dirty="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9" marR="68589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zh-CN" altLang="en-US" sz="1600" b="1" kern="100" dirty="0">
                          <a:effectLst/>
                        </a:rPr>
                        <a:t>准确率</a:t>
                      </a:r>
                      <a:r>
                        <a:rPr lang="en-US" sz="1600" b="1" kern="100" dirty="0">
                          <a:effectLst/>
                        </a:rPr>
                        <a:t> </a:t>
                      </a:r>
                      <a:endParaRPr lang="zh-CN" sz="1600" b="1" kern="100" dirty="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9" marR="68589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166"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</a:rPr>
                        <a:t>RTX</a:t>
                      </a:r>
                      <a:r>
                        <a:rPr lang="en-US" sz="1600" b="1" kern="100" baseline="0" dirty="0">
                          <a:effectLst/>
                        </a:rPr>
                        <a:t> </a:t>
                      </a:r>
                      <a:r>
                        <a:rPr lang="en-US" sz="1600" b="1" kern="100" dirty="0">
                          <a:effectLst/>
                        </a:rPr>
                        <a:t>2080Ti</a:t>
                      </a:r>
                      <a:endParaRPr lang="zh-CN" sz="1600" b="1" kern="100" dirty="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9" marR="68589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zh-CN" altLang="en-US" sz="1600" b="1" kern="100" dirty="0">
                          <a:effectLst/>
                        </a:rPr>
                        <a:t>约</a:t>
                      </a:r>
                      <a:r>
                        <a:rPr lang="en-US" altLang="zh-CN" sz="1600" b="1" kern="100" dirty="0">
                          <a:effectLst/>
                        </a:rPr>
                        <a:t>17</a:t>
                      </a:r>
                      <a:r>
                        <a:rPr lang="zh-CN" altLang="en-US" sz="1600" b="1" kern="100" dirty="0">
                          <a:effectLst/>
                        </a:rPr>
                        <a:t>倍</a:t>
                      </a:r>
                      <a:endParaRPr lang="zh-CN" sz="1600" b="1" kern="100" dirty="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9" marR="68589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altLang="zh-CN" sz="1600" b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351</a:t>
                      </a:r>
                      <a:endParaRPr lang="zh-CN" sz="1600" b="1" kern="100" dirty="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9" marR="68589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zh-CN" altLang="en-US" sz="1600" b="1" kern="100" dirty="0">
                          <a:effectLst/>
                        </a:rPr>
                        <a:t>约</a:t>
                      </a:r>
                      <a:r>
                        <a:rPr lang="en-US" altLang="zh-CN" sz="1600" b="1" kern="100" dirty="0">
                          <a:effectLst/>
                        </a:rPr>
                        <a:t>3</a:t>
                      </a:r>
                      <a:r>
                        <a:rPr lang="zh-CN" altLang="en-US" sz="1600" b="1" kern="100" dirty="0">
                          <a:effectLst/>
                        </a:rPr>
                        <a:t>分钟</a:t>
                      </a:r>
                      <a:endParaRPr lang="zh-CN" sz="1600" b="1" kern="100" dirty="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9" marR="68589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altLang="zh-CN" sz="1600" b="1" kern="100" dirty="0">
                          <a:effectLst/>
                        </a:rPr>
                        <a:t>50</a:t>
                      </a:r>
                      <a:r>
                        <a:rPr lang="zh-CN" altLang="en-US" sz="1600" b="1" kern="100" dirty="0">
                          <a:effectLst/>
                        </a:rPr>
                        <a:t>万</a:t>
                      </a:r>
                      <a:endParaRPr lang="zh-CN" sz="1600" b="1" kern="100" dirty="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9" marR="68589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altLang="zh-CN" sz="1600" b="1" kern="100" dirty="0">
                          <a:effectLst/>
                        </a:rPr>
                        <a:t>5</a:t>
                      </a:r>
                      <a:r>
                        <a:rPr lang="zh-CN" altLang="en-US" sz="1600" b="1" kern="100" dirty="0">
                          <a:effectLst/>
                        </a:rPr>
                        <a:t>万</a:t>
                      </a:r>
                      <a:endParaRPr lang="zh-CN" sz="1600" b="1" kern="100" dirty="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9" marR="68589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</a:rPr>
                        <a:t>0</a:t>
                      </a:r>
                      <a:r>
                        <a:rPr lang="en-US" altLang="zh-CN" sz="1600" b="1" kern="100" dirty="0">
                          <a:effectLst/>
                        </a:rPr>
                        <a:t>.0002</a:t>
                      </a:r>
                      <a:endParaRPr lang="zh-CN" sz="1600" b="1" kern="100" dirty="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9" marR="68589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</a:rPr>
                        <a:t>0</a:t>
                      </a:r>
                      <a:r>
                        <a:rPr lang="en-US" altLang="zh-CN" sz="1600" b="1" kern="100" dirty="0">
                          <a:effectLst/>
                        </a:rPr>
                        <a:t>.9</a:t>
                      </a:r>
                      <a:endParaRPr lang="zh-CN" sz="1600" b="1" kern="100" dirty="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9" marR="68589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altLang="zh-CN" sz="1600" b="1" kern="100" dirty="0">
                          <a:effectLst/>
                        </a:rPr>
                        <a:t>98.4%</a:t>
                      </a:r>
                      <a:endParaRPr lang="zh-CN" sz="1600" b="1" kern="100" dirty="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9" marR="68589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7444" name="图片 6">
            <a:extLst>
              <a:ext uri="{FF2B5EF4-FFF2-40B4-BE49-F238E27FC236}">
                <a16:creationId xmlns:a16="http://schemas.microsoft.com/office/drawing/2014/main" id="{B5497A82-E9D7-4790-A7E3-B3204871A8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0" y="2190750"/>
            <a:ext cx="9001125" cy="217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45" name="标题 1">
            <a:extLst>
              <a:ext uri="{FF2B5EF4-FFF2-40B4-BE49-F238E27FC236}">
                <a16:creationId xmlns:a16="http://schemas.microsoft.com/office/drawing/2014/main" id="{F7A1C445-56AC-428F-A67A-D0D39896AD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50863" y="838200"/>
            <a:ext cx="8331200" cy="457200"/>
          </a:xfrm>
        </p:spPr>
        <p:txBody>
          <a:bodyPr/>
          <a:lstStyle/>
          <a:p>
            <a:r>
              <a:rPr lang="zh-CN" altLang="en-US" sz="2800"/>
              <a:t>二</a:t>
            </a:r>
            <a:r>
              <a:rPr lang="en-US" altLang="zh-CN" sz="2800"/>
              <a:t>.</a:t>
            </a:r>
            <a:r>
              <a:rPr lang="zh-CN" altLang="en-US" sz="2800"/>
              <a:t>基于深度学习的加速器预警系统样机</a:t>
            </a:r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内容占位符 2">
            <a:extLst>
              <a:ext uri="{FF2B5EF4-FFF2-40B4-BE49-F238E27FC236}">
                <a16:creationId xmlns:a16="http://schemas.microsoft.com/office/drawing/2014/main" id="{D4D4D8F5-9161-4CD6-82BC-C9291A03FE6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zh-CN" altLang="en-US" sz="2400"/>
              <a:t>在线预测和信息发布</a:t>
            </a:r>
            <a:endParaRPr lang="en-US" altLang="zh-CN" sz="2400"/>
          </a:p>
          <a:p>
            <a:endParaRPr lang="en-US" altLang="zh-CN" sz="2400"/>
          </a:p>
          <a:p>
            <a:endParaRPr lang="en-US" altLang="zh-CN" sz="2400"/>
          </a:p>
          <a:p>
            <a:endParaRPr lang="en-US" altLang="zh-CN" sz="2400"/>
          </a:p>
          <a:p>
            <a:endParaRPr lang="en-US" altLang="zh-CN" sz="2400"/>
          </a:p>
          <a:p>
            <a:endParaRPr lang="en-US" altLang="zh-CN" sz="2400"/>
          </a:p>
          <a:p>
            <a:endParaRPr lang="en-US" altLang="zh-CN" sz="2400"/>
          </a:p>
          <a:p>
            <a:endParaRPr lang="en-US" altLang="zh-CN" sz="2400"/>
          </a:p>
          <a:p>
            <a:endParaRPr lang="en-US" altLang="zh-CN" sz="2400"/>
          </a:p>
          <a:p>
            <a:endParaRPr lang="en-US" altLang="zh-CN" sz="2400"/>
          </a:p>
          <a:p>
            <a:endParaRPr lang="en-US" altLang="zh-CN" sz="2400"/>
          </a:p>
          <a:p>
            <a:endParaRPr lang="en-US" altLang="zh-CN" sz="2400"/>
          </a:p>
          <a:p>
            <a:endParaRPr lang="en-US" altLang="zh-CN" sz="2400"/>
          </a:p>
        </p:txBody>
      </p:sp>
      <p:sp>
        <p:nvSpPr>
          <p:cNvPr id="18435" name="灯片编号占位符 3">
            <a:extLst>
              <a:ext uri="{FF2B5EF4-FFF2-40B4-BE49-F238E27FC236}">
                <a16:creationId xmlns:a16="http://schemas.microsoft.com/office/drawing/2014/main" id="{E38AE4A0-EC4D-4EB9-94C8-03543091E6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Char char="•"/>
              <a:defRPr sz="2100" b="1">
                <a:solidFill>
                  <a:srgbClr val="1679BA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Char char="–"/>
              <a:defRPr sz="19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1EEB0732-EB4F-4528-AB54-6668257D6491}" type="slidenum">
              <a:rPr lang="zh-CN" altLang="zh-CN" sz="900" b="0" smtClean="0">
                <a:solidFill>
                  <a:srgbClr val="4D5E68"/>
                </a:solidFill>
                <a:latin typeface="Impact" panose="020B080603090205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8</a:t>
            </a:fld>
            <a:endParaRPr lang="zh-CN" altLang="zh-CN" sz="900" b="0">
              <a:solidFill>
                <a:srgbClr val="4D5E68"/>
              </a:solidFill>
              <a:latin typeface="Impact" panose="020B0806030902050204" pitchFamily="34" charset="0"/>
            </a:endParaRPr>
          </a:p>
        </p:txBody>
      </p:sp>
      <p:pic>
        <p:nvPicPr>
          <p:cNvPr id="18436" name="Picture 2">
            <a:extLst>
              <a:ext uri="{FF2B5EF4-FFF2-40B4-BE49-F238E27FC236}">
                <a16:creationId xmlns:a16="http://schemas.microsoft.com/office/drawing/2014/main" id="{F7BFEB93-D2F6-4008-AAAD-5DDBB9D391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325" y="1989138"/>
            <a:ext cx="7535863" cy="443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标题 1">
            <a:extLst>
              <a:ext uri="{FF2B5EF4-FFF2-40B4-BE49-F238E27FC236}">
                <a16:creationId xmlns:a16="http://schemas.microsoft.com/office/drawing/2014/main" id="{B86059E3-A0ED-4CC4-A97D-C37588A13A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50863" y="838200"/>
            <a:ext cx="8331200" cy="457200"/>
          </a:xfrm>
        </p:spPr>
        <p:txBody>
          <a:bodyPr/>
          <a:lstStyle/>
          <a:p>
            <a:r>
              <a:rPr lang="zh-CN" altLang="en-US" sz="2800"/>
              <a:t>二</a:t>
            </a:r>
            <a:r>
              <a:rPr lang="en-US" altLang="zh-CN" sz="2800"/>
              <a:t>.</a:t>
            </a:r>
            <a:r>
              <a:rPr lang="zh-CN" altLang="en-US" sz="2800"/>
              <a:t>基于深度学习的加速器预警系统样机</a:t>
            </a:r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内容占位符 2">
            <a:extLst>
              <a:ext uri="{FF2B5EF4-FFF2-40B4-BE49-F238E27FC236}">
                <a16:creationId xmlns:a16="http://schemas.microsoft.com/office/drawing/2014/main" id="{79BC9F5C-FF21-491A-A800-0B148625B0C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12800" y="1447800"/>
            <a:ext cx="5427663" cy="49530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zh-CN" altLang="en-US" sz="2400"/>
              <a:t>历史数据测试</a:t>
            </a:r>
            <a:endParaRPr lang="en-US" altLang="zh-CN" sz="2400"/>
          </a:p>
          <a:p>
            <a:pPr>
              <a:lnSpc>
                <a:spcPct val="150000"/>
              </a:lnSpc>
            </a:pPr>
            <a:r>
              <a:rPr lang="zh-CN" altLang="en-US" sz="2400"/>
              <a:t>分别对基于</a:t>
            </a:r>
            <a:r>
              <a:rPr lang="en-US" altLang="zh-CN" sz="2400"/>
              <a:t>CSNS</a:t>
            </a:r>
            <a:r>
              <a:rPr lang="zh-CN" altLang="en-US" sz="2400"/>
              <a:t>加速器真空度和</a:t>
            </a:r>
            <a:r>
              <a:rPr lang="en-US" altLang="zh-CN" sz="2400"/>
              <a:t>DTL</a:t>
            </a:r>
            <a:r>
              <a:rPr lang="zh-CN" altLang="en-US" sz="2400"/>
              <a:t>温度历史数据生成的各</a:t>
            </a:r>
            <a:r>
              <a:rPr lang="en-US" altLang="zh-CN" sz="2400"/>
              <a:t>5</a:t>
            </a:r>
            <a:r>
              <a:rPr lang="zh-CN" altLang="en-US" sz="2400"/>
              <a:t>万个测试样本进行了测试</a:t>
            </a:r>
            <a:endParaRPr lang="en-US" altLang="zh-CN" sz="2400"/>
          </a:p>
          <a:p>
            <a:pPr>
              <a:lnSpc>
                <a:spcPct val="150000"/>
              </a:lnSpc>
            </a:pPr>
            <a:r>
              <a:rPr lang="zh-CN" altLang="en-US" sz="2400"/>
              <a:t>对历史数据测试集的准确率可达</a:t>
            </a:r>
            <a:r>
              <a:rPr lang="en-US" altLang="zh-CN" sz="2400"/>
              <a:t>98.4%</a:t>
            </a:r>
          </a:p>
          <a:p>
            <a:endParaRPr lang="en-US" altLang="zh-CN" sz="2400"/>
          </a:p>
          <a:p>
            <a:endParaRPr lang="en-US" altLang="zh-CN" sz="2400"/>
          </a:p>
          <a:p>
            <a:endParaRPr lang="en-US" altLang="zh-CN" sz="2400"/>
          </a:p>
          <a:p>
            <a:endParaRPr lang="en-US" altLang="zh-CN" sz="2400"/>
          </a:p>
          <a:p>
            <a:endParaRPr lang="en-US" altLang="zh-CN" sz="2400"/>
          </a:p>
          <a:p>
            <a:endParaRPr lang="en-US" altLang="zh-CN" sz="2400"/>
          </a:p>
          <a:p>
            <a:endParaRPr lang="en-US" altLang="zh-CN" sz="2400"/>
          </a:p>
          <a:p>
            <a:endParaRPr lang="en-US" altLang="zh-CN" sz="2400"/>
          </a:p>
          <a:p>
            <a:endParaRPr lang="en-US" altLang="zh-CN" sz="2400"/>
          </a:p>
        </p:txBody>
      </p:sp>
      <p:sp>
        <p:nvSpPr>
          <p:cNvPr id="19459" name="灯片编号占位符 3">
            <a:extLst>
              <a:ext uri="{FF2B5EF4-FFF2-40B4-BE49-F238E27FC236}">
                <a16:creationId xmlns:a16="http://schemas.microsoft.com/office/drawing/2014/main" id="{C93C4021-2859-4DA1-A44B-69AC60FD909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Char char="•"/>
              <a:defRPr sz="2100" b="1">
                <a:solidFill>
                  <a:srgbClr val="1679BA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Char char="–"/>
              <a:defRPr sz="19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0485797E-2559-4BD3-86B9-70FD8D8001D8}" type="slidenum">
              <a:rPr lang="zh-CN" altLang="zh-CN" sz="900" b="0" smtClean="0">
                <a:solidFill>
                  <a:srgbClr val="4D5E68"/>
                </a:solidFill>
                <a:latin typeface="Impact" panose="020B080603090205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9</a:t>
            </a:fld>
            <a:endParaRPr lang="zh-CN" altLang="zh-CN" sz="900" b="0">
              <a:solidFill>
                <a:srgbClr val="4D5E68"/>
              </a:solidFill>
              <a:latin typeface="Impact" panose="020B0806030902050204" pitchFamily="34" charset="0"/>
            </a:endParaRPr>
          </a:p>
        </p:txBody>
      </p:sp>
      <p:pic>
        <p:nvPicPr>
          <p:cNvPr id="19460" name="图片 2">
            <a:extLst>
              <a:ext uri="{FF2B5EF4-FFF2-40B4-BE49-F238E27FC236}">
                <a16:creationId xmlns:a16="http://schemas.microsoft.com/office/drawing/2014/main" id="{A71DBA67-43E7-49EA-8097-1734A05822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731963"/>
            <a:ext cx="5851525" cy="438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标题 1">
            <a:extLst>
              <a:ext uri="{FF2B5EF4-FFF2-40B4-BE49-F238E27FC236}">
                <a16:creationId xmlns:a16="http://schemas.microsoft.com/office/drawing/2014/main" id="{19F31CAE-53C7-4418-A7EC-E4C2F460CC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50863" y="838200"/>
            <a:ext cx="8331200" cy="457200"/>
          </a:xfrm>
        </p:spPr>
        <p:txBody>
          <a:bodyPr/>
          <a:lstStyle/>
          <a:p>
            <a:r>
              <a:rPr lang="zh-CN" altLang="en-US" sz="2800"/>
              <a:t>二</a:t>
            </a:r>
            <a:r>
              <a:rPr lang="en-US" altLang="zh-CN" sz="2800"/>
              <a:t>.</a:t>
            </a:r>
            <a:r>
              <a:rPr lang="zh-CN" altLang="en-US" sz="2800"/>
              <a:t>基于深度学习的加速器预警系统样机</a:t>
            </a:r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1_CSNS讲演稿母板">
  <a:themeElements>
    <a:clrScheme name="1_CSNS讲演稿母板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FF0000"/>
      </a:hlink>
      <a:folHlink>
        <a:srgbClr val="009900"/>
      </a:folHlink>
    </a:clrScheme>
    <a:fontScheme name="1_CSNS讲演稿母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1_CSNS讲演稿母板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SNS讲演稿母板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SNS讲演稿母板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SNS讲演稿母板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SNS讲演稿母板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SNS讲演稿母板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SNS讲演稿母板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CSNS讲演稿母板">
  <a:themeElements>
    <a:clrScheme name="2_CSNS讲演稿母板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FF0000"/>
      </a:hlink>
      <a:folHlink>
        <a:srgbClr val="009900"/>
      </a:folHlink>
    </a:clrScheme>
    <a:fontScheme name="2_CSNS讲演稿母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2_CSNS讲演稿母板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SNS讲演稿母板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SNS讲演稿母板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SNS讲演稿母板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SNS讲演稿母板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SNS讲演稿母板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SNS讲演稿母板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CSNS模板</Template>
  <TotalTime>23809</TotalTime>
  <Pages>0</Pages>
  <Words>1371</Words>
  <Characters>0</Characters>
  <Application>Microsoft Office PowerPoint</Application>
  <DocSecurity>0</DocSecurity>
  <PresentationFormat>宽屏</PresentationFormat>
  <Lines>0</Lines>
  <Paragraphs>213</Paragraphs>
  <Slides>28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28</vt:i4>
      </vt:variant>
    </vt:vector>
  </HeadingPairs>
  <TitlesOfParts>
    <vt:vector size="35" baseType="lpstr">
      <vt:lpstr>宋体</vt:lpstr>
      <vt:lpstr>Arial</vt:lpstr>
      <vt:lpstr>Impact</vt:lpstr>
      <vt:lpstr>Times New Roman</vt:lpstr>
      <vt:lpstr>Wingdings</vt:lpstr>
      <vt:lpstr>1_CSNS讲演稿母板</vt:lpstr>
      <vt:lpstr>2_CSNS讲演稿母板</vt:lpstr>
      <vt:lpstr>AI在加速器健康监测 和故障预测的应用  报告人：何泳成 东莞研究部加速器技术部控制组 2025年3月  </vt:lpstr>
      <vt:lpstr>报告内容 </vt:lpstr>
      <vt:lpstr>PowerPoint 演示文稿</vt:lpstr>
      <vt:lpstr>二.基于深度学习的加速器预警系统样机</vt:lpstr>
      <vt:lpstr>二.基于深度学习的加速器预警系统样机</vt:lpstr>
      <vt:lpstr>二.基于深度学习的加速器预警系统样机</vt:lpstr>
      <vt:lpstr>二.基于深度学习的加速器预警系统样机</vt:lpstr>
      <vt:lpstr>二.基于深度学习的加速器预警系统样机</vt:lpstr>
      <vt:lpstr>二.基于深度学习的加速器预警系统样机</vt:lpstr>
      <vt:lpstr>二.基于深度学习的加速器预警系统样机</vt:lpstr>
      <vt:lpstr>二.基于深度学习的加速器预警系统样机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MC SYSTEM</Company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CSNS Status 中国散裂中子源  Jie WEI  for the CSNS Project Team Institute of High Energy Physics Institute of Physics</dc:title>
  <dc:creator>MC SYSTEM</dc:creator>
  <cp:lastModifiedBy>dell</cp:lastModifiedBy>
  <cp:revision>901</cp:revision>
  <cp:lastPrinted>1601-01-01T00:00:00Z</cp:lastPrinted>
  <dcterms:created xsi:type="dcterms:W3CDTF">2010-01-08T00:24:23Z</dcterms:created>
  <dcterms:modified xsi:type="dcterms:W3CDTF">2025-03-06T03:24:09Z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2052-6.6.0.2877</vt:lpwstr>
  </property>
</Properties>
</file>