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8" r:id="rId2"/>
    <p:sldId id="332" r:id="rId3"/>
    <p:sldId id="292" r:id="rId4"/>
    <p:sldId id="335" r:id="rId5"/>
    <p:sldId id="336" r:id="rId6"/>
    <p:sldId id="296" r:id="rId7"/>
    <p:sldId id="297" r:id="rId8"/>
    <p:sldId id="299" r:id="rId9"/>
    <p:sldId id="333" r:id="rId10"/>
    <p:sldId id="329" r:id="rId11"/>
    <p:sldId id="305" r:id="rId12"/>
    <p:sldId id="298" r:id="rId13"/>
    <p:sldId id="303" r:id="rId14"/>
    <p:sldId id="309" r:id="rId15"/>
    <p:sldId id="301" r:id="rId16"/>
    <p:sldId id="307" r:id="rId17"/>
    <p:sldId id="328" r:id="rId18"/>
    <p:sldId id="334" r:id="rId19"/>
    <p:sldId id="331" r:id="rId20"/>
    <p:sldId id="339" r:id="rId21"/>
    <p:sldId id="346" r:id="rId22"/>
    <p:sldId id="347" r:id="rId23"/>
    <p:sldId id="348" r:id="rId24"/>
    <p:sldId id="349" r:id="rId25"/>
    <p:sldId id="340" r:id="rId26"/>
    <p:sldId id="330" r:id="rId27"/>
    <p:sldId id="342" r:id="rId28"/>
    <p:sldId id="344" r:id="rId29"/>
    <p:sldId id="345" r:id="rId30"/>
    <p:sldId id="285"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4" autoAdjust="0"/>
    <p:restoredTop sz="94660"/>
  </p:normalViewPr>
  <p:slideViewPr>
    <p:cSldViewPr snapToGrid="0">
      <p:cViewPr varScale="1">
        <p:scale>
          <a:sx n="64" d="100"/>
          <a:sy n="64" d="100"/>
        </p:scale>
        <p:origin x="630" y="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P\Desktop\fan\2024820Copy%20of%20SEU.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P\Desktop\fan\spectra_data20241127.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P\Desktop\fan\spectra_data20241127.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65575409042613"/>
          <c:y val="5.0101098781291667E-2"/>
          <c:w val="0.71173271395799742"/>
          <c:h val="0.65582266578012471"/>
        </c:manualLayout>
      </c:layout>
      <c:scatterChart>
        <c:scatterStyle val="smoothMarker"/>
        <c:varyColors val="0"/>
        <c:ser>
          <c:idx val="0"/>
          <c:order val="0"/>
          <c:tx>
            <c:strRef>
              <c:f>KM6840000!$D$1</c:f>
              <c:strCache>
                <c:ptCount val="1"/>
                <c:pt idx="0">
                  <c:v>0mm</c:v>
                </c:pt>
              </c:strCache>
            </c:strRef>
          </c:tx>
          <c:spPr>
            <a:ln w="19050" cap="rnd">
              <a:solidFill>
                <a:schemeClr val="accent1"/>
              </a:solidFill>
              <a:round/>
            </a:ln>
            <a:effectLst/>
          </c:spPr>
          <c:marker>
            <c:symbol val="none"/>
          </c:marker>
          <c:xVal>
            <c:numRef>
              <c:f>KM6840000!$A$2:$A$201</c:f>
              <c:numCache>
                <c:formatCode>0.00E+00</c:formatCode>
                <c:ptCount val="200"/>
                <c:pt idx="0">
                  <c:v>1.06101E-7</c:v>
                </c:pt>
                <c:pt idx="1">
                  <c:v>1.1904699999999999E-7</c:v>
                </c:pt>
                <c:pt idx="2">
                  <c:v>1.33573E-7</c:v>
                </c:pt>
                <c:pt idx="3">
                  <c:v>1.4987200000000001E-7</c:v>
                </c:pt>
                <c:pt idx="4">
                  <c:v>1.6815899999999999E-7</c:v>
                </c:pt>
                <c:pt idx="5">
                  <c:v>1.8867699999999999E-7</c:v>
                </c:pt>
                <c:pt idx="6">
                  <c:v>2.11699E-7</c:v>
                </c:pt>
                <c:pt idx="7">
                  <c:v>2.3753000000000001E-7</c:v>
                </c:pt>
                <c:pt idx="8">
                  <c:v>2.66513E-7</c:v>
                </c:pt>
                <c:pt idx="9">
                  <c:v>2.9903299999999998E-7</c:v>
                </c:pt>
                <c:pt idx="10">
                  <c:v>3.35521E-7</c:v>
                </c:pt>
                <c:pt idx="11">
                  <c:v>3.7646000000000002E-7</c:v>
                </c:pt>
                <c:pt idx="12">
                  <c:v>4.2239499999999999E-7</c:v>
                </c:pt>
                <c:pt idx="13">
                  <c:v>4.7393499999999999E-7</c:v>
                </c:pt>
                <c:pt idx="14">
                  <c:v>5.31764E-7</c:v>
                </c:pt>
                <c:pt idx="15">
                  <c:v>5.9664900000000001E-7</c:v>
                </c:pt>
                <c:pt idx="16">
                  <c:v>6.6945199999999995E-7</c:v>
                </c:pt>
                <c:pt idx="17">
                  <c:v>7.5113699999999996E-7</c:v>
                </c:pt>
                <c:pt idx="18">
                  <c:v>8.4279000000000004E-7</c:v>
                </c:pt>
                <c:pt idx="19">
                  <c:v>9.4562500000000005E-7</c:v>
                </c:pt>
                <c:pt idx="20">
                  <c:v>1.0610099999999999E-6</c:v>
                </c:pt>
                <c:pt idx="21">
                  <c:v>1.1904700000000001E-6</c:v>
                </c:pt>
                <c:pt idx="22">
                  <c:v>1.33573E-6</c:v>
                </c:pt>
                <c:pt idx="23">
                  <c:v>1.4987200000000001E-6</c:v>
                </c:pt>
                <c:pt idx="24">
                  <c:v>1.6815900000000001E-6</c:v>
                </c:pt>
                <c:pt idx="25">
                  <c:v>1.8867699999999999E-6</c:v>
                </c:pt>
                <c:pt idx="26">
                  <c:v>2.11699E-6</c:v>
                </c:pt>
                <c:pt idx="27">
                  <c:v>2.3752999999999999E-6</c:v>
                </c:pt>
                <c:pt idx="28">
                  <c:v>2.6651300000000001E-6</c:v>
                </c:pt>
                <c:pt idx="29">
                  <c:v>2.99033E-6</c:v>
                </c:pt>
                <c:pt idx="30">
                  <c:v>3.3552099999999999E-6</c:v>
                </c:pt>
                <c:pt idx="31">
                  <c:v>3.7645999999999999E-6</c:v>
                </c:pt>
                <c:pt idx="32">
                  <c:v>4.2239499999999996E-6</c:v>
                </c:pt>
                <c:pt idx="33">
                  <c:v>4.7393499999999998E-6</c:v>
                </c:pt>
                <c:pt idx="34">
                  <c:v>5.31764E-6</c:v>
                </c:pt>
                <c:pt idx="35">
                  <c:v>5.9664899999999997E-6</c:v>
                </c:pt>
                <c:pt idx="36">
                  <c:v>6.6945199999999997E-6</c:v>
                </c:pt>
                <c:pt idx="37">
                  <c:v>7.5113700000000002E-6</c:v>
                </c:pt>
                <c:pt idx="38">
                  <c:v>8.4278999999999994E-6</c:v>
                </c:pt>
                <c:pt idx="39">
                  <c:v>9.4562499999999995E-6</c:v>
                </c:pt>
                <c:pt idx="40">
                  <c:v>1.06101E-5</c:v>
                </c:pt>
                <c:pt idx="41">
                  <c:v>1.19047E-5</c:v>
                </c:pt>
                <c:pt idx="42">
                  <c:v>1.33573E-5</c:v>
                </c:pt>
                <c:pt idx="43">
                  <c:v>1.4987199999999999E-5</c:v>
                </c:pt>
                <c:pt idx="44">
                  <c:v>1.6815899999999999E-5</c:v>
                </c:pt>
                <c:pt idx="45">
                  <c:v>1.8867699999999999E-5</c:v>
                </c:pt>
                <c:pt idx="46">
                  <c:v>2.1169899999999999E-5</c:v>
                </c:pt>
                <c:pt idx="47">
                  <c:v>2.3753000000000001E-5</c:v>
                </c:pt>
                <c:pt idx="48">
                  <c:v>2.66513E-5</c:v>
                </c:pt>
                <c:pt idx="49">
                  <c:v>2.9903299999999999E-5</c:v>
                </c:pt>
                <c:pt idx="50">
                  <c:v>3.35521E-5</c:v>
                </c:pt>
                <c:pt idx="51">
                  <c:v>3.7645999999999998E-5</c:v>
                </c:pt>
                <c:pt idx="52">
                  <c:v>4.2239500000000001E-5</c:v>
                </c:pt>
                <c:pt idx="53">
                  <c:v>4.7393499999999999E-5</c:v>
                </c:pt>
                <c:pt idx="54">
                  <c:v>5.3176400000000001E-5</c:v>
                </c:pt>
                <c:pt idx="55">
                  <c:v>5.9664899999999999E-5</c:v>
                </c:pt>
                <c:pt idx="56">
                  <c:v>6.6945200000000004E-5</c:v>
                </c:pt>
                <c:pt idx="57">
                  <c:v>7.5113700000000006E-5</c:v>
                </c:pt>
                <c:pt idx="58">
                  <c:v>8.4278999999999997E-5</c:v>
                </c:pt>
                <c:pt idx="59">
                  <c:v>9.4562500000000001E-5</c:v>
                </c:pt>
                <c:pt idx="60" formatCode="General">
                  <c:v>1.0610100000000001E-4</c:v>
                </c:pt>
                <c:pt idx="61" formatCode="General">
                  <c:v>1.19047E-4</c:v>
                </c:pt>
                <c:pt idx="62" formatCode="General">
                  <c:v>1.33573E-4</c:v>
                </c:pt>
                <c:pt idx="63" formatCode="General">
                  <c:v>1.49872E-4</c:v>
                </c:pt>
                <c:pt idx="64" formatCode="General">
                  <c:v>1.68159E-4</c:v>
                </c:pt>
                <c:pt idx="65" formatCode="General">
                  <c:v>1.88677E-4</c:v>
                </c:pt>
                <c:pt idx="66" formatCode="General">
                  <c:v>2.1169900000000001E-4</c:v>
                </c:pt>
                <c:pt idx="67" formatCode="General">
                  <c:v>2.3753000000000001E-4</c:v>
                </c:pt>
                <c:pt idx="68" formatCode="General">
                  <c:v>2.6651300000000001E-4</c:v>
                </c:pt>
                <c:pt idx="69" formatCode="General">
                  <c:v>2.9903299999999998E-4</c:v>
                </c:pt>
                <c:pt idx="70" formatCode="General">
                  <c:v>3.3552099999999997E-4</c:v>
                </c:pt>
                <c:pt idx="71" formatCode="General">
                  <c:v>3.7646000000000001E-4</c:v>
                </c:pt>
                <c:pt idx="72" formatCode="General">
                  <c:v>4.22395E-4</c:v>
                </c:pt>
                <c:pt idx="73" formatCode="General">
                  <c:v>4.7393499999999998E-4</c:v>
                </c:pt>
                <c:pt idx="74" formatCode="General">
                  <c:v>5.31764E-4</c:v>
                </c:pt>
                <c:pt idx="75" formatCode="General">
                  <c:v>5.9664899999999999E-4</c:v>
                </c:pt>
                <c:pt idx="76" formatCode="General">
                  <c:v>6.6945199999999996E-4</c:v>
                </c:pt>
                <c:pt idx="77" formatCode="General">
                  <c:v>7.5113700000000003E-4</c:v>
                </c:pt>
                <c:pt idx="78" formatCode="General">
                  <c:v>8.4279000000000005E-4</c:v>
                </c:pt>
                <c:pt idx="79" formatCode="General">
                  <c:v>9.4562499999999996E-4</c:v>
                </c:pt>
                <c:pt idx="80" formatCode="General">
                  <c:v>1.06101E-3</c:v>
                </c:pt>
                <c:pt idx="81" formatCode="General">
                  <c:v>1.1904699999999999E-3</c:v>
                </c:pt>
                <c:pt idx="82" formatCode="General">
                  <c:v>1.33573E-3</c:v>
                </c:pt>
                <c:pt idx="83" formatCode="General">
                  <c:v>1.49872E-3</c:v>
                </c:pt>
                <c:pt idx="84" formatCode="General">
                  <c:v>1.68159E-3</c:v>
                </c:pt>
                <c:pt idx="85" formatCode="General">
                  <c:v>1.8867700000000001E-3</c:v>
                </c:pt>
                <c:pt idx="86" formatCode="General">
                  <c:v>2.11699E-3</c:v>
                </c:pt>
                <c:pt idx="87" formatCode="General">
                  <c:v>2.3752999999999999E-3</c:v>
                </c:pt>
                <c:pt idx="88" formatCode="General">
                  <c:v>2.6651299999999999E-3</c:v>
                </c:pt>
                <c:pt idx="89" formatCode="General">
                  <c:v>2.9903299999999998E-3</c:v>
                </c:pt>
                <c:pt idx="90" formatCode="General">
                  <c:v>3.35521E-3</c:v>
                </c:pt>
                <c:pt idx="91" formatCode="General">
                  <c:v>3.7645999999999999E-3</c:v>
                </c:pt>
                <c:pt idx="92" formatCode="General">
                  <c:v>4.2239499999999998E-3</c:v>
                </c:pt>
                <c:pt idx="93" formatCode="General">
                  <c:v>4.7393499999999998E-3</c:v>
                </c:pt>
                <c:pt idx="94" formatCode="General">
                  <c:v>5.3176400000000002E-3</c:v>
                </c:pt>
                <c:pt idx="95" formatCode="General">
                  <c:v>5.9664899999999996E-3</c:v>
                </c:pt>
                <c:pt idx="96" formatCode="General">
                  <c:v>6.6945199999999998E-3</c:v>
                </c:pt>
                <c:pt idx="97" formatCode="General">
                  <c:v>7.5113699999999999E-3</c:v>
                </c:pt>
                <c:pt idx="98" formatCode="General">
                  <c:v>8.4279000000000003E-3</c:v>
                </c:pt>
                <c:pt idx="99" formatCode="General">
                  <c:v>9.4562499999999994E-3</c:v>
                </c:pt>
                <c:pt idx="100" formatCode="General">
                  <c:v>1.0610100000000001E-2</c:v>
                </c:pt>
                <c:pt idx="101" formatCode="General">
                  <c:v>1.1904700000000001E-2</c:v>
                </c:pt>
                <c:pt idx="102" formatCode="General">
                  <c:v>1.3357300000000001E-2</c:v>
                </c:pt>
                <c:pt idx="103" formatCode="General">
                  <c:v>1.4987199999999999E-2</c:v>
                </c:pt>
                <c:pt idx="104" formatCode="General">
                  <c:v>1.6815900000000002E-2</c:v>
                </c:pt>
                <c:pt idx="105" formatCode="General">
                  <c:v>1.8867700000000001E-2</c:v>
                </c:pt>
                <c:pt idx="106" formatCode="General">
                  <c:v>2.1169899999999998E-2</c:v>
                </c:pt>
                <c:pt idx="107" formatCode="General">
                  <c:v>2.3753E-2</c:v>
                </c:pt>
                <c:pt idx="108" formatCode="General">
                  <c:v>2.6651299999999999E-2</c:v>
                </c:pt>
                <c:pt idx="109" formatCode="General">
                  <c:v>2.9903300000000001E-2</c:v>
                </c:pt>
                <c:pt idx="110" formatCode="General">
                  <c:v>3.3552100000000001E-2</c:v>
                </c:pt>
                <c:pt idx="111" formatCode="General">
                  <c:v>3.7645999999999999E-2</c:v>
                </c:pt>
                <c:pt idx="112" formatCode="General">
                  <c:v>4.2239499999999999E-2</c:v>
                </c:pt>
                <c:pt idx="113" formatCode="General">
                  <c:v>4.7393499999999998E-2</c:v>
                </c:pt>
                <c:pt idx="114" formatCode="General">
                  <c:v>5.3176399999999999E-2</c:v>
                </c:pt>
                <c:pt idx="115" formatCode="General">
                  <c:v>5.96649E-2</c:v>
                </c:pt>
                <c:pt idx="116" formatCode="General">
                  <c:v>6.6945199999999996E-2</c:v>
                </c:pt>
                <c:pt idx="117" formatCode="General">
                  <c:v>7.5113700000000005E-2</c:v>
                </c:pt>
                <c:pt idx="118" formatCode="General">
                  <c:v>8.4279000000000007E-2</c:v>
                </c:pt>
                <c:pt idx="119" formatCode="General">
                  <c:v>9.4562499999999994E-2</c:v>
                </c:pt>
                <c:pt idx="120" formatCode="General">
                  <c:v>0.106101</c:v>
                </c:pt>
                <c:pt idx="121" formatCode="General">
                  <c:v>0.119047</c:v>
                </c:pt>
                <c:pt idx="122" formatCode="General">
                  <c:v>0.133573</c:v>
                </c:pt>
                <c:pt idx="123" formatCode="General">
                  <c:v>0.14987200000000001</c:v>
                </c:pt>
                <c:pt idx="124" formatCode="General">
                  <c:v>0.168159</c:v>
                </c:pt>
                <c:pt idx="125" formatCode="General">
                  <c:v>0.18867700000000001</c:v>
                </c:pt>
                <c:pt idx="126" formatCode="General">
                  <c:v>0.211699</c:v>
                </c:pt>
                <c:pt idx="127" formatCode="General">
                  <c:v>0.23752999999999999</c:v>
                </c:pt>
                <c:pt idx="128" formatCode="General">
                  <c:v>0.266513</c:v>
                </c:pt>
                <c:pt idx="129" formatCode="General">
                  <c:v>0.29903299999999999</c:v>
                </c:pt>
                <c:pt idx="130" formatCode="General">
                  <c:v>0.33552100000000001</c:v>
                </c:pt>
                <c:pt idx="131" formatCode="General">
                  <c:v>0.37646000000000002</c:v>
                </c:pt>
                <c:pt idx="132" formatCode="General">
                  <c:v>0.42239500000000002</c:v>
                </c:pt>
                <c:pt idx="133" formatCode="General">
                  <c:v>0.473935</c:v>
                </c:pt>
                <c:pt idx="134" formatCode="General">
                  <c:v>0.53176400000000001</c:v>
                </c:pt>
                <c:pt idx="135" formatCode="General">
                  <c:v>0.59664899999999998</c:v>
                </c:pt>
                <c:pt idx="136" formatCode="General">
                  <c:v>0.66945200000000005</c:v>
                </c:pt>
                <c:pt idx="137" formatCode="General">
                  <c:v>0.75113700000000005</c:v>
                </c:pt>
                <c:pt idx="138" formatCode="General">
                  <c:v>0.84279000000000004</c:v>
                </c:pt>
                <c:pt idx="139" formatCode="General">
                  <c:v>0.94562500000000005</c:v>
                </c:pt>
                <c:pt idx="140" formatCode="General">
                  <c:v>1.06101</c:v>
                </c:pt>
                <c:pt idx="141" formatCode="General">
                  <c:v>1.1904699999999999</c:v>
                </c:pt>
                <c:pt idx="142" formatCode="General">
                  <c:v>1.3357300000000001</c:v>
                </c:pt>
                <c:pt idx="143" formatCode="General">
                  <c:v>1.4987200000000001</c:v>
                </c:pt>
                <c:pt idx="144" formatCode="General">
                  <c:v>1.6815899999999999</c:v>
                </c:pt>
                <c:pt idx="145" formatCode="General">
                  <c:v>1.8867700000000001</c:v>
                </c:pt>
                <c:pt idx="146" formatCode="General">
                  <c:v>2.1169899999999999</c:v>
                </c:pt>
                <c:pt idx="147" formatCode="General">
                  <c:v>2.3753000000000002</c:v>
                </c:pt>
                <c:pt idx="148" formatCode="General">
                  <c:v>2.66513</c:v>
                </c:pt>
                <c:pt idx="149" formatCode="General">
                  <c:v>2.9903300000000002</c:v>
                </c:pt>
                <c:pt idx="150" formatCode="General">
                  <c:v>3.35521</c:v>
                </c:pt>
                <c:pt idx="151" formatCode="General">
                  <c:v>3.7646000000000002</c:v>
                </c:pt>
                <c:pt idx="152" formatCode="General">
                  <c:v>4.2239500000000003</c:v>
                </c:pt>
                <c:pt idx="153" formatCode="General">
                  <c:v>4.73935</c:v>
                </c:pt>
                <c:pt idx="154" formatCode="General">
                  <c:v>5.3176399999999999</c:v>
                </c:pt>
                <c:pt idx="155" formatCode="General">
                  <c:v>5.9664900000000003</c:v>
                </c:pt>
                <c:pt idx="156" formatCode="General">
                  <c:v>6.6945199999999998</c:v>
                </c:pt>
                <c:pt idx="157" formatCode="General">
                  <c:v>7.5113700000000003</c:v>
                </c:pt>
                <c:pt idx="158" formatCode="General">
                  <c:v>8.4278999999999993</c:v>
                </c:pt>
                <c:pt idx="159" formatCode="General">
                  <c:v>9.4562500000000007</c:v>
                </c:pt>
                <c:pt idx="160" formatCode="General">
                  <c:v>10.610099999999999</c:v>
                </c:pt>
                <c:pt idx="161" formatCode="General">
                  <c:v>11.9047</c:v>
                </c:pt>
                <c:pt idx="162" formatCode="General">
                  <c:v>13.3573</c:v>
                </c:pt>
                <c:pt idx="163" formatCode="General">
                  <c:v>14.9872</c:v>
                </c:pt>
                <c:pt idx="164" formatCode="General">
                  <c:v>16.815899999999999</c:v>
                </c:pt>
                <c:pt idx="165" formatCode="General">
                  <c:v>18.867699999999999</c:v>
                </c:pt>
                <c:pt idx="166" formatCode="General">
                  <c:v>21.169899999999998</c:v>
                </c:pt>
                <c:pt idx="167" formatCode="General">
                  <c:v>23.753</c:v>
                </c:pt>
                <c:pt idx="168" formatCode="General">
                  <c:v>26.651299999999999</c:v>
                </c:pt>
                <c:pt idx="169" formatCode="General">
                  <c:v>29.903300000000002</c:v>
                </c:pt>
                <c:pt idx="170" formatCode="General">
                  <c:v>33.552100000000003</c:v>
                </c:pt>
                <c:pt idx="171" formatCode="General">
                  <c:v>37.646000000000001</c:v>
                </c:pt>
                <c:pt idx="172" formatCode="General">
                  <c:v>42.2395</c:v>
                </c:pt>
                <c:pt idx="173" formatCode="General">
                  <c:v>47.393500000000003</c:v>
                </c:pt>
                <c:pt idx="174" formatCode="General">
                  <c:v>53.176400000000001</c:v>
                </c:pt>
                <c:pt idx="175" formatCode="General">
                  <c:v>59.664900000000003</c:v>
                </c:pt>
                <c:pt idx="176" formatCode="General">
                  <c:v>66.9452</c:v>
                </c:pt>
                <c:pt idx="177" formatCode="General">
                  <c:v>75.113699999999994</c:v>
                </c:pt>
                <c:pt idx="178" formatCode="General">
                  <c:v>84.278999999999996</c:v>
                </c:pt>
                <c:pt idx="179" formatCode="General">
                  <c:v>94.5625</c:v>
                </c:pt>
                <c:pt idx="180" formatCode="General">
                  <c:v>106.101</c:v>
                </c:pt>
                <c:pt idx="181" formatCode="General">
                  <c:v>119.047</c:v>
                </c:pt>
                <c:pt idx="182" formatCode="General">
                  <c:v>133.57300000000001</c:v>
                </c:pt>
                <c:pt idx="183" formatCode="General">
                  <c:v>149.87200000000001</c:v>
                </c:pt>
                <c:pt idx="184" formatCode="General">
                  <c:v>168.15899999999999</c:v>
                </c:pt>
                <c:pt idx="185" formatCode="General">
                  <c:v>188.67699999999999</c:v>
                </c:pt>
                <c:pt idx="186" formatCode="General">
                  <c:v>211.69900000000001</c:v>
                </c:pt>
                <c:pt idx="187" formatCode="General">
                  <c:v>237.53</c:v>
                </c:pt>
                <c:pt idx="188" formatCode="General">
                  <c:v>266.51299999999998</c:v>
                </c:pt>
                <c:pt idx="189" formatCode="General">
                  <c:v>299.03300000000002</c:v>
                </c:pt>
                <c:pt idx="190" formatCode="General">
                  <c:v>335.52100000000002</c:v>
                </c:pt>
                <c:pt idx="191" formatCode="General">
                  <c:v>376.46</c:v>
                </c:pt>
                <c:pt idx="192" formatCode="General">
                  <c:v>422.39499999999998</c:v>
                </c:pt>
                <c:pt idx="193" formatCode="General">
                  <c:v>473.935</c:v>
                </c:pt>
                <c:pt idx="194" formatCode="General">
                  <c:v>531.76400000000001</c:v>
                </c:pt>
                <c:pt idx="195" formatCode="General">
                  <c:v>596.649</c:v>
                </c:pt>
                <c:pt idx="196" formatCode="General">
                  <c:v>669.452</c:v>
                </c:pt>
                <c:pt idx="197" formatCode="General">
                  <c:v>751.13699999999994</c:v>
                </c:pt>
                <c:pt idx="198" formatCode="General">
                  <c:v>842.79</c:v>
                </c:pt>
                <c:pt idx="199" formatCode="General">
                  <c:v>945.625</c:v>
                </c:pt>
              </c:numCache>
            </c:numRef>
          </c:xVal>
          <c:yVal>
            <c:numRef>
              <c:f>KM6840000!$D$2:$D$201</c:f>
              <c:numCache>
                <c:formatCode>General</c:formatCode>
                <c:ptCount val="200"/>
                <c:pt idx="0">
                  <c:v>0</c:v>
                </c:pt>
                <c:pt idx="1">
                  <c:v>0</c:v>
                </c:pt>
                <c:pt idx="2">
                  <c:v>0</c:v>
                </c:pt>
                <c:pt idx="3">
                  <c:v>0</c:v>
                </c:pt>
                <c:pt idx="4">
                  <c:v>0</c:v>
                </c:pt>
                <c:pt idx="5">
                  <c:v>0</c:v>
                </c:pt>
                <c:pt idx="6">
                  <c:v>0</c:v>
                </c:pt>
                <c:pt idx="7">
                  <c:v>0</c:v>
                </c:pt>
                <c:pt idx="8">
                  <c:v>0</c:v>
                </c:pt>
                <c:pt idx="9">
                  <c:v>0</c:v>
                </c:pt>
                <c:pt idx="10">
                  <c:v>31.571200000000001</c:v>
                </c:pt>
                <c:pt idx="11">
                  <c:v>103.01900000000001</c:v>
                </c:pt>
                <c:pt idx="12">
                  <c:v>205.87700000000001</c:v>
                </c:pt>
                <c:pt idx="13">
                  <c:v>320.93400000000003</c:v>
                </c:pt>
                <c:pt idx="14">
                  <c:v>421.56599999999997</c:v>
                </c:pt>
                <c:pt idx="15">
                  <c:v>519.02700000000004</c:v>
                </c:pt>
                <c:pt idx="16">
                  <c:v>601.69299999999998</c:v>
                </c:pt>
                <c:pt idx="17">
                  <c:v>676.452</c:v>
                </c:pt>
                <c:pt idx="18">
                  <c:v>727.87900000000002</c:v>
                </c:pt>
                <c:pt idx="19">
                  <c:v>765.05499999999995</c:v>
                </c:pt>
                <c:pt idx="20">
                  <c:v>802.30700000000002</c:v>
                </c:pt>
                <c:pt idx="21">
                  <c:v>794.59799999999996</c:v>
                </c:pt>
                <c:pt idx="22">
                  <c:v>841.58399999999995</c:v>
                </c:pt>
                <c:pt idx="23">
                  <c:v>893.61300000000006</c:v>
                </c:pt>
                <c:pt idx="24">
                  <c:v>891.08600000000001</c:v>
                </c:pt>
                <c:pt idx="25">
                  <c:v>870.452</c:v>
                </c:pt>
                <c:pt idx="26">
                  <c:v>838.23800000000006</c:v>
                </c:pt>
                <c:pt idx="27">
                  <c:v>826.10699999999997</c:v>
                </c:pt>
                <c:pt idx="28">
                  <c:v>804.88699999999994</c:v>
                </c:pt>
                <c:pt idx="29">
                  <c:v>776.50099999999998</c:v>
                </c:pt>
                <c:pt idx="30">
                  <c:v>631.73900000000003</c:v>
                </c:pt>
                <c:pt idx="31">
                  <c:v>585.61599999999999</c:v>
                </c:pt>
                <c:pt idx="32">
                  <c:v>720.11199999999997</c:v>
                </c:pt>
                <c:pt idx="33">
                  <c:v>750.16</c:v>
                </c:pt>
                <c:pt idx="34">
                  <c:v>929.71</c:v>
                </c:pt>
                <c:pt idx="35">
                  <c:v>1040.92</c:v>
                </c:pt>
                <c:pt idx="36">
                  <c:v>885.16899999999998</c:v>
                </c:pt>
                <c:pt idx="37">
                  <c:v>764.11199999999997</c:v>
                </c:pt>
                <c:pt idx="38">
                  <c:v>995.87</c:v>
                </c:pt>
                <c:pt idx="39">
                  <c:v>1022.24</c:v>
                </c:pt>
                <c:pt idx="40">
                  <c:v>967.50599999999997</c:v>
                </c:pt>
                <c:pt idx="41">
                  <c:v>1211.47</c:v>
                </c:pt>
                <c:pt idx="42">
                  <c:v>1113.8499999999999</c:v>
                </c:pt>
                <c:pt idx="43">
                  <c:v>1257.6500000000001</c:v>
                </c:pt>
                <c:pt idx="44">
                  <c:v>1347.91</c:v>
                </c:pt>
                <c:pt idx="45">
                  <c:v>1091.23</c:v>
                </c:pt>
                <c:pt idx="46">
                  <c:v>1151.9100000000001</c:v>
                </c:pt>
                <c:pt idx="47">
                  <c:v>1166.94</c:v>
                </c:pt>
                <c:pt idx="48">
                  <c:v>1061.28</c:v>
                </c:pt>
                <c:pt idx="49">
                  <c:v>1914.54</c:v>
                </c:pt>
                <c:pt idx="50">
                  <c:v>1514.29</c:v>
                </c:pt>
                <c:pt idx="51">
                  <c:v>1405.7</c:v>
                </c:pt>
                <c:pt idx="52">
                  <c:v>1637.48</c:v>
                </c:pt>
                <c:pt idx="53">
                  <c:v>1388.36</c:v>
                </c:pt>
                <c:pt idx="54">
                  <c:v>2398.09</c:v>
                </c:pt>
                <c:pt idx="55">
                  <c:v>2346.73</c:v>
                </c:pt>
                <c:pt idx="56">
                  <c:v>2372.88</c:v>
                </c:pt>
                <c:pt idx="57">
                  <c:v>2167.8000000000002</c:v>
                </c:pt>
                <c:pt idx="58">
                  <c:v>2054.33</c:v>
                </c:pt>
                <c:pt idx="59">
                  <c:v>2037.98</c:v>
                </c:pt>
                <c:pt idx="60">
                  <c:v>2013.37</c:v>
                </c:pt>
                <c:pt idx="61">
                  <c:v>1985.9</c:v>
                </c:pt>
                <c:pt idx="62">
                  <c:v>1996.94</c:v>
                </c:pt>
                <c:pt idx="63">
                  <c:v>2394.4</c:v>
                </c:pt>
                <c:pt idx="64">
                  <c:v>2492.36</c:v>
                </c:pt>
                <c:pt idx="65">
                  <c:v>1907.05</c:v>
                </c:pt>
                <c:pt idx="66">
                  <c:v>2425.36</c:v>
                </c:pt>
                <c:pt idx="67">
                  <c:v>2446.2199999999998</c:v>
                </c:pt>
                <c:pt idx="68">
                  <c:v>2485.04</c:v>
                </c:pt>
                <c:pt idx="69">
                  <c:v>3119.9</c:v>
                </c:pt>
                <c:pt idx="70">
                  <c:v>1844.47</c:v>
                </c:pt>
                <c:pt idx="71">
                  <c:v>2510.0100000000002</c:v>
                </c:pt>
                <c:pt idx="72">
                  <c:v>2706.13</c:v>
                </c:pt>
                <c:pt idx="73">
                  <c:v>3610.97</c:v>
                </c:pt>
                <c:pt idx="74">
                  <c:v>3461.48</c:v>
                </c:pt>
                <c:pt idx="75">
                  <c:v>3677.09</c:v>
                </c:pt>
                <c:pt idx="76">
                  <c:v>4037.47</c:v>
                </c:pt>
                <c:pt idx="77">
                  <c:v>3567.46</c:v>
                </c:pt>
                <c:pt idx="78">
                  <c:v>3795.91</c:v>
                </c:pt>
                <c:pt idx="79">
                  <c:v>4416.6499999999996</c:v>
                </c:pt>
                <c:pt idx="80">
                  <c:v>4753.63</c:v>
                </c:pt>
                <c:pt idx="81">
                  <c:v>4479.5</c:v>
                </c:pt>
                <c:pt idx="82">
                  <c:v>5414</c:v>
                </c:pt>
                <c:pt idx="83">
                  <c:v>4979.42</c:v>
                </c:pt>
                <c:pt idx="84">
                  <c:v>6291.54</c:v>
                </c:pt>
                <c:pt idx="85">
                  <c:v>6327.55</c:v>
                </c:pt>
                <c:pt idx="86">
                  <c:v>5219.82</c:v>
                </c:pt>
                <c:pt idx="87">
                  <c:v>5424.36</c:v>
                </c:pt>
                <c:pt idx="88">
                  <c:v>5773.12</c:v>
                </c:pt>
                <c:pt idx="89">
                  <c:v>6453.67</c:v>
                </c:pt>
                <c:pt idx="90">
                  <c:v>6593.02</c:v>
                </c:pt>
                <c:pt idx="91">
                  <c:v>7133.43</c:v>
                </c:pt>
                <c:pt idx="92">
                  <c:v>6983.96</c:v>
                </c:pt>
                <c:pt idx="93">
                  <c:v>8148.92</c:v>
                </c:pt>
                <c:pt idx="94">
                  <c:v>9087.94</c:v>
                </c:pt>
                <c:pt idx="95">
                  <c:v>7716.91</c:v>
                </c:pt>
                <c:pt idx="96">
                  <c:v>9103.5400000000009</c:v>
                </c:pt>
                <c:pt idx="97">
                  <c:v>8255.7999999999993</c:v>
                </c:pt>
                <c:pt idx="98">
                  <c:v>8401.65</c:v>
                </c:pt>
                <c:pt idx="99">
                  <c:v>9541.48</c:v>
                </c:pt>
                <c:pt idx="100">
                  <c:v>10452.9</c:v>
                </c:pt>
                <c:pt idx="101">
                  <c:v>11158.8</c:v>
                </c:pt>
                <c:pt idx="102">
                  <c:v>11022.2</c:v>
                </c:pt>
                <c:pt idx="103">
                  <c:v>11441</c:v>
                </c:pt>
                <c:pt idx="104">
                  <c:v>10758.9</c:v>
                </c:pt>
                <c:pt idx="105">
                  <c:v>12237.3</c:v>
                </c:pt>
                <c:pt idx="106">
                  <c:v>15611.3</c:v>
                </c:pt>
                <c:pt idx="107">
                  <c:v>18704.099999999999</c:v>
                </c:pt>
                <c:pt idx="108">
                  <c:v>21585.4</c:v>
                </c:pt>
                <c:pt idx="109">
                  <c:v>13030.6</c:v>
                </c:pt>
                <c:pt idx="110">
                  <c:v>14993</c:v>
                </c:pt>
                <c:pt idx="111">
                  <c:v>16448.8</c:v>
                </c:pt>
                <c:pt idx="112">
                  <c:v>22898.2</c:v>
                </c:pt>
                <c:pt idx="113">
                  <c:v>27684.400000000001</c:v>
                </c:pt>
                <c:pt idx="114">
                  <c:v>26920.799999999999</c:v>
                </c:pt>
                <c:pt idx="115">
                  <c:v>33760.800000000003</c:v>
                </c:pt>
                <c:pt idx="116">
                  <c:v>38727</c:v>
                </c:pt>
                <c:pt idx="117">
                  <c:v>40125.699999999997</c:v>
                </c:pt>
                <c:pt idx="118">
                  <c:v>33020</c:v>
                </c:pt>
                <c:pt idx="119">
                  <c:v>38693.1</c:v>
                </c:pt>
                <c:pt idx="120">
                  <c:v>51310.6</c:v>
                </c:pt>
                <c:pt idx="121">
                  <c:v>58789.1</c:v>
                </c:pt>
                <c:pt idx="122">
                  <c:v>70191.199999999997</c:v>
                </c:pt>
                <c:pt idx="123">
                  <c:v>57339.6</c:v>
                </c:pt>
                <c:pt idx="124">
                  <c:v>72722</c:v>
                </c:pt>
                <c:pt idx="125">
                  <c:v>85409.9</c:v>
                </c:pt>
                <c:pt idx="126">
                  <c:v>90362</c:v>
                </c:pt>
                <c:pt idx="127">
                  <c:v>106516</c:v>
                </c:pt>
                <c:pt idx="128">
                  <c:v>120824</c:v>
                </c:pt>
                <c:pt idx="129">
                  <c:v>128587</c:v>
                </c:pt>
                <c:pt idx="130">
                  <c:v>146494</c:v>
                </c:pt>
                <c:pt idx="131">
                  <c:v>157091</c:v>
                </c:pt>
                <c:pt idx="132">
                  <c:v>151223</c:v>
                </c:pt>
                <c:pt idx="133">
                  <c:v>172016</c:v>
                </c:pt>
                <c:pt idx="134">
                  <c:v>197775</c:v>
                </c:pt>
                <c:pt idx="135">
                  <c:v>208726</c:v>
                </c:pt>
                <c:pt idx="136">
                  <c:v>214450</c:v>
                </c:pt>
                <c:pt idx="137">
                  <c:v>212416</c:v>
                </c:pt>
                <c:pt idx="138">
                  <c:v>208970</c:v>
                </c:pt>
                <c:pt idx="139">
                  <c:v>203747</c:v>
                </c:pt>
                <c:pt idx="140">
                  <c:v>194178</c:v>
                </c:pt>
                <c:pt idx="141">
                  <c:v>185617</c:v>
                </c:pt>
                <c:pt idx="142">
                  <c:v>173679</c:v>
                </c:pt>
                <c:pt idx="143">
                  <c:v>163586</c:v>
                </c:pt>
                <c:pt idx="144">
                  <c:v>152645</c:v>
                </c:pt>
                <c:pt idx="145">
                  <c:v>147592</c:v>
                </c:pt>
                <c:pt idx="146">
                  <c:v>138438</c:v>
                </c:pt>
                <c:pt idx="147">
                  <c:v>130554</c:v>
                </c:pt>
                <c:pt idx="148">
                  <c:v>126324</c:v>
                </c:pt>
                <c:pt idx="149">
                  <c:v>129652</c:v>
                </c:pt>
                <c:pt idx="150">
                  <c:v>122260</c:v>
                </c:pt>
                <c:pt idx="151">
                  <c:v>113416</c:v>
                </c:pt>
                <c:pt idx="152">
                  <c:v>107475</c:v>
                </c:pt>
                <c:pt idx="153">
                  <c:v>109974</c:v>
                </c:pt>
                <c:pt idx="154">
                  <c:v>110235</c:v>
                </c:pt>
                <c:pt idx="155">
                  <c:v>98058.6</c:v>
                </c:pt>
                <c:pt idx="156">
                  <c:v>85166.399999999994</c:v>
                </c:pt>
                <c:pt idx="157">
                  <c:v>77931.3</c:v>
                </c:pt>
                <c:pt idx="158">
                  <c:v>69499.100000000006</c:v>
                </c:pt>
                <c:pt idx="159">
                  <c:v>65445.2</c:v>
                </c:pt>
                <c:pt idx="160">
                  <c:v>58659.6</c:v>
                </c:pt>
                <c:pt idx="161">
                  <c:v>50362.6</c:v>
                </c:pt>
                <c:pt idx="162">
                  <c:v>45054.400000000001</c:v>
                </c:pt>
                <c:pt idx="163">
                  <c:v>42629.8</c:v>
                </c:pt>
                <c:pt idx="164">
                  <c:v>36187.599999999999</c:v>
                </c:pt>
                <c:pt idx="165">
                  <c:v>33748.400000000001</c:v>
                </c:pt>
                <c:pt idx="166">
                  <c:v>30378.6</c:v>
                </c:pt>
                <c:pt idx="167">
                  <c:v>27764.5</c:v>
                </c:pt>
                <c:pt idx="168">
                  <c:v>24988.6</c:v>
                </c:pt>
                <c:pt idx="169">
                  <c:v>22129.9</c:v>
                </c:pt>
                <c:pt idx="170">
                  <c:v>24752.2</c:v>
                </c:pt>
                <c:pt idx="171">
                  <c:v>24292.1</c:v>
                </c:pt>
                <c:pt idx="172">
                  <c:v>21414.2</c:v>
                </c:pt>
                <c:pt idx="173">
                  <c:v>20070.400000000001</c:v>
                </c:pt>
                <c:pt idx="174">
                  <c:v>19065.400000000001</c:v>
                </c:pt>
                <c:pt idx="175">
                  <c:v>18032.7</c:v>
                </c:pt>
                <c:pt idx="176">
                  <c:v>16649.3</c:v>
                </c:pt>
                <c:pt idx="177">
                  <c:v>16715.400000000001</c:v>
                </c:pt>
                <c:pt idx="178">
                  <c:v>16329.1</c:v>
                </c:pt>
                <c:pt idx="179">
                  <c:v>13567</c:v>
                </c:pt>
                <c:pt idx="180">
                  <c:v>9628.11</c:v>
                </c:pt>
                <c:pt idx="181">
                  <c:v>5468.73</c:v>
                </c:pt>
                <c:pt idx="182">
                  <c:v>4890.0600000000004</c:v>
                </c:pt>
                <c:pt idx="183">
                  <c:v>4319.09</c:v>
                </c:pt>
                <c:pt idx="184">
                  <c:v>3113.66</c:v>
                </c:pt>
                <c:pt idx="185">
                  <c:v>2565.5</c:v>
                </c:pt>
                <c:pt idx="186">
                  <c:v>1481.27</c:v>
                </c:pt>
                <c:pt idx="187">
                  <c:v>1053.32</c:v>
                </c:pt>
                <c:pt idx="188">
                  <c:v>685.73099999999999</c:v>
                </c:pt>
                <c:pt idx="189">
                  <c:v>290.99599999999998</c:v>
                </c:pt>
                <c:pt idx="190">
                  <c:v>263.02</c:v>
                </c:pt>
                <c:pt idx="191">
                  <c:v>142.005</c:v>
                </c:pt>
                <c:pt idx="192">
                  <c:v>0</c:v>
                </c:pt>
                <c:pt idx="193">
                  <c:v>0</c:v>
                </c:pt>
                <c:pt idx="194">
                  <c:v>0</c:v>
                </c:pt>
                <c:pt idx="195">
                  <c:v>0</c:v>
                </c:pt>
                <c:pt idx="196">
                  <c:v>0</c:v>
                </c:pt>
                <c:pt idx="197">
                  <c:v>0</c:v>
                </c:pt>
                <c:pt idx="198">
                  <c:v>0</c:v>
                </c:pt>
                <c:pt idx="199">
                  <c:v>0</c:v>
                </c:pt>
              </c:numCache>
            </c:numRef>
          </c:yVal>
          <c:smooth val="1"/>
          <c:extLst>
            <c:ext xmlns:c16="http://schemas.microsoft.com/office/drawing/2014/chart" uri="{C3380CC4-5D6E-409C-BE32-E72D297353CC}">
              <c16:uniqueId val="{00000000-9249-4BF7-9794-D361E353F670}"/>
            </c:ext>
          </c:extLst>
        </c:ser>
        <c:ser>
          <c:idx val="1"/>
          <c:order val="1"/>
          <c:tx>
            <c:strRef>
              <c:f>KM6840000!$E$1</c:f>
              <c:strCache>
                <c:ptCount val="1"/>
                <c:pt idx="0">
                  <c:v>30mm</c:v>
                </c:pt>
              </c:strCache>
            </c:strRef>
          </c:tx>
          <c:spPr>
            <a:ln w="19050" cap="rnd">
              <a:solidFill>
                <a:schemeClr val="accent2"/>
              </a:solidFill>
              <a:round/>
            </a:ln>
            <a:effectLst/>
          </c:spPr>
          <c:marker>
            <c:symbol val="none"/>
          </c:marker>
          <c:xVal>
            <c:numRef>
              <c:f>KM6840000!$A$2:$A$201</c:f>
              <c:numCache>
                <c:formatCode>0.00E+00</c:formatCode>
                <c:ptCount val="200"/>
                <c:pt idx="0">
                  <c:v>1.06101E-7</c:v>
                </c:pt>
                <c:pt idx="1">
                  <c:v>1.1904699999999999E-7</c:v>
                </c:pt>
                <c:pt idx="2">
                  <c:v>1.33573E-7</c:v>
                </c:pt>
                <c:pt idx="3">
                  <c:v>1.4987200000000001E-7</c:v>
                </c:pt>
                <c:pt idx="4">
                  <c:v>1.6815899999999999E-7</c:v>
                </c:pt>
                <c:pt idx="5">
                  <c:v>1.8867699999999999E-7</c:v>
                </c:pt>
                <c:pt idx="6">
                  <c:v>2.11699E-7</c:v>
                </c:pt>
                <c:pt idx="7">
                  <c:v>2.3753000000000001E-7</c:v>
                </c:pt>
                <c:pt idx="8">
                  <c:v>2.66513E-7</c:v>
                </c:pt>
                <c:pt idx="9">
                  <c:v>2.9903299999999998E-7</c:v>
                </c:pt>
                <c:pt idx="10">
                  <c:v>3.35521E-7</c:v>
                </c:pt>
                <c:pt idx="11">
                  <c:v>3.7646000000000002E-7</c:v>
                </c:pt>
                <c:pt idx="12">
                  <c:v>4.2239499999999999E-7</c:v>
                </c:pt>
                <c:pt idx="13">
                  <c:v>4.7393499999999999E-7</c:v>
                </c:pt>
                <c:pt idx="14">
                  <c:v>5.31764E-7</c:v>
                </c:pt>
                <c:pt idx="15">
                  <c:v>5.9664900000000001E-7</c:v>
                </c:pt>
                <c:pt idx="16">
                  <c:v>6.6945199999999995E-7</c:v>
                </c:pt>
                <c:pt idx="17">
                  <c:v>7.5113699999999996E-7</c:v>
                </c:pt>
                <c:pt idx="18">
                  <c:v>8.4279000000000004E-7</c:v>
                </c:pt>
                <c:pt idx="19">
                  <c:v>9.4562500000000005E-7</c:v>
                </c:pt>
                <c:pt idx="20">
                  <c:v>1.0610099999999999E-6</c:v>
                </c:pt>
                <c:pt idx="21">
                  <c:v>1.1904700000000001E-6</c:v>
                </c:pt>
                <c:pt idx="22">
                  <c:v>1.33573E-6</c:v>
                </c:pt>
                <c:pt idx="23">
                  <c:v>1.4987200000000001E-6</c:v>
                </c:pt>
                <c:pt idx="24">
                  <c:v>1.6815900000000001E-6</c:v>
                </c:pt>
                <c:pt idx="25">
                  <c:v>1.8867699999999999E-6</c:v>
                </c:pt>
                <c:pt idx="26">
                  <c:v>2.11699E-6</c:v>
                </c:pt>
                <c:pt idx="27">
                  <c:v>2.3752999999999999E-6</c:v>
                </c:pt>
                <c:pt idx="28">
                  <c:v>2.6651300000000001E-6</c:v>
                </c:pt>
                <c:pt idx="29">
                  <c:v>2.99033E-6</c:v>
                </c:pt>
                <c:pt idx="30">
                  <c:v>3.3552099999999999E-6</c:v>
                </c:pt>
                <c:pt idx="31">
                  <c:v>3.7645999999999999E-6</c:v>
                </c:pt>
                <c:pt idx="32">
                  <c:v>4.2239499999999996E-6</c:v>
                </c:pt>
                <c:pt idx="33">
                  <c:v>4.7393499999999998E-6</c:v>
                </c:pt>
                <c:pt idx="34">
                  <c:v>5.31764E-6</c:v>
                </c:pt>
                <c:pt idx="35">
                  <c:v>5.9664899999999997E-6</c:v>
                </c:pt>
                <c:pt idx="36">
                  <c:v>6.6945199999999997E-6</c:v>
                </c:pt>
                <c:pt idx="37">
                  <c:v>7.5113700000000002E-6</c:v>
                </c:pt>
                <c:pt idx="38">
                  <c:v>8.4278999999999994E-6</c:v>
                </c:pt>
                <c:pt idx="39">
                  <c:v>9.4562499999999995E-6</c:v>
                </c:pt>
                <c:pt idx="40">
                  <c:v>1.06101E-5</c:v>
                </c:pt>
                <c:pt idx="41">
                  <c:v>1.19047E-5</c:v>
                </c:pt>
                <c:pt idx="42">
                  <c:v>1.33573E-5</c:v>
                </c:pt>
                <c:pt idx="43">
                  <c:v>1.4987199999999999E-5</c:v>
                </c:pt>
                <c:pt idx="44">
                  <c:v>1.6815899999999999E-5</c:v>
                </c:pt>
                <c:pt idx="45">
                  <c:v>1.8867699999999999E-5</c:v>
                </c:pt>
                <c:pt idx="46">
                  <c:v>2.1169899999999999E-5</c:v>
                </c:pt>
                <c:pt idx="47">
                  <c:v>2.3753000000000001E-5</c:v>
                </c:pt>
                <c:pt idx="48">
                  <c:v>2.66513E-5</c:v>
                </c:pt>
                <c:pt idx="49">
                  <c:v>2.9903299999999999E-5</c:v>
                </c:pt>
                <c:pt idx="50">
                  <c:v>3.35521E-5</c:v>
                </c:pt>
                <c:pt idx="51">
                  <c:v>3.7645999999999998E-5</c:v>
                </c:pt>
                <c:pt idx="52">
                  <c:v>4.2239500000000001E-5</c:v>
                </c:pt>
                <c:pt idx="53">
                  <c:v>4.7393499999999999E-5</c:v>
                </c:pt>
                <c:pt idx="54">
                  <c:v>5.3176400000000001E-5</c:v>
                </c:pt>
                <c:pt idx="55">
                  <c:v>5.9664899999999999E-5</c:v>
                </c:pt>
                <c:pt idx="56">
                  <c:v>6.6945200000000004E-5</c:v>
                </c:pt>
                <c:pt idx="57">
                  <c:v>7.5113700000000006E-5</c:v>
                </c:pt>
                <c:pt idx="58">
                  <c:v>8.4278999999999997E-5</c:v>
                </c:pt>
                <c:pt idx="59">
                  <c:v>9.4562500000000001E-5</c:v>
                </c:pt>
                <c:pt idx="60" formatCode="General">
                  <c:v>1.0610100000000001E-4</c:v>
                </c:pt>
                <c:pt idx="61" formatCode="General">
                  <c:v>1.19047E-4</c:v>
                </c:pt>
                <c:pt idx="62" formatCode="General">
                  <c:v>1.33573E-4</c:v>
                </c:pt>
                <c:pt idx="63" formatCode="General">
                  <c:v>1.49872E-4</c:v>
                </c:pt>
                <c:pt idx="64" formatCode="General">
                  <c:v>1.68159E-4</c:v>
                </c:pt>
                <c:pt idx="65" formatCode="General">
                  <c:v>1.88677E-4</c:v>
                </c:pt>
                <c:pt idx="66" formatCode="General">
                  <c:v>2.1169900000000001E-4</c:v>
                </c:pt>
                <c:pt idx="67" formatCode="General">
                  <c:v>2.3753000000000001E-4</c:v>
                </c:pt>
                <c:pt idx="68" formatCode="General">
                  <c:v>2.6651300000000001E-4</c:v>
                </c:pt>
                <c:pt idx="69" formatCode="General">
                  <c:v>2.9903299999999998E-4</c:v>
                </c:pt>
                <c:pt idx="70" formatCode="General">
                  <c:v>3.3552099999999997E-4</c:v>
                </c:pt>
                <c:pt idx="71" formatCode="General">
                  <c:v>3.7646000000000001E-4</c:v>
                </c:pt>
                <c:pt idx="72" formatCode="General">
                  <c:v>4.22395E-4</c:v>
                </c:pt>
                <c:pt idx="73" formatCode="General">
                  <c:v>4.7393499999999998E-4</c:v>
                </c:pt>
                <c:pt idx="74" formatCode="General">
                  <c:v>5.31764E-4</c:v>
                </c:pt>
                <c:pt idx="75" formatCode="General">
                  <c:v>5.9664899999999999E-4</c:v>
                </c:pt>
                <c:pt idx="76" formatCode="General">
                  <c:v>6.6945199999999996E-4</c:v>
                </c:pt>
                <c:pt idx="77" formatCode="General">
                  <c:v>7.5113700000000003E-4</c:v>
                </c:pt>
                <c:pt idx="78" formatCode="General">
                  <c:v>8.4279000000000005E-4</c:v>
                </c:pt>
                <c:pt idx="79" formatCode="General">
                  <c:v>9.4562499999999996E-4</c:v>
                </c:pt>
                <c:pt idx="80" formatCode="General">
                  <c:v>1.06101E-3</c:v>
                </c:pt>
                <c:pt idx="81" formatCode="General">
                  <c:v>1.1904699999999999E-3</c:v>
                </c:pt>
                <c:pt idx="82" formatCode="General">
                  <c:v>1.33573E-3</c:v>
                </c:pt>
                <c:pt idx="83" formatCode="General">
                  <c:v>1.49872E-3</c:v>
                </c:pt>
                <c:pt idx="84" formatCode="General">
                  <c:v>1.68159E-3</c:v>
                </c:pt>
                <c:pt idx="85" formatCode="General">
                  <c:v>1.8867700000000001E-3</c:v>
                </c:pt>
                <c:pt idx="86" formatCode="General">
                  <c:v>2.11699E-3</c:v>
                </c:pt>
                <c:pt idx="87" formatCode="General">
                  <c:v>2.3752999999999999E-3</c:v>
                </c:pt>
                <c:pt idx="88" formatCode="General">
                  <c:v>2.6651299999999999E-3</c:v>
                </c:pt>
                <c:pt idx="89" formatCode="General">
                  <c:v>2.9903299999999998E-3</c:v>
                </c:pt>
                <c:pt idx="90" formatCode="General">
                  <c:v>3.35521E-3</c:v>
                </c:pt>
                <c:pt idx="91" formatCode="General">
                  <c:v>3.7645999999999999E-3</c:v>
                </c:pt>
                <c:pt idx="92" formatCode="General">
                  <c:v>4.2239499999999998E-3</c:v>
                </c:pt>
                <c:pt idx="93" formatCode="General">
                  <c:v>4.7393499999999998E-3</c:v>
                </c:pt>
                <c:pt idx="94" formatCode="General">
                  <c:v>5.3176400000000002E-3</c:v>
                </c:pt>
                <c:pt idx="95" formatCode="General">
                  <c:v>5.9664899999999996E-3</c:v>
                </c:pt>
                <c:pt idx="96" formatCode="General">
                  <c:v>6.6945199999999998E-3</c:v>
                </c:pt>
                <c:pt idx="97" formatCode="General">
                  <c:v>7.5113699999999999E-3</c:v>
                </c:pt>
                <c:pt idx="98" formatCode="General">
                  <c:v>8.4279000000000003E-3</c:v>
                </c:pt>
                <c:pt idx="99" formatCode="General">
                  <c:v>9.4562499999999994E-3</c:v>
                </c:pt>
                <c:pt idx="100" formatCode="General">
                  <c:v>1.0610100000000001E-2</c:v>
                </c:pt>
                <c:pt idx="101" formatCode="General">
                  <c:v>1.1904700000000001E-2</c:v>
                </c:pt>
                <c:pt idx="102" formatCode="General">
                  <c:v>1.3357300000000001E-2</c:v>
                </c:pt>
                <c:pt idx="103" formatCode="General">
                  <c:v>1.4987199999999999E-2</c:v>
                </c:pt>
                <c:pt idx="104" formatCode="General">
                  <c:v>1.6815900000000002E-2</c:v>
                </c:pt>
                <c:pt idx="105" formatCode="General">
                  <c:v>1.8867700000000001E-2</c:v>
                </c:pt>
                <c:pt idx="106" formatCode="General">
                  <c:v>2.1169899999999998E-2</c:v>
                </c:pt>
                <c:pt idx="107" formatCode="General">
                  <c:v>2.3753E-2</c:v>
                </c:pt>
                <c:pt idx="108" formatCode="General">
                  <c:v>2.6651299999999999E-2</c:v>
                </c:pt>
                <c:pt idx="109" formatCode="General">
                  <c:v>2.9903300000000001E-2</c:v>
                </c:pt>
                <c:pt idx="110" formatCode="General">
                  <c:v>3.3552100000000001E-2</c:v>
                </c:pt>
                <c:pt idx="111" formatCode="General">
                  <c:v>3.7645999999999999E-2</c:v>
                </c:pt>
                <c:pt idx="112" formatCode="General">
                  <c:v>4.2239499999999999E-2</c:v>
                </c:pt>
                <c:pt idx="113" formatCode="General">
                  <c:v>4.7393499999999998E-2</c:v>
                </c:pt>
                <c:pt idx="114" formatCode="General">
                  <c:v>5.3176399999999999E-2</c:v>
                </c:pt>
                <c:pt idx="115" formatCode="General">
                  <c:v>5.96649E-2</c:v>
                </c:pt>
                <c:pt idx="116" formatCode="General">
                  <c:v>6.6945199999999996E-2</c:v>
                </c:pt>
                <c:pt idx="117" formatCode="General">
                  <c:v>7.5113700000000005E-2</c:v>
                </c:pt>
                <c:pt idx="118" formatCode="General">
                  <c:v>8.4279000000000007E-2</c:v>
                </c:pt>
                <c:pt idx="119" formatCode="General">
                  <c:v>9.4562499999999994E-2</c:v>
                </c:pt>
                <c:pt idx="120" formatCode="General">
                  <c:v>0.106101</c:v>
                </c:pt>
                <c:pt idx="121" formatCode="General">
                  <c:v>0.119047</c:v>
                </c:pt>
                <c:pt idx="122" formatCode="General">
                  <c:v>0.133573</c:v>
                </c:pt>
                <c:pt idx="123" formatCode="General">
                  <c:v>0.14987200000000001</c:v>
                </c:pt>
                <c:pt idx="124" formatCode="General">
                  <c:v>0.168159</c:v>
                </c:pt>
                <c:pt idx="125" formatCode="General">
                  <c:v>0.18867700000000001</c:v>
                </c:pt>
                <c:pt idx="126" formatCode="General">
                  <c:v>0.211699</c:v>
                </c:pt>
                <c:pt idx="127" formatCode="General">
                  <c:v>0.23752999999999999</c:v>
                </c:pt>
                <c:pt idx="128" formatCode="General">
                  <c:v>0.266513</c:v>
                </c:pt>
                <c:pt idx="129" formatCode="General">
                  <c:v>0.29903299999999999</c:v>
                </c:pt>
                <c:pt idx="130" formatCode="General">
                  <c:v>0.33552100000000001</c:v>
                </c:pt>
                <c:pt idx="131" formatCode="General">
                  <c:v>0.37646000000000002</c:v>
                </c:pt>
                <c:pt idx="132" formatCode="General">
                  <c:v>0.42239500000000002</c:v>
                </c:pt>
                <c:pt idx="133" formatCode="General">
                  <c:v>0.473935</c:v>
                </c:pt>
                <c:pt idx="134" formatCode="General">
                  <c:v>0.53176400000000001</c:v>
                </c:pt>
                <c:pt idx="135" formatCode="General">
                  <c:v>0.59664899999999998</c:v>
                </c:pt>
                <c:pt idx="136" formatCode="General">
                  <c:v>0.66945200000000005</c:v>
                </c:pt>
                <c:pt idx="137" formatCode="General">
                  <c:v>0.75113700000000005</c:v>
                </c:pt>
                <c:pt idx="138" formatCode="General">
                  <c:v>0.84279000000000004</c:v>
                </c:pt>
                <c:pt idx="139" formatCode="General">
                  <c:v>0.94562500000000005</c:v>
                </c:pt>
                <c:pt idx="140" formatCode="General">
                  <c:v>1.06101</c:v>
                </c:pt>
                <c:pt idx="141" formatCode="General">
                  <c:v>1.1904699999999999</c:v>
                </c:pt>
                <c:pt idx="142" formatCode="General">
                  <c:v>1.3357300000000001</c:v>
                </c:pt>
                <c:pt idx="143" formatCode="General">
                  <c:v>1.4987200000000001</c:v>
                </c:pt>
                <c:pt idx="144" formatCode="General">
                  <c:v>1.6815899999999999</c:v>
                </c:pt>
                <c:pt idx="145" formatCode="General">
                  <c:v>1.8867700000000001</c:v>
                </c:pt>
                <c:pt idx="146" formatCode="General">
                  <c:v>2.1169899999999999</c:v>
                </c:pt>
                <c:pt idx="147" formatCode="General">
                  <c:v>2.3753000000000002</c:v>
                </c:pt>
                <c:pt idx="148" formatCode="General">
                  <c:v>2.66513</c:v>
                </c:pt>
                <c:pt idx="149" formatCode="General">
                  <c:v>2.9903300000000002</c:v>
                </c:pt>
                <c:pt idx="150" formatCode="General">
                  <c:v>3.35521</c:v>
                </c:pt>
                <c:pt idx="151" formatCode="General">
                  <c:v>3.7646000000000002</c:v>
                </c:pt>
                <c:pt idx="152" formatCode="General">
                  <c:v>4.2239500000000003</c:v>
                </c:pt>
                <c:pt idx="153" formatCode="General">
                  <c:v>4.73935</c:v>
                </c:pt>
                <c:pt idx="154" formatCode="General">
                  <c:v>5.3176399999999999</c:v>
                </c:pt>
                <c:pt idx="155" formatCode="General">
                  <c:v>5.9664900000000003</c:v>
                </c:pt>
                <c:pt idx="156" formatCode="General">
                  <c:v>6.6945199999999998</c:v>
                </c:pt>
                <c:pt idx="157" formatCode="General">
                  <c:v>7.5113700000000003</c:v>
                </c:pt>
                <c:pt idx="158" formatCode="General">
                  <c:v>8.4278999999999993</c:v>
                </c:pt>
                <c:pt idx="159" formatCode="General">
                  <c:v>9.4562500000000007</c:v>
                </c:pt>
                <c:pt idx="160" formatCode="General">
                  <c:v>10.610099999999999</c:v>
                </c:pt>
                <c:pt idx="161" formatCode="General">
                  <c:v>11.9047</c:v>
                </c:pt>
                <c:pt idx="162" formatCode="General">
                  <c:v>13.3573</c:v>
                </c:pt>
                <c:pt idx="163" formatCode="General">
                  <c:v>14.9872</c:v>
                </c:pt>
                <c:pt idx="164" formatCode="General">
                  <c:v>16.815899999999999</c:v>
                </c:pt>
                <c:pt idx="165" formatCode="General">
                  <c:v>18.867699999999999</c:v>
                </c:pt>
                <c:pt idx="166" formatCode="General">
                  <c:v>21.169899999999998</c:v>
                </c:pt>
                <c:pt idx="167" formatCode="General">
                  <c:v>23.753</c:v>
                </c:pt>
                <c:pt idx="168" formatCode="General">
                  <c:v>26.651299999999999</c:v>
                </c:pt>
                <c:pt idx="169" formatCode="General">
                  <c:v>29.903300000000002</c:v>
                </c:pt>
                <c:pt idx="170" formatCode="General">
                  <c:v>33.552100000000003</c:v>
                </c:pt>
                <c:pt idx="171" formatCode="General">
                  <c:v>37.646000000000001</c:v>
                </c:pt>
                <c:pt idx="172" formatCode="General">
                  <c:v>42.2395</c:v>
                </c:pt>
                <c:pt idx="173" formatCode="General">
                  <c:v>47.393500000000003</c:v>
                </c:pt>
                <c:pt idx="174" formatCode="General">
                  <c:v>53.176400000000001</c:v>
                </c:pt>
                <c:pt idx="175" formatCode="General">
                  <c:v>59.664900000000003</c:v>
                </c:pt>
                <c:pt idx="176" formatCode="General">
                  <c:v>66.9452</c:v>
                </c:pt>
                <c:pt idx="177" formatCode="General">
                  <c:v>75.113699999999994</c:v>
                </c:pt>
                <c:pt idx="178" formatCode="General">
                  <c:v>84.278999999999996</c:v>
                </c:pt>
                <c:pt idx="179" formatCode="General">
                  <c:v>94.5625</c:v>
                </c:pt>
                <c:pt idx="180" formatCode="General">
                  <c:v>106.101</c:v>
                </c:pt>
                <c:pt idx="181" formatCode="General">
                  <c:v>119.047</c:v>
                </c:pt>
                <c:pt idx="182" formatCode="General">
                  <c:v>133.57300000000001</c:v>
                </c:pt>
                <c:pt idx="183" formatCode="General">
                  <c:v>149.87200000000001</c:v>
                </c:pt>
                <c:pt idx="184" formatCode="General">
                  <c:v>168.15899999999999</c:v>
                </c:pt>
                <c:pt idx="185" formatCode="General">
                  <c:v>188.67699999999999</c:v>
                </c:pt>
                <c:pt idx="186" formatCode="General">
                  <c:v>211.69900000000001</c:v>
                </c:pt>
                <c:pt idx="187" formatCode="General">
                  <c:v>237.53</c:v>
                </c:pt>
                <c:pt idx="188" formatCode="General">
                  <c:v>266.51299999999998</c:v>
                </c:pt>
                <c:pt idx="189" formatCode="General">
                  <c:v>299.03300000000002</c:v>
                </c:pt>
                <c:pt idx="190" formatCode="General">
                  <c:v>335.52100000000002</c:v>
                </c:pt>
                <c:pt idx="191" formatCode="General">
                  <c:v>376.46</c:v>
                </c:pt>
                <c:pt idx="192" formatCode="General">
                  <c:v>422.39499999999998</c:v>
                </c:pt>
                <c:pt idx="193" formatCode="General">
                  <c:v>473.935</c:v>
                </c:pt>
                <c:pt idx="194" formatCode="General">
                  <c:v>531.76400000000001</c:v>
                </c:pt>
                <c:pt idx="195" formatCode="General">
                  <c:v>596.649</c:v>
                </c:pt>
                <c:pt idx="196" formatCode="General">
                  <c:v>669.452</c:v>
                </c:pt>
                <c:pt idx="197" formatCode="General">
                  <c:v>751.13699999999994</c:v>
                </c:pt>
                <c:pt idx="198" formatCode="General">
                  <c:v>842.79</c:v>
                </c:pt>
                <c:pt idx="199" formatCode="General">
                  <c:v>945.625</c:v>
                </c:pt>
              </c:numCache>
            </c:numRef>
          </c:xVal>
          <c:yVal>
            <c:numRef>
              <c:f>KM6840000!$E$2:$E$201</c:f>
              <c:numCache>
                <c:formatCode>General</c:formatCode>
                <c:ptCount val="200"/>
                <c:pt idx="0">
                  <c:v>0</c:v>
                </c:pt>
                <c:pt idx="1">
                  <c:v>0</c:v>
                </c:pt>
                <c:pt idx="2">
                  <c:v>0</c:v>
                </c:pt>
                <c:pt idx="3">
                  <c:v>0</c:v>
                </c:pt>
                <c:pt idx="4">
                  <c:v>0</c:v>
                </c:pt>
                <c:pt idx="5">
                  <c:v>0</c:v>
                </c:pt>
                <c:pt idx="6">
                  <c:v>0</c:v>
                </c:pt>
                <c:pt idx="7">
                  <c:v>0</c:v>
                </c:pt>
                <c:pt idx="8">
                  <c:v>0</c:v>
                </c:pt>
                <c:pt idx="9">
                  <c:v>0</c:v>
                </c:pt>
                <c:pt idx="10">
                  <c:v>0.41769099999999998</c:v>
                </c:pt>
                <c:pt idx="11">
                  <c:v>0.67802099999999998</c:v>
                </c:pt>
                <c:pt idx="12">
                  <c:v>0.77249400000000001</c:v>
                </c:pt>
                <c:pt idx="13">
                  <c:v>1.4477800000000001</c:v>
                </c:pt>
                <c:pt idx="14">
                  <c:v>1.6661900000000001</c:v>
                </c:pt>
                <c:pt idx="15">
                  <c:v>2.2134999999999998</c:v>
                </c:pt>
                <c:pt idx="16">
                  <c:v>2.5998999999999999</c:v>
                </c:pt>
                <c:pt idx="17">
                  <c:v>3.0226899999999999</c:v>
                </c:pt>
                <c:pt idx="18">
                  <c:v>3.1936300000000002</c:v>
                </c:pt>
                <c:pt idx="19">
                  <c:v>3.8126600000000002</c:v>
                </c:pt>
                <c:pt idx="20">
                  <c:v>2.9819300000000002</c:v>
                </c:pt>
                <c:pt idx="21">
                  <c:v>3.5881599999999998</c:v>
                </c:pt>
                <c:pt idx="22">
                  <c:v>6.2842700000000002</c:v>
                </c:pt>
                <c:pt idx="23">
                  <c:v>8.5626800000000003</c:v>
                </c:pt>
                <c:pt idx="24">
                  <c:v>9.1287599999999998</c:v>
                </c:pt>
                <c:pt idx="25">
                  <c:v>8.2248599999999996</c:v>
                </c:pt>
                <c:pt idx="26">
                  <c:v>8.3195599999999992</c:v>
                </c:pt>
                <c:pt idx="27">
                  <c:v>11.941700000000001</c:v>
                </c:pt>
                <c:pt idx="28">
                  <c:v>13.822800000000001</c:v>
                </c:pt>
                <c:pt idx="29">
                  <c:v>6.5810300000000002</c:v>
                </c:pt>
                <c:pt idx="30">
                  <c:v>5.1612900000000002</c:v>
                </c:pt>
                <c:pt idx="31">
                  <c:v>18.3596</c:v>
                </c:pt>
                <c:pt idx="32">
                  <c:v>35.5336</c:v>
                </c:pt>
                <c:pt idx="33">
                  <c:v>19.169899999999998</c:v>
                </c:pt>
                <c:pt idx="34">
                  <c:v>12.3256</c:v>
                </c:pt>
                <c:pt idx="35">
                  <c:v>7.8621299999999996</c:v>
                </c:pt>
                <c:pt idx="36">
                  <c:v>9.0524500000000003</c:v>
                </c:pt>
                <c:pt idx="37">
                  <c:v>24.311299999999999</c:v>
                </c:pt>
                <c:pt idx="38">
                  <c:v>10.154999999999999</c:v>
                </c:pt>
                <c:pt idx="39">
                  <c:v>5.4706999999999999</c:v>
                </c:pt>
                <c:pt idx="40">
                  <c:v>9.2600499999999997</c:v>
                </c:pt>
                <c:pt idx="41">
                  <c:v>7.0530099999999996</c:v>
                </c:pt>
                <c:pt idx="42">
                  <c:v>7.1075699999999999</c:v>
                </c:pt>
                <c:pt idx="43">
                  <c:v>8.80532</c:v>
                </c:pt>
                <c:pt idx="44">
                  <c:v>10.478199999999999</c:v>
                </c:pt>
                <c:pt idx="45">
                  <c:v>5.4630000000000001</c:v>
                </c:pt>
                <c:pt idx="46">
                  <c:v>14.010300000000001</c:v>
                </c:pt>
                <c:pt idx="47">
                  <c:v>7.3964100000000004</c:v>
                </c:pt>
                <c:pt idx="48">
                  <c:v>5.9877799999999999</c:v>
                </c:pt>
                <c:pt idx="49">
                  <c:v>18.700299999999999</c:v>
                </c:pt>
                <c:pt idx="50">
                  <c:v>9.1882400000000004</c:v>
                </c:pt>
                <c:pt idx="51">
                  <c:v>8.2065900000000003</c:v>
                </c:pt>
                <c:pt idx="52">
                  <c:v>7.4332700000000003</c:v>
                </c:pt>
                <c:pt idx="53">
                  <c:v>7.2495700000000003</c:v>
                </c:pt>
                <c:pt idx="54">
                  <c:v>10.1859</c:v>
                </c:pt>
                <c:pt idx="55">
                  <c:v>10.622299999999999</c:v>
                </c:pt>
                <c:pt idx="56">
                  <c:v>15.357100000000001</c:v>
                </c:pt>
                <c:pt idx="57">
                  <c:v>10.8498</c:v>
                </c:pt>
                <c:pt idx="58">
                  <c:v>8.8416999999999994</c:v>
                </c:pt>
                <c:pt idx="59">
                  <c:v>9.7735000000000003</c:v>
                </c:pt>
                <c:pt idx="60">
                  <c:v>10.3772</c:v>
                </c:pt>
                <c:pt idx="61">
                  <c:v>9.65273</c:v>
                </c:pt>
                <c:pt idx="62">
                  <c:v>9.1631400000000003</c:v>
                </c:pt>
                <c:pt idx="63">
                  <c:v>12.032500000000001</c:v>
                </c:pt>
                <c:pt idx="64">
                  <c:v>12.372199999999999</c:v>
                </c:pt>
                <c:pt idx="65">
                  <c:v>9.8880800000000004</c:v>
                </c:pt>
                <c:pt idx="66">
                  <c:v>10.346299999999999</c:v>
                </c:pt>
                <c:pt idx="67">
                  <c:v>9.9836500000000008</c:v>
                </c:pt>
                <c:pt idx="68">
                  <c:v>10.8126</c:v>
                </c:pt>
                <c:pt idx="69">
                  <c:v>15.5724</c:v>
                </c:pt>
                <c:pt idx="70">
                  <c:v>8.1674699999999998</c:v>
                </c:pt>
                <c:pt idx="71">
                  <c:v>11.972</c:v>
                </c:pt>
                <c:pt idx="72">
                  <c:v>11.4124</c:v>
                </c:pt>
                <c:pt idx="73">
                  <c:v>14.709300000000001</c:v>
                </c:pt>
                <c:pt idx="74">
                  <c:v>13.535299999999999</c:v>
                </c:pt>
                <c:pt idx="75">
                  <c:v>14.845000000000001</c:v>
                </c:pt>
                <c:pt idx="76">
                  <c:v>17.0396</c:v>
                </c:pt>
                <c:pt idx="77">
                  <c:v>14.2323</c:v>
                </c:pt>
                <c:pt idx="78">
                  <c:v>17.253900000000002</c:v>
                </c:pt>
                <c:pt idx="79">
                  <c:v>19.317699999999999</c:v>
                </c:pt>
                <c:pt idx="80">
                  <c:v>20.178999999999998</c:v>
                </c:pt>
                <c:pt idx="81">
                  <c:v>18.068200000000001</c:v>
                </c:pt>
                <c:pt idx="82">
                  <c:v>22.7089</c:v>
                </c:pt>
                <c:pt idx="83">
                  <c:v>21.507000000000001</c:v>
                </c:pt>
                <c:pt idx="84">
                  <c:v>22.646899999999999</c:v>
                </c:pt>
                <c:pt idx="85">
                  <c:v>23.3643</c:v>
                </c:pt>
                <c:pt idx="86">
                  <c:v>19.727900000000002</c:v>
                </c:pt>
                <c:pt idx="87">
                  <c:v>23.033899999999999</c:v>
                </c:pt>
                <c:pt idx="88">
                  <c:v>22.809100000000001</c:v>
                </c:pt>
                <c:pt idx="89">
                  <c:v>27.247199999999999</c:v>
                </c:pt>
                <c:pt idx="90">
                  <c:v>26.320900000000002</c:v>
                </c:pt>
                <c:pt idx="91">
                  <c:v>31.973500000000001</c:v>
                </c:pt>
                <c:pt idx="92">
                  <c:v>28.8383</c:v>
                </c:pt>
                <c:pt idx="93">
                  <c:v>33.9238</c:v>
                </c:pt>
                <c:pt idx="94">
                  <c:v>40.547199999999997</c:v>
                </c:pt>
                <c:pt idx="95">
                  <c:v>36.3795</c:v>
                </c:pt>
                <c:pt idx="96">
                  <c:v>47.439599999999999</c:v>
                </c:pt>
                <c:pt idx="97">
                  <c:v>37.864100000000001</c:v>
                </c:pt>
                <c:pt idx="98">
                  <c:v>42.179200000000002</c:v>
                </c:pt>
                <c:pt idx="99">
                  <c:v>45.777700000000003</c:v>
                </c:pt>
                <c:pt idx="100">
                  <c:v>53.505200000000002</c:v>
                </c:pt>
                <c:pt idx="101">
                  <c:v>61.137599999999999</c:v>
                </c:pt>
                <c:pt idx="102">
                  <c:v>57.587400000000002</c:v>
                </c:pt>
                <c:pt idx="103">
                  <c:v>70.6584</c:v>
                </c:pt>
                <c:pt idx="104">
                  <c:v>70.031599999999997</c:v>
                </c:pt>
                <c:pt idx="105">
                  <c:v>81.842399999999998</c:v>
                </c:pt>
                <c:pt idx="106">
                  <c:v>95.644499999999994</c:v>
                </c:pt>
                <c:pt idx="107">
                  <c:v>126.494</c:v>
                </c:pt>
                <c:pt idx="108">
                  <c:v>159.523</c:v>
                </c:pt>
                <c:pt idx="109">
                  <c:v>107.905</c:v>
                </c:pt>
                <c:pt idx="110">
                  <c:v>134.67099999999999</c:v>
                </c:pt>
                <c:pt idx="111">
                  <c:v>171.226</c:v>
                </c:pt>
                <c:pt idx="112">
                  <c:v>250.14699999999999</c:v>
                </c:pt>
                <c:pt idx="113">
                  <c:v>298.88299999999998</c:v>
                </c:pt>
                <c:pt idx="114">
                  <c:v>334.399</c:v>
                </c:pt>
                <c:pt idx="115">
                  <c:v>468.57600000000002</c:v>
                </c:pt>
                <c:pt idx="116">
                  <c:v>622.37900000000002</c:v>
                </c:pt>
                <c:pt idx="117">
                  <c:v>684.47299999999996</c:v>
                </c:pt>
                <c:pt idx="118">
                  <c:v>664.41</c:v>
                </c:pt>
                <c:pt idx="119">
                  <c:v>864.726</c:v>
                </c:pt>
                <c:pt idx="120">
                  <c:v>1383.87</c:v>
                </c:pt>
                <c:pt idx="121">
                  <c:v>1706.19</c:v>
                </c:pt>
                <c:pt idx="122">
                  <c:v>2403.08</c:v>
                </c:pt>
                <c:pt idx="123">
                  <c:v>2198.0100000000002</c:v>
                </c:pt>
                <c:pt idx="124">
                  <c:v>3323.89</c:v>
                </c:pt>
                <c:pt idx="125">
                  <c:v>4334.95</c:v>
                </c:pt>
                <c:pt idx="126">
                  <c:v>5233.82</c:v>
                </c:pt>
                <c:pt idx="127">
                  <c:v>6978.13</c:v>
                </c:pt>
                <c:pt idx="128">
                  <c:v>9299.17</c:v>
                </c:pt>
                <c:pt idx="129">
                  <c:v>11034.9</c:v>
                </c:pt>
                <c:pt idx="130">
                  <c:v>14249</c:v>
                </c:pt>
                <c:pt idx="131">
                  <c:v>17175</c:v>
                </c:pt>
                <c:pt idx="132">
                  <c:v>18670.7</c:v>
                </c:pt>
                <c:pt idx="133">
                  <c:v>23504.7</c:v>
                </c:pt>
                <c:pt idx="134">
                  <c:v>30149.8</c:v>
                </c:pt>
                <c:pt idx="135">
                  <c:v>36180.400000000001</c:v>
                </c:pt>
                <c:pt idx="136">
                  <c:v>40300.699999999997</c:v>
                </c:pt>
                <c:pt idx="137">
                  <c:v>44070.5</c:v>
                </c:pt>
                <c:pt idx="138">
                  <c:v>47717.1</c:v>
                </c:pt>
                <c:pt idx="139">
                  <c:v>50563.7</c:v>
                </c:pt>
                <c:pt idx="140">
                  <c:v>52166.8</c:v>
                </c:pt>
                <c:pt idx="141">
                  <c:v>54764.3</c:v>
                </c:pt>
                <c:pt idx="142">
                  <c:v>55006.8</c:v>
                </c:pt>
                <c:pt idx="143">
                  <c:v>56133.1</c:v>
                </c:pt>
                <c:pt idx="144">
                  <c:v>56074</c:v>
                </c:pt>
                <c:pt idx="145">
                  <c:v>57619.1</c:v>
                </c:pt>
                <c:pt idx="146">
                  <c:v>56557.9</c:v>
                </c:pt>
                <c:pt idx="147">
                  <c:v>57076.3</c:v>
                </c:pt>
                <c:pt idx="148">
                  <c:v>56328.7</c:v>
                </c:pt>
                <c:pt idx="149">
                  <c:v>57715.9</c:v>
                </c:pt>
                <c:pt idx="150">
                  <c:v>57728</c:v>
                </c:pt>
                <c:pt idx="151">
                  <c:v>52690.400000000001</c:v>
                </c:pt>
                <c:pt idx="152">
                  <c:v>54947.4</c:v>
                </c:pt>
                <c:pt idx="153">
                  <c:v>59394.5</c:v>
                </c:pt>
                <c:pt idx="154">
                  <c:v>64337.1</c:v>
                </c:pt>
                <c:pt idx="155">
                  <c:v>59965.7</c:v>
                </c:pt>
                <c:pt idx="156">
                  <c:v>55306.9</c:v>
                </c:pt>
                <c:pt idx="157">
                  <c:v>51709.8</c:v>
                </c:pt>
                <c:pt idx="158">
                  <c:v>45234.2</c:v>
                </c:pt>
                <c:pt idx="159">
                  <c:v>45287.5</c:v>
                </c:pt>
                <c:pt idx="160">
                  <c:v>40987.699999999997</c:v>
                </c:pt>
                <c:pt idx="161">
                  <c:v>34450.300000000003</c:v>
                </c:pt>
                <c:pt idx="162">
                  <c:v>31191.9</c:v>
                </c:pt>
                <c:pt idx="163">
                  <c:v>30558</c:v>
                </c:pt>
                <c:pt idx="164">
                  <c:v>26380.6</c:v>
                </c:pt>
                <c:pt idx="165">
                  <c:v>25402.9</c:v>
                </c:pt>
                <c:pt idx="166">
                  <c:v>22899.200000000001</c:v>
                </c:pt>
                <c:pt idx="167">
                  <c:v>21640.1</c:v>
                </c:pt>
                <c:pt idx="168">
                  <c:v>20023</c:v>
                </c:pt>
                <c:pt idx="169">
                  <c:v>18089.2</c:v>
                </c:pt>
                <c:pt idx="170">
                  <c:v>19969.599999999999</c:v>
                </c:pt>
                <c:pt idx="171">
                  <c:v>19871.8</c:v>
                </c:pt>
                <c:pt idx="172">
                  <c:v>17867.7</c:v>
                </c:pt>
                <c:pt idx="173">
                  <c:v>17208.7</c:v>
                </c:pt>
                <c:pt idx="174">
                  <c:v>16276.5</c:v>
                </c:pt>
                <c:pt idx="175">
                  <c:v>15491.3</c:v>
                </c:pt>
                <c:pt idx="176">
                  <c:v>14790.3</c:v>
                </c:pt>
                <c:pt idx="177">
                  <c:v>14780.1</c:v>
                </c:pt>
                <c:pt idx="178">
                  <c:v>14228.1</c:v>
                </c:pt>
                <c:pt idx="179">
                  <c:v>12221</c:v>
                </c:pt>
                <c:pt idx="180">
                  <c:v>9248.9599999999991</c:v>
                </c:pt>
                <c:pt idx="181">
                  <c:v>5522.82</c:v>
                </c:pt>
                <c:pt idx="182">
                  <c:v>4828.8900000000003</c:v>
                </c:pt>
                <c:pt idx="183">
                  <c:v>4061.3</c:v>
                </c:pt>
                <c:pt idx="184">
                  <c:v>2881.8</c:v>
                </c:pt>
                <c:pt idx="185">
                  <c:v>2371.89</c:v>
                </c:pt>
                <c:pt idx="186">
                  <c:v>1350.05</c:v>
                </c:pt>
                <c:pt idx="187">
                  <c:v>969.404</c:v>
                </c:pt>
                <c:pt idx="188">
                  <c:v>635.16300000000001</c:v>
                </c:pt>
                <c:pt idx="189">
                  <c:v>267.86099999999999</c:v>
                </c:pt>
                <c:pt idx="190">
                  <c:v>244.97399999999999</c:v>
                </c:pt>
                <c:pt idx="191">
                  <c:v>123.291</c:v>
                </c:pt>
                <c:pt idx="192">
                  <c:v>0</c:v>
                </c:pt>
                <c:pt idx="193">
                  <c:v>0</c:v>
                </c:pt>
                <c:pt idx="194">
                  <c:v>0</c:v>
                </c:pt>
                <c:pt idx="195">
                  <c:v>0</c:v>
                </c:pt>
                <c:pt idx="196">
                  <c:v>0</c:v>
                </c:pt>
                <c:pt idx="197">
                  <c:v>0</c:v>
                </c:pt>
                <c:pt idx="198">
                  <c:v>0</c:v>
                </c:pt>
                <c:pt idx="199">
                  <c:v>0</c:v>
                </c:pt>
              </c:numCache>
            </c:numRef>
          </c:yVal>
          <c:smooth val="1"/>
          <c:extLst>
            <c:ext xmlns:c16="http://schemas.microsoft.com/office/drawing/2014/chart" uri="{C3380CC4-5D6E-409C-BE32-E72D297353CC}">
              <c16:uniqueId val="{00000001-9249-4BF7-9794-D361E353F670}"/>
            </c:ext>
          </c:extLst>
        </c:ser>
        <c:ser>
          <c:idx val="2"/>
          <c:order val="2"/>
          <c:tx>
            <c:strRef>
              <c:f>KM6840000!$F$1</c:f>
              <c:strCache>
                <c:ptCount val="1"/>
                <c:pt idx="0">
                  <c:v>53mm</c:v>
                </c:pt>
              </c:strCache>
            </c:strRef>
          </c:tx>
          <c:spPr>
            <a:ln w="19050" cap="rnd">
              <a:solidFill>
                <a:schemeClr val="accent3"/>
              </a:solidFill>
              <a:round/>
            </a:ln>
            <a:effectLst/>
          </c:spPr>
          <c:marker>
            <c:symbol val="none"/>
          </c:marker>
          <c:xVal>
            <c:numRef>
              <c:f>KM6840000!$A$2:$A$201</c:f>
              <c:numCache>
                <c:formatCode>0.00E+00</c:formatCode>
                <c:ptCount val="200"/>
                <c:pt idx="0">
                  <c:v>1.06101E-7</c:v>
                </c:pt>
                <c:pt idx="1">
                  <c:v>1.1904699999999999E-7</c:v>
                </c:pt>
                <c:pt idx="2">
                  <c:v>1.33573E-7</c:v>
                </c:pt>
                <c:pt idx="3">
                  <c:v>1.4987200000000001E-7</c:v>
                </c:pt>
                <c:pt idx="4">
                  <c:v>1.6815899999999999E-7</c:v>
                </c:pt>
                <c:pt idx="5">
                  <c:v>1.8867699999999999E-7</c:v>
                </c:pt>
                <c:pt idx="6">
                  <c:v>2.11699E-7</c:v>
                </c:pt>
                <c:pt idx="7">
                  <c:v>2.3753000000000001E-7</c:v>
                </c:pt>
                <c:pt idx="8">
                  <c:v>2.66513E-7</c:v>
                </c:pt>
                <c:pt idx="9">
                  <c:v>2.9903299999999998E-7</c:v>
                </c:pt>
                <c:pt idx="10">
                  <c:v>3.35521E-7</c:v>
                </c:pt>
                <c:pt idx="11">
                  <c:v>3.7646000000000002E-7</c:v>
                </c:pt>
                <c:pt idx="12">
                  <c:v>4.2239499999999999E-7</c:v>
                </c:pt>
                <c:pt idx="13">
                  <c:v>4.7393499999999999E-7</c:v>
                </c:pt>
                <c:pt idx="14">
                  <c:v>5.31764E-7</c:v>
                </c:pt>
                <c:pt idx="15">
                  <c:v>5.9664900000000001E-7</c:v>
                </c:pt>
                <c:pt idx="16">
                  <c:v>6.6945199999999995E-7</c:v>
                </c:pt>
                <c:pt idx="17">
                  <c:v>7.5113699999999996E-7</c:v>
                </c:pt>
                <c:pt idx="18">
                  <c:v>8.4279000000000004E-7</c:v>
                </c:pt>
                <c:pt idx="19">
                  <c:v>9.4562500000000005E-7</c:v>
                </c:pt>
                <c:pt idx="20">
                  <c:v>1.0610099999999999E-6</c:v>
                </c:pt>
                <c:pt idx="21">
                  <c:v>1.1904700000000001E-6</c:v>
                </c:pt>
                <c:pt idx="22">
                  <c:v>1.33573E-6</c:v>
                </c:pt>
                <c:pt idx="23">
                  <c:v>1.4987200000000001E-6</c:v>
                </c:pt>
                <c:pt idx="24">
                  <c:v>1.6815900000000001E-6</c:v>
                </c:pt>
                <c:pt idx="25">
                  <c:v>1.8867699999999999E-6</c:v>
                </c:pt>
                <c:pt idx="26">
                  <c:v>2.11699E-6</c:v>
                </c:pt>
                <c:pt idx="27">
                  <c:v>2.3752999999999999E-6</c:v>
                </c:pt>
                <c:pt idx="28">
                  <c:v>2.6651300000000001E-6</c:v>
                </c:pt>
                <c:pt idx="29">
                  <c:v>2.99033E-6</c:v>
                </c:pt>
                <c:pt idx="30">
                  <c:v>3.3552099999999999E-6</c:v>
                </c:pt>
                <c:pt idx="31">
                  <c:v>3.7645999999999999E-6</c:v>
                </c:pt>
                <c:pt idx="32">
                  <c:v>4.2239499999999996E-6</c:v>
                </c:pt>
                <c:pt idx="33">
                  <c:v>4.7393499999999998E-6</c:v>
                </c:pt>
                <c:pt idx="34">
                  <c:v>5.31764E-6</c:v>
                </c:pt>
                <c:pt idx="35">
                  <c:v>5.9664899999999997E-6</c:v>
                </c:pt>
                <c:pt idx="36">
                  <c:v>6.6945199999999997E-6</c:v>
                </c:pt>
                <c:pt idx="37">
                  <c:v>7.5113700000000002E-6</c:v>
                </c:pt>
                <c:pt idx="38">
                  <c:v>8.4278999999999994E-6</c:v>
                </c:pt>
                <c:pt idx="39">
                  <c:v>9.4562499999999995E-6</c:v>
                </c:pt>
                <c:pt idx="40">
                  <c:v>1.06101E-5</c:v>
                </c:pt>
                <c:pt idx="41">
                  <c:v>1.19047E-5</c:v>
                </c:pt>
                <c:pt idx="42">
                  <c:v>1.33573E-5</c:v>
                </c:pt>
                <c:pt idx="43">
                  <c:v>1.4987199999999999E-5</c:v>
                </c:pt>
                <c:pt idx="44">
                  <c:v>1.6815899999999999E-5</c:v>
                </c:pt>
                <c:pt idx="45">
                  <c:v>1.8867699999999999E-5</c:v>
                </c:pt>
                <c:pt idx="46">
                  <c:v>2.1169899999999999E-5</c:v>
                </c:pt>
                <c:pt idx="47">
                  <c:v>2.3753000000000001E-5</c:v>
                </c:pt>
                <c:pt idx="48">
                  <c:v>2.66513E-5</c:v>
                </c:pt>
                <c:pt idx="49">
                  <c:v>2.9903299999999999E-5</c:v>
                </c:pt>
                <c:pt idx="50">
                  <c:v>3.35521E-5</c:v>
                </c:pt>
                <c:pt idx="51">
                  <c:v>3.7645999999999998E-5</c:v>
                </c:pt>
                <c:pt idx="52">
                  <c:v>4.2239500000000001E-5</c:v>
                </c:pt>
                <c:pt idx="53">
                  <c:v>4.7393499999999999E-5</c:v>
                </c:pt>
                <c:pt idx="54">
                  <c:v>5.3176400000000001E-5</c:v>
                </c:pt>
                <c:pt idx="55">
                  <c:v>5.9664899999999999E-5</c:v>
                </c:pt>
                <c:pt idx="56">
                  <c:v>6.6945200000000004E-5</c:v>
                </c:pt>
                <c:pt idx="57">
                  <c:v>7.5113700000000006E-5</c:v>
                </c:pt>
                <c:pt idx="58">
                  <c:v>8.4278999999999997E-5</c:v>
                </c:pt>
                <c:pt idx="59">
                  <c:v>9.4562500000000001E-5</c:v>
                </c:pt>
                <c:pt idx="60" formatCode="General">
                  <c:v>1.0610100000000001E-4</c:v>
                </c:pt>
                <c:pt idx="61" formatCode="General">
                  <c:v>1.19047E-4</c:v>
                </c:pt>
                <c:pt idx="62" formatCode="General">
                  <c:v>1.33573E-4</c:v>
                </c:pt>
                <c:pt idx="63" formatCode="General">
                  <c:v>1.49872E-4</c:v>
                </c:pt>
                <c:pt idx="64" formatCode="General">
                  <c:v>1.68159E-4</c:v>
                </c:pt>
                <c:pt idx="65" formatCode="General">
                  <c:v>1.88677E-4</c:v>
                </c:pt>
                <c:pt idx="66" formatCode="General">
                  <c:v>2.1169900000000001E-4</c:v>
                </c:pt>
                <c:pt idx="67" formatCode="General">
                  <c:v>2.3753000000000001E-4</c:v>
                </c:pt>
                <c:pt idx="68" formatCode="General">
                  <c:v>2.6651300000000001E-4</c:v>
                </c:pt>
                <c:pt idx="69" formatCode="General">
                  <c:v>2.9903299999999998E-4</c:v>
                </c:pt>
                <c:pt idx="70" formatCode="General">
                  <c:v>3.3552099999999997E-4</c:v>
                </c:pt>
                <c:pt idx="71" formatCode="General">
                  <c:v>3.7646000000000001E-4</c:v>
                </c:pt>
                <c:pt idx="72" formatCode="General">
                  <c:v>4.22395E-4</c:v>
                </c:pt>
                <c:pt idx="73" formatCode="General">
                  <c:v>4.7393499999999998E-4</c:v>
                </c:pt>
                <c:pt idx="74" formatCode="General">
                  <c:v>5.31764E-4</c:v>
                </c:pt>
                <c:pt idx="75" formatCode="General">
                  <c:v>5.9664899999999999E-4</c:v>
                </c:pt>
                <c:pt idx="76" formatCode="General">
                  <c:v>6.6945199999999996E-4</c:v>
                </c:pt>
                <c:pt idx="77" formatCode="General">
                  <c:v>7.5113700000000003E-4</c:v>
                </c:pt>
                <c:pt idx="78" formatCode="General">
                  <c:v>8.4279000000000005E-4</c:v>
                </c:pt>
                <c:pt idx="79" formatCode="General">
                  <c:v>9.4562499999999996E-4</c:v>
                </c:pt>
                <c:pt idx="80" formatCode="General">
                  <c:v>1.06101E-3</c:v>
                </c:pt>
                <c:pt idx="81" formatCode="General">
                  <c:v>1.1904699999999999E-3</c:v>
                </c:pt>
                <c:pt idx="82" formatCode="General">
                  <c:v>1.33573E-3</c:v>
                </c:pt>
                <c:pt idx="83" formatCode="General">
                  <c:v>1.49872E-3</c:v>
                </c:pt>
                <c:pt idx="84" formatCode="General">
                  <c:v>1.68159E-3</c:v>
                </c:pt>
                <c:pt idx="85" formatCode="General">
                  <c:v>1.8867700000000001E-3</c:v>
                </c:pt>
                <c:pt idx="86" formatCode="General">
                  <c:v>2.11699E-3</c:v>
                </c:pt>
                <c:pt idx="87" formatCode="General">
                  <c:v>2.3752999999999999E-3</c:v>
                </c:pt>
                <c:pt idx="88" formatCode="General">
                  <c:v>2.6651299999999999E-3</c:v>
                </c:pt>
                <c:pt idx="89" formatCode="General">
                  <c:v>2.9903299999999998E-3</c:v>
                </c:pt>
                <c:pt idx="90" formatCode="General">
                  <c:v>3.35521E-3</c:v>
                </c:pt>
                <c:pt idx="91" formatCode="General">
                  <c:v>3.7645999999999999E-3</c:v>
                </c:pt>
                <c:pt idx="92" formatCode="General">
                  <c:v>4.2239499999999998E-3</c:v>
                </c:pt>
                <c:pt idx="93" formatCode="General">
                  <c:v>4.7393499999999998E-3</c:v>
                </c:pt>
                <c:pt idx="94" formatCode="General">
                  <c:v>5.3176400000000002E-3</c:v>
                </c:pt>
                <c:pt idx="95" formatCode="General">
                  <c:v>5.9664899999999996E-3</c:v>
                </c:pt>
                <c:pt idx="96" formatCode="General">
                  <c:v>6.6945199999999998E-3</c:v>
                </c:pt>
                <c:pt idx="97" formatCode="General">
                  <c:v>7.5113699999999999E-3</c:v>
                </c:pt>
                <c:pt idx="98" formatCode="General">
                  <c:v>8.4279000000000003E-3</c:v>
                </c:pt>
                <c:pt idx="99" formatCode="General">
                  <c:v>9.4562499999999994E-3</c:v>
                </c:pt>
                <c:pt idx="100" formatCode="General">
                  <c:v>1.0610100000000001E-2</c:v>
                </c:pt>
                <c:pt idx="101" formatCode="General">
                  <c:v>1.1904700000000001E-2</c:v>
                </c:pt>
                <c:pt idx="102" formatCode="General">
                  <c:v>1.3357300000000001E-2</c:v>
                </c:pt>
                <c:pt idx="103" formatCode="General">
                  <c:v>1.4987199999999999E-2</c:v>
                </c:pt>
                <c:pt idx="104" formatCode="General">
                  <c:v>1.6815900000000002E-2</c:v>
                </c:pt>
                <c:pt idx="105" formatCode="General">
                  <c:v>1.8867700000000001E-2</c:v>
                </c:pt>
                <c:pt idx="106" formatCode="General">
                  <c:v>2.1169899999999998E-2</c:v>
                </c:pt>
                <c:pt idx="107" formatCode="General">
                  <c:v>2.3753E-2</c:v>
                </c:pt>
                <c:pt idx="108" formatCode="General">
                  <c:v>2.6651299999999999E-2</c:v>
                </c:pt>
                <c:pt idx="109" formatCode="General">
                  <c:v>2.9903300000000001E-2</c:v>
                </c:pt>
                <c:pt idx="110" formatCode="General">
                  <c:v>3.3552100000000001E-2</c:v>
                </c:pt>
                <c:pt idx="111" formatCode="General">
                  <c:v>3.7645999999999999E-2</c:v>
                </c:pt>
                <c:pt idx="112" formatCode="General">
                  <c:v>4.2239499999999999E-2</c:v>
                </c:pt>
                <c:pt idx="113" formatCode="General">
                  <c:v>4.7393499999999998E-2</c:v>
                </c:pt>
                <c:pt idx="114" formatCode="General">
                  <c:v>5.3176399999999999E-2</c:v>
                </c:pt>
                <c:pt idx="115" formatCode="General">
                  <c:v>5.96649E-2</c:v>
                </c:pt>
                <c:pt idx="116" formatCode="General">
                  <c:v>6.6945199999999996E-2</c:v>
                </c:pt>
                <c:pt idx="117" formatCode="General">
                  <c:v>7.5113700000000005E-2</c:v>
                </c:pt>
                <c:pt idx="118" formatCode="General">
                  <c:v>8.4279000000000007E-2</c:v>
                </c:pt>
                <c:pt idx="119" formatCode="General">
                  <c:v>9.4562499999999994E-2</c:v>
                </c:pt>
                <c:pt idx="120" formatCode="General">
                  <c:v>0.106101</c:v>
                </c:pt>
                <c:pt idx="121" formatCode="General">
                  <c:v>0.119047</c:v>
                </c:pt>
                <c:pt idx="122" formatCode="General">
                  <c:v>0.133573</c:v>
                </c:pt>
                <c:pt idx="123" formatCode="General">
                  <c:v>0.14987200000000001</c:v>
                </c:pt>
                <c:pt idx="124" formatCode="General">
                  <c:v>0.168159</c:v>
                </c:pt>
                <c:pt idx="125" formatCode="General">
                  <c:v>0.18867700000000001</c:v>
                </c:pt>
                <c:pt idx="126" formatCode="General">
                  <c:v>0.211699</c:v>
                </c:pt>
                <c:pt idx="127" formatCode="General">
                  <c:v>0.23752999999999999</c:v>
                </c:pt>
                <c:pt idx="128" formatCode="General">
                  <c:v>0.266513</c:v>
                </c:pt>
                <c:pt idx="129" formatCode="General">
                  <c:v>0.29903299999999999</c:v>
                </c:pt>
                <c:pt idx="130" formatCode="General">
                  <c:v>0.33552100000000001</c:v>
                </c:pt>
                <c:pt idx="131" formatCode="General">
                  <c:v>0.37646000000000002</c:v>
                </c:pt>
                <c:pt idx="132" formatCode="General">
                  <c:v>0.42239500000000002</c:v>
                </c:pt>
                <c:pt idx="133" formatCode="General">
                  <c:v>0.473935</c:v>
                </c:pt>
                <c:pt idx="134" formatCode="General">
                  <c:v>0.53176400000000001</c:v>
                </c:pt>
                <c:pt idx="135" formatCode="General">
                  <c:v>0.59664899999999998</c:v>
                </c:pt>
                <c:pt idx="136" formatCode="General">
                  <c:v>0.66945200000000005</c:v>
                </c:pt>
                <c:pt idx="137" formatCode="General">
                  <c:v>0.75113700000000005</c:v>
                </c:pt>
                <c:pt idx="138" formatCode="General">
                  <c:v>0.84279000000000004</c:v>
                </c:pt>
                <c:pt idx="139" formatCode="General">
                  <c:v>0.94562500000000005</c:v>
                </c:pt>
                <c:pt idx="140" formatCode="General">
                  <c:v>1.06101</c:v>
                </c:pt>
                <c:pt idx="141" formatCode="General">
                  <c:v>1.1904699999999999</c:v>
                </c:pt>
                <c:pt idx="142" formatCode="General">
                  <c:v>1.3357300000000001</c:v>
                </c:pt>
                <c:pt idx="143" formatCode="General">
                  <c:v>1.4987200000000001</c:v>
                </c:pt>
                <c:pt idx="144" formatCode="General">
                  <c:v>1.6815899999999999</c:v>
                </c:pt>
                <c:pt idx="145" formatCode="General">
                  <c:v>1.8867700000000001</c:v>
                </c:pt>
                <c:pt idx="146" formatCode="General">
                  <c:v>2.1169899999999999</c:v>
                </c:pt>
                <c:pt idx="147" formatCode="General">
                  <c:v>2.3753000000000002</c:v>
                </c:pt>
                <c:pt idx="148" formatCode="General">
                  <c:v>2.66513</c:v>
                </c:pt>
                <c:pt idx="149" formatCode="General">
                  <c:v>2.9903300000000002</c:v>
                </c:pt>
                <c:pt idx="150" formatCode="General">
                  <c:v>3.35521</c:v>
                </c:pt>
                <c:pt idx="151" formatCode="General">
                  <c:v>3.7646000000000002</c:v>
                </c:pt>
                <c:pt idx="152" formatCode="General">
                  <c:v>4.2239500000000003</c:v>
                </c:pt>
                <c:pt idx="153" formatCode="General">
                  <c:v>4.73935</c:v>
                </c:pt>
                <c:pt idx="154" formatCode="General">
                  <c:v>5.3176399999999999</c:v>
                </c:pt>
                <c:pt idx="155" formatCode="General">
                  <c:v>5.9664900000000003</c:v>
                </c:pt>
                <c:pt idx="156" formatCode="General">
                  <c:v>6.6945199999999998</c:v>
                </c:pt>
                <c:pt idx="157" formatCode="General">
                  <c:v>7.5113700000000003</c:v>
                </c:pt>
                <c:pt idx="158" formatCode="General">
                  <c:v>8.4278999999999993</c:v>
                </c:pt>
                <c:pt idx="159" formatCode="General">
                  <c:v>9.4562500000000007</c:v>
                </c:pt>
                <c:pt idx="160" formatCode="General">
                  <c:v>10.610099999999999</c:v>
                </c:pt>
                <c:pt idx="161" formatCode="General">
                  <c:v>11.9047</c:v>
                </c:pt>
                <c:pt idx="162" formatCode="General">
                  <c:v>13.3573</c:v>
                </c:pt>
                <c:pt idx="163" formatCode="General">
                  <c:v>14.9872</c:v>
                </c:pt>
                <c:pt idx="164" formatCode="General">
                  <c:v>16.815899999999999</c:v>
                </c:pt>
                <c:pt idx="165" formatCode="General">
                  <c:v>18.867699999999999</c:v>
                </c:pt>
                <c:pt idx="166" formatCode="General">
                  <c:v>21.169899999999998</c:v>
                </c:pt>
                <c:pt idx="167" formatCode="General">
                  <c:v>23.753</c:v>
                </c:pt>
                <c:pt idx="168" formatCode="General">
                  <c:v>26.651299999999999</c:v>
                </c:pt>
                <c:pt idx="169" formatCode="General">
                  <c:v>29.903300000000002</c:v>
                </c:pt>
                <c:pt idx="170" formatCode="General">
                  <c:v>33.552100000000003</c:v>
                </c:pt>
                <c:pt idx="171" formatCode="General">
                  <c:v>37.646000000000001</c:v>
                </c:pt>
                <c:pt idx="172" formatCode="General">
                  <c:v>42.2395</c:v>
                </c:pt>
                <c:pt idx="173" formatCode="General">
                  <c:v>47.393500000000003</c:v>
                </c:pt>
                <c:pt idx="174" formatCode="General">
                  <c:v>53.176400000000001</c:v>
                </c:pt>
                <c:pt idx="175" formatCode="General">
                  <c:v>59.664900000000003</c:v>
                </c:pt>
                <c:pt idx="176" formatCode="General">
                  <c:v>66.9452</c:v>
                </c:pt>
                <c:pt idx="177" formatCode="General">
                  <c:v>75.113699999999994</c:v>
                </c:pt>
                <c:pt idx="178" formatCode="General">
                  <c:v>84.278999999999996</c:v>
                </c:pt>
                <c:pt idx="179" formatCode="General">
                  <c:v>94.5625</c:v>
                </c:pt>
                <c:pt idx="180" formatCode="General">
                  <c:v>106.101</c:v>
                </c:pt>
                <c:pt idx="181" formatCode="General">
                  <c:v>119.047</c:v>
                </c:pt>
                <c:pt idx="182" formatCode="General">
                  <c:v>133.57300000000001</c:v>
                </c:pt>
                <c:pt idx="183" formatCode="General">
                  <c:v>149.87200000000001</c:v>
                </c:pt>
                <c:pt idx="184" formatCode="General">
                  <c:v>168.15899999999999</c:v>
                </c:pt>
                <c:pt idx="185" formatCode="General">
                  <c:v>188.67699999999999</c:v>
                </c:pt>
                <c:pt idx="186" formatCode="General">
                  <c:v>211.69900000000001</c:v>
                </c:pt>
                <c:pt idx="187" formatCode="General">
                  <c:v>237.53</c:v>
                </c:pt>
                <c:pt idx="188" formatCode="General">
                  <c:v>266.51299999999998</c:v>
                </c:pt>
                <c:pt idx="189" formatCode="General">
                  <c:v>299.03300000000002</c:v>
                </c:pt>
                <c:pt idx="190" formatCode="General">
                  <c:v>335.52100000000002</c:v>
                </c:pt>
                <c:pt idx="191" formatCode="General">
                  <c:v>376.46</c:v>
                </c:pt>
                <c:pt idx="192" formatCode="General">
                  <c:v>422.39499999999998</c:v>
                </c:pt>
                <c:pt idx="193" formatCode="General">
                  <c:v>473.935</c:v>
                </c:pt>
                <c:pt idx="194" formatCode="General">
                  <c:v>531.76400000000001</c:v>
                </c:pt>
                <c:pt idx="195" formatCode="General">
                  <c:v>596.649</c:v>
                </c:pt>
                <c:pt idx="196" formatCode="General">
                  <c:v>669.452</c:v>
                </c:pt>
                <c:pt idx="197" formatCode="General">
                  <c:v>751.13699999999994</c:v>
                </c:pt>
                <c:pt idx="198" formatCode="General">
                  <c:v>842.79</c:v>
                </c:pt>
                <c:pt idx="199" formatCode="General">
                  <c:v>945.625</c:v>
                </c:pt>
              </c:numCache>
            </c:numRef>
          </c:xVal>
          <c:yVal>
            <c:numRef>
              <c:f>KM6840000!$F$2:$F$201</c:f>
              <c:numCache>
                <c:formatCode>General</c:formatCode>
                <c:ptCount val="200"/>
                <c:pt idx="0">
                  <c:v>0</c:v>
                </c:pt>
                <c:pt idx="1">
                  <c:v>0</c:v>
                </c:pt>
                <c:pt idx="2">
                  <c:v>0</c:v>
                </c:pt>
                <c:pt idx="3">
                  <c:v>0</c:v>
                </c:pt>
                <c:pt idx="4">
                  <c:v>0</c:v>
                </c:pt>
                <c:pt idx="5">
                  <c:v>0</c:v>
                </c:pt>
                <c:pt idx="6">
                  <c:v>0</c:v>
                </c:pt>
                <c:pt idx="7">
                  <c:v>0</c:v>
                </c:pt>
                <c:pt idx="8">
                  <c:v>0</c:v>
                </c:pt>
                <c:pt idx="9">
                  <c:v>0</c:v>
                </c:pt>
                <c:pt idx="10">
                  <c:v>0.32407799999999998</c:v>
                </c:pt>
                <c:pt idx="11">
                  <c:v>0.43631300000000001</c:v>
                </c:pt>
                <c:pt idx="12">
                  <c:v>0.47434999999999999</c:v>
                </c:pt>
                <c:pt idx="13">
                  <c:v>0.69704299999999997</c:v>
                </c:pt>
                <c:pt idx="14">
                  <c:v>0.88236199999999998</c:v>
                </c:pt>
                <c:pt idx="15">
                  <c:v>0.99481600000000003</c:v>
                </c:pt>
                <c:pt idx="16">
                  <c:v>1.2651399999999999</c:v>
                </c:pt>
                <c:pt idx="17">
                  <c:v>1.2587299999999999</c:v>
                </c:pt>
                <c:pt idx="18">
                  <c:v>1.1527499999999999</c:v>
                </c:pt>
                <c:pt idx="19">
                  <c:v>1.0769599999999999</c:v>
                </c:pt>
                <c:pt idx="20">
                  <c:v>0.88393600000000006</c:v>
                </c:pt>
                <c:pt idx="21">
                  <c:v>1.2191000000000001</c:v>
                </c:pt>
                <c:pt idx="22">
                  <c:v>2.9580700000000002</c:v>
                </c:pt>
                <c:pt idx="23">
                  <c:v>4.3204700000000003</c:v>
                </c:pt>
                <c:pt idx="24">
                  <c:v>4.0935600000000001</c:v>
                </c:pt>
                <c:pt idx="25">
                  <c:v>3.6541899999999998</c:v>
                </c:pt>
                <c:pt idx="26">
                  <c:v>3.1888000000000001</c:v>
                </c:pt>
                <c:pt idx="27">
                  <c:v>5.4161000000000001</c:v>
                </c:pt>
                <c:pt idx="28">
                  <c:v>5.7918399999999997</c:v>
                </c:pt>
                <c:pt idx="29">
                  <c:v>1.93113</c:v>
                </c:pt>
                <c:pt idx="30">
                  <c:v>1.8615600000000001</c:v>
                </c:pt>
                <c:pt idx="31">
                  <c:v>5.7964900000000004</c:v>
                </c:pt>
                <c:pt idx="32">
                  <c:v>16.822299999999998</c:v>
                </c:pt>
                <c:pt idx="33">
                  <c:v>10.9429</c:v>
                </c:pt>
                <c:pt idx="34">
                  <c:v>5.4164099999999999</c:v>
                </c:pt>
                <c:pt idx="35">
                  <c:v>2.9026700000000001</c:v>
                </c:pt>
                <c:pt idx="36">
                  <c:v>2.7763100000000001</c:v>
                </c:pt>
                <c:pt idx="37">
                  <c:v>10.1082</c:v>
                </c:pt>
                <c:pt idx="38">
                  <c:v>3.2849400000000002</c:v>
                </c:pt>
                <c:pt idx="39">
                  <c:v>1.2168699999999999</c:v>
                </c:pt>
                <c:pt idx="40">
                  <c:v>2.87791</c:v>
                </c:pt>
                <c:pt idx="41">
                  <c:v>1.9571000000000001</c:v>
                </c:pt>
                <c:pt idx="42">
                  <c:v>1.3751800000000001</c:v>
                </c:pt>
                <c:pt idx="43">
                  <c:v>2.8715099999999998</c:v>
                </c:pt>
                <c:pt idx="44">
                  <c:v>3.85025</c:v>
                </c:pt>
                <c:pt idx="45">
                  <c:v>1.0457399999999999</c:v>
                </c:pt>
                <c:pt idx="46">
                  <c:v>4.12378</c:v>
                </c:pt>
                <c:pt idx="47">
                  <c:v>1.5574399999999999</c:v>
                </c:pt>
                <c:pt idx="48">
                  <c:v>1.0888</c:v>
                </c:pt>
                <c:pt idx="49">
                  <c:v>5.08352</c:v>
                </c:pt>
                <c:pt idx="50">
                  <c:v>1.63032</c:v>
                </c:pt>
                <c:pt idx="51">
                  <c:v>1.80969</c:v>
                </c:pt>
                <c:pt idx="52">
                  <c:v>1.2594399999999999</c:v>
                </c:pt>
                <c:pt idx="53">
                  <c:v>1.2753000000000001</c:v>
                </c:pt>
                <c:pt idx="54">
                  <c:v>0.54994600000000005</c:v>
                </c:pt>
                <c:pt idx="55">
                  <c:v>1.2309000000000001</c:v>
                </c:pt>
                <c:pt idx="56">
                  <c:v>3.9639199999999999</c:v>
                </c:pt>
                <c:pt idx="57">
                  <c:v>1.8117300000000001</c:v>
                </c:pt>
                <c:pt idx="58">
                  <c:v>1.3361799999999999</c:v>
                </c:pt>
                <c:pt idx="59">
                  <c:v>1.46634</c:v>
                </c:pt>
                <c:pt idx="60">
                  <c:v>1.5867100000000001</c:v>
                </c:pt>
                <c:pt idx="61">
                  <c:v>1.74797</c:v>
                </c:pt>
                <c:pt idx="62">
                  <c:v>1.41998</c:v>
                </c:pt>
                <c:pt idx="63">
                  <c:v>1.5075499999999999</c:v>
                </c:pt>
                <c:pt idx="64">
                  <c:v>1.5128900000000001</c:v>
                </c:pt>
                <c:pt idx="65">
                  <c:v>1.8848</c:v>
                </c:pt>
                <c:pt idx="66">
                  <c:v>1.26569</c:v>
                </c:pt>
                <c:pt idx="67">
                  <c:v>1.16753</c:v>
                </c:pt>
                <c:pt idx="68">
                  <c:v>0.70630000000000004</c:v>
                </c:pt>
                <c:pt idx="69">
                  <c:v>1.8197099999999999</c:v>
                </c:pt>
                <c:pt idx="70">
                  <c:v>1.20502</c:v>
                </c:pt>
                <c:pt idx="71">
                  <c:v>1.3533500000000001</c:v>
                </c:pt>
                <c:pt idx="72">
                  <c:v>1.2216199999999999</c:v>
                </c:pt>
                <c:pt idx="73">
                  <c:v>1.0883799999999999</c:v>
                </c:pt>
                <c:pt idx="74">
                  <c:v>1.47885</c:v>
                </c:pt>
                <c:pt idx="75">
                  <c:v>1.09792</c:v>
                </c:pt>
                <c:pt idx="76">
                  <c:v>1.2663599999999999</c:v>
                </c:pt>
                <c:pt idx="77">
                  <c:v>0.99206499999999997</c:v>
                </c:pt>
                <c:pt idx="78">
                  <c:v>2.3472400000000002</c:v>
                </c:pt>
                <c:pt idx="79">
                  <c:v>1.8752899999999999</c:v>
                </c:pt>
                <c:pt idx="80">
                  <c:v>1.14022</c:v>
                </c:pt>
                <c:pt idx="81">
                  <c:v>1.7683</c:v>
                </c:pt>
                <c:pt idx="82">
                  <c:v>1.5788599999999999</c:v>
                </c:pt>
                <c:pt idx="83">
                  <c:v>1.6542600000000001</c:v>
                </c:pt>
                <c:pt idx="84">
                  <c:v>1.52302</c:v>
                </c:pt>
                <c:pt idx="85">
                  <c:v>2.3504200000000002</c:v>
                </c:pt>
                <c:pt idx="86">
                  <c:v>1.9330700000000001</c:v>
                </c:pt>
                <c:pt idx="87">
                  <c:v>1.90066</c:v>
                </c:pt>
                <c:pt idx="88">
                  <c:v>1.8367899999999999</c:v>
                </c:pt>
                <c:pt idx="89">
                  <c:v>1.7180299999999999</c:v>
                </c:pt>
                <c:pt idx="90">
                  <c:v>1.8636900000000001</c:v>
                </c:pt>
                <c:pt idx="91">
                  <c:v>3.2132900000000002</c:v>
                </c:pt>
                <c:pt idx="92">
                  <c:v>2.5116800000000001</c:v>
                </c:pt>
                <c:pt idx="93">
                  <c:v>2.14445</c:v>
                </c:pt>
                <c:pt idx="94">
                  <c:v>3.4016999999999999</c:v>
                </c:pt>
                <c:pt idx="95">
                  <c:v>3.6297899999999998</c:v>
                </c:pt>
                <c:pt idx="96">
                  <c:v>2.8341799999999999</c:v>
                </c:pt>
                <c:pt idx="97">
                  <c:v>3.9415200000000001</c:v>
                </c:pt>
                <c:pt idx="98">
                  <c:v>3.7349299999999999</c:v>
                </c:pt>
                <c:pt idx="99">
                  <c:v>4.2119</c:v>
                </c:pt>
                <c:pt idx="100">
                  <c:v>3.6558799999999998</c:v>
                </c:pt>
                <c:pt idx="101">
                  <c:v>2.99823</c:v>
                </c:pt>
                <c:pt idx="102">
                  <c:v>3.3698399999999999</c:v>
                </c:pt>
                <c:pt idx="103">
                  <c:v>3.47906</c:v>
                </c:pt>
                <c:pt idx="104">
                  <c:v>5.8753599999999997</c:v>
                </c:pt>
                <c:pt idx="105">
                  <c:v>2.4018299999999999</c:v>
                </c:pt>
                <c:pt idx="106">
                  <c:v>7.9811699999999997</c:v>
                </c:pt>
                <c:pt idx="107">
                  <c:v>6.3483400000000003</c:v>
                </c:pt>
                <c:pt idx="108">
                  <c:v>8.3672699999999995</c:v>
                </c:pt>
                <c:pt idx="109">
                  <c:v>6.0299399999999999</c:v>
                </c:pt>
                <c:pt idx="110">
                  <c:v>8.29922</c:v>
                </c:pt>
                <c:pt idx="111">
                  <c:v>9.5549099999999996</c:v>
                </c:pt>
                <c:pt idx="112">
                  <c:v>10.514799999999999</c:v>
                </c:pt>
                <c:pt idx="113">
                  <c:v>13.7569</c:v>
                </c:pt>
                <c:pt idx="114">
                  <c:v>12.5101</c:v>
                </c:pt>
                <c:pt idx="115">
                  <c:v>19.596499999999999</c:v>
                </c:pt>
                <c:pt idx="116">
                  <c:v>26.990100000000002</c:v>
                </c:pt>
                <c:pt idx="117">
                  <c:v>33.166699999999999</c:v>
                </c:pt>
                <c:pt idx="118">
                  <c:v>41.060400000000001</c:v>
                </c:pt>
                <c:pt idx="119">
                  <c:v>59.576500000000003</c:v>
                </c:pt>
                <c:pt idx="120">
                  <c:v>77.715400000000002</c:v>
                </c:pt>
                <c:pt idx="121">
                  <c:v>113.071</c:v>
                </c:pt>
                <c:pt idx="122">
                  <c:v>184.64599999999999</c:v>
                </c:pt>
                <c:pt idx="123">
                  <c:v>172.30099999999999</c:v>
                </c:pt>
                <c:pt idx="124">
                  <c:v>313.40899999999999</c:v>
                </c:pt>
                <c:pt idx="125">
                  <c:v>459.541</c:v>
                </c:pt>
                <c:pt idx="126">
                  <c:v>600.721</c:v>
                </c:pt>
                <c:pt idx="127">
                  <c:v>914.78499999999997</c:v>
                </c:pt>
                <c:pt idx="128">
                  <c:v>1288.68</c:v>
                </c:pt>
                <c:pt idx="129">
                  <c:v>1671.09</c:v>
                </c:pt>
                <c:pt idx="130">
                  <c:v>2421.2600000000002</c:v>
                </c:pt>
                <c:pt idx="131">
                  <c:v>3090.35</c:v>
                </c:pt>
                <c:pt idx="132">
                  <c:v>3762.63</c:v>
                </c:pt>
                <c:pt idx="133">
                  <c:v>5194.83</c:v>
                </c:pt>
                <c:pt idx="134">
                  <c:v>7057.1</c:v>
                </c:pt>
                <c:pt idx="135">
                  <c:v>9262.2000000000007</c:v>
                </c:pt>
                <c:pt idx="136">
                  <c:v>10996</c:v>
                </c:pt>
                <c:pt idx="137">
                  <c:v>13147.7</c:v>
                </c:pt>
                <c:pt idx="138">
                  <c:v>15115.2</c:v>
                </c:pt>
                <c:pt idx="139">
                  <c:v>17134.900000000001</c:v>
                </c:pt>
                <c:pt idx="140">
                  <c:v>19207.599999999999</c:v>
                </c:pt>
                <c:pt idx="141">
                  <c:v>20863.7</c:v>
                </c:pt>
                <c:pt idx="142">
                  <c:v>22480.5</c:v>
                </c:pt>
                <c:pt idx="143">
                  <c:v>24449.200000000001</c:v>
                </c:pt>
                <c:pt idx="144">
                  <c:v>25308.2</c:v>
                </c:pt>
                <c:pt idx="145">
                  <c:v>27468.5</c:v>
                </c:pt>
                <c:pt idx="146">
                  <c:v>28284.799999999999</c:v>
                </c:pt>
                <c:pt idx="147">
                  <c:v>30195.8</c:v>
                </c:pt>
                <c:pt idx="148">
                  <c:v>30349</c:v>
                </c:pt>
                <c:pt idx="149">
                  <c:v>30614.2</c:v>
                </c:pt>
                <c:pt idx="150">
                  <c:v>31851.4</c:v>
                </c:pt>
                <c:pt idx="151">
                  <c:v>29064.400000000001</c:v>
                </c:pt>
                <c:pt idx="152">
                  <c:v>32696</c:v>
                </c:pt>
                <c:pt idx="153">
                  <c:v>37203.599999999999</c:v>
                </c:pt>
                <c:pt idx="154">
                  <c:v>42235.6</c:v>
                </c:pt>
                <c:pt idx="155">
                  <c:v>40727</c:v>
                </c:pt>
                <c:pt idx="156">
                  <c:v>39394.5</c:v>
                </c:pt>
                <c:pt idx="157">
                  <c:v>37109.199999999997</c:v>
                </c:pt>
                <c:pt idx="158">
                  <c:v>32459</c:v>
                </c:pt>
                <c:pt idx="159">
                  <c:v>34012.800000000003</c:v>
                </c:pt>
                <c:pt idx="160">
                  <c:v>31093.8</c:v>
                </c:pt>
                <c:pt idx="161">
                  <c:v>25890.6</c:v>
                </c:pt>
                <c:pt idx="162">
                  <c:v>23409.5</c:v>
                </c:pt>
                <c:pt idx="163">
                  <c:v>23311.200000000001</c:v>
                </c:pt>
                <c:pt idx="164">
                  <c:v>20716.2</c:v>
                </c:pt>
                <c:pt idx="165">
                  <c:v>20057.099999999999</c:v>
                </c:pt>
                <c:pt idx="166">
                  <c:v>18354.599999999999</c:v>
                </c:pt>
                <c:pt idx="167">
                  <c:v>18048.599999999999</c:v>
                </c:pt>
                <c:pt idx="168">
                  <c:v>16826.5</c:v>
                </c:pt>
                <c:pt idx="169">
                  <c:v>15450.1</c:v>
                </c:pt>
                <c:pt idx="170">
                  <c:v>16814.8</c:v>
                </c:pt>
                <c:pt idx="171">
                  <c:v>16810.7</c:v>
                </c:pt>
                <c:pt idx="172">
                  <c:v>15436.6</c:v>
                </c:pt>
                <c:pt idx="173">
                  <c:v>14979.4</c:v>
                </c:pt>
                <c:pt idx="174">
                  <c:v>14445.9</c:v>
                </c:pt>
                <c:pt idx="175">
                  <c:v>13684.5</c:v>
                </c:pt>
                <c:pt idx="176">
                  <c:v>13288.5</c:v>
                </c:pt>
                <c:pt idx="177">
                  <c:v>13437.7</c:v>
                </c:pt>
                <c:pt idx="178">
                  <c:v>12807.9</c:v>
                </c:pt>
                <c:pt idx="179">
                  <c:v>11130.4</c:v>
                </c:pt>
                <c:pt idx="180">
                  <c:v>8718.66</c:v>
                </c:pt>
                <c:pt idx="181">
                  <c:v>5445.02</c:v>
                </c:pt>
                <c:pt idx="182">
                  <c:v>4623.2299999999996</c:v>
                </c:pt>
                <c:pt idx="183">
                  <c:v>3805.24</c:v>
                </c:pt>
                <c:pt idx="184">
                  <c:v>2652.66</c:v>
                </c:pt>
                <c:pt idx="185">
                  <c:v>2179.64</c:v>
                </c:pt>
                <c:pt idx="186">
                  <c:v>1212.75</c:v>
                </c:pt>
                <c:pt idx="187">
                  <c:v>864.52599999999995</c:v>
                </c:pt>
                <c:pt idx="188">
                  <c:v>568.37199999999996</c:v>
                </c:pt>
                <c:pt idx="189">
                  <c:v>222.227</c:v>
                </c:pt>
                <c:pt idx="190">
                  <c:v>203.131</c:v>
                </c:pt>
                <c:pt idx="191">
                  <c:v>101.095</c:v>
                </c:pt>
                <c:pt idx="192">
                  <c:v>0</c:v>
                </c:pt>
                <c:pt idx="193">
                  <c:v>0</c:v>
                </c:pt>
                <c:pt idx="194">
                  <c:v>0</c:v>
                </c:pt>
                <c:pt idx="195">
                  <c:v>0</c:v>
                </c:pt>
                <c:pt idx="196">
                  <c:v>0</c:v>
                </c:pt>
                <c:pt idx="197">
                  <c:v>0</c:v>
                </c:pt>
                <c:pt idx="198">
                  <c:v>0</c:v>
                </c:pt>
                <c:pt idx="199">
                  <c:v>0</c:v>
                </c:pt>
              </c:numCache>
            </c:numRef>
          </c:yVal>
          <c:smooth val="1"/>
          <c:extLst>
            <c:ext xmlns:c16="http://schemas.microsoft.com/office/drawing/2014/chart" uri="{C3380CC4-5D6E-409C-BE32-E72D297353CC}">
              <c16:uniqueId val="{00000002-9249-4BF7-9794-D361E353F670}"/>
            </c:ext>
          </c:extLst>
        </c:ser>
        <c:ser>
          <c:idx val="3"/>
          <c:order val="3"/>
          <c:tx>
            <c:strRef>
              <c:f>KM6840000!$G$1</c:f>
              <c:strCache>
                <c:ptCount val="1"/>
                <c:pt idx="0">
                  <c:v>74mm</c:v>
                </c:pt>
              </c:strCache>
            </c:strRef>
          </c:tx>
          <c:spPr>
            <a:ln w="19050" cap="rnd">
              <a:solidFill>
                <a:schemeClr val="accent4"/>
              </a:solidFill>
              <a:round/>
            </a:ln>
            <a:effectLst/>
          </c:spPr>
          <c:marker>
            <c:symbol val="none"/>
          </c:marker>
          <c:xVal>
            <c:numRef>
              <c:f>KM6840000!$A$2:$A$201</c:f>
              <c:numCache>
                <c:formatCode>0.00E+00</c:formatCode>
                <c:ptCount val="200"/>
                <c:pt idx="0">
                  <c:v>1.06101E-7</c:v>
                </c:pt>
                <c:pt idx="1">
                  <c:v>1.1904699999999999E-7</c:v>
                </c:pt>
                <c:pt idx="2">
                  <c:v>1.33573E-7</c:v>
                </c:pt>
                <c:pt idx="3">
                  <c:v>1.4987200000000001E-7</c:v>
                </c:pt>
                <c:pt idx="4">
                  <c:v>1.6815899999999999E-7</c:v>
                </c:pt>
                <c:pt idx="5">
                  <c:v>1.8867699999999999E-7</c:v>
                </c:pt>
                <c:pt idx="6">
                  <c:v>2.11699E-7</c:v>
                </c:pt>
                <c:pt idx="7">
                  <c:v>2.3753000000000001E-7</c:v>
                </c:pt>
                <c:pt idx="8">
                  <c:v>2.66513E-7</c:v>
                </c:pt>
                <c:pt idx="9">
                  <c:v>2.9903299999999998E-7</c:v>
                </c:pt>
                <c:pt idx="10">
                  <c:v>3.35521E-7</c:v>
                </c:pt>
                <c:pt idx="11">
                  <c:v>3.7646000000000002E-7</c:v>
                </c:pt>
                <c:pt idx="12">
                  <c:v>4.2239499999999999E-7</c:v>
                </c:pt>
                <c:pt idx="13">
                  <c:v>4.7393499999999999E-7</c:v>
                </c:pt>
                <c:pt idx="14">
                  <c:v>5.31764E-7</c:v>
                </c:pt>
                <c:pt idx="15">
                  <c:v>5.9664900000000001E-7</c:v>
                </c:pt>
                <c:pt idx="16">
                  <c:v>6.6945199999999995E-7</c:v>
                </c:pt>
                <c:pt idx="17">
                  <c:v>7.5113699999999996E-7</c:v>
                </c:pt>
                <c:pt idx="18">
                  <c:v>8.4279000000000004E-7</c:v>
                </c:pt>
                <c:pt idx="19">
                  <c:v>9.4562500000000005E-7</c:v>
                </c:pt>
                <c:pt idx="20">
                  <c:v>1.0610099999999999E-6</c:v>
                </c:pt>
                <c:pt idx="21">
                  <c:v>1.1904700000000001E-6</c:v>
                </c:pt>
                <c:pt idx="22">
                  <c:v>1.33573E-6</c:v>
                </c:pt>
                <c:pt idx="23">
                  <c:v>1.4987200000000001E-6</c:v>
                </c:pt>
                <c:pt idx="24">
                  <c:v>1.6815900000000001E-6</c:v>
                </c:pt>
                <c:pt idx="25">
                  <c:v>1.8867699999999999E-6</c:v>
                </c:pt>
                <c:pt idx="26">
                  <c:v>2.11699E-6</c:v>
                </c:pt>
                <c:pt idx="27">
                  <c:v>2.3752999999999999E-6</c:v>
                </c:pt>
                <c:pt idx="28">
                  <c:v>2.6651300000000001E-6</c:v>
                </c:pt>
                <c:pt idx="29">
                  <c:v>2.99033E-6</c:v>
                </c:pt>
                <c:pt idx="30">
                  <c:v>3.3552099999999999E-6</c:v>
                </c:pt>
                <c:pt idx="31">
                  <c:v>3.7645999999999999E-6</c:v>
                </c:pt>
                <c:pt idx="32">
                  <c:v>4.2239499999999996E-6</c:v>
                </c:pt>
                <c:pt idx="33">
                  <c:v>4.7393499999999998E-6</c:v>
                </c:pt>
                <c:pt idx="34">
                  <c:v>5.31764E-6</c:v>
                </c:pt>
                <c:pt idx="35">
                  <c:v>5.9664899999999997E-6</c:v>
                </c:pt>
                <c:pt idx="36">
                  <c:v>6.6945199999999997E-6</c:v>
                </c:pt>
                <c:pt idx="37">
                  <c:v>7.5113700000000002E-6</c:v>
                </c:pt>
                <c:pt idx="38">
                  <c:v>8.4278999999999994E-6</c:v>
                </c:pt>
                <c:pt idx="39">
                  <c:v>9.4562499999999995E-6</c:v>
                </c:pt>
                <c:pt idx="40">
                  <c:v>1.06101E-5</c:v>
                </c:pt>
                <c:pt idx="41">
                  <c:v>1.19047E-5</c:v>
                </c:pt>
                <c:pt idx="42">
                  <c:v>1.33573E-5</c:v>
                </c:pt>
                <c:pt idx="43">
                  <c:v>1.4987199999999999E-5</c:v>
                </c:pt>
                <c:pt idx="44">
                  <c:v>1.6815899999999999E-5</c:v>
                </c:pt>
                <c:pt idx="45">
                  <c:v>1.8867699999999999E-5</c:v>
                </c:pt>
                <c:pt idx="46">
                  <c:v>2.1169899999999999E-5</c:v>
                </c:pt>
                <c:pt idx="47">
                  <c:v>2.3753000000000001E-5</c:v>
                </c:pt>
                <c:pt idx="48">
                  <c:v>2.66513E-5</c:v>
                </c:pt>
                <c:pt idx="49">
                  <c:v>2.9903299999999999E-5</c:v>
                </c:pt>
                <c:pt idx="50">
                  <c:v>3.35521E-5</c:v>
                </c:pt>
                <c:pt idx="51">
                  <c:v>3.7645999999999998E-5</c:v>
                </c:pt>
                <c:pt idx="52">
                  <c:v>4.2239500000000001E-5</c:v>
                </c:pt>
                <c:pt idx="53">
                  <c:v>4.7393499999999999E-5</c:v>
                </c:pt>
                <c:pt idx="54">
                  <c:v>5.3176400000000001E-5</c:v>
                </c:pt>
                <c:pt idx="55">
                  <c:v>5.9664899999999999E-5</c:v>
                </c:pt>
                <c:pt idx="56">
                  <c:v>6.6945200000000004E-5</c:v>
                </c:pt>
                <c:pt idx="57">
                  <c:v>7.5113700000000006E-5</c:v>
                </c:pt>
                <c:pt idx="58">
                  <c:v>8.4278999999999997E-5</c:v>
                </c:pt>
                <c:pt idx="59">
                  <c:v>9.4562500000000001E-5</c:v>
                </c:pt>
                <c:pt idx="60" formatCode="General">
                  <c:v>1.0610100000000001E-4</c:v>
                </c:pt>
                <c:pt idx="61" formatCode="General">
                  <c:v>1.19047E-4</c:v>
                </c:pt>
                <c:pt idx="62" formatCode="General">
                  <c:v>1.33573E-4</c:v>
                </c:pt>
                <c:pt idx="63" formatCode="General">
                  <c:v>1.49872E-4</c:v>
                </c:pt>
                <c:pt idx="64" formatCode="General">
                  <c:v>1.68159E-4</c:v>
                </c:pt>
                <c:pt idx="65" formatCode="General">
                  <c:v>1.88677E-4</c:v>
                </c:pt>
                <c:pt idx="66" formatCode="General">
                  <c:v>2.1169900000000001E-4</c:v>
                </c:pt>
                <c:pt idx="67" formatCode="General">
                  <c:v>2.3753000000000001E-4</c:v>
                </c:pt>
                <c:pt idx="68" formatCode="General">
                  <c:v>2.6651300000000001E-4</c:v>
                </c:pt>
                <c:pt idx="69" formatCode="General">
                  <c:v>2.9903299999999998E-4</c:v>
                </c:pt>
                <c:pt idx="70" formatCode="General">
                  <c:v>3.3552099999999997E-4</c:v>
                </c:pt>
                <c:pt idx="71" formatCode="General">
                  <c:v>3.7646000000000001E-4</c:v>
                </c:pt>
                <c:pt idx="72" formatCode="General">
                  <c:v>4.22395E-4</c:v>
                </c:pt>
                <c:pt idx="73" formatCode="General">
                  <c:v>4.7393499999999998E-4</c:v>
                </c:pt>
                <c:pt idx="74" formatCode="General">
                  <c:v>5.31764E-4</c:v>
                </c:pt>
                <c:pt idx="75" formatCode="General">
                  <c:v>5.9664899999999999E-4</c:v>
                </c:pt>
                <c:pt idx="76" formatCode="General">
                  <c:v>6.6945199999999996E-4</c:v>
                </c:pt>
                <c:pt idx="77" formatCode="General">
                  <c:v>7.5113700000000003E-4</c:v>
                </c:pt>
                <c:pt idx="78" formatCode="General">
                  <c:v>8.4279000000000005E-4</c:v>
                </c:pt>
                <c:pt idx="79" formatCode="General">
                  <c:v>9.4562499999999996E-4</c:v>
                </c:pt>
                <c:pt idx="80" formatCode="General">
                  <c:v>1.06101E-3</c:v>
                </c:pt>
                <c:pt idx="81" formatCode="General">
                  <c:v>1.1904699999999999E-3</c:v>
                </c:pt>
                <c:pt idx="82" formatCode="General">
                  <c:v>1.33573E-3</c:v>
                </c:pt>
                <c:pt idx="83" formatCode="General">
                  <c:v>1.49872E-3</c:v>
                </c:pt>
                <c:pt idx="84" formatCode="General">
                  <c:v>1.68159E-3</c:v>
                </c:pt>
                <c:pt idx="85" formatCode="General">
                  <c:v>1.8867700000000001E-3</c:v>
                </c:pt>
                <c:pt idx="86" formatCode="General">
                  <c:v>2.11699E-3</c:v>
                </c:pt>
                <c:pt idx="87" formatCode="General">
                  <c:v>2.3752999999999999E-3</c:v>
                </c:pt>
                <c:pt idx="88" formatCode="General">
                  <c:v>2.6651299999999999E-3</c:v>
                </c:pt>
                <c:pt idx="89" formatCode="General">
                  <c:v>2.9903299999999998E-3</c:v>
                </c:pt>
                <c:pt idx="90" formatCode="General">
                  <c:v>3.35521E-3</c:v>
                </c:pt>
                <c:pt idx="91" formatCode="General">
                  <c:v>3.7645999999999999E-3</c:v>
                </c:pt>
                <c:pt idx="92" formatCode="General">
                  <c:v>4.2239499999999998E-3</c:v>
                </c:pt>
                <c:pt idx="93" formatCode="General">
                  <c:v>4.7393499999999998E-3</c:v>
                </c:pt>
                <c:pt idx="94" formatCode="General">
                  <c:v>5.3176400000000002E-3</c:v>
                </c:pt>
                <c:pt idx="95" formatCode="General">
                  <c:v>5.9664899999999996E-3</c:v>
                </c:pt>
                <c:pt idx="96" formatCode="General">
                  <c:v>6.6945199999999998E-3</c:v>
                </c:pt>
                <c:pt idx="97" formatCode="General">
                  <c:v>7.5113699999999999E-3</c:v>
                </c:pt>
                <c:pt idx="98" formatCode="General">
                  <c:v>8.4279000000000003E-3</c:v>
                </c:pt>
                <c:pt idx="99" formatCode="General">
                  <c:v>9.4562499999999994E-3</c:v>
                </c:pt>
                <c:pt idx="100" formatCode="General">
                  <c:v>1.0610100000000001E-2</c:v>
                </c:pt>
                <c:pt idx="101" formatCode="General">
                  <c:v>1.1904700000000001E-2</c:v>
                </c:pt>
                <c:pt idx="102" formatCode="General">
                  <c:v>1.3357300000000001E-2</c:v>
                </c:pt>
                <c:pt idx="103" formatCode="General">
                  <c:v>1.4987199999999999E-2</c:v>
                </c:pt>
                <c:pt idx="104" formatCode="General">
                  <c:v>1.6815900000000002E-2</c:v>
                </c:pt>
                <c:pt idx="105" formatCode="General">
                  <c:v>1.8867700000000001E-2</c:v>
                </c:pt>
                <c:pt idx="106" formatCode="General">
                  <c:v>2.1169899999999998E-2</c:v>
                </c:pt>
                <c:pt idx="107" formatCode="General">
                  <c:v>2.3753E-2</c:v>
                </c:pt>
                <c:pt idx="108" formatCode="General">
                  <c:v>2.6651299999999999E-2</c:v>
                </c:pt>
                <c:pt idx="109" formatCode="General">
                  <c:v>2.9903300000000001E-2</c:v>
                </c:pt>
                <c:pt idx="110" formatCode="General">
                  <c:v>3.3552100000000001E-2</c:v>
                </c:pt>
                <c:pt idx="111" formatCode="General">
                  <c:v>3.7645999999999999E-2</c:v>
                </c:pt>
                <c:pt idx="112" formatCode="General">
                  <c:v>4.2239499999999999E-2</c:v>
                </c:pt>
                <c:pt idx="113" formatCode="General">
                  <c:v>4.7393499999999998E-2</c:v>
                </c:pt>
                <c:pt idx="114" formatCode="General">
                  <c:v>5.3176399999999999E-2</c:v>
                </c:pt>
                <c:pt idx="115" formatCode="General">
                  <c:v>5.96649E-2</c:v>
                </c:pt>
                <c:pt idx="116" formatCode="General">
                  <c:v>6.6945199999999996E-2</c:v>
                </c:pt>
                <c:pt idx="117" formatCode="General">
                  <c:v>7.5113700000000005E-2</c:v>
                </c:pt>
                <c:pt idx="118" formatCode="General">
                  <c:v>8.4279000000000007E-2</c:v>
                </c:pt>
                <c:pt idx="119" formatCode="General">
                  <c:v>9.4562499999999994E-2</c:v>
                </c:pt>
                <c:pt idx="120" formatCode="General">
                  <c:v>0.106101</c:v>
                </c:pt>
                <c:pt idx="121" formatCode="General">
                  <c:v>0.119047</c:v>
                </c:pt>
                <c:pt idx="122" formatCode="General">
                  <c:v>0.133573</c:v>
                </c:pt>
                <c:pt idx="123" formatCode="General">
                  <c:v>0.14987200000000001</c:v>
                </c:pt>
                <c:pt idx="124" formatCode="General">
                  <c:v>0.168159</c:v>
                </c:pt>
                <c:pt idx="125" formatCode="General">
                  <c:v>0.18867700000000001</c:v>
                </c:pt>
                <c:pt idx="126" formatCode="General">
                  <c:v>0.211699</c:v>
                </c:pt>
                <c:pt idx="127" formatCode="General">
                  <c:v>0.23752999999999999</c:v>
                </c:pt>
                <c:pt idx="128" formatCode="General">
                  <c:v>0.266513</c:v>
                </c:pt>
                <c:pt idx="129" formatCode="General">
                  <c:v>0.29903299999999999</c:v>
                </c:pt>
                <c:pt idx="130" formatCode="General">
                  <c:v>0.33552100000000001</c:v>
                </c:pt>
                <c:pt idx="131" formatCode="General">
                  <c:v>0.37646000000000002</c:v>
                </c:pt>
                <c:pt idx="132" formatCode="General">
                  <c:v>0.42239500000000002</c:v>
                </c:pt>
                <c:pt idx="133" formatCode="General">
                  <c:v>0.473935</c:v>
                </c:pt>
                <c:pt idx="134" formatCode="General">
                  <c:v>0.53176400000000001</c:v>
                </c:pt>
                <c:pt idx="135" formatCode="General">
                  <c:v>0.59664899999999998</c:v>
                </c:pt>
                <c:pt idx="136" formatCode="General">
                  <c:v>0.66945200000000005</c:v>
                </c:pt>
                <c:pt idx="137" formatCode="General">
                  <c:v>0.75113700000000005</c:v>
                </c:pt>
                <c:pt idx="138" formatCode="General">
                  <c:v>0.84279000000000004</c:v>
                </c:pt>
                <c:pt idx="139" formatCode="General">
                  <c:v>0.94562500000000005</c:v>
                </c:pt>
                <c:pt idx="140" formatCode="General">
                  <c:v>1.06101</c:v>
                </c:pt>
                <c:pt idx="141" formatCode="General">
                  <c:v>1.1904699999999999</c:v>
                </c:pt>
                <c:pt idx="142" formatCode="General">
                  <c:v>1.3357300000000001</c:v>
                </c:pt>
                <c:pt idx="143" formatCode="General">
                  <c:v>1.4987200000000001</c:v>
                </c:pt>
                <c:pt idx="144" formatCode="General">
                  <c:v>1.6815899999999999</c:v>
                </c:pt>
                <c:pt idx="145" formatCode="General">
                  <c:v>1.8867700000000001</c:v>
                </c:pt>
                <c:pt idx="146" formatCode="General">
                  <c:v>2.1169899999999999</c:v>
                </c:pt>
                <c:pt idx="147" formatCode="General">
                  <c:v>2.3753000000000002</c:v>
                </c:pt>
                <c:pt idx="148" formatCode="General">
                  <c:v>2.66513</c:v>
                </c:pt>
                <c:pt idx="149" formatCode="General">
                  <c:v>2.9903300000000002</c:v>
                </c:pt>
                <c:pt idx="150" formatCode="General">
                  <c:v>3.35521</c:v>
                </c:pt>
                <c:pt idx="151" formatCode="General">
                  <c:v>3.7646000000000002</c:v>
                </c:pt>
                <c:pt idx="152" formatCode="General">
                  <c:v>4.2239500000000003</c:v>
                </c:pt>
                <c:pt idx="153" formatCode="General">
                  <c:v>4.73935</c:v>
                </c:pt>
                <c:pt idx="154" formatCode="General">
                  <c:v>5.3176399999999999</c:v>
                </c:pt>
                <c:pt idx="155" formatCode="General">
                  <c:v>5.9664900000000003</c:v>
                </c:pt>
                <c:pt idx="156" formatCode="General">
                  <c:v>6.6945199999999998</c:v>
                </c:pt>
                <c:pt idx="157" formatCode="General">
                  <c:v>7.5113700000000003</c:v>
                </c:pt>
                <c:pt idx="158" formatCode="General">
                  <c:v>8.4278999999999993</c:v>
                </c:pt>
                <c:pt idx="159" formatCode="General">
                  <c:v>9.4562500000000007</c:v>
                </c:pt>
                <c:pt idx="160" formatCode="General">
                  <c:v>10.610099999999999</c:v>
                </c:pt>
                <c:pt idx="161" formatCode="General">
                  <c:v>11.9047</c:v>
                </c:pt>
                <c:pt idx="162" formatCode="General">
                  <c:v>13.3573</c:v>
                </c:pt>
                <c:pt idx="163" formatCode="General">
                  <c:v>14.9872</c:v>
                </c:pt>
                <c:pt idx="164" formatCode="General">
                  <c:v>16.815899999999999</c:v>
                </c:pt>
                <c:pt idx="165" formatCode="General">
                  <c:v>18.867699999999999</c:v>
                </c:pt>
                <c:pt idx="166" formatCode="General">
                  <c:v>21.169899999999998</c:v>
                </c:pt>
                <c:pt idx="167" formatCode="General">
                  <c:v>23.753</c:v>
                </c:pt>
                <c:pt idx="168" formatCode="General">
                  <c:v>26.651299999999999</c:v>
                </c:pt>
                <c:pt idx="169" formatCode="General">
                  <c:v>29.903300000000002</c:v>
                </c:pt>
                <c:pt idx="170" formatCode="General">
                  <c:v>33.552100000000003</c:v>
                </c:pt>
                <c:pt idx="171" formatCode="General">
                  <c:v>37.646000000000001</c:v>
                </c:pt>
                <c:pt idx="172" formatCode="General">
                  <c:v>42.2395</c:v>
                </c:pt>
                <c:pt idx="173" formatCode="General">
                  <c:v>47.393500000000003</c:v>
                </c:pt>
                <c:pt idx="174" formatCode="General">
                  <c:v>53.176400000000001</c:v>
                </c:pt>
                <c:pt idx="175" formatCode="General">
                  <c:v>59.664900000000003</c:v>
                </c:pt>
                <c:pt idx="176" formatCode="General">
                  <c:v>66.9452</c:v>
                </c:pt>
                <c:pt idx="177" formatCode="General">
                  <c:v>75.113699999999994</c:v>
                </c:pt>
                <c:pt idx="178" formatCode="General">
                  <c:v>84.278999999999996</c:v>
                </c:pt>
                <c:pt idx="179" formatCode="General">
                  <c:v>94.5625</c:v>
                </c:pt>
                <c:pt idx="180" formatCode="General">
                  <c:v>106.101</c:v>
                </c:pt>
                <c:pt idx="181" formatCode="General">
                  <c:v>119.047</c:v>
                </c:pt>
                <c:pt idx="182" formatCode="General">
                  <c:v>133.57300000000001</c:v>
                </c:pt>
                <c:pt idx="183" formatCode="General">
                  <c:v>149.87200000000001</c:v>
                </c:pt>
                <c:pt idx="184" formatCode="General">
                  <c:v>168.15899999999999</c:v>
                </c:pt>
                <c:pt idx="185" formatCode="General">
                  <c:v>188.67699999999999</c:v>
                </c:pt>
                <c:pt idx="186" formatCode="General">
                  <c:v>211.69900000000001</c:v>
                </c:pt>
                <c:pt idx="187" formatCode="General">
                  <c:v>237.53</c:v>
                </c:pt>
                <c:pt idx="188" formatCode="General">
                  <c:v>266.51299999999998</c:v>
                </c:pt>
                <c:pt idx="189" formatCode="General">
                  <c:v>299.03300000000002</c:v>
                </c:pt>
                <c:pt idx="190" formatCode="General">
                  <c:v>335.52100000000002</c:v>
                </c:pt>
                <c:pt idx="191" formatCode="General">
                  <c:v>376.46</c:v>
                </c:pt>
                <c:pt idx="192" formatCode="General">
                  <c:v>422.39499999999998</c:v>
                </c:pt>
                <c:pt idx="193" formatCode="General">
                  <c:v>473.935</c:v>
                </c:pt>
                <c:pt idx="194" formatCode="General">
                  <c:v>531.76400000000001</c:v>
                </c:pt>
                <c:pt idx="195" formatCode="General">
                  <c:v>596.649</c:v>
                </c:pt>
                <c:pt idx="196" formatCode="General">
                  <c:v>669.452</c:v>
                </c:pt>
                <c:pt idx="197" formatCode="General">
                  <c:v>751.13699999999994</c:v>
                </c:pt>
                <c:pt idx="198" formatCode="General">
                  <c:v>842.79</c:v>
                </c:pt>
                <c:pt idx="199" formatCode="General">
                  <c:v>945.625</c:v>
                </c:pt>
              </c:numCache>
            </c:numRef>
          </c:xVal>
          <c:yVal>
            <c:numRef>
              <c:f>KM6840000!$G$2:$G$201</c:f>
              <c:numCache>
                <c:formatCode>General</c:formatCode>
                <c:ptCount val="200"/>
                <c:pt idx="0">
                  <c:v>0</c:v>
                </c:pt>
                <c:pt idx="1">
                  <c:v>0</c:v>
                </c:pt>
                <c:pt idx="2">
                  <c:v>0</c:v>
                </c:pt>
                <c:pt idx="3">
                  <c:v>0</c:v>
                </c:pt>
                <c:pt idx="4">
                  <c:v>0</c:v>
                </c:pt>
                <c:pt idx="5">
                  <c:v>0</c:v>
                </c:pt>
                <c:pt idx="6">
                  <c:v>0</c:v>
                </c:pt>
                <c:pt idx="7">
                  <c:v>0</c:v>
                </c:pt>
                <c:pt idx="8">
                  <c:v>0</c:v>
                </c:pt>
                <c:pt idx="9">
                  <c:v>0</c:v>
                </c:pt>
                <c:pt idx="10">
                  <c:v>0.20188300000000001</c:v>
                </c:pt>
                <c:pt idx="11">
                  <c:v>0.28193299999999999</c:v>
                </c:pt>
                <c:pt idx="12">
                  <c:v>0.429255</c:v>
                </c:pt>
                <c:pt idx="13">
                  <c:v>0.460094</c:v>
                </c:pt>
                <c:pt idx="14">
                  <c:v>0.579295</c:v>
                </c:pt>
                <c:pt idx="15">
                  <c:v>0.65881900000000004</c:v>
                </c:pt>
                <c:pt idx="16">
                  <c:v>0.66779699999999997</c:v>
                </c:pt>
                <c:pt idx="17">
                  <c:v>0.78485000000000005</c:v>
                </c:pt>
                <c:pt idx="18">
                  <c:v>0.75825699999999996</c:v>
                </c:pt>
                <c:pt idx="19">
                  <c:v>0.66324499999999997</c:v>
                </c:pt>
                <c:pt idx="20">
                  <c:v>0.502498</c:v>
                </c:pt>
                <c:pt idx="21">
                  <c:v>0.66818</c:v>
                </c:pt>
                <c:pt idx="22">
                  <c:v>1.5280899999999999</c:v>
                </c:pt>
                <c:pt idx="23">
                  <c:v>2.9782600000000001</c:v>
                </c:pt>
                <c:pt idx="24">
                  <c:v>2.44076</c:v>
                </c:pt>
                <c:pt idx="25">
                  <c:v>2.8554900000000001</c:v>
                </c:pt>
                <c:pt idx="26">
                  <c:v>1.9619899999999999</c:v>
                </c:pt>
                <c:pt idx="27">
                  <c:v>3.1569199999999999</c:v>
                </c:pt>
                <c:pt idx="28">
                  <c:v>3.1956699999999998</c:v>
                </c:pt>
                <c:pt idx="29">
                  <c:v>1.04864</c:v>
                </c:pt>
                <c:pt idx="30">
                  <c:v>0.92216100000000001</c:v>
                </c:pt>
                <c:pt idx="31">
                  <c:v>4.7687999999999997</c:v>
                </c:pt>
                <c:pt idx="32">
                  <c:v>11.4986</c:v>
                </c:pt>
                <c:pt idx="33">
                  <c:v>4.7846799999999998</c:v>
                </c:pt>
                <c:pt idx="34">
                  <c:v>2.8307000000000002</c:v>
                </c:pt>
                <c:pt idx="35">
                  <c:v>1.2654799999999999</c:v>
                </c:pt>
                <c:pt idx="36">
                  <c:v>1.7601500000000001</c:v>
                </c:pt>
                <c:pt idx="37">
                  <c:v>5.83826</c:v>
                </c:pt>
                <c:pt idx="38">
                  <c:v>2.0502899999999999</c:v>
                </c:pt>
                <c:pt idx="39">
                  <c:v>0.75752200000000003</c:v>
                </c:pt>
                <c:pt idx="40">
                  <c:v>1.68221</c:v>
                </c:pt>
                <c:pt idx="41">
                  <c:v>0.96620399999999995</c:v>
                </c:pt>
                <c:pt idx="42">
                  <c:v>0.74730200000000002</c:v>
                </c:pt>
                <c:pt idx="43">
                  <c:v>1.752</c:v>
                </c:pt>
                <c:pt idx="44">
                  <c:v>1.7969999999999999</c:v>
                </c:pt>
                <c:pt idx="45">
                  <c:v>0.71728000000000003</c:v>
                </c:pt>
                <c:pt idx="46">
                  <c:v>3.6879499999999998</c:v>
                </c:pt>
                <c:pt idx="47">
                  <c:v>0.375836</c:v>
                </c:pt>
                <c:pt idx="48">
                  <c:v>0.42686299999999999</c:v>
                </c:pt>
                <c:pt idx="49">
                  <c:v>2.6548600000000002</c:v>
                </c:pt>
                <c:pt idx="50">
                  <c:v>0.51522999999999997</c:v>
                </c:pt>
                <c:pt idx="51">
                  <c:v>1.19173</c:v>
                </c:pt>
                <c:pt idx="52">
                  <c:v>0.77145799999999998</c:v>
                </c:pt>
                <c:pt idx="53">
                  <c:v>0.61822600000000005</c:v>
                </c:pt>
                <c:pt idx="54">
                  <c:v>0.32941500000000001</c:v>
                </c:pt>
                <c:pt idx="55">
                  <c:v>0.69409900000000002</c:v>
                </c:pt>
                <c:pt idx="56">
                  <c:v>1.5048299999999999</c:v>
                </c:pt>
                <c:pt idx="57">
                  <c:v>0.63847600000000004</c:v>
                </c:pt>
                <c:pt idx="58">
                  <c:v>0.58975</c:v>
                </c:pt>
                <c:pt idx="59">
                  <c:v>0.38636399999999999</c:v>
                </c:pt>
                <c:pt idx="60">
                  <c:v>0.75247200000000003</c:v>
                </c:pt>
                <c:pt idx="61">
                  <c:v>0.85945700000000003</c:v>
                </c:pt>
                <c:pt idx="62">
                  <c:v>0.62618600000000002</c:v>
                </c:pt>
                <c:pt idx="63">
                  <c:v>0.94852599999999998</c:v>
                </c:pt>
                <c:pt idx="64">
                  <c:v>0.49653799999999998</c:v>
                </c:pt>
                <c:pt idx="65">
                  <c:v>0.75616399999999995</c:v>
                </c:pt>
                <c:pt idx="66">
                  <c:v>0.67141399999999996</c:v>
                </c:pt>
                <c:pt idx="67">
                  <c:v>0.54532800000000003</c:v>
                </c:pt>
                <c:pt idx="68">
                  <c:v>0.342864</c:v>
                </c:pt>
                <c:pt idx="69">
                  <c:v>0.81962299999999999</c:v>
                </c:pt>
                <c:pt idx="70">
                  <c:v>0.17730799999999999</c:v>
                </c:pt>
                <c:pt idx="71">
                  <c:v>0.43729499999999999</c:v>
                </c:pt>
                <c:pt idx="72">
                  <c:v>0.574264</c:v>
                </c:pt>
                <c:pt idx="73">
                  <c:v>0.4667</c:v>
                </c:pt>
                <c:pt idx="74">
                  <c:v>0.50835699999999995</c:v>
                </c:pt>
                <c:pt idx="75">
                  <c:v>0.47576800000000002</c:v>
                </c:pt>
                <c:pt idx="76">
                  <c:v>0.66340100000000002</c:v>
                </c:pt>
                <c:pt idx="77">
                  <c:v>0.51888100000000004</c:v>
                </c:pt>
                <c:pt idx="78">
                  <c:v>0.93691599999999997</c:v>
                </c:pt>
                <c:pt idx="79">
                  <c:v>1.0792299999999999</c:v>
                </c:pt>
                <c:pt idx="80">
                  <c:v>1.0948199999999999</c:v>
                </c:pt>
                <c:pt idx="81">
                  <c:v>0.87872600000000001</c:v>
                </c:pt>
                <c:pt idx="82">
                  <c:v>0.805427</c:v>
                </c:pt>
                <c:pt idx="83">
                  <c:v>0.732761</c:v>
                </c:pt>
                <c:pt idx="84">
                  <c:v>0.89480199999999999</c:v>
                </c:pt>
                <c:pt idx="85">
                  <c:v>0.72933199999999998</c:v>
                </c:pt>
                <c:pt idx="86">
                  <c:v>0.80566499999999996</c:v>
                </c:pt>
                <c:pt idx="87">
                  <c:v>0.37584699999999999</c:v>
                </c:pt>
                <c:pt idx="88">
                  <c:v>0.618116</c:v>
                </c:pt>
                <c:pt idx="89">
                  <c:v>0.86576399999999998</c:v>
                </c:pt>
                <c:pt idx="90">
                  <c:v>0.95722200000000002</c:v>
                </c:pt>
                <c:pt idx="91">
                  <c:v>1.30762</c:v>
                </c:pt>
                <c:pt idx="92">
                  <c:v>1.7224999999999999</c:v>
                </c:pt>
                <c:pt idx="93">
                  <c:v>1.5049999999999999</c:v>
                </c:pt>
                <c:pt idx="94">
                  <c:v>2.3674900000000001</c:v>
                </c:pt>
                <c:pt idx="95">
                  <c:v>0.75403299999999995</c:v>
                </c:pt>
                <c:pt idx="96">
                  <c:v>1.7891999999999999</c:v>
                </c:pt>
                <c:pt idx="97">
                  <c:v>0.94203999999999999</c:v>
                </c:pt>
                <c:pt idx="98">
                  <c:v>1.81002</c:v>
                </c:pt>
                <c:pt idx="99">
                  <c:v>1.23953</c:v>
                </c:pt>
                <c:pt idx="100">
                  <c:v>2.75143</c:v>
                </c:pt>
                <c:pt idx="101">
                  <c:v>1.38954</c:v>
                </c:pt>
                <c:pt idx="102">
                  <c:v>2.0167099999999998</c:v>
                </c:pt>
                <c:pt idx="103">
                  <c:v>1.8004599999999999</c:v>
                </c:pt>
                <c:pt idx="104">
                  <c:v>1.33768</c:v>
                </c:pt>
                <c:pt idx="105">
                  <c:v>2.79318</c:v>
                </c:pt>
                <c:pt idx="106">
                  <c:v>1.0282899999999999</c:v>
                </c:pt>
                <c:pt idx="107">
                  <c:v>2.20831</c:v>
                </c:pt>
                <c:pt idx="108">
                  <c:v>2.94042</c:v>
                </c:pt>
                <c:pt idx="109">
                  <c:v>2.3811900000000001</c:v>
                </c:pt>
                <c:pt idx="110">
                  <c:v>2.4004599999999998</c:v>
                </c:pt>
                <c:pt idx="111">
                  <c:v>2.2868599999999999</c:v>
                </c:pt>
                <c:pt idx="112">
                  <c:v>1.75044</c:v>
                </c:pt>
                <c:pt idx="113">
                  <c:v>4.4730600000000003</c:v>
                </c:pt>
                <c:pt idx="114">
                  <c:v>0.75801700000000005</c:v>
                </c:pt>
                <c:pt idx="115">
                  <c:v>4.0100300000000004</c:v>
                </c:pt>
                <c:pt idx="116">
                  <c:v>3.9084599999999998</c:v>
                </c:pt>
                <c:pt idx="117">
                  <c:v>1.48682</c:v>
                </c:pt>
                <c:pt idx="118">
                  <c:v>5.7159199999999997</c:v>
                </c:pt>
                <c:pt idx="119">
                  <c:v>7.9668999999999999</c:v>
                </c:pt>
                <c:pt idx="120">
                  <c:v>9.1584800000000008</c:v>
                </c:pt>
                <c:pt idx="121">
                  <c:v>14.1587</c:v>
                </c:pt>
                <c:pt idx="122">
                  <c:v>20.9968</c:v>
                </c:pt>
                <c:pt idx="123">
                  <c:v>19.525099999999998</c:v>
                </c:pt>
                <c:pt idx="124">
                  <c:v>40.9816</c:v>
                </c:pt>
                <c:pt idx="125">
                  <c:v>58.398299999999999</c:v>
                </c:pt>
                <c:pt idx="126">
                  <c:v>89.784099999999995</c:v>
                </c:pt>
                <c:pt idx="127">
                  <c:v>146.714</c:v>
                </c:pt>
                <c:pt idx="128">
                  <c:v>236.27099999999999</c:v>
                </c:pt>
                <c:pt idx="129">
                  <c:v>315.59100000000001</c:v>
                </c:pt>
                <c:pt idx="130">
                  <c:v>533.09699999999998</c:v>
                </c:pt>
                <c:pt idx="131">
                  <c:v>759.904</c:v>
                </c:pt>
                <c:pt idx="132">
                  <c:v>897.26300000000003</c:v>
                </c:pt>
                <c:pt idx="133">
                  <c:v>1361.06</c:v>
                </c:pt>
                <c:pt idx="134">
                  <c:v>1976.43</c:v>
                </c:pt>
                <c:pt idx="135">
                  <c:v>2698.73</c:v>
                </c:pt>
                <c:pt idx="136">
                  <c:v>3735.26</c:v>
                </c:pt>
                <c:pt idx="137">
                  <c:v>4443.32</c:v>
                </c:pt>
                <c:pt idx="138">
                  <c:v>5472.09</c:v>
                </c:pt>
                <c:pt idx="139">
                  <c:v>6665.89</c:v>
                </c:pt>
                <c:pt idx="140">
                  <c:v>7781.15</c:v>
                </c:pt>
                <c:pt idx="141">
                  <c:v>9002.98</c:v>
                </c:pt>
                <c:pt idx="142">
                  <c:v>10187.299999999999</c:v>
                </c:pt>
                <c:pt idx="143">
                  <c:v>11391</c:v>
                </c:pt>
                <c:pt idx="144">
                  <c:v>12672.8</c:v>
                </c:pt>
                <c:pt idx="145">
                  <c:v>14321.6</c:v>
                </c:pt>
                <c:pt idx="146">
                  <c:v>15151.3</c:v>
                </c:pt>
                <c:pt idx="147">
                  <c:v>17149.400000000001</c:v>
                </c:pt>
                <c:pt idx="148">
                  <c:v>17345.900000000001</c:v>
                </c:pt>
                <c:pt idx="149">
                  <c:v>17794.900000000001</c:v>
                </c:pt>
                <c:pt idx="150">
                  <c:v>18742.7</c:v>
                </c:pt>
                <c:pt idx="151">
                  <c:v>17257.8</c:v>
                </c:pt>
                <c:pt idx="152">
                  <c:v>20655.5</c:v>
                </c:pt>
                <c:pt idx="153">
                  <c:v>24090.3</c:v>
                </c:pt>
                <c:pt idx="154">
                  <c:v>28715.8</c:v>
                </c:pt>
                <c:pt idx="155">
                  <c:v>28487.4</c:v>
                </c:pt>
                <c:pt idx="156">
                  <c:v>29464.9</c:v>
                </c:pt>
                <c:pt idx="157">
                  <c:v>27521.4</c:v>
                </c:pt>
                <c:pt idx="158">
                  <c:v>24094.400000000001</c:v>
                </c:pt>
                <c:pt idx="159">
                  <c:v>25544.1</c:v>
                </c:pt>
                <c:pt idx="160">
                  <c:v>23552.1</c:v>
                </c:pt>
                <c:pt idx="161">
                  <c:v>19806.3</c:v>
                </c:pt>
                <c:pt idx="162">
                  <c:v>18120.5</c:v>
                </c:pt>
                <c:pt idx="163">
                  <c:v>18492.400000000001</c:v>
                </c:pt>
                <c:pt idx="164">
                  <c:v>16667.900000000001</c:v>
                </c:pt>
                <c:pt idx="165">
                  <c:v>16274.4</c:v>
                </c:pt>
                <c:pt idx="166">
                  <c:v>15093.3</c:v>
                </c:pt>
                <c:pt idx="167">
                  <c:v>15027.2</c:v>
                </c:pt>
                <c:pt idx="168">
                  <c:v>14325</c:v>
                </c:pt>
                <c:pt idx="169">
                  <c:v>13086.7</c:v>
                </c:pt>
                <c:pt idx="170">
                  <c:v>14142</c:v>
                </c:pt>
                <c:pt idx="171">
                  <c:v>14331</c:v>
                </c:pt>
                <c:pt idx="172">
                  <c:v>13403.6</c:v>
                </c:pt>
                <c:pt idx="173">
                  <c:v>13195.4</c:v>
                </c:pt>
                <c:pt idx="174">
                  <c:v>12722.5</c:v>
                </c:pt>
                <c:pt idx="175">
                  <c:v>12307.8</c:v>
                </c:pt>
                <c:pt idx="176">
                  <c:v>12007.4</c:v>
                </c:pt>
                <c:pt idx="177">
                  <c:v>11960.7</c:v>
                </c:pt>
                <c:pt idx="178">
                  <c:v>11544.3</c:v>
                </c:pt>
                <c:pt idx="179">
                  <c:v>10186.4</c:v>
                </c:pt>
                <c:pt idx="180">
                  <c:v>8187.7</c:v>
                </c:pt>
                <c:pt idx="181">
                  <c:v>5274.05</c:v>
                </c:pt>
                <c:pt idx="182">
                  <c:v>4418.42</c:v>
                </c:pt>
                <c:pt idx="183">
                  <c:v>3548.8</c:v>
                </c:pt>
                <c:pt idx="184">
                  <c:v>2480.4499999999998</c:v>
                </c:pt>
                <c:pt idx="185">
                  <c:v>2026.7</c:v>
                </c:pt>
                <c:pt idx="186">
                  <c:v>1120.08</c:v>
                </c:pt>
                <c:pt idx="187">
                  <c:v>804.46799999999996</c:v>
                </c:pt>
                <c:pt idx="188">
                  <c:v>518.37</c:v>
                </c:pt>
                <c:pt idx="189">
                  <c:v>209.29599999999999</c:v>
                </c:pt>
                <c:pt idx="190">
                  <c:v>187.90100000000001</c:v>
                </c:pt>
                <c:pt idx="191">
                  <c:v>93.825699999999998</c:v>
                </c:pt>
                <c:pt idx="192">
                  <c:v>0</c:v>
                </c:pt>
                <c:pt idx="193">
                  <c:v>0</c:v>
                </c:pt>
                <c:pt idx="194">
                  <c:v>0</c:v>
                </c:pt>
                <c:pt idx="195">
                  <c:v>0</c:v>
                </c:pt>
                <c:pt idx="196">
                  <c:v>0</c:v>
                </c:pt>
                <c:pt idx="197">
                  <c:v>0</c:v>
                </c:pt>
                <c:pt idx="198">
                  <c:v>0</c:v>
                </c:pt>
                <c:pt idx="199">
                  <c:v>0</c:v>
                </c:pt>
              </c:numCache>
            </c:numRef>
          </c:yVal>
          <c:smooth val="1"/>
          <c:extLst>
            <c:ext xmlns:c16="http://schemas.microsoft.com/office/drawing/2014/chart" uri="{C3380CC4-5D6E-409C-BE32-E72D297353CC}">
              <c16:uniqueId val="{00000003-9249-4BF7-9794-D361E353F670}"/>
            </c:ext>
          </c:extLst>
        </c:ser>
        <c:ser>
          <c:idx val="4"/>
          <c:order val="4"/>
          <c:tx>
            <c:strRef>
              <c:f>KM6840000!$H$1</c:f>
              <c:strCache>
                <c:ptCount val="1"/>
                <c:pt idx="0">
                  <c:v>100mm</c:v>
                </c:pt>
              </c:strCache>
            </c:strRef>
          </c:tx>
          <c:spPr>
            <a:ln w="19050" cap="rnd">
              <a:solidFill>
                <a:schemeClr val="accent5"/>
              </a:solidFill>
              <a:round/>
            </a:ln>
            <a:effectLst/>
          </c:spPr>
          <c:marker>
            <c:symbol val="none"/>
          </c:marker>
          <c:xVal>
            <c:numRef>
              <c:f>KM6840000!$A$2:$A$201</c:f>
              <c:numCache>
                <c:formatCode>0.00E+00</c:formatCode>
                <c:ptCount val="200"/>
                <c:pt idx="0">
                  <c:v>1.06101E-7</c:v>
                </c:pt>
                <c:pt idx="1">
                  <c:v>1.1904699999999999E-7</c:v>
                </c:pt>
                <c:pt idx="2">
                  <c:v>1.33573E-7</c:v>
                </c:pt>
                <c:pt idx="3">
                  <c:v>1.4987200000000001E-7</c:v>
                </c:pt>
                <c:pt idx="4">
                  <c:v>1.6815899999999999E-7</c:v>
                </c:pt>
                <c:pt idx="5">
                  <c:v>1.8867699999999999E-7</c:v>
                </c:pt>
                <c:pt idx="6">
                  <c:v>2.11699E-7</c:v>
                </c:pt>
                <c:pt idx="7">
                  <c:v>2.3753000000000001E-7</c:v>
                </c:pt>
                <c:pt idx="8">
                  <c:v>2.66513E-7</c:v>
                </c:pt>
                <c:pt idx="9">
                  <c:v>2.9903299999999998E-7</c:v>
                </c:pt>
                <c:pt idx="10">
                  <c:v>3.35521E-7</c:v>
                </c:pt>
                <c:pt idx="11">
                  <c:v>3.7646000000000002E-7</c:v>
                </c:pt>
                <c:pt idx="12">
                  <c:v>4.2239499999999999E-7</c:v>
                </c:pt>
                <c:pt idx="13">
                  <c:v>4.7393499999999999E-7</c:v>
                </c:pt>
                <c:pt idx="14">
                  <c:v>5.31764E-7</c:v>
                </c:pt>
                <c:pt idx="15">
                  <c:v>5.9664900000000001E-7</c:v>
                </c:pt>
                <c:pt idx="16">
                  <c:v>6.6945199999999995E-7</c:v>
                </c:pt>
                <c:pt idx="17">
                  <c:v>7.5113699999999996E-7</c:v>
                </c:pt>
                <c:pt idx="18">
                  <c:v>8.4279000000000004E-7</c:v>
                </c:pt>
                <c:pt idx="19">
                  <c:v>9.4562500000000005E-7</c:v>
                </c:pt>
                <c:pt idx="20">
                  <c:v>1.0610099999999999E-6</c:v>
                </c:pt>
                <c:pt idx="21">
                  <c:v>1.1904700000000001E-6</c:v>
                </c:pt>
                <c:pt idx="22">
                  <c:v>1.33573E-6</c:v>
                </c:pt>
                <c:pt idx="23">
                  <c:v>1.4987200000000001E-6</c:v>
                </c:pt>
                <c:pt idx="24">
                  <c:v>1.6815900000000001E-6</c:v>
                </c:pt>
                <c:pt idx="25">
                  <c:v>1.8867699999999999E-6</c:v>
                </c:pt>
                <c:pt idx="26">
                  <c:v>2.11699E-6</c:v>
                </c:pt>
                <c:pt idx="27">
                  <c:v>2.3752999999999999E-6</c:v>
                </c:pt>
                <c:pt idx="28">
                  <c:v>2.6651300000000001E-6</c:v>
                </c:pt>
                <c:pt idx="29">
                  <c:v>2.99033E-6</c:v>
                </c:pt>
                <c:pt idx="30">
                  <c:v>3.3552099999999999E-6</c:v>
                </c:pt>
                <c:pt idx="31">
                  <c:v>3.7645999999999999E-6</c:v>
                </c:pt>
                <c:pt idx="32">
                  <c:v>4.2239499999999996E-6</c:v>
                </c:pt>
                <c:pt idx="33">
                  <c:v>4.7393499999999998E-6</c:v>
                </c:pt>
                <c:pt idx="34">
                  <c:v>5.31764E-6</c:v>
                </c:pt>
                <c:pt idx="35">
                  <c:v>5.9664899999999997E-6</c:v>
                </c:pt>
                <c:pt idx="36">
                  <c:v>6.6945199999999997E-6</c:v>
                </c:pt>
                <c:pt idx="37">
                  <c:v>7.5113700000000002E-6</c:v>
                </c:pt>
                <c:pt idx="38">
                  <c:v>8.4278999999999994E-6</c:v>
                </c:pt>
                <c:pt idx="39">
                  <c:v>9.4562499999999995E-6</c:v>
                </c:pt>
                <c:pt idx="40">
                  <c:v>1.06101E-5</c:v>
                </c:pt>
                <c:pt idx="41">
                  <c:v>1.19047E-5</c:v>
                </c:pt>
                <c:pt idx="42">
                  <c:v>1.33573E-5</c:v>
                </c:pt>
                <c:pt idx="43">
                  <c:v>1.4987199999999999E-5</c:v>
                </c:pt>
                <c:pt idx="44">
                  <c:v>1.6815899999999999E-5</c:v>
                </c:pt>
                <c:pt idx="45">
                  <c:v>1.8867699999999999E-5</c:v>
                </c:pt>
                <c:pt idx="46">
                  <c:v>2.1169899999999999E-5</c:v>
                </c:pt>
                <c:pt idx="47">
                  <c:v>2.3753000000000001E-5</c:v>
                </c:pt>
                <c:pt idx="48">
                  <c:v>2.66513E-5</c:v>
                </c:pt>
                <c:pt idx="49">
                  <c:v>2.9903299999999999E-5</c:v>
                </c:pt>
                <c:pt idx="50">
                  <c:v>3.35521E-5</c:v>
                </c:pt>
                <c:pt idx="51">
                  <c:v>3.7645999999999998E-5</c:v>
                </c:pt>
                <c:pt idx="52">
                  <c:v>4.2239500000000001E-5</c:v>
                </c:pt>
                <c:pt idx="53">
                  <c:v>4.7393499999999999E-5</c:v>
                </c:pt>
                <c:pt idx="54">
                  <c:v>5.3176400000000001E-5</c:v>
                </c:pt>
                <c:pt idx="55">
                  <c:v>5.9664899999999999E-5</c:v>
                </c:pt>
                <c:pt idx="56">
                  <c:v>6.6945200000000004E-5</c:v>
                </c:pt>
                <c:pt idx="57">
                  <c:v>7.5113700000000006E-5</c:v>
                </c:pt>
                <c:pt idx="58">
                  <c:v>8.4278999999999997E-5</c:v>
                </c:pt>
                <c:pt idx="59">
                  <c:v>9.4562500000000001E-5</c:v>
                </c:pt>
                <c:pt idx="60" formatCode="General">
                  <c:v>1.0610100000000001E-4</c:v>
                </c:pt>
                <c:pt idx="61" formatCode="General">
                  <c:v>1.19047E-4</c:v>
                </c:pt>
                <c:pt idx="62" formatCode="General">
                  <c:v>1.33573E-4</c:v>
                </c:pt>
                <c:pt idx="63" formatCode="General">
                  <c:v>1.49872E-4</c:v>
                </c:pt>
                <c:pt idx="64" formatCode="General">
                  <c:v>1.68159E-4</c:v>
                </c:pt>
                <c:pt idx="65" formatCode="General">
                  <c:v>1.88677E-4</c:v>
                </c:pt>
                <c:pt idx="66" formatCode="General">
                  <c:v>2.1169900000000001E-4</c:v>
                </c:pt>
                <c:pt idx="67" formatCode="General">
                  <c:v>2.3753000000000001E-4</c:v>
                </c:pt>
                <c:pt idx="68" formatCode="General">
                  <c:v>2.6651300000000001E-4</c:v>
                </c:pt>
                <c:pt idx="69" formatCode="General">
                  <c:v>2.9903299999999998E-4</c:v>
                </c:pt>
                <c:pt idx="70" formatCode="General">
                  <c:v>3.3552099999999997E-4</c:v>
                </c:pt>
                <c:pt idx="71" formatCode="General">
                  <c:v>3.7646000000000001E-4</c:v>
                </c:pt>
                <c:pt idx="72" formatCode="General">
                  <c:v>4.22395E-4</c:v>
                </c:pt>
                <c:pt idx="73" formatCode="General">
                  <c:v>4.7393499999999998E-4</c:v>
                </c:pt>
                <c:pt idx="74" formatCode="General">
                  <c:v>5.31764E-4</c:v>
                </c:pt>
                <c:pt idx="75" formatCode="General">
                  <c:v>5.9664899999999999E-4</c:v>
                </c:pt>
                <c:pt idx="76" formatCode="General">
                  <c:v>6.6945199999999996E-4</c:v>
                </c:pt>
                <c:pt idx="77" formatCode="General">
                  <c:v>7.5113700000000003E-4</c:v>
                </c:pt>
                <c:pt idx="78" formatCode="General">
                  <c:v>8.4279000000000005E-4</c:v>
                </c:pt>
                <c:pt idx="79" formatCode="General">
                  <c:v>9.4562499999999996E-4</c:v>
                </c:pt>
                <c:pt idx="80" formatCode="General">
                  <c:v>1.06101E-3</c:v>
                </c:pt>
                <c:pt idx="81" formatCode="General">
                  <c:v>1.1904699999999999E-3</c:v>
                </c:pt>
                <c:pt idx="82" formatCode="General">
                  <c:v>1.33573E-3</c:v>
                </c:pt>
                <c:pt idx="83" formatCode="General">
                  <c:v>1.49872E-3</c:v>
                </c:pt>
                <c:pt idx="84" formatCode="General">
                  <c:v>1.68159E-3</c:v>
                </c:pt>
                <c:pt idx="85" formatCode="General">
                  <c:v>1.8867700000000001E-3</c:v>
                </c:pt>
                <c:pt idx="86" formatCode="General">
                  <c:v>2.11699E-3</c:v>
                </c:pt>
                <c:pt idx="87" formatCode="General">
                  <c:v>2.3752999999999999E-3</c:v>
                </c:pt>
                <c:pt idx="88" formatCode="General">
                  <c:v>2.6651299999999999E-3</c:v>
                </c:pt>
                <c:pt idx="89" formatCode="General">
                  <c:v>2.9903299999999998E-3</c:v>
                </c:pt>
                <c:pt idx="90" formatCode="General">
                  <c:v>3.35521E-3</c:v>
                </c:pt>
                <c:pt idx="91" formatCode="General">
                  <c:v>3.7645999999999999E-3</c:v>
                </c:pt>
                <c:pt idx="92" formatCode="General">
                  <c:v>4.2239499999999998E-3</c:v>
                </c:pt>
                <c:pt idx="93" formatCode="General">
                  <c:v>4.7393499999999998E-3</c:v>
                </c:pt>
                <c:pt idx="94" formatCode="General">
                  <c:v>5.3176400000000002E-3</c:v>
                </c:pt>
                <c:pt idx="95" formatCode="General">
                  <c:v>5.9664899999999996E-3</c:v>
                </c:pt>
                <c:pt idx="96" formatCode="General">
                  <c:v>6.6945199999999998E-3</c:v>
                </c:pt>
                <c:pt idx="97" formatCode="General">
                  <c:v>7.5113699999999999E-3</c:v>
                </c:pt>
                <c:pt idx="98" formatCode="General">
                  <c:v>8.4279000000000003E-3</c:v>
                </c:pt>
                <c:pt idx="99" formatCode="General">
                  <c:v>9.4562499999999994E-3</c:v>
                </c:pt>
                <c:pt idx="100" formatCode="General">
                  <c:v>1.0610100000000001E-2</c:v>
                </c:pt>
                <c:pt idx="101" formatCode="General">
                  <c:v>1.1904700000000001E-2</c:v>
                </c:pt>
                <c:pt idx="102" formatCode="General">
                  <c:v>1.3357300000000001E-2</c:v>
                </c:pt>
                <c:pt idx="103" formatCode="General">
                  <c:v>1.4987199999999999E-2</c:v>
                </c:pt>
                <c:pt idx="104" formatCode="General">
                  <c:v>1.6815900000000002E-2</c:v>
                </c:pt>
                <c:pt idx="105" formatCode="General">
                  <c:v>1.8867700000000001E-2</c:v>
                </c:pt>
                <c:pt idx="106" formatCode="General">
                  <c:v>2.1169899999999998E-2</c:v>
                </c:pt>
                <c:pt idx="107" formatCode="General">
                  <c:v>2.3753E-2</c:v>
                </c:pt>
                <c:pt idx="108" formatCode="General">
                  <c:v>2.6651299999999999E-2</c:v>
                </c:pt>
                <c:pt idx="109" formatCode="General">
                  <c:v>2.9903300000000001E-2</c:v>
                </c:pt>
                <c:pt idx="110" formatCode="General">
                  <c:v>3.3552100000000001E-2</c:v>
                </c:pt>
                <c:pt idx="111" formatCode="General">
                  <c:v>3.7645999999999999E-2</c:v>
                </c:pt>
                <c:pt idx="112" formatCode="General">
                  <c:v>4.2239499999999999E-2</c:v>
                </c:pt>
                <c:pt idx="113" formatCode="General">
                  <c:v>4.7393499999999998E-2</c:v>
                </c:pt>
                <c:pt idx="114" formatCode="General">
                  <c:v>5.3176399999999999E-2</c:v>
                </c:pt>
                <c:pt idx="115" formatCode="General">
                  <c:v>5.96649E-2</c:v>
                </c:pt>
                <c:pt idx="116" formatCode="General">
                  <c:v>6.6945199999999996E-2</c:v>
                </c:pt>
                <c:pt idx="117" formatCode="General">
                  <c:v>7.5113700000000005E-2</c:v>
                </c:pt>
                <c:pt idx="118" formatCode="General">
                  <c:v>8.4279000000000007E-2</c:v>
                </c:pt>
                <c:pt idx="119" formatCode="General">
                  <c:v>9.4562499999999994E-2</c:v>
                </c:pt>
                <c:pt idx="120" formatCode="General">
                  <c:v>0.106101</c:v>
                </c:pt>
                <c:pt idx="121" formatCode="General">
                  <c:v>0.119047</c:v>
                </c:pt>
                <c:pt idx="122" formatCode="General">
                  <c:v>0.133573</c:v>
                </c:pt>
                <c:pt idx="123" formatCode="General">
                  <c:v>0.14987200000000001</c:v>
                </c:pt>
                <c:pt idx="124" formatCode="General">
                  <c:v>0.168159</c:v>
                </c:pt>
                <c:pt idx="125" formatCode="General">
                  <c:v>0.18867700000000001</c:v>
                </c:pt>
                <c:pt idx="126" formatCode="General">
                  <c:v>0.211699</c:v>
                </c:pt>
                <c:pt idx="127" formatCode="General">
                  <c:v>0.23752999999999999</c:v>
                </c:pt>
                <c:pt idx="128" formatCode="General">
                  <c:v>0.266513</c:v>
                </c:pt>
                <c:pt idx="129" formatCode="General">
                  <c:v>0.29903299999999999</c:v>
                </c:pt>
                <c:pt idx="130" formatCode="General">
                  <c:v>0.33552100000000001</c:v>
                </c:pt>
                <c:pt idx="131" formatCode="General">
                  <c:v>0.37646000000000002</c:v>
                </c:pt>
                <c:pt idx="132" formatCode="General">
                  <c:v>0.42239500000000002</c:v>
                </c:pt>
                <c:pt idx="133" formatCode="General">
                  <c:v>0.473935</c:v>
                </c:pt>
                <c:pt idx="134" formatCode="General">
                  <c:v>0.53176400000000001</c:v>
                </c:pt>
                <c:pt idx="135" formatCode="General">
                  <c:v>0.59664899999999998</c:v>
                </c:pt>
                <c:pt idx="136" formatCode="General">
                  <c:v>0.66945200000000005</c:v>
                </c:pt>
                <c:pt idx="137" formatCode="General">
                  <c:v>0.75113700000000005</c:v>
                </c:pt>
                <c:pt idx="138" formatCode="General">
                  <c:v>0.84279000000000004</c:v>
                </c:pt>
                <c:pt idx="139" formatCode="General">
                  <c:v>0.94562500000000005</c:v>
                </c:pt>
                <c:pt idx="140" formatCode="General">
                  <c:v>1.06101</c:v>
                </c:pt>
                <c:pt idx="141" formatCode="General">
                  <c:v>1.1904699999999999</c:v>
                </c:pt>
                <c:pt idx="142" formatCode="General">
                  <c:v>1.3357300000000001</c:v>
                </c:pt>
                <c:pt idx="143" formatCode="General">
                  <c:v>1.4987200000000001</c:v>
                </c:pt>
                <c:pt idx="144" formatCode="General">
                  <c:v>1.6815899999999999</c:v>
                </c:pt>
                <c:pt idx="145" formatCode="General">
                  <c:v>1.8867700000000001</c:v>
                </c:pt>
                <c:pt idx="146" formatCode="General">
                  <c:v>2.1169899999999999</c:v>
                </c:pt>
                <c:pt idx="147" formatCode="General">
                  <c:v>2.3753000000000002</c:v>
                </c:pt>
                <c:pt idx="148" formatCode="General">
                  <c:v>2.66513</c:v>
                </c:pt>
                <c:pt idx="149" formatCode="General">
                  <c:v>2.9903300000000002</c:v>
                </c:pt>
                <c:pt idx="150" formatCode="General">
                  <c:v>3.35521</c:v>
                </c:pt>
                <c:pt idx="151" formatCode="General">
                  <c:v>3.7646000000000002</c:v>
                </c:pt>
                <c:pt idx="152" formatCode="General">
                  <c:v>4.2239500000000003</c:v>
                </c:pt>
                <c:pt idx="153" formatCode="General">
                  <c:v>4.73935</c:v>
                </c:pt>
                <c:pt idx="154" formatCode="General">
                  <c:v>5.3176399999999999</c:v>
                </c:pt>
                <c:pt idx="155" formatCode="General">
                  <c:v>5.9664900000000003</c:v>
                </c:pt>
                <c:pt idx="156" formatCode="General">
                  <c:v>6.6945199999999998</c:v>
                </c:pt>
                <c:pt idx="157" formatCode="General">
                  <c:v>7.5113700000000003</c:v>
                </c:pt>
                <c:pt idx="158" formatCode="General">
                  <c:v>8.4278999999999993</c:v>
                </c:pt>
                <c:pt idx="159" formatCode="General">
                  <c:v>9.4562500000000007</c:v>
                </c:pt>
                <c:pt idx="160" formatCode="General">
                  <c:v>10.610099999999999</c:v>
                </c:pt>
                <c:pt idx="161" formatCode="General">
                  <c:v>11.9047</c:v>
                </c:pt>
                <c:pt idx="162" formatCode="General">
                  <c:v>13.3573</c:v>
                </c:pt>
                <c:pt idx="163" formatCode="General">
                  <c:v>14.9872</c:v>
                </c:pt>
                <c:pt idx="164" formatCode="General">
                  <c:v>16.815899999999999</c:v>
                </c:pt>
                <c:pt idx="165" formatCode="General">
                  <c:v>18.867699999999999</c:v>
                </c:pt>
                <c:pt idx="166" formatCode="General">
                  <c:v>21.169899999999998</c:v>
                </c:pt>
                <c:pt idx="167" formatCode="General">
                  <c:v>23.753</c:v>
                </c:pt>
                <c:pt idx="168" formatCode="General">
                  <c:v>26.651299999999999</c:v>
                </c:pt>
                <c:pt idx="169" formatCode="General">
                  <c:v>29.903300000000002</c:v>
                </c:pt>
                <c:pt idx="170" formatCode="General">
                  <c:v>33.552100000000003</c:v>
                </c:pt>
                <c:pt idx="171" formatCode="General">
                  <c:v>37.646000000000001</c:v>
                </c:pt>
                <c:pt idx="172" formatCode="General">
                  <c:v>42.2395</c:v>
                </c:pt>
                <c:pt idx="173" formatCode="General">
                  <c:v>47.393500000000003</c:v>
                </c:pt>
                <c:pt idx="174" formatCode="General">
                  <c:v>53.176400000000001</c:v>
                </c:pt>
                <c:pt idx="175" formatCode="General">
                  <c:v>59.664900000000003</c:v>
                </c:pt>
                <c:pt idx="176" formatCode="General">
                  <c:v>66.9452</c:v>
                </c:pt>
                <c:pt idx="177" formatCode="General">
                  <c:v>75.113699999999994</c:v>
                </c:pt>
                <c:pt idx="178" formatCode="General">
                  <c:v>84.278999999999996</c:v>
                </c:pt>
                <c:pt idx="179" formatCode="General">
                  <c:v>94.5625</c:v>
                </c:pt>
                <c:pt idx="180" formatCode="General">
                  <c:v>106.101</c:v>
                </c:pt>
                <c:pt idx="181" formatCode="General">
                  <c:v>119.047</c:v>
                </c:pt>
                <c:pt idx="182" formatCode="General">
                  <c:v>133.57300000000001</c:v>
                </c:pt>
                <c:pt idx="183" formatCode="General">
                  <c:v>149.87200000000001</c:v>
                </c:pt>
                <c:pt idx="184" formatCode="General">
                  <c:v>168.15899999999999</c:v>
                </c:pt>
                <c:pt idx="185" formatCode="General">
                  <c:v>188.67699999999999</c:v>
                </c:pt>
                <c:pt idx="186" formatCode="General">
                  <c:v>211.69900000000001</c:v>
                </c:pt>
                <c:pt idx="187" formatCode="General">
                  <c:v>237.53</c:v>
                </c:pt>
                <c:pt idx="188" formatCode="General">
                  <c:v>266.51299999999998</c:v>
                </c:pt>
                <c:pt idx="189" formatCode="General">
                  <c:v>299.03300000000002</c:v>
                </c:pt>
                <c:pt idx="190" formatCode="General">
                  <c:v>335.52100000000002</c:v>
                </c:pt>
                <c:pt idx="191" formatCode="General">
                  <c:v>376.46</c:v>
                </c:pt>
                <c:pt idx="192" formatCode="General">
                  <c:v>422.39499999999998</c:v>
                </c:pt>
                <c:pt idx="193" formatCode="General">
                  <c:v>473.935</c:v>
                </c:pt>
                <c:pt idx="194" formatCode="General">
                  <c:v>531.76400000000001</c:v>
                </c:pt>
                <c:pt idx="195" formatCode="General">
                  <c:v>596.649</c:v>
                </c:pt>
                <c:pt idx="196" formatCode="General">
                  <c:v>669.452</c:v>
                </c:pt>
                <c:pt idx="197" formatCode="General">
                  <c:v>751.13699999999994</c:v>
                </c:pt>
                <c:pt idx="198" formatCode="General">
                  <c:v>842.79</c:v>
                </c:pt>
                <c:pt idx="199" formatCode="General">
                  <c:v>945.625</c:v>
                </c:pt>
              </c:numCache>
            </c:numRef>
          </c:xVal>
          <c:yVal>
            <c:numRef>
              <c:f>KM6840000!$H$2:$H$201</c:f>
              <c:numCache>
                <c:formatCode>General</c:formatCode>
                <c:ptCount val="200"/>
                <c:pt idx="0">
                  <c:v>0</c:v>
                </c:pt>
                <c:pt idx="1">
                  <c:v>0</c:v>
                </c:pt>
                <c:pt idx="2">
                  <c:v>0</c:v>
                </c:pt>
                <c:pt idx="3">
                  <c:v>0</c:v>
                </c:pt>
                <c:pt idx="4">
                  <c:v>0</c:v>
                </c:pt>
                <c:pt idx="5">
                  <c:v>0</c:v>
                </c:pt>
                <c:pt idx="6">
                  <c:v>0</c:v>
                </c:pt>
                <c:pt idx="7">
                  <c:v>0</c:v>
                </c:pt>
                <c:pt idx="8">
                  <c:v>0</c:v>
                </c:pt>
                <c:pt idx="9">
                  <c:v>0</c:v>
                </c:pt>
                <c:pt idx="10">
                  <c:v>0.13313800000000001</c:v>
                </c:pt>
                <c:pt idx="11">
                  <c:v>0.16067600000000001</c:v>
                </c:pt>
                <c:pt idx="12">
                  <c:v>0.26403100000000002</c:v>
                </c:pt>
                <c:pt idx="13">
                  <c:v>0.27322600000000002</c:v>
                </c:pt>
                <c:pt idx="14">
                  <c:v>0.34431499999999998</c:v>
                </c:pt>
                <c:pt idx="15">
                  <c:v>0.34699799999999997</c:v>
                </c:pt>
                <c:pt idx="16">
                  <c:v>0.43878899999999998</c:v>
                </c:pt>
                <c:pt idx="17">
                  <c:v>0.55225800000000003</c:v>
                </c:pt>
                <c:pt idx="18">
                  <c:v>0.37390899999999999</c:v>
                </c:pt>
                <c:pt idx="19">
                  <c:v>0.35972900000000002</c:v>
                </c:pt>
                <c:pt idx="20">
                  <c:v>0.33197500000000002</c:v>
                </c:pt>
                <c:pt idx="21">
                  <c:v>0.38395800000000002</c:v>
                </c:pt>
                <c:pt idx="22">
                  <c:v>1.01824</c:v>
                </c:pt>
                <c:pt idx="23">
                  <c:v>1.26562</c:v>
                </c:pt>
                <c:pt idx="24">
                  <c:v>1.6671199999999999</c:v>
                </c:pt>
                <c:pt idx="25">
                  <c:v>1.5327999999999999</c:v>
                </c:pt>
                <c:pt idx="26">
                  <c:v>0.92989299999999997</c:v>
                </c:pt>
                <c:pt idx="27">
                  <c:v>1.44469</c:v>
                </c:pt>
                <c:pt idx="28">
                  <c:v>2.11693</c:v>
                </c:pt>
                <c:pt idx="29">
                  <c:v>0.58679899999999996</c:v>
                </c:pt>
                <c:pt idx="30">
                  <c:v>0.71076499999999998</c:v>
                </c:pt>
                <c:pt idx="31">
                  <c:v>2.97756</c:v>
                </c:pt>
                <c:pt idx="32">
                  <c:v>6.7413299999999996</c:v>
                </c:pt>
                <c:pt idx="33">
                  <c:v>2.88212</c:v>
                </c:pt>
                <c:pt idx="34">
                  <c:v>1.88341</c:v>
                </c:pt>
                <c:pt idx="35">
                  <c:v>0.60268600000000006</c:v>
                </c:pt>
                <c:pt idx="36">
                  <c:v>1.0444199999999999</c:v>
                </c:pt>
                <c:pt idx="37">
                  <c:v>2.3030900000000001</c:v>
                </c:pt>
                <c:pt idx="38">
                  <c:v>0.69022399999999995</c:v>
                </c:pt>
                <c:pt idx="39">
                  <c:v>0.42342299999999999</c:v>
                </c:pt>
                <c:pt idx="40">
                  <c:v>1.0556700000000001</c:v>
                </c:pt>
                <c:pt idx="41">
                  <c:v>0.493454</c:v>
                </c:pt>
                <c:pt idx="42">
                  <c:v>0.63549299999999997</c:v>
                </c:pt>
                <c:pt idx="43">
                  <c:v>1.0117</c:v>
                </c:pt>
                <c:pt idx="44">
                  <c:v>1.21102</c:v>
                </c:pt>
                <c:pt idx="45">
                  <c:v>0.30826900000000002</c:v>
                </c:pt>
                <c:pt idx="46">
                  <c:v>1.4339599999999999</c:v>
                </c:pt>
                <c:pt idx="47">
                  <c:v>0.67495300000000003</c:v>
                </c:pt>
                <c:pt idx="48">
                  <c:v>0.27347199999999999</c:v>
                </c:pt>
                <c:pt idx="49">
                  <c:v>2.8073899999999998</c:v>
                </c:pt>
                <c:pt idx="50">
                  <c:v>0.872332</c:v>
                </c:pt>
                <c:pt idx="51">
                  <c:v>0.48874400000000001</c:v>
                </c:pt>
                <c:pt idx="52">
                  <c:v>0.51803500000000002</c:v>
                </c:pt>
                <c:pt idx="53">
                  <c:v>0.31591000000000002</c:v>
                </c:pt>
                <c:pt idx="54">
                  <c:v>9.3845899999999996E-2</c:v>
                </c:pt>
                <c:pt idx="55">
                  <c:v>0.372977</c:v>
                </c:pt>
                <c:pt idx="56">
                  <c:v>0.47802800000000001</c:v>
                </c:pt>
                <c:pt idx="57">
                  <c:v>0.46125899999999997</c:v>
                </c:pt>
                <c:pt idx="58">
                  <c:v>0.39729599999999998</c:v>
                </c:pt>
                <c:pt idx="59">
                  <c:v>0.27899400000000002</c:v>
                </c:pt>
                <c:pt idx="60">
                  <c:v>0.31462499999999999</c:v>
                </c:pt>
                <c:pt idx="61">
                  <c:v>0.81778499999999998</c:v>
                </c:pt>
                <c:pt idx="62">
                  <c:v>0.26355000000000001</c:v>
                </c:pt>
                <c:pt idx="63">
                  <c:v>0.65439400000000003</c:v>
                </c:pt>
                <c:pt idx="64">
                  <c:v>0.29931099999999999</c:v>
                </c:pt>
                <c:pt idx="65">
                  <c:v>0.49136600000000002</c:v>
                </c:pt>
                <c:pt idx="66">
                  <c:v>0.43501099999999998</c:v>
                </c:pt>
                <c:pt idx="67">
                  <c:v>0.25286599999999998</c:v>
                </c:pt>
                <c:pt idx="68">
                  <c:v>0.11972099999999999</c:v>
                </c:pt>
                <c:pt idx="69">
                  <c:v>0.33605699999999999</c:v>
                </c:pt>
                <c:pt idx="70">
                  <c:v>0.243557</c:v>
                </c:pt>
                <c:pt idx="71">
                  <c:v>0.26430199999999998</c:v>
                </c:pt>
                <c:pt idx="72">
                  <c:v>0.32803300000000002</c:v>
                </c:pt>
                <c:pt idx="73">
                  <c:v>0.44786199999999998</c:v>
                </c:pt>
                <c:pt idx="74">
                  <c:v>0.416827</c:v>
                </c:pt>
                <c:pt idx="75">
                  <c:v>0.46404600000000001</c:v>
                </c:pt>
                <c:pt idx="76">
                  <c:v>0.24566199999999999</c:v>
                </c:pt>
                <c:pt idx="77">
                  <c:v>0.38952999999999999</c:v>
                </c:pt>
                <c:pt idx="78">
                  <c:v>0.70759000000000005</c:v>
                </c:pt>
                <c:pt idx="79">
                  <c:v>0.74521099999999996</c:v>
                </c:pt>
                <c:pt idx="80">
                  <c:v>0.51885800000000004</c:v>
                </c:pt>
                <c:pt idx="81">
                  <c:v>0.42228100000000002</c:v>
                </c:pt>
                <c:pt idx="82">
                  <c:v>0.48715900000000001</c:v>
                </c:pt>
                <c:pt idx="83">
                  <c:v>0.401368</c:v>
                </c:pt>
                <c:pt idx="84">
                  <c:v>1.05236</c:v>
                </c:pt>
                <c:pt idx="85">
                  <c:v>0.46041199999999999</c:v>
                </c:pt>
                <c:pt idx="86">
                  <c:v>0.66663600000000001</c:v>
                </c:pt>
                <c:pt idx="87">
                  <c:v>0.48686400000000002</c:v>
                </c:pt>
                <c:pt idx="88">
                  <c:v>0.59368799999999999</c:v>
                </c:pt>
                <c:pt idx="89">
                  <c:v>1.1498900000000001</c:v>
                </c:pt>
                <c:pt idx="90">
                  <c:v>1.0978600000000001</c:v>
                </c:pt>
                <c:pt idx="91">
                  <c:v>0.80187900000000001</c:v>
                </c:pt>
                <c:pt idx="92">
                  <c:v>1.0277799999999999</c:v>
                </c:pt>
                <c:pt idx="93">
                  <c:v>0.613788</c:v>
                </c:pt>
                <c:pt idx="94">
                  <c:v>0.96332200000000001</c:v>
                </c:pt>
                <c:pt idx="95">
                  <c:v>0.82418400000000003</c:v>
                </c:pt>
                <c:pt idx="96">
                  <c:v>1.09887</c:v>
                </c:pt>
                <c:pt idx="97">
                  <c:v>1.5526899999999999</c:v>
                </c:pt>
                <c:pt idx="98">
                  <c:v>0.950075</c:v>
                </c:pt>
                <c:pt idx="99">
                  <c:v>1.1785099999999999</c:v>
                </c:pt>
                <c:pt idx="100">
                  <c:v>1.78867</c:v>
                </c:pt>
                <c:pt idx="101">
                  <c:v>0.395563</c:v>
                </c:pt>
                <c:pt idx="102">
                  <c:v>1.3324199999999999</c:v>
                </c:pt>
                <c:pt idx="103">
                  <c:v>1.1872499999999999</c:v>
                </c:pt>
                <c:pt idx="104">
                  <c:v>2.9054899999999999</c:v>
                </c:pt>
                <c:pt idx="105">
                  <c:v>0.94134700000000004</c:v>
                </c:pt>
                <c:pt idx="106">
                  <c:v>2.5295800000000002</c:v>
                </c:pt>
                <c:pt idx="107">
                  <c:v>1.3647100000000001</c:v>
                </c:pt>
                <c:pt idx="108">
                  <c:v>1.2442500000000001</c:v>
                </c:pt>
                <c:pt idx="109">
                  <c:v>1.6757</c:v>
                </c:pt>
                <c:pt idx="110">
                  <c:v>0.65536000000000005</c:v>
                </c:pt>
                <c:pt idx="111">
                  <c:v>2.0062700000000002</c:v>
                </c:pt>
                <c:pt idx="112">
                  <c:v>1.9605600000000001</c:v>
                </c:pt>
                <c:pt idx="113">
                  <c:v>2.9802300000000002</c:v>
                </c:pt>
                <c:pt idx="114">
                  <c:v>2.4763299999999999</c:v>
                </c:pt>
                <c:pt idx="115">
                  <c:v>1.00509</c:v>
                </c:pt>
                <c:pt idx="116">
                  <c:v>1.1097600000000001</c:v>
                </c:pt>
                <c:pt idx="117">
                  <c:v>0.54780200000000001</c:v>
                </c:pt>
                <c:pt idx="118">
                  <c:v>0.80060100000000001</c:v>
                </c:pt>
                <c:pt idx="119">
                  <c:v>2.1467399999999999</c:v>
                </c:pt>
                <c:pt idx="120">
                  <c:v>0.83084100000000005</c:v>
                </c:pt>
                <c:pt idx="121">
                  <c:v>2.43343</c:v>
                </c:pt>
                <c:pt idx="122">
                  <c:v>0.84703499999999998</c:v>
                </c:pt>
                <c:pt idx="123">
                  <c:v>5.6880100000000002</c:v>
                </c:pt>
                <c:pt idx="124">
                  <c:v>2.67713</c:v>
                </c:pt>
                <c:pt idx="125">
                  <c:v>4.4625399999999997</c:v>
                </c:pt>
                <c:pt idx="126">
                  <c:v>6.7194099999999999</c:v>
                </c:pt>
                <c:pt idx="127">
                  <c:v>14.1599</c:v>
                </c:pt>
                <c:pt idx="128">
                  <c:v>19.210999999999999</c:v>
                </c:pt>
                <c:pt idx="129">
                  <c:v>33.717199999999998</c:v>
                </c:pt>
                <c:pt idx="130">
                  <c:v>51.715499999999999</c:v>
                </c:pt>
                <c:pt idx="131">
                  <c:v>96.696100000000001</c:v>
                </c:pt>
                <c:pt idx="132">
                  <c:v>137.64099999999999</c:v>
                </c:pt>
                <c:pt idx="133">
                  <c:v>224.69300000000001</c:v>
                </c:pt>
                <c:pt idx="134">
                  <c:v>358.74599999999998</c:v>
                </c:pt>
                <c:pt idx="135">
                  <c:v>579.09400000000005</c:v>
                </c:pt>
                <c:pt idx="136">
                  <c:v>716.91</c:v>
                </c:pt>
                <c:pt idx="137">
                  <c:v>1051.95</c:v>
                </c:pt>
                <c:pt idx="138">
                  <c:v>1399.17</c:v>
                </c:pt>
                <c:pt idx="139">
                  <c:v>1769.08</c:v>
                </c:pt>
                <c:pt idx="140">
                  <c:v>2310.54</c:v>
                </c:pt>
                <c:pt idx="141">
                  <c:v>2846.76</c:v>
                </c:pt>
                <c:pt idx="142">
                  <c:v>3379.68</c:v>
                </c:pt>
                <c:pt idx="143">
                  <c:v>4216.49</c:v>
                </c:pt>
                <c:pt idx="144">
                  <c:v>4995.05</c:v>
                </c:pt>
                <c:pt idx="145">
                  <c:v>5910.4</c:v>
                </c:pt>
                <c:pt idx="146">
                  <c:v>6646.31</c:v>
                </c:pt>
                <c:pt idx="147">
                  <c:v>7874</c:v>
                </c:pt>
                <c:pt idx="148">
                  <c:v>8128.25</c:v>
                </c:pt>
                <c:pt idx="149">
                  <c:v>8316.36</c:v>
                </c:pt>
                <c:pt idx="150">
                  <c:v>9101.7000000000007</c:v>
                </c:pt>
                <c:pt idx="151">
                  <c:v>8495.99</c:v>
                </c:pt>
                <c:pt idx="152">
                  <c:v>11135.4</c:v>
                </c:pt>
                <c:pt idx="153">
                  <c:v>14040.6</c:v>
                </c:pt>
                <c:pt idx="154">
                  <c:v>17440.900000000001</c:v>
                </c:pt>
                <c:pt idx="155">
                  <c:v>18107.5</c:v>
                </c:pt>
                <c:pt idx="156">
                  <c:v>19480.3</c:v>
                </c:pt>
                <c:pt idx="157">
                  <c:v>18472.599999999999</c:v>
                </c:pt>
                <c:pt idx="158">
                  <c:v>16335</c:v>
                </c:pt>
                <c:pt idx="159">
                  <c:v>18124.5</c:v>
                </c:pt>
                <c:pt idx="160">
                  <c:v>17000.5</c:v>
                </c:pt>
                <c:pt idx="161">
                  <c:v>13947.8</c:v>
                </c:pt>
                <c:pt idx="162">
                  <c:v>13004.9</c:v>
                </c:pt>
                <c:pt idx="163">
                  <c:v>13543.4</c:v>
                </c:pt>
                <c:pt idx="164">
                  <c:v>12487</c:v>
                </c:pt>
                <c:pt idx="165">
                  <c:v>12486.5</c:v>
                </c:pt>
                <c:pt idx="166">
                  <c:v>11882</c:v>
                </c:pt>
                <c:pt idx="167">
                  <c:v>11914.4</c:v>
                </c:pt>
                <c:pt idx="168">
                  <c:v>11417</c:v>
                </c:pt>
                <c:pt idx="169">
                  <c:v>10870.1</c:v>
                </c:pt>
                <c:pt idx="170">
                  <c:v>11716.1</c:v>
                </c:pt>
                <c:pt idx="171">
                  <c:v>11955.2</c:v>
                </c:pt>
                <c:pt idx="172">
                  <c:v>11384.2</c:v>
                </c:pt>
                <c:pt idx="173">
                  <c:v>11246.7</c:v>
                </c:pt>
                <c:pt idx="174">
                  <c:v>11184.6</c:v>
                </c:pt>
                <c:pt idx="175">
                  <c:v>10824.8</c:v>
                </c:pt>
                <c:pt idx="176">
                  <c:v>10908.1</c:v>
                </c:pt>
                <c:pt idx="177">
                  <c:v>10798.1</c:v>
                </c:pt>
                <c:pt idx="178">
                  <c:v>10399.200000000001</c:v>
                </c:pt>
                <c:pt idx="179">
                  <c:v>9337.57</c:v>
                </c:pt>
                <c:pt idx="180">
                  <c:v>7699.64</c:v>
                </c:pt>
                <c:pt idx="181">
                  <c:v>5129.24</c:v>
                </c:pt>
                <c:pt idx="182">
                  <c:v>4311.0200000000004</c:v>
                </c:pt>
                <c:pt idx="183">
                  <c:v>3437.49</c:v>
                </c:pt>
                <c:pt idx="184">
                  <c:v>2322.02</c:v>
                </c:pt>
                <c:pt idx="185">
                  <c:v>1861.55</c:v>
                </c:pt>
                <c:pt idx="186">
                  <c:v>1056.71</c:v>
                </c:pt>
                <c:pt idx="187">
                  <c:v>770.976</c:v>
                </c:pt>
                <c:pt idx="188">
                  <c:v>492.97399999999999</c:v>
                </c:pt>
                <c:pt idx="189">
                  <c:v>175.15</c:v>
                </c:pt>
                <c:pt idx="190">
                  <c:v>165.57300000000001</c:v>
                </c:pt>
                <c:pt idx="191">
                  <c:v>80.594399999999993</c:v>
                </c:pt>
                <c:pt idx="192">
                  <c:v>0</c:v>
                </c:pt>
                <c:pt idx="193">
                  <c:v>0</c:v>
                </c:pt>
                <c:pt idx="194">
                  <c:v>0</c:v>
                </c:pt>
                <c:pt idx="195">
                  <c:v>0</c:v>
                </c:pt>
                <c:pt idx="196">
                  <c:v>0</c:v>
                </c:pt>
                <c:pt idx="197">
                  <c:v>0</c:v>
                </c:pt>
                <c:pt idx="198">
                  <c:v>0</c:v>
                </c:pt>
                <c:pt idx="199">
                  <c:v>0</c:v>
                </c:pt>
              </c:numCache>
            </c:numRef>
          </c:yVal>
          <c:smooth val="1"/>
          <c:extLst>
            <c:ext xmlns:c16="http://schemas.microsoft.com/office/drawing/2014/chart" uri="{C3380CC4-5D6E-409C-BE32-E72D297353CC}">
              <c16:uniqueId val="{00000004-9249-4BF7-9794-D361E353F670}"/>
            </c:ext>
          </c:extLst>
        </c:ser>
        <c:dLbls>
          <c:showLegendKey val="0"/>
          <c:showVal val="0"/>
          <c:showCatName val="0"/>
          <c:showSerName val="0"/>
          <c:showPercent val="0"/>
          <c:showBubbleSize val="0"/>
        </c:dLbls>
        <c:axId val="743335744"/>
        <c:axId val="581058608"/>
      </c:scatterChart>
      <c:valAx>
        <c:axId val="743335744"/>
        <c:scaling>
          <c:logBase val="10"/>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CA" altLang="zh-CN"/>
                  <a:t>E/eV</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81058608"/>
        <c:crossesAt val="0.1"/>
        <c:crossBetween val="midCat"/>
      </c:valAx>
      <c:valAx>
        <c:axId val="581058608"/>
        <c:scaling>
          <c:logBase val="10"/>
          <c:orientation val="minMax"/>
          <c:min val="0.1"/>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CA" altLang="zh-CN"/>
                  <a:t>N/(n•cm</a:t>
                </a:r>
                <a:r>
                  <a:rPr lang="en-CA" altLang="zh-CN" baseline="30000"/>
                  <a:t>-2</a:t>
                </a:r>
                <a:r>
                  <a:rPr lang="en-CA" altLang="zh-CN" baseline="0"/>
                  <a:t>•</a:t>
                </a:r>
                <a:r>
                  <a:rPr lang="en-CA" altLang="zh-CN"/>
                  <a:t>s</a:t>
                </a:r>
                <a:r>
                  <a:rPr lang="en-CA" altLang="zh-CN" baseline="30000"/>
                  <a:t>-1</a:t>
                </a:r>
                <a:r>
                  <a:rPr lang="en-CA" altLang="zh-CN"/>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E+0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43335744"/>
        <c:crossesAt val="1.0000000000000005E-7"/>
        <c:crossBetween val="midCat"/>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r>
              <a:rPr lang="en-US" altLang="zh-CN" i="1" dirty="0"/>
              <a:t>W</a:t>
            </a:r>
            <a:r>
              <a:rPr lang="zh-CN" altLang="en-US" i="0" dirty="0"/>
              <a:t>拟合结果</a:t>
            </a:r>
          </a:p>
        </c:rich>
      </c:tx>
      <c:layout>
        <c:manualLayout>
          <c:xMode val="edge"/>
          <c:yMode val="edge"/>
          <c:x val="0.26598096169012203"/>
          <c:y val="7.9347498851797593E-2"/>
        </c:manualLayout>
      </c:layout>
      <c:overlay val="1"/>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6996701943856524"/>
          <c:y val="5.0009003052446446E-2"/>
          <c:w val="0.74908474470922781"/>
          <c:h val="0.77139048296812207"/>
        </c:manualLayout>
      </c:layout>
      <c:scatterChart>
        <c:scatterStyle val="lineMarker"/>
        <c:varyColors val="0"/>
        <c:ser>
          <c:idx val="0"/>
          <c:order val="0"/>
          <c:spPr>
            <a:ln w="38100" cap="rnd">
              <a:noFill/>
              <a:round/>
            </a:ln>
            <a:effectLst/>
          </c:spPr>
          <c:marker>
            <c:symbol val="circle"/>
            <c:size val="5"/>
            <c:spPr>
              <a:solidFill>
                <a:schemeClr val="tx1"/>
              </a:solidFill>
              <a:ln w="9525">
                <a:solidFill>
                  <a:schemeClr val="tx1"/>
                </a:solidFill>
              </a:ln>
              <a:effectLst/>
            </c:spPr>
          </c:marker>
          <c:xVal>
            <c:numRef>
              <c:f>'ML fit'!$B$23:$I$23</c:f>
              <c:numCache>
                <c:formatCode>General</c:formatCode>
                <c:ptCount val="8"/>
                <c:pt idx="0">
                  <c:v>10</c:v>
                </c:pt>
                <c:pt idx="1">
                  <c:v>11</c:v>
                </c:pt>
                <c:pt idx="2">
                  <c:v>10</c:v>
                </c:pt>
                <c:pt idx="3">
                  <c:v>6</c:v>
                </c:pt>
                <c:pt idx="4">
                  <c:v>23</c:v>
                </c:pt>
                <c:pt idx="5">
                  <c:v>30</c:v>
                </c:pt>
                <c:pt idx="6">
                  <c:v>7.3</c:v>
                </c:pt>
                <c:pt idx="7">
                  <c:v>10</c:v>
                </c:pt>
              </c:numCache>
            </c:numRef>
          </c:xVal>
          <c:yVal>
            <c:numRef>
              <c:f>'ML fit'!$B$24:$I$24</c:f>
              <c:numCache>
                <c:formatCode>General</c:formatCode>
                <c:ptCount val="8"/>
                <c:pt idx="0">
                  <c:v>9.9332882211373601</c:v>
                </c:pt>
                <c:pt idx="1">
                  <c:v>10.7874995178621</c:v>
                </c:pt>
                <c:pt idx="2">
                  <c:v>9.1125539882045601</c:v>
                </c:pt>
                <c:pt idx="3">
                  <c:v>6.3373636161560398</c:v>
                </c:pt>
                <c:pt idx="4">
                  <c:v>28.307046939283499</c:v>
                </c:pt>
                <c:pt idx="5">
                  <c:v>31.873652660152398</c:v>
                </c:pt>
                <c:pt idx="6">
                  <c:v>6.6666588084235698</c:v>
                </c:pt>
                <c:pt idx="7">
                  <c:v>10.5711506984398</c:v>
                </c:pt>
              </c:numCache>
            </c:numRef>
          </c:yVal>
          <c:smooth val="0"/>
          <c:extLst>
            <c:ext xmlns:c16="http://schemas.microsoft.com/office/drawing/2014/chart" uri="{C3380CC4-5D6E-409C-BE32-E72D297353CC}">
              <c16:uniqueId val="{00000000-6535-4ED1-87D9-BA77BD1024F5}"/>
            </c:ext>
          </c:extLst>
        </c:ser>
        <c:ser>
          <c:idx val="1"/>
          <c:order val="1"/>
          <c:spPr>
            <a:ln w="19050" cap="rnd">
              <a:solidFill>
                <a:schemeClr val="tx1"/>
              </a:solidFill>
              <a:prstDash val="sysDot"/>
              <a:round/>
            </a:ln>
            <a:effectLst/>
          </c:spPr>
          <c:marker>
            <c:symbol val="none"/>
          </c:marker>
          <c:xVal>
            <c:numRef>
              <c:f>'ML fit'!$K$23:$L$23</c:f>
              <c:numCache>
                <c:formatCode>General</c:formatCode>
                <c:ptCount val="2"/>
                <c:pt idx="0">
                  <c:v>0</c:v>
                </c:pt>
                <c:pt idx="1">
                  <c:v>35</c:v>
                </c:pt>
              </c:numCache>
            </c:numRef>
          </c:xVal>
          <c:yVal>
            <c:numRef>
              <c:f>'ML fit'!$K$24:$L$24</c:f>
              <c:numCache>
                <c:formatCode>General</c:formatCode>
                <c:ptCount val="2"/>
                <c:pt idx="0">
                  <c:v>0</c:v>
                </c:pt>
                <c:pt idx="1">
                  <c:v>35</c:v>
                </c:pt>
              </c:numCache>
            </c:numRef>
          </c:yVal>
          <c:smooth val="0"/>
          <c:extLst>
            <c:ext xmlns:c16="http://schemas.microsoft.com/office/drawing/2014/chart" uri="{C3380CC4-5D6E-409C-BE32-E72D297353CC}">
              <c16:uniqueId val="{00000001-6535-4ED1-87D9-BA77BD1024F5}"/>
            </c:ext>
          </c:extLst>
        </c:ser>
        <c:dLbls>
          <c:showLegendKey val="0"/>
          <c:showVal val="0"/>
          <c:showCatName val="0"/>
          <c:showSerName val="0"/>
          <c:showPercent val="0"/>
          <c:showBubbleSize val="0"/>
        </c:dLbls>
        <c:axId val="619934847"/>
        <c:axId val="619937247"/>
      </c:scatterChart>
      <c:valAx>
        <c:axId val="619934847"/>
        <c:scaling>
          <c:orientation val="minMax"/>
          <c:max val="35"/>
          <c:min val="0"/>
        </c:scaling>
        <c:delete val="0"/>
        <c:axPos val="b"/>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zh-CN" i="1" dirty="0"/>
                  <a:t>W </a:t>
                </a:r>
                <a:r>
                  <a:rPr lang="zh-CN" altLang="en-US" i="1" dirty="0"/>
                  <a:t>模拟</a:t>
                </a:r>
                <a:r>
                  <a:rPr lang="zh-CN" dirty="0"/>
                  <a:t>数据</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9937247"/>
        <c:crosses val="autoZero"/>
        <c:crossBetween val="midCat"/>
      </c:valAx>
      <c:valAx>
        <c:axId val="619937247"/>
        <c:scaling>
          <c:orientation val="minMax"/>
          <c:max val="35"/>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zh-CN" i="1" dirty="0"/>
                  <a:t>W</a:t>
                </a:r>
                <a:r>
                  <a:rPr lang="zh-CN"/>
                  <a:t>拟合结果</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w="9525" cap="flat" cmpd="sng" algn="ctr">
            <a:solidFill>
              <a:schemeClr val="tx1">
                <a:alpha val="99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9934847"/>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r>
              <a:rPr lang="el-GR" altLang="zh-CN" i="1" dirty="0"/>
              <a:t>σ</a:t>
            </a:r>
            <a:r>
              <a:rPr lang="en-US" altLang="zh-CN" i="1" baseline="-25000" dirty="0"/>
              <a:t>s</a:t>
            </a:r>
            <a:r>
              <a:rPr lang="zh-CN" altLang="en-US" i="0" baseline="0" dirty="0"/>
              <a:t>拟合结果</a:t>
            </a:r>
          </a:p>
        </c:rich>
      </c:tx>
      <c:layout>
        <c:manualLayout>
          <c:xMode val="edge"/>
          <c:yMode val="edge"/>
          <c:x val="0.29590415124688391"/>
          <c:y val="7.9347662890636328E-2"/>
        </c:manualLayout>
      </c:layout>
      <c:overlay val="1"/>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spPr>
            <a:ln w="38100" cap="rnd">
              <a:noFill/>
              <a:round/>
            </a:ln>
            <a:effectLst/>
          </c:spPr>
          <c:marker>
            <c:symbol val="circle"/>
            <c:size val="5"/>
            <c:spPr>
              <a:solidFill>
                <a:schemeClr val="tx1"/>
              </a:solidFill>
              <a:ln w="9525">
                <a:solidFill>
                  <a:schemeClr val="tx1"/>
                </a:solidFill>
              </a:ln>
              <a:effectLst/>
            </c:spPr>
          </c:marker>
          <c:xVal>
            <c:numRef>
              <c:f>'ML fit'!$B$15:$I$15</c:f>
              <c:numCache>
                <c:formatCode>General</c:formatCode>
                <c:ptCount val="8"/>
                <c:pt idx="0" formatCode="0.00E+00">
                  <c:v>2.2E-13</c:v>
                </c:pt>
                <c:pt idx="1">
                  <c:v>2.7000000000000001E-13</c:v>
                </c:pt>
                <c:pt idx="2">
                  <c:v>6.5000000000000001E-14</c:v>
                </c:pt>
                <c:pt idx="3">
                  <c:v>2.0999999999999999E-14</c:v>
                </c:pt>
                <c:pt idx="4">
                  <c:v>4E-14</c:v>
                </c:pt>
                <c:pt idx="5">
                  <c:v>8E-14</c:v>
                </c:pt>
                <c:pt idx="6">
                  <c:v>2.6999999999999999E-14</c:v>
                </c:pt>
                <c:pt idx="7">
                  <c:v>3.5000000000000001E-15</c:v>
                </c:pt>
              </c:numCache>
            </c:numRef>
          </c:xVal>
          <c:yVal>
            <c:numRef>
              <c:f>'ML fit'!$B$16:$I$16</c:f>
              <c:numCache>
                <c:formatCode>0.00E+00</c:formatCode>
                <c:ptCount val="8"/>
                <c:pt idx="0">
                  <c:v>2.2208124555166999E-13</c:v>
                </c:pt>
                <c:pt idx="1">
                  <c:v>2.6952772073753599E-13</c:v>
                </c:pt>
                <c:pt idx="2">
                  <c:v>6.4306073012401297E-14</c:v>
                </c:pt>
                <c:pt idx="3">
                  <c:v>2.0963795771552601E-14</c:v>
                </c:pt>
                <c:pt idx="4">
                  <c:v>4.3678118929185598E-14</c:v>
                </c:pt>
                <c:pt idx="5">
                  <c:v>8.2420152325690895E-14</c:v>
                </c:pt>
                <c:pt idx="6">
                  <c:v>2.7247111712954999E-14</c:v>
                </c:pt>
                <c:pt idx="7">
                  <c:v>3.5766610628195701E-15</c:v>
                </c:pt>
              </c:numCache>
            </c:numRef>
          </c:yVal>
          <c:smooth val="0"/>
          <c:extLst>
            <c:ext xmlns:c16="http://schemas.microsoft.com/office/drawing/2014/chart" uri="{C3380CC4-5D6E-409C-BE32-E72D297353CC}">
              <c16:uniqueId val="{00000000-1F18-4090-B267-8B6084397693}"/>
            </c:ext>
          </c:extLst>
        </c:ser>
        <c:ser>
          <c:idx val="1"/>
          <c:order val="1"/>
          <c:spPr>
            <a:ln w="19050" cap="rnd">
              <a:solidFill>
                <a:schemeClr val="tx1"/>
              </a:solidFill>
              <a:prstDash val="sysDot"/>
              <a:round/>
            </a:ln>
            <a:effectLst/>
          </c:spPr>
          <c:marker>
            <c:symbol val="none"/>
          </c:marker>
          <c:xVal>
            <c:numRef>
              <c:f>'ML fit'!$K$13:$L$13</c:f>
              <c:numCache>
                <c:formatCode>0.00E+00</c:formatCode>
                <c:ptCount val="2"/>
                <c:pt idx="0" formatCode="General">
                  <c:v>0</c:v>
                </c:pt>
                <c:pt idx="1">
                  <c:v>2.9999999999999998E-13</c:v>
                </c:pt>
              </c:numCache>
            </c:numRef>
          </c:xVal>
          <c:yVal>
            <c:numRef>
              <c:f>'ML fit'!$K$14:$L$14</c:f>
              <c:numCache>
                <c:formatCode>0.00E+00</c:formatCode>
                <c:ptCount val="2"/>
                <c:pt idx="0" formatCode="General">
                  <c:v>0</c:v>
                </c:pt>
                <c:pt idx="1">
                  <c:v>2.9999999999999998E-13</c:v>
                </c:pt>
              </c:numCache>
            </c:numRef>
          </c:yVal>
          <c:smooth val="0"/>
          <c:extLst>
            <c:ext xmlns:c16="http://schemas.microsoft.com/office/drawing/2014/chart" uri="{C3380CC4-5D6E-409C-BE32-E72D297353CC}">
              <c16:uniqueId val="{00000001-1F18-4090-B267-8B6084397693}"/>
            </c:ext>
          </c:extLst>
        </c:ser>
        <c:dLbls>
          <c:showLegendKey val="0"/>
          <c:showVal val="0"/>
          <c:showCatName val="0"/>
          <c:showSerName val="0"/>
          <c:showPercent val="0"/>
          <c:showBubbleSize val="0"/>
        </c:dLbls>
        <c:axId val="619934847"/>
        <c:axId val="619937247"/>
      </c:scatterChart>
      <c:valAx>
        <c:axId val="619934847"/>
        <c:scaling>
          <c:orientation val="minMax"/>
          <c:max val="3.0000000000000019E-13"/>
        </c:scaling>
        <c:delete val="0"/>
        <c:axPos val="b"/>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l-GR" altLang="zh-CN" i="1" dirty="0"/>
                  <a:t>σ</a:t>
                </a:r>
                <a:r>
                  <a:rPr lang="en-US" altLang="zh-CN" i="1" baseline="-25000" dirty="0"/>
                  <a:t>s</a:t>
                </a:r>
                <a:r>
                  <a:rPr lang="zh-CN" altLang="en-US" dirty="0"/>
                  <a:t>模拟数据</a:t>
                </a:r>
                <a:endParaRPr lang="zh-CN"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endParaRPr lang="zh-CN"/>
            </a:p>
          </c:txPr>
        </c:title>
        <c:numFmt formatCode="0.E+0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9937247"/>
        <c:crosses val="autoZero"/>
        <c:crossBetween val="midCat"/>
      </c:valAx>
      <c:valAx>
        <c:axId val="619937247"/>
        <c:scaling>
          <c:orientation val="minMax"/>
          <c:max val="3.0000000000000019E-13"/>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l-GR" altLang="zh-CN" i="1" dirty="0"/>
                  <a:t>σ</a:t>
                </a:r>
                <a:r>
                  <a:rPr lang="en-US" altLang="zh-CN" i="1" baseline="-25000" dirty="0"/>
                  <a:t>s</a:t>
                </a:r>
                <a:r>
                  <a:rPr lang="zh-CN"/>
                  <a:t>拟合结果</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endParaRPr lang="en-US"/>
            </a:p>
          </c:txPr>
        </c:title>
        <c:numFmt formatCode="0.E+00" sourceLinked="0"/>
        <c:majorTickMark val="in"/>
        <c:minorTickMark val="none"/>
        <c:tickLblPos val="nextTo"/>
        <c:spPr>
          <a:noFill/>
          <a:ln w="9525" cap="flat" cmpd="sng" algn="ctr">
            <a:solidFill>
              <a:schemeClr val="tx1">
                <a:alpha val="99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9934847"/>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0.1839</cdr:x>
      <cdr:y>0.04509</cdr:y>
    </cdr:from>
    <cdr:to>
      <cdr:x>0.96615</cdr:x>
      <cdr:y>0.13615</cdr:y>
    </cdr:to>
    <cdr:sp macro="" textlink="">
      <cdr:nvSpPr>
        <cdr:cNvPr id="2" name="文本框 4">
          <a:extLst xmlns:a="http://schemas.openxmlformats.org/drawingml/2006/main">
            <a:ext uri="{FF2B5EF4-FFF2-40B4-BE49-F238E27FC236}">
              <a16:creationId xmlns:a16="http://schemas.microsoft.com/office/drawing/2014/main" id="{3C1422C2-7698-927D-8B73-399330173A5A}"/>
            </a:ext>
          </a:extLst>
        </cdr:cNvPr>
        <cdr:cNvSpPr txBox="1"/>
      </cdr:nvSpPr>
      <cdr:spPr>
        <a:xfrm xmlns:a="http://schemas.openxmlformats.org/drawingml/2006/main">
          <a:off x="496673" y="125726"/>
          <a:ext cx="2112690" cy="25391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zh-CN" altLang="en-US" sz="1050" dirty="0"/>
            <a:t>通过不同厚度聚乙烯下中子能谱</a:t>
          </a:r>
        </a:p>
      </cdr:txBody>
    </cdr:sp>
  </cdr:relSizeAnchor>
</c:userShapes>
</file>

<file path=ppt/drawings/drawing2.xml><?xml version="1.0" encoding="utf-8"?>
<c:userShapes xmlns:c="http://schemas.openxmlformats.org/drawingml/2006/chart">
  <cdr:relSizeAnchor xmlns:cdr="http://schemas.openxmlformats.org/drawingml/2006/chartDrawing">
    <cdr:from>
      <cdr:x>0.56819</cdr:x>
      <cdr:y>0.70219</cdr:y>
    </cdr:from>
    <cdr:to>
      <cdr:x>0.90861</cdr:x>
      <cdr:y>0.79208</cdr:y>
    </cdr:to>
    <cdr:sp macro="" textlink="">
      <cdr:nvSpPr>
        <cdr:cNvPr id="2" name="TextBox 10">
          <a:extLst xmlns:a="http://schemas.openxmlformats.org/drawingml/2006/main">
            <a:ext uri="{FF2B5EF4-FFF2-40B4-BE49-F238E27FC236}">
              <a16:creationId xmlns:a16="http://schemas.microsoft.com/office/drawing/2014/main" id="{20458520-5A6A-60FA-BAD4-ABE679D756E6}"/>
            </a:ext>
          </a:extLst>
        </cdr:cNvPr>
        <cdr:cNvSpPr txBox="1"/>
      </cdr:nvSpPr>
      <cdr:spPr>
        <a:xfrm xmlns:a="http://schemas.openxmlformats.org/drawingml/2006/main">
          <a:off x="1790361" y="1961570"/>
          <a:ext cx="1072695" cy="251113"/>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altLang="zh-CN" sz="1400" kern="1200" dirty="0">
              <a:solidFill>
                <a:srgbClr val="0033CC"/>
              </a:solidFill>
              <a:latin typeface="微软雅黑" panose="020B0503020204020204" pitchFamily="34" charset="-122"/>
              <a:ea typeface="微软雅黑" panose="020B0503020204020204" pitchFamily="34" charset="-122"/>
            </a:rPr>
            <a:t>RMS: 2.04</a:t>
          </a:r>
          <a:endParaRPr lang="zh-CN" altLang="en-US" sz="1400" kern="1200" dirty="0">
            <a:solidFill>
              <a:srgbClr val="0033CC"/>
            </a:solidFill>
            <a:latin typeface="微软雅黑" panose="020B0503020204020204" pitchFamily="34" charset="-122"/>
            <a:ea typeface="微软雅黑" panose="020B0503020204020204" pitchFamily="34" charset="-122"/>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74B16-FF87-4DB4-8886-DED70DEA5092}" type="datetimeFigureOut">
              <a:rPr lang="zh-CN" altLang="en-US" smtClean="0"/>
              <a:t>2025/3/5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76A01-31A5-4C92-803A-1CB967C2E110}" type="slidenum">
              <a:rPr lang="zh-CN" altLang="en-US" smtClean="0"/>
              <a:t>‹#›</a:t>
            </a:fld>
            <a:endParaRPr lang="zh-CN" altLang="en-US"/>
          </a:p>
        </p:txBody>
      </p:sp>
    </p:spTree>
    <p:extLst>
      <p:ext uri="{BB962C8B-B14F-4D97-AF65-F5344CB8AC3E}">
        <p14:creationId xmlns:p14="http://schemas.microsoft.com/office/powerpoint/2010/main" val="19417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C774B81C-36C5-4C2F-974D-7BDA8A0096FD}"/>
              </a:ext>
            </a:extLst>
          </p:cNvPr>
          <p:cNvSpPr>
            <a:spLocks noGrp="1" noRot="1" noChangeAspect="1" noChangeArrowheads="1" noTextEdit="1"/>
          </p:cNvSpPr>
          <p:nvPr>
            <p:ph type="sldImg"/>
          </p:nvPr>
        </p:nvSpPr>
        <p:spPr bwMode="auto">
          <a:xfrm>
            <a:off x="482600"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id="{BDE68E58-B606-43F9-B844-29232767E4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8196" name="灯片编号占位符 3">
            <a:extLst>
              <a:ext uri="{FF2B5EF4-FFF2-40B4-BE49-F238E27FC236}">
                <a16:creationId xmlns:a16="http://schemas.microsoft.com/office/drawing/2014/main" id="{90CDC659-9E12-4C1D-A615-643E650266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804986" indent="-309610">
              <a:defRPr>
                <a:solidFill>
                  <a:schemeClr val="tx1"/>
                </a:solidFill>
                <a:latin typeface="Calibri" panose="020F0502020204030204" pitchFamily="34" charset="0"/>
                <a:ea typeface="宋体" panose="02010600030101010101" pitchFamily="2" charset="-122"/>
              </a:defRPr>
            </a:lvl2pPr>
            <a:lvl3pPr marL="1238441" indent="-247688">
              <a:defRPr>
                <a:solidFill>
                  <a:schemeClr val="tx1"/>
                </a:solidFill>
                <a:latin typeface="Calibri" panose="020F0502020204030204" pitchFamily="34" charset="0"/>
                <a:ea typeface="宋体" panose="02010600030101010101" pitchFamily="2" charset="-122"/>
              </a:defRPr>
            </a:lvl3pPr>
            <a:lvl4pPr marL="1733817" indent="-247688">
              <a:defRPr>
                <a:solidFill>
                  <a:schemeClr val="tx1"/>
                </a:solidFill>
                <a:latin typeface="Calibri" panose="020F0502020204030204" pitchFamily="34" charset="0"/>
                <a:ea typeface="宋体" panose="02010600030101010101" pitchFamily="2" charset="-122"/>
              </a:defRPr>
            </a:lvl4pPr>
            <a:lvl5pPr marL="2229193" indent="-247688">
              <a:defRPr>
                <a:solidFill>
                  <a:schemeClr val="tx1"/>
                </a:solidFill>
                <a:latin typeface="Calibri" panose="020F0502020204030204" pitchFamily="34" charset="0"/>
                <a:ea typeface="宋体" panose="02010600030101010101" pitchFamily="2" charset="-122"/>
              </a:defRPr>
            </a:lvl5pPr>
            <a:lvl6pPr marL="2724569" indent="-24768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3219945" indent="-24768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715322" indent="-24768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4210698" indent="-24768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322FA45-EFF0-4C86-A33A-23F9C35F67DB}" type="slidenum">
              <a:rPr lang="zh-CN" altLang="en-US" smtClean="0"/>
              <a:pPr/>
              <a:t>1</a:t>
            </a:fld>
            <a:endParaRPr lang="zh-CN" altLang="en-US"/>
          </a:p>
        </p:txBody>
      </p:sp>
    </p:spTree>
    <p:extLst>
      <p:ext uri="{BB962C8B-B14F-4D97-AF65-F5344CB8AC3E}">
        <p14:creationId xmlns:p14="http://schemas.microsoft.com/office/powerpoint/2010/main" val="200262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ED08C-000C-6254-7CDB-B20885917D0E}"/>
            </a:ext>
          </a:extLst>
        </p:cNvPr>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BE0FF1BD-2840-C215-37C7-8A8F621AA99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5059" name="备注占位符 2">
            <a:extLst>
              <a:ext uri="{FF2B5EF4-FFF2-40B4-BE49-F238E27FC236}">
                <a16:creationId xmlns:a16="http://schemas.microsoft.com/office/drawing/2014/main" id="{14C8AEDF-ED87-9405-352D-4F0AFC7DA86C}"/>
              </a:ext>
            </a:extLst>
          </p:cNvPr>
          <p:cNvSpPr>
            <a:spLocks noGrp="1"/>
          </p:cNvSpPr>
          <p:nvPr>
            <p:ph type="body" idx="1"/>
          </p:nvPr>
        </p:nvSpPr>
        <p:spPr bwMode="auto">
          <a:noFill/>
        </p:spPr>
        <p:txBody>
          <a:bodyPr wrap="square" numCol="1" anchor="t" anchorCtr="0" compatLnSpc="1">
            <a:prstTxWarp prst="textNoShape">
              <a:avLst/>
            </a:prstTxWarp>
          </a:bodyPr>
          <a:lstStyle/>
          <a:p>
            <a:endParaRPr lang="zh-CN" altLang="en-US" dirty="0"/>
          </a:p>
        </p:txBody>
      </p:sp>
      <p:sp>
        <p:nvSpPr>
          <p:cNvPr id="45060" name="灯片编号占位符 3">
            <a:extLst>
              <a:ext uri="{FF2B5EF4-FFF2-40B4-BE49-F238E27FC236}">
                <a16:creationId xmlns:a16="http://schemas.microsoft.com/office/drawing/2014/main" id="{C12CFC0B-EDAF-DE88-3A0D-C58F00E3D205}"/>
              </a:ext>
            </a:extLst>
          </p:cNvPr>
          <p:cNvSpPr>
            <a:spLocks noGrp="1"/>
          </p:cNvSpPr>
          <p:nvPr>
            <p:ph type="sldNum" sz="quarter" idx="5"/>
          </p:nvPr>
        </p:nvSpPr>
        <p:spPr bwMode="auto">
          <a:noFill/>
          <a:ln>
            <a:miter lim="800000"/>
            <a:headEnd/>
            <a:tailEnd/>
          </a:ln>
        </p:spPr>
        <p:txBody>
          <a:bodyPr/>
          <a:lstStyle/>
          <a:p>
            <a:fld id="{7005C50E-B330-40AD-86E6-133FE5647CE4}" type="slidenum">
              <a:rPr lang="zh-CN" altLang="en-US"/>
              <a:pPr/>
              <a:t>2</a:t>
            </a:fld>
            <a:endParaRPr lang="en-US" altLang="zh-CN" dirty="0"/>
          </a:p>
        </p:txBody>
      </p:sp>
    </p:spTree>
    <p:extLst>
      <p:ext uri="{BB962C8B-B14F-4D97-AF65-F5344CB8AC3E}">
        <p14:creationId xmlns:p14="http://schemas.microsoft.com/office/powerpoint/2010/main" val="49892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34C3-593B-D6AB-DD58-E71140505FBE}"/>
            </a:ext>
          </a:extLst>
        </p:cNvPr>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E99022CC-F7D0-41CA-79DC-428EF15E3A8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5059" name="备注占位符 2">
            <a:extLst>
              <a:ext uri="{FF2B5EF4-FFF2-40B4-BE49-F238E27FC236}">
                <a16:creationId xmlns:a16="http://schemas.microsoft.com/office/drawing/2014/main" id="{8A682E84-98E5-BE69-39C0-A6748FFB8BD7}"/>
              </a:ext>
            </a:extLst>
          </p:cNvPr>
          <p:cNvSpPr>
            <a:spLocks noGrp="1"/>
          </p:cNvSpPr>
          <p:nvPr>
            <p:ph type="body" idx="1"/>
          </p:nvPr>
        </p:nvSpPr>
        <p:spPr bwMode="auto">
          <a:noFill/>
        </p:spPr>
        <p:txBody>
          <a:bodyPr wrap="square" numCol="1" anchor="t" anchorCtr="0" compatLnSpc="1">
            <a:prstTxWarp prst="textNoShape">
              <a:avLst/>
            </a:prstTxWarp>
          </a:bodyPr>
          <a:lstStyle/>
          <a:p>
            <a:endParaRPr lang="zh-CN" altLang="en-US" dirty="0"/>
          </a:p>
        </p:txBody>
      </p:sp>
      <p:sp>
        <p:nvSpPr>
          <p:cNvPr id="45060" name="灯片编号占位符 3">
            <a:extLst>
              <a:ext uri="{FF2B5EF4-FFF2-40B4-BE49-F238E27FC236}">
                <a16:creationId xmlns:a16="http://schemas.microsoft.com/office/drawing/2014/main" id="{3255BCEB-6164-FB0F-E70C-EBD558C2F965}"/>
              </a:ext>
            </a:extLst>
          </p:cNvPr>
          <p:cNvSpPr>
            <a:spLocks noGrp="1"/>
          </p:cNvSpPr>
          <p:nvPr>
            <p:ph type="sldNum" sz="quarter" idx="5"/>
          </p:nvPr>
        </p:nvSpPr>
        <p:spPr bwMode="auto">
          <a:noFill/>
          <a:ln>
            <a:miter lim="800000"/>
            <a:headEnd/>
            <a:tailEnd/>
          </a:ln>
        </p:spPr>
        <p:txBody>
          <a:bodyPr/>
          <a:lstStyle/>
          <a:p>
            <a:fld id="{7005C50E-B330-40AD-86E6-133FE5647CE4}" type="slidenum">
              <a:rPr lang="zh-CN" altLang="en-US"/>
              <a:pPr/>
              <a:t>9</a:t>
            </a:fld>
            <a:endParaRPr lang="en-US" altLang="zh-CN" dirty="0"/>
          </a:p>
        </p:txBody>
      </p:sp>
    </p:spTree>
    <p:extLst>
      <p:ext uri="{BB962C8B-B14F-4D97-AF65-F5344CB8AC3E}">
        <p14:creationId xmlns:p14="http://schemas.microsoft.com/office/powerpoint/2010/main" val="1324576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16659-EC62-FC14-57DE-EE7E8D565997}"/>
            </a:ext>
          </a:extLst>
        </p:cNvPr>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6F1F3072-B18C-2640-8F0F-E8774942445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5059" name="备注占位符 2">
            <a:extLst>
              <a:ext uri="{FF2B5EF4-FFF2-40B4-BE49-F238E27FC236}">
                <a16:creationId xmlns:a16="http://schemas.microsoft.com/office/drawing/2014/main" id="{98EEC7EB-22DF-7834-C7D3-AD6FC34DDAE1}"/>
              </a:ext>
            </a:extLst>
          </p:cNvPr>
          <p:cNvSpPr>
            <a:spLocks noGrp="1"/>
          </p:cNvSpPr>
          <p:nvPr>
            <p:ph type="body" idx="1"/>
          </p:nvPr>
        </p:nvSpPr>
        <p:spPr bwMode="auto">
          <a:noFill/>
        </p:spPr>
        <p:txBody>
          <a:bodyPr wrap="square" numCol="1" anchor="t" anchorCtr="0" compatLnSpc="1">
            <a:prstTxWarp prst="textNoShape">
              <a:avLst/>
            </a:prstTxWarp>
          </a:bodyPr>
          <a:lstStyle/>
          <a:p>
            <a:endParaRPr lang="zh-CN" altLang="en-US" dirty="0"/>
          </a:p>
        </p:txBody>
      </p:sp>
      <p:sp>
        <p:nvSpPr>
          <p:cNvPr id="45060" name="灯片编号占位符 3">
            <a:extLst>
              <a:ext uri="{FF2B5EF4-FFF2-40B4-BE49-F238E27FC236}">
                <a16:creationId xmlns:a16="http://schemas.microsoft.com/office/drawing/2014/main" id="{480D6AE7-393B-8B35-911B-2EB5C2A04354}"/>
              </a:ext>
            </a:extLst>
          </p:cNvPr>
          <p:cNvSpPr>
            <a:spLocks noGrp="1"/>
          </p:cNvSpPr>
          <p:nvPr>
            <p:ph type="sldNum" sz="quarter" idx="5"/>
          </p:nvPr>
        </p:nvSpPr>
        <p:spPr bwMode="auto">
          <a:noFill/>
          <a:ln>
            <a:miter lim="800000"/>
            <a:headEnd/>
            <a:tailEnd/>
          </a:ln>
        </p:spPr>
        <p:txBody>
          <a:bodyPr/>
          <a:lstStyle/>
          <a:p>
            <a:fld id="{7005C50E-B330-40AD-86E6-133FE5647CE4}" type="slidenum">
              <a:rPr lang="zh-CN" altLang="en-US"/>
              <a:pPr/>
              <a:t>18</a:t>
            </a:fld>
            <a:endParaRPr lang="en-US" altLang="zh-CN" dirty="0"/>
          </a:p>
        </p:txBody>
      </p:sp>
    </p:spTree>
    <p:extLst>
      <p:ext uri="{BB962C8B-B14F-4D97-AF65-F5344CB8AC3E}">
        <p14:creationId xmlns:p14="http://schemas.microsoft.com/office/powerpoint/2010/main" val="4120419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AE2ABF4-A4A2-4E26-A870-1929502D84D2}" type="datetime1">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A80C27-2DA0-4385-BF62-8D9873646CFE}" type="slidenum">
              <a:rPr lang="zh-CN" altLang="en-US" smtClean="0"/>
              <a:t>‹#›</a:t>
            </a:fld>
            <a:endParaRPr lang="zh-CN" altLang="en-US"/>
          </a:p>
        </p:txBody>
      </p:sp>
    </p:spTree>
    <p:extLst>
      <p:ext uri="{BB962C8B-B14F-4D97-AF65-F5344CB8AC3E}">
        <p14:creationId xmlns:p14="http://schemas.microsoft.com/office/powerpoint/2010/main" val="362360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E86C36E-4313-4256-8492-2CA3624BD260}" type="datetime1">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A80C27-2DA0-4385-BF62-8D9873646CFE}" type="slidenum">
              <a:rPr lang="zh-CN" altLang="en-US" smtClean="0"/>
              <a:t>‹#›</a:t>
            </a:fld>
            <a:endParaRPr lang="zh-CN" altLang="en-US"/>
          </a:p>
        </p:txBody>
      </p:sp>
    </p:spTree>
    <p:extLst>
      <p:ext uri="{BB962C8B-B14F-4D97-AF65-F5344CB8AC3E}">
        <p14:creationId xmlns:p14="http://schemas.microsoft.com/office/powerpoint/2010/main" val="150681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A31395A-4DD1-43F1-A32A-173B8B6156ED}" type="datetime1">
              <a:rPr lang="zh-CN" altLang="en-US" smtClean="0"/>
              <a:t>2025/3/5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A80C27-2DA0-4385-BF62-8D9873646CFE}" type="slidenum">
              <a:rPr lang="zh-CN" altLang="en-US" smtClean="0"/>
              <a:t>‹#›</a:t>
            </a:fld>
            <a:endParaRPr lang="zh-CN" altLang="en-US"/>
          </a:p>
        </p:txBody>
      </p:sp>
      <p:sp>
        <p:nvSpPr>
          <p:cNvPr id="6" name="矩形 5">
            <a:extLst>
              <a:ext uri="{FF2B5EF4-FFF2-40B4-BE49-F238E27FC236}">
                <a16:creationId xmlns:a16="http://schemas.microsoft.com/office/drawing/2014/main" id="{ED4F52B4-614A-25D2-B73E-10DECBB5173F}"/>
              </a:ext>
            </a:extLst>
          </p:cNvPr>
          <p:cNvSpPr/>
          <p:nvPr userDrawn="1"/>
        </p:nvSpPr>
        <p:spPr>
          <a:xfrm>
            <a:off x="0" y="0"/>
            <a:ext cx="12191999" cy="843342"/>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7">
            <a:extLst>
              <a:ext uri="{FF2B5EF4-FFF2-40B4-BE49-F238E27FC236}">
                <a16:creationId xmlns:a16="http://schemas.microsoft.com/office/drawing/2014/main" id="{0381071E-6C78-4E6F-EB87-B1040B062ABF}"/>
              </a:ext>
            </a:extLst>
          </p:cNvPr>
          <p:cNvPicPr>
            <a:picLocks noChangeAspect="1"/>
          </p:cNvPicPr>
          <p:nvPr userDrawn="1"/>
        </p:nvPicPr>
        <p:blipFill>
          <a:blip r:embed="rId2"/>
          <a:stretch>
            <a:fillRect/>
          </a:stretch>
        </p:blipFill>
        <p:spPr>
          <a:xfrm>
            <a:off x="10454184" y="0"/>
            <a:ext cx="1555561" cy="682718"/>
          </a:xfrm>
          <a:prstGeom prst="rect">
            <a:avLst/>
          </a:prstGeom>
        </p:spPr>
      </p:pic>
    </p:spTree>
    <p:extLst>
      <p:ext uri="{BB962C8B-B14F-4D97-AF65-F5344CB8AC3E}">
        <p14:creationId xmlns:p14="http://schemas.microsoft.com/office/powerpoint/2010/main" val="23526640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74FA6-9B90-41E4-932B-218C1C042420}" type="datetime1">
              <a:rPr lang="zh-CN" altLang="en-US" smtClean="0"/>
              <a:t>2025/3/5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9336156"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80C27-2DA0-4385-BF62-8D9873646CFE}" type="slidenum">
              <a:rPr lang="zh-CN" altLang="en-US" smtClean="0"/>
              <a:t>‹#›</a:t>
            </a:fld>
            <a:endParaRPr lang="zh-CN" altLang="en-US"/>
          </a:p>
        </p:txBody>
      </p:sp>
    </p:spTree>
    <p:extLst>
      <p:ext uri="{BB962C8B-B14F-4D97-AF65-F5344CB8AC3E}">
        <p14:creationId xmlns:p14="http://schemas.microsoft.com/office/powerpoint/2010/main" val="1055557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4.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0.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0.png"/><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490.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gif"/><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B5F1FCF7-74F6-4478-A29F-ED7987DFE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4" y="-12333"/>
            <a:ext cx="12241692" cy="35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156782D9-8D9C-40C9-8AAC-8A0257F8C558}"/>
              </a:ext>
            </a:extLst>
          </p:cNvPr>
          <p:cNvSpPr/>
          <p:nvPr/>
        </p:nvSpPr>
        <p:spPr>
          <a:xfrm>
            <a:off x="-49692" y="2590342"/>
            <a:ext cx="12241692" cy="4267658"/>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6D265"/>
              </a:solidFill>
            </a:endParaRPr>
          </a:p>
        </p:txBody>
      </p:sp>
      <p:sp>
        <p:nvSpPr>
          <p:cNvPr id="11" name="文本框 10">
            <a:extLst>
              <a:ext uri="{FF2B5EF4-FFF2-40B4-BE49-F238E27FC236}">
                <a16:creationId xmlns:a16="http://schemas.microsoft.com/office/drawing/2014/main" id="{1B7095B9-3E8C-4DAC-B00C-85413A639A28}"/>
              </a:ext>
            </a:extLst>
          </p:cNvPr>
          <p:cNvSpPr txBox="1"/>
          <p:nvPr/>
        </p:nvSpPr>
        <p:spPr>
          <a:xfrm>
            <a:off x="439466" y="4443094"/>
            <a:ext cx="11240344" cy="1441677"/>
          </a:xfrm>
          <a:prstGeom prst="rect">
            <a:avLst/>
          </a:prstGeom>
          <a:noFill/>
        </p:spPr>
        <p:txBody>
          <a:bodyPr wrap="square">
            <a:spAutoFit/>
            <a:scene3d>
              <a:camera prst="orthographicFront"/>
              <a:lightRig rig="threePt" dir="t"/>
            </a:scene3d>
            <a:sp3d contourW="12700"/>
          </a:bodyPr>
          <a:lstStyle/>
          <a:p>
            <a:pPr algn="ctr">
              <a:lnSpc>
                <a:spcPct val="125000"/>
              </a:lnSpc>
              <a:defRPr/>
            </a:pPr>
            <a:r>
              <a:rPr lang="zh-CN" altLang="en-US" sz="3200" dirty="0">
                <a:solidFill>
                  <a:schemeClr val="bg1"/>
                </a:solidFill>
                <a:latin typeface="微软雅黑" panose="020B0503020204020204" pitchFamily="34" charset="-122"/>
                <a:ea typeface="微软雅黑" panose="020B0503020204020204" pitchFamily="34" charset="-122"/>
                <a:cs typeface="华文楷体"/>
              </a:rPr>
              <a:t>  刘光东</a:t>
            </a:r>
            <a:endParaRPr lang="en-US" altLang="zh-CN" sz="3200" dirty="0">
              <a:solidFill>
                <a:schemeClr val="bg1"/>
              </a:solidFill>
              <a:latin typeface="微软雅黑" panose="020B0503020204020204" pitchFamily="34" charset="-122"/>
              <a:ea typeface="微软雅黑" panose="020B0503020204020204" pitchFamily="34" charset="-122"/>
              <a:cs typeface="华文楷体"/>
            </a:endParaRPr>
          </a:p>
          <a:p>
            <a:pPr algn="ctr">
              <a:lnSpc>
                <a:spcPct val="125000"/>
              </a:lnSpc>
              <a:defRPr/>
            </a:pP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中国散裂中子源</a:t>
            </a:r>
            <a:r>
              <a:rPr lang="zh-CN" altLang="en-US" sz="2000" dirty="0">
                <a:solidFill>
                  <a:schemeClr val="bg1"/>
                </a:solidFill>
                <a:latin typeface="微软雅黑" panose="020B0503020204020204" pitchFamily="34" charset="-122"/>
                <a:ea typeface="微软雅黑" panose="020B0503020204020204" pitchFamily="34" charset="-122"/>
                <a:cs typeface="Wingdings"/>
                <a:sym typeface="Wingdings"/>
              </a:rPr>
              <a:t></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东莞研究部</a:t>
            </a:r>
            <a:endParaRPr lang="en-US" altLang="zh-CN"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25000"/>
              </a:lnSpc>
              <a:defRPr/>
            </a:pPr>
            <a:r>
              <a:rPr lang="en-US" altLang="zh-CN"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2025</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月</a:t>
            </a:r>
            <a:r>
              <a:rPr lang="en-US" altLang="zh-CN"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11</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日</a:t>
            </a:r>
            <a:r>
              <a:rPr lang="zh-CN" altLang="en-US" sz="2000" dirty="0">
                <a:solidFill>
                  <a:schemeClr val="bg1"/>
                </a:solidFill>
                <a:latin typeface="微软雅黑" panose="020B0503020204020204" pitchFamily="34" charset="-122"/>
                <a:ea typeface="微软雅黑" panose="020B0503020204020204" pitchFamily="34" charset="-122"/>
                <a:cs typeface="Wingdings"/>
                <a:sym typeface="Wingdings"/>
              </a:rPr>
              <a:t></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Wingdings"/>
              </a:rPr>
              <a:t>东莞</a:t>
            </a:r>
            <a:endParaRPr lang="en-US" altLang="zh-CN"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173" name="标题 3">
            <a:extLst>
              <a:ext uri="{FF2B5EF4-FFF2-40B4-BE49-F238E27FC236}">
                <a16:creationId xmlns:a16="http://schemas.microsoft.com/office/drawing/2014/main" id="{81FAB38F-EEFB-4ED5-8159-CC5B01C7D37F}"/>
              </a:ext>
            </a:extLst>
          </p:cNvPr>
          <p:cNvSpPr>
            <a:spLocks noGrp="1" noChangeArrowheads="1"/>
          </p:cNvSpPr>
          <p:nvPr>
            <p:ph type="ctrTitle"/>
          </p:nvPr>
        </p:nvSpPr>
        <p:spPr>
          <a:xfrm>
            <a:off x="1282671" y="2651761"/>
            <a:ext cx="10397139" cy="1362756"/>
          </a:xfrm>
        </p:spPr>
        <p:txBody>
          <a:bodyPr>
            <a:normAutofit/>
          </a:bodyPr>
          <a:lstStyle/>
          <a:p>
            <a:pPr eaLnBrk="1" hangingPunct="1">
              <a:lnSpc>
                <a:spcPct val="110000"/>
              </a:lnSpc>
            </a:pPr>
            <a:r>
              <a:rPr lang="en-US" altLang="zh-CN"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AI</a:t>
            </a:r>
            <a:r>
              <a:rPr lang="zh-CN" altLang="en-US"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在加速器设计优化中的应用</a:t>
            </a:r>
            <a:endParaRPr lang="zh-CN" altLang="en-US" sz="27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7174" name="图片 9">
            <a:extLst>
              <a:ext uri="{FF2B5EF4-FFF2-40B4-BE49-F238E27FC236}">
                <a16:creationId xmlns:a16="http://schemas.microsoft.com/office/drawing/2014/main" id="{59CE8CBA-9047-41B5-85D0-16D0601FC06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2734" y="219133"/>
            <a:ext cx="2021420" cy="108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2FC5BD5-664D-2A49-6760-A4B0AD172EC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chemeClr val="tx1"/>
                </a:solidFill>
                <a:effectLst/>
                <a:latin typeface="Arial" panose="020B0604020202020204" pitchFamily="34" charset="0"/>
                <a:ea typeface="Helvetica" panose="020B0604020202020204" pitchFamily="34" charset="0"/>
              </a:rPr>
              <a:t>AI在加速器设计优化中的应用</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2A3DD8F0-3A6E-7427-DDB9-9162F35D8B3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chemeClr val="tx1"/>
                </a:solidFill>
                <a:effectLst/>
                <a:latin typeface="Arial" panose="020B0604020202020204" pitchFamily="34" charset="0"/>
                <a:ea typeface="Helvetica" panose="020B0604020202020204" pitchFamily="34" charset="0"/>
              </a:rPr>
              <a:t>AI在加速器设计优化中的应用</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0874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3B11EA-4DD1-5062-A0E2-51275E99A829}"/>
              </a:ext>
            </a:extLst>
          </p:cNvPr>
          <p:cNvSpPr>
            <a:spLocks noGrp="1"/>
          </p:cNvSpPr>
          <p:nvPr>
            <p:ph type="sldNum" sz="quarter" idx="12"/>
          </p:nvPr>
        </p:nvSpPr>
        <p:spPr/>
        <p:txBody>
          <a:bodyPr/>
          <a:lstStyle/>
          <a:p>
            <a:fld id="{D9A80C27-2DA0-4385-BF62-8D9873646CFE}" type="slidenum">
              <a:rPr lang="zh-CN" altLang="en-US" smtClean="0"/>
              <a:t>10</a:t>
            </a:fld>
            <a:endParaRPr lang="zh-CN" altLang="en-US"/>
          </a:p>
        </p:txBody>
      </p:sp>
      <p:cxnSp>
        <p:nvCxnSpPr>
          <p:cNvPr id="5" name="Straight Connector 4">
            <a:extLst>
              <a:ext uri="{FF2B5EF4-FFF2-40B4-BE49-F238E27FC236}">
                <a16:creationId xmlns:a16="http://schemas.microsoft.com/office/drawing/2014/main" id="{D91F735A-8CA6-99A3-8BDE-1E84D1EF3D8C}"/>
              </a:ext>
            </a:extLst>
          </p:cNvPr>
          <p:cNvCxnSpPr/>
          <p:nvPr/>
        </p:nvCxnSpPr>
        <p:spPr>
          <a:xfrm>
            <a:off x="1386971" y="3057439"/>
            <a:ext cx="1658679"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691E5C26-BCC6-BB7D-E083-53C74EC4DBAB}"/>
              </a:ext>
            </a:extLst>
          </p:cNvPr>
          <p:cNvSpPr/>
          <p:nvPr/>
        </p:nvSpPr>
        <p:spPr>
          <a:xfrm>
            <a:off x="1813659" y="2999514"/>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Oval 6">
            <a:extLst>
              <a:ext uri="{FF2B5EF4-FFF2-40B4-BE49-F238E27FC236}">
                <a16:creationId xmlns:a16="http://schemas.microsoft.com/office/drawing/2014/main" id="{17EBC9A1-9AD4-16A0-0657-D7BE39C48122}"/>
              </a:ext>
            </a:extLst>
          </p:cNvPr>
          <p:cNvSpPr/>
          <p:nvPr/>
        </p:nvSpPr>
        <p:spPr>
          <a:xfrm>
            <a:off x="2472047" y="2999514"/>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Oval 7">
            <a:extLst>
              <a:ext uri="{FF2B5EF4-FFF2-40B4-BE49-F238E27FC236}">
                <a16:creationId xmlns:a16="http://schemas.microsoft.com/office/drawing/2014/main" id="{8586D7A7-DD52-F652-15E6-28AFD1DDE14E}"/>
              </a:ext>
            </a:extLst>
          </p:cNvPr>
          <p:cNvSpPr/>
          <p:nvPr/>
        </p:nvSpPr>
        <p:spPr>
          <a:xfrm>
            <a:off x="3736555" y="2755300"/>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Oval 8">
            <a:extLst>
              <a:ext uri="{FF2B5EF4-FFF2-40B4-BE49-F238E27FC236}">
                <a16:creationId xmlns:a16="http://schemas.microsoft.com/office/drawing/2014/main" id="{AF2774B3-B986-6651-8D97-9C80EECE9C39}"/>
              </a:ext>
            </a:extLst>
          </p:cNvPr>
          <p:cNvSpPr/>
          <p:nvPr/>
        </p:nvSpPr>
        <p:spPr>
          <a:xfrm>
            <a:off x="4300468" y="2755300"/>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Oval 9">
            <a:extLst>
              <a:ext uri="{FF2B5EF4-FFF2-40B4-BE49-F238E27FC236}">
                <a16:creationId xmlns:a16="http://schemas.microsoft.com/office/drawing/2014/main" id="{917C025A-FFAA-2BD8-2647-8118E761BF54}"/>
              </a:ext>
            </a:extLst>
          </p:cNvPr>
          <p:cNvSpPr/>
          <p:nvPr/>
        </p:nvSpPr>
        <p:spPr>
          <a:xfrm>
            <a:off x="3736555" y="3282553"/>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Oval 10">
            <a:extLst>
              <a:ext uri="{FF2B5EF4-FFF2-40B4-BE49-F238E27FC236}">
                <a16:creationId xmlns:a16="http://schemas.microsoft.com/office/drawing/2014/main" id="{1A7F1D3A-9792-624E-717E-216B17A309E1}"/>
              </a:ext>
            </a:extLst>
          </p:cNvPr>
          <p:cNvSpPr/>
          <p:nvPr/>
        </p:nvSpPr>
        <p:spPr>
          <a:xfrm>
            <a:off x="4300468" y="3282553"/>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Straight Arrow Connector 11">
            <a:extLst>
              <a:ext uri="{FF2B5EF4-FFF2-40B4-BE49-F238E27FC236}">
                <a16:creationId xmlns:a16="http://schemas.microsoft.com/office/drawing/2014/main" id="{BA12FC3D-4BAE-8FFE-5626-C1498C13930D}"/>
              </a:ext>
            </a:extLst>
          </p:cNvPr>
          <p:cNvCxnSpPr>
            <a:cxnSpLocks/>
          </p:cNvCxnSpPr>
          <p:nvPr/>
        </p:nvCxnSpPr>
        <p:spPr>
          <a:xfrm flipV="1">
            <a:off x="5720163" y="2446139"/>
            <a:ext cx="0" cy="7757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B79CCD5-477D-8BFD-2A4B-C02DAC7A7D9D}"/>
              </a:ext>
            </a:extLst>
          </p:cNvPr>
          <p:cNvCxnSpPr>
            <a:cxnSpLocks/>
          </p:cNvCxnSpPr>
          <p:nvPr/>
        </p:nvCxnSpPr>
        <p:spPr>
          <a:xfrm>
            <a:off x="5720163" y="3221879"/>
            <a:ext cx="1240978" cy="252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B3E8785-8AF6-6713-2A1C-AEE3085E958B}"/>
              </a:ext>
            </a:extLst>
          </p:cNvPr>
          <p:cNvCxnSpPr>
            <a:cxnSpLocks/>
          </p:cNvCxnSpPr>
          <p:nvPr/>
        </p:nvCxnSpPr>
        <p:spPr>
          <a:xfrm flipH="1">
            <a:off x="5249840" y="3221879"/>
            <a:ext cx="470322" cy="5332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0C8DFECA-A668-7AA4-6CD0-E0C303A566EF}"/>
              </a:ext>
            </a:extLst>
          </p:cNvPr>
          <p:cNvSpPr/>
          <p:nvPr/>
        </p:nvSpPr>
        <p:spPr>
          <a:xfrm>
            <a:off x="5888398" y="2842250"/>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Oval 15">
            <a:extLst>
              <a:ext uri="{FF2B5EF4-FFF2-40B4-BE49-F238E27FC236}">
                <a16:creationId xmlns:a16="http://schemas.microsoft.com/office/drawing/2014/main" id="{6E3BAFA1-FF1C-F394-ABB6-EEFB7CBCDE15}"/>
              </a:ext>
            </a:extLst>
          </p:cNvPr>
          <p:cNvSpPr/>
          <p:nvPr/>
        </p:nvSpPr>
        <p:spPr>
          <a:xfrm>
            <a:off x="6391940" y="2842250"/>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Oval 16">
            <a:extLst>
              <a:ext uri="{FF2B5EF4-FFF2-40B4-BE49-F238E27FC236}">
                <a16:creationId xmlns:a16="http://schemas.microsoft.com/office/drawing/2014/main" id="{BD1B75C0-F63D-ADF2-86E4-370A625DD5B8}"/>
              </a:ext>
            </a:extLst>
          </p:cNvPr>
          <p:cNvSpPr/>
          <p:nvPr/>
        </p:nvSpPr>
        <p:spPr>
          <a:xfrm>
            <a:off x="5888398" y="3339411"/>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Oval 17">
            <a:extLst>
              <a:ext uri="{FF2B5EF4-FFF2-40B4-BE49-F238E27FC236}">
                <a16:creationId xmlns:a16="http://schemas.microsoft.com/office/drawing/2014/main" id="{ED381F0A-5F38-8F03-D9E3-A7822D8388E0}"/>
              </a:ext>
            </a:extLst>
          </p:cNvPr>
          <p:cNvSpPr/>
          <p:nvPr/>
        </p:nvSpPr>
        <p:spPr>
          <a:xfrm>
            <a:off x="6387969" y="3339411"/>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Oval 18">
            <a:extLst>
              <a:ext uri="{FF2B5EF4-FFF2-40B4-BE49-F238E27FC236}">
                <a16:creationId xmlns:a16="http://schemas.microsoft.com/office/drawing/2014/main" id="{FF71B263-D43A-4F57-987D-68274AE81FBE}"/>
              </a:ext>
            </a:extLst>
          </p:cNvPr>
          <p:cNvSpPr/>
          <p:nvPr/>
        </p:nvSpPr>
        <p:spPr>
          <a:xfrm>
            <a:off x="5714623" y="3086021"/>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val 19">
            <a:extLst>
              <a:ext uri="{FF2B5EF4-FFF2-40B4-BE49-F238E27FC236}">
                <a16:creationId xmlns:a16="http://schemas.microsoft.com/office/drawing/2014/main" id="{FD227FC9-0907-EE85-9151-B1024CD1A26C}"/>
              </a:ext>
            </a:extLst>
          </p:cNvPr>
          <p:cNvSpPr/>
          <p:nvPr/>
        </p:nvSpPr>
        <p:spPr>
          <a:xfrm>
            <a:off x="6233124" y="3086021"/>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Oval 20">
            <a:extLst>
              <a:ext uri="{FF2B5EF4-FFF2-40B4-BE49-F238E27FC236}">
                <a16:creationId xmlns:a16="http://schemas.microsoft.com/office/drawing/2014/main" id="{EC2A1DE5-B29C-3D9D-C762-1AA466BA65FD}"/>
              </a:ext>
            </a:extLst>
          </p:cNvPr>
          <p:cNvSpPr/>
          <p:nvPr/>
        </p:nvSpPr>
        <p:spPr>
          <a:xfrm>
            <a:off x="5720355" y="3575357"/>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Oval 21">
            <a:extLst>
              <a:ext uri="{FF2B5EF4-FFF2-40B4-BE49-F238E27FC236}">
                <a16:creationId xmlns:a16="http://schemas.microsoft.com/office/drawing/2014/main" id="{9021D045-0941-ADC9-9FCC-1117177F694C}"/>
              </a:ext>
            </a:extLst>
          </p:cNvPr>
          <p:cNvSpPr/>
          <p:nvPr/>
        </p:nvSpPr>
        <p:spPr>
          <a:xfrm>
            <a:off x="6233124" y="3575357"/>
            <a:ext cx="115850" cy="1158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Straight Connector 22">
            <a:extLst>
              <a:ext uri="{FF2B5EF4-FFF2-40B4-BE49-F238E27FC236}">
                <a16:creationId xmlns:a16="http://schemas.microsoft.com/office/drawing/2014/main" id="{6060ECD8-A67C-0FBC-FEA9-A3EE0E0A566B}"/>
              </a:ext>
            </a:extLst>
          </p:cNvPr>
          <p:cNvCxnSpPr>
            <a:cxnSpLocks/>
            <a:stCxn id="8" idx="6"/>
            <a:endCxn id="9" idx="2"/>
          </p:cNvCxnSpPr>
          <p:nvPr/>
        </p:nvCxnSpPr>
        <p:spPr>
          <a:xfrm>
            <a:off x="3852405" y="2813225"/>
            <a:ext cx="4480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4BFA055-CC1F-490D-EE27-1A1C04362BB4}"/>
              </a:ext>
            </a:extLst>
          </p:cNvPr>
          <p:cNvCxnSpPr>
            <a:cxnSpLocks/>
            <a:stCxn id="11" idx="0"/>
            <a:endCxn id="9" idx="4"/>
          </p:cNvCxnSpPr>
          <p:nvPr/>
        </p:nvCxnSpPr>
        <p:spPr>
          <a:xfrm flipV="1">
            <a:off x="4358393" y="2871150"/>
            <a:ext cx="0" cy="41140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B4365BC-BDBF-0AFF-3D80-98B185BF7EC7}"/>
              </a:ext>
            </a:extLst>
          </p:cNvPr>
          <p:cNvCxnSpPr>
            <a:cxnSpLocks/>
            <a:stCxn id="8" idx="4"/>
            <a:endCxn id="10" idx="0"/>
          </p:cNvCxnSpPr>
          <p:nvPr/>
        </p:nvCxnSpPr>
        <p:spPr>
          <a:xfrm>
            <a:off x="3794480" y="2871150"/>
            <a:ext cx="0" cy="411403"/>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F376EED-52E8-0343-F0CE-BCA4352961C3}"/>
              </a:ext>
            </a:extLst>
          </p:cNvPr>
          <p:cNvCxnSpPr>
            <a:cxnSpLocks/>
            <a:stCxn id="10" idx="6"/>
            <a:endCxn id="11" idx="2"/>
          </p:cNvCxnSpPr>
          <p:nvPr/>
        </p:nvCxnSpPr>
        <p:spPr>
          <a:xfrm>
            <a:off x="3852405" y="3340478"/>
            <a:ext cx="4480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7B8946A-D743-3065-F744-F8612FF1AC01}"/>
              </a:ext>
            </a:extLst>
          </p:cNvPr>
          <p:cNvCxnSpPr>
            <a:cxnSpLocks/>
            <a:stCxn id="15" idx="6"/>
            <a:endCxn id="16" idx="2"/>
          </p:cNvCxnSpPr>
          <p:nvPr/>
        </p:nvCxnSpPr>
        <p:spPr>
          <a:xfrm>
            <a:off x="6004248" y="2900175"/>
            <a:ext cx="3876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8EC7BC1-7639-002A-7DEB-073B191F4A84}"/>
              </a:ext>
            </a:extLst>
          </p:cNvPr>
          <p:cNvCxnSpPr>
            <a:cxnSpLocks/>
            <a:stCxn id="19" idx="6"/>
            <a:endCxn id="20" idx="2"/>
          </p:cNvCxnSpPr>
          <p:nvPr/>
        </p:nvCxnSpPr>
        <p:spPr>
          <a:xfrm>
            <a:off x="5830473" y="3143946"/>
            <a:ext cx="4026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84E2F51-1AA9-73CF-2DD3-FF57A374EF8E}"/>
              </a:ext>
            </a:extLst>
          </p:cNvPr>
          <p:cNvCxnSpPr>
            <a:cxnSpLocks/>
            <a:stCxn id="15" idx="4"/>
            <a:endCxn id="17" idx="0"/>
          </p:cNvCxnSpPr>
          <p:nvPr/>
        </p:nvCxnSpPr>
        <p:spPr>
          <a:xfrm>
            <a:off x="5946323" y="2958100"/>
            <a:ext cx="0" cy="38131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56CBC64-7B60-47E3-6CB4-18CCAB998746}"/>
              </a:ext>
            </a:extLst>
          </p:cNvPr>
          <p:cNvCxnSpPr>
            <a:cxnSpLocks/>
            <a:stCxn id="17" idx="6"/>
            <a:endCxn id="18" idx="2"/>
          </p:cNvCxnSpPr>
          <p:nvPr/>
        </p:nvCxnSpPr>
        <p:spPr>
          <a:xfrm>
            <a:off x="6004248" y="3397336"/>
            <a:ext cx="38372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18920B5-83C7-D76F-CE04-4830C888D293}"/>
              </a:ext>
            </a:extLst>
          </p:cNvPr>
          <p:cNvCxnSpPr>
            <a:cxnSpLocks/>
            <a:stCxn id="16" idx="4"/>
            <a:endCxn id="18" idx="0"/>
          </p:cNvCxnSpPr>
          <p:nvPr/>
        </p:nvCxnSpPr>
        <p:spPr>
          <a:xfrm flipH="1">
            <a:off x="6445894" y="2958100"/>
            <a:ext cx="3971" cy="381311"/>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B530689-D63A-64BA-E30F-82ACCDA75CEA}"/>
              </a:ext>
            </a:extLst>
          </p:cNvPr>
          <p:cNvCxnSpPr>
            <a:cxnSpLocks/>
            <a:stCxn id="20" idx="4"/>
          </p:cNvCxnSpPr>
          <p:nvPr/>
        </p:nvCxnSpPr>
        <p:spPr>
          <a:xfrm>
            <a:off x="6291049" y="3201871"/>
            <a:ext cx="0" cy="371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4B9851E-6CC3-CDB5-7350-E2F11BC70D80}"/>
              </a:ext>
            </a:extLst>
          </p:cNvPr>
          <p:cNvCxnSpPr>
            <a:cxnSpLocks/>
            <a:stCxn id="19" idx="4"/>
            <a:endCxn id="21" idx="0"/>
          </p:cNvCxnSpPr>
          <p:nvPr/>
        </p:nvCxnSpPr>
        <p:spPr>
          <a:xfrm>
            <a:off x="5772548" y="3201871"/>
            <a:ext cx="5732" cy="373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3533AF0-B634-330B-F7CE-A9C7873CC7AB}"/>
              </a:ext>
            </a:extLst>
          </p:cNvPr>
          <p:cNvCxnSpPr>
            <a:cxnSpLocks/>
          </p:cNvCxnSpPr>
          <p:nvPr/>
        </p:nvCxnSpPr>
        <p:spPr>
          <a:xfrm flipH="1">
            <a:off x="6324533" y="2942282"/>
            <a:ext cx="102836" cy="1594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78AFB05-E046-4EF7-912C-EA62A9C9E217}"/>
              </a:ext>
            </a:extLst>
          </p:cNvPr>
          <p:cNvCxnSpPr>
            <a:cxnSpLocks/>
          </p:cNvCxnSpPr>
          <p:nvPr/>
        </p:nvCxnSpPr>
        <p:spPr>
          <a:xfrm flipH="1">
            <a:off x="5804015" y="2943710"/>
            <a:ext cx="102836" cy="1594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3297CDD-5E73-8655-E5DA-E0E5FC2320A1}"/>
              </a:ext>
            </a:extLst>
          </p:cNvPr>
          <p:cNvCxnSpPr>
            <a:cxnSpLocks/>
          </p:cNvCxnSpPr>
          <p:nvPr/>
        </p:nvCxnSpPr>
        <p:spPr>
          <a:xfrm flipH="1">
            <a:off x="6336551" y="3432269"/>
            <a:ext cx="102836" cy="1594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23BC5D5-EE51-B360-4C24-0655E54EB34F}"/>
              </a:ext>
            </a:extLst>
          </p:cNvPr>
          <p:cNvCxnSpPr>
            <a:cxnSpLocks/>
          </p:cNvCxnSpPr>
          <p:nvPr/>
        </p:nvCxnSpPr>
        <p:spPr>
          <a:xfrm flipH="1">
            <a:off x="5818050" y="3437224"/>
            <a:ext cx="102836" cy="159449"/>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86067A5E-0571-1F97-DB15-7482EFFA28D7}"/>
              </a:ext>
            </a:extLst>
          </p:cNvPr>
          <p:cNvSpPr txBox="1"/>
          <p:nvPr/>
        </p:nvSpPr>
        <p:spPr>
          <a:xfrm>
            <a:off x="1426387" y="3049815"/>
            <a:ext cx="472058" cy="369332"/>
          </a:xfrm>
          <a:prstGeom prst="rect">
            <a:avLst/>
          </a:prstGeom>
          <a:noFill/>
        </p:spPr>
        <p:txBody>
          <a:bodyPr wrap="square" rtlCol="0">
            <a:spAutoFit/>
          </a:bodyPr>
          <a:lstStyle/>
          <a:p>
            <a:r>
              <a:rPr lang="en-US" altLang="zh-CN" dirty="0"/>
              <a:t>x</a:t>
            </a:r>
            <a:endParaRPr lang="zh-CN" altLang="en-US" dirty="0"/>
          </a:p>
        </p:txBody>
      </p:sp>
      <p:sp>
        <p:nvSpPr>
          <p:cNvPr id="39" name="TextBox 38">
            <a:extLst>
              <a:ext uri="{FF2B5EF4-FFF2-40B4-BE49-F238E27FC236}">
                <a16:creationId xmlns:a16="http://schemas.microsoft.com/office/drawing/2014/main" id="{41A5E907-5ABF-52EA-187B-2483B407402F}"/>
              </a:ext>
            </a:extLst>
          </p:cNvPr>
          <p:cNvSpPr txBox="1"/>
          <p:nvPr/>
        </p:nvSpPr>
        <p:spPr>
          <a:xfrm>
            <a:off x="4578176" y="3660268"/>
            <a:ext cx="472058" cy="369332"/>
          </a:xfrm>
          <a:prstGeom prst="rect">
            <a:avLst/>
          </a:prstGeom>
          <a:noFill/>
        </p:spPr>
        <p:txBody>
          <a:bodyPr wrap="square" rtlCol="0">
            <a:spAutoFit/>
          </a:bodyPr>
          <a:lstStyle/>
          <a:p>
            <a:r>
              <a:rPr lang="en-US" altLang="zh-CN" dirty="0"/>
              <a:t>x</a:t>
            </a:r>
            <a:endParaRPr lang="zh-CN" altLang="en-US" dirty="0"/>
          </a:p>
        </p:txBody>
      </p:sp>
      <p:cxnSp>
        <p:nvCxnSpPr>
          <p:cNvPr id="40" name="Straight Arrow Connector 39">
            <a:extLst>
              <a:ext uri="{FF2B5EF4-FFF2-40B4-BE49-F238E27FC236}">
                <a16:creationId xmlns:a16="http://schemas.microsoft.com/office/drawing/2014/main" id="{C9B521C8-05BB-3BBA-E927-0511A101EC9F}"/>
              </a:ext>
            </a:extLst>
          </p:cNvPr>
          <p:cNvCxnSpPr/>
          <p:nvPr/>
        </p:nvCxnSpPr>
        <p:spPr>
          <a:xfrm flipV="1">
            <a:off x="3319319" y="2514861"/>
            <a:ext cx="0" cy="1145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0031D2A4-5042-10EA-3F23-7321592CA931}"/>
              </a:ext>
            </a:extLst>
          </p:cNvPr>
          <p:cNvCxnSpPr>
            <a:cxnSpLocks/>
          </p:cNvCxnSpPr>
          <p:nvPr/>
        </p:nvCxnSpPr>
        <p:spPr>
          <a:xfrm>
            <a:off x="3319319" y="3660268"/>
            <a:ext cx="1658679" cy="336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87AC394C-A3CC-5BF0-2FF2-7E6F51AC4EB8}"/>
              </a:ext>
            </a:extLst>
          </p:cNvPr>
          <p:cNvSpPr txBox="1"/>
          <p:nvPr/>
        </p:nvSpPr>
        <p:spPr>
          <a:xfrm>
            <a:off x="2992655" y="2454887"/>
            <a:ext cx="472058" cy="369332"/>
          </a:xfrm>
          <a:prstGeom prst="rect">
            <a:avLst/>
          </a:prstGeom>
          <a:noFill/>
        </p:spPr>
        <p:txBody>
          <a:bodyPr wrap="square" rtlCol="0">
            <a:spAutoFit/>
          </a:bodyPr>
          <a:lstStyle/>
          <a:p>
            <a:r>
              <a:rPr lang="en-US" altLang="zh-CN" dirty="0"/>
              <a:t>y</a:t>
            </a:r>
            <a:endParaRPr lang="zh-CN" altLang="en-US" dirty="0"/>
          </a:p>
        </p:txBody>
      </p:sp>
      <p:sp>
        <p:nvSpPr>
          <p:cNvPr id="43" name="TextBox 42">
            <a:extLst>
              <a:ext uri="{FF2B5EF4-FFF2-40B4-BE49-F238E27FC236}">
                <a16:creationId xmlns:a16="http://schemas.microsoft.com/office/drawing/2014/main" id="{0E77C554-0304-BAA1-DAF6-41B3AE1D92DA}"/>
              </a:ext>
            </a:extLst>
          </p:cNvPr>
          <p:cNvSpPr txBox="1"/>
          <p:nvPr/>
        </p:nvSpPr>
        <p:spPr>
          <a:xfrm>
            <a:off x="6801321" y="3202445"/>
            <a:ext cx="472058" cy="369332"/>
          </a:xfrm>
          <a:prstGeom prst="rect">
            <a:avLst/>
          </a:prstGeom>
          <a:noFill/>
        </p:spPr>
        <p:txBody>
          <a:bodyPr wrap="square" rtlCol="0">
            <a:spAutoFit/>
          </a:bodyPr>
          <a:lstStyle/>
          <a:p>
            <a:r>
              <a:rPr lang="en-US" altLang="zh-CN" dirty="0"/>
              <a:t>x</a:t>
            </a:r>
            <a:endParaRPr lang="zh-CN" altLang="en-US" dirty="0"/>
          </a:p>
        </p:txBody>
      </p:sp>
      <p:sp>
        <p:nvSpPr>
          <p:cNvPr id="44" name="TextBox 43">
            <a:extLst>
              <a:ext uri="{FF2B5EF4-FFF2-40B4-BE49-F238E27FC236}">
                <a16:creationId xmlns:a16="http://schemas.microsoft.com/office/drawing/2014/main" id="{9631BCC0-29FA-E101-4348-AF56457A63F8}"/>
              </a:ext>
            </a:extLst>
          </p:cNvPr>
          <p:cNvSpPr txBox="1"/>
          <p:nvPr/>
        </p:nvSpPr>
        <p:spPr>
          <a:xfrm>
            <a:off x="5339647" y="2076807"/>
            <a:ext cx="472058" cy="369332"/>
          </a:xfrm>
          <a:prstGeom prst="rect">
            <a:avLst/>
          </a:prstGeom>
          <a:noFill/>
        </p:spPr>
        <p:txBody>
          <a:bodyPr wrap="square" rtlCol="0">
            <a:spAutoFit/>
          </a:bodyPr>
          <a:lstStyle/>
          <a:p>
            <a:r>
              <a:rPr lang="en-US" altLang="zh-CN" dirty="0"/>
              <a:t>y</a:t>
            </a:r>
            <a:endParaRPr lang="zh-CN" altLang="en-US" dirty="0"/>
          </a:p>
        </p:txBody>
      </p:sp>
      <p:sp>
        <p:nvSpPr>
          <p:cNvPr id="45" name="TextBox 44">
            <a:extLst>
              <a:ext uri="{FF2B5EF4-FFF2-40B4-BE49-F238E27FC236}">
                <a16:creationId xmlns:a16="http://schemas.microsoft.com/office/drawing/2014/main" id="{1D04720B-B76E-9597-57D2-34EC19EBF908}"/>
              </a:ext>
            </a:extLst>
          </p:cNvPr>
          <p:cNvSpPr txBox="1"/>
          <p:nvPr/>
        </p:nvSpPr>
        <p:spPr>
          <a:xfrm>
            <a:off x="5279395" y="3697103"/>
            <a:ext cx="472058" cy="369332"/>
          </a:xfrm>
          <a:prstGeom prst="rect">
            <a:avLst/>
          </a:prstGeom>
          <a:noFill/>
        </p:spPr>
        <p:txBody>
          <a:bodyPr wrap="square" rtlCol="0">
            <a:spAutoFit/>
          </a:bodyPr>
          <a:lstStyle/>
          <a:p>
            <a:r>
              <a:rPr lang="en-US" altLang="zh-CN" dirty="0"/>
              <a:t>z</a:t>
            </a:r>
            <a:endParaRPr lang="zh-CN" altLang="en-US" dirty="0"/>
          </a:p>
        </p:txBody>
      </p:sp>
      <p:cxnSp>
        <p:nvCxnSpPr>
          <p:cNvPr id="46" name="Straight Connector 45">
            <a:extLst>
              <a:ext uri="{FF2B5EF4-FFF2-40B4-BE49-F238E27FC236}">
                <a16:creationId xmlns:a16="http://schemas.microsoft.com/office/drawing/2014/main" id="{E66AFDB3-3062-DA8E-B268-83B1852A4186}"/>
              </a:ext>
            </a:extLst>
          </p:cNvPr>
          <p:cNvCxnSpPr>
            <a:cxnSpLocks/>
            <a:stCxn id="21" idx="6"/>
            <a:endCxn id="22" idx="2"/>
          </p:cNvCxnSpPr>
          <p:nvPr/>
        </p:nvCxnSpPr>
        <p:spPr>
          <a:xfrm>
            <a:off x="5836205" y="3633282"/>
            <a:ext cx="39691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标题 1">
            <a:extLst>
              <a:ext uri="{FF2B5EF4-FFF2-40B4-BE49-F238E27FC236}">
                <a16:creationId xmlns:a16="http://schemas.microsoft.com/office/drawing/2014/main" id="{171ABE84-2A60-2D5D-E9A5-9846B107A709}"/>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回归问题和优化问题区别</a:t>
            </a:r>
          </a:p>
        </p:txBody>
      </p:sp>
      <p:sp>
        <p:nvSpPr>
          <p:cNvPr id="47" name="TextBox 46">
            <a:extLst>
              <a:ext uri="{FF2B5EF4-FFF2-40B4-BE49-F238E27FC236}">
                <a16:creationId xmlns:a16="http://schemas.microsoft.com/office/drawing/2014/main" id="{4ABAB58E-6678-EDC1-538A-BFD03A4EDFB1}"/>
              </a:ext>
            </a:extLst>
          </p:cNvPr>
          <p:cNvSpPr txBox="1"/>
          <p:nvPr/>
        </p:nvSpPr>
        <p:spPr>
          <a:xfrm>
            <a:off x="491987" y="1944675"/>
            <a:ext cx="3125940"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一维如果用</a:t>
            </a:r>
            <a:r>
              <a:rPr lang="en-US" altLang="zh-CN" dirty="0">
                <a:solidFill>
                  <a:srgbClr val="0033CC"/>
                </a:solidFill>
                <a:latin typeface="微软雅黑" panose="020B0503020204020204" pitchFamily="34" charset="-122"/>
                <a:ea typeface="微软雅黑" panose="020B0503020204020204" pitchFamily="34" charset="-122"/>
              </a:rPr>
              <a:t>2</a:t>
            </a:r>
            <a:r>
              <a:rPr lang="zh-CN" altLang="en-US" dirty="0">
                <a:solidFill>
                  <a:srgbClr val="0033CC"/>
                </a:solidFill>
                <a:latin typeface="微软雅黑" panose="020B0503020204020204" pitchFamily="34" charset="-122"/>
                <a:ea typeface="微软雅黑" panose="020B0503020204020204" pitchFamily="34" charset="-122"/>
              </a:rPr>
              <a:t>个点</a:t>
            </a:r>
            <a:r>
              <a:rPr lang="zh-CN" altLang="en-US" dirty="0">
                <a:latin typeface="微软雅黑" panose="020B0503020204020204" pitchFamily="34" charset="-122"/>
                <a:ea typeface="微软雅黑" panose="020B0503020204020204" pitchFamily="34" charset="-122"/>
              </a:rPr>
              <a:t>来采样：</a:t>
            </a:r>
          </a:p>
        </p:txBody>
      </p:sp>
      <p:sp>
        <p:nvSpPr>
          <p:cNvPr id="48" name="TextBox 47">
            <a:extLst>
              <a:ext uri="{FF2B5EF4-FFF2-40B4-BE49-F238E27FC236}">
                <a16:creationId xmlns:a16="http://schemas.microsoft.com/office/drawing/2014/main" id="{F0B43028-BF33-F4EE-8FD8-852D2BAF8034}"/>
              </a:ext>
            </a:extLst>
          </p:cNvPr>
          <p:cNvSpPr txBox="1"/>
          <p:nvPr/>
        </p:nvSpPr>
        <p:spPr>
          <a:xfrm>
            <a:off x="1651301" y="4006442"/>
            <a:ext cx="1364855"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一维</a:t>
            </a:r>
            <a:r>
              <a:rPr lang="en-US" altLang="zh-CN"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p:txBody>
      </p:sp>
      <p:sp>
        <p:nvSpPr>
          <p:cNvPr id="49" name="TextBox 48">
            <a:extLst>
              <a:ext uri="{FF2B5EF4-FFF2-40B4-BE49-F238E27FC236}">
                <a16:creationId xmlns:a16="http://schemas.microsoft.com/office/drawing/2014/main" id="{A739A5D3-3917-F897-A76F-560E848FC19B}"/>
              </a:ext>
            </a:extLst>
          </p:cNvPr>
          <p:cNvSpPr txBox="1"/>
          <p:nvPr/>
        </p:nvSpPr>
        <p:spPr>
          <a:xfrm>
            <a:off x="3787351" y="3995449"/>
            <a:ext cx="977575"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二维</a:t>
            </a:r>
            <a:r>
              <a:rPr lang="en-US" altLang="zh-CN" dirty="0">
                <a:latin typeface="微软雅黑" panose="020B0503020204020204" pitchFamily="34" charset="-122"/>
                <a:ea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endParaRPr>
          </a:p>
        </p:txBody>
      </p:sp>
      <p:sp>
        <p:nvSpPr>
          <p:cNvPr id="50" name="TextBox 49">
            <a:extLst>
              <a:ext uri="{FF2B5EF4-FFF2-40B4-BE49-F238E27FC236}">
                <a16:creationId xmlns:a16="http://schemas.microsoft.com/office/drawing/2014/main" id="{54012B6D-A55A-3323-D27F-CBE98DB99A44}"/>
              </a:ext>
            </a:extLst>
          </p:cNvPr>
          <p:cNvSpPr txBox="1"/>
          <p:nvPr/>
        </p:nvSpPr>
        <p:spPr>
          <a:xfrm>
            <a:off x="5852653" y="4007699"/>
            <a:ext cx="1240977"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三维</a:t>
            </a:r>
            <a:r>
              <a:rPr lang="en-US" altLang="zh-CN" dirty="0">
                <a:latin typeface="微软雅黑" panose="020B0503020204020204" pitchFamily="34" charset="-122"/>
                <a:ea typeface="微软雅黑" panose="020B0503020204020204" pitchFamily="34" charset="-122"/>
              </a:rPr>
              <a:t>:8</a:t>
            </a:r>
            <a:endParaRPr lang="zh-CN" altLang="en-US" dirty="0">
              <a:latin typeface="微软雅黑" panose="020B0503020204020204" pitchFamily="34" charset="-122"/>
              <a:ea typeface="微软雅黑" panose="020B0503020204020204" pitchFamily="34" charset="-122"/>
            </a:endParaRPr>
          </a:p>
        </p:txBody>
      </p:sp>
      <p:sp>
        <p:nvSpPr>
          <p:cNvPr id="51" name="Arrow: Right 50">
            <a:extLst>
              <a:ext uri="{FF2B5EF4-FFF2-40B4-BE49-F238E27FC236}">
                <a16:creationId xmlns:a16="http://schemas.microsoft.com/office/drawing/2014/main" id="{4372EDB7-C999-EDBB-E849-688579C2518F}"/>
              </a:ext>
            </a:extLst>
          </p:cNvPr>
          <p:cNvSpPr/>
          <p:nvPr/>
        </p:nvSpPr>
        <p:spPr>
          <a:xfrm>
            <a:off x="7476170" y="3049815"/>
            <a:ext cx="998883" cy="4610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a:extLst>
              <a:ext uri="{FF2B5EF4-FFF2-40B4-BE49-F238E27FC236}">
                <a16:creationId xmlns:a16="http://schemas.microsoft.com/office/drawing/2014/main" id="{A9A80DFC-1C2B-90EF-4059-605501EB43AF}"/>
              </a:ext>
            </a:extLst>
          </p:cNvPr>
          <p:cNvSpPr txBox="1"/>
          <p:nvPr/>
        </p:nvSpPr>
        <p:spPr>
          <a:xfrm>
            <a:off x="9039584" y="4054083"/>
            <a:ext cx="1165789" cy="369332"/>
          </a:xfrm>
          <a:prstGeom prst="rect">
            <a:avLst/>
          </a:prstGeom>
          <a:noFill/>
        </p:spPr>
        <p:txBody>
          <a:bodyPr wrap="square" rtlCol="0">
            <a:spAutoFit/>
          </a:bodyPr>
          <a:lstStyle/>
          <a:p>
            <a:pPr algn="l"/>
            <a:r>
              <a:rPr lang="en-US" altLang="zh-CN" dirty="0">
                <a:latin typeface="微软雅黑" panose="020B0503020204020204" pitchFamily="34" charset="-122"/>
                <a:ea typeface="微软雅黑" panose="020B0503020204020204" pitchFamily="34" charset="-122"/>
              </a:rPr>
              <a:t>n</a:t>
            </a:r>
            <a:r>
              <a:rPr lang="zh-CN" altLang="en-US" dirty="0">
                <a:latin typeface="微软雅黑" panose="020B0503020204020204" pitchFamily="34" charset="-122"/>
                <a:ea typeface="微软雅黑" panose="020B0503020204020204" pitchFamily="34" charset="-122"/>
              </a:rPr>
              <a:t>维</a:t>
            </a:r>
            <a:r>
              <a:rPr lang="en-US" altLang="zh-CN" dirty="0">
                <a:latin typeface="微软雅黑" panose="020B0503020204020204" pitchFamily="34" charset="-122"/>
                <a:ea typeface="微软雅黑" panose="020B0503020204020204" pitchFamily="34" charset="-122"/>
              </a:rPr>
              <a:t>:2</a:t>
            </a:r>
            <a:r>
              <a:rPr lang="en-US" altLang="zh-CN" baseline="30000" dirty="0">
                <a:latin typeface="微软雅黑" panose="020B0503020204020204" pitchFamily="34" charset="-122"/>
                <a:ea typeface="微软雅黑" panose="020B0503020204020204" pitchFamily="34" charset="-122"/>
              </a:rPr>
              <a:t>n</a:t>
            </a:r>
            <a:endParaRPr lang="zh-CN" altLang="en-US" baseline="30000" dirty="0">
              <a:latin typeface="微软雅黑" panose="020B0503020204020204" pitchFamily="34" charset="-122"/>
              <a:ea typeface="微软雅黑" panose="020B0503020204020204" pitchFamily="34" charset="-122"/>
            </a:endParaRPr>
          </a:p>
        </p:txBody>
      </p:sp>
      <p:sp>
        <p:nvSpPr>
          <p:cNvPr id="53" name="TextBox 52">
            <a:extLst>
              <a:ext uri="{FF2B5EF4-FFF2-40B4-BE49-F238E27FC236}">
                <a16:creationId xmlns:a16="http://schemas.microsoft.com/office/drawing/2014/main" id="{0E4FB946-53CB-DA2E-B80A-69EB38C691E0}"/>
              </a:ext>
            </a:extLst>
          </p:cNvPr>
          <p:cNvSpPr txBox="1"/>
          <p:nvPr/>
        </p:nvSpPr>
        <p:spPr>
          <a:xfrm>
            <a:off x="753057" y="4842491"/>
            <a:ext cx="4585185" cy="1477328"/>
          </a:xfrm>
          <a:prstGeom prst="rect">
            <a:avLst/>
          </a:prstGeom>
          <a:noFill/>
        </p:spPr>
        <p:txBody>
          <a:bodyPr wrap="square" rtlCol="0">
            <a:spAutoFit/>
          </a:bodyPr>
          <a:lstStyle/>
          <a:p>
            <a:pPr marL="285750" indent="-285750" algn="l">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一维用</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个点采样通常是</a:t>
            </a:r>
            <a:r>
              <a:rPr lang="zh-CN" altLang="en-US" dirty="0">
                <a:solidFill>
                  <a:srgbClr val="0033CC"/>
                </a:solidFill>
                <a:latin typeface="微软雅黑" panose="020B0503020204020204" pitchFamily="34" charset="-122"/>
                <a:ea typeface="微软雅黑" panose="020B0503020204020204" pitchFamily="34" charset="-122"/>
              </a:rPr>
              <a:t>不够的</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lgn="l">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如果用</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个点</a:t>
            </a:r>
            <a:endParaRPr lang="en-US" altLang="zh-CN" dirty="0">
              <a:latin typeface="微软雅黑" panose="020B0503020204020204" pitchFamily="34" charset="-122"/>
              <a:ea typeface="微软雅黑" panose="020B0503020204020204" pitchFamily="34" charset="-122"/>
            </a:endParaRPr>
          </a:p>
          <a:p>
            <a:pPr marL="285750" indent="-285750" algn="l">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10</a:t>
            </a:r>
            <a:r>
              <a:rPr lang="en-US" altLang="zh-CN" baseline="30000" dirty="0">
                <a:latin typeface="微软雅黑" panose="020B0503020204020204" pitchFamily="34" charset="-122"/>
                <a:ea typeface="微软雅黑" panose="020B0503020204020204" pitchFamily="34" charset="-122"/>
              </a:rPr>
              <a:t>n</a:t>
            </a:r>
            <a:r>
              <a:rPr lang="zh-CN" altLang="en-US" dirty="0">
                <a:solidFill>
                  <a:srgbClr val="0033CC"/>
                </a:solidFill>
                <a:latin typeface="微软雅黑" panose="020B0503020204020204" pitchFamily="34" charset="-122"/>
                <a:ea typeface="微软雅黑" panose="020B0503020204020204" pitchFamily="34" charset="-122"/>
              </a:rPr>
              <a:t>采样数据量非常大</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lgn="l">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如果</a:t>
            </a:r>
            <a:r>
              <a:rPr lang="zh-CN" altLang="en-US" dirty="0">
                <a:solidFill>
                  <a:srgbClr val="0033CC"/>
                </a:solidFill>
                <a:latin typeface="微软雅黑" panose="020B0503020204020204" pitchFamily="34" charset="-122"/>
                <a:ea typeface="微软雅黑" panose="020B0503020204020204" pitchFamily="34" charset="-122"/>
              </a:rPr>
              <a:t>采样成本</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模拟，实验</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比较大</a:t>
            </a:r>
            <a:endParaRPr lang="en-US" altLang="zh-CN" dirty="0">
              <a:latin typeface="微软雅黑" panose="020B0503020204020204" pitchFamily="34" charset="-122"/>
              <a:ea typeface="微软雅黑" panose="020B0503020204020204" pitchFamily="34" charset="-122"/>
            </a:endParaRPr>
          </a:p>
          <a:p>
            <a:pPr marL="285750" indent="-285750" algn="l">
              <a:buFont typeface="Arial" panose="020B0604020202020204" pitchFamily="34" charset="0"/>
              <a:buChar char="•"/>
            </a:pPr>
            <a:r>
              <a:rPr lang="zh-CN" altLang="en-US" dirty="0">
                <a:solidFill>
                  <a:srgbClr val="0033CC"/>
                </a:solidFill>
                <a:latin typeface="微软雅黑" panose="020B0503020204020204" pitchFamily="34" charset="-122"/>
                <a:ea typeface="微软雅黑" panose="020B0503020204020204" pitchFamily="34" charset="-122"/>
              </a:rPr>
              <a:t>高纬度问题就无法用回归来解决了</a:t>
            </a:r>
          </a:p>
        </p:txBody>
      </p:sp>
      <p:sp>
        <p:nvSpPr>
          <p:cNvPr id="54" name="TextBox 53">
            <a:extLst>
              <a:ext uri="{FF2B5EF4-FFF2-40B4-BE49-F238E27FC236}">
                <a16:creationId xmlns:a16="http://schemas.microsoft.com/office/drawing/2014/main" id="{F554A002-EC2A-4F31-8DC8-98BFCE43D109}"/>
              </a:ext>
            </a:extLst>
          </p:cNvPr>
          <p:cNvSpPr txBox="1"/>
          <p:nvPr/>
        </p:nvSpPr>
        <p:spPr>
          <a:xfrm>
            <a:off x="510206" y="1380235"/>
            <a:ext cx="4871833"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回归问题类似于</a:t>
            </a:r>
            <a:r>
              <a:rPr lang="zh-CN" altLang="en-US" dirty="0">
                <a:solidFill>
                  <a:srgbClr val="0033CC"/>
                </a:solidFill>
                <a:latin typeface="微软雅黑" panose="020B0503020204020204" pitchFamily="34" charset="-122"/>
                <a:ea typeface="微软雅黑" panose="020B0503020204020204" pitchFamily="34" charset="-122"/>
              </a:rPr>
              <a:t>穷举</a:t>
            </a:r>
            <a:r>
              <a:rPr lang="zh-CN" altLang="en-US" dirty="0">
                <a:latin typeface="微软雅黑" panose="020B0503020204020204" pitchFamily="34" charset="-122"/>
                <a:ea typeface="微软雅黑" panose="020B0503020204020204" pitchFamily="34" charset="-122"/>
              </a:rPr>
              <a:t>，建模需要</a:t>
            </a:r>
            <a:r>
              <a:rPr lang="zh-CN" altLang="en-US" dirty="0">
                <a:solidFill>
                  <a:srgbClr val="0033CC"/>
                </a:solidFill>
                <a:latin typeface="微软雅黑" panose="020B0503020204020204" pitchFamily="34" charset="-122"/>
                <a:ea typeface="微软雅黑" panose="020B0503020204020204" pitchFamily="34" charset="-122"/>
              </a:rPr>
              <a:t>采样</a:t>
            </a:r>
          </a:p>
        </p:txBody>
      </p:sp>
      <p:sp>
        <p:nvSpPr>
          <p:cNvPr id="55" name="Cloud 54">
            <a:extLst>
              <a:ext uri="{FF2B5EF4-FFF2-40B4-BE49-F238E27FC236}">
                <a16:creationId xmlns:a16="http://schemas.microsoft.com/office/drawing/2014/main" id="{517AF607-E2A4-35CA-21CB-6B5F495045A9}"/>
              </a:ext>
            </a:extLst>
          </p:cNvPr>
          <p:cNvSpPr/>
          <p:nvPr/>
        </p:nvSpPr>
        <p:spPr>
          <a:xfrm>
            <a:off x="8736355" y="2842250"/>
            <a:ext cx="1469018" cy="90822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TextBox 56">
            <a:extLst>
              <a:ext uri="{FF2B5EF4-FFF2-40B4-BE49-F238E27FC236}">
                <a16:creationId xmlns:a16="http://schemas.microsoft.com/office/drawing/2014/main" id="{59F24B29-6CDC-3601-05C6-7B27B96FB648}"/>
              </a:ext>
            </a:extLst>
          </p:cNvPr>
          <p:cNvSpPr txBox="1"/>
          <p:nvPr/>
        </p:nvSpPr>
        <p:spPr>
          <a:xfrm>
            <a:off x="10450712" y="4073194"/>
            <a:ext cx="2171700" cy="646331"/>
          </a:xfrm>
          <a:prstGeom prst="rect">
            <a:avLst/>
          </a:prstGeom>
          <a:noFill/>
        </p:spPr>
        <p:txBody>
          <a:bodyPr wrap="square" rtlCol="0">
            <a:spAutoFit/>
          </a:bodyPr>
          <a:lstStyle/>
          <a:p>
            <a:pPr algn="l"/>
            <a:r>
              <a:rPr lang="en-US" altLang="zh-CN" dirty="0">
                <a:latin typeface="微软雅黑" panose="020B0503020204020204" pitchFamily="34" charset="-122"/>
                <a:ea typeface="微软雅黑" panose="020B0503020204020204" pitchFamily="34" charset="-122"/>
              </a:rPr>
              <a:t>E.g. </a:t>
            </a:r>
          </a:p>
          <a:p>
            <a:pPr algn="l"/>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维</a:t>
            </a:r>
            <a:r>
              <a:rPr lang="en-US" altLang="zh-CN" dirty="0">
                <a:latin typeface="微软雅黑" panose="020B0503020204020204" pitchFamily="34" charset="-122"/>
                <a:ea typeface="微软雅黑" panose="020B0503020204020204" pitchFamily="34" charset="-122"/>
              </a:rPr>
              <a:t>:2</a:t>
            </a:r>
            <a:r>
              <a:rPr lang="en-US" altLang="zh-CN" baseline="30000" dirty="0">
                <a:latin typeface="微软雅黑" panose="020B0503020204020204" pitchFamily="34" charset="-122"/>
                <a:ea typeface="微软雅黑" panose="020B0503020204020204" pitchFamily="34" charset="-122"/>
              </a:rPr>
              <a:t>10</a:t>
            </a:r>
            <a:r>
              <a:rPr lang="en-US" altLang="zh-CN" dirty="0">
                <a:latin typeface="微软雅黑" panose="020B0503020204020204" pitchFamily="34" charset="-122"/>
                <a:ea typeface="微软雅黑" panose="020B0503020204020204" pitchFamily="34" charset="-122"/>
              </a:rPr>
              <a:t>=1024</a:t>
            </a:r>
            <a:endParaRPr lang="zh-CN" altLang="en-US" dirty="0">
              <a:latin typeface="微软雅黑" panose="020B0503020204020204" pitchFamily="34" charset="-122"/>
              <a:ea typeface="微软雅黑" panose="020B0503020204020204" pitchFamily="34" charset="-122"/>
            </a:endParaRPr>
          </a:p>
        </p:txBody>
      </p:sp>
      <p:pic>
        <p:nvPicPr>
          <p:cNvPr id="58" name="Picture 57" descr="A graph of a graph with numbers and a chart&#10;&#10;Description automatically generated with medium confidence">
            <a:extLst>
              <a:ext uri="{FF2B5EF4-FFF2-40B4-BE49-F238E27FC236}">
                <a16:creationId xmlns:a16="http://schemas.microsoft.com/office/drawing/2014/main" id="{BCF9E8C5-5494-C5EC-E8DE-E9D87B0787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4898" y="4452635"/>
            <a:ext cx="2379823" cy="1784868"/>
          </a:xfrm>
          <a:prstGeom prst="rect">
            <a:avLst/>
          </a:prstGeom>
        </p:spPr>
      </p:pic>
      <p:pic>
        <p:nvPicPr>
          <p:cNvPr id="59" name="Picture 58" descr="A colorful graph of a graph&#10;&#10;Description automatically generated with medium confidence">
            <a:extLst>
              <a:ext uri="{FF2B5EF4-FFF2-40B4-BE49-F238E27FC236}">
                <a16:creationId xmlns:a16="http://schemas.microsoft.com/office/drawing/2014/main" id="{720AE2E7-9536-59E8-4D8F-17897FBF816F}"/>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3847" y="4468968"/>
            <a:ext cx="2225015" cy="1854180"/>
          </a:xfrm>
          <a:prstGeom prst="rect">
            <a:avLst/>
          </a:prstGeom>
        </p:spPr>
      </p:pic>
      <p:cxnSp>
        <p:nvCxnSpPr>
          <p:cNvPr id="61" name="Straight Arrow Connector 60">
            <a:extLst>
              <a:ext uri="{FF2B5EF4-FFF2-40B4-BE49-F238E27FC236}">
                <a16:creationId xmlns:a16="http://schemas.microsoft.com/office/drawing/2014/main" id="{CBF298AF-A33A-3D2B-BE4B-7834D60F9B83}"/>
              </a:ext>
            </a:extLst>
          </p:cNvPr>
          <p:cNvCxnSpPr>
            <a:cxnSpLocks/>
          </p:cNvCxnSpPr>
          <p:nvPr/>
        </p:nvCxnSpPr>
        <p:spPr>
          <a:xfrm flipH="1" flipV="1">
            <a:off x="4773879" y="4138111"/>
            <a:ext cx="564305" cy="4978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E872D38-DA4C-50ED-56E4-5447E0044130}"/>
              </a:ext>
            </a:extLst>
          </p:cNvPr>
          <p:cNvCxnSpPr>
            <a:cxnSpLocks/>
          </p:cNvCxnSpPr>
          <p:nvPr/>
        </p:nvCxnSpPr>
        <p:spPr>
          <a:xfrm flipH="1" flipV="1">
            <a:off x="6965270" y="3929268"/>
            <a:ext cx="786802" cy="5789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31" name="TextBox 1030">
            <a:extLst>
              <a:ext uri="{FF2B5EF4-FFF2-40B4-BE49-F238E27FC236}">
                <a16:creationId xmlns:a16="http://schemas.microsoft.com/office/drawing/2014/main" id="{3BC22DC9-6D60-3907-9078-F251A8650F9B}"/>
              </a:ext>
            </a:extLst>
          </p:cNvPr>
          <p:cNvSpPr txBox="1"/>
          <p:nvPr/>
        </p:nvSpPr>
        <p:spPr>
          <a:xfrm>
            <a:off x="5627368" y="6121300"/>
            <a:ext cx="1869006" cy="369332"/>
          </a:xfrm>
          <a:prstGeom prst="rect">
            <a:avLst/>
          </a:prstGeom>
          <a:noFill/>
        </p:spPr>
        <p:txBody>
          <a:bodyPr wrap="square" rtlCol="0">
            <a:spAutoFit/>
          </a:bodyPr>
          <a:lstStyle/>
          <a:p>
            <a:pPr algn="l"/>
            <a:r>
              <a:rPr lang="zh-CN" altLang="en-US">
                <a:latin typeface="微软雅黑" panose="020B0503020204020204" pitchFamily="34" charset="-122"/>
                <a:ea typeface="微软雅黑" panose="020B0503020204020204" pitchFamily="34" charset="-122"/>
              </a:rPr>
              <a:t>二维例子</a:t>
            </a:r>
            <a:endParaRPr lang="zh-CN" altLang="en-US" dirty="0">
              <a:latin typeface="微软雅黑" panose="020B0503020204020204" pitchFamily="34" charset="-122"/>
              <a:ea typeface="微软雅黑" panose="020B0503020204020204" pitchFamily="34" charset="-122"/>
            </a:endParaRPr>
          </a:p>
        </p:txBody>
      </p:sp>
      <p:sp>
        <p:nvSpPr>
          <p:cNvPr id="1032" name="TextBox 1031">
            <a:extLst>
              <a:ext uri="{FF2B5EF4-FFF2-40B4-BE49-F238E27FC236}">
                <a16:creationId xmlns:a16="http://schemas.microsoft.com/office/drawing/2014/main" id="{37049DF8-85F8-CB53-0151-2D752DAF0ED5}"/>
              </a:ext>
            </a:extLst>
          </p:cNvPr>
          <p:cNvSpPr txBox="1"/>
          <p:nvPr/>
        </p:nvSpPr>
        <p:spPr>
          <a:xfrm>
            <a:off x="8336367" y="6184035"/>
            <a:ext cx="1869006"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三维例子</a:t>
            </a:r>
          </a:p>
        </p:txBody>
      </p:sp>
      <p:sp>
        <p:nvSpPr>
          <p:cNvPr id="1033" name="TextBox 1032">
            <a:extLst>
              <a:ext uri="{FF2B5EF4-FFF2-40B4-BE49-F238E27FC236}">
                <a16:creationId xmlns:a16="http://schemas.microsoft.com/office/drawing/2014/main" id="{02E2C33D-7BA7-4BCD-ADB1-52B1AD004B9A}"/>
              </a:ext>
            </a:extLst>
          </p:cNvPr>
          <p:cNvSpPr txBox="1"/>
          <p:nvPr/>
        </p:nvSpPr>
        <p:spPr>
          <a:xfrm>
            <a:off x="184823" y="2611612"/>
            <a:ext cx="1381092"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参数空间</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4274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DB37B-56D9-9240-6E96-801AB43AFF9F}"/>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42B604F5-782C-7DE7-DAE5-5A32599A5BF4}"/>
              </a:ext>
            </a:extLst>
          </p:cNvPr>
          <p:cNvSpPr/>
          <p:nvPr/>
        </p:nvSpPr>
        <p:spPr>
          <a:xfrm>
            <a:off x="0" y="0"/>
            <a:ext cx="12191999" cy="771099"/>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E40423CD-1704-5208-9038-2DC51A76401A}"/>
              </a:ext>
            </a:extLst>
          </p:cNvPr>
          <p:cNvPicPr>
            <a:picLocks noChangeAspect="1"/>
          </p:cNvPicPr>
          <p:nvPr/>
        </p:nvPicPr>
        <p:blipFill>
          <a:blip r:embed="rId2"/>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42AD59AF-A42B-9FC0-D051-B29E5C308B0B}"/>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微软雅黑" panose="020B0503020204020204" pitchFamily="34" charset="-122"/>
              <a:ea typeface="微软雅黑" panose="020B0503020204020204" pitchFamily="34" charset="-122"/>
            </a:endParaRPr>
          </a:p>
        </p:txBody>
      </p:sp>
      <p:sp>
        <p:nvSpPr>
          <p:cNvPr id="4" name="Slide Number Placeholder 3">
            <a:extLst>
              <a:ext uri="{FF2B5EF4-FFF2-40B4-BE49-F238E27FC236}">
                <a16:creationId xmlns:a16="http://schemas.microsoft.com/office/drawing/2014/main" id="{007F2267-98D6-74D4-631A-6F0497B7A2A3}"/>
              </a:ext>
            </a:extLst>
          </p:cNvPr>
          <p:cNvSpPr>
            <a:spLocks noGrp="1"/>
          </p:cNvSpPr>
          <p:nvPr>
            <p:ph type="sldNum" sz="quarter" idx="12"/>
          </p:nvPr>
        </p:nvSpPr>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11</a:t>
            </a:fld>
            <a:endParaRPr lang="zh-CN" altLang="en-US">
              <a:latin typeface="微软雅黑" panose="020B0503020204020204" pitchFamily="34" charset="-122"/>
              <a:ea typeface="微软雅黑" panose="020B0503020204020204" pitchFamily="34" charset="-122"/>
            </a:endParaRPr>
          </a:p>
        </p:txBody>
      </p:sp>
      <p:pic>
        <p:nvPicPr>
          <p:cNvPr id="14" name="Picture 13" descr="A graph with purple dots&#10;&#10;Description automatically generated">
            <a:extLst>
              <a:ext uri="{FF2B5EF4-FFF2-40B4-BE49-F238E27FC236}">
                <a16:creationId xmlns:a16="http://schemas.microsoft.com/office/drawing/2014/main" id="{80FB6B11-F715-3A8D-A2DB-C89A0AB25A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35" y="1912118"/>
            <a:ext cx="2880000" cy="2160000"/>
          </a:xfrm>
          <a:prstGeom prst="rect">
            <a:avLst/>
          </a:prstGeom>
        </p:spPr>
      </p:pic>
      <p:sp>
        <p:nvSpPr>
          <p:cNvPr id="15" name="TextBox 14">
            <a:extLst>
              <a:ext uri="{FF2B5EF4-FFF2-40B4-BE49-F238E27FC236}">
                <a16:creationId xmlns:a16="http://schemas.microsoft.com/office/drawing/2014/main" id="{8B9C7587-E4BB-2450-3B7C-2B894D26F6B6}"/>
              </a:ext>
            </a:extLst>
          </p:cNvPr>
          <p:cNvSpPr txBox="1"/>
          <p:nvPr/>
        </p:nvSpPr>
        <p:spPr>
          <a:xfrm>
            <a:off x="372816" y="1110164"/>
            <a:ext cx="4611739" cy="369332"/>
          </a:xfrm>
          <a:prstGeom prst="rect">
            <a:avLst/>
          </a:prstGeom>
          <a:noFill/>
        </p:spPr>
        <p:txBody>
          <a:bodyPr wrap="square" rtlCol="0">
            <a:spAutoFit/>
          </a:bodyPr>
          <a:lstStyle/>
          <a:p>
            <a:r>
              <a:rPr lang="zh-CN" altLang="en-US" dirty="0">
                <a:solidFill>
                  <a:srgbClr val="0033CC"/>
                </a:solidFill>
                <a:latin typeface="微软雅黑" panose="020B0503020204020204" pitchFamily="34" charset="-122"/>
                <a:ea typeface="微软雅黑" panose="020B0503020204020204" pitchFamily="34" charset="-122"/>
              </a:rPr>
              <a:t>目前</a:t>
            </a:r>
            <a:r>
              <a:rPr lang="zh-CN" altLang="en-US" dirty="0">
                <a:latin typeface="微软雅黑" panose="020B0503020204020204" pitchFamily="34" charset="-122"/>
                <a:ea typeface="微软雅黑" panose="020B0503020204020204" pitchFamily="34" charset="-122"/>
              </a:rPr>
              <a:t>主流算法分为</a:t>
            </a:r>
            <a:r>
              <a:rPr lang="zh-CN" altLang="en-US" dirty="0">
                <a:solidFill>
                  <a:srgbClr val="0033CC"/>
                </a:solidFill>
                <a:latin typeface="微软雅黑" panose="020B0503020204020204" pitchFamily="34" charset="-122"/>
                <a:ea typeface="微软雅黑" panose="020B0503020204020204" pitchFamily="34" charset="-122"/>
              </a:rPr>
              <a:t>群体算法</a:t>
            </a:r>
            <a:r>
              <a:rPr lang="zh-CN" altLang="en-US" dirty="0">
                <a:latin typeface="微软雅黑" panose="020B0503020204020204" pitchFamily="34" charset="-122"/>
                <a:ea typeface="微软雅黑" panose="020B0503020204020204" pitchFamily="34" charset="-122"/>
              </a:rPr>
              <a:t>和</a:t>
            </a:r>
            <a:r>
              <a:rPr lang="zh-CN" altLang="en-US" dirty="0">
                <a:solidFill>
                  <a:srgbClr val="0033CC"/>
                </a:solidFill>
                <a:latin typeface="微软雅黑" panose="020B0503020204020204" pitchFamily="34" charset="-122"/>
                <a:ea typeface="微软雅黑" panose="020B0503020204020204" pitchFamily="34" charset="-122"/>
              </a:rPr>
              <a:t>单体算法</a:t>
            </a:r>
            <a:r>
              <a:rPr lang="zh-CN" altLang="en-US" dirty="0">
                <a:latin typeface="微软雅黑" panose="020B0503020204020204" pitchFamily="34" charset="-122"/>
                <a:ea typeface="微软雅黑" panose="020B0503020204020204" pitchFamily="34" charset="-122"/>
              </a:rPr>
              <a:t>两类</a:t>
            </a:r>
          </a:p>
        </p:txBody>
      </p:sp>
      <p:sp>
        <p:nvSpPr>
          <p:cNvPr id="30" name="标题 1">
            <a:extLst>
              <a:ext uri="{FF2B5EF4-FFF2-40B4-BE49-F238E27FC236}">
                <a16:creationId xmlns:a16="http://schemas.microsoft.com/office/drawing/2014/main" id="{79862840-A6D1-7BA4-B098-2D9AA862DA13}"/>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中心迭代算法</a:t>
            </a:r>
          </a:p>
        </p:txBody>
      </p:sp>
      <p:sp>
        <p:nvSpPr>
          <p:cNvPr id="31" name="TextBox 30">
            <a:extLst>
              <a:ext uri="{FF2B5EF4-FFF2-40B4-BE49-F238E27FC236}">
                <a16:creationId xmlns:a16="http://schemas.microsoft.com/office/drawing/2014/main" id="{E23EDE77-9F30-E9D5-040B-DDF4F11AC2F3}"/>
              </a:ext>
            </a:extLst>
          </p:cNvPr>
          <p:cNvSpPr txBox="1"/>
          <p:nvPr/>
        </p:nvSpPr>
        <p:spPr>
          <a:xfrm>
            <a:off x="34824" y="4291024"/>
            <a:ext cx="3223591" cy="2123658"/>
          </a:xfrm>
          <a:prstGeom prst="rect">
            <a:avLst/>
          </a:prstGeom>
          <a:noFill/>
        </p:spPr>
        <p:txBody>
          <a:bodyPr wrap="square" rtlCol="0">
            <a:spAutoFit/>
          </a:bodyPr>
          <a:lstStyle/>
          <a:p>
            <a:pPr marL="342900" indent="-342900">
              <a:buFont typeface="Wingdings" panose="05000000000000000000" pitchFamily="2" charset="2"/>
              <a:buChar char="q"/>
            </a:pPr>
            <a:r>
              <a:rPr lang="zh-CN" altLang="en-US" sz="2400" dirty="0">
                <a:latin typeface="微软雅黑" panose="020B0503020204020204" pitchFamily="34" charset="-122"/>
                <a:ea typeface="微软雅黑" panose="020B0503020204020204" pitchFamily="34" charset="-122"/>
              </a:rPr>
              <a:t>群体算法</a:t>
            </a:r>
            <a:endParaRPr lang="en-US" altLang="zh-CN" sz="24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0033CC"/>
                </a:solidFill>
                <a:latin typeface="微软雅黑" panose="020B0503020204020204" pitchFamily="34" charset="-122"/>
                <a:ea typeface="微软雅黑" panose="020B0503020204020204" pitchFamily="34" charset="-122"/>
              </a:rPr>
              <a:t>优化整个族群</a:t>
            </a:r>
            <a:r>
              <a:rPr lang="en-US" altLang="zh-CN" dirty="0">
                <a:solidFill>
                  <a:srgbClr val="0033CC"/>
                </a:solidFill>
                <a:latin typeface="微软雅黑" panose="020B0503020204020204" pitchFamily="34" charset="-122"/>
                <a:ea typeface="微软雅黑" panose="020B0503020204020204" pitchFamily="34" charset="-122"/>
              </a:rPr>
              <a:t>-</a:t>
            </a:r>
            <a:r>
              <a:rPr lang="zh-CN" altLang="en-US" dirty="0">
                <a:solidFill>
                  <a:srgbClr val="0033CC"/>
                </a:solidFill>
                <a:latin typeface="微软雅黑" panose="020B0503020204020204" pitchFamily="34" charset="-122"/>
                <a:ea typeface="微软雅黑" panose="020B0503020204020204" pitchFamily="34" charset="-122"/>
              </a:rPr>
              <a:t>遗传算法</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0033CC"/>
                </a:solidFill>
                <a:latin typeface="微软雅黑" panose="020B0503020204020204" pitchFamily="34" charset="-122"/>
                <a:ea typeface="微软雅黑" panose="020B0503020204020204" pitchFamily="34" charset="-122"/>
              </a:rPr>
              <a:t>利用群体效应探索参数空间</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0033CC"/>
                </a:solidFill>
                <a:latin typeface="微软雅黑" panose="020B0503020204020204" pitchFamily="34" charset="-122"/>
                <a:ea typeface="微软雅黑" panose="020B0503020204020204" pitchFamily="34" charset="-122"/>
              </a:rPr>
              <a:t>计算速度快</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FF0000"/>
                </a:solidFill>
                <a:latin typeface="微软雅黑" panose="020B0503020204020204" pitchFamily="34" charset="-122"/>
                <a:ea typeface="微软雅黑" panose="020B0503020204020204" pitchFamily="34" charset="-122"/>
              </a:rPr>
              <a:t>计算精度受到种群数量限制</a:t>
            </a:r>
            <a:endParaRPr lang="en-US" altLang="zh-CN" dirty="0">
              <a:solidFill>
                <a:srgbClr val="FF000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FF0000"/>
                </a:solidFill>
                <a:latin typeface="微软雅黑" panose="020B0503020204020204" pitchFamily="34" charset="-122"/>
                <a:ea typeface="微软雅黑" panose="020B0503020204020204" pitchFamily="34" charset="-122"/>
              </a:rPr>
              <a:t>高纬度下很难找到局部最优解</a:t>
            </a:r>
          </a:p>
        </p:txBody>
      </p:sp>
      <p:sp>
        <p:nvSpPr>
          <p:cNvPr id="32" name="TextBox 31">
            <a:extLst>
              <a:ext uri="{FF2B5EF4-FFF2-40B4-BE49-F238E27FC236}">
                <a16:creationId xmlns:a16="http://schemas.microsoft.com/office/drawing/2014/main" id="{C9F372F5-9BF7-BF55-B20C-DCE1CD5C1BEF}"/>
              </a:ext>
            </a:extLst>
          </p:cNvPr>
          <p:cNvSpPr txBox="1"/>
          <p:nvPr/>
        </p:nvSpPr>
        <p:spPr>
          <a:xfrm>
            <a:off x="3284135" y="4313956"/>
            <a:ext cx="3400839" cy="1569660"/>
          </a:xfrm>
          <a:prstGeom prst="rect">
            <a:avLst/>
          </a:prstGeom>
          <a:noFill/>
        </p:spPr>
        <p:txBody>
          <a:bodyPr wrap="square" rtlCol="0">
            <a:spAutoFit/>
          </a:bodyPr>
          <a:lstStyle/>
          <a:p>
            <a:pPr marL="342900" indent="-342900">
              <a:buFont typeface="Wingdings" panose="05000000000000000000" pitchFamily="2" charset="2"/>
              <a:buChar char="q"/>
            </a:pPr>
            <a:r>
              <a:rPr lang="zh-CN" altLang="en-US" sz="2400" dirty="0">
                <a:latin typeface="微软雅黑" panose="020B0503020204020204" pitchFamily="34" charset="-122"/>
                <a:ea typeface="微软雅黑" panose="020B0503020204020204" pitchFamily="34" charset="-122"/>
              </a:rPr>
              <a:t>单体算法</a:t>
            </a:r>
            <a:endParaRPr lang="en-US" altLang="zh-CN" sz="24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0033CC"/>
                </a:solidFill>
                <a:latin typeface="微软雅黑" panose="020B0503020204020204" pitchFamily="34" charset="-122"/>
                <a:ea typeface="微软雅黑" panose="020B0503020204020204" pitchFamily="34" charset="-122"/>
              </a:rPr>
              <a:t>优化单一个体</a:t>
            </a:r>
            <a:r>
              <a:rPr lang="en-US" altLang="zh-CN" dirty="0">
                <a:solidFill>
                  <a:srgbClr val="0033CC"/>
                </a:solidFill>
                <a:latin typeface="微软雅黑" panose="020B0503020204020204" pitchFamily="34" charset="-122"/>
                <a:ea typeface="微软雅黑" panose="020B0503020204020204" pitchFamily="34" charset="-122"/>
              </a:rPr>
              <a:t>-</a:t>
            </a:r>
            <a:r>
              <a:rPr lang="zh-CN" altLang="en-US" dirty="0">
                <a:solidFill>
                  <a:srgbClr val="0033CC"/>
                </a:solidFill>
                <a:latin typeface="微软雅黑" panose="020B0503020204020204" pitchFamily="34" charset="-122"/>
                <a:ea typeface="微软雅黑" panose="020B0503020204020204" pitchFamily="34" charset="-122"/>
              </a:rPr>
              <a:t>梯度下降算法</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0033CC"/>
                </a:solidFill>
                <a:latin typeface="微软雅黑" panose="020B0503020204020204" pitchFamily="34" charset="-122"/>
                <a:ea typeface="微软雅黑" panose="020B0503020204020204" pitchFamily="34" charset="-122"/>
              </a:rPr>
              <a:t>收敛速度快，计算精度高</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FF0000"/>
                </a:solidFill>
                <a:latin typeface="微软雅黑" panose="020B0503020204020204" pitchFamily="34" charset="-122"/>
                <a:ea typeface="微软雅黑" panose="020B0503020204020204" pitchFamily="34" charset="-122"/>
              </a:rPr>
              <a:t>容易陷入局部最优解</a:t>
            </a:r>
            <a:endParaRPr lang="en-US" altLang="zh-CN" dirty="0">
              <a:solidFill>
                <a:srgbClr val="FF000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FF0000"/>
                </a:solidFill>
                <a:latin typeface="微软雅黑" panose="020B0503020204020204" pitchFamily="34" charset="-122"/>
                <a:ea typeface="微软雅黑" panose="020B0503020204020204" pitchFamily="34" charset="-122"/>
              </a:rPr>
              <a:t>而无法找到更优解</a:t>
            </a:r>
          </a:p>
        </p:txBody>
      </p:sp>
      <p:grpSp>
        <p:nvGrpSpPr>
          <p:cNvPr id="33" name="组合 10">
            <a:extLst>
              <a:ext uri="{FF2B5EF4-FFF2-40B4-BE49-F238E27FC236}">
                <a16:creationId xmlns:a16="http://schemas.microsoft.com/office/drawing/2014/main" id="{F1001D5B-C6E1-4A70-929C-E520B454925A}"/>
              </a:ext>
            </a:extLst>
          </p:cNvPr>
          <p:cNvGrpSpPr/>
          <p:nvPr/>
        </p:nvGrpSpPr>
        <p:grpSpPr>
          <a:xfrm>
            <a:off x="6929693" y="1822068"/>
            <a:ext cx="3934495" cy="2468956"/>
            <a:chOff x="-32920" y="3235225"/>
            <a:chExt cx="6128920" cy="3522416"/>
          </a:xfrm>
        </p:grpSpPr>
        <p:cxnSp>
          <p:nvCxnSpPr>
            <p:cNvPr id="34" name="直接连接符 11">
              <a:extLst>
                <a:ext uri="{FF2B5EF4-FFF2-40B4-BE49-F238E27FC236}">
                  <a16:creationId xmlns:a16="http://schemas.microsoft.com/office/drawing/2014/main" id="{4B2A8621-559A-7187-F125-B4A96E3E7A3D}"/>
                </a:ext>
              </a:extLst>
            </p:cNvPr>
            <p:cNvCxnSpPr>
              <a:cxnSpLocks/>
            </p:cNvCxnSpPr>
            <p:nvPr/>
          </p:nvCxnSpPr>
          <p:spPr>
            <a:xfrm>
              <a:off x="733647" y="6251945"/>
              <a:ext cx="5362353" cy="0"/>
            </a:xfrm>
            <a:prstGeom prst="line">
              <a:avLst/>
            </a:prstGeom>
          </p:spPr>
          <p:style>
            <a:lnRef idx="2">
              <a:schemeClr val="dk1"/>
            </a:lnRef>
            <a:fillRef idx="0">
              <a:schemeClr val="dk1"/>
            </a:fillRef>
            <a:effectRef idx="1">
              <a:schemeClr val="dk1"/>
            </a:effectRef>
            <a:fontRef idx="minor">
              <a:schemeClr val="tx1"/>
            </a:fontRef>
          </p:style>
        </p:cxnSp>
        <p:cxnSp>
          <p:nvCxnSpPr>
            <p:cNvPr id="35" name="直接连接符 12">
              <a:extLst>
                <a:ext uri="{FF2B5EF4-FFF2-40B4-BE49-F238E27FC236}">
                  <a16:creationId xmlns:a16="http://schemas.microsoft.com/office/drawing/2014/main" id="{2669B3C5-9924-E022-F768-8F90E3B2D21A}"/>
                </a:ext>
              </a:extLst>
            </p:cNvPr>
            <p:cNvCxnSpPr>
              <a:cxnSpLocks/>
            </p:cNvCxnSpPr>
            <p:nvPr/>
          </p:nvCxnSpPr>
          <p:spPr>
            <a:xfrm flipV="1">
              <a:off x="733647" y="4074043"/>
              <a:ext cx="0" cy="2177902"/>
            </a:xfrm>
            <a:prstGeom prst="line">
              <a:avLst/>
            </a:prstGeom>
          </p:spPr>
          <p:style>
            <a:lnRef idx="2">
              <a:schemeClr val="dk1"/>
            </a:lnRef>
            <a:fillRef idx="0">
              <a:schemeClr val="dk1"/>
            </a:fillRef>
            <a:effectRef idx="1">
              <a:schemeClr val="dk1"/>
            </a:effectRef>
            <a:fontRef idx="minor">
              <a:schemeClr val="tx1"/>
            </a:fontRef>
          </p:style>
        </p:cxnSp>
        <p:sp>
          <p:nvSpPr>
            <p:cNvPr id="36" name="任意多边形: 形状 13">
              <a:extLst>
                <a:ext uri="{FF2B5EF4-FFF2-40B4-BE49-F238E27FC236}">
                  <a16:creationId xmlns:a16="http://schemas.microsoft.com/office/drawing/2014/main" id="{2743223E-3934-A3D2-D54A-F0856139CD68}"/>
                </a:ext>
              </a:extLst>
            </p:cNvPr>
            <p:cNvSpPr/>
            <p:nvPr/>
          </p:nvSpPr>
          <p:spPr>
            <a:xfrm>
              <a:off x="733647" y="3235225"/>
              <a:ext cx="5209954" cy="2896999"/>
            </a:xfrm>
            <a:custGeom>
              <a:avLst/>
              <a:gdLst>
                <a:gd name="connsiteX0" fmla="*/ 0 w 5209954"/>
                <a:gd name="connsiteY0" fmla="*/ 2737887 h 2896999"/>
                <a:gd name="connsiteX1" fmla="*/ 473149 w 5209954"/>
                <a:gd name="connsiteY1" fmla="*/ 2743203 h 2896999"/>
                <a:gd name="connsiteX2" fmla="*/ 611373 w 5209954"/>
                <a:gd name="connsiteY2" fmla="*/ 2690040 h 2896999"/>
                <a:gd name="connsiteX3" fmla="*/ 1036675 w 5209954"/>
                <a:gd name="connsiteY3" fmla="*/ 2509287 h 2896999"/>
                <a:gd name="connsiteX4" fmla="*/ 1456661 w 5209954"/>
                <a:gd name="connsiteY4" fmla="*/ 2806999 h 2896999"/>
                <a:gd name="connsiteX5" fmla="*/ 1908545 w 5209954"/>
                <a:gd name="connsiteY5" fmla="*/ 1759692 h 2896999"/>
                <a:gd name="connsiteX6" fmla="*/ 2291317 w 5209954"/>
                <a:gd name="connsiteY6" fmla="*/ 2881426 h 2896999"/>
                <a:gd name="connsiteX7" fmla="*/ 2594345 w 5209954"/>
                <a:gd name="connsiteY7" fmla="*/ 738966 h 2896999"/>
                <a:gd name="connsiteX8" fmla="*/ 2934586 w 5209954"/>
                <a:gd name="connsiteY8" fmla="*/ 2705989 h 2896999"/>
                <a:gd name="connsiteX9" fmla="*/ 3264196 w 5209954"/>
                <a:gd name="connsiteY9" fmla="*/ 3 h 2896999"/>
                <a:gd name="connsiteX10" fmla="*/ 3561907 w 5209954"/>
                <a:gd name="connsiteY10" fmla="*/ 2727254 h 2896999"/>
                <a:gd name="connsiteX11" fmla="*/ 3854303 w 5209954"/>
                <a:gd name="connsiteY11" fmla="*/ 1727794 h 2896999"/>
                <a:gd name="connsiteX12" fmla="*/ 4098852 w 5209954"/>
                <a:gd name="connsiteY12" fmla="*/ 2806999 h 2896999"/>
                <a:gd name="connsiteX13" fmla="*/ 4253024 w 5209954"/>
                <a:gd name="connsiteY13" fmla="*/ 2291319 h 2896999"/>
                <a:gd name="connsiteX14" fmla="*/ 4401879 w 5209954"/>
                <a:gd name="connsiteY14" fmla="*/ 2690040 h 2896999"/>
                <a:gd name="connsiteX15" fmla="*/ 4566684 w 5209954"/>
                <a:gd name="connsiteY15" fmla="*/ 2806999 h 2896999"/>
                <a:gd name="connsiteX16" fmla="*/ 5209954 w 5209954"/>
                <a:gd name="connsiteY16" fmla="*/ 2780417 h 289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09954" h="2896999">
                  <a:moveTo>
                    <a:pt x="0" y="2737887"/>
                  </a:moveTo>
                  <a:cubicBezTo>
                    <a:pt x="185627" y="2744532"/>
                    <a:pt x="371254" y="2751178"/>
                    <a:pt x="473149" y="2743203"/>
                  </a:cubicBezTo>
                  <a:cubicBezTo>
                    <a:pt x="575045" y="2735228"/>
                    <a:pt x="517452" y="2729026"/>
                    <a:pt x="611373" y="2690040"/>
                  </a:cubicBezTo>
                  <a:cubicBezTo>
                    <a:pt x="705294" y="2651054"/>
                    <a:pt x="895794" y="2489794"/>
                    <a:pt x="1036675" y="2509287"/>
                  </a:cubicBezTo>
                  <a:cubicBezTo>
                    <a:pt x="1177556" y="2528780"/>
                    <a:pt x="1311349" y="2931932"/>
                    <a:pt x="1456661" y="2806999"/>
                  </a:cubicBezTo>
                  <a:cubicBezTo>
                    <a:pt x="1601973" y="2682066"/>
                    <a:pt x="1769436" y="1747288"/>
                    <a:pt x="1908545" y="1759692"/>
                  </a:cubicBezTo>
                  <a:cubicBezTo>
                    <a:pt x="2047654" y="1772096"/>
                    <a:pt x="2177017" y="3051547"/>
                    <a:pt x="2291317" y="2881426"/>
                  </a:cubicBezTo>
                  <a:cubicBezTo>
                    <a:pt x="2405617" y="2711305"/>
                    <a:pt x="2487134" y="768205"/>
                    <a:pt x="2594345" y="738966"/>
                  </a:cubicBezTo>
                  <a:cubicBezTo>
                    <a:pt x="2701556" y="709727"/>
                    <a:pt x="2822944" y="2829149"/>
                    <a:pt x="2934586" y="2705989"/>
                  </a:cubicBezTo>
                  <a:cubicBezTo>
                    <a:pt x="3046228" y="2582829"/>
                    <a:pt x="3159643" y="-3541"/>
                    <a:pt x="3264196" y="3"/>
                  </a:cubicBezTo>
                  <a:cubicBezTo>
                    <a:pt x="3368749" y="3547"/>
                    <a:pt x="3463556" y="2439289"/>
                    <a:pt x="3561907" y="2727254"/>
                  </a:cubicBezTo>
                  <a:cubicBezTo>
                    <a:pt x="3660258" y="3015219"/>
                    <a:pt x="3764812" y="1714503"/>
                    <a:pt x="3854303" y="1727794"/>
                  </a:cubicBezTo>
                  <a:cubicBezTo>
                    <a:pt x="3943794" y="1741085"/>
                    <a:pt x="4032399" y="2713078"/>
                    <a:pt x="4098852" y="2806999"/>
                  </a:cubicBezTo>
                  <a:cubicBezTo>
                    <a:pt x="4165305" y="2900920"/>
                    <a:pt x="4202520" y="2310812"/>
                    <a:pt x="4253024" y="2291319"/>
                  </a:cubicBezTo>
                  <a:cubicBezTo>
                    <a:pt x="4303528" y="2271826"/>
                    <a:pt x="4349602" y="2604093"/>
                    <a:pt x="4401879" y="2690040"/>
                  </a:cubicBezTo>
                  <a:cubicBezTo>
                    <a:pt x="4454156" y="2775987"/>
                    <a:pt x="4432005" y="2791936"/>
                    <a:pt x="4566684" y="2806999"/>
                  </a:cubicBezTo>
                  <a:cubicBezTo>
                    <a:pt x="4701363" y="2822062"/>
                    <a:pt x="4955658" y="2801239"/>
                    <a:pt x="5209954" y="278041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文本框 14">
              <a:extLst>
                <a:ext uri="{FF2B5EF4-FFF2-40B4-BE49-F238E27FC236}">
                  <a16:creationId xmlns:a16="http://schemas.microsoft.com/office/drawing/2014/main" id="{79EFB7CC-D9C9-EE9A-26DC-09C3C7C61A37}"/>
                </a:ext>
              </a:extLst>
            </p:cNvPr>
            <p:cNvSpPr txBox="1"/>
            <p:nvPr/>
          </p:nvSpPr>
          <p:spPr>
            <a:xfrm rot="16200000">
              <a:off x="34195" y="4461723"/>
              <a:ext cx="872586" cy="1006816"/>
            </a:xfrm>
            <a:prstGeom prst="rect">
              <a:avLst/>
            </a:prstGeom>
            <a:noFill/>
          </p:spPr>
          <p:txBody>
            <a:bodyPr wrap="square" rtlCol="0">
              <a:spAutoFit/>
            </a:bodyPr>
            <a:lstStyle/>
            <a:p>
              <a:r>
                <a:rPr lang="en-US" dirty="0">
                  <a:latin typeface="微软雅黑" panose="020B0503020204020204" pitchFamily="34" charset="-122"/>
                  <a:ea typeface="微软雅黑" panose="020B0503020204020204" pitchFamily="34" charset="-122"/>
                  <a:cs typeface="Arial" panose="020B0604020202020204" pitchFamily="34" charset="0"/>
                </a:rPr>
                <a:t>f(x</a:t>
              </a:r>
              <a:r>
                <a:rPr lang="en-US" baseline="-25000" dirty="0">
                  <a:latin typeface="微软雅黑" panose="020B0503020204020204" pitchFamily="34" charset="-122"/>
                  <a:ea typeface="微软雅黑" panose="020B0503020204020204" pitchFamily="34" charset="-122"/>
                  <a:cs typeface="Arial" panose="020B0604020202020204" pitchFamily="34" charset="0"/>
                </a:rPr>
                <a:t>1</a:t>
              </a:r>
              <a:r>
                <a:rPr lang="en-US" dirty="0">
                  <a:latin typeface="微软雅黑" panose="020B0503020204020204" pitchFamily="34" charset="-122"/>
                  <a:ea typeface="微软雅黑" panose="020B0503020204020204" pitchFamily="34" charset="-122"/>
                  <a:cs typeface="Arial" panose="020B0604020202020204" pitchFamily="34" charset="0"/>
                </a:rPr>
                <a:t>)</a:t>
              </a:r>
            </a:p>
          </p:txBody>
        </p:sp>
        <p:sp>
          <p:nvSpPr>
            <p:cNvPr id="38" name="文本框 15">
              <a:extLst>
                <a:ext uri="{FF2B5EF4-FFF2-40B4-BE49-F238E27FC236}">
                  <a16:creationId xmlns:a16="http://schemas.microsoft.com/office/drawing/2014/main" id="{64CC87E6-B22E-4E71-F4C0-4F824A9B5E04}"/>
                </a:ext>
              </a:extLst>
            </p:cNvPr>
            <p:cNvSpPr txBox="1"/>
            <p:nvPr/>
          </p:nvSpPr>
          <p:spPr>
            <a:xfrm>
              <a:off x="3226981" y="6230722"/>
              <a:ext cx="1286541" cy="526919"/>
            </a:xfrm>
            <a:prstGeom prst="rect">
              <a:avLst/>
            </a:prstGeom>
            <a:noFill/>
          </p:spPr>
          <p:txBody>
            <a:bodyPr wrap="square" rtlCol="0">
              <a:spAutoFit/>
            </a:bodyPr>
            <a:lstStyle/>
            <a:p>
              <a:r>
                <a:rPr lang="en-US" dirty="0">
                  <a:latin typeface="微软雅黑" panose="020B0503020204020204" pitchFamily="34" charset="-122"/>
                  <a:ea typeface="微软雅黑" panose="020B0503020204020204" pitchFamily="34" charset="-122"/>
                  <a:cs typeface="Arial" panose="020B0604020202020204" pitchFamily="34" charset="0"/>
                </a:rPr>
                <a:t>x</a:t>
              </a:r>
              <a:r>
                <a:rPr lang="en-US" baseline="-25000" dirty="0">
                  <a:latin typeface="微软雅黑" panose="020B0503020204020204" pitchFamily="34" charset="-122"/>
                  <a:ea typeface="微软雅黑" panose="020B0503020204020204" pitchFamily="34" charset="-122"/>
                  <a:cs typeface="Arial" panose="020B0604020202020204" pitchFamily="34" charset="0"/>
                </a:rPr>
                <a:t>1</a:t>
              </a:r>
            </a:p>
          </p:txBody>
        </p:sp>
        <mc:AlternateContent xmlns:mc="http://schemas.openxmlformats.org/markup-compatibility/2006" xmlns:a14="http://schemas.microsoft.com/office/drawing/2010/main">
          <mc:Choice Requires="a14">
            <p:sp>
              <p:nvSpPr>
                <p:cNvPr id="39" name="文本框 16">
                  <a:extLst>
                    <a:ext uri="{FF2B5EF4-FFF2-40B4-BE49-F238E27FC236}">
                      <a16:creationId xmlns:a16="http://schemas.microsoft.com/office/drawing/2014/main" id="{37F43310-E01D-D863-E2E2-1F1E7EB0A171}"/>
                    </a:ext>
                  </a:extLst>
                </p:cNvPr>
                <p:cNvSpPr txBox="1"/>
                <p:nvPr/>
              </p:nvSpPr>
              <p:spPr>
                <a:xfrm>
                  <a:off x="1136445" y="3439597"/>
                  <a:ext cx="3206721" cy="5269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𝑂𝑙𝑑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𝑏𝑒𝑠𝑡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𝑥</m:t>
                        </m:r>
                      </m:oMath>
                    </m:oMathPara>
                  </a14:m>
                  <a:endParaRPr lang="en-US" dirty="0">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39" name="文本框 16">
                  <a:extLst>
                    <a:ext uri="{FF2B5EF4-FFF2-40B4-BE49-F238E27FC236}">
                      <a16:creationId xmlns:a16="http://schemas.microsoft.com/office/drawing/2014/main" id="{37F43310-E01D-D863-E2E2-1F1E7EB0A171}"/>
                    </a:ext>
                  </a:extLst>
                </p:cNvPr>
                <p:cNvSpPr txBox="1">
                  <a:spLocks noRot="1" noChangeAspect="1" noMove="1" noResize="1" noEditPoints="1" noAdjustHandles="1" noChangeArrowheads="1" noChangeShapeType="1" noTextEdit="1"/>
                </p:cNvSpPr>
                <p:nvPr/>
              </p:nvSpPr>
              <p:spPr>
                <a:xfrm>
                  <a:off x="1136445" y="3439597"/>
                  <a:ext cx="3206721" cy="526919"/>
                </a:xfrm>
                <a:prstGeom prst="rect">
                  <a:avLst/>
                </a:prstGeom>
                <a:blipFill>
                  <a:blip r:embed="rId5"/>
                  <a:stretch>
                    <a:fillRect b="-1639"/>
                  </a:stretch>
                </a:blipFill>
              </p:spPr>
              <p:txBody>
                <a:bodyPr/>
                <a:lstStyle/>
                <a:p>
                  <a:r>
                    <a:rPr lang="zh-CN" altLang="en-US">
                      <a:noFill/>
                    </a:rPr>
                    <a:t> </a:t>
                  </a:r>
                </a:p>
              </p:txBody>
            </p:sp>
          </mc:Fallback>
        </mc:AlternateContent>
        <p:cxnSp>
          <p:nvCxnSpPr>
            <p:cNvPr id="40" name="直接箭头连接符 17">
              <a:extLst>
                <a:ext uri="{FF2B5EF4-FFF2-40B4-BE49-F238E27FC236}">
                  <a16:creationId xmlns:a16="http://schemas.microsoft.com/office/drawing/2014/main" id="{124923FC-2C29-537C-BF8B-C66E0764DA32}"/>
                </a:ext>
              </a:extLst>
            </p:cNvPr>
            <p:cNvCxnSpPr>
              <a:cxnSpLocks/>
              <a:stCxn id="36" idx="7"/>
            </p:cNvCxnSpPr>
            <p:nvPr/>
          </p:nvCxnSpPr>
          <p:spPr>
            <a:xfrm>
              <a:off x="3327992" y="3974191"/>
              <a:ext cx="426188" cy="16184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直接箭头连接符 18">
              <a:extLst>
                <a:ext uri="{FF2B5EF4-FFF2-40B4-BE49-F238E27FC236}">
                  <a16:creationId xmlns:a16="http://schemas.microsoft.com/office/drawing/2014/main" id="{E2454218-5A10-C72E-F600-8594B895F294}"/>
                </a:ext>
              </a:extLst>
            </p:cNvPr>
            <p:cNvCxnSpPr>
              <a:cxnSpLocks/>
            </p:cNvCxnSpPr>
            <p:nvPr/>
          </p:nvCxnSpPr>
          <p:spPr>
            <a:xfrm flipV="1">
              <a:off x="3754180" y="4783426"/>
              <a:ext cx="81468" cy="7561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接箭头连接符 19">
              <a:extLst>
                <a:ext uri="{FF2B5EF4-FFF2-40B4-BE49-F238E27FC236}">
                  <a16:creationId xmlns:a16="http://schemas.microsoft.com/office/drawing/2014/main" id="{D8499A3E-74CF-99A1-C48E-00474E73B60A}"/>
                </a:ext>
              </a:extLst>
            </p:cNvPr>
            <p:cNvCxnSpPr>
              <a:cxnSpLocks/>
            </p:cNvCxnSpPr>
            <p:nvPr/>
          </p:nvCxnSpPr>
          <p:spPr>
            <a:xfrm flipV="1">
              <a:off x="3835648" y="4378534"/>
              <a:ext cx="26528" cy="4070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直接箭头连接符 20">
              <a:extLst>
                <a:ext uri="{FF2B5EF4-FFF2-40B4-BE49-F238E27FC236}">
                  <a16:creationId xmlns:a16="http://schemas.microsoft.com/office/drawing/2014/main" id="{D8CEAD6C-B866-5298-B6A2-810D8C4E9385}"/>
                </a:ext>
              </a:extLst>
            </p:cNvPr>
            <p:cNvCxnSpPr>
              <a:cxnSpLocks/>
            </p:cNvCxnSpPr>
            <p:nvPr/>
          </p:nvCxnSpPr>
          <p:spPr>
            <a:xfrm flipV="1">
              <a:off x="3844948" y="4058714"/>
              <a:ext cx="34459" cy="3437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直接箭头连接符 21">
              <a:extLst>
                <a:ext uri="{FF2B5EF4-FFF2-40B4-BE49-F238E27FC236}">
                  <a16:creationId xmlns:a16="http://schemas.microsoft.com/office/drawing/2014/main" id="{98E95842-96BE-0CEA-6677-D3311F1AA7CF}"/>
                </a:ext>
              </a:extLst>
            </p:cNvPr>
            <p:cNvCxnSpPr>
              <a:cxnSpLocks/>
            </p:cNvCxnSpPr>
            <p:nvPr/>
          </p:nvCxnSpPr>
          <p:spPr>
            <a:xfrm flipV="1">
              <a:off x="3862179" y="3752838"/>
              <a:ext cx="55672" cy="3476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接箭头连接符 22">
              <a:extLst>
                <a:ext uri="{FF2B5EF4-FFF2-40B4-BE49-F238E27FC236}">
                  <a16:creationId xmlns:a16="http://schemas.microsoft.com/office/drawing/2014/main" id="{A99A2E88-BDCD-8915-B752-F43AB9506E97}"/>
                </a:ext>
              </a:extLst>
            </p:cNvPr>
            <p:cNvCxnSpPr>
              <a:cxnSpLocks/>
            </p:cNvCxnSpPr>
            <p:nvPr/>
          </p:nvCxnSpPr>
          <p:spPr>
            <a:xfrm flipV="1">
              <a:off x="3895316" y="3504487"/>
              <a:ext cx="45072" cy="2790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直接箭头连接符 23">
              <a:extLst>
                <a:ext uri="{FF2B5EF4-FFF2-40B4-BE49-F238E27FC236}">
                  <a16:creationId xmlns:a16="http://schemas.microsoft.com/office/drawing/2014/main" id="{B6BB8FEC-BBC1-1728-7E13-3EC0130AB8F2}"/>
                </a:ext>
              </a:extLst>
            </p:cNvPr>
            <p:cNvCxnSpPr>
              <a:cxnSpLocks/>
              <a:endCxn id="36" idx="9"/>
            </p:cNvCxnSpPr>
            <p:nvPr/>
          </p:nvCxnSpPr>
          <p:spPr>
            <a:xfrm flipV="1">
              <a:off x="3949780" y="3235228"/>
              <a:ext cx="48063" cy="2694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48" name="Straight Arrow Connector 47">
            <a:extLst>
              <a:ext uri="{FF2B5EF4-FFF2-40B4-BE49-F238E27FC236}">
                <a16:creationId xmlns:a16="http://schemas.microsoft.com/office/drawing/2014/main" id="{E4F4C018-562C-F285-E42D-81801F5E3709}"/>
              </a:ext>
            </a:extLst>
          </p:cNvPr>
          <p:cNvCxnSpPr>
            <a:cxnSpLocks/>
            <a:stCxn id="36" idx="7"/>
          </p:cNvCxnSpPr>
          <p:nvPr/>
        </p:nvCxnSpPr>
        <p:spPr>
          <a:xfrm flipH="1">
            <a:off x="8809977" y="2340029"/>
            <a:ext cx="277273" cy="132265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289C709-77F3-9A76-A75C-7848B9DC3A17}"/>
              </a:ext>
            </a:extLst>
          </p:cNvPr>
          <p:cNvCxnSpPr>
            <a:cxnSpLocks/>
          </p:cNvCxnSpPr>
          <p:nvPr/>
        </p:nvCxnSpPr>
        <p:spPr>
          <a:xfrm flipH="1" flipV="1">
            <a:off x="8732553" y="3340415"/>
            <a:ext cx="79097" cy="27471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049D54F-E720-A626-3811-066380551D91}"/>
              </a:ext>
            </a:extLst>
          </p:cNvPr>
          <p:cNvCxnSpPr>
            <a:cxnSpLocks/>
          </p:cNvCxnSpPr>
          <p:nvPr/>
        </p:nvCxnSpPr>
        <p:spPr>
          <a:xfrm flipH="1" flipV="1">
            <a:off x="8624049" y="3031527"/>
            <a:ext cx="98481" cy="14176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84756A3-F7F2-639B-7D53-78D1A339A84B}"/>
              </a:ext>
            </a:extLst>
          </p:cNvPr>
          <p:cNvCxnSpPr>
            <a:cxnSpLocks/>
          </p:cNvCxnSpPr>
          <p:nvPr/>
        </p:nvCxnSpPr>
        <p:spPr>
          <a:xfrm flipH="1" flipV="1">
            <a:off x="8697182" y="3173293"/>
            <a:ext cx="50697" cy="15611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文本框 16">
                <a:extLst>
                  <a:ext uri="{FF2B5EF4-FFF2-40B4-BE49-F238E27FC236}">
                    <a16:creationId xmlns:a16="http://schemas.microsoft.com/office/drawing/2014/main" id="{D1A84B57-F735-241D-862F-C3C2887D0891}"/>
                  </a:ext>
                </a:extLst>
              </p:cNvPr>
              <p:cNvSpPr txBox="1"/>
              <p:nvPr/>
            </p:nvSpPr>
            <p:spPr>
              <a:xfrm>
                <a:off x="9117789" y="1436226"/>
                <a:ext cx="12355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𝑁𝑒𝑤</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𝑏𝑒𝑠𝑡</m:t>
                          </m:r>
                        </m:sub>
                      </m:sSub>
                    </m:oMath>
                  </m:oMathPara>
                </a14:m>
                <a:endParaRPr lang="en-US" dirty="0">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60" name="文本框 16">
                <a:extLst>
                  <a:ext uri="{FF2B5EF4-FFF2-40B4-BE49-F238E27FC236}">
                    <a16:creationId xmlns:a16="http://schemas.microsoft.com/office/drawing/2014/main" id="{D1A84B57-F735-241D-862F-C3C2887D0891}"/>
                  </a:ext>
                </a:extLst>
              </p:cNvPr>
              <p:cNvSpPr txBox="1">
                <a:spLocks noRot="1" noChangeAspect="1" noMove="1" noResize="1" noEditPoints="1" noAdjustHandles="1" noChangeArrowheads="1" noChangeShapeType="1" noTextEdit="1"/>
              </p:cNvSpPr>
              <p:nvPr/>
            </p:nvSpPr>
            <p:spPr>
              <a:xfrm>
                <a:off x="9117789" y="1436226"/>
                <a:ext cx="1235535" cy="369332"/>
              </a:xfrm>
              <a:prstGeom prst="rect">
                <a:avLst/>
              </a:prstGeom>
              <a:blipFill>
                <a:blip r:embed="rId6"/>
                <a:stretch>
                  <a:fillRect b="-1667"/>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C7B6A22F-8EFE-A500-20EB-336D277D130D}"/>
              </a:ext>
            </a:extLst>
          </p:cNvPr>
          <p:cNvSpPr txBox="1"/>
          <p:nvPr/>
        </p:nvSpPr>
        <p:spPr>
          <a:xfrm>
            <a:off x="6858002" y="1112487"/>
            <a:ext cx="3495322" cy="64633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结合两种算法优点设计</a:t>
            </a:r>
            <a:r>
              <a:rPr lang="zh-CN" altLang="en-US" dirty="0">
                <a:solidFill>
                  <a:srgbClr val="0033CC"/>
                </a:solidFill>
                <a:latin typeface="微软雅黑" panose="020B0503020204020204" pitchFamily="34" charset="-122"/>
                <a:ea typeface="微软雅黑" panose="020B0503020204020204" pitchFamily="34" charset="-122"/>
              </a:rPr>
              <a:t>新算法</a:t>
            </a:r>
            <a:r>
              <a:rPr lang="zh-CN" altLang="en-US" b="1" dirty="0">
                <a:solidFill>
                  <a:srgbClr val="0033CC"/>
                </a:solidFill>
                <a:latin typeface="微软雅黑" panose="020B0503020204020204" pitchFamily="34" charset="-122"/>
                <a:ea typeface="微软雅黑" panose="020B0503020204020204" pitchFamily="34" charset="-122"/>
              </a:rPr>
              <a:t>“中心迭代算法”</a:t>
            </a:r>
            <a:r>
              <a:rPr lang="zh-CN" altLang="en-US" dirty="0">
                <a:latin typeface="微软雅黑" panose="020B0503020204020204" pitchFamily="34" charset="-122"/>
                <a:ea typeface="微软雅黑" panose="020B0503020204020204" pitchFamily="34" charset="-122"/>
              </a:rPr>
              <a:t>：</a:t>
            </a:r>
          </a:p>
        </p:txBody>
      </p:sp>
      <p:sp>
        <p:nvSpPr>
          <p:cNvPr id="1024" name="TextBox 1023">
            <a:extLst>
              <a:ext uri="{FF2B5EF4-FFF2-40B4-BE49-F238E27FC236}">
                <a16:creationId xmlns:a16="http://schemas.microsoft.com/office/drawing/2014/main" id="{5351BCEB-D528-1F8B-ACF4-C0B5EC4057EA}"/>
              </a:ext>
            </a:extLst>
          </p:cNvPr>
          <p:cNvSpPr txBox="1"/>
          <p:nvPr/>
        </p:nvSpPr>
        <p:spPr>
          <a:xfrm>
            <a:off x="10254873" y="2080688"/>
            <a:ext cx="1432501" cy="923330"/>
          </a:xfrm>
          <a:prstGeom prst="rect">
            <a:avLst/>
          </a:prstGeom>
          <a:noFill/>
        </p:spPr>
        <p:txBody>
          <a:bodyPr wrap="square" rtlCol="0">
            <a:spAutoFit/>
          </a:bodyPr>
          <a:lstStyle/>
          <a:p>
            <a:r>
              <a:rPr lang="zh-CN" altLang="en-US" b="1" dirty="0">
                <a:solidFill>
                  <a:srgbClr val="0033CC"/>
                </a:solidFill>
                <a:latin typeface="微软雅黑" panose="020B0503020204020204" pitchFamily="34" charset="-122"/>
                <a:ea typeface="微软雅黑" panose="020B0503020204020204" pitchFamily="34" charset="-122"/>
              </a:rPr>
              <a:t>猜想</a:t>
            </a:r>
            <a:r>
              <a:rPr lang="zh-CN" altLang="en-US" dirty="0">
                <a:latin typeface="微软雅黑" panose="020B0503020204020204" pitchFamily="34" charset="-122"/>
                <a:ea typeface="微软雅黑" panose="020B0503020204020204" pitchFamily="34" charset="-122"/>
              </a:rPr>
              <a:t>：高峰的附近有更高的峰！</a:t>
            </a:r>
          </a:p>
        </p:txBody>
      </p:sp>
      <p:sp>
        <p:nvSpPr>
          <p:cNvPr id="1028" name="TextBox 1027">
            <a:extLst>
              <a:ext uri="{FF2B5EF4-FFF2-40B4-BE49-F238E27FC236}">
                <a16:creationId xmlns:a16="http://schemas.microsoft.com/office/drawing/2014/main" id="{C8339853-5F0D-14C7-925A-C5845EDE4F7B}"/>
              </a:ext>
            </a:extLst>
          </p:cNvPr>
          <p:cNvSpPr txBox="1"/>
          <p:nvPr/>
        </p:nvSpPr>
        <p:spPr>
          <a:xfrm>
            <a:off x="6556605" y="4284112"/>
            <a:ext cx="6119260" cy="1477328"/>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算法原理如同</a:t>
            </a:r>
            <a:r>
              <a:rPr lang="zh-CN" altLang="en-US" dirty="0">
                <a:solidFill>
                  <a:srgbClr val="0033CC"/>
                </a:solidFill>
                <a:latin typeface="微软雅黑" panose="020B0503020204020204" pitchFamily="34" charset="-122"/>
                <a:ea typeface="微软雅黑" panose="020B0503020204020204" pitchFamily="34" charset="-122"/>
              </a:rPr>
              <a:t>蚁群爬山</a:t>
            </a:r>
            <a:r>
              <a:rPr lang="zh-CN" altLang="en-US" dirty="0">
                <a:latin typeface="微软雅黑" panose="020B0503020204020204" pitchFamily="34" charset="-122"/>
                <a:ea typeface="微软雅黑" panose="020B0503020204020204" pitchFamily="34" charset="-122"/>
              </a:rPr>
              <a:t>，在群山中找最高的峰</a:t>
            </a:r>
            <a:r>
              <a:rPr lang="en-US" altLang="zh-CN" dirty="0">
                <a:latin typeface="微软雅黑" panose="020B0503020204020204" pitchFamily="34" charset="-122"/>
                <a:ea typeface="微软雅黑" panose="020B0503020204020204" pitchFamily="34" charset="-122"/>
              </a:rPr>
              <a:t>:</a:t>
            </a: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起始一群飞蚁，</a:t>
            </a:r>
            <a:r>
              <a:rPr lang="zh-CN" altLang="en-US" dirty="0">
                <a:solidFill>
                  <a:srgbClr val="0033CC"/>
                </a:solidFill>
                <a:latin typeface="微软雅黑" panose="020B0503020204020204" pitchFamily="34" charset="-122"/>
                <a:ea typeface="微软雅黑" panose="020B0503020204020204" pitchFamily="34" charset="-122"/>
              </a:rPr>
              <a:t>随机寻找落点</a:t>
            </a: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飞蚁落地开始</a:t>
            </a:r>
            <a:r>
              <a:rPr lang="zh-CN" altLang="en-US" dirty="0">
                <a:solidFill>
                  <a:srgbClr val="0033CC"/>
                </a:solidFill>
                <a:latin typeface="微软雅黑" panose="020B0503020204020204" pitchFamily="34" charset="-122"/>
                <a:ea typeface="微软雅黑" panose="020B0503020204020204" pitchFamily="34" charset="-122"/>
              </a:rPr>
              <a:t>爬峰</a:t>
            </a:r>
          </a:p>
          <a:p>
            <a:pPr marL="285750" indent="-285750">
              <a:buFont typeface="Arial" panose="020B0604020202020204" pitchFamily="34" charset="0"/>
              <a:buChar char="•"/>
            </a:pPr>
            <a:r>
              <a:rPr lang="zh-CN" altLang="en-US" dirty="0">
                <a:solidFill>
                  <a:srgbClr val="0033CC"/>
                </a:solidFill>
                <a:latin typeface="微软雅黑" panose="020B0503020204020204" pitchFamily="34" charset="-122"/>
                <a:ea typeface="微软雅黑" panose="020B0503020204020204" pitchFamily="34" charset="-122"/>
              </a:rPr>
              <a:t>爬到峰顶</a:t>
            </a:r>
            <a:r>
              <a:rPr lang="zh-CN" altLang="en-US" dirty="0">
                <a:latin typeface="微软雅黑" panose="020B0503020204020204" pitchFamily="34" charset="-122"/>
                <a:ea typeface="微软雅黑" panose="020B0503020204020204" pitchFamily="34" charset="-122"/>
              </a:rPr>
              <a:t>报告自己高度</a:t>
            </a: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在最高峰的飞蚁</a:t>
            </a:r>
            <a:r>
              <a:rPr lang="zh-CN" altLang="en-US" dirty="0">
                <a:solidFill>
                  <a:srgbClr val="0033CC"/>
                </a:solidFill>
                <a:latin typeface="微软雅黑" panose="020B0503020204020204" pitchFamily="34" charset="-122"/>
                <a:ea typeface="微软雅黑" panose="020B0503020204020204" pitchFamily="34" charset="-122"/>
              </a:rPr>
              <a:t>成为新蚁后</a:t>
            </a:r>
            <a:r>
              <a:rPr lang="zh-CN" altLang="en-US" dirty="0">
                <a:latin typeface="微软雅黑" panose="020B0503020204020204" pitchFamily="34" charset="-122"/>
                <a:ea typeface="微软雅黑" panose="020B0503020204020204" pitchFamily="34" charset="-122"/>
              </a:rPr>
              <a:t>，开始向周围释放飞蚁</a:t>
            </a:r>
          </a:p>
        </p:txBody>
      </p:sp>
      <p:pic>
        <p:nvPicPr>
          <p:cNvPr id="21" name="Picture 20" descr="A graph of a function&#10;&#10;Description automatically generated">
            <a:extLst>
              <a:ext uri="{FF2B5EF4-FFF2-40B4-BE49-F238E27FC236}">
                <a16:creationId xmlns:a16="http://schemas.microsoft.com/office/drawing/2014/main" id="{9F458AD2-459F-8910-1CDC-7F3F81C039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417" y="1929726"/>
            <a:ext cx="2880000" cy="2160000"/>
          </a:xfrm>
          <a:prstGeom prst="rect">
            <a:avLst/>
          </a:prstGeom>
        </p:spPr>
      </p:pic>
      <p:sp>
        <p:nvSpPr>
          <p:cNvPr id="2" name="AutoShape 11">
            <a:extLst>
              <a:ext uri="{FF2B5EF4-FFF2-40B4-BE49-F238E27FC236}">
                <a16:creationId xmlns:a16="http://schemas.microsoft.com/office/drawing/2014/main" id="{762882B0-8736-2C75-7F76-B87D63031A62}"/>
              </a:ext>
            </a:extLst>
          </p:cNvPr>
          <p:cNvSpPr>
            <a:spLocks noChangeArrowheads="1"/>
          </p:cNvSpPr>
          <p:nvPr/>
        </p:nvSpPr>
        <p:spPr bwMode="gray">
          <a:xfrm>
            <a:off x="5377213" y="6005791"/>
            <a:ext cx="6031493" cy="689846"/>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r>
              <a:rPr lang="zh-CN" altLang="en-US" sz="2000" b="1" dirty="0">
                <a:solidFill>
                  <a:srgbClr val="0033CC"/>
                </a:solidFill>
                <a:latin typeface="微软雅黑" panose="020B0503020204020204" pitchFamily="34" charset="-122"/>
                <a:ea typeface="微软雅黑" panose="020B0503020204020204" pitchFamily="34" charset="-122"/>
              </a:rPr>
              <a:t>结合两种算法优点</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0033CC"/>
                </a:solidFill>
                <a:latin typeface="微软雅黑" panose="020B0503020204020204" pitchFamily="34" charset="-122"/>
                <a:ea typeface="微软雅黑" panose="020B0503020204020204" pitchFamily="34" charset="-122"/>
              </a:rPr>
              <a:t>利用群体效应探索参数空间，计算速度快，收敛速度快，计算精度也高</a:t>
            </a:r>
          </a:p>
        </p:txBody>
      </p:sp>
    </p:spTree>
    <p:extLst>
      <p:ext uri="{BB962C8B-B14F-4D97-AF65-F5344CB8AC3E}">
        <p14:creationId xmlns:p14="http://schemas.microsoft.com/office/powerpoint/2010/main" val="2306890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D0B1A-9705-5AC8-FE0F-6571757A5808}"/>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564CC3C4-AB0C-E2DD-82C4-08A321E0F5FD}"/>
              </a:ext>
            </a:extLst>
          </p:cNvPr>
          <p:cNvSpPr/>
          <p:nvPr/>
        </p:nvSpPr>
        <p:spPr>
          <a:xfrm>
            <a:off x="0" y="0"/>
            <a:ext cx="12191999" cy="843342"/>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41EEBDC-BC37-17F6-2C4D-D907DF9196AE}"/>
              </a:ext>
            </a:extLst>
          </p:cNvPr>
          <p:cNvPicPr>
            <a:picLocks noChangeAspect="1"/>
          </p:cNvPicPr>
          <p:nvPr/>
        </p:nvPicPr>
        <p:blipFill>
          <a:blip r:embed="rId2"/>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4AF9B546-277F-60A0-A04B-A4429F38294B}"/>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华文楷体" panose="02010600040101010101" pitchFamily="2" charset="-122"/>
              <a:ea typeface="华文楷体" panose="02010600040101010101" pitchFamily="2" charset="-122"/>
            </a:endParaRPr>
          </a:p>
        </p:txBody>
      </p:sp>
      <p:sp>
        <p:nvSpPr>
          <p:cNvPr id="11" name="标题 1">
            <a:extLst>
              <a:ext uri="{FF2B5EF4-FFF2-40B4-BE49-F238E27FC236}">
                <a16:creationId xmlns:a16="http://schemas.microsoft.com/office/drawing/2014/main" id="{73005100-D048-835B-D3B5-2743B2E35055}"/>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表面缪子束线布局</a:t>
            </a:r>
            <a:endParaRPr lang="zh-CN" altLang="en-US" sz="4000" dirty="0">
              <a:solidFill>
                <a:srgbClr val="FF0000"/>
              </a:solidFill>
              <a:latin typeface="微软雅黑" panose="020B0503020204020204" pitchFamily="34" charset="-122"/>
              <a:ea typeface="微软雅黑" panose="020B0503020204020204" pitchFamily="34" charset="-122"/>
            </a:endParaRPr>
          </a:p>
        </p:txBody>
      </p:sp>
      <p:sp>
        <p:nvSpPr>
          <p:cNvPr id="7" name="Slide Number Placeholder 6">
            <a:extLst>
              <a:ext uri="{FF2B5EF4-FFF2-40B4-BE49-F238E27FC236}">
                <a16:creationId xmlns:a16="http://schemas.microsoft.com/office/drawing/2014/main" id="{E8A2AA65-5153-0B6F-FCFA-2C41D34BC306}"/>
              </a:ext>
            </a:extLst>
          </p:cNvPr>
          <p:cNvSpPr>
            <a:spLocks noGrp="1"/>
          </p:cNvSpPr>
          <p:nvPr>
            <p:ph type="sldNum" sz="quarter" idx="12"/>
          </p:nvPr>
        </p:nvSpPr>
        <p:spPr/>
        <p:txBody>
          <a:bodyPr/>
          <a:lstStyle/>
          <a:p>
            <a:fld id="{D9A80C27-2DA0-4385-BF62-8D9873646CFE}" type="slidenum">
              <a:rPr lang="zh-CN" altLang="en-US" smtClean="0"/>
              <a:t>12</a:t>
            </a:fld>
            <a:endParaRPr lang="zh-CN" altLang="en-US"/>
          </a:p>
        </p:txBody>
      </p:sp>
      <p:grpSp>
        <p:nvGrpSpPr>
          <p:cNvPr id="3" name="Group 2">
            <a:extLst>
              <a:ext uri="{FF2B5EF4-FFF2-40B4-BE49-F238E27FC236}">
                <a16:creationId xmlns:a16="http://schemas.microsoft.com/office/drawing/2014/main" id="{E19562FC-8CB3-E6E3-3C2F-05B7691821C8}"/>
              </a:ext>
            </a:extLst>
          </p:cNvPr>
          <p:cNvGrpSpPr/>
          <p:nvPr/>
        </p:nvGrpSpPr>
        <p:grpSpPr>
          <a:xfrm>
            <a:off x="740492" y="1108787"/>
            <a:ext cx="10220712" cy="3706997"/>
            <a:chOff x="639143" y="2575794"/>
            <a:chExt cx="10220712" cy="3706997"/>
          </a:xfrm>
        </p:grpSpPr>
        <p:grpSp>
          <p:nvGrpSpPr>
            <p:cNvPr id="4" name="Group 3">
              <a:extLst>
                <a:ext uri="{FF2B5EF4-FFF2-40B4-BE49-F238E27FC236}">
                  <a16:creationId xmlns:a16="http://schemas.microsoft.com/office/drawing/2014/main" id="{BB1B1D9E-A9EE-CA19-5AA2-730668F65163}"/>
                </a:ext>
              </a:extLst>
            </p:cNvPr>
            <p:cNvGrpSpPr/>
            <p:nvPr/>
          </p:nvGrpSpPr>
          <p:grpSpPr>
            <a:xfrm>
              <a:off x="639143" y="2575794"/>
              <a:ext cx="10220712" cy="3706997"/>
              <a:chOff x="566954" y="1906838"/>
              <a:chExt cx="10220712" cy="3706997"/>
            </a:xfrm>
          </p:grpSpPr>
          <p:grpSp>
            <p:nvGrpSpPr>
              <p:cNvPr id="12" name="Group 11">
                <a:extLst>
                  <a:ext uri="{FF2B5EF4-FFF2-40B4-BE49-F238E27FC236}">
                    <a16:creationId xmlns:a16="http://schemas.microsoft.com/office/drawing/2014/main" id="{7CC86539-7475-FAB5-2C7E-EEB1CB49134C}"/>
                  </a:ext>
                </a:extLst>
              </p:cNvPr>
              <p:cNvGrpSpPr/>
              <p:nvPr/>
            </p:nvGrpSpPr>
            <p:grpSpPr>
              <a:xfrm>
                <a:off x="566954" y="1906838"/>
                <a:ext cx="10220712" cy="3706997"/>
                <a:chOff x="566954" y="1906838"/>
                <a:chExt cx="10220712" cy="3706997"/>
              </a:xfrm>
            </p:grpSpPr>
            <p:grpSp>
              <p:nvGrpSpPr>
                <p:cNvPr id="37" name="Group 36">
                  <a:extLst>
                    <a:ext uri="{FF2B5EF4-FFF2-40B4-BE49-F238E27FC236}">
                      <a16:creationId xmlns:a16="http://schemas.microsoft.com/office/drawing/2014/main" id="{FFE48B46-231E-7352-B233-6E4B59E2B923}"/>
                    </a:ext>
                  </a:extLst>
                </p:cNvPr>
                <p:cNvGrpSpPr/>
                <p:nvPr/>
              </p:nvGrpSpPr>
              <p:grpSpPr>
                <a:xfrm>
                  <a:off x="566954" y="1906838"/>
                  <a:ext cx="10220712" cy="3706997"/>
                  <a:chOff x="625949" y="2278095"/>
                  <a:chExt cx="10220712" cy="3706997"/>
                </a:xfrm>
              </p:grpSpPr>
              <p:grpSp>
                <p:nvGrpSpPr>
                  <p:cNvPr id="40" name="Group 39">
                    <a:extLst>
                      <a:ext uri="{FF2B5EF4-FFF2-40B4-BE49-F238E27FC236}">
                        <a16:creationId xmlns:a16="http://schemas.microsoft.com/office/drawing/2014/main" id="{C7AFFDE4-597A-066D-2C05-E76CFC0C6012}"/>
                      </a:ext>
                    </a:extLst>
                  </p:cNvPr>
                  <p:cNvGrpSpPr/>
                  <p:nvPr/>
                </p:nvGrpSpPr>
                <p:grpSpPr>
                  <a:xfrm>
                    <a:off x="625949" y="2278095"/>
                    <a:ext cx="10220712" cy="3706997"/>
                    <a:chOff x="625949" y="2278095"/>
                    <a:chExt cx="10220712" cy="3706997"/>
                  </a:xfrm>
                </p:grpSpPr>
                <p:pic>
                  <p:nvPicPr>
                    <p:cNvPr id="57" name="Picture 56">
                      <a:extLst>
                        <a:ext uri="{FF2B5EF4-FFF2-40B4-BE49-F238E27FC236}">
                          <a16:creationId xmlns:a16="http://schemas.microsoft.com/office/drawing/2014/main" id="{79FF777D-3285-42FD-A928-A2F215FD0D22}"/>
                        </a:ext>
                      </a:extLst>
                    </p:cNvPr>
                    <p:cNvPicPr>
                      <a:picLocks noChangeAspect="1"/>
                    </p:cNvPicPr>
                    <p:nvPr/>
                  </p:nvPicPr>
                  <p:blipFill>
                    <a:blip r:embed="rId3"/>
                    <a:stretch>
                      <a:fillRect/>
                    </a:stretch>
                  </p:blipFill>
                  <p:spPr>
                    <a:xfrm>
                      <a:off x="625949" y="3199996"/>
                      <a:ext cx="9199372" cy="2364701"/>
                    </a:xfrm>
                    <a:prstGeom prst="rect">
                      <a:avLst/>
                    </a:prstGeom>
                  </p:spPr>
                </p:pic>
                <p:grpSp>
                  <p:nvGrpSpPr>
                    <p:cNvPr id="58" name="Group 57">
                      <a:extLst>
                        <a:ext uri="{FF2B5EF4-FFF2-40B4-BE49-F238E27FC236}">
                          <a16:creationId xmlns:a16="http://schemas.microsoft.com/office/drawing/2014/main" id="{09BEAC8E-D04E-BA48-2D68-4B14F7583179}"/>
                        </a:ext>
                      </a:extLst>
                    </p:cNvPr>
                    <p:cNvGrpSpPr/>
                    <p:nvPr/>
                  </p:nvGrpSpPr>
                  <p:grpSpPr>
                    <a:xfrm>
                      <a:off x="639156" y="2278095"/>
                      <a:ext cx="10207505" cy="3706997"/>
                      <a:chOff x="706533" y="2493670"/>
                      <a:chExt cx="10207505" cy="3706997"/>
                    </a:xfrm>
                  </p:grpSpPr>
                  <p:pic>
                    <p:nvPicPr>
                      <p:cNvPr id="59" name="Picture 58">
                        <a:extLst>
                          <a:ext uri="{FF2B5EF4-FFF2-40B4-BE49-F238E27FC236}">
                            <a16:creationId xmlns:a16="http://schemas.microsoft.com/office/drawing/2014/main" id="{5FE4AA01-4100-46AB-B7C1-BE1B404B881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18194" y="2723202"/>
                        <a:ext cx="2729837" cy="1028120"/>
                      </a:xfrm>
                      <a:prstGeom prst="rect">
                        <a:avLst/>
                      </a:prstGeom>
                    </p:spPr>
                  </p:pic>
                  <p:grpSp>
                    <p:nvGrpSpPr>
                      <p:cNvPr id="60" name="Group 59">
                        <a:extLst>
                          <a:ext uri="{FF2B5EF4-FFF2-40B4-BE49-F238E27FC236}">
                            <a16:creationId xmlns:a16="http://schemas.microsoft.com/office/drawing/2014/main" id="{A205BC80-43F7-CD24-936E-6EBF34EE68D0}"/>
                          </a:ext>
                        </a:extLst>
                      </p:cNvPr>
                      <p:cNvGrpSpPr/>
                      <p:nvPr/>
                    </p:nvGrpSpPr>
                    <p:grpSpPr>
                      <a:xfrm>
                        <a:off x="706533" y="2493670"/>
                        <a:ext cx="10207505" cy="3706997"/>
                        <a:chOff x="275915" y="3301745"/>
                        <a:chExt cx="10207505" cy="3706997"/>
                      </a:xfrm>
                    </p:grpSpPr>
                    <p:sp>
                      <p:nvSpPr>
                        <p:cNvPr id="61" name="文本框 25">
                          <a:extLst>
                            <a:ext uri="{FF2B5EF4-FFF2-40B4-BE49-F238E27FC236}">
                              <a16:creationId xmlns:a16="http://schemas.microsoft.com/office/drawing/2014/main" id="{ABA20B0A-40A7-224A-B485-0FD50835E1D9}"/>
                            </a:ext>
                          </a:extLst>
                        </p:cNvPr>
                        <p:cNvSpPr txBox="1"/>
                        <p:nvPr/>
                      </p:nvSpPr>
                      <p:spPr>
                        <a:xfrm rot="20005277">
                          <a:off x="7846963" y="3893960"/>
                          <a:ext cx="643317" cy="276999"/>
                        </a:xfrm>
                        <a:prstGeom prst="rect">
                          <a:avLst/>
                        </a:prstGeom>
                        <a:noFill/>
                      </p:spPr>
                      <p:txBody>
                        <a:bodyPr wrap="square" rtlCol="0">
                          <a:spAutoFit/>
                        </a:bodyPr>
                        <a:lstStyle/>
                        <a:p>
                          <a:pPr algn="ctr"/>
                          <a:r>
                            <a:rPr lang="en-CA" altLang="zh-CN" sz="1200" dirty="0">
                              <a:latin typeface="微软雅黑" panose="020B0503020204020204" pitchFamily="34" charset="-122"/>
                              <a:ea typeface="微软雅黑" panose="020B0503020204020204" pitchFamily="34" charset="-122"/>
                            </a:rPr>
                            <a:t>C</a:t>
                          </a:r>
                          <a:r>
                            <a:rPr lang="en-US" altLang="zh-CN" sz="1200" dirty="0">
                              <a:latin typeface="微软雅黑" panose="020B0503020204020204" pitchFamily="34" charset="-122"/>
                              <a:ea typeface="微软雅黑" panose="020B0503020204020204" pitchFamily="34" charset="-122"/>
                            </a:rPr>
                            <a:t>oll5</a:t>
                          </a:r>
                          <a:endParaRPr lang="zh-CN" altLang="en-US" sz="1200" dirty="0">
                            <a:latin typeface="微软雅黑" panose="020B0503020204020204" pitchFamily="34" charset="-122"/>
                            <a:ea typeface="微软雅黑" panose="020B0503020204020204" pitchFamily="34" charset="-122"/>
                          </a:endParaRPr>
                        </a:p>
                      </p:txBody>
                    </p:sp>
                    <p:grpSp>
                      <p:nvGrpSpPr>
                        <p:cNvPr id="62" name="Group 61">
                          <a:extLst>
                            <a:ext uri="{FF2B5EF4-FFF2-40B4-BE49-F238E27FC236}">
                              <a16:creationId xmlns:a16="http://schemas.microsoft.com/office/drawing/2014/main" id="{23B7EB85-DB38-2001-84CE-A7CDFA18AEFC}"/>
                            </a:ext>
                          </a:extLst>
                        </p:cNvPr>
                        <p:cNvGrpSpPr/>
                        <p:nvPr/>
                      </p:nvGrpSpPr>
                      <p:grpSpPr>
                        <a:xfrm>
                          <a:off x="275915" y="3301745"/>
                          <a:ext cx="10207505" cy="3706997"/>
                          <a:chOff x="188410" y="3257269"/>
                          <a:chExt cx="10207505" cy="3706997"/>
                        </a:xfrm>
                      </p:grpSpPr>
                      <p:grpSp>
                        <p:nvGrpSpPr>
                          <p:cNvPr id="63" name="Group 62">
                            <a:extLst>
                              <a:ext uri="{FF2B5EF4-FFF2-40B4-BE49-F238E27FC236}">
                                <a16:creationId xmlns:a16="http://schemas.microsoft.com/office/drawing/2014/main" id="{952D24AC-23CF-FFF4-F602-CDA79D6211D4}"/>
                              </a:ext>
                            </a:extLst>
                          </p:cNvPr>
                          <p:cNvGrpSpPr/>
                          <p:nvPr/>
                        </p:nvGrpSpPr>
                        <p:grpSpPr>
                          <a:xfrm>
                            <a:off x="188410" y="3257269"/>
                            <a:ext cx="10207505" cy="3706997"/>
                            <a:chOff x="177777" y="3325121"/>
                            <a:chExt cx="10207505" cy="3706997"/>
                          </a:xfrm>
                        </p:grpSpPr>
                        <p:sp>
                          <p:nvSpPr>
                            <p:cNvPr id="68" name="文本框 23">
                              <a:extLst>
                                <a:ext uri="{FF2B5EF4-FFF2-40B4-BE49-F238E27FC236}">
                                  <a16:creationId xmlns:a16="http://schemas.microsoft.com/office/drawing/2014/main" id="{89A5175A-05A8-FC55-7AA2-D96B8C2F8298}"/>
                                </a:ext>
                              </a:extLst>
                            </p:cNvPr>
                            <p:cNvSpPr txBox="1"/>
                            <p:nvPr/>
                          </p:nvSpPr>
                          <p:spPr>
                            <a:xfrm rot="21201065">
                              <a:off x="177777" y="5068125"/>
                              <a:ext cx="841427"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SMSOLX</a:t>
                              </a:r>
                              <a:endParaRPr lang="zh-CN" altLang="en-US" sz="1200" dirty="0">
                                <a:latin typeface="微软雅黑" panose="020B0503020204020204" pitchFamily="34" charset="-122"/>
                                <a:ea typeface="微软雅黑" panose="020B0503020204020204" pitchFamily="34" charset="-122"/>
                              </a:endParaRPr>
                            </a:p>
                          </p:txBody>
                        </p:sp>
                        <p:sp>
                          <p:nvSpPr>
                            <p:cNvPr id="69" name="文本框 24">
                              <a:extLst>
                                <a:ext uri="{FF2B5EF4-FFF2-40B4-BE49-F238E27FC236}">
                                  <a16:creationId xmlns:a16="http://schemas.microsoft.com/office/drawing/2014/main" id="{D11E2005-3E01-01B5-02AA-874320637D07}"/>
                                </a:ext>
                              </a:extLst>
                            </p:cNvPr>
                            <p:cNvSpPr txBox="1"/>
                            <p:nvPr/>
                          </p:nvSpPr>
                          <p:spPr>
                            <a:xfrm rot="21201065">
                              <a:off x="1498594" y="5557044"/>
                              <a:ext cx="643317"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SMBA</a:t>
                              </a:r>
                              <a:endParaRPr lang="zh-CN" altLang="en-US" sz="1200" dirty="0">
                                <a:latin typeface="微软雅黑" panose="020B0503020204020204" pitchFamily="34" charset="-122"/>
                                <a:ea typeface="微软雅黑" panose="020B0503020204020204" pitchFamily="34" charset="-122"/>
                              </a:endParaRPr>
                            </a:p>
                          </p:txBody>
                        </p:sp>
                        <p:sp>
                          <p:nvSpPr>
                            <p:cNvPr id="70" name="文本框 25">
                              <a:extLst>
                                <a:ext uri="{FF2B5EF4-FFF2-40B4-BE49-F238E27FC236}">
                                  <a16:creationId xmlns:a16="http://schemas.microsoft.com/office/drawing/2014/main" id="{51CE7125-2FBA-8252-3E6F-98E0A1B5790A}"/>
                                </a:ext>
                              </a:extLst>
                            </p:cNvPr>
                            <p:cNvSpPr txBox="1"/>
                            <p:nvPr/>
                          </p:nvSpPr>
                          <p:spPr>
                            <a:xfrm rot="18988032">
                              <a:off x="1912696" y="5041205"/>
                              <a:ext cx="943035"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SMSOL1</a:t>
                              </a:r>
                              <a:endParaRPr lang="zh-CN" altLang="en-US" sz="1200" dirty="0">
                                <a:latin typeface="微软雅黑" panose="020B0503020204020204" pitchFamily="34" charset="-122"/>
                                <a:ea typeface="微软雅黑" panose="020B0503020204020204" pitchFamily="34" charset="-122"/>
                              </a:endParaRPr>
                            </a:p>
                          </p:txBody>
                        </p:sp>
                        <p:sp>
                          <p:nvSpPr>
                            <p:cNvPr id="71" name="文本框 26">
                              <a:extLst>
                                <a:ext uri="{FF2B5EF4-FFF2-40B4-BE49-F238E27FC236}">
                                  <a16:creationId xmlns:a16="http://schemas.microsoft.com/office/drawing/2014/main" id="{E336BA3B-72A5-C7D6-4555-90A68FFFF589}"/>
                                </a:ext>
                              </a:extLst>
                            </p:cNvPr>
                            <p:cNvSpPr txBox="1"/>
                            <p:nvPr/>
                          </p:nvSpPr>
                          <p:spPr>
                            <a:xfrm rot="20139424">
                              <a:off x="2241422" y="4185119"/>
                              <a:ext cx="816240"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SMBB</a:t>
                              </a:r>
                              <a:endParaRPr lang="zh-CN" altLang="en-US" sz="1200" dirty="0">
                                <a:latin typeface="微软雅黑" panose="020B0503020204020204" pitchFamily="34" charset="-122"/>
                                <a:ea typeface="微软雅黑" panose="020B0503020204020204" pitchFamily="34" charset="-122"/>
                              </a:endParaRPr>
                            </a:p>
                          </p:txBody>
                        </p:sp>
                        <p:sp>
                          <p:nvSpPr>
                            <p:cNvPr id="72" name="文本框 27">
                              <a:extLst>
                                <a:ext uri="{FF2B5EF4-FFF2-40B4-BE49-F238E27FC236}">
                                  <a16:creationId xmlns:a16="http://schemas.microsoft.com/office/drawing/2014/main" id="{FC9B4FFE-B309-4183-A2D7-007F25305F08}"/>
                                </a:ext>
                              </a:extLst>
                            </p:cNvPr>
                            <p:cNvSpPr txBox="1"/>
                            <p:nvPr/>
                          </p:nvSpPr>
                          <p:spPr>
                            <a:xfrm>
                              <a:off x="3081675" y="4679916"/>
                              <a:ext cx="800232"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SMSOL2</a:t>
                              </a:r>
                              <a:endParaRPr lang="zh-CN" altLang="en-US" sz="1200" dirty="0">
                                <a:latin typeface="微软雅黑" panose="020B0503020204020204" pitchFamily="34" charset="-122"/>
                                <a:ea typeface="微软雅黑" panose="020B0503020204020204" pitchFamily="34" charset="-122"/>
                              </a:endParaRPr>
                            </a:p>
                          </p:txBody>
                        </p:sp>
                        <p:sp>
                          <p:nvSpPr>
                            <p:cNvPr id="73" name="文本框 28">
                              <a:extLst>
                                <a:ext uri="{FF2B5EF4-FFF2-40B4-BE49-F238E27FC236}">
                                  <a16:creationId xmlns:a16="http://schemas.microsoft.com/office/drawing/2014/main" id="{042FF3BF-64F6-41C2-AD0E-54821B300B1B}"/>
                                </a:ext>
                              </a:extLst>
                            </p:cNvPr>
                            <p:cNvSpPr txBox="1"/>
                            <p:nvPr/>
                          </p:nvSpPr>
                          <p:spPr>
                            <a:xfrm>
                              <a:off x="6810700" y="4174451"/>
                              <a:ext cx="643317"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SMK</a:t>
                              </a:r>
                              <a:endParaRPr lang="zh-CN" altLang="en-US" sz="1200" dirty="0">
                                <a:latin typeface="微软雅黑" panose="020B0503020204020204" pitchFamily="34" charset="-122"/>
                                <a:ea typeface="微软雅黑" panose="020B0503020204020204" pitchFamily="34" charset="-122"/>
                              </a:endParaRPr>
                            </a:p>
                          </p:txBody>
                        </p:sp>
                        <p:sp>
                          <p:nvSpPr>
                            <p:cNvPr id="74" name="文本框 29">
                              <a:extLst>
                                <a:ext uri="{FF2B5EF4-FFF2-40B4-BE49-F238E27FC236}">
                                  <a16:creationId xmlns:a16="http://schemas.microsoft.com/office/drawing/2014/main" id="{0DF16FC9-EA37-C7F1-6749-7EB8FDDF57B9}"/>
                                </a:ext>
                              </a:extLst>
                            </p:cNvPr>
                            <p:cNvSpPr txBox="1"/>
                            <p:nvPr/>
                          </p:nvSpPr>
                          <p:spPr>
                            <a:xfrm>
                              <a:off x="4563766" y="4638521"/>
                              <a:ext cx="874471"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SMSOL3</a:t>
                              </a:r>
                              <a:endParaRPr lang="zh-CN" altLang="en-US" sz="1200" dirty="0">
                                <a:latin typeface="微软雅黑" panose="020B0503020204020204" pitchFamily="34" charset="-122"/>
                                <a:ea typeface="微软雅黑" panose="020B0503020204020204" pitchFamily="34" charset="-122"/>
                              </a:endParaRPr>
                            </a:p>
                          </p:txBody>
                        </p:sp>
                        <p:sp>
                          <p:nvSpPr>
                            <p:cNvPr id="75" name="文本框 30">
                              <a:extLst>
                                <a:ext uri="{FF2B5EF4-FFF2-40B4-BE49-F238E27FC236}">
                                  <a16:creationId xmlns:a16="http://schemas.microsoft.com/office/drawing/2014/main" id="{775D0766-F148-F5DD-4A44-52B4CCB0D290}"/>
                                </a:ext>
                              </a:extLst>
                            </p:cNvPr>
                            <p:cNvSpPr txBox="1"/>
                            <p:nvPr/>
                          </p:nvSpPr>
                          <p:spPr>
                            <a:xfrm rot="10800000" flipV="1">
                              <a:off x="7290030" y="4541417"/>
                              <a:ext cx="1246373"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SMSP</a:t>
                              </a:r>
                              <a:endParaRPr lang="zh-CN" altLang="en-US" sz="1200" dirty="0">
                                <a:latin typeface="微软雅黑" panose="020B0503020204020204" pitchFamily="34" charset="-122"/>
                                <a:ea typeface="微软雅黑" panose="020B0503020204020204" pitchFamily="34" charset="-122"/>
                              </a:endParaRPr>
                            </a:p>
                          </p:txBody>
                        </p:sp>
                        <p:sp>
                          <p:nvSpPr>
                            <p:cNvPr id="76" name="文本框 26">
                              <a:extLst>
                                <a:ext uri="{FF2B5EF4-FFF2-40B4-BE49-F238E27FC236}">
                                  <a16:creationId xmlns:a16="http://schemas.microsoft.com/office/drawing/2014/main" id="{B90F714B-6A01-48C5-7D12-E4E7C8A019E4}"/>
                                </a:ext>
                              </a:extLst>
                            </p:cNvPr>
                            <p:cNvSpPr txBox="1"/>
                            <p:nvPr/>
                          </p:nvSpPr>
                          <p:spPr>
                            <a:xfrm rot="2602058">
                              <a:off x="8842269" y="4264805"/>
                              <a:ext cx="816240"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SMBC</a:t>
                              </a:r>
                              <a:endParaRPr lang="zh-CN" altLang="en-US" sz="1200" dirty="0">
                                <a:latin typeface="微软雅黑" panose="020B0503020204020204" pitchFamily="34" charset="-122"/>
                                <a:ea typeface="微软雅黑" panose="020B0503020204020204" pitchFamily="34" charset="-122"/>
                              </a:endParaRPr>
                            </a:p>
                          </p:txBody>
                        </p:sp>
                        <p:sp>
                          <p:nvSpPr>
                            <p:cNvPr id="77" name="文本框 32">
                              <a:extLst>
                                <a:ext uri="{FF2B5EF4-FFF2-40B4-BE49-F238E27FC236}">
                                  <a16:creationId xmlns:a16="http://schemas.microsoft.com/office/drawing/2014/main" id="{FC165298-53F9-8131-BC98-029980FE16DD}"/>
                                </a:ext>
                              </a:extLst>
                            </p:cNvPr>
                            <p:cNvSpPr txBox="1"/>
                            <p:nvPr/>
                          </p:nvSpPr>
                          <p:spPr>
                            <a:xfrm>
                              <a:off x="5333372" y="4616526"/>
                              <a:ext cx="768666"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SMWF</a:t>
                              </a:r>
                              <a:endParaRPr lang="zh-CN" altLang="en-US" sz="1200" dirty="0">
                                <a:latin typeface="微软雅黑" panose="020B0503020204020204" pitchFamily="34" charset="-122"/>
                                <a:ea typeface="微软雅黑" panose="020B0503020204020204" pitchFamily="34" charset="-122"/>
                              </a:endParaRPr>
                            </a:p>
                          </p:txBody>
                        </p:sp>
                        <p:sp>
                          <p:nvSpPr>
                            <p:cNvPr id="78" name="文本框 29">
                              <a:extLst>
                                <a:ext uri="{FF2B5EF4-FFF2-40B4-BE49-F238E27FC236}">
                                  <a16:creationId xmlns:a16="http://schemas.microsoft.com/office/drawing/2014/main" id="{476C90EE-ABCD-88C0-6036-AEB403FA044F}"/>
                                </a:ext>
                              </a:extLst>
                            </p:cNvPr>
                            <p:cNvSpPr txBox="1"/>
                            <p:nvPr/>
                          </p:nvSpPr>
                          <p:spPr>
                            <a:xfrm>
                              <a:off x="6108312" y="4653149"/>
                              <a:ext cx="798174"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SMSOL4</a:t>
                              </a:r>
                              <a:endParaRPr lang="zh-CN" altLang="en-US" sz="1200" dirty="0">
                                <a:latin typeface="微软雅黑" panose="020B0503020204020204" pitchFamily="34" charset="-122"/>
                                <a:ea typeface="微软雅黑" panose="020B0503020204020204" pitchFamily="34" charset="-122"/>
                              </a:endParaRPr>
                            </a:p>
                          </p:txBody>
                        </p:sp>
                        <p:sp>
                          <p:nvSpPr>
                            <p:cNvPr id="79" name="文本框 29">
                              <a:extLst>
                                <a:ext uri="{FF2B5EF4-FFF2-40B4-BE49-F238E27FC236}">
                                  <a16:creationId xmlns:a16="http://schemas.microsoft.com/office/drawing/2014/main" id="{BD8257AA-AC9A-1864-A629-F3A0FCF26F3B}"/>
                                </a:ext>
                              </a:extLst>
                            </p:cNvPr>
                            <p:cNvSpPr txBox="1"/>
                            <p:nvPr/>
                          </p:nvSpPr>
                          <p:spPr>
                            <a:xfrm rot="20145961">
                              <a:off x="8260391" y="3612395"/>
                              <a:ext cx="800144"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SMSOL8</a:t>
                              </a:r>
                              <a:endParaRPr lang="zh-CN" altLang="en-US" sz="1200" dirty="0">
                                <a:latin typeface="微软雅黑" panose="020B0503020204020204" pitchFamily="34" charset="-122"/>
                                <a:ea typeface="微软雅黑" panose="020B0503020204020204" pitchFamily="34" charset="-122"/>
                              </a:endParaRPr>
                            </a:p>
                          </p:txBody>
                        </p:sp>
                        <p:sp>
                          <p:nvSpPr>
                            <p:cNvPr id="80" name="文本框 29">
                              <a:extLst>
                                <a:ext uri="{FF2B5EF4-FFF2-40B4-BE49-F238E27FC236}">
                                  <a16:creationId xmlns:a16="http://schemas.microsoft.com/office/drawing/2014/main" id="{6FF481DE-6009-47A7-BA0E-26B0A5D18DDF}"/>
                                </a:ext>
                              </a:extLst>
                            </p:cNvPr>
                            <p:cNvSpPr txBox="1"/>
                            <p:nvPr/>
                          </p:nvSpPr>
                          <p:spPr>
                            <a:xfrm rot="20159234">
                              <a:off x="8946743" y="3893758"/>
                              <a:ext cx="935385"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SMSOL9</a:t>
                              </a:r>
                              <a:endParaRPr lang="zh-CN" altLang="en-US" sz="1200" dirty="0">
                                <a:latin typeface="微软雅黑" panose="020B0503020204020204" pitchFamily="34" charset="-122"/>
                                <a:ea typeface="微软雅黑" panose="020B0503020204020204" pitchFamily="34" charset="-122"/>
                              </a:endParaRPr>
                            </a:p>
                          </p:txBody>
                        </p:sp>
                        <p:sp>
                          <p:nvSpPr>
                            <p:cNvPr id="81" name="文本框 29">
                              <a:extLst>
                                <a:ext uri="{FF2B5EF4-FFF2-40B4-BE49-F238E27FC236}">
                                  <a16:creationId xmlns:a16="http://schemas.microsoft.com/office/drawing/2014/main" id="{57ABBDF6-F56D-9579-640F-4EC437E69B23}"/>
                                </a:ext>
                              </a:extLst>
                            </p:cNvPr>
                            <p:cNvSpPr txBox="1"/>
                            <p:nvPr/>
                          </p:nvSpPr>
                          <p:spPr>
                            <a:xfrm>
                              <a:off x="8098812" y="4643286"/>
                              <a:ext cx="964853"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SMSOL5</a:t>
                              </a:r>
                              <a:endParaRPr lang="zh-CN" altLang="en-US" sz="1200" dirty="0">
                                <a:latin typeface="微软雅黑" panose="020B0503020204020204" pitchFamily="34" charset="-122"/>
                                <a:ea typeface="微软雅黑" panose="020B0503020204020204" pitchFamily="34" charset="-122"/>
                              </a:endParaRPr>
                            </a:p>
                          </p:txBody>
                        </p:sp>
                        <p:sp>
                          <p:nvSpPr>
                            <p:cNvPr id="82" name="文本框 29">
                              <a:extLst>
                                <a:ext uri="{FF2B5EF4-FFF2-40B4-BE49-F238E27FC236}">
                                  <a16:creationId xmlns:a16="http://schemas.microsoft.com/office/drawing/2014/main" id="{4784BCCB-2047-1F7F-7D4A-D0AFE22698F2}"/>
                                </a:ext>
                              </a:extLst>
                            </p:cNvPr>
                            <p:cNvSpPr txBox="1"/>
                            <p:nvPr/>
                          </p:nvSpPr>
                          <p:spPr>
                            <a:xfrm rot="5400000">
                              <a:off x="8445187" y="5221830"/>
                              <a:ext cx="875186"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SMSOL6</a:t>
                              </a:r>
                              <a:endParaRPr lang="zh-CN" altLang="en-US" sz="1200" dirty="0">
                                <a:latin typeface="微软雅黑" panose="020B0503020204020204" pitchFamily="34" charset="-122"/>
                                <a:ea typeface="微软雅黑" panose="020B0503020204020204" pitchFamily="34" charset="-122"/>
                              </a:endParaRPr>
                            </a:p>
                          </p:txBody>
                        </p:sp>
                        <p:sp>
                          <p:nvSpPr>
                            <p:cNvPr id="83" name="文本框 29">
                              <a:extLst>
                                <a:ext uri="{FF2B5EF4-FFF2-40B4-BE49-F238E27FC236}">
                                  <a16:creationId xmlns:a16="http://schemas.microsoft.com/office/drawing/2014/main" id="{1CC67CD9-3670-E7E6-215A-F681C16E72ED}"/>
                                </a:ext>
                              </a:extLst>
                            </p:cNvPr>
                            <p:cNvSpPr txBox="1"/>
                            <p:nvPr/>
                          </p:nvSpPr>
                          <p:spPr>
                            <a:xfrm rot="5400000">
                              <a:off x="8974330" y="6002489"/>
                              <a:ext cx="890890" cy="276999"/>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SMSOL7</a:t>
                              </a:r>
                              <a:endParaRPr lang="zh-CN" altLang="en-US" sz="1200" dirty="0">
                                <a:latin typeface="微软雅黑" panose="020B0503020204020204" pitchFamily="34" charset="-122"/>
                                <a:ea typeface="微软雅黑" panose="020B0503020204020204" pitchFamily="34" charset="-122"/>
                              </a:endParaRPr>
                            </a:p>
                          </p:txBody>
                        </p:sp>
                        <p:sp>
                          <p:nvSpPr>
                            <p:cNvPr id="84" name="TextBox 83">
                              <a:extLst>
                                <a:ext uri="{FF2B5EF4-FFF2-40B4-BE49-F238E27FC236}">
                                  <a16:creationId xmlns:a16="http://schemas.microsoft.com/office/drawing/2014/main" id="{01AC2F9C-DCCB-ECEE-68E6-3E647589BA70}"/>
                                </a:ext>
                              </a:extLst>
                            </p:cNvPr>
                            <p:cNvSpPr txBox="1"/>
                            <p:nvPr/>
                          </p:nvSpPr>
                          <p:spPr>
                            <a:xfrm>
                              <a:off x="8902624" y="6662786"/>
                              <a:ext cx="700325" cy="369332"/>
                            </a:xfrm>
                            <a:prstGeom prst="rect">
                              <a:avLst/>
                            </a:prstGeom>
                            <a:noFill/>
                          </p:spPr>
                          <p:txBody>
                            <a:bodyPr wrap="square" rtlCol="0">
                              <a:spAutoFit/>
                            </a:bodyPr>
                            <a:lstStyle/>
                            <a:p>
                              <a:r>
                                <a:rPr lang="en-CA" altLang="zh-CN" dirty="0">
                                  <a:latin typeface="微软雅黑" panose="020B0503020204020204" pitchFamily="34" charset="-122"/>
                                  <a:ea typeface="微软雅黑" panose="020B0503020204020204" pitchFamily="34" charset="-122"/>
                                </a:rPr>
                                <a:t>T1</a:t>
                              </a:r>
                              <a:endParaRPr lang="zh-CN" altLang="en-US" dirty="0">
                                <a:latin typeface="微软雅黑" panose="020B0503020204020204" pitchFamily="34" charset="-122"/>
                                <a:ea typeface="微软雅黑" panose="020B0503020204020204" pitchFamily="34" charset="-122"/>
                              </a:endParaRPr>
                            </a:p>
                          </p:txBody>
                        </p:sp>
                        <p:sp>
                          <p:nvSpPr>
                            <p:cNvPr id="85" name="TextBox 84">
                              <a:extLst>
                                <a:ext uri="{FF2B5EF4-FFF2-40B4-BE49-F238E27FC236}">
                                  <a16:creationId xmlns:a16="http://schemas.microsoft.com/office/drawing/2014/main" id="{092B2173-8173-38FE-69A8-4DD2303F9816}"/>
                                </a:ext>
                              </a:extLst>
                            </p:cNvPr>
                            <p:cNvSpPr txBox="1"/>
                            <p:nvPr/>
                          </p:nvSpPr>
                          <p:spPr>
                            <a:xfrm>
                              <a:off x="9684957" y="3325121"/>
                              <a:ext cx="700325" cy="369332"/>
                            </a:xfrm>
                            <a:prstGeom prst="rect">
                              <a:avLst/>
                            </a:prstGeom>
                            <a:noFill/>
                          </p:spPr>
                          <p:txBody>
                            <a:bodyPr wrap="square" rtlCol="0">
                              <a:spAutoFit/>
                            </a:bodyPr>
                            <a:lstStyle/>
                            <a:p>
                              <a:r>
                                <a:rPr lang="en-CA" altLang="zh-CN" dirty="0">
                                  <a:latin typeface="微软雅黑" panose="020B0503020204020204" pitchFamily="34" charset="-122"/>
                                  <a:ea typeface="微软雅黑" panose="020B0503020204020204" pitchFamily="34" charset="-122"/>
                                </a:rPr>
                                <a:t>T2</a:t>
                              </a:r>
                              <a:endParaRPr lang="zh-CN" altLang="en-US" dirty="0">
                                <a:latin typeface="微软雅黑" panose="020B0503020204020204" pitchFamily="34" charset="-122"/>
                                <a:ea typeface="微软雅黑" panose="020B0503020204020204" pitchFamily="34" charset="-122"/>
                              </a:endParaRPr>
                            </a:p>
                          </p:txBody>
                        </p:sp>
                      </p:grpSp>
                      <p:sp>
                        <p:nvSpPr>
                          <p:cNvPr id="64" name="文本框 25">
                            <a:extLst>
                              <a:ext uri="{FF2B5EF4-FFF2-40B4-BE49-F238E27FC236}">
                                <a16:creationId xmlns:a16="http://schemas.microsoft.com/office/drawing/2014/main" id="{E8361182-16B5-B2C8-7CFB-9B2D2D552C65}"/>
                              </a:ext>
                            </a:extLst>
                          </p:cNvPr>
                          <p:cNvSpPr txBox="1"/>
                          <p:nvPr/>
                        </p:nvSpPr>
                        <p:spPr>
                          <a:xfrm rot="18988032">
                            <a:off x="1989155" y="4378727"/>
                            <a:ext cx="643317" cy="276999"/>
                          </a:xfrm>
                          <a:prstGeom prst="rect">
                            <a:avLst/>
                          </a:prstGeom>
                          <a:noFill/>
                        </p:spPr>
                        <p:txBody>
                          <a:bodyPr wrap="square" rtlCol="0">
                            <a:spAutoFit/>
                          </a:bodyPr>
                          <a:lstStyle/>
                          <a:p>
                            <a:pPr algn="ctr"/>
                            <a:r>
                              <a:rPr lang="en-CA" altLang="zh-CN" sz="1200" dirty="0">
                                <a:latin typeface="微软雅黑" panose="020B0503020204020204" pitchFamily="34" charset="-122"/>
                                <a:ea typeface="微软雅黑" panose="020B0503020204020204" pitchFamily="34" charset="-122"/>
                              </a:rPr>
                              <a:t>C</a:t>
                            </a:r>
                            <a:r>
                              <a:rPr lang="en-US" altLang="zh-CN" sz="1200" dirty="0">
                                <a:latin typeface="微软雅黑" panose="020B0503020204020204" pitchFamily="34" charset="-122"/>
                                <a:ea typeface="微软雅黑" panose="020B0503020204020204" pitchFamily="34" charset="-122"/>
                              </a:rPr>
                              <a:t>oll1</a:t>
                            </a:r>
                            <a:endParaRPr lang="zh-CN" altLang="en-US" sz="1200" dirty="0">
                              <a:latin typeface="微软雅黑" panose="020B0503020204020204" pitchFamily="34" charset="-122"/>
                              <a:ea typeface="微软雅黑" panose="020B0503020204020204" pitchFamily="34" charset="-122"/>
                            </a:endParaRPr>
                          </a:p>
                        </p:txBody>
                      </p:sp>
                      <p:sp>
                        <p:nvSpPr>
                          <p:cNvPr id="65" name="文本框 25">
                            <a:extLst>
                              <a:ext uri="{FF2B5EF4-FFF2-40B4-BE49-F238E27FC236}">
                                <a16:creationId xmlns:a16="http://schemas.microsoft.com/office/drawing/2014/main" id="{FA3F3687-889F-60AA-B114-F00524057868}"/>
                              </a:ext>
                            </a:extLst>
                          </p:cNvPr>
                          <p:cNvSpPr txBox="1"/>
                          <p:nvPr/>
                        </p:nvSpPr>
                        <p:spPr>
                          <a:xfrm>
                            <a:off x="3951571" y="4004243"/>
                            <a:ext cx="643317" cy="276999"/>
                          </a:xfrm>
                          <a:prstGeom prst="rect">
                            <a:avLst/>
                          </a:prstGeom>
                          <a:noFill/>
                        </p:spPr>
                        <p:txBody>
                          <a:bodyPr wrap="square" rtlCol="0">
                            <a:spAutoFit/>
                          </a:bodyPr>
                          <a:lstStyle/>
                          <a:p>
                            <a:pPr algn="ctr"/>
                            <a:r>
                              <a:rPr lang="en-CA" altLang="zh-CN" sz="1200" dirty="0">
                                <a:latin typeface="微软雅黑" panose="020B0503020204020204" pitchFamily="34" charset="-122"/>
                                <a:ea typeface="微软雅黑" panose="020B0503020204020204" pitchFamily="34" charset="-122"/>
                              </a:rPr>
                              <a:t>C</a:t>
                            </a:r>
                            <a:r>
                              <a:rPr lang="en-US" altLang="zh-CN" sz="1200" dirty="0">
                                <a:latin typeface="微软雅黑" panose="020B0503020204020204" pitchFamily="34" charset="-122"/>
                                <a:ea typeface="微软雅黑" panose="020B0503020204020204" pitchFamily="34" charset="-122"/>
                              </a:rPr>
                              <a:t>oll2</a:t>
                            </a:r>
                            <a:endParaRPr lang="zh-CN" altLang="en-US" sz="1200" dirty="0">
                              <a:latin typeface="微软雅黑" panose="020B0503020204020204" pitchFamily="34" charset="-122"/>
                              <a:ea typeface="微软雅黑" panose="020B0503020204020204" pitchFamily="34" charset="-122"/>
                            </a:endParaRPr>
                          </a:p>
                        </p:txBody>
                      </p:sp>
                      <p:sp>
                        <p:nvSpPr>
                          <p:cNvPr id="66" name="文本框 25">
                            <a:extLst>
                              <a:ext uri="{FF2B5EF4-FFF2-40B4-BE49-F238E27FC236}">
                                <a16:creationId xmlns:a16="http://schemas.microsoft.com/office/drawing/2014/main" id="{5BE8C1F9-DC0D-8B9D-D9BD-5BA716D5BDEC}"/>
                              </a:ext>
                            </a:extLst>
                          </p:cNvPr>
                          <p:cNvSpPr txBox="1"/>
                          <p:nvPr/>
                        </p:nvSpPr>
                        <p:spPr>
                          <a:xfrm>
                            <a:off x="6087567" y="4011235"/>
                            <a:ext cx="643317" cy="276999"/>
                          </a:xfrm>
                          <a:prstGeom prst="rect">
                            <a:avLst/>
                          </a:prstGeom>
                          <a:noFill/>
                        </p:spPr>
                        <p:txBody>
                          <a:bodyPr wrap="square" rtlCol="0">
                            <a:spAutoFit/>
                          </a:bodyPr>
                          <a:lstStyle/>
                          <a:p>
                            <a:pPr algn="ctr"/>
                            <a:r>
                              <a:rPr lang="en-CA" altLang="zh-CN" sz="1200" dirty="0">
                                <a:latin typeface="微软雅黑" panose="020B0503020204020204" pitchFamily="34" charset="-122"/>
                                <a:ea typeface="微软雅黑" panose="020B0503020204020204" pitchFamily="34" charset="-122"/>
                              </a:rPr>
                              <a:t>C</a:t>
                            </a:r>
                            <a:r>
                              <a:rPr lang="en-US" altLang="zh-CN" sz="1200" dirty="0">
                                <a:latin typeface="微软雅黑" panose="020B0503020204020204" pitchFamily="34" charset="-122"/>
                                <a:ea typeface="微软雅黑" panose="020B0503020204020204" pitchFamily="34" charset="-122"/>
                              </a:rPr>
                              <a:t>oll3</a:t>
                            </a:r>
                            <a:endParaRPr lang="zh-CN" altLang="en-US" sz="1200" dirty="0">
                              <a:latin typeface="微软雅黑" panose="020B0503020204020204" pitchFamily="34" charset="-122"/>
                              <a:ea typeface="微软雅黑" panose="020B0503020204020204" pitchFamily="34" charset="-122"/>
                            </a:endParaRPr>
                          </a:p>
                        </p:txBody>
                      </p:sp>
                      <p:sp>
                        <p:nvSpPr>
                          <p:cNvPr id="67" name="文本框 25">
                            <a:extLst>
                              <a:ext uri="{FF2B5EF4-FFF2-40B4-BE49-F238E27FC236}">
                                <a16:creationId xmlns:a16="http://schemas.microsoft.com/office/drawing/2014/main" id="{E71AEC5C-B561-29D4-EC97-966319E4D11D}"/>
                              </a:ext>
                            </a:extLst>
                          </p:cNvPr>
                          <p:cNvSpPr txBox="1"/>
                          <p:nvPr/>
                        </p:nvSpPr>
                        <p:spPr>
                          <a:xfrm>
                            <a:off x="8556670" y="4082918"/>
                            <a:ext cx="643317" cy="276999"/>
                          </a:xfrm>
                          <a:prstGeom prst="rect">
                            <a:avLst/>
                          </a:prstGeom>
                          <a:noFill/>
                        </p:spPr>
                        <p:txBody>
                          <a:bodyPr wrap="square" rtlCol="0">
                            <a:spAutoFit/>
                          </a:bodyPr>
                          <a:lstStyle/>
                          <a:p>
                            <a:pPr algn="ctr"/>
                            <a:r>
                              <a:rPr lang="en-CA" altLang="zh-CN" sz="1200" dirty="0">
                                <a:latin typeface="微软雅黑" panose="020B0503020204020204" pitchFamily="34" charset="-122"/>
                                <a:ea typeface="微软雅黑" panose="020B0503020204020204" pitchFamily="34" charset="-122"/>
                              </a:rPr>
                              <a:t>C</a:t>
                            </a:r>
                            <a:r>
                              <a:rPr lang="en-US" altLang="zh-CN" sz="1200" dirty="0">
                                <a:latin typeface="微软雅黑" panose="020B0503020204020204" pitchFamily="34" charset="-122"/>
                                <a:ea typeface="微软雅黑" panose="020B0503020204020204" pitchFamily="34" charset="-122"/>
                              </a:rPr>
                              <a:t>oll4</a:t>
                            </a:r>
                            <a:endParaRPr lang="zh-CN" altLang="en-US" sz="1200" dirty="0">
                              <a:latin typeface="微软雅黑" panose="020B0503020204020204" pitchFamily="34" charset="-122"/>
                              <a:ea typeface="微软雅黑" panose="020B0503020204020204" pitchFamily="34" charset="-122"/>
                            </a:endParaRPr>
                          </a:p>
                        </p:txBody>
                      </p:sp>
                    </p:grpSp>
                  </p:grpSp>
                </p:grpSp>
              </p:grpSp>
              <p:sp>
                <p:nvSpPr>
                  <p:cNvPr id="41" name="文本框 25">
                    <a:extLst>
                      <a:ext uri="{FF2B5EF4-FFF2-40B4-BE49-F238E27FC236}">
                        <a16:creationId xmlns:a16="http://schemas.microsoft.com/office/drawing/2014/main" id="{E7A146B0-769C-6444-A871-2FC2BC67B0CF}"/>
                      </a:ext>
                    </a:extLst>
                  </p:cNvPr>
                  <p:cNvSpPr txBox="1">
                    <a:spLocks noChangeArrowheads="1"/>
                  </p:cNvSpPr>
                  <p:nvPr/>
                </p:nvSpPr>
                <p:spPr bwMode="auto">
                  <a:xfrm rot="20072672">
                    <a:off x="9273621" y="2468014"/>
                    <a:ext cx="483971"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solidFill>
                          <a:srgbClr val="C00000"/>
                        </a:solidFill>
                        <a:latin typeface="微软雅黑" panose="020B0503020204020204" pitchFamily="34" charset="-122"/>
                        <a:ea typeface="微软雅黑" panose="020B0503020204020204" pitchFamily="34" charset="-122"/>
                      </a:rPr>
                      <a:t>GV3</a:t>
                    </a:r>
                    <a:endParaRPr lang="zh-CN" altLang="en-US" sz="900" dirty="0">
                      <a:solidFill>
                        <a:srgbClr val="C00000"/>
                      </a:solidFill>
                      <a:latin typeface="微软雅黑" panose="020B0503020204020204" pitchFamily="34" charset="-122"/>
                      <a:ea typeface="微软雅黑" panose="020B0503020204020204" pitchFamily="34" charset="-122"/>
                    </a:endParaRPr>
                  </a:p>
                </p:txBody>
              </p:sp>
              <p:sp>
                <p:nvSpPr>
                  <p:cNvPr id="42" name="文本框 25">
                    <a:extLst>
                      <a:ext uri="{FF2B5EF4-FFF2-40B4-BE49-F238E27FC236}">
                        <a16:creationId xmlns:a16="http://schemas.microsoft.com/office/drawing/2014/main" id="{80D93DAD-2693-DC42-A004-D408FD770DF1}"/>
                      </a:ext>
                    </a:extLst>
                  </p:cNvPr>
                  <p:cNvSpPr txBox="1">
                    <a:spLocks noChangeArrowheads="1"/>
                  </p:cNvSpPr>
                  <p:nvPr/>
                </p:nvSpPr>
                <p:spPr bwMode="auto">
                  <a:xfrm>
                    <a:off x="9058235" y="4743089"/>
                    <a:ext cx="483971"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solidFill>
                          <a:srgbClr val="C00000"/>
                        </a:solidFill>
                        <a:latin typeface="微软雅黑" panose="020B0503020204020204" pitchFamily="34" charset="-122"/>
                        <a:ea typeface="微软雅黑" panose="020B0503020204020204" pitchFamily="34" charset="-122"/>
                      </a:rPr>
                      <a:t>GV2</a:t>
                    </a:r>
                    <a:endParaRPr lang="zh-CN" altLang="en-US" sz="900" dirty="0">
                      <a:solidFill>
                        <a:srgbClr val="C00000"/>
                      </a:solidFill>
                      <a:latin typeface="微软雅黑" panose="020B0503020204020204" pitchFamily="34" charset="-122"/>
                      <a:ea typeface="微软雅黑" panose="020B0503020204020204" pitchFamily="34" charset="-122"/>
                    </a:endParaRPr>
                  </a:p>
                </p:txBody>
              </p:sp>
              <p:sp>
                <p:nvSpPr>
                  <p:cNvPr id="43" name="矩形 173">
                    <a:extLst>
                      <a:ext uri="{FF2B5EF4-FFF2-40B4-BE49-F238E27FC236}">
                        <a16:creationId xmlns:a16="http://schemas.microsoft.com/office/drawing/2014/main" id="{08C63E43-3993-8B62-E47A-4ABCA4D6932A}"/>
                      </a:ext>
                    </a:extLst>
                  </p:cNvPr>
                  <p:cNvSpPr/>
                  <p:nvPr/>
                </p:nvSpPr>
                <p:spPr bwMode="auto">
                  <a:xfrm>
                    <a:off x="9479069" y="4729499"/>
                    <a:ext cx="317500" cy="1825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44" name="矩形 174">
                    <a:extLst>
                      <a:ext uri="{FF2B5EF4-FFF2-40B4-BE49-F238E27FC236}">
                        <a16:creationId xmlns:a16="http://schemas.microsoft.com/office/drawing/2014/main" id="{F3974A7D-A747-43E9-CB73-4108E5913CB2}"/>
                      </a:ext>
                    </a:extLst>
                  </p:cNvPr>
                  <p:cNvSpPr/>
                  <p:nvPr/>
                </p:nvSpPr>
                <p:spPr bwMode="auto">
                  <a:xfrm rot="4070595">
                    <a:off x="9331069" y="2772878"/>
                    <a:ext cx="317500" cy="1825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45" name="矩形 176">
                    <a:extLst>
                      <a:ext uri="{FF2B5EF4-FFF2-40B4-BE49-F238E27FC236}">
                        <a16:creationId xmlns:a16="http://schemas.microsoft.com/office/drawing/2014/main" id="{38334938-B5C8-7D60-8ABB-D268FEC50DA2}"/>
                      </a:ext>
                    </a:extLst>
                  </p:cNvPr>
                  <p:cNvSpPr/>
                  <p:nvPr/>
                </p:nvSpPr>
                <p:spPr bwMode="auto">
                  <a:xfrm>
                    <a:off x="9459426" y="3854626"/>
                    <a:ext cx="341313" cy="587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46" name="矩形 177">
                    <a:extLst>
                      <a:ext uri="{FF2B5EF4-FFF2-40B4-BE49-F238E27FC236}">
                        <a16:creationId xmlns:a16="http://schemas.microsoft.com/office/drawing/2014/main" id="{6525B026-EEC5-997F-E0F6-4526158986B4}"/>
                      </a:ext>
                    </a:extLst>
                  </p:cNvPr>
                  <p:cNvSpPr/>
                  <p:nvPr/>
                </p:nvSpPr>
                <p:spPr bwMode="auto">
                  <a:xfrm rot="3947968">
                    <a:off x="8863568" y="3034201"/>
                    <a:ext cx="342900" cy="603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47" name="文本框 25">
                    <a:extLst>
                      <a:ext uri="{FF2B5EF4-FFF2-40B4-BE49-F238E27FC236}">
                        <a16:creationId xmlns:a16="http://schemas.microsoft.com/office/drawing/2014/main" id="{8153D348-842E-D668-4CF2-EA41870122F0}"/>
                      </a:ext>
                    </a:extLst>
                  </p:cNvPr>
                  <p:cNvSpPr txBox="1">
                    <a:spLocks noChangeArrowheads="1"/>
                  </p:cNvSpPr>
                  <p:nvPr/>
                </p:nvSpPr>
                <p:spPr bwMode="auto">
                  <a:xfrm>
                    <a:off x="9690680" y="3760396"/>
                    <a:ext cx="8558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solidFill>
                          <a:srgbClr val="C00000"/>
                        </a:solidFill>
                        <a:latin typeface="微软雅黑" panose="020B0503020204020204" pitchFamily="34" charset="-122"/>
                        <a:ea typeface="微软雅黑" panose="020B0503020204020204" pitchFamily="34" charset="-122"/>
                      </a:rPr>
                      <a:t>Shutter1</a:t>
                    </a:r>
                    <a:endParaRPr lang="zh-CN" altLang="en-US" sz="900" dirty="0">
                      <a:solidFill>
                        <a:srgbClr val="C00000"/>
                      </a:solidFill>
                      <a:latin typeface="微软雅黑" panose="020B0503020204020204" pitchFamily="34" charset="-122"/>
                      <a:ea typeface="微软雅黑" panose="020B0503020204020204" pitchFamily="34" charset="-122"/>
                    </a:endParaRPr>
                  </a:p>
                </p:txBody>
              </p:sp>
              <p:sp>
                <p:nvSpPr>
                  <p:cNvPr id="48" name="文本框 25">
                    <a:extLst>
                      <a:ext uri="{FF2B5EF4-FFF2-40B4-BE49-F238E27FC236}">
                        <a16:creationId xmlns:a16="http://schemas.microsoft.com/office/drawing/2014/main" id="{E1A2C6FE-A1D3-DDA8-FA92-749857B7F442}"/>
                      </a:ext>
                    </a:extLst>
                  </p:cNvPr>
                  <p:cNvSpPr txBox="1">
                    <a:spLocks noChangeArrowheads="1"/>
                  </p:cNvSpPr>
                  <p:nvPr/>
                </p:nvSpPr>
                <p:spPr bwMode="auto">
                  <a:xfrm rot="20330930">
                    <a:off x="8541002" y="2436299"/>
                    <a:ext cx="700594"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solidFill>
                          <a:srgbClr val="C00000"/>
                        </a:solidFill>
                        <a:latin typeface="微软雅黑" panose="020B0503020204020204" pitchFamily="34" charset="-122"/>
                        <a:ea typeface="微软雅黑" panose="020B0503020204020204" pitchFamily="34" charset="-122"/>
                      </a:rPr>
                      <a:t>Shutter2</a:t>
                    </a:r>
                    <a:endParaRPr lang="zh-CN" altLang="en-US" sz="900" dirty="0">
                      <a:solidFill>
                        <a:srgbClr val="C00000"/>
                      </a:solidFill>
                      <a:latin typeface="微软雅黑" panose="020B0503020204020204" pitchFamily="34" charset="-122"/>
                      <a:ea typeface="微软雅黑" panose="020B0503020204020204" pitchFamily="34" charset="-122"/>
                    </a:endParaRPr>
                  </a:p>
                </p:txBody>
              </p:sp>
              <p:sp>
                <p:nvSpPr>
                  <p:cNvPr id="49" name="矩形 174">
                    <a:extLst>
                      <a:ext uri="{FF2B5EF4-FFF2-40B4-BE49-F238E27FC236}">
                        <a16:creationId xmlns:a16="http://schemas.microsoft.com/office/drawing/2014/main" id="{7BAFD68D-7E24-8581-CFA6-1BF074AFED70}"/>
                      </a:ext>
                    </a:extLst>
                  </p:cNvPr>
                  <p:cNvSpPr/>
                  <p:nvPr/>
                </p:nvSpPr>
                <p:spPr bwMode="auto">
                  <a:xfrm rot="5400000">
                    <a:off x="5506315" y="3328814"/>
                    <a:ext cx="317500" cy="1825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50" name="文本框 25">
                    <a:extLst>
                      <a:ext uri="{FF2B5EF4-FFF2-40B4-BE49-F238E27FC236}">
                        <a16:creationId xmlns:a16="http://schemas.microsoft.com/office/drawing/2014/main" id="{035BAB9F-C5C0-CC32-0E29-89FA4E2E323B}"/>
                      </a:ext>
                    </a:extLst>
                  </p:cNvPr>
                  <p:cNvSpPr txBox="1">
                    <a:spLocks noChangeArrowheads="1"/>
                  </p:cNvSpPr>
                  <p:nvPr/>
                </p:nvSpPr>
                <p:spPr bwMode="auto">
                  <a:xfrm>
                    <a:off x="5421133" y="3042903"/>
                    <a:ext cx="483971"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solidFill>
                          <a:srgbClr val="C00000"/>
                        </a:solidFill>
                        <a:latin typeface="微软雅黑" panose="020B0503020204020204" pitchFamily="34" charset="-122"/>
                        <a:ea typeface="微软雅黑" panose="020B0503020204020204" pitchFamily="34" charset="-122"/>
                      </a:rPr>
                      <a:t>GV1</a:t>
                    </a:r>
                    <a:endParaRPr lang="zh-CN" altLang="en-US" sz="900" dirty="0">
                      <a:solidFill>
                        <a:srgbClr val="C00000"/>
                      </a:solidFill>
                      <a:latin typeface="微软雅黑" panose="020B0503020204020204" pitchFamily="34" charset="-122"/>
                      <a:ea typeface="微软雅黑" panose="020B0503020204020204" pitchFamily="34" charset="-122"/>
                    </a:endParaRPr>
                  </a:p>
                </p:txBody>
              </p:sp>
              <p:sp>
                <p:nvSpPr>
                  <p:cNvPr id="51" name="等腰三角形 166">
                    <a:extLst>
                      <a:ext uri="{FF2B5EF4-FFF2-40B4-BE49-F238E27FC236}">
                        <a16:creationId xmlns:a16="http://schemas.microsoft.com/office/drawing/2014/main" id="{0D1FDB29-08D7-3C04-2832-B1DF269A122F}"/>
                      </a:ext>
                    </a:extLst>
                  </p:cNvPr>
                  <p:cNvSpPr/>
                  <p:nvPr/>
                </p:nvSpPr>
                <p:spPr bwMode="auto">
                  <a:xfrm rot="10800000">
                    <a:off x="9542206" y="4787630"/>
                    <a:ext cx="207962" cy="4762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latin typeface="微软雅黑" panose="020B0503020204020204" pitchFamily="34" charset="-122"/>
                      <a:ea typeface="微软雅黑" panose="020B0503020204020204" pitchFamily="34" charset="-122"/>
                    </a:endParaRPr>
                  </a:p>
                </p:txBody>
              </p:sp>
              <p:sp>
                <p:nvSpPr>
                  <p:cNvPr id="52" name="等腰三角形 167">
                    <a:extLst>
                      <a:ext uri="{FF2B5EF4-FFF2-40B4-BE49-F238E27FC236}">
                        <a16:creationId xmlns:a16="http://schemas.microsoft.com/office/drawing/2014/main" id="{249F245E-E378-5258-355C-C4E6DD2871D2}"/>
                      </a:ext>
                    </a:extLst>
                  </p:cNvPr>
                  <p:cNvSpPr/>
                  <p:nvPr/>
                </p:nvSpPr>
                <p:spPr bwMode="auto">
                  <a:xfrm>
                    <a:off x="9542206" y="4828905"/>
                    <a:ext cx="207962" cy="4921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53" name="等腰三角形 150">
                    <a:extLst>
                      <a:ext uri="{FF2B5EF4-FFF2-40B4-BE49-F238E27FC236}">
                        <a16:creationId xmlns:a16="http://schemas.microsoft.com/office/drawing/2014/main" id="{61AA128C-71D0-8686-ABF6-9E36029B187D}"/>
                      </a:ext>
                    </a:extLst>
                  </p:cNvPr>
                  <p:cNvSpPr/>
                  <p:nvPr/>
                </p:nvSpPr>
                <p:spPr bwMode="auto">
                  <a:xfrm rot="14728783">
                    <a:off x="9393698" y="2839558"/>
                    <a:ext cx="211138" cy="508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latin typeface="微软雅黑" panose="020B0503020204020204" pitchFamily="34" charset="-122"/>
                      <a:ea typeface="微软雅黑" panose="020B0503020204020204" pitchFamily="34" charset="-122"/>
                    </a:endParaRPr>
                  </a:p>
                </p:txBody>
              </p:sp>
              <p:sp>
                <p:nvSpPr>
                  <p:cNvPr id="54" name="等腰三角形 151">
                    <a:extLst>
                      <a:ext uri="{FF2B5EF4-FFF2-40B4-BE49-F238E27FC236}">
                        <a16:creationId xmlns:a16="http://schemas.microsoft.com/office/drawing/2014/main" id="{EB27A77C-AFD4-C7E8-A2BA-6E9111D4AA8F}"/>
                      </a:ext>
                    </a:extLst>
                  </p:cNvPr>
                  <p:cNvSpPr/>
                  <p:nvPr/>
                </p:nvSpPr>
                <p:spPr bwMode="auto">
                  <a:xfrm rot="3928783">
                    <a:off x="9354805" y="2856227"/>
                    <a:ext cx="214312" cy="492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55" name="Rectangle 54">
                    <a:extLst>
                      <a:ext uri="{FF2B5EF4-FFF2-40B4-BE49-F238E27FC236}">
                        <a16:creationId xmlns:a16="http://schemas.microsoft.com/office/drawing/2014/main" id="{7F77F5C4-0F41-85D9-FC4B-C376F2591B86}"/>
                      </a:ext>
                    </a:extLst>
                  </p:cNvPr>
                  <p:cNvSpPr/>
                  <p:nvPr/>
                </p:nvSpPr>
                <p:spPr>
                  <a:xfrm>
                    <a:off x="5884476" y="3133584"/>
                    <a:ext cx="58319" cy="4797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TextBox 55">
                    <a:extLst>
                      <a:ext uri="{FF2B5EF4-FFF2-40B4-BE49-F238E27FC236}">
                        <a16:creationId xmlns:a16="http://schemas.microsoft.com/office/drawing/2014/main" id="{478D0289-2911-DDB2-E9C2-47BF672B8D58}"/>
                      </a:ext>
                    </a:extLst>
                  </p:cNvPr>
                  <p:cNvSpPr txBox="1"/>
                  <p:nvPr/>
                </p:nvSpPr>
                <p:spPr>
                  <a:xfrm>
                    <a:off x="5703986" y="2879668"/>
                    <a:ext cx="744958" cy="253916"/>
                  </a:xfrm>
                  <a:prstGeom prst="rect">
                    <a:avLst/>
                  </a:prstGeom>
                  <a:noFill/>
                </p:spPr>
                <p:txBody>
                  <a:bodyPr wrap="square" rtlCol="0">
                    <a:spAutoFit/>
                  </a:bodyPr>
                  <a:lstStyle/>
                  <a:p>
                    <a:r>
                      <a:rPr lang="en-US" altLang="zh-CN" sz="1050" dirty="0">
                        <a:latin typeface="微软雅黑" panose="020B0503020204020204" pitchFamily="34" charset="-122"/>
                        <a:ea typeface="微软雅黑" panose="020B0503020204020204" pitchFamily="34" charset="-122"/>
                      </a:rPr>
                      <a:t>BW</a:t>
                    </a:r>
                    <a:endParaRPr lang="zh-CN" altLang="en-US" sz="1050" dirty="0">
                      <a:latin typeface="微软雅黑" panose="020B0503020204020204" pitchFamily="34" charset="-122"/>
                      <a:ea typeface="微软雅黑" panose="020B0503020204020204" pitchFamily="34" charset="-122"/>
                    </a:endParaRPr>
                  </a:p>
                </p:txBody>
              </p:sp>
            </p:grpSp>
            <p:sp>
              <p:nvSpPr>
                <p:cNvPr id="38" name="等腰三角形 167">
                  <a:extLst>
                    <a:ext uri="{FF2B5EF4-FFF2-40B4-BE49-F238E27FC236}">
                      <a16:creationId xmlns:a16="http://schemas.microsoft.com/office/drawing/2014/main" id="{AE24A625-104D-8686-ACBF-46C84ECC645B}"/>
                    </a:ext>
                  </a:extLst>
                </p:cNvPr>
                <p:cNvSpPr/>
                <p:nvPr/>
              </p:nvSpPr>
              <p:spPr bwMode="auto">
                <a:xfrm rot="5400000">
                  <a:off x="5480641" y="3035902"/>
                  <a:ext cx="207963" cy="4921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39" name="等腰三角形 167">
                  <a:extLst>
                    <a:ext uri="{FF2B5EF4-FFF2-40B4-BE49-F238E27FC236}">
                      <a16:creationId xmlns:a16="http://schemas.microsoft.com/office/drawing/2014/main" id="{721ECFF3-4981-9066-69E7-DA09AE25C988}"/>
                    </a:ext>
                  </a:extLst>
                </p:cNvPr>
                <p:cNvSpPr/>
                <p:nvPr/>
              </p:nvSpPr>
              <p:spPr bwMode="auto">
                <a:xfrm rot="16200000">
                  <a:off x="5529853" y="3035903"/>
                  <a:ext cx="207963" cy="492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grpSp>
          <p:cxnSp>
            <p:nvCxnSpPr>
              <p:cNvPr id="13" name="直接连接符 94">
                <a:extLst>
                  <a:ext uri="{FF2B5EF4-FFF2-40B4-BE49-F238E27FC236}">
                    <a16:creationId xmlns:a16="http://schemas.microsoft.com/office/drawing/2014/main" id="{3CADF034-E06A-A71D-C733-688B3935527C}"/>
                  </a:ext>
                </a:extLst>
              </p:cNvPr>
              <p:cNvCxnSpPr>
                <a:cxnSpLocks/>
              </p:cNvCxnSpPr>
              <p:nvPr/>
            </p:nvCxnSpPr>
            <p:spPr bwMode="auto">
              <a:xfrm>
                <a:off x="5095011" y="3123134"/>
                <a:ext cx="0" cy="4286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矩形 95">
                <a:extLst>
                  <a:ext uri="{FF2B5EF4-FFF2-40B4-BE49-F238E27FC236}">
                    <a16:creationId xmlns:a16="http://schemas.microsoft.com/office/drawing/2014/main" id="{EE828C0C-426F-2B05-E848-A697134AC981}"/>
                  </a:ext>
                </a:extLst>
              </p:cNvPr>
              <p:cNvSpPr/>
              <p:nvPr/>
            </p:nvSpPr>
            <p:spPr bwMode="auto">
              <a:xfrm>
                <a:off x="5039187" y="3547594"/>
                <a:ext cx="117475" cy="1206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15" name="文本框 25">
                <a:extLst>
                  <a:ext uri="{FF2B5EF4-FFF2-40B4-BE49-F238E27FC236}">
                    <a16:creationId xmlns:a16="http://schemas.microsoft.com/office/drawing/2014/main" id="{C89FB949-44A2-6204-F77B-25D6E02FCA8A}"/>
                  </a:ext>
                </a:extLst>
              </p:cNvPr>
              <p:cNvSpPr txBox="1">
                <a:spLocks noChangeArrowheads="1"/>
              </p:cNvSpPr>
              <p:nvPr/>
            </p:nvSpPr>
            <p:spPr bwMode="auto">
              <a:xfrm>
                <a:off x="4924990" y="3699554"/>
                <a:ext cx="49982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latin typeface="微软雅黑" panose="020B0503020204020204" pitchFamily="34" charset="-122"/>
                    <a:ea typeface="微软雅黑" panose="020B0503020204020204" pitchFamily="34" charset="-122"/>
                  </a:rPr>
                  <a:t>TMP1</a:t>
                </a:r>
                <a:endParaRPr lang="zh-CN" altLang="en-US" sz="900" dirty="0">
                  <a:latin typeface="微软雅黑" panose="020B0503020204020204" pitchFamily="34" charset="-122"/>
                  <a:ea typeface="微软雅黑" panose="020B0503020204020204" pitchFamily="34" charset="-122"/>
                </a:endParaRPr>
              </a:p>
            </p:txBody>
          </p:sp>
          <p:cxnSp>
            <p:nvCxnSpPr>
              <p:cNvPr id="16" name="直接连接符 112">
                <a:extLst>
                  <a:ext uri="{FF2B5EF4-FFF2-40B4-BE49-F238E27FC236}">
                    <a16:creationId xmlns:a16="http://schemas.microsoft.com/office/drawing/2014/main" id="{110AFEFD-F29D-8303-CA20-16C1143EC9CE}"/>
                  </a:ext>
                </a:extLst>
              </p:cNvPr>
              <p:cNvCxnSpPr>
                <a:cxnSpLocks/>
              </p:cNvCxnSpPr>
              <p:nvPr/>
            </p:nvCxnSpPr>
            <p:spPr bwMode="auto">
              <a:xfrm>
                <a:off x="5780618" y="3134245"/>
                <a:ext cx="0" cy="4286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矩形 113">
                <a:extLst>
                  <a:ext uri="{FF2B5EF4-FFF2-40B4-BE49-F238E27FC236}">
                    <a16:creationId xmlns:a16="http://schemas.microsoft.com/office/drawing/2014/main" id="{6CE00B8A-59F7-8DCE-3D54-78A1F8925918}"/>
                  </a:ext>
                </a:extLst>
              </p:cNvPr>
              <p:cNvSpPr/>
              <p:nvPr/>
            </p:nvSpPr>
            <p:spPr bwMode="auto">
              <a:xfrm>
                <a:off x="5723254" y="3562306"/>
                <a:ext cx="117475" cy="1206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18" name="文本框 25">
                <a:extLst>
                  <a:ext uri="{FF2B5EF4-FFF2-40B4-BE49-F238E27FC236}">
                    <a16:creationId xmlns:a16="http://schemas.microsoft.com/office/drawing/2014/main" id="{CAD427E3-60D9-0064-960A-EF00A5A61783}"/>
                  </a:ext>
                </a:extLst>
              </p:cNvPr>
              <p:cNvSpPr txBox="1">
                <a:spLocks noChangeArrowheads="1"/>
              </p:cNvSpPr>
              <p:nvPr/>
            </p:nvSpPr>
            <p:spPr bwMode="auto">
              <a:xfrm>
                <a:off x="5539061" y="3764669"/>
                <a:ext cx="483971"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a:latin typeface="微软雅黑" panose="020B0503020204020204" pitchFamily="34" charset="-122"/>
                    <a:ea typeface="微软雅黑" panose="020B0503020204020204" pitchFamily="34" charset="-122"/>
                  </a:rPr>
                  <a:t>IP1</a:t>
                </a:r>
                <a:endParaRPr lang="zh-CN" altLang="en-US" sz="900">
                  <a:latin typeface="微软雅黑" panose="020B0503020204020204" pitchFamily="34" charset="-122"/>
                  <a:ea typeface="微软雅黑" panose="020B0503020204020204" pitchFamily="34" charset="-122"/>
                </a:endParaRPr>
              </a:p>
            </p:txBody>
          </p:sp>
          <p:cxnSp>
            <p:nvCxnSpPr>
              <p:cNvPr id="19" name="直接连接符 117">
                <a:extLst>
                  <a:ext uri="{FF2B5EF4-FFF2-40B4-BE49-F238E27FC236}">
                    <a16:creationId xmlns:a16="http://schemas.microsoft.com/office/drawing/2014/main" id="{349621FC-CF70-16F9-CA19-DF2895C5DEDE}"/>
                  </a:ext>
                </a:extLst>
              </p:cNvPr>
              <p:cNvCxnSpPr>
                <a:cxnSpLocks/>
              </p:cNvCxnSpPr>
              <p:nvPr/>
            </p:nvCxnSpPr>
            <p:spPr bwMode="auto">
              <a:xfrm>
                <a:off x="6374835" y="3152434"/>
                <a:ext cx="0" cy="427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矩形 118">
                <a:extLst>
                  <a:ext uri="{FF2B5EF4-FFF2-40B4-BE49-F238E27FC236}">
                    <a16:creationId xmlns:a16="http://schemas.microsoft.com/office/drawing/2014/main" id="{1D9C690B-C7DA-DCE2-FCA7-960A83FF9783}"/>
                  </a:ext>
                </a:extLst>
              </p:cNvPr>
              <p:cNvSpPr/>
              <p:nvPr/>
            </p:nvSpPr>
            <p:spPr bwMode="auto">
              <a:xfrm>
                <a:off x="6322346" y="3572010"/>
                <a:ext cx="117475" cy="1206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21" name="文本框 25">
                <a:extLst>
                  <a:ext uri="{FF2B5EF4-FFF2-40B4-BE49-F238E27FC236}">
                    <a16:creationId xmlns:a16="http://schemas.microsoft.com/office/drawing/2014/main" id="{D3CF5109-C395-CD4D-3B69-8CE42D0A26DC}"/>
                  </a:ext>
                </a:extLst>
              </p:cNvPr>
              <p:cNvSpPr txBox="1">
                <a:spLocks noChangeArrowheads="1"/>
              </p:cNvSpPr>
              <p:nvPr/>
            </p:nvSpPr>
            <p:spPr bwMode="auto">
              <a:xfrm>
                <a:off x="6127927" y="3762785"/>
                <a:ext cx="483971"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latin typeface="微软雅黑" panose="020B0503020204020204" pitchFamily="34" charset="-122"/>
                    <a:ea typeface="微软雅黑" panose="020B0503020204020204" pitchFamily="34" charset="-122"/>
                  </a:rPr>
                  <a:t>IP2</a:t>
                </a:r>
                <a:endParaRPr lang="zh-CN" altLang="en-US" sz="900" dirty="0">
                  <a:latin typeface="微软雅黑" panose="020B0503020204020204" pitchFamily="34" charset="-122"/>
                  <a:ea typeface="微软雅黑" panose="020B0503020204020204" pitchFamily="34" charset="-122"/>
                </a:endParaRPr>
              </a:p>
            </p:txBody>
          </p:sp>
          <p:cxnSp>
            <p:nvCxnSpPr>
              <p:cNvPr id="22" name="直接连接符 122">
                <a:extLst>
                  <a:ext uri="{FF2B5EF4-FFF2-40B4-BE49-F238E27FC236}">
                    <a16:creationId xmlns:a16="http://schemas.microsoft.com/office/drawing/2014/main" id="{F7C29EC3-FBAA-B392-7CA5-3120D450BBCB}"/>
                  </a:ext>
                </a:extLst>
              </p:cNvPr>
              <p:cNvCxnSpPr>
                <a:cxnSpLocks/>
              </p:cNvCxnSpPr>
              <p:nvPr/>
            </p:nvCxnSpPr>
            <p:spPr bwMode="auto">
              <a:xfrm>
                <a:off x="7261440" y="3183438"/>
                <a:ext cx="0" cy="4286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矩形 123">
                <a:extLst>
                  <a:ext uri="{FF2B5EF4-FFF2-40B4-BE49-F238E27FC236}">
                    <a16:creationId xmlns:a16="http://schemas.microsoft.com/office/drawing/2014/main" id="{699724B4-F73E-0CBB-F8EA-504CFD15BAB5}"/>
                  </a:ext>
                </a:extLst>
              </p:cNvPr>
              <p:cNvSpPr/>
              <p:nvPr/>
            </p:nvSpPr>
            <p:spPr bwMode="auto">
              <a:xfrm>
                <a:off x="7202703" y="3612063"/>
                <a:ext cx="117475" cy="1206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24" name="文本框 25">
                <a:extLst>
                  <a:ext uri="{FF2B5EF4-FFF2-40B4-BE49-F238E27FC236}">
                    <a16:creationId xmlns:a16="http://schemas.microsoft.com/office/drawing/2014/main" id="{ABD1C22B-B174-31E9-691E-B26D5FEB4395}"/>
                  </a:ext>
                </a:extLst>
              </p:cNvPr>
              <p:cNvSpPr txBox="1">
                <a:spLocks noChangeArrowheads="1"/>
              </p:cNvSpPr>
              <p:nvPr/>
            </p:nvSpPr>
            <p:spPr bwMode="auto">
              <a:xfrm>
                <a:off x="7019454" y="3794104"/>
                <a:ext cx="483971"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latin typeface="微软雅黑" panose="020B0503020204020204" pitchFamily="34" charset="-122"/>
                    <a:ea typeface="微软雅黑" panose="020B0503020204020204" pitchFamily="34" charset="-122"/>
                  </a:rPr>
                  <a:t>IP3</a:t>
                </a:r>
                <a:endParaRPr lang="zh-CN" altLang="en-US" sz="900" dirty="0">
                  <a:latin typeface="微软雅黑" panose="020B0503020204020204" pitchFamily="34" charset="-122"/>
                  <a:ea typeface="微软雅黑" panose="020B0503020204020204" pitchFamily="34" charset="-122"/>
                </a:endParaRPr>
              </a:p>
            </p:txBody>
          </p:sp>
          <p:cxnSp>
            <p:nvCxnSpPr>
              <p:cNvPr id="25" name="直接连接符 135">
                <a:extLst>
                  <a:ext uri="{FF2B5EF4-FFF2-40B4-BE49-F238E27FC236}">
                    <a16:creationId xmlns:a16="http://schemas.microsoft.com/office/drawing/2014/main" id="{3773A853-6ED5-CA70-20DF-1BF5772E26D3}"/>
                  </a:ext>
                </a:extLst>
              </p:cNvPr>
              <p:cNvCxnSpPr>
                <a:cxnSpLocks/>
              </p:cNvCxnSpPr>
              <p:nvPr/>
            </p:nvCxnSpPr>
            <p:spPr bwMode="auto">
              <a:xfrm>
                <a:off x="8636536" y="3166528"/>
                <a:ext cx="0" cy="4286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矩形 136">
                <a:extLst>
                  <a:ext uri="{FF2B5EF4-FFF2-40B4-BE49-F238E27FC236}">
                    <a16:creationId xmlns:a16="http://schemas.microsoft.com/office/drawing/2014/main" id="{3FC049D2-9B2B-ACEF-4D01-85083E75B38A}"/>
                  </a:ext>
                </a:extLst>
              </p:cNvPr>
              <p:cNvSpPr/>
              <p:nvPr/>
            </p:nvSpPr>
            <p:spPr bwMode="auto">
              <a:xfrm>
                <a:off x="8577799" y="3595153"/>
                <a:ext cx="117475" cy="1206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27" name="文本框 25">
                <a:extLst>
                  <a:ext uri="{FF2B5EF4-FFF2-40B4-BE49-F238E27FC236}">
                    <a16:creationId xmlns:a16="http://schemas.microsoft.com/office/drawing/2014/main" id="{F95A076E-1446-D5D4-2F3D-7E498E089B77}"/>
                  </a:ext>
                </a:extLst>
              </p:cNvPr>
              <p:cNvSpPr txBox="1">
                <a:spLocks noChangeArrowheads="1"/>
              </p:cNvSpPr>
              <p:nvPr/>
            </p:nvSpPr>
            <p:spPr bwMode="auto">
              <a:xfrm>
                <a:off x="8368813" y="3737454"/>
                <a:ext cx="483971"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a:latin typeface="微软雅黑" panose="020B0503020204020204" pitchFamily="34" charset="-122"/>
                    <a:ea typeface="微软雅黑" panose="020B0503020204020204" pitchFamily="34" charset="-122"/>
                  </a:rPr>
                  <a:t>IP4</a:t>
                </a:r>
                <a:endParaRPr lang="zh-CN" altLang="en-US" sz="900">
                  <a:latin typeface="微软雅黑" panose="020B0503020204020204" pitchFamily="34" charset="-122"/>
                  <a:ea typeface="微软雅黑" panose="020B0503020204020204" pitchFamily="34" charset="-122"/>
                </a:endParaRPr>
              </a:p>
            </p:txBody>
          </p:sp>
          <p:cxnSp>
            <p:nvCxnSpPr>
              <p:cNvPr id="28" name="直接连接符 138">
                <a:extLst>
                  <a:ext uri="{FF2B5EF4-FFF2-40B4-BE49-F238E27FC236}">
                    <a16:creationId xmlns:a16="http://schemas.microsoft.com/office/drawing/2014/main" id="{47375BD7-E8CC-BA4D-F82A-3E71AB629AD0}"/>
                  </a:ext>
                </a:extLst>
              </p:cNvPr>
              <p:cNvCxnSpPr>
                <a:cxnSpLocks/>
              </p:cNvCxnSpPr>
              <p:nvPr/>
            </p:nvCxnSpPr>
            <p:spPr bwMode="auto">
              <a:xfrm flipH="1">
                <a:off x="9083549" y="4277260"/>
                <a:ext cx="3730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矩形 139">
                <a:extLst>
                  <a:ext uri="{FF2B5EF4-FFF2-40B4-BE49-F238E27FC236}">
                    <a16:creationId xmlns:a16="http://schemas.microsoft.com/office/drawing/2014/main" id="{5B33E0FF-0292-3E85-29B1-796EFBF8F078}"/>
                  </a:ext>
                </a:extLst>
              </p:cNvPr>
              <p:cNvSpPr/>
              <p:nvPr/>
            </p:nvSpPr>
            <p:spPr bwMode="auto">
              <a:xfrm>
                <a:off x="8966099" y="4205242"/>
                <a:ext cx="117475" cy="1206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30" name="文本框 25">
                <a:extLst>
                  <a:ext uri="{FF2B5EF4-FFF2-40B4-BE49-F238E27FC236}">
                    <a16:creationId xmlns:a16="http://schemas.microsoft.com/office/drawing/2014/main" id="{2BC29AF2-55FE-C1F3-EAC4-48F7343169E7}"/>
                  </a:ext>
                </a:extLst>
              </p:cNvPr>
              <p:cNvSpPr txBox="1">
                <a:spLocks noChangeArrowheads="1"/>
              </p:cNvSpPr>
              <p:nvPr/>
            </p:nvSpPr>
            <p:spPr bwMode="auto">
              <a:xfrm>
                <a:off x="8567741" y="4161830"/>
                <a:ext cx="483971"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latin typeface="微软雅黑" panose="020B0503020204020204" pitchFamily="34" charset="-122"/>
                    <a:ea typeface="微软雅黑" panose="020B0503020204020204" pitchFamily="34" charset="-122"/>
                  </a:rPr>
                  <a:t>IP5</a:t>
                </a:r>
                <a:endParaRPr lang="zh-CN" altLang="en-US" sz="900" dirty="0">
                  <a:latin typeface="微软雅黑" panose="020B0503020204020204" pitchFamily="34" charset="-122"/>
                  <a:ea typeface="微软雅黑" panose="020B0503020204020204" pitchFamily="34" charset="-122"/>
                </a:endParaRPr>
              </a:p>
            </p:txBody>
          </p:sp>
          <p:cxnSp>
            <p:nvCxnSpPr>
              <p:cNvPr id="31" name="直接连接符 94">
                <a:extLst>
                  <a:ext uri="{FF2B5EF4-FFF2-40B4-BE49-F238E27FC236}">
                    <a16:creationId xmlns:a16="http://schemas.microsoft.com/office/drawing/2014/main" id="{39948DEE-BB18-7379-C7FE-AA8E9714FCB1}"/>
                  </a:ext>
                </a:extLst>
              </p:cNvPr>
              <p:cNvCxnSpPr>
                <a:cxnSpLocks/>
              </p:cNvCxnSpPr>
              <p:nvPr/>
            </p:nvCxnSpPr>
            <p:spPr bwMode="auto">
              <a:xfrm flipV="1">
                <a:off x="9578824" y="3754225"/>
                <a:ext cx="368067" cy="72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矩形 95">
                <a:extLst>
                  <a:ext uri="{FF2B5EF4-FFF2-40B4-BE49-F238E27FC236}">
                    <a16:creationId xmlns:a16="http://schemas.microsoft.com/office/drawing/2014/main" id="{39622E32-5E08-A41A-6A39-56670A1A4F97}"/>
                  </a:ext>
                </a:extLst>
              </p:cNvPr>
              <p:cNvSpPr/>
              <p:nvPr/>
            </p:nvSpPr>
            <p:spPr bwMode="auto">
              <a:xfrm>
                <a:off x="9960659" y="3703260"/>
                <a:ext cx="117475" cy="1206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sp>
            <p:nvSpPr>
              <p:cNvPr id="33" name="文本框 25">
                <a:extLst>
                  <a:ext uri="{FF2B5EF4-FFF2-40B4-BE49-F238E27FC236}">
                    <a16:creationId xmlns:a16="http://schemas.microsoft.com/office/drawing/2014/main" id="{FFE65FB8-C892-2E9A-FE73-E4E44E9E4584}"/>
                  </a:ext>
                </a:extLst>
              </p:cNvPr>
              <p:cNvSpPr txBox="1">
                <a:spLocks noChangeArrowheads="1"/>
              </p:cNvSpPr>
              <p:nvPr/>
            </p:nvSpPr>
            <p:spPr bwMode="auto">
              <a:xfrm>
                <a:off x="10040730" y="3666161"/>
                <a:ext cx="49982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latin typeface="微软雅黑" panose="020B0503020204020204" pitchFamily="34" charset="-122"/>
                    <a:ea typeface="微软雅黑" panose="020B0503020204020204" pitchFamily="34" charset="-122"/>
                  </a:rPr>
                  <a:t>TMP2</a:t>
                </a:r>
                <a:endParaRPr lang="zh-CN" altLang="en-US" sz="900" dirty="0">
                  <a:latin typeface="微软雅黑" panose="020B0503020204020204" pitchFamily="34" charset="-122"/>
                  <a:ea typeface="微软雅黑" panose="020B0503020204020204" pitchFamily="34" charset="-122"/>
                </a:endParaRPr>
              </a:p>
            </p:txBody>
          </p:sp>
          <p:cxnSp>
            <p:nvCxnSpPr>
              <p:cNvPr id="34" name="直接连接符 138">
                <a:extLst>
                  <a:ext uri="{FF2B5EF4-FFF2-40B4-BE49-F238E27FC236}">
                    <a16:creationId xmlns:a16="http://schemas.microsoft.com/office/drawing/2014/main" id="{02E17B57-8F7A-444A-D98F-A67BF8AE8E87}"/>
                  </a:ext>
                </a:extLst>
              </p:cNvPr>
              <p:cNvCxnSpPr>
                <a:cxnSpLocks/>
                <a:endCxn id="36" idx="2"/>
              </p:cNvCxnSpPr>
              <p:nvPr/>
            </p:nvCxnSpPr>
            <p:spPr bwMode="auto">
              <a:xfrm flipH="1" flipV="1">
                <a:off x="8659973" y="2438912"/>
                <a:ext cx="138963" cy="273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文本框 25">
                <a:extLst>
                  <a:ext uri="{FF2B5EF4-FFF2-40B4-BE49-F238E27FC236}">
                    <a16:creationId xmlns:a16="http://schemas.microsoft.com/office/drawing/2014/main" id="{5DC0D63A-C9A7-CAB2-014E-F36EA3DC4224}"/>
                  </a:ext>
                </a:extLst>
              </p:cNvPr>
              <p:cNvSpPr txBox="1">
                <a:spLocks noChangeArrowheads="1"/>
              </p:cNvSpPr>
              <p:nvPr/>
            </p:nvSpPr>
            <p:spPr bwMode="auto">
              <a:xfrm>
                <a:off x="8171896" y="2292797"/>
                <a:ext cx="483971" cy="2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900" dirty="0">
                    <a:latin typeface="微软雅黑" panose="020B0503020204020204" pitchFamily="34" charset="-122"/>
                    <a:ea typeface="微软雅黑" panose="020B0503020204020204" pitchFamily="34" charset="-122"/>
                  </a:rPr>
                  <a:t>IP6</a:t>
                </a:r>
                <a:endParaRPr lang="zh-CN" altLang="en-US" sz="900" dirty="0">
                  <a:latin typeface="微软雅黑" panose="020B0503020204020204" pitchFamily="34" charset="-122"/>
                  <a:ea typeface="微软雅黑" panose="020B0503020204020204" pitchFamily="34" charset="-122"/>
                </a:endParaRPr>
              </a:p>
            </p:txBody>
          </p:sp>
          <p:sp>
            <p:nvSpPr>
              <p:cNvPr id="36" name="矩形 95">
                <a:extLst>
                  <a:ext uri="{FF2B5EF4-FFF2-40B4-BE49-F238E27FC236}">
                    <a16:creationId xmlns:a16="http://schemas.microsoft.com/office/drawing/2014/main" id="{E81F2B8E-B396-DE6D-0DEA-4BF8D6093815}"/>
                  </a:ext>
                </a:extLst>
              </p:cNvPr>
              <p:cNvSpPr/>
              <p:nvPr/>
            </p:nvSpPr>
            <p:spPr bwMode="auto">
              <a:xfrm rot="19726400">
                <a:off x="8569961" y="2327002"/>
                <a:ext cx="117475" cy="1206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微软雅黑" panose="020B0503020204020204" pitchFamily="34" charset="-122"/>
                  <a:ea typeface="微软雅黑" panose="020B0503020204020204" pitchFamily="34" charset="-122"/>
                </a:endParaRPr>
              </a:p>
            </p:txBody>
          </p:sp>
        </p:grpSp>
        <p:sp>
          <p:nvSpPr>
            <p:cNvPr id="5" name="Rectangle 4">
              <a:extLst>
                <a:ext uri="{FF2B5EF4-FFF2-40B4-BE49-F238E27FC236}">
                  <a16:creationId xmlns:a16="http://schemas.microsoft.com/office/drawing/2014/main" id="{ECFC1584-B3CA-7637-6F1F-F1570A9643AF}"/>
                </a:ext>
              </a:extLst>
            </p:cNvPr>
            <p:cNvSpPr/>
            <p:nvPr/>
          </p:nvSpPr>
          <p:spPr>
            <a:xfrm>
              <a:off x="4983148" y="3826723"/>
              <a:ext cx="91051" cy="16616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TextBox 8">
              <a:extLst>
                <a:ext uri="{FF2B5EF4-FFF2-40B4-BE49-F238E27FC236}">
                  <a16:creationId xmlns:a16="http://schemas.microsoft.com/office/drawing/2014/main" id="{CE27A371-028F-97A5-7D88-6CC8EF95E276}"/>
                </a:ext>
              </a:extLst>
            </p:cNvPr>
            <p:cNvSpPr txBox="1"/>
            <p:nvPr/>
          </p:nvSpPr>
          <p:spPr>
            <a:xfrm>
              <a:off x="3713333" y="4928370"/>
              <a:ext cx="1425595"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浇筑屏蔽体</a:t>
              </a:r>
            </a:p>
          </p:txBody>
        </p:sp>
      </p:grpSp>
      <p:sp>
        <p:nvSpPr>
          <p:cNvPr id="87" name="TextBox 35">
            <a:extLst>
              <a:ext uri="{FF2B5EF4-FFF2-40B4-BE49-F238E27FC236}">
                <a16:creationId xmlns:a16="http://schemas.microsoft.com/office/drawing/2014/main" id="{C4E8F38B-5869-D261-0401-AF723207085F}"/>
              </a:ext>
            </a:extLst>
          </p:cNvPr>
          <p:cNvSpPr txBox="1"/>
          <p:nvPr/>
        </p:nvSpPr>
        <p:spPr>
          <a:xfrm>
            <a:off x="5883100" y="4219914"/>
            <a:ext cx="4047047" cy="1569660"/>
          </a:xfrm>
          <a:prstGeom prst="rect">
            <a:avLst/>
          </a:prstGeom>
          <a:noFill/>
        </p:spPr>
        <p:txBody>
          <a:bodyPr wrap="square">
            <a:spAutoFit/>
          </a:bodyPr>
          <a:lstStyle/>
          <a:p>
            <a:r>
              <a:rPr lang="zh-CN" altLang="en-US" sz="2400" dirty="0">
                <a:solidFill>
                  <a:srgbClr val="0033CC"/>
                </a:solidFill>
                <a:latin typeface="微软雅黑" panose="020B0503020204020204" pitchFamily="34" charset="-122"/>
                <a:ea typeface="微软雅黑" panose="020B0503020204020204" pitchFamily="34" charset="-122"/>
              </a:rPr>
              <a:t>需要攻克难点</a:t>
            </a:r>
            <a:r>
              <a:rPr lang="en-US" altLang="zh-CN" sz="1800" dirty="0">
                <a:latin typeface="微软雅黑" panose="020B0503020204020204" pitchFamily="34" charset="-122"/>
                <a:ea typeface="微软雅黑" panose="020B0503020204020204" pitchFamily="34" charset="-122"/>
              </a:rPr>
              <a:t>:</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变量</a:t>
            </a:r>
            <a:r>
              <a:rPr lang="zh-CN" altLang="en-US" dirty="0">
                <a:solidFill>
                  <a:srgbClr val="0033CC"/>
                </a:solidFill>
                <a:latin typeface="微软雅黑" panose="020B0503020204020204" pitchFamily="34" charset="-122"/>
                <a:ea typeface="微软雅黑" panose="020B0503020204020204" pitchFamily="34" charset="-122"/>
              </a:rPr>
              <a:t>多</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变量空间</a:t>
            </a:r>
            <a:r>
              <a:rPr lang="zh-CN" altLang="en-US" dirty="0">
                <a:solidFill>
                  <a:srgbClr val="0033CC"/>
                </a:solidFill>
                <a:latin typeface="微软雅黑" panose="020B0503020204020204" pitchFamily="34" charset="-122"/>
                <a:ea typeface="微软雅黑" panose="020B0503020204020204" pitchFamily="34" charset="-122"/>
              </a:rPr>
              <a:t>不光滑</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solidFill>
                  <a:srgbClr val="0033CC"/>
                </a:solidFill>
                <a:latin typeface="微软雅黑" panose="020B0503020204020204" pitchFamily="34" charset="-122"/>
                <a:ea typeface="微软雅黑" panose="020B0503020204020204" pitchFamily="34" charset="-122"/>
              </a:rPr>
              <a:t>精度需求高</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需要兼顾流强和束斑形状等</a:t>
            </a:r>
            <a:r>
              <a:rPr lang="zh-CN" altLang="en-US" dirty="0">
                <a:solidFill>
                  <a:srgbClr val="0033CC"/>
                </a:solidFill>
                <a:latin typeface="微软雅黑" panose="020B0503020204020204" pitchFamily="34" charset="-122"/>
                <a:ea typeface="微软雅黑" panose="020B0503020204020204" pitchFamily="34" charset="-122"/>
              </a:rPr>
              <a:t>多目标</a:t>
            </a:r>
            <a:endParaRPr lang="zh-CN" altLang="en-US" dirty="0">
              <a:latin typeface="微软雅黑" panose="020B0503020204020204" pitchFamily="34" charset="-122"/>
              <a:ea typeface="微软雅黑" panose="020B0503020204020204" pitchFamily="34" charset="-122"/>
            </a:endParaRPr>
          </a:p>
        </p:txBody>
      </p:sp>
      <p:sp>
        <p:nvSpPr>
          <p:cNvPr id="88" name="文本框 87">
            <a:extLst>
              <a:ext uri="{FF2B5EF4-FFF2-40B4-BE49-F238E27FC236}">
                <a16:creationId xmlns:a16="http://schemas.microsoft.com/office/drawing/2014/main" id="{88C331FE-F3CC-E704-B212-B10CBE88B2EA}"/>
              </a:ext>
            </a:extLst>
          </p:cNvPr>
          <p:cNvSpPr txBox="1"/>
          <p:nvPr/>
        </p:nvSpPr>
        <p:spPr>
          <a:xfrm>
            <a:off x="316109" y="1053096"/>
            <a:ext cx="6546448" cy="646331"/>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束线中有</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个螺线管，</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个二极铁，</a:t>
            </a: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个准直器，也包括韦恩滤镜等特殊磁铁，需要优化</a:t>
            </a:r>
            <a:r>
              <a:rPr lang="zh-CN" altLang="en-US" dirty="0">
                <a:solidFill>
                  <a:srgbClr val="0033CC"/>
                </a:solidFill>
                <a:latin typeface="微软雅黑" panose="020B0503020204020204" pitchFamily="34" charset="-122"/>
                <a:ea typeface="微软雅黑" panose="020B0503020204020204" pitchFamily="34" charset="-122"/>
              </a:rPr>
              <a:t>变量达</a:t>
            </a:r>
            <a:r>
              <a:rPr lang="en-US" altLang="zh-CN" dirty="0">
                <a:solidFill>
                  <a:srgbClr val="0033CC"/>
                </a:solidFill>
                <a:latin typeface="微软雅黑" panose="020B0503020204020204" pitchFamily="34" charset="-122"/>
                <a:ea typeface="微软雅黑" panose="020B0503020204020204" pitchFamily="34" charset="-122"/>
              </a:rPr>
              <a:t>30</a:t>
            </a:r>
            <a:r>
              <a:rPr lang="zh-CN" altLang="en-US" dirty="0">
                <a:solidFill>
                  <a:srgbClr val="0033CC"/>
                </a:solidFill>
                <a:latin typeface="微软雅黑" panose="020B0503020204020204" pitchFamily="34" charset="-122"/>
                <a:ea typeface="微软雅黑" panose="020B0503020204020204" pitchFamily="34" charset="-122"/>
              </a:rPr>
              <a:t>多个</a:t>
            </a:r>
            <a:endParaRPr lang="en-US" dirty="0">
              <a:solidFill>
                <a:srgbClr val="0033CC"/>
              </a:solidFill>
              <a:latin typeface="微软雅黑" panose="020B0503020204020204" pitchFamily="34" charset="-122"/>
              <a:ea typeface="微软雅黑" panose="020B0503020204020204" pitchFamily="34" charset="-122"/>
            </a:endParaRPr>
          </a:p>
        </p:txBody>
      </p:sp>
      <p:sp>
        <p:nvSpPr>
          <p:cNvPr id="92" name="AutoShape 11">
            <a:extLst>
              <a:ext uri="{FF2B5EF4-FFF2-40B4-BE49-F238E27FC236}">
                <a16:creationId xmlns:a16="http://schemas.microsoft.com/office/drawing/2014/main" id="{5292AF94-9504-71E7-3334-F77FA927B237}"/>
              </a:ext>
            </a:extLst>
          </p:cNvPr>
          <p:cNvSpPr>
            <a:spLocks noChangeArrowheads="1"/>
          </p:cNvSpPr>
          <p:nvPr/>
        </p:nvSpPr>
        <p:spPr bwMode="gray">
          <a:xfrm>
            <a:off x="5883100" y="6117946"/>
            <a:ext cx="4331167" cy="579513"/>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pPr algn="ctr"/>
            <a:r>
              <a:rPr lang="zh-CN" altLang="en-US" sz="2000" b="1" dirty="0">
                <a:solidFill>
                  <a:srgbClr val="0033CC"/>
                </a:solidFill>
                <a:latin typeface="微软雅黑" panose="020B0503020204020204" pitchFamily="34" charset="-122"/>
                <a:ea typeface="微软雅黑" panose="020B0503020204020204" pitchFamily="34" charset="-122"/>
              </a:rPr>
              <a:t>优化传输效率，提升束线流强</a:t>
            </a:r>
            <a:endParaRPr lang="en-US" altLang="zh-CN" sz="2000" b="1" dirty="0">
              <a:solidFill>
                <a:srgbClr val="0033CC"/>
              </a:solidFill>
              <a:latin typeface="微软雅黑" panose="020B0503020204020204" pitchFamily="34" charset="-122"/>
              <a:ea typeface="微软雅黑" panose="020B0503020204020204" pitchFamily="34" charset="-122"/>
            </a:endParaRPr>
          </a:p>
        </p:txBody>
      </p:sp>
      <p:sp>
        <p:nvSpPr>
          <p:cNvPr id="103" name="TextBox 2">
            <a:extLst>
              <a:ext uri="{FF2B5EF4-FFF2-40B4-BE49-F238E27FC236}">
                <a16:creationId xmlns:a16="http://schemas.microsoft.com/office/drawing/2014/main" id="{F7D47CAB-4171-4A1F-DEB0-AB460715E0E4}"/>
              </a:ext>
            </a:extLst>
          </p:cNvPr>
          <p:cNvSpPr txBox="1"/>
          <p:nvPr/>
        </p:nvSpPr>
        <p:spPr>
          <a:xfrm>
            <a:off x="852578" y="4505174"/>
            <a:ext cx="4047047" cy="1569660"/>
          </a:xfrm>
          <a:prstGeom prst="rect">
            <a:avLst/>
          </a:prstGeom>
          <a:noFill/>
        </p:spPr>
        <p:txBody>
          <a:bodyPr wrap="square" rtlCol="0">
            <a:spAutoFit/>
          </a:bodyPr>
          <a:lstStyle/>
          <a:p>
            <a:r>
              <a:rPr lang="zh-CN" altLang="en-US" sz="2400" dirty="0">
                <a:solidFill>
                  <a:srgbClr val="0033CC"/>
                </a:solidFill>
                <a:latin typeface="微软雅黑" panose="020B0503020204020204" pitchFamily="34" charset="-122"/>
                <a:ea typeface="微软雅黑" panose="020B0503020204020204" pitchFamily="34" charset="-122"/>
              </a:rPr>
              <a:t>传统束线设计方法不适用：</a:t>
            </a:r>
            <a:endParaRPr lang="en-US" altLang="zh-CN" sz="2400"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缪子束线</a:t>
            </a:r>
            <a:r>
              <a:rPr lang="zh-CN" altLang="en-US" dirty="0">
                <a:solidFill>
                  <a:srgbClr val="0033CC"/>
                </a:solidFill>
                <a:latin typeface="微软雅黑" panose="020B0503020204020204" pitchFamily="34" charset="-122"/>
                <a:ea typeface="微软雅黑" panose="020B0503020204020204" pitchFamily="34" charset="-122"/>
              </a:rPr>
              <a:t>初始</a:t>
            </a:r>
            <a:r>
              <a:rPr lang="zh-CN" altLang="en-US" dirty="0">
                <a:latin typeface="微软雅黑" panose="020B0503020204020204" pitchFamily="34" charset="-122"/>
                <a:ea typeface="微软雅黑" panose="020B0503020204020204" pitchFamily="34" charset="-122"/>
              </a:rPr>
              <a:t>发射度</a:t>
            </a:r>
            <a:r>
              <a:rPr lang="zh-CN" altLang="en-US" dirty="0">
                <a:solidFill>
                  <a:srgbClr val="0033CC"/>
                </a:solidFill>
                <a:latin typeface="微软雅黑" panose="020B0503020204020204" pitchFamily="34" charset="-122"/>
                <a:ea typeface="微软雅黑" panose="020B0503020204020204" pitchFamily="34" charset="-122"/>
              </a:rPr>
              <a:t>大</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磁铁磁场受</a:t>
            </a:r>
            <a:r>
              <a:rPr lang="zh-CN" altLang="en-US" dirty="0">
                <a:solidFill>
                  <a:srgbClr val="0033CC"/>
                </a:solidFill>
                <a:latin typeface="微软雅黑" panose="020B0503020204020204" pitchFamily="34" charset="-122"/>
                <a:ea typeface="微软雅黑" panose="020B0503020204020204" pitchFamily="34" charset="-122"/>
              </a:rPr>
              <a:t>真空盒</a:t>
            </a:r>
            <a:r>
              <a:rPr lang="zh-CN" altLang="en-US" dirty="0">
                <a:latin typeface="微软雅黑" panose="020B0503020204020204" pitchFamily="34" charset="-122"/>
                <a:ea typeface="微软雅黑" panose="020B0503020204020204" pitchFamily="34" charset="-122"/>
              </a:rPr>
              <a:t>、</a:t>
            </a:r>
            <a:r>
              <a:rPr lang="zh-CN" altLang="en-US" dirty="0">
                <a:solidFill>
                  <a:srgbClr val="0033CC"/>
                </a:solidFill>
                <a:latin typeface="微软雅黑" panose="020B0503020204020204" pitchFamily="34" charset="-122"/>
                <a:ea typeface="微软雅黑" panose="020B0503020204020204" pitchFamily="34" charset="-122"/>
              </a:rPr>
              <a:t>钢屏蔽</a:t>
            </a:r>
            <a:r>
              <a:rPr lang="zh-CN" altLang="en-US" dirty="0">
                <a:latin typeface="微软雅黑" panose="020B0503020204020204" pitchFamily="34" charset="-122"/>
                <a:ea typeface="微软雅黑" panose="020B0503020204020204" pitchFamily="34" charset="-122"/>
              </a:rPr>
              <a:t>影响</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螺线管</a:t>
            </a:r>
            <a:r>
              <a:rPr lang="zh-CN" altLang="en-US" dirty="0">
                <a:solidFill>
                  <a:srgbClr val="0033CC"/>
                </a:solidFill>
                <a:latin typeface="微软雅黑" panose="020B0503020204020204" pitchFamily="34" charset="-122"/>
                <a:ea typeface="微软雅黑" panose="020B0503020204020204" pitchFamily="34" charset="-122"/>
              </a:rPr>
              <a:t>漏场强</a:t>
            </a:r>
            <a:r>
              <a:rPr lang="zh-CN" altLang="en-US" dirty="0">
                <a:latin typeface="微软雅黑" panose="020B0503020204020204" pitchFamily="34" charset="-122"/>
                <a:ea typeface="微软雅黑" panose="020B0503020204020204" pitchFamily="34" charset="-122"/>
              </a:rPr>
              <a:t>、包含</a:t>
            </a:r>
            <a:r>
              <a:rPr lang="zh-CN" altLang="en-US" dirty="0">
                <a:solidFill>
                  <a:srgbClr val="0033CC"/>
                </a:solidFill>
                <a:latin typeface="微软雅黑" panose="020B0503020204020204" pitchFamily="34" charset="-122"/>
                <a:ea typeface="微软雅黑" panose="020B0503020204020204" pitchFamily="34" charset="-122"/>
              </a:rPr>
              <a:t>特制铁厄</a:t>
            </a:r>
            <a:endParaRPr lang="en-US" altLang="zh-CN" dirty="0">
              <a:solidFill>
                <a:srgbClr val="0033CC"/>
              </a:solidFill>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这些都</a:t>
            </a:r>
            <a:r>
              <a:rPr lang="zh-CN" altLang="en-US" dirty="0">
                <a:solidFill>
                  <a:srgbClr val="0033CC"/>
                </a:solidFill>
                <a:latin typeface="微软雅黑" panose="020B0503020204020204" pitchFamily="34" charset="-122"/>
                <a:ea typeface="微软雅黑" panose="020B0503020204020204" pitchFamily="34" charset="-122"/>
              </a:rPr>
              <a:t>很难</a:t>
            </a:r>
            <a:r>
              <a:rPr lang="zh-CN" altLang="en-US" dirty="0">
                <a:latin typeface="微软雅黑" panose="020B0503020204020204" pitchFamily="34" charset="-122"/>
                <a:ea typeface="微软雅黑" panose="020B0503020204020204" pitchFamily="34" charset="-122"/>
              </a:rPr>
              <a:t>使用传输矩阵计算</a:t>
            </a:r>
          </a:p>
        </p:txBody>
      </p:sp>
    </p:spTree>
    <p:extLst>
      <p:ext uri="{BB962C8B-B14F-4D97-AF65-F5344CB8AC3E}">
        <p14:creationId xmlns:p14="http://schemas.microsoft.com/office/powerpoint/2010/main" val="3571653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5622E-8C21-47A9-3A19-189B55159B99}"/>
            </a:ext>
          </a:extLst>
        </p:cNvPr>
        <p:cNvGrpSpPr/>
        <p:nvPr/>
      </p:nvGrpSpPr>
      <p:grpSpPr>
        <a:xfrm>
          <a:off x="0" y="0"/>
          <a:ext cx="0" cy="0"/>
          <a:chOff x="0" y="0"/>
          <a:chExt cx="0" cy="0"/>
        </a:xfrm>
      </p:grpSpPr>
      <p:pic>
        <p:nvPicPr>
          <p:cNvPr id="38" name="Picture 5">
            <a:extLst>
              <a:ext uri="{FF2B5EF4-FFF2-40B4-BE49-F238E27FC236}">
                <a16:creationId xmlns:a16="http://schemas.microsoft.com/office/drawing/2014/main" id="{8C17A357-E609-1C3A-8F75-74284461EF01}"/>
              </a:ext>
            </a:extLst>
          </p:cNvPr>
          <p:cNvPicPr>
            <a:picLocks noChangeAspect="1"/>
          </p:cNvPicPr>
          <p:nvPr/>
        </p:nvPicPr>
        <p:blipFill>
          <a:blip r:embed="rId2"/>
          <a:stretch>
            <a:fillRect/>
          </a:stretch>
        </p:blipFill>
        <p:spPr>
          <a:xfrm>
            <a:off x="7716960" y="4447114"/>
            <a:ext cx="4016145" cy="2370810"/>
          </a:xfrm>
          <a:prstGeom prst="rect">
            <a:avLst/>
          </a:prstGeom>
        </p:spPr>
      </p:pic>
      <p:sp>
        <p:nvSpPr>
          <p:cNvPr id="6" name="矩形 5">
            <a:extLst>
              <a:ext uri="{FF2B5EF4-FFF2-40B4-BE49-F238E27FC236}">
                <a16:creationId xmlns:a16="http://schemas.microsoft.com/office/drawing/2014/main" id="{454D5881-97FF-B4C8-1C41-8D8E46346989}"/>
              </a:ext>
            </a:extLst>
          </p:cNvPr>
          <p:cNvSpPr/>
          <p:nvPr/>
        </p:nvSpPr>
        <p:spPr>
          <a:xfrm>
            <a:off x="0" y="0"/>
            <a:ext cx="12191999" cy="771099"/>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ECC954CD-716E-5FB9-CF7C-87BBBB3E59E3}"/>
              </a:ext>
            </a:extLst>
          </p:cNvPr>
          <p:cNvPicPr>
            <a:picLocks noChangeAspect="1"/>
          </p:cNvPicPr>
          <p:nvPr/>
        </p:nvPicPr>
        <p:blipFill>
          <a:blip r:embed="rId3"/>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A40291A0-3F6C-E2CB-CFA3-F3E3F570E694}"/>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微软雅黑" panose="020B0503020204020204" pitchFamily="34" charset="-122"/>
              <a:ea typeface="微软雅黑" panose="020B0503020204020204" pitchFamily="34" charset="-122"/>
            </a:endParaRPr>
          </a:p>
        </p:txBody>
      </p:sp>
      <p:sp>
        <p:nvSpPr>
          <p:cNvPr id="4" name="Slide Number Placeholder 3">
            <a:extLst>
              <a:ext uri="{FF2B5EF4-FFF2-40B4-BE49-F238E27FC236}">
                <a16:creationId xmlns:a16="http://schemas.microsoft.com/office/drawing/2014/main" id="{8A517CC1-9654-3759-EA69-4E1CFF4E20EB}"/>
              </a:ext>
            </a:extLst>
          </p:cNvPr>
          <p:cNvSpPr>
            <a:spLocks noGrp="1"/>
          </p:cNvSpPr>
          <p:nvPr>
            <p:ph type="sldNum" sz="quarter" idx="12"/>
          </p:nvPr>
        </p:nvSpPr>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13</a:t>
            </a:fld>
            <a:endParaRPr lang="zh-CN" altLang="en-US">
              <a:latin typeface="微软雅黑" panose="020B0503020204020204" pitchFamily="34" charset="-122"/>
              <a:ea typeface="微软雅黑" panose="020B0503020204020204" pitchFamily="34" charset="-122"/>
            </a:endParaRPr>
          </a:p>
        </p:txBody>
      </p:sp>
      <p:sp>
        <p:nvSpPr>
          <p:cNvPr id="7" name="标题 1">
            <a:extLst>
              <a:ext uri="{FF2B5EF4-FFF2-40B4-BE49-F238E27FC236}">
                <a16:creationId xmlns:a16="http://schemas.microsoft.com/office/drawing/2014/main" id="{20B5D0CC-EE46-95CF-6681-2F6C70E1848D}"/>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粒子输运与模型构建</a:t>
            </a:r>
            <a:endParaRPr lang="zh-CN" altLang="en-US" sz="4000" dirty="0">
              <a:solidFill>
                <a:srgbClr val="FF0000"/>
              </a:solidFill>
              <a:latin typeface="微软雅黑" panose="020B0503020204020204" pitchFamily="34" charset="-122"/>
              <a:ea typeface="微软雅黑" panose="020B0503020204020204" pitchFamily="34" charset="-122"/>
            </a:endParaRPr>
          </a:p>
        </p:txBody>
      </p:sp>
      <p:pic>
        <p:nvPicPr>
          <p:cNvPr id="14" name="Picture 13">
            <a:extLst>
              <a:ext uri="{FF2B5EF4-FFF2-40B4-BE49-F238E27FC236}">
                <a16:creationId xmlns:a16="http://schemas.microsoft.com/office/drawing/2014/main" id="{2592ECDF-B973-1AB0-583F-EEC9F9E3C66D}"/>
              </a:ext>
            </a:extLst>
          </p:cNvPr>
          <p:cNvPicPr>
            <a:picLocks noChangeAspect="1"/>
          </p:cNvPicPr>
          <p:nvPr/>
        </p:nvPicPr>
        <p:blipFill>
          <a:blip r:embed="rId4"/>
          <a:stretch>
            <a:fillRect/>
          </a:stretch>
        </p:blipFill>
        <p:spPr>
          <a:xfrm>
            <a:off x="578925" y="1511270"/>
            <a:ext cx="4517337" cy="2202921"/>
          </a:xfrm>
          <a:prstGeom prst="rect">
            <a:avLst/>
          </a:prstGeom>
        </p:spPr>
      </p:pic>
      <p:cxnSp>
        <p:nvCxnSpPr>
          <p:cNvPr id="16" name="Straight Arrow Connector 15">
            <a:extLst>
              <a:ext uri="{FF2B5EF4-FFF2-40B4-BE49-F238E27FC236}">
                <a16:creationId xmlns:a16="http://schemas.microsoft.com/office/drawing/2014/main" id="{DF916CC5-86E0-0ED1-1DF8-E1DCDF78725A}"/>
              </a:ext>
            </a:extLst>
          </p:cNvPr>
          <p:cNvCxnSpPr/>
          <p:nvPr/>
        </p:nvCxnSpPr>
        <p:spPr>
          <a:xfrm>
            <a:off x="623618" y="2201727"/>
            <a:ext cx="299985" cy="4919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EBA851F-92BA-3A98-21AA-53FEF4817555}"/>
              </a:ext>
            </a:extLst>
          </p:cNvPr>
          <p:cNvSpPr txBox="1"/>
          <p:nvPr/>
        </p:nvSpPr>
        <p:spPr>
          <a:xfrm>
            <a:off x="186387" y="1893950"/>
            <a:ext cx="1033669"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缪子靶</a:t>
            </a:r>
          </a:p>
        </p:txBody>
      </p:sp>
      <p:sp>
        <p:nvSpPr>
          <p:cNvPr id="18" name="TextBox 17">
            <a:extLst>
              <a:ext uri="{FF2B5EF4-FFF2-40B4-BE49-F238E27FC236}">
                <a16:creationId xmlns:a16="http://schemas.microsoft.com/office/drawing/2014/main" id="{772361CA-C43D-AF15-F108-F2005FD3B149}"/>
              </a:ext>
            </a:extLst>
          </p:cNvPr>
          <p:cNvSpPr txBox="1"/>
          <p:nvPr/>
        </p:nvSpPr>
        <p:spPr>
          <a:xfrm>
            <a:off x="429723" y="1144357"/>
            <a:ext cx="209053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1.6GeV</a:t>
            </a:r>
            <a:r>
              <a:rPr lang="zh-CN" altLang="en-US" dirty="0">
                <a:latin typeface="微软雅黑" panose="020B0503020204020204" pitchFamily="34" charset="-122"/>
                <a:ea typeface="微软雅黑" panose="020B0503020204020204" pitchFamily="34" charset="-122"/>
              </a:rPr>
              <a:t>质子束</a:t>
            </a:r>
          </a:p>
        </p:txBody>
      </p:sp>
      <p:sp>
        <p:nvSpPr>
          <p:cNvPr id="19" name="TextBox 18">
            <a:extLst>
              <a:ext uri="{FF2B5EF4-FFF2-40B4-BE49-F238E27FC236}">
                <a16:creationId xmlns:a16="http://schemas.microsoft.com/office/drawing/2014/main" id="{EB095456-F746-10DA-4CBC-E10C21C1771B}"/>
              </a:ext>
            </a:extLst>
          </p:cNvPr>
          <p:cNvSpPr txBox="1"/>
          <p:nvPr/>
        </p:nvSpPr>
        <p:spPr>
          <a:xfrm rot="21214436">
            <a:off x="2420083" y="1270603"/>
            <a:ext cx="2341297"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收集螺线管</a:t>
            </a:r>
            <a:r>
              <a:rPr lang="el-GR" altLang="zh-CN" dirty="0">
                <a:latin typeface="微软雅黑" panose="020B0503020204020204" pitchFamily="34" charset="-122"/>
                <a:ea typeface="微软雅黑" panose="020B0503020204020204" pitchFamily="34" charset="-122"/>
                <a:cs typeface="Arial" panose="020B0604020202020204" pitchFamily="34" charset="0"/>
              </a:rPr>
              <a:t>ϕ</a:t>
            </a:r>
            <a:r>
              <a:rPr lang="en-US" altLang="zh-CN" dirty="0">
                <a:latin typeface="微软雅黑" panose="020B0503020204020204" pitchFamily="34" charset="-122"/>
                <a:ea typeface="微软雅黑" panose="020B0503020204020204" pitchFamily="34" charset="-122"/>
                <a:cs typeface="Arial" panose="020B0604020202020204" pitchFamily="34" charset="0"/>
              </a:rPr>
              <a:t>500</a:t>
            </a:r>
            <a:endParaRPr lang="zh-CN" altLang="en-US" dirty="0">
              <a:latin typeface="微软雅黑" panose="020B0503020204020204" pitchFamily="34" charset="-122"/>
              <a:ea typeface="微软雅黑" panose="020B0503020204020204" pitchFamily="34" charset="-122"/>
            </a:endParaRPr>
          </a:p>
        </p:txBody>
      </p:sp>
      <p:sp>
        <p:nvSpPr>
          <p:cNvPr id="20" name="TextBox 19">
            <a:extLst>
              <a:ext uri="{FF2B5EF4-FFF2-40B4-BE49-F238E27FC236}">
                <a16:creationId xmlns:a16="http://schemas.microsoft.com/office/drawing/2014/main" id="{C87277D6-4A69-AE86-C83E-AE5FBD960754}"/>
              </a:ext>
            </a:extLst>
          </p:cNvPr>
          <p:cNvSpPr txBox="1"/>
          <p:nvPr/>
        </p:nvSpPr>
        <p:spPr>
          <a:xfrm>
            <a:off x="1474988" y="3800783"/>
            <a:ext cx="2846079" cy="64633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虚拟探测器</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记录打靶缪子以供后续模拟粒子输运</a:t>
            </a:r>
          </a:p>
        </p:txBody>
      </p:sp>
      <p:cxnSp>
        <p:nvCxnSpPr>
          <p:cNvPr id="22" name="Straight Arrow Connector 21">
            <a:extLst>
              <a:ext uri="{FF2B5EF4-FFF2-40B4-BE49-F238E27FC236}">
                <a16:creationId xmlns:a16="http://schemas.microsoft.com/office/drawing/2014/main" id="{4A360A5F-49A8-63E7-9727-187C466B5524}"/>
              </a:ext>
            </a:extLst>
          </p:cNvPr>
          <p:cNvCxnSpPr>
            <a:cxnSpLocks/>
          </p:cNvCxnSpPr>
          <p:nvPr/>
        </p:nvCxnSpPr>
        <p:spPr>
          <a:xfrm flipH="1" flipV="1">
            <a:off x="1538111" y="3192174"/>
            <a:ext cx="215087" cy="5847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5B2B8399-9C73-9D0B-948E-F5185FF0B59F}"/>
              </a:ext>
            </a:extLst>
          </p:cNvPr>
          <p:cNvPicPr>
            <a:picLocks noChangeAspect="1"/>
          </p:cNvPicPr>
          <p:nvPr/>
        </p:nvPicPr>
        <p:blipFill>
          <a:blip r:embed="rId5"/>
          <a:stretch>
            <a:fillRect/>
          </a:stretch>
        </p:blipFill>
        <p:spPr>
          <a:xfrm>
            <a:off x="5621607" y="1787882"/>
            <a:ext cx="6185439" cy="2716757"/>
          </a:xfrm>
          <a:prstGeom prst="rect">
            <a:avLst/>
          </a:prstGeom>
        </p:spPr>
      </p:pic>
      <p:sp>
        <p:nvSpPr>
          <p:cNvPr id="27" name="TextBox 26">
            <a:extLst>
              <a:ext uri="{FF2B5EF4-FFF2-40B4-BE49-F238E27FC236}">
                <a16:creationId xmlns:a16="http://schemas.microsoft.com/office/drawing/2014/main" id="{ADFA8048-BC07-AFD4-E34E-6A44D4977794}"/>
              </a:ext>
            </a:extLst>
          </p:cNvPr>
          <p:cNvSpPr txBox="1"/>
          <p:nvPr/>
        </p:nvSpPr>
        <p:spPr>
          <a:xfrm rot="21394147">
            <a:off x="6148496" y="2961594"/>
            <a:ext cx="1808921"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收集螺线管</a:t>
            </a:r>
          </a:p>
        </p:txBody>
      </p:sp>
      <p:sp>
        <p:nvSpPr>
          <p:cNvPr id="28" name="TextBox 27">
            <a:extLst>
              <a:ext uri="{FF2B5EF4-FFF2-40B4-BE49-F238E27FC236}">
                <a16:creationId xmlns:a16="http://schemas.microsoft.com/office/drawing/2014/main" id="{4B0A2660-F740-C3AA-14BC-4F0DEFC7F6B8}"/>
              </a:ext>
            </a:extLst>
          </p:cNvPr>
          <p:cNvSpPr txBox="1"/>
          <p:nvPr/>
        </p:nvSpPr>
        <p:spPr>
          <a:xfrm rot="21394147">
            <a:off x="9272324" y="4268361"/>
            <a:ext cx="1170896"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二极铁</a:t>
            </a:r>
          </a:p>
        </p:txBody>
      </p:sp>
      <p:sp>
        <p:nvSpPr>
          <p:cNvPr id="29" name="TextBox 28">
            <a:extLst>
              <a:ext uri="{FF2B5EF4-FFF2-40B4-BE49-F238E27FC236}">
                <a16:creationId xmlns:a16="http://schemas.microsoft.com/office/drawing/2014/main" id="{183D541B-031E-8C49-ABE0-0D9B3CE3B7C9}"/>
              </a:ext>
            </a:extLst>
          </p:cNvPr>
          <p:cNvSpPr txBox="1"/>
          <p:nvPr/>
        </p:nvSpPr>
        <p:spPr>
          <a:xfrm rot="19264209">
            <a:off x="9716644" y="1901345"/>
            <a:ext cx="155547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聚焦螺线管</a:t>
            </a:r>
          </a:p>
        </p:txBody>
      </p:sp>
      <p:sp>
        <p:nvSpPr>
          <p:cNvPr id="30" name="TextBox 29">
            <a:extLst>
              <a:ext uri="{FF2B5EF4-FFF2-40B4-BE49-F238E27FC236}">
                <a16:creationId xmlns:a16="http://schemas.microsoft.com/office/drawing/2014/main" id="{526CA1E6-77F0-8286-2569-FCFF229CAC9A}"/>
              </a:ext>
            </a:extLst>
          </p:cNvPr>
          <p:cNvSpPr txBox="1"/>
          <p:nvPr/>
        </p:nvSpPr>
        <p:spPr>
          <a:xfrm rot="19286135">
            <a:off x="11332812" y="2455447"/>
            <a:ext cx="992710"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准直器</a:t>
            </a:r>
          </a:p>
        </p:txBody>
      </p:sp>
      <p:sp>
        <p:nvSpPr>
          <p:cNvPr id="31" name="TextBox 30">
            <a:extLst>
              <a:ext uri="{FF2B5EF4-FFF2-40B4-BE49-F238E27FC236}">
                <a16:creationId xmlns:a16="http://schemas.microsoft.com/office/drawing/2014/main" id="{12F946FD-69D5-08D1-9809-7F33EC6FEB03}"/>
              </a:ext>
            </a:extLst>
          </p:cNvPr>
          <p:cNvSpPr txBox="1"/>
          <p:nvPr/>
        </p:nvSpPr>
        <p:spPr>
          <a:xfrm>
            <a:off x="8007111" y="3146260"/>
            <a:ext cx="1187617"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束流管道</a:t>
            </a:r>
          </a:p>
        </p:txBody>
      </p:sp>
      <p:sp>
        <p:nvSpPr>
          <p:cNvPr id="32" name="TextBox 31">
            <a:extLst>
              <a:ext uri="{FF2B5EF4-FFF2-40B4-BE49-F238E27FC236}">
                <a16:creationId xmlns:a16="http://schemas.microsoft.com/office/drawing/2014/main" id="{04811EBC-CD1F-FC81-C8F5-0EACFB3BB814}"/>
              </a:ext>
            </a:extLst>
          </p:cNvPr>
          <p:cNvSpPr txBox="1"/>
          <p:nvPr/>
        </p:nvSpPr>
        <p:spPr>
          <a:xfrm>
            <a:off x="200064" y="4754758"/>
            <a:ext cx="5024345" cy="1754326"/>
          </a:xfrm>
          <a:prstGeom prst="rect">
            <a:avLst/>
          </a:prstGeom>
          <a:noFill/>
        </p:spPr>
        <p:txBody>
          <a:bodyPr wrap="square" rtlCol="0">
            <a:spAutoFit/>
          </a:bodyPr>
          <a:lstStyle/>
          <a:p>
            <a:r>
              <a:rPr lang="zh-CN" altLang="en-US" dirty="0">
                <a:solidFill>
                  <a:srgbClr val="0033CC"/>
                </a:solidFill>
                <a:latin typeface="微软雅黑" panose="020B0503020204020204" pitchFamily="34" charset="-122"/>
                <a:ea typeface="微软雅黑" panose="020B0503020204020204" pitchFamily="34" charset="-122"/>
              </a:rPr>
              <a:t>使用</a:t>
            </a:r>
            <a:r>
              <a:rPr lang="en-US" altLang="zh-CN" dirty="0">
                <a:solidFill>
                  <a:srgbClr val="0033CC"/>
                </a:solidFill>
                <a:latin typeface="微软雅黑" panose="020B0503020204020204" pitchFamily="34" charset="-122"/>
                <a:ea typeface="微软雅黑" panose="020B0503020204020204" pitchFamily="34" charset="-122"/>
              </a:rPr>
              <a:t>G4Beamline</a:t>
            </a:r>
            <a:r>
              <a:rPr lang="zh-CN" altLang="en-US" dirty="0">
                <a:solidFill>
                  <a:srgbClr val="0033CC"/>
                </a:solidFill>
                <a:latin typeface="微软雅黑" panose="020B0503020204020204" pitchFamily="34" charset="-122"/>
                <a:ea typeface="微软雅黑" panose="020B0503020204020204" pitchFamily="34" charset="-122"/>
              </a:rPr>
              <a:t>模拟粒子输运</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solidFill>
                  <a:srgbClr val="0033CC"/>
                </a:solidFill>
                <a:latin typeface="微软雅黑" panose="020B0503020204020204" pitchFamily="34" charset="-122"/>
                <a:ea typeface="微软雅黑" panose="020B0503020204020204" pitchFamily="34" charset="-122"/>
              </a:rPr>
              <a:t>更精确</a:t>
            </a:r>
            <a:r>
              <a:rPr lang="zh-CN" altLang="en-US" dirty="0">
                <a:latin typeface="微软雅黑" panose="020B0503020204020204" pitchFamily="34" charset="-122"/>
                <a:ea typeface="微软雅黑" panose="020B0503020204020204" pitchFamily="34" charset="-122"/>
              </a:rPr>
              <a:t>，获得</a:t>
            </a:r>
            <a:r>
              <a:rPr lang="zh-CN" altLang="en-US" dirty="0">
                <a:solidFill>
                  <a:srgbClr val="0033CC"/>
                </a:solidFill>
                <a:latin typeface="微软雅黑" panose="020B0503020204020204" pitchFamily="34" charset="-122"/>
                <a:ea typeface="微软雅黑" panose="020B0503020204020204" pitchFamily="34" charset="-122"/>
              </a:rPr>
              <a:t>信息更多</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但是</a:t>
            </a:r>
            <a:r>
              <a:rPr lang="zh-CN" altLang="en-US" dirty="0">
                <a:solidFill>
                  <a:srgbClr val="FF0000"/>
                </a:solidFill>
                <a:latin typeface="微软雅黑" panose="020B0503020204020204" pitchFamily="34" charset="-122"/>
                <a:ea typeface="微软雅黑" panose="020B0503020204020204" pitchFamily="34" charset="-122"/>
              </a:rPr>
              <a:t>计算量增加</a:t>
            </a:r>
            <a:endParaRPr lang="en-US" altLang="zh-CN" dirty="0">
              <a:solidFill>
                <a:srgbClr val="FF0000"/>
              </a:solidFill>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需要</a:t>
            </a:r>
            <a:r>
              <a:rPr lang="zh-CN" altLang="en-US" dirty="0">
                <a:solidFill>
                  <a:srgbClr val="0033CC"/>
                </a:solidFill>
                <a:latin typeface="微软雅黑" panose="020B0503020204020204" pitchFamily="34" charset="-122"/>
                <a:ea typeface="微软雅黑" panose="020B0503020204020204" pitchFamily="34" charset="-122"/>
              </a:rPr>
              <a:t>配合机器学习算法</a:t>
            </a:r>
            <a:r>
              <a:rPr lang="zh-CN" altLang="en-US" dirty="0">
                <a:latin typeface="微软雅黑" panose="020B0503020204020204" pitchFamily="34" charset="-122"/>
                <a:ea typeface="微软雅黑" panose="020B0503020204020204" pitchFamily="34" charset="-122"/>
              </a:rPr>
              <a:t>，策略性调整如场强，磁铁位置等参数使束线对焦，流强最大化。</a:t>
            </a:r>
          </a:p>
          <a:p>
            <a:pPr marL="285750" indent="-285750">
              <a:buFont typeface="Arial" panose="020B0604020202020204" pitchFamily="34" charset="0"/>
              <a:buChar char="•"/>
            </a:pPr>
            <a:endParaRPr lang="en-US" altLang="zh-CN" dirty="0">
              <a:latin typeface="微软雅黑" panose="020B0503020204020204" pitchFamily="34" charset="-122"/>
              <a:ea typeface="微软雅黑" panose="020B0503020204020204" pitchFamily="34" charset="-122"/>
            </a:endParaRPr>
          </a:p>
        </p:txBody>
      </p:sp>
      <p:sp>
        <p:nvSpPr>
          <p:cNvPr id="11" name="TextBox 30">
            <a:extLst>
              <a:ext uri="{FF2B5EF4-FFF2-40B4-BE49-F238E27FC236}">
                <a16:creationId xmlns:a16="http://schemas.microsoft.com/office/drawing/2014/main" id="{2D711AE9-2D3B-8272-91FD-1E01B6DA7B8E}"/>
              </a:ext>
            </a:extLst>
          </p:cNvPr>
          <p:cNvSpPr txBox="1"/>
          <p:nvPr/>
        </p:nvSpPr>
        <p:spPr>
          <a:xfrm>
            <a:off x="8477621" y="4137840"/>
            <a:ext cx="989096"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真空盒</a:t>
            </a:r>
          </a:p>
        </p:txBody>
      </p:sp>
      <p:cxnSp>
        <p:nvCxnSpPr>
          <p:cNvPr id="13" name="直接箭头连接符 12">
            <a:extLst>
              <a:ext uri="{FF2B5EF4-FFF2-40B4-BE49-F238E27FC236}">
                <a16:creationId xmlns:a16="http://schemas.microsoft.com/office/drawing/2014/main" id="{1241F57F-8592-9A88-3EFD-4ABBB264F46F}"/>
              </a:ext>
            </a:extLst>
          </p:cNvPr>
          <p:cNvCxnSpPr>
            <a:cxnSpLocks/>
            <a:stCxn id="11" idx="0"/>
          </p:cNvCxnSpPr>
          <p:nvPr/>
        </p:nvCxnSpPr>
        <p:spPr>
          <a:xfrm flipV="1">
            <a:off x="8972169" y="3933280"/>
            <a:ext cx="222560" cy="2045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TextBox 30">
            <a:extLst>
              <a:ext uri="{FF2B5EF4-FFF2-40B4-BE49-F238E27FC236}">
                <a16:creationId xmlns:a16="http://schemas.microsoft.com/office/drawing/2014/main" id="{11B3C7D2-6077-EECC-98DD-58C3D14C815B}"/>
              </a:ext>
            </a:extLst>
          </p:cNvPr>
          <p:cNvSpPr txBox="1"/>
          <p:nvPr/>
        </p:nvSpPr>
        <p:spPr>
          <a:xfrm rot="21032961">
            <a:off x="9538302" y="4696199"/>
            <a:ext cx="1039536"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Septum</a:t>
            </a:r>
            <a:endParaRPr lang="zh-CN" altLang="en-US" dirty="0">
              <a:latin typeface="微软雅黑" panose="020B0503020204020204" pitchFamily="34" charset="-122"/>
              <a:ea typeface="微软雅黑" panose="020B0503020204020204" pitchFamily="34" charset="-122"/>
            </a:endParaRPr>
          </a:p>
        </p:txBody>
      </p:sp>
      <p:sp>
        <p:nvSpPr>
          <p:cNvPr id="23" name="TextBox 29">
            <a:extLst>
              <a:ext uri="{FF2B5EF4-FFF2-40B4-BE49-F238E27FC236}">
                <a16:creationId xmlns:a16="http://schemas.microsoft.com/office/drawing/2014/main" id="{F5FE0EEC-D42B-805E-F6B5-D0035CE0E0E3}"/>
              </a:ext>
            </a:extLst>
          </p:cNvPr>
          <p:cNvSpPr txBox="1"/>
          <p:nvPr/>
        </p:nvSpPr>
        <p:spPr>
          <a:xfrm rot="19831373">
            <a:off x="10633779" y="4040027"/>
            <a:ext cx="992710"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准直器</a:t>
            </a:r>
          </a:p>
        </p:txBody>
      </p:sp>
      <p:sp>
        <p:nvSpPr>
          <p:cNvPr id="25" name="文本框 24">
            <a:extLst>
              <a:ext uri="{FF2B5EF4-FFF2-40B4-BE49-F238E27FC236}">
                <a16:creationId xmlns:a16="http://schemas.microsoft.com/office/drawing/2014/main" id="{20A925D5-0F6D-53AA-1109-4BA03BCB3BDB}"/>
              </a:ext>
            </a:extLst>
          </p:cNvPr>
          <p:cNvSpPr txBox="1"/>
          <p:nvPr/>
        </p:nvSpPr>
        <p:spPr>
          <a:xfrm>
            <a:off x="7739676" y="4937980"/>
            <a:ext cx="1649002" cy="369332"/>
          </a:xfrm>
          <a:prstGeom prst="rect">
            <a:avLst/>
          </a:prstGeom>
          <a:noFill/>
        </p:spPr>
        <p:txBody>
          <a:bodyPr wrap="square" rtlCol="0">
            <a:spAutoFit/>
          </a:bodyPr>
          <a:lstStyle/>
          <a:p>
            <a:pPr algn="l"/>
            <a:r>
              <a:rPr lang="en-US" altLang="zh-CN" dirty="0">
                <a:latin typeface="微软雅黑" panose="020B0503020204020204" pitchFamily="34" charset="-122"/>
                <a:ea typeface="微软雅黑" panose="020B0503020204020204" pitchFamily="34" charset="-122"/>
              </a:rPr>
              <a:t>Kicker</a:t>
            </a:r>
            <a:r>
              <a:rPr lang="zh-CN" altLang="en-US" dirty="0">
                <a:latin typeface="微软雅黑" panose="020B0503020204020204" pitchFamily="34" charset="-122"/>
                <a:ea typeface="微软雅黑" panose="020B0503020204020204" pitchFamily="34" charset="-122"/>
              </a:rPr>
              <a:t>真空盒</a:t>
            </a:r>
            <a:endParaRPr lang="en-US" dirty="0">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95CA6FCB-008A-E973-6A25-4F19A0B676B1}"/>
              </a:ext>
            </a:extLst>
          </p:cNvPr>
          <p:cNvSpPr txBox="1"/>
          <p:nvPr/>
        </p:nvSpPr>
        <p:spPr>
          <a:xfrm>
            <a:off x="5879348" y="1104375"/>
            <a:ext cx="3606961" cy="1477328"/>
          </a:xfrm>
          <a:prstGeom prst="rect">
            <a:avLst/>
          </a:prstGeom>
          <a:noFill/>
        </p:spPr>
        <p:txBody>
          <a:bodyPr wrap="square">
            <a:spAutoFit/>
          </a:bodyPr>
          <a:lstStyle/>
          <a:p>
            <a:pPr marL="285750" indent="-285750">
              <a:buFont typeface="Wingdings" panose="05000000000000000000" pitchFamily="2" charset="2"/>
              <a:buChar char="q"/>
            </a:pPr>
            <a:r>
              <a:rPr lang="zh-CN" altLang="en-US" sz="1800" dirty="0">
                <a:solidFill>
                  <a:srgbClr val="0033CC"/>
                </a:solidFill>
                <a:latin typeface="微软雅黑" panose="020B0503020204020204" pitchFamily="34" charset="-122"/>
                <a:ea typeface="微软雅黑" panose="020B0503020204020204" pitchFamily="34" charset="-122"/>
              </a:rPr>
              <a:t>束流输运模型</a:t>
            </a:r>
            <a:r>
              <a:rPr lang="zh-CN" altLang="en-US" sz="1800" dirty="0">
                <a:latin typeface="微软雅黑" panose="020B0503020204020204" pitchFamily="34" charset="-122"/>
                <a:ea typeface="微软雅黑" panose="020B0503020204020204" pitchFamily="34" charset="-122"/>
              </a:rPr>
              <a:t>与</a:t>
            </a:r>
            <a:r>
              <a:rPr lang="zh-CN" altLang="en-US" sz="1800" dirty="0">
                <a:solidFill>
                  <a:srgbClr val="0033CC"/>
                </a:solidFill>
                <a:latin typeface="微软雅黑" panose="020B0503020204020204" pitchFamily="34" charset="-122"/>
                <a:ea typeface="微软雅黑" panose="020B0503020204020204" pitchFamily="34" charset="-122"/>
              </a:rPr>
              <a:t>磁场</a:t>
            </a:r>
            <a:r>
              <a:rPr lang="zh-CN" altLang="en-US" dirty="0">
                <a:solidFill>
                  <a:srgbClr val="0033CC"/>
                </a:solidFill>
                <a:latin typeface="微软雅黑" panose="020B0503020204020204" pitchFamily="34" charset="-122"/>
                <a:ea typeface="微软雅黑" panose="020B0503020204020204" pitchFamily="34" charset="-122"/>
              </a:rPr>
              <a:t>模型</a:t>
            </a:r>
            <a:r>
              <a:rPr lang="zh-CN" altLang="en-US" sz="1800" dirty="0">
                <a:latin typeface="微软雅黑" panose="020B0503020204020204" pitchFamily="34" charset="-122"/>
                <a:ea typeface="微软雅黑" panose="020B0503020204020204" pitchFamily="34" charset="-122"/>
              </a:rPr>
              <a:t>使用</a:t>
            </a:r>
            <a:r>
              <a:rPr lang="zh-CN" altLang="en-US" sz="1800" dirty="0">
                <a:solidFill>
                  <a:srgbClr val="0033CC"/>
                </a:solidFill>
                <a:latin typeface="微软雅黑" panose="020B0503020204020204" pitchFamily="34" charset="-122"/>
                <a:ea typeface="微软雅黑" panose="020B0503020204020204" pitchFamily="34" charset="-122"/>
              </a:rPr>
              <a:t>实际模型</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包含屏蔽铁、束流管道、真空盒等</a:t>
            </a:r>
            <a:endParaRPr lang="en-US" altLang="zh-CN" sz="18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sz="1800" dirty="0">
                <a:latin typeface="微软雅黑" panose="020B0503020204020204" pitchFamily="34" charset="-122"/>
                <a:ea typeface="微软雅黑" panose="020B0503020204020204" pitchFamily="34" charset="-122"/>
              </a:rPr>
              <a:t>磁场由磁铁组使用</a:t>
            </a:r>
            <a:r>
              <a:rPr lang="zh-CN" altLang="en-US" sz="1800" dirty="0">
                <a:solidFill>
                  <a:srgbClr val="0033CC"/>
                </a:solidFill>
                <a:latin typeface="微软雅黑" panose="020B0503020204020204" pitchFamily="34" charset="-122"/>
                <a:ea typeface="微软雅黑" panose="020B0503020204020204" pitchFamily="34" charset="-122"/>
              </a:rPr>
              <a:t>有限元软件</a:t>
            </a:r>
            <a:r>
              <a:rPr lang="en-US" altLang="zh-CN" sz="1800" dirty="0">
                <a:latin typeface="微软雅黑" panose="020B0503020204020204" pitchFamily="34" charset="-122"/>
                <a:ea typeface="微软雅黑" panose="020B0503020204020204" pitchFamily="34" charset="-122"/>
              </a:rPr>
              <a:t>OPERA</a:t>
            </a:r>
            <a:r>
              <a:rPr lang="zh-CN" altLang="en-US" sz="1800" dirty="0">
                <a:latin typeface="微软雅黑" panose="020B0503020204020204" pitchFamily="34" charset="-122"/>
                <a:ea typeface="微软雅黑" panose="020B0503020204020204" pitchFamily="34" charset="-122"/>
              </a:rPr>
              <a:t>计算</a:t>
            </a:r>
          </a:p>
        </p:txBody>
      </p:sp>
      <p:sp>
        <p:nvSpPr>
          <p:cNvPr id="39" name="文本框 38">
            <a:extLst>
              <a:ext uri="{FF2B5EF4-FFF2-40B4-BE49-F238E27FC236}">
                <a16:creationId xmlns:a16="http://schemas.microsoft.com/office/drawing/2014/main" id="{FEBBFC57-CB12-27CF-3323-6EACBAA7934F}"/>
              </a:ext>
            </a:extLst>
          </p:cNvPr>
          <p:cNvSpPr txBox="1"/>
          <p:nvPr/>
        </p:nvSpPr>
        <p:spPr>
          <a:xfrm>
            <a:off x="5806178" y="5112788"/>
            <a:ext cx="2594113" cy="400110"/>
          </a:xfrm>
          <a:prstGeom prst="rect">
            <a:avLst/>
          </a:prstGeom>
          <a:noFill/>
        </p:spPr>
        <p:txBody>
          <a:bodyPr wrap="square" rtlCol="0">
            <a:spAutoFit/>
          </a:bodyPr>
          <a:lstStyle/>
          <a:p>
            <a:pPr algn="l"/>
            <a:r>
              <a:rPr lang="zh-CN" altLang="en-US" sz="2000" dirty="0">
                <a:solidFill>
                  <a:srgbClr val="0033CC"/>
                </a:solidFill>
                <a:latin typeface="微软雅黑" panose="020B0503020204020204" pitchFamily="34" charset="-122"/>
                <a:ea typeface="微软雅黑" panose="020B0503020204020204" pitchFamily="34" charset="-122"/>
              </a:rPr>
              <a:t>输运模型示例</a:t>
            </a:r>
            <a:endParaRPr lang="en-US" sz="2000" dirty="0">
              <a:solidFill>
                <a:srgbClr val="0033CC"/>
              </a:solidFill>
              <a:latin typeface="微软雅黑" panose="020B0503020204020204" pitchFamily="34" charset="-122"/>
              <a:ea typeface="微软雅黑" panose="020B0503020204020204" pitchFamily="34" charset="-122"/>
            </a:endParaRPr>
          </a:p>
        </p:txBody>
      </p:sp>
      <p:sp>
        <p:nvSpPr>
          <p:cNvPr id="41" name="矩形: 圆角 40">
            <a:extLst>
              <a:ext uri="{FF2B5EF4-FFF2-40B4-BE49-F238E27FC236}">
                <a16:creationId xmlns:a16="http://schemas.microsoft.com/office/drawing/2014/main" id="{47566687-C39F-1C1D-BB70-32FA4FB792A7}"/>
              </a:ext>
            </a:extLst>
          </p:cNvPr>
          <p:cNvSpPr/>
          <p:nvPr/>
        </p:nvSpPr>
        <p:spPr>
          <a:xfrm>
            <a:off x="33841" y="810401"/>
            <a:ext cx="5606114" cy="589837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矩形: 圆角 41">
            <a:extLst>
              <a:ext uri="{FF2B5EF4-FFF2-40B4-BE49-F238E27FC236}">
                <a16:creationId xmlns:a16="http://schemas.microsoft.com/office/drawing/2014/main" id="{D5CC42F6-74F2-B3D9-83BF-BBDDDE2344BA}"/>
              </a:ext>
            </a:extLst>
          </p:cNvPr>
          <p:cNvSpPr/>
          <p:nvPr/>
        </p:nvSpPr>
        <p:spPr>
          <a:xfrm>
            <a:off x="5648957" y="803306"/>
            <a:ext cx="6509201" cy="589837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220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3C27-E728-2959-8CEC-0F3F4580E6E4}"/>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457CD7D8-257A-9848-D4B1-626CCEED3700}"/>
              </a:ext>
            </a:extLst>
          </p:cNvPr>
          <p:cNvSpPr/>
          <p:nvPr/>
        </p:nvSpPr>
        <p:spPr>
          <a:xfrm>
            <a:off x="0" y="0"/>
            <a:ext cx="12191999" cy="771099"/>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99BA5FFD-DD9B-336A-583E-E547347C3F7D}"/>
              </a:ext>
            </a:extLst>
          </p:cNvPr>
          <p:cNvPicPr>
            <a:picLocks noChangeAspect="1"/>
          </p:cNvPicPr>
          <p:nvPr/>
        </p:nvPicPr>
        <p:blipFill>
          <a:blip r:embed="rId2"/>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9D1F4928-5030-051F-DD4E-589366F35A5C}"/>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微软雅黑" panose="020B0503020204020204" pitchFamily="34" charset="-122"/>
              <a:ea typeface="微软雅黑" panose="020B0503020204020204" pitchFamily="34" charset="-122"/>
            </a:endParaRPr>
          </a:p>
        </p:txBody>
      </p:sp>
      <p:sp>
        <p:nvSpPr>
          <p:cNvPr id="4" name="Slide Number Placeholder 3">
            <a:extLst>
              <a:ext uri="{FF2B5EF4-FFF2-40B4-BE49-F238E27FC236}">
                <a16:creationId xmlns:a16="http://schemas.microsoft.com/office/drawing/2014/main" id="{6E553337-9711-9C31-9A07-F8C9D5677F80}"/>
              </a:ext>
            </a:extLst>
          </p:cNvPr>
          <p:cNvSpPr>
            <a:spLocks noGrp="1"/>
          </p:cNvSpPr>
          <p:nvPr>
            <p:ph type="sldNum" sz="quarter" idx="12"/>
          </p:nvPr>
        </p:nvSpPr>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14</a:t>
            </a:fld>
            <a:endParaRPr lang="zh-CN" altLang="en-US" dirty="0">
              <a:latin typeface="微软雅黑" panose="020B0503020204020204" pitchFamily="34" charset="-122"/>
              <a:ea typeface="微软雅黑" panose="020B0503020204020204" pitchFamily="34" charset="-122"/>
            </a:endParaRPr>
          </a:p>
        </p:txBody>
      </p:sp>
      <p:pic>
        <p:nvPicPr>
          <p:cNvPr id="9" name="Picture 8" descr="A graph with numbers and lines&#10;&#10;Description automatically generated">
            <a:extLst>
              <a:ext uri="{FF2B5EF4-FFF2-40B4-BE49-F238E27FC236}">
                <a16:creationId xmlns:a16="http://schemas.microsoft.com/office/drawing/2014/main" id="{D1F6E879-D5BC-D658-A926-D449DFE65D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453"/>
            <a:ext cx="3826184" cy="3188487"/>
          </a:xfrm>
          <a:prstGeom prst="rect">
            <a:avLst/>
          </a:prstGeom>
        </p:spPr>
      </p:pic>
      <p:sp>
        <p:nvSpPr>
          <p:cNvPr id="12" name="标题 1">
            <a:extLst>
              <a:ext uri="{FF2B5EF4-FFF2-40B4-BE49-F238E27FC236}">
                <a16:creationId xmlns:a16="http://schemas.microsoft.com/office/drawing/2014/main" id="{37CD59AA-A740-04C2-F774-BDA365AD01C5}"/>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针对性改进算法</a:t>
            </a:r>
          </a:p>
        </p:txBody>
      </p:sp>
      <p:sp>
        <p:nvSpPr>
          <p:cNvPr id="16" name="TextBox 15">
            <a:extLst>
              <a:ext uri="{FF2B5EF4-FFF2-40B4-BE49-F238E27FC236}">
                <a16:creationId xmlns:a16="http://schemas.microsoft.com/office/drawing/2014/main" id="{D5338664-0AA9-4223-87A1-5B2E2BEA2958}"/>
              </a:ext>
            </a:extLst>
          </p:cNvPr>
          <p:cNvSpPr txBox="1"/>
          <p:nvPr/>
        </p:nvSpPr>
        <p:spPr>
          <a:xfrm>
            <a:off x="3795362" y="1483971"/>
            <a:ext cx="3822409" cy="2893100"/>
          </a:xfrm>
          <a:prstGeom prst="rect">
            <a:avLst/>
          </a:prstGeom>
          <a:noFill/>
          <a:ln>
            <a:noFill/>
          </a:ln>
        </p:spPr>
        <p:txBody>
          <a:bodyPr wrap="square">
            <a:spAutoFit/>
          </a:bodyPr>
          <a:lstStyle/>
          <a:p>
            <a:r>
              <a:rPr lang="zh-CN" altLang="en-US" dirty="0">
                <a:solidFill>
                  <a:srgbClr val="0033CC"/>
                </a:solidFill>
                <a:latin typeface="微软雅黑" panose="020B0503020204020204" pitchFamily="34" charset="-122"/>
                <a:ea typeface="微软雅黑" panose="020B0503020204020204" pitchFamily="34" charset="-122"/>
              </a:rPr>
              <a:t>并行</a:t>
            </a:r>
            <a:r>
              <a:rPr lang="en-US" altLang="zh-CN" dirty="0">
                <a:solidFill>
                  <a:srgbClr val="0033CC"/>
                </a:solidFill>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采用多处理器并行计算</a:t>
            </a:r>
            <a:endParaRPr lang="en-US" altLang="zh-CN"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r>
              <a:rPr lang="zh-CN" altLang="en-US" dirty="0">
                <a:solidFill>
                  <a:srgbClr val="0033CC"/>
                </a:solidFill>
                <a:latin typeface="微软雅黑" panose="020B0503020204020204" pitchFamily="34" charset="-122"/>
                <a:ea typeface="微软雅黑" panose="020B0503020204020204" pitchFamily="34" charset="-122"/>
              </a:rPr>
              <a:t>多目标优化</a:t>
            </a:r>
            <a:r>
              <a:rPr lang="en-US" altLang="zh-CN" dirty="0">
                <a:solidFill>
                  <a:srgbClr val="0033CC"/>
                </a:solidFill>
                <a:latin typeface="微软雅黑" panose="020B0503020204020204" pitchFamily="34" charset="-122"/>
                <a:ea typeface="微软雅黑" panose="020B0503020204020204" pitchFamily="34" charset="-122"/>
              </a:rPr>
              <a:t>:</a:t>
            </a:r>
          </a:p>
          <a:p>
            <a:r>
              <a:rPr lang="zh-CN" altLang="en-US" dirty="0">
                <a:latin typeface="微软雅黑" panose="020B0503020204020204" pitchFamily="34" charset="-122"/>
                <a:ea typeface="微软雅黑" panose="020B0503020204020204" pitchFamily="34" charset="-122"/>
              </a:rPr>
              <a:t>目标</a:t>
            </a:r>
            <a:r>
              <a:rPr lang="en-US" altLang="zh-CN" dirty="0">
                <a:latin typeface="微软雅黑" panose="020B0503020204020204" pitchFamily="34" charset="-122"/>
                <a:ea typeface="微软雅黑" panose="020B0503020204020204" pitchFamily="34" charset="-122"/>
              </a:rPr>
              <a:t>=(ϕ20</a:t>
            </a:r>
            <a:r>
              <a:rPr lang="zh-CN" altLang="en-US" dirty="0">
                <a:latin typeface="微软雅黑" panose="020B0503020204020204" pitchFamily="34" charset="-122"/>
                <a:ea typeface="微软雅黑" panose="020B0503020204020204" pitchFamily="34" charset="-122"/>
              </a:rPr>
              <a:t>中粒子数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𝑙𝑜𝑔</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比例</a:t>
            </a:r>
            <a:r>
              <a:rPr lang="en-US" altLang="zh-CN" dirty="0">
                <a:latin typeface="微软雅黑" panose="020B0503020204020204" pitchFamily="34" charset="-122"/>
                <a:ea typeface="微软雅黑" panose="020B0503020204020204" pitchFamily="34" charset="-122"/>
              </a:rPr>
              <a:t>))</a:t>
            </a:r>
            <a:r>
              <a:rPr lang="en-US" altLang="zh-CN" baseline="30000" dirty="0">
                <a:latin typeface="微软雅黑" panose="020B0503020204020204" pitchFamily="34" charset="-122"/>
                <a:ea typeface="微软雅黑" panose="020B0503020204020204" pitchFamily="34" charset="-122"/>
              </a:rPr>
              <a:t>2</a:t>
            </a:r>
          </a:p>
          <a:p>
            <a:r>
              <a:rPr lang="zh-CN" altLang="en-US" dirty="0">
                <a:solidFill>
                  <a:srgbClr val="0033CC"/>
                </a:solidFill>
                <a:latin typeface="微软雅黑" panose="020B0503020204020204" pitchFamily="34" charset="-122"/>
                <a:ea typeface="微软雅黑" panose="020B0503020204020204" pitchFamily="34" charset="-122"/>
              </a:rPr>
              <a:t>合并优化目标</a:t>
            </a:r>
            <a:r>
              <a:rPr lang="zh-CN" altLang="en-US" dirty="0">
                <a:latin typeface="微软雅黑" panose="020B0503020204020204" pitchFamily="34" charset="-122"/>
                <a:ea typeface="微软雅黑" panose="020B0503020204020204" pitchFamily="34" charset="-122"/>
              </a:rPr>
              <a:t>，同时优化流强与束斑尺寸</a:t>
            </a:r>
            <a:endParaRPr lang="en-US" altLang="zh-CN"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r>
              <a:rPr lang="zh-CN" altLang="en-US" dirty="0">
                <a:solidFill>
                  <a:srgbClr val="0033CC"/>
                </a:solidFill>
                <a:latin typeface="微软雅黑" panose="020B0503020204020204" pitchFamily="34" charset="-122"/>
                <a:ea typeface="微软雅黑" panose="020B0503020204020204" pitchFamily="34" charset="-122"/>
              </a:rPr>
              <a:t>粒子源优化</a:t>
            </a:r>
            <a:r>
              <a:rPr lang="en-US" altLang="zh-CN" dirty="0">
                <a:solidFill>
                  <a:srgbClr val="0033CC"/>
                </a:solidFill>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使用束线发射度优化粒子源文件减少模拟粒子 </a:t>
            </a:r>
            <a:r>
              <a:rPr lang="en-CA" altLang="zh-CN" sz="2000" b="1" dirty="0">
                <a:solidFill>
                  <a:srgbClr val="0033CC"/>
                </a:solidFill>
                <a:latin typeface="微软雅黑" panose="020B0503020204020204" pitchFamily="34" charset="-122"/>
                <a:ea typeface="微软雅黑" panose="020B0503020204020204" pitchFamily="34" charset="-122"/>
              </a:rPr>
              <a:t>10</a:t>
            </a:r>
            <a:r>
              <a:rPr lang="en-CA" altLang="zh-CN" sz="2000" b="1" baseline="30000" dirty="0">
                <a:solidFill>
                  <a:srgbClr val="0033CC"/>
                </a:solidFill>
                <a:latin typeface="微软雅黑" panose="020B0503020204020204" pitchFamily="34" charset="-122"/>
                <a:ea typeface="微软雅黑" panose="020B0503020204020204" pitchFamily="34" charset="-122"/>
              </a:rPr>
              <a:t>7</a:t>
            </a:r>
            <a:r>
              <a:rPr lang="en-CA" altLang="zh-CN" sz="2000" b="1" dirty="0">
                <a:solidFill>
                  <a:srgbClr val="0033CC"/>
                </a:solidFill>
                <a:latin typeface="微软雅黑" panose="020B0503020204020204" pitchFamily="34" charset="-122"/>
                <a:ea typeface="微软雅黑" panose="020B0503020204020204" pitchFamily="34" charset="-122"/>
              </a:rPr>
              <a:t> -&gt;10</a:t>
            </a:r>
            <a:r>
              <a:rPr lang="en-CA" altLang="zh-CN" sz="2000" b="1" baseline="30000" dirty="0">
                <a:solidFill>
                  <a:srgbClr val="0033CC"/>
                </a:solidFill>
                <a:latin typeface="微软雅黑" panose="020B0503020204020204" pitchFamily="34" charset="-122"/>
                <a:ea typeface="微软雅黑" panose="020B0503020204020204" pitchFamily="34" charset="-122"/>
              </a:rPr>
              <a:t>5</a:t>
            </a:r>
            <a:endParaRPr lang="en-US" altLang="zh-CN" b="1" baseline="30000" dirty="0">
              <a:solidFill>
                <a:srgbClr val="0033CC"/>
              </a:solidFill>
              <a:latin typeface="微软雅黑" panose="020B0503020204020204" pitchFamily="34" charset="-122"/>
              <a:ea typeface="微软雅黑" panose="020B0503020204020204" pitchFamily="34" charset="-122"/>
            </a:endParaRPr>
          </a:p>
        </p:txBody>
      </p:sp>
      <p:pic>
        <p:nvPicPr>
          <p:cNvPr id="1026" name="Picture 2">
            <a:extLst>
              <a:ext uri="{FF2B5EF4-FFF2-40B4-BE49-F238E27FC236}">
                <a16:creationId xmlns:a16="http://schemas.microsoft.com/office/drawing/2014/main" id="{515EBA31-AC98-0FA1-F084-725EB4EFE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8296" y="1232986"/>
            <a:ext cx="4344790" cy="33269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55CA0CB-2FB1-81FC-0870-ED814523176E}"/>
              </a:ext>
            </a:extLst>
          </p:cNvPr>
          <p:cNvSpPr txBox="1"/>
          <p:nvPr/>
        </p:nvSpPr>
        <p:spPr>
          <a:xfrm>
            <a:off x="9176177" y="4571727"/>
            <a:ext cx="2406927"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缪子相空间</a:t>
            </a:r>
          </a:p>
        </p:txBody>
      </p:sp>
      <p:sp>
        <p:nvSpPr>
          <p:cNvPr id="18" name="TextBox 17">
            <a:extLst>
              <a:ext uri="{FF2B5EF4-FFF2-40B4-BE49-F238E27FC236}">
                <a16:creationId xmlns:a16="http://schemas.microsoft.com/office/drawing/2014/main" id="{6BCEF1A8-3FBD-2009-D922-93DA740256DC}"/>
              </a:ext>
            </a:extLst>
          </p:cNvPr>
          <p:cNvSpPr txBox="1"/>
          <p:nvPr/>
        </p:nvSpPr>
        <p:spPr>
          <a:xfrm>
            <a:off x="9442715" y="4334560"/>
            <a:ext cx="1066676" cy="307777"/>
          </a:xfrm>
          <a:prstGeom prst="rect">
            <a:avLst/>
          </a:prstGeom>
          <a:solidFill>
            <a:schemeClr val="bg1"/>
          </a:solid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X </a:t>
            </a:r>
            <a:r>
              <a:rPr lang="en-CA" altLang="zh-CN" sz="1400" dirty="0">
                <a:latin typeface="微软雅黑" panose="020B0503020204020204" pitchFamily="34" charset="-122"/>
                <a:ea typeface="微软雅黑" panose="020B0503020204020204" pitchFamily="34" charset="-122"/>
              </a:rPr>
              <a:t>(mm)</a:t>
            </a:r>
            <a:endParaRPr lang="zh-CN" altLang="en-US" sz="1400" dirty="0">
              <a:latin typeface="微软雅黑" panose="020B0503020204020204" pitchFamily="34" charset="-122"/>
              <a:ea typeface="微软雅黑" panose="020B0503020204020204" pitchFamily="34" charset="-122"/>
            </a:endParaRPr>
          </a:p>
        </p:txBody>
      </p:sp>
      <p:sp>
        <p:nvSpPr>
          <p:cNvPr id="19" name="TextBox 18">
            <a:extLst>
              <a:ext uri="{FF2B5EF4-FFF2-40B4-BE49-F238E27FC236}">
                <a16:creationId xmlns:a16="http://schemas.microsoft.com/office/drawing/2014/main" id="{59EFD2E8-E185-B9C7-23EC-C530FB52A084}"/>
              </a:ext>
            </a:extLst>
          </p:cNvPr>
          <p:cNvSpPr txBox="1"/>
          <p:nvPr/>
        </p:nvSpPr>
        <p:spPr>
          <a:xfrm rot="16200000">
            <a:off x="7314670" y="2609815"/>
            <a:ext cx="1066676" cy="307777"/>
          </a:xfrm>
          <a:prstGeom prst="rect">
            <a:avLst/>
          </a:prstGeom>
          <a:solidFill>
            <a:schemeClr val="bg1"/>
          </a:solid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X’ </a:t>
            </a:r>
            <a:r>
              <a:rPr lang="en-CA" altLang="zh-CN" sz="1400" dirty="0">
                <a:latin typeface="微软雅黑" panose="020B0503020204020204" pitchFamily="34" charset="-122"/>
                <a:ea typeface="微软雅黑" panose="020B0503020204020204" pitchFamily="34" charset="-122"/>
              </a:rPr>
              <a:t>(mrad)</a:t>
            </a:r>
            <a:endParaRPr lang="zh-CN" altLang="en-US" sz="1400" dirty="0">
              <a:latin typeface="微软雅黑" panose="020B0503020204020204" pitchFamily="34" charset="-122"/>
              <a:ea typeface="微软雅黑" panose="020B0503020204020204" pitchFamily="34" charset="-122"/>
            </a:endParaRPr>
          </a:p>
        </p:txBody>
      </p:sp>
      <p:sp>
        <p:nvSpPr>
          <p:cNvPr id="20" name="TextBox 19">
            <a:extLst>
              <a:ext uri="{FF2B5EF4-FFF2-40B4-BE49-F238E27FC236}">
                <a16:creationId xmlns:a16="http://schemas.microsoft.com/office/drawing/2014/main" id="{9652E057-F5B0-BB6E-4F7F-B0CA48464F2F}"/>
              </a:ext>
            </a:extLst>
          </p:cNvPr>
          <p:cNvSpPr txBox="1"/>
          <p:nvPr/>
        </p:nvSpPr>
        <p:spPr>
          <a:xfrm>
            <a:off x="9966051" y="3794296"/>
            <a:ext cx="2117035" cy="307777"/>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束线发射度椭圆</a:t>
            </a:r>
          </a:p>
        </p:txBody>
      </p:sp>
      <p:cxnSp>
        <p:nvCxnSpPr>
          <p:cNvPr id="22" name="Straight Arrow Connector 21">
            <a:extLst>
              <a:ext uri="{FF2B5EF4-FFF2-40B4-BE49-F238E27FC236}">
                <a16:creationId xmlns:a16="http://schemas.microsoft.com/office/drawing/2014/main" id="{AA603F1A-7657-D905-11AD-17D76B138531}"/>
              </a:ext>
            </a:extLst>
          </p:cNvPr>
          <p:cNvCxnSpPr/>
          <p:nvPr/>
        </p:nvCxnSpPr>
        <p:spPr>
          <a:xfrm flipH="1" flipV="1">
            <a:off x="10156552" y="3237627"/>
            <a:ext cx="352839" cy="60628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829B0F3-0AF4-D39C-A191-2221809AAD2B}"/>
              </a:ext>
            </a:extLst>
          </p:cNvPr>
          <p:cNvCxnSpPr>
            <a:cxnSpLocks/>
          </p:cNvCxnSpPr>
          <p:nvPr/>
        </p:nvCxnSpPr>
        <p:spPr>
          <a:xfrm flipV="1">
            <a:off x="7513374" y="3503543"/>
            <a:ext cx="393204" cy="211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5E697EF-973D-3CCB-4632-1C538EBED564}"/>
              </a:ext>
            </a:extLst>
          </p:cNvPr>
          <p:cNvCxnSpPr>
            <a:cxnSpLocks/>
          </p:cNvCxnSpPr>
          <p:nvPr/>
        </p:nvCxnSpPr>
        <p:spPr>
          <a:xfrm flipH="1">
            <a:off x="3384274" y="2323280"/>
            <a:ext cx="43410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EE3DACC9-F15A-EEEA-71AB-27E01C85ACF7}"/>
              </a:ext>
            </a:extLst>
          </p:cNvPr>
          <p:cNvPicPr>
            <a:picLocks noChangeAspect="1"/>
          </p:cNvPicPr>
          <p:nvPr/>
        </p:nvPicPr>
        <p:blipFill>
          <a:blip r:embed="rId5"/>
          <a:stretch>
            <a:fillRect/>
          </a:stretch>
        </p:blipFill>
        <p:spPr>
          <a:xfrm>
            <a:off x="59002" y="4934882"/>
            <a:ext cx="5527813" cy="1713622"/>
          </a:xfrm>
          <a:prstGeom prst="rect">
            <a:avLst/>
          </a:prstGeom>
        </p:spPr>
      </p:pic>
      <p:sp>
        <p:nvSpPr>
          <p:cNvPr id="35" name="TextBox 34">
            <a:extLst>
              <a:ext uri="{FF2B5EF4-FFF2-40B4-BE49-F238E27FC236}">
                <a16:creationId xmlns:a16="http://schemas.microsoft.com/office/drawing/2014/main" id="{1FDAA107-7B5E-7BCB-C858-0240FA144859}"/>
              </a:ext>
            </a:extLst>
          </p:cNvPr>
          <p:cNvSpPr txBox="1"/>
          <p:nvPr/>
        </p:nvSpPr>
        <p:spPr>
          <a:xfrm>
            <a:off x="6500190" y="5050586"/>
            <a:ext cx="5509555" cy="1231106"/>
          </a:xfrm>
          <a:prstGeom prst="rect">
            <a:avLst/>
          </a:prstGeom>
          <a:noFill/>
        </p:spPr>
        <p:txBody>
          <a:bodyPr wrap="square">
            <a:spAutoFit/>
          </a:bodyPr>
          <a:lstStyle/>
          <a:p>
            <a:r>
              <a:rPr lang="zh-CN" altLang="en-US" dirty="0">
                <a:solidFill>
                  <a:srgbClr val="0033CC"/>
                </a:solidFill>
                <a:latin typeface="微软雅黑" panose="020B0503020204020204" pitchFamily="34" charset="-122"/>
                <a:ea typeface="微软雅黑" panose="020B0503020204020204" pitchFamily="34" charset="-122"/>
              </a:rPr>
              <a:t>分段模拟</a:t>
            </a:r>
            <a:r>
              <a:rPr lang="en-US" altLang="zh-CN" dirty="0">
                <a:solidFill>
                  <a:srgbClr val="0033CC"/>
                </a:solidFill>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准直器挡住大部分粒子，在准直器记录粒子，并从束线中间开始模拟粒子输运，减少优化</a:t>
            </a:r>
            <a:r>
              <a:rPr lang="zh-CN" altLang="en-US" dirty="0">
                <a:solidFill>
                  <a:srgbClr val="0033CC"/>
                </a:solidFill>
                <a:latin typeface="微软雅黑" panose="020B0503020204020204" pitchFamily="34" charset="-122"/>
                <a:ea typeface="微软雅黑" panose="020B0503020204020204" pitchFamily="34" charset="-122"/>
              </a:rPr>
              <a:t>下游设备参数</a:t>
            </a:r>
            <a:r>
              <a:rPr lang="zh-CN" altLang="en-US" dirty="0">
                <a:latin typeface="微软雅黑" panose="020B0503020204020204" pitchFamily="34" charset="-122"/>
                <a:ea typeface="微软雅黑" panose="020B0503020204020204" pitchFamily="34" charset="-122"/>
              </a:rPr>
              <a:t>需要模拟的粒子数量 </a:t>
            </a:r>
            <a:r>
              <a:rPr lang="en-CA" altLang="zh-CN" sz="2000" b="1" dirty="0">
                <a:solidFill>
                  <a:srgbClr val="0033CC"/>
                </a:solidFill>
                <a:latin typeface="微软雅黑" panose="020B0503020204020204" pitchFamily="34" charset="-122"/>
                <a:ea typeface="微软雅黑" panose="020B0503020204020204" pitchFamily="34" charset="-122"/>
              </a:rPr>
              <a:t>10</a:t>
            </a:r>
            <a:r>
              <a:rPr lang="en-CA" altLang="zh-CN" sz="2000" b="1" baseline="30000" dirty="0">
                <a:solidFill>
                  <a:srgbClr val="0033CC"/>
                </a:solidFill>
                <a:latin typeface="微软雅黑" panose="020B0503020204020204" pitchFamily="34" charset="-122"/>
                <a:ea typeface="微软雅黑" panose="020B0503020204020204" pitchFamily="34" charset="-122"/>
              </a:rPr>
              <a:t>5</a:t>
            </a:r>
            <a:r>
              <a:rPr lang="en-CA" altLang="zh-CN" sz="2000" b="1" dirty="0">
                <a:solidFill>
                  <a:srgbClr val="0033CC"/>
                </a:solidFill>
                <a:latin typeface="微软雅黑" panose="020B0503020204020204" pitchFamily="34" charset="-122"/>
                <a:ea typeface="微软雅黑" panose="020B0503020204020204" pitchFamily="34" charset="-122"/>
              </a:rPr>
              <a:t> -&gt; 10</a:t>
            </a:r>
            <a:r>
              <a:rPr lang="en-CA" altLang="zh-CN" sz="2000" b="1" baseline="30000" dirty="0">
                <a:solidFill>
                  <a:srgbClr val="0033CC"/>
                </a:solidFill>
                <a:latin typeface="微软雅黑" panose="020B0503020204020204" pitchFamily="34" charset="-122"/>
                <a:ea typeface="微软雅黑" panose="020B0503020204020204" pitchFamily="34" charset="-122"/>
              </a:rPr>
              <a:t>3</a:t>
            </a:r>
            <a:endParaRPr lang="en-US" altLang="zh-CN" b="1" baseline="30000" dirty="0">
              <a:solidFill>
                <a:srgbClr val="0033CC"/>
              </a:solidFill>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p:txBody>
      </p:sp>
      <p:cxnSp>
        <p:nvCxnSpPr>
          <p:cNvPr id="38" name="Straight Arrow Connector 37">
            <a:extLst>
              <a:ext uri="{FF2B5EF4-FFF2-40B4-BE49-F238E27FC236}">
                <a16:creationId xmlns:a16="http://schemas.microsoft.com/office/drawing/2014/main" id="{0C539015-58C6-A890-1627-66A85F76A7A4}"/>
              </a:ext>
            </a:extLst>
          </p:cNvPr>
          <p:cNvCxnSpPr>
            <a:cxnSpLocks/>
          </p:cNvCxnSpPr>
          <p:nvPr/>
        </p:nvCxnSpPr>
        <p:spPr>
          <a:xfrm flipH="1">
            <a:off x="5591784" y="5512251"/>
            <a:ext cx="73447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AF04802-E186-594B-7179-5EE4C1822D72}"/>
              </a:ext>
            </a:extLst>
          </p:cNvPr>
          <p:cNvSpPr txBox="1"/>
          <p:nvPr/>
        </p:nvSpPr>
        <p:spPr>
          <a:xfrm>
            <a:off x="1454286" y="5829300"/>
            <a:ext cx="3440736"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从束线中间开始模拟粒子输运</a:t>
            </a:r>
          </a:p>
        </p:txBody>
      </p:sp>
      <p:sp>
        <p:nvSpPr>
          <p:cNvPr id="2" name="AutoShape 11">
            <a:extLst>
              <a:ext uri="{FF2B5EF4-FFF2-40B4-BE49-F238E27FC236}">
                <a16:creationId xmlns:a16="http://schemas.microsoft.com/office/drawing/2014/main" id="{05AB787D-C33F-8359-6BF4-3CD592C50B9B}"/>
              </a:ext>
            </a:extLst>
          </p:cNvPr>
          <p:cNvSpPr>
            <a:spLocks noChangeArrowheads="1"/>
          </p:cNvSpPr>
          <p:nvPr/>
        </p:nvSpPr>
        <p:spPr bwMode="gray">
          <a:xfrm>
            <a:off x="7338555" y="6119644"/>
            <a:ext cx="2936957" cy="643222"/>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r>
              <a:rPr lang="zh-CN" altLang="en-US" b="1" dirty="0">
                <a:solidFill>
                  <a:srgbClr val="0033CC"/>
                </a:solidFill>
                <a:latin typeface="微软雅黑" panose="020B0503020204020204" pitchFamily="34" charset="-122"/>
                <a:ea typeface="微软雅黑" panose="020B0503020204020204" pitchFamily="34" charset="-122"/>
              </a:rPr>
              <a:t>模拟时间</a:t>
            </a:r>
            <a:r>
              <a:rPr lang="en-US" altLang="zh-CN" b="1" dirty="0">
                <a:solidFill>
                  <a:srgbClr val="0033CC"/>
                </a:solidFill>
                <a:latin typeface="微软雅黑" panose="020B0503020204020204" pitchFamily="34" charset="-122"/>
                <a:ea typeface="微软雅黑" panose="020B0503020204020204" pitchFamily="34" charset="-122"/>
              </a:rPr>
              <a:t>20</a:t>
            </a:r>
            <a:r>
              <a:rPr lang="zh-CN" altLang="en-US" b="1" dirty="0">
                <a:solidFill>
                  <a:srgbClr val="0033CC"/>
                </a:solidFill>
                <a:latin typeface="微软雅黑" panose="020B0503020204020204" pitchFamily="34" charset="-122"/>
                <a:ea typeface="微软雅黑" panose="020B0503020204020204" pitchFamily="34" charset="-122"/>
              </a:rPr>
              <a:t>分钟</a:t>
            </a:r>
            <a:r>
              <a:rPr lang="en-US" altLang="zh-CN" b="1" dirty="0">
                <a:solidFill>
                  <a:srgbClr val="0033CC"/>
                </a:solidFill>
                <a:latin typeface="微软雅黑" panose="020B0503020204020204" pitchFamily="34" charset="-122"/>
                <a:ea typeface="微软雅黑" panose="020B0503020204020204" pitchFamily="34" charset="-122"/>
              </a:rPr>
              <a:t>-&gt;1</a:t>
            </a:r>
            <a:r>
              <a:rPr lang="zh-CN" altLang="en-US" b="1" dirty="0">
                <a:solidFill>
                  <a:srgbClr val="0033CC"/>
                </a:solidFill>
                <a:latin typeface="微软雅黑" panose="020B0503020204020204" pitchFamily="34" charset="-122"/>
                <a:ea typeface="微软雅黑" panose="020B0503020204020204" pitchFamily="34" charset="-122"/>
              </a:rPr>
              <a:t>分钟</a:t>
            </a:r>
          </a:p>
        </p:txBody>
      </p:sp>
    </p:spTree>
    <p:extLst>
      <p:ext uri="{BB962C8B-B14F-4D97-AF65-F5344CB8AC3E}">
        <p14:creationId xmlns:p14="http://schemas.microsoft.com/office/powerpoint/2010/main" val="2199482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DE5A8-0AD7-A632-6234-68EC0BD781B6}"/>
            </a:ext>
          </a:extLst>
        </p:cNvPr>
        <p:cNvGrpSpPr/>
        <p:nvPr/>
      </p:nvGrpSpPr>
      <p:grpSpPr>
        <a:xfrm>
          <a:off x="0" y="0"/>
          <a:ext cx="0" cy="0"/>
          <a:chOff x="0" y="0"/>
          <a:chExt cx="0" cy="0"/>
        </a:xfrm>
      </p:grpSpPr>
      <p:pic>
        <p:nvPicPr>
          <p:cNvPr id="178" name="Picture 177" descr="A computer screen shot of a diagram&#10;&#10;Description automatically generated">
            <a:extLst>
              <a:ext uri="{FF2B5EF4-FFF2-40B4-BE49-F238E27FC236}">
                <a16:creationId xmlns:a16="http://schemas.microsoft.com/office/drawing/2014/main" id="{1C9BD5E2-8F6D-8331-7281-04C5B58073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7795" y="2608736"/>
            <a:ext cx="6411950" cy="2396877"/>
          </a:xfrm>
          <a:prstGeom prst="rect">
            <a:avLst/>
          </a:prstGeom>
        </p:spPr>
      </p:pic>
      <p:sp>
        <p:nvSpPr>
          <p:cNvPr id="6" name="矩形 5">
            <a:extLst>
              <a:ext uri="{FF2B5EF4-FFF2-40B4-BE49-F238E27FC236}">
                <a16:creationId xmlns:a16="http://schemas.microsoft.com/office/drawing/2014/main" id="{E49B3A83-27C5-22C0-E418-9BDED82B5105}"/>
              </a:ext>
            </a:extLst>
          </p:cNvPr>
          <p:cNvSpPr/>
          <p:nvPr/>
        </p:nvSpPr>
        <p:spPr>
          <a:xfrm>
            <a:off x="0" y="0"/>
            <a:ext cx="12191999" cy="843342"/>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4112030C-079E-4B79-2B92-EB0C0D414D7F}"/>
              </a:ext>
            </a:extLst>
          </p:cNvPr>
          <p:cNvPicPr>
            <a:picLocks noChangeAspect="1"/>
          </p:cNvPicPr>
          <p:nvPr/>
        </p:nvPicPr>
        <p:blipFill>
          <a:blip r:embed="rId3"/>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4A11EEAE-711E-BF87-B5DB-FF7388CCC4E3}"/>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微软雅黑" panose="020B0503020204020204" pitchFamily="34" charset="-122"/>
              <a:ea typeface="微软雅黑" panose="020B0503020204020204" pitchFamily="34" charset="-122"/>
            </a:endParaRPr>
          </a:p>
        </p:txBody>
      </p:sp>
      <p:sp>
        <p:nvSpPr>
          <p:cNvPr id="11" name="标题 1">
            <a:extLst>
              <a:ext uri="{FF2B5EF4-FFF2-40B4-BE49-F238E27FC236}">
                <a16:creationId xmlns:a16="http://schemas.microsoft.com/office/drawing/2014/main" id="{3EBD4EB2-721D-736A-74C4-E44E5F556B24}"/>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束线版本迭代</a:t>
            </a:r>
            <a:endParaRPr lang="zh-CN" altLang="en-US" sz="4000" dirty="0">
              <a:solidFill>
                <a:srgbClr val="FF0000"/>
              </a:solidFill>
              <a:latin typeface="微软雅黑" panose="020B0503020204020204" pitchFamily="34" charset="-122"/>
              <a:ea typeface="微软雅黑" panose="020B0503020204020204" pitchFamily="34" charset="-122"/>
            </a:endParaRPr>
          </a:p>
        </p:txBody>
      </p:sp>
      <p:sp>
        <p:nvSpPr>
          <p:cNvPr id="7" name="Slide Number Placeholder 6">
            <a:extLst>
              <a:ext uri="{FF2B5EF4-FFF2-40B4-BE49-F238E27FC236}">
                <a16:creationId xmlns:a16="http://schemas.microsoft.com/office/drawing/2014/main" id="{CD6C6F79-B1D3-D5DC-3F9F-B0ED30984AA7}"/>
              </a:ext>
            </a:extLst>
          </p:cNvPr>
          <p:cNvSpPr>
            <a:spLocks noGrp="1"/>
          </p:cNvSpPr>
          <p:nvPr>
            <p:ph type="sldNum" sz="quarter" idx="12"/>
          </p:nvPr>
        </p:nvSpPr>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15</a:t>
            </a:fld>
            <a:endParaRPr lang="zh-CN" altLang="en-US" dirty="0">
              <a:latin typeface="微软雅黑" panose="020B0503020204020204" pitchFamily="34" charset="-122"/>
              <a:ea typeface="微软雅黑" panose="020B0503020204020204" pitchFamily="34" charset="-122"/>
            </a:endParaRPr>
          </a:p>
        </p:txBody>
      </p:sp>
      <p:pic>
        <p:nvPicPr>
          <p:cNvPr id="87" name="Picture 86" descr="A diagram of a dna molecule&#10;&#10;Description automatically generated with medium confidence">
            <a:extLst>
              <a:ext uri="{FF2B5EF4-FFF2-40B4-BE49-F238E27FC236}">
                <a16:creationId xmlns:a16="http://schemas.microsoft.com/office/drawing/2014/main" id="{62409B08-F763-8C2A-8666-08898DF516E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948450"/>
            <a:ext cx="4787757" cy="2738222"/>
          </a:xfrm>
          <a:prstGeom prst="rect">
            <a:avLst/>
          </a:prstGeom>
        </p:spPr>
      </p:pic>
      <p:pic>
        <p:nvPicPr>
          <p:cNvPr id="88" name="Picture 87" descr="A diagram of a smk&#10;&#10;Description automatically generated with medium confidence">
            <a:extLst>
              <a:ext uri="{FF2B5EF4-FFF2-40B4-BE49-F238E27FC236}">
                <a16:creationId xmlns:a16="http://schemas.microsoft.com/office/drawing/2014/main" id="{D837A8B4-7124-7AF3-100C-DAF4C2E7AA0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3702" y="938784"/>
            <a:ext cx="4224392" cy="1955529"/>
          </a:xfrm>
          <a:prstGeom prst="rect">
            <a:avLst/>
          </a:prstGeom>
        </p:spPr>
      </p:pic>
      <p:cxnSp>
        <p:nvCxnSpPr>
          <p:cNvPr id="89" name="Straight Arrow Connector 88">
            <a:extLst>
              <a:ext uri="{FF2B5EF4-FFF2-40B4-BE49-F238E27FC236}">
                <a16:creationId xmlns:a16="http://schemas.microsoft.com/office/drawing/2014/main" id="{155A9B5F-1756-903E-736A-37931FB4545E}"/>
              </a:ext>
            </a:extLst>
          </p:cNvPr>
          <p:cNvCxnSpPr>
            <a:cxnSpLocks/>
          </p:cNvCxnSpPr>
          <p:nvPr/>
        </p:nvCxnSpPr>
        <p:spPr>
          <a:xfrm>
            <a:off x="4973159" y="2020199"/>
            <a:ext cx="7585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757F6041-5D3B-9A18-E25D-76FCD296192D}"/>
              </a:ext>
            </a:extLst>
          </p:cNvPr>
          <p:cNvSpPr txBox="1"/>
          <p:nvPr/>
        </p:nvSpPr>
        <p:spPr>
          <a:xfrm>
            <a:off x="4758732" y="2343424"/>
            <a:ext cx="1678126" cy="646331"/>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Kicker</a:t>
            </a:r>
            <a:r>
              <a:rPr lang="zh-CN" altLang="en-US" dirty="0">
                <a:latin typeface="微软雅黑" panose="020B0503020204020204" pitchFamily="34" charset="-122"/>
                <a:ea typeface="微软雅黑" panose="020B0503020204020204" pitchFamily="34" charset="-122"/>
              </a:rPr>
              <a:t>不能在屏蔽墙以内</a:t>
            </a:r>
          </a:p>
        </p:txBody>
      </p:sp>
      <p:sp>
        <p:nvSpPr>
          <p:cNvPr id="93" name="TextBox 92">
            <a:extLst>
              <a:ext uri="{FF2B5EF4-FFF2-40B4-BE49-F238E27FC236}">
                <a16:creationId xmlns:a16="http://schemas.microsoft.com/office/drawing/2014/main" id="{001C16DD-AA1A-E328-E23C-61BEF63D2370}"/>
              </a:ext>
            </a:extLst>
          </p:cNvPr>
          <p:cNvSpPr txBox="1"/>
          <p:nvPr/>
        </p:nvSpPr>
        <p:spPr>
          <a:xfrm>
            <a:off x="188844" y="1046856"/>
            <a:ext cx="1346752"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早期版本</a:t>
            </a:r>
          </a:p>
        </p:txBody>
      </p:sp>
      <p:sp>
        <p:nvSpPr>
          <p:cNvPr id="94" name="TextBox 93">
            <a:extLst>
              <a:ext uri="{FF2B5EF4-FFF2-40B4-BE49-F238E27FC236}">
                <a16:creationId xmlns:a16="http://schemas.microsoft.com/office/drawing/2014/main" id="{178856BF-9B81-2400-0693-81DE358C705B}"/>
              </a:ext>
            </a:extLst>
          </p:cNvPr>
          <p:cNvSpPr txBox="1"/>
          <p:nvPr/>
        </p:nvSpPr>
        <p:spPr>
          <a:xfrm>
            <a:off x="6296429" y="1013586"/>
            <a:ext cx="1346752"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较新版本</a:t>
            </a:r>
          </a:p>
        </p:txBody>
      </p:sp>
      <p:sp>
        <p:nvSpPr>
          <p:cNvPr id="95" name="TextBox 94">
            <a:extLst>
              <a:ext uri="{FF2B5EF4-FFF2-40B4-BE49-F238E27FC236}">
                <a16:creationId xmlns:a16="http://schemas.microsoft.com/office/drawing/2014/main" id="{36ADD7E4-8E36-6D56-7348-E0277ADD7AD1}"/>
              </a:ext>
            </a:extLst>
          </p:cNvPr>
          <p:cNvSpPr txBox="1"/>
          <p:nvPr/>
        </p:nvSpPr>
        <p:spPr>
          <a:xfrm>
            <a:off x="7221710" y="3717576"/>
            <a:ext cx="1346752"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最新版本</a:t>
            </a:r>
          </a:p>
        </p:txBody>
      </p:sp>
      <p:cxnSp>
        <p:nvCxnSpPr>
          <p:cNvPr id="3" name="Straight Arrow Connector 88">
            <a:extLst>
              <a:ext uri="{FF2B5EF4-FFF2-40B4-BE49-F238E27FC236}">
                <a16:creationId xmlns:a16="http://schemas.microsoft.com/office/drawing/2014/main" id="{C5630FEB-0A9C-DD93-5EBD-5C8D6828E71E}"/>
              </a:ext>
            </a:extLst>
          </p:cNvPr>
          <p:cNvCxnSpPr>
            <a:cxnSpLocks/>
          </p:cNvCxnSpPr>
          <p:nvPr/>
        </p:nvCxnSpPr>
        <p:spPr>
          <a:xfrm>
            <a:off x="8439504" y="1964078"/>
            <a:ext cx="0" cy="10256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E01C69AA-CC4E-EF32-59CB-CA278A811F10}"/>
              </a:ext>
            </a:extLst>
          </p:cNvPr>
          <p:cNvSpPr txBox="1"/>
          <p:nvPr/>
        </p:nvSpPr>
        <p:spPr>
          <a:xfrm>
            <a:off x="543494" y="3771027"/>
            <a:ext cx="4634681" cy="2862322"/>
          </a:xfrm>
          <a:prstGeom prst="rect">
            <a:avLst/>
          </a:prstGeom>
          <a:noFill/>
        </p:spPr>
        <p:txBody>
          <a:bodyPr wrap="square" rtlCol="0">
            <a:spAutoFit/>
          </a:bodyPr>
          <a:lstStyle/>
          <a:p>
            <a:r>
              <a:rPr lang="zh-CN" altLang="en-US" dirty="0">
                <a:solidFill>
                  <a:srgbClr val="0033CC"/>
                </a:solidFill>
                <a:latin typeface="微软雅黑" panose="020B0503020204020204" pitchFamily="34" charset="-122"/>
                <a:ea typeface="微软雅黑" panose="020B0503020204020204" pitchFamily="34" charset="-122"/>
              </a:rPr>
              <a:t>需要考虑到</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空间布局优化（合理利用空间）</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设备布局优化（维恩滤镜等特殊磁铁位置）</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设备参数优化（更新设备模型）</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真空系统、束窗</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磁场模型迭代</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辐射屏蔽</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样品漏磁</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等等</a:t>
            </a:r>
            <a:endParaRPr lang="en-US" altLang="zh-CN"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A0D2F5E1-9989-3644-C191-40256D6921D1}"/>
              </a:ext>
            </a:extLst>
          </p:cNvPr>
          <p:cNvSpPr txBox="1"/>
          <p:nvPr/>
        </p:nvSpPr>
        <p:spPr>
          <a:xfrm>
            <a:off x="7132258" y="2285570"/>
            <a:ext cx="1307245" cy="646331"/>
          </a:xfrm>
          <a:prstGeom prst="rect">
            <a:avLst/>
          </a:prstGeom>
          <a:noFill/>
        </p:spPr>
        <p:txBody>
          <a:bodyPr wrap="square" rtlCol="0">
            <a:spAutoFit/>
          </a:bodyPr>
          <a:lstStyle/>
          <a:p>
            <a:pPr algn="l"/>
            <a:r>
              <a:rPr lang="en-US" altLang="zh-CN" dirty="0">
                <a:latin typeface="微软雅黑" panose="020B0503020204020204" pitchFamily="34" charset="-122"/>
                <a:ea typeface="微软雅黑" panose="020B0503020204020204" pitchFamily="34" charset="-122"/>
              </a:rPr>
              <a:t>T1T2</a:t>
            </a:r>
            <a:r>
              <a:rPr lang="zh-CN" altLang="en-US" dirty="0">
                <a:latin typeface="微软雅黑" panose="020B0503020204020204" pitchFamily="34" charset="-122"/>
                <a:ea typeface="微软雅黑" panose="020B0503020204020204" pitchFamily="34" charset="-122"/>
              </a:rPr>
              <a:t>共用韦恩滤镜</a:t>
            </a:r>
            <a:endParaRPr lang="en-US" dirty="0">
              <a:latin typeface="微软雅黑" panose="020B0503020204020204" pitchFamily="34" charset="-122"/>
              <a:ea typeface="微软雅黑" panose="020B0503020204020204" pitchFamily="34" charset="-122"/>
            </a:endParaRPr>
          </a:p>
        </p:txBody>
      </p:sp>
      <p:sp>
        <p:nvSpPr>
          <p:cNvPr id="14" name="AutoShape 11">
            <a:extLst>
              <a:ext uri="{FF2B5EF4-FFF2-40B4-BE49-F238E27FC236}">
                <a16:creationId xmlns:a16="http://schemas.microsoft.com/office/drawing/2014/main" id="{42AD5374-A1FA-620F-5321-A26C73747DBB}"/>
              </a:ext>
            </a:extLst>
          </p:cNvPr>
          <p:cNvSpPr>
            <a:spLocks noChangeArrowheads="1"/>
          </p:cNvSpPr>
          <p:nvPr/>
        </p:nvSpPr>
        <p:spPr bwMode="gray">
          <a:xfrm>
            <a:off x="5514000" y="5300699"/>
            <a:ext cx="5669420" cy="1055650"/>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pPr marL="285750" indent="-285750">
              <a:buFont typeface="Wingdings" panose="05000000000000000000" pitchFamily="2" charset="2"/>
              <a:buChar char="u"/>
            </a:pPr>
            <a:r>
              <a:rPr lang="zh-CN" altLang="en-US" b="1" dirty="0">
                <a:solidFill>
                  <a:srgbClr val="0033CC"/>
                </a:solidFill>
                <a:latin typeface="微软雅黑" panose="020B0503020204020204" pitchFamily="34" charset="-122"/>
                <a:ea typeface="微软雅黑" panose="020B0503020204020204" pitchFamily="34" charset="-122"/>
              </a:rPr>
              <a:t>每次</a:t>
            </a:r>
            <a:r>
              <a:rPr lang="zh-CN" altLang="en-US" dirty="0">
                <a:latin typeface="微软雅黑" panose="020B0503020204020204" pitchFamily="34" charset="-122"/>
                <a:ea typeface="微软雅黑" panose="020B0503020204020204" pitchFamily="34" charset="-122"/>
              </a:rPr>
              <a:t>束线迭代细化需要</a:t>
            </a:r>
            <a:r>
              <a:rPr lang="zh-CN" altLang="en-US" sz="2000" b="1" dirty="0">
                <a:solidFill>
                  <a:srgbClr val="0033CC"/>
                </a:solidFill>
                <a:latin typeface="微软雅黑" panose="020B0503020204020204" pitchFamily="34" charset="-122"/>
                <a:ea typeface="微软雅黑" panose="020B0503020204020204" pitchFamily="34" charset="-122"/>
              </a:rPr>
              <a:t>重新</a:t>
            </a:r>
            <a:r>
              <a:rPr lang="zh-CN" altLang="en-US" dirty="0">
                <a:solidFill>
                  <a:srgbClr val="0033CC"/>
                </a:solidFill>
                <a:latin typeface="微软雅黑" panose="020B0503020204020204" pitchFamily="34" charset="-122"/>
                <a:ea typeface="微软雅黑" panose="020B0503020204020204" pitchFamily="34" charset="-122"/>
              </a:rPr>
              <a:t>优化束线评估流强</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u"/>
            </a:pPr>
            <a:r>
              <a:rPr lang="zh-CN" altLang="en-US" dirty="0">
                <a:latin typeface="微软雅黑" panose="020B0503020204020204" pitchFamily="34" charset="-122"/>
                <a:ea typeface="微软雅黑" panose="020B0503020204020204" pitchFamily="34" charset="-122"/>
              </a:rPr>
              <a:t>优化束线同时也会</a:t>
            </a:r>
            <a:r>
              <a:rPr lang="zh-CN" altLang="en-US" dirty="0">
                <a:solidFill>
                  <a:srgbClr val="0033CC"/>
                </a:solidFill>
                <a:latin typeface="微软雅黑" panose="020B0503020204020204" pitchFamily="34" charset="-122"/>
                <a:ea typeface="微软雅黑" panose="020B0503020204020204" pitchFamily="34" charset="-122"/>
              </a:rPr>
              <a:t>优化算法</a:t>
            </a:r>
            <a:r>
              <a:rPr lang="zh-CN" altLang="en-US" dirty="0">
                <a:latin typeface="微软雅黑" panose="020B0503020204020204" pitchFamily="34" charset="-122"/>
                <a:ea typeface="微软雅黑" panose="020B0503020204020204" pitchFamily="34" charset="-122"/>
              </a:rPr>
              <a:t>以提高效率</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37552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793F9-D272-AEEA-1202-779A360D1AD1}"/>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500B91D3-3075-9D16-7631-9C936DBCC587}"/>
              </a:ext>
            </a:extLst>
          </p:cNvPr>
          <p:cNvSpPr/>
          <p:nvPr/>
        </p:nvSpPr>
        <p:spPr>
          <a:xfrm>
            <a:off x="0" y="0"/>
            <a:ext cx="12191999" cy="771099"/>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1F790233-E428-64CC-8D0B-0F1F746B7FF5}"/>
              </a:ext>
            </a:extLst>
          </p:cNvPr>
          <p:cNvPicPr>
            <a:picLocks noChangeAspect="1"/>
          </p:cNvPicPr>
          <p:nvPr/>
        </p:nvPicPr>
        <p:blipFill>
          <a:blip r:embed="rId2"/>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C9525379-880D-0BD8-E4DF-B89EBDC24D18}"/>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微软雅黑" panose="020B0503020204020204" pitchFamily="34" charset="-122"/>
              <a:ea typeface="微软雅黑" panose="020B0503020204020204" pitchFamily="34" charset="-122"/>
            </a:endParaRPr>
          </a:p>
        </p:txBody>
      </p:sp>
      <p:sp>
        <p:nvSpPr>
          <p:cNvPr id="4" name="Slide Number Placeholder 3">
            <a:extLst>
              <a:ext uri="{FF2B5EF4-FFF2-40B4-BE49-F238E27FC236}">
                <a16:creationId xmlns:a16="http://schemas.microsoft.com/office/drawing/2014/main" id="{26C928E7-A4E1-3DF5-1A70-0BD09BF800E8}"/>
              </a:ext>
            </a:extLst>
          </p:cNvPr>
          <p:cNvSpPr>
            <a:spLocks noGrp="1"/>
          </p:cNvSpPr>
          <p:nvPr>
            <p:ph type="sldNum" sz="quarter" idx="12"/>
          </p:nvPr>
        </p:nvSpPr>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16</a:t>
            </a:fld>
            <a:endParaRPr lang="zh-CN" altLang="en-US" dirty="0">
              <a:latin typeface="微软雅黑" panose="020B0503020204020204" pitchFamily="34" charset="-122"/>
              <a:ea typeface="微软雅黑" panose="020B0503020204020204" pitchFamily="34" charset="-122"/>
            </a:endParaRPr>
          </a:p>
        </p:txBody>
      </p:sp>
      <p:sp>
        <p:nvSpPr>
          <p:cNvPr id="30" name="标题 1">
            <a:extLst>
              <a:ext uri="{FF2B5EF4-FFF2-40B4-BE49-F238E27FC236}">
                <a16:creationId xmlns:a16="http://schemas.microsoft.com/office/drawing/2014/main" id="{0A4D21DB-9318-F39F-01DE-0ABABB9F65D1}"/>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对比国际脉冲缪子源</a:t>
            </a:r>
          </a:p>
        </p:txBody>
      </p:sp>
      <p:graphicFrame>
        <p:nvGraphicFramePr>
          <p:cNvPr id="2" name="Table 1">
            <a:extLst>
              <a:ext uri="{FF2B5EF4-FFF2-40B4-BE49-F238E27FC236}">
                <a16:creationId xmlns:a16="http://schemas.microsoft.com/office/drawing/2014/main" id="{A716CE56-8501-DE1B-0A9C-9E1C4395C8FF}"/>
              </a:ext>
            </a:extLst>
          </p:cNvPr>
          <p:cNvGraphicFramePr>
            <a:graphicFrameLocks noGrp="1"/>
          </p:cNvGraphicFramePr>
          <p:nvPr>
            <p:extLst>
              <p:ext uri="{D42A27DB-BD31-4B8C-83A1-F6EECF244321}">
                <p14:modId xmlns:p14="http://schemas.microsoft.com/office/powerpoint/2010/main" val="1444258455"/>
              </p:ext>
            </p:extLst>
          </p:nvPr>
        </p:nvGraphicFramePr>
        <p:xfrm>
          <a:off x="462755" y="1557469"/>
          <a:ext cx="10718767" cy="2352804"/>
        </p:xfrm>
        <a:graphic>
          <a:graphicData uri="http://schemas.openxmlformats.org/drawingml/2006/table">
            <a:tbl>
              <a:tblPr>
                <a:tableStyleId>{5940675A-B579-460E-94D1-54222C63F5DA}</a:tableStyleId>
              </a:tblPr>
              <a:tblGrid>
                <a:gridCol w="783847">
                  <a:extLst>
                    <a:ext uri="{9D8B030D-6E8A-4147-A177-3AD203B41FA5}">
                      <a16:colId xmlns:a16="http://schemas.microsoft.com/office/drawing/2014/main" val="3717913476"/>
                    </a:ext>
                  </a:extLst>
                </a:gridCol>
                <a:gridCol w="807965">
                  <a:extLst>
                    <a:ext uri="{9D8B030D-6E8A-4147-A177-3AD203B41FA5}">
                      <a16:colId xmlns:a16="http://schemas.microsoft.com/office/drawing/2014/main" val="4045994830"/>
                    </a:ext>
                  </a:extLst>
                </a:gridCol>
                <a:gridCol w="897355">
                  <a:extLst>
                    <a:ext uri="{9D8B030D-6E8A-4147-A177-3AD203B41FA5}">
                      <a16:colId xmlns:a16="http://schemas.microsoft.com/office/drawing/2014/main" val="1972867977"/>
                    </a:ext>
                  </a:extLst>
                </a:gridCol>
                <a:gridCol w="1003852">
                  <a:extLst>
                    <a:ext uri="{9D8B030D-6E8A-4147-A177-3AD203B41FA5}">
                      <a16:colId xmlns:a16="http://schemas.microsoft.com/office/drawing/2014/main" val="143350231"/>
                    </a:ext>
                  </a:extLst>
                </a:gridCol>
                <a:gridCol w="770283">
                  <a:extLst>
                    <a:ext uri="{9D8B030D-6E8A-4147-A177-3AD203B41FA5}">
                      <a16:colId xmlns:a16="http://schemas.microsoft.com/office/drawing/2014/main" val="916247799"/>
                    </a:ext>
                  </a:extLst>
                </a:gridCol>
                <a:gridCol w="885966">
                  <a:extLst>
                    <a:ext uri="{9D8B030D-6E8A-4147-A177-3AD203B41FA5}">
                      <a16:colId xmlns:a16="http://schemas.microsoft.com/office/drawing/2014/main" val="1481505150"/>
                    </a:ext>
                  </a:extLst>
                </a:gridCol>
                <a:gridCol w="1025030">
                  <a:extLst>
                    <a:ext uri="{9D8B030D-6E8A-4147-A177-3AD203B41FA5}">
                      <a16:colId xmlns:a16="http://schemas.microsoft.com/office/drawing/2014/main" val="970116666"/>
                    </a:ext>
                  </a:extLst>
                </a:gridCol>
                <a:gridCol w="1169740">
                  <a:extLst>
                    <a:ext uri="{9D8B030D-6E8A-4147-A177-3AD203B41FA5}">
                      <a16:colId xmlns:a16="http://schemas.microsoft.com/office/drawing/2014/main" val="2192087738"/>
                    </a:ext>
                  </a:extLst>
                </a:gridCol>
                <a:gridCol w="944611">
                  <a:extLst>
                    <a:ext uri="{9D8B030D-6E8A-4147-A177-3AD203B41FA5}">
                      <a16:colId xmlns:a16="http://schemas.microsoft.com/office/drawing/2014/main" val="4234510847"/>
                    </a:ext>
                  </a:extLst>
                </a:gridCol>
                <a:gridCol w="2430118">
                  <a:extLst>
                    <a:ext uri="{9D8B030D-6E8A-4147-A177-3AD203B41FA5}">
                      <a16:colId xmlns:a16="http://schemas.microsoft.com/office/drawing/2014/main" val="1066122193"/>
                    </a:ext>
                  </a:extLst>
                </a:gridCol>
              </a:tblGrid>
              <a:tr h="588201">
                <a:tc>
                  <a:txBody>
                    <a:bodyPr/>
                    <a:lstStyle/>
                    <a:p>
                      <a:pPr fontAlgn="ctr"/>
                      <a:br>
                        <a:rPr lang="zh-CN" altLang="en-US" sz="1400" b="1" dirty="0">
                          <a:solidFill>
                            <a:srgbClr val="000000"/>
                          </a:solidFill>
                          <a:effectLst/>
                          <a:latin typeface="微软雅黑" panose="020B0503020204020204" pitchFamily="34" charset="-122"/>
                          <a:ea typeface="微软雅黑" panose="020B0503020204020204" pitchFamily="34" charset="-122"/>
                        </a:rPr>
                      </a:br>
                      <a:endParaRPr lang="zh-CN" altLang="en-US" sz="14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zh-CN" altLang="en-US" sz="1400" b="1" dirty="0">
                          <a:solidFill>
                            <a:srgbClr val="000000"/>
                          </a:solidFill>
                          <a:effectLst/>
                          <a:latin typeface="微软雅黑" panose="020B0503020204020204" pitchFamily="34" charset="-122"/>
                          <a:ea typeface="微软雅黑" panose="020B0503020204020204" pitchFamily="34" charset="-122"/>
                        </a:rPr>
                        <a:t>束流功率</a:t>
                      </a:r>
                      <a:r>
                        <a:rPr lang="en-US" altLang="zh-CN" sz="1400" b="1" dirty="0">
                          <a:solidFill>
                            <a:srgbClr val="000000"/>
                          </a:solidFill>
                          <a:effectLst/>
                          <a:latin typeface="微软雅黑" panose="020B0503020204020204" pitchFamily="34" charset="-122"/>
                          <a:ea typeface="微软雅黑" panose="020B0503020204020204" pitchFamily="34" charset="-122"/>
                        </a:rPr>
                        <a:t>(</a:t>
                      </a:r>
                      <a:r>
                        <a:rPr lang="en-CA" sz="1400" b="1" dirty="0">
                          <a:solidFill>
                            <a:srgbClr val="000000"/>
                          </a:solidFill>
                          <a:effectLst/>
                          <a:latin typeface="微软雅黑" panose="020B0503020204020204" pitchFamily="34" charset="-122"/>
                          <a:ea typeface="微软雅黑" panose="020B0503020204020204" pitchFamily="34" charset="-122"/>
                        </a:rPr>
                        <a:t>kW)</a:t>
                      </a:r>
                      <a:endParaRPr lang="en-CA" sz="14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zh-CN" altLang="en-US" sz="1400" b="1">
                          <a:solidFill>
                            <a:srgbClr val="000000"/>
                          </a:solidFill>
                          <a:effectLst/>
                          <a:latin typeface="微软雅黑" panose="020B0503020204020204" pitchFamily="34" charset="-122"/>
                          <a:ea typeface="微软雅黑" panose="020B0503020204020204" pitchFamily="34" charset="-122"/>
                        </a:rPr>
                        <a:t>质子能量</a:t>
                      </a:r>
                      <a:endParaRPr lang="zh-CN" altLang="en-US" sz="1400">
                        <a:effectLst/>
                        <a:latin typeface="微软雅黑" panose="020B0503020204020204" pitchFamily="34" charset="-122"/>
                        <a:ea typeface="微软雅黑" panose="020B0503020204020204" pitchFamily="34" charset="-122"/>
                      </a:endParaRPr>
                    </a:p>
                    <a:p>
                      <a:pPr fontAlgn="ctr"/>
                      <a:r>
                        <a:rPr lang="en-US" altLang="zh-CN" sz="1400" b="1">
                          <a:solidFill>
                            <a:srgbClr val="000000"/>
                          </a:solidFill>
                          <a:effectLst/>
                          <a:latin typeface="微软雅黑" panose="020B0503020204020204" pitchFamily="34" charset="-122"/>
                          <a:ea typeface="微软雅黑" panose="020B0503020204020204" pitchFamily="34" charset="-122"/>
                        </a:rPr>
                        <a:t>(</a:t>
                      </a:r>
                      <a:r>
                        <a:rPr lang="en-CA" sz="1400" b="1">
                          <a:solidFill>
                            <a:srgbClr val="000000"/>
                          </a:solidFill>
                          <a:effectLst/>
                          <a:latin typeface="微软雅黑" panose="020B0503020204020204" pitchFamily="34" charset="-122"/>
                          <a:ea typeface="微软雅黑" panose="020B0503020204020204" pitchFamily="34" charset="-122"/>
                        </a:rPr>
                        <a:t>GeV)</a:t>
                      </a:r>
                      <a:endParaRPr lang="en-CA"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zh-CN" altLang="en-US" sz="1400" b="1">
                          <a:solidFill>
                            <a:srgbClr val="000000"/>
                          </a:solidFill>
                          <a:effectLst/>
                          <a:latin typeface="微软雅黑" panose="020B0503020204020204" pitchFamily="34" charset="-122"/>
                          <a:ea typeface="微软雅黑" panose="020B0503020204020204" pitchFamily="34" charset="-122"/>
                        </a:rPr>
                        <a:t>质子通量</a:t>
                      </a:r>
                      <a:endParaRPr lang="zh-CN" altLang="en-US" sz="1400">
                        <a:effectLst/>
                        <a:latin typeface="微软雅黑" panose="020B0503020204020204" pitchFamily="34" charset="-122"/>
                        <a:ea typeface="微软雅黑" panose="020B0503020204020204" pitchFamily="34" charset="-122"/>
                      </a:endParaRPr>
                    </a:p>
                    <a:p>
                      <a:pPr fontAlgn="ctr"/>
                      <a:r>
                        <a:rPr lang="en-US" altLang="zh-CN" sz="1400" b="1">
                          <a:solidFill>
                            <a:srgbClr val="000000"/>
                          </a:solidFill>
                          <a:effectLst/>
                          <a:latin typeface="微软雅黑" panose="020B0503020204020204" pitchFamily="34" charset="-122"/>
                          <a:ea typeface="微软雅黑" panose="020B0503020204020204" pitchFamily="34" charset="-122"/>
                        </a:rPr>
                        <a:t>(</a:t>
                      </a:r>
                      <a:r>
                        <a:rPr lang="en-CA" sz="1400" b="1">
                          <a:solidFill>
                            <a:srgbClr val="000000"/>
                          </a:solidFill>
                          <a:effectLst/>
                          <a:latin typeface="微软雅黑" panose="020B0503020204020204" pitchFamily="34" charset="-122"/>
                          <a:ea typeface="微软雅黑" panose="020B0503020204020204" pitchFamily="34" charset="-122"/>
                        </a:rPr>
                        <a:t>p/s)</a:t>
                      </a:r>
                      <a:endParaRPr lang="en-CA"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zh-CN" altLang="en-US" sz="1400" b="1">
                          <a:solidFill>
                            <a:srgbClr val="000000"/>
                          </a:solidFill>
                          <a:effectLst/>
                          <a:latin typeface="微软雅黑" panose="020B0503020204020204" pitchFamily="34" charset="-122"/>
                          <a:ea typeface="微软雅黑" panose="020B0503020204020204" pitchFamily="34" charset="-122"/>
                        </a:rPr>
                        <a:t>束线</a:t>
                      </a:r>
                      <a:endParaRPr lang="zh-CN" altLang="en-US"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zh-CN" altLang="en-US" sz="1400" b="1">
                          <a:solidFill>
                            <a:srgbClr val="000000"/>
                          </a:solidFill>
                          <a:effectLst/>
                          <a:latin typeface="微软雅黑" panose="020B0503020204020204" pitchFamily="34" charset="-122"/>
                          <a:ea typeface="微软雅黑" panose="020B0503020204020204" pitchFamily="34" charset="-122"/>
                        </a:rPr>
                        <a:t>束斑</a:t>
                      </a:r>
                      <a:r>
                        <a:rPr lang="en-US" altLang="zh-CN" sz="1400" b="1">
                          <a:solidFill>
                            <a:srgbClr val="000000"/>
                          </a:solidFill>
                          <a:effectLst/>
                          <a:latin typeface="微软雅黑" panose="020B0503020204020204" pitchFamily="34" charset="-122"/>
                          <a:ea typeface="微软雅黑" panose="020B0503020204020204" pitchFamily="34" charset="-122"/>
                        </a:rPr>
                        <a:t>(</a:t>
                      </a:r>
                      <a:r>
                        <a:rPr lang="en-CA" sz="1400" b="1">
                          <a:solidFill>
                            <a:srgbClr val="000000"/>
                          </a:solidFill>
                          <a:effectLst/>
                          <a:latin typeface="微软雅黑" panose="020B0503020204020204" pitchFamily="34" charset="-122"/>
                          <a:ea typeface="微软雅黑" panose="020B0503020204020204" pitchFamily="34" charset="-122"/>
                        </a:rPr>
                        <a:t>mm)</a:t>
                      </a:r>
                      <a:endParaRPr lang="en-CA"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zh-CN" altLang="en-US" sz="1400" b="1">
                          <a:solidFill>
                            <a:srgbClr val="000000"/>
                          </a:solidFill>
                          <a:effectLst/>
                          <a:latin typeface="微软雅黑" panose="020B0503020204020204" pitchFamily="34" charset="-122"/>
                          <a:ea typeface="微软雅黑" panose="020B0503020204020204" pitchFamily="34" charset="-122"/>
                        </a:rPr>
                        <a:t>绝对流强</a:t>
                      </a:r>
                      <a:r>
                        <a:rPr lang="en-US" altLang="zh-CN" sz="1400" b="1">
                          <a:solidFill>
                            <a:srgbClr val="000000"/>
                          </a:solidFill>
                          <a:effectLst/>
                          <a:latin typeface="微软雅黑" panose="020B0503020204020204" pitchFamily="34" charset="-122"/>
                          <a:ea typeface="微软雅黑" panose="020B0503020204020204" pitchFamily="34" charset="-122"/>
                        </a:rPr>
                        <a:t>(</a:t>
                      </a:r>
                      <a:r>
                        <a:rPr lang="el-GR" sz="1400" b="1">
                          <a:solidFill>
                            <a:srgbClr val="000000"/>
                          </a:solidFill>
                          <a:effectLst/>
                          <a:latin typeface="微软雅黑" panose="020B0503020204020204" pitchFamily="34" charset="-122"/>
                          <a:ea typeface="微软雅黑" panose="020B0503020204020204" pitchFamily="34" charset="-122"/>
                        </a:rPr>
                        <a:t>μ/</a:t>
                      </a:r>
                      <a:r>
                        <a:rPr lang="en-CA" sz="1400" b="1">
                          <a:solidFill>
                            <a:srgbClr val="000000"/>
                          </a:solidFill>
                          <a:effectLst/>
                          <a:latin typeface="微软雅黑" panose="020B0503020204020204" pitchFamily="34" charset="-122"/>
                          <a:ea typeface="微软雅黑" panose="020B0503020204020204" pitchFamily="34" charset="-122"/>
                        </a:rPr>
                        <a:t>s)</a:t>
                      </a:r>
                      <a:endParaRPr lang="en-CA"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zh-CN" altLang="en-US" sz="1400" b="1" dirty="0">
                          <a:solidFill>
                            <a:srgbClr val="000000"/>
                          </a:solidFill>
                          <a:effectLst/>
                          <a:latin typeface="微软雅黑" panose="020B0503020204020204" pitchFamily="34" charset="-122"/>
                          <a:ea typeface="微软雅黑" panose="020B0503020204020204" pitchFamily="34" charset="-122"/>
                        </a:rPr>
                        <a:t>缪子每质子 </a:t>
                      </a:r>
                      <a:r>
                        <a:rPr lang="en-US" altLang="zh-CN" sz="1400" b="1" dirty="0">
                          <a:solidFill>
                            <a:srgbClr val="000000"/>
                          </a:solidFill>
                          <a:effectLst/>
                          <a:latin typeface="微软雅黑" panose="020B0503020204020204" pitchFamily="34" charset="-122"/>
                          <a:ea typeface="微软雅黑" panose="020B0503020204020204" pitchFamily="34" charset="-122"/>
                        </a:rPr>
                        <a:t>(</a:t>
                      </a:r>
                      <a:r>
                        <a:rPr lang="el-GR" sz="1400" b="1" dirty="0">
                          <a:solidFill>
                            <a:srgbClr val="000000"/>
                          </a:solidFill>
                          <a:effectLst/>
                          <a:latin typeface="微软雅黑" panose="020B0503020204020204" pitchFamily="34" charset="-122"/>
                          <a:ea typeface="微软雅黑" panose="020B0503020204020204" pitchFamily="34" charset="-122"/>
                        </a:rPr>
                        <a:t>μ/</a:t>
                      </a:r>
                      <a:r>
                        <a:rPr lang="en-CA" sz="1400" b="1" dirty="0">
                          <a:solidFill>
                            <a:srgbClr val="000000"/>
                          </a:solidFill>
                          <a:effectLst/>
                          <a:latin typeface="微软雅黑" panose="020B0503020204020204" pitchFamily="34" charset="-122"/>
                          <a:ea typeface="微软雅黑" panose="020B0503020204020204" pitchFamily="34" charset="-122"/>
                        </a:rPr>
                        <a:t>p)</a:t>
                      </a:r>
                      <a:endParaRPr lang="en-CA" sz="14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zh-CN" altLang="en-US" sz="1400" b="1" dirty="0">
                          <a:solidFill>
                            <a:srgbClr val="000000"/>
                          </a:solidFill>
                          <a:effectLst/>
                          <a:latin typeface="微软雅黑" panose="020B0503020204020204" pitchFamily="34" charset="-122"/>
                          <a:ea typeface="微软雅黑" panose="020B0503020204020204" pitchFamily="34" charset="-122"/>
                        </a:rPr>
                        <a:t>缪子每瓦</a:t>
                      </a:r>
                      <a:r>
                        <a:rPr lang="en-US" altLang="zh-CN" sz="1400" b="1" dirty="0">
                          <a:solidFill>
                            <a:srgbClr val="000000"/>
                          </a:solidFill>
                          <a:effectLst/>
                          <a:latin typeface="微软雅黑" panose="020B0503020204020204" pitchFamily="34" charset="-122"/>
                          <a:ea typeface="微软雅黑" panose="020B0503020204020204" pitchFamily="34" charset="-122"/>
                        </a:rPr>
                        <a:t>(</a:t>
                      </a:r>
                      <a:r>
                        <a:rPr lang="el-GR" sz="1400" b="1" dirty="0">
                          <a:solidFill>
                            <a:srgbClr val="000000"/>
                          </a:solidFill>
                          <a:effectLst/>
                          <a:latin typeface="微软雅黑" panose="020B0503020204020204" pitchFamily="34" charset="-122"/>
                          <a:ea typeface="微软雅黑" panose="020B0503020204020204" pitchFamily="34" charset="-122"/>
                        </a:rPr>
                        <a:t>μ/</a:t>
                      </a:r>
                      <a:r>
                        <a:rPr lang="en-CA" sz="1400" b="1" dirty="0">
                          <a:solidFill>
                            <a:srgbClr val="000000"/>
                          </a:solidFill>
                          <a:effectLst/>
                          <a:latin typeface="微软雅黑" panose="020B0503020204020204" pitchFamily="34" charset="-122"/>
                          <a:ea typeface="微软雅黑" panose="020B0503020204020204" pitchFamily="34" charset="-122"/>
                        </a:rPr>
                        <a:t>w)</a:t>
                      </a:r>
                      <a:endParaRPr lang="en-CA" sz="14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b="1">
                          <a:solidFill>
                            <a:srgbClr val="000000"/>
                          </a:solidFill>
                          <a:effectLst/>
                          <a:latin typeface="微软雅黑" panose="020B0503020204020204" pitchFamily="34" charset="-122"/>
                          <a:ea typeface="微软雅黑" panose="020B0503020204020204" pitchFamily="34" charset="-122"/>
                        </a:rPr>
                        <a:t>Reference</a:t>
                      </a:r>
                      <a:endParaRPr lang="en-CA" sz="1400">
                        <a:effectLst/>
                        <a:latin typeface="微软雅黑" panose="020B0503020204020204" pitchFamily="34" charset="-122"/>
                        <a:ea typeface="微软雅黑" panose="020B0503020204020204" pitchFamily="34" charset="-122"/>
                      </a:endParaRPr>
                    </a:p>
                  </a:txBody>
                  <a:tcPr marL="86430" marR="86430" marT="43215" marB="43215" anchor="ctr"/>
                </a:tc>
                <a:extLst>
                  <a:ext uri="{0D108BD9-81ED-4DB2-BD59-A6C34878D82A}">
                    <a16:rowId xmlns:a16="http://schemas.microsoft.com/office/drawing/2014/main" val="211656035"/>
                  </a:ext>
                </a:extLst>
              </a:tr>
              <a:tr h="588201">
                <a:tc>
                  <a:txBody>
                    <a:bodyPr/>
                    <a:lstStyle/>
                    <a:p>
                      <a:pPr fontAlgn="ctr"/>
                      <a:r>
                        <a:rPr lang="en-CA" sz="1400">
                          <a:solidFill>
                            <a:srgbClr val="000000"/>
                          </a:solidFill>
                          <a:effectLst/>
                          <a:latin typeface="微软雅黑" panose="020B0503020204020204" pitchFamily="34" charset="-122"/>
                          <a:ea typeface="微软雅黑" panose="020B0503020204020204" pitchFamily="34" charset="-122"/>
                        </a:rPr>
                        <a:t>J-parc</a:t>
                      </a:r>
                      <a:endParaRPr lang="en-CA"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US" altLang="zh-CN" sz="1400">
                          <a:solidFill>
                            <a:srgbClr val="000000"/>
                          </a:solidFill>
                          <a:effectLst/>
                          <a:latin typeface="微软雅黑" panose="020B0503020204020204" pitchFamily="34" charset="-122"/>
                          <a:ea typeface="微软雅黑" panose="020B0503020204020204" pitchFamily="34" charset="-122"/>
                        </a:rPr>
                        <a:t>150</a:t>
                      </a:r>
                      <a:endParaRPr lang="zh-CN" altLang="en-US"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US" altLang="zh-CN" sz="1400">
                          <a:solidFill>
                            <a:srgbClr val="000000"/>
                          </a:solidFill>
                          <a:effectLst/>
                          <a:latin typeface="微软雅黑" panose="020B0503020204020204" pitchFamily="34" charset="-122"/>
                          <a:ea typeface="微软雅黑" panose="020B0503020204020204" pitchFamily="34" charset="-122"/>
                        </a:rPr>
                        <a:t>3</a:t>
                      </a:r>
                      <a:endParaRPr lang="zh-CN" altLang="en-US"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3.1x10</a:t>
                      </a:r>
                      <a:r>
                        <a:rPr lang="en-CA" sz="1400" baseline="30000" dirty="0">
                          <a:solidFill>
                            <a:srgbClr val="000000"/>
                          </a:solidFill>
                          <a:effectLst/>
                          <a:latin typeface="微软雅黑" panose="020B0503020204020204" pitchFamily="34" charset="-122"/>
                          <a:ea typeface="微软雅黑" panose="020B0503020204020204" pitchFamily="34" charset="-122"/>
                        </a:rPr>
                        <a:t>14</a:t>
                      </a:r>
                      <a:endParaRPr lang="en-CA" sz="1400" baseline="300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a:solidFill>
                            <a:srgbClr val="000000"/>
                          </a:solidFill>
                          <a:effectLst/>
                          <a:latin typeface="微软雅黑" panose="020B0503020204020204" pitchFamily="34" charset="-122"/>
                          <a:ea typeface="微软雅黑" panose="020B0503020204020204" pitchFamily="34" charset="-122"/>
                        </a:rPr>
                        <a:t>S-line</a:t>
                      </a:r>
                      <a:endParaRPr lang="en-CA"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l-GR" sz="1400">
                          <a:solidFill>
                            <a:srgbClr val="000000"/>
                          </a:solidFill>
                          <a:effectLst/>
                          <a:latin typeface="微软雅黑" panose="020B0503020204020204" pitchFamily="34" charset="-122"/>
                          <a:ea typeface="微软雅黑" panose="020B0503020204020204" pitchFamily="34" charset="-122"/>
                        </a:rPr>
                        <a:t>Φ20</a:t>
                      </a:r>
                      <a:endParaRPr lang="el-GR"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8.5x10</a:t>
                      </a:r>
                      <a:r>
                        <a:rPr lang="en-CA" sz="1400" baseline="30000" dirty="0">
                          <a:solidFill>
                            <a:srgbClr val="000000"/>
                          </a:solidFill>
                          <a:effectLst/>
                          <a:latin typeface="微软雅黑" panose="020B0503020204020204" pitchFamily="34" charset="-122"/>
                          <a:ea typeface="微软雅黑" panose="020B0503020204020204" pitchFamily="34" charset="-122"/>
                        </a:rPr>
                        <a:t>4</a:t>
                      </a:r>
                      <a:endParaRPr lang="en-CA" sz="1400" baseline="300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2.74x10</a:t>
                      </a:r>
                      <a:r>
                        <a:rPr lang="en-CA" sz="1400" baseline="30000" dirty="0">
                          <a:solidFill>
                            <a:srgbClr val="000000"/>
                          </a:solidFill>
                          <a:effectLst/>
                          <a:latin typeface="微软雅黑" panose="020B0503020204020204" pitchFamily="34" charset="-122"/>
                          <a:ea typeface="微软雅黑" panose="020B0503020204020204" pitchFamily="34" charset="-122"/>
                        </a:rPr>
                        <a:t>-10</a:t>
                      </a:r>
                      <a:r>
                        <a:rPr lang="en-CA" sz="1400" dirty="0">
                          <a:solidFill>
                            <a:srgbClr val="000000"/>
                          </a:solidFill>
                          <a:effectLst/>
                          <a:latin typeface="微软雅黑" panose="020B0503020204020204" pitchFamily="34" charset="-122"/>
                          <a:ea typeface="微软雅黑" panose="020B0503020204020204" pitchFamily="34" charset="-122"/>
                        </a:rPr>
                        <a:t> </a:t>
                      </a:r>
                      <a:endParaRPr lang="en-CA" sz="14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US" altLang="zh-CN" sz="1400">
                          <a:solidFill>
                            <a:srgbClr val="000000"/>
                          </a:solidFill>
                          <a:effectLst/>
                          <a:latin typeface="微软雅黑" panose="020B0503020204020204" pitchFamily="34" charset="-122"/>
                          <a:ea typeface="微软雅黑" panose="020B0503020204020204" pitchFamily="34" charset="-122"/>
                        </a:rPr>
                        <a:t>0.567</a:t>
                      </a:r>
                      <a:endParaRPr lang="zh-CN" altLang="en-US"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a:solidFill>
                            <a:srgbClr val="000000"/>
                          </a:solidFill>
                          <a:effectLst/>
                          <a:latin typeface="微软雅黑" panose="020B0503020204020204" pitchFamily="34" charset="-122"/>
                          <a:ea typeface="微软雅黑" panose="020B0503020204020204" pitchFamily="34" charset="-122"/>
                        </a:rPr>
                        <a:t>Strasser(2018)</a:t>
                      </a:r>
                      <a:endParaRPr lang="en-CA" sz="1400">
                        <a:effectLst/>
                        <a:latin typeface="微软雅黑" panose="020B0503020204020204" pitchFamily="34" charset="-122"/>
                        <a:ea typeface="微软雅黑" panose="020B0503020204020204" pitchFamily="34" charset="-122"/>
                      </a:endParaRPr>
                    </a:p>
                  </a:txBody>
                  <a:tcPr marL="86430" marR="86430" marT="43215" marB="43215" anchor="ctr"/>
                </a:tc>
                <a:extLst>
                  <a:ext uri="{0D108BD9-81ED-4DB2-BD59-A6C34878D82A}">
                    <a16:rowId xmlns:a16="http://schemas.microsoft.com/office/drawing/2014/main" val="1541169787"/>
                  </a:ext>
                </a:extLst>
              </a:tr>
              <a:tr h="588201">
                <a:tc>
                  <a:txBody>
                    <a:bodyPr/>
                    <a:lstStyle/>
                    <a:p>
                      <a:pPr fontAlgn="ctr"/>
                      <a:r>
                        <a:rPr lang="en-CA" sz="1400" dirty="0">
                          <a:solidFill>
                            <a:srgbClr val="0033CC"/>
                          </a:solidFill>
                          <a:effectLst/>
                          <a:latin typeface="微软雅黑" panose="020B0503020204020204" pitchFamily="34" charset="-122"/>
                          <a:ea typeface="微软雅黑" panose="020B0503020204020204" pitchFamily="34" charset="-122"/>
                        </a:rPr>
                        <a:t>CSNS</a:t>
                      </a:r>
                    </a:p>
                  </a:txBody>
                  <a:tcPr marL="86430" marR="86430" marT="43215" marB="43215" anchor="ctr"/>
                </a:tc>
                <a:tc>
                  <a:txBody>
                    <a:bodyPr/>
                    <a:lstStyle/>
                    <a:p>
                      <a:pPr fontAlgn="ctr"/>
                      <a:r>
                        <a:rPr lang="en-US" altLang="zh-CN" sz="1400">
                          <a:solidFill>
                            <a:srgbClr val="000000"/>
                          </a:solidFill>
                          <a:effectLst/>
                          <a:latin typeface="微软雅黑" panose="020B0503020204020204" pitchFamily="34" charset="-122"/>
                          <a:ea typeface="微软雅黑" panose="020B0503020204020204" pitchFamily="34" charset="-122"/>
                        </a:rPr>
                        <a:t>20</a:t>
                      </a:r>
                      <a:endParaRPr lang="zh-CN" altLang="en-US"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US" altLang="zh-CN" sz="1400">
                          <a:solidFill>
                            <a:srgbClr val="000000"/>
                          </a:solidFill>
                          <a:effectLst/>
                          <a:latin typeface="微软雅黑" panose="020B0503020204020204" pitchFamily="34" charset="-122"/>
                          <a:ea typeface="微软雅黑" panose="020B0503020204020204" pitchFamily="34" charset="-122"/>
                        </a:rPr>
                        <a:t>1.6</a:t>
                      </a:r>
                      <a:endParaRPr lang="zh-CN" altLang="en-US"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7.8x10</a:t>
                      </a:r>
                      <a:r>
                        <a:rPr lang="en-CA" sz="1400" baseline="30000" dirty="0">
                          <a:solidFill>
                            <a:srgbClr val="000000"/>
                          </a:solidFill>
                          <a:effectLst/>
                          <a:latin typeface="微软雅黑" panose="020B0503020204020204" pitchFamily="34" charset="-122"/>
                          <a:ea typeface="微软雅黑" panose="020B0503020204020204" pitchFamily="34" charset="-122"/>
                        </a:rPr>
                        <a:t>13</a:t>
                      </a:r>
                      <a:endParaRPr lang="en-CA" sz="1400" baseline="300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a:solidFill>
                            <a:srgbClr val="000000"/>
                          </a:solidFill>
                          <a:effectLst/>
                          <a:latin typeface="微软雅黑" panose="020B0503020204020204" pitchFamily="34" charset="-122"/>
                          <a:ea typeface="微软雅黑" panose="020B0503020204020204" pitchFamily="34" charset="-122"/>
                        </a:rPr>
                        <a:t>T1</a:t>
                      </a:r>
                      <a:endParaRPr lang="en-CA"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l-GR" sz="1400" dirty="0">
                          <a:solidFill>
                            <a:srgbClr val="000000"/>
                          </a:solidFill>
                          <a:effectLst/>
                          <a:latin typeface="微软雅黑" panose="020B0503020204020204" pitchFamily="34" charset="-122"/>
                          <a:ea typeface="微软雅黑" panose="020B0503020204020204" pitchFamily="34" charset="-122"/>
                        </a:rPr>
                        <a:t>Φ30</a:t>
                      </a:r>
                      <a:endParaRPr lang="el-GR" sz="14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33CC"/>
                          </a:solidFill>
                          <a:effectLst/>
                          <a:latin typeface="微软雅黑" panose="020B0503020204020204" pitchFamily="34" charset="-122"/>
                          <a:ea typeface="微软雅黑" panose="020B0503020204020204" pitchFamily="34" charset="-122"/>
                        </a:rPr>
                        <a:t>2.57x10</a:t>
                      </a:r>
                      <a:r>
                        <a:rPr lang="en-CA" sz="1400" baseline="30000" dirty="0">
                          <a:solidFill>
                            <a:srgbClr val="0033CC"/>
                          </a:solidFill>
                          <a:effectLst/>
                          <a:latin typeface="微软雅黑" panose="020B0503020204020204" pitchFamily="34" charset="-122"/>
                          <a:ea typeface="微软雅黑" panose="020B0503020204020204" pitchFamily="34" charset="-122"/>
                        </a:rPr>
                        <a:t>6</a:t>
                      </a:r>
                    </a:p>
                  </a:txBody>
                  <a:tcPr marL="86430" marR="86430" marT="43215" marB="43215" anchor="ctr"/>
                </a:tc>
                <a:tc>
                  <a:txBody>
                    <a:bodyPr/>
                    <a:lstStyle/>
                    <a:p>
                      <a:pPr fontAlgn="ctr"/>
                      <a:r>
                        <a:rPr lang="en-CA" sz="1400" dirty="0">
                          <a:solidFill>
                            <a:srgbClr val="0033CC"/>
                          </a:solidFill>
                          <a:effectLst/>
                          <a:latin typeface="微软雅黑" panose="020B0503020204020204" pitchFamily="34" charset="-122"/>
                          <a:ea typeface="微软雅黑" panose="020B0503020204020204" pitchFamily="34" charset="-122"/>
                        </a:rPr>
                        <a:t>3.30x10</a:t>
                      </a:r>
                      <a:r>
                        <a:rPr lang="en-CA" sz="1400" baseline="30000" dirty="0">
                          <a:solidFill>
                            <a:srgbClr val="0033CC"/>
                          </a:solidFill>
                          <a:effectLst/>
                          <a:latin typeface="微软雅黑" panose="020B0503020204020204" pitchFamily="34" charset="-122"/>
                          <a:ea typeface="微软雅黑" panose="020B0503020204020204" pitchFamily="34" charset="-122"/>
                        </a:rPr>
                        <a:t>-8 </a:t>
                      </a:r>
                    </a:p>
                  </a:txBody>
                  <a:tcPr marL="86430" marR="86430" marT="43215" marB="43215" anchor="ctr"/>
                </a:tc>
                <a:tc>
                  <a:txBody>
                    <a:bodyPr/>
                    <a:lstStyle/>
                    <a:p>
                      <a:pPr fontAlgn="ctr"/>
                      <a:r>
                        <a:rPr lang="en-US" altLang="zh-CN" sz="1400" dirty="0">
                          <a:solidFill>
                            <a:srgbClr val="0033CC"/>
                          </a:solidFill>
                          <a:effectLst/>
                          <a:latin typeface="微软雅黑" panose="020B0503020204020204" pitchFamily="34" charset="-122"/>
                          <a:ea typeface="微软雅黑" panose="020B0503020204020204" pitchFamily="34" charset="-122"/>
                        </a:rPr>
                        <a:t>128.5</a:t>
                      </a:r>
                      <a:endParaRPr lang="zh-CN" altLang="en-US" sz="1400" dirty="0">
                        <a:solidFill>
                          <a:srgbClr val="0033CC"/>
                        </a:solidFill>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From simulation</a:t>
                      </a:r>
                      <a:endParaRPr lang="en-CA" sz="1400" dirty="0">
                        <a:effectLst/>
                        <a:latin typeface="微软雅黑" panose="020B0503020204020204" pitchFamily="34" charset="-122"/>
                        <a:ea typeface="微软雅黑" panose="020B0503020204020204" pitchFamily="34" charset="-122"/>
                      </a:endParaRPr>
                    </a:p>
                  </a:txBody>
                  <a:tcPr marL="86430" marR="86430" marT="43215" marB="43215" anchor="ctr"/>
                </a:tc>
                <a:extLst>
                  <a:ext uri="{0D108BD9-81ED-4DB2-BD59-A6C34878D82A}">
                    <a16:rowId xmlns:a16="http://schemas.microsoft.com/office/drawing/2014/main" val="1647860665"/>
                  </a:ext>
                </a:extLst>
              </a:tr>
              <a:tr h="588201">
                <a:tc>
                  <a:txBody>
                    <a:bodyPr/>
                    <a:lstStyle/>
                    <a:p>
                      <a:pPr fontAlgn="ctr"/>
                      <a:r>
                        <a:rPr lang="en-CA" sz="1400">
                          <a:solidFill>
                            <a:srgbClr val="000000"/>
                          </a:solidFill>
                          <a:effectLst/>
                          <a:latin typeface="微软雅黑" panose="020B0503020204020204" pitchFamily="34" charset="-122"/>
                          <a:ea typeface="微软雅黑" panose="020B0503020204020204" pitchFamily="34" charset="-122"/>
                        </a:rPr>
                        <a:t>ISIS</a:t>
                      </a:r>
                      <a:endParaRPr lang="en-CA"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US" altLang="zh-CN" sz="1400">
                          <a:solidFill>
                            <a:srgbClr val="000000"/>
                          </a:solidFill>
                          <a:effectLst/>
                          <a:latin typeface="微软雅黑" panose="020B0503020204020204" pitchFamily="34" charset="-122"/>
                          <a:ea typeface="微软雅黑" panose="020B0503020204020204" pitchFamily="34" charset="-122"/>
                        </a:rPr>
                        <a:t>160</a:t>
                      </a:r>
                      <a:endParaRPr lang="zh-CN" altLang="en-US"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US" altLang="zh-CN" sz="1400">
                          <a:solidFill>
                            <a:srgbClr val="000000"/>
                          </a:solidFill>
                          <a:effectLst/>
                          <a:latin typeface="微软雅黑" panose="020B0503020204020204" pitchFamily="34" charset="-122"/>
                          <a:ea typeface="微软雅黑" panose="020B0503020204020204" pitchFamily="34" charset="-122"/>
                        </a:rPr>
                        <a:t>0.8</a:t>
                      </a:r>
                      <a:endParaRPr lang="zh-CN" altLang="en-US"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1.25x10</a:t>
                      </a:r>
                      <a:r>
                        <a:rPr lang="en-CA" sz="1400" baseline="30000" dirty="0">
                          <a:solidFill>
                            <a:srgbClr val="000000"/>
                          </a:solidFill>
                          <a:effectLst/>
                          <a:latin typeface="微软雅黑" panose="020B0503020204020204" pitchFamily="34" charset="-122"/>
                          <a:ea typeface="微软雅黑" panose="020B0503020204020204" pitchFamily="34" charset="-122"/>
                        </a:rPr>
                        <a:t>15</a:t>
                      </a:r>
                      <a:endParaRPr lang="en-CA" sz="1400" baseline="300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Riken-Port2</a:t>
                      </a:r>
                      <a:endParaRPr lang="en-CA" sz="14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Squared 40</a:t>
                      </a:r>
                      <a:endParaRPr lang="en-CA" sz="14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6x10</a:t>
                      </a:r>
                      <a:r>
                        <a:rPr lang="en-CA" sz="1400" baseline="30000" dirty="0">
                          <a:solidFill>
                            <a:srgbClr val="000000"/>
                          </a:solidFill>
                          <a:effectLst/>
                          <a:latin typeface="微软雅黑" panose="020B0503020204020204" pitchFamily="34" charset="-122"/>
                          <a:ea typeface="微软雅黑" panose="020B0503020204020204" pitchFamily="34" charset="-122"/>
                        </a:rPr>
                        <a:t>5</a:t>
                      </a:r>
                      <a:endParaRPr lang="en-CA" sz="1400" baseline="300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4.8x10</a:t>
                      </a:r>
                      <a:r>
                        <a:rPr lang="en-CA" sz="1400" baseline="30000" dirty="0">
                          <a:solidFill>
                            <a:srgbClr val="000000"/>
                          </a:solidFill>
                          <a:effectLst/>
                          <a:latin typeface="微软雅黑" panose="020B0503020204020204" pitchFamily="34" charset="-122"/>
                          <a:ea typeface="微软雅黑" panose="020B0503020204020204" pitchFamily="34" charset="-122"/>
                        </a:rPr>
                        <a:t>-10</a:t>
                      </a:r>
                      <a:endParaRPr lang="en-CA" sz="1400" baseline="30000" dirty="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US" altLang="zh-CN" sz="1400">
                          <a:solidFill>
                            <a:srgbClr val="000000"/>
                          </a:solidFill>
                          <a:effectLst/>
                          <a:latin typeface="微软雅黑" panose="020B0503020204020204" pitchFamily="34" charset="-122"/>
                          <a:ea typeface="微软雅黑" panose="020B0503020204020204" pitchFamily="34" charset="-122"/>
                        </a:rPr>
                        <a:t>3.75</a:t>
                      </a:r>
                      <a:endParaRPr lang="zh-CN" altLang="en-US" sz="1400">
                        <a:effectLst/>
                        <a:latin typeface="微软雅黑" panose="020B0503020204020204" pitchFamily="34" charset="-122"/>
                        <a:ea typeface="微软雅黑" panose="020B0503020204020204" pitchFamily="34" charset="-122"/>
                      </a:endParaRPr>
                    </a:p>
                  </a:txBody>
                  <a:tcPr marL="86430" marR="86430" marT="43215" marB="43215" anchor="ctr"/>
                </a:tc>
                <a:tc>
                  <a:txBody>
                    <a:bodyPr/>
                    <a:lstStyle/>
                    <a:p>
                      <a:pPr fontAlgn="ctr"/>
                      <a:r>
                        <a:rPr lang="en-CA" sz="1400" dirty="0">
                          <a:solidFill>
                            <a:srgbClr val="000000"/>
                          </a:solidFill>
                          <a:effectLst/>
                          <a:latin typeface="微软雅黑" panose="020B0503020204020204" pitchFamily="34" charset="-122"/>
                          <a:ea typeface="微软雅黑" panose="020B0503020204020204" pitchFamily="34" charset="-122"/>
                        </a:rPr>
                        <a:t>T.Matsuzaki(2001)</a:t>
                      </a:r>
                      <a:endParaRPr lang="en-CA" sz="1400" dirty="0">
                        <a:effectLst/>
                        <a:latin typeface="微软雅黑" panose="020B0503020204020204" pitchFamily="34" charset="-122"/>
                        <a:ea typeface="微软雅黑" panose="020B0503020204020204" pitchFamily="34" charset="-122"/>
                      </a:endParaRPr>
                    </a:p>
                  </a:txBody>
                  <a:tcPr marL="86430" marR="86430" marT="43215" marB="43215" anchor="ctr"/>
                </a:tc>
                <a:extLst>
                  <a:ext uri="{0D108BD9-81ED-4DB2-BD59-A6C34878D82A}">
                    <a16:rowId xmlns:a16="http://schemas.microsoft.com/office/drawing/2014/main" val="4071144501"/>
                  </a:ext>
                </a:extLst>
              </a:tr>
            </a:tbl>
          </a:graphicData>
        </a:graphic>
      </p:graphicFrame>
      <p:sp>
        <p:nvSpPr>
          <p:cNvPr id="3" name="TextBox 2">
            <a:extLst>
              <a:ext uri="{FF2B5EF4-FFF2-40B4-BE49-F238E27FC236}">
                <a16:creationId xmlns:a16="http://schemas.microsoft.com/office/drawing/2014/main" id="{24056259-7169-7F7B-8227-596564BF4A8F}"/>
              </a:ext>
            </a:extLst>
          </p:cNvPr>
          <p:cNvSpPr txBox="1"/>
          <p:nvPr/>
        </p:nvSpPr>
        <p:spPr>
          <a:xfrm>
            <a:off x="8300360" y="4349329"/>
            <a:ext cx="2791011" cy="2308324"/>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同时还参与了缪子束线</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真空系统</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准直器系统</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韦恩滤镜系统</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en-US" altLang="zh-CN" dirty="0">
                <a:latin typeface="微软雅黑" panose="020B0503020204020204" pitchFamily="34" charset="-122"/>
                <a:ea typeface="微软雅黑" panose="020B0503020204020204" pitchFamily="34" charset="-122"/>
              </a:rPr>
              <a:t>Kicker</a:t>
            </a:r>
          </a:p>
          <a:p>
            <a:pPr marL="285750" indent="-285750">
              <a:buFont typeface="Wingdings" panose="05000000000000000000" pitchFamily="2" charset="2"/>
              <a:buChar char="q"/>
            </a:pPr>
            <a:r>
              <a:rPr lang="en-US" altLang="zh-CN" dirty="0">
                <a:latin typeface="微软雅黑" panose="020B0503020204020204" pitchFamily="34" charset="-122"/>
                <a:ea typeface="微软雅黑" panose="020B0503020204020204" pitchFamily="34" charset="-122"/>
              </a:rPr>
              <a:t>Septum</a:t>
            </a: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终端聚焦磁铁</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等系统的</a:t>
            </a:r>
            <a:r>
              <a:rPr lang="zh-CN" altLang="en-US" b="1" dirty="0">
                <a:solidFill>
                  <a:srgbClr val="0033CC"/>
                </a:solidFill>
                <a:latin typeface="微软雅黑" panose="020B0503020204020204" pitchFamily="34" charset="-122"/>
                <a:ea typeface="微软雅黑" panose="020B0503020204020204" pitchFamily="34" charset="-122"/>
              </a:rPr>
              <a:t>设计与优化工作</a:t>
            </a:r>
            <a:endParaRPr lang="en-US" altLang="zh-CN" b="1" dirty="0">
              <a:solidFill>
                <a:srgbClr val="0033CC"/>
              </a:solidFill>
              <a:latin typeface="微软雅黑" panose="020B0503020204020204" pitchFamily="34" charset="-122"/>
              <a:ea typeface="微软雅黑" panose="020B0503020204020204" pitchFamily="34" charset="-122"/>
            </a:endParaRPr>
          </a:p>
        </p:txBody>
      </p:sp>
      <p:sp>
        <p:nvSpPr>
          <p:cNvPr id="7" name="AutoShape 11">
            <a:extLst>
              <a:ext uri="{FF2B5EF4-FFF2-40B4-BE49-F238E27FC236}">
                <a16:creationId xmlns:a16="http://schemas.microsoft.com/office/drawing/2014/main" id="{6F13838D-BA0B-AFF5-FB51-4C5E007B68A9}"/>
              </a:ext>
            </a:extLst>
          </p:cNvPr>
          <p:cNvSpPr>
            <a:spLocks noChangeArrowheads="1"/>
          </p:cNvSpPr>
          <p:nvPr/>
        </p:nvSpPr>
        <p:spPr bwMode="gray">
          <a:xfrm>
            <a:off x="288586" y="4848580"/>
            <a:ext cx="7409270" cy="1323620"/>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pPr marL="285750" indent="-285750">
              <a:buFont typeface="Wingdings" panose="05000000000000000000" pitchFamily="2" charset="2"/>
              <a:buChar char="u"/>
            </a:pPr>
            <a:r>
              <a:rPr lang="zh-CN" altLang="en-US" dirty="0">
                <a:latin typeface="微软雅黑" panose="020B0503020204020204" pitchFamily="34" charset="-122"/>
                <a:ea typeface="微软雅黑" panose="020B0503020204020204" pitchFamily="34" charset="-122"/>
              </a:rPr>
              <a:t>这套算法为散裂缪子束线设计迭代</a:t>
            </a:r>
            <a:r>
              <a:rPr lang="zh-CN" altLang="en-US" sz="2000" b="1" dirty="0">
                <a:solidFill>
                  <a:srgbClr val="0033CC"/>
                </a:solidFill>
                <a:latin typeface="微软雅黑" panose="020B0503020204020204" pitchFamily="34" charset="-122"/>
                <a:ea typeface="微软雅黑" panose="020B0503020204020204" pitchFamily="34" charset="-122"/>
              </a:rPr>
              <a:t>节省了大量的设计时间</a:t>
            </a:r>
            <a:endParaRPr lang="en-US" altLang="zh-CN" b="1"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u"/>
            </a:pPr>
            <a:r>
              <a:rPr lang="zh-CN" altLang="en-US" dirty="0">
                <a:latin typeface="微软雅黑" panose="020B0503020204020204" pitchFamily="34" charset="-122"/>
                <a:ea typeface="微软雅黑" panose="020B0503020204020204" pitchFamily="34" charset="-122"/>
              </a:rPr>
              <a:t>优化后的束线对比国际脉冲缪子源</a:t>
            </a:r>
            <a:r>
              <a:rPr lang="zh-CN" altLang="en-US" sz="1800" dirty="0">
                <a:latin typeface="微软雅黑" panose="020B0503020204020204" pitchFamily="34" charset="-122"/>
                <a:ea typeface="微软雅黑" panose="020B0503020204020204" pitchFamily="34" charset="-122"/>
                <a:cs typeface="Arial" panose="020B0604020202020204" pitchFamily="34" charset="0"/>
              </a:rPr>
              <a:t>绝对流强</a:t>
            </a:r>
            <a:r>
              <a:rPr lang="zh-CN" altLang="en-US" sz="1800" b="1" dirty="0">
                <a:solidFill>
                  <a:srgbClr val="0033CC"/>
                </a:solidFill>
                <a:latin typeface="微软雅黑" panose="020B0503020204020204" pitchFamily="34" charset="-122"/>
                <a:ea typeface="微软雅黑" panose="020B0503020204020204" pitchFamily="34" charset="-122"/>
                <a:cs typeface="Arial" panose="020B0604020202020204" pitchFamily="34" charset="0"/>
              </a:rPr>
              <a:t>最高</a:t>
            </a:r>
            <a:r>
              <a:rPr lang="zh-CN" altLang="en-US" sz="1800" dirty="0">
                <a:latin typeface="微软雅黑" panose="020B0503020204020204" pitchFamily="34" charset="-122"/>
                <a:ea typeface="微软雅黑" panose="020B0503020204020204" pitchFamily="34" charset="-122"/>
                <a:cs typeface="Arial" panose="020B0604020202020204" pitchFamily="34" charset="0"/>
              </a:rPr>
              <a:t>、缪子产额</a:t>
            </a:r>
            <a:r>
              <a:rPr lang="zh-CN" altLang="en-US" sz="1800" b="1" dirty="0">
                <a:solidFill>
                  <a:srgbClr val="0033CC"/>
                </a:solidFill>
                <a:latin typeface="微软雅黑" panose="020B0503020204020204" pitchFamily="34" charset="-122"/>
                <a:ea typeface="微软雅黑" panose="020B0503020204020204" pitchFamily="34" charset="-122"/>
                <a:cs typeface="Arial" panose="020B0604020202020204" pitchFamily="34" charset="0"/>
              </a:rPr>
              <a:t>最高</a:t>
            </a:r>
            <a:endParaRPr lang="zh-CN" altLang="en-US"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u"/>
            </a:pPr>
            <a:r>
              <a:rPr lang="zh-CN" altLang="en-US" dirty="0">
                <a:latin typeface="微软雅黑" panose="020B0503020204020204" pitchFamily="34" charset="-122"/>
                <a:ea typeface="微软雅黑" panose="020B0503020204020204" pitchFamily="34" charset="-122"/>
              </a:rPr>
              <a:t>这部分研究文章已经完成准备投稿</a:t>
            </a:r>
          </a:p>
        </p:txBody>
      </p:sp>
    </p:spTree>
    <p:extLst>
      <p:ext uri="{BB962C8B-B14F-4D97-AF65-F5344CB8AC3E}">
        <p14:creationId xmlns:p14="http://schemas.microsoft.com/office/powerpoint/2010/main" val="131179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8477E-7EB2-1B76-6A6A-D06E4130DF1C}"/>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1496E3BA-1795-D8F9-DF7C-55CB39466EBB}"/>
              </a:ext>
            </a:extLst>
          </p:cNvPr>
          <p:cNvSpPr/>
          <p:nvPr/>
        </p:nvSpPr>
        <p:spPr>
          <a:xfrm>
            <a:off x="0" y="0"/>
            <a:ext cx="12191999" cy="771099"/>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94386B73-D15D-A9FF-D639-FA734B68A36C}"/>
              </a:ext>
            </a:extLst>
          </p:cNvPr>
          <p:cNvPicPr>
            <a:picLocks noChangeAspect="1"/>
          </p:cNvPicPr>
          <p:nvPr/>
        </p:nvPicPr>
        <p:blipFill>
          <a:blip r:embed="rId2"/>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8805A413-5A5C-0C2A-0173-FA0832BBEE5B}"/>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华文楷体" panose="02010600040101010101" pitchFamily="2" charset="-122"/>
              <a:ea typeface="华文楷体" panose="02010600040101010101" pitchFamily="2" charset="-122"/>
            </a:endParaRPr>
          </a:p>
        </p:txBody>
      </p:sp>
      <p:sp>
        <p:nvSpPr>
          <p:cNvPr id="4" name="Slide Number Placeholder 3">
            <a:extLst>
              <a:ext uri="{FF2B5EF4-FFF2-40B4-BE49-F238E27FC236}">
                <a16:creationId xmlns:a16="http://schemas.microsoft.com/office/drawing/2014/main" id="{B3D416DD-EE90-27F7-CF00-88C47897BE6D}"/>
              </a:ext>
            </a:extLst>
          </p:cNvPr>
          <p:cNvSpPr>
            <a:spLocks noGrp="1"/>
          </p:cNvSpPr>
          <p:nvPr>
            <p:ph type="sldNum" sz="quarter" idx="12"/>
          </p:nvPr>
        </p:nvSpPr>
        <p:spPr/>
        <p:txBody>
          <a:bodyPr/>
          <a:lstStyle/>
          <a:p>
            <a:fld id="{D9A80C27-2DA0-4385-BF62-8D9873646CFE}" type="slidenum">
              <a:rPr lang="zh-CN" altLang="en-US" smtClean="0"/>
              <a:t>17</a:t>
            </a:fld>
            <a:endParaRPr lang="zh-CN" altLang="en-US"/>
          </a:p>
        </p:txBody>
      </p:sp>
      <p:sp>
        <p:nvSpPr>
          <p:cNvPr id="3" name="标题 1">
            <a:extLst>
              <a:ext uri="{FF2B5EF4-FFF2-40B4-BE49-F238E27FC236}">
                <a16:creationId xmlns:a16="http://schemas.microsoft.com/office/drawing/2014/main" id="{7570AE08-485E-7495-051A-7F2C8AAA1409}"/>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总结</a:t>
            </a:r>
          </a:p>
        </p:txBody>
      </p:sp>
      <p:sp>
        <p:nvSpPr>
          <p:cNvPr id="9" name="TextBox 5">
            <a:extLst>
              <a:ext uri="{FF2B5EF4-FFF2-40B4-BE49-F238E27FC236}">
                <a16:creationId xmlns:a16="http://schemas.microsoft.com/office/drawing/2014/main" id="{26F21DC0-6923-385D-39E5-B096386D5243}"/>
              </a:ext>
            </a:extLst>
          </p:cNvPr>
          <p:cNvSpPr txBox="1"/>
          <p:nvPr/>
        </p:nvSpPr>
        <p:spPr>
          <a:xfrm>
            <a:off x="1040784" y="1916626"/>
            <a:ext cx="9413400" cy="3170099"/>
          </a:xfrm>
          <a:prstGeom prst="rect">
            <a:avLst/>
          </a:prstGeom>
          <a:noFill/>
        </p:spPr>
        <p:txBody>
          <a:bodyPr wrap="square" rtlCol="0">
            <a:spAutoFit/>
          </a:bodyPr>
          <a:lstStyle/>
          <a:p>
            <a:pPr marL="342900" indent="-342900">
              <a:buFont typeface="Wingdings" panose="05000000000000000000" pitchFamily="2" charset="2"/>
              <a:buChar char="u"/>
            </a:pPr>
            <a:r>
              <a:rPr lang="zh-CN" altLang="en-US" sz="2000" b="1" dirty="0">
                <a:latin typeface="微软雅黑" panose="020B0503020204020204" pitchFamily="34" charset="-122"/>
                <a:ea typeface="微软雅黑" panose="020B0503020204020204" pitchFamily="34" charset="-122"/>
              </a:rPr>
              <a:t>倾斜缪子靶设计</a:t>
            </a:r>
            <a:r>
              <a:rPr lang="en-US" altLang="zh-CN" sz="2000" b="1" dirty="0">
                <a:latin typeface="微软雅黑" panose="020B0503020204020204" pitchFamily="34" charset="-122"/>
                <a:ea typeface="微软雅黑" panose="020B0503020204020204" pitchFamily="34" charset="-122"/>
              </a:rPr>
              <a:t>:</a:t>
            </a:r>
          </a:p>
          <a:p>
            <a:pPr marL="914400" lvl="1" indent="-457200">
              <a:buFont typeface="+mj-lt"/>
              <a:buAutoNum type="arabicPeriod"/>
            </a:pPr>
            <a:r>
              <a:rPr lang="zh-CN" altLang="en-US" sz="2000" dirty="0">
                <a:solidFill>
                  <a:srgbClr val="0033CC"/>
                </a:solidFill>
                <a:latin typeface="微软雅黑" panose="020B0503020204020204" pitchFamily="34" charset="-122"/>
                <a:ea typeface="微软雅黑" panose="020B0503020204020204" pitchFamily="34" charset="-122"/>
              </a:rPr>
              <a:t>明确</a:t>
            </a:r>
            <a:r>
              <a:rPr lang="zh-CN" altLang="en-US" sz="2000" dirty="0">
                <a:solidFill>
                  <a:prstClr val="black"/>
                </a:solidFill>
                <a:latin typeface="微软雅黑" panose="020B0503020204020204" pitchFamily="34" charset="-122"/>
                <a:ea typeface="微软雅黑" panose="020B0503020204020204" pitchFamily="34" charset="-122"/>
              </a:rPr>
              <a:t>散裂二期缪子靶设计方案，缪子靶</a:t>
            </a:r>
            <a:r>
              <a:rPr lang="zh-CN" altLang="en-US" sz="2000" b="1" dirty="0">
                <a:solidFill>
                  <a:srgbClr val="0033CC"/>
                </a:solidFill>
                <a:latin typeface="微软雅黑" panose="020B0503020204020204" pitchFamily="34" charset="-122"/>
                <a:ea typeface="微软雅黑" panose="020B0503020204020204" pitchFamily="34" charset="-122"/>
              </a:rPr>
              <a:t>产额提升</a:t>
            </a:r>
            <a:r>
              <a:rPr lang="en-US" altLang="zh-CN" sz="2000" b="1" dirty="0">
                <a:solidFill>
                  <a:srgbClr val="0033CC"/>
                </a:solidFill>
                <a:latin typeface="微软雅黑" panose="020B0503020204020204" pitchFamily="34" charset="-122"/>
                <a:ea typeface="微软雅黑" panose="020B0503020204020204" pitchFamily="34" charset="-122"/>
              </a:rPr>
              <a:t>30%</a:t>
            </a:r>
          </a:p>
          <a:p>
            <a:pPr marL="914400" lvl="1" indent="-457200">
              <a:buFont typeface="+mj-lt"/>
              <a:buAutoNum type="arabicPeriod"/>
            </a:pPr>
            <a:r>
              <a:rPr lang="zh-CN" altLang="en-US" sz="2000" dirty="0">
                <a:latin typeface="微软雅黑" panose="020B0503020204020204" pitchFamily="34" charset="-122"/>
                <a:ea typeface="微软雅黑" panose="020B0503020204020204" pitchFamily="34" charset="-122"/>
              </a:rPr>
              <a:t>国际上第一次</a:t>
            </a:r>
            <a:r>
              <a:rPr lang="zh-CN" altLang="en-US" sz="2000" dirty="0">
                <a:solidFill>
                  <a:srgbClr val="0033CC"/>
                </a:solidFill>
                <a:latin typeface="微软雅黑" panose="020B0503020204020204" pitchFamily="34" charset="-122"/>
                <a:ea typeface="微软雅黑" panose="020B0503020204020204" pitchFamily="34" charset="-122"/>
              </a:rPr>
              <a:t>针对一个缪子源</a:t>
            </a:r>
            <a:r>
              <a:rPr lang="zh-CN" altLang="en-US" sz="2000" dirty="0">
                <a:latin typeface="微软雅黑" panose="020B0503020204020204" pitchFamily="34" charset="-122"/>
                <a:ea typeface="微软雅黑" panose="020B0503020204020204" pitchFamily="34" charset="-122"/>
              </a:rPr>
              <a:t>优化此类倾斜靶</a:t>
            </a:r>
            <a:endParaRPr lang="en-US" altLang="zh-CN" sz="2000" dirty="0">
              <a:latin typeface="微软雅黑" panose="020B0503020204020204" pitchFamily="34" charset="-122"/>
              <a:ea typeface="微软雅黑" panose="020B0503020204020204" pitchFamily="34" charset="-122"/>
            </a:endParaRPr>
          </a:p>
          <a:p>
            <a:pPr marL="914400" lvl="1" indent="-457200">
              <a:buFont typeface="+mj-lt"/>
              <a:buAutoNum type="arabicPeriod"/>
            </a:pPr>
            <a:endParaRPr lang="en-US" altLang="zh-CN" sz="20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u"/>
            </a:pPr>
            <a:r>
              <a:rPr lang="zh-CN" altLang="en-US" sz="2000" b="1" dirty="0">
                <a:latin typeface="微软雅黑" panose="020B0503020204020204" pitchFamily="34" charset="-122"/>
                <a:ea typeface="微软雅黑" panose="020B0503020204020204" pitchFamily="34" charset="-122"/>
              </a:rPr>
              <a:t>缪子束线设计：</a:t>
            </a:r>
            <a:endParaRPr lang="en-US" altLang="zh-CN" sz="2000" b="1" dirty="0">
              <a:latin typeface="微软雅黑" panose="020B0503020204020204" pitchFamily="34" charset="-122"/>
              <a:ea typeface="微软雅黑" panose="020B0503020204020204" pitchFamily="34" charset="-122"/>
            </a:endParaRPr>
          </a:p>
          <a:p>
            <a:pPr marL="800100" lvl="1" indent="-342900">
              <a:buFont typeface="+mj-lt"/>
              <a:buAutoNum type="arabicPeriod"/>
            </a:pPr>
            <a:r>
              <a:rPr lang="zh-CN" altLang="en-US" sz="2000" dirty="0">
                <a:solidFill>
                  <a:srgbClr val="0033CC"/>
                </a:solidFill>
                <a:latin typeface="微软雅黑" panose="020B0503020204020204" pitchFamily="34" charset="-122"/>
                <a:ea typeface="微软雅黑" panose="020B0503020204020204" pitchFamily="34" charset="-122"/>
              </a:rPr>
              <a:t>开发</a:t>
            </a:r>
            <a:r>
              <a:rPr lang="zh-CN" altLang="en-US" sz="2000" dirty="0">
                <a:latin typeface="微软雅黑" panose="020B0503020204020204" pitchFamily="34" charset="-122"/>
                <a:ea typeface="微软雅黑" panose="020B0503020204020204" pitchFamily="34" charset="-122"/>
              </a:rPr>
              <a:t>一套专门用来优化缪子束线的</a:t>
            </a:r>
            <a:r>
              <a:rPr lang="zh-CN" altLang="en-US" sz="2000" dirty="0">
                <a:solidFill>
                  <a:srgbClr val="0033CC"/>
                </a:solidFill>
                <a:latin typeface="微软雅黑" panose="020B0503020204020204" pitchFamily="34" charset="-122"/>
                <a:ea typeface="微软雅黑" panose="020B0503020204020204" pitchFamily="34" charset="-122"/>
              </a:rPr>
              <a:t>机器学习算法</a:t>
            </a:r>
            <a:endParaRPr lang="en-US" altLang="zh-CN" sz="2000" dirty="0">
              <a:solidFill>
                <a:srgbClr val="0033CC"/>
              </a:solidFill>
              <a:latin typeface="微软雅黑" panose="020B0503020204020204" pitchFamily="34" charset="-122"/>
              <a:ea typeface="微软雅黑" panose="020B0503020204020204" pitchFamily="34" charset="-122"/>
            </a:endParaRPr>
          </a:p>
          <a:p>
            <a:pPr marL="800100" lvl="1" indent="-342900">
              <a:buFont typeface="+mj-lt"/>
              <a:buAutoNum type="arabicPeriod"/>
            </a:pPr>
            <a:r>
              <a:rPr lang="zh-CN" altLang="en-US" sz="2000" dirty="0">
                <a:latin typeface="微软雅黑" panose="020B0503020204020204" pitchFamily="34" charset="-122"/>
                <a:ea typeface="微软雅黑" panose="020B0503020204020204" pitchFamily="34" charset="-122"/>
              </a:rPr>
              <a:t>为散裂二期表面缪子束线的方案迭代细化过程中</a:t>
            </a:r>
            <a:r>
              <a:rPr lang="zh-CN" altLang="en-US" sz="2000" dirty="0">
                <a:solidFill>
                  <a:srgbClr val="0033CC"/>
                </a:solidFill>
                <a:latin typeface="微软雅黑" panose="020B0503020204020204" pitchFamily="34" charset="-122"/>
                <a:ea typeface="微软雅黑" panose="020B0503020204020204" pitchFamily="34" charset="-122"/>
              </a:rPr>
              <a:t>优化了非常多版</a:t>
            </a:r>
            <a:r>
              <a:rPr lang="zh-CN" altLang="en-US" sz="2000" dirty="0">
                <a:latin typeface="微软雅黑" panose="020B0503020204020204" pitchFamily="34" charset="-122"/>
                <a:ea typeface="微软雅黑" panose="020B0503020204020204" pitchFamily="34" charset="-122"/>
              </a:rPr>
              <a:t>束线</a:t>
            </a:r>
            <a:endParaRPr lang="en-US" altLang="zh-CN" sz="2000" dirty="0">
              <a:latin typeface="微软雅黑" panose="020B0503020204020204" pitchFamily="34" charset="-122"/>
              <a:ea typeface="微软雅黑" panose="020B0503020204020204" pitchFamily="34" charset="-122"/>
            </a:endParaRPr>
          </a:p>
          <a:p>
            <a:pPr marL="800100" lvl="1" indent="-342900">
              <a:buFont typeface="+mj-lt"/>
              <a:buAutoNum type="arabicPeriod"/>
            </a:pPr>
            <a:r>
              <a:rPr lang="zh-CN" altLang="en-US" sz="2000" dirty="0">
                <a:latin typeface="微软雅黑" panose="020B0503020204020204" pitchFamily="34" charset="-122"/>
                <a:ea typeface="微软雅黑" panose="020B0503020204020204" pitchFamily="34" charset="-122"/>
              </a:rPr>
              <a:t>优化后的束线对比国际脉冲缪子源</a:t>
            </a:r>
            <a:r>
              <a:rPr lang="zh-CN" altLang="en-US" sz="2000" dirty="0">
                <a:latin typeface="微软雅黑" panose="020B0503020204020204" pitchFamily="34" charset="-122"/>
                <a:ea typeface="微软雅黑" panose="020B0503020204020204" pitchFamily="34" charset="-122"/>
                <a:cs typeface="Arial" panose="020B0604020202020204" pitchFamily="34" charset="0"/>
              </a:rPr>
              <a:t>绝对流强</a:t>
            </a:r>
            <a:r>
              <a:rPr lang="zh-CN" altLang="en-US" sz="2000" b="1" dirty="0">
                <a:solidFill>
                  <a:srgbClr val="0033CC"/>
                </a:solidFill>
                <a:latin typeface="微软雅黑" panose="020B0503020204020204" pitchFamily="34" charset="-122"/>
                <a:ea typeface="微软雅黑" panose="020B0503020204020204" pitchFamily="34" charset="-122"/>
                <a:cs typeface="Arial" panose="020B0604020202020204" pitchFamily="34" charset="0"/>
              </a:rPr>
              <a:t>最高</a:t>
            </a:r>
            <a:r>
              <a:rPr lang="zh-CN" altLang="en-US" sz="2000" dirty="0">
                <a:latin typeface="微软雅黑" panose="020B0503020204020204" pitchFamily="34" charset="-122"/>
                <a:ea typeface="微软雅黑" panose="020B0503020204020204" pitchFamily="34" charset="-122"/>
                <a:cs typeface="Arial" panose="020B0604020202020204" pitchFamily="34" charset="0"/>
              </a:rPr>
              <a:t>、缪子产额</a:t>
            </a:r>
            <a:r>
              <a:rPr lang="zh-CN" altLang="en-US" sz="2000" b="1" dirty="0">
                <a:solidFill>
                  <a:srgbClr val="0033CC"/>
                </a:solidFill>
                <a:latin typeface="微软雅黑" panose="020B0503020204020204" pitchFamily="34" charset="-122"/>
                <a:ea typeface="微软雅黑" panose="020B0503020204020204" pitchFamily="34" charset="-122"/>
                <a:cs typeface="Arial" panose="020B0604020202020204" pitchFamily="34" charset="0"/>
              </a:rPr>
              <a:t>最高</a:t>
            </a:r>
            <a:endParaRPr lang="en-US" altLang="zh-CN" sz="2000" dirty="0">
              <a:latin typeface="微软雅黑" panose="020B0503020204020204" pitchFamily="34" charset="-122"/>
              <a:ea typeface="微软雅黑" panose="020B0503020204020204" pitchFamily="34" charset="-122"/>
            </a:endParaRPr>
          </a:p>
          <a:p>
            <a:pPr marL="800100" lvl="1" indent="-342900">
              <a:buFont typeface="+mj-lt"/>
              <a:buAutoNum type="arabicPeriod"/>
            </a:pPr>
            <a:r>
              <a:rPr lang="zh-CN" altLang="en-US" sz="2000" dirty="0">
                <a:latin typeface="微软雅黑" panose="020B0503020204020204" pitchFamily="34" charset="-122"/>
                <a:ea typeface="微软雅黑" panose="020B0503020204020204" pitchFamily="34" charset="-122"/>
              </a:rPr>
              <a:t>完成这部分工作总结的文章，正在</a:t>
            </a:r>
            <a:r>
              <a:rPr lang="zh-CN" altLang="en-US" sz="2000" dirty="0">
                <a:solidFill>
                  <a:srgbClr val="0033CC"/>
                </a:solidFill>
                <a:latin typeface="微软雅黑" panose="020B0503020204020204" pitchFamily="34" charset="-122"/>
                <a:ea typeface="微软雅黑" panose="020B0503020204020204" pitchFamily="34" charset="-122"/>
              </a:rPr>
              <a:t>准备投稿</a:t>
            </a:r>
            <a:endParaRPr lang="en-US" altLang="zh-CN" sz="2000" dirty="0">
              <a:solidFill>
                <a:srgbClr val="0033CC"/>
              </a:solidFill>
              <a:latin typeface="微软雅黑" panose="020B0503020204020204" pitchFamily="34" charset="-122"/>
              <a:ea typeface="微软雅黑" panose="020B0503020204020204" pitchFamily="34" charset="-122"/>
            </a:endParaRPr>
          </a:p>
          <a:p>
            <a:pPr marL="800100" lvl="1" indent="-342900">
              <a:buFont typeface="+mj-lt"/>
              <a:buAutoNum type="arabicPeriod"/>
            </a:pP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56296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98226-848B-FF74-ADD4-B24CB5E4D18C}"/>
            </a:ext>
          </a:extLst>
        </p:cNvPr>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D57A5285-43CC-343C-9F02-4CC5A903D904}"/>
              </a:ext>
            </a:extLst>
          </p:cNvPr>
          <p:cNvCxnSpPr/>
          <p:nvPr/>
        </p:nvCxnSpPr>
        <p:spPr>
          <a:xfrm>
            <a:off x="2207568" y="332656"/>
            <a:ext cx="0" cy="367188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486250F4-9BCA-9932-BD08-EB8C69373CB3}"/>
              </a:ext>
            </a:extLst>
          </p:cNvPr>
          <p:cNvSpPr/>
          <p:nvPr/>
        </p:nvSpPr>
        <p:spPr>
          <a:xfrm>
            <a:off x="267460" y="622717"/>
            <a:ext cx="1948420" cy="3139321"/>
          </a:xfrm>
          <a:prstGeom prst="rect">
            <a:avLst/>
          </a:prstGeom>
          <a:noFill/>
        </p:spPr>
        <p:txBody>
          <a:bodyPr wrap="square" lIns="91440" tIns="45720" rIns="91440" bIns="45720">
            <a:spAutoFit/>
          </a:bodyPr>
          <a:lstStyle/>
          <a:p>
            <a:pPr algn="ctr"/>
            <a:r>
              <a:rPr lang="zh-CN" altLang="en-US" sz="66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目</a:t>
            </a:r>
            <a:endParaRPr lang="en-US" altLang="zh-CN" sz="66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endParaRPr lang="en-US" altLang="zh-CN" sz="6600" dirty="0">
              <a:ln w="0"/>
              <a:effectLst>
                <a:outerShdw blurRad="38100" dist="19050" dir="2700000" algn="tl" rotWithShape="0">
                  <a:schemeClr val="dk1">
                    <a:alpha val="40000"/>
                  </a:schemeClr>
                </a:outerShdw>
              </a:effectLst>
            </a:endParaRPr>
          </a:p>
          <a:p>
            <a:pPr algn="ctr"/>
            <a:r>
              <a:rPr lang="zh-CN" altLang="en-US" sz="6600" dirty="0">
                <a:ln w="0"/>
                <a:effectLst>
                  <a:outerShdw blurRad="38100" dist="19050" dir="2700000" algn="tl" rotWithShape="0">
                    <a:schemeClr val="dk1">
                      <a:alpha val="40000"/>
                    </a:schemeClr>
                  </a:outerShdw>
                </a:effectLst>
              </a:rPr>
              <a:t>    </a:t>
            </a:r>
            <a:r>
              <a:rPr lang="zh-CN" altLang="en-US" sz="66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录</a:t>
            </a:r>
          </a:p>
        </p:txBody>
      </p:sp>
      <p:sp>
        <p:nvSpPr>
          <p:cNvPr id="5" name="文本框 4">
            <a:extLst>
              <a:ext uri="{FF2B5EF4-FFF2-40B4-BE49-F238E27FC236}">
                <a16:creationId xmlns:a16="http://schemas.microsoft.com/office/drawing/2014/main" id="{AB79116D-0BE1-090D-3F2E-87F557E43B98}"/>
              </a:ext>
            </a:extLst>
          </p:cNvPr>
          <p:cNvSpPr txBox="1"/>
          <p:nvPr/>
        </p:nvSpPr>
        <p:spPr>
          <a:xfrm>
            <a:off x="3053981" y="332656"/>
            <a:ext cx="8072875" cy="5219506"/>
          </a:xfrm>
          <a:prstGeom prst="rect">
            <a:avLst/>
          </a:prstGeom>
          <a:noFill/>
        </p:spPr>
        <p:txBody>
          <a:bodyPr wrap="square" rtlCol="0">
            <a:spAutoFit/>
          </a:bodyPr>
          <a:lstStyle/>
          <a:p>
            <a:pPr marL="457200" indent="-457200">
              <a:lnSpc>
                <a:spcPct val="150000"/>
              </a:lnSpc>
              <a:buAutoNum type="arabicPeriod"/>
            </a:pPr>
            <a:r>
              <a:rPr lang="zh-CN" altLang="en-US" sz="3600" dirty="0">
                <a:latin typeface="微软雅黑" panose="020B0503020204020204" pitchFamily="34" charset="-122"/>
                <a:ea typeface="微软雅黑" panose="020B0503020204020204" pitchFamily="34" charset="-122"/>
              </a:rPr>
              <a:t>机器学习在表面缪子束线的应用</a:t>
            </a:r>
            <a:endParaRPr lang="en-US" altLang="zh-CN" sz="3600" dirty="0">
              <a:latin typeface="微软雅黑" panose="020B0503020204020204" pitchFamily="34" charset="-122"/>
              <a:ea typeface="微软雅黑" panose="020B0503020204020204" pitchFamily="34" charset="-122"/>
            </a:endParaRPr>
          </a:p>
          <a:p>
            <a:pPr marL="914400" lvl="1" indent="-457200">
              <a:lnSpc>
                <a:spcPct val="150000"/>
              </a:lnSpc>
              <a:buAutoNum type="arabicPeriod"/>
            </a:pPr>
            <a:r>
              <a:rPr lang="zh-CN" altLang="en-US" sz="2800" dirty="0">
                <a:latin typeface="微软雅黑" panose="020B0503020204020204" pitchFamily="34" charset="-122"/>
                <a:ea typeface="微软雅黑" panose="020B0503020204020204" pitchFamily="34" charset="-122"/>
              </a:rPr>
              <a:t>旋转缪子靶结构优化</a:t>
            </a:r>
          </a:p>
          <a:p>
            <a:pPr marL="914400" lvl="1" indent="-457200">
              <a:lnSpc>
                <a:spcPct val="150000"/>
              </a:lnSpc>
              <a:buAutoNum type="arabicPeriod"/>
            </a:pPr>
            <a:r>
              <a:rPr lang="zh-CN" altLang="en-US" sz="2800" dirty="0">
                <a:latin typeface="微软雅黑" panose="020B0503020204020204" pitchFamily="34" charset="-122"/>
                <a:ea typeface="微软雅黑" panose="020B0503020204020204" pitchFamily="34" charset="-122"/>
              </a:rPr>
              <a:t>表面缪子束线优化设计</a:t>
            </a:r>
            <a:endParaRPr lang="en-US" altLang="zh-CN" sz="2800" dirty="0">
              <a:latin typeface="微软雅黑" panose="020B0503020204020204" pitchFamily="34" charset="-122"/>
              <a:ea typeface="微软雅黑" panose="020B0503020204020204" pitchFamily="34" charset="-122"/>
            </a:endParaRPr>
          </a:p>
          <a:p>
            <a:pPr marL="457200" indent="-457200">
              <a:lnSpc>
                <a:spcPct val="150000"/>
              </a:lnSpc>
              <a:buFontTx/>
              <a:buAutoNum type="arabicPeriod"/>
            </a:pPr>
            <a:r>
              <a:rPr lang="zh-CN" altLang="en-US" sz="3600" b="1" dirty="0">
                <a:solidFill>
                  <a:srgbClr val="0033CC"/>
                </a:solidFill>
                <a:latin typeface="微软雅黑" panose="020B0503020204020204" pitchFamily="34" charset="-122"/>
                <a:ea typeface="微软雅黑" panose="020B0503020204020204" pitchFamily="34" charset="-122"/>
              </a:rPr>
              <a:t>目前组内开展的其他工作和展望</a:t>
            </a:r>
            <a:endParaRPr lang="en-US" altLang="zh-CN" sz="3600" b="1" dirty="0">
              <a:solidFill>
                <a:srgbClr val="0033CC"/>
              </a:solidFill>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瞬态</a:t>
            </a:r>
            <a:r>
              <a:rPr lang="el-GR" altLang="zh-CN" sz="1600" dirty="0">
                <a:latin typeface="微软雅黑" panose="020B0503020204020204" pitchFamily="34" charset="-122"/>
                <a:ea typeface="微软雅黑" panose="020B0503020204020204" pitchFamily="34" charset="-122"/>
              </a:rPr>
              <a:t>μ</a:t>
            </a:r>
            <a:r>
              <a:rPr lang="en-CA" altLang="zh-CN" sz="1600" dirty="0">
                <a:latin typeface="微软雅黑" panose="020B0503020204020204" pitchFamily="34" charset="-122"/>
                <a:ea typeface="微软雅黑" panose="020B0503020204020204" pitchFamily="34" charset="-122"/>
              </a:rPr>
              <a:t>SR</a:t>
            </a:r>
            <a:r>
              <a:rPr lang="zh-CN" altLang="en-US" sz="1600" dirty="0">
                <a:latin typeface="微软雅黑" panose="020B0503020204020204" pitchFamily="34" charset="-122"/>
                <a:ea typeface="微软雅黑" panose="020B0503020204020204" pitchFamily="34" charset="-122"/>
              </a:rPr>
              <a:t>实验</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负缪衰变缪束线优化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en-US" altLang="zh-CN" sz="1600" dirty="0">
                <a:latin typeface="微软雅黑" panose="020B0503020204020204" pitchFamily="34" charset="-122"/>
                <a:ea typeface="微软雅黑" panose="020B0503020204020204" pitchFamily="34" charset="-122"/>
              </a:rPr>
              <a:t>PSI </a:t>
            </a:r>
            <a:r>
              <a:rPr lang="zh-CN" altLang="zh-CN" sz="1600" dirty="0">
                <a:latin typeface="微软雅黑" panose="020B0503020204020204" pitchFamily="34" charset="-122"/>
                <a:ea typeface="微软雅黑" panose="020B0503020204020204" pitchFamily="34" charset="-122"/>
              </a:rPr>
              <a:t>μ</a:t>
            </a:r>
            <a:r>
              <a:rPr lang="en-US" altLang="zh-CN" sz="1600" dirty="0">
                <a:latin typeface="微软雅黑" panose="020B0503020204020204" pitchFamily="34" charset="-122"/>
                <a:ea typeface="微软雅黑" panose="020B0503020204020204" pitchFamily="34" charset="-122"/>
              </a:rPr>
              <a:t>E4</a:t>
            </a:r>
            <a:r>
              <a:rPr lang="zh-CN" altLang="en-US" sz="1600" dirty="0">
                <a:latin typeface="微软雅黑" panose="020B0503020204020204" pitchFamily="34" charset="-122"/>
                <a:ea typeface="微软雅黑" panose="020B0503020204020204" pitchFamily="34" charset="-122"/>
              </a:rPr>
              <a:t>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同位素束线优化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en-US" altLang="zh-CN" sz="1600" dirty="0">
                <a:latin typeface="微软雅黑" panose="020B0503020204020204" pitchFamily="34" charset="-122"/>
                <a:ea typeface="微软雅黑" panose="020B0503020204020204" pitchFamily="34" charset="-122"/>
              </a:rPr>
              <a:t>FFAG</a:t>
            </a:r>
            <a:r>
              <a:rPr lang="zh-CN" altLang="en-US" sz="1600" dirty="0">
                <a:latin typeface="微软雅黑" panose="020B0503020204020204" pitchFamily="34" charset="-122"/>
                <a:ea typeface="微软雅黑" panose="020B0503020204020204" pitchFamily="34" charset="-122"/>
              </a:rPr>
              <a:t>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芯片翻转截面反演</a:t>
            </a:r>
          </a:p>
        </p:txBody>
      </p:sp>
    </p:spTree>
    <p:custDataLst>
      <p:tags r:id="rId1"/>
    </p:custDataLst>
    <p:extLst>
      <p:ext uri="{BB962C8B-B14F-4D97-AF65-F5344CB8AC3E}">
        <p14:creationId xmlns:p14="http://schemas.microsoft.com/office/powerpoint/2010/main" val="228490690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78395A-92A3-7DBB-FCD5-19C47D6CE32F}"/>
              </a:ext>
            </a:extLst>
          </p:cNvPr>
          <p:cNvSpPr>
            <a:spLocks noGrp="1"/>
          </p:cNvSpPr>
          <p:nvPr>
            <p:ph type="sldNum" sz="quarter" idx="12"/>
          </p:nvPr>
        </p:nvSpPr>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19</a:t>
            </a:fld>
            <a:endParaRPr lang="zh-CN" altLang="en-US">
              <a:latin typeface="微软雅黑" panose="020B0503020204020204" pitchFamily="34" charset="-122"/>
              <a:ea typeface="微软雅黑" panose="020B0503020204020204" pitchFamily="34" charset="-122"/>
            </a:endParaRPr>
          </a:p>
        </p:txBody>
      </p:sp>
      <p:sp>
        <p:nvSpPr>
          <p:cNvPr id="6" name="内容占位符 2">
            <a:extLst>
              <a:ext uri="{FF2B5EF4-FFF2-40B4-BE49-F238E27FC236}">
                <a16:creationId xmlns:a16="http://schemas.microsoft.com/office/drawing/2014/main" id="{C2FC9FCC-F024-A12A-171E-520A4F633AED}"/>
              </a:ext>
            </a:extLst>
          </p:cNvPr>
          <p:cNvSpPr>
            <a:spLocks noGrp="1"/>
          </p:cNvSpPr>
          <p:nvPr>
            <p:ph idx="4294967295"/>
          </p:nvPr>
        </p:nvSpPr>
        <p:spPr>
          <a:xfrm>
            <a:off x="0" y="1112838"/>
            <a:ext cx="5094288" cy="1076325"/>
          </a:xfrm>
        </p:spPr>
        <p:txBody>
          <a:bodyPr wrap="square">
            <a:spAutoFit/>
          </a:bodyPr>
          <a:lstStyle/>
          <a:p>
            <a:pPr marL="0" indent="0">
              <a:lnSpc>
                <a:spcPct val="100000"/>
              </a:lnSpc>
              <a:spcBef>
                <a:spcPts val="600"/>
              </a:spcBef>
              <a:buNone/>
            </a:pPr>
            <a:r>
              <a:rPr kumimoji="1" lang="zh-CN" altLang="en-US" sz="1800" b="1" dirty="0">
                <a:solidFill>
                  <a:schemeClr val="accent1"/>
                </a:solidFill>
                <a:latin typeface="微软雅黑" panose="020B0503020204020204" pitchFamily="34" charset="-122"/>
                <a:ea typeface="微软雅黑" panose="020B0503020204020204" pitchFamily="34" charset="-122"/>
              </a:rPr>
              <a:t>传统</a:t>
            </a:r>
            <a:r>
              <a:rPr kumimoji="1" lang="en-US" altLang="zh-CN" sz="1800" b="1" dirty="0" err="1">
                <a:solidFill>
                  <a:schemeClr val="accent1"/>
                </a:solidFill>
                <a:latin typeface="微软雅黑" panose="020B0503020204020204" pitchFamily="34" charset="-122"/>
                <a:ea typeface="微软雅黑" panose="020B0503020204020204" pitchFamily="34" charset="-122"/>
              </a:rPr>
              <a:t>μSR</a:t>
            </a:r>
            <a:r>
              <a:rPr kumimoji="1" lang="zh-CN" altLang="en-US" sz="1800" b="1" dirty="0">
                <a:solidFill>
                  <a:schemeClr val="accent1"/>
                </a:solidFill>
                <a:latin typeface="微软雅黑" panose="020B0503020204020204" pitchFamily="34" charset="-122"/>
                <a:ea typeface="微软雅黑" panose="020B0503020204020204" pitchFamily="34" charset="-122"/>
              </a:rPr>
              <a:t>实验：样品环境必须稳定</a:t>
            </a:r>
            <a:endParaRPr kumimoji="1" lang="en-US" altLang="zh-CN" sz="1800" b="1" dirty="0">
              <a:solidFill>
                <a:schemeClr val="accent1"/>
              </a:solidFill>
              <a:latin typeface="微软雅黑" panose="020B0503020204020204" pitchFamily="34" charset="-122"/>
              <a:ea typeface="微软雅黑" panose="020B0503020204020204" pitchFamily="34" charset="-122"/>
            </a:endParaRPr>
          </a:p>
          <a:p>
            <a:pPr>
              <a:lnSpc>
                <a:spcPct val="100000"/>
              </a:lnSpc>
              <a:spcBef>
                <a:spcPts val="600"/>
              </a:spcBef>
            </a:pPr>
            <a:r>
              <a:rPr kumimoji="1" lang="zh-CN" altLang="en-US" sz="1800" dirty="0">
                <a:latin typeface="微软雅黑" panose="020B0503020204020204" pitchFamily="34" charset="-122"/>
                <a:ea typeface="微软雅黑" panose="020B0503020204020204" pitchFamily="34" charset="-122"/>
              </a:rPr>
              <a:t>在变更期间，测量必须停止</a:t>
            </a:r>
            <a:endParaRPr kumimoji="1" lang="en-US" altLang="zh-CN" sz="1800" dirty="0">
              <a:latin typeface="微软雅黑" panose="020B0503020204020204" pitchFamily="34" charset="-122"/>
              <a:ea typeface="微软雅黑" panose="020B0503020204020204" pitchFamily="34" charset="-122"/>
            </a:endParaRPr>
          </a:p>
          <a:p>
            <a:pPr>
              <a:lnSpc>
                <a:spcPct val="100000"/>
              </a:lnSpc>
              <a:spcBef>
                <a:spcPts val="600"/>
              </a:spcBef>
            </a:pPr>
            <a:r>
              <a:rPr kumimoji="1" lang="zh-CN" altLang="en-US" sz="1800" dirty="0">
                <a:latin typeface="微软雅黑" panose="020B0503020204020204" pitchFamily="34" charset="-122"/>
                <a:ea typeface="微软雅黑" panose="020B0503020204020204" pitchFamily="34" charset="-122"/>
              </a:rPr>
              <a:t>改变样品环境所需的时间 ≈ </a:t>
            </a:r>
            <a:r>
              <a:rPr kumimoji="1" lang="en-US" altLang="zh-CN" sz="1800" dirty="0" err="1">
                <a:latin typeface="微软雅黑" panose="020B0503020204020204" pitchFamily="34" charset="-122"/>
                <a:ea typeface="微软雅黑" panose="020B0503020204020204" pitchFamily="34" charset="-122"/>
              </a:rPr>
              <a:t>μSR</a:t>
            </a:r>
            <a:r>
              <a:rPr kumimoji="1" lang="zh-CN" altLang="en-US" sz="1800" dirty="0">
                <a:latin typeface="微软雅黑" panose="020B0503020204020204" pitchFamily="34" charset="-122"/>
                <a:ea typeface="微软雅黑" panose="020B0503020204020204" pitchFamily="34" charset="-122"/>
              </a:rPr>
              <a:t>数据采集时间</a:t>
            </a:r>
            <a:endParaRPr kumimoji="1" lang="en-US" altLang="zh-CN" sz="1800" dirty="0">
              <a:latin typeface="微软雅黑" panose="020B0503020204020204" pitchFamily="34" charset="-122"/>
              <a:ea typeface="微软雅黑" panose="020B0503020204020204" pitchFamily="34" charset="-122"/>
            </a:endParaRPr>
          </a:p>
        </p:txBody>
      </p:sp>
      <p:pic>
        <p:nvPicPr>
          <p:cNvPr id="7" name="图形 12" descr="箭头: 直 纯色填充">
            <a:extLst>
              <a:ext uri="{FF2B5EF4-FFF2-40B4-BE49-F238E27FC236}">
                <a16:creationId xmlns:a16="http://schemas.microsoft.com/office/drawing/2014/main" id="{8D3D746B-19F6-C432-84B4-B95A058372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021646" y="1307465"/>
            <a:ext cx="914400" cy="914400"/>
          </a:xfrm>
          <a:prstGeom prst="rect">
            <a:avLst/>
          </a:prstGeom>
        </p:spPr>
      </p:pic>
      <p:pic>
        <p:nvPicPr>
          <p:cNvPr id="8" name="图形 13" descr="箭头: 直 纯色填充">
            <a:extLst>
              <a:ext uri="{FF2B5EF4-FFF2-40B4-BE49-F238E27FC236}">
                <a16:creationId xmlns:a16="http://schemas.microsoft.com/office/drawing/2014/main" id="{63600095-F612-E5BC-ACEB-2A37FBB294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flipH="1">
            <a:off x="7919094" y="2324329"/>
            <a:ext cx="914400" cy="914400"/>
          </a:xfrm>
          <a:prstGeom prst="rect">
            <a:avLst/>
          </a:prstGeom>
        </p:spPr>
      </p:pic>
      <p:grpSp>
        <p:nvGrpSpPr>
          <p:cNvPr id="9" name="组合 17">
            <a:extLst>
              <a:ext uri="{FF2B5EF4-FFF2-40B4-BE49-F238E27FC236}">
                <a16:creationId xmlns:a16="http://schemas.microsoft.com/office/drawing/2014/main" id="{848E0BAE-2406-2B63-A4BB-2576D759F087}"/>
              </a:ext>
            </a:extLst>
          </p:cNvPr>
          <p:cNvGrpSpPr/>
          <p:nvPr/>
        </p:nvGrpSpPr>
        <p:grpSpPr>
          <a:xfrm>
            <a:off x="7360631" y="1068008"/>
            <a:ext cx="2031326" cy="1179232"/>
            <a:chOff x="7360631" y="1068008"/>
            <a:chExt cx="2031326" cy="1179232"/>
          </a:xfrm>
        </p:grpSpPr>
        <p:grpSp>
          <p:nvGrpSpPr>
            <p:cNvPr id="10" name="组合 11">
              <a:extLst>
                <a:ext uri="{FF2B5EF4-FFF2-40B4-BE49-F238E27FC236}">
                  <a16:creationId xmlns:a16="http://schemas.microsoft.com/office/drawing/2014/main" id="{CE02675D-C5DA-6555-A844-F2E82038384E}"/>
                </a:ext>
              </a:extLst>
            </p:cNvPr>
            <p:cNvGrpSpPr>
              <a:grpSpLocks/>
            </p:cNvGrpSpPr>
            <p:nvPr/>
          </p:nvGrpSpPr>
          <p:grpSpPr>
            <a:xfrm>
              <a:off x="7360631" y="1068008"/>
              <a:ext cx="2031326" cy="1179232"/>
              <a:chOff x="6129866" y="2733301"/>
              <a:chExt cx="2031326" cy="1179232"/>
            </a:xfrm>
          </p:grpSpPr>
          <p:sp>
            <p:nvSpPr>
              <p:cNvPr id="12" name="文本框 5">
                <a:extLst>
                  <a:ext uri="{FF2B5EF4-FFF2-40B4-BE49-F238E27FC236}">
                    <a16:creationId xmlns:a16="http://schemas.microsoft.com/office/drawing/2014/main" id="{6F28416C-70A5-4EE2-3038-36D8686688A5}"/>
                  </a:ext>
                </a:extLst>
              </p:cNvPr>
              <p:cNvSpPr txBox="1"/>
              <p:nvPr/>
            </p:nvSpPr>
            <p:spPr>
              <a:xfrm>
                <a:off x="6129866" y="2733301"/>
                <a:ext cx="1107996" cy="369332"/>
              </a:xfrm>
              <a:prstGeom prst="rect">
                <a:avLst/>
              </a:prstGeom>
              <a:noFill/>
            </p:spPr>
            <p:txBody>
              <a:bodyPr wrap="none">
                <a:spAutoFit/>
              </a:bodyPr>
              <a:lstStyle/>
              <a:p>
                <a:r>
                  <a:rPr lang="zh-CN" altLang="en-US" b="0" i="0" dirty="0">
                    <a:effectLst/>
                    <a:latin typeface="微软雅黑" panose="020B0503020204020204" pitchFamily="34" charset="-122"/>
                    <a:ea typeface="微软雅黑" panose="020B0503020204020204" pitchFamily="34" charset="-122"/>
                  </a:rPr>
                  <a:t>节省时间</a:t>
                </a:r>
                <a:endParaRPr lang="zh-CN" altLang="en-US" dirty="0">
                  <a:latin typeface="微软雅黑" panose="020B0503020204020204" pitchFamily="34" charset="-122"/>
                  <a:ea typeface="微软雅黑" panose="020B0503020204020204" pitchFamily="34" charset="-122"/>
                </a:endParaRPr>
              </a:p>
            </p:txBody>
          </p:sp>
          <p:sp>
            <p:nvSpPr>
              <p:cNvPr id="13" name="文本框 6">
                <a:extLst>
                  <a:ext uri="{FF2B5EF4-FFF2-40B4-BE49-F238E27FC236}">
                    <a16:creationId xmlns:a16="http://schemas.microsoft.com/office/drawing/2014/main" id="{C017B44B-72C0-EDBD-32D5-EB6E4AAFAF02}"/>
                  </a:ext>
                </a:extLst>
              </p:cNvPr>
              <p:cNvSpPr txBox="1"/>
              <p:nvPr/>
            </p:nvSpPr>
            <p:spPr>
              <a:xfrm>
                <a:off x="6129867" y="3138251"/>
                <a:ext cx="2031325" cy="369332"/>
              </a:xfrm>
              <a:prstGeom prst="rect">
                <a:avLst/>
              </a:prstGeom>
              <a:noFill/>
            </p:spPr>
            <p:txBody>
              <a:bodyPr wrap="none">
                <a:spAutoFit/>
              </a:bodyPr>
              <a:lstStyle/>
              <a:p>
                <a:r>
                  <a:rPr lang="zh-CN" altLang="en-US" b="0" i="0" dirty="0">
                    <a:effectLst/>
                    <a:latin typeface="微软雅黑" panose="020B0503020204020204" pitchFamily="34" charset="-122"/>
                    <a:ea typeface="微软雅黑" panose="020B0503020204020204" pitchFamily="34" charset="-122"/>
                  </a:rPr>
                  <a:t>频繁改变样品环境</a:t>
                </a:r>
                <a:endParaRPr lang="zh-CN" altLang="en-US" dirty="0">
                  <a:latin typeface="微软雅黑" panose="020B0503020204020204" pitchFamily="34" charset="-122"/>
                  <a:ea typeface="微软雅黑" panose="020B0503020204020204" pitchFamily="34" charset="-122"/>
                </a:endParaRPr>
              </a:p>
            </p:txBody>
          </p:sp>
          <p:sp>
            <p:nvSpPr>
              <p:cNvPr id="14" name="文本框 7">
                <a:extLst>
                  <a:ext uri="{FF2B5EF4-FFF2-40B4-BE49-F238E27FC236}">
                    <a16:creationId xmlns:a16="http://schemas.microsoft.com/office/drawing/2014/main" id="{340E3D42-5440-89A9-5396-BCD9A1577618}"/>
                  </a:ext>
                </a:extLst>
              </p:cNvPr>
              <p:cNvSpPr txBox="1"/>
              <p:nvPr/>
            </p:nvSpPr>
            <p:spPr>
              <a:xfrm>
                <a:off x="6129867" y="3543201"/>
                <a:ext cx="1569660" cy="369332"/>
              </a:xfrm>
              <a:prstGeom prst="rect">
                <a:avLst/>
              </a:prstGeom>
              <a:noFill/>
            </p:spPr>
            <p:txBody>
              <a:bodyPr wrap="none">
                <a:spAutoFit/>
              </a:bodyPr>
              <a:lstStyle/>
              <a:p>
                <a:r>
                  <a:rPr lang="zh-CN" altLang="en-US" dirty="0">
                    <a:latin typeface="微软雅黑" panose="020B0503020204020204" pitchFamily="34" charset="-122"/>
                    <a:ea typeface="微软雅黑" panose="020B0503020204020204" pitchFamily="34" charset="-122"/>
                  </a:rPr>
                  <a:t>更稳定的测量</a:t>
                </a:r>
              </a:p>
            </p:txBody>
          </p:sp>
        </p:grpSp>
        <p:sp>
          <p:nvSpPr>
            <p:cNvPr id="11" name="矩形 14">
              <a:extLst>
                <a:ext uri="{FF2B5EF4-FFF2-40B4-BE49-F238E27FC236}">
                  <a16:creationId xmlns:a16="http://schemas.microsoft.com/office/drawing/2014/main" id="{5777D2F9-79D1-6D42-EDFD-AC7F7BC55664}"/>
                </a:ext>
              </a:extLst>
            </p:cNvPr>
            <p:cNvSpPr>
              <a:spLocks/>
            </p:cNvSpPr>
            <p:nvPr/>
          </p:nvSpPr>
          <p:spPr>
            <a:xfrm>
              <a:off x="7360632" y="1068008"/>
              <a:ext cx="2031325" cy="11792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5" name="组合 20">
            <a:extLst>
              <a:ext uri="{FF2B5EF4-FFF2-40B4-BE49-F238E27FC236}">
                <a16:creationId xmlns:a16="http://schemas.microsoft.com/office/drawing/2014/main" id="{ABB26066-A96F-2208-89ED-554EEA460524}"/>
              </a:ext>
            </a:extLst>
          </p:cNvPr>
          <p:cNvGrpSpPr/>
          <p:nvPr/>
        </p:nvGrpSpPr>
        <p:grpSpPr>
          <a:xfrm>
            <a:off x="7360631" y="3315819"/>
            <a:ext cx="2247069" cy="923330"/>
            <a:chOff x="7360631" y="3315819"/>
            <a:chExt cx="2247069" cy="923330"/>
          </a:xfrm>
        </p:grpSpPr>
        <p:sp>
          <p:nvSpPr>
            <p:cNvPr id="16" name="Rectangle 3">
              <a:extLst>
                <a:ext uri="{FF2B5EF4-FFF2-40B4-BE49-F238E27FC236}">
                  <a16:creationId xmlns:a16="http://schemas.microsoft.com/office/drawing/2014/main" id="{CA6E41F9-61EC-3BFA-4CEC-9AA4899C3AD8}"/>
                </a:ext>
              </a:extLst>
            </p:cNvPr>
            <p:cNvSpPr>
              <a:spLocks noChangeArrowheads="1"/>
            </p:cNvSpPr>
            <p:nvPr/>
          </p:nvSpPr>
          <p:spPr bwMode="auto">
            <a:xfrm>
              <a:off x="7360632" y="3315819"/>
              <a:ext cx="224706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在测量过程中监测和改变</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样品</a:t>
              </a:r>
              <a:r>
                <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环境</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（温度、磁场）</a:t>
              </a:r>
              <a:endPar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17" name="矩形 15">
              <a:extLst>
                <a:ext uri="{FF2B5EF4-FFF2-40B4-BE49-F238E27FC236}">
                  <a16:creationId xmlns:a16="http://schemas.microsoft.com/office/drawing/2014/main" id="{A79FF259-ABEE-C792-AB44-84E6A1AE4491}"/>
                </a:ext>
              </a:extLst>
            </p:cNvPr>
            <p:cNvSpPr>
              <a:spLocks/>
            </p:cNvSpPr>
            <p:nvPr/>
          </p:nvSpPr>
          <p:spPr>
            <a:xfrm>
              <a:off x="7360631" y="3315819"/>
              <a:ext cx="2247068" cy="92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18" name="图形 18" descr="箭头: 直 纯色填充">
            <a:extLst>
              <a:ext uri="{FF2B5EF4-FFF2-40B4-BE49-F238E27FC236}">
                <a16:creationId xmlns:a16="http://schemas.microsoft.com/office/drawing/2014/main" id="{7172106A-C88B-E19E-657D-19C381D03A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21646" y="3315819"/>
            <a:ext cx="914400" cy="914400"/>
          </a:xfrm>
          <a:prstGeom prst="rect">
            <a:avLst/>
          </a:prstGeom>
        </p:spPr>
      </p:pic>
      <p:sp>
        <p:nvSpPr>
          <p:cNvPr id="19" name="内容占位符 2">
            <a:extLst>
              <a:ext uri="{FF2B5EF4-FFF2-40B4-BE49-F238E27FC236}">
                <a16:creationId xmlns:a16="http://schemas.microsoft.com/office/drawing/2014/main" id="{02FF8C4A-5EB3-8EE1-7853-ECB4113D7367}"/>
              </a:ext>
            </a:extLst>
          </p:cNvPr>
          <p:cNvSpPr txBox="1">
            <a:spLocks/>
          </p:cNvSpPr>
          <p:nvPr/>
        </p:nvSpPr>
        <p:spPr>
          <a:xfrm>
            <a:off x="504001" y="3315819"/>
            <a:ext cx="5558774" cy="2939266"/>
          </a:xfrm>
          <a:prstGeom prst="rect">
            <a:avLst/>
          </a:prstGeom>
        </p:spPr>
        <p:txBody>
          <a:bodyPr vert="horz" wrap="square" lIns="91440" tIns="45720" rIns="91440" bIns="45720" rtlCol="0">
            <a:spAutoFit/>
          </a:bodyPr>
          <a:lstStyle>
            <a:lvl1pPr marL="273050" indent="-273050" algn="l" defTabSz="685800" rtl="0" eaLnBrk="1" latinLnBrk="0" hangingPunct="1">
              <a:lnSpc>
                <a:spcPct val="90000"/>
              </a:lnSpc>
              <a:spcBef>
                <a:spcPts val="750"/>
              </a:spcBef>
              <a:buClr>
                <a:schemeClr val="accent1"/>
              </a:buClr>
              <a:buFont typeface="Wingdings" pitchFamily="2" charset="2"/>
              <a:buChar char="Ø"/>
              <a:tabLst/>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Wingdings" pitchFamily="2" charset="2"/>
              <a:buNone/>
            </a:pPr>
            <a:r>
              <a:rPr kumimoji="1" lang="zh-CN" altLang="en-US" sz="1800" b="1" dirty="0">
                <a:solidFill>
                  <a:schemeClr val="accent1"/>
                </a:solidFill>
                <a:latin typeface="微软雅黑" panose="020B0503020204020204" pitchFamily="34" charset="-122"/>
                <a:ea typeface="微软雅黑" panose="020B0503020204020204" pitchFamily="34" charset="-122"/>
              </a:rPr>
              <a:t>瞬态</a:t>
            </a:r>
            <a:r>
              <a:rPr kumimoji="1" lang="en-US" altLang="zh-CN" sz="1800" b="1" dirty="0" err="1">
                <a:solidFill>
                  <a:schemeClr val="accent1"/>
                </a:solidFill>
                <a:latin typeface="微软雅黑" panose="020B0503020204020204" pitchFamily="34" charset="-122"/>
                <a:ea typeface="微软雅黑" panose="020B0503020204020204" pitchFamily="34" charset="-122"/>
              </a:rPr>
              <a:t>μSR</a:t>
            </a:r>
            <a:r>
              <a:rPr kumimoji="1" lang="zh-CN" altLang="en-US" sz="1800" b="1" dirty="0">
                <a:solidFill>
                  <a:schemeClr val="accent1"/>
                </a:solidFill>
                <a:latin typeface="微软雅黑" panose="020B0503020204020204" pitchFamily="34" charset="-122"/>
                <a:ea typeface="微软雅黑" panose="020B0503020204020204" pitchFamily="34" charset="-122"/>
              </a:rPr>
              <a:t>实验：充分利用束流时间</a:t>
            </a:r>
            <a:endParaRPr kumimoji="1" lang="en-US" altLang="zh-CN" sz="1800" b="1" dirty="0">
              <a:solidFill>
                <a:schemeClr val="accent1"/>
              </a:solidFill>
              <a:latin typeface="微软雅黑" panose="020B0503020204020204" pitchFamily="34" charset="-122"/>
              <a:ea typeface="微软雅黑" panose="020B0503020204020204" pitchFamily="34" charset="-122"/>
            </a:endParaRPr>
          </a:p>
          <a:p>
            <a:pPr>
              <a:lnSpc>
                <a:spcPct val="100000"/>
              </a:lnSpc>
              <a:spcBef>
                <a:spcPts val="600"/>
              </a:spcBef>
            </a:pPr>
            <a:r>
              <a:rPr kumimoji="1" lang="zh-CN" altLang="en-US" sz="1800" b="1" dirty="0">
                <a:latin typeface="微软雅黑" panose="020B0503020204020204" pitchFamily="34" charset="-122"/>
                <a:ea typeface="微软雅黑" panose="020B0503020204020204" pitchFamily="34" charset="-122"/>
              </a:rPr>
              <a:t>传统</a:t>
            </a:r>
            <a:r>
              <a:rPr kumimoji="1" lang="en-US" altLang="zh-CN" sz="1800" b="1" dirty="0" err="1">
                <a:latin typeface="微软雅黑" panose="020B0503020204020204" pitchFamily="34" charset="-122"/>
                <a:ea typeface="微软雅黑" panose="020B0503020204020204" pitchFamily="34" charset="-122"/>
              </a:rPr>
              <a:t>μSR</a:t>
            </a:r>
            <a:r>
              <a:rPr kumimoji="1" lang="en-US" altLang="zh-CN" sz="1800" b="1" dirty="0">
                <a:latin typeface="微软雅黑" panose="020B0503020204020204" pitchFamily="34" charset="-122"/>
                <a:ea typeface="微软雅黑" panose="020B0503020204020204" pitchFamily="34" charset="-122"/>
              </a:rPr>
              <a:t> × </a:t>
            </a:r>
            <a:r>
              <a:rPr kumimoji="1" lang="zh-CN" altLang="en-US" sz="1800" b="1" dirty="0">
                <a:latin typeface="微软雅黑" panose="020B0503020204020204" pitchFamily="34" charset="-122"/>
                <a:ea typeface="微软雅黑" panose="020B0503020204020204" pitchFamily="34" charset="-122"/>
              </a:rPr>
              <a:t>样品环境信息 </a:t>
            </a:r>
            <a:r>
              <a:rPr kumimoji="1" lang="en-US" altLang="zh-CN" sz="1800" b="1" dirty="0">
                <a:latin typeface="微软雅黑" panose="020B0503020204020204" pitchFamily="34" charset="-122"/>
                <a:ea typeface="微软雅黑" panose="020B0503020204020204" pitchFamily="34" charset="-122"/>
              </a:rPr>
              <a:t>= </a:t>
            </a:r>
            <a:r>
              <a:rPr kumimoji="1" lang="zh-CN" altLang="en-US" sz="1800" b="1" dirty="0">
                <a:latin typeface="微软雅黑" panose="020B0503020204020204" pitchFamily="34" charset="-122"/>
                <a:ea typeface="微软雅黑" panose="020B0503020204020204" pitchFamily="34" charset="-122"/>
              </a:rPr>
              <a:t>瞬态</a:t>
            </a:r>
            <a:r>
              <a:rPr kumimoji="1" lang="en-US" altLang="zh-CN" sz="1800" b="1" dirty="0" err="1">
                <a:latin typeface="微软雅黑" panose="020B0503020204020204" pitchFamily="34" charset="-122"/>
                <a:ea typeface="微软雅黑" panose="020B0503020204020204" pitchFamily="34" charset="-122"/>
              </a:rPr>
              <a:t>μSR</a:t>
            </a:r>
            <a:endParaRPr kumimoji="1" lang="en-US" altLang="zh-CN" sz="1800" b="1" dirty="0">
              <a:latin typeface="微软雅黑" panose="020B0503020204020204" pitchFamily="34" charset="-122"/>
              <a:ea typeface="微软雅黑" panose="020B0503020204020204" pitchFamily="34" charset="-122"/>
            </a:endParaRPr>
          </a:p>
          <a:p>
            <a:pPr>
              <a:lnSpc>
                <a:spcPct val="100000"/>
              </a:lnSpc>
              <a:spcBef>
                <a:spcPts val="600"/>
              </a:spcBef>
            </a:pPr>
            <a:r>
              <a:rPr kumimoji="1" lang="zh-CN" altLang="en-US" sz="1800" dirty="0">
                <a:latin typeface="微软雅黑" panose="020B0503020204020204" pitchFamily="34" charset="-122"/>
                <a:ea typeface="微软雅黑" panose="020B0503020204020204" pitchFamily="34" charset="-122"/>
              </a:rPr>
              <a:t>对每脉冲缪子束，匹配并打包</a:t>
            </a:r>
            <a:r>
              <a:rPr kumimoji="1" lang="en-US" altLang="zh-CN" sz="1800" dirty="0" err="1">
                <a:latin typeface="微软雅黑" panose="020B0503020204020204" pitchFamily="34" charset="-122"/>
                <a:ea typeface="微软雅黑" panose="020B0503020204020204" pitchFamily="34" charset="-122"/>
              </a:rPr>
              <a:t>μSR</a:t>
            </a:r>
            <a:r>
              <a:rPr kumimoji="1" lang="zh-CN" altLang="en-US" sz="1800" dirty="0">
                <a:latin typeface="微软雅黑" panose="020B0503020204020204" pitchFamily="34" charset="-122"/>
                <a:ea typeface="微软雅黑" panose="020B0503020204020204" pitchFamily="34" charset="-122"/>
              </a:rPr>
              <a:t>和样品环境数据：</a:t>
            </a:r>
            <a:endParaRPr kumimoji="1" lang="en-US" altLang="zh-CN" sz="1800" dirty="0">
              <a:latin typeface="微软雅黑" panose="020B0503020204020204" pitchFamily="34" charset="-122"/>
              <a:ea typeface="微软雅黑" panose="020B0503020204020204" pitchFamily="34" charset="-122"/>
            </a:endParaRPr>
          </a:p>
          <a:p>
            <a:pPr lvl="1">
              <a:lnSpc>
                <a:spcPct val="100000"/>
              </a:lnSpc>
              <a:spcBef>
                <a:spcPts val="600"/>
              </a:spcBef>
            </a:pPr>
            <a:r>
              <a:rPr kumimoji="1" lang="zh-CN" altLang="en-US" sz="1600" dirty="0">
                <a:latin typeface="微软雅黑" panose="020B0503020204020204" pitchFamily="34" charset="-122"/>
                <a:ea typeface="微软雅黑" panose="020B0503020204020204" pitchFamily="34" charset="-122"/>
              </a:rPr>
              <a:t>包含</a:t>
            </a:r>
            <a:r>
              <a:rPr kumimoji="1" lang="en-US" altLang="zh-CN" sz="1600" dirty="0">
                <a:latin typeface="微软雅黑" panose="020B0503020204020204" pitchFamily="34" charset="-122"/>
                <a:ea typeface="微软雅黑" panose="020B0503020204020204" pitchFamily="34" charset="-122"/>
              </a:rPr>
              <a:t>Asymmetry</a:t>
            </a:r>
            <a:r>
              <a:rPr kumimoji="1" lang="zh-CN" altLang="en-US" sz="1600" dirty="0">
                <a:latin typeface="微软雅黑" panose="020B0503020204020204" pitchFamily="34" charset="-122"/>
                <a:ea typeface="微软雅黑" panose="020B0503020204020204" pitchFamily="34" charset="-122"/>
              </a:rPr>
              <a:t>、时间、温度、磁场的多维数据</a:t>
            </a:r>
            <a:endParaRPr kumimoji="1" lang="en-US" altLang="zh-CN" sz="1600" dirty="0">
              <a:latin typeface="微软雅黑" panose="020B0503020204020204" pitchFamily="34" charset="-122"/>
              <a:ea typeface="微软雅黑" panose="020B0503020204020204" pitchFamily="34" charset="-122"/>
            </a:endParaRPr>
          </a:p>
          <a:p>
            <a:pPr>
              <a:lnSpc>
                <a:spcPct val="100000"/>
              </a:lnSpc>
              <a:spcBef>
                <a:spcPts val="600"/>
              </a:spcBef>
            </a:pPr>
            <a:r>
              <a:rPr kumimoji="1" lang="zh-CN" altLang="en-US" sz="1800" dirty="0">
                <a:solidFill>
                  <a:srgbClr val="0033CC"/>
                </a:solidFill>
                <a:latin typeface="微软雅黑" panose="020B0503020204020204" pitchFamily="34" charset="-122"/>
                <a:ea typeface="微软雅黑" panose="020B0503020204020204" pitchFamily="34" charset="-122"/>
              </a:rPr>
              <a:t>通过瞬态</a:t>
            </a:r>
            <a:r>
              <a:rPr kumimoji="1" lang="en-US" altLang="zh-CN" sz="1800" dirty="0" err="1">
                <a:solidFill>
                  <a:srgbClr val="0033CC"/>
                </a:solidFill>
                <a:latin typeface="微软雅黑" panose="020B0503020204020204" pitchFamily="34" charset="-122"/>
                <a:ea typeface="微软雅黑" panose="020B0503020204020204" pitchFamily="34" charset="-122"/>
              </a:rPr>
              <a:t>μSR</a:t>
            </a:r>
            <a:r>
              <a:rPr kumimoji="1" lang="zh-CN" altLang="en-US" sz="1800" dirty="0">
                <a:solidFill>
                  <a:srgbClr val="0033CC"/>
                </a:solidFill>
                <a:latin typeface="微软雅黑" panose="020B0503020204020204" pitchFamily="34" charset="-122"/>
                <a:ea typeface="微软雅黑" panose="020B0503020204020204" pitchFamily="34" charset="-122"/>
              </a:rPr>
              <a:t>结果，实验用户可以迅速确定感兴趣的工作点，例如磁性相变温度点。随后，可以在该点附近进行传统</a:t>
            </a:r>
            <a:r>
              <a:rPr kumimoji="1" lang="en-US" altLang="zh-CN" sz="1800" dirty="0" err="1">
                <a:solidFill>
                  <a:srgbClr val="0033CC"/>
                </a:solidFill>
                <a:latin typeface="微软雅黑" panose="020B0503020204020204" pitchFamily="34" charset="-122"/>
                <a:ea typeface="微软雅黑" panose="020B0503020204020204" pitchFamily="34" charset="-122"/>
              </a:rPr>
              <a:t>μSR</a:t>
            </a:r>
            <a:r>
              <a:rPr kumimoji="1" lang="zh-CN" altLang="en-US" sz="1800" dirty="0">
                <a:solidFill>
                  <a:srgbClr val="0033CC"/>
                </a:solidFill>
                <a:latin typeface="微软雅黑" panose="020B0503020204020204" pitchFamily="34" charset="-122"/>
                <a:ea typeface="微软雅黑" panose="020B0503020204020204" pitchFamily="34" charset="-122"/>
              </a:rPr>
              <a:t>测量，以采集足够的数据获得更精确的结果</a:t>
            </a:r>
            <a:endParaRPr kumimoji="1" lang="en-US" altLang="zh-CN" sz="1800" dirty="0">
              <a:solidFill>
                <a:srgbClr val="0033CC"/>
              </a:solidFill>
              <a:latin typeface="微软雅黑" panose="020B0503020204020204" pitchFamily="34" charset="-122"/>
              <a:ea typeface="微软雅黑" panose="020B0503020204020204" pitchFamily="34" charset="-122"/>
            </a:endParaRPr>
          </a:p>
          <a:p>
            <a:pPr>
              <a:lnSpc>
                <a:spcPct val="100000"/>
              </a:lnSpc>
              <a:spcBef>
                <a:spcPts val="600"/>
              </a:spcBef>
            </a:pPr>
            <a:r>
              <a:rPr kumimoji="1" lang="zh-CN" altLang="en-US" sz="1800" dirty="0">
                <a:latin typeface="微软雅黑" panose="020B0503020204020204" pitchFamily="34" charset="-122"/>
                <a:ea typeface="微软雅黑" panose="020B0503020204020204" pitchFamily="34" charset="-122"/>
              </a:rPr>
              <a:t>适用于高强度脉冲缪子束</a:t>
            </a:r>
            <a:endParaRPr kumimoji="1" lang="en-US" altLang="zh-CN" sz="1800" dirty="0">
              <a:latin typeface="微软雅黑" panose="020B0503020204020204" pitchFamily="34" charset="-122"/>
              <a:ea typeface="微软雅黑" panose="020B0503020204020204" pitchFamily="34" charset="-122"/>
            </a:endParaRPr>
          </a:p>
        </p:txBody>
      </p:sp>
      <p:sp>
        <p:nvSpPr>
          <p:cNvPr id="20" name="文本框 27">
            <a:extLst>
              <a:ext uri="{FF2B5EF4-FFF2-40B4-BE49-F238E27FC236}">
                <a16:creationId xmlns:a16="http://schemas.microsoft.com/office/drawing/2014/main" id="{EA268024-FF29-084E-4174-F82B49CBF639}"/>
              </a:ext>
            </a:extLst>
          </p:cNvPr>
          <p:cNvSpPr txBox="1"/>
          <p:nvPr/>
        </p:nvSpPr>
        <p:spPr>
          <a:xfrm>
            <a:off x="10734449" y="5100705"/>
            <a:ext cx="619351" cy="368360"/>
          </a:xfrm>
          <a:prstGeom prst="rect">
            <a:avLst/>
          </a:prstGeom>
        </p:spPr>
        <p:txBody>
          <a:bodyPr vert="horz" wrap="square" lIns="91440" tIns="45720" rIns="91440" bIns="45720" rtlCol="0" anchor="ctr">
            <a:normAutofit/>
          </a:bodyPr>
          <a:lstStyle/>
          <a:p>
            <a:pPr algn="l"/>
            <a:endParaRPr kumimoji="1" lang="zh-CN" altLang="en-US" dirty="0">
              <a:latin typeface="微软雅黑" panose="020B0503020204020204" pitchFamily="34" charset="-122"/>
              <a:ea typeface="微软雅黑" panose="020B0503020204020204" pitchFamily="34" charset="-122"/>
            </a:endParaRPr>
          </a:p>
        </p:txBody>
      </p:sp>
      <p:grpSp>
        <p:nvGrpSpPr>
          <p:cNvPr id="21" name="组合 30">
            <a:extLst>
              <a:ext uri="{FF2B5EF4-FFF2-40B4-BE49-F238E27FC236}">
                <a16:creationId xmlns:a16="http://schemas.microsoft.com/office/drawing/2014/main" id="{B5C9D4E3-FA7D-0800-E2A1-A788249E1631}"/>
              </a:ext>
            </a:extLst>
          </p:cNvPr>
          <p:cNvGrpSpPr/>
          <p:nvPr/>
        </p:nvGrpSpPr>
        <p:grpSpPr>
          <a:xfrm>
            <a:off x="6186512" y="4644066"/>
            <a:ext cx="6005488" cy="1872137"/>
            <a:chOff x="5767138" y="4644066"/>
            <a:chExt cx="6005488" cy="1872137"/>
          </a:xfrm>
        </p:grpSpPr>
        <p:pic>
          <p:nvPicPr>
            <p:cNvPr id="22" name="图片 22">
              <a:extLst>
                <a:ext uri="{FF2B5EF4-FFF2-40B4-BE49-F238E27FC236}">
                  <a16:creationId xmlns:a16="http://schemas.microsoft.com/office/drawing/2014/main" id="{E1CAA884-083E-3652-B2E1-DD57A9533832}"/>
                </a:ext>
              </a:extLst>
            </p:cNvPr>
            <p:cNvPicPr>
              <a:picLocks noChangeAspect="1"/>
            </p:cNvPicPr>
            <p:nvPr/>
          </p:nvPicPr>
          <p:blipFill rotWithShape="1">
            <a:blip r:embed="rId4"/>
            <a:srcRect l="1563" b="1868"/>
            <a:stretch/>
          </p:blipFill>
          <p:spPr>
            <a:xfrm>
              <a:off x="5767138" y="4644066"/>
              <a:ext cx="2261755" cy="1872137"/>
            </a:xfrm>
            <a:prstGeom prst="rect">
              <a:avLst/>
            </a:prstGeom>
          </p:spPr>
        </p:pic>
        <p:sp>
          <p:nvSpPr>
            <p:cNvPr id="23" name="文本框 29">
              <a:extLst>
                <a:ext uri="{FF2B5EF4-FFF2-40B4-BE49-F238E27FC236}">
                  <a16:creationId xmlns:a16="http://schemas.microsoft.com/office/drawing/2014/main" id="{14D7DE4B-27A2-4B60-C51F-B3E53B322BBC}"/>
                </a:ext>
              </a:extLst>
            </p:cNvPr>
            <p:cNvSpPr txBox="1"/>
            <p:nvPr/>
          </p:nvSpPr>
          <p:spPr>
            <a:xfrm>
              <a:off x="8028893" y="5459861"/>
              <a:ext cx="3743733" cy="954107"/>
            </a:xfrm>
            <a:prstGeom prst="rect">
              <a:avLst/>
            </a:prstGeom>
            <a:noFill/>
          </p:spPr>
          <p:txBody>
            <a:bodyPr wrap="square">
              <a:spAutoFit/>
            </a:bodyPr>
            <a:lstStyle/>
            <a:p>
              <a:r>
                <a:rPr lang="zh-CN" altLang="en-US" sz="1400" dirty="0">
                  <a:latin typeface="微软雅黑" panose="020B0503020204020204" pitchFamily="34" charset="-122"/>
                  <a:ea typeface="微软雅黑" panose="020B0503020204020204" pitchFamily="34" charset="-122"/>
                </a:rPr>
                <a:t>根据</a:t>
              </a:r>
              <a:r>
                <a:rPr lang="en-US" altLang="zh-CN" sz="1400" dirty="0">
                  <a:latin typeface="微软雅黑" panose="020B0503020204020204" pitchFamily="34" charset="-122"/>
                  <a:ea typeface="微软雅黑" panose="020B0503020204020204" pitchFamily="34" charset="-122"/>
                </a:rPr>
                <a:t>Kubo-</a:t>
              </a:r>
              <a:r>
                <a:rPr lang="en-US" altLang="zh-CN" sz="1400" dirty="0" err="1">
                  <a:latin typeface="微软雅黑" panose="020B0503020204020204" pitchFamily="34" charset="-122"/>
                  <a:ea typeface="微软雅黑" panose="020B0503020204020204" pitchFamily="34" charset="-122"/>
                </a:rPr>
                <a:t>Toyabe</a:t>
              </a:r>
              <a:r>
                <a:rPr lang="zh-CN" altLang="en-US" sz="1400" dirty="0">
                  <a:latin typeface="微软雅黑" panose="020B0503020204020204" pitchFamily="34" charset="-122"/>
                  <a:ea typeface="微软雅黑" panose="020B0503020204020204" pitchFamily="34" charset="-122"/>
                </a:rPr>
                <a:t>缪子去极化模型，可以看到材料磁性相变温度在</a:t>
              </a:r>
              <a:r>
                <a:rPr lang="en-US" altLang="zh-CN" sz="1400" dirty="0">
                  <a:latin typeface="微软雅黑" panose="020B0503020204020204" pitchFamily="34" charset="-122"/>
                  <a:ea typeface="微软雅黑" panose="020B0503020204020204" pitchFamily="34" charset="-122"/>
                </a:rPr>
                <a:t>30 K</a:t>
              </a:r>
              <a:r>
                <a:rPr lang="zh-CN" altLang="en-US" sz="1400" dirty="0">
                  <a:latin typeface="微软雅黑" panose="020B0503020204020204" pitchFamily="34" charset="-122"/>
                  <a:ea typeface="微软雅黑" panose="020B0503020204020204" pitchFamily="34" charset="-122"/>
                </a:rPr>
                <a:t>左右（缪子不对称性参数在相变温度以下出现了明显的振荡衰减）</a:t>
              </a:r>
            </a:p>
          </p:txBody>
        </p:sp>
      </p:grpSp>
      <p:sp>
        <p:nvSpPr>
          <p:cNvPr id="24" name="标题 1">
            <a:extLst>
              <a:ext uri="{FF2B5EF4-FFF2-40B4-BE49-F238E27FC236}">
                <a16:creationId xmlns:a16="http://schemas.microsoft.com/office/drawing/2014/main" id="{B8566D57-30CA-6CC9-C09D-A80E789740C0}"/>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瞬态</a:t>
            </a:r>
            <a:r>
              <a:rPr lang="el-GR" altLang="zh-CN" sz="4000" dirty="0">
                <a:latin typeface="微软雅黑" panose="020B0503020204020204" pitchFamily="34" charset="-122"/>
                <a:ea typeface="微软雅黑" panose="020B0503020204020204" pitchFamily="34" charset="-122"/>
              </a:rPr>
              <a:t>μ</a:t>
            </a:r>
            <a:r>
              <a:rPr lang="en-CA" altLang="zh-CN" sz="4000" dirty="0">
                <a:latin typeface="微软雅黑" panose="020B0503020204020204" pitchFamily="34" charset="-122"/>
                <a:ea typeface="微软雅黑" panose="020B0503020204020204" pitchFamily="34" charset="-122"/>
              </a:rPr>
              <a:t>SR</a:t>
            </a:r>
            <a:r>
              <a:rPr lang="zh-CN" altLang="en-US" sz="4000" dirty="0">
                <a:latin typeface="微软雅黑" panose="020B0503020204020204" pitchFamily="34" charset="-122"/>
                <a:ea typeface="微软雅黑" panose="020B0503020204020204" pitchFamily="34" charset="-122"/>
              </a:rPr>
              <a:t>实验</a:t>
            </a:r>
          </a:p>
        </p:txBody>
      </p:sp>
      <p:sp>
        <p:nvSpPr>
          <p:cNvPr id="25" name="TextBox 24">
            <a:extLst>
              <a:ext uri="{FF2B5EF4-FFF2-40B4-BE49-F238E27FC236}">
                <a16:creationId xmlns:a16="http://schemas.microsoft.com/office/drawing/2014/main" id="{BBD54D83-CCB0-4674-5A8E-54CAE17844B8}"/>
              </a:ext>
            </a:extLst>
          </p:cNvPr>
          <p:cNvSpPr txBox="1"/>
          <p:nvPr/>
        </p:nvSpPr>
        <p:spPr>
          <a:xfrm>
            <a:off x="704790" y="6581001"/>
            <a:ext cx="1924111" cy="276999"/>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李样 </a:t>
            </a:r>
            <a:r>
              <a:rPr lang="en-US" altLang="zh-CN" sz="1200" dirty="0">
                <a:latin typeface="微软雅黑" panose="020B0503020204020204" pitchFamily="34" charset="-122"/>
                <a:ea typeface="微软雅黑" panose="020B0503020204020204" pitchFamily="34" charset="-122"/>
              </a:rPr>
              <a:t>yangli@ihep.ac.cn</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19170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C5DC6-CE5C-05BC-40D0-983F7B3B86A2}"/>
            </a:ext>
          </a:extLst>
        </p:cNvPr>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5928CF65-27BE-796F-D951-D5B8BFC12AA0}"/>
              </a:ext>
            </a:extLst>
          </p:cNvPr>
          <p:cNvCxnSpPr/>
          <p:nvPr/>
        </p:nvCxnSpPr>
        <p:spPr>
          <a:xfrm>
            <a:off x="2207568" y="332656"/>
            <a:ext cx="0" cy="367188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DF7FF427-8FBF-4889-1158-50CCEB4501F6}"/>
              </a:ext>
            </a:extLst>
          </p:cNvPr>
          <p:cNvSpPr/>
          <p:nvPr/>
        </p:nvSpPr>
        <p:spPr>
          <a:xfrm>
            <a:off x="267460" y="622717"/>
            <a:ext cx="1948420" cy="3139321"/>
          </a:xfrm>
          <a:prstGeom prst="rect">
            <a:avLst/>
          </a:prstGeom>
          <a:noFill/>
        </p:spPr>
        <p:txBody>
          <a:bodyPr wrap="square" lIns="91440" tIns="45720" rIns="91440" bIns="45720">
            <a:spAutoFit/>
          </a:bodyPr>
          <a:lstStyle/>
          <a:p>
            <a:pPr algn="ctr"/>
            <a:r>
              <a:rPr lang="zh-CN" altLang="en-US" sz="66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目</a:t>
            </a:r>
            <a:endParaRPr lang="en-US" altLang="zh-CN" sz="66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endParaRPr lang="en-US" altLang="zh-CN" sz="6600" dirty="0">
              <a:ln w="0"/>
              <a:effectLst>
                <a:outerShdw blurRad="38100" dist="19050" dir="2700000" algn="tl" rotWithShape="0">
                  <a:schemeClr val="dk1">
                    <a:alpha val="40000"/>
                  </a:schemeClr>
                </a:outerShdw>
              </a:effectLst>
            </a:endParaRPr>
          </a:p>
          <a:p>
            <a:pPr algn="ctr"/>
            <a:r>
              <a:rPr lang="zh-CN" altLang="en-US" sz="6600" dirty="0">
                <a:ln w="0"/>
                <a:effectLst>
                  <a:outerShdw blurRad="38100" dist="19050" dir="2700000" algn="tl" rotWithShape="0">
                    <a:schemeClr val="dk1">
                      <a:alpha val="40000"/>
                    </a:schemeClr>
                  </a:outerShdw>
                </a:effectLst>
              </a:rPr>
              <a:t>    </a:t>
            </a:r>
            <a:r>
              <a:rPr lang="zh-CN" altLang="en-US" sz="66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录</a:t>
            </a:r>
          </a:p>
        </p:txBody>
      </p:sp>
      <p:sp>
        <p:nvSpPr>
          <p:cNvPr id="3" name="文本框 4">
            <a:extLst>
              <a:ext uri="{FF2B5EF4-FFF2-40B4-BE49-F238E27FC236}">
                <a16:creationId xmlns:a16="http://schemas.microsoft.com/office/drawing/2014/main" id="{7FDC25FE-BCCA-C568-9CD3-A4CD7B385F2E}"/>
              </a:ext>
            </a:extLst>
          </p:cNvPr>
          <p:cNvSpPr txBox="1"/>
          <p:nvPr/>
        </p:nvSpPr>
        <p:spPr>
          <a:xfrm>
            <a:off x="3053981" y="332656"/>
            <a:ext cx="8072875" cy="5219506"/>
          </a:xfrm>
          <a:prstGeom prst="rect">
            <a:avLst/>
          </a:prstGeom>
          <a:noFill/>
        </p:spPr>
        <p:txBody>
          <a:bodyPr wrap="square" rtlCol="0">
            <a:spAutoFit/>
          </a:bodyPr>
          <a:lstStyle/>
          <a:p>
            <a:pPr marL="457200" indent="-457200">
              <a:lnSpc>
                <a:spcPct val="150000"/>
              </a:lnSpc>
              <a:buAutoNum type="arabicPeriod"/>
            </a:pPr>
            <a:r>
              <a:rPr lang="zh-CN" altLang="en-US" sz="3600" b="1" dirty="0">
                <a:solidFill>
                  <a:srgbClr val="0033CC"/>
                </a:solidFill>
                <a:latin typeface="微软雅黑" panose="020B0503020204020204" pitchFamily="34" charset="-122"/>
                <a:ea typeface="微软雅黑" panose="020B0503020204020204" pitchFamily="34" charset="-122"/>
              </a:rPr>
              <a:t>机器学习在表面缪子束线的应用</a:t>
            </a:r>
            <a:endParaRPr lang="en-US" altLang="zh-CN" sz="3600" b="1" dirty="0">
              <a:solidFill>
                <a:srgbClr val="0033CC"/>
              </a:solidFill>
              <a:latin typeface="微软雅黑" panose="020B0503020204020204" pitchFamily="34" charset="-122"/>
              <a:ea typeface="微软雅黑" panose="020B0503020204020204" pitchFamily="34" charset="-122"/>
            </a:endParaRPr>
          </a:p>
          <a:p>
            <a:pPr marL="914400" lvl="1" indent="-457200">
              <a:lnSpc>
                <a:spcPct val="150000"/>
              </a:lnSpc>
              <a:buAutoNum type="arabicPeriod"/>
            </a:pPr>
            <a:r>
              <a:rPr lang="zh-CN" altLang="en-US" sz="2800" b="1" dirty="0">
                <a:solidFill>
                  <a:srgbClr val="0033CC"/>
                </a:solidFill>
                <a:latin typeface="微软雅黑" panose="020B0503020204020204" pitchFamily="34" charset="-122"/>
                <a:ea typeface="微软雅黑" panose="020B0503020204020204" pitchFamily="34" charset="-122"/>
              </a:rPr>
              <a:t>旋转缪子靶结构优化</a:t>
            </a:r>
          </a:p>
          <a:p>
            <a:pPr marL="914400" lvl="1" indent="-457200">
              <a:lnSpc>
                <a:spcPct val="150000"/>
              </a:lnSpc>
              <a:buAutoNum type="arabicPeriod"/>
            </a:pPr>
            <a:r>
              <a:rPr lang="zh-CN" altLang="en-US" sz="2800" dirty="0">
                <a:latin typeface="微软雅黑" panose="020B0503020204020204" pitchFamily="34" charset="-122"/>
                <a:ea typeface="微软雅黑" panose="020B0503020204020204" pitchFamily="34" charset="-122"/>
              </a:rPr>
              <a:t>表面缪子束线优化设计</a:t>
            </a:r>
            <a:endParaRPr lang="en-US" altLang="zh-CN" sz="2800" dirty="0">
              <a:latin typeface="微软雅黑" panose="020B0503020204020204" pitchFamily="34" charset="-122"/>
              <a:ea typeface="微软雅黑" panose="020B0503020204020204" pitchFamily="34" charset="-122"/>
            </a:endParaRPr>
          </a:p>
          <a:p>
            <a:pPr marL="457200" indent="-457200">
              <a:lnSpc>
                <a:spcPct val="150000"/>
              </a:lnSpc>
              <a:buFontTx/>
              <a:buAutoNum type="arabicPeriod"/>
            </a:pPr>
            <a:r>
              <a:rPr lang="zh-CN" altLang="en-US" sz="3600" dirty="0">
                <a:latin typeface="微软雅黑" panose="020B0503020204020204" pitchFamily="34" charset="-122"/>
                <a:ea typeface="微软雅黑" panose="020B0503020204020204" pitchFamily="34" charset="-122"/>
              </a:rPr>
              <a:t>目前组内开展的其他工作和展望</a:t>
            </a:r>
            <a:endParaRPr lang="en-US" altLang="zh-CN" sz="3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瞬态</a:t>
            </a:r>
            <a:r>
              <a:rPr lang="el-GR" altLang="zh-CN" sz="1600" dirty="0">
                <a:latin typeface="微软雅黑" panose="020B0503020204020204" pitchFamily="34" charset="-122"/>
                <a:ea typeface="微软雅黑" panose="020B0503020204020204" pitchFamily="34" charset="-122"/>
              </a:rPr>
              <a:t>μ</a:t>
            </a:r>
            <a:r>
              <a:rPr lang="en-CA" altLang="zh-CN" sz="1600" dirty="0">
                <a:latin typeface="微软雅黑" panose="020B0503020204020204" pitchFamily="34" charset="-122"/>
                <a:ea typeface="微软雅黑" panose="020B0503020204020204" pitchFamily="34" charset="-122"/>
              </a:rPr>
              <a:t>SR</a:t>
            </a:r>
            <a:r>
              <a:rPr lang="zh-CN" altLang="en-US" sz="1600" dirty="0">
                <a:latin typeface="微软雅黑" panose="020B0503020204020204" pitchFamily="34" charset="-122"/>
                <a:ea typeface="微软雅黑" panose="020B0503020204020204" pitchFamily="34" charset="-122"/>
              </a:rPr>
              <a:t>实验</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负缪衰变缪束线优化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en-US" altLang="zh-CN" sz="1600" dirty="0">
                <a:latin typeface="微软雅黑" panose="020B0503020204020204" pitchFamily="34" charset="-122"/>
                <a:ea typeface="微软雅黑" panose="020B0503020204020204" pitchFamily="34" charset="-122"/>
              </a:rPr>
              <a:t>PSI </a:t>
            </a:r>
            <a:r>
              <a:rPr lang="zh-CN" altLang="zh-CN" sz="1600" dirty="0">
                <a:latin typeface="微软雅黑" panose="020B0503020204020204" pitchFamily="34" charset="-122"/>
                <a:ea typeface="微软雅黑" panose="020B0503020204020204" pitchFamily="34" charset="-122"/>
              </a:rPr>
              <a:t>μ</a:t>
            </a:r>
            <a:r>
              <a:rPr lang="en-US" altLang="zh-CN" sz="1600" dirty="0">
                <a:latin typeface="微软雅黑" panose="020B0503020204020204" pitchFamily="34" charset="-122"/>
                <a:ea typeface="微软雅黑" panose="020B0503020204020204" pitchFamily="34" charset="-122"/>
              </a:rPr>
              <a:t>E4</a:t>
            </a:r>
            <a:r>
              <a:rPr lang="zh-CN" altLang="en-US" sz="1600" dirty="0">
                <a:latin typeface="微软雅黑" panose="020B0503020204020204" pitchFamily="34" charset="-122"/>
                <a:ea typeface="微软雅黑" panose="020B0503020204020204" pitchFamily="34" charset="-122"/>
              </a:rPr>
              <a:t>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同位素束线优化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en-US" altLang="zh-CN" sz="1600" dirty="0">
                <a:latin typeface="微软雅黑" panose="020B0503020204020204" pitchFamily="34" charset="-122"/>
                <a:ea typeface="微软雅黑" panose="020B0503020204020204" pitchFamily="34" charset="-122"/>
              </a:rPr>
              <a:t>FFAG</a:t>
            </a:r>
            <a:r>
              <a:rPr lang="zh-CN" altLang="en-US" sz="1600" dirty="0">
                <a:latin typeface="微软雅黑" panose="020B0503020204020204" pitchFamily="34" charset="-122"/>
                <a:ea typeface="微软雅黑" panose="020B0503020204020204" pitchFamily="34" charset="-122"/>
              </a:rPr>
              <a:t>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芯片翻转截面反演</a:t>
            </a:r>
          </a:p>
        </p:txBody>
      </p:sp>
    </p:spTree>
    <p:custDataLst>
      <p:tags r:id="rId1"/>
    </p:custDataLst>
    <p:extLst>
      <p:ext uri="{BB962C8B-B14F-4D97-AF65-F5344CB8AC3E}">
        <p14:creationId xmlns:p14="http://schemas.microsoft.com/office/powerpoint/2010/main" val="2939385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A901F0-4464-2109-6857-F0B82896C662}"/>
              </a:ext>
            </a:extLst>
          </p:cNvPr>
          <p:cNvSpPr>
            <a:spLocks noGrp="1"/>
          </p:cNvSpPr>
          <p:nvPr>
            <p:ph type="sldNum" sz="quarter" idx="12"/>
          </p:nvPr>
        </p:nvSpPr>
        <p:spPr/>
        <p:txBody>
          <a:bodyPr/>
          <a:lstStyle/>
          <a:p>
            <a:fld id="{D9A80C27-2DA0-4385-BF62-8D9873646CFE}" type="slidenum">
              <a:rPr lang="zh-CN" altLang="en-US" smtClean="0"/>
              <a:t>20</a:t>
            </a:fld>
            <a:endParaRPr lang="zh-CN" altLang="en-US"/>
          </a:p>
        </p:txBody>
      </p:sp>
      <p:sp>
        <p:nvSpPr>
          <p:cNvPr id="4" name="内容占位符 2">
            <a:extLst>
              <a:ext uri="{FF2B5EF4-FFF2-40B4-BE49-F238E27FC236}">
                <a16:creationId xmlns:a16="http://schemas.microsoft.com/office/drawing/2014/main" id="{E0804387-CDD7-3A99-108C-710AFE272BFF}"/>
              </a:ext>
            </a:extLst>
          </p:cNvPr>
          <p:cNvSpPr txBox="1">
            <a:spLocks/>
          </p:cNvSpPr>
          <p:nvPr/>
        </p:nvSpPr>
        <p:spPr>
          <a:xfrm>
            <a:off x="498814" y="893618"/>
            <a:ext cx="6438085" cy="66172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kumimoji="1" lang="en-US" altLang="zh-CN" sz="1600">
                <a:latin typeface="Arial" panose="020B0604020202020204" pitchFamily="34" charset="0"/>
                <a:ea typeface="微软雅黑" panose="020B0503020204020204" pitchFamily="34" charset="-122"/>
              </a:rPr>
              <a:t>J-PARC</a:t>
            </a:r>
            <a:r>
              <a:rPr kumimoji="1" lang="zh-CN" altLang="en-US" sz="1600">
                <a:latin typeface="Arial" panose="020B0604020202020204" pitchFamily="34" charset="0"/>
                <a:ea typeface="微软雅黑" panose="020B0503020204020204" pitchFamily="34" charset="-122"/>
              </a:rPr>
              <a:t>缪子源</a:t>
            </a:r>
            <a:r>
              <a:rPr kumimoji="1" lang="en-US" altLang="zh-CN" sz="1600">
                <a:latin typeface="Arial" panose="020B0604020202020204" pitchFamily="34" charset="0"/>
                <a:ea typeface="微软雅黑" panose="020B0503020204020204" pitchFamily="34" charset="-122"/>
              </a:rPr>
              <a:t>2023</a:t>
            </a:r>
            <a:r>
              <a:rPr kumimoji="1" lang="zh-CN" altLang="en-US" sz="1600">
                <a:latin typeface="Arial" panose="020B0604020202020204" pitchFamily="34" charset="0"/>
                <a:ea typeface="微软雅黑" panose="020B0503020204020204" pitchFamily="34" charset="-122"/>
              </a:rPr>
              <a:t>年首次提出瞬态</a:t>
            </a:r>
            <a:r>
              <a:rPr kumimoji="1" lang="en-US" altLang="zh-CN" sz="1600">
                <a:latin typeface="Arial" panose="020B0604020202020204" pitchFamily="34" charset="0"/>
                <a:ea typeface="微软雅黑" panose="020B0503020204020204" pitchFamily="34" charset="-122"/>
              </a:rPr>
              <a:t>μSR</a:t>
            </a:r>
            <a:endParaRPr kumimoji="1" lang="en-US" altLang="zh-CN" sz="1600" i="1">
              <a:latin typeface="Arial" panose="020B0604020202020204" pitchFamily="34" charset="0"/>
              <a:ea typeface="微软雅黑" panose="020B0503020204020204" pitchFamily="34" charset="-122"/>
            </a:endParaRPr>
          </a:p>
          <a:p>
            <a:pPr>
              <a:lnSpc>
                <a:spcPct val="100000"/>
              </a:lnSpc>
              <a:spcBef>
                <a:spcPts val="600"/>
              </a:spcBef>
            </a:pPr>
            <a:r>
              <a:rPr kumimoji="1" lang="en-US" altLang="zh-CN" sz="1600">
                <a:latin typeface="Arial" panose="020B0604020202020204" pitchFamily="34" charset="0"/>
                <a:ea typeface="微软雅黑" panose="020B0503020204020204" pitchFamily="34" charset="-122"/>
              </a:rPr>
              <a:t>DOI: https://doi.org/10.1016/j.nima.2023.168669</a:t>
            </a:r>
            <a:endParaRPr kumimoji="1" lang="zh-CN" altLang="en-US" sz="1600" dirty="0">
              <a:latin typeface="Arial" panose="020B0604020202020204" pitchFamily="34" charset="0"/>
              <a:ea typeface="微软雅黑" panose="020B0503020204020204" pitchFamily="34" charset="-122"/>
            </a:endParaRPr>
          </a:p>
        </p:txBody>
      </p:sp>
      <p:grpSp>
        <p:nvGrpSpPr>
          <p:cNvPr id="5" name="组合 7">
            <a:extLst>
              <a:ext uri="{FF2B5EF4-FFF2-40B4-BE49-F238E27FC236}">
                <a16:creationId xmlns:a16="http://schemas.microsoft.com/office/drawing/2014/main" id="{11311523-8F86-AE0A-9974-E565EA5DDC1D}"/>
              </a:ext>
            </a:extLst>
          </p:cNvPr>
          <p:cNvGrpSpPr/>
          <p:nvPr/>
        </p:nvGrpSpPr>
        <p:grpSpPr>
          <a:xfrm>
            <a:off x="498814" y="2000374"/>
            <a:ext cx="11688000" cy="4241417"/>
            <a:chOff x="504000" y="2000374"/>
            <a:chExt cx="11688000" cy="4241417"/>
          </a:xfrm>
        </p:grpSpPr>
        <p:grpSp>
          <p:nvGrpSpPr>
            <p:cNvPr id="6" name="组合 6">
              <a:extLst>
                <a:ext uri="{FF2B5EF4-FFF2-40B4-BE49-F238E27FC236}">
                  <a16:creationId xmlns:a16="http://schemas.microsoft.com/office/drawing/2014/main" id="{473719D1-23BC-575C-B75B-80B8EB5B9D38}"/>
                </a:ext>
              </a:extLst>
            </p:cNvPr>
            <p:cNvGrpSpPr/>
            <p:nvPr/>
          </p:nvGrpSpPr>
          <p:grpSpPr>
            <a:xfrm>
              <a:off x="4380831" y="2000374"/>
              <a:ext cx="7811169" cy="4241417"/>
              <a:chOff x="4280689" y="2000374"/>
              <a:chExt cx="7811169" cy="4241417"/>
            </a:xfrm>
          </p:grpSpPr>
          <p:pic>
            <p:nvPicPr>
              <p:cNvPr id="8" name="图片 3">
                <a:extLst>
                  <a:ext uri="{FF2B5EF4-FFF2-40B4-BE49-F238E27FC236}">
                    <a16:creationId xmlns:a16="http://schemas.microsoft.com/office/drawing/2014/main" id="{42EE49CB-4430-141F-399B-B6BF141F6677}"/>
                  </a:ext>
                </a:extLst>
              </p:cNvPr>
              <p:cNvPicPr>
                <a:picLocks noChangeAspect="1"/>
              </p:cNvPicPr>
              <p:nvPr/>
            </p:nvPicPr>
            <p:blipFill>
              <a:blip r:embed="rId2"/>
              <a:stretch>
                <a:fillRect/>
              </a:stretch>
            </p:blipFill>
            <p:spPr>
              <a:xfrm>
                <a:off x="4280689" y="2070235"/>
                <a:ext cx="7428712" cy="4171556"/>
              </a:xfrm>
              <a:prstGeom prst="rect">
                <a:avLst/>
              </a:prstGeom>
            </p:spPr>
          </p:pic>
          <p:sp>
            <p:nvSpPr>
              <p:cNvPr id="9" name="文本框 5">
                <a:extLst>
                  <a:ext uri="{FF2B5EF4-FFF2-40B4-BE49-F238E27FC236}">
                    <a16:creationId xmlns:a16="http://schemas.microsoft.com/office/drawing/2014/main" id="{12A30EC5-EC7D-BBF5-67B2-1F0F722A0F87}"/>
                  </a:ext>
                </a:extLst>
              </p:cNvPr>
              <p:cNvSpPr txBox="1"/>
              <p:nvPr/>
            </p:nvSpPr>
            <p:spPr>
              <a:xfrm>
                <a:off x="10879667" y="2000374"/>
                <a:ext cx="1212191" cy="338554"/>
              </a:xfrm>
              <a:prstGeom prst="rect">
                <a:avLst/>
              </a:prstGeom>
            </p:spPr>
            <p:txBody>
              <a:bodyPr vert="horz" wrap="none" lIns="91440" tIns="45720" rIns="91440" bIns="45720" rtlCol="0" anchor="ctr">
                <a:spAutoFit/>
              </a:bodyPr>
              <a:lstStyle/>
              <a:p>
                <a:pPr algn="l"/>
                <a:r>
                  <a:rPr kumimoji="1" lang="en-US" altLang="zh-CN" sz="1600" dirty="0"/>
                  <a:t>Asymmetry</a:t>
                </a:r>
                <a:endParaRPr kumimoji="1" lang="zh-CN" altLang="en-US" sz="1600" dirty="0"/>
              </a:p>
            </p:txBody>
          </p:sp>
        </p:grpSp>
        <p:sp>
          <p:nvSpPr>
            <p:cNvPr id="7" name="内容占位符 2">
              <a:extLst>
                <a:ext uri="{FF2B5EF4-FFF2-40B4-BE49-F238E27FC236}">
                  <a16:creationId xmlns:a16="http://schemas.microsoft.com/office/drawing/2014/main" id="{B0D1785B-07C6-AC78-87F4-55D01B0B7BF4}"/>
                </a:ext>
              </a:extLst>
            </p:cNvPr>
            <p:cNvSpPr txBox="1">
              <a:spLocks/>
            </p:cNvSpPr>
            <p:nvPr/>
          </p:nvSpPr>
          <p:spPr>
            <a:xfrm>
              <a:off x="504000" y="2000374"/>
              <a:ext cx="3994328" cy="3447098"/>
            </a:xfrm>
            <a:prstGeom prst="rect">
              <a:avLst/>
            </a:prstGeom>
          </p:spPr>
          <p:txBody>
            <a:bodyPr vert="horz" wrap="square" lIns="91440" tIns="45720" rIns="91440" bIns="45720" rtlCol="0">
              <a:spAutoFit/>
            </a:bodyPr>
            <a:lstStyle>
              <a:lvl1pPr marL="273050" indent="-273050" algn="l" defTabSz="685800" rtl="0" eaLnBrk="1" latinLnBrk="0" hangingPunct="1">
                <a:lnSpc>
                  <a:spcPct val="90000"/>
                </a:lnSpc>
                <a:spcBef>
                  <a:spcPts val="750"/>
                </a:spcBef>
                <a:buClr>
                  <a:schemeClr val="accent1"/>
                </a:buClr>
                <a:buFont typeface="Wingdings" pitchFamily="2" charset="2"/>
                <a:buChar char="Ø"/>
                <a:tabLst/>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Wingdings" pitchFamily="2" charset="2"/>
                <a:buNone/>
              </a:pPr>
              <a:r>
                <a:rPr kumimoji="1" lang="zh-CN" altLang="en-US" sz="1800" b="1" dirty="0">
                  <a:solidFill>
                    <a:schemeClr val="accent1"/>
                  </a:solidFill>
                  <a:latin typeface="Arial" panose="020B0604020202020204" pitchFamily="34" charset="0"/>
                  <a:ea typeface="微软雅黑" panose="020B0503020204020204" pitchFamily="34" charset="-122"/>
                </a:rPr>
                <a:t>如何进一步利用瞬态</a:t>
              </a:r>
              <a:r>
                <a:rPr kumimoji="1" lang="en-US" altLang="zh-CN" sz="1800" b="1" dirty="0" err="1">
                  <a:solidFill>
                    <a:schemeClr val="accent1"/>
                  </a:solidFill>
                  <a:latin typeface="Arial" panose="020B0604020202020204" pitchFamily="34" charset="0"/>
                  <a:ea typeface="微软雅黑" panose="020B0503020204020204" pitchFamily="34" charset="-122"/>
                </a:rPr>
                <a:t>μSR</a:t>
              </a:r>
              <a:r>
                <a:rPr kumimoji="1" lang="zh-CN" altLang="en-US" sz="1800" b="1" dirty="0">
                  <a:solidFill>
                    <a:schemeClr val="accent1"/>
                  </a:solidFill>
                  <a:latin typeface="Arial" panose="020B0604020202020204" pitchFamily="34" charset="0"/>
                  <a:ea typeface="微软雅黑" panose="020B0503020204020204" pitchFamily="34" charset="-122"/>
                </a:rPr>
                <a:t>的优势？</a:t>
              </a:r>
              <a:endParaRPr kumimoji="1" lang="en-US" altLang="zh-CN" sz="1800" b="1" dirty="0">
                <a:solidFill>
                  <a:schemeClr val="accent1"/>
                </a:solidFill>
                <a:latin typeface="Arial" panose="020B0604020202020204" pitchFamily="34" charset="0"/>
                <a:ea typeface="微软雅黑" panose="020B0503020204020204" pitchFamily="34" charset="-122"/>
              </a:endParaRPr>
            </a:p>
            <a:p>
              <a:pPr marL="0" indent="0">
                <a:lnSpc>
                  <a:spcPct val="100000"/>
                </a:lnSpc>
                <a:spcBef>
                  <a:spcPts val="600"/>
                </a:spcBef>
                <a:buFont typeface="Wingdings" pitchFamily="2" charset="2"/>
                <a:buNone/>
              </a:pPr>
              <a:r>
                <a:rPr kumimoji="1" lang="zh-CN" altLang="en-US" sz="1800" b="1" dirty="0">
                  <a:solidFill>
                    <a:srgbClr val="0033CC"/>
                  </a:solidFill>
                  <a:latin typeface="Arial" panose="020B0604020202020204" pitchFamily="34" charset="0"/>
                  <a:ea typeface="微软雅黑" panose="020B0503020204020204" pitchFamily="34" charset="-122"/>
                </a:rPr>
                <a:t>→</a:t>
              </a:r>
              <a:r>
                <a:rPr kumimoji="1" lang="zh-CN" altLang="en-US" sz="1800" b="1" dirty="0">
                  <a:solidFill>
                    <a:srgbClr val="FF0000"/>
                  </a:solidFill>
                  <a:latin typeface="Arial" panose="020B0604020202020204" pitchFamily="34" charset="0"/>
                  <a:ea typeface="微软雅黑" panose="020B0503020204020204" pitchFamily="34" charset="-122"/>
                </a:rPr>
                <a:t> </a:t>
              </a:r>
              <a:r>
                <a:rPr kumimoji="1" lang="zh-CN" altLang="en-US" sz="1800" b="1" dirty="0">
                  <a:solidFill>
                    <a:srgbClr val="0033CC"/>
                  </a:solidFill>
                  <a:latin typeface="Arial" panose="020B0604020202020204" pitchFamily="34" charset="0"/>
                  <a:ea typeface="微软雅黑" panose="020B0503020204020204" pitchFamily="34" charset="-122"/>
                </a:rPr>
                <a:t>应用机器学习</a:t>
              </a:r>
              <a:endParaRPr kumimoji="1" lang="en-US" altLang="zh-CN" sz="1800" b="1" dirty="0">
                <a:solidFill>
                  <a:srgbClr val="0033CC"/>
                </a:solidFill>
                <a:latin typeface="Arial" panose="020B0604020202020204" pitchFamily="34" charset="0"/>
                <a:ea typeface="微软雅黑" panose="020B0503020204020204" pitchFamily="34" charset="-122"/>
              </a:endParaRPr>
            </a:p>
            <a:p>
              <a:pPr>
                <a:lnSpc>
                  <a:spcPct val="100000"/>
                </a:lnSpc>
                <a:spcBef>
                  <a:spcPts val="600"/>
                </a:spcBef>
              </a:pPr>
              <a:r>
                <a:rPr kumimoji="1" lang="zh-CN" altLang="en-US" sz="1800" dirty="0">
                  <a:latin typeface="Arial" panose="020B0604020202020204" pitchFamily="34" charset="0"/>
                  <a:ea typeface="微软雅黑" panose="020B0503020204020204" pitchFamily="34" charset="-122"/>
                </a:rPr>
                <a:t>根据径向基函数回归分析机器学习算法在缪子靶结构优化的应用案例：</a:t>
              </a:r>
              <a:endParaRPr kumimoji="1" lang="en-US" altLang="zh-CN" sz="1800" dirty="0">
                <a:latin typeface="Arial" panose="020B0604020202020204" pitchFamily="34" charset="0"/>
                <a:ea typeface="微软雅黑" panose="020B0503020204020204" pitchFamily="34" charset="-122"/>
              </a:endParaRPr>
            </a:p>
            <a:p>
              <a:pPr>
                <a:lnSpc>
                  <a:spcPct val="100000"/>
                </a:lnSpc>
                <a:spcBef>
                  <a:spcPts val="600"/>
                </a:spcBef>
              </a:pPr>
              <a:r>
                <a:rPr kumimoji="1" lang="zh-CN" altLang="en-US" sz="1800" b="1" dirty="0">
                  <a:latin typeface="Arial" panose="020B0604020202020204" pitchFamily="34" charset="0"/>
                  <a:ea typeface="微软雅黑" panose="020B0503020204020204" pitchFamily="34" charset="-122"/>
                </a:rPr>
                <a:t>通过使用少量数据对大范围参数进行扫描，并预测最优解</a:t>
              </a:r>
            </a:p>
            <a:p>
              <a:pPr>
                <a:lnSpc>
                  <a:spcPct val="100000"/>
                </a:lnSpc>
                <a:spcBef>
                  <a:spcPts val="600"/>
                </a:spcBef>
              </a:pPr>
              <a:r>
                <a:rPr kumimoji="1" lang="zh-CN" altLang="en-US" sz="1800" dirty="0">
                  <a:latin typeface="Arial" panose="020B0604020202020204" pitchFamily="34" charset="0"/>
                  <a:ea typeface="微软雅黑" panose="020B0503020204020204" pitchFamily="34" charset="-122"/>
                </a:rPr>
                <a:t>在进行瞬态</a:t>
              </a:r>
              <a:r>
                <a:rPr kumimoji="1" lang="en-US" altLang="zh-CN" sz="1800" dirty="0" err="1">
                  <a:latin typeface="Arial" panose="020B0604020202020204" pitchFamily="34" charset="0"/>
                  <a:ea typeface="微软雅黑" panose="020B0503020204020204" pitchFamily="34" charset="-122"/>
                </a:rPr>
                <a:t>μSR</a:t>
              </a:r>
              <a:r>
                <a:rPr kumimoji="1" lang="zh-CN" altLang="en-US" sz="1800" dirty="0">
                  <a:latin typeface="Arial" panose="020B0604020202020204" pitchFamily="34" charset="0"/>
                  <a:ea typeface="微软雅黑" panose="020B0503020204020204" pitchFamily="34" charset="-122"/>
                </a:rPr>
                <a:t>时，可以采用较大的温度扫描步长，例如从</a:t>
              </a:r>
              <a:r>
                <a:rPr kumimoji="1" lang="en-US" altLang="zh-CN" sz="1800" dirty="0">
                  <a:latin typeface="Arial" panose="020B0604020202020204" pitchFamily="34" charset="0"/>
                  <a:ea typeface="微软雅黑" panose="020B0503020204020204" pitchFamily="34" charset="-122"/>
                </a:rPr>
                <a:t>0.01 K</a:t>
              </a:r>
              <a:r>
                <a:rPr kumimoji="1" lang="zh-CN" altLang="en-US" sz="1800" dirty="0">
                  <a:latin typeface="Arial" panose="020B0604020202020204" pitchFamily="34" charset="0"/>
                  <a:ea typeface="微软雅黑" panose="020B0503020204020204" pitchFamily="34" charset="-122"/>
                </a:rPr>
                <a:t>增大到</a:t>
              </a:r>
              <a:r>
                <a:rPr kumimoji="1" lang="en-US" altLang="zh-CN" sz="1800" dirty="0">
                  <a:latin typeface="Arial" panose="020B0604020202020204" pitchFamily="34" charset="0"/>
                  <a:ea typeface="微软雅黑" panose="020B0503020204020204" pitchFamily="34" charset="-122"/>
                </a:rPr>
                <a:t>0.1 K</a:t>
              </a:r>
              <a:r>
                <a:rPr kumimoji="1" lang="zh-CN" altLang="en-US" sz="1800" dirty="0">
                  <a:latin typeface="Arial" panose="020B0604020202020204" pitchFamily="34" charset="0"/>
                  <a:ea typeface="微软雅黑" panose="020B0503020204020204" pitchFamily="34" charset="-122"/>
                </a:rPr>
                <a:t>，通过上述算法有效预测磁性相变温度点，</a:t>
              </a:r>
              <a:r>
                <a:rPr kumimoji="1" lang="zh-CN" altLang="en-US" sz="1800" dirty="0">
                  <a:solidFill>
                    <a:srgbClr val="0033CC"/>
                  </a:solidFill>
                  <a:latin typeface="Arial" panose="020B0604020202020204" pitchFamily="34" charset="0"/>
                  <a:ea typeface="微软雅黑" panose="020B0503020204020204" pitchFamily="34" charset="-122"/>
                </a:rPr>
                <a:t>进一步节省束流时间</a:t>
              </a:r>
              <a:endParaRPr kumimoji="1" lang="en-US" altLang="zh-CN" sz="1800" dirty="0">
                <a:solidFill>
                  <a:srgbClr val="0033CC"/>
                </a:solidFill>
                <a:latin typeface="Arial" panose="020B0604020202020204" pitchFamily="34" charset="0"/>
                <a:ea typeface="微软雅黑" panose="020B0503020204020204" pitchFamily="34" charset="-122"/>
              </a:endParaRPr>
            </a:p>
          </p:txBody>
        </p:sp>
      </p:grpSp>
      <p:sp>
        <p:nvSpPr>
          <p:cNvPr id="10" name="文本框 11">
            <a:extLst>
              <a:ext uri="{FF2B5EF4-FFF2-40B4-BE49-F238E27FC236}">
                <a16:creationId xmlns:a16="http://schemas.microsoft.com/office/drawing/2014/main" id="{D1CD5CB4-0474-3159-D8F2-C11F26A35AD6}"/>
              </a:ext>
            </a:extLst>
          </p:cNvPr>
          <p:cNvSpPr txBox="1"/>
          <p:nvPr/>
        </p:nvSpPr>
        <p:spPr>
          <a:xfrm>
            <a:off x="7920069" y="6311652"/>
            <a:ext cx="4266745" cy="276999"/>
          </a:xfrm>
          <a:prstGeom prst="rect">
            <a:avLst/>
          </a:prstGeom>
          <a:noFill/>
        </p:spPr>
        <p:txBody>
          <a:bodyPr wrap="square">
            <a:spAutoFit/>
          </a:bodyPr>
          <a:lstStyle/>
          <a:p>
            <a:r>
              <a:rPr lang="en-US" altLang="zh-CN" sz="1200" dirty="0"/>
              <a:t>Taken from Shoichiro Nishimura</a:t>
            </a:r>
            <a:r>
              <a:rPr lang="en-US" altLang="zh-CN" sz="1200" b="0" i="0" dirty="0">
                <a:effectLst/>
                <a:latin typeface="Liberation Sans"/>
              </a:rPr>
              <a:t>’s slides at MELODY2025</a:t>
            </a:r>
            <a:endParaRPr lang="zh-CN" altLang="en-US" sz="1200" dirty="0"/>
          </a:p>
        </p:txBody>
      </p:sp>
      <p:sp>
        <p:nvSpPr>
          <p:cNvPr id="11" name="标题 1">
            <a:extLst>
              <a:ext uri="{FF2B5EF4-FFF2-40B4-BE49-F238E27FC236}">
                <a16:creationId xmlns:a16="http://schemas.microsoft.com/office/drawing/2014/main" id="{43518967-DBC5-4CC9-E48A-8B7CD566131E}"/>
              </a:ext>
            </a:extLst>
          </p:cNvPr>
          <p:cNvSpPr txBox="1">
            <a:spLocks noChangeArrowheads="1"/>
          </p:cNvSpPr>
          <p:nvPr/>
        </p:nvSpPr>
        <p:spPr bwMode="auto">
          <a:xfrm>
            <a:off x="543495" y="79965"/>
            <a:ext cx="8749592"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基于径向基函数的瞬态</a:t>
            </a:r>
            <a:r>
              <a:rPr lang="en-US" altLang="zh-CN" sz="4000" dirty="0" err="1">
                <a:latin typeface="微软雅黑" panose="020B0503020204020204" pitchFamily="34" charset="-122"/>
                <a:ea typeface="微软雅黑" panose="020B0503020204020204" pitchFamily="34" charset="-122"/>
              </a:rPr>
              <a:t>μSR</a:t>
            </a:r>
            <a:r>
              <a:rPr lang="zh-CN" altLang="en-US" sz="4000" dirty="0">
                <a:latin typeface="微软雅黑" panose="020B0503020204020204" pitchFamily="34" charset="-122"/>
                <a:ea typeface="微软雅黑" panose="020B0503020204020204" pitchFamily="34" charset="-122"/>
              </a:rPr>
              <a:t>数据分析</a:t>
            </a:r>
          </a:p>
        </p:txBody>
      </p:sp>
      <p:sp>
        <p:nvSpPr>
          <p:cNvPr id="12" name="TextBox 11">
            <a:extLst>
              <a:ext uri="{FF2B5EF4-FFF2-40B4-BE49-F238E27FC236}">
                <a16:creationId xmlns:a16="http://schemas.microsoft.com/office/drawing/2014/main" id="{BB27F469-5673-87C5-DDFF-1EF374750BF5}"/>
              </a:ext>
            </a:extLst>
          </p:cNvPr>
          <p:cNvSpPr txBox="1"/>
          <p:nvPr/>
        </p:nvSpPr>
        <p:spPr>
          <a:xfrm>
            <a:off x="704790" y="6581001"/>
            <a:ext cx="1924111" cy="276999"/>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李样 </a:t>
            </a:r>
            <a:r>
              <a:rPr lang="en-US" altLang="zh-CN" sz="1200" dirty="0">
                <a:latin typeface="微软雅黑" panose="020B0503020204020204" pitchFamily="34" charset="-122"/>
                <a:ea typeface="微软雅黑" panose="020B0503020204020204" pitchFamily="34" charset="-122"/>
              </a:rPr>
              <a:t>yangli@ihep.ac.cn</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24223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87722E-EF10-2E7F-504F-D0FD3560B724}"/>
              </a:ext>
            </a:extLst>
          </p:cNvPr>
          <p:cNvSpPr>
            <a:spLocks noGrp="1"/>
          </p:cNvSpPr>
          <p:nvPr>
            <p:ph type="sldNum" sz="quarter" idx="12"/>
          </p:nvPr>
        </p:nvSpPr>
        <p:spPr/>
        <p:txBody>
          <a:bodyPr/>
          <a:lstStyle/>
          <a:p>
            <a:fld id="{D9A80C27-2DA0-4385-BF62-8D9873646CFE}" type="slidenum">
              <a:rPr lang="zh-CN" altLang="en-US" smtClean="0"/>
              <a:t>21</a:t>
            </a:fld>
            <a:endParaRPr lang="zh-CN" altLang="en-US"/>
          </a:p>
        </p:txBody>
      </p:sp>
      <p:sp>
        <p:nvSpPr>
          <p:cNvPr id="5" name="标题 1">
            <a:extLst>
              <a:ext uri="{FF2B5EF4-FFF2-40B4-BE49-F238E27FC236}">
                <a16:creationId xmlns:a16="http://schemas.microsoft.com/office/drawing/2014/main" id="{E34BB6E7-741F-89A5-C12D-CD6737394638}"/>
              </a:ext>
            </a:extLst>
          </p:cNvPr>
          <p:cNvSpPr txBox="1">
            <a:spLocks noChangeArrowheads="1"/>
          </p:cNvSpPr>
          <p:nvPr/>
        </p:nvSpPr>
        <p:spPr bwMode="auto">
          <a:xfrm>
            <a:off x="543494" y="79965"/>
            <a:ext cx="9264649"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遗传算法</a:t>
            </a:r>
          </a:p>
        </p:txBody>
      </p:sp>
      <p:sp>
        <p:nvSpPr>
          <p:cNvPr id="68" name="文本框 20">
            <a:extLst>
              <a:ext uri="{FF2B5EF4-FFF2-40B4-BE49-F238E27FC236}">
                <a16:creationId xmlns:a16="http://schemas.microsoft.com/office/drawing/2014/main" id="{7924C0E7-2115-FAA4-1837-71BA83DCEA83}"/>
              </a:ext>
            </a:extLst>
          </p:cNvPr>
          <p:cNvSpPr txBox="1"/>
          <p:nvPr/>
        </p:nvSpPr>
        <p:spPr>
          <a:xfrm>
            <a:off x="2728161" y="3050176"/>
            <a:ext cx="40915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1200" cap="none" spc="0" normalizeH="0" baseline="0" noProof="0" dirty="0">
                <a:ln>
                  <a:noFill/>
                </a:ln>
                <a:solidFill>
                  <a:srgbClr val="0033CC"/>
                </a:solidFill>
                <a:effectLst/>
                <a:uLnTx/>
                <a:uFillTx/>
                <a:latin typeface="Consolas" panose="020B0609020204030204" pitchFamily="49" charset="0"/>
                <a:ea typeface="等线" panose="02010600030101010101" pitchFamily="2" charset="-122"/>
                <a:cs typeface="+mn-cs"/>
              </a:rPr>
              <a:t>遵照适应度越高，选择概率越大的原则，从种群中选择两个个体作为父方和母方</a:t>
            </a:r>
          </a:p>
        </p:txBody>
      </p:sp>
      <p:sp>
        <p:nvSpPr>
          <p:cNvPr id="69" name="文本框 67">
            <a:extLst>
              <a:ext uri="{FF2B5EF4-FFF2-40B4-BE49-F238E27FC236}">
                <a16:creationId xmlns:a16="http://schemas.microsoft.com/office/drawing/2014/main" id="{C0E9EDF6-16E7-86BC-35E2-8ED073B83287}"/>
              </a:ext>
            </a:extLst>
          </p:cNvPr>
          <p:cNvSpPr txBox="1"/>
          <p:nvPr/>
        </p:nvSpPr>
        <p:spPr>
          <a:xfrm>
            <a:off x="1036275" y="1281242"/>
            <a:ext cx="20805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033CC"/>
                </a:solidFill>
                <a:effectLst/>
                <a:uLnTx/>
                <a:uFillTx/>
                <a:latin typeface="Consolas" panose="020B0609020204030204" pitchFamily="49" charset="0"/>
                <a:ea typeface="等线" panose="02010600030101010101" pitchFamily="2" charset="-122"/>
                <a:cs typeface="+mn-cs"/>
              </a:rPr>
              <a:t>生成种群</a:t>
            </a:r>
            <a:endParaRPr kumimoji="0" lang="zh-CN" altLang="en-US" sz="1800" b="0" i="0" u="none" strike="noStrike" kern="1200" cap="none" spc="0" normalizeH="0" baseline="0" noProof="0" dirty="0">
              <a:ln>
                <a:noFill/>
              </a:ln>
              <a:solidFill>
                <a:srgbClr val="0033CC"/>
              </a:solidFill>
              <a:effectLst/>
              <a:uLnTx/>
              <a:uFillTx/>
              <a:latin typeface="等线" panose="020F0502020204030204"/>
              <a:ea typeface="等线" panose="02010600030101010101" pitchFamily="2" charset="-122"/>
              <a:cs typeface="+mn-cs"/>
            </a:endParaRPr>
          </a:p>
        </p:txBody>
      </p:sp>
      <p:sp>
        <p:nvSpPr>
          <p:cNvPr id="70" name="文本框 69">
            <a:extLst>
              <a:ext uri="{FF2B5EF4-FFF2-40B4-BE49-F238E27FC236}">
                <a16:creationId xmlns:a16="http://schemas.microsoft.com/office/drawing/2014/main" id="{FE7DD581-A4B3-0631-2A05-9A3E6F10648F}"/>
              </a:ext>
            </a:extLst>
          </p:cNvPr>
          <p:cNvSpPr txBox="1"/>
          <p:nvPr/>
        </p:nvSpPr>
        <p:spPr>
          <a:xfrm>
            <a:off x="858256" y="2387279"/>
            <a:ext cx="20805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033CC"/>
                </a:solidFill>
                <a:effectLst/>
                <a:uLnTx/>
                <a:uFillTx/>
                <a:latin typeface="Consolas" panose="020B0609020204030204" pitchFamily="49" charset="0"/>
                <a:ea typeface="等线" panose="02010600030101010101" pitchFamily="2" charset="-122"/>
                <a:cs typeface="+mn-cs"/>
              </a:rPr>
              <a:t>计算适应度</a:t>
            </a:r>
            <a:endParaRPr kumimoji="0" lang="zh-CN" altLang="en-US" sz="1800" b="0" i="0" u="none" strike="noStrike" kern="1200" cap="none" spc="0" normalizeH="0" baseline="0" noProof="0" dirty="0">
              <a:ln>
                <a:noFill/>
              </a:ln>
              <a:solidFill>
                <a:srgbClr val="0033CC"/>
              </a:solidFill>
              <a:effectLst/>
              <a:uLnTx/>
              <a:uFillTx/>
              <a:latin typeface="等线" panose="020F0502020204030204"/>
              <a:ea typeface="等线" panose="02010600030101010101" pitchFamily="2" charset="-122"/>
              <a:cs typeface="+mn-cs"/>
            </a:endParaRPr>
          </a:p>
        </p:txBody>
      </p:sp>
      <p:sp>
        <p:nvSpPr>
          <p:cNvPr id="72" name="文本框 72">
            <a:extLst>
              <a:ext uri="{FF2B5EF4-FFF2-40B4-BE49-F238E27FC236}">
                <a16:creationId xmlns:a16="http://schemas.microsoft.com/office/drawing/2014/main" id="{83F54604-CDE4-8B5A-EA79-C790B8496C3E}"/>
              </a:ext>
            </a:extLst>
          </p:cNvPr>
          <p:cNvSpPr txBox="1"/>
          <p:nvPr/>
        </p:nvSpPr>
        <p:spPr>
          <a:xfrm>
            <a:off x="1003485" y="4211290"/>
            <a:ext cx="16294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033CC"/>
                </a:solidFill>
                <a:effectLst/>
                <a:uLnTx/>
                <a:uFillTx/>
                <a:latin typeface="Consolas" panose="020B0609020204030204" pitchFamily="49" charset="0"/>
                <a:ea typeface="等线" panose="02010600030101010101" pitchFamily="2" charset="-122"/>
                <a:cs typeface="+mn-cs"/>
              </a:rPr>
              <a:t>交叉遗传</a:t>
            </a:r>
            <a:endParaRPr kumimoji="0" lang="zh-CN" altLang="en-US" sz="1800" b="0" i="0" u="none" strike="noStrike" kern="1200" cap="none" spc="0" normalizeH="0" baseline="0" noProof="0" dirty="0">
              <a:ln>
                <a:noFill/>
              </a:ln>
              <a:solidFill>
                <a:srgbClr val="0033CC"/>
              </a:solidFill>
              <a:effectLst/>
              <a:uLnTx/>
              <a:uFillTx/>
              <a:latin typeface="等线" panose="020F0502020204030204"/>
              <a:ea typeface="等线" panose="02010600030101010101" pitchFamily="2" charset="-122"/>
              <a:cs typeface="+mn-cs"/>
            </a:endParaRPr>
          </a:p>
        </p:txBody>
      </p:sp>
      <p:sp>
        <p:nvSpPr>
          <p:cNvPr id="73" name="文本框 74">
            <a:extLst>
              <a:ext uri="{FF2B5EF4-FFF2-40B4-BE49-F238E27FC236}">
                <a16:creationId xmlns:a16="http://schemas.microsoft.com/office/drawing/2014/main" id="{BAF06773-6C33-884C-9E8A-E4288D4EFF46}"/>
              </a:ext>
            </a:extLst>
          </p:cNvPr>
          <p:cNvSpPr txBox="1"/>
          <p:nvPr/>
        </p:nvSpPr>
        <p:spPr>
          <a:xfrm>
            <a:off x="3943954" y="3701899"/>
            <a:ext cx="25310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800" b="0" i="0" u="none" strike="noStrike" kern="1200" cap="none" spc="0" normalizeH="0" baseline="0" noProof="0" dirty="0">
                <a:ln>
                  <a:noFill/>
                </a:ln>
                <a:solidFill>
                  <a:srgbClr val="7088B2"/>
                </a:solidFill>
                <a:effectLst/>
                <a:uLnTx/>
                <a:uFillTx/>
                <a:latin typeface="Consolas" panose="020B0609020204030204" pitchFamily="49" charset="0"/>
                <a:ea typeface="等线" panose="02010600030101010101" pitchFamily="2" charset="-122"/>
                <a:cs typeface="+mn-cs"/>
              </a:rPr>
              <a:t>P</a:t>
            </a:r>
            <a:r>
              <a:rPr kumimoji="0" lang="zh-CN" altLang="en-US" sz="2800" b="0" i="0" u="none" strike="noStrike" kern="1200" cap="none" spc="0" normalizeH="0" baseline="0" noProof="0" dirty="0">
                <a:ln>
                  <a:noFill/>
                </a:ln>
                <a:solidFill>
                  <a:srgbClr val="7088B2"/>
                </a:solidFill>
                <a:effectLst/>
                <a:uLnTx/>
                <a:uFillTx/>
                <a:latin typeface="Consolas" panose="020B0609020204030204" pitchFamily="49" charset="0"/>
                <a:ea typeface="等线" panose="02010600030101010101" pitchFamily="2" charset="-122"/>
                <a:cs typeface="+mn-cs"/>
              </a:rPr>
              <a:t>arent </a:t>
            </a:r>
            <a:r>
              <a:rPr kumimoji="0" lang="en-US" altLang="zh-CN" sz="2800" b="0" i="0" u="none" strike="noStrike" kern="1200" cap="none" spc="0" normalizeH="0" baseline="0" noProof="0" dirty="0">
                <a:ln>
                  <a:noFill/>
                </a:ln>
                <a:solidFill>
                  <a:srgbClr val="7088B2"/>
                </a:solidFill>
                <a:effectLst/>
                <a:uLnTx/>
                <a:uFillTx/>
                <a:latin typeface="Consolas" panose="020B0609020204030204" pitchFamily="49" charset="0"/>
                <a:ea typeface="等线" panose="02010600030101010101" pitchFamily="2" charset="-122"/>
                <a:cs typeface="+mn-cs"/>
              </a:rPr>
              <a:t>1 Q42</a:t>
            </a:r>
            <a:endParaRPr kumimoji="0" lang="zh-CN" altLang="en-US" sz="2800" b="0" i="0" u="none" strike="noStrike" kern="1200" cap="none" spc="0" normalizeH="0" baseline="0" noProof="0" dirty="0">
              <a:ln>
                <a:noFill/>
              </a:ln>
              <a:solidFill>
                <a:srgbClr val="7088B2"/>
              </a:solidFill>
              <a:effectLst/>
              <a:uLnTx/>
              <a:uFillTx/>
              <a:latin typeface="Consolas" panose="020B0609020204030204" pitchFamily="49" charset="0"/>
              <a:ea typeface="等线" panose="02010600030101010101" pitchFamily="2" charset="-122"/>
              <a:cs typeface="+mn-cs"/>
            </a:endParaRPr>
          </a:p>
        </p:txBody>
      </p:sp>
      <p:sp>
        <p:nvSpPr>
          <p:cNvPr id="74" name="文本框 75">
            <a:extLst>
              <a:ext uri="{FF2B5EF4-FFF2-40B4-BE49-F238E27FC236}">
                <a16:creationId xmlns:a16="http://schemas.microsoft.com/office/drawing/2014/main" id="{6F9B0C27-10A5-2FD0-668D-795B18BACDDA}"/>
              </a:ext>
            </a:extLst>
          </p:cNvPr>
          <p:cNvSpPr txBox="1"/>
          <p:nvPr/>
        </p:nvSpPr>
        <p:spPr>
          <a:xfrm>
            <a:off x="3943958" y="4146547"/>
            <a:ext cx="25766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800" b="0" i="0" u="none" strike="noStrike" kern="1200" cap="none" spc="0" normalizeH="0" baseline="0" noProof="0" dirty="0">
                <a:ln>
                  <a:noFill/>
                </a:ln>
                <a:solidFill>
                  <a:srgbClr val="7088B2"/>
                </a:solidFill>
                <a:effectLst/>
                <a:uLnTx/>
                <a:uFillTx/>
                <a:latin typeface="Consolas" panose="020B0609020204030204" pitchFamily="49" charset="0"/>
                <a:ea typeface="等线" panose="02010600030101010101" pitchFamily="2" charset="-122"/>
                <a:cs typeface="+mn-cs"/>
              </a:rPr>
              <a:t>P</a:t>
            </a:r>
            <a:r>
              <a:rPr kumimoji="0" lang="zh-CN" altLang="en-US" sz="2800" b="0" i="0" u="none" strike="noStrike" kern="1200" cap="none" spc="0" normalizeH="0" baseline="0" noProof="0" dirty="0">
                <a:ln>
                  <a:noFill/>
                </a:ln>
                <a:solidFill>
                  <a:srgbClr val="7088B2"/>
                </a:solidFill>
                <a:effectLst/>
                <a:uLnTx/>
                <a:uFillTx/>
                <a:latin typeface="Consolas" panose="020B0609020204030204" pitchFamily="49" charset="0"/>
                <a:ea typeface="等线" panose="02010600030101010101" pitchFamily="2" charset="-122"/>
                <a:cs typeface="+mn-cs"/>
              </a:rPr>
              <a:t>arent </a:t>
            </a:r>
            <a:r>
              <a:rPr kumimoji="0" lang="en-US" altLang="zh-CN" sz="2800" b="0" i="0" u="none" strike="noStrike" kern="1200" cap="none" spc="0" normalizeH="0" baseline="0" noProof="0" dirty="0">
                <a:ln>
                  <a:noFill/>
                </a:ln>
                <a:solidFill>
                  <a:srgbClr val="7088B2"/>
                </a:solidFill>
                <a:effectLst/>
                <a:uLnTx/>
                <a:uFillTx/>
                <a:latin typeface="Consolas" panose="020B0609020204030204" pitchFamily="49" charset="0"/>
                <a:ea typeface="等线" panose="02010600030101010101" pitchFamily="2" charset="-122"/>
                <a:cs typeface="+mn-cs"/>
              </a:rPr>
              <a:t>2 Q5 </a:t>
            </a:r>
            <a:endParaRPr kumimoji="0" lang="zh-CN" altLang="en-US" sz="2800" b="0" i="0" u="none" strike="noStrike" kern="1200" cap="none" spc="0" normalizeH="0" baseline="0" noProof="0" dirty="0">
              <a:ln>
                <a:noFill/>
              </a:ln>
              <a:solidFill>
                <a:srgbClr val="7088B2"/>
              </a:solidFill>
              <a:effectLst/>
              <a:uLnTx/>
              <a:uFillTx/>
              <a:latin typeface="Consolas" panose="020B0609020204030204" pitchFamily="49" charset="0"/>
              <a:ea typeface="等线" panose="02010600030101010101" pitchFamily="2" charset="-122"/>
              <a:cs typeface="+mn-cs"/>
            </a:endParaRPr>
          </a:p>
        </p:txBody>
      </p:sp>
      <p:sp>
        <p:nvSpPr>
          <p:cNvPr id="75" name="文本框 76">
            <a:extLst>
              <a:ext uri="{FF2B5EF4-FFF2-40B4-BE49-F238E27FC236}">
                <a16:creationId xmlns:a16="http://schemas.microsoft.com/office/drawing/2014/main" id="{BD95EB6D-9802-B849-0649-2C4E0104A3BF}"/>
              </a:ext>
            </a:extLst>
          </p:cNvPr>
          <p:cNvSpPr txBox="1"/>
          <p:nvPr/>
        </p:nvSpPr>
        <p:spPr>
          <a:xfrm>
            <a:off x="6961601" y="3238589"/>
            <a:ext cx="236991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400" b="0" i="0" u="none" strike="noStrike" kern="1200" cap="none" spc="0" normalizeH="0" baseline="0" noProof="0" dirty="0">
                <a:ln>
                  <a:noFill/>
                </a:ln>
                <a:solidFill>
                  <a:srgbClr val="7A3E9D"/>
                </a:solidFill>
                <a:effectLst/>
                <a:uLnTx/>
                <a:uFillTx/>
                <a:latin typeface="Consolas" panose="020B0609020204030204" pitchFamily="49" charset="0"/>
                <a:ea typeface="等线" panose="02010600030101010101" pitchFamily="2" charset="-122"/>
                <a:cs typeface="+mn-cs"/>
              </a:rPr>
              <a:t>Gene1</a:t>
            </a:r>
            <a:endParaRPr kumimoji="0" lang="en-US" altLang="zh-CN" sz="2400" b="0" i="0" u="none" strike="noStrike" kern="1200" cap="none" spc="0" normalizeH="0" baseline="0" noProof="0" dirty="0">
              <a:ln>
                <a:noFill/>
              </a:ln>
              <a:solidFill>
                <a:srgbClr val="7A3E9D"/>
              </a:solidFill>
              <a:effectLst/>
              <a:uLnTx/>
              <a:uFillTx/>
              <a:latin typeface="Consolas" panose="020B0609020204030204" pitchFamily="49" charset="0"/>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777777"/>
                </a:solidFill>
                <a:effectLst/>
                <a:uLnTx/>
                <a:uFillTx/>
                <a:latin typeface="Consolas" panose="020B0609020204030204" pitchFamily="49" charset="0"/>
                <a:ea typeface="等线" panose="02010600030101010101" pitchFamily="2" charset="-122"/>
                <a:cs typeface="+mn-cs"/>
              </a:rPr>
              <a:t>1011010100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777777"/>
                </a:solidFill>
                <a:effectLst/>
                <a:uLnTx/>
                <a:uFillTx/>
                <a:latin typeface="Consolas" panose="020B0609020204030204" pitchFamily="49" charset="0"/>
                <a:ea typeface="等线" panose="02010600030101010101" pitchFamily="2" charset="-122"/>
                <a:cs typeface="+mn-cs"/>
              </a:rPr>
              <a:t>1001011110</a:t>
            </a:r>
            <a:r>
              <a:rPr kumimoji="0" lang="en-GB" altLang="zh-CN" sz="2400" b="0" i="0" u="none" strike="noStrike" kern="1200" cap="none" spc="0" normalizeH="0" baseline="0" noProof="0" dirty="0">
                <a:ln>
                  <a:noFill/>
                </a:ln>
                <a:solidFill>
                  <a:srgbClr val="7A3E9D"/>
                </a:solidFill>
                <a:effectLst/>
                <a:uLnTx/>
                <a:uFillTx/>
                <a:latin typeface="Consolas" panose="020B0609020204030204" pitchFamily="49" charset="0"/>
                <a:ea typeface="等线" panose="02010600030101010101" pitchFamily="2" charset="-122"/>
                <a:cs typeface="+mn-cs"/>
              </a:rPr>
              <a:t> </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cxnSp>
        <p:nvCxnSpPr>
          <p:cNvPr id="82" name="直接连接符 88">
            <a:extLst>
              <a:ext uri="{FF2B5EF4-FFF2-40B4-BE49-F238E27FC236}">
                <a16:creationId xmlns:a16="http://schemas.microsoft.com/office/drawing/2014/main" id="{3C5CD1B5-FCCE-57C8-6FDA-9381D330CACF}"/>
              </a:ext>
            </a:extLst>
          </p:cNvPr>
          <p:cNvCxnSpPr>
            <a:cxnSpLocks/>
          </p:cNvCxnSpPr>
          <p:nvPr/>
        </p:nvCxnSpPr>
        <p:spPr>
          <a:xfrm>
            <a:off x="7708739" y="3669510"/>
            <a:ext cx="0" cy="95407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3" name="文本框 90">
            <a:extLst>
              <a:ext uri="{FF2B5EF4-FFF2-40B4-BE49-F238E27FC236}">
                <a16:creationId xmlns:a16="http://schemas.microsoft.com/office/drawing/2014/main" id="{4C8F00CC-D471-2CD6-A2B0-1A353D642209}"/>
              </a:ext>
            </a:extLst>
          </p:cNvPr>
          <p:cNvSpPr txBox="1"/>
          <p:nvPr/>
        </p:nvSpPr>
        <p:spPr>
          <a:xfrm>
            <a:off x="9575181" y="3238589"/>
            <a:ext cx="236991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400" b="0" i="0" u="none" strike="noStrike" kern="1200" cap="none" spc="0" normalizeH="0" baseline="0" noProof="0" dirty="0">
                <a:ln>
                  <a:noFill/>
                </a:ln>
                <a:solidFill>
                  <a:srgbClr val="7A3E9D"/>
                </a:solidFill>
                <a:effectLst/>
                <a:uLnTx/>
                <a:uFillTx/>
                <a:latin typeface="Consolas" panose="020B0609020204030204" pitchFamily="49" charset="0"/>
                <a:ea typeface="等线" panose="02010600030101010101" pitchFamily="2" charset="-122"/>
                <a:cs typeface="+mn-cs"/>
              </a:rPr>
              <a:t>Gene2</a:t>
            </a:r>
            <a:endParaRPr kumimoji="0" lang="en-US" altLang="zh-CN" sz="2400" b="0" i="0" u="none" strike="noStrike" kern="1200" cap="none" spc="0" normalizeH="0" baseline="0" noProof="0" dirty="0">
              <a:ln>
                <a:noFill/>
              </a:ln>
              <a:solidFill>
                <a:srgbClr val="7A3E9D"/>
              </a:solidFill>
              <a:effectLst/>
              <a:uLnTx/>
              <a:uFillTx/>
              <a:latin typeface="Consolas" panose="020B0609020204030204" pitchFamily="49" charset="0"/>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777777"/>
                </a:solidFill>
                <a:effectLst/>
                <a:uLnTx/>
                <a:uFillTx/>
                <a:latin typeface="Consolas" panose="020B0609020204030204" pitchFamily="49" charset="0"/>
                <a:ea typeface="等线" panose="02010600030101010101" pitchFamily="2" charset="-122"/>
                <a:cs typeface="+mn-cs"/>
              </a:rPr>
              <a:t>1101000100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777777"/>
                </a:solidFill>
                <a:effectLst/>
                <a:uLnTx/>
                <a:uFillTx/>
                <a:latin typeface="Consolas" panose="020B0609020204030204" pitchFamily="49" charset="0"/>
                <a:ea typeface="等线" panose="02010600030101010101" pitchFamily="2" charset="-122"/>
                <a:cs typeface="+mn-cs"/>
              </a:rPr>
              <a:t>0001101001</a:t>
            </a:r>
            <a:r>
              <a:rPr kumimoji="0" lang="en-GB" altLang="zh-CN" sz="2400" b="0" i="0" u="none" strike="noStrike" kern="1200" cap="none" spc="0" normalizeH="0" baseline="0" noProof="0" dirty="0">
                <a:ln>
                  <a:noFill/>
                </a:ln>
                <a:solidFill>
                  <a:srgbClr val="7A3E9D"/>
                </a:solidFill>
                <a:effectLst/>
                <a:uLnTx/>
                <a:uFillTx/>
                <a:latin typeface="Consolas" panose="020B0609020204030204" pitchFamily="49" charset="0"/>
                <a:ea typeface="等线" panose="02010600030101010101" pitchFamily="2" charset="-122"/>
                <a:cs typeface="+mn-cs"/>
              </a:rPr>
              <a:t> </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cxnSp>
        <p:nvCxnSpPr>
          <p:cNvPr id="84" name="直接连接符 91">
            <a:extLst>
              <a:ext uri="{FF2B5EF4-FFF2-40B4-BE49-F238E27FC236}">
                <a16:creationId xmlns:a16="http://schemas.microsoft.com/office/drawing/2014/main" id="{A36C859F-1260-7EDE-1BC6-CCC829DEEF01}"/>
              </a:ext>
            </a:extLst>
          </p:cNvPr>
          <p:cNvCxnSpPr>
            <a:cxnSpLocks/>
          </p:cNvCxnSpPr>
          <p:nvPr/>
        </p:nvCxnSpPr>
        <p:spPr>
          <a:xfrm>
            <a:off x="10869539" y="3680137"/>
            <a:ext cx="0" cy="92104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5" name="文本框 92">
            <a:extLst>
              <a:ext uri="{FF2B5EF4-FFF2-40B4-BE49-F238E27FC236}">
                <a16:creationId xmlns:a16="http://schemas.microsoft.com/office/drawing/2014/main" id="{B0AA6F0B-E5BE-EA1D-A48C-2283E387177D}"/>
              </a:ext>
            </a:extLst>
          </p:cNvPr>
          <p:cNvSpPr txBox="1"/>
          <p:nvPr/>
        </p:nvSpPr>
        <p:spPr>
          <a:xfrm>
            <a:off x="3093599" y="5300687"/>
            <a:ext cx="338599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800" b="0" i="0" u="none" strike="noStrike" kern="1200" cap="none" spc="0" normalizeH="0" baseline="0" noProof="0" dirty="0">
                <a:ln>
                  <a:noFill/>
                </a:ln>
                <a:solidFill>
                  <a:srgbClr val="7088B2"/>
                </a:solidFill>
                <a:effectLst/>
                <a:uLnTx/>
                <a:uFillTx/>
                <a:latin typeface="Consolas" panose="020B0609020204030204" pitchFamily="49" charset="0"/>
                <a:ea typeface="等线" panose="02010600030101010101" pitchFamily="2" charset="-122"/>
                <a:cs typeface="+mn-cs"/>
              </a:rPr>
              <a:t>Next Generations</a:t>
            </a:r>
            <a:endParaRPr kumimoji="0" lang="zh-CN" altLang="en-US" sz="2800" b="0" i="0" u="none" strike="noStrike" kern="1200" cap="none" spc="0" normalizeH="0" baseline="0" noProof="0" dirty="0">
              <a:ln>
                <a:noFill/>
              </a:ln>
              <a:solidFill>
                <a:srgbClr val="7088B2"/>
              </a:solidFill>
              <a:effectLst/>
              <a:uLnTx/>
              <a:uFillTx/>
              <a:latin typeface="Consolas" panose="020B0609020204030204" pitchFamily="49" charset="0"/>
              <a:ea typeface="等线" panose="02010600030101010101" pitchFamily="2" charset="-122"/>
              <a:cs typeface="+mn-cs"/>
            </a:endParaRPr>
          </a:p>
        </p:txBody>
      </p:sp>
      <p:sp>
        <p:nvSpPr>
          <p:cNvPr id="88" name="文本框 103">
            <a:extLst>
              <a:ext uri="{FF2B5EF4-FFF2-40B4-BE49-F238E27FC236}">
                <a16:creationId xmlns:a16="http://schemas.microsoft.com/office/drawing/2014/main" id="{48AF0208-9293-B433-87BE-77518E55BCD8}"/>
              </a:ext>
            </a:extLst>
          </p:cNvPr>
          <p:cNvSpPr txBox="1"/>
          <p:nvPr/>
        </p:nvSpPr>
        <p:spPr>
          <a:xfrm>
            <a:off x="6956025" y="5017004"/>
            <a:ext cx="2286568" cy="10156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777777"/>
                </a:solidFill>
                <a:effectLst/>
                <a:uLnTx/>
                <a:uFillTx/>
                <a:latin typeface="Consolas" panose="020B0609020204030204" pitchFamily="49" charset="0"/>
                <a:ea typeface="等线" panose="02010600030101010101" pitchFamily="2" charset="-122"/>
                <a:cs typeface="+mn-cs"/>
              </a:rPr>
              <a:t>1011011110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777777"/>
                </a:solidFill>
                <a:effectLst/>
                <a:uLnTx/>
                <a:uFillTx/>
                <a:latin typeface="Consolas" panose="020B0609020204030204" pitchFamily="49" charset="0"/>
                <a:ea typeface="等线" panose="02010600030101010101" pitchFamily="2" charset="-122"/>
                <a:cs typeface="+mn-cs"/>
              </a:rPr>
              <a:t>100101010</a:t>
            </a:r>
            <a:r>
              <a:rPr kumimoji="0" lang="en-US" altLang="zh-CN" sz="2400" b="0" i="0" u="none" strike="noStrike" kern="1200" cap="none" spc="0" normalizeH="0" baseline="0" noProof="0" dirty="0">
                <a:ln>
                  <a:noFill/>
                </a:ln>
                <a:solidFill>
                  <a:srgbClr val="FF0000"/>
                </a:solidFill>
                <a:effectLst/>
                <a:uLnTx/>
                <a:uFillTx/>
                <a:latin typeface="Consolas" panose="020B0609020204030204" pitchFamily="49" charset="0"/>
                <a:ea typeface="等线" panose="02010600030101010101" pitchFamily="2" charset="-122"/>
                <a:cs typeface="+mn-cs"/>
              </a:rPr>
              <a:t>0</a:t>
            </a:r>
            <a:r>
              <a:rPr kumimoji="0" lang="en-GB" altLang="zh-CN" sz="2400" b="0" i="0" u="none" strike="noStrike" kern="1200" cap="none" spc="0" normalizeH="0" baseline="0" noProof="0" dirty="0">
                <a:ln>
                  <a:noFill/>
                </a:ln>
                <a:solidFill>
                  <a:srgbClr val="7A3E9D"/>
                </a:solidFill>
                <a:effectLst/>
                <a:uLnTx/>
                <a:uFillTx/>
                <a:latin typeface="Consolas" panose="020B0609020204030204" pitchFamily="49" charset="0"/>
                <a:ea typeface="等线" panose="02010600030101010101" pitchFamily="2" charset="-122"/>
                <a:cs typeface="+mn-cs"/>
              </a:rPr>
              <a:t> </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89" name="文本框 104">
            <a:extLst>
              <a:ext uri="{FF2B5EF4-FFF2-40B4-BE49-F238E27FC236}">
                <a16:creationId xmlns:a16="http://schemas.microsoft.com/office/drawing/2014/main" id="{89EC59B8-4EDA-8EF4-8C7C-65282A2F100D}"/>
              </a:ext>
            </a:extLst>
          </p:cNvPr>
          <p:cNvSpPr txBox="1"/>
          <p:nvPr/>
        </p:nvSpPr>
        <p:spPr>
          <a:xfrm>
            <a:off x="9553714" y="4991837"/>
            <a:ext cx="2369917" cy="10156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777777"/>
                </a:solidFill>
                <a:effectLst/>
                <a:uLnTx/>
                <a:uFillTx/>
                <a:latin typeface="Consolas" panose="020B0609020204030204" pitchFamily="49" charset="0"/>
                <a:ea typeface="等线" panose="02010600030101010101" pitchFamily="2" charset="-122"/>
                <a:cs typeface="+mn-cs"/>
              </a:rPr>
              <a:t>1101000001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777777"/>
                </a:solidFill>
                <a:effectLst/>
                <a:uLnTx/>
                <a:uFillTx/>
                <a:latin typeface="Consolas" panose="020B0609020204030204" pitchFamily="49" charset="0"/>
                <a:ea typeface="等线" panose="02010600030101010101" pitchFamily="2" charset="-122"/>
                <a:cs typeface="+mn-cs"/>
              </a:rPr>
              <a:t>0001101100</a:t>
            </a:r>
            <a:r>
              <a:rPr kumimoji="0" lang="en-GB" altLang="zh-CN" sz="2400" b="0" i="0" u="none" strike="noStrike" kern="1200" cap="none" spc="0" normalizeH="0" baseline="0" noProof="0" dirty="0">
                <a:ln>
                  <a:noFill/>
                </a:ln>
                <a:solidFill>
                  <a:srgbClr val="7A3E9D"/>
                </a:solidFill>
                <a:effectLst/>
                <a:uLnTx/>
                <a:uFillTx/>
                <a:latin typeface="Consolas" panose="020B0609020204030204" pitchFamily="49" charset="0"/>
                <a:ea typeface="等线" panose="02010600030101010101" pitchFamily="2" charset="-122"/>
                <a:cs typeface="+mn-cs"/>
              </a:rPr>
              <a:t> </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90" name="文本框 105">
            <a:extLst>
              <a:ext uri="{FF2B5EF4-FFF2-40B4-BE49-F238E27FC236}">
                <a16:creationId xmlns:a16="http://schemas.microsoft.com/office/drawing/2014/main" id="{5811660A-26CC-DF9C-1284-F1DE2E816B15}"/>
              </a:ext>
            </a:extLst>
          </p:cNvPr>
          <p:cNvSpPr txBox="1"/>
          <p:nvPr/>
        </p:nvSpPr>
        <p:spPr>
          <a:xfrm>
            <a:off x="1197486" y="6007500"/>
            <a:ext cx="20805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033CC"/>
                </a:solidFill>
                <a:effectLst/>
                <a:uLnTx/>
                <a:uFillTx/>
                <a:latin typeface="Consolas" panose="020B0609020204030204" pitchFamily="49" charset="0"/>
                <a:ea typeface="等线" panose="02010600030101010101" pitchFamily="2" charset="-122"/>
                <a:cs typeface="+mn-cs"/>
              </a:rPr>
              <a:t>变异</a:t>
            </a:r>
            <a:endParaRPr kumimoji="0" lang="zh-CN" altLang="en-US" sz="1800" b="0" i="0" u="none" strike="noStrike" kern="1200" cap="none" spc="0" normalizeH="0" baseline="0" noProof="0" dirty="0">
              <a:ln>
                <a:noFill/>
              </a:ln>
              <a:solidFill>
                <a:srgbClr val="0033CC"/>
              </a:solidFill>
              <a:effectLst/>
              <a:uLnTx/>
              <a:uFillTx/>
              <a:latin typeface="等线" panose="020F0502020204030204"/>
              <a:ea typeface="等线" panose="02010600030101010101" pitchFamily="2" charset="-122"/>
              <a:cs typeface="+mn-cs"/>
            </a:endParaRPr>
          </a:p>
        </p:txBody>
      </p:sp>
      <p:sp>
        <p:nvSpPr>
          <p:cNvPr id="91" name="文本框 109">
            <a:extLst>
              <a:ext uri="{FF2B5EF4-FFF2-40B4-BE49-F238E27FC236}">
                <a16:creationId xmlns:a16="http://schemas.microsoft.com/office/drawing/2014/main" id="{8D3AA25C-BA73-3303-703A-5B1BF08296C0}"/>
              </a:ext>
            </a:extLst>
          </p:cNvPr>
          <p:cNvSpPr txBox="1"/>
          <p:nvPr/>
        </p:nvSpPr>
        <p:spPr>
          <a:xfrm>
            <a:off x="3343574" y="6155222"/>
            <a:ext cx="19871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777777"/>
                </a:solidFill>
                <a:effectLst/>
                <a:uLnTx/>
                <a:uFillTx/>
                <a:latin typeface="Consolas" panose="020B0609020204030204" pitchFamily="49" charset="0"/>
                <a:ea typeface="等线" panose="02010600030101010101" pitchFamily="2" charset="-122"/>
                <a:cs typeface="+mn-cs"/>
              </a:rPr>
              <a:t>100101010</a:t>
            </a:r>
            <a:r>
              <a:rPr kumimoji="0" lang="en-US" altLang="zh-CN" sz="2400" b="0" i="0" u="none" strike="noStrike" kern="1200" cap="none" spc="0" normalizeH="0" baseline="0" noProof="0" dirty="0">
                <a:ln>
                  <a:noFill/>
                </a:ln>
                <a:solidFill>
                  <a:srgbClr val="FF0000"/>
                </a:solidFill>
                <a:effectLst/>
                <a:uLnTx/>
                <a:uFillTx/>
                <a:latin typeface="Consolas" panose="020B0609020204030204" pitchFamily="49" charset="0"/>
                <a:ea typeface="等线" panose="02010600030101010101" pitchFamily="2" charset="-122"/>
                <a:cs typeface="+mn-cs"/>
              </a:rPr>
              <a:t>1</a:t>
            </a:r>
            <a:endPar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cxnSp>
        <p:nvCxnSpPr>
          <p:cNvPr id="93" name="直接连接符 111">
            <a:extLst>
              <a:ext uri="{FF2B5EF4-FFF2-40B4-BE49-F238E27FC236}">
                <a16:creationId xmlns:a16="http://schemas.microsoft.com/office/drawing/2014/main" id="{42D33B23-8ED4-43A1-432F-0647E5806DEF}"/>
              </a:ext>
            </a:extLst>
          </p:cNvPr>
          <p:cNvCxnSpPr>
            <a:cxnSpLocks/>
          </p:cNvCxnSpPr>
          <p:nvPr/>
        </p:nvCxnSpPr>
        <p:spPr>
          <a:xfrm>
            <a:off x="7703163" y="5115269"/>
            <a:ext cx="0" cy="95407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4" name="直接连接符 112">
            <a:extLst>
              <a:ext uri="{FF2B5EF4-FFF2-40B4-BE49-F238E27FC236}">
                <a16:creationId xmlns:a16="http://schemas.microsoft.com/office/drawing/2014/main" id="{2CC2E7EE-B5B0-EED5-178A-78DBA868BD4F}"/>
              </a:ext>
            </a:extLst>
          </p:cNvPr>
          <p:cNvCxnSpPr>
            <a:cxnSpLocks/>
          </p:cNvCxnSpPr>
          <p:nvPr/>
        </p:nvCxnSpPr>
        <p:spPr>
          <a:xfrm>
            <a:off x="10819592" y="5080127"/>
            <a:ext cx="0" cy="95407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5" name="箭头: 下弧形 113">
            <a:extLst>
              <a:ext uri="{FF2B5EF4-FFF2-40B4-BE49-F238E27FC236}">
                <a16:creationId xmlns:a16="http://schemas.microsoft.com/office/drawing/2014/main" id="{72C6FE1C-ACC5-E97F-65F4-7D82557C1DBF}"/>
              </a:ext>
            </a:extLst>
          </p:cNvPr>
          <p:cNvSpPr/>
          <p:nvPr/>
        </p:nvSpPr>
        <p:spPr>
          <a:xfrm rot="16200000" flipV="1">
            <a:off x="-1816139" y="3528795"/>
            <a:ext cx="5009753" cy="7047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7" name="箭头: 下 117">
            <a:extLst>
              <a:ext uri="{FF2B5EF4-FFF2-40B4-BE49-F238E27FC236}">
                <a16:creationId xmlns:a16="http://schemas.microsoft.com/office/drawing/2014/main" id="{899088F0-F7C4-8359-D970-A5730144540A}"/>
              </a:ext>
            </a:extLst>
          </p:cNvPr>
          <p:cNvSpPr/>
          <p:nvPr/>
        </p:nvSpPr>
        <p:spPr>
          <a:xfrm>
            <a:off x="1479679" y="1921367"/>
            <a:ext cx="186939" cy="315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8" name="箭头: 下 118">
            <a:extLst>
              <a:ext uri="{FF2B5EF4-FFF2-40B4-BE49-F238E27FC236}">
                <a16:creationId xmlns:a16="http://schemas.microsoft.com/office/drawing/2014/main" id="{6CE98E11-5B12-4B8F-6DC7-0E09350727D7}"/>
              </a:ext>
            </a:extLst>
          </p:cNvPr>
          <p:cNvSpPr/>
          <p:nvPr/>
        </p:nvSpPr>
        <p:spPr>
          <a:xfrm>
            <a:off x="1545405" y="5080127"/>
            <a:ext cx="186939" cy="315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9" name="TextBox 98">
            <a:extLst>
              <a:ext uri="{FF2B5EF4-FFF2-40B4-BE49-F238E27FC236}">
                <a16:creationId xmlns:a16="http://schemas.microsoft.com/office/drawing/2014/main" id="{99CB69B8-C06C-DBDF-E0A5-7DAE5F8A0CBF}"/>
              </a:ext>
            </a:extLst>
          </p:cNvPr>
          <p:cNvSpPr txBox="1"/>
          <p:nvPr/>
        </p:nvSpPr>
        <p:spPr>
          <a:xfrm>
            <a:off x="704790" y="6581001"/>
            <a:ext cx="3842998" cy="276999"/>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吕游 </a:t>
            </a:r>
            <a:r>
              <a:rPr lang="en-US" altLang="zh-CN" sz="1200" dirty="0">
                <a:latin typeface="微软雅黑" panose="020B0503020204020204" pitchFamily="34" charset="-122"/>
                <a:ea typeface="微软雅黑" panose="020B0503020204020204" pitchFamily="34" charset="-122"/>
              </a:rPr>
              <a:t>lvyou@ihep.ac.cn </a:t>
            </a:r>
            <a:r>
              <a:rPr lang="zh-CN" altLang="en-US" sz="1200" dirty="0">
                <a:latin typeface="微软雅黑" panose="020B0503020204020204" pitchFamily="34" charset="-122"/>
                <a:ea typeface="微软雅黑" panose="020B0503020204020204" pitchFamily="34" charset="-122"/>
              </a:rPr>
              <a:t>陈聪 </a:t>
            </a:r>
            <a:r>
              <a:rPr lang="en-US" altLang="zh-CN" sz="1200" dirty="0">
                <a:latin typeface="微软雅黑" panose="020B0503020204020204" pitchFamily="34" charset="-122"/>
                <a:ea typeface="微软雅黑" panose="020B0503020204020204" pitchFamily="34" charset="-122"/>
              </a:rPr>
              <a:t>chencong</a:t>
            </a:r>
            <a:r>
              <a:rPr lang="en-CA" altLang="zh-CN" sz="1200" b="0" i="0" dirty="0">
                <a:solidFill>
                  <a:srgbClr val="333333"/>
                </a:solidFill>
                <a:effectLst/>
                <a:latin typeface="微软雅黑" panose="020B0503020204020204" pitchFamily="34" charset="-122"/>
                <a:ea typeface="微软雅黑" panose="020B0503020204020204" pitchFamily="34" charset="-122"/>
              </a:rPr>
              <a:t>@ihep.ac.cn</a:t>
            </a:r>
            <a:endParaRPr lang="zh-CN" altLang="en-US" sz="1200" dirty="0">
              <a:latin typeface="微软雅黑" panose="020B0503020204020204" pitchFamily="34" charset="-122"/>
              <a:ea typeface="微软雅黑" panose="020B0503020204020204" pitchFamily="34" charset="-122"/>
            </a:endParaRPr>
          </a:p>
        </p:txBody>
      </p:sp>
      <p:sp>
        <p:nvSpPr>
          <p:cNvPr id="101" name="Rectangle: Rounded Corners 100">
            <a:extLst>
              <a:ext uri="{FF2B5EF4-FFF2-40B4-BE49-F238E27FC236}">
                <a16:creationId xmlns:a16="http://schemas.microsoft.com/office/drawing/2014/main" id="{EEA73439-2190-6712-5A8D-DD5C67EC903C}"/>
              </a:ext>
            </a:extLst>
          </p:cNvPr>
          <p:cNvSpPr/>
          <p:nvPr/>
        </p:nvSpPr>
        <p:spPr>
          <a:xfrm>
            <a:off x="3269846" y="1123532"/>
            <a:ext cx="7943586" cy="894611"/>
          </a:xfrm>
          <a:prstGeom prst="roundRect">
            <a:avLst/>
          </a:prstGeom>
          <a:noFill/>
          <a:ln>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文本框 14">
            <a:extLst>
              <a:ext uri="{FF2B5EF4-FFF2-40B4-BE49-F238E27FC236}">
                <a16:creationId xmlns:a16="http://schemas.microsoft.com/office/drawing/2014/main" id="{793F8B19-45B6-2F6E-CA21-37E809164F89}"/>
              </a:ext>
            </a:extLst>
          </p:cNvPr>
          <p:cNvSpPr txBox="1"/>
          <p:nvPr/>
        </p:nvSpPr>
        <p:spPr>
          <a:xfrm>
            <a:off x="3471002" y="1353621"/>
            <a:ext cx="24180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Consolas" panose="020B0609020204030204" pitchFamily="49" charset="0"/>
                <a:ea typeface="等线" panose="02010600030101010101" pitchFamily="2" charset="-122"/>
                <a:cs typeface="+mn-cs"/>
              </a:rPr>
              <a:t>个体</a:t>
            </a:r>
            <a:r>
              <a:rPr kumimoji="0" lang="en-US" altLang="zh-CN" sz="2400" b="0" i="0" u="none" strike="noStrike" kern="1200" cap="none" spc="0" normalizeH="0" baseline="0" noProof="0" dirty="0">
                <a:ln>
                  <a:noFill/>
                </a:ln>
                <a:solidFill>
                  <a:prstClr val="black"/>
                </a:solidFill>
                <a:effectLst/>
                <a:uLnTx/>
                <a:uFillTx/>
                <a:latin typeface="Consolas" panose="020B0609020204030204" pitchFamily="49" charset="0"/>
                <a:ea typeface="等线" panose="02010600030101010101" pitchFamily="2" charset="-122"/>
                <a:cs typeface="+mn-cs"/>
              </a:rPr>
              <a:t>1</a:t>
            </a:r>
            <a:r>
              <a:rPr kumimoji="0" lang="zh-CN" altLang="en-US" sz="2400" b="0" i="0" u="none" strike="noStrike" kern="1200" cap="none" spc="0" normalizeH="0" baseline="0" noProof="0" dirty="0">
                <a:ln>
                  <a:noFill/>
                </a:ln>
                <a:solidFill>
                  <a:prstClr val="black"/>
                </a:solidFill>
                <a:effectLst/>
                <a:uLnTx/>
                <a:uFillTx/>
                <a:latin typeface="Consolas" panose="020B0609020204030204" pitchFamily="49" charset="0"/>
                <a:ea typeface="等线" panose="02010600030101010101" pitchFamily="2" charset="-122"/>
                <a:cs typeface="+mn-cs"/>
              </a:rPr>
              <a:t>，个体</a:t>
            </a:r>
            <a:r>
              <a:rPr kumimoji="0" lang="en-US" altLang="zh-CN" sz="2400" b="0" i="0" u="none" strike="noStrike" kern="1200" cap="none" spc="0" normalizeH="0" baseline="0" noProof="0" dirty="0">
                <a:ln>
                  <a:noFill/>
                </a:ln>
                <a:solidFill>
                  <a:prstClr val="black"/>
                </a:solidFill>
                <a:effectLst/>
                <a:uLnTx/>
                <a:uFillTx/>
                <a:latin typeface="Consolas" panose="020B0609020204030204" pitchFamily="49" charset="0"/>
                <a:ea typeface="等线" panose="02010600030101010101" pitchFamily="2" charset="-122"/>
                <a:cs typeface="+mn-cs"/>
              </a:rPr>
              <a:t>2</a:t>
            </a:r>
          </a:p>
        </p:txBody>
      </p:sp>
      <p:sp>
        <p:nvSpPr>
          <p:cNvPr id="106" name="文本框 34">
            <a:extLst>
              <a:ext uri="{FF2B5EF4-FFF2-40B4-BE49-F238E27FC236}">
                <a16:creationId xmlns:a16="http://schemas.microsoft.com/office/drawing/2014/main" id="{FF9285CB-19BF-C1F9-1CBF-09A2004F0728}"/>
              </a:ext>
            </a:extLst>
          </p:cNvPr>
          <p:cNvSpPr txBox="1"/>
          <p:nvPr/>
        </p:nvSpPr>
        <p:spPr>
          <a:xfrm rot="10800000">
            <a:off x="5774532" y="1376304"/>
            <a:ext cx="104517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33CC"/>
                </a:solidFill>
                <a:effectLst/>
                <a:uLnTx/>
                <a:uFillTx/>
                <a:latin typeface="等线" panose="020F0502020204030204"/>
                <a:ea typeface="等线" panose="02010600030101010101" pitchFamily="2" charset="-122"/>
                <a:cs typeface="+mn-cs"/>
              </a:rPr>
              <a:t>&lt;&lt;</a:t>
            </a:r>
            <a:r>
              <a:rPr kumimoji="0" lang="zh-CN" altLang="en-US" sz="2000" b="1" i="0" u="none" strike="noStrike" kern="1200" cap="none" spc="0" normalizeH="0" baseline="30000" noProof="0" dirty="0">
                <a:ln>
                  <a:noFill/>
                </a:ln>
                <a:solidFill>
                  <a:srgbClr val="0033CC"/>
                </a:solidFill>
                <a:effectLst/>
                <a:uLnTx/>
                <a:uFillTx/>
                <a:latin typeface="等线" panose="020F0502020204030204"/>
                <a:ea typeface="等线" panose="02010600030101010101" pitchFamily="2" charset="-122"/>
                <a:cs typeface="+mn-cs"/>
              </a:rPr>
              <a:t>。。。。</a:t>
            </a:r>
          </a:p>
        </p:txBody>
      </p:sp>
      <p:sp>
        <p:nvSpPr>
          <p:cNvPr id="107" name="文本框 35">
            <a:extLst>
              <a:ext uri="{FF2B5EF4-FFF2-40B4-BE49-F238E27FC236}">
                <a16:creationId xmlns:a16="http://schemas.microsoft.com/office/drawing/2014/main" id="{CC623213-0D97-7DE5-4301-174906259F31}"/>
              </a:ext>
            </a:extLst>
          </p:cNvPr>
          <p:cNvSpPr txBox="1"/>
          <p:nvPr/>
        </p:nvSpPr>
        <p:spPr>
          <a:xfrm>
            <a:off x="6838635" y="1336456"/>
            <a:ext cx="46125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olidFill>
                  <a:prstClr val="black"/>
                </a:solidFill>
                <a:latin typeface="Consolas" panose="020B0609020204030204" pitchFamily="49" charset="0"/>
                <a:ea typeface="等线" panose="02010600030101010101" pitchFamily="2" charset="-122"/>
              </a:rPr>
              <a:t>个体</a:t>
            </a:r>
            <a:r>
              <a:rPr kumimoji="0" lang="en-US" altLang="zh-CN" sz="2400" b="0" i="0" u="none" strike="noStrike" kern="1200" cap="none" spc="0" normalizeH="0" baseline="0" noProof="0" dirty="0">
                <a:ln>
                  <a:noFill/>
                </a:ln>
                <a:solidFill>
                  <a:prstClr val="black"/>
                </a:solidFill>
                <a:effectLst/>
                <a:uLnTx/>
                <a:uFillTx/>
                <a:latin typeface="Consolas" panose="020B0609020204030204" pitchFamily="49" charset="0"/>
                <a:ea typeface="等线" panose="02010600030101010101" pitchFamily="2" charset="-122"/>
                <a:cs typeface="+mn-cs"/>
              </a:rPr>
              <a:t>n  (</a:t>
            </a:r>
            <a:r>
              <a:rPr kumimoji="0" lang="zh-CN" altLang="en-US" sz="2400" b="0" i="0" u="none" strike="noStrike" kern="1200" cap="none" spc="0" normalizeH="0" baseline="0" noProof="0" dirty="0">
                <a:ln>
                  <a:noFill/>
                </a:ln>
                <a:solidFill>
                  <a:prstClr val="black"/>
                </a:solidFill>
                <a:effectLst/>
                <a:uLnTx/>
                <a:uFillTx/>
                <a:latin typeface="Consolas" panose="020B0609020204030204" pitchFamily="49" charset="0"/>
                <a:ea typeface="等线" panose="02010600030101010101" pitchFamily="2" charset="-122"/>
                <a:cs typeface="+mn-cs"/>
              </a:rPr>
              <a:t>大概</a:t>
            </a:r>
            <a:r>
              <a:rPr kumimoji="0" lang="en-US" altLang="zh-CN" sz="2400" b="0" i="0" u="none" strike="noStrike" kern="1200" cap="none" spc="0" normalizeH="0" baseline="0" noProof="0" dirty="0">
                <a:ln>
                  <a:noFill/>
                </a:ln>
                <a:solidFill>
                  <a:prstClr val="black"/>
                </a:solidFill>
                <a:effectLst/>
                <a:uLnTx/>
                <a:uFillTx/>
                <a:latin typeface="Consolas" panose="020B0609020204030204" pitchFamily="49" charset="0"/>
                <a:ea typeface="等线" panose="02010600030101010101" pitchFamily="2" charset="-122"/>
                <a:cs typeface="+mn-cs"/>
              </a:rPr>
              <a:t>100</a:t>
            </a:r>
            <a:r>
              <a:rPr kumimoji="0" lang="zh-CN" altLang="en-US" sz="2400" b="0" i="0" u="none" strike="noStrike" kern="1200" cap="none" spc="0" normalizeH="0" baseline="0" noProof="0" dirty="0">
                <a:ln>
                  <a:noFill/>
                </a:ln>
                <a:solidFill>
                  <a:prstClr val="black"/>
                </a:solidFill>
                <a:effectLst/>
                <a:uLnTx/>
                <a:uFillTx/>
                <a:latin typeface="Consolas" panose="020B0609020204030204" pitchFamily="49" charset="0"/>
                <a:ea typeface="等线" panose="02010600030101010101" pitchFamily="2" charset="-122"/>
                <a:cs typeface="+mn-cs"/>
              </a:rPr>
              <a:t>个</a:t>
            </a:r>
            <a:r>
              <a:rPr kumimoji="0" lang="en-US" altLang="zh-CN" sz="2400" b="0" i="0" u="none" strike="noStrike" kern="1200" cap="none" spc="0" normalizeH="0" baseline="0" noProof="0" dirty="0">
                <a:ln>
                  <a:noFill/>
                </a:ln>
                <a:solidFill>
                  <a:prstClr val="black"/>
                </a:solidFill>
                <a:effectLst/>
                <a:uLnTx/>
                <a:uFillTx/>
                <a:latin typeface="Consolas" panose="020B0609020204030204" pitchFamily="49" charset="0"/>
                <a:ea typeface="等线" panose="02010600030101010101" pitchFamily="2" charset="-122"/>
                <a:cs typeface="+mn-cs"/>
              </a:rPr>
              <a:t>)</a:t>
            </a:r>
          </a:p>
        </p:txBody>
      </p:sp>
      <p:sp>
        <p:nvSpPr>
          <p:cNvPr id="111" name="TextBox 110">
            <a:extLst>
              <a:ext uri="{FF2B5EF4-FFF2-40B4-BE49-F238E27FC236}">
                <a16:creationId xmlns:a16="http://schemas.microsoft.com/office/drawing/2014/main" id="{798FA34A-A279-5720-03AF-425100C122E7}"/>
              </a:ext>
            </a:extLst>
          </p:cNvPr>
          <p:cNvSpPr txBox="1"/>
          <p:nvPr/>
        </p:nvSpPr>
        <p:spPr>
          <a:xfrm>
            <a:off x="4305671" y="2526000"/>
            <a:ext cx="4929337"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用</a:t>
            </a:r>
            <a:r>
              <a:rPr lang="en-US" altLang="zh-CN" dirty="0">
                <a:latin typeface="微软雅黑" panose="020B0503020204020204" pitchFamily="34" charset="-122"/>
                <a:ea typeface="微软雅黑" panose="020B0503020204020204" pitchFamily="34" charset="-122"/>
              </a:rPr>
              <a:t>G4BL</a:t>
            </a:r>
            <a:r>
              <a:rPr lang="zh-CN" altLang="en-US" dirty="0">
                <a:latin typeface="微软雅黑" panose="020B0503020204020204" pitchFamily="34" charset="-122"/>
                <a:ea typeface="微软雅黑" panose="020B0503020204020204" pitchFamily="34" charset="-122"/>
              </a:rPr>
              <a:t>计算输运情况，评估个体优劣</a:t>
            </a:r>
          </a:p>
        </p:txBody>
      </p:sp>
      <p:sp>
        <p:nvSpPr>
          <p:cNvPr id="112" name="箭头: 下 117">
            <a:extLst>
              <a:ext uri="{FF2B5EF4-FFF2-40B4-BE49-F238E27FC236}">
                <a16:creationId xmlns:a16="http://schemas.microsoft.com/office/drawing/2014/main" id="{5CE1FF58-8FDC-DFB6-E889-079FD5FFC7BE}"/>
              </a:ext>
            </a:extLst>
          </p:cNvPr>
          <p:cNvSpPr/>
          <p:nvPr/>
        </p:nvSpPr>
        <p:spPr>
          <a:xfrm>
            <a:off x="1479679" y="3339602"/>
            <a:ext cx="186939" cy="315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3" name="TextBox 112">
            <a:extLst>
              <a:ext uri="{FF2B5EF4-FFF2-40B4-BE49-F238E27FC236}">
                <a16:creationId xmlns:a16="http://schemas.microsoft.com/office/drawing/2014/main" id="{0FAC91F3-5375-4763-2E48-047CD18404B7}"/>
              </a:ext>
            </a:extLst>
          </p:cNvPr>
          <p:cNvSpPr txBox="1"/>
          <p:nvPr/>
        </p:nvSpPr>
        <p:spPr>
          <a:xfrm>
            <a:off x="8903812" y="2509520"/>
            <a:ext cx="3107758" cy="369332"/>
          </a:xfrm>
          <a:prstGeom prst="rect">
            <a:avLst/>
          </a:prstGeom>
          <a:noFill/>
        </p:spPr>
        <p:txBody>
          <a:bodyPr wrap="square" rtlCol="0">
            <a:spAutoFit/>
          </a:bodyPr>
          <a:lstStyle/>
          <a:p>
            <a:pPr algn="l"/>
            <a:r>
              <a:rPr lang="en-US" altLang="zh-CN" dirty="0">
                <a:latin typeface="微软雅黑" panose="020B0503020204020204" pitchFamily="34" charset="-122"/>
                <a:ea typeface="微软雅黑" panose="020B0503020204020204" pitchFamily="34" charset="-122"/>
              </a:rPr>
              <a:t>Q42&gt;Q5&gt;…&gt;Q57</a:t>
            </a:r>
            <a:endParaRPr lang="zh-CN" altLang="en-US" dirty="0">
              <a:latin typeface="微软雅黑" panose="020B0503020204020204" pitchFamily="34" charset="-122"/>
              <a:ea typeface="微软雅黑" panose="020B0503020204020204" pitchFamily="34" charset="-122"/>
            </a:endParaRPr>
          </a:p>
        </p:txBody>
      </p:sp>
      <p:cxnSp>
        <p:nvCxnSpPr>
          <p:cNvPr id="115" name="Straight Arrow Connector 114">
            <a:extLst>
              <a:ext uri="{FF2B5EF4-FFF2-40B4-BE49-F238E27FC236}">
                <a16:creationId xmlns:a16="http://schemas.microsoft.com/office/drawing/2014/main" id="{C163495F-540F-C264-9940-8EE3ADC68C21}"/>
              </a:ext>
            </a:extLst>
          </p:cNvPr>
          <p:cNvCxnSpPr>
            <a:cxnSpLocks/>
          </p:cNvCxnSpPr>
          <p:nvPr/>
        </p:nvCxnSpPr>
        <p:spPr>
          <a:xfrm>
            <a:off x="7411453" y="4076299"/>
            <a:ext cx="0" cy="11117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F0F64C6-36B4-CE8B-FC92-0FDD02D47657}"/>
              </a:ext>
            </a:extLst>
          </p:cNvPr>
          <p:cNvCxnSpPr>
            <a:cxnSpLocks/>
          </p:cNvCxnSpPr>
          <p:nvPr/>
        </p:nvCxnSpPr>
        <p:spPr>
          <a:xfrm>
            <a:off x="7241639" y="4559410"/>
            <a:ext cx="0" cy="11117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5291E20F-DCB4-9616-5540-737C73B037ED}"/>
              </a:ext>
            </a:extLst>
          </p:cNvPr>
          <p:cNvCxnSpPr>
            <a:cxnSpLocks/>
          </p:cNvCxnSpPr>
          <p:nvPr/>
        </p:nvCxnSpPr>
        <p:spPr>
          <a:xfrm>
            <a:off x="8149768" y="4095460"/>
            <a:ext cx="0" cy="1575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B2E3D532-5327-0495-C724-C00ECA25438E}"/>
              </a:ext>
            </a:extLst>
          </p:cNvPr>
          <p:cNvCxnSpPr>
            <a:cxnSpLocks/>
          </p:cNvCxnSpPr>
          <p:nvPr/>
        </p:nvCxnSpPr>
        <p:spPr>
          <a:xfrm>
            <a:off x="8564880" y="4524511"/>
            <a:ext cx="0" cy="7761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2C9EAD25-6510-AFE3-F6AD-E77E992F6708}"/>
              </a:ext>
            </a:extLst>
          </p:cNvPr>
          <p:cNvCxnSpPr>
            <a:cxnSpLocks/>
            <a:endCxn id="91" idx="3"/>
          </p:cNvCxnSpPr>
          <p:nvPr/>
        </p:nvCxnSpPr>
        <p:spPr>
          <a:xfrm flipH="1">
            <a:off x="5330717" y="5914109"/>
            <a:ext cx="1753438" cy="4719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69202E48-F54E-F8E0-8F5D-D53E8AA948A8}"/>
              </a:ext>
            </a:extLst>
          </p:cNvPr>
          <p:cNvCxnSpPr>
            <a:cxnSpLocks/>
          </p:cNvCxnSpPr>
          <p:nvPr/>
        </p:nvCxnSpPr>
        <p:spPr>
          <a:xfrm>
            <a:off x="9875899" y="4076299"/>
            <a:ext cx="0" cy="11667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97673796-8CF4-15BA-65C0-E46F4C1550F8}"/>
              </a:ext>
            </a:extLst>
          </p:cNvPr>
          <p:cNvCxnSpPr>
            <a:cxnSpLocks/>
          </p:cNvCxnSpPr>
          <p:nvPr/>
        </p:nvCxnSpPr>
        <p:spPr>
          <a:xfrm>
            <a:off x="10143802" y="4504383"/>
            <a:ext cx="0" cy="11667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169478E-EE58-CDD9-4CF2-B626A56A8A73}"/>
              </a:ext>
            </a:extLst>
          </p:cNvPr>
          <p:cNvCxnSpPr>
            <a:cxnSpLocks/>
          </p:cNvCxnSpPr>
          <p:nvPr/>
        </p:nvCxnSpPr>
        <p:spPr>
          <a:xfrm>
            <a:off x="11018096" y="4157471"/>
            <a:ext cx="0" cy="15136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9AF7FB82-3D96-D4CD-9D2A-0233B18F3882}"/>
              </a:ext>
            </a:extLst>
          </p:cNvPr>
          <p:cNvCxnSpPr>
            <a:cxnSpLocks/>
          </p:cNvCxnSpPr>
          <p:nvPr/>
        </p:nvCxnSpPr>
        <p:spPr>
          <a:xfrm>
            <a:off x="11213432" y="4496754"/>
            <a:ext cx="0" cy="7462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465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086AFC-11A4-1F37-73DE-60AE5E0B3707}"/>
              </a:ext>
            </a:extLst>
          </p:cNvPr>
          <p:cNvSpPr>
            <a:spLocks noGrp="1"/>
          </p:cNvSpPr>
          <p:nvPr>
            <p:ph type="sldNum" sz="quarter" idx="12"/>
          </p:nvPr>
        </p:nvSpPr>
        <p:spPr/>
        <p:txBody>
          <a:bodyPr/>
          <a:lstStyle/>
          <a:p>
            <a:fld id="{D9A80C27-2DA0-4385-BF62-8D9873646CFE}" type="slidenum">
              <a:rPr lang="zh-CN" altLang="en-US" smtClean="0"/>
              <a:t>22</a:t>
            </a:fld>
            <a:endParaRPr lang="zh-CN" altLang="en-US"/>
          </a:p>
        </p:txBody>
      </p:sp>
      <p:pic>
        <p:nvPicPr>
          <p:cNvPr id="3" name="图片 2">
            <a:extLst>
              <a:ext uri="{FF2B5EF4-FFF2-40B4-BE49-F238E27FC236}">
                <a16:creationId xmlns:a16="http://schemas.microsoft.com/office/drawing/2014/main" id="{A8BAF8F8-0BB6-AEAA-E83A-13B982CD44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564" y="1264694"/>
            <a:ext cx="5035188" cy="3958506"/>
          </a:xfrm>
          <a:prstGeom prst="rect">
            <a:avLst/>
          </a:prstGeom>
        </p:spPr>
      </p:pic>
      <p:sp>
        <p:nvSpPr>
          <p:cNvPr id="4" name="文本框 3">
            <a:extLst>
              <a:ext uri="{FF2B5EF4-FFF2-40B4-BE49-F238E27FC236}">
                <a16:creationId xmlns:a16="http://schemas.microsoft.com/office/drawing/2014/main" id="{3FF9BABF-BB8D-E6A1-F4C4-1E880EA1EE9A}"/>
              </a:ext>
            </a:extLst>
          </p:cNvPr>
          <p:cNvSpPr txBox="1"/>
          <p:nvPr/>
        </p:nvSpPr>
        <p:spPr>
          <a:xfrm>
            <a:off x="932160" y="5593306"/>
            <a:ext cx="10705284" cy="406971"/>
          </a:xfrm>
          <a:prstGeom prst="rect">
            <a:avLst/>
          </a:prstGeom>
          <a:noFill/>
        </p:spPr>
        <p:txBody>
          <a:bodyPr wrap="square" rtlCol="0">
            <a:spAutoFit/>
          </a:bodyPr>
          <a:lstStyle/>
          <a:p>
            <a:pPr marL="342900" indent="-342900">
              <a:lnSpc>
                <a:spcPct val="125000"/>
              </a:lnSpc>
              <a:buFont typeface="Wingdings" panose="05000000000000000000" pitchFamily="2" charset="2"/>
              <a:buChar char="u"/>
            </a:pPr>
            <a:r>
              <a:rPr lang="zh-CN" altLang="en-US" dirty="0">
                <a:latin typeface="微软雅黑" panose="020B0503020204020204" pitchFamily="34" charset="-122"/>
                <a:ea typeface="微软雅黑" panose="020B0503020204020204" pitchFamily="34" charset="-122"/>
              </a:rPr>
              <a:t>已经有一套基于快速非支配排序、能够实现多目标函数优化的</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遗传算法程序。</a:t>
            </a:r>
            <a:endParaRPr lang="en-US" altLang="zh-CN"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E6E22A9D-EFDD-0E2C-E4C7-4A057711C827}"/>
              </a:ext>
            </a:extLst>
          </p:cNvPr>
          <p:cNvPicPr>
            <a:picLocks noChangeAspect="1"/>
          </p:cNvPicPr>
          <p:nvPr/>
        </p:nvPicPr>
        <p:blipFill>
          <a:blip r:embed="rId3"/>
          <a:stretch>
            <a:fillRect/>
          </a:stretch>
        </p:blipFill>
        <p:spPr>
          <a:xfrm>
            <a:off x="6783976" y="1509467"/>
            <a:ext cx="3111803" cy="3839066"/>
          </a:xfrm>
          <a:prstGeom prst="rect">
            <a:avLst/>
          </a:prstGeom>
        </p:spPr>
      </p:pic>
      <p:sp>
        <p:nvSpPr>
          <p:cNvPr id="10" name="TextBox 9">
            <a:extLst>
              <a:ext uri="{FF2B5EF4-FFF2-40B4-BE49-F238E27FC236}">
                <a16:creationId xmlns:a16="http://schemas.microsoft.com/office/drawing/2014/main" id="{78C7E1E8-10C0-8CD4-F17F-097DF65AFA67}"/>
              </a:ext>
            </a:extLst>
          </p:cNvPr>
          <p:cNvSpPr txBox="1"/>
          <p:nvPr/>
        </p:nvSpPr>
        <p:spPr>
          <a:xfrm>
            <a:off x="704790" y="6581001"/>
            <a:ext cx="3842998" cy="276999"/>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吕游 </a:t>
            </a:r>
            <a:r>
              <a:rPr lang="en-US" altLang="zh-CN" sz="1200" dirty="0">
                <a:latin typeface="微软雅黑" panose="020B0503020204020204" pitchFamily="34" charset="-122"/>
                <a:ea typeface="微软雅黑" panose="020B0503020204020204" pitchFamily="34" charset="-122"/>
              </a:rPr>
              <a:t>lvyou@ihep.ac.cn </a:t>
            </a:r>
            <a:r>
              <a:rPr lang="zh-CN" altLang="en-US" sz="1200" dirty="0">
                <a:latin typeface="微软雅黑" panose="020B0503020204020204" pitchFamily="34" charset="-122"/>
                <a:ea typeface="微软雅黑" panose="020B0503020204020204" pitchFamily="34" charset="-122"/>
              </a:rPr>
              <a:t>陈聪 </a:t>
            </a:r>
            <a:r>
              <a:rPr lang="en-US" altLang="zh-CN" sz="1200" dirty="0">
                <a:latin typeface="微软雅黑" panose="020B0503020204020204" pitchFamily="34" charset="-122"/>
                <a:ea typeface="微软雅黑" panose="020B0503020204020204" pitchFamily="34" charset="-122"/>
              </a:rPr>
              <a:t>chencong</a:t>
            </a:r>
            <a:r>
              <a:rPr lang="en-CA" altLang="zh-CN" sz="1200" b="0" i="0" dirty="0">
                <a:solidFill>
                  <a:srgbClr val="333333"/>
                </a:solidFill>
                <a:effectLst/>
                <a:latin typeface="微软雅黑" panose="020B0503020204020204" pitchFamily="34" charset="-122"/>
                <a:ea typeface="微软雅黑" panose="020B0503020204020204" pitchFamily="34" charset="-122"/>
              </a:rPr>
              <a:t>@ihep.ac.cn</a:t>
            </a:r>
            <a:endParaRPr lang="zh-CN" altLang="en-US" sz="1200" dirty="0">
              <a:latin typeface="微软雅黑" panose="020B0503020204020204" pitchFamily="34" charset="-122"/>
              <a:ea typeface="微软雅黑" panose="020B0503020204020204" pitchFamily="34" charset="-122"/>
            </a:endParaRPr>
          </a:p>
        </p:txBody>
      </p:sp>
      <p:sp>
        <p:nvSpPr>
          <p:cNvPr id="11" name="标题 1">
            <a:extLst>
              <a:ext uri="{FF2B5EF4-FFF2-40B4-BE49-F238E27FC236}">
                <a16:creationId xmlns:a16="http://schemas.microsoft.com/office/drawing/2014/main" id="{5BBFE2BB-DFFF-D59D-D5FC-E166E540B520}"/>
              </a:ext>
            </a:extLst>
          </p:cNvPr>
          <p:cNvSpPr txBox="1">
            <a:spLocks noChangeArrowheads="1"/>
          </p:cNvSpPr>
          <p:nvPr/>
        </p:nvSpPr>
        <p:spPr bwMode="auto">
          <a:xfrm>
            <a:off x="543494" y="79965"/>
            <a:ext cx="9264649"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基于遗传算法束线优化程序</a:t>
            </a:r>
          </a:p>
        </p:txBody>
      </p:sp>
    </p:spTree>
    <p:extLst>
      <p:ext uri="{BB962C8B-B14F-4D97-AF65-F5344CB8AC3E}">
        <p14:creationId xmlns:p14="http://schemas.microsoft.com/office/powerpoint/2010/main" val="430585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8903B8-F4BF-D94A-04A6-792EB6DF6D91}"/>
              </a:ext>
            </a:extLst>
          </p:cNvPr>
          <p:cNvSpPr>
            <a:spLocks noGrp="1"/>
          </p:cNvSpPr>
          <p:nvPr>
            <p:ph type="sldNum" sz="quarter" idx="12"/>
          </p:nvPr>
        </p:nvSpPr>
        <p:spPr/>
        <p:txBody>
          <a:bodyPr/>
          <a:lstStyle/>
          <a:p>
            <a:fld id="{D9A80C27-2DA0-4385-BF62-8D9873646CFE}" type="slidenum">
              <a:rPr lang="zh-CN" altLang="en-US" smtClean="0"/>
              <a:t>23</a:t>
            </a:fld>
            <a:endParaRPr lang="zh-CN" altLang="en-US"/>
          </a:p>
        </p:txBody>
      </p:sp>
      <p:pic>
        <p:nvPicPr>
          <p:cNvPr id="3" name="Picture 2" descr="A diagram of a train station&#10;&#10;AI-generated content may be incorrect.">
            <a:extLst>
              <a:ext uri="{FF2B5EF4-FFF2-40B4-BE49-F238E27FC236}">
                <a16:creationId xmlns:a16="http://schemas.microsoft.com/office/drawing/2014/main" id="{6F4B4435-7E9D-2E48-7909-5141A5F62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062" y="1617046"/>
            <a:ext cx="7802745" cy="4430174"/>
          </a:xfrm>
          <a:prstGeom prst="rect">
            <a:avLst/>
          </a:prstGeom>
        </p:spPr>
      </p:pic>
      <p:sp>
        <p:nvSpPr>
          <p:cNvPr id="4" name="标题 1">
            <a:extLst>
              <a:ext uri="{FF2B5EF4-FFF2-40B4-BE49-F238E27FC236}">
                <a16:creationId xmlns:a16="http://schemas.microsoft.com/office/drawing/2014/main" id="{C63705A7-38AB-1FA2-327F-24747BB59C42}"/>
              </a:ext>
            </a:extLst>
          </p:cNvPr>
          <p:cNvSpPr txBox="1">
            <a:spLocks noChangeArrowheads="1"/>
          </p:cNvSpPr>
          <p:nvPr/>
        </p:nvSpPr>
        <p:spPr bwMode="auto">
          <a:xfrm>
            <a:off x="543494" y="79965"/>
            <a:ext cx="9264649"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基于遗传算法优化负缪束线与衰变缪束线</a:t>
            </a:r>
          </a:p>
        </p:txBody>
      </p:sp>
      <p:sp>
        <p:nvSpPr>
          <p:cNvPr id="5" name="TextBox 4">
            <a:extLst>
              <a:ext uri="{FF2B5EF4-FFF2-40B4-BE49-F238E27FC236}">
                <a16:creationId xmlns:a16="http://schemas.microsoft.com/office/drawing/2014/main" id="{75B8910C-53B3-C160-6BD6-15A095BBFE16}"/>
              </a:ext>
            </a:extLst>
          </p:cNvPr>
          <p:cNvSpPr txBox="1"/>
          <p:nvPr/>
        </p:nvSpPr>
        <p:spPr>
          <a:xfrm>
            <a:off x="8074724" y="4531068"/>
            <a:ext cx="3954936" cy="923330"/>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目前组内遗传算法优化的束线：</a:t>
            </a:r>
            <a:endParaRPr lang="en-US" altLang="zh-CN" dirty="0">
              <a:latin typeface="微软雅黑" panose="020B0503020204020204" pitchFamily="34" charset="-122"/>
              <a:ea typeface="微软雅黑" panose="020B0503020204020204" pitchFamily="34" charset="-122"/>
            </a:endParaRPr>
          </a:p>
          <a:p>
            <a:pPr marL="342900" indent="-342900" algn="l">
              <a:buFont typeface="+mj-lt"/>
              <a:buAutoNum type="arabicPeriod"/>
            </a:pPr>
            <a:r>
              <a:rPr lang="zh-CN" altLang="en-US" dirty="0">
                <a:latin typeface="微软雅黑" panose="020B0503020204020204" pitchFamily="34" charset="-122"/>
                <a:ea typeface="微软雅黑" panose="020B0503020204020204" pitchFamily="34" charset="-122"/>
              </a:rPr>
              <a:t>负缪束线</a:t>
            </a:r>
            <a:endParaRPr lang="en-US" altLang="zh-CN" dirty="0">
              <a:latin typeface="微软雅黑" panose="020B0503020204020204" pitchFamily="34" charset="-122"/>
              <a:ea typeface="微软雅黑" panose="020B0503020204020204" pitchFamily="34" charset="-122"/>
            </a:endParaRPr>
          </a:p>
          <a:p>
            <a:pPr marL="342900" indent="-342900" algn="l">
              <a:buFont typeface="+mj-lt"/>
              <a:buAutoNum type="arabicPeriod"/>
            </a:pPr>
            <a:r>
              <a:rPr lang="zh-CN" altLang="en-US" dirty="0">
                <a:latin typeface="微软雅黑" panose="020B0503020204020204" pitchFamily="34" charset="-122"/>
                <a:ea typeface="微软雅黑" panose="020B0503020204020204" pitchFamily="34" charset="-122"/>
              </a:rPr>
              <a:t>衰变缪束线</a:t>
            </a:r>
          </a:p>
        </p:txBody>
      </p:sp>
      <p:sp>
        <p:nvSpPr>
          <p:cNvPr id="6" name="TextBox 5">
            <a:extLst>
              <a:ext uri="{FF2B5EF4-FFF2-40B4-BE49-F238E27FC236}">
                <a16:creationId xmlns:a16="http://schemas.microsoft.com/office/drawing/2014/main" id="{12D46713-3C51-B582-52A6-69FA91630052}"/>
              </a:ext>
            </a:extLst>
          </p:cNvPr>
          <p:cNvSpPr txBox="1"/>
          <p:nvPr/>
        </p:nvSpPr>
        <p:spPr>
          <a:xfrm>
            <a:off x="704790" y="6581001"/>
            <a:ext cx="3842998" cy="276999"/>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吕游 </a:t>
            </a:r>
            <a:r>
              <a:rPr lang="en-US" altLang="zh-CN" sz="1200" dirty="0">
                <a:latin typeface="微软雅黑" panose="020B0503020204020204" pitchFamily="34" charset="-122"/>
                <a:ea typeface="微软雅黑" panose="020B0503020204020204" pitchFamily="34" charset="-122"/>
              </a:rPr>
              <a:t>lvyou@ihep.ac.cn </a:t>
            </a:r>
            <a:r>
              <a:rPr lang="zh-CN" altLang="en-US" sz="1200" dirty="0">
                <a:latin typeface="微软雅黑" panose="020B0503020204020204" pitchFamily="34" charset="-122"/>
                <a:ea typeface="微软雅黑" panose="020B0503020204020204" pitchFamily="34" charset="-122"/>
              </a:rPr>
              <a:t>陈聪 </a:t>
            </a:r>
            <a:r>
              <a:rPr lang="en-US" altLang="zh-CN" sz="1200" dirty="0">
                <a:latin typeface="微软雅黑" panose="020B0503020204020204" pitchFamily="34" charset="-122"/>
                <a:ea typeface="微软雅黑" panose="020B0503020204020204" pitchFamily="34" charset="-122"/>
              </a:rPr>
              <a:t>chencong</a:t>
            </a:r>
            <a:r>
              <a:rPr lang="en-CA" altLang="zh-CN" sz="1200" b="0" i="0" dirty="0">
                <a:solidFill>
                  <a:srgbClr val="333333"/>
                </a:solidFill>
                <a:effectLst/>
                <a:latin typeface="微软雅黑" panose="020B0503020204020204" pitchFamily="34" charset="-122"/>
                <a:ea typeface="微软雅黑" panose="020B0503020204020204" pitchFamily="34" charset="-122"/>
              </a:rPr>
              <a:t>@ihep.ac.cn</a:t>
            </a:r>
            <a:endParaRPr lang="zh-CN" altLang="en-US" sz="1200" dirty="0">
              <a:latin typeface="微软雅黑" panose="020B0503020204020204" pitchFamily="34" charset="-122"/>
              <a:ea typeface="微软雅黑" panose="020B0503020204020204" pitchFamily="34" charset="-122"/>
            </a:endParaRPr>
          </a:p>
        </p:txBody>
      </p:sp>
      <p:sp>
        <p:nvSpPr>
          <p:cNvPr id="7" name="Oval 6">
            <a:extLst>
              <a:ext uri="{FF2B5EF4-FFF2-40B4-BE49-F238E27FC236}">
                <a16:creationId xmlns:a16="http://schemas.microsoft.com/office/drawing/2014/main" id="{668795E7-5FE1-0734-8A06-DFCFA32ED5E5}"/>
              </a:ext>
            </a:extLst>
          </p:cNvPr>
          <p:cNvSpPr/>
          <p:nvPr/>
        </p:nvSpPr>
        <p:spPr>
          <a:xfrm rot="2190015">
            <a:off x="1751809" y="2541501"/>
            <a:ext cx="2037522" cy="3952100"/>
          </a:xfrm>
          <a:prstGeom prst="ellipse">
            <a:avLst/>
          </a:prstGeom>
          <a:noFill/>
          <a:ln w="38100">
            <a:solidFill>
              <a:srgbClr val="0033C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33CC"/>
              </a:solidFill>
            </a:endParaRPr>
          </a:p>
        </p:txBody>
      </p:sp>
      <p:sp>
        <p:nvSpPr>
          <p:cNvPr id="9" name="Oval 8">
            <a:extLst>
              <a:ext uri="{FF2B5EF4-FFF2-40B4-BE49-F238E27FC236}">
                <a16:creationId xmlns:a16="http://schemas.microsoft.com/office/drawing/2014/main" id="{5BE76793-388E-AB40-6A01-E7C6733736DC}"/>
              </a:ext>
            </a:extLst>
          </p:cNvPr>
          <p:cNvSpPr/>
          <p:nvPr/>
        </p:nvSpPr>
        <p:spPr>
          <a:xfrm rot="18960503">
            <a:off x="5000248" y="2330288"/>
            <a:ext cx="2037522" cy="3952100"/>
          </a:xfrm>
          <a:prstGeom prst="ellipse">
            <a:avLst/>
          </a:prstGeom>
          <a:noFill/>
          <a:ln w="38100">
            <a:solidFill>
              <a:srgbClr val="0033C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40AA2372-108F-2E4F-0C94-7136154E646E}"/>
              </a:ext>
            </a:extLst>
          </p:cNvPr>
          <p:cNvSpPr txBox="1"/>
          <p:nvPr/>
        </p:nvSpPr>
        <p:spPr>
          <a:xfrm rot="18191216">
            <a:off x="954700" y="3381009"/>
            <a:ext cx="2033233" cy="369332"/>
          </a:xfrm>
          <a:prstGeom prst="rect">
            <a:avLst/>
          </a:prstGeom>
          <a:noFill/>
        </p:spPr>
        <p:txBody>
          <a:bodyPr wrap="square" rtlCol="0">
            <a:spAutoFit/>
          </a:bodyPr>
          <a:lstStyle/>
          <a:p>
            <a:pPr algn="l"/>
            <a:r>
              <a:rPr lang="zh-CN" altLang="en-US" dirty="0">
                <a:solidFill>
                  <a:srgbClr val="0033CC"/>
                </a:solidFill>
                <a:latin typeface="微软雅黑" panose="020B0503020204020204" pitchFamily="34" charset="-122"/>
                <a:ea typeface="微软雅黑" panose="020B0503020204020204" pitchFamily="34" charset="-122"/>
              </a:rPr>
              <a:t>衰变缪束线</a:t>
            </a:r>
          </a:p>
        </p:txBody>
      </p:sp>
      <p:sp>
        <p:nvSpPr>
          <p:cNvPr id="13" name="TextBox 12">
            <a:extLst>
              <a:ext uri="{FF2B5EF4-FFF2-40B4-BE49-F238E27FC236}">
                <a16:creationId xmlns:a16="http://schemas.microsoft.com/office/drawing/2014/main" id="{4A7979D1-950F-ED1E-CDFA-6E125A12BD20}"/>
              </a:ext>
            </a:extLst>
          </p:cNvPr>
          <p:cNvSpPr txBox="1"/>
          <p:nvPr/>
        </p:nvSpPr>
        <p:spPr>
          <a:xfrm rot="2896773">
            <a:off x="6410474" y="3732192"/>
            <a:ext cx="2033233" cy="369332"/>
          </a:xfrm>
          <a:prstGeom prst="rect">
            <a:avLst/>
          </a:prstGeom>
          <a:noFill/>
        </p:spPr>
        <p:txBody>
          <a:bodyPr wrap="square" rtlCol="0">
            <a:spAutoFit/>
          </a:bodyPr>
          <a:lstStyle/>
          <a:p>
            <a:pPr algn="l"/>
            <a:r>
              <a:rPr lang="zh-CN" altLang="en-US" dirty="0">
                <a:solidFill>
                  <a:srgbClr val="0033CC"/>
                </a:solidFill>
                <a:latin typeface="微软雅黑" panose="020B0503020204020204" pitchFamily="34" charset="-122"/>
                <a:ea typeface="微软雅黑" panose="020B0503020204020204" pitchFamily="34" charset="-122"/>
              </a:rPr>
              <a:t>负缪束线</a:t>
            </a:r>
          </a:p>
        </p:txBody>
      </p:sp>
    </p:spTree>
    <p:extLst>
      <p:ext uri="{BB962C8B-B14F-4D97-AF65-F5344CB8AC3E}">
        <p14:creationId xmlns:p14="http://schemas.microsoft.com/office/powerpoint/2010/main" val="4089165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55BA3D-98DD-F749-AD24-F97C7BB3E0BF}"/>
              </a:ext>
            </a:extLst>
          </p:cNvPr>
          <p:cNvSpPr>
            <a:spLocks noGrp="1"/>
          </p:cNvSpPr>
          <p:nvPr>
            <p:ph type="sldNum" sz="quarter" idx="12"/>
          </p:nvPr>
        </p:nvSpPr>
        <p:spPr/>
        <p:txBody>
          <a:bodyPr/>
          <a:lstStyle/>
          <a:p>
            <a:fld id="{D9A80C27-2DA0-4385-BF62-8D9873646CFE}" type="slidenum">
              <a:rPr lang="zh-CN" altLang="en-US" smtClean="0"/>
              <a:t>24</a:t>
            </a:fld>
            <a:endParaRPr lang="zh-CN" altLang="en-US"/>
          </a:p>
        </p:txBody>
      </p:sp>
      <p:sp>
        <p:nvSpPr>
          <p:cNvPr id="3" name="标题 1">
            <a:extLst>
              <a:ext uri="{FF2B5EF4-FFF2-40B4-BE49-F238E27FC236}">
                <a16:creationId xmlns:a16="http://schemas.microsoft.com/office/drawing/2014/main" id="{F4EF1366-81DD-5E96-36AA-7B129E3E12E9}"/>
              </a:ext>
            </a:extLst>
          </p:cNvPr>
          <p:cNvSpPr txBox="1">
            <a:spLocks noChangeArrowheads="1"/>
          </p:cNvSpPr>
          <p:nvPr/>
        </p:nvSpPr>
        <p:spPr bwMode="auto">
          <a:xfrm>
            <a:off x="543495" y="79965"/>
            <a:ext cx="9996954"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基于遗传算法与中心迭代算法优化</a:t>
            </a:r>
            <a:r>
              <a:rPr lang="en-US" altLang="zh-CN" sz="4000" dirty="0">
                <a:latin typeface="微软雅黑" panose="020B0503020204020204" pitchFamily="34" charset="-122"/>
                <a:ea typeface="微软雅黑" panose="020B0503020204020204" pitchFamily="34" charset="-122"/>
              </a:rPr>
              <a:t>PSI </a:t>
            </a:r>
            <a:r>
              <a:rPr lang="el-GR" altLang="zh-CN" sz="4000" dirty="0">
                <a:latin typeface="Times New Roman" panose="02020603050405020304" pitchFamily="18" charset="0"/>
                <a:ea typeface="微软雅黑" panose="020B0503020204020204" pitchFamily="34" charset="-122"/>
              </a:rPr>
              <a:t>μ</a:t>
            </a:r>
            <a:r>
              <a:rPr lang="en-US" altLang="zh-CN" sz="4000" dirty="0">
                <a:latin typeface="Times New Roman" panose="02020603050405020304" pitchFamily="18" charset="0"/>
                <a:ea typeface="微软雅黑" panose="020B0503020204020204" pitchFamily="34" charset="-122"/>
              </a:rPr>
              <a:t>E4</a:t>
            </a:r>
            <a:r>
              <a:rPr lang="zh-CN" altLang="en-US" sz="4000" dirty="0">
                <a:latin typeface="Times New Roman" panose="02020603050405020304" pitchFamily="18" charset="0"/>
                <a:ea typeface="微软雅黑" panose="020B0503020204020204" pitchFamily="34" charset="-122"/>
              </a:rPr>
              <a:t>束线</a:t>
            </a:r>
          </a:p>
        </p:txBody>
      </p:sp>
      <p:pic>
        <p:nvPicPr>
          <p:cNvPr id="4" name="图片 8">
            <a:extLst>
              <a:ext uri="{FF2B5EF4-FFF2-40B4-BE49-F238E27FC236}">
                <a16:creationId xmlns:a16="http://schemas.microsoft.com/office/drawing/2014/main" id="{39D33042-FF99-B850-8510-24F2B965D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29" y="3244803"/>
            <a:ext cx="4454459" cy="2966866"/>
          </a:xfrm>
          <a:prstGeom prst="rect">
            <a:avLst/>
          </a:prstGeom>
        </p:spPr>
      </p:pic>
      <p:pic>
        <p:nvPicPr>
          <p:cNvPr id="5" name="图片 5">
            <a:extLst>
              <a:ext uri="{FF2B5EF4-FFF2-40B4-BE49-F238E27FC236}">
                <a16:creationId xmlns:a16="http://schemas.microsoft.com/office/drawing/2014/main" id="{6D1DA1E5-8234-C61F-2580-8B925FC13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542" y="890285"/>
            <a:ext cx="4354944" cy="3105002"/>
          </a:xfrm>
          <a:prstGeom prst="rect">
            <a:avLst/>
          </a:prstGeom>
        </p:spPr>
      </p:pic>
      <p:sp>
        <p:nvSpPr>
          <p:cNvPr id="6" name="文本框 9">
            <a:extLst>
              <a:ext uri="{FF2B5EF4-FFF2-40B4-BE49-F238E27FC236}">
                <a16:creationId xmlns:a16="http://schemas.microsoft.com/office/drawing/2014/main" id="{AFD8A2DA-1BDB-A4ED-0F47-0BEF492725AD}"/>
              </a:ext>
            </a:extLst>
          </p:cNvPr>
          <p:cNvSpPr txBox="1"/>
          <p:nvPr/>
        </p:nvSpPr>
        <p:spPr>
          <a:xfrm>
            <a:off x="141758" y="1097221"/>
            <a:ext cx="7333672" cy="1497654"/>
          </a:xfrm>
          <a:prstGeom prst="rect">
            <a:avLst/>
          </a:prstGeom>
          <a:noFill/>
        </p:spPr>
        <p:txBody>
          <a:bodyPr wrap="square"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利用遗传算法重新优化参数，要求：</a:t>
            </a:r>
            <a:endParaRPr lang="en-US" altLang="zh-CN" dirty="0">
              <a:latin typeface="微软雅黑" panose="020B0503020204020204" pitchFamily="34" charset="-122"/>
              <a:ea typeface="微软雅黑" panose="020B0503020204020204" pitchFamily="34" charset="-122"/>
            </a:endParaRPr>
          </a:p>
          <a:p>
            <a:pPr>
              <a:lnSpc>
                <a:spcPct val="130000"/>
              </a:lnSpc>
            </a:pPr>
            <a:r>
              <a:rPr lang="zh-CN" altLang="en-US" dirty="0">
                <a:latin typeface="微软雅黑" panose="020B0503020204020204" pitchFamily="34" charset="-122"/>
                <a:ea typeface="微软雅黑" panose="020B0503020204020204" pitchFamily="34" charset="-122"/>
              </a:rPr>
              <a:t>优化目标：慢化体（即</a:t>
            </a:r>
            <a:r>
              <a:rPr lang="en-US" altLang="zh-CN" dirty="0" err="1">
                <a:latin typeface="微软雅黑" panose="020B0503020204020204" pitchFamily="34" charset="-122"/>
                <a:ea typeface="微软雅黑" panose="020B0503020204020204" pitchFamily="34" charset="-122"/>
              </a:rPr>
              <a:t>3×3cm</a:t>
            </a:r>
            <a:r>
              <a:rPr lang="en-US" altLang="zh-CN" baseline="30000" dirty="0" err="1">
                <a:latin typeface="微软雅黑" panose="020B0503020204020204" pitchFamily="34" charset="-122"/>
                <a:ea typeface="微软雅黑" panose="020B0503020204020204" pitchFamily="34" charset="-122"/>
              </a:rPr>
              <a:t>2</a:t>
            </a:r>
            <a:r>
              <a:rPr lang="en-US" altLang="zh-CN" baseline="30000"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）上的束流强度</a:t>
            </a:r>
            <a:endParaRPr lang="en-US" altLang="zh-CN" dirty="0">
              <a:latin typeface="微软雅黑" panose="020B0503020204020204" pitchFamily="34" charset="-122"/>
              <a:ea typeface="微软雅黑" panose="020B0503020204020204" pitchFamily="34" charset="-122"/>
            </a:endParaRPr>
          </a:p>
          <a:p>
            <a:pPr>
              <a:lnSpc>
                <a:spcPct val="130000"/>
              </a:lnSpc>
            </a:pPr>
            <a:r>
              <a:rPr lang="zh-CN" altLang="en-US" dirty="0">
                <a:latin typeface="微软雅黑" panose="020B0503020204020204" pitchFamily="34" charset="-122"/>
                <a:ea typeface="微软雅黑" panose="020B0503020204020204" pitchFamily="34" charset="-122"/>
              </a:rPr>
              <a:t>优化参数：优化时的变量包含：螺线管、四极铁、二极铁的电流系数</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 共 </a:t>
            </a:r>
            <a:r>
              <a:rPr lang="en-US" altLang="zh-CN" dirty="0">
                <a:latin typeface="微软雅黑" panose="020B0503020204020204" pitchFamily="34" charset="-122"/>
                <a:ea typeface="微软雅黑" panose="020B0503020204020204" pitchFamily="34" charset="-122"/>
              </a:rPr>
              <a:t>17 </a:t>
            </a:r>
            <a:r>
              <a:rPr lang="zh-CN" altLang="en-US" dirty="0">
                <a:latin typeface="微软雅黑" panose="020B0503020204020204" pitchFamily="34" charset="-122"/>
                <a:ea typeface="微软雅黑" panose="020B0503020204020204" pitchFamily="34" charset="-122"/>
              </a:rPr>
              <a:t>个参数</a:t>
            </a:r>
            <a:endParaRPr lang="en-US" altLang="zh-CN" dirty="0">
              <a:latin typeface="微软雅黑" panose="020B0503020204020204" pitchFamily="34" charset="-122"/>
              <a:ea typeface="微软雅黑" panose="020B0503020204020204" pitchFamily="34" charset="-122"/>
            </a:endParaRPr>
          </a:p>
        </p:txBody>
      </p:sp>
      <p:pic>
        <p:nvPicPr>
          <p:cNvPr id="7" name="图片 16">
            <a:extLst>
              <a:ext uri="{FF2B5EF4-FFF2-40B4-BE49-F238E27FC236}">
                <a16:creationId xmlns:a16="http://schemas.microsoft.com/office/drawing/2014/main" id="{C6362DE1-FB58-2A8B-2688-8CED2C506D9F}"/>
              </a:ext>
            </a:extLst>
          </p:cNvPr>
          <p:cNvPicPr>
            <a:picLocks noChangeAspect="1"/>
          </p:cNvPicPr>
          <p:nvPr/>
        </p:nvPicPr>
        <p:blipFill>
          <a:blip r:embed="rId4"/>
          <a:srcRect r="11535"/>
          <a:stretch/>
        </p:blipFill>
        <p:spPr>
          <a:xfrm>
            <a:off x="6005665" y="4800617"/>
            <a:ext cx="5259660" cy="1167098"/>
          </a:xfrm>
          <a:prstGeom prst="rect">
            <a:avLst/>
          </a:prstGeom>
        </p:spPr>
      </p:pic>
      <p:sp>
        <p:nvSpPr>
          <p:cNvPr id="10" name="TextBox 9">
            <a:extLst>
              <a:ext uri="{FF2B5EF4-FFF2-40B4-BE49-F238E27FC236}">
                <a16:creationId xmlns:a16="http://schemas.microsoft.com/office/drawing/2014/main" id="{26966EBA-B890-71A2-A569-E13F7E7A882A}"/>
              </a:ext>
            </a:extLst>
          </p:cNvPr>
          <p:cNvSpPr txBox="1"/>
          <p:nvPr/>
        </p:nvSpPr>
        <p:spPr>
          <a:xfrm>
            <a:off x="704790" y="6581001"/>
            <a:ext cx="3842998" cy="276999"/>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陈聪 </a:t>
            </a:r>
            <a:r>
              <a:rPr lang="en-US" altLang="zh-CN" sz="1200" dirty="0">
                <a:latin typeface="微软雅黑" panose="020B0503020204020204" pitchFamily="34" charset="-122"/>
                <a:ea typeface="微软雅黑" panose="020B0503020204020204" pitchFamily="34" charset="-122"/>
              </a:rPr>
              <a:t>chencong</a:t>
            </a:r>
            <a:r>
              <a:rPr lang="en-CA" altLang="zh-CN" sz="1200" b="0" i="0" dirty="0">
                <a:solidFill>
                  <a:srgbClr val="333333"/>
                </a:solidFill>
                <a:effectLst/>
                <a:latin typeface="微软雅黑" panose="020B0503020204020204" pitchFamily="34" charset="-122"/>
                <a:ea typeface="微软雅黑" panose="020B0503020204020204" pitchFamily="34" charset="-122"/>
              </a:rPr>
              <a:t>@ihep.ac.cn</a:t>
            </a:r>
            <a:endParaRPr lang="zh-CN" altLang="en-US" sz="1200" dirty="0">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a16="http://schemas.microsoft.com/office/drawing/2014/main" id="{F4F871DD-8BBA-7650-B581-DDD0B8C2AA01}"/>
              </a:ext>
            </a:extLst>
          </p:cNvPr>
          <p:cNvSpPr txBox="1"/>
          <p:nvPr/>
        </p:nvSpPr>
        <p:spPr>
          <a:xfrm>
            <a:off x="5175818" y="5226951"/>
            <a:ext cx="1060986" cy="646331"/>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模拟值</a:t>
            </a:r>
            <a:endParaRPr lang="en-US" altLang="zh-CN" dirty="0">
              <a:latin typeface="微软雅黑" panose="020B0503020204020204" pitchFamily="34" charset="-122"/>
              <a:ea typeface="微软雅黑" panose="020B0503020204020204" pitchFamily="34" charset="-122"/>
            </a:endParaRPr>
          </a:p>
          <a:p>
            <a:pPr algn="l"/>
            <a:r>
              <a:rPr lang="zh-CN" altLang="en-US" dirty="0">
                <a:latin typeface="微软雅黑" panose="020B0503020204020204" pitchFamily="34" charset="-122"/>
                <a:ea typeface="微软雅黑" panose="020B0503020204020204" pitchFamily="34" charset="-122"/>
              </a:rPr>
              <a:t>实测值</a:t>
            </a:r>
          </a:p>
        </p:txBody>
      </p:sp>
      <p:sp>
        <p:nvSpPr>
          <p:cNvPr id="12" name="TextBox 11">
            <a:extLst>
              <a:ext uri="{FF2B5EF4-FFF2-40B4-BE49-F238E27FC236}">
                <a16:creationId xmlns:a16="http://schemas.microsoft.com/office/drawing/2014/main" id="{CE26E40B-5629-ECAD-81DA-2CAC9BD70257}"/>
              </a:ext>
            </a:extLst>
          </p:cNvPr>
          <p:cNvSpPr txBox="1"/>
          <p:nvPr/>
        </p:nvSpPr>
        <p:spPr>
          <a:xfrm>
            <a:off x="6573125" y="6211669"/>
            <a:ext cx="3967323"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为</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PSI </a:t>
            </a:r>
            <a:r>
              <a:rPr lang="el-GR" altLang="zh-CN" dirty="0">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E4</a:t>
            </a:r>
            <a:r>
              <a:rPr lang="zh-CN" altLang="en-US" dirty="0">
                <a:latin typeface="微软雅黑" panose="020B0503020204020204" pitchFamily="34" charset="-122"/>
                <a:ea typeface="微软雅黑" panose="020B0503020204020204" pitchFamily="34" charset="-122"/>
              </a:rPr>
              <a:t>束线提升流强</a:t>
            </a:r>
            <a:r>
              <a:rPr lang="en-US" altLang="zh-CN" dirty="0">
                <a:latin typeface="微软雅黑" panose="020B0503020204020204" pitchFamily="34" charset="-122"/>
                <a:ea typeface="微软雅黑" panose="020B0503020204020204" pitchFamily="34" charset="-122"/>
              </a:rPr>
              <a:t>10%</a:t>
            </a:r>
            <a:endParaRPr lang="zh-CN" altLang="en-US" dirty="0">
              <a:latin typeface="微软雅黑" panose="020B0503020204020204" pitchFamily="34" charset="-122"/>
              <a:ea typeface="微软雅黑" panose="020B0503020204020204" pitchFamily="34" charset="-122"/>
            </a:endParaRPr>
          </a:p>
        </p:txBody>
      </p:sp>
      <p:sp>
        <p:nvSpPr>
          <p:cNvPr id="13" name="Rectangle 12">
            <a:extLst>
              <a:ext uri="{FF2B5EF4-FFF2-40B4-BE49-F238E27FC236}">
                <a16:creationId xmlns:a16="http://schemas.microsoft.com/office/drawing/2014/main" id="{EA117DF4-EA26-56C1-00CB-34AE32B3A88D}"/>
              </a:ext>
            </a:extLst>
          </p:cNvPr>
          <p:cNvSpPr/>
          <p:nvPr/>
        </p:nvSpPr>
        <p:spPr>
          <a:xfrm>
            <a:off x="10672969" y="4803101"/>
            <a:ext cx="717274" cy="116461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C050A9E1-7746-4051-4B50-B794800DB17B}"/>
              </a:ext>
            </a:extLst>
          </p:cNvPr>
          <p:cNvSpPr txBox="1"/>
          <p:nvPr/>
        </p:nvSpPr>
        <p:spPr>
          <a:xfrm>
            <a:off x="10725855" y="4349164"/>
            <a:ext cx="1366631"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之前</a:t>
            </a:r>
            <a:endParaRPr lang="en-US" altLang="zh-CN" dirty="0">
              <a:latin typeface="微软雅黑" panose="020B0503020204020204" pitchFamily="34" charset="-122"/>
              <a:ea typeface="微软雅黑" panose="020B0503020204020204" pitchFamily="34" charset="-122"/>
            </a:endParaRPr>
          </a:p>
        </p:txBody>
      </p:sp>
      <p:sp>
        <p:nvSpPr>
          <p:cNvPr id="15" name="Rectangle 14">
            <a:extLst>
              <a:ext uri="{FF2B5EF4-FFF2-40B4-BE49-F238E27FC236}">
                <a16:creationId xmlns:a16="http://schemas.microsoft.com/office/drawing/2014/main" id="{F03C982C-666B-2447-CDC3-412B69A20CDD}"/>
              </a:ext>
            </a:extLst>
          </p:cNvPr>
          <p:cNvSpPr/>
          <p:nvPr/>
        </p:nvSpPr>
        <p:spPr>
          <a:xfrm>
            <a:off x="6800021" y="4800617"/>
            <a:ext cx="3872948" cy="116461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id="{505F153E-24CF-39C3-9962-9F897C79751A}"/>
              </a:ext>
            </a:extLst>
          </p:cNvPr>
          <p:cNvSpPr txBox="1"/>
          <p:nvPr/>
        </p:nvSpPr>
        <p:spPr>
          <a:xfrm>
            <a:off x="7627275" y="4371997"/>
            <a:ext cx="2016440"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算法优化结果</a:t>
            </a:r>
          </a:p>
        </p:txBody>
      </p:sp>
    </p:spTree>
    <p:extLst>
      <p:ext uri="{BB962C8B-B14F-4D97-AF65-F5344CB8AC3E}">
        <p14:creationId xmlns:p14="http://schemas.microsoft.com/office/powerpoint/2010/main" val="1452505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360B1F-B636-B511-9D71-069F1FEC0E39}"/>
              </a:ext>
            </a:extLst>
          </p:cNvPr>
          <p:cNvSpPr>
            <a:spLocks noGrp="1"/>
          </p:cNvSpPr>
          <p:nvPr>
            <p:ph type="sldNum" sz="quarter" idx="12"/>
          </p:nvPr>
        </p:nvSpPr>
        <p:spPr/>
        <p:txBody>
          <a:bodyPr/>
          <a:lstStyle/>
          <a:p>
            <a:fld id="{D9A80C27-2DA0-4385-BF62-8D9873646CFE}" type="slidenum">
              <a:rPr lang="zh-CN" altLang="en-US" smtClean="0"/>
              <a:t>25</a:t>
            </a:fld>
            <a:endParaRPr lang="zh-CN" altLang="en-US"/>
          </a:p>
        </p:txBody>
      </p:sp>
      <p:pic>
        <p:nvPicPr>
          <p:cNvPr id="4" name="Picture 3" descr="A diagram of a train station&#10;&#10;AI-generated content may be incorrect.">
            <a:extLst>
              <a:ext uri="{FF2B5EF4-FFF2-40B4-BE49-F238E27FC236}">
                <a16:creationId xmlns:a16="http://schemas.microsoft.com/office/drawing/2014/main" id="{DE461EF4-8F38-3F22-9EDB-B629D429D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657" y="2117523"/>
            <a:ext cx="7124699" cy="4045199"/>
          </a:xfrm>
          <a:prstGeom prst="rect">
            <a:avLst/>
          </a:prstGeom>
        </p:spPr>
      </p:pic>
      <p:sp>
        <p:nvSpPr>
          <p:cNvPr id="6" name="内容占位符 2">
            <a:extLst>
              <a:ext uri="{FF2B5EF4-FFF2-40B4-BE49-F238E27FC236}">
                <a16:creationId xmlns:a16="http://schemas.microsoft.com/office/drawing/2014/main" id="{30E1A1EA-A09D-567A-3C86-ECBFCB2F2C25}"/>
              </a:ext>
            </a:extLst>
          </p:cNvPr>
          <p:cNvSpPr txBox="1">
            <a:spLocks/>
          </p:cNvSpPr>
          <p:nvPr/>
        </p:nvSpPr>
        <p:spPr>
          <a:xfrm>
            <a:off x="427633" y="1107160"/>
            <a:ext cx="7341319" cy="518603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kumimoji="1" lang="zh-CN" altLang="en-US" sz="1600" dirty="0">
                <a:latin typeface="Arial" panose="020B0604020202020204" pitchFamily="34" charset="0"/>
                <a:ea typeface="微软雅黑" panose="020B0503020204020204" pitchFamily="34" charset="-122"/>
              </a:rPr>
              <a:t>首期建设</a:t>
            </a:r>
            <a:r>
              <a:rPr kumimoji="1" lang="en-US" altLang="zh-CN" sz="1600" dirty="0">
                <a:latin typeface="Arial" panose="020B0604020202020204" pitchFamily="34" charset="0"/>
                <a:ea typeface="微软雅黑" panose="020B0503020204020204" pitchFamily="34" charset="-122"/>
              </a:rPr>
              <a:t>4 MeV</a:t>
            </a:r>
            <a:r>
              <a:rPr kumimoji="1" lang="zh-CN" altLang="en-US" sz="1600" dirty="0">
                <a:latin typeface="Arial" panose="020B0604020202020204" pitchFamily="34" charset="0"/>
                <a:ea typeface="微软雅黑" panose="020B0503020204020204" pitchFamily="34" charset="-122"/>
              </a:rPr>
              <a:t>表面缪子（</a:t>
            </a:r>
            <a:r>
              <a:rPr kumimoji="1" lang="en-US" altLang="zh-CN" sz="1600" dirty="0">
                <a:latin typeface="Arial" panose="020B0604020202020204" pitchFamily="34" charset="0"/>
                <a:ea typeface="微软雅黑" panose="020B0503020204020204" pitchFamily="34" charset="-122"/>
              </a:rPr>
              <a:t>μ</a:t>
            </a:r>
            <a:r>
              <a:rPr kumimoji="1" lang="en-US" altLang="zh-CN" sz="1600" baseline="30000" dirty="0">
                <a:latin typeface="Arial" panose="020B0604020202020204" pitchFamily="34" charset="0"/>
                <a:ea typeface="微软雅黑" panose="020B0503020204020204" pitchFamily="34" charset="-122"/>
              </a:rPr>
              <a:t>+</a:t>
            </a:r>
            <a:r>
              <a:rPr kumimoji="1" lang="zh-CN" altLang="en-US" sz="1600" dirty="0">
                <a:latin typeface="Arial" panose="020B0604020202020204" pitchFamily="34" charset="0"/>
                <a:ea typeface="微软雅黑" panose="020B0503020204020204" pitchFamily="34" charset="-122"/>
              </a:rPr>
              <a:t>）束线及缪子自旋谱仪</a:t>
            </a:r>
            <a:endParaRPr kumimoji="1" lang="en-US" altLang="zh-CN" sz="1600" dirty="0">
              <a:latin typeface="Arial" panose="020B0604020202020204" pitchFamily="34" charset="0"/>
              <a:ea typeface="微软雅黑" panose="020B0503020204020204" pitchFamily="34" charset="-122"/>
            </a:endParaRPr>
          </a:p>
          <a:p>
            <a:pPr>
              <a:lnSpc>
                <a:spcPct val="100000"/>
              </a:lnSpc>
              <a:spcBef>
                <a:spcPts val="600"/>
              </a:spcBef>
            </a:pPr>
            <a:r>
              <a:rPr kumimoji="1" lang="zh-CN" altLang="en-US" sz="1600" dirty="0">
                <a:latin typeface="Arial" panose="020B0604020202020204" pitchFamily="34" charset="0"/>
                <a:ea typeface="微软雅黑" panose="020B0503020204020204" pitchFamily="34" charset="-122"/>
              </a:rPr>
              <a:t>预留</a:t>
            </a:r>
            <a:r>
              <a:rPr kumimoji="1" lang="en-US" altLang="zh-CN" sz="1600" dirty="0">
                <a:latin typeface="Arial" panose="020B0604020202020204" pitchFamily="34" charset="0"/>
                <a:ea typeface="微软雅黑" panose="020B0503020204020204" pitchFamily="34" charset="-122"/>
              </a:rPr>
              <a:t>4 MeV</a:t>
            </a:r>
            <a:r>
              <a:rPr kumimoji="1" lang="zh-CN" altLang="en-US" sz="1600" dirty="0">
                <a:latin typeface="Arial" panose="020B0604020202020204" pitchFamily="34" charset="0"/>
                <a:ea typeface="微软雅黑" panose="020B0503020204020204" pitchFamily="34" charset="-122"/>
              </a:rPr>
              <a:t>负缪子（</a:t>
            </a:r>
            <a:r>
              <a:rPr kumimoji="1" lang="en-US" altLang="zh-CN" sz="1600" dirty="0">
                <a:latin typeface="Arial" panose="020B0604020202020204" pitchFamily="34" charset="0"/>
                <a:ea typeface="微软雅黑" panose="020B0503020204020204" pitchFamily="34" charset="-122"/>
              </a:rPr>
              <a:t>μ</a:t>
            </a:r>
            <a:r>
              <a:rPr kumimoji="1" lang="en-US" altLang="zh-CN" sz="1600" baseline="30000" dirty="0">
                <a:latin typeface="Arial" panose="020B0604020202020204" pitchFamily="34" charset="0"/>
                <a:ea typeface="微软雅黑" panose="020B0503020204020204" pitchFamily="34" charset="-122"/>
              </a:rPr>
              <a:t>-</a:t>
            </a:r>
            <a:r>
              <a:rPr kumimoji="1" lang="zh-CN" altLang="en-US" sz="1600" dirty="0">
                <a:latin typeface="Arial" panose="020B0604020202020204" pitchFamily="34" charset="0"/>
                <a:ea typeface="微软雅黑" panose="020B0503020204020204" pitchFamily="34" charset="-122"/>
              </a:rPr>
              <a:t>）束线和</a:t>
            </a:r>
            <a:r>
              <a:rPr kumimoji="1" lang="en-US" altLang="zh-CN" sz="1600" dirty="0">
                <a:latin typeface="Arial" panose="020B0604020202020204" pitchFamily="34" charset="0"/>
                <a:ea typeface="微软雅黑" panose="020B0503020204020204" pitchFamily="34" charset="-122"/>
              </a:rPr>
              <a:t>4</a:t>
            </a:r>
            <a:r>
              <a:rPr kumimoji="1" lang="zh-CN" altLang="en-US" sz="1600" dirty="0">
                <a:latin typeface="Arial" panose="020B0604020202020204" pitchFamily="34" charset="0"/>
                <a:ea typeface="微软雅黑" panose="020B0503020204020204" pitchFamily="34" charset="-122"/>
              </a:rPr>
              <a:t>～</a:t>
            </a:r>
            <a:r>
              <a:rPr kumimoji="1" lang="en-US" altLang="zh-CN" sz="1600" dirty="0">
                <a:latin typeface="Arial" panose="020B0604020202020204" pitchFamily="34" charset="0"/>
                <a:ea typeface="微软雅黑" panose="020B0503020204020204" pitchFamily="34" charset="-122"/>
              </a:rPr>
              <a:t>60 MeV</a:t>
            </a:r>
            <a:r>
              <a:rPr kumimoji="1" lang="zh-CN" altLang="en-US" sz="1600" dirty="0">
                <a:latin typeface="Arial" panose="020B0604020202020204" pitchFamily="34" charset="0"/>
                <a:ea typeface="微软雅黑" panose="020B0503020204020204" pitchFamily="34" charset="-122"/>
              </a:rPr>
              <a:t>能量可调的衰变缪子（</a:t>
            </a:r>
            <a:r>
              <a:rPr kumimoji="1" lang="en-US" altLang="zh-CN" sz="1600" dirty="0">
                <a:latin typeface="Arial" panose="020B0604020202020204" pitchFamily="34" charset="0"/>
                <a:ea typeface="微软雅黑" panose="020B0503020204020204" pitchFamily="34" charset="-122"/>
              </a:rPr>
              <a:t>μ</a:t>
            </a:r>
            <a:r>
              <a:rPr kumimoji="1" lang="en-US" altLang="zh-CN" sz="1600" baseline="30000" dirty="0">
                <a:latin typeface="Arial" panose="020B0604020202020204" pitchFamily="34" charset="0"/>
                <a:ea typeface="微软雅黑" panose="020B0503020204020204" pitchFamily="34" charset="-122"/>
              </a:rPr>
              <a:t>±</a:t>
            </a:r>
            <a:r>
              <a:rPr kumimoji="1" lang="zh-CN" altLang="en-US" sz="1600" dirty="0">
                <a:latin typeface="Arial" panose="020B0604020202020204" pitchFamily="34" charset="0"/>
                <a:ea typeface="微软雅黑" panose="020B0503020204020204" pitchFamily="34" charset="-122"/>
              </a:rPr>
              <a:t>）束线</a:t>
            </a:r>
            <a:endParaRPr kumimoji="1" lang="en-US" altLang="zh-CN" sz="1600" dirty="0">
              <a:latin typeface="Arial" panose="020B0604020202020204" pitchFamily="34" charset="0"/>
              <a:ea typeface="微软雅黑" panose="020B0503020204020204" pitchFamily="34" charset="-122"/>
            </a:endParaRPr>
          </a:p>
          <a:p>
            <a:pPr>
              <a:lnSpc>
                <a:spcPct val="100000"/>
              </a:lnSpc>
              <a:spcBef>
                <a:spcPts val="600"/>
              </a:spcBef>
            </a:pPr>
            <a:r>
              <a:rPr kumimoji="1" lang="zh-CN" altLang="en-US" sz="1600" b="1" dirty="0">
                <a:latin typeface="Arial" panose="020B0604020202020204" pitchFamily="34" charset="0"/>
                <a:ea typeface="微软雅黑" panose="020B0503020204020204" pitchFamily="34" charset="-122"/>
              </a:rPr>
              <a:t>能否基于已在建的表面缪子束线传输负缪子束流？</a:t>
            </a:r>
            <a:endParaRPr kumimoji="1" lang="en-US" altLang="zh-CN" sz="1600" b="1" dirty="0">
              <a:latin typeface="Arial" panose="020B0604020202020204" pitchFamily="34" charset="0"/>
              <a:ea typeface="微软雅黑" panose="020B0503020204020204" pitchFamily="34" charset="-122"/>
            </a:endParaRPr>
          </a:p>
          <a:p>
            <a:pPr marL="0" indent="0">
              <a:lnSpc>
                <a:spcPct val="100000"/>
              </a:lnSpc>
              <a:spcBef>
                <a:spcPts val="600"/>
              </a:spcBef>
              <a:buFont typeface="Arial" panose="020B0604020202020204" pitchFamily="34" charset="0"/>
              <a:buNone/>
            </a:pPr>
            <a:r>
              <a:rPr kumimoji="1" lang="zh-CN" altLang="en-US" sz="1600" dirty="0">
                <a:solidFill>
                  <a:srgbClr val="0033CC"/>
                </a:solidFill>
                <a:latin typeface="Arial" panose="020B0604020202020204" pitchFamily="34" charset="0"/>
                <a:ea typeface="微软雅黑" panose="020B0503020204020204" pitchFamily="34" charset="-122"/>
              </a:rPr>
              <a:t>→ 反转束线元件的极性</a:t>
            </a:r>
            <a:endParaRPr kumimoji="1" lang="en-US" altLang="zh-CN" sz="1600" dirty="0">
              <a:solidFill>
                <a:srgbClr val="0033CC"/>
              </a:solidFill>
              <a:latin typeface="Arial" panose="020B0604020202020204" pitchFamily="34" charset="0"/>
              <a:ea typeface="微软雅黑" panose="020B0503020204020204" pitchFamily="34" charset="-122"/>
            </a:endParaRPr>
          </a:p>
          <a:p>
            <a:pPr marL="0" indent="0">
              <a:lnSpc>
                <a:spcPct val="100000"/>
              </a:lnSpc>
              <a:spcBef>
                <a:spcPts val="600"/>
              </a:spcBef>
              <a:buFont typeface="Arial" panose="020B0604020202020204" pitchFamily="34" charset="0"/>
              <a:buNone/>
            </a:pPr>
            <a:r>
              <a:rPr kumimoji="1" lang="zh-CN" altLang="en-US" sz="1600" dirty="0">
                <a:solidFill>
                  <a:srgbClr val="0033CC"/>
                </a:solidFill>
                <a:latin typeface="Arial" panose="020B0604020202020204" pitchFamily="34" charset="0"/>
                <a:ea typeface="微软雅黑" panose="020B0503020204020204" pitchFamily="34" charset="-122"/>
              </a:rPr>
              <a:t>→ 随后，应用中心迭代法对负缪子束进行优化</a:t>
            </a:r>
            <a:endParaRPr kumimoji="1" lang="en-US" altLang="zh-CN" sz="1600" dirty="0">
              <a:solidFill>
                <a:srgbClr val="0033CC"/>
              </a:solidFill>
              <a:latin typeface="Arial" panose="020B0604020202020204" pitchFamily="34" charset="0"/>
              <a:ea typeface="微软雅黑" panose="020B0503020204020204" pitchFamily="34" charset="-122"/>
            </a:endParaRPr>
          </a:p>
          <a:p>
            <a:pPr marL="0" indent="0">
              <a:lnSpc>
                <a:spcPct val="100000"/>
              </a:lnSpc>
              <a:spcBef>
                <a:spcPts val="600"/>
              </a:spcBef>
              <a:buFont typeface="Arial" panose="020B0604020202020204" pitchFamily="34" charset="0"/>
              <a:buNone/>
            </a:pPr>
            <a:r>
              <a:rPr kumimoji="1" lang="zh-CN" altLang="en-US" sz="1600" dirty="0">
                <a:latin typeface="Arial" panose="020B0604020202020204" pitchFamily="34" charset="0"/>
                <a:ea typeface="微软雅黑" panose="020B0503020204020204" pitchFamily="34" charset="-122"/>
              </a:rPr>
              <a:t>已有案例：表面缪子束线的优化设计</a:t>
            </a:r>
            <a:endParaRPr kumimoji="1" lang="en-US" altLang="zh-CN" sz="1600" dirty="0">
              <a:latin typeface="Arial" panose="020B0604020202020204" pitchFamily="34" charset="0"/>
              <a:ea typeface="微软雅黑" panose="020B0503020204020204" pitchFamily="34" charset="-122"/>
            </a:endParaRPr>
          </a:p>
          <a:p>
            <a:pPr>
              <a:lnSpc>
                <a:spcPct val="100000"/>
              </a:lnSpc>
              <a:spcBef>
                <a:spcPts val="600"/>
              </a:spcBef>
            </a:pPr>
            <a:r>
              <a:rPr kumimoji="1" lang="zh-CN" altLang="en-US" sz="1600" dirty="0">
                <a:latin typeface="Arial" panose="020B0604020202020204" pitchFamily="34" charset="0"/>
                <a:ea typeface="微软雅黑" panose="020B0503020204020204" pitchFamily="34" charset="-122"/>
              </a:rPr>
              <a:t>不同之处：</a:t>
            </a:r>
            <a:r>
              <a:rPr kumimoji="1" lang="zh-CN" altLang="en-US" sz="1600" b="1" dirty="0">
                <a:solidFill>
                  <a:schemeClr val="accent1"/>
                </a:solidFill>
                <a:latin typeface="Arial" panose="020B0604020202020204" pitchFamily="34" charset="0"/>
                <a:ea typeface="微软雅黑" panose="020B0503020204020204" pitchFamily="34" charset="-122"/>
              </a:rPr>
              <a:t>优化目标不同 → 代价函数的计算不同</a:t>
            </a:r>
            <a:endParaRPr kumimoji="1" lang="en-US" altLang="zh-CN" sz="1800" b="1" dirty="0">
              <a:solidFill>
                <a:schemeClr val="accent1"/>
              </a:solidFill>
              <a:latin typeface="Arial" panose="020B0604020202020204" pitchFamily="34" charset="0"/>
              <a:ea typeface="微软雅黑" panose="020B0503020204020204" pitchFamily="34" charset="-122"/>
            </a:endParaRPr>
          </a:p>
          <a:p>
            <a:pPr marL="342900" indent="-342900">
              <a:lnSpc>
                <a:spcPct val="100000"/>
              </a:lnSpc>
              <a:spcBef>
                <a:spcPts val="600"/>
              </a:spcBef>
              <a:buFont typeface="+mj-lt"/>
              <a:buAutoNum type="arabicPeriod"/>
            </a:pPr>
            <a:r>
              <a:rPr kumimoji="1" lang="zh-CN" altLang="en-US" sz="1600" dirty="0">
                <a:latin typeface="Arial" panose="020B0604020202020204" pitchFamily="34" charset="0"/>
                <a:ea typeface="微软雅黑" panose="020B0503020204020204" pitchFamily="34" charset="-122"/>
              </a:rPr>
              <a:t>动量</a:t>
            </a:r>
            <a:endParaRPr kumimoji="1" lang="en-US" altLang="zh-CN" sz="1600" dirty="0">
              <a:latin typeface="Arial" panose="020B0604020202020204" pitchFamily="34" charset="0"/>
              <a:ea typeface="微软雅黑" panose="020B0503020204020204" pitchFamily="34" charset="-122"/>
            </a:endParaRPr>
          </a:p>
          <a:p>
            <a:pPr marL="584200" lvl="1" indent="-342900">
              <a:lnSpc>
                <a:spcPct val="100000"/>
              </a:lnSpc>
              <a:spcBef>
                <a:spcPts val="600"/>
              </a:spcBef>
            </a:pPr>
            <a:r>
              <a:rPr kumimoji="1" lang="zh-CN" altLang="en-US" sz="1600" dirty="0">
                <a:latin typeface="Arial" panose="020B0604020202020204" pitchFamily="34" charset="0"/>
                <a:ea typeface="微软雅黑" panose="020B0503020204020204" pitchFamily="34" charset="-122"/>
              </a:rPr>
              <a:t>表面缪子：动量固定</a:t>
            </a:r>
            <a:endParaRPr kumimoji="1" lang="en-US" altLang="zh-CN" sz="1600" dirty="0">
              <a:latin typeface="Arial" panose="020B0604020202020204" pitchFamily="34" charset="0"/>
              <a:ea typeface="微软雅黑" panose="020B0503020204020204" pitchFamily="34" charset="-122"/>
            </a:endParaRPr>
          </a:p>
          <a:p>
            <a:pPr marL="584200" lvl="1" indent="-342900">
              <a:lnSpc>
                <a:spcPct val="100000"/>
              </a:lnSpc>
              <a:spcBef>
                <a:spcPts val="600"/>
              </a:spcBef>
            </a:pPr>
            <a:r>
              <a:rPr kumimoji="1" lang="zh-CN" altLang="en-US" sz="1600" dirty="0">
                <a:latin typeface="Arial" panose="020B0604020202020204" pitchFamily="34" charset="0"/>
                <a:ea typeface="微软雅黑" panose="020B0503020204020204" pitchFamily="34" charset="-122"/>
              </a:rPr>
              <a:t>负缪子元素分析：通常需要调节缪子动量</a:t>
            </a:r>
            <a:endParaRPr kumimoji="1" lang="en-US" altLang="zh-CN" sz="1600" dirty="0">
              <a:latin typeface="Arial" panose="020B0604020202020204" pitchFamily="34" charset="0"/>
              <a:ea typeface="微软雅黑" panose="020B0503020204020204" pitchFamily="34" charset="-122"/>
            </a:endParaRPr>
          </a:p>
          <a:p>
            <a:pPr marL="342900" indent="-342900">
              <a:lnSpc>
                <a:spcPct val="100000"/>
              </a:lnSpc>
              <a:spcBef>
                <a:spcPts val="600"/>
              </a:spcBef>
              <a:buFont typeface="+mj-lt"/>
              <a:buAutoNum type="arabicPeriod"/>
            </a:pPr>
            <a:r>
              <a:rPr kumimoji="1" lang="zh-CN" altLang="en-US" sz="1600" dirty="0">
                <a:latin typeface="Arial" panose="020B0604020202020204" pitchFamily="34" charset="0"/>
                <a:ea typeface="微软雅黑" panose="020B0503020204020204" pitchFamily="34" charset="-122"/>
              </a:rPr>
              <a:t>束斑</a:t>
            </a:r>
            <a:endParaRPr kumimoji="1" lang="en-US" altLang="zh-CN" sz="1600" dirty="0">
              <a:latin typeface="Arial" panose="020B0604020202020204" pitchFamily="34" charset="0"/>
              <a:ea typeface="微软雅黑" panose="020B0503020204020204" pitchFamily="34" charset="-122"/>
            </a:endParaRPr>
          </a:p>
          <a:p>
            <a:pPr marL="584200" lvl="1" indent="-342900">
              <a:lnSpc>
                <a:spcPct val="100000"/>
              </a:lnSpc>
              <a:spcBef>
                <a:spcPts val="600"/>
              </a:spcBef>
            </a:pPr>
            <a:r>
              <a:rPr kumimoji="1" lang="zh-CN" altLang="en-US" sz="1600" dirty="0">
                <a:latin typeface="Arial" panose="020B0604020202020204" pitchFamily="34" charset="0"/>
                <a:ea typeface="微软雅黑" panose="020B0503020204020204" pitchFamily="34" charset="-122"/>
              </a:rPr>
              <a:t>表面缪子：</a:t>
            </a:r>
            <a:r>
              <a:rPr kumimoji="1" lang="en-US" altLang="zh-CN" sz="1600" dirty="0" err="1">
                <a:latin typeface="Arial" panose="020B0604020202020204" pitchFamily="34" charset="0"/>
                <a:ea typeface="微软雅黑" panose="020B0503020204020204" pitchFamily="34" charset="-122"/>
              </a:rPr>
              <a:t>μSR</a:t>
            </a:r>
            <a:r>
              <a:rPr kumimoji="1" lang="zh-CN" altLang="en-US" sz="1600" dirty="0">
                <a:latin typeface="Arial" panose="020B0604020202020204" pitchFamily="34" charset="0"/>
                <a:ea typeface="微软雅黑" panose="020B0503020204020204" pitchFamily="34" charset="-122"/>
              </a:rPr>
              <a:t>样品通常要求束斑小于</a:t>
            </a:r>
            <a:r>
              <a:rPr kumimoji="1" lang="en-US" altLang="zh-CN" sz="1600" dirty="0">
                <a:latin typeface="Arial" panose="020B0604020202020204" pitchFamily="34" charset="0"/>
                <a:ea typeface="微软雅黑" panose="020B0503020204020204" pitchFamily="34" charset="-122"/>
              </a:rPr>
              <a:t>Φ30 mm</a:t>
            </a:r>
          </a:p>
          <a:p>
            <a:pPr marL="584200" lvl="1" indent="-342900">
              <a:lnSpc>
                <a:spcPct val="100000"/>
              </a:lnSpc>
              <a:spcBef>
                <a:spcPts val="600"/>
              </a:spcBef>
            </a:pPr>
            <a:r>
              <a:rPr kumimoji="1" lang="zh-CN" altLang="en-US" sz="1600" dirty="0">
                <a:latin typeface="Arial" panose="020B0604020202020204" pitchFamily="34" charset="0"/>
                <a:ea typeface="微软雅黑" panose="020B0503020204020204" pitchFamily="34" charset="-122"/>
              </a:rPr>
              <a:t>负缪子元素分析：文物通常尺寸较大</a:t>
            </a:r>
            <a:endParaRPr kumimoji="1" lang="en-US" altLang="zh-CN" sz="1600" dirty="0">
              <a:latin typeface="Arial" panose="020B0604020202020204" pitchFamily="34" charset="0"/>
              <a:ea typeface="微软雅黑" panose="020B0503020204020204" pitchFamily="34" charset="-122"/>
            </a:endParaRPr>
          </a:p>
          <a:p>
            <a:pPr marL="342900" indent="-342900">
              <a:lnSpc>
                <a:spcPct val="100000"/>
              </a:lnSpc>
              <a:spcBef>
                <a:spcPts val="600"/>
              </a:spcBef>
              <a:buFont typeface="+mj-lt"/>
              <a:buAutoNum type="arabicPeriod"/>
            </a:pPr>
            <a:r>
              <a:rPr kumimoji="1" lang="zh-CN" altLang="en-US" sz="1600" dirty="0">
                <a:latin typeface="Arial" panose="020B0604020202020204" pitchFamily="34" charset="0"/>
                <a:ea typeface="微软雅黑" panose="020B0503020204020204" pitchFamily="34" charset="-122"/>
              </a:rPr>
              <a:t>自旋极化率</a:t>
            </a:r>
            <a:endParaRPr kumimoji="1" lang="en-US" altLang="zh-CN" sz="1600" dirty="0">
              <a:latin typeface="Arial" panose="020B0604020202020204" pitchFamily="34" charset="0"/>
              <a:ea typeface="微软雅黑" panose="020B0503020204020204" pitchFamily="34" charset="-122"/>
            </a:endParaRPr>
          </a:p>
          <a:p>
            <a:pPr marL="584200" lvl="1" indent="-342900">
              <a:lnSpc>
                <a:spcPct val="100000"/>
              </a:lnSpc>
              <a:spcBef>
                <a:spcPts val="600"/>
              </a:spcBef>
            </a:pPr>
            <a:r>
              <a:rPr kumimoji="1" lang="en-US" altLang="zh-CN" sz="1600" dirty="0" err="1">
                <a:latin typeface="Arial" panose="020B0604020202020204" pitchFamily="34" charset="0"/>
                <a:ea typeface="微软雅黑" panose="020B0503020204020204" pitchFamily="34" charset="-122"/>
              </a:rPr>
              <a:t>μSR</a:t>
            </a:r>
            <a:r>
              <a:rPr kumimoji="1" lang="zh-CN" altLang="en-US" sz="1600" dirty="0">
                <a:latin typeface="Arial" panose="020B0604020202020204" pitchFamily="34" charset="0"/>
                <a:ea typeface="微软雅黑" panose="020B0503020204020204" pitchFamily="34" charset="-122"/>
              </a:rPr>
              <a:t>：通常要求极化率大于</a:t>
            </a:r>
            <a:r>
              <a:rPr kumimoji="1" lang="en-US" altLang="zh-CN" sz="1600" dirty="0">
                <a:latin typeface="Arial" panose="020B0604020202020204" pitchFamily="34" charset="0"/>
                <a:ea typeface="微软雅黑" panose="020B0503020204020204" pitchFamily="34" charset="-122"/>
              </a:rPr>
              <a:t>95%</a:t>
            </a:r>
          </a:p>
          <a:p>
            <a:pPr marL="584200" lvl="1" indent="-342900">
              <a:lnSpc>
                <a:spcPct val="100000"/>
              </a:lnSpc>
              <a:spcBef>
                <a:spcPts val="600"/>
              </a:spcBef>
            </a:pPr>
            <a:r>
              <a:rPr kumimoji="1" lang="zh-CN" altLang="en-US" sz="1600" dirty="0">
                <a:latin typeface="Arial" panose="020B0604020202020204" pitchFamily="34" charset="0"/>
                <a:ea typeface="微软雅黑" panose="020B0503020204020204" pitchFamily="34" charset="-122"/>
              </a:rPr>
              <a:t>负缪子元素分析：无极化率要求</a:t>
            </a:r>
            <a:endParaRPr kumimoji="1" lang="en-US" altLang="zh-CN" sz="1600" dirty="0">
              <a:latin typeface="Arial" panose="020B0604020202020204" pitchFamily="34" charset="0"/>
              <a:ea typeface="微软雅黑" panose="020B0503020204020204" pitchFamily="34" charset="-122"/>
            </a:endParaRPr>
          </a:p>
        </p:txBody>
      </p:sp>
      <p:sp>
        <p:nvSpPr>
          <p:cNvPr id="8" name="标题 1">
            <a:extLst>
              <a:ext uri="{FF2B5EF4-FFF2-40B4-BE49-F238E27FC236}">
                <a16:creationId xmlns:a16="http://schemas.microsoft.com/office/drawing/2014/main" id="{61FE23D1-856E-381C-3234-88BB36F83E95}"/>
              </a:ext>
            </a:extLst>
          </p:cNvPr>
          <p:cNvSpPr txBox="1">
            <a:spLocks noChangeArrowheads="1"/>
          </p:cNvSpPr>
          <p:nvPr/>
        </p:nvSpPr>
        <p:spPr bwMode="auto">
          <a:xfrm>
            <a:off x="543494" y="79965"/>
            <a:ext cx="8486205"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基于中心迭代算法优化负缪束线</a:t>
            </a:r>
          </a:p>
        </p:txBody>
      </p:sp>
      <p:sp>
        <p:nvSpPr>
          <p:cNvPr id="9" name="TextBox 8">
            <a:extLst>
              <a:ext uri="{FF2B5EF4-FFF2-40B4-BE49-F238E27FC236}">
                <a16:creationId xmlns:a16="http://schemas.microsoft.com/office/drawing/2014/main" id="{5E3396EB-22FF-8DFD-438E-14230C1DAC52}"/>
              </a:ext>
            </a:extLst>
          </p:cNvPr>
          <p:cNvSpPr txBox="1"/>
          <p:nvPr/>
        </p:nvSpPr>
        <p:spPr>
          <a:xfrm>
            <a:off x="704790" y="6581001"/>
            <a:ext cx="1924111" cy="276999"/>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李样 </a:t>
            </a:r>
            <a:r>
              <a:rPr lang="en-US" altLang="zh-CN" sz="1200" dirty="0">
                <a:latin typeface="微软雅黑" panose="020B0503020204020204" pitchFamily="34" charset="-122"/>
                <a:ea typeface="微软雅黑" panose="020B0503020204020204" pitchFamily="34" charset="-122"/>
              </a:rPr>
              <a:t>yangli@ihep.ac.cn</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84494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diagram&#10;&#10;AI-generated content may be incorrect.">
            <a:extLst>
              <a:ext uri="{FF2B5EF4-FFF2-40B4-BE49-F238E27FC236}">
                <a16:creationId xmlns:a16="http://schemas.microsoft.com/office/drawing/2014/main" id="{56899C84-8893-17FC-8087-E4D21DF70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565" y="976860"/>
            <a:ext cx="5745141" cy="5832056"/>
          </a:xfrm>
          <a:prstGeom prst="rect">
            <a:avLst/>
          </a:prstGeom>
        </p:spPr>
      </p:pic>
      <p:sp>
        <p:nvSpPr>
          <p:cNvPr id="2" name="Slide Number Placeholder 1">
            <a:extLst>
              <a:ext uri="{FF2B5EF4-FFF2-40B4-BE49-F238E27FC236}">
                <a16:creationId xmlns:a16="http://schemas.microsoft.com/office/drawing/2014/main" id="{3FD30E02-7CD3-A3B3-72D7-42F156A788BD}"/>
              </a:ext>
            </a:extLst>
          </p:cNvPr>
          <p:cNvSpPr>
            <a:spLocks noGrp="1"/>
          </p:cNvSpPr>
          <p:nvPr>
            <p:ph type="sldNum" sz="quarter" idx="12"/>
          </p:nvPr>
        </p:nvSpPr>
        <p:spPr/>
        <p:txBody>
          <a:bodyPr/>
          <a:lstStyle/>
          <a:p>
            <a:fld id="{D9A80C27-2DA0-4385-BF62-8D9873646CFE}" type="slidenum">
              <a:rPr lang="zh-CN" altLang="en-US" smtClean="0"/>
              <a:t>26</a:t>
            </a:fld>
            <a:endParaRPr lang="zh-CN" altLang="en-US"/>
          </a:p>
        </p:txBody>
      </p:sp>
      <p:pic>
        <p:nvPicPr>
          <p:cNvPr id="4" name="Picture 3" descr="A red and blue object with blue objects&#10;&#10;AI-generated content may be incorrect.">
            <a:extLst>
              <a:ext uri="{FF2B5EF4-FFF2-40B4-BE49-F238E27FC236}">
                <a16:creationId xmlns:a16="http://schemas.microsoft.com/office/drawing/2014/main" id="{167666B2-973C-16B0-FAB4-B8CB45011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698367">
            <a:off x="2513778" y="2299549"/>
            <a:ext cx="5172150" cy="2148404"/>
          </a:xfrm>
          <a:prstGeom prst="rect">
            <a:avLst/>
          </a:prstGeom>
        </p:spPr>
      </p:pic>
      <p:pic>
        <p:nvPicPr>
          <p:cNvPr id="10" name="Picture 9" descr="A graph of a graph of a graph&#10;&#10;AI-generated content may be incorrect.">
            <a:extLst>
              <a:ext uri="{FF2B5EF4-FFF2-40B4-BE49-F238E27FC236}">
                <a16:creationId xmlns:a16="http://schemas.microsoft.com/office/drawing/2014/main" id="{63745AD5-5042-54B7-0660-37C109ACB7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7747" y="3545853"/>
            <a:ext cx="3389831" cy="2527128"/>
          </a:xfrm>
          <a:prstGeom prst="rect">
            <a:avLst/>
          </a:prstGeom>
        </p:spPr>
      </p:pic>
      <p:pic>
        <p:nvPicPr>
          <p:cNvPr id="12" name="Picture 11" descr="A screen shot of a graph&#10;&#10;AI-generated content may be incorrect.">
            <a:extLst>
              <a:ext uri="{FF2B5EF4-FFF2-40B4-BE49-F238E27FC236}">
                <a16:creationId xmlns:a16="http://schemas.microsoft.com/office/drawing/2014/main" id="{F9733EBF-9872-C090-4671-093DB7146C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9526" y="976860"/>
            <a:ext cx="3389830" cy="2609093"/>
          </a:xfrm>
          <a:prstGeom prst="rect">
            <a:avLst/>
          </a:prstGeom>
        </p:spPr>
      </p:pic>
      <p:sp>
        <p:nvSpPr>
          <p:cNvPr id="5" name="标题 1">
            <a:extLst>
              <a:ext uri="{FF2B5EF4-FFF2-40B4-BE49-F238E27FC236}">
                <a16:creationId xmlns:a16="http://schemas.microsoft.com/office/drawing/2014/main" id="{976D6F8A-E602-6DC9-6C5C-C57902C6EE5F}"/>
              </a:ext>
            </a:extLst>
          </p:cNvPr>
          <p:cNvSpPr txBox="1">
            <a:spLocks noChangeArrowheads="1"/>
          </p:cNvSpPr>
          <p:nvPr/>
        </p:nvSpPr>
        <p:spPr bwMode="auto">
          <a:xfrm>
            <a:off x="543495" y="79965"/>
            <a:ext cx="9117340"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基于中心迭代算法优化同位素束线</a:t>
            </a:r>
          </a:p>
        </p:txBody>
      </p:sp>
      <p:sp>
        <p:nvSpPr>
          <p:cNvPr id="7" name="TextBox 6">
            <a:extLst>
              <a:ext uri="{FF2B5EF4-FFF2-40B4-BE49-F238E27FC236}">
                <a16:creationId xmlns:a16="http://schemas.microsoft.com/office/drawing/2014/main" id="{ADC0062E-992F-66E5-3393-191581AAFDE8}"/>
              </a:ext>
            </a:extLst>
          </p:cNvPr>
          <p:cNvSpPr txBox="1"/>
          <p:nvPr/>
        </p:nvSpPr>
        <p:spPr>
          <a:xfrm>
            <a:off x="704790" y="6581001"/>
            <a:ext cx="2440945" cy="276999"/>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董启凡 </a:t>
            </a:r>
            <a:r>
              <a:rPr lang="en-CA" altLang="zh-CN" sz="1200" b="0" i="0" dirty="0">
                <a:solidFill>
                  <a:srgbClr val="333333"/>
                </a:solidFill>
                <a:effectLst/>
                <a:latin typeface="微软雅黑" panose="020B0503020204020204" pitchFamily="34" charset="-122"/>
                <a:ea typeface="微软雅黑" panose="020B0503020204020204" pitchFamily="34" charset="-122"/>
              </a:rPr>
              <a:t>dongqf@ihep.ac.cn</a:t>
            </a:r>
            <a:endParaRPr lang="zh-CN" altLang="en-US" sz="1200" dirty="0">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a16="http://schemas.microsoft.com/office/drawing/2014/main" id="{75B1BB68-B64B-0F6E-DCF4-9814CE39AF07}"/>
              </a:ext>
            </a:extLst>
          </p:cNvPr>
          <p:cNvSpPr txBox="1"/>
          <p:nvPr/>
        </p:nvSpPr>
        <p:spPr>
          <a:xfrm>
            <a:off x="146595" y="1292176"/>
            <a:ext cx="6102626" cy="2600712"/>
          </a:xfrm>
          <a:prstGeom prst="rect">
            <a:avLst/>
          </a:prstGeom>
          <a:noFill/>
        </p:spPr>
        <p:txBody>
          <a:bodyPr wrap="square">
            <a:spAutoFit/>
          </a:bodyPr>
          <a:lstStyle/>
          <a:p>
            <a:pPr marL="0" indent="0">
              <a:lnSpc>
                <a:spcPct val="100000"/>
              </a:lnSpc>
              <a:spcBef>
                <a:spcPts val="600"/>
              </a:spcBef>
              <a:buFont typeface="Arial" panose="020B0604020202020204" pitchFamily="34" charset="0"/>
              <a:buNone/>
            </a:pPr>
            <a:r>
              <a:rPr kumimoji="1" lang="zh-CN" altLang="en-US" sz="1600" dirty="0">
                <a:latin typeface="Arial" panose="020B0604020202020204" pitchFamily="34" charset="0"/>
                <a:ea typeface="微软雅黑" panose="020B0503020204020204" pitchFamily="34" charset="-122"/>
              </a:rPr>
              <a:t>已有案例：表面缪子束线的优化设计</a:t>
            </a:r>
            <a:endParaRPr kumimoji="1" lang="en-US" altLang="zh-CN" sz="1600" dirty="0">
              <a:latin typeface="Arial" panose="020B0604020202020204" pitchFamily="34" charset="0"/>
              <a:ea typeface="微软雅黑" panose="020B0503020204020204" pitchFamily="34" charset="-122"/>
            </a:endParaRPr>
          </a:p>
          <a:p>
            <a:pPr>
              <a:lnSpc>
                <a:spcPct val="100000"/>
              </a:lnSpc>
              <a:spcBef>
                <a:spcPts val="600"/>
              </a:spcBef>
            </a:pPr>
            <a:r>
              <a:rPr kumimoji="1" lang="zh-CN" altLang="en-US" sz="1600" dirty="0">
                <a:latin typeface="Arial" panose="020B0604020202020204" pitchFamily="34" charset="0"/>
                <a:ea typeface="微软雅黑" panose="020B0503020204020204" pitchFamily="34" charset="-122"/>
              </a:rPr>
              <a:t>不同之处：</a:t>
            </a:r>
            <a:r>
              <a:rPr kumimoji="1" lang="zh-CN" altLang="en-US" sz="1600" b="1" dirty="0">
                <a:solidFill>
                  <a:schemeClr val="accent1"/>
                </a:solidFill>
                <a:latin typeface="Arial" panose="020B0604020202020204" pitchFamily="34" charset="0"/>
                <a:ea typeface="微软雅黑" panose="020B0503020204020204" pitchFamily="34" charset="-122"/>
              </a:rPr>
              <a:t>优化目标不同 → 代价函数的计算不同</a:t>
            </a:r>
            <a:endParaRPr kumimoji="1" lang="en-US" altLang="zh-CN" sz="1800" b="1" dirty="0">
              <a:solidFill>
                <a:schemeClr val="accent1"/>
              </a:solidFill>
              <a:latin typeface="Arial" panose="020B0604020202020204" pitchFamily="34" charset="0"/>
              <a:ea typeface="微软雅黑" panose="020B0503020204020204" pitchFamily="34" charset="-122"/>
            </a:endParaRPr>
          </a:p>
          <a:p>
            <a:pPr>
              <a:lnSpc>
                <a:spcPct val="100000"/>
              </a:lnSpc>
              <a:spcBef>
                <a:spcPts val="600"/>
              </a:spcBef>
            </a:pPr>
            <a:r>
              <a:rPr kumimoji="1" lang="zh-CN" altLang="en-US" sz="1600" dirty="0">
                <a:latin typeface="Arial" panose="020B0604020202020204" pitchFamily="34" charset="0"/>
                <a:ea typeface="微软雅黑" panose="020B0503020204020204" pitchFamily="34" charset="-122"/>
              </a:rPr>
              <a:t>束斑：</a:t>
            </a:r>
            <a:endParaRPr kumimoji="1" lang="en-US" altLang="zh-CN" sz="1600" dirty="0">
              <a:latin typeface="Arial" panose="020B0604020202020204" pitchFamily="34" charset="0"/>
              <a:ea typeface="微软雅黑" panose="020B0503020204020204" pitchFamily="34" charset="-122"/>
            </a:endParaRPr>
          </a:p>
          <a:p>
            <a:pPr marL="584200" lvl="1" indent="-342900">
              <a:lnSpc>
                <a:spcPct val="100000"/>
              </a:lnSpc>
              <a:spcBef>
                <a:spcPts val="600"/>
              </a:spcBef>
            </a:pPr>
            <a:r>
              <a:rPr kumimoji="1" lang="zh-CN" altLang="en-US" sz="1600" dirty="0">
                <a:latin typeface="Arial" panose="020B0604020202020204" pitchFamily="34" charset="0"/>
                <a:ea typeface="微软雅黑" panose="020B0503020204020204" pitchFamily="34" charset="-122"/>
              </a:rPr>
              <a:t>表面缪子：</a:t>
            </a:r>
            <a:r>
              <a:rPr kumimoji="1" lang="en-US" altLang="zh-CN" sz="1600" dirty="0" err="1">
                <a:latin typeface="Arial" panose="020B0604020202020204" pitchFamily="34" charset="0"/>
                <a:ea typeface="微软雅黑" panose="020B0503020204020204" pitchFamily="34" charset="-122"/>
              </a:rPr>
              <a:t>μSR</a:t>
            </a:r>
            <a:r>
              <a:rPr kumimoji="1" lang="zh-CN" altLang="en-US" sz="1600" dirty="0">
                <a:latin typeface="Arial" panose="020B0604020202020204" pitchFamily="34" charset="0"/>
                <a:ea typeface="微软雅黑" panose="020B0503020204020204" pitchFamily="34" charset="-122"/>
              </a:rPr>
              <a:t>样品通常要求束斑小于</a:t>
            </a:r>
            <a:r>
              <a:rPr kumimoji="1" lang="en-US" altLang="zh-CN" sz="1600" dirty="0">
                <a:latin typeface="Arial" panose="020B0604020202020204" pitchFamily="34" charset="0"/>
                <a:ea typeface="微软雅黑" panose="020B0503020204020204" pitchFamily="34" charset="-122"/>
              </a:rPr>
              <a:t>Φ30 mm</a:t>
            </a:r>
          </a:p>
          <a:p>
            <a:pPr marL="584200" lvl="1" indent="-342900">
              <a:lnSpc>
                <a:spcPct val="100000"/>
              </a:lnSpc>
              <a:spcBef>
                <a:spcPts val="600"/>
              </a:spcBef>
            </a:pPr>
            <a:r>
              <a:rPr kumimoji="1" lang="zh-CN" altLang="en-US" sz="1600" dirty="0">
                <a:latin typeface="Arial" panose="020B0604020202020204" pitchFamily="34" charset="0"/>
                <a:ea typeface="微软雅黑" panose="020B0503020204020204" pitchFamily="34" charset="-122"/>
              </a:rPr>
              <a:t>同位素束斑：束斑分为三个，需要优化流强，和束斑间距</a:t>
            </a:r>
            <a:endParaRPr kumimoji="1" lang="en-US" altLang="zh-CN" sz="1600" dirty="0">
              <a:latin typeface="Arial" panose="020B0604020202020204" pitchFamily="34" charset="0"/>
              <a:ea typeface="微软雅黑" panose="020B0503020204020204" pitchFamily="34" charset="-122"/>
            </a:endParaRPr>
          </a:p>
          <a:p>
            <a:pPr marL="127000" indent="-342900">
              <a:spcBef>
                <a:spcPts val="600"/>
              </a:spcBef>
            </a:pPr>
            <a:r>
              <a:rPr kumimoji="1" lang="zh-CN" altLang="en-US" sz="1600" dirty="0">
                <a:latin typeface="Arial" panose="020B0604020202020204" pitchFamily="34" charset="0"/>
                <a:ea typeface="微软雅黑" panose="020B0503020204020204" pitchFamily="34" charset="-122"/>
              </a:rPr>
              <a:t>参数数量：</a:t>
            </a:r>
            <a:endParaRPr kumimoji="1" lang="en-US" altLang="zh-CN" sz="1600" dirty="0">
              <a:latin typeface="Arial" panose="020B0604020202020204" pitchFamily="34" charset="0"/>
              <a:ea typeface="微软雅黑" panose="020B0503020204020204" pitchFamily="34" charset="-122"/>
            </a:endParaRPr>
          </a:p>
          <a:p>
            <a:pPr marL="584200" lvl="1" indent="-342900">
              <a:spcBef>
                <a:spcPts val="600"/>
              </a:spcBef>
            </a:pPr>
            <a:r>
              <a:rPr kumimoji="1" lang="zh-CN" altLang="en-US" sz="1600" dirty="0">
                <a:latin typeface="Arial" panose="020B0604020202020204" pitchFamily="34" charset="0"/>
                <a:ea typeface="微软雅黑" panose="020B0503020204020204" pitchFamily="34" charset="-122"/>
              </a:rPr>
              <a:t>表面缪子：</a:t>
            </a:r>
            <a:r>
              <a:rPr kumimoji="1" lang="en-US" altLang="zh-CN" sz="1600" dirty="0">
                <a:latin typeface="Arial" panose="020B0604020202020204" pitchFamily="34" charset="0"/>
                <a:ea typeface="微软雅黑" panose="020B0503020204020204" pitchFamily="34" charset="-122"/>
              </a:rPr>
              <a:t>30</a:t>
            </a:r>
            <a:r>
              <a:rPr kumimoji="1" lang="zh-CN" altLang="en-US" sz="1600" dirty="0">
                <a:latin typeface="Arial" panose="020B0604020202020204" pitchFamily="34" charset="0"/>
                <a:ea typeface="微软雅黑" panose="020B0503020204020204" pitchFamily="34" charset="-122"/>
              </a:rPr>
              <a:t>个以上</a:t>
            </a:r>
            <a:endParaRPr kumimoji="1" lang="en-US" altLang="zh-CN" sz="1600" dirty="0">
              <a:latin typeface="Arial" panose="020B0604020202020204" pitchFamily="34" charset="0"/>
              <a:ea typeface="微软雅黑" panose="020B0503020204020204" pitchFamily="34" charset="-122"/>
            </a:endParaRPr>
          </a:p>
          <a:p>
            <a:pPr marL="584200" lvl="1" indent="-342900">
              <a:spcBef>
                <a:spcPts val="600"/>
              </a:spcBef>
            </a:pPr>
            <a:r>
              <a:rPr kumimoji="1" lang="zh-CN" altLang="en-US" sz="1600" dirty="0">
                <a:latin typeface="Arial" panose="020B0604020202020204" pitchFamily="34" charset="0"/>
                <a:ea typeface="微软雅黑" panose="020B0503020204020204" pitchFamily="34" charset="-122"/>
              </a:rPr>
              <a:t>同位素束线：</a:t>
            </a:r>
            <a:r>
              <a:rPr kumimoji="1" lang="en-US" altLang="zh-CN" sz="1600" dirty="0">
                <a:latin typeface="Arial" panose="020B0604020202020204" pitchFamily="34" charset="0"/>
                <a:ea typeface="微软雅黑" panose="020B0503020204020204" pitchFamily="34" charset="-122"/>
              </a:rPr>
              <a:t>10</a:t>
            </a:r>
            <a:r>
              <a:rPr kumimoji="1" lang="zh-CN" altLang="en-US" sz="1600" dirty="0">
                <a:latin typeface="Arial" panose="020B0604020202020204" pitchFamily="34" charset="0"/>
                <a:ea typeface="微软雅黑" panose="020B0503020204020204" pitchFamily="34" charset="-122"/>
              </a:rPr>
              <a:t>个左右</a:t>
            </a:r>
            <a:endParaRPr kumimoji="1" lang="en-US" altLang="zh-CN" sz="1600" dirty="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429302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CDE78D-B286-9C29-6BB5-0C59A64981AC}"/>
              </a:ext>
            </a:extLst>
          </p:cNvPr>
          <p:cNvSpPr>
            <a:spLocks noGrp="1"/>
          </p:cNvSpPr>
          <p:nvPr>
            <p:ph type="sldNum" sz="quarter" idx="12"/>
          </p:nvPr>
        </p:nvSpPr>
        <p:spPr/>
        <p:txBody>
          <a:bodyPr/>
          <a:lstStyle/>
          <a:p>
            <a:fld id="{D9A80C27-2DA0-4385-BF62-8D9873646CFE}" type="slidenum">
              <a:rPr lang="zh-CN" altLang="en-US" smtClean="0"/>
              <a:t>27</a:t>
            </a:fld>
            <a:endParaRPr lang="zh-CN" altLang="en-US"/>
          </a:p>
        </p:txBody>
      </p:sp>
      <p:sp>
        <p:nvSpPr>
          <p:cNvPr id="3" name="标题 1">
            <a:extLst>
              <a:ext uri="{FF2B5EF4-FFF2-40B4-BE49-F238E27FC236}">
                <a16:creationId xmlns:a16="http://schemas.microsoft.com/office/drawing/2014/main" id="{01F3EFBB-E7D2-ABDE-B86D-A933B7709EC8}"/>
              </a:ext>
            </a:extLst>
          </p:cNvPr>
          <p:cNvSpPr txBox="1">
            <a:spLocks noChangeArrowheads="1"/>
          </p:cNvSpPr>
          <p:nvPr/>
        </p:nvSpPr>
        <p:spPr bwMode="auto">
          <a:xfrm>
            <a:off x="543495" y="79965"/>
            <a:ext cx="9117340"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基于中心迭代算法优化</a:t>
            </a:r>
            <a:r>
              <a:rPr lang="en-US" altLang="zh-CN" sz="4000" dirty="0">
                <a:latin typeface="微软雅黑" panose="020B0503020204020204" pitchFamily="34" charset="-122"/>
                <a:ea typeface="微软雅黑" panose="020B0503020204020204" pitchFamily="34" charset="-122"/>
              </a:rPr>
              <a:t>FFAG</a:t>
            </a:r>
            <a:r>
              <a:rPr lang="zh-CN" altLang="en-US" sz="4000" dirty="0">
                <a:latin typeface="微软雅黑" panose="020B0503020204020204" pitchFamily="34" charset="-122"/>
                <a:ea typeface="微软雅黑" panose="020B0503020204020204" pitchFamily="34" charset="-122"/>
              </a:rPr>
              <a:t>缪子束线</a:t>
            </a:r>
          </a:p>
        </p:txBody>
      </p:sp>
      <p:pic>
        <p:nvPicPr>
          <p:cNvPr id="4" name="Picture 3">
            <a:extLst>
              <a:ext uri="{FF2B5EF4-FFF2-40B4-BE49-F238E27FC236}">
                <a16:creationId xmlns:a16="http://schemas.microsoft.com/office/drawing/2014/main" id="{119481E2-80C1-F800-E411-696AC1FC075A}"/>
              </a:ext>
            </a:extLst>
          </p:cNvPr>
          <p:cNvPicPr>
            <a:picLocks noChangeAspect="1"/>
          </p:cNvPicPr>
          <p:nvPr/>
        </p:nvPicPr>
        <p:blipFill>
          <a:blip r:embed="rId2"/>
          <a:stretch>
            <a:fillRect/>
          </a:stretch>
        </p:blipFill>
        <p:spPr>
          <a:xfrm>
            <a:off x="336085" y="1255922"/>
            <a:ext cx="4844659" cy="5465552"/>
          </a:xfrm>
          <a:prstGeom prst="rect">
            <a:avLst/>
          </a:prstGeom>
        </p:spPr>
      </p:pic>
      <p:cxnSp>
        <p:nvCxnSpPr>
          <p:cNvPr id="5" name="Straight Arrow Connector 4">
            <a:extLst>
              <a:ext uri="{FF2B5EF4-FFF2-40B4-BE49-F238E27FC236}">
                <a16:creationId xmlns:a16="http://schemas.microsoft.com/office/drawing/2014/main" id="{515F391D-B259-6757-4380-BB6A3B18D8C5}"/>
              </a:ext>
            </a:extLst>
          </p:cNvPr>
          <p:cNvCxnSpPr>
            <a:cxnSpLocks/>
          </p:cNvCxnSpPr>
          <p:nvPr/>
        </p:nvCxnSpPr>
        <p:spPr>
          <a:xfrm>
            <a:off x="3807434" y="1618532"/>
            <a:ext cx="0" cy="472931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234E3E0-3F69-8041-B5ED-CE031D74A944}"/>
              </a:ext>
            </a:extLst>
          </p:cNvPr>
          <p:cNvSpPr txBox="1"/>
          <p:nvPr/>
        </p:nvSpPr>
        <p:spPr>
          <a:xfrm>
            <a:off x="3851200" y="3059668"/>
            <a:ext cx="845574" cy="369332"/>
          </a:xfrm>
          <a:prstGeom prst="rect">
            <a:avLst/>
          </a:prstGeom>
          <a:noFill/>
        </p:spPr>
        <p:txBody>
          <a:bodyPr wrap="square" rtlCol="0">
            <a:spAutoFit/>
          </a:bodyPr>
          <a:lstStyle/>
          <a:p>
            <a:r>
              <a:rPr lang="en-US" altLang="zh-CN" dirty="0"/>
              <a:t>13m</a:t>
            </a:r>
            <a:endParaRPr lang="zh-CN" altLang="en-US" dirty="0"/>
          </a:p>
        </p:txBody>
      </p:sp>
      <p:sp>
        <p:nvSpPr>
          <p:cNvPr id="7" name="TextBox 6">
            <a:extLst>
              <a:ext uri="{FF2B5EF4-FFF2-40B4-BE49-F238E27FC236}">
                <a16:creationId xmlns:a16="http://schemas.microsoft.com/office/drawing/2014/main" id="{670034D6-EEFD-B3A4-B412-2AFBC4047E88}"/>
              </a:ext>
            </a:extLst>
          </p:cNvPr>
          <p:cNvSpPr txBox="1"/>
          <p:nvPr/>
        </p:nvSpPr>
        <p:spPr>
          <a:xfrm>
            <a:off x="6483949" y="4371567"/>
            <a:ext cx="4844659" cy="2308324"/>
          </a:xfrm>
          <a:prstGeom prst="rect">
            <a:avLst/>
          </a:prstGeom>
          <a:noFill/>
        </p:spPr>
        <p:txBody>
          <a:bodyPr wrap="square" rtlCol="0">
            <a:spAutoFit/>
          </a:bodyPr>
          <a:lstStyle/>
          <a:p>
            <a:r>
              <a:rPr lang="zh-CN" altLang="en-US" dirty="0"/>
              <a:t>初步结果</a:t>
            </a:r>
            <a:endParaRPr lang="en-US" altLang="zh-CN" dirty="0"/>
          </a:p>
          <a:p>
            <a:pPr marL="285750" indent="-285750">
              <a:buFont typeface="Arial" panose="020B0604020202020204" pitchFamily="34" charset="0"/>
              <a:buChar char="•"/>
            </a:pPr>
            <a:r>
              <a:rPr lang="zh-CN" altLang="en-US" dirty="0"/>
              <a:t>使用高斯源</a:t>
            </a:r>
            <a:r>
              <a:rPr lang="el-GR" altLang="zh-CN" dirty="0"/>
              <a:t>δ</a:t>
            </a:r>
            <a:r>
              <a:rPr lang="en-US" altLang="zh-CN" dirty="0"/>
              <a:t>X=7,</a:t>
            </a:r>
            <a:r>
              <a:rPr lang="el-GR" altLang="zh-CN" dirty="0"/>
              <a:t>δ</a:t>
            </a:r>
            <a:r>
              <a:rPr lang="en-US" altLang="zh-CN" dirty="0"/>
              <a:t>Y=10,</a:t>
            </a:r>
            <a:r>
              <a:rPr lang="el-GR" altLang="zh-CN" dirty="0"/>
              <a:t> δ</a:t>
            </a:r>
            <a:r>
              <a:rPr lang="en-US" altLang="zh-CN" dirty="0"/>
              <a:t>PX=0.08,</a:t>
            </a:r>
            <a:r>
              <a:rPr lang="el-GR" altLang="zh-CN" dirty="0"/>
              <a:t> δ</a:t>
            </a:r>
            <a:r>
              <a:rPr lang="en-US" altLang="zh-CN" dirty="0"/>
              <a:t>PY=0.05</a:t>
            </a:r>
          </a:p>
          <a:p>
            <a:pPr marL="285750" indent="-285750">
              <a:buFont typeface="Arial" panose="020B0604020202020204" pitchFamily="34" charset="0"/>
              <a:buChar char="•"/>
            </a:pPr>
            <a:r>
              <a:rPr lang="zh-CN" altLang="en-US" dirty="0"/>
              <a:t>优化</a:t>
            </a:r>
            <a:r>
              <a:rPr lang="en-US" altLang="zh-CN" dirty="0"/>
              <a:t>Phi100, 1</a:t>
            </a:r>
            <a:r>
              <a:rPr lang="zh-CN" altLang="en-US" dirty="0"/>
              <a:t>万粒子传输，传输效率</a:t>
            </a:r>
            <a:r>
              <a:rPr lang="en-US" altLang="zh-CN" dirty="0"/>
              <a:t>53%</a:t>
            </a:r>
          </a:p>
          <a:p>
            <a:pPr marL="285750" indent="-285750">
              <a:buFont typeface="Arial" panose="020B0604020202020204" pitchFamily="34" charset="0"/>
              <a:buChar char="•"/>
            </a:pPr>
            <a:r>
              <a:rPr lang="zh-CN" altLang="en-US" dirty="0"/>
              <a:t>目前螺线管漏场比较严重，还在尝试调试螺线管漏场的问题。</a:t>
            </a:r>
            <a:endParaRPr lang="en-US" altLang="zh-CN" dirty="0"/>
          </a:p>
          <a:p>
            <a:pPr marL="285750" indent="-285750">
              <a:buFont typeface="Arial" panose="020B0604020202020204" pitchFamily="34" charset="0"/>
              <a:buChar char="•"/>
            </a:pPr>
            <a:r>
              <a:rPr lang="zh-CN" altLang="en-US" dirty="0"/>
              <a:t>下一步加入质子打靶 </a:t>
            </a:r>
            <a:r>
              <a:rPr lang="en-US" altLang="zh-CN" dirty="0"/>
              <a:t>1</a:t>
            </a:r>
            <a:r>
              <a:rPr lang="el-GR" altLang="zh-CN" dirty="0"/>
              <a:t>μ</a:t>
            </a:r>
            <a:r>
              <a:rPr lang="en-US" altLang="zh-CN" dirty="0"/>
              <a:t>A,600MeV,0.6kW</a:t>
            </a:r>
          </a:p>
          <a:p>
            <a:pPr marL="285750" indent="-285750">
              <a:buFont typeface="Arial" panose="020B0604020202020204" pitchFamily="34" charset="0"/>
              <a:buChar char="•"/>
            </a:pPr>
            <a:endParaRPr lang="zh-CN" altLang="en-US" dirty="0"/>
          </a:p>
        </p:txBody>
      </p:sp>
      <p:pic>
        <p:nvPicPr>
          <p:cNvPr id="8" name="Picture 4">
            <a:extLst>
              <a:ext uri="{FF2B5EF4-FFF2-40B4-BE49-F238E27FC236}">
                <a16:creationId xmlns:a16="http://schemas.microsoft.com/office/drawing/2014/main" id="{0C4B8C16-ADB8-DE6A-6A52-C470C62E7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562" y="1255922"/>
            <a:ext cx="4007147" cy="31623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43CB16-50D4-3798-37ED-8C2E33C58D6B}"/>
              </a:ext>
            </a:extLst>
          </p:cNvPr>
          <p:cNvSpPr txBox="1"/>
          <p:nvPr/>
        </p:nvSpPr>
        <p:spPr>
          <a:xfrm>
            <a:off x="704790" y="6581001"/>
            <a:ext cx="2440945" cy="276999"/>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陈聪 </a:t>
            </a:r>
            <a:r>
              <a:rPr lang="en-US" altLang="zh-CN" sz="1200" dirty="0">
                <a:latin typeface="微软雅黑" panose="020B0503020204020204" pitchFamily="34" charset="-122"/>
                <a:ea typeface="微软雅黑" panose="020B0503020204020204" pitchFamily="34" charset="-122"/>
              </a:rPr>
              <a:t>chencong</a:t>
            </a:r>
            <a:r>
              <a:rPr lang="en-CA" altLang="zh-CN" sz="1200" b="0" i="0" dirty="0">
                <a:solidFill>
                  <a:srgbClr val="333333"/>
                </a:solidFill>
                <a:effectLst/>
                <a:latin typeface="微软雅黑" panose="020B0503020204020204" pitchFamily="34" charset="-122"/>
                <a:ea typeface="微软雅黑" panose="020B0503020204020204" pitchFamily="34" charset="-122"/>
              </a:rPr>
              <a:t>@ihep.ac.cn</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72257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F0F074-67BF-411C-EBBC-76E3B15988B2}"/>
              </a:ext>
            </a:extLst>
          </p:cNvPr>
          <p:cNvSpPr>
            <a:spLocks noGrp="1"/>
          </p:cNvSpPr>
          <p:nvPr>
            <p:ph type="sldNum" sz="quarter" idx="12"/>
          </p:nvPr>
        </p:nvSpPr>
        <p:spPr/>
        <p:txBody>
          <a:bodyPr/>
          <a:lstStyle/>
          <a:p>
            <a:fld id="{D9A80C27-2DA0-4385-BF62-8D9873646CFE}" type="slidenum">
              <a:rPr lang="zh-CN" altLang="en-US" smtClean="0"/>
              <a:t>28</a:t>
            </a:fld>
            <a:endParaRPr lang="zh-CN" altLang="en-US"/>
          </a:p>
        </p:txBody>
      </p:sp>
      <mc:AlternateContent xmlns:mc="http://schemas.openxmlformats.org/markup-compatibility/2006" xmlns:a14="http://schemas.microsoft.com/office/drawing/2010/main">
        <mc:Choice Requires="a14">
          <p:sp>
            <p:nvSpPr>
              <p:cNvPr id="3" name="文本框 3">
                <a:extLst>
                  <a:ext uri="{FF2B5EF4-FFF2-40B4-BE49-F238E27FC236}">
                    <a16:creationId xmlns:a16="http://schemas.microsoft.com/office/drawing/2014/main" id="{3B580D43-A39C-D0C7-01F1-39D45A7D3A3D}"/>
                  </a:ext>
                </a:extLst>
              </p:cNvPr>
              <p:cNvSpPr txBox="1"/>
              <p:nvPr/>
            </p:nvSpPr>
            <p:spPr>
              <a:xfrm>
                <a:off x="3729258" y="1750950"/>
                <a:ext cx="3699313" cy="10204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m>
                            <m:mPr>
                              <m:mcs>
                                <m:mc>
                                  <m:mcPr>
                                    <m:count m:val="1"/>
                                    <m:mcJc m:val="center"/>
                                  </m:mcPr>
                                </m:mc>
                              </m:mcs>
                              <m:ctrlPr>
                                <a:rPr lang="en-US" altLang="zh-CN" i="1" smtClean="0">
                                  <a:latin typeface="Cambria Math" panose="02040503050406030204" pitchFamily="18" charset="0"/>
                                </a:rPr>
                              </m:ctrlPr>
                            </m:mPr>
                            <m:mr>
                              <m:e>
                                <m:d>
                                  <m:dPr>
                                    <m:ctrlPr>
                                      <a:rPr lang="en-US" altLang="zh-CN" i="1" smtClean="0">
                                        <a:latin typeface="Cambria Math" panose="02040503050406030204" pitchFamily="18" charset="0"/>
                                      </a:rPr>
                                    </m:ctrlPr>
                                  </m:dPr>
                                  <m:e>
                                    <m:m>
                                      <m:mPr>
                                        <m:mcs>
                                          <m:mc>
                                            <m:mcPr>
                                              <m:count m:val="3"/>
                                              <m:mcJc m:val="center"/>
                                            </m:mcPr>
                                          </m:mc>
                                        </m:mcs>
                                        <m:ctrlPr>
                                          <a:rPr lang="en-US" altLang="zh-CN" i="1" smtClean="0">
                                            <a:latin typeface="Cambria Math" panose="02040503050406030204" pitchFamily="18" charset="0"/>
                                          </a:rPr>
                                        </m:ctrlPr>
                                      </m:mPr>
                                      <m:mr>
                                        <m:e>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1</m:t>
                                              </m:r>
                                            </m:sup>
                                          </m:sSubSup>
                                        </m:e>
                                        <m:e>
                                          <m:r>
                                            <a:rPr lang="en-US" altLang="zh-CN" i="1" smtClean="0">
                                              <a:latin typeface="Cambria Math" panose="02040503050406030204" pitchFamily="18" charset="0"/>
                                            </a:rPr>
                                            <m:t>⋯</m:t>
                                          </m:r>
                                        </m:e>
                                        <m:e>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1</m:t>
                                              </m:r>
                                            </m:sup>
                                          </m:sSubSup>
                                        </m:e>
                                      </m:mr>
                                    </m:m>
                                  </m:e>
                                </m:d>
                              </m:e>
                            </m:mr>
                            <m:mr>
                              <m:e>
                                <m:r>
                                  <a:rPr lang="en-US" altLang="zh-CN" i="1" smtClean="0">
                                    <a:latin typeface="Cambria Math" panose="02040503050406030204" pitchFamily="18" charset="0"/>
                                  </a:rPr>
                                  <m:t>⋮</m:t>
                                </m:r>
                              </m:e>
                            </m:mr>
                            <m:mr>
                              <m:e>
                                <m:d>
                                  <m:dPr>
                                    <m:ctrlPr>
                                      <a:rPr lang="en-US" altLang="zh-CN" i="1" smtClean="0">
                                        <a:latin typeface="Cambria Math" panose="02040503050406030204" pitchFamily="18" charset="0"/>
                                      </a:rPr>
                                    </m:ctrlPr>
                                  </m:dPr>
                                  <m:e>
                                    <m:m>
                                      <m:mPr>
                                        <m:mcs>
                                          <m:mc>
                                            <m:mcPr>
                                              <m:count m:val="3"/>
                                              <m:mcJc m:val="center"/>
                                            </m:mcPr>
                                          </m:mc>
                                        </m:mcs>
                                        <m:ctrlPr>
                                          <a:rPr lang="en-US" altLang="zh-CN" i="1" smtClean="0">
                                            <a:latin typeface="Cambria Math" panose="02040503050406030204" pitchFamily="18" charset="0"/>
                                          </a:rPr>
                                        </m:ctrlPr>
                                      </m:mPr>
                                      <m:mr>
                                        <m:e>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𝑗</m:t>
                                              </m:r>
                                            </m:sup>
                                          </m:sSubSup>
                                        </m:e>
                                        <m:e>
                                          <m:r>
                                            <a:rPr lang="en-US" altLang="zh-CN" i="1" smtClean="0">
                                              <a:latin typeface="Cambria Math" panose="02040503050406030204" pitchFamily="18" charset="0"/>
                                            </a:rPr>
                                            <m:t>⋯</m:t>
                                          </m:r>
                                        </m:e>
                                        <m:e>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𝑗</m:t>
                                              </m:r>
                                            </m:sup>
                                          </m:sSubSup>
                                        </m:e>
                                      </m:mr>
                                    </m:m>
                                  </m:e>
                                </m:d>
                              </m:e>
                            </m:mr>
                          </m:m>
                        </m:e>
                      </m:d>
                      <m:r>
                        <a:rPr lang="en-US" altLang="zh-CN" i="1" smtClean="0">
                          <a:latin typeface="Cambria Math" panose="02040503050406030204" pitchFamily="18" charset="0"/>
                          <a:ea typeface="Cambria Math" panose="02040503050406030204" pitchFamily="18" charset="0"/>
                        </a:rPr>
                        <m:t>∙</m:t>
                      </m:r>
                      <m:d>
                        <m:dPr>
                          <m:begChr m:val="["/>
                          <m:endChr m:val="]"/>
                          <m:ctrlPr>
                            <a:rPr lang="en-US" altLang="zh-CN" i="1" smtClean="0">
                              <a:latin typeface="Cambria Math" panose="02040503050406030204" pitchFamily="18" charset="0"/>
                              <a:ea typeface="Cambria Math" panose="02040503050406030204" pitchFamily="18" charset="0"/>
                            </a:rPr>
                          </m:ctrlPr>
                        </m:dPr>
                        <m:e>
                          <m:m>
                            <m:mPr>
                              <m:mcs>
                                <m:mc>
                                  <m:mcPr>
                                    <m:count m:val="1"/>
                                    <m:mcJc m:val="center"/>
                                  </m:mcPr>
                                </m:mc>
                              </m:mcs>
                              <m:ctrlPr>
                                <a:rPr lang="en-US" altLang="zh-CN" i="1" smtClean="0">
                                  <a:latin typeface="Cambria Math" panose="02040503050406030204" pitchFamily="18" charset="0"/>
                                  <a:ea typeface="Cambria Math" panose="02040503050406030204" pitchFamily="18" charset="0"/>
                                </a:rPr>
                              </m:ctrlPr>
                            </m:mPr>
                            <m:mr>
                              <m:e>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𝜎</m:t>
                                    </m:r>
                                  </m:e>
                                  <m:sub>
                                    <m:r>
                                      <a:rPr lang="en-US" altLang="zh-CN" b="0" i="1" smtClean="0">
                                        <a:latin typeface="Cambria Math" panose="02040503050406030204" pitchFamily="18" charset="0"/>
                                        <a:ea typeface="Cambria Math" panose="02040503050406030204" pitchFamily="18" charset="0"/>
                                      </a:rPr>
                                      <m:t>1</m:t>
                                    </m:r>
                                  </m:sub>
                                </m:sSub>
                              </m:e>
                            </m:mr>
                            <m:mr>
                              <m:e>
                                <m:r>
                                  <a:rPr lang="en-US" altLang="zh-CN" i="1" smtClean="0">
                                    <a:latin typeface="Cambria Math" panose="02040503050406030204" pitchFamily="18" charset="0"/>
                                    <a:ea typeface="Cambria Math" panose="02040503050406030204" pitchFamily="18" charset="0"/>
                                  </a:rPr>
                                  <m:t>⋮</m:t>
                                </m:r>
                              </m:e>
                            </m:mr>
                            <m:mr>
                              <m:e>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𝜎</m:t>
                                    </m:r>
                                  </m:e>
                                  <m:sub>
                                    <m:r>
                                      <a:rPr lang="en-US" altLang="zh-CN" b="0" i="1" smtClean="0">
                                        <a:latin typeface="Cambria Math" panose="02040503050406030204" pitchFamily="18" charset="0"/>
                                        <a:ea typeface="Cambria Math" panose="02040503050406030204" pitchFamily="18" charset="0"/>
                                      </a:rPr>
                                      <m:t>𝑖</m:t>
                                    </m:r>
                                  </m:sub>
                                </m:sSub>
                              </m:e>
                            </m:mr>
                          </m:m>
                        </m:e>
                      </m:d>
                      <m:r>
                        <a:rPr lang="en-US" altLang="zh-CN" b="0" i="1" smtClean="0">
                          <a:latin typeface="Cambria Math" panose="02040503050406030204" pitchFamily="18" charset="0"/>
                          <a:ea typeface="Cambria Math" panose="02040503050406030204" pitchFamily="18" charset="0"/>
                        </a:rPr>
                        <m:t>=</m:t>
                      </m:r>
                      <m:d>
                        <m:dPr>
                          <m:begChr m:val="["/>
                          <m:endChr m:val="]"/>
                          <m:ctrlPr>
                            <a:rPr lang="en-US" altLang="zh-CN" b="0" i="1" smtClean="0">
                              <a:latin typeface="Cambria Math" panose="02040503050406030204" pitchFamily="18" charset="0"/>
                              <a:ea typeface="Cambria Math" panose="02040503050406030204" pitchFamily="18" charset="0"/>
                            </a:rPr>
                          </m:ctrlPr>
                        </m:dPr>
                        <m:e>
                          <m:m>
                            <m:mPr>
                              <m:mcs>
                                <m:mc>
                                  <m:mcPr>
                                    <m:count m:val="1"/>
                                    <m:mcJc m:val="center"/>
                                  </m:mcPr>
                                </m:mc>
                              </m:mcs>
                              <m:ctrlPr>
                                <a:rPr lang="en-US" altLang="zh-CN" b="0" i="1" smtClean="0">
                                  <a:latin typeface="Cambria Math" panose="02040503050406030204" pitchFamily="18" charset="0"/>
                                  <a:ea typeface="Cambria Math" panose="02040503050406030204" pitchFamily="18" charset="0"/>
                                </a:rPr>
                              </m:ctrlPr>
                            </m:mPr>
                            <m:mr>
                              <m:e>
                                <m:sSubSup>
                                  <m:sSubSupPr>
                                    <m:ctrlPr>
                                      <a:rPr lang="en-US" altLang="zh-CN" b="0" i="1" smtClean="0">
                                        <a:latin typeface="Cambria Math" panose="02040503050406030204" pitchFamily="18" charset="0"/>
                                        <a:ea typeface="Cambria Math" panose="02040503050406030204" pitchFamily="18" charset="0"/>
                                      </a:rPr>
                                    </m:ctrlPr>
                                  </m:sSubSupPr>
                                  <m:e>
                                    <m:r>
                                      <a:rPr lang="en-US" altLang="zh-CN" b="0" i="1" smtClean="0">
                                        <a:latin typeface="Cambria Math" panose="02040503050406030204" pitchFamily="18" charset="0"/>
                                        <a:ea typeface="Cambria Math" panose="02040503050406030204" pitchFamily="18" charset="0"/>
                                      </a:rPr>
                                      <m:t>𝑁</m:t>
                                    </m:r>
                                  </m:e>
                                  <m:sub>
                                    <m:r>
                                      <a:rPr lang="en-US" altLang="zh-CN" b="0" i="1" smtClean="0">
                                        <a:latin typeface="Cambria Math" panose="02040503050406030204" pitchFamily="18" charset="0"/>
                                        <a:ea typeface="Cambria Math" panose="02040503050406030204" pitchFamily="18" charset="0"/>
                                      </a:rPr>
                                      <m:t>𝑇𝑂𝑇</m:t>
                                    </m:r>
                                  </m:sub>
                                  <m:sup>
                                    <m:r>
                                      <a:rPr lang="en-US" altLang="zh-CN" b="0" i="1" smtClean="0">
                                        <a:latin typeface="Cambria Math" panose="02040503050406030204" pitchFamily="18" charset="0"/>
                                        <a:ea typeface="Cambria Math" panose="02040503050406030204" pitchFamily="18" charset="0"/>
                                      </a:rPr>
                                      <m:t>1</m:t>
                                    </m:r>
                                  </m:sup>
                                </m:sSubSup>
                              </m:e>
                            </m:mr>
                            <m:mr>
                              <m:e>
                                <m:r>
                                  <a:rPr lang="en-US" altLang="zh-CN" b="0" i="1" smtClean="0">
                                    <a:latin typeface="Cambria Math" panose="02040503050406030204" pitchFamily="18" charset="0"/>
                                    <a:ea typeface="Cambria Math" panose="02040503050406030204" pitchFamily="18" charset="0"/>
                                  </a:rPr>
                                  <m:t>⋮</m:t>
                                </m:r>
                              </m:e>
                            </m:mr>
                            <m:mr>
                              <m:e>
                                <m:sSubSup>
                                  <m:sSubSupPr>
                                    <m:ctrlPr>
                                      <a:rPr lang="en-US" altLang="zh-CN" b="0" i="1" smtClean="0">
                                        <a:latin typeface="Cambria Math" panose="02040503050406030204" pitchFamily="18" charset="0"/>
                                        <a:ea typeface="Cambria Math" panose="02040503050406030204" pitchFamily="18" charset="0"/>
                                      </a:rPr>
                                    </m:ctrlPr>
                                  </m:sSubSupPr>
                                  <m:e>
                                    <m:r>
                                      <a:rPr lang="en-US" altLang="zh-CN" b="0" i="1" smtClean="0">
                                        <a:latin typeface="Cambria Math" panose="02040503050406030204" pitchFamily="18" charset="0"/>
                                        <a:ea typeface="Cambria Math" panose="02040503050406030204" pitchFamily="18" charset="0"/>
                                      </a:rPr>
                                      <m:t>𝑁</m:t>
                                    </m:r>
                                  </m:e>
                                  <m:sub>
                                    <m:r>
                                      <a:rPr lang="en-US" altLang="zh-CN" b="0" i="1" smtClean="0">
                                        <a:latin typeface="Cambria Math" panose="02040503050406030204" pitchFamily="18" charset="0"/>
                                        <a:ea typeface="Cambria Math" panose="02040503050406030204" pitchFamily="18" charset="0"/>
                                      </a:rPr>
                                      <m:t>𝑇𝑂𝑇</m:t>
                                    </m:r>
                                  </m:sub>
                                  <m:sup>
                                    <m:r>
                                      <a:rPr lang="en-US" altLang="zh-CN" b="0" i="1" smtClean="0">
                                        <a:latin typeface="Cambria Math" panose="02040503050406030204" pitchFamily="18" charset="0"/>
                                        <a:ea typeface="Cambria Math" panose="02040503050406030204" pitchFamily="18" charset="0"/>
                                      </a:rPr>
                                      <m:t>𝑗</m:t>
                                    </m:r>
                                  </m:sup>
                                </m:sSubSup>
                              </m:e>
                            </m:mr>
                          </m:m>
                        </m:e>
                      </m:d>
                    </m:oMath>
                  </m:oMathPara>
                </a14:m>
                <a:endParaRPr lang="zh-CN" altLang="en-US" dirty="0">
                  <a:latin typeface="微软雅黑" panose="020B0503020204020204" pitchFamily="34" charset="-122"/>
                  <a:ea typeface="微软雅黑" panose="020B0503020204020204" pitchFamily="34" charset="-122"/>
                </a:endParaRPr>
              </a:p>
            </p:txBody>
          </p:sp>
        </mc:Choice>
        <mc:Fallback xmlns="">
          <p:sp>
            <p:nvSpPr>
              <p:cNvPr id="3" name="文本框 3">
                <a:extLst>
                  <a:ext uri="{FF2B5EF4-FFF2-40B4-BE49-F238E27FC236}">
                    <a16:creationId xmlns:a16="http://schemas.microsoft.com/office/drawing/2014/main" id="{3B580D43-A39C-D0C7-01F1-39D45A7D3A3D}"/>
                  </a:ext>
                </a:extLst>
              </p:cNvPr>
              <p:cNvSpPr txBox="1">
                <a:spLocks noRot="1" noChangeAspect="1" noMove="1" noResize="1" noEditPoints="1" noAdjustHandles="1" noChangeArrowheads="1" noChangeShapeType="1" noTextEdit="1"/>
              </p:cNvSpPr>
              <p:nvPr/>
            </p:nvSpPr>
            <p:spPr>
              <a:xfrm>
                <a:off x="3729258" y="1750950"/>
                <a:ext cx="3699313" cy="1020472"/>
              </a:xfrm>
              <a:prstGeom prst="rect">
                <a:avLst/>
              </a:prstGeom>
              <a:blipFill>
                <a:blip r:embed="rId2"/>
                <a:stretch>
                  <a:fillRect/>
                </a:stretch>
              </a:blipFill>
            </p:spPr>
            <p:txBody>
              <a:bodyPr/>
              <a:lstStyle/>
              <a:p>
                <a:r>
                  <a:rPr lang="zh-CN" altLang="en-US">
                    <a:noFill/>
                  </a:rPr>
                  <a:t> </a:t>
                </a:r>
              </a:p>
            </p:txBody>
          </p:sp>
        </mc:Fallback>
      </mc:AlternateContent>
      <p:sp>
        <p:nvSpPr>
          <p:cNvPr id="4" name="TextBox 3">
            <a:extLst>
              <a:ext uri="{FF2B5EF4-FFF2-40B4-BE49-F238E27FC236}">
                <a16:creationId xmlns:a16="http://schemas.microsoft.com/office/drawing/2014/main" id="{46280D7A-29DC-BE4F-9327-4CD1A9621716}"/>
              </a:ext>
            </a:extLst>
          </p:cNvPr>
          <p:cNvSpPr txBox="1"/>
          <p:nvPr/>
        </p:nvSpPr>
        <p:spPr>
          <a:xfrm>
            <a:off x="2926351" y="2879444"/>
            <a:ext cx="2196548" cy="923330"/>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穿过不同厚度聚乙烯吸收体中子能谱（</a:t>
            </a:r>
            <a:r>
              <a:rPr lang="zh-CN" altLang="en-US" dirty="0">
                <a:solidFill>
                  <a:srgbClr val="0033CC"/>
                </a:solidFill>
                <a:latin typeface="微软雅黑" panose="020B0503020204020204" pitchFamily="34" charset="-122"/>
                <a:ea typeface="微软雅黑" panose="020B0503020204020204" pitchFamily="34" charset="-122"/>
              </a:rPr>
              <a:t>实验测量，已知</a:t>
            </a:r>
            <a:r>
              <a:rPr lang="zh-CN" altLang="en-US" dirty="0">
                <a:latin typeface="微软雅黑" panose="020B0503020204020204" pitchFamily="34" charset="-122"/>
                <a:ea typeface="微软雅黑" panose="020B0503020204020204" pitchFamily="34" charset="-122"/>
              </a:rPr>
              <a:t>）</a:t>
            </a:r>
          </a:p>
        </p:txBody>
      </p:sp>
      <p:sp>
        <p:nvSpPr>
          <p:cNvPr id="5" name="TextBox 4">
            <a:extLst>
              <a:ext uri="{FF2B5EF4-FFF2-40B4-BE49-F238E27FC236}">
                <a16:creationId xmlns:a16="http://schemas.microsoft.com/office/drawing/2014/main" id="{8670E690-7AB7-2716-93EA-6551AF29BF02}"/>
              </a:ext>
            </a:extLst>
          </p:cNvPr>
          <p:cNvSpPr txBox="1"/>
          <p:nvPr/>
        </p:nvSpPr>
        <p:spPr>
          <a:xfrm>
            <a:off x="6571489" y="2896685"/>
            <a:ext cx="1677244" cy="923330"/>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对应的测量的翻转率（</a:t>
            </a:r>
            <a:r>
              <a:rPr lang="zh-CN" altLang="en-US" dirty="0">
                <a:solidFill>
                  <a:srgbClr val="0033CC"/>
                </a:solidFill>
                <a:latin typeface="微软雅黑" panose="020B0503020204020204" pitchFamily="34" charset="-122"/>
                <a:ea typeface="微软雅黑" panose="020B0503020204020204" pitchFamily="34" charset="-122"/>
              </a:rPr>
              <a:t>实验测量，已知</a:t>
            </a:r>
            <a:r>
              <a:rPr lang="zh-CN" altLang="en-US" dirty="0">
                <a:latin typeface="微软雅黑" panose="020B0503020204020204" pitchFamily="34" charset="-122"/>
                <a:ea typeface="微软雅黑" panose="020B0503020204020204" pitchFamily="34" charset="-122"/>
              </a:rPr>
              <a:t>）</a:t>
            </a:r>
          </a:p>
        </p:txBody>
      </p:sp>
      <p:sp>
        <p:nvSpPr>
          <p:cNvPr id="6" name="TextBox 5">
            <a:extLst>
              <a:ext uri="{FF2B5EF4-FFF2-40B4-BE49-F238E27FC236}">
                <a16:creationId xmlns:a16="http://schemas.microsoft.com/office/drawing/2014/main" id="{8876F4B4-CA28-A8EC-CE49-403A2A685D5E}"/>
              </a:ext>
            </a:extLst>
          </p:cNvPr>
          <p:cNvSpPr txBox="1"/>
          <p:nvPr/>
        </p:nvSpPr>
        <p:spPr>
          <a:xfrm>
            <a:off x="5213970" y="2936174"/>
            <a:ext cx="1395620" cy="646331"/>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芯片翻转截面（</a:t>
            </a:r>
            <a:r>
              <a:rPr lang="zh-CN" altLang="en-US" dirty="0">
                <a:solidFill>
                  <a:srgbClr val="0033CC"/>
                </a:solidFill>
                <a:latin typeface="微软雅黑" panose="020B0503020204020204" pitchFamily="34" charset="-122"/>
                <a:ea typeface="微软雅黑" panose="020B0503020204020204" pitchFamily="34" charset="-122"/>
              </a:rPr>
              <a:t>未知</a:t>
            </a:r>
            <a:r>
              <a:rPr lang="zh-CN" altLang="en-US" dirty="0">
                <a:latin typeface="微软雅黑" panose="020B0503020204020204" pitchFamily="34" charset="-122"/>
                <a:ea typeface="微软雅黑" panose="020B0503020204020204" pitchFamily="34" charset="-122"/>
              </a:rPr>
              <a:t>）</a:t>
            </a:r>
          </a:p>
        </p:txBody>
      </p:sp>
      <p:pic>
        <p:nvPicPr>
          <p:cNvPr id="7" name="图片 17">
            <a:extLst>
              <a:ext uri="{FF2B5EF4-FFF2-40B4-BE49-F238E27FC236}">
                <a16:creationId xmlns:a16="http://schemas.microsoft.com/office/drawing/2014/main" id="{23F6ACEC-8BAE-DEC5-361E-1FEC1E450B7A}"/>
              </a:ext>
            </a:extLst>
          </p:cNvPr>
          <p:cNvPicPr>
            <a:picLocks noChangeAspect="1"/>
          </p:cNvPicPr>
          <p:nvPr/>
        </p:nvPicPr>
        <p:blipFill>
          <a:blip r:embed="rId3"/>
          <a:stretch>
            <a:fillRect/>
          </a:stretch>
        </p:blipFill>
        <p:spPr>
          <a:xfrm>
            <a:off x="4655551" y="4171789"/>
            <a:ext cx="2559878" cy="558519"/>
          </a:xfrm>
          <a:prstGeom prst="rect">
            <a:avLst/>
          </a:prstGeom>
        </p:spPr>
      </p:pic>
      <p:sp>
        <p:nvSpPr>
          <p:cNvPr id="8" name="TextBox 7">
            <a:extLst>
              <a:ext uri="{FF2B5EF4-FFF2-40B4-BE49-F238E27FC236}">
                <a16:creationId xmlns:a16="http://schemas.microsoft.com/office/drawing/2014/main" id="{DEF837DC-F851-E2C7-84A2-8F55DE947136}"/>
              </a:ext>
            </a:extLst>
          </p:cNvPr>
          <p:cNvSpPr txBox="1"/>
          <p:nvPr/>
        </p:nvSpPr>
        <p:spPr>
          <a:xfrm>
            <a:off x="4949449" y="4035099"/>
            <a:ext cx="2246243" cy="369332"/>
          </a:xfrm>
          <a:prstGeom prst="rect">
            <a:avLst/>
          </a:prstGeom>
          <a:noFill/>
        </p:spPr>
        <p:txBody>
          <a:bodyPr wrap="square" rtlCol="0">
            <a:spAutoFit/>
          </a:bodyPr>
          <a:lstStyle/>
          <a:p>
            <a:r>
              <a:rPr lang="zh-CN" altLang="en-US" dirty="0">
                <a:solidFill>
                  <a:srgbClr val="0033CC"/>
                </a:solidFill>
                <a:latin typeface="微软雅黑" panose="020B0503020204020204" pitchFamily="34" charset="-122"/>
                <a:ea typeface="微软雅黑" panose="020B0503020204020204" pitchFamily="34" charset="-122"/>
              </a:rPr>
              <a:t>用</a:t>
            </a:r>
            <a:r>
              <a:rPr lang="en-US" altLang="zh-CN" dirty="0">
                <a:solidFill>
                  <a:srgbClr val="0033CC"/>
                </a:solidFill>
                <a:latin typeface="微软雅黑" panose="020B0503020204020204" pitchFamily="34" charset="-122"/>
                <a:ea typeface="微软雅黑" panose="020B0503020204020204" pitchFamily="34" charset="-122"/>
              </a:rPr>
              <a:t>Weibull </a:t>
            </a:r>
            <a:r>
              <a:rPr lang="zh-CN" altLang="en-US" dirty="0">
                <a:solidFill>
                  <a:srgbClr val="0033CC"/>
                </a:solidFill>
                <a:latin typeface="微软雅黑" panose="020B0503020204020204" pitchFamily="34" charset="-122"/>
                <a:ea typeface="微软雅黑" panose="020B0503020204020204" pitchFamily="34" charset="-122"/>
              </a:rPr>
              <a:t>拟合</a:t>
            </a:r>
          </a:p>
        </p:txBody>
      </p:sp>
      <p:sp>
        <p:nvSpPr>
          <p:cNvPr id="9" name="Arrow: Right 8">
            <a:extLst>
              <a:ext uri="{FF2B5EF4-FFF2-40B4-BE49-F238E27FC236}">
                <a16:creationId xmlns:a16="http://schemas.microsoft.com/office/drawing/2014/main" id="{36999E46-269C-BC41-43E1-2B722CFB5051}"/>
              </a:ext>
            </a:extLst>
          </p:cNvPr>
          <p:cNvSpPr/>
          <p:nvPr/>
        </p:nvSpPr>
        <p:spPr>
          <a:xfrm rot="16200000">
            <a:off x="5583250" y="3540269"/>
            <a:ext cx="392404" cy="5862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02EE24-60B9-D150-6D5E-AF66DF277A64}"/>
                  </a:ext>
                </a:extLst>
              </p:cNvPr>
              <p:cNvSpPr txBox="1"/>
              <p:nvPr/>
            </p:nvSpPr>
            <p:spPr>
              <a:xfrm>
                <a:off x="1264541" y="855674"/>
                <a:ext cx="6867521"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CA" altLang="zh-CN" i="1" smtClean="0">
                              <a:latin typeface="Cambria Math" panose="02040503050406030204" pitchFamily="18" charset="0"/>
                            </a:rPr>
                          </m:ctrlPr>
                        </m:naryPr>
                        <m:sub/>
                        <m:sup/>
                        <m:e>
                          <m:r>
                            <m:rPr>
                              <m:nor/>
                            </m:rPr>
                            <a:rPr lang="zh-CN" altLang="en-US" dirty="0">
                              <a:latin typeface="微软雅黑" panose="020B0503020204020204" pitchFamily="34" charset="-122"/>
                              <a:ea typeface="微软雅黑" panose="020B0503020204020204" pitchFamily="34" charset="-122"/>
                            </a:rPr>
                            <m:t>中子</m:t>
                          </m:r>
                          <m:r>
                            <m:rPr>
                              <m:nor/>
                            </m:rPr>
                            <a:rPr lang="zh-CN" altLang="en-US" dirty="0" smtClean="0">
                              <a:latin typeface="微软雅黑" panose="020B0503020204020204" pitchFamily="34" charset="-122"/>
                              <a:ea typeface="微软雅黑" panose="020B0503020204020204" pitchFamily="34" charset="-122"/>
                            </a:rPr>
                            <m:t>在各个能量</m:t>
                          </m:r>
                          <m:r>
                            <m:rPr>
                              <m:nor/>
                            </m:rPr>
                            <a:rPr lang="zh-CN" altLang="en-US" dirty="0">
                              <a:latin typeface="微软雅黑" panose="020B0503020204020204" pitchFamily="34" charset="-122"/>
                              <a:ea typeface="微软雅黑" panose="020B0503020204020204" pitchFamily="34" charset="-122"/>
                            </a:rPr>
                            <m:t>个数</m:t>
                          </m:r>
                          <m:r>
                            <m:rPr>
                              <m:nor/>
                            </m:rPr>
                            <a:rPr lang="en-US" altLang="zh-CN" dirty="0">
                              <a:latin typeface="微软雅黑" panose="020B0503020204020204" pitchFamily="34" charset="-122"/>
                              <a:ea typeface="微软雅黑" panose="020B0503020204020204" pitchFamily="34" charset="-122"/>
                            </a:rPr>
                            <m:t>•</m:t>
                          </m:r>
                          <m:r>
                            <m:rPr>
                              <m:nor/>
                            </m:rPr>
                            <a:rPr lang="zh-CN" altLang="en-US" dirty="0">
                              <a:latin typeface="微软雅黑" panose="020B0503020204020204" pitchFamily="34" charset="-122"/>
                              <a:ea typeface="微软雅黑" panose="020B0503020204020204" pitchFamily="34" charset="-122"/>
                            </a:rPr>
                            <m:t>芯片在各个能量翻转</m:t>
                          </m:r>
                          <m:r>
                            <a:rPr lang="zh-CN" altLang="en-US" i="1" dirty="0" smtClean="0">
                              <a:latin typeface="Cambria Math" panose="02040503050406030204" pitchFamily="18" charset="0"/>
                            </a:rPr>
                            <m:t>概率</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𝑑</m:t>
                          </m:r>
                          <m:r>
                            <a:rPr lang="zh-CN" altLang="en-US" i="1" dirty="0">
                              <a:latin typeface="Cambria Math" panose="02040503050406030204" pitchFamily="18" charset="0"/>
                            </a:rPr>
                            <m:t>能量</m:t>
                          </m:r>
                        </m:e>
                      </m:nary>
                      <m:r>
                        <a:rPr lang="en-US" altLang="zh-CN" b="0" i="1" smtClean="0">
                          <a:latin typeface="Cambria Math" panose="02040503050406030204" pitchFamily="18" charset="0"/>
                        </a:rPr>
                        <m:t>=</m:t>
                      </m:r>
                      <m:r>
                        <a:rPr lang="zh-CN" altLang="en-US" i="1">
                          <a:latin typeface="Cambria Math" panose="02040503050406030204" pitchFamily="18" charset="0"/>
                        </a:rPr>
                        <m:t>总反转率</m:t>
                      </m:r>
                    </m:oMath>
                  </m:oMathPara>
                </a14:m>
                <a:endParaRPr lang="zh-CN" altLang="en-US" dirty="0">
                  <a:latin typeface="微软雅黑" panose="020B0503020204020204" pitchFamily="34" charset="-122"/>
                  <a:ea typeface="微软雅黑" panose="020B0503020204020204" pitchFamily="34" charset="-122"/>
                </a:endParaRPr>
              </a:p>
            </p:txBody>
          </p:sp>
        </mc:Choice>
        <mc:Fallback xmlns="">
          <p:sp>
            <p:nvSpPr>
              <p:cNvPr id="10" name="TextBox 9">
                <a:extLst>
                  <a:ext uri="{FF2B5EF4-FFF2-40B4-BE49-F238E27FC236}">
                    <a16:creationId xmlns:a16="http://schemas.microsoft.com/office/drawing/2014/main" id="{3B02EE24-60B9-D150-6D5E-AF66DF277A64}"/>
                  </a:ext>
                </a:extLst>
              </p:cNvPr>
              <p:cNvSpPr txBox="1">
                <a:spLocks noRot="1" noChangeAspect="1" noMove="1" noResize="1" noEditPoints="1" noAdjustHandles="1" noChangeArrowheads="1" noChangeShapeType="1" noTextEdit="1"/>
              </p:cNvSpPr>
              <p:nvPr/>
            </p:nvSpPr>
            <p:spPr>
              <a:xfrm>
                <a:off x="1264541" y="855674"/>
                <a:ext cx="6867521" cy="726546"/>
              </a:xfrm>
              <a:prstGeom prst="rect">
                <a:avLst/>
              </a:prstGeom>
              <a:blipFill>
                <a:blip r:embed="rId4"/>
                <a:stretch>
                  <a:fillRect/>
                </a:stretch>
              </a:blipFill>
            </p:spPr>
            <p:txBody>
              <a:bodyPr/>
              <a:lstStyle/>
              <a:p>
                <a:r>
                  <a:rPr lang="zh-CN" altLang="en-US">
                    <a:noFill/>
                  </a:rPr>
                  <a:t> </a:t>
                </a:r>
              </a:p>
            </p:txBody>
          </p:sp>
        </mc:Fallback>
      </mc:AlternateContent>
      <p:graphicFrame>
        <p:nvGraphicFramePr>
          <p:cNvPr id="11" name="图表 1">
            <a:extLst>
              <a:ext uri="{FF2B5EF4-FFF2-40B4-BE49-F238E27FC236}">
                <a16:creationId xmlns:a16="http://schemas.microsoft.com/office/drawing/2014/main" id="{4BE50E08-3B43-65B5-B9E5-741E6B81A532}"/>
              </a:ext>
            </a:extLst>
          </p:cNvPr>
          <p:cNvGraphicFramePr>
            <a:graphicFrameLocks/>
          </p:cNvGraphicFramePr>
          <p:nvPr/>
        </p:nvGraphicFramePr>
        <p:xfrm>
          <a:off x="114520" y="1620865"/>
          <a:ext cx="2700777" cy="2788362"/>
        </p:xfrm>
        <a:graphic>
          <a:graphicData uri="http://schemas.openxmlformats.org/drawingml/2006/chart">
            <c:chart xmlns:c="http://schemas.openxmlformats.org/drawingml/2006/chart" xmlns:r="http://schemas.openxmlformats.org/officeDocument/2006/relationships" r:id="rId5"/>
          </a:graphicData>
        </a:graphic>
      </p:graphicFrame>
      <p:cxnSp>
        <p:nvCxnSpPr>
          <p:cNvPr id="12" name="直接箭头连接符 18">
            <a:extLst>
              <a:ext uri="{FF2B5EF4-FFF2-40B4-BE49-F238E27FC236}">
                <a16:creationId xmlns:a16="http://schemas.microsoft.com/office/drawing/2014/main" id="{B19BB245-9AEC-B351-3B99-ECF2147A7FB9}"/>
              </a:ext>
            </a:extLst>
          </p:cNvPr>
          <p:cNvCxnSpPr>
            <a:cxnSpLocks/>
          </p:cNvCxnSpPr>
          <p:nvPr/>
        </p:nvCxnSpPr>
        <p:spPr>
          <a:xfrm flipV="1">
            <a:off x="2717515" y="2424701"/>
            <a:ext cx="1145568" cy="1027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右大括号 32">
            <a:extLst>
              <a:ext uri="{FF2B5EF4-FFF2-40B4-BE49-F238E27FC236}">
                <a16:creationId xmlns:a16="http://schemas.microsoft.com/office/drawing/2014/main" id="{C198A141-C4D7-CA4D-E0B4-D88624DA59D1}"/>
              </a:ext>
            </a:extLst>
          </p:cNvPr>
          <p:cNvSpPr/>
          <p:nvPr/>
        </p:nvSpPr>
        <p:spPr>
          <a:xfrm>
            <a:off x="7300754" y="1846382"/>
            <a:ext cx="160431" cy="81091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4" name="文本框 33">
            <a:extLst>
              <a:ext uri="{FF2B5EF4-FFF2-40B4-BE49-F238E27FC236}">
                <a16:creationId xmlns:a16="http://schemas.microsoft.com/office/drawing/2014/main" id="{486C806E-E852-7574-B5CD-C9DB5410AA9C}"/>
              </a:ext>
            </a:extLst>
          </p:cNvPr>
          <p:cNvSpPr txBox="1"/>
          <p:nvPr/>
        </p:nvSpPr>
        <p:spPr>
          <a:xfrm>
            <a:off x="7495730" y="1926889"/>
            <a:ext cx="795130" cy="830997"/>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对应不同厚度聚乙烯吸收体测量结果</a:t>
            </a:r>
            <a:endParaRPr lang="en-US" sz="1200" dirty="0">
              <a:latin typeface="微软雅黑" panose="020B0503020204020204" pitchFamily="34" charset="-122"/>
              <a:ea typeface="微软雅黑" panose="020B0503020204020204" pitchFamily="34" charset="-122"/>
            </a:endParaRPr>
          </a:p>
        </p:txBody>
      </p:sp>
      <p:sp>
        <p:nvSpPr>
          <p:cNvPr id="15" name="AutoShape 11">
            <a:extLst>
              <a:ext uri="{FF2B5EF4-FFF2-40B4-BE49-F238E27FC236}">
                <a16:creationId xmlns:a16="http://schemas.microsoft.com/office/drawing/2014/main" id="{403B5853-75EF-3EF6-815D-C705B8C79DFC}"/>
              </a:ext>
            </a:extLst>
          </p:cNvPr>
          <p:cNvSpPr>
            <a:spLocks noChangeArrowheads="1"/>
          </p:cNvSpPr>
          <p:nvPr/>
        </p:nvSpPr>
        <p:spPr bwMode="gray">
          <a:xfrm>
            <a:off x="5024231" y="4974857"/>
            <a:ext cx="2008586" cy="569611"/>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r>
              <a:rPr lang="zh-CN" altLang="en-US" sz="2000" b="1" i="1" dirty="0">
                <a:solidFill>
                  <a:srgbClr val="0033CC"/>
                </a:solidFill>
                <a:latin typeface="微软雅黑" panose="020B0503020204020204" pitchFamily="34" charset="-122"/>
                <a:ea typeface="微软雅黑" panose="020B0503020204020204" pitchFamily="34" charset="-122"/>
              </a:rPr>
              <a:t>求</a:t>
            </a:r>
            <a:r>
              <a:rPr lang="el-GR" altLang="zh-CN" sz="2000" b="1" i="1" dirty="0">
                <a:solidFill>
                  <a:srgbClr val="0033CC"/>
                </a:solidFill>
                <a:latin typeface="微软雅黑" panose="020B0503020204020204" pitchFamily="34" charset="-122"/>
                <a:ea typeface="微软雅黑" panose="020B0503020204020204" pitchFamily="34" charset="-122"/>
              </a:rPr>
              <a:t>σ</a:t>
            </a:r>
            <a:r>
              <a:rPr lang="en-US" altLang="zh-CN" sz="2000" b="1" i="1" baseline="-25000" dirty="0">
                <a:solidFill>
                  <a:srgbClr val="0033CC"/>
                </a:solidFill>
                <a:latin typeface="微软雅黑" panose="020B0503020204020204" pitchFamily="34" charset="-122"/>
                <a:ea typeface="微软雅黑" panose="020B0503020204020204" pitchFamily="34" charset="-122"/>
              </a:rPr>
              <a:t>s</a:t>
            </a:r>
            <a:r>
              <a:rPr lang="en-US" altLang="zh-CN" sz="2000" b="1" dirty="0">
                <a:solidFill>
                  <a:srgbClr val="0033CC"/>
                </a:solidFill>
                <a:latin typeface="微软雅黑" panose="020B0503020204020204" pitchFamily="34" charset="-122"/>
                <a:ea typeface="微软雅黑" panose="020B0503020204020204" pitchFamily="34" charset="-122"/>
              </a:rPr>
              <a:t>, </a:t>
            </a:r>
            <a:r>
              <a:rPr lang="en-US" altLang="zh-CN" sz="2000" b="1" i="1" dirty="0">
                <a:solidFill>
                  <a:srgbClr val="0033CC"/>
                </a:solidFill>
                <a:latin typeface="微软雅黑" panose="020B0503020204020204" pitchFamily="34" charset="-122"/>
                <a:ea typeface="微软雅黑" panose="020B0503020204020204" pitchFamily="34" charset="-122"/>
              </a:rPr>
              <a:t>E</a:t>
            </a:r>
            <a:r>
              <a:rPr lang="en-US" altLang="zh-CN" sz="2000" b="1" i="1" baseline="-25000" dirty="0">
                <a:solidFill>
                  <a:srgbClr val="0033CC"/>
                </a:solidFill>
                <a:latin typeface="微软雅黑" panose="020B0503020204020204" pitchFamily="34" charset="-122"/>
                <a:ea typeface="微软雅黑" panose="020B0503020204020204" pitchFamily="34" charset="-122"/>
              </a:rPr>
              <a:t>th</a:t>
            </a:r>
            <a:r>
              <a:rPr lang="en-US" altLang="zh-CN" sz="2000" b="1" dirty="0">
                <a:solidFill>
                  <a:srgbClr val="0033CC"/>
                </a:solidFill>
                <a:latin typeface="微软雅黑" panose="020B0503020204020204" pitchFamily="34" charset="-122"/>
                <a:ea typeface="微软雅黑" panose="020B0503020204020204" pitchFamily="34" charset="-122"/>
              </a:rPr>
              <a:t>, </a:t>
            </a:r>
            <a:r>
              <a:rPr lang="en-US" altLang="zh-CN" sz="2000" b="1" i="1" dirty="0">
                <a:solidFill>
                  <a:srgbClr val="0033CC"/>
                </a:solidFill>
                <a:latin typeface="微软雅黑" panose="020B0503020204020204" pitchFamily="34" charset="-122"/>
                <a:ea typeface="微软雅黑" panose="020B0503020204020204" pitchFamily="34" charset="-122"/>
              </a:rPr>
              <a:t>W</a:t>
            </a:r>
            <a:r>
              <a:rPr lang="en-US" altLang="zh-CN" sz="2000" b="1" dirty="0">
                <a:solidFill>
                  <a:srgbClr val="0033CC"/>
                </a:solidFill>
                <a:latin typeface="微软雅黑" panose="020B0503020204020204" pitchFamily="34" charset="-122"/>
                <a:ea typeface="微软雅黑" panose="020B0503020204020204" pitchFamily="34" charset="-122"/>
              </a:rPr>
              <a:t>, </a:t>
            </a:r>
            <a:r>
              <a:rPr lang="en-US" altLang="zh-CN" sz="2000" b="1" i="1" dirty="0">
                <a:solidFill>
                  <a:srgbClr val="0033CC"/>
                </a:solidFill>
                <a:latin typeface="微软雅黑" panose="020B0503020204020204" pitchFamily="34" charset="-122"/>
                <a:ea typeface="微软雅黑" panose="020B0503020204020204" pitchFamily="34" charset="-122"/>
              </a:rPr>
              <a:t>s</a:t>
            </a:r>
            <a:endParaRPr lang="zh-CN" altLang="en-US" sz="2000" b="1" i="1" baseline="-25000" dirty="0">
              <a:solidFill>
                <a:srgbClr val="0033CC"/>
              </a:solidFill>
              <a:latin typeface="微软雅黑" panose="020B0503020204020204" pitchFamily="34" charset="-122"/>
              <a:ea typeface="微软雅黑" panose="020B0503020204020204" pitchFamily="34" charset="-122"/>
            </a:endParaRPr>
          </a:p>
        </p:txBody>
      </p:sp>
      <p:grpSp>
        <p:nvGrpSpPr>
          <p:cNvPr id="16" name="组合 37">
            <a:extLst>
              <a:ext uri="{FF2B5EF4-FFF2-40B4-BE49-F238E27FC236}">
                <a16:creationId xmlns:a16="http://schemas.microsoft.com/office/drawing/2014/main" id="{EEFDFA01-268F-110F-3E60-F59FECFA062A}"/>
              </a:ext>
            </a:extLst>
          </p:cNvPr>
          <p:cNvGrpSpPr/>
          <p:nvPr/>
        </p:nvGrpSpPr>
        <p:grpSpPr>
          <a:xfrm>
            <a:off x="8554162" y="980580"/>
            <a:ext cx="3637837" cy="2647842"/>
            <a:chOff x="8422185" y="948979"/>
            <a:chExt cx="3637837" cy="2647842"/>
          </a:xfrm>
        </p:grpSpPr>
        <p:sp>
          <p:nvSpPr>
            <p:cNvPr id="17" name="箭头: 左 3">
              <a:extLst>
                <a:ext uri="{FF2B5EF4-FFF2-40B4-BE49-F238E27FC236}">
                  <a16:creationId xmlns:a16="http://schemas.microsoft.com/office/drawing/2014/main" id="{7687E669-46D7-4982-4B31-0877D1FDA261}"/>
                </a:ext>
              </a:extLst>
            </p:cNvPr>
            <p:cNvSpPr/>
            <p:nvPr/>
          </p:nvSpPr>
          <p:spPr>
            <a:xfrm>
              <a:off x="9468643" y="2796427"/>
              <a:ext cx="728905" cy="314522"/>
            </a:xfrm>
            <a:prstGeom prst="leftArrow">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8" name="圆柱体 24">
              <a:extLst>
                <a:ext uri="{FF2B5EF4-FFF2-40B4-BE49-F238E27FC236}">
                  <a16:creationId xmlns:a16="http://schemas.microsoft.com/office/drawing/2014/main" id="{B287C2B1-1A17-4324-CFD9-440FB5D47BDF}"/>
                </a:ext>
              </a:extLst>
            </p:cNvPr>
            <p:cNvSpPr/>
            <p:nvPr/>
          </p:nvSpPr>
          <p:spPr>
            <a:xfrm rot="5400000">
              <a:off x="10850722" y="1486306"/>
              <a:ext cx="331387" cy="37923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柱体 5">
              <a:extLst>
                <a:ext uri="{FF2B5EF4-FFF2-40B4-BE49-F238E27FC236}">
                  <a16:creationId xmlns:a16="http://schemas.microsoft.com/office/drawing/2014/main" id="{916B0FAC-FF32-474A-CFC4-D659CEC2CD4A}"/>
                </a:ext>
              </a:extLst>
            </p:cNvPr>
            <p:cNvSpPr/>
            <p:nvPr/>
          </p:nvSpPr>
          <p:spPr>
            <a:xfrm rot="5400000">
              <a:off x="10850723" y="999691"/>
              <a:ext cx="331387" cy="44875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柱体 6">
              <a:extLst>
                <a:ext uri="{FF2B5EF4-FFF2-40B4-BE49-F238E27FC236}">
                  <a16:creationId xmlns:a16="http://schemas.microsoft.com/office/drawing/2014/main" id="{4BCE24F0-6F06-61CA-66BF-A8B1A7439EDF}"/>
                </a:ext>
              </a:extLst>
            </p:cNvPr>
            <p:cNvSpPr/>
            <p:nvPr/>
          </p:nvSpPr>
          <p:spPr>
            <a:xfrm rot="5400000">
              <a:off x="10850721" y="1978941"/>
              <a:ext cx="331387" cy="29680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柱体 7">
              <a:extLst>
                <a:ext uri="{FF2B5EF4-FFF2-40B4-BE49-F238E27FC236}">
                  <a16:creationId xmlns:a16="http://schemas.microsoft.com/office/drawing/2014/main" id="{794CC4B4-A0C0-64C2-C742-BB508586382F}"/>
                </a:ext>
              </a:extLst>
            </p:cNvPr>
            <p:cNvSpPr/>
            <p:nvPr/>
          </p:nvSpPr>
          <p:spPr>
            <a:xfrm rot="5400000">
              <a:off x="10850720" y="2492229"/>
              <a:ext cx="331387" cy="1994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柱体 13">
              <a:extLst>
                <a:ext uri="{FF2B5EF4-FFF2-40B4-BE49-F238E27FC236}">
                  <a16:creationId xmlns:a16="http://schemas.microsoft.com/office/drawing/2014/main" id="{7EC858E9-776A-3D89-0AB1-096A78DF2569}"/>
                </a:ext>
              </a:extLst>
            </p:cNvPr>
            <p:cNvSpPr/>
            <p:nvPr/>
          </p:nvSpPr>
          <p:spPr>
            <a:xfrm rot="5400000">
              <a:off x="8564686" y="2499780"/>
              <a:ext cx="680484" cy="864782"/>
            </a:xfrm>
            <a:prstGeom prst="ca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FIXM</a:t>
              </a:r>
              <a:endParaRPr lang="zh-CN" altLang="en-US" dirty="0"/>
            </a:p>
          </p:txBody>
        </p:sp>
        <p:sp>
          <p:nvSpPr>
            <p:cNvPr id="23" name="立方体 14">
              <a:extLst>
                <a:ext uri="{FF2B5EF4-FFF2-40B4-BE49-F238E27FC236}">
                  <a16:creationId xmlns:a16="http://schemas.microsoft.com/office/drawing/2014/main" id="{2B1BF0DF-D536-4633-0F56-FCA868D945E1}"/>
                </a:ext>
              </a:extLst>
            </p:cNvPr>
            <p:cNvSpPr/>
            <p:nvPr/>
          </p:nvSpPr>
          <p:spPr>
            <a:xfrm>
              <a:off x="9942080" y="2459700"/>
              <a:ext cx="439479" cy="1018692"/>
            </a:xfrm>
            <a:prstGeom prst="cube">
              <a:avLst>
                <a:gd name="adj" fmla="val 6854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4" name="文本框 15">
              <a:extLst>
                <a:ext uri="{FF2B5EF4-FFF2-40B4-BE49-F238E27FC236}">
                  <a16:creationId xmlns:a16="http://schemas.microsoft.com/office/drawing/2014/main" id="{24645321-03B6-CA5E-5CD9-DAE369AA198C}"/>
                </a:ext>
              </a:extLst>
            </p:cNvPr>
            <p:cNvSpPr txBox="1"/>
            <p:nvPr/>
          </p:nvSpPr>
          <p:spPr>
            <a:xfrm>
              <a:off x="9269529" y="2147878"/>
              <a:ext cx="1107996" cy="369332"/>
            </a:xfrm>
            <a:prstGeom prst="rect">
              <a:avLst/>
            </a:prstGeom>
            <a:noFill/>
          </p:spPr>
          <p:txBody>
            <a:bodyPr wrap="none" rtlCol="0">
              <a:spAutoFit/>
            </a:bodyPr>
            <a:lstStyle/>
            <a:p>
              <a:r>
                <a:rPr lang="zh-CN" altLang="en-US" dirty="0"/>
                <a:t>待测芯片</a:t>
              </a:r>
            </a:p>
          </p:txBody>
        </p:sp>
        <p:sp>
          <p:nvSpPr>
            <p:cNvPr id="25" name="TextBox 20">
              <a:extLst>
                <a:ext uri="{FF2B5EF4-FFF2-40B4-BE49-F238E27FC236}">
                  <a16:creationId xmlns:a16="http://schemas.microsoft.com/office/drawing/2014/main" id="{1D739473-1994-66E8-1337-BD51D0EEA291}"/>
                </a:ext>
              </a:extLst>
            </p:cNvPr>
            <p:cNvSpPr txBox="1"/>
            <p:nvPr/>
          </p:nvSpPr>
          <p:spPr>
            <a:xfrm>
              <a:off x="11016413" y="3152879"/>
              <a:ext cx="1043609" cy="369332"/>
            </a:xfrm>
            <a:prstGeom prst="rect">
              <a:avLst/>
            </a:prstGeom>
            <a:noFill/>
          </p:spPr>
          <p:txBody>
            <a:bodyPr wrap="square" rtlCol="0">
              <a:spAutoFit/>
            </a:bodyPr>
            <a:lstStyle/>
            <a:p>
              <a:r>
                <a:rPr lang="zh-CN" altLang="en-US" dirty="0"/>
                <a:t>中子束</a:t>
              </a:r>
            </a:p>
          </p:txBody>
        </p:sp>
        <p:sp>
          <p:nvSpPr>
            <p:cNvPr id="26" name="矩形 35">
              <a:extLst>
                <a:ext uri="{FF2B5EF4-FFF2-40B4-BE49-F238E27FC236}">
                  <a16:creationId xmlns:a16="http://schemas.microsoft.com/office/drawing/2014/main" id="{1BDE04DF-A8A4-65DD-DC6A-114170CE6588}"/>
                </a:ext>
              </a:extLst>
            </p:cNvPr>
            <p:cNvSpPr/>
            <p:nvPr/>
          </p:nvSpPr>
          <p:spPr>
            <a:xfrm>
              <a:off x="8422185" y="948979"/>
              <a:ext cx="3587560" cy="26478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矩形 36">
              <a:extLst>
                <a:ext uri="{FF2B5EF4-FFF2-40B4-BE49-F238E27FC236}">
                  <a16:creationId xmlns:a16="http://schemas.microsoft.com/office/drawing/2014/main" id="{1BBAD65F-03D7-6D4B-9592-23D0EBE191FA}"/>
                </a:ext>
              </a:extLst>
            </p:cNvPr>
            <p:cNvSpPr/>
            <p:nvPr/>
          </p:nvSpPr>
          <p:spPr>
            <a:xfrm>
              <a:off x="10236948" y="2879444"/>
              <a:ext cx="1383452" cy="155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文本框 38">
            <a:extLst>
              <a:ext uri="{FF2B5EF4-FFF2-40B4-BE49-F238E27FC236}">
                <a16:creationId xmlns:a16="http://schemas.microsoft.com/office/drawing/2014/main" id="{39731F3B-F893-3D21-0875-6D583556338D}"/>
              </a:ext>
            </a:extLst>
          </p:cNvPr>
          <p:cNvSpPr txBox="1"/>
          <p:nvPr/>
        </p:nvSpPr>
        <p:spPr>
          <a:xfrm>
            <a:off x="8781385" y="1210698"/>
            <a:ext cx="1528068"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实验示意图</a:t>
            </a:r>
            <a:endParaRPr lang="en-US" dirty="0">
              <a:latin typeface="微软雅黑" panose="020B0503020204020204" pitchFamily="34" charset="-122"/>
              <a:ea typeface="微软雅黑" panose="020B0503020204020204" pitchFamily="34" charset="-122"/>
            </a:endParaRPr>
          </a:p>
        </p:txBody>
      </p:sp>
      <p:sp>
        <p:nvSpPr>
          <p:cNvPr id="29" name="文本框 40">
            <a:extLst>
              <a:ext uri="{FF2B5EF4-FFF2-40B4-BE49-F238E27FC236}">
                <a16:creationId xmlns:a16="http://schemas.microsoft.com/office/drawing/2014/main" id="{4B475874-27F3-D06E-B4D3-D03CB9272455}"/>
              </a:ext>
            </a:extLst>
          </p:cNvPr>
          <p:cNvSpPr txBox="1"/>
          <p:nvPr/>
        </p:nvSpPr>
        <p:spPr>
          <a:xfrm>
            <a:off x="11250953" y="1539792"/>
            <a:ext cx="1073129" cy="461665"/>
          </a:xfrm>
          <a:prstGeom prst="rect">
            <a:avLst/>
          </a:prstGeom>
          <a:noFill/>
        </p:spPr>
        <p:txBody>
          <a:bodyPr wrap="square">
            <a:spAutoFit/>
          </a:bodyPr>
          <a:lstStyle/>
          <a:p>
            <a:r>
              <a:rPr lang="zh-CN" altLang="en-US" sz="1200" dirty="0">
                <a:latin typeface="微软雅黑" panose="020B0503020204020204" pitchFamily="34" charset="-122"/>
                <a:ea typeface="微软雅黑" panose="020B0503020204020204" pitchFamily="34" charset="-122"/>
              </a:rPr>
              <a:t>不同厚度聚乙烯吸收体</a:t>
            </a:r>
            <a:endParaRPr lang="en-US" sz="1200" dirty="0">
              <a:latin typeface="微软雅黑" panose="020B0503020204020204" pitchFamily="34" charset="-122"/>
              <a:ea typeface="微软雅黑" panose="020B0503020204020204" pitchFamily="34" charset="-122"/>
            </a:endParaRPr>
          </a:p>
        </p:txBody>
      </p:sp>
      <p:sp>
        <p:nvSpPr>
          <p:cNvPr id="30" name="TextBox 35">
            <a:extLst>
              <a:ext uri="{FF2B5EF4-FFF2-40B4-BE49-F238E27FC236}">
                <a16:creationId xmlns:a16="http://schemas.microsoft.com/office/drawing/2014/main" id="{245994FB-E688-2583-012E-5FBC793251BA}"/>
              </a:ext>
            </a:extLst>
          </p:cNvPr>
          <p:cNvSpPr txBox="1"/>
          <p:nvPr/>
        </p:nvSpPr>
        <p:spPr>
          <a:xfrm>
            <a:off x="7800998" y="4415130"/>
            <a:ext cx="2342837" cy="1292662"/>
          </a:xfrm>
          <a:prstGeom prst="rect">
            <a:avLst/>
          </a:prstGeom>
          <a:noFill/>
        </p:spPr>
        <p:txBody>
          <a:bodyPr wrap="square">
            <a:spAutoFit/>
          </a:bodyPr>
          <a:lstStyle/>
          <a:p>
            <a:r>
              <a:rPr lang="zh-CN" altLang="en-US" sz="2400" dirty="0">
                <a:solidFill>
                  <a:srgbClr val="0033CC"/>
                </a:solidFill>
                <a:latin typeface="微软雅黑" panose="020B0503020204020204" pitchFamily="34" charset="-122"/>
                <a:ea typeface="微软雅黑" panose="020B0503020204020204" pitchFamily="34" charset="-122"/>
              </a:rPr>
              <a:t>需要攻克难点</a:t>
            </a:r>
            <a:r>
              <a:rPr lang="en-US" altLang="zh-CN" sz="1800" dirty="0">
                <a:latin typeface="微软雅黑" panose="020B0503020204020204" pitchFamily="34" charset="-122"/>
                <a:ea typeface="微软雅黑" panose="020B0503020204020204" pitchFamily="34" charset="-122"/>
              </a:rPr>
              <a:t>:</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参数变动</a:t>
            </a:r>
            <a:r>
              <a:rPr lang="zh-CN" altLang="en-US" dirty="0">
                <a:solidFill>
                  <a:srgbClr val="0033CC"/>
                </a:solidFill>
                <a:latin typeface="微软雅黑" panose="020B0503020204020204" pitchFamily="34" charset="-122"/>
                <a:ea typeface="微软雅黑" panose="020B0503020204020204" pitchFamily="34" charset="-122"/>
              </a:rPr>
              <a:t>范围大</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solidFill>
                  <a:srgbClr val="0033CC"/>
                </a:solidFill>
                <a:latin typeface="微软雅黑" panose="020B0503020204020204" pitchFamily="34" charset="-122"/>
                <a:ea typeface="微软雅黑" panose="020B0503020204020204" pitchFamily="34" charset="-122"/>
              </a:rPr>
              <a:t>精度</a:t>
            </a:r>
            <a:r>
              <a:rPr lang="zh-CN" altLang="en-US" dirty="0">
                <a:latin typeface="微软雅黑" panose="020B0503020204020204" pitchFamily="34" charset="-122"/>
                <a:ea typeface="微软雅黑" panose="020B0503020204020204" pitchFamily="34" charset="-122"/>
              </a:rPr>
              <a:t>需求高</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参数</a:t>
            </a:r>
            <a:r>
              <a:rPr lang="zh-CN" altLang="en-US" dirty="0">
                <a:solidFill>
                  <a:srgbClr val="0033CC"/>
                </a:solidFill>
                <a:latin typeface="微软雅黑" panose="020B0503020204020204" pitchFamily="34" charset="-122"/>
                <a:ea typeface="微软雅黑" panose="020B0503020204020204" pitchFamily="34" charset="-122"/>
              </a:rPr>
              <a:t>敏感度</a:t>
            </a:r>
            <a:r>
              <a:rPr lang="zh-CN" altLang="en-US" dirty="0">
                <a:latin typeface="微软雅黑" panose="020B0503020204020204" pitchFamily="34" charset="-122"/>
                <a:ea typeface="微软雅黑" panose="020B0503020204020204" pitchFamily="34" charset="-122"/>
              </a:rPr>
              <a:t>低</a:t>
            </a:r>
            <a:endParaRPr lang="en-US" altLang="zh-CN" dirty="0">
              <a:latin typeface="微软雅黑" panose="020B0503020204020204" pitchFamily="34" charset="-122"/>
              <a:ea typeface="微软雅黑" panose="020B0503020204020204" pitchFamily="34" charset="-122"/>
            </a:endParaRPr>
          </a:p>
        </p:txBody>
      </p:sp>
      <p:graphicFrame>
        <p:nvGraphicFramePr>
          <p:cNvPr id="31" name="表格 42">
            <a:extLst>
              <a:ext uri="{FF2B5EF4-FFF2-40B4-BE49-F238E27FC236}">
                <a16:creationId xmlns:a16="http://schemas.microsoft.com/office/drawing/2014/main" id="{FF3EB613-BC1C-5897-B99B-79D2BAA9231E}"/>
              </a:ext>
            </a:extLst>
          </p:cNvPr>
          <p:cNvGraphicFramePr>
            <a:graphicFrameLocks noGrp="1"/>
          </p:cNvGraphicFramePr>
          <p:nvPr/>
        </p:nvGraphicFramePr>
        <p:xfrm>
          <a:off x="551679" y="4981270"/>
          <a:ext cx="3667126" cy="1351280"/>
        </p:xfrm>
        <a:graphic>
          <a:graphicData uri="http://schemas.openxmlformats.org/drawingml/2006/table">
            <a:tbl>
              <a:tblPr firstRow="1" bandRow="1">
                <a:tableStyleId>{5C22544A-7EE6-4342-B048-85BDC9FD1C3A}</a:tableStyleId>
              </a:tblPr>
              <a:tblGrid>
                <a:gridCol w="1408430">
                  <a:extLst>
                    <a:ext uri="{9D8B030D-6E8A-4147-A177-3AD203B41FA5}">
                      <a16:colId xmlns:a16="http://schemas.microsoft.com/office/drawing/2014/main" val="2527025482"/>
                    </a:ext>
                  </a:extLst>
                </a:gridCol>
                <a:gridCol w="827405">
                  <a:extLst>
                    <a:ext uri="{9D8B030D-6E8A-4147-A177-3AD203B41FA5}">
                      <a16:colId xmlns:a16="http://schemas.microsoft.com/office/drawing/2014/main" val="889105163"/>
                    </a:ext>
                  </a:extLst>
                </a:gridCol>
                <a:gridCol w="552768">
                  <a:extLst>
                    <a:ext uri="{9D8B030D-6E8A-4147-A177-3AD203B41FA5}">
                      <a16:colId xmlns:a16="http://schemas.microsoft.com/office/drawing/2014/main" val="331714390"/>
                    </a:ext>
                  </a:extLst>
                </a:gridCol>
                <a:gridCol w="419418">
                  <a:extLst>
                    <a:ext uri="{9D8B030D-6E8A-4147-A177-3AD203B41FA5}">
                      <a16:colId xmlns:a16="http://schemas.microsoft.com/office/drawing/2014/main" val="2884866814"/>
                    </a:ext>
                  </a:extLst>
                </a:gridCol>
                <a:gridCol w="459105">
                  <a:extLst>
                    <a:ext uri="{9D8B030D-6E8A-4147-A177-3AD203B41FA5}">
                      <a16:colId xmlns:a16="http://schemas.microsoft.com/office/drawing/2014/main" val="970534420"/>
                    </a:ext>
                  </a:extLst>
                </a:gridCol>
              </a:tblGrid>
              <a:tr h="370840">
                <a:tc>
                  <a:txBody>
                    <a:bodyPr/>
                    <a:lstStyle/>
                    <a:p>
                      <a:r>
                        <a:rPr lang="en-US" sz="1400" dirty="0"/>
                        <a:t>Device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ltLang="zh-CN" sz="1400" i="1" dirty="0"/>
                        <a:t>σ</a:t>
                      </a:r>
                      <a:r>
                        <a:rPr lang="en-US" altLang="zh-CN" sz="1400" i="1" baseline="-25000" dirty="0"/>
                        <a:t>s</a:t>
                      </a:r>
                      <a:endParaRPr lang="zh-CN"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i="1" dirty="0"/>
                        <a:t>E</a:t>
                      </a:r>
                      <a:r>
                        <a:rPr lang="en-US" altLang="zh-CN" sz="1400" i="1" baseline="-25000" dirty="0"/>
                        <a:t>th</a:t>
                      </a:r>
                      <a:endParaRPr lang="zh-CN"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i="1" dirty="0"/>
                        <a:t>W</a:t>
                      </a:r>
                      <a:endParaRPr lang="zh-CN"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i="1" dirty="0"/>
                        <a:t>s</a:t>
                      </a:r>
                      <a:endParaRPr lang="zh-CN" altLang="en-US" sz="1400" dirty="0"/>
                    </a:p>
                  </a:txBody>
                  <a:tcPr/>
                </a:tc>
                <a:extLst>
                  <a:ext uri="{0D108BD9-81ED-4DB2-BD59-A6C34878D82A}">
                    <a16:rowId xmlns:a16="http://schemas.microsoft.com/office/drawing/2014/main" val="2573613251"/>
                  </a:ext>
                </a:extLst>
              </a:tr>
              <a:tr h="205638">
                <a:tc>
                  <a:txBody>
                    <a:bodyPr/>
                    <a:lstStyle/>
                    <a:p>
                      <a:r>
                        <a:rPr lang="en-US" sz="1400" dirty="0"/>
                        <a:t>KM684000</a:t>
                      </a:r>
                    </a:p>
                  </a:txBody>
                  <a:tcPr/>
                </a:tc>
                <a:tc>
                  <a:txBody>
                    <a:bodyPr/>
                    <a:lstStyle/>
                    <a:p>
                      <a:r>
                        <a:rPr lang="en-US" sz="1400" dirty="0"/>
                        <a:t>2.2e-13</a:t>
                      </a:r>
                    </a:p>
                  </a:txBody>
                  <a:tcPr/>
                </a:tc>
                <a:tc>
                  <a:txBody>
                    <a:bodyPr/>
                    <a:lstStyle/>
                    <a:p>
                      <a:r>
                        <a:rPr lang="en-US" sz="1400" dirty="0"/>
                        <a:t>2.2</a:t>
                      </a:r>
                    </a:p>
                  </a:txBody>
                  <a:tcPr/>
                </a:tc>
                <a:tc>
                  <a:txBody>
                    <a:bodyPr/>
                    <a:lstStyle/>
                    <a:p>
                      <a:r>
                        <a:rPr lang="en-US" sz="1400" dirty="0"/>
                        <a:t>10</a:t>
                      </a:r>
                    </a:p>
                  </a:txBody>
                  <a:tcPr/>
                </a:tc>
                <a:tc>
                  <a:txBody>
                    <a:bodyPr/>
                    <a:lstStyle/>
                    <a:p>
                      <a:r>
                        <a:rPr lang="en-US" sz="1400" dirty="0"/>
                        <a:t>2.1</a:t>
                      </a:r>
                    </a:p>
                  </a:txBody>
                  <a:tcPr/>
                </a:tc>
                <a:extLst>
                  <a:ext uri="{0D108BD9-81ED-4DB2-BD59-A6C34878D82A}">
                    <a16:rowId xmlns:a16="http://schemas.microsoft.com/office/drawing/2014/main" val="172710914"/>
                  </a:ext>
                </a:extLst>
              </a:tr>
              <a:tr h="167966">
                <a:tc>
                  <a:txBody>
                    <a:bodyPr/>
                    <a:lstStyle/>
                    <a:p>
                      <a:r>
                        <a:rPr lang="en-US" sz="1400" dirty="0"/>
                        <a:t>CY62167EV30</a:t>
                      </a:r>
                    </a:p>
                  </a:txBody>
                  <a:tcPr/>
                </a:tc>
                <a:tc>
                  <a:txBody>
                    <a:bodyPr/>
                    <a:lstStyle/>
                    <a:p>
                      <a:r>
                        <a:rPr lang="en-US" sz="1400" dirty="0"/>
                        <a:t>4.0e-14</a:t>
                      </a:r>
                    </a:p>
                  </a:txBody>
                  <a:tcPr/>
                </a:tc>
                <a:tc>
                  <a:txBody>
                    <a:bodyPr/>
                    <a:lstStyle/>
                    <a:p>
                      <a:r>
                        <a:rPr lang="en-US" sz="1400" dirty="0"/>
                        <a:t>0.1</a:t>
                      </a:r>
                    </a:p>
                  </a:txBody>
                  <a:tcPr/>
                </a:tc>
                <a:tc>
                  <a:txBody>
                    <a:bodyPr/>
                    <a:lstStyle/>
                    <a:p>
                      <a:r>
                        <a:rPr lang="en-US" sz="1400" dirty="0"/>
                        <a:t>23</a:t>
                      </a:r>
                    </a:p>
                  </a:txBody>
                  <a:tcPr/>
                </a:tc>
                <a:tc>
                  <a:txBody>
                    <a:bodyPr/>
                    <a:lstStyle/>
                    <a:p>
                      <a:r>
                        <a:rPr lang="en-US" sz="1400" dirty="0"/>
                        <a:t>1.6</a:t>
                      </a:r>
                    </a:p>
                  </a:txBody>
                  <a:tcPr/>
                </a:tc>
                <a:extLst>
                  <a:ext uri="{0D108BD9-81ED-4DB2-BD59-A6C34878D82A}">
                    <a16:rowId xmlns:a16="http://schemas.microsoft.com/office/drawing/2014/main" val="72183032"/>
                  </a:ext>
                </a:extLst>
              </a:tr>
              <a:tr h="370840">
                <a:tc>
                  <a:txBody>
                    <a:bodyPr/>
                    <a:lstStyle/>
                    <a:p>
                      <a:r>
                        <a:rPr lang="en-US" sz="1400" dirty="0"/>
                        <a:t>KCU060-CRAM</a:t>
                      </a:r>
                    </a:p>
                  </a:txBody>
                  <a:tcPr/>
                </a:tc>
                <a:tc>
                  <a:txBody>
                    <a:bodyPr/>
                    <a:lstStyle/>
                    <a:p>
                      <a:r>
                        <a:rPr lang="en-US" sz="1400" dirty="0"/>
                        <a:t>3.5e-15</a:t>
                      </a:r>
                    </a:p>
                  </a:txBody>
                  <a:tcPr/>
                </a:tc>
                <a:tc>
                  <a:txBody>
                    <a:bodyPr/>
                    <a:lstStyle/>
                    <a:p>
                      <a:r>
                        <a:rPr lang="en-US" sz="1400" dirty="0"/>
                        <a:t>0.65</a:t>
                      </a:r>
                    </a:p>
                  </a:txBody>
                  <a:tcPr/>
                </a:tc>
                <a:tc>
                  <a:txBody>
                    <a:bodyPr/>
                    <a:lstStyle/>
                    <a:p>
                      <a:r>
                        <a:rPr lang="en-US" sz="1400" dirty="0"/>
                        <a:t>10</a:t>
                      </a:r>
                    </a:p>
                  </a:txBody>
                  <a:tcPr/>
                </a:tc>
                <a:tc>
                  <a:txBody>
                    <a:bodyPr/>
                    <a:lstStyle/>
                    <a:p>
                      <a:r>
                        <a:rPr lang="en-US" sz="1400" dirty="0"/>
                        <a:t>1.3</a:t>
                      </a:r>
                    </a:p>
                  </a:txBody>
                  <a:tcPr/>
                </a:tc>
                <a:extLst>
                  <a:ext uri="{0D108BD9-81ED-4DB2-BD59-A6C34878D82A}">
                    <a16:rowId xmlns:a16="http://schemas.microsoft.com/office/drawing/2014/main" val="1866481890"/>
                  </a:ext>
                </a:extLst>
              </a:tr>
            </a:tbl>
          </a:graphicData>
        </a:graphic>
      </p:graphicFrame>
      <p:sp>
        <p:nvSpPr>
          <p:cNvPr id="32" name="文本框 43">
            <a:extLst>
              <a:ext uri="{FF2B5EF4-FFF2-40B4-BE49-F238E27FC236}">
                <a16:creationId xmlns:a16="http://schemas.microsoft.com/office/drawing/2014/main" id="{66058C51-2A77-8564-7AB9-2487BBD3AF0D}"/>
              </a:ext>
            </a:extLst>
          </p:cNvPr>
          <p:cNvSpPr txBox="1"/>
          <p:nvPr/>
        </p:nvSpPr>
        <p:spPr>
          <a:xfrm>
            <a:off x="1977771" y="6379170"/>
            <a:ext cx="1756881"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参数示例</a:t>
            </a:r>
            <a:endParaRPr lang="en-US" dirty="0">
              <a:latin typeface="微软雅黑" panose="020B0503020204020204" pitchFamily="34" charset="-122"/>
              <a:ea typeface="微软雅黑" panose="020B0503020204020204" pitchFamily="34" charset="-122"/>
            </a:endParaRPr>
          </a:p>
        </p:txBody>
      </p:sp>
      <p:sp>
        <p:nvSpPr>
          <p:cNvPr id="33" name="左大括号 4">
            <a:extLst>
              <a:ext uri="{FF2B5EF4-FFF2-40B4-BE49-F238E27FC236}">
                <a16:creationId xmlns:a16="http://schemas.microsoft.com/office/drawing/2014/main" id="{5027D7AE-859E-3D6E-06C7-31F5DEE9224B}"/>
              </a:ext>
            </a:extLst>
          </p:cNvPr>
          <p:cNvSpPr/>
          <p:nvPr/>
        </p:nvSpPr>
        <p:spPr>
          <a:xfrm rot="5400000">
            <a:off x="4742742" y="987954"/>
            <a:ext cx="185287" cy="14511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34" name="文本框 14">
            <a:extLst>
              <a:ext uri="{FF2B5EF4-FFF2-40B4-BE49-F238E27FC236}">
                <a16:creationId xmlns:a16="http://schemas.microsoft.com/office/drawing/2014/main" id="{3AB62DFC-80A7-780E-D870-D5B448D5D03A}"/>
              </a:ext>
            </a:extLst>
          </p:cNvPr>
          <p:cNvSpPr txBox="1"/>
          <p:nvPr/>
        </p:nvSpPr>
        <p:spPr>
          <a:xfrm>
            <a:off x="4115218" y="1395364"/>
            <a:ext cx="1463696" cy="276999"/>
          </a:xfrm>
          <a:prstGeom prst="rect">
            <a:avLst/>
          </a:prstGeom>
          <a:noFill/>
        </p:spPr>
        <p:txBody>
          <a:bodyPr wrap="square" rtlCol="0">
            <a:spAutoFit/>
          </a:bodyPr>
          <a:lstStyle/>
          <a:p>
            <a:pPr algn="l"/>
            <a:r>
              <a:rPr lang="zh-CN" altLang="en-US" sz="1200" dirty="0">
                <a:latin typeface="微软雅黑" panose="020B0503020204020204" pitchFamily="34" charset="-122"/>
                <a:ea typeface="微软雅黑" panose="020B0503020204020204" pitchFamily="34" charset="-122"/>
              </a:rPr>
              <a:t>能量分</a:t>
            </a:r>
            <a:r>
              <a:rPr lang="en-US" altLang="zh-CN" sz="1200" dirty="0">
                <a:latin typeface="微软雅黑" panose="020B0503020204020204" pitchFamily="34" charset="-122"/>
                <a:ea typeface="微软雅黑" panose="020B0503020204020204" pitchFamily="34" charset="-122"/>
              </a:rPr>
              <a:t>200</a:t>
            </a:r>
            <a:r>
              <a:rPr lang="zh-CN" altLang="en-US" sz="1200" dirty="0">
                <a:latin typeface="微软雅黑" panose="020B0503020204020204" pitchFamily="34" charset="-122"/>
                <a:ea typeface="微软雅黑" panose="020B0503020204020204" pitchFamily="34" charset="-122"/>
              </a:rPr>
              <a:t>多个</a:t>
            </a:r>
            <a:r>
              <a:rPr lang="en-US" altLang="zh-CN" sz="1200" dirty="0">
                <a:latin typeface="微软雅黑" panose="020B0503020204020204" pitchFamily="34" charset="-122"/>
                <a:ea typeface="微软雅黑" panose="020B0503020204020204" pitchFamily="34" charset="-122"/>
              </a:rPr>
              <a:t>bin</a:t>
            </a:r>
            <a:endParaRPr lang="en-US" sz="1200" dirty="0">
              <a:latin typeface="微软雅黑" panose="020B0503020204020204" pitchFamily="34" charset="-122"/>
              <a:ea typeface="微软雅黑" panose="020B0503020204020204" pitchFamily="34" charset="-122"/>
            </a:endParaRPr>
          </a:p>
        </p:txBody>
      </p:sp>
      <p:sp>
        <p:nvSpPr>
          <p:cNvPr id="35" name="AutoShape 11">
            <a:extLst>
              <a:ext uri="{FF2B5EF4-FFF2-40B4-BE49-F238E27FC236}">
                <a16:creationId xmlns:a16="http://schemas.microsoft.com/office/drawing/2014/main" id="{111FC049-B026-5CCA-A839-07CD29D5C0F2}"/>
              </a:ext>
            </a:extLst>
          </p:cNvPr>
          <p:cNvSpPr>
            <a:spLocks noChangeArrowheads="1"/>
          </p:cNvSpPr>
          <p:nvPr/>
        </p:nvSpPr>
        <p:spPr bwMode="gray">
          <a:xfrm>
            <a:off x="5935490" y="6116663"/>
            <a:ext cx="4900144" cy="569611"/>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r>
              <a:rPr lang="zh-CN" altLang="en-US" sz="2000" dirty="0">
                <a:latin typeface="微软雅黑" panose="020B0503020204020204" pitchFamily="34" charset="-122"/>
                <a:ea typeface="微软雅黑" panose="020B0503020204020204" pitchFamily="34" charset="-122"/>
              </a:rPr>
              <a:t>使用</a:t>
            </a:r>
            <a:r>
              <a:rPr lang="zh-CN" altLang="en-US" sz="2000" b="1" dirty="0">
                <a:solidFill>
                  <a:srgbClr val="0033CC"/>
                </a:solidFill>
                <a:latin typeface="微软雅黑" panose="020B0503020204020204" pitchFamily="34" charset="-122"/>
                <a:ea typeface="微软雅黑" panose="020B0503020204020204" pitchFamily="34" charset="-122"/>
              </a:rPr>
              <a:t>中心迭代算法</a:t>
            </a:r>
            <a:r>
              <a:rPr lang="zh-CN" altLang="en-US" sz="2000" dirty="0">
                <a:latin typeface="微软雅黑" panose="020B0503020204020204" pitchFamily="34" charset="-122"/>
                <a:ea typeface="微软雅黑" panose="020B0503020204020204" pitchFamily="34" charset="-122"/>
              </a:rPr>
              <a:t>反演芯片翻转截面</a:t>
            </a:r>
          </a:p>
        </p:txBody>
      </p:sp>
      <p:cxnSp>
        <p:nvCxnSpPr>
          <p:cNvPr id="36" name="直接箭头连接符 20">
            <a:extLst>
              <a:ext uri="{FF2B5EF4-FFF2-40B4-BE49-F238E27FC236}">
                <a16:creationId xmlns:a16="http://schemas.microsoft.com/office/drawing/2014/main" id="{A8677758-EF5D-79D2-5CC9-3C03509A3694}"/>
              </a:ext>
            </a:extLst>
          </p:cNvPr>
          <p:cNvCxnSpPr/>
          <p:nvPr/>
        </p:nvCxnSpPr>
        <p:spPr>
          <a:xfrm flipV="1">
            <a:off x="4263887" y="2713383"/>
            <a:ext cx="218661" cy="1976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21">
            <a:extLst>
              <a:ext uri="{FF2B5EF4-FFF2-40B4-BE49-F238E27FC236}">
                <a16:creationId xmlns:a16="http://schemas.microsoft.com/office/drawing/2014/main" id="{EE220A5F-C4A0-0E95-D186-7EBAB1907FE1}"/>
              </a:ext>
            </a:extLst>
          </p:cNvPr>
          <p:cNvCxnSpPr>
            <a:cxnSpLocks/>
          </p:cNvCxnSpPr>
          <p:nvPr/>
        </p:nvCxnSpPr>
        <p:spPr>
          <a:xfrm flipV="1">
            <a:off x="5822596" y="2675346"/>
            <a:ext cx="149018" cy="2883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44">
            <a:extLst>
              <a:ext uri="{FF2B5EF4-FFF2-40B4-BE49-F238E27FC236}">
                <a16:creationId xmlns:a16="http://schemas.microsoft.com/office/drawing/2014/main" id="{7D3AACC6-D920-52EB-39A5-A268182FB12A}"/>
              </a:ext>
            </a:extLst>
          </p:cNvPr>
          <p:cNvCxnSpPr>
            <a:cxnSpLocks/>
          </p:cNvCxnSpPr>
          <p:nvPr/>
        </p:nvCxnSpPr>
        <p:spPr>
          <a:xfrm flipH="1" flipV="1">
            <a:off x="6958662" y="2757886"/>
            <a:ext cx="183066" cy="2311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9" name="标题 1">
            <a:extLst>
              <a:ext uri="{FF2B5EF4-FFF2-40B4-BE49-F238E27FC236}">
                <a16:creationId xmlns:a16="http://schemas.microsoft.com/office/drawing/2014/main" id="{96F4983E-6A17-E934-791E-1BF6B5F643CE}"/>
              </a:ext>
            </a:extLst>
          </p:cNvPr>
          <p:cNvSpPr txBox="1">
            <a:spLocks noChangeArrowheads="1"/>
          </p:cNvSpPr>
          <p:nvPr/>
        </p:nvSpPr>
        <p:spPr bwMode="auto">
          <a:xfrm>
            <a:off x="543495" y="79965"/>
            <a:ext cx="9117340"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基于中心迭代算法反演芯片的翻转截面</a:t>
            </a:r>
          </a:p>
        </p:txBody>
      </p:sp>
    </p:spTree>
    <p:extLst>
      <p:ext uri="{BB962C8B-B14F-4D97-AF65-F5344CB8AC3E}">
        <p14:creationId xmlns:p14="http://schemas.microsoft.com/office/powerpoint/2010/main" val="1362894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26796-1E1A-CB02-0675-B074C6E708F2}"/>
              </a:ext>
            </a:extLst>
          </p:cNvPr>
          <p:cNvSpPr>
            <a:spLocks noGrp="1"/>
          </p:cNvSpPr>
          <p:nvPr>
            <p:ph type="sldNum" sz="quarter" idx="12"/>
          </p:nvPr>
        </p:nvSpPr>
        <p:spPr/>
        <p:txBody>
          <a:bodyPr/>
          <a:lstStyle/>
          <a:p>
            <a:fld id="{D9A80C27-2DA0-4385-BF62-8D9873646CFE}" type="slidenum">
              <a:rPr lang="zh-CN" altLang="en-US" smtClean="0"/>
              <a:t>29</a:t>
            </a:fld>
            <a:endParaRPr lang="zh-CN" altLang="en-US"/>
          </a:p>
        </p:txBody>
      </p:sp>
      <p:pic>
        <p:nvPicPr>
          <p:cNvPr id="3" name="图片 17">
            <a:extLst>
              <a:ext uri="{FF2B5EF4-FFF2-40B4-BE49-F238E27FC236}">
                <a16:creationId xmlns:a16="http://schemas.microsoft.com/office/drawing/2014/main" id="{186550CE-10B2-D370-A5EC-867DB6BE32B2}"/>
              </a:ext>
            </a:extLst>
          </p:cNvPr>
          <p:cNvPicPr>
            <a:picLocks noChangeAspect="1"/>
          </p:cNvPicPr>
          <p:nvPr/>
        </p:nvPicPr>
        <p:blipFill>
          <a:blip r:embed="rId2"/>
          <a:stretch>
            <a:fillRect/>
          </a:stretch>
        </p:blipFill>
        <p:spPr>
          <a:xfrm>
            <a:off x="2257044" y="875647"/>
            <a:ext cx="3285199" cy="716771"/>
          </a:xfrm>
          <a:prstGeom prst="rect">
            <a:avLst/>
          </a:prstGeom>
        </p:spPr>
      </p:pic>
      <p:graphicFrame>
        <p:nvGraphicFramePr>
          <p:cNvPr id="4" name="Chart 3">
            <a:extLst>
              <a:ext uri="{FF2B5EF4-FFF2-40B4-BE49-F238E27FC236}">
                <a16:creationId xmlns:a16="http://schemas.microsoft.com/office/drawing/2014/main" id="{9E11B5C6-1811-D796-2DAB-4EA6823ACEA2}"/>
              </a:ext>
            </a:extLst>
          </p:cNvPr>
          <p:cNvGraphicFramePr>
            <a:graphicFrameLocks/>
          </p:cNvGraphicFramePr>
          <p:nvPr>
            <p:extLst>
              <p:ext uri="{D42A27DB-BD31-4B8C-83A1-F6EECF244321}">
                <p14:modId xmlns:p14="http://schemas.microsoft.com/office/powerpoint/2010/main" val="4087350483"/>
              </p:ext>
            </p:extLst>
          </p:nvPr>
        </p:nvGraphicFramePr>
        <p:xfrm>
          <a:off x="4463939" y="1403691"/>
          <a:ext cx="3094044" cy="26683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1A6AB96-3E36-8FE5-C2F0-5032A52D947B}"/>
              </a:ext>
            </a:extLst>
          </p:cNvPr>
          <p:cNvGraphicFramePr>
            <a:graphicFrameLocks/>
          </p:cNvGraphicFramePr>
          <p:nvPr>
            <p:extLst>
              <p:ext uri="{D42A27DB-BD31-4B8C-83A1-F6EECF244321}">
                <p14:modId xmlns:p14="http://schemas.microsoft.com/office/powerpoint/2010/main" val="2966107024"/>
              </p:ext>
            </p:extLst>
          </p:nvPr>
        </p:nvGraphicFramePr>
        <p:xfrm>
          <a:off x="817007" y="1470185"/>
          <a:ext cx="3404447" cy="272411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10">
            <a:extLst>
              <a:ext uri="{FF2B5EF4-FFF2-40B4-BE49-F238E27FC236}">
                <a16:creationId xmlns:a16="http://schemas.microsoft.com/office/drawing/2014/main" id="{9A10CF9C-8D17-55D2-7D2A-42813B9D5091}"/>
              </a:ext>
            </a:extLst>
          </p:cNvPr>
          <p:cNvSpPr txBox="1"/>
          <p:nvPr/>
        </p:nvSpPr>
        <p:spPr>
          <a:xfrm>
            <a:off x="2606514" y="3149272"/>
            <a:ext cx="1244100" cy="27972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zh-CN" sz="1400" kern="1200" dirty="0">
                <a:solidFill>
                  <a:srgbClr val="0033CC"/>
                </a:solidFill>
                <a:latin typeface="微软雅黑" panose="020B0503020204020204" pitchFamily="34" charset="-122"/>
                <a:ea typeface="微软雅黑" panose="020B0503020204020204" pitchFamily="34" charset="-122"/>
              </a:rPr>
              <a:t>RMSR: 3.4%</a:t>
            </a:r>
            <a:endParaRPr lang="zh-CN" altLang="en-US" sz="1400" kern="1200" dirty="0">
              <a:solidFill>
                <a:srgbClr val="0033CC"/>
              </a:solidFill>
              <a:latin typeface="微软雅黑" panose="020B0503020204020204" pitchFamily="34" charset="-122"/>
              <a:ea typeface="微软雅黑" panose="020B0503020204020204" pitchFamily="34" charset="-122"/>
            </a:endParaRPr>
          </a:p>
        </p:txBody>
      </p:sp>
      <p:sp>
        <p:nvSpPr>
          <p:cNvPr id="7" name="TextBox 6">
            <a:extLst>
              <a:ext uri="{FF2B5EF4-FFF2-40B4-BE49-F238E27FC236}">
                <a16:creationId xmlns:a16="http://schemas.microsoft.com/office/drawing/2014/main" id="{423348A3-ADEF-410A-CB33-2DB5AAB55D52}"/>
              </a:ext>
            </a:extLst>
          </p:cNvPr>
          <p:cNvSpPr txBox="1"/>
          <p:nvPr/>
        </p:nvSpPr>
        <p:spPr>
          <a:xfrm>
            <a:off x="7809984" y="1132385"/>
            <a:ext cx="2192539" cy="2031325"/>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计算芯片型号</a:t>
            </a:r>
            <a:r>
              <a:rPr lang="en-US" altLang="zh-CN" sz="1400" dirty="0">
                <a:latin typeface="微软雅黑" panose="020B0503020204020204" pitchFamily="34" charset="-122"/>
                <a:ea typeface="微软雅黑" panose="020B0503020204020204" pitchFamily="34" charset="-122"/>
              </a:rPr>
              <a:t>:</a:t>
            </a:r>
          </a:p>
          <a:p>
            <a:r>
              <a:rPr lang="en-CA" altLang="zh-CN" sz="1400" b="0" i="0" u="none" strike="noStrike" dirty="0">
                <a:solidFill>
                  <a:srgbClr val="000000"/>
                </a:solidFill>
                <a:effectLst/>
                <a:latin typeface="微软雅黑" panose="020B0503020204020204" pitchFamily="34" charset="-122"/>
                <a:ea typeface="微软雅黑" panose="020B0503020204020204" pitchFamily="34" charset="-122"/>
              </a:rPr>
              <a:t>KM684000</a:t>
            </a:r>
            <a:r>
              <a:rPr lang="en-CA" altLang="zh-CN"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a:p>
            <a:r>
              <a:rPr lang="en-CA" altLang="zh-CN" sz="1400" b="0" i="0" u="none" strike="noStrike" dirty="0">
                <a:solidFill>
                  <a:srgbClr val="000000"/>
                </a:solidFill>
                <a:effectLst/>
                <a:latin typeface="微软雅黑" panose="020B0503020204020204" pitchFamily="34" charset="-122"/>
                <a:ea typeface="微软雅黑" panose="020B0503020204020204" pitchFamily="34" charset="-122"/>
              </a:rPr>
              <a:t>M5M5408PP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p>
            <a:r>
              <a:rPr lang="en-CA" altLang="zh-CN" sz="1400" b="0" i="0" u="none" strike="noStrike" dirty="0">
                <a:solidFill>
                  <a:srgbClr val="000000"/>
                </a:solidFill>
                <a:effectLst/>
                <a:latin typeface="微软雅黑" panose="020B0503020204020204" pitchFamily="34" charset="-122"/>
                <a:ea typeface="微软雅黑" panose="020B0503020204020204" pitchFamily="34" charset="-122"/>
              </a:rPr>
              <a:t>IS62WV25616</a:t>
            </a:r>
            <a:r>
              <a:rPr lang="en-CA" altLang="zh-CN" sz="1400" dirty="0">
                <a:latin typeface="微软雅黑" panose="020B0503020204020204" pitchFamily="34" charset="-122"/>
                <a:ea typeface="微软雅黑" panose="020B0503020204020204" pitchFamily="34" charset="-122"/>
              </a:rPr>
              <a:t> </a:t>
            </a:r>
            <a:endParaRPr lang="en-US" altLang="zh-CN" sz="1400" dirty="0">
              <a:solidFill>
                <a:srgbClr val="000000"/>
              </a:solidFill>
              <a:latin typeface="微软雅黑" panose="020B0503020204020204" pitchFamily="34" charset="-122"/>
              <a:ea typeface="微软雅黑" panose="020B0503020204020204" pitchFamily="34" charset="-122"/>
            </a:endParaRPr>
          </a:p>
          <a:p>
            <a:r>
              <a:rPr lang="en-CA" altLang="zh-CN" sz="1400" b="0" i="0" u="none" strike="noStrike" dirty="0">
                <a:solidFill>
                  <a:srgbClr val="000000"/>
                </a:solidFill>
                <a:effectLst/>
                <a:latin typeface="微软雅黑" panose="020B0503020204020204" pitchFamily="34" charset="-122"/>
                <a:ea typeface="微软雅黑" panose="020B0503020204020204" pitchFamily="34" charset="-122"/>
              </a:rPr>
              <a:t>RIRW0416DSB</a:t>
            </a:r>
            <a:r>
              <a:rPr lang="en-CA" altLang="zh-CN" sz="1400" dirty="0">
                <a:latin typeface="微软雅黑" panose="020B0503020204020204" pitchFamily="34" charset="-122"/>
                <a:ea typeface="微软雅黑" panose="020B0503020204020204" pitchFamily="34" charset="-122"/>
              </a:rPr>
              <a:t> </a:t>
            </a:r>
            <a:endParaRPr lang="en-US" altLang="zh-CN" sz="1400" dirty="0">
              <a:solidFill>
                <a:srgbClr val="000000"/>
              </a:solidFill>
              <a:latin typeface="微软雅黑" panose="020B0503020204020204" pitchFamily="34" charset="-122"/>
              <a:ea typeface="微软雅黑" panose="020B0503020204020204" pitchFamily="34" charset="-122"/>
            </a:endParaRPr>
          </a:p>
          <a:p>
            <a:r>
              <a:rPr lang="en-CA" altLang="zh-CN" sz="1400" b="0" i="0" u="none" strike="noStrike" dirty="0">
                <a:solidFill>
                  <a:srgbClr val="000000"/>
                </a:solidFill>
                <a:effectLst/>
                <a:latin typeface="微软雅黑" panose="020B0503020204020204" pitchFamily="34" charset="-122"/>
                <a:ea typeface="微软雅黑" panose="020B0503020204020204" pitchFamily="34" charset="-122"/>
              </a:rPr>
              <a:t>CY62167EV30</a:t>
            </a:r>
            <a:r>
              <a:rPr lang="en-CA" altLang="zh-CN" sz="1400" dirty="0">
                <a:latin typeface="微软雅黑" panose="020B0503020204020204" pitchFamily="34" charset="-122"/>
                <a:ea typeface="微软雅黑" panose="020B0503020204020204" pitchFamily="34" charset="-122"/>
              </a:rPr>
              <a:t> </a:t>
            </a:r>
            <a:endParaRPr lang="en-US" altLang="zh-CN" sz="1400" dirty="0">
              <a:solidFill>
                <a:srgbClr val="000000"/>
              </a:solidFill>
              <a:latin typeface="微软雅黑" panose="020B0503020204020204" pitchFamily="34" charset="-122"/>
              <a:ea typeface="微软雅黑" panose="020B0503020204020204" pitchFamily="34" charset="-122"/>
            </a:endParaRPr>
          </a:p>
          <a:p>
            <a:r>
              <a:rPr lang="en-CA" altLang="zh-CN" sz="1400" b="0" i="0" u="none" strike="noStrike" dirty="0">
                <a:solidFill>
                  <a:srgbClr val="000000"/>
                </a:solidFill>
                <a:effectLst/>
                <a:latin typeface="微软雅黑" panose="020B0503020204020204" pitchFamily="34" charset="-122"/>
                <a:ea typeface="微软雅黑" panose="020B0503020204020204" pitchFamily="34" charset="-122"/>
              </a:rPr>
              <a:t>CY7C1049DV33</a:t>
            </a:r>
            <a:r>
              <a:rPr lang="en-CA" altLang="zh-CN" sz="1400" dirty="0">
                <a:latin typeface="微软雅黑" panose="020B0503020204020204" pitchFamily="34" charset="-122"/>
                <a:ea typeface="微软雅黑" panose="020B0503020204020204" pitchFamily="34" charset="-122"/>
              </a:rPr>
              <a:t> </a:t>
            </a:r>
            <a:endParaRPr lang="en-US" altLang="zh-CN" sz="1400" dirty="0">
              <a:solidFill>
                <a:srgbClr val="000000"/>
              </a:solidFill>
              <a:latin typeface="微软雅黑" panose="020B0503020204020204" pitchFamily="34" charset="-122"/>
              <a:ea typeface="微软雅黑" panose="020B0503020204020204" pitchFamily="34" charset="-122"/>
            </a:endParaRPr>
          </a:p>
          <a:p>
            <a:r>
              <a:rPr lang="en-CA" altLang="zh-CN" sz="1400" b="0" i="0" u="none" strike="noStrike" dirty="0">
                <a:solidFill>
                  <a:srgbClr val="000000"/>
                </a:solidFill>
                <a:effectLst/>
                <a:latin typeface="微软雅黑" panose="020B0503020204020204" pitchFamily="34" charset="-122"/>
                <a:ea typeface="微软雅黑" panose="020B0503020204020204" pitchFamily="34" charset="-122"/>
              </a:rPr>
              <a:t>CY7C1061AV33</a:t>
            </a:r>
          </a:p>
          <a:p>
            <a:r>
              <a:rPr lang="en-CA" altLang="zh-CN" sz="1400" b="0" i="0" u="none" strike="noStrike" dirty="0">
                <a:solidFill>
                  <a:srgbClr val="000000"/>
                </a:solidFill>
                <a:effectLst/>
                <a:latin typeface="微软雅黑" panose="020B0503020204020204" pitchFamily="34" charset="-122"/>
                <a:ea typeface="微软雅黑" panose="020B0503020204020204" pitchFamily="34" charset="-122"/>
              </a:rPr>
              <a:t>KCU060-CRAM</a:t>
            </a:r>
            <a:r>
              <a:rPr lang="en-CA" altLang="zh-CN" sz="1400" dirty="0">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endParaRPr>
          </a:p>
        </p:txBody>
      </p:sp>
      <p:sp>
        <p:nvSpPr>
          <p:cNvPr id="8" name="TextBox 7">
            <a:extLst>
              <a:ext uri="{FF2B5EF4-FFF2-40B4-BE49-F238E27FC236}">
                <a16:creationId xmlns:a16="http://schemas.microsoft.com/office/drawing/2014/main" id="{721D8736-8C45-81C0-06CC-0BA959910D02}"/>
              </a:ext>
            </a:extLst>
          </p:cNvPr>
          <p:cNvSpPr txBox="1"/>
          <p:nvPr/>
        </p:nvSpPr>
        <p:spPr>
          <a:xfrm>
            <a:off x="1207157" y="4072065"/>
            <a:ext cx="5327822"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反演</a:t>
            </a:r>
            <a:r>
              <a:rPr lang="zh-CN" altLang="en-US" dirty="0">
                <a:solidFill>
                  <a:srgbClr val="0033CC"/>
                </a:solidFill>
                <a:latin typeface="微软雅黑" panose="020B0503020204020204" pitchFamily="34" charset="-122"/>
                <a:ea typeface="微软雅黑" panose="020B0503020204020204" pitchFamily="34" charset="-122"/>
              </a:rPr>
              <a:t>真实</a:t>
            </a:r>
            <a:r>
              <a:rPr lang="zh-CN" altLang="en-US" dirty="0">
                <a:latin typeface="微软雅黑" panose="020B0503020204020204" pitchFamily="34" charset="-122"/>
                <a:ea typeface="微软雅黑" panose="020B0503020204020204" pitchFamily="34" charset="-122"/>
              </a:rPr>
              <a:t>测量数据，</a:t>
            </a:r>
            <a:r>
              <a:rPr lang="zh-CN" altLang="en-US" dirty="0">
                <a:solidFill>
                  <a:srgbClr val="0033CC"/>
                </a:solidFill>
                <a:latin typeface="微软雅黑" panose="020B0503020204020204" pitchFamily="34" charset="-122"/>
                <a:ea typeface="微软雅黑" panose="020B0503020204020204" pitchFamily="34" charset="-122"/>
              </a:rPr>
              <a:t>测量芯片反转截面</a:t>
            </a:r>
            <a:r>
              <a:rPr lang="zh-CN" altLang="en-US" dirty="0">
                <a:latin typeface="微软雅黑" panose="020B0503020204020204" pitchFamily="34" charset="-122"/>
                <a:ea typeface="微软雅黑" panose="020B0503020204020204" pitchFamily="34" charset="-122"/>
              </a:rPr>
              <a:t>：</a:t>
            </a:r>
          </a:p>
        </p:txBody>
      </p:sp>
      <p:graphicFrame>
        <p:nvGraphicFramePr>
          <p:cNvPr id="9" name="Table 8">
            <a:extLst>
              <a:ext uri="{FF2B5EF4-FFF2-40B4-BE49-F238E27FC236}">
                <a16:creationId xmlns:a16="http://schemas.microsoft.com/office/drawing/2014/main" id="{2B5FBBCD-BA9D-852E-99D1-E7D4F6F1ADCA}"/>
              </a:ext>
            </a:extLst>
          </p:cNvPr>
          <p:cNvGraphicFramePr>
            <a:graphicFrameLocks noGrp="1"/>
          </p:cNvGraphicFramePr>
          <p:nvPr/>
        </p:nvGraphicFramePr>
        <p:xfrm>
          <a:off x="1481853" y="4501141"/>
          <a:ext cx="3114370" cy="2103120"/>
        </p:xfrm>
        <a:graphic>
          <a:graphicData uri="http://schemas.openxmlformats.org/drawingml/2006/table">
            <a:tbl>
              <a:tblPr firstRow="1" bandRow="1">
                <a:tableStyleId>{5C22544A-7EE6-4342-B048-85BDC9FD1C3A}</a:tableStyleId>
              </a:tblPr>
              <a:tblGrid>
                <a:gridCol w="780991">
                  <a:extLst>
                    <a:ext uri="{9D8B030D-6E8A-4147-A177-3AD203B41FA5}">
                      <a16:colId xmlns:a16="http://schemas.microsoft.com/office/drawing/2014/main" val="281533270"/>
                    </a:ext>
                  </a:extLst>
                </a:gridCol>
                <a:gridCol w="877921">
                  <a:extLst>
                    <a:ext uri="{9D8B030D-6E8A-4147-A177-3AD203B41FA5}">
                      <a16:colId xmlns:a16="http://schemas.microsoft.com/office/drawing/2014/main" val="1140452162"/>
                    </a:ext>
                  </a:extLst>
                </a:gridCol>
                <a:gridCol w="1455458">
                  <a:extLst>
                    <a:ext uri="{9D8B030D-6E8A-4147-A177-3AD203B41FA5}">
                      <a16:colId xmlns:a16="http://schemas.microsoft.com/office/drawing/2014/main" val="1729758978"/>
                    </a:ext>
                  </a:extLst>
                </a:gridCol>
              </a:tblGrid>
              <a:tr h="359088">
                <a:tc>
                  <a:txBody>
                    <a:bodyPr/>
                    <a:lstStyle/>
                    <a:p>
                      <a:endParaRPr lang="zh-CN" altLang="en-US"/>
                    </a:p>
                  </a:txBody>
                  <a:tcPr/>
                </a:tc>
                <a:tc>
                  <a:txBody>
                    <a:bodyPr/>
                    <a:lstStyle/>
                    <a:p>
                      <a:r>
                        <a:rPr lang="en-CA" altLang="zh-CN" sz="1800" b="0" i="0" u="none" strike="noStrike" dirty="0">
                          <a:solidFill>
                            <a:srgbClr val="000000"/>
                          </a:solidFill>
                          <a:effectLst/>
                          <a:latin typeface="等线" panose="02010600030101010101" pitchFamily="2" charset="-122"/>
                          <a:ea typeface="+mn-ea"/>
                        </a:rPr>
                        <a:t>KM684000</a:t>
                      </a:r>
                      <a:endParaRPr lang="zh-CN" altLang="en-US" dirty="0"/>
                    </a:p>
                  </a:txBody>
                  <a:tcPr/>
                </a:tc>
                <a:tc>
                  <a:txBody>
                    <a:bodyPr/>
                    <a:lstStyle/>
                    <a:p>
                      <a:pPr algn="l" fontAlgn="ctr"/>
                      <a:r>
                        <a:rPr lang="en-CA" sz="1800" b="0" i="0" u="none" strike="noStrike" kern="1200" dirty="0">
                          <a:solidFill>
                            <a:srgbClr val="000000"/>
                          </a:solidFill>
                          <a:effectLst/>
                          <a:latin typeface="等线" panose="02010600030101010101" pitchFamily="2" charset="-122"/>
                          <a:ea typeface="+mn-ea"/>
                          <a:cs typeface="+mn-cs"/>
                        </a:rPr>
                        <a:t>KCU060-CRAM</a:t>
                      </a:r>
                      <a:endParaRPr lang="zh-CN" altLang="en-US" sz="1800" b="0" i="0" u="none" strike="noStrike" kern="1200" dirty="0">
                        <a:solidFill>
                          <a:srgbClr val="000000"/>
                        </a:solidFill>
                        <a:effectLst/>
                        <a:latin typeface="等线" panose="02010600030101010101" pitchFamily="2" charset="-122"/>
                        <a:ea typeface="+mn-ea"/>
                        <a:cs typeface="+mn-cs"/>
                      </a:endParaRPr>
                    </a:p>
                  </a:txBody>
                  <a:tcPr marL="3175" marR="3175" marT="3175" marB="0" anchor="ctr"/>
                </a:tc>
                <a:extLst>
                  <a:ext uri="{0D108BD9-81ED-4DB2-BD59-A6C34878D82A}">
                    <a16:rowId xmlns:a16="http://schemas.microsoft.com/office/drawing/2014/main" val="4075203444"/>
                  </a:ext>
                </a:extLst>
              </a:tr>
              <a:tr h="359088">
                <a:tc>
                  <a:txBody>
                    <a:bodyPr/>
                    <a:lstStyle/>
                    <a:p>
                      <a:r>
                        <a:rPr lang="el-GR" altLang="zh-CN" i="1" dirty="0"/>
                        <a:t>σ</a:t>
                      </a:r>
                      <a:r>
                        <a:rPr lang="en-US" altLang="zh-CN" i="1" baseline="-25000" dirty="0"/>
                        <a:t>s</a:t>
                      </a:r>
                      <a:endParaRPr lang="zh-CN" altLang="en-US" dirty="0"/>
                    </a:p>
                  </a:txBody>
                  <a:tcPr/>
                </a:tc>
                <a:tc>
                  <a:txBody>
                    <a:bodyPr/>
                    <a:lstStyle/>
                    <a:p>
                      <a:pPr algn="r" fontAlgn="ctr"/>
                      <a:r>
                        <a:rPr lang="en-CA" sz="1200" b="0" i="0" u="none" strike="noStrike" dirty="0">
                          <a:solidFill>
                            <a:srgbClr val="000000"/>
                          </a:solidFill>
                          <a:effectLst/>
                          <a:latin typeface="等线" panose="02010600030101010101" pitchFamily="2" charset="-122"/>
                          <a:ea typeface="等线" panose="02010600030101010101" pitchFamily="2" charset="-122"/>
                        </a:rPr>
                        <a:t>9.9±0.3 E-15</a:t>
                      </a:r>
                    </a:p>
                  </a:txBody>
                  <a:tcPr marL="3175" marR="3175" marT="3175" marB="0" anchor="ctr"/>
                </a:tc>
                <a:tc>
                  <a:txBody>
                    <a:bodyPr/>
                    <a:lstStyle/>
                    <a:p>
                      <a:pPr algn="r" fontAlgn="ctr"/>
                      <a:r>
                        <a:rPr lang="en-CA" sz="1200" b="0" i="0" u="none" strike="noStrike" dirty="0">
                          <a:solidFill>
                            <a:srgbClr val="000000"/>
                          </a:solidFill>
                          <a:effectLst/>
                          <a:latin typeface="等线" panose="02010600030101010101" pitchFamily="2" charset="-122"/>
                          <a:ea typeface="等线" panose="02010600030101010101" pitchFamily="2" charset="-122"/>
                        </a:rPr>
                        <a:t>1.65±0.06 E-15</a:t>
                      </a:r>
                    </a:p>
                  </a:txBody>
                  <a:tcPr marL="3175" marR="3175" marT="3175" marB="0" anchor="ctr"/>
                </a:tc>
                <a:extLst>
                  <a:ext uri="{0D108BD9-81ED-4DB2-BD59-A6C34878D82A}">
                    <a16:rowId xmlns:a16="http://schemas.microsoft.com/office/drawing/2014/main" val="3889120340"/>
                  </a:ext>
                </a:extLst>
              </a:tr>
              <a:tr h="359088">
                <a:tc>
                  <a:txBody>
                    <a:bodyPr/>
                    <a:lstStyle/>
                    <a:p>
                      <a:r>
                        <a:rPr lang="en-US" altLang="zh-CN" i="1" dirty="0"/>
                        <a:t>E</a:t>
                      </a:r>
                      <a:r>
                        <a:rPr lang="en-US" altLang="zh-CN" i="1" baseline="-25000" dirty="0"/>
                        <a:t>th</a:t>
                      </a:r>
                      <a:endParaRPr lang="zh-CN" altLang="en-US" dirty="0"/>
                    </a:p>
                  </a:txBody>
                  <a:tcPr/>
                </a:tc>
                <a:tc>
                  <a:txBody>
                    <a:bodyPr/>
                    <a:lstStyle/>
                    <a:p>
                      <a:pPr algn="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0.3±0.5</a:t>
                      </a:r>
                    </a:p>
                  </a:txBody>
                  <a:tcPr marL="3175" marR="3175" marT="3175" marB="0" anchor="ctr"/>
                </a:tc>
                <a:tc>
                  <a:txBody>
                    <a:bodyPr/>
                    <a:lstStyle/>
                    <a:p>
                      <a:pPr algn="r" fontAlgn="ctr"/>
                      <a:r>
                        <a:rPr lang="en-US" altLang="zh-CN" sz="1200" b="0" i="0" u="none" strike="noStrike" dirty="0">
                          <a:solidFill>
                            <a:srgbClr val="000000"/>
                          </a:solidFill>
                          <a:effectLst/>
                          <a:latin typeface="等线" panose="02010600030101010101" pitchFamily="2" charset="-122"/>
                          <a:ea typeface="+mn-ea"/>
                        </a:rPr>
                        <a:t>0±0.5</a:t>
                      </a:r>
                    </a:p>
                  </a:txBody>
                  <a:tcPr marL="3175" marR="3175" marT="3175" marB="0" anchor="ctr"/>
                </a:tc>
                <a:extLst>
                  <a:ext uri="{0D108BD9-81ED-4DB2-BD59-A6C34878D82A}">
                    <a16:rowId xmlns:a16="http://schemas.microsoft.com/office/drawing/2014/main" val="2379203809"/>
                  </a:ext>
                </a:extLst>
              </a:tr>
              <a:tr h="359088">
                <a:tc>
                  <a:txBody>
                    <a:bodyPr/>
                    <a:lstStyle/>
                    <a:p>
                      <a:r>
                        <a:rPr lang="en-US" altLang="zh-CN" i="1" dirty="0"/>
                        <a:t>W</a:t>
                      </a:r>
                      <a:endParaRPr lang="zh-CN" altLang="en-US" dirty="0"/>
                    </a:p>
                  </a:txBody>
                  <a:tcPr/>
                </a:tc>
                <a:tc>
                  <a:txBody>
                    <a:bodyPr/>
                    <a:lstStyle/>
                    <a:p>
                      <a:pPr algn="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40±2</a:t>
                      </a:r>
                    </a:p>
                  </a:txBody>
                  <a:tcPr marL="3175" marR="3175" marT="3175" marB="0" anchor="ctr"/>
                </a:tc>
                <a:tc>
                  <a:txBody>
                    <a:bodyPr/>
                    <a:lstStyle/>
                    <a:p>
                      <a:pPr algn="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9</a:t>
                      </a:r>
                      <a:r>
                        <a:rPr lang="en-US" altLang="zh-CN" sz="1200" b="0" i="0" u="none" strike="noStrike" dirty="0">
                          <a:solidFill>
                            <a:srgbClr val="000000"/>
                          </a:solidFill>
                          <a:effectLst/>
                          <a:latin typeface="等线" panose="02010600030101010101" pitchFamily="2" charset="-122"/>
                          <a:ea typeface="+mn-ea"/>
                        </a:rPr>
                        <a:t>±2</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3175" marR="3175" marT="3175" marB="0" anchor="ctr"/>
                </a:tc>
                <a:extLst>
                  <a:ext uri="{0D108BD9-81ED-4DB2-BD59-A6C34878D82A}">
                    <a16:rowId xmlns:a16="http://schemas.microsoft.com/office/drawing/2014/main" val="3408974987"/>
                  </a:ext>
                </a:extLst>
              </a:tr>
              <a:tr h="359088">
                <a:tc>
                  <a:txBody>
                    <a:bodyPr/>
                    <a:lstStyle/>
                    <a:p>
                      <a:r>
                        <a:rPr lang="en-US" altLang="zh-CN" i="1" dirty="0"/>
                        <a:t>s</a:t>
                      </a:r>
                      <a:endParaRPr lang="zh-CN" altLang="en-US" dirty="0"/>
                    </a:p>
                  </a:txBody>
                  <a:tcPr/>
                </a:tc>
                <a:tc>
                  <a:txBody>
                    <a:bodyPr/>
                    <a:lstStyle/>
                    <a:p>
                      <a:pPr algn="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0.8</a:t>
                      </a:r>
                      <a:r>
                        <a:rPr lang="en-US" altLang="zh-CN" sz="1200" b="0" i="0" u="none" strike="noStrike" dirty="0">
                          <a:solidFill>
                            <a:srgbClr val="000000"/>
                          </a:solidFill>
                          <a:effectLst/>
                          <a:latin typeface="等线" panose="02010600030101010101" pitchFamily="2" charset="-122"/>
                          <a:ea typeface="+mn-ea"/>
                        </a:rPr>
                        <a:t>±0.3</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3175" marR="3175" marT="317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等线" panose="02010600030101010101" pitchFamily="2" charset="-122"/>
                          <a:ea typeface="+mn-ea"/>
                        </a:rPr>
                        <a:t>2.0±0.3</a:t>
                      </a:r>
                    </a:p>
                  </a:txBody>
                  <a:tcPr marL="3175" marR="3175" marT="3175" marB="0" anchor="ctr"/>
                </a:tc>
                <a:extLst>
                  <a:ext uri="{0D108BD9-81ED-4DB2-BD59-A6C34878D82A}">
                    <a16:rowId xmlns:a16="http://schemas.microsoft.com/office/drawing/2014/main" val="2270043280"/>
                  </a:ext>
                </a:extLst>
              </a:tr>
            </a:tbl>
          </a:graphicData>
        </a:graphic>
      </p:graphicFrame>
      <p:sp>
        <p:nvSpPr>
          <p:cNvPr id="10" name="文本框 1">
            <a:extLst>
              <a:ext uri="{FF2B5EF4-FFF2-40B4-BE49-F238E27FC236}">
                <a16:creationId xmlns:a16="http://schemas.microsoft.com/office/drawing/2014/main" id="{8E6BB850-11B5-B980-8039-257EA5D93511}"/>
              </a:ext>
            </a:extLst>
          </p:cNvPr>
          <p:cNvSpPr txBox="1"/>
          <p:nvPr/>
        </p:nvSpPr>
        <p:spPr>
          <a:xfrm>
            <a:off x="5952543" y="871353"/>
            <a:ext cx="2057400" cy="369332"/>
          </a:xfrm>
          <a:prstGeom prst="rect">
            <a:avLst/>
          </a:prstGeom>
          <a:noFill/>
        </p:spPr>
        <p:txBody>
          <a:bodyPr wrap="square" rtlCol="0">
            <a:spAutoFit/>
          </a:bodyPr>
          <a:lstStyle/>
          <a:p>
            <a:pPr algn="l"/>
            <a:r>
              <a:rPr lang="zh-CN" altLang="en-US" dirty="0">
                <a:solidFill>
                  <a:srgbClr val="0033CC"/>
                </a:solidFill>
                <a:latin typeface="微软雅黑" panose="020B0503020204020204" pitchFamily="34" charset="-122"/>
                <a:ea typeface="微软雅黑" panose="020B0503020204020204" pitchFamily="34" charset="-122"/>
              </a:rPr>
              <a:t>反演模拟数据</a:t>
            </a:r>
            <a:endParaRPr lang="en-US" dirty="0">
              <a:solidFill>
                <a:srgbClr val="0033CC"/>
              </a:solidFill>
              <a:latin typeface="微软雅黑" panose="020B0503020204020204" pitchFamily="34" charset="-122"/>
              <a:ea typeface="微软雅黑" panose="020B0503020204020204" pitchFamily="34" charset="-122"/>
            </a:endParaRPr>
          </a:p>
        </p:txBody>
      </p:sp>
      <p:sp>
        <p:nvSpPr>
          <p:cNvPr id="11" name="AutoShape 11">
            <a:extLst>
              <a:ext uri="{FF2B5EF4-FFF2-40B4-BE49-F238E27FC236}">
                <a16:creationId xmlns:a16="http://schemas.microsoft.com/office/drawing/2014/main" id="{E42A491B-2BFF-0FB5-00AD-66D9E6B77B5F}"/>
              </a:ext>
            </a:extLst>
          </p:cNvPr>
          <p:cNvSpPr>
            <a:spLocks noChangeArrowheads="1"/>
          </p:cNvSpPr>
          <p:nvPr/>
        </p:nvSpPr>
        <p:spPr bwMode="gray">
          <a:xfrm>
            <a:off x="5721795" y="4869070"/>
            <a:ext cx="4732389" cy="1670877"/>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pPr marL="285750" indent="-285750">
              <a:buFont typeface="Wingdings" panose="05000000000000000000" pitchFamily="2" charset="2"/>
              <a:buChar char="q"/>
            </a:pPr>
            <a:r>
              <a:rPr lang="zh-CN" altLang="en-US" sz="2000" dirty="0">
                <a:solidFill>
                  <a:srgbClr val="0033CC"/>
                </a:solidFill>
                <a:latin typeface="微软雅黑" panose="020B0503020204020204" pitchFamily="34" charset="-122"/>
                <a:ea typeface="微软雅黑" panose="020B0503020204020204" pitchFamily="34" charset="-122"/>
              </a:rPr>
              <a:t>白光首次反演</a:t>
            </a:r>
            <a:r>
              <a:rPr lang="zh-CN" altLang="en-US" sz="2000" dirty="0">
                <a:latin typeface="微软雅黑" panose="020B0503020204020204" pitchFamily="34" charset="-122"/>
                <a:ea typeface="微软雅黑" panose="020B0503020204020204" pitchFamily="34" charset="-122"/>
              </a:rPr>
              <a:t>芯片翻转截面</a:t>
            </a:r>
            <a:endParaRPr lang="en-US" altLang="zh-CN" sz="20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方法</a:t>
            </a:r>
            <a:r>
              <a:rPr lang="zh-CN" altLang="en-US" sz="2400" dirty="0">
                <a:solidFill>
                  <a:srgbClr val="0033CC"/>
                </a:solidFill>
                <a:latin typeface="微软雅黑" panose="020B0503020204020204" pitchFamily="34" charset="-122"/>
                <a:ea typeface="微软雅黑" panose="020B0503020204020204" pitchFamily="34" charset="-122"/>
              </a:rPr>
              <a:t>误差小</a:t>
            </a:r>
            <a:r>
              <a:rPr lang="zh-CN" altLang="en-US" sz="2000" dirty="0">
                <a:latin typeface="微软雅黑" panose="020B0503020204020204" pitchFamily="34" charset="-122"/>
                <a:ea typeface="微软雅黑" panose="020B0503020204020204" pitchFamily="34" charset="-122"/>
              </a:rPr>
              <a:t>，可</a:t>
            </a:r>
            <a:r>
              <a:rPr lang="zh-CN" altLang="en-US" sz="2000" dirty="0">
                <a:solidFill>
                  <a:srgbClr val="0033CC"/>
                </a:solidFill>
                <a:latin typeface="微软雅黑" panose="020B0503020204020204" pitchFamily="34" charset="-122"/>
                <a:ea typeface="微软雅黑" panose="020B0503020204020204" pitchFamily="34" charset="-122"/>
              </a:rPr>
              <a:t>估算</a:t>
            </a:r>
            <a:r>
              <a:rPr lang="zh-CN" altLang="en-US" sz="2000" dirty="0">
                <a:latin typeface="微软雅黑" panose="020B0503020204020204" pitchFamily="34" charset="-122"/>
                <a:ea typeface="微软雅黑" panose="020B0503020204020204" pitchFamily="34" charset="-122"/>
              </a:rPr>
              <a:t>实验数据</a:t>
            </a:r>
            <a:r>
              <a:rPr lang="zh-CN" altLang="en-US" sz="2000" dirty="0">
                <a:solidFill>
                  <a:srgbClr val="0033CC"/>
                </a:solidFill>
                <a:latin typeface="微软雅黑" panose="020B0503020204020204" pitchFamily="34" charset="-122"/>
                <a:ea typeface="微软雅黑" panose="020B0503020204020204" pitchFamily="34" charset="-122"/>
              </a:rPr>
              <a:t>误差</a:t>
            </a:r>
            <a:endParaRPr lang="en-US" altLang="zh-CN" sz="2000"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在写这部分工作的文章</a:t>
            </a:r>
          </a:p>
          <a:p>
            <a:pPr marL="285750" indent="-285750">
              <a:buFont typeface="Wingdings" panose="05000000000000000000" pitchFamily="2" charset="2"/>
              <a:buChar char="q"/>
            </a:pPr>
            <a:endParaRPr lang="en-US" altLang="zh-CN" sz="2000" dirty="0">
              <a:solidFill>
                <a:srgbClr val="FF0000"/>
              </a:solidFill>
              <a:latin typeface="微软雅黑" panose="020B0503020204020204" pitchFamily="34" charset="-122"/>
              <a:ea typeface="微软雅黑" panose="020B0503020204020204" pitchFamily="34" charset="-122"/>
            </a:endParaRPr>
          </a:p>
        </p:txBody>
      </p:sp>
      <p:sp>
        <p:nvSpPr>
          <p:cNvPr id="12" name="标题 1">
            <a:extLst>
              <a:ext uri="{FF2B5EF4-FFF2-40B4-BE49-F238E27FC236}">
                <a16:creationId xmlns:a16="http://schemas.microsoft.com/office/drawing/2014/main" id="{CCEB7F02-4B57-2A7F-2639-D5519C7590EA}"/>
              </a:ext>
            </a:extLst>
          </p:cNvPr>
          <p:cNvSpPr txBox="1">
            <a:spLocks noChangeArrowheads="1"/>
          </p:cNvSpPr>
          <p:nvPr/>
        </p:nvSpPr>
        <p:spPr bwMode="auto">
          <a:xfrm>
            <a:off x="543495" y="79965"/>
            <a:ext cx="9117340"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反演结果分析</a:t>
            </a:r>
          </a:p>
        </p:txBody>
      </p:sp>
    </p:spTree>
    <p:extLst>
      <p:ext uri="{BB962C8B-B14F-4D97-AF65-F5344CB8AC3E}">
        <p14:creationId xmlns:p14="http://schemas.microsoft.com/office/powerpoint/2010/main" val="2615650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AD9CE-7B07-73CE-AAAD-620726B77F92}"/>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B145899C-0516-9DC9-B758-B851E552C52C}"/>
              </a:ext>
            </a:extLst>
          </p:cNvPr>
          <p:cNvSpPr/>
          <p:nvPr/>
        </p:nvSpPr>
        <p:spPr>
          <a:xfrm>
            <a:off x="0" y="0"/>
            <a:ext cx="12191999" cy="843342"/>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4242D581-771A-146C-99CA-9DAF7286667E}"/>
              </a:ext>
            </a:extLst>
          </p:cNvPr>
          <p:cNvPicPr>
            <a:picLocks noChangeAspect="1"/>
          </p:cNvPicPr>
          <p:nvPr/>
        </p:nvPicPr>
        <p:blipFill>
          <a:blip r:embed="rId2"/>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5B74656A-6EBA-8254-5599-3117ED16701D}"/>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微软雅黑" panose="020B0503020204020204" pitchFamily="34" charset="-122"/>
              <a:ea typeface="微软雅黑" panose="020B0503020204020204" pitchFamily="34" charset="-122"/>
            </a:endParaRPr>
          </a:p>
        </p:txBody>
      </p:sp>
      <p:sp>
        <p:nvSpPr>
          <p:cNvPr id="11" name="标题 1">
            <a:extLst>
              <a:ext uri="{FF2B5EF4-FFF2-40B4-BE49-F238E27FC236}">
                <a16:creationId xmlns:a16="http://schemas.microsoft.com/office/drawing/2014/main" id="{313ADEFF-8087-E5B3-9211-006373109293}"/>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机器学习方法</a:t>
            </a:r>
            <a:endParaRPr lang="zh-CN" altLang="en-US" sz="4000" dirty="0">
              <a:solidFill>
                <a:srgbClr val="FF0000"/>
              </a:solidFill>
              <a:latin typeface="微软雅黑" panose="020B0503020204020204" pitchFamily="34" charset="-122"/>
              <a:ea typeface="微软雅黑" panose="020B0503020204020204" pitchFamily="34" charset="-122"/>
            </a:endParaRPr>
          </a:p>
        </p:txBody>
      </p:sp>
      <p:sp>
        <p:nvSpPr>
          <p:cNvPr id="7" name="Slide Number Placeholder 6">
            <a:extLst>
              <a:ext uri="{FF2B5EF4-FFF2-40B4-BE49-F238E27FC236}">
                <a16:creationId xmlns:a16="http://schemas.microsoft.com/office/drawing/2014/main" id="{2AD072D4-8AB5-214B-F373-69815A846098}"/>
              </a:ext>
            </a:extLst>
          </p:cNvPr>
          <p:cNvSpPr>
            <a:spLocks noGrp="1"/>
          </p:cNvSpPr>
          <p:nvPr>
            <p:ph type="sldNum" sz="quarter" idx="12"/>
          </p:nvPr>
        </p:nvSpPr>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3</a:t>
            </a:fld>
            <a:endParaRPr lang="zh-CN" altLang="en-US">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215C2359-0780-0424-F7D1-7F1908AD9519}"/>
              </a:ext>
            </a:extLst>
          </p:cNvPr>
          <p:cNvSpPr txBox="1"/>
          <p:nvPr/>
        </p:nvSpPr>
        <p:spPr>
          <a:xfrm>
            <a:off x="290812" y="5096536"/>
            <a:ext cx="5364554" cy="1938992"/>
          </a:xfrm>
          <a:prstGeom prst="rect">
            <a:avLst/>
          </a:prstGeom>
          <a:noFill/>
        </p:spPr>
        <p:txBody>
          <a:bodyPr wrap="square" rtlCol="0">
            <a:spAutoFit/>
          </a:bodyPr>
          <a:lstStyle/>
          <a:p>
            <a:pPr marL="285750" indent="-28575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根据已知数据</a:t>
            </a:r>
            <a:r>
              <a:rPr lang="zh-CN" altLang="en-US" sz="2000" dirty="0">
                <a:solidFill>
                  <a:srgbClr val="0033CC"/>
                </a:solidFill>
                <a:latin typeface="微软雅黑" panose="020B0503020204020204" pitchFamily="34" charset="-122"/>
                <a:ea typeface="微软雅黑" panose="020B0503020204020204" pitchFamily="34" charset="-122"/>
              </a:rPr>
              <a:t>训练模型</a:t>
            </a:r>
            <a:endParaRPr lang="en-US" altLang="zh-CN" sz="2000"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根据模型可以</a:t>
            </a:r>
            <a:r>
              <a:rPr lang="zh-CN" altLang="en-US" sz="2000" dirty="0">
                <a:solidFill>
                  <a:srgbClr val="0033CC"/>
                </a:solidFill>
                <a:latin typeface="微软雅黑" panose="020B0503020204020204" pitchFamily="34" charset="-122"/>
                <a:ea typeface="微软雅黑" panose="020B0503020204020204" pitchFamily="34" charset="-122"/>
              </a:rPr>
              <a:t>计算</a:t>
            </a:r>
            <a:r>
              <a:rPr lang="zh-CN" altLang="en-US" sz="2000" dirty="0">
                <a:latin typeface="微软雅黑" panose="020B0503020204020204" pitchFamily="34" charset="-122"/>
                <a:ea typeface="微软雅黑" panose="020B0503020204020204" pitchFamily="34" charset="-122"/>
              </a:rPr>
              <a:t>数据涵盖范围内</a:t>
            </a:r>
            <a:r>
              <a:rPr lang="zh-CN" altLang="en-US" sz="2000" dirty="0">
                <a:solidFill>
                  <a:srgbClr val="0033CC"/>
                </a:solidFill>
                <a:latin typeface="微软雅黑" panose="020B0503020204020204" pitchFamily="34" charset="-122"/>
                <a:ea typeface="微软雅黑" panose="020B0503020204020204" pitchFamily="34" charset="-122"/>
              </a:rPr>
              <a:t>任意点数值</a:t>
            </a:r>
            <a:endParaRPr lang="en-US" altLang="zh-CN" sz="2000"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可以对已知数据外一定范围进行</a:t>
            </a:r>
            <a:r>
              <a:rPr lang="zh-CN" altLang="en-US" sz="2000" dirty="0">
                <a:solidFill>
                  <a:srgbClr val="0033CC"/>
                </a:solidFill>
                <a:latin typeface="微软雅黑" panose="020B0503020204020204" pitchFamily="34" charset="-122"/>
                <a:ea typeface="微软雅黑" panose="020B0503020204020204" pitchFamily="34" charset="-122"/>
              </a:rPr>
              <a:t>预测</a:t>
            </a:r>
            <a:endParaRPr lang="en-US" altLang="zh-CN" sz="2000" dirty="0">
              <a:solidFill>
                <a:srgbClr val="0033CC"/>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p:txBody>
      </p:sp>
      <p:sp>
        <p:nvSpPr>
          <p:cNvPr id="14" name="TextBox 13">
            <a:extLst>
              <a:ext uri="{FF2B5EF4-FFF2-40B4-BE49-F238E27FC236}">
                <a16:creationId xmlns:a16="http://schemas.microsoft.com/office/drawing/2014/main" id="{8A889741-8763-3E17-BA45-D30E5998E9F5}"/>
              </a:ext>
            </a:extLst>
          </p:cNvPr>
          <p:cNvSpPr txBox="1"/>
          <p:nvPr/>
        </p:nvSpPr>
        <p:spPr>
          <a:xfrm>
            <a:off x="543494" y="1084300"/>
            <a:ext cx="1620077" cy="400110"/>
          </a:xfrm>
          <a:prstGeom prst="rect">
            <a:avLst/>
          </a:prstGeom>
          <a:noFill/>
        </p:spPr>
        <p:txBody>
          <a:bodyPr wrap="square">
            <a:spAutoFit/>
          </a:bodyPr>
          <a:lstStyle/>
          <a:p>
            <a:pPr marL="342900" indent="-342900">
              <a:buFont typeface="Wingdings" panose="05000000000000000000" pitchFamily="2" charset="2"/>
              <a:buChar char="u"/>
            </a:pPr>
            <a:r>
              <a:rPr lang="zh-CN" altLang="en-US" sz="2000" b="1" dirty="0">
                <a:solidFill>
                  <a:srgbClr val="0033CC"/>
                </a:solidFill>
                <a:latin typeface="微软雅黑" panose="020B0503020204020204" pitchFamily="34" charset="-122"/>
                <a:ea typeface="微软雅黑" panose="020B0503020204020204" pitchFamily="34" charset="-122"/>
              </a:rPr>
              <a:t>多元回归</a:t>
            </a:r>
            <a:endParaRPr lang="en-US" altLang="zh-CN" sz="2000" b="1" dirty="0">
              <a:solidFill>
                <a:srgbClr val="0033CC"/>
              </a:solidFill>
              <a:latin typeface="微软雅黑" panose="020B0503020204020204" pitchFamily="34" charset="-122"/>
              <a:ea typeface="微软雅黑" panose="020B0503020204020204" pitchFamily="34" charset="-122"/>
            </a:endParaRPr>
          </a:p>
        </p:txBody>
      </p:sp>
      <p:pic>
        <p:nvPicPr>
          <p:cNvPr id="17" name="Picture 16" descr="A close up of text on a black background&#10;&#10;Description automatically generated">
            <a:extLst>
              <a:ext uri="{FF2B5EF4-FFF2-40B4-BE49-F238E27FC236}">
                <a16:creationId xmlns:a16="http://schemas.microsoft.com/office/drawing/2014/main" id="{467A4A09-67BF-1615-AEB8-6CCDA6D312CC}"/>
              </a:ext>
            </a:extLst>
          </p:cNvPr>
          <p:cNvPicPr>
            <a:picLocks noChangeAspect="1"/>
          </p:cNvPicPr>
          <p:nvPr/>
        </p:nvPicPr>
        <p:blipFill>
          <a:blip r:embed="rId3"/>
          <a:stretch>
            <a:fillRect/>
          </a:stretch>
        </p:blipFill>
        <p:spPr>
          <a:xfrm>
            <a:off x="221174" y="1484410"/>
            <a:ext cx="5660340" cy="3454979"/>
          </a:xfrm>
          <a:prstGeom prst="rect">
            <a:avLst/>
          </a:prstGeom>
        </p:spPr>
      </p:pic>
      <p:sp>
        <p:nvSpPr>
          <p:cNvPr id="9" name="TextBox 8">
            <a:extLst>
              <a:ext uri="{FF2B5EF4-FFF2-40B4-BE49-F238E27FC236}">
                <a16:creationId xmlns:a16="http://schemas.microsoft.com/office/drawing/2014/main" id="{F03F77C5-0C25-1112-23F5-1DEA24C2BBBD}"/>
              </a:ext>
            </a:extLst>
          </p:cNvPr>
          <p:cNvSpPr txBox="1"/>
          <p:nvPr/>
        </p:nvSpPr>
        <p:spPr>
          <a:xfrm>
            <a:off x="6189980" y="1079069"/>
            <a:ext cx="1550505" cy="400110"/>
          </a:xfrm>
          <a:prstGeom prst="rect">
            <a:avLst/>
          </a:prstGeom>
          <a:noFill/>
        </p:spPr>
        <p:txBody>
          <a:bodyPr wrap="square">
            <a:spAutoFit/>
          </a:bodyPr>
          <a:lstStyle/>
          <a:p>
            <a:pPr marL="342900" indent="-342900">
              <a:buFont typeface="Wingdings" panose="05000000000000000000" pitchFamily="2" charset="2"/>
              <a:buChar char="u"/>
            </a:pPr>
            <a:r>
              <a:rPr lang="zh-CN" altLang="en-US" sz="2000" b="1" dirty="0">
                <a:solidFill>
                  <a:srgbClr val="0033CC"/>
                </a:solidFill>
                <a:latin typeface="微软雅黑" panose="020B0503020204020204" pitchFamily="34" charset="-122"/>
                <a:ea typeface="微软雅黑" panose="020B0503020204020204" pitchFamily="34" charset="-122"/>
              </a:rPr>
              <a:t>优化问题</a:t>
            </a:r>
            <a:endParaRPr lang="en-US" altLang="zh-CN" sz="2000" b="1" dirty="0">
              <a:solidFill>
                <a:srgbClr val="0033CC"/>
              </a:solidFill>
              <a:latin typeface="微软雅黑" panose="020B0503020204020204" pitchFamily="34" charset="-122"/>
              <a:ea typeface="微软雅黑" panose="020B0503020204020204" pitchFamily="34" charset="-122"/>
            </a:endParaRPr>
          </a:p>
        </p:txBody>
      </p:sp>
      <p:pic>
        <p:nvPicPr>
          <p:cNvPr id="15" name="Picture 14">
            <a:extLst>
              <a:ext uri="{FF2B5EF4-FFF2-40B4-BE49-F238E27FC236}">
                <a16:creationId xmlns:a16="http://schemas.microsoft.com/office/drawing/2014/main" id="{155913C0-1019-6999-AE52-4D50687A77A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34144" y="1951506"/>
            <a:ext cx="5876855" cy="2582535"/>
          </a:xfrm>
          <a:prstGeom prst="rect">
            <a:avLst/>
          </a:prstGeom>
        </p:spPr>
      </p:pic>
      <p:sp>
        <p:nvSpPr>
          <p:cNvPr id="16" name="TextBox 15">
            <a:extLst>
              <a:ext uri="{FF2B5EF4-FFF2-40B4-BE49-F238E27FC236}">
                <a16:creationId xmlns:a16="http://schemas.microsoft.com/office/drawing/2014/main" id="{8B972BD7-7D36-0970-60E4-B94FAE559C6C}"/>
              </a:ext>
            </a:extLst>
          </p:cNvPr>
          <p:cNvSpPr txBox="1"/>
          <p:nvPr/>
        </p:nvSpPr>
        <p:spPr>
          <a:xfrm>
            <a:off x="6664188" y="4746410"/>
            <a:ext cx="4959158" cy="1938992"/>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把现实世界问题定义成一个函数，为系统找到最优解：</a:t>
            </a:r>
            <a:endParaRPr lang="en-US" altLang="zh-CN" sz="20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定义目标函数</a:t>
            </a:r>
            <a:endParaRPr lang="en-US" altLang="zh-CN" sz="20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定义可调参数</a:t>
            </a:r>
            <a:endParaRPr lang="en-US" altLang="zh-CN" sz="20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sz="2000" dirty="0">
                <a:solidFill>
                  <a:srgbClr val="0033CC"/>
                </a:solidFill>
                <a:latin typeface="微软雅黑" panose="020B0503020204020204" pitchFamily="34" charset="-122"/>
                <a:ea typeface="微软雅黑" panose="020B0503020204020204" pitchFamily="34" charset="-122"/>
              </a:rPr>
              <a:t>策略性</a:t>
            </a:r>
            <a:r>
              <a:rPr lang="zh-CN" altLang="en-US" sz="2000" dirty="0">
                <a:latin typeface="微软雅黑" panose="020B0503020204020204" pitchFamily="34" charset="-122"/>
                <a:ea typeface="微软雅黑" panose="020B0503020204020204" pitchFamily="34" charset="-122"/>
              </a:rPr>
              <a:t>调节参数达到</a:t>
            </a:r>
            <a:r>
              <a:rPr lang="zh-CN" altLang="en-US" sz="2000" dirty="0">
                <a:solidFill>
                  <a:srgbClr val="0033CC"/>
                </a:solidFill>
                <a:latin typeface="微软雅黑" panose="020B0503020204020204" pitchFamily="34" charset="-122"/>
                <a:ea typeface="微软雅黑" panose="020B0503020204020204" pitchFamily="34" charset="-122"/>
              </a:rPr>
              <a:t>最大化目标函数的目的</a:t>
            </a:r>
          </a:p>
        </p:txBody>
      </p:sp>
    </p:spTree>
    <p:extLst>
      <p:ext uri="{BB962C8B-B14F-4D97-AF65-F5344CB8AC3E}">
        <p14:creationId xmlns:p14="http://schemas.microsoft.com/office/powerpoint/2010/main" val="184154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EE14E09-1133-CC4B-074B-A649DD2CE872}"/>
              </a:ext>
            </a:extLst>
          </p:cNvPr>
          <p:cNvSpPr/>
          <p:nvPr/>
        </p:nvSpPr>
        <p:spPr>
          <a:xfrm>
            <a:off x="0" y="0"/>
            <a:ext cx="12191999" cy="771099"/>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BA41C3E6-F580-BEAC-3823-E307628B1BC5}"/>
              </a:ext>
            </a:extLst>
          </p:cNvPr>
          <p:cNvPicPr>
            <a:picLocks noChangeAspect="1"/>
          </p:cNvPicPr>
          <p:nvPr/>
        </p:nvPicPr>
        <p:blipFill>
          <a:blip r:embed="rId2"/>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A1F2724C-059A-EDE6-D620-FC405454A0B9}"/>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华文楷体" panose="02010600040101010101" pitchFamily="2" charset="-122"/>
              <a:ea typeface="华文楷体" panose="02010600040101010101" pitchFamily="2" charset="-122"/>
            </a:endParaRPr>
          </a:p>
        </p:txBody>
      </p:sp>
      <p:sp>
        <p:nvSpPr>
          <p:cNvPr id="2" name="文本框 1"/>
          <p:cNvSpPr txBox="1"/>
          <p:nvPr/>
        </p:nvSpPr>
        <p:spPr>
          <a:xfrm>
            <a:off x="2498903" y="3050772"/>
            <a:ext cx="7955281" cy="707886"/>
          </a:xfrm>
          <a:prstGeom prst="rect">
            <a:avLst/>
          </a:prstGeom>
          <a:noFill/>
        </p:spPr>
        <p:txBody>
          <a:bodyPr wrap="square" rtlCol="0">
            <a:spAutoFit/>
          </a:bodyPr>
          <a:lstStyle/>
          <a:p>
            <a:r>
              <a:rPr lang="en-US" altLang="zh-CN" sz="4000" b="1" dirty="0">
                <a:solidFill>
                  <a:schemeClr val="accent1">
                    <a:lumMod val="50000"/>
                  </a:schemeClr>
                </a:solidFill>
                <a:latin typeface="Arial" panose="020B0604020202020204" pitchFamily="34" charset="0"/>
                <a:cs typeface="Arial" panose="020B0604020202020204" pitchFamily="34" charset="0"/>
              </a:rPr>
              <a:t>Thank you for your attention!</a:t>
            </a:r>
            <a:endParaRPr lang="zh-CN" altLang="en-US" sz="4000" b="1" dirty="0">
              <a:solidFill>
                <a:schemeClr val="accent1">
                  <a:lumMod val="50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78EB4CD-738E-DC86-2CF1-E0FA709F4EEE}"/>
              </a:ext>
            </a:extLst>
          </p:cNvPr>
          <p:cNvSpPr>
            <a:spLocks noGrp="1"/>
          </p:cNvSpPr>
          <p:nvPr>
            <p:ph type="sldNum" sz="quarter" idx="12"/>
          </p:nvPr>
        </p:nvSpPr>
        <p:spPr/>
        <p:txBody>
          <a:bodyPr/>
          <a:lstStyle/>
          <a:p>
            <a:fld id="{D9A80C27-2DA0-4385-BF62-8D9873646CFE}" type="slidenum">
              <a:rPr lang="zh-CN" altLang="en-US" smtClean="0"/>
              <a:t>30</a:t>
            </a:fld>
            <a:endParaRPr lang="zh-CN" altLang="en-US"/>
          </a:p>
        </p:txBody>
      </p:sp>
    </p:spTree>
    <p:extLst>
      <p:ext uri="{BB962C8B-B14F-4D97-AF65-F5344CB8AC3E}">
        <p14:creationId xmlns:p14="http://schemas.microsoft.com/office/powerpoint/2010/main" val="188394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B071CC-8022-FA8E-C98C-7AC80F67DFE5}"/>
              </a:ext>
            </a:extLst>
          </p:cNvPr>
          <p:cNvSpPr>
            <a:spLocks noGrp="1"/>
          </p:cNvSpPr>
          <p:nvPr>
            <p:ph type="sldNum" sz="quarter" idx="12"/>
          </p:nvPr>
        </p:nvSpPr>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4</a:t>
            </a:fld>
            <a:endParaRPr lang="zh-CN" altLang="en-US">
              <a:latin typeface="微软雅黑" panose="020B0503020204020204" pitchFamily="34" charset="-122"/>
              <a:ea typeface="微软雅黑" panose="020B0503020204020204" pitchFamily="34" charset="-122"/>
            </a:endParaRPr>
          </a:p>
        </p:txBody>
      </p:sp>
      <p:pic>
        <p:nvPicPr>
          <p:cNvPr id="7" name="Picture 51" descr="Chart, line chart&#10;&#10;Description automatically generated">
            <a:extLst>
              <a:ext uri="{FF2B5EF4-FFF2-40B4-BE49-F238E27FC236}">
                <a16:creationId xmlns:a16="http://schemas.microsoft.com/office/drawing/2014/main" id="{2096B078-1B1A-9E72-6525-F7C5DA3D8697}"/>
              </a:ext>
            </a:extLst>
          </p:cNvPr>
          <p:cNvPicPr>
            <a:picLocks noChangeAspect="1"/>
          </p:cNvPicPr>
          <p:nvPr/>
        </p:nvPicPr>
        <p:blipFill>
          <a:blip r:embed="rId2"/>
          <a:stretch>
            <a:fillRect/>
          </a:stretch>
        </p:blipFill>
        <p:spPr>
          <a:xfrm>
            <a:off x="0" y="1097280"/>
            <a:ext cx="6319520" cy="4594909"/>
          </a:xfrm>
          <a:prstGeom prst="rect">
            <a:avLst/>
          </a:prstGeom>
        </p:spPr>
      </p:pic>
      <p:sp>
        <p:nvSpPr>
          <p:cNvPr id="8" name="TextBox 12">
            <a:extLst>
              <a:ext uri="{FF2B5EF4-FFF2-40B4-BE49-F238E27FC236}">
                <a16:creationId xmlns:a16="http://schemas.microsoft.com/office/drawing/2014/main" id="{06CB08B8-9A24-399A-B018-412D6AD057B8}"/>
              </a:ext>
            </a:extLst>
          </p:cNvPr>
          <p:cNvSpPr txBox="1"/>
          <p:nvPr/>
        </p:nvSpPr>
        <p:spPr>
          <a:xfrm>
            <a:off x="6821769" y="1640865"/>
            <a:ext cx="2148840" cy="64633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用</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个中心点拟合</a:t>
            </a:r>
            <a:r>
              <a:rPr lang="en-US" altLang="zh-CN" dirty="0">
                <a:latin typeface="微软雅黑" panose="020B0503020204020204" pitchFamily="34" charset="-122"/>
                <a:ea typeface="微软雅黑" panose="020B0503020204020204" pitchFamily="34" charset="-122"/>
              </a:rPr>
              <a:t>13</a:t>
            </a:r>
            <a:r>
              <a:rPr lang="zh-CN" altLang="en-US" dirty="0">
                <a:latin typeface="微软雅黑" panose="020B0503020204020204" pitchFamily="34" charset="-122"/>
                <a:ea typeface="微软雅黑" panose="020B0503020204020204" pitchFamily="34" charset="-122"/>
              </a:rPr>
              <a:t>个数据点</a:t>
            </a:r>
            <a:endParaRPr lang="en-US"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9" name="TextBox 13">
                <a:extLst>
                  <a:ext uri="{FF2B5EF4-FFF2-40B4-BE49-F238E27FC236}">
                    <a16:creationId xmlns:a16="http://schemas.microsoft.com/office/drawing/2014/main" id="{5BBAE8CB-328B-D206-8E82-B522EBAA8571}"/>
                  </a:ext>
                </a:extLst>
              </p:cNvPr>
              <p:cNvSpPr txBox="1"/>
              <p:nvPr/>
            </p:nvSpPr>
            <p:spPr>
              <a:xfrm>
                <a:off x="8907268" y="1445933"/>
                <a:ext cx="2972115" cy="92897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排列组合</a:t>
                </a:r>
                <a:r>
                  <a:rPr lang="en-US" dirty="0">
                    <a:latin typeface="微软雅黑" panose="020B0503020204020204" pitchFamily="34" charset="-122"/>
                    <a:ea typeface="微软雅黑" panose="020B0503020204020204" pitchFamily="34" charset="-122"/>
                  </a:rPr>
                  <a:t>:</a:t>
                </a:r>
              </a:p>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1</m:t>
                                </m:r>
                                <m:r>
                                  <a:rPr lang="en-US" b="0" i="1" smtClean="0">
                                    <a:latin typeface="Cambria Math" panose="02040503050406030204" pitchFamily="18" charset="0"/>
                                  </a:rPr>
                                  <m:t>3</m:t>
                                </m:r>
                              </m:e>
                            </m:mr>
                            <m:mr>
                              <m:e>
                                <m:r>
                                  <a:rPr lang="en-US" b="0" i="1" smtClean="0">
                                    <a:latin typeface="Cambria Math" panose="02040503050406030204" pitchFamily="18" charset="0"/>
                                  </a:rPr>
                                  <m:t>3</m:t>
                                </m:r>
                              </m:e>
                            </m:mr>
                          </m:m>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13!</m:t>
                          </m:r>
                        </m:num>
                        <m:den>
                          <m:r>
                            <a:rPr lang="en-US" b="0" i="1" smtClean="0">
                              <a:latin typeface="Cambria Math" panose="02040503050406030204" pitchFamily="18" charset="0"/>
                            </a:rPr>
                            <m:t>3!</m:t>
                          </m:r>
                          <m:d>
                            <m:dPr>
                              <m:ctrlPr>
                                <a:rPr lang="en-US" b="0" i="1" smtClean="0">
                                  <a:latin typeface="Cambria Math" panose="02040503050406030204" pitchFamily="18" charset="0"/>
                                </a:rPr>
                              </m:ctrlPr>
                            </m:dPr>
                            <m:e>
                              <m:r>
                                <a:rPr lang="en-US" b="0" i="1" smtClean="0">
                                  <a:latin typeface="Cambria Math" panose="02040503050406030204" pitchFamily="18" charset="0"/>
                                </a:rPr>
                                <m:t>13−3</m:t>
                              </m:r>
                            </m:e>
                          </m:d>
                          <m:r>
                            <a:rPr lang="en-US" b="0" i="1" smtClean="0">
                              <a:latin typeface="Cambria Math" panose="02040503050406030204" pitchFamily="18" charset="0"/>
                            </a:rPr>
                            <m:t>!</m:t>
                          </m:r>
                        </m:den>
                      </m:f>
                      <m:r>
                        <a:rPr lang="en-US" b="0" i="1" smtClean="0">
                          <a:latin typeface="Cambria Math" panose="02040503050406030204" pitchFamily="18" charset="0"/>
                        </a:rPr>
                        <m:t>=286</m:t>
                      </m:r>
                    </m:oMath>
                  </m:oMathPara>
                </a14:m>
                <a:endParaRPr lang="en-US" dirty="0">
                  <a:latin typeface="微软雅黑" panose="020B0503020204020204" pitchFamily="34" charset="-122"/>
                  <a:ea typeface="微软雅黑" panose="020B0503020204020204" pitchFamily="34" charset="-122"/>
                </a:endParaRPr>
              </a:p>
            </p:txBody>
          </p:sp>
        </mc:Choice>
        <mc:Fallback xmlns="">
          <p:sp>
            <p:nvSpPr>
              <p:cNvPr id="9" name="TextBox 13">
                <a:extLst>
                  <a:ext uri="{FF2B5EF4-FFF2-40B4-BE49-F238E27FC236}">
                    <a16:creationId xmlns:a16="http://schemas.microsoft.com/office/drawing/2014/main" id="{5BBAE8CB-328B-D206-8E82-B522EBAA8571}"/>
                  </a:ext>
                </a:extLst>
              </p:cNvPr>
              <p:cNvSpPr txBox="1">
                <a:spLocks noRot="1" noChangeAspect="1" noMove="1" noResize="1" noEditPoints="1" noAdjustHandles="1" noChangeArrowheads="1" noChangeShapeType="1" noTextEdit="1"/>
              </p:cNvSpPr>
              <p:nvPr/>
            </p:nvSpPr>
            <p:spPr>
              <a:xfrm>
                <a:off x="8907268" y="1445933"/>
                <a:ext cx="2972115" cy="928972"/>
              </a:xfrm>
              <a:prstGeom prst="rect">
                <a:avLst/>
              </a:prstGeom>
              <a:blipFill>
                <a:blip r:embed="rId3"/>
                <a:stretch>
                  <a:fillRect l="-1639" t="-326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TextBox 14">
                <a:extLst>
                  <a:ext uri="{FF2B5EF4-FFF2-40B4-BE49-F238E27FC236}">
                    <a16:creationId xmlns:a16="http://schemas.microsoft.com/office/drawing/2014/main" id="{8A7EA6C5-1B69-140E-C169-93D4CAC08CB9}"/>
                  </a:ext>
                </a:extLst>
              </p:cNvPr>
              <p:cNvSpPr txBox="1"/>
              <p:nvPr/>
            </p:nvSpPr>
            <p:spPr>
              <a:xfrm>
                <a:off x="6720023" y="2759127"/>
                <a:ext cx="5793740"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每一个排列组合求解</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oMath>
                </a14:m>
                <a:r>
                  <a:rPr lang="en-US" dirty="0">
                    <a:latin typeface="微软雅黑" panose="020B0503020204020204" pitchFamily="34" charset="-122"/>
                    <a:ea typeface="微软雅黑" panose="020B0503020204020204" pitchFamily="34" charset="-122"/>
                  </a:rPr>
                  <a:t>:</a:t>
                </a:r>
              </a:p>
            </p:txBody>
          </p:sp>
        </mc:Choice>
        <mc:Fallback xmlns="">
          <p:sp>
            <p:nvSpPr>
              <p:cNvPr id="10" name="TextBox 14">
                <a:extLst>
                  <a:ext uri="{FF2B5EF4-FFF2-40B4-BE49-F238E27FC236}">
                    <a16:creationId xmlns:a16="http://schemas.microsoft.com/office/drawing/2014/main" id="{8A7EA6C5-1B69-140E-C169-93D4CAC08CB9}"/>
                  </a:ext>
                </a:extLst>
              </p:cNvPr>
              <p:cNvSpPr txBox="1">
                <a:spLocks noRot="1" noChangeAspect="1" noMove="1" noResize="1" noEditPoints="1" noAdjustHandles="1" noChangeArrowheads="1" noChangeShapeType="1" noTextEdit="1"/>
              </p:cNvSpPr>
              <p:nvPr/>
            </p:nvSpPr>
            <p:spPr>
              <a:xfrm>
                <a:off x="6720023" y="2759127"/>
                <a:ext cx="5793740" cy="369332"/>
              </a:xfrm>
              <a:prstGeom prst="rect">
                <a:avLst/>
              </a:prstGeom>
              <a:blipFill>
                <a:blip r:embed="rId4"/>
                <a:stretch>
                  <a:fillRect l="-841"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5">
                <a:extLst>
                  <a:ext uri="{FF2B5EF4-FFF2-40B4-BE49-F238E27FC236}">
                    <a16:creationId xmlns:a16="http://schemas.microsoft.com/office/drawing/2014/main" id="{03245B97-109B-E9B2-5A9E-A3785CB372ED}"/>
                  </a:ext>
                </a:extLst>
              </p:cNvPr>
              <p:cNvSpPr txBox="1"/>
              <p:nvPr/>
            </p:nvSpPr>
            <p:spPr>
              <a:xfrm>
                <a:off x="7743672" y="4792512"/>
                <a:ext cx="2211375" cy="778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𝐺</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acc>
                                </m:e>
                              </m:d>
                            </m:e>
                          </m:d>
                        </m:e>
                      </m:nary>
                    </m:oMath>
                  </m:oMathPara>
                </a14:m>
                <a:endParaRPr lang="en-US" dirty="0">
                  <a:latin typeface="微软雅黑" panose="020B0503020204020204" pitchFamily="34" charset="-122"/>
                  <a:ea typeface="微软雅黑" panose="020B0503020204020204" pitchFamily="34" charset="-122"/>
                </a:endParaRPr>
              </a:p>
            </p:txBody>
          </p:sp>
        </mc:Choice>
        <mc:Fallback xmlns="">
          <p:sp>
            <p:nvSpPr>
              <p:cNvPr id="11" name="TextBox 15">
                <a:extLst>
                  <a:ext uri="{FF2B5EF4-FFF2-40B4-BE49-F238E27FC236}">
                    <a16:creationId xmlns:a16="http://schemas.microsoft.com/office/drawing/2014/main" id="{03245B97-109B-E9B2-5A9E-A3785CB372ED}"/>
                  </a:ext>
                </a:extLst>
              </p:cNvPr>
              <p:cNvSpPr txBox="1">
                <a:spLocks noRot="1" noChangeAspect="1" noMove="1" noResize="1" noEditPoints="1" noAdjustHandles="1" noChangeArrowheads="1" noChangeShapeType="1" noTextEdit="1"/>
              </p:cNvSpPr>
              <p:nvPr/>
            </p:nvSpPr>
            <p:spPr>
              <a:xfrm>
                <a:off x="7743672" y="4792512"/>
                <a:ext cx="2211375" cy="778931"/>
              </a:xfrm>
              <a:prstGeom prst="rect">
                <a:avLst/>
              </a:prstGeom>
              <a:blipFill>
                <a:blip r:embed="rId5"/>
                <a:stretch>
                  <a:fillRect/>
                </a:stretch>
              </a:blipFill>
            </p:spPr>
            <p:txBody>
              <a:bodyPr/>
              <a:lstStyle/>
              <a:p>
                <a:r>
                  <a:rPr lang="zh-CN" altLang="en-US">
                    <a:noFill/>
                  </a:rPr>
                  <a:t> </a:t>
                </a:r>
              </a:p>
            </p:txBody>
          </p:sp>
        </mc:Fallback>
      </mc:AlternateContent>
      <p:sp>
        <p:nvSpPr>
          <p:cNvPr id="12" name="TextBox 16">
            <a:extLst>
              <a:ext uri="{FF2B5EF4-FFF2-40B4-BE49-F238E27FC236}">
                <a16:creationId xmlns:a16="http://schemas.microsoft.com/office/drawing/2014/main" id="{3EFCE3D2-3714-5822-54F2-2040E328ED5E}"/>
              </a:ext>
            </a:extLst>
          </p:cNvPr>
          <p:cNvSpPr txBox="1"/>
          <p:nvPr/>
        </p:nvSpPr>
        <p:spPr>
          <a:xfrm>
            <a:off x="6775607" y="4382251"/>
            <a:ext cx="4147506"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拟合公式</a:t>
            </a:r>
            <a:r>
              <a:rPr lang="en-US" dirty="0">
                <a:latin typeface="微软雅黑" panose="020B0503020204020204" pitchFamily="34" charset="-122"/>
                <a:ea typeface="微软雅黑" panose="020B0503020204020204" pitchFamily="34" charset="-122"/>
              </a:rPr>
              <a:t>:  </a:t>
            </a:r>
          </a:p>
        </p:txBody>
      </p:sp>
      <p:sp>
        <p:nvSpPr>
          <p:cNvPr id="13" name="TextBox 17">
            <a:extLst>
              <a:ext uri="{FF2B5EF4-FFF2-40B4-BE49-F238E27FC236}">
                <a16:creationId xmlns:a16="http://schemas.microsoft.com/office/drawing/2014/main" id="{514CF965-E6CF-6C64-A99A-0070C0780F94}"/>
              </a:ext>
            </a:extLst>
          </p:cNvPr>
          <p:cNvSpPr txBox="1"/>
          <p:nvPr/>
        </p:nvSpPr>
        <p:spPr>
          <a:xfrm>
            <a:off x="6663323" y="5612373"/>
            <a:ext cx="5012545"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对比</a:t>
            </a:r>
            <a:r>
              <a:rPr lang="en-US" i="1" dirty="0" err="1">
                <a:latin typeface="微软雅黑" panose="020B0503020204020204" pitchFamily="34" charset="-122"/>
                <a:ea typeface="微软雅黑" panose="020B0503020204020204" pitchFamily="34" charset="-122"/>
              </a:rPr>
              <a:t>Y</a:t>
            </a:r>
            <a:r>
              <a:rPr lang="en-US" baseline="-25000" dirty="0" err="1">
                <a:latin typeface="微软雅黑" panose="020B0503020204020204" pitchFamily="34" charset="-122"/>
                <a:ea typeface="微软雅黑" panose="020B0503020204020204" pitchFamily="34" charset="-122"/>
              </a:rPr>
              <a:t>mod</a:t>
            </a:r>
            <a:r>
              <a:rPr lang="en-US"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与</a:t>
            </a:r>
            <a:r>
              <a:rPr lang="en-US" dirty="0">
                <a:latin typeface="微软雅黑" panose="020B0503020204020204" pitchFamily="34" charset="-122"/>
                <a:ea typeface="微软雅黑" panose="020B0503020204020204" pitchFamily="34" charset="-122"/>
              </a:rPr>
              <a:t> </a:t>
            </a:r>
            <a:r>
              <a:rPr lang="en-US" i="1" dirty="0" err="1">
                <a:latin typeface="微软雅黑" panose="020B0503020204020204" pitchFamily="34" charset="-122"/>
                <a:ea typeface="微软雅黑" panose="020B0503020204020204" pitchFamily="34" charset="-122"/>
              </a:rPr>
              <a:t>Y</a:t>
            </a:r>
            <a:r>
              <a:rPr lang="en-US" baseline="-25000" dirty="0" err="1">
                <a:latin typeface="微软雅黑" panose="020B0503020204020204" pitchFamily="34" charset="-122"/>
                <a:ea typeface="微软雅黑" panose="020B0503020204020204" pitchFamily="34" charset="-122"/>
              </a:rPr>
              <a:t>data</a:t>
            </a:r>
            <a:r>
              <a:rPr lang="en-US"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计算代价函数</a:t>
            </a:r>
            <a:r>
              <a:rPr lang="en-US" dirty="0">
                <a:latin typeface="微软雅黑" panose="020B0503020204020204" pitchFamily="34" charset="-122"/>
                <a:ea typeface="微软雅黑" panose="020B0503020204020204" pitchFamily="34" charset="-122"/>
              </a:rPr>
              <a:t>. </a:t>
            </a:r>
          </a:p>
        </p:txBody>
      </p:sp>
      <p:sp>
        <p:nvSpPr>
          <p:cNvPr id="14" name="TextBox 19">
            <a:extLst>
              <a:ext uri="{FF2B5EF4-FFF2-40B4-BE49-F238E27FC236}">
                <a16:creationId xmlns:a16="http://schemas.microsoft.com/office/drawing/2014/main" id="{7BCA4170-C04C-E09D-5227-343F1AE8E392}"/>
              </a:ext>
            </a:extLst>
          </p:cNvPr>
          <p:cNvSpPr txBox="1"/>
          <p:nvPr/>
        </p:nvSpPr>
        <p:spPr>
          <a:xfrm>
            <a:off x="6542015" y="6277588"/>
            <a:ext cx="3851311" cy="369332"/>
          </a:xfrm>
          <a:prstGeom prst="rect">
            <a:avLst/>
          </a:prstGeom>
          <a:noFill/>
        </p:spPr>
        <p:txBody>
          <a:bodyPr wrap="square" rtlCol="0">
            <a:spAutoFit/>
          </a:bodyPr>
          <a:lstStyle/>
          <a:p>
            <a:r>
              <a:rPr lang="zh-CN" altLang="en-US" dirty="0">
                <a:solidFill>
                  <a:srgbClr val="0000FF"/>
                </a:solidFill>
                <a:latin typeface="微软雅黑" panose="020B0503020204020204" pitchFamily="34" charset="-122"/>
                <a:ea typeface="微软雅黑" panose="020B0503020204020204" pitchFamily="34" charset="-122"/>
              </a:rPr>
              <a:t>目标</a:t>
            </a:r>
            <a:r>
              <a:rPr lang="en-US"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寻找代价函数最小的排列组合</a:t>
            </a:r>
            <a:endParaRPr lang="en-US"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5" name="TextBox 3">
                <a:extLst>
                  <a:ext uri="{FF2B5EF4-FFF2-40B4-BE49-F238E27FC236}">
                    <a16:creationId xmlns:a16="http://schemas.microsoft.com/office/drawing/2014/main" id="{ADFAD322-C2DF-3F7D-1539-DC23B6136FFD}"/>
                  </a:ext>
                </a:extLst>
              </p:cNvPr>
              <p:cNvSpPr txBox="1"/>
              <p:nvPr/>
            </p:nvSpPr>
            <p:spPr>
              <a:xfrm>
                <a:off x="6060440" y="3151790"/>
                <a:ext cx="6281420" cy="11269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𝐺</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1</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1</m:t>
                                                </m:r>
                                              </m:sub>
                                            </m:sSub>
                                          </m:e>
                                        </m:acc>
                                      </m:e>
                                    </m:d>
                                  </m:e>
                                </m:d>
                              </m:e>
                              <m:e>
                                <m:r>
                                  <m:rPr>
                                    <m:brk m:alnAt="7"/>
                                  </m:rPr>
                                  <a:rPr lang="en-US" i="1">
                                    <a:latin typeface="Cambria Math" panose="02040503050406030204" pitchFamily="18" charset="0"/>
                                  </a:rPr>
                                  <m:t>𝐺</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1</m:t>
                                                </m:r>
                                              </m:sub>
                                            </m:sSub>
                                          </m:e>
                                        </m:acc>
                                      </m:e>
                                    </m:d>
                                  </m:e>
                                </m:d>
                              </m:e>
                              <m:e>
                                <m:r>
                                  <m:rPr>
                                    <m:brk m:alnAt="7"/>
                                  </m:rPr>
                                  <a:rPr lang="en-US" i="1">
                                    <a:latin typeface="Cambria Math" panose="02040503050406030204" pitchFamily="18" charset="0"/>
                                  </a:rPr>
                                  <m:t>𝐺</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3</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1</m:t>
                                                </m:r>
                                              </m:sub>
                                            </m:sSub>
                                          </m:e>
                                        </m:acc>
                                      </m:e>
                                    </m:d>
                                  </m:e>
                                </m:d>
                              </m:e>
                            </m:mr>
                            <m:mr>
                              <m:e>
                                <m:r>
                                  <m:rPr>
                                    <m:brk m:alnAt="7"/>
                                  </m:rPr>
                                  <a:rPr lang="en-US" i="1">
                                    <a:latin typeface="Cambria Math" panose="02040503050406030204" pitchFamily="18" charset="0"/>
                                  </a:rPr>
                                  <m:t>𝐺</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1</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e>
                                        </m:acc>
                                      </m:e>
                                    </m:d>
                                  </m:e>
                                </m:d>
                              </m:e>
                              <m:e>
                                <m:r>
                                  <m:rPr>
                                    <m:brk m:alnAt="7"/>
                                  </m:rPr>
                                  <a:rPr lang="en-US" i="1">
                                    <a:latin typeface="Cambria Math" panose="02040503050406030204" pitchFamily="18" charset="0"/>
                                  </a:rPr>
                                  <m:t>𝐺</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e>
                                        </m:acc>
                                      </m:e>
                                    </m:d>
                                  </m:e>
                                </m:d>
                              </m:e>
                              <m:e>
                                <m:r>
                                  <m:rPr>
                                    <m:brk m:alnAt="7"/>
                                  </m:rPr>
                                  <a:rPr lang="en-US" i="1">
                                    <a:latin typeface="Cambria Math" panose="02040503050406030204" pitchFamily="18" charset="0"/>
                                  </a:rPr>
                                  <m:t>𝐺</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3</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e>
                                        </m:acc>
                                      </m:e>
                                    </m:d>
                                  </m:e>
                                </m:d>
                              </m:e>
                            </m:mr>
                            <m:mr>
                              <m:e>
                                <m:r>
                                  <m:rPr>
                                    <m:brk m:alnAt="7"/>
                                  </m:rPr>
                                  <a:rPr lang="en-US" i="1">
                                    <a:latin typeface="Cambria Math" panose="02040503050406030204" pitchFamily="18" charset="0"/>
                                  </a:rPr>
                                  <m:t>𝐺</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1</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3</m:t>
                                                </m:r>
                                              </m:sub>
                                            </m:sSub>
                                          </m:e>
                                        </m:acc>
                                      </m:e>
                                    </m:d>
                                  </m:e>
                                </m:d>
                              </m:e>
                              <m:e>
                                <m:r>
                                  <m:rPr>
                                    <m:brk m:alnAt="7"/>
                                  </m:rPr>
                                  <a:rPr lang="en-US" i="1">
                                    <a:latin typeface="Cambria Math" panose="02040503050406030204" pitchFamily="18" charset="0"/>
                                  </a:rPr>
                                  <m:t>𝐺</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3</m:t>
                                                </m:r>
                                              </m:sub>
                                            </m:sSub>
                                          </m:e>
                                        </m:acc>
                                      </m:e>
                                    </m:d>
                                  </m:e>
                                </m:d>
                              </m:e>
                              <m:e>
                                <m:r>
                                  <m:rPr>
                                    <m:brk m:alnAt="7"/>
                                  </m:rPr>
                                  <a:rPr lang="en-US" i="1">
                                    <a:latin typeface="Cambria Math" panose="02040503050406030204" pitchFamily="18" charset="0"/>
                                  </a:rPr>
                                  <m:t>𝐺</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3</m:t>
                                                </m:r>
                                              </m:sub>
                                            </m:sSub>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3</m:t>
                                                </m:r>
                                              </m:sub>
                                            </m:sSub>
                                          </m:e>
                                        </m:acc>
                                      </m:e>
                                    </m:d>
                                  </m:e>
                                </m:d>
                              </m:e>
                            </m:mr>
                          </m:m>
                        </m:e>
                      </m:d>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e>
                            </m:mr>
                            <m:mr>
                              <m:e>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e>
                            </m:mr>
                            <m:mr>
                              <m:e>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e>
                            </m:mr>
                          </m:m>
                        </m:e>
                      </m:d>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2</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3</m:t>
                                    </m:r>
                                  </m:sub>
                                </m:sSub>
                              </m:e>
                            </m:mr>
                          </m:m>
                        </m:e>
                      </m:d>
                    </m:oMath>
                  </m:oMathPara>
                </a14:m>
                <a:endParaRPr lang="en-US" dirty="0">
                  <a:latin typeface="微软雅黑" panose="020B0503020204020204" pitchFamily="34" charset="-122"/>
                  <a:ea typeface="微软雅黑" panose="020B0503020204020204" pitchFamily="34" charset="-122"/>
                </a:endParaRPr>
              </a:p>
            </p:txBody>
          </p:sp>
        </mc:Choice>
        <mc:Fallback xmlns="">
          <p:sp>
            <p:nvSpPr>
              <p:cNvPr id="15" name="TextBox 3">
                <a:extLst>
                  <a:ext uri="{FF2B5EF4-FFF2-40B4-BE49-F238E27FC236}">
                    <a16:creationId xmlns:a16="http://schemas.microsoft.com/office/drawing/2014/main" id="{ADFAD322-C2DF-3F7D-1539-DC23B6136FFD}"/>
                  </a:ext>
                </a:extLst>
              </p:cNvPr>
              <p:cNvSpPr txBox="1">
                <a:spLocks noRot="1" noChangeAspect="1" noMove="1" noResize="1" noEditPoints="1" noAdjustHandles="1" noChangeArrowheads="1" noChangeShapeType="1" noTextEdit="1"/>
              </p:cNvSpPr>
              <p:nvPr/>
            </p:nvSpPr>
            <p:spPr>
              <a:xfrm>
                <a:off x="6060440" y="3151790"/>
                <a:ext cx="6281420" cy="1126975"/>
              </a:xfrm>
              <a:prstGeom prst="rect">
                <a:avLst/>
              </a:prstGeom>
              <a:blipFill>
                <a:blip r:embed="rId6"/>
                <a:stretch>
                  <a:fillRect/>
                </a:stretch>
              </a:blipFill>
            </p:spPr>
            <p:txBody>
              <a:bodyPr/>
              <a:lstStyle/>
              <a:p>
                <a:r>
                  <a:rPr lang="zh-CN" altLang="en-US">
                    <a:noFill/>
                  </a:rPr>
                  <a:t> </a:t>
                </a:r>
              </a:p>
            </p:txBody>
          </p:sp>
        </mc:Fallback>
      </mc:AlternateContent>
      <p:sp>
        <p:nvSpPr>
          <p:cNvPr id="16" name="标题 1">
            <a:extLst>
              <a:ext uri="{FF2B5EF4-FFF2-40B4-BE49-F238E27FC236}">
                <a16:creationId xmlns:a16="http://schemas.microsoft.com/office/drawing/2014/main" id="{714C49EE-AC4A-D77A-F1EB-52B48DF28AC0}"/>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径向基函数模型</a:t>
            </a:r>
          </a:p>
        </p:txBody>
      </p:sp>
      <p:sp>
        <p:nvSpPr>
          <p:cNvPr id="17" name="TextBox 16">
            <a:extLst>
              <a:ext uri="{FF2B5EF4-FFF2-40B4-BE49-F238E27FC236}">
                <a16:creationId xmlns:a16="http://schemas.microsoft.com/office/drawing/2014/main" id="{D6DCC615-77AD-C1A0-0614-DE62A2A320BD}"/>
              </a:ext>
            </a:extLst>
          </p:cNvPr>
          <p:cNvSpPr txBox="1"/>
          <p:nvPr/>
        </p:nvSpPr>
        <p:spPr>
          <a:xfrm>
            <a:off x="864704" y="6171683"/>
            <a:ext cx="5049078"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径向基函数类似于人工神经网络都是</a:t>
            </a:r>
            <a:r>
              <a:rPr lang="zh-CN" altLang="en-US" dirty="0">
                <a:solidFill>
                  <a:srgbClr val="0033CC"/>
                </a:solidFill>
                <a:latin typeface="微软雅黑" panose="020B0503020204020204" pitchFamily="34" charset="-122"/>
                <a:ea typeface="微软雅黑" panose="020B0503020204020204" pitchFamily="34" charset="-122"/>
              </a:rPr>
              <a:t>回归模型</a:t>
            </a:r>
          </a:p>
        </p:txBody>
      </p:sp>
    </p:spTree>
    <p:extLst>
      <p:ext uri="{BB962C8B-B14F-4D97-AF65-F5344CB8AC3E}">
        <p14:creationId xmlns:p14="http://schemas.microsoft.com/office/powerpoint/2010/main" val="361654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D64BD-4363-2877-5641-15D23459E081}"/>
              </a:ext>
            </a:extLst>
          </p:cNvPr>
          <p:cNvSpPr>
            <a:spLocks noGrp="1"/>
          </p:cNvSpPr>
          <p:nvPr>
            <p:ph type="sldNum" sz="quarter" idx="12"/>
          </p:nvPr>
        </p:nvSpPr>
        <p:spPr/>
        <p:txBody>
          <a:bodyPr/>
          <a:lstStyle/>
          <a:p>
            <a:fld id="{D9A80C27-2DA0-4385-BF62-8D9873646CFE}" type="slidenum">
              <a:rPr lang="zh-CN" altLang="en-US" smtClean="0"/>
              <a:t>5</a:t>
            </a:fld>
            <a:endParaRPr lang="zh-CN" altLang="en-US" dirty="0"/>
          </a:p>
        </p:txBody>
      </p:sp>
      <p:pic>
        <p:nvPicPr>
          <p:cNvPr id="5" name="Content Placeholder 5" descr="Chart, surface chart&#10;&#10;Description automatically generated">
            <a:extLst>
              <a:ext uri="{FF2B5EF4-FFF2-40B4-BE49-F238E27FC236}">
                <a16:creationId xmlns:a16="http://schemas.microsoft.com/office/drawing/2014/main" id="{D1E3779D-57C1-78D6-C356-A9B76BDEF0A5}"/>
              </a:ext>
            </a:extLst>
          </p:cNvPr>
          <p:cNvPicPr>
            <a:picLocks noChangeAspect="1"/>
          </p:cNvPicPr>
          <p:nvPr/>
        </p:nvPicPr>
        <p:blipFill>
          <a:blip r:embed="rId2"/>
          <a:stretch>
            <a:fillRect/>
          </a:stretch>
        </p:blipFill>
        <p:spPr>
          <a:xfrm>
            <a:off x="233238" y="896226"/>
            <a:ext cx="6078656" cy="5065548"/>
          </a:xfrm>
          <a:prstGeom prst="rect">
            <a:avLst/>
          </a:prstGeom>
        </p:spPr>
      </p:pic>
      <mc:AlternateContent xmlns:mc="http://schemas.openxmlformats.org/markup-compatibility/2006">
        <mc:Choice xmlns:a14="http://schemas.microsoft.com/office/drawing/2010/main" Requires="a14">
          <p:sp>
            <p:nvSpPr>
              <p:cNvPr id="6" name="TextBox 8">
                <a:extLst>
                  <a:ext uri="{FF2B5EF4-FFF2-40B4-BE49-F238E27FC236}">
                    <a16:creationId xmlns:a16="http://schemas.microsoft.com/office/drawing/2014/main" id="{6E082C4C-DB00-3D37-761D-BB0B0D20C4AC}"/>
                  </a:ext>
                </a:extLst>
              </p:cNvPr>
              <p:cNvSpPr txBox="1"/>
              <p:nvPr/>
            </p:nvSpPr>
            <p:spPr>
              <a:xfrm>
                <a:off x="6952852" y="1645820"/>
                <a:ext cx="3473296" cy="646331"/>
              </a:xfrm>
              <a:prstGeom prst="rect">
                <a:avLst/>
              </a:prstGeom>
              <a:noFill/>
            </p:spPr>
            <p:txBody>
              <a:bodyPr wrap="square" rtlCol="0">
                <a:spAutoFit/>
              </a:bodyPr>
              <a:lstStyle/>
              <a:p>
                <a:r>
                  <a:rPr lang="zh-CN" altLang="en-US" b="0" dirty="0"/>
                  <a:t>使用</a:t>
                </a:r>
                <a:r>
                  <a:rPr lang="en-US" altLang="zh-CN" b="0" dirty="0"/>
                  <a:t>60</a:t>
                </a:r>
                <a:r>
                  <a:rPr lang="zh-CN" altLang="en-US" b="0" dirty="0"/>
                  <a:t>个中心点，</a:t>
                </a:r>
                <a14:m>
                  <m:oMath xmlns:m="http://schemas.openxmlformats.org/officeDocument/2006/math">
                    <m:r>
                      <a:rPr lang="en-US" i="1">
                        <a:latin typeface="Cambria Math" panose="02040503050406030204" pitchFamily="18" charset="0"/>
                      </a:rPr>
                      <m:t>𝐺</m:t>
                    </m:r>
                    <m:d>
                      <m:dPr>
                        <m:ctrlPr>
                          <a:rPr lang="en-US" i="1">
                            <a:latin typeface="Cambria Math" panose="02040503050406030204" pitchFamily="18" charset="0"/>
                          </a:rPr>
                        </m:ctrlPr>
                      </m:dPr>
                      <m:e>
                        <m:r>
                          <a:rPr lang="en-US" i="1">
                            <a:latin typeface="Cambria Math" panose="02040503050406030204" pitchFamily="18" charset="0"/>
                          </a:rPr>
                          <m:t>𝑟</m:t>
                        </m:r>
                      </m:e>
                    </m:d>
                    <m:r>
                      <a:rPr lang="en-US" i="1">
                        <a:latin typeface="Cambria Math" panose="02040503050406030204" pitchFamily="18" charset="0"/>
                      </a:rPr>
                      <m:t>=</m:t>
                    </m:r>
                    <m:r>
                      <a:rPr lang="en-US" i="1">
                        <a:latin typeface="Cambria Math" panose="02040503050406030204" pitchFamily="18" charset="0"/>
                      </a:rPr>
                      <m:t>𝑟</m:t>
                    </m:r>
                  </m:oMath>
                </a14:m>
                <a:r>
                  <a:rPr lang="en-US" dirty="0"/>
                  <a:t> </a:t>
                </a:r>
                <a:r>
                  <a:rPr lang="zh-CN" altLang="en-US" dirty="0"/>
                  <a:t>拟合</a:t>
                </a:r>
                <a:r>
                  <a:rPr lang="en-US" b="0" dirty="0"/>
                  <a:t>5307</a:t>
                </a:r>
                <a:r>
                  <a:rPr lang="zh-CN" altLang="en-US" b="0" dirty="0"/>
                  <a:t>个火山海拔数据点误差</a:t>
                </a:r>
                <a:r>
                  <a:rPr lang="en-US" altLang="zh-CN" b="0" dirty="0"/>
                  <a:t>1.2</a:t>
                </a:r>
                <a:r>
                  <a:rPr lang="zh-CN" altLang="en-US" b="0" dirty="0"/>
                  <a:t>米</a:t>
                </a:r>
                <a:endParaRPr lang="en-US" dirty="0"/>
              </a:p>
            </p:txBody>
          </p:sp>
        </mc:Choice>
        <mc:Fallback>
          <p:sp>
            <p:nvSpPr>
              <p:cNvPr id="6" name="TextBox 8">
                <a:extLst>
                  <a:ext uri="{FF2B5EF4-FFF2-40B4-BE49-F238E27FC236}">
                    <a16:creationId xmlns:a16="http://schemas.microsoft.com/office/drawing/2014/main" id="{6E082C4C-DB00-3D37-761D-BB0B0D20C4AC}"/>
                  </a:ext>
                </a:extLst>
              </p:cNvPr>
              <p:cNvSpPr txBox="1">
                <a:spLocks noRot="1" noChangeAspect="1" noMove="1" noResize="1" noEditPoints="1" noAdjustHandles="1" noChangeArrowheads="1" noChangeShapeType="1" noTextEdit="1"/>
              </p:cNvSpPr>
              <p:nvPr/>
            </p:nvSpPr>
            <p:spPr>
              <a:xfrm>
                <a:off x="6952852" y="1645820"/>
                <a:ext cx="3473296" cy="646331"/>
              </a:xfrm>
              <a:prstGeom prst="rect">
                <a:avLst/>
              </a:prstGeom>
              <a:blipFill>
                <a:blip r:embed="rId3"/>
                <a:stretch>
                  <a:fillRect l="-1582" t="-5660" r="-1582" b="-14151"/>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01C799CD-2F79-5F81-93C5-50D3AD27D25E}"/>
              </a:ext>
            </a:extLst>
          </p:cNvPr>
          <p:cNvSpPr txBox="1"/>
          <p:nvPr/>
        </p:nvSpPr>
        <p:spPr>
          <a:xfrm rot="5400000">
            <a:off x="5573544" y="2806159"/>
            <a:ext cx="1168922"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拟合误差</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米</a:t>
            </a:r>
            <a:r>
              <a:rPr lang="en-US" altLang="zh-CN" sz="1400" dirty="0">
                <a:latin typeface="微软雅黑" panose="020B0503020204020204" pitchFamily="34" charset="-122"/>
                <a:ea typeface="微软雅黑" panose="020B0503020204020204" pitchFamily="34" charset="-122"/>
              </a:rPr>
              <a:t>)</a:t>
            </a:r>
            <a:endParaRPr lang="en-US" sz="14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0" name="TextBox 15">
                <a:extLst>
                  <a:ext uri="{FF2B5EF4-FFF2-40B4-BE49-F238E27FC236}">
                    <a16:creationId xmlns:a16="http://schemas.microsoft.com/office/drawing/2014/main" id="{331078B0-31D5-4700-B40A-380FD036FF34}"/>
                  </a:ext>
                </a:extLst>
              </p:cNvPr>
              <p:cNvSpPr txBox="1"/>
              <p:nvPr/>
            </p:nvSpPr>
            <p:spPr>
              <a:xfrm>
                <a:off x="7351974" y="2300647"/>
                <a:ext cx="2211375" cy="778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𝐺</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e>
                                  </m:acc>
                                </m:e>
                              </m:d>
                            </m:e>
                          </m:d>
                        </m:e>
                      </m:nary>
                    </m:oMath>
                  </m:oMathPara>
                </a14:m>
                <a:endParaRPr lang="en-US" dirty="0"/>
              </a:p>
            </p:txBody>
          </p:sp>
        </mc:Choice>
        <mc:Fallback xmlns="">
          <p:sp>
            <p:nvSpPr>
              <p:cNvPr id="10" name="TextBox 15">
                <a:extLst>
                  <a:ext uri="{FF2B5EF4-FFF2-40B4-BE49-F238E27FC236}">
                    <a16:creationId xmlns:a16="http://schemas.microsoft.com/office/drawing/2014/main" id="{331078B0-31D5-4700-B40A-380FD036FF34}"/>
                  </a:ext>
                </a:extLst>
              </p:cNvPr>
              <p:cNvSpPr txBox="1">
                <a:spLocks noRot="1" noChangeAspect="1" noMove="1" noResize="1" noEditPoints="1" noAdjustHandles="1" noChangeArrowheads="1" noChangeShapeType="1" noTextEdit="1"/>
              </p:cNvSpPr>
              <p:nvPr/>
            </p:nvSpPr>
            <p:spPr>
              <a:xfrm>
                <a:off x="7351974" y="2300647"/>
                <a:ext cx="2211375" cy="778931"/>
              </a:xfrm>
              <a:prstGeom prst="rect">
                <a:avLst/>
              </a:prstGeom>
              <a:blipFill>
                <a:blip r:embed="rId4"/>
                <a:stretch>
                  <a:fillRect/>
                </a:stretch>
              </a:blipFill>
            </p:spPr>
            <p:txBody>
              <a:bodyPr/>
              <a:lstStyle/>
              <a:p>
                <a:r>
                  <a:rPr lang="zh-CN" altLang="en-US">
                    <a:noFill/>
                  </a:rPr>
                  <a:t> </a:t>
                </a:r>
              </a:p>
            </p:txBody>
          </p:sp>
        </mc:Fallback>
      </mc:AlternateContent>
      <p:sp>
        <p:nvSpPr>
          <p:cNvPr id="12" name="标题 1">
            <a:extLst>
              <a:ext uri="{FF2B5EF4-FFF2-40B4-BE49-F238E27FC236}">
                <a16:creationId xmlns:a16="http://schemas.microsoft.com/office/drawing/2014/main" id="{01566DBF-12E6-1F6E-0E4E-4294D1C8F05B}"/>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径向基函示例</a:t>
            </a:r>
            <a:r>
              <a:rPr lang="en-US" altLang="zh-CN" sz="4000" dirty="0">
                <a:latin typeface="微软雅黑" panose="020B0503020204020204" pitchFamily="34" charset="-122"/>
                <a:ea typeface="微软雅黑" panose="020B0503020204020204" pitchFamily="34" charset="-122"/>
              </a:rPr>
              <a:t>-</a:t>
            </a:r>
            <a:r>
              <a:rPr lang="zh-CN" altLang="en-US" sz="4000" dirty="0">
                <a:latin typeface="微软雅黑" panose="020B0503020204020204" pitchFamily="34" charset="-122"/>
                <a:ea typeface="微软雅黑" panose="020B0503020204020204" pitchFamily="34" charset="-122"/>
              </a:rPr>
              <a:t>拟合火山海拔</a:t>
            </a:r>
          </a:p>
        </p:txBody>
      </p:sp>
      <p:sp>
        <p:nvSpPr>
          <p:cNvPr id="14" name="TextBox 13">
            <a:extLst>
              <a:ext uri="{FF2B5EF4-FFF2-40B4-BE49-F238E27FC236}">
                <a16:creationId xmlns:a16="http://schemas.microsoft.com/office/drawing/2014/main" id="{AA8C832B-CD12-F75D-C670-B33EEDB96A32}"/>
              </a:ext>
            </a:extLst>
          </p:cNvPr>
          <p:cNvSpPr txBox="1"/>
          <p:nvPr/>
        </p:nvSpPr>
        <p:spPr>
          <a:xfrm>
            <a:off x="6004116" y="6313170"/>
            <a:ext cx="5406006" cy="276999"/>
          </a:xfrm>
          <a:prstGeom prst="rect">
            <a:avLst/>
          </a:prstGeom>
          <a:noFill/>
        </p:spPr>
        <p:txBody>
          <a:bodyPr wrap="square">
            <a:spAutoFit/>
          </a:bodyPr>
          <a:lstStyle/>
          <a:p>
            <a:r>
              <a:rPr lang="zh-CN" altLang="en-US" sz="1200" dirty="0"/>
              <a:t>【【径向基函数RBF】快速拟合多维数据-哔哩哔哩】 https://b23.tv/BV5n4Ju</a:t>
            </a:r>
          </a:p>
        </p:txBody>
      </p:sp>
      <p:sp>
        <p:nvSpPr>
          <p:cNvPr id="15" name="TextBox 14">
            <a:extLst>
              <a:ext uri="{FF2B5EF4-FFF2-40B4-BE49-F238E27FC236}">
                <a16:creationId xmlns:a16="http://schemas.microsoft.com/office/drawing/2014/main" id="{D7568168-DB89-5E08-0185-A59A5DA72892}"/>
              </a:ext>
            </a:extLst>
          </p:cNvPr>
          <p:cNvSpPr txBox="1"/>
          <p:nvPr/>
        </p:nvSpPr>
        <p:spPr>
          <a:xfrm>
            <a:off x="6096000" y="5940999"/>
            <a:ext cx="3011557" cy="369332"/>
          </a:xfrm>
          <a:prstGeom prst="rect">
            <a:avLst/>
          </a:prstGeom>
          <a:noFill/>
        </p:spPr>
        <p:txBody>
          <a:bodyPr wrap="square" rtlCol="0">
            <a:spAutoFit/>
          </a:bodyPr>
          <a:lstStyle/>
          <a:p>
            <a:pPr algn="l"/>
            <a:r>
              <a:rPr lang="zh-CN" altLang="en-US" dirty="0">
                <a:latin typeface="微软雅黑" panose="020B0503020204020204" pitchFamily="34" charset="-122"/>
                <a:ea typeface="微软雅黑" panose="020B0503020204020204" pitchFamily="34" charset="-122"/>
              </a:rPr>
              <a:t>使用说明</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操作演示</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代码：</a:t>
            </a:r>
          </a:p>
        </p:txBody>
      </p:sp>
      <p:sp>
        <p:nvSpPr>
          <p:cNvPr id="3" name="文本框 1">
            <a:extLst>
              <a:ext uri="{FF2B5EF4-FFF2-40B4-BE49-F238E27FC236}">
                <a16:creationId xmlns:a16="http://schemas.microsoft.com/office/drawing/2014/main" id="{B6594406-3E5E-C80D-2C2F-3481835C178A}"/>
              </a:ext>
            </a:extLst>
          </p:cNvPr>
          <p:cNvSpPr txBox="1"/>
          <p:nvPr/>
        </p:nvSpPr>
        <p:spPr>
          <a:xfrm>
            <a:off x="369988" y="6218843"/>
            <a:ext cx="5478073" cy="559192"/>
          </a:xfrm>
          <a:prstGeom prst="rect">
            <a:avLst/>
          </a:prstGeom>
          <a:noFill/>
        </p:spPr>
        <p:txBody>
          <a:bodyPr wrap="square">
            <a:spAutoFit/>
          </a:bodyPr>
          <a:lstStyle/>
          <a:p>
            <a:pPr marR="190500">
              <a:lnSpc>
                <a:spcPct val="130000"/>
              </a:lnSpc>
              <a:spcBef>
                <a:spcPts val="1000"/>
              </a:spcBef>
            </a:pPr>
            <a:r>
              <a:rPr lang="en-US" sz="800" b="1" dirty="0">
                <a:solidFill>
                  <a:srgbClr val="000000"/>
                </a:solidFill>
                <a:effectLst/>
                <a:latin typeface="Merriweather" panose="00000500000000000000" pitchFamily="2" charset="0"/>
                <a:ea typeface="宋体" panose="02010600030101010101" pitchFamily="2" charset="-122"/>
                <a:cs typeface="Merriweather" panose="00000500000000000000" pitchFamily="2" charset="0"/>
              </a:rPr>
              <a:t>G. Liu</a:t>
            </a:r>
            <a:r>
              <a:rPr lang="en-US" sz="800" dirty="0">
                <a:solidFill>
                  <a:srgbClr val="666666"/>
                </a:solidFill>
                <a:effectLst/>
                <a:latin typeface="Merriweather" panose="00000500000000000000" pitchFamily="2" charset="0"/>
                <a:ea typeface="宋体" panose="02010600030101010101" pitchFamily="2" charset="-122"/>
                <a:cs typeface="Merriweather" panose="00000500000000000000" pitchFamily="2" charset="0"/>
              </a:rPr>
              <a:t>, R. Marchand, (2022): Inference of m-NLP data using Radial Basis Function regression with center-evolving algorithm, Computer Physics Communication, DOI: https://doi.org/10.1016/j.cpc.2022.108497</a:t>
            </a:r>
          </a:p>
        </p:txBody>
      </p:sp>
      <p:sp>
        <p:nvSpPr>
          <p:cNvPr id="4" name="TextBox 3">
            <a:extLst>
              <a:ext uri="{FF2B5EF4-FFF2-40B4-BE49-F238E27FC236}">
                <a16:creationId xmlns:a16="http://schemas.microsoft.com/office/drawing/2014/main" id="{F77C957F-BDAA-694A-7281-E563E87AE5E8}"/>
              </a:ext>
            </a:extLst>
          </p:cNvPr>
          <p:cNvSpPr txBox="1"/>
          <p:nvPr/>
        </p:nvSpPr>
        <p:spPr>
          <a:xfrm>
            <a:off x="7245625" y="3549309"/>
            <a:ext cx="3255066" cy="1477328"/>
          </a:xfrm>
          <a:prstGeom prst="rect">
            <a:avLst/>
          </a:prstGeom>
          <a:noFill/>
        </p:spPr>
        <p:txBody>
          <a:bodyPr wrap="square" rtlCol="0">
            <a:spAutoFit/>
          </a:bodyPr>
          <a:lstStyle/>
          <a:p>
            <a:pPr algn="l"/>
            <a:r>
              <a:rPr lang="en-US" altLang="zh-CN" dirty="0">
                <a:latin typeface="微软雅黑" panose="020B0503020204020204" pitchFamily="34" charset="-122"/>
                <a:ea typeface="微软雅黑" panose="020B0503020204020204" pitchFamily="34" charset="-122"/>
              </a:rPr>
              <a:t>RBF</a:t>
            </a:r>
            <a:r>
              <a:rPr lang="zh-CN" altLang="en-US" dirty="0">
                <a:latin typeface="微软雅黑" panose="020B0503020204020204" pitchFamily="34" charset="-122"/>
                <a:ea typeface="微软雅黑" panose="020B0503020204020204" pitchFamily="34" charset="-122"/>
              </a:rPr>
              <a:t>优点：</a:t>
            </a:r>
            <a:endParaRPr lang="en-US" altLang="zh-CN" dirty="0">
              <a:latin typeface="微软雅黑" panose="020B0503020204020204" pitchFamily="34" charset="-122"/>
              <a:ea typeface="微软雅黑" panose="020B0503020204020204" pitchFamily="34" charset="-122"/>
            </a:endParaRPr>
          </a:p>
          <a:p>
            <a:pPr marL="285750" indent="-285750" algn="l">
              <a:buFont typeface="Arial" panose="020B0604020202020204" pitchFamily="34" charset="0"/>
              <a:buChar char="•"/>
            </a:pPr>
            <a:r>
              <a:rPr lang="zh-CN" altLang="en-US" dirty="0">
                <a:solidFill>
                  <a:srgbClr val="0033CC"/>
                </a:solidFill>
                <a:latin typeface="微软雅黑" panose="020B0503020204020204" pitchFamily="34" charset="-122"/>
                <a:ea typeface="微软雅黑" panose="020B0503020204020204" pitchFamily="34" charset="-122"/>
              </a:rPr>
              <a:t>拟合平面光滑，连续性好</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lgn="l">
              <a:buFont typeface="Arial" panose="020B0604020202020204" pitchFamily="34" charset="0"/>
              <a:buChar char="•"/>
            </a:pPr>
            <a:r>
              <a:rPr lang="zh-CN" altLang="en-US" dirty="0">
                <a:solidFill>
                  <a:srgbClr val="0033CC"/>
                </a:solidFill>
                <a:latin typeface="微软雅黑" panose="020B0503020204020204" pitchFamily="34" charset="-122"/>
                <a:ea typeface="微软雅黑" panose="020B0503020204020204" pitchFamily="34" charset="-122"/>
              </a:rPr>
              <a:t>模型简单</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lgn="l">
              <a:buFont typeface="Arial" panose="020B0604020202020204" pitchFamily="34" charset="0"/>
              <a:buChar char="•"/>
            </a:pPr>
            <a:r>
              <a:rPr lang="zh-CN" altLang="en-US" dirty="0">
                <a:solidFill>
                  <a:srgbClr val="0033CC"/>
                </a:solidFill>
                <a:latin typeface="微软雅黑" panose="020B0503020204020204" pitchFamily="34" charset="-122"/>
                <a:ea typeface="微软雅黑" panose="020B0503020204020204" pitchFamily="34" charset="-122"/>
              </a:rPr>
              <a:t>容易上手</a:t>
            </a:r>
            <a:endParaRPr lang="en-US" altLang="zh-CN" dirty="0">
              <a:solidFill>
                <a:srgbClr val="0033CC"/>
              </a:solidFill>
              <a:latin typeface="微软雅黑" panose="020B0503020204020204" pitchFamily="34" charset="-122"/>
              <a:ea typeface="微软雅黑" panose="020B0503020204020204" pitchFamily="34" charset="-122"/>
            </a:endParaRPr>
          </a:p>
          <a:p>
            <a:pPr algn="l"/>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31455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340E-8B3B-3C57-DADD-607E18854F86}"/>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637C5786-CA33-E2CB-3CE3-A7C37DB27F10}"/>
              </a:ext>
            </a:extLst>
          </p:cNvPr>
          <p:cNvSpPr/>
          <p:nvPr/>
        </p:nvSpPr>
        <p:spPr>
          <a:xfrm>
            <a:off x="0" y="0"/>
            <a:ext cx="12191999" cy="843342"/>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92D36132-211C-EEB9-168C-A1B322C278A4}"/>
              </a:ext>
            </a:extLst>
          </p:cNvPr>
          <p:cNvPicPr>
            <a:picLocks noChangeAspect="1"/>
          </p:cNvPicPr>
          <p:nvPr/>
        </p:nvPicPr>
        <p:blipFill>
          <a:blip r:embed="rId2"/>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3D63D63A-D703-A0D1-4A7F-CA15CE1F1484}"/>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微软雅黑" panose="020B0503020204020204" pitchFamily="34" charset="-122"/>
              <a:ea typeface="微软雅黑" panose="020B0503020204020204" pitchFamily="34" charset="-122"/>
            </a:endParaRPr>
          </a:p>
        </p:txBody>
      </p:sp>
      <p:sp>
        <p:nvSpPr>
          <p:cNvPr id="11" name="标题 1">
            <a:extLst>
              <a:ext uri="{FF2B5EF4-FFF2-40B4-BE49-F238E27FC236}">
                <a16:creationId xmlns:a16="http://schemas.microsoft.com/office/drawing/2014/main" id="{2DF5917C-9B37-3C99-2D98-98361459B3AF}"/>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倾斜缪子靶结构优化</a:t>
            </a:r>
          </a:p>
        </p:txBody>
      </p:sp>
      <p:sp>
        <p:nvSpPr>
          <p:cNvPr id="7" name="Slide Number Placeholder 6">
            <a:extLst>
              <a:ext uri="{FF2B5EF4-FFF2-40B4-BE49-F238E27FC236}">
                <a16:creationId xmlns:a16="http://schemas.microsoft.com/office/drawing/2014/main" id="{B19771E0-AE44-8E39-324A-F32132B35360}"/>
              </a:ext>
            </a:extLst>
          </p:cNvPr>
          <p:cNvSpPr>
            <a:spLocks noGrp="1"/>
          </p:cNvSpPr>
          <p:nvPr>
            <p:ph type="sldNum" sz="quarter" idx="12"/>
          </p:nvPr>
        </p:nvSpPr>
        <p:spPr>
          <a:xfrm>
            <a:off x="9788263" y="6922879"/>
            <a:ext cx="2743200" cy="365125"/>
          </a:xfrm>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6</a:t>
            </a:fld>
            <a:endParaRPr lang="zh-CN" altLang="en-US">
              <a:latin typeface="微软雅黑" panose="020B0503020204020204" pitchFamily="34" charset="-122"/>
              <a:ea typeface="微软雅黑" panose="020B0503020204020204" pitchFamily="34" charset="-122"/>
            </a:endParaRPr>
          </a:p>
        </p:txBody>
      </p:sp>
      <p:sp>
        <p:nvSpPr>
          <p:cNvPr id="3" name="文本框 135">
            <a:extLst>
              <a:ext uri="{FF2B5EF4-FFF2-40B4-BE49-F238E27FC236}">
                <a16:creationId xmlns:a16="http://schemas.microsoft.com/office/drawing/2014/main" id="{54728D25-2929-78CF-4844-62081A054F51}"/>
              </a:ext>
            </a:extLst>
          </p:cNvPr>
          <p:cNvSpPr txBox="1"/>
          <p:nvPr/>
        </p:nvSpPr>
        <p:spPr>
          <a:xfrm>
            <a:off x="1422425" y="6392923"/>
            <a:ext cx="3615653" cy="369332"/>
          </a:xfrm>
          <a:prstGeom prst="rect">
            <a:avLst/>
          </a:prstGeom>
          <a:noFill/>
        </p:spPr>
        <p:txBody>
          <a:bodyPr wrap="square" rtlCol="0">
            <a:spAutoFit/>
          </a:bodyPr>
          <a:lstStyle/>
          <a:p>
            <a:pPr algn="ctr"/>
            <a:r>
              <a:rPr lang="zh-CN" altLang="en-US" dirty="0">
                <a:solidFill>
                  <a:srgbClr val="92D050"/>
                </a:solidFill>
                <a:latin typeface="微软雅黑" panose="020B0503020204020204" pitchFamily="34" charset="-122"/>
                <a:ea typeface="微软雅黑" panose="020B0503020204020204" pitchFamily="34" charset="-122"/>
              </a:rPr>
              <a:t>厚度</a:t>
            </a:r>
            <a:r>
              <a:rPr lang="en-US" altLang="zh-CN" dirty="0">
                <a:latin typeface="微软雅黑" panose="020B0503020204020204" pitchFamily="34" charset="-122"/>
                <a:ea typeface="微软雅黑" panose="020B0503020204020204" pitchFamily="34" charset="-122"/>
              </a:rPr>
              <a:t> = </a:t>
            </a:r>
            <a:r>
              <a:rPr lang="zh-CN" altLang="en-US" dirty="0">
                <a:solidFill>
                  <a:srgbClr val="FFC000"/>
                </a:solidFill>
                <a:latin typeface="微软雅黑" panose="020B0503020204020204" pitchFamily="34" charset="-122"/>
                <a:ea typeface="微软雅黑" panose="020B0503020204020204" pitchFamily="34" charset="-122"/>
              </a:rPr>
              <a:t>反应距离</a:t>
            </a:r>
            <a:r>
              <a:rPr lang="en-US" altLang="zh-CN" dirty="0">
                <a:solidFill>
                  <a:srgbClr val="FFC000"/>
                </a:solidFill>
                <a:latin typeface="微软雅黑" panose="020B0503020204020204" pitchFamily="34" charset="-122"/>
                <a:ea typeface="微软雅黑" panose="020B0503020204020204" pitchFamily="34" charset="-122"/>
              </a:rPr>
              <a:t>(intL)</a:t>
            </a:r>
            <a:r>
              <a:rPr lang="en-US" altLang="zh-CN" dirty="0">
                <a:latin typeface="微软雅黑" panose="020B0503020204020204" pitchFamily="34" charset="-122"/>
                <a:ea typeface="微软雅黑" panose="020B0503020204020204" pitchFamily="34" charset="-122"/>
              </a:rPr>
              <a:t>· sin(</a:t>
            </a:r>
            <a:r>
              <a:rPr lang="el-GR" altLang="zh-CN" dirty="0">
                <a:latin typeface="微软雅黑" panose="020B0503020204020204" pitchFamily="34" charset="-122"/>
                <a:ea typeface="微软雅黑" panose="020B0503020204020204" pitchFamily="34" charset="-122"/>
              </a:rPr>
              <a:t>θ</a:t>
            </a:r>
            <a:r>
              <a:rPr lang="en-US" altLang="zh-CN" dirty="0">
                <a:latin typeface="微软雅黑" panose="020B0503020204020204" pitchFamily="34" charset="-122"/>
                <a:ea typeface="微软雅黑" panose="020B0503020204020204" pitchFamily="34" charset="-122"/>
              </a:rPr>
              <a:t>)</a:t>
            </a:r>
            <a:r>
              <a:rPr lang="el-GR"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p:txBody>
      </p:sp>
      <p:grpSp>
        <p:nvGrpSpPr>
          <p:cNvPr id="5" name="组合 26">
            <a:extLst>
              <a:ext uri="{FF2B5EF4-FFF2-40B4-BE49-F238E27FC236}">
                <a16:creationId xmlns:a16="http://schemas.microsoft.com/office/drawing/2014/main" id="{87B24D02-387E-FC12-8F14-A2379636708A}"/>
              </a:ext>
            </a:extLst>
          </p:cNvPr>
          <p:cNvGrpSpPr/>
          <p:nvPr/>
        </p:nvGrpSpPr>
        <p:grpSpPr>
          <a:xfrm>
            <a:off x="2570931" y="1275488"/>
            <a:ext cx="1724033" cy="5015380"/>
            <a:chOff x="6897423" y="-259982"/>
            <a:chExt cx="2209334" cy="6165430"/>
          </a:xfrm>
          <a:effectLst>
            <a:outerShdw blurRad="1270000" dist="50800" dir="5400000" algn="ctr" rotWithShape="0">
              <a:srgbClr val="000000">
                <a:alpha val="43137"/>
              </a:srgbClr>
            </a:outerShdw>
          </a:effectLst>
        </p:grpSpPr>
        <p:sp>
          <p:nvSpPr>
            <p:cNvPr id="9" name="椭圆 29">
              <a:extLst>
                <a:ext uri="{FF2B5EF4-FFF2-40B4-BE49-F238E27FC236}">
                  <a16:creationId xmlns:a16="http://schemas.microsoft.com/office/drawing/2014/main" id="{ED390EAF-BF3E-F004-AA48-D80A6F675989}"/>
                </a:ext>
              </a:extLst>
            </p:cNvPr>
            <p:cNvSpPr/>
            <p:nvPr/>
          </p:nvSpPr>
          <p:spPr>
            <a:xfrm rot="2795600">
              <a:off x="6965952" y="3215285"/>
              <a:ext cx="973125" cy="232086"/>
            </a:xfrm>
            <a:prstGeom prst="ellipse">
              <a:avLst/>
            </a:prstGeom>
            <a:solidFill>
              <a:srgbClr val="B20000"/>
            </a:solidFill>
            <a:ln>
              <a:solidFill>
                <a:srgbClr val="B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矩形 30">
              <a:extLst>
                <a:ext uri="{FF2B5EF4-FFF2-40B4-BE49-F238E27FC236}">
                  <a16:creationId xmlns:a16="http://schemas.microsoft.com/office/drawing/2014/main" id="{FAD9FFE6-30E9-3A36-1B82-23E85B5AF646}"/>
                </a:ext>
              </a:extLst>
            </p:cNvPr>
            <p:cNvSpPr/>
            <p:nvPr/>
          </p:nvSpPr>
          <p:spPr>
            <a:xfrm rot="3608851">
              <a:off x="7059691" y="3437538"/>
              <a:ext cx="852894" cy="176448"/>
            </a:xfrm>
            <a:prstGeom prst="rect">
              <a:avLst/>
            </a:prstGeom>
            <a:solidFill>
              <a:srgbClr val="B20000"/>
            </a:solidFill>
            <a:ln>
              <a:solidFill>
                <a:srgbClr val="B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矩形 91">
              <a:extLst>
                <a:ext uri="{FF2B5EF4-FFF2-40B4-BE49-F238E27FC236}">
                  <a16:creationId xmlns:a16="http://schemas.microsoft.com/office/drawing/2014/main" id="{34040077-23AF-B9E6-C5D5-5DD1F195ABA7}"/>
                </a:ext>
              </a:extLst>
            </p:cNvPr>
            <p:cNvSpPr/>
            <p:nvPr/>
          </p:nvSpPr>
          <p:spPr>
            <a:xfrm rot="3576287">
              <a:off x="7536956" y="3569291"/>
              <a:ext cx="299132" cy="300952"/>
            </a:xfrm>
            <a:prstGeom prst="rect">
              <a:avLst/>
            </a:prstGeom>
            <a:solidFill>
              <a:srgbClr val="B20000"/>
            </a:solidFill>
            <a:ln>
              <a:solidFill>
                <a:srgbClr val="B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椭圆 58">
              <a:extLst>
                <a:ext uri="{FF2B5EF4-FFF2-40B4-BE49-F238E27FC236}">
                  <a16:creationId xmlns:a16="http://schemas.microsoft.com/office/drawing/2014/main" id="{51B1FF1C-C574-3E7D-60F8-45F65D494D1E}"/>
                </a:ext>
              </a:extLst>
            </p:cNvPr>
            <p:cNvSpPr>
              <a:spLocks noChangeAspect="1"/>
            </p:cNvSpPr>
            <p:nvPr/>
          </p:nvSpPr>
          <p:spPr>
            <a:xfrm>
              <a:off x="7596331" y="3696735"/>
              <a:ext cx="324000" cy="324000"/>
            </a:xfrm>
            <a:prstGeom prst="ellipse">
              <a:avLst/>
            </a:prstGeom>
            <a:solidFill>
              <a:srgbClr val="C00000"/>
            </a:solidFill>
            <a:ln w="3175">
              <a:solidFill>
                <a:srgbClr val="C00000"/>
              </a:solidFill>
            </a:ln>
            <a:scene3d>
              <a:camera prst="perspectiveFront" fov="270000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16" name="直接箭头连接符 115">
              <a:extLst>
                <a:ext uri="{FF2B5EF4-FFF2-40B4-BE49-F238E27FC236}">
                  <a16:creationId xmlns:a16="http://schemas.microsoft.com/office/drawing/2014/main" id="{1C4CC7B2-E27B-166B-5EF2-590E6D957596}"/>
                </a:ext>
              </a:extLst>
            </p:cNvPr>
            <p:cNvCxnSpPr>
              <a:cxnSpLocks noChangeAspect="1"/>
            </p:cNvCxnSpPr>
            <p:nvPr/>
          </p:nvCxnSpPr>
          <p:spPr>
            <a:xfrm flipH="1" flipV="1">
              <a:off x="6897423" y="125034"/>
              <a:ext cx="1612201" cy="161220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直接箭头连接符 117">
              <a:extLst>
                <a:ext uri="{FF2B5EF4-FFF2-40B4-BE49-F238E27FC236}">
                  <a16:creationId xmlns:a16="http://schemas.microsoft.com/office/drawing/2014/main" id="{74BD393C-91B3-DA32-6F34-B55E903D3834}"/>
                </a:ext>
              </a:extLst>
            </p:cNvPr>
            <p:cNvCxnSpPr>
              <a:cxnSpLocks/>
            </p:cNvCxnSpPr>
            <p:nvPr/>
          </p:nvCxnSpPr>
          <p:spPr>
            <a:xfrm>
              <a:off x="8509624" y="1901499"/>
              <a:ext cx="0" cy="38520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8" name="直接箭头连接符 118">
              <a:extLst>
                <a:ext uri="{FF2B5EF4-FFF2-40B4-BE49-F238E27FC236}">
                  <a16:creationId xmlns:a16="http://schemas.microsoft.com/office/drawing/2014/main" id="{5B4A95A9-E87C-508D-0A22-2047FF3ADE09}"/>
                </a:ext>
              </a:extLst>
            </p:cNvPr>
            <p:cNvCxnSpPr/>
            <p:nvPr/>
          </p:nvCxnSpPr>
          <p:spPr>
            <a:xfrm>
              <a:off x="7950836" y="5905448"/>
              <a:ext cx="333559"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文本框 122">
              <a:extLst>
                <a:ext uri="{FF2B5EF4-FFF2-40B4-BE49-F238E27FC236}">
                  <a16:creationId xmlns:a16="http://schemas.microsoft.com/office/drawing/2014/main" id="{428E6B2F-C5B4-AA70-96AE-2A7604C1EA7D}"/>
                </a:ext>
              </a:extLst>
            </p:cNvPr>
            <p:cNvSpPr txBox="1"/>
            <p:nvPr/>
          </p:nvSpPr>
          <p:spPr>
            <a:xfrm rot="18944228">
              <a:off x="7600349" y="-259982"/>
              <a:ext cx="591620" cy="1885056"/>
            </a:xfrm>
            <a:prstGeom prst="rect">
              <a:avLst/>
            </a:prstGeom>
            <a:noFill/>
          </p:spPr>
          <p:txBody>
            <a:bodyPr vert="eaVert" wrap="none" rtlCol="0">
              <a:spAutoFit/>
            </a:bodyPr>
            <a:lstStyle/>
            <a:p>
              <a:r>
                <a:rPr lang="zh-CN" altLang="en-US" dirty="0">
                  <a:latin typeface="微软雅黑" panose="020B0503020204020204" pitchFamily="34" charset="-122"/>
                  <a:ea typeface="微软雅黑" panose="020B0503020204020204" pitchFamily="34" charset="-122"/>
                </a:rPr>
                <a:t>长度</a:t>
              </a:r>
              <a:r>
                <a:rPr lang="en-US" altLang="zh-CN" dirty="0">
                  <a:latin typeface="微软雅黑" panose="020B0503020204020204" pitchFamily="34" charset="-122"/>
                  <a:ea typeface="微软雅黑" panose="020B0503020204020204" pitchFamily="34" charset="-122"/>
                </a:rPr>
                <a:t> = 24 cm</a:t>
              </a:r>
              <a:endParaRPr lang="zh-CN" altLang="en-US" dirty="0">
                <a:latin typeface="微软雅黑" panose="020B0503020204020204" pitchFamily="34" charset="-122"/>
                <a:ea typeface="微软雅黑" panose="020B0503020204020204" pitchFamily="34" charset="-122"/>
              </a:endParaRPr>
            </a:p>
          </p:txBody>
        </p:sp>
        <p:sp>
          <p:nvSpPr>
            <p:cNvPr id="20" name="文本框 128">
              <a:extLst>
                <a:ext uri="{FF2B5EF4-FFF2-40B4-BE49-F238E27FC236}">
                  <a16:creationId xmlns:a16="http://schemas.microsoft.com/office/drawing/2014/main" id="{317DC479-232B-871F-ABAD-25A7CE0C6BD7}"/>
                </a:ext>
              </a:extLst>
            </p:cNvPr>
            <p:cNvSpPr txBox="1"/>
            <p:nvPr/>
          </p:nvSpPr>
          <p:spPr>
            <a:xfrm>
              <a:off x="8515137" y="3047547"/>
              <a:ext cx="591620" cy="2311013"/>
            </a:xfrm>
            <a:prstGeom prst="rect">
              <a:avLst/>
            </a:prstGeom>
            <a:noFill/>
          </p:spPr>
          <p:txBody>
            <a:bodyPr vert="eaVert" wrap="square" rtlCol="0">
              <a:spAutoFit/>
            </a:bodyPr>
            <a:lstStyle/>
            <a:p>
              <a:r>
                <a:rPr lang="zh-CN" altLang="en-US" dirty="0">
                  <a:latin typeface="微软雅黑" panose="020B0503020204020204" pitchFamily="34" charset="-122"/>
                  <a:ea typeface="微软雅黑" panose="020B0503020204020204" pitchFamily="34" charset="-122"/>
                </a:rPr>
                <a:t>高度</a:t>
              </a:r>
              <a:r>
                <a:rPr lang="en-US" altLang="zh-CN" dirty="0">
                  <a:latin typeface="微软雅黑" panose="020B0503020204020204" pitchFamily="34" charset="-122"/>
                  <a:ea typeface="微软雅黑" panose="020B0503020204020204" pitchFamily="34" charset="-122"/>
                </a:rPr>
                <a:t>= 24 cm</a:t>
              </a:r>
              <a:endParaRPr lang="zh-CN" altLang="en-US" dirty="0">
                <a:latin typeface="微软雅黑" panose="020B0503020204020204" pitchFamily="34" charset="-122"/>
                <a:ea typeface="微软雅黑" panose="020B0503020204020204" pitchFamily="34" charset="-122"/>
              </a:endParaRPr>
            </a:p>
          </p:txBody>
        </p:sp>
      </p:grpSp>
      <p:sp>
        <p:nvSpPr>
          <p:cNvPr id="21" name="TextBox 20">
            <a:extLst>
              <a:ext uri="{FF2B5EF4-FFF2-40B4-BE49-F238E27FC236}">
                <a16:creationId xmlns:a16="http://schemas.microsoft.com/office/drawing/2014/main" id="{3953E67B-6012-EB13-5B04-2A90664D0CFB}"/>
              </a:ext>
            </a:extLst>
          </p:cNvPr>
          <p:cNvSpPr txBox="1"/>
          <p:nvPr/>
        </p:nvSpPr>
        <p:spPr>
          <a:xfrm flipH="1">
            <a:off x="3186697" y="5056161"/>
            <a:ext cx="1156699" cy="369332"/>
          </a:xfrm>
          <a:prstGeom prst="rect">
            <a:avLst/>
          </a:prstGeom>
          <a:noFill/>
        </p:spPr>
        <p:txBody>
          <a:bodyPr wrap="square" rtlCol="0">
            <a:spAutoFit/>
          </a:bodyPr>
          <a:lstStyle/>
          <a:p>
            <a:pPr algn="l"/>
            <a:r>
              <a:rPr lang="en-US" dirty="0">
                <a:solidFill>
                  <a:srgbClr val="221EDC"/>
                </a:solidFill>
                <a:latin typeface="微软雅黑" panose="020B0503020204020204" pitchFamily="34" charset="-122"/>
                <a:ea typeface="微软雅黑" panose="020B0503020204020204" pitchFamily="34" charset="-122"/>
              </a:rPr>
              <a:t>p</a:t>
            </a:r>
          </a:p>
        </p:txBody>
      </p:sp>
      <p:grpSp>
        <p:nvGrpSpPr>
          <p:cNvPr id="22" name="组合 26">
            <a:extLst>
              <a:ext uri="{FF2B5EF4-FFF2-40B4-BE49-F238E27FC236}">
                <a16:creationId xmlns:a16="http://schemas.microsoft.com/office/drawing/2014/main" id="{E4EF87AB-AF05-C85B-76BE-3DE2F9B9926C}"/>
              </a:ext>
            </a:extLst>
          </p:cNvPr>
          <p:cNvGrpSpPr/>
          <p:nvPr/>
        </p:nvGrpSpPr>
        <p:grpSpPr>
          <a:xfrm>
            <a:off x="2146228" y="1768025"/>
            <a:ext cx="1480806" cy="4392727"/>
            <a:chOff x="6369163" y="303678"/>
            <a:chExt cx="1897640" cy="5400000"/>
          </a:xfrm>
          <a:effectLst/>
        </p:grpSpPr>
        <p:sp>
          <p:nvSpPr>
            <p:cNvPr id="23" name="立方体 75">
              <a:extLst>
                <a:ext uri="{FF2B5EF4-FFF2-40B4-BE49-F238E27FC236}">
                  <a16:creationId xmlns:a16="http://schemas.microsoft.com/office/drawing/2014/main" id="{EE647ED0-7C30-25D6-9D28-048C79A52B9B}"/>
                </a:ext>
              </a:extLst>
            </p:cNvPr>
            <p:cNvSpPr>
              <a:spLocks noChangeAspect="1"/>
            </p:cNvSpPr>
            <p:nvPr/>
          </p:nvSpPr>
          <p:spPr>
            <a:xfrm flipH="1">
              <a:off x="6369163" y="303678"/>
              <a:ext cx="1897640" cy="5400000"/>
            </a:xfrm>
            <a:prstGeom prst="cube">
              <a:avLst>
                <a:gd name="adj" fmla="val 82861"/>
              </a:avLst>
            </a:prstGeom>
            <a:solidFill>
              <a:srgbClr val="00B0F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 name="椭圆 29">
              <a:extLst>
                <a:ext uri="{FF2B5EF4-FFF2-40B4-BE49-F238E27FC236}">
                  <a16:creationId xmlns:a16="http://schemas.microsoft.com/office/drawing/2014/main" id="{499FF0B6-77AF-27EF-DE3B-2F078FE5EC83}"/>
                </a:ext>
              </a:extLst>
            </p:cNvPr>
            <p:cNvSpPr/>
            <p:nvPr/>
          </p:nvSpPr>
          <p:spPr>
            <a:xfrm rot="2795600">
              <a:off x="6965952" y="3215285"/>
              <a:ext cx="973125" cy="232086"/>
            </a:xfrm>
            <a:prstGeom prst="ellipse">
              <a:avLst/>
            </a:prstGeom>
            <a:solidFill>
              <a:srgbClr val="B20000"/>
            </a:solidFill>
            <a:ln>
              <a:solidFill>
                <a:srgbClr val="B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矩形 30">
              <a:extLst>
                <a:ext uri="{FF2B5EF4-FFF2-40B4-BE49-F238E27FC236}">
                  <a16:creationId xmlns:a16="http://schemas.microsoft.com/office/drawing/2014/main" id="{B0A178BB-DAD3-1079-CEC8-520A3167E5CB}"/>
                </a:ext>
              </a:extLst>
            </p:cNvPr>
            <p:cNvSpPr/>
            <p:nvPr/>
          </p:nvSpPr>
          <p:spPr>
            <a:xfrm rot="3608851">
              <a:off x="7059691" y="3437538"/>
              <a:ext cx="852894" cy="176448"/>
            </a:xfrm>
            <a:prstGeom prst="rect">
              <a:avLst/>
            </a:prstGeom>
            <a:solidFill>
              <a:srgbClr val="B20000"/>
            </a:solidFill>
            <a:ln>
              <a:solidFill>
                <a:srgbClr val="B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 name="矩形 91">
              <a:extLst>
                <a:ext uri="{FF2B5EF4-FFF2-40B4-BE49-F238E27FC236}">
                  <a16:creationId xmlns:a16="http://schemas.microsoft.com/office/drawing/2014/main" id="{8B8AA921-13F0-A2D8-D861-53A0FA956B5D}"/>
                </a:ext>
              </a:extLst>
            </p:cNvPr>
            <p:cNvSpPr/>
            <p:nvPr/>
          </p:nvSpPr>
          <p:spPr>
            <a:xfrm rot="3576287">
              <a:off x="7536956" y="3569291"/>
              <a:ext cx="299132" cy="300952"/>
            </a:xfrm>
            <a:prstGeom prst="rect">
              <a:avLst/>
            </a:prstGeom>
            <a:solidFill>
              <a:srgbClr val="B20000"/>
            </a:solidFill>
            <a:ln>
              <a:solidFill>
                <a:srgbClr val="B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椭圆 58">
              <a:extLst>
                <a:ext uri="{FF2B5EF4-FFF2-40B4-BE49-F238E27FC236}">
                  <a16:creationId xmlns:a16="http://schemas.microsoft.com/office/drawing/2014/main" id="{D4712B71-2B3E-1B51-E8D4-A52BFCB5DDA1}"/>
                </a:ext>
              </a:extLst>
            </p:cNvPr>
            <p:cNvSpPr>
              <a:spLocks noChangeAspect="1"/>
            </p:cNvSpPr>
            <p:nvPr/>
          </p:nvSpPr>
          <p:spPr>
            <a:xfrm>
              <a:off x="7596331" y="3696735"/>
              <a:ext cx="324000" cy="324000"/>
            </a:xfrm>
            <a:prstGeom prst="ellipse">
              <a:avLst/>
            </a:prstGeom>
            <a:solidFill>
              <a:srgbClr val="C00000"/>
            </a:solidFill>
            <a:ln w="3175">
              <a:solidFill>
                <a:srgbClr val="C00000"/>
              </a:solidFill>
            </a:ln>
            <a:scene3d>
              <a:camera prst="perspectiveFront" fov="270000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sp>
        <p:nvSpPr>
          <p:cNvPr id="28" name="TextBox 27">
            <a:extLst>
              <a:ext uri="{FF2B5EF4-FFF2-40B4-BE49-F238E27FC236}">
                <a16:creationId xmlns:a16="http://schemas.microsoft.com/office/drawing/2014/main" id="{A4500E9B-3263-F39A-495A-A9DD2049A28A}"/>
              </a:ext>
            </a:extLst>
          </p:cNvPr>
          <p:cNvSpPr txBox="1"/>
          <p:nvPr/>
        </p:nvSpPr>
        <p:spPr>
          <a:xfrm>
            <a:off x="1345657" y="1734558"/>
            <a:ext cx="1708932" cy="646331"/>
          </a:xfrm>
          <a:prstGeom prst="rect">
            <a:avLst/>
          </a:prstGeom>
          <a:noFill/>
        </p:spPr>
        <p:txBody>
          <a:bodyPr wrap="square" rtlCol="0">
            <a:spAutoFit/>
          </a:bodyPr>
          <a:lstStyle/>
          <a:p>
            <a:pPr algn="l"/>
            <a:r>
              <a:rPr lang="zh-CN" altLang="en-US" dirty="0">
                <a:solidFill>
                  <a:srgbClr val="00B0F0"/>
                </a:solidFill>
                <a:latin typeface="微软雅黑" panose="020B0503020204020204" pitchFamily="34" charset="-122"/>
                <a:ea typeface="微软雅黑" panose="020B0503020204020204" pitchFamily="34" charset="-122"/>
              </a:rPr>
              <a:t>旋转靶</a:t>
            </a:r>
            <a:endParaRPr lang="en-US" altLang="zh-CN" dirty="0">
              <a:solidFill>
                <a:srgbClr val="00B0F0"/>
              </a:solidFill>
              <a:latin typeface="微软雅黑" panose="020B0503020204020204" pitchFamily="34" charset="-122"/>
              <a:ea typeface="微软雅黑" panose="020B0503020204020204" pitchFamily="34" charset="-122"/>
            </a:endParaRPr>
          </a:p>
          <a:p>
            <a:pPr algn="l"/>
            <a:r>
              <a:rPr lang="en-US" altLang="zh-CN" dirty="0">
                <a:solidFill>
                  <a:srgbClr val="00B0F0"/>
                </a:solidFill>
                <a:latin typeface="微软雅黑" panose="020B0503020204020204" pitchFamily="34" charset="-122"/>
                <a:ea typeface="微软雅黑" panose="020B0503020204020204" pitchFamily="34" charset="-122"/>
              </a:rPr>
              <a:t>(</a:t>
            </a:r>
            <a:r>
              <a:rPr lang="zh-CN" altLang="en-US" dirty="0">
                <a:solidFill>
                  <a:srgbClr val="00B0F0"/>
                </a:solidFill>
                <a:latin typeface="微软雅黑" panose="020B0503020204020204" pitchFamily="34" charset="-122"/>
                <a:ea typeface="微软雅黑" panose="020B0503020204020204" pitchFamily="34" charset="-122"/>
              </a:rPr>
              <a:t>蓝色</a:t>
            </a:r>
            <a:r>
              <a:rPr lang="en-US" altLang="zh-CN" dirty="0">
                <a:solidFill>
                  <a:srgbClr val="00B0F0"/>
                </a:solidFill>
                <a:latin typeface="微软雅黑" panose="020B0503020204020204" pitchFamily="34" charset="-122"/>
                <a:ea typeface="微软雅黑" panose="020B0503020204020204" pitchFamily="34" charset="-122"/>
              </a:rPr>
              <a:t>)</a:t>
            </a:r>
            <a:endParaRPr lang="en-US" dirty="0">
              <a:solidFill>
                <a:srgbClr val="00B0F0"/>
              </a:solidFill>
              <a:latin typeface="微软雅黑" panose="020B0503020204020204" pitchFamily="34" charset="-122"/>
              <a:ea typeface="微软雅黑" panose="020B0503020204020204" pitchFamily="34" charset="-122"/>
            </a:endParaRPr>
          </a:p>
        </p:txBody>
      </p:sp>
      <p:cxnSp>
        <p:nvCxnSpPr>
          <p:cNvPr id="29" name="Straight Arrow Connector 28">
            <a:extLst>
              <a:ext uri="{FF2B5EF4-FFF2-40B4-BE49-F238E27FC236}">
                <a16:creationId xmlns:a16="http://schemas.microsoft.com/office/drawing/2014/main" id="{8E3366CA-DB5F-4228-FE33-4EA374993CB3}"/>
              </a:ext>
            </a:extLst>
          </p:cNvPr>
          <p:cNvCxnSpPr>
            <a:cxnSpLocks/>
          </p:cNvCxnSpPr>
          <p:nvPr/>
        </p:nvCxnSpPr>
        <p:spPr>
          <a:xfrm>
            <a:off x="2466087" y="3367196"/>
            <a:ext cx="642932" cy="107457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D923171-2D51-9654-2D53-B30DC64E6CB1}"/>
              </a:ext>
            </a:extLst>
          </p:cNvPr>
          <p:cNvCxnSpPr>
            <a:cxnSpLocks/>
          </p:cNvCxnSpPr>
          <p:nvPr/>
        </p:nvCxnSpPr>
        <p:spPr>
          <a:xfrm>
            <a:off x="2056404" y="2665508"/>
            <a:ext cx="413322" cy="717307"/>
          </a:xfrm>
          <a:prstGeom prst="line">
            <a:avLst/>
          </a:prstGeom>
          <a:ln>
            <a:solidFill>
              <a:srgbClr val="FFFF00"/>
            </a:solidFill>
            <a:prstDash val="dash"/>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F05DF037-FC35-E845-EAEB-F84636D3B09D}"/>
              </a:ext>
            </a:extLst>
          </p:cNvPr>
          <p:cNvSpPr txBox="1"/>
          <p:nvPr/>
        </p:nvSpPr>
        <p:spPr>
          <a:xfrm>
            <a:off x="2161857" y="3478922"/>
            <a:ext cx="1107996" cy="369332"/>
          </a:xfrm>
          <a:prstGeom prst="rect">
            <a:avLst/>
          </a:prstGeom>
          <a:noFill/>
        </p:spPr>
        <p:txBody>
          <a:bodyPr wrap="square" rtlCol="0">
            <a:spAutoFit/>
          </a:bodyPr>
          <a:lstStyle/>
          <a:p>
            <a:pPr algn="l"/>
            <a:r>
              <a:rPr lang="zh-CN" altLang="en-US" dirty="0">
                <a:solidFill>
                  <a:srgbClr val="FFC000"/>
                </a:solidFill>
                <a:latin typeface="微软雅黑" panose="020B0503020204020204" pitchFamily="34" charset="-122"/>
                <a:ea typeface="微软雅黑" panose="020B0503020204020204" pitchFamily="34" charset="-122"/>
              </a:rPr>
              <a:t>反应距离</a:t>
            </a:r>
            <a:endParaRPr lang="en-US" dirty="0">
              <a:solidFill>
                <a:srgbClr val="FFC000"/>
              </a:solidFill>
              <a:latin typeface="微软雅黑" panose="020B0503020204020204" pitchFamily="34" charset="-122"/>
              <a:ea typeface="微软雅黑" panose="020B0503020204020204" pitchFamily="34" charset="-122"/>
            </a:endParaRPr>
          </a:p>
        </p:txBody>
      </p:sp>
      <p:cxnSp>
        <p:nvCxnSpPr>
          <p:cNvPr id="32" name="Straight Connector 31">
            <a:extLst>
              <a:ext uri="{FF2B5EF4-FFF2-40B4-BE49-F238E27FC236}">
                <a16:creationId xmlns:a16="http://schemas.microsoft.com/office/drawing/2014/main" id="{97088A14-A41E-D8A0-6F46-4BF87F48142D}"/>
              </a:ext>
            </a:extLst>
          </p:cNvPr>
          <p:cNvCxnSpPr>
            <a:cxnSpLocks/>
            <a:stCxn id="26" idx="1"/>
          </p:cNvCxnSpPr>
          <p:nvPr/>
        </p:nvCxnSpPr>
        <p:spPr>
          <a:xfrm>
            <a:off x="3112657" y="4441959"/>
            <a:ext cx="528104" cy="994953"/>
          </a:xfrm>
          <a:prstGeom prst="line">
            <a:avLst/>
          </a:prstGeom>
          <a:ln>
            <a:solidFill>
              <a:srgbClr val="FFFF00"/>
            </a:solidFill>
            <a:prstDash val="dash"/>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CC818D27-FD88-CBCA-2F63-0954900F7EC2}"/>
              </a:ext>
            </a:extLst>
          </p:cNvPr>
          <p:cNvSpPr txBox="1"/>
          <p:nvPr/>
        </p:nvSpPr>
        <p:spPr>
          <a:xfrm>
            <a:off x="1476185" y="5277330"/>
            <a:ext cx="880511" cy="646331"/>
          </a:xfrm>
          <a:prstGeom prst="rect">
            <a:avLst/>
          </a:prstGeom>
          <a:noFill/>
        </p:spPr>
        <p:txBody>
          <a:bodyPr wrap="square" rtlCol="0">
            <a:spAutoFit/>
          </a:bodyPr>
          <a:lstStyle/>
          <a:p>
            <a:r>
              <a:rPr lang="zh-CN" altLang="en-US" dirty="0">
                <a:solidFill>
                  <a:srgbClr val="FF0000"/>
                </a:solidFill>
                <a:latin typeface="微软雅黑" panose="020B0503020204020204" pitchFamily="34" charset="-122"/>
                <a:ea typeface="微软雅黑" panose="020B0503020204020204" pitchFamily="34" charset="-122"/>
              </a:rPr>
              <a:t>质子束</a:t>
            </a:r>
            <a:r>
              <a:rPr lang="en-US" altLang="zh-CN" dirty="0">
                <a:solidFill>
                  <a:srgbClr val="FF0000"/>
                </a:solidFill>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红色</a:t>
            </a:r>
            <a:r>
              <a:rPr lang="en-US" altLang="zh-CN" dirty="0">
                <a:solidFill>
                  <a:srgbClr val="FF0000"/>
                </a:solidFill>
                <a:latin typeface="微软雅黑" panose="020B0503020204020204" pitchFamily="34" charset="-122"/>
                <a:ea typeface="微软雅黑" panose="020B0503020204020204" pitchFamily="34" charset="-122"/>
              </a:rPr>
              <a:t>)</a:t>
            </a:r>
            <a:endParaRPr lang="zh-CN" altLang="en-US" dirty="0">
              <a:solidFill>
                <a:srgbClr val="FF0000"/>
              </a:solidFill>
              <a:latin typeface="微软雅黑" panose="020B0503020204020204" pitchFamily="34" charset="-122"/>
              <a:ea typeface="微软雅黑" panose="020B0503020204020204" pitchFamily="34" charset="-122"/>
            </a:endParaRPr>
          </a:p>
        </p:txBody>
      </p:sp>
      <p:cxnSp>
        <p:nvCxnSpPr>
          <p:cNvPr id="34" name="Straight Arrow Connector 33">
            <a:extLst>
              <a:ext uri="{FF2B5EF4-FFF2-40B4-BE49-F238E27FC236}">
                <a16:creationId xmlns:a16="http://schemas.microsoft.com/office/drawing/2014/main" id="{ADAA6284-EFB1-E280-58D3-B0A94F976A0C}"/>
              </a:ext>
            </a:extLst>
          </p:cNvPr>
          <p:cNvCxnSpPr>
            <a:cxnSpLocks/>
          </p:cNvCxnSpPr>
          <p:nvPr/>
        </p:nvCxnSpPr>
        <p:spPr>
          <a:xfrm flipV="1">
            <a:off x="2136942" y="4668906"/>
            <a:ext cx="893387" cy="453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79EB539F-D26F-4638-1559-56B62E70E5AC}"/>
              </a:ext>
            </a:extLst>
          </p:cNvPr>
          <p:cNvCxnSpPr>
            <a:cxnSpLocks/>
          </p:cNvCxnSpPr>
          <p:nvPr/>
        </p:nvCxnSpPr>
        <p:spPr>
          <a:xfrm>
            <a:off x="2036774" y="2109015"/>
            <a:ext cx="617065" cy="5492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63" name="Group 62">
            <a:extLst>
              <a:ext uri="{FF2B5EF4-FFF2-40B4-BE49-F238E27FC236}">
                <a16:creationId xmlns:a16="http://schemas.microsoft.com/office/drawing/2014/main" id="{B0A26DC9-509C-8739-D8EF-26C13DD5C175}"/>
              </a:ext>
            </a:extLst>
          </p:cNvPr>
          <p:cNvGrpSpPr/>
          <p:nvPr/>
        </p:nvGrpSpPr>
        <p:grpSpPr>
          <a:xfrm>
            <a:off x="5034429" y="2221624"/>
            <a:ext cx="4437516" cy="4336547"/>
            <a:chOff x="5281520" y="1055937"/>
            <a:chExt cx="4318510" cy="3819684"/>
          </a:xfrm>
        </p:grpSpPr>
        <p:pic>
          <p:nvPicPr>
            <p:cNvPr id="64" name="Picture 63">
              <a:extLst>
                <a:ext uri="{FF2B5EF4-FFF2-40B4-BE49-F238E27FC236}">
                  <a16:creationId xmlns:a16="http://schemas.microsoft.com/office/drawing/2014/main" id="{0DF9D958-6559-A9C1-9944-B260CF13CD4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81520" y="1055937"/>
              <a:ext cx="4179813" cy="3819684"/>
            </a:xfrm>
            <a:prstGeom prst="rect">
              <a:avLst/>
            </a:prstGeom>
          </p:spPr>
        </p:pic>
        <p:sp>
          <p:nvSpPr>
            <p:cNvPr id="65" name="Right Brace 64">
              <a:extLst>
                <a:ext uri="{FF2B5EF4-FFF2-40B4-BE49-F238E27FC236}">
                  <a16:creationId xmlns:a16="http://schemas.microsoft.com/office/drawing/2014/main" id="{83E94AB7-4FA6-A4C0-DF09-0663EF0D698B}"/>
                </a:ext>
              </a:extLst>
            </p:cNvPr>
            <p:cNvSpPr/>
            <p:nvPr/>
          </p:nvSpPr>
          <p:spPr>
            <a:xfrm rot="15669964">
              <a:off x="6821609" y="1956863"/>
              <a:ext cx="179696" cy="79611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66" name="TextBox 65">
              <a:extLst>
                <a:ext uri="{FF2B5EF4-FFF2-40B4-BE49-F238E27FC236}">
                  <a16:creationId xmlns:a16="http://schemas.microsoft.com/office/drawing/2014/main" id="{B7FC6AC2-FD2C-6EEB-D5CB-CA88E4EAA7A0}"/>
                </a:ext>
              </a:extLst>
            </p:cNvPr>
            <p:cNvSpPr txBox="1"/>
            <p:nvPr/>
          </p:nvSpPr>
          <p:spPr>
            <a:xfrm>
              <a:off x="6536167" y="1826362"/>
              <a:ext cx="1539083" cy="298203"/>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200 mm</a:t>
              </a:r>
              <a:endParaRPr lang="zh-CN" altLang="en-US" sz="1600" dirty="0">
                <a:latin typeface="微软雅黑" panose="020B0503020204020204" pitchFamily="34" charset="-122"/>
                <a:ea typeface="微软雅黑" panose="020B0503020204020204" pitchFamily="34" charset="-122"/>
              </a:endParaRPr>
            </a:p>
          </p:txBody>
        </p:sp>
        <p:sp>
          <p:nvSpPr>
            <p:cNvPr id="67" name="Right Brace 66">
              <a:extLst>
                <a:ext uri="{FF2B5EF4-FFF2-40B4-BE49-F238E27FC236}">
                  <a16:creationId xmlns:a16="http://schemas.microsoft.com/office/drawing/2014/main" id="{BE8A1410-550A-E447-703F-C0625DBFE798}"/>
                </a:ext>
              </a:extLst>
            </p:cNvPr>
            <p:cNvSpPr/>
            <p:nvPr/>
          </p:nvSpPr>
          <p:spPr>
            <a:xfrm rot="21086713">
              <a:off x="7805404" y="2519109"/>
              <a:ext cx="267456" cy="100993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68" name="TextBox 67">
              <a:extLst>
                <a:ext uri="{FF2B5EF4-FFF2-40B4-BE49-F238E27FC236}">
                  <a16:creationId xmlns:a16="http://schemas.microsoft.com/office/drawing/2014/main" id="{379ED177-8E64-DD5E-3361-A4BE0A592AA3}"/>
                </a:ext>
              </a:extLst>
            </p:cNvPr>
            <p:cNvSpPr txBox="1"/>
            <p:nvPr/>
          </p:nvSpPr>
          <p:spPr>
            <a:xfrm>
              <a:off x="8007791" y="2839410"/>
              <a:ext cx="1592239" cy="298203"/>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200 mm</a:t>
              </a:r>
              <a:endParaRPr lang="zh-CN" altLang="en-US" sz="1600" dirty="0">
                <a:latin typeface="微软雅黑" panose="020B0503020204020204" pitchFamily="34" charset="-122"/>
                <a:ea typeface="微软雅黑" panose="020B0503020204020204" pitchFamily="34" charset="-122"/>
              </a:endParaRPr>
            </a:p>
          </p:txBody>
        </p:sp>
        <p:cxnSp>
          <p:nvCxnSpPr>
            <p:cNvPr id="69" name="Straight Arrow Connector 68">
              <a:extLst>
                <a:ext uri="{FF2B5EF4-FFF2-40B4-BE49-F238E27FC236}">
                  <a16:creationId xmlns:a16="http://schemas.microsoft.com/office/drawing/2014/main" id="{9B845F0C-5A58-AA0B-979A-1B048A86E32C}"/>
                </a:ext>
              </a:extLst>
            </p:cNvPr>
            <p:cNvCxnSpPr/>
            <p:nvPr/>
          </p:nvCxnSpPr>
          <p:spPr>
            <a:xfrm>
              <a:off x="5749141" y="1718440"/>
              <a:ext cx="473122" cy="7863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306679B7-4080-E0FA-097E-10B0569F1302}"/>
                </a:ext>
              </a:extLst>
            </p:cNvPr>
            <p:cNvSpPr txBox="1"/>
            <p:nvPr/>
          </p:nvSpPr>
          <p:spPr>
            <a:xfrm>
              <a:off x="5731178" y="3974416"/>
              <a:ext cx="982169" cy="298203"/>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质子束</a:t>
              </a:r>
            </a:p>
          </p:txBody>
        </p:sp>
        <p:cxnSp>
          <p:nvCxnSpPr>
            <p:cNvPr id="71" name="Straight Arrow Connector 70">
              <a:extLst>
                <a:ext uri="{FF2B5EF4-FFF2-40B4-BE49-F238E27FC236}">
                  <a16:creationId xmlns:a16="http://schemas.microsoft.com/office/drawing/2014/main" id="{EA7E291C-3B8D-F055-E353-119DD8973D99}"/>
                </a:ext>
              </a:extLst>
            </p:cNvPr>
            <p:cNvCxnSpPr>
              <a:cxnSpLocks/>
            </p:cNvCxnSpPr>
            <p:nvPr/>
          </p:nvCxnSpPr>
          <p:spPr>
            <a:xfrm>
              <a:off x="6559987" y="3377137"/>
              <a:ext cx="99483" cy="138374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7E075C1-243C-E69F-A3FA-99B0E9551743}"/>
                </a:ext>
              </a:extLst>
            </p:cNvPr>
            <p:cNvCxnSpPr>
              <a:cxnSpLocks/>
            </p:cNvCxnSpPr>
            <p:nvPr/>
          </p:nvCxnSpPr>
          <p:spPr>
            <a:xfrm>
              <a:off x="6393238" y="1072802"/>
              <a:ext cx="111083" cy="15560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753B23BB-4E00-88E1-AC47-B377B5B48894}"/>
              </a:ext>
            </a:extLst>
          </p:cNvPr>
          <p:cNvSpPr txBox="1"/>
          <p:nvPr/>
        </p:nvSpPr>
        <p:spPr>
          <a:xfrm>
            <a:off x="6450286" y="2073534"/>
            <a:ext cx="1515980" cy="369332"/>
          </a:xfrm>
          <a:prstGeom prst="rect">
            <a:avLst/>
          </a:prstGeom>
          <a:solidFill>
            <a:schemeClr val="bg1"/>
          </a:solidFill>
        </p:spPr>
        <p:txBody>
          <a:bodyPr wrap="square" rtlCol="0">
            <a:spAutoFit/>
          </a:bodyPr>
          <a:lstStyle/>
          <a:p>
            <a:r>
              <a:rPr lang="zh-CN" altLang="en-US" dirty="0">
                <a:latin typeface="微软雅黑" panose="020B0503020204020204" pitchFamily="34" charset="-122"/>
                <a:ea typeface="微软雅黑" panose="020B0503020204020204" pitchFamily="34" charset="-122"/>
              </a:rPr>
              <a:t>模拟示意图</a:t>
            </a:r>
          </a:p>
        </p:txBody>
      </p:sp>
      <p:sp>
        <p:nvSpPr>
          <p:cNvPr id="75" name="TextBox 74">
            <a:extLst>
              <a:ext uri="{FF2B5EF4-FFF2-40B4-BE49-F238E27FC236}">
                <a16:creationId xmlns:a16="http://schemas.microsoft.com/office/drawing/2014/main" id="{18044B41-2E95-2B7F-EF39-EFD7EE7551A7}"/>
              </a:ext>
            </a:extLst>
          </p:cNvPr>
          <p:cNvSpPr txBox="1"/>
          <p:nvPr/>
        </p:nvSpPr>
        <p:spPr>
          <a:xfrm>
            <a:off x="5078550" y="2606625"/>
            <a:ext cx="1003179"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缪子靶</a:t>
            </a:r>
          </a:p>
        </p:txBody>
      </p:sp>
      <p:sp>
        <p:nvSpPr>
          <p:cNvPr id="76" name="TextBox 75">
            <a:extLst>
              <a:ext uri="{FF2B5EF4-FFF2-40B4-BE49-F238E27FC236}">
                <a16:creationId xmlns:a16="http://schemas.microsoft.com/office/drawing/2014/main" id="{9780E31A-3402-A59D-9963-E2A0D17D898B}"/>
              </a:ext>
            </a:extLst>
          </p:cNvPr>
          <p:cNvSpPr txBox="1"/>
          <p:nvPr/>
        </p:nvSpPr>
        <p:spPr>
          <a:xfrm>
            <a:off x="6121878" y="5287816"/>
            <a:ext cx="787801" cy="369332"/>
          </a:xfrm>
          <a:prstGeom prst="rect">
            <a:avLst/>
          </a:prstGeom>
          <a:noFill/>
        </p:spPr>
        <p:txBody>
          <a:bodyPr wrap="square" rtlCol="0">
            <a:spAutoFit/>
          </a:bodyPr>
          <a:lstStyle/>
          <a:p>
            <a:r>
              <a:rPr lang="el-GR" altLang="zh-CN" dirty="0">
                <a:latin typeface="微软雅黑" panose="020B0503020204020204" pitchFamily="34" charset="-122"/>
                <a:ea typeface="微软雅黑" panose="020B0503020204020204" pitchFamily="34" charset="-122"/>
              </a:rPr>
              <a:t>θ</a:t>
            </a:r>
            <a:endParaRPr lang="zh-CN" altLang="en-US" dirty="0">
              <a:latin typeface="微软雅黑" panose="020B0503020204020204" pitchFamily="34" charset="-122"/>
              <a:ea typeface="微软雅黑" panose="020B0503020204020204" pitchFamily="34" charset="-122"/>
            </a:endParaRPr>
          </a:p>
        </p:txBody>
      </p:sp>
      <p:cxnSp>
        <p:nvCxnSpPr>
          <p:cNvPr id="83" name="Straight Arrow Connector 82">
            <a:extLst>
              <a:ext uri="{FF2B5EF4-FFF2-40B4-BE49-F238E27FC236}">
                <a16:creationId xmlns:a16="http://schemas.microsoft.com/office/drawing/2014/main" id="{35537289-9B1C-BE47-722D-A157C41F772B}"/>
              </a:ext>
            </a:extLst>
          </p:cNvPr>
          <p:cNvCxnSpPr>
            <a:cxnSpLocks/>
          </p:cNvCxnSpPr>
          <p:nvPr/>
        </p:nvCxnSpPr>
        <p:spPr>
          <a:xfrm flipV="1">
            <a:off x="7362331" y="5140749"/>
            <a:ext cx="0" cy="8289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7" name="TextBox 86">
            <a:extLst>
              <a:ext uri="{FF2B5EF4-FFF2-40B4-BE49-F238E27FC236}">
                <a16:creationId xmlns:a16="http://schemas.microsoft.com/office/drawing/2014/main" id="{2060BBD0-E5E1-7E3B-783B-71F96F01D905}"/>
              </a:ext>
            </a:extLst>
          </p:cNvPr>
          <p:cNvSpPr txBox="1"/>
          <p:nvPr/>
        </p:nvSpPr>
        <p:spPr>
          <a:xfrm>
            <a:off x="6804215" y="6032144"/>
            <a:ext cx="1753770"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虚拟探测器</a:t>
            </a:r>
          </a:p>
        </p:txBody>
      </p:sp>
      <p:sp>
        <p:nvSpPr>
          <p:cNvPr id="88" name="TextBox 87">
            <a:extLst>
              <a:ext uri="{FF2B5EF4-FFF2-40B4-BE49-F238E27FC236}">
                <a16:creationId xmlns:a16="http://schemas.microsoft.com/office/drawing/2014/main" id="{B8582545-831F-7F72-4429-FAD3B388EC37}"/>
              </a:ext>
            </a:extLst>
          </p:cNvPr>
          <p:cNvSpPr txBox="1"/>
          <p:nvPr/>
        </p:nvSpPr>
        <p:spPr>
          <a:xfrm>
            <a:off x="9465194" y="3033784"/>
            <a:ext cx="1762539"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缪子束线</a:t>
            </a:r>
          </a:p>
        </p:txBody>
      </p:sp>
      <p:sp>
        <p:nvSpPr>
          <p:cNvPr id="89" name="Arrow: Right 88">
            <a:extLst>
              <a:ext uri="{FF2B5EF4-FFF2-40B4-BE49-F238E27FC236}">
                <a16:creationId xmlns:a16="http://schemas.microsoft.com/office/drawing/2014/main" id="{D0C9644F-A056-DC04-658B-6DB4657072F1}"/>
              </a:ext>
            </a:extLst>
          </p:cNvPr>
          <p:cNvSpPr/>
          <p:nvPr/>
        </p:nvSpPr>
        <p:spPr>
          <a:xfrm rot="20970728">
            <a:off x="9483237" y="3417384"/>
            <a:ext cx="1095447" cy="10021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Slide Number Placeholder 6">
            <a:extLst>
              <a:ext uri="{FF2B5EF4-FFF2-40B4-BE49-F238E27FC236}">
                <a16:creationId xmlns:a16="http://schemas.microsoft.com/office/drawing/2014/main" id="{D7264133-B246-B074-1BD1-B6D13C2C4623}"/>
              </a:ext>
            </a:extLst>
          </p:cNvPr>
          <p:cNvSpPr txBox="1">
            <a:spLocks/>
          </p:cNvSpPr>
          <p:nvPr/>
        </p:nvSpPr>
        <p:spPr>
          <a:xfrm>
            <a:off x="9341125" y="63888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A80C27-2DA0-4385-BF62-8D9873646CFE}" type="slidenum">
              <a:rPr lang="zh-CN" altLang="en-US" smtClean="0">
                <a:latin typeface="微软雅黑" panose="020B0503020204020204" pitchFamily="34" charset="-122"/>
                <a:ea typeface="微软雅黑" panose="020B0503020204020204" pitchFamily="34" charset="-122"/>
              </a:rPr>
              <a:pPr/>
              <a:t>6</a:t>
            </a:fld>
            <a:endParaRPr lang="zh-CN" altLang="en-US" dirty="0">
              <a:latin typeface="微软雅黑" panose="020B0503020204020204" pitchFamily="34" charset="-122"/>
              <a:ea typeface="微软雅黑" panose="020B0503020204020204" pitchFamily="34" charset="-122"/>
            </a:endParaRPr>
          </a:p>
        </p:txBody>
      </p:sp>
      <p:sp>
        <p:nvSpPr>
          <p:cNvPr id="37" name="AutoShape 11">
            <a:extLst>
              <a:ext uri="{FF2B5EF4-FFF2-40B4-BE49-F238E27FC236}">
                <a16:creationId xmlns:a16="http://schemas.microsoft.com/office/drawing/2014/main" id="{749916E6-15C6-3B94-D8C6-209D5AE04FF8}"/>
              </a:ext>
            </a:extLst>
          </p:cNvPr>
          <p:cNvSpPr>
            <a:spLocks noChangeArrowheads="1"/>
          </p:cNvSpPr>
          <p:nvPr/>
        </p:nvSpPr>
        <p:spPr bwMode="gray">
          <a:xfrm>
            <a:off x="1849409" y="927023"/>
            <a:ext cx="9164239" cy="465614"/>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r>
              <a:rPr lang="zh-CN" altLang="en-US" sz="2000" dirty="0">
                <a:latin typeface="微软雅黑" panose="020B0503020204020204" pitchFamily="34" charset="-122"/>
                <a:ea typeface="微软雅黑" panose="020B0503020204020204" pitchFamily="34" charset="-122"/>
              </a:rPr>
              <a:t>优化倾斜缪子靶</a:t>
            </a:r>
            <a:r>
              <a:rPr lang="zh-CN" altLang="en-US" sz="2000" dirty="0">
                <a:solidFill>
                  <a:srgbClr val="0033CC"/>
                </a:solidFill>
                <a:latin typeface="微软雅黑" panose="020B0503020204020204" pitchFamily="34" charset="-122"/>
                <a:ea typeface="微软雅黑" panose="020B0503020204020204" pitchFamily="34" charset="-122"/>
              </a:rPr>
              <a:t>偏转角度，有效反应距离（厚度）</a:t>
            </a:r>
            <a:r>
              <a:rPr lang="zh-CN" altLang="en-US" sz="2000" dirty="0">
                <a:latin typeface="微软雅黑" panose="020B0503020204020204" pitchFamily="34" charset="-122"/>
                <a:ea typeface="微软雅黑" panose="020B0503020204020204" pitchFamily="34" charset="-122"/>
              </a:rPr>
              <a:t>以</a:t>
            </a:r>
            <a:r>
              <a:rPr lang="zh-CN" altLang="en-US" sz="2800" dirty="0">
                <a:solidFill>
                  <a:srgbClr val="0033CC"/>
                </a:solidFill>
                <a:latin typeface="微软雅黑" panose="020B0503020204020204" pitchFamily="34" charset="-122"/>
                <a:ea typeface="微软雅黑" panose="020B0503020204020204" pitchFamily="34" charset="-122"/>
              </a:rPr>
              <a:t>最大化缪子的产量</a:t>
            </a:r>
            <a:endParaRPr lang="zh-CN" altLang="en-US" sz="2000" dirty="0">
              <a:solidFill>
                <a:srgbClr val="0033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53585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A3A24-C6EC-DCD5-4200-732866E31F40}"/>
            </a:ext>
          </a:extLst>
        </p:cNvPr>
        <p:cNvGrpSpPr/>
        <p:nvPr/>
      </p:nvGrpSpPr>
      <p:grpSpPr>
        <a:xfrm>
          <a:off x="0" y="0"/>
          <a:ext cx="0" cy="0"/>
          <a:chOff x="0" y="0"/>
          <a:chExt cx="0" cy="0"/>
        </a:xfrm>
      </p:grpSpPr>
      <p:pic>
        <p:nvPicPr>
          <p:cNvPr id="5" name="Picture 4" descr="A graph with numbers and a number&#10;&#10;Description automatically generated with medium confidence">
            <a:extLst>
              <a:ext uri="{FF2B5EF4-FFF2-40B4-BE49-F238E27FC236}">
                <a16:creationId xmlns:a16="http://schemas.microsoft.com/office/drawing/2014/main" id="{2202178E-D48D-21EA-A1ED-8317E6CB1F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53" y="1208974"/>
            <a:ext cx="3735002" cy="3112502"/>
          </a:xfrm>
          <a:prstGeom prst="rect">
            <a:avLst/>
          </a:prstGeom>
        </p:spPr>
      </p:pic>
      <p:sp>
        <p:nvSpPr>
          <p:cNvPr id="6" name="矩形 5">
            <a:extLst>
              <a:ext uri="{FF2B5EF4-FFF2-40B4-BE49-F238E27FC236}">
                <a16:creationId xmlns:a16="http://schemas.microsoft.com/office/drawing/2014/main" id="{300BC3B8-C28A-A00C-4020-C0235342A667}"/>
              </a:ext>
            </a:extLst>
          </p:cNvPr>
          <p:cNvSpPr/>
          <p:nvPr/>
        </p:nvSpPr>
        <p:spPr>
          <a:xfrm>
            <a:off x="0" y="0"/>
            <a:ext cx="12191999" cy="843342"/>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72A715BA-463E-2CEF-475B-E6B4E39F6B3E}"/>
              </a:ext>
            </a:extLst>
          </p:cNvPr>
          <p:cNvPicPr>
            <a:picLocks noChangeAspect="1"/>
          </p:cNvPicPr>
          <p:nvPr/>
        </p:nvPicPr>
        <p:blipFill>
          <a:blip r:embed="rId3"/>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C96298CB-844F-58BC-DF38-F435302E4034}"/>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微软雅黑" panose="020B0503020204020204" pitchFamily="34" charset="-122"/>
              <a:ea typeface="微软雅黑" panose="020B0503020204020204" pitchFamily="34" charset="-122"/>
            </a:endParaRPr>
          </a:p>
        </p:txBody>
      </p:sp>
      <p:sp>
        <p:nvSpPr>
          <p:cNvPr id="11" name="标题 1">
            <a:extLst>
              <a:ext uri="{FF2B5EF4-FFF2-40B4-BE49-F238E27FC236}">
                <a16:creationId xmlns:a16="http://schemas.microsoft.com/office/drawing/2014/main" id="{0BB512B0-78D2-E8B6-8985-2AEFEA2ED8C5}"/>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机器学习指导参数优化</a:t>
            </a:r>
          </a:p>
        </p:txBody>
      </p:sp>
      <p:sp>
        <p:nvSpPr>
          <p:cNvPr id="7" name="Slide Number Placeholder 6">
            <a:extLst>
              <a:ext uri="{FF2B5EF4-FFF2-40B4-BE49-F238E27FC236}">
                <a16:creationId xmlns:a16="http://schemas.microsoft.com/office/drawing/2014/main" id="{1D105242-60D5-457F-BFA4-86DCECF7FA75}"/>
              </a:ext>
            </a:extLst>
          </p:cNvPr>
          <p:cNvSpPr>
            <a:spLocks noGrp="1"/>
          </p:cNvSpPr>
          <p:nvPr>
            <p:ph type="sldNum" sz="quarter" idx="12"/>
          </p:nvPr>
        </p:nvSpPr>
        <p:spPr>
          <a:xfrm>
            <a:off x="9341125" y="6388800"/>
            <a:ext cx="2743200" cy="365125"/>
          </a:xfrm>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7</a:t>
            </a:fld>
            <a:endParaRPr lang="zh-CN" altLang="en-US" dirty="0">
              <a:latin typeface="微软雅黑" panose="020B0503020204020204" pitchFamily="34" charset="-122"/>
              <a:ea typeface="微软雅黑" panose="020B0503020204020204" pitchFamily="34" charset="-122"/>
            </a:endParaRPr>
          </a:p>
        </p:txBody>
      </p:sp>
      <p:pic>
        <p:nvPicPr>
          <p:cNvPr id="3" name="Picture 2" descr="A graph of a graph with numbers and a chart&#10;&#10;Description automatically generated with medium confidence">
            <a:extLst>
              <a:ext uri="{FF2B5EF4-FFF2-40B4-BE49-F238E27FC236}">
                <a16:creationId xmlns:a16="http://schemas.microsoft.com/office/drawing/2014/main" id="{4657A400-4365-D862-F76A-4E9E3A7A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0980" y="1267381"/>
            <a:ext cx="3912686" cy="2934515"/>
          </a:xfrm>
          <a:prstGeom prst="rect">
            <a:avLst/>
          </a:prstGeom>
        </p:spPr>
      </p:pic>
      <p:sp>
        <p:nvSpPr>
          <p:cNvPr id="9" name="TextBox 8">
            <a:extLst>
              <a:ext uri="{FF2B5EF4-FFF2-40B4-BE49-F238E27FC236}">
                <a16:creationId xmlns:a16="http://schemas.microsoft.com/office/drawing/2014/main" id="{A1624189-DC68-051E-AA96-FE2FB5010101}"/>
              </a:ext>
            </a:extLst>
          </p:cNvPr>
          <p:cNvSpPr txBox="1"/>
          <p:nvPr/>
        </p:nvSpPr>
        <p:spPr>
          <a:xfrm rot="5400000">
            <a:off x="7175931" y="2423846"/>
            <a:ext cx="1383232" cy="307777"/>
          </a:xfrm>
          <a:prstGeom prst="rect">
            <a:avLst/>
          </a:prstGeom>
          <a:noFill/>
        </p:spPr>
        <p:txBody>
          <a:bodyPr wrap="square" rtlCol="0">
            <a:spAutoFit/>
          </a:bodyPr>
          <a:lstStyle/>
          <a:p>
            <a:r>
              <a:rPr lang="el-GR" altLang="zh-CN" sz="1400" dirty="0">
                <a:latin typeface="微软雅黑" panose="020B0503020204020204" pitchFamily="34" charset="-122"/>
                <a:ea typeface="微软雅黑" panose="020B0503020204020204" pitchFamily="34" charset="-122"/>
              </a:rPr>
              <a:t>μ</a:t>
            </a:r>
            <a:r>
              <a:rPr lang="en-CA" altLang="zh-CN" sz="1400" dirty="0">
                <a:latin typeface="微软雅黑" panose="020B0503020204020204" pitchFamily="34" charset="-122"/>
                <a:ea typeface="微软雅黑" panose="020B0503020204020204" pitchFamily="34" charset="-122"/>
              </a:rPr>
              <a:t>+/sec(10</a:t>
            </a:r>
            <a:r>
              <a:rPr lang="en-CA" altLang="zh-CN" sz="1400" baseline="30000" dirty="0">
                <a:latin typeface="微软雅黑" panose="020B0503020204020204" pitchFamily="34" charset="-122"/>
                <a:ea typeface="微软雅黑" panose="020B0503020204020204" pitchFamily="34" charset="-122"/>
              </a:rPr>
              <a:t>6</a:t>
            </a:r>
            <a:r>
              <a:rPr lang="en-CA"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12" name="TextBox 11">
            <a:extLst>
              <a:ext uri="{FF2B5EF4-FFF2-40B4-BE49-F238E27FC236}">
                <a16:creationId xmlns:a16="http://schemas.microsoft.com/office/drawing/2014/main" id="{B51016AF-DB75-83E8-F028-7508940EDF1D}"/>
              </a:ext>
            </a:extLst>
          </p:cNvPr>
          <p:cNvSpPr txBox="1"/>
          <p:nvPr/>
        </p:nvSpPr>
        <p:spPr>
          <a:xfrm rot="5400000">
            <a:off x="2838584" y="2428373"/>
            <a:ext cx="1893804"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缪子产额 </a:t>
            </a:r>
            <a:r>
              <a:rPr lang="el-GR" altLang="zh-CN" sz="1400" dirty="0">
                <a:latin typeface="微软雅黑" panose="020B0503020204020204" pitchFamily="34" charset="-122"/>
                <a:ea typeface="微软雅黑" panose="020B0503020204020204" pitchFamily="34" charset="-122"/>
              </a:rPr>
              <a:t>μ</a:t>
            </a:r>
            <a:r>
              <a:rPr lang="en-CA" altLang="zh-CN" sz="1400" dirty="0">
                <a:latin typeface="微软雅黑" panose="020B0503020204020204" pitchFamily="34" charset="-122"/>
                <a:ea typeface="微软雅黑" panose="020B0503020204020204" pitchFamily="34" charset="-122"/>
              </a:rPr>
              <a:t>+/sec(10</a:t>
            </a:r>
            <a:r>
              <a:rPr lang="en-CA" altLang="zh-CN" sz="1400" baseline="30000" dirty="0">
                <a:latin typeface="微软雅黑" panose="020B0503020204020204" pitchFamily="34" charset="-122"/>
                <a:ea typeface="微软雅黑" panose="020B0503020204020204" pitchFamily="34" charset="-122"/>
              </a:rPr>
              <a:t>6</a:t>
            </a:r>
            <a:r>
              <a:rPr lang="en-CA"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15" name="TextBox 14">
            <a:extLst>
              <a:ext uri="{FF2B5EF4-FFF2-40B4-BE49-F238E27FC236}">
                <a16:creationId xmlns:a16="http://schemas.microsoft.com/office/drawing/2014/main" id="{845C94F7-2BA0-7E47-5354-25308CC6E5B9}"/>
              </a:ext>
            </a:extLst>
          </p:cNvPr>
          <p:cNvSpPr txBox="1"/>
          <p:nvPr/>
        </p:nvSpPr>
        <p:spPr>
          <a:xfrm>
            <a:off x="4457454" y="5025259"/>
            <a:ext cx="2970383" cy="1015663"/>
          </a:xfrm>
          <a:prstGeom prst="rect">
            <a:avLst/>
          </a:prstGeom>
          <a:noFill/>
        </p:spPr>
        <p:txBody>
          <a:bodyPr wrap="square" rtlCol="0">
            <a:spAutoFit/>
          </a:bodyPr>
          <a:lstStyle/>
          <a:p>
            <a:r>
              <a:rPr lang="zh-CN" altLang="en-US" sz="2400" dirty="0">
                <a:solidFill>
                  <a:srgbClr val="0033CC"/>
                </a:solidFill>
                <a:latin typeface="微软雅黑" panose="020B0503020204020204" pitchFamily="34" charset="-122"/>
                <a:ea typeface="微软雅黑" panose="020B0503020204020204" pitchFamily="34" charset="-122"/>
              </a:rPr>
              <a:t>需要攻克难点</a:t>
            </a:r>
            <a:r>
              <a:rPr lang="en-US" altLang="zh-CN" sz="2400" dirty="0">
                <a:latin typeface="微软雅黑" panose="020B0503020204020204" pitchFamily="34" charset="-122"/>
                <a:ea typeface="微软雅黑" panose="020B0503020204020204" pitchFamily="34" charset="-122"/>
              </a:rPr>
              <a:t>:</a:t>
            </a: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数据</a:t>
            </a:r>
            <a:r>
              <a:rPr lang="zh-CN" altLang="en-US" dirty="0">
                <a:solidFill>
                  <a:srgbClr val="0033CC"/>
                </a:solidFill>
                <a:latin typeface="微软雅黑" panose="020B0503020204020204" pitchFamily="34" charset="-122"/>
                <a:ea typeface="微软雅黑" panose="020B0503020204020204" pitchFamily="34" charset="-122"/>
              </a:rPr>
              <a:t>获取困难</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数据</a:t>
            </a:r>
            <a:r>
              <a:rPr lang="zh-CN" altLang="en-US" dirty="0">
                <a:solidFill>
                  <a:srgbClr val="0033CC"/>
                </a:solidFill>
                <a:latin typeface="微软雅黑" panose="020B0503020204020204" pitchFamily="34" charset="-122"/>
                <a:ea typeface="微软雅黑" panose="020B0503020204020204" pitchFamily="34" charset="-122"/>
              </a:rPr>
              <a:t>误差大</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sp>
        <p:nvSpPr>
          <p:cNvPr id="16" name="TextBox 15">
            <a:extLst>
              <a:ext uri="{FF2B5EF4-FFF2-40B4-BE49-F238E27FC236}">
                <a16:creationId xmlns:a16="http://schemas.microsoft.com/office/drawing/2014/main" id="{5306FE20-FA59-4268-A10E-57FAA930244F}"/>
              </a:ext>
            </a:extLst>
          </p:cNvPr>
          <p:cNvSpPr txBox="1"/>
          <p:nvPr/>
        </p:nvSpPr>
        <p:spPr>
          <a:xfrm>
            <a:off x="96592" y="4741834"/>
            <a:ext cx="3638412" cy="1569660"/>
          </a:xfrm>
          <a:prstGeom prst="rect">
            <a:avLst/>
          </a:prstGeom>
          <a:noFill/>
        </p:spPr>
        <p:txBody>
          <a:bodyPr wrap="square" rtlCol="0">
            <a:spAutoFit/>
          </a:bodyPr>
          <a:lstStyle/>
          <a:p>
            <a:r>
              <a:rPr lang="zh-CN" altLang="en-US" sz="2400" dirty="0">
                <a:solidFill>
                  <a:srgbClr val="0033CC"/>
                </a:solidFill>
                <a:latin typeface="微软雅黑" panose="020B0503020204020204" pitchFamily="34" charset="-122"/>
                <a:ea typeface="微软雅黑" panose="020B0503020204020204" pitchFamily="34" charset="-122"/>
              </a:rPr>
              <a:t>优化思路</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对已知数据</a:t>
            </a:r>
            <a:r>
              <a:rPr lang="zh-CN" altLang="en-US" dirty="0">
                <a:solidFill>
                  <a:srgbClr val="0033CC"/>
                </a:solidFill>
                <a:latin typeface="微软雅黑" panose="020B0503020204020204" pitchFamily="34" charset="-122"/>
                <a:ea typeface="微软雅黑" panose="020B0503020204020204" pitchFamily="34" charset="-122"/>
              </a:rPr>
              <a:t>建模</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根据模型预测补充数据，搜索附近</a:t>
            </a:r>
            <a:r>
              <a:rPr lang="zh-CN" altLang="en-US" dirty="0">
                <a:solidFill>
                  <a:srgbClr val="0033CC"/>
                </a:solidFill>
                <a:latin typeface="微软雅黑" panose="020B0503020204020204" pitchFamily="34" charset="-122"/>
                <a:ea typeface="微软雅黑" panose="020B0503020204020204" pitchFamily="34" charset="-122"/>
              </a:rPr>
              <a:t>潜在优异区域</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直到周围不可能存在更优解</a:t>
            </a:r>
            <a:endParaRPr lang="en-US" altLang="zh-CN" dirty="0">
              <a:latin typeface="微软雅黑" panose="020B0503020204020204" pitchFamily="34" charset="-122"/>
              <a:ea typeface="微软雅黑" panose="020B0503020204020204" pitchFamily="34" charset="-122"/>
            </a:endParaRPr>
          </a:p>
        </p:txBody>
      </p:sp>
      <p:sp>
        <p:nvSpPr>
          <p:cNvPr id="17" name="Rectangle 16">
            <a:extLst>
              <a:ext uri="{FF2B5EF4-FFF2-40B4-BE49-F238E27FC236}">
                <a16:creationId xmlns:a16="http://schemas.microsoft.com/office/drawing/2014/main" id="{ECAD49AB-EC80-02E7-08AE-B0EE16EC289E}"/>
              </a:ext>
            </a:extLst>
          </p:cNvPr>
          <p:cNvSpPr/>
          <p:nvPr/>
        </p:nvSpPr>
        <p:spPr>
          <a:xfrm>
            <a:off x="1146679" y="2061745"/>
            <a:ext cx="2178864" cy="199929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TextBox 17">
            <a:extLst>
              <a:ext uri="{FF2B5EF4-FFF2-40B4-BE49-F238E27FC236}">
                <a16:creationId xmlns:a16="http://schemas.microsoft.com/office/drawing/2014/main" id="{03821C13-4F0E-D649-F8DE-7411AE9E3F5C}"/>
              </a:ext>
            </a:extLst>
          </p:cNvPr>
          <p:cNvSpPr txBox="1"/>
          <p:nvPr/>
        </p:nvSpPr>
        <p:spPr>
          <a:xfrm>
            <a:off x="1576960" y="1990937"/>
            <a:ext cx="1757466" cy="369332"/>
          </a:xfrm>
          <a:prstGeom prst="rect">
            <a:avLst/>
          </a:prstGeom>
          <a:noFill/>
        </p:spPr>
        <p:txBody>
          <a:bodyPr wrap="square" rtlCol="0">
            <a:spAutoFit/>
          </a:bodyPr>
          <a:lstStyle/>
          <a:p>
            <a:r>
              <a:rPr lang="zh-CN" altLang="en-US" dirty="0">
                <a:solidFill>
                  <a:srgbClr val="0033CC"/>
                </a:solidFill>
                <a:latin typeface="微软雅黑" panose="020B0503020204020204" pitchFamily="34" charset="-122"/>
                <a:ea typeface="微软雅黑" panose="020B0503020204020204" pitchFamily="34" charset="-122"/>
              </a:rPr>
              <a:t>原始数据范围</a:t>
            </a:r>
          </a:p>
        </p:txBody>
      </p:sp>
      <p:sp>
        <p:nvSpPr>
          <p:cNvPr id="19" name="Rectangle 18">
            <a:extLst>
              <a:ext uri="{FF2B5EF4-FFF2-40B4-BE49-F238E27FC236}">
                <a16:creationId xmlns:a16="http://schemas.microsoft.com/office/drawing/2014/main" id="{8B0E15FD-B756-E851-855C-829FD6141730}"/>
              </a:ext>
            </a:extLst>
          </p:cNvPr>
          <p:cNvSpPr/>
          <p:nvPr/>
        </p:nvSpPr>
        <p:spPr>
          <a:xfrm>
            <a:off x="426766" y="1275258"/>
            <a:ext cx="2898776" cy="278577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TextBox 19">
            <a:extLst>
              <a:ext uri="{FF2B5EF4-FFF2-40B4-BE49-F238E27FC236}">
                <a16:creationId xmlns:a16="http://schemas.microsoft.com/office/drawing/2014/main" id="{590D964E-EAE5-8877-190A-92DCC7AC4537}"/>
              </a:ext>
            </a:extLst>
          </p:cNvPr>
          <p:cNvSpPr txBox="1"/>
          <p:nvPr/>
        </p:nvSpPr>
        <p:spPr>
          <a:xfrm>
            <a:off x="1586583" y="1266027"/>
            <a:ext cx="1757466" cy="369332"/>
          </a:xfrm>
          <a:prstGeom prst="rect">
            <a:avLst/>
          </a:prstGeom>
          <a:noFill/>
        </p:spPr>
        <p:txBody>
          <a:bodyPr wrap="square" rtlCol="0">
            <a:spAutoFit/>
          </a:bodyPr>
          <a:lstStyle/>
          <a:p>
            <a:r>
              <a:rPr lang="zh-CN" altLang="en-US" dirty="0">
                <a:solidFill>
                  <a:srgbClr val="0033CC"/>
                </a:solidFill>
                <a:latin typeface="微软雅黑" panose="020B0503020204020204" pitchFamily="34" charset="-122"/>
                <a:ea typeface="微软雅黑" panose="020B0503020204020204" pitchFamily="34" charset="-122"/>
              </a:rPr>
              <a:t>补充数据范围</a:t>
            </a:r>
          </a:p>
        </p:txBody>
      </p:sp>
      <p:pic>
        <p:nvPicPr>
          <p:cNvPr id="31" name="Picture 30" descr="A colorful graph with numbers&#10;&#10;Description automatically generated with medium confidence">
            <a:extLst>
              <a:ext uri="{FF2B5EF4-FFF2-40B4-BE49-F238E27FC236}">
                <a16:creationId xmlns:a16="http://schemas.microsoft.com/office/drawing/2014/main" id="{EAF8EFD9-9E68-9DFE-1BF9-E84703638C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8943" y="1284298"/>
            <a:ext cx="4073056" cy="3394213"/>
          </a:xfrm>
          <a:prstGeom prst="rect">
            <a:avLst/>
          </a:prstGeom>
        </p:spPr>
      </p:pic>
      <p:sp>
        <p:nvSpPr>
          <p:cNvPr id="32" name="TextBox 31">
            <a:extLst>
              <a:ext uri="{FF2B5EF4-FFF2-40B4-BE49-F238E27FC236}">
                <a16:creationId xmlns:a16="http://schemas.microsoft.com/office/drawing/2014/main" id="{95848ABC-678C-C5CA-0A4F-DCFBA003C240}"/>
              </a:ext>
            </a:extLst>
          </p:cNvPr>
          <p:cNvSpPr txBox="1"/>
          <p:nvPr/>
        </p:nvSpPr>
        <p:spPr>
          <a:xfrm>
            <a:off x="9823633" y="1701452"/>
            <a:ext cx="1757466" cy="369332"/>
          </a:xfrm>
          <a:prstGeom prst="rect">
            <a:avLst/>
          </a:prstGeom>
          <a:noFill/>
        </p:spPr>
        <p:txBody>
          <a:bodyPr wrap="square" rtlCol="0">
            <a:spAutoFit/>
          </a:bodyPr>
          <a:lstStyle/>
          <a:p>
            <a:r>
              <a:rPr lang="zh-CN" altLang="en-US" dirty="0">
                <a:solidFill>
                  <a:srgbClr val="0033CC"/>
                </a:solidFill>
                <a:latin typeface="微软雅黑" panose="020B0503020204020204" pitchFamily="34" charset="-122"/>
                <a:ea typeface="微软雅黑" panose="020B0503020204020204" pitchFamily="34" charset="-122"/>
              </a:rPr>
              <a:t>最终确认范围</a:t>
            </a:r>
          </a:p>
        </p:txBody>
      </p:sp>
      <p:sp>
        <p:nvSpPr>
          <p:cNvPr id="34" name="Rectangle 33">
            <a:extLst>
              <a:ext uri="{FF2B5EF4-FFF2-40B4-BE49-F238E27FC236}">
                <a16:creationId xmlns:a16="http://schemas.microsoft.com/office/drawing/2014/main" id="{B6987EF5-1F97-33AB-02EC-484CF0472275}"/>
              </a:ext>
            </a:extLst>
          </p:cNvPr>
          <p:cNvSpPr/>
          <p:nvPr/>
        </p:nvSpPr>
        <p:spPr>
          <a:xfrm>
            <a:off x="8583825" y="1557959"/>
            <a:ext cx="2711997" cy="264393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5" name="Rectangle 34">
            <a:extLst>
              <a:ext uri="{FF2B5EF4-FFF2-40B4-BE49-F238E27FC236}">
                <a16:creationId xmlns:a16="http://schemas.microsoft.com/office/drawing/2014/main" id="{DB5B7379-45C4-E704-2791-72A3523C290C}"/>
              </a:ext>
            </a:extLst>
          </p:cNvPr>
          <p:cNvSpPr/>
          <p:nvPr/>
        </p:nvSpPr>
        <p:spPr>
          <a:xfrm>
            <a:off x="8990609" y="2214277"/>
            <a:ext cx="1125684" cy="1989976"/>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6" name="Rectangle 35">
            <a:extLst>
              <a:ext uri="{FF2B5EF4-FFF2-40B4-BE49-F238E27FC236}">
                <a16:creationId xmlns:a16="http://schemas.microsoft.com/office/drawing/2014/main" id="{52FA339D-092B-C7B8-CB63-8B19D851635F}"/>
              </a:ext>
            </a:extLst>
          </p:cNvPr>
          <p:cNvSpPr/>
          <p:nvPr/>
        </p:nvSpPr>
        <p:spPr>
          <a:xfrm>
            <a:off x="8583825" y="1557959"/>
            <a:ext cx="1532467" cy="264393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7" name="TextBox 36">
            <a:extLst>
              <a:ext uri="{FF2B5EF4-FFF2-40B4-BE49-F238E27FC236}">
                <a16:creationId xmlns:a16="http://schemas.microsoft.com/office/drawing/2014/main" id="{9777E762-D1DD-3396-48F0-0711B6431D97}"/>
              </a:ext>
            </a:extLst>
          </p:cNvPr>
          <p:cNvSpPr txBox="1"/>
          <p:nvPr/>
        </p:nvSpPr>
        <p:spPr>
          <a:xfrm>
            <a:off x="7427837" y="5024129"/>
            <a:ext cx="3274945" cy="1015663"/>
          </a:xfrm>
          <a:prstGeom prst="rect">
            <a:avLst/>
          </a:prstGeom>
          <a:noFill/>
        </p:spPr>
        <p:txBody>
          <a:bodyPr wrap="square" rtlCol="0">
            <a:spAutoFit/>
          </a:bodyPr>
          <a:lstStyle/>
          <a:p>
            <a:r>
              <a:rPr lang="zh-CN" altLang="en-US" sz="2400" dirty="0">
                <a:solidFill>
                  <a:srgbClr val="0033CC"/>
                </a:solidFill>
                <a:latin typeface="微软雅黑" panose="020B0503020204020204" pitchFamily="34" charset="-122"/>
                <a:ea typeface="微软雅黑" panose="020B0503020204020204" pitchFamily="34" charset="-122"/>
              </a:rPr>
              <a:t>机器学习模型优点</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模型简单，鲁棒性好</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dirty="0">
                <a:latin typeface="微软雅黑" panose="020B0503020204020204" pitchFamily="34" charset="-122"/>
                <a:ea typeface="微软雅黑" panose="020B0503020204020204" pitchFamily="34" charset="-122"/>
              </a:rPr>
              <a:t>模型平整光滑，连续性好</a:t>
            </a:r>
            <a:endParaRPr lang="en-US" altLang="zh-CN" dirty="0">
              <a:latin typeface="微软雅黑" panose="020B0503020204020204" pitchFamily="34" charset="-122"/>
              <a:ea typeface="微软雅黑" panose="020B0503020204020204" pitchFamily="34" charset="-122"/>
            </a:endParaRPr>
          </a:p>
        </p:txBody>
      </p:sp>
      <p:cxnSp>
        <p:nvCxnSpPr>
          <p:cNvPr id="13" name="直接箭头连接符 12">
            <a:extLst>
              <a:ext uri="{FF2B5EF4-FFF2-40B4-BE49-F238E27FC236}">
                <a16:creationId xmlns:a16="http://schemas.microsoft.com/office/drawing/2014/main" id="{22634A2C-6BF6-FF19-02DC-46B716B9BFF7}"/>
              </a:ext>
            </a:extLst>
          </p:cNvPr>
          <p:cNvCxnSpPr>
            <a:cxnSpLocks/>
          </p:cNvCxnSpPr>
          <p:nvPr/>
        </p:nvCxnSpPr>
        <p:spPr>
          <a:xfrm flipV="1">
            <a:off x="6404665" y="5543163"/>
            <a:ext cx="1117057" cy="112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ECA2C634-352D-0117-97FA-BFCA3C431BC7}"/>
              </a:ext>
            </a:extLst>
          </p:cNvPr>
          <p:cNvCxnSpPr>
            <a:cxnSpLocks/>
          </p:cNvCxnSpPr>
          <p:nvPr/>
        </p:nvCxnSpPr>
        <p:spPr>
          <a:xfrm>
            <a:off x="6730608" y="5825186"/>
            <a:ext cx="73111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AutoShape 11">
            <a:extLst>
              <a:ext uri="{FF2B5EF4-FFF2-40B4-BE49-F238E27FC236}">
                <a16:creationId xmlns:a16="http://schemas.microsoft.com/office/drawing/2014/main" id="{D3AAAE15-5073-D81D-2323-DA82CE5B6CFF}"/>
              </a:ext>
            </a:extLst>
          </p:cNvPr>
          <p:cNvSpPr>
            <a:spLocks noChangeArrowheads="1"/>
          </p:cNvSpPr>
          <p:nvPr/>
        </p:nvSpPr>
        <p:spPr bwMode="gray">
          <a:xfrm>
            <a:off x="5463283" y="6266770"/>
            <a:ext cx="4653009" cy="487155"/>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r>
              <a:rPr lang="zh-CN" altLang="en-US" sz="2000" b="1" dirty="0">
                <a:latin typeface="微软雅黑" panose="020B0503020204020204" pitchFamily="34" charset="-122"/>
                <a:ea typeface="微软雅黑" panose="020B0503020204020204" pitchFamily="34" charset="-122"/>
              </a:rPr>
              <a:t>使用</a:t>
            </a:r>
            <a:r>
              <a:rPr lang="zh-CN" altLang="en-US" sz="2000" b="1" dirty="0">
                <a:solidFill>
                  <a:srgbClr val="0033CC"/>
                </a:solidFill>
                <a:latin typeface="微软雅黑" panose="020B0503020204020204" pitchFamily="34" charset="-122"/>
                <a:ea typeface="微软雅黑" panose="020B0503020204020204" pitchFamily="34" charset="-122"/>
              </a:rPr>
              <a:t>少量</a:t>
            </a:r>
            <a:r>
              <a:rPr lang="zh-CN" altLang="en-US" sz="2000" b="1" dirty="0">
                <a:latin typeface="微软雅黑" panose="020B0503020204020204" pitchFamily="34" charset="-122"/>
                <a:ea typeface="微软雅黑" panose="020B0503020204020204" pitchFamily="34" charset="-122"/>
              </a:rPr>
              <a:t>数据对</a:t>
            </a:r>
            <a:r>
              <a:rPr lang="zh-CN" altLang="en-US" sz="2000" b="1" dirty="0">
                <a:solidFill>
                  <a:srgbClr val="0033CC"/>
                </a:solidFill>
                <a:latin typeface="微软雅黑" panose="020B0503020204020204" pitchFamily="34" charset="-122"/>
                <a:ea typeface="微软雅黑" panose="020B0503020204020204" pitchFamily="34" charset="-122"/>
              </a:rPr>
              <a:t>大范围</a:t>
            </a:r>
            <a:r>
              <a:rPr lang="zh-CN" altLang="en-US" sz="2000" b="1" dirty="0">
                <a:latin typeface="微软雅黑" panose="020B0503020204020204" pitchFamily="34" charset="-122"/>
                <a:ea typeface="微软雅黑" panose="020B0503020204020204" pitchFamily="34" charset="-122"/>
              </a:rPr>
              <a:t>参数进行扫描</a:t>
            </a:r>
            <a:endParaRPr lang="en-US" altLang="zh-CN" sz="2000" b="1"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58F76933-4769-AD76-D061-2241A6909679}"/>
              </a:ext>
            </a:extLst>
          </p:cNvPr>
          <p:cNvSpPr txBox="1"/>
          <p:nvPr/>
        </p:nvSpPr>
        <p:spPr>
          <a:xfrm>
            <a:off x="1576960" y="4164310"/>
            <a:ext cx="651045" cy="307777"/>
          </a:xfrm>
          <a:prstGeom prst="rect">
            <a:avLst/>
          </a:prstGeom>
          <a:solidFill>
            <a:schemeClr val="bg1"/>
          </a:solidFill>
        </p:spPr>
        <p:txBody>
          <a:bodyPr wrap="square" rtlCol="0">
            <a:spAutoFit/>
          </a:bodyPr>
          <a:lstStyle/>
          <a:p>
            <a:pPr algn="l"/>
            <a:r>
              <a:rPr lang="zh-CN" altLang="en-US" sz="1400" dirty="0">
                <a:latin typeface="微软雅黑" panose="020B0503020204020204" pitchFamily="34" charset="-122"/>
                <a:ea typeface="微软雅黑" panose="020B0503020204020204" pitchFamily="34" charset="-122"/>
              </a:rPr>
              <a:t>角度</a:t>
            </a:r>
            <a:endParaRPr lang="en-US" sz="1400" dirty="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E81B8C3F-06E6-9608-4097-8A3BF7C14FAA}"/>
              </a:ext>
            </a:extLst>
          </p:cNvPr>
          <p:cNvSpPr txBox="1"/>
          <p:nvPr/>
        </p:nvSpPr>
        <p:spPr>
          <a:xfrm rot="16200000">
            <a:off x="-535755" y="2339899"/>
            <a:ext cx="1422252" cy="307777"/>
          </a:xfrm>
          <a:prstGeom prst="rect">
            <a:avLst/>
          </a:prstGeom>
          <a:solidFill>
            <a:schemeClr val="bg1"/>
          </a:solidFill>
        </p:spPr>
        <p:txBody>
          <a:bodyPr wrap="square" rtlCol="0">
            <a:spAutoFit/>
          </a:bodyPr>
          <a:lstStyle/>
          <a:p>
            <a:pPr algn="l"/>
            <a:r>
              <a:rPr lang="zh-CN" altLang="en-US" sz="1400" dirty="0">
                <a:latin typeface="微软雅黑" panose="020B0503020204020204" pitchFamily="34" charset="-122"/>
                <a:ea typeface="微软雅黑" panose="020B0503020204020204" pitchFamily="34" charset="-122"/>
              </a:rPr>
              <a:t>反应距离</a:t>
            </a:r>
            <a:endParaRPr lang="en-US" sz="1400" dirty="0">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A3C2656A-C2A2-E9F5-6772-67A0F47E7D24}"/>
              </a:ext>
            </a:extLst>
          </p:cNvPr>
          <p:cNvSpPr txBox="1"/>
          <p:nvPr/>
        </p:nvSpPr>
        <p:spPr>
          <a:xfrm>
            <a:off x="9707243" y="4547514"/>
            <a:ext cx="651045" cy="307777"/>
          </a:xfrm>
          <a:prstGeom prst="rect">
            <a:avLst/>
          </a:prstGeom>
          <a:solidFill>
            <a:schemeClr val="bg1"/>
          </a:solidFill>
        </p:spPr>
        <p:txBody>
          <a:bodyPr wrap="square" rtlCol="0">
            <a:spAutoFit/>
          </a:bodyPr>
          <a:lstStyle/>
          <a:p>
            <a:pPr algn="l"/>
            <a:r>
              <a:rPr lang="zh-CN" altLang="en-US" sz="1400" dirty="0">
                <a:latin typeface="微软雅黑" panose="020B0503020204020204" pitchFamily="34" charset="-122"/>
                <a:ea typeface="微软雅黑" panose="020B0503020204020204" pitchFamily="34" charset="-122"/>
              </a:rPr>
              <a:t>角度</a:t>
            </a:r>
            <a:endParaRPr lang="en-US" sz="1400" dirty="0">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E6CF7727-9DC0-4F7C-7C4B-9E71992CFC82}"/>
              </a:ext>
            </a:extLst>
          </p:cNvPr>
          <p:cNvSpPr txBox="1"/>
          <p:nvPr/>
        </p:nvSpPr>
        <p:spPr>
          <a:xfrm rot="16200000">
            <a:off x="7446792" y="2397105"/>
            <a:ext cx="1422252" cy="307777"/>
          </a:xfrm>
          <a:prstGeom prst="rect">
            <a:avLst/>
          </a:prstGeom>
          <a:solidFill>
            <a:schemeClr val="bg1"/>
          </a:solidFill>
        </p:spPr>
        <p:txBody>
          <a:bodyPr wrap="square" rtlCol="0">
            <a:spAutoFit/>
          </a:bodyPr>
          <a:lstStyle/>
          <a:p>
            <a:pPr algn="l"/>
            <a:r>
              <a:rPr lang="zh-CN" altLang="en-US" sz="1400" dirty="0">
                <a:latin typeface="微软雅黑" panose="020B0503020204020204" pitchFamily="34" charset="-122"/>
                <a:ea typeface="微软雅黑" panose="020B0503020204020204" pitchFamily="34" charset="-122"/>
              </a:rPr>
              <a:t>反应距离</a:t>
            </a:r>
            <a:endParaRPr lang="en-US" sz="1400" dirty="0">
              <a:latin typeface="微软雅黑" panose="020B0503020204020204" pitchFamily="34" charset="-122"/>
              <a:ea typeface="微软雅黑" panose="020B0503020204020204" pitchFamily="34" charset="-122"/>
            </a:endParaRPr>
          </a:p>
        </p:txBody>
      </p:sp>
      <p:sp>
        <p:nvSpPr>
          <p:cNvPr id="44" name="TextBox 11">
            <a:extLst>
              <a:ext uri="{FF2B5EF4-FFF2-40B4-BE49-F238E27FC236}">
                <a16:creationId xmlns:a16="http://schemas.microsoft.com/office/drawing/2014/main" id="{BF2DF9CD-6092-8F03-AE6D-54B097A24472}"/>
              </a:ext>
            </a:extLst>
          </p:cNvPr>
          <p:cNvSpPr txBox="1"/>
          <p:nvPr/>
        </p:nvSpPr>
        <p:spPr>
          <a:xfrm rot="5400000">
            <a:off x="11091210" y="2650260"/>
            <a:ext cx="1893804"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缪子产额 </a:t>
            </a:r>
            <a:r>
              <a:rPr lang="el-GR" altLang="zh-CN" sz="1400" dirty="0">
                <a:latin typeface="微软雅黑" panose="020B0503020204020204" pitchFamily="34" charset="-122"/>
                <a:ea typeface="微软雅黑" panose="020B0503020204020204" pitchFamily="34" charset="-122"/>
              </a:rPr>
              <a:t>μ</a:t>
            </a:r>
            <a:r>
              <a:rPr lang="en-CA" altLang="zh-CN" sz="1400" dirty="0">
                <a:latin typeface="微软雅黑" panose="020B0503020204020204" pitchFamily="34" charset="-122"/>
                <a:ea typeface="微软雅黑" panose="020B0503020204020204" pitchFamily="34" charset="-122"/>
              </a:rPr>
              <a:t>+/sec(10</a:t>
            </a:r>
            <a:r>
              <a:rPr lang="en-CA" altLang="zh-CN" sz="1400" baseline="30000" dirty="0">
                <a:latin typeface="微软雅黑" panose="020B0503020204020204" pitchFamily="34" charset="-122"/>
                <a:ea typeface="微软雅黑" panose="020B0503020204020204" pitchFamily="34" charset="-122"/>
              </a:rPr>
              <a:t>6</a:t>
            </a:r>
            <a:r>
              <a:rPr lang="en-CA"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38" name="Arrow: Right 37">
            <a:extLst>
              <a:ext uri="{FF2B5EF4-FFF2-40B4-BE49-F238E27FC236}">
                <a16:creationId xmlns:a16="http://schemas.microsoft.com/office/drawing/2014/main" id="{804B8BD6-A655-E259-5565-44B1C1138EBD}"/>
              </a:ext>
            </a:extLst>
          </p:cNvPr>
          <p:cNvSpPr/>
          <p:nvPr/>
        </p:nvSpPr>
        <p:spPr>
          <a:xfrm>
            <a:off x="7691675" y="3158437"/>
            <a:ext cx="480719" cy="4243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7378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2A56D-3D42-F31F-5E2D-4F868F2D327A}"/>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905FF110-6D07-3B4C-0877-09A459CFFDAE}"/>
              </a:ext>
            </a:extLst>
          </p:cNvPr>
          <p:cNvSpPr/>
          <p:nvPr/>
        </p:nvSpPr>
        <p:spPr>
          <a:xfrm>
            <a:off x="0" y="0"/>
            <a:ext cx="12191999" cy="843342"/>
          </a:xfrm>
          <a:prstGeom prst="rect">
            <a:avLst/>
          </a:prstGeom>
          <a:solidFill>
            <a:srgbClr val="071F65"/>
          </a:solidFill>
          <a:ln>
            <a:solidFill>
              <a:srgbClr val="07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EFC56553-5FC9-5AA8-67B9-5224C041CE43}"/>
              </a:ext>
            </a:extLst>
          </p:cNvPr>
          <p:cNvPicPr>
            <a:picLocks noChangeAspect="1"/>
          </p:cNvPicPr>
          <p:nvPr/>
        </p:nvPicPr>
        <p:blipFill>
          <a:blip r:embed="rId2"/>
          <a:stretch>
            <a:fillRect/>
          </a:stretch>
        </p:blipFill>
        <p:spPr>
          <a:xfrm>
            <a:off x="10454184" y="0"/>
            <a:ext cx="1555561" cy="682718"/>
          </a:xfrm>
          <a:prstGeom prst="rect">
            <a:avLst/>
          </a:prstGeom>
        </p:spPr>
      </p:pic>
      <p:sp>
        <p:nvSpPr>
          <p:cNvPr id="10" name="标题 1">
            <a:extLst>
              <a:ext uri="{FF2B5EF4-FFF2-40B4-BE49-F238E27FC236}">
                <a16:creationId xmlns:a16="http://schemas.microsoft.com/office/drawing/2014/main" id="{090BFB53-77BC-B368-0717-16160F917FFC}"/>
              </a:ext>
            </a:extLst>
          </p:cNvPr>
          <p:cNvSpPr>
            <a:spLocks noGrp="1" noChangeArrowheads="1"/>
          </p:cNvSpPr>
          <p:nvPr>
            <p:ph type="title"/>
          </p:nvPr>
        </p:nvSpPr>
        <p:spPr>
          <a:xfrm>
            <a:off x="0" y="104075"/>
            <a:ext cx="12191999" cy="582612"/>
          </a:xfrm>
        </p:spPr>
        <p:txBody>
          <a:bodyPr>
            <a:normAutofit fontScale="90000"/>
          </a:bodyPr>
          <a:lstStyle/>
          <a:p>
            <a:r>
              <a:rPr lang="zh-CN" altLang="en-US" sz="4400" dirty="0">
                <a:latin typeface="微软雅黑" panose="020B0503020204020204" pitchFamily="34" charset="-122"/>
                <a:ea typeface="微软雅黑" panose="020B0503020204020204" pitchFamily="34" charset="-122"/>
              </a:rPr>
              <a:t>    </a:t>
            </a:r>
            <a:endParaRPr lang="zh-CN" altLang="en-US" sz="4400" dirty="0">
              <a:solidFill>
                <a:srgbClr val="FF0000"/>
              </a:solidFill>
              <a:latin typeface="微软雅黑" panose="020B0503020204020204" pitchFamily="34" charset="-122"/>
              <a:ea typeface="微软雅黑" panose="020B0503020204020204" pitchFamily="34" charset="-122"/>
            </a:endParaRPr>
          </a:p>
        </p:txBody>
      </p:sp>
      <p:sp>
        <p:nvSpPr>
          <p:cNvPr id="11" name="标题 1">
            <a:extLst>
              <a:ext uri="{FF2B5EF4-FFF2-40B4-BE49-F238E27FC236}">
                <a16:creationId xmlns:a16="http://schemas.microsoft.com/office/drawing/2014/main" id="{81EE5131-18D2-A0CC-3382-19A46A995E23}"/>
              </a:ext>
            </a:extLst>
          </p:cNvPr>
          <p:cNvSpPr txBox="1">
            <a:spLocks noChangeArrowheads="1"/>
          </p:cNvSpPr>
          <p:nvPr/>
        </p:nvSpPr>
        <p:spPr bwMode="auto">
          <a:xfrm>
            <a:off x="543494" y="79965"/>
            <a:ext cx="9367197" cy="68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lnSpc>
                <a:spcPct val="90000"/>
              </a:lnSpc>
              <a:spcBef>
                <a:spcPct val="0"/>
              </a:spcBef>
              <a:spcAft>
                <a:spcPct val="0"/>
              </a:spcAft>
              <a:defRPr sz="3200" b="1" kern="1200">
                <a:solidFill>
                  <a:schemeClr val="bg1"/>
                </a:solidFill>
                <a:latin typeface="Arial Black" panose="020B0A04020102020204" pitchFamily="34"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algn="l" rtl="0" eaLnBrk="0" fontAlgn="base" hangingPunct="0">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9144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13716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1828800" algn="l" rtl="0" fontAlgn="base">
              <a:lnSpc>
                <a:spcPct val="90000"/>
              </a:lnSpc>
              <a:spcBef>
                <a:spcPct val="0"/>
              </a:spcBef>
              <a:spcAft>
                <a:spcPct val="0"/>
              </a:spcAft>
              <a:defRPr sz="4400" b="1">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914400"/>
            <a:r>
              <a:rPr lang="zh-CN" altLang="en-US" sz="4000" dirty="0">
                <a:latin typeface="微软雅黑" panose="020B0503020204020204" pitchFamily="34" charset="-122"/>
                <a:ea typeface="微软雅黑" panose="020B0503020204020204" pitchFamily="34" charset="-122"/>
              </a:rPr>
              <a:t>倾斜缪子靶结构确认</a:t>
            </a:r>
          </a:p>
        </p:txBody>
      </p:sp>
      <p:sp>
        <p:nvSpPr>
          <p:cNvPr id="7" name="Slide Number Placeholder 6">
            <a:extLst>
              <a:ext uri="{FF2B5EF4-FFF2-40B4-BE49-F238E27FC236}">
                <a16:creationId xmlns:a16="http://schemas.microsoft.com/office/drawing/2014/main" id="{0E856528-45B2-BEBA-0CE7-277F190035D5}"/>
              </a:ext>
            </a:extLst>
          </p:cNvPr>
          <p:cNvSpPr>
            <a:spLocks noGrp="1"/>
          </p:cNvSpPr>
          <p:nvPr>
            <p:ph type="sldNum" sz="quarter" idx="12"/>
          </p:nvPr>
        </p:nvSpPr>
        <p:spPr/>
        <p:txBody>
          <a:bodyPr/>
          <a:lstStyle/>
          <a:p>
            <a:fld id="{D9A80C27-2DA0-4385-BF62-8D9873646CFE}" type="slidenum">
              <a:rPr lang="zh-CN" altLang="en-US" smtClean="0">
                <a:latin typeface="微软雅黑" panose="020B0503020204020204" pitchFamily="34" charset="-122"/>
                <a:ea typeface="微软雅黑" panose="020B0503020204020204" pitchFamily="34" charset="-122"/>
              </a:rPr>
              <a:t>8</a:t>
            </a:fld>
            <a:endParaRPr lang="zh-CN" altLang="en-US">
              <a:latin typeface="微软雅黑" panose="020B0503020204020204" pitchFamily="34" charset="-122"/>
              <a:ea typeface="微软雅黑" panose="020B0503020204020204" pitchFamily="34" charset="-122"/>
            </a:endParaRPr>
          </a:p>
        </p:txBody>
      </p:sp>
      <p:pic>
        <p:nvPicPr>
          <p:cNvPr id="2" name="Picture 1">
            <a:extLst>
              <a:ext uri="{FF2B5EF4-FFF2-40B4-BE49-F238E27FC236}">
                <a16:creationId xmlns:a16="http://schemas.microsoft.com/office/drawing/2014/main" id="{C1242960-86A3-11F1-7CA6-1BE714307A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8686" y="1653185"/>
            <a:ext cx="2022997" cy="2113130"/>
          </a:xfrm>
          <a:prstGeom prst="rect">
            <a:avLst/>
          </a:prstGeom>
        </p:spPr>
      </p:pic>
      <p:pic>
        <p:nvPicPr>
          <p:cNvPr id="3" name="Picture 2">
            <a:extLst>
              <a:ext uri="{FF2B5EF4-FFF2-40B4-BE49-F238E27FC236}">
                <a16:creationId xmlns:a16="http://schemas.microsoft.com/office/drawing/2014/main" id="{C4C3CBFC-4BDB-2401-1C40-5DCF75CA3C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28727" y="1377982"/>
            <a:ext cx="2428183" cy="2512451"/>
          </a:xfrm>
          <a:prstGeom prst="rect">
            <a:avLst/>
          </a:prstGeom>
        </p:spPr>
      </p:pic>
      <p:grpSp>
        <p:nvGrpSpPr>
          <p:cNvPr id="4" name="Group 3">
            <a:extLst>
              <a:ext uri="{FF2B5EF4-FFF2-40B4-BE49-F238E27FC236}">
                <a16:creationId xmlns:a16="http://schemas.microsoft.com/office/drawing/2014/main" id="{A41B4CE7-0132-C243-0D69-FB848373E4D7}"/>
              </a:ext>
            </a:extLst>
          </p:cNvPr>
          <p:cNvGrpSpPr/>
          <p:nvPr/>
        </p:nvGrpSpPr>
        <p:grpSpPr>
          <a:xfrm>
            <a:off x="899867" y="1757942"/>
            <a:ext cx="1101303" cy="1676068"/>
            <a:chOff x="3458055" y="3469623"/>
            <a:chExt cx="1101303" cy="1676068"/>
          </a:xfrm>
        </p:grpSpPr>
        <p:cxnSp>
          <p:nvCxnSpPr>
            <p:cNvPr id="5" name="Straight Arrow Connector 4">
              <a:extLst>
                <a:ext uri="{FF2B5EF4-FFF2-40B4-BE49-F238E27FC236}">
                  <a16:creationId xmlns:a16="http://schemas.microsoft.com/office/drawing/2014/main" id="{A5381EBC-D09D-4E50-983F-530F08E41B14}"/>
                </a:ext>
              </a:extLst>
            </p:cNvPr>
            <p:cNvCxnSpPr>
              <a:cxnSpLocks/>
            </p:cNvCxnSpPr>
            <p:nvPr/>
          </p:nvCxnSpPr>
          <p:spPr>
            <a:xfrm flipV="1">
              <a:off x="3493971" y="3469623"/>
              <a:ext cx="876510" cy="863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C504C49-3652-9812-35AB-20F09B23CB38}"/>
                </a:ext>
              </a:extLst>
            </p:cNvPr>
            <p:cNvCxnSpPr>
              <a:cxnSpLocks/>
            </p:cNvCxnSpPr>
            <p:nvPr/>
          </p:nvCxnSpPr>
          <p:spPr>
            <a:xfrm flipV="1">
              <a:off x="3480654" y="3772274"/>
              <a:ext cx="996655" cy="573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DEBADA0-072E-1927-0CA1-925578C44D49}"/>
                </a:ext>
              </a:extLst>
            </p:cNvPr>
            <p:cNvCxnSpPr>
              <a:cxnSpLocks/>
            </p:cNvCxnSpPr>
            <p:nvPr/>
          </p:nvCxnSpPr>
          <p:spPr>
            <a:xfrm flipV="1">
              <a:off x="3501921" y="4092880"/>
              <a:ext cx="1057437" cy="232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94EAE46-7A42-F015-3EAB-5D767B60E4C0}"/>
                </a:ext>
              </a:extLst>
            </p:cNvPr>
            <p:cNvCxnSpPr>
              <a:cxnSpLocks/>
            </p:cNvCxnSpPr>
            <p:nvPr/>
          </p:nvCxnSpPr>
          <p:spPr>
            <a:xfrm>
              <a:off x="3533036" y="4335296"/>
              <a:ext cx="9989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0766A6F-D884-76CF-6D45-AC725922180D}"/>
                </a:ext>
              </a:extLst>
            </p:cNvPr>
            <p:cNvCxnSpPr>
              <a:cxnSpLocks/>
            </p:cNvCxnSpPr>
            <p:nvPr/>
          </p:nvCxnSpPr>
          <p:spPr>
            <a:xfrm>
              <a:off x="3497120" y="4351709"/>
              <a:ext cx="1060466" cy="265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8E621CE-2BBA-CB83-051D-832ECF53D497}"/>
                </a:ext>
              </a:extLst>
            </p:cNvPr>
            <p:cNvCxnSpPr>
              <a:cxnSpLocks/>
            </p:cNvCxnSpPr>
            <p:nvPr/>
          </p:nvCxnSpPr>
          <p:spPr>
            <a:xfrm>
              <a:off x="3458055" y="4345889"/>
              <a:ext cx="1099531" cy="535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A5E6C60-79F8-DFCB-FC2A-5E5B61714707}"/>
                </a:ext>
              </a:extLst>
            </p:cNvPr>
            <p:cNvCxnSpPr>
              <a:cxnSpLocks/>
            </p:cNvCxnSpPr>
            <p:nvPr/>
          </p:nvCxnSpPr>
          <p:spPr>
            <a:xfrm>
              <a:off x="3488637" y="4350702"/>
              <a:ext cx="988672" cy="794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488F23D-7873-FF3D-58E7-96BA9DC7A8CD}"/>
              </a:ext>
            </a:extLst>
          </p:cNvPr>
          <p:cNvGrpSpPr/>
          <p:nvPr/>
        </p:nvGrpSpPr>
        <p:grpSpPr>
          <a:xfrm>
            <a:off x="4259547" y="1830143"/>
            <a:ext cx="1099531" cy="1676068"/>
            <a:chOff x="3470252" y="3469623"/>
            <a:chExt cx="1099531" cy="1676068"/>
          </a:xfrm>
        </p:grpSpPr>
        <p:cxnSp>
          <p:nvCxnSpPr>
            <p:cNvPr id="18" name="Straight Arrow Connector 17">
              <a:extLst>
                <a:ext uri="{FF2B5EF4-FFF2-40B4-BE49-F238E27FC236}">
                  <a16:creationId xmlns:a16="http://schemas.microsoft.com/office/drawing/2014/main" id="{9AA19941-58B3-E127-E42C-2275A773BF9C}"/>
                </a:ext>
              </a:extLst>
            </p:cNvPr>
            <p:cNvCxnSpPr>
              <a:cxnSpLocks/>
            </p:cNvCxnSpPr>
            <p:nvPr/>
          </p:nvCxnSpPr>
          <p:spPr>
            <a:xfrm flipV="1">
              <a:off x="3493971" y="3469623"/>
              <a:ext cx="876510" cy="863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AAC0413-299B-EAFB-9C93-A13FA3BFB3C9}"/>
                </a:ext>
              </a:extLst>
            </p:cNvPr>
            <p:cNvCxnSpPr>
              <a:cxnSpLocks/>
            </p:cNvCxnSpPr>
            <p:nvPr/>
          </p:nvCxnSpPr>
          <p:spPr>
            <a:xfrm flipV="1">
              <a:off x="3480654" y="3772274"/>
              <a:ext cx="996655" cy="573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BBCC452-B720-FC40-B7EA-B0580950D27E}"/>
                </a:ext>
              </a:extLst>
            </p:cNvPr>
            <p:cNvCxnSpPr>
              <a:cxnSpLocks/>
            </p:cNvCxnSpPr>
            <p:nvPr/>
          </p:nvCxnSpPr>
          <p:spPr>
            <a:xfrm flipV="1">
              <a:off x="3501921" y="4092880"/>
              <a:ext cx="1057437" cy="232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B6CEB06-D968-6D89-3407-A270B5461C49}"/>
                </a:ext>
              </a:extLst>
            </p:cNvPr>
            <p:cNvCxnSpPr>
              <a:cxnSpLocks/>
            </p:cNvCxnSpPr>
            <p:nvPr/>
          </p:nvCxnSpPr>
          <p:spPr>
            <a:xfrm>
              <a:off x="3533036" y="4335296"/>
              <a:ext cx="9989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4E03F5-64AA-90DE-7511-2D2BDD4322AB}"/>
                </a:ext>
              </a:extLst>
            </p:cNvPr>
            <p:cNvCxnSpPr>
              <a:cxnSpLocks/>
            </p:cNvCxnSpPr>
            <p:nvPr/>
          </p:nvCxnSpPr>
          <p:spPr>
            <a:xfrm>
              <a:off x="3497120" y="4351709"/>
              <a:ext cx="1060466" cy="265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2F5C394-B1F5-D799-5E48-E6A164D5F06C}"/>
                </a:ext>
              </a:extLst>
            </p:cNvPr>
            <p:cNvCxnSpPr>
              <a:cxnSpLocks/>
            </p:cNvCxnSpPr>
            <p:nvPr/>
          </p:nvCxnSpPr>
          <p:spPr>
            <a:xfrm>
              <a:off x="3470252" y="4338206"/>
              <a:ext cx="1099531" cy="535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C273D56-54D9-F31B-303E-27FE2348F282}"/>
                </a:ext>
              </a:extLst>
            </p:cNvPr>
            <p:cNvCxnSpPr>
              <a:cxnSpLocks/>
            </p:cNvCxnSpPr>
            <p:nvPr/>
          </p:nvCxnSpPr>
          <p:spPr>
            <a:xfrm>
              <a:off x="3488637" y="4350702"/>
              <a:ext cx="988672" cy="794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54E5198A-E846-6325-FAF6-9F7BB2269A82}"/>
              </a:ext>
            </a:extLst>
          </p:cNvPr>
          <p:cNvCxnSpPr>
            <a:cxnSpLocks/>
          </p:cNvCxnSpPr>
          <p:nvPr/>
        </p:nvCxnSpPr>
        <p:spPr>
          <a:xfrm>
            <a:off x="3717814" y="2341341"/>
            <a:ext cx="84854" cy="758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9596FD5-2DD6-D894-9AAD-02E9BD98DB75}"/>
              </a:ext>
            </a:extLst>
          </p:cNvPr>
          <p:cNvSpPr txBox="1"/>
          <p:nvPr/>
        </p:nvSpPr>
        <p:spPr>
          <a:xfrm rot="5005146">
            <a:off x="2941121" y="2880754"/>
            <a:ext cx="1342904"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平移</a:t>
            </a:r>
            <a:r>
              <a:rPr lang="en-US" altLang="zh-CN" sz="1400" dirty="0">
                <a:latin typeface="微软雅黑" panose="020B0503020204020204" pitchFamily="34" charset="-122"/>
                <a:ea typeface="微软雅黑" panose="020B0503020204020204" pitchFamily="34" charset="-122"/>
              </a:rPr>
              <a:t>25mm</a:t>
            </a:r>
            <a:endParaRPr lang="zh-CN" altLang="en-US" sz="1400" dirty="0">
              <a:latin typeface="微软雅黑" panose="020B0503020204020204" pitchFamily="34" charset="-122"/>
              <a:ea typeface="微软雅黑" panose="020B0503020204020204" pitchFamily="34" charset="-122"/>
            </a:endParaRPr>
          </a:p>
        </p:txBody>
      </p:sp>
      <p:sp>
        <p:nvSpPr>
          <p:cNvPr id="27" name="Arrow: Right 26">
            <a:extLst>
              <a:ext uri="{FF2B5EF4-FFF2-40B4-BE49-F238E27FC236}">
                <a16:creationId xmlns:a16="http://schemas.microsoft.com/office/drawing/2014/main" id="{02BB0EA8-0E04-7356-EE63-81D2BA2199B7}"/>
              </a:ext>
            </a:extLst>
          </p:cNvPr>
          <p:cNvSpPr/>
          <p:nvPr/>
        </p:nvSpPr>
        <p:spPr>
          <a:xfrm>
            <a:off x="2686964" y="2274489"/>
            <a:ext cx="520501"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9" name="TextBox 28">
            <a:extLst>
              <a:ext uri="{FF2B5EF4-FFF2-40B4-BE49-F238E27FC236}">
                <a16:creationId xmlns:a16="http://schemas.microsoft.com/office/drawing/2014/main" id="{E459D4C5-1CF7-7B84-CC8D-4A8DD3DD0B35}"/>
              </a:ext>
            </a:extLst>
          </p:cNvPr>
          <p:cNvSpPr txBox="1"/>
          <p:nvPr/>
        </p:nvSpPr>
        <p:spPr>
          <a:xfrm>
            <a:off x="-80267" y="2762577"/>
            <a:ext cx="1168013" cy="738664"/>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表面缪子在靠近打靶位置生成</a:t>
            </a:r>
          </a:p>
        </p:txBody>
      </p:sp>
      <p:pic>
        <p:nvPicPr>
          <p:cNvPr id="31" name="Picture 30" descr="A colorful graph of a graph&#10;&#10;Description automatically generated with medium confidence">
            <a:extLst>
              <a:ext uri="{FF2B5EF4-FFF2-40B4-BE49-F238E27FC236}">
                <a16:creationId xmlns:a16="http://schemas.microsoft.com/office/drawing/2014/main" id="{6DBFE2BE-2710-E1F1-CDBD-33A2F93F80D6}"/>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84675" y="1028951"/>
            <a:ext cx="4447760" cy="3706467"/>
          </a:xfrm>
          <a:prstGeom prst="rect">
            <a:avLst/>
          </a:prstGeom>
        </p:spPr>
      </p:pic>
      <p:sp>
        <p:nvSpPr>
          <p:cNvPr id="33" name="TextBox 32">
            <a:extLst>
              <a:ext uri="{FF2B5EF4-FFF2-40B4-BE49-F238E27FC236}">
                <a16:creationId xmlns:a16="http://schemas.microsoft.com/office/drawing/2014/main" id="{01E6BB03-6EF5-FA54-0C6C-E6EA6BDBE8EC}"/>
              </a:ext>
            </a:extLst>
          </p:cNvPr>
          <p:cNvSpPr txBox="1"/>
          <p:nvPr/>
        </p:nvSpPr>
        <p:spPr>
          <a:xfrm rot="5400000">
            <a:off x="10443541" y="2391151"/>
            <a:ext cx="1177788" cy="261610"/>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平移距离（</a:t>
            </a:r>
            <a:r>
              <a:rPr lang="en-US" altLang="zh-CN" sz="1100" dirty="0">
                <a:latin typeface="微软雅黑" panose="020B0503020204020204" pitchFamily="34" charset="-122"/>
                <a:ea typeface="微软雅黑" panose="020B0503020204020204" pitchFamily="34" charset="-122"/>
              </a:rPr>
              <a:t>mm)</a:t>
            </a:r>
            <a:endParaRPr lang="zh-CN" altLang="en-US" sz="1100" dirty="0">
              <a:latin typeface="微软雅黑" panose="020B0503020204020204" pitchFamily="34" charset="-122"/>
              <a:ea typeface="微软雅黑" panose="020B0503020204020204" pitchFamily="34" charset="-122"/>
            </a:endParaRPr>
          </a:p>
        </p:txBody>
      </p:sp>
      <p:grpSp>
        <p:nvGrpSpPr>
          <p:cNvPr id="34" name="Group 33">
            <a:extLst>
              <a:ext uri="{FF2B5EF4-FFF2-40B4-BE49-F238E27FC236}">
                <a16:creationId xmlns:a16="http://schemas.microsoft.com/office/drawing/2014/main" id="{DCDF6A3B-64F9-0462-446C-AA6E168825E0}"/>
              </a:ext>
            </a:extLst>
          </p:cNvPr>
          <p:cNvGrpSpPr/>
          <p:nvPr/>
        </p:nvGrpSpPr>
        <p:grpSpPr>
          <a:xfrm>
            <a:off x="8635599" y="4912685"/>
            <a:ext cx="1818585" cy="1865350"/>
            <a:chOff x="311840" y="4685102"/>
            <a:chExt cx="1818585" cy="1865350"/>
          </a:xfrm>
        </p:grpSpPr>
        <p:grpSp>
          <p:nvGrpSpPr>
            <p:cNvPr id="35" name="Group 34">
              <a:extLst>
                <a:ext uri="{FF2B5EF4-FFF2-40B4-BE49-F238E27FC236}">
                  <a16:creationId xmlns:a16="http://schemas.microsoft.com/office/drawing/2014/main" id="{A3D3C9C1-7E4E-CBFC-C85F-AA545A53DFDB}"/>
                </a:ext>
              </a:extLst>
            </p:cNvPr>
            <p:cNvGrpSpPr/>
            <p:nvPr/>
          </p:nvGrpSpPr>
          <p:grpSpPr>
            <a:xfrm>
              <a:off x="311840" y="4685102"/>
              <a:ext cx="1818585" cy="1865350"/>
              <a:chOff x="311840" y="4685102"/>
              <a:chExt cx="1818585" cy="1865350"/>
            </a:xfrm>
          </p:grpSpPr>
          <p:pic>
            <p:nvPicPr>
              <p:cNvPr id="37" name="Picture 36">
                <a:extLst>
                  <a:ext uri="{FF2B5EF4-FFF2-40B4-BE49-F238E27FC236}">
                    <a16:creationId xmlns:a16="http://schemas.microsoft.com/office/drawing/2014/main" id="{88B15627-2120-407F-C024-BF1597D3E96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2414" y="4685102"/>
                <a:ext cx="1648011" cy="1721437"/>
              </a:xfrm>
              <a:prstGeom prst="rect">
                <a:avLst/>
              </a:prstGeom>
            </p:spPr>
          </p:pic>
          <p:sp>
            <p:nvSpPr>
              <p:cNvPr id="38" name="TextBox 37">
                <a:extLst>
                  <a:ext uri="{FF2B5EF4-FFF2-40B4-BE49-F238E27FC236}">
                    <a16:creationId xmlns:a16="http://schemas.microsoft.com/office/drawing/2014/main" id="{4A42BB31-2981-054D-1B02-5983C6BFEDB8}"/>
                  </a:ext>
                </a:extLst>
              </p:cNvPr>
              <p:cNvSpPr txBox="1"/>
              <p:nvPr/>
            </p:nvSpPr>
            <p:spPr>
              <a:xfrm>
                <a:off x="871328" y="4997477"/>
                <a:ext cx="699733" cy="523220"/>
              </a:xfrm>
              <a:prstGeom prst="rect">
                <a:avLst/>
              </a:prstGeom>
              <a:noFill/>
            </p:spPr>
            <p:txBody>
              <a:bodyPr wrap="square" rtlCol="0">
                <a:spAutoFit/>
              </a:bodyPr>
              <a:lstStyle/>
              <a:p>
                <a:r>
                  <a:rPr lang="zh-CN" altLang="en-US" sz="1400" dirty="0">
                    <a:solidFill>
                      <a:srgbClr val="FF0000"/>
                    </a:solidFill>
                    <a:latin typeface="微软雅黑" panose="020B0503020204020204" pitchFamily="34" charset="-122"/>
                    <a:ea typeface="微软雅黑" panose="020B0503020204020204" pitchFamily="34" charset="-122"/>
                  </a:rPr>
                  <a:t>反应距离</a:t>
                </a:r>
                <a:endParaRPr lang="en-US" altLang="zh-CN" sz="1400" dirty="0">
                  <a:solidFill>
                    <a:srgbClr val="FF0000"/>
                  </a:solidFill>
                  <a:latin typeface="微软雅黑" panose="020B0503020204020204" pitchFamily="34" charset="-122"/>
                  <a:ea typeface="微软雅黑" panose="020B0503020204020204" pitchFamily="34" charset="-122"/>
                </a:endParaRPr>
              </a:p>
            </p:txBody>
          </p:sp>
          <p:cxnSp>
            <p:nvCxnSpPr>
              <p:cNvPr id="39" name="Straight Connector 38">
                <a:extLst>
                  <a:ext uri="{FF2B5EF4-FFF2-40B4-BE49-F238E27FC236}">
                    <a16:creationId xmlns:a16="http://schemas.microsoft.com/office/drawing/2014/main" id="{8EC4E871-DBD0-E8D6-E52F-4B0C9A87612D}"/>
                  </a:ext>
                </a:extLst>
              </p:cNvPr>
              <p:cNvCxnSpPr>
                <a:cxnSpLocks/>
              </p:cNvCxnSpPr>
              <p:nvPr/>
            </p:nvCxnSpPr>
            <p:spPr>
              <a:xfrm>
                <a:off x="849347" y="5437781"/>
                <a:ext cx="43963" cy="42159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id="{94E89F6B-685A-64B4-9B9B-25246B9FB95B}"/>
                  </a:ext>
                </a:extLst>
              </p:cNvPr>
              <p:cNvCxnSpPr/>
              <p:nvPr/>
            </p:nvCxnSpPr>
            <p:spPr>
              <a:xfrm>
                <a:off x="571500" y="5322404"/>
                <a:ext cx="84483" cy="536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4ACC207-592F-A546-BC1D-B2D5565B64EF}"/>
                  </a:ext>
                </a:extLst>
              </p:cNvPr>
              <p:cNvSpPr txBox="1"/>
              <p:nvPr/>
            </p:nvSpPr>
            <p:spPr>
              <a:xfrm rot="4893492">
                <a:off x="-225352" y="5705483"/>
                <a:ext cx="1382161" cy="307777"/>
              </a:xfrm>
              <a:prstGeom prst="rect">
                <a:avLst/>
              </a:prstGeom>
              <a:noFill/>
            </p:spPr>
            <p:txBody>
              <a:bodyPr wrap="square" rtlCol="0">
                <a:spAutoFit/>
              </a:bodyPr>
              <a:lstStyle/>
              <a:p>
                <a:r>
                  <a:rPr lang="zh-CN" altLang="en-US" sz="1400" dirty="0">
                    <a:solidFill>
                      <a:schemeClr val="accent1"/>
                    </a:solidFill>
                    <a:latin typeface="微软雅黑" panose="020B0503020204020204" pitchFamily="34" charset="-122"/>
                    <a:ea typeface="微软雅黑" panose="020B0503020204020204" pitchFamily="34" charset="-122"/>
                  </a:rPr>
                  <a:t>靶平移距离</a:t>
                </a:r>
              </a:p>
            </p:txBody>
          </p:sp>
          <p:sp>
            <p:nvSpPr>
              <p:cNvPr id="42" name="Right Bracket 41">
                <a:extLst>
                  <a:ext uri="{FF2B5EF4-FFF2-40B4-BE49-F238E27FC236}">
                    <a16:creationId xmlns:a16="http://schemas.microsoft.com/office/drawing/2014/main" id="{6A9B5FFC-350B-091C-FCDE-219245D1C2BE}"/>
                  </a:ext>
                </a:extLst>
              </p:cNvPr>
              <p:cNvSpPr/>
              <p:nvPr/>
            </p:nvSpPr>
            <p:spPr>
              <a:xfrm rot="4075322">
                <a:off x="973967" y="6267342"/>
                <a:ext cx="45719" cy="106398"/>
              </a:xfrm>
              <a:prstGeom prst="rightBracket">
                <a:avLst/>
              </a:prstGeom>
              <a:ln>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6" name="TextBox 35">
              <a:extLst>
                <a:ext uri="{FF2B5EF4-FFF2-40B4-BE49-F238E27FC236}">
                  <a16:creationId xmlns:a16="http://schemas.microsoft.com/office/drawing/2014/main" id="{0757CC14-981F-DB3D-8C8F-9F09EDF99BAF}"/>
                </a:ext>
              </a:extLst>
            </p:cNvPr>
            <p:cNvSpPr txBox="1"/>
            <p:nvPr/>
          </p:nvSpPr>
          <p:spPr>
            <a:xfrm>
              <a:off x="1056328" y="5957338"/>
              <a:ext cx="667403" cy="523220"/>
            </a:xfrm>
            <a:prstGeom prst="rect">
              <a:avLst/>
            </a:prstGeom>
            <a:noFill/>
          </p:spPr>
          <p:txBody>
            <a:bodyPr wrap="square" rtlCol="0">
              <a:spAutoFit/>
            </a:bodyPr>
            <a:lstStyle/>
            <a:p>
              <a:r>
                <a:rPr lang="zh-CN" altLang="en-US" sz="1400" dirty="0">
                  <a:solidFill>
                    <a:srgbClr val="92D050"/>
                  </a:solidFill>
                  <a:latin typeface="微软雅黑" panose="020B0503020204020204" pitchFamily="34" charset="-122"/>
                  <a:ea typeface="微软雅黑" panose="020B0503020204020204" pitchFamily="34" charset="-122"/>
                </a:rPr>
                <a:t>偏转角度</a:t>
              </a:r>
              <a:r>
                <a:rPr lang="el-GR" altLang="zh-CN" sz="1400" dirty="0">
                  <a:solidFill>
                    <a:srgbClr val="92D050"/>
                  </a:solidFill>
                  <a:latin typeface="微软雅黑" panose="020B0503020204020204" pitchFamily="34" charset="-122"/>
                  <a:ea typeface="微软雅黑" panose="020B0503020204020204" pitchFamily="34" charset="-122"/>
                </a:rPr>
                <a:t>θ</a:t>
              </a:r>
              <a:endParaRPr lang="zh-CN" altLang="en-US" sz="1400" dirty="0">
                <a:solidFill>
                  <a:srgbClr val="92D050"/>
                </a:solidFill>
                <a:latin typeface="微软雅黑" panose="020B0503020204020204" pitchFamily="34" charset="-122"/>
                <a:ea typeface="微软雅黑" panose="020B0503020204020204" pitchFamily="34" charset="-122"/>
              </a:endParaRPr>
            </a:p>
          </p:txBody>
        </p:sp>
      </p:grpSp>
      <p:sp>
        <p:nvSpPr>
          <p:cNvPr id="44" name="TextBox 43">
            <a:extLst>
              <a:ext uri="{FF2B5EF4-FFF2-40B4-BE49-F238E27FC236}">
                <a16:creationId xmlns:a16="http://schemas.microsoft.com/office/drawing/2014/main" id="{FF02F51B-A20A-4653-48AD-53098356BEF0}"/>
              </a:ext>
            </a:extLst>
          </p:cNvPr>
          <p:cNvSpPr txBox="1"/>
          <p:nvPr/>
        </p:nvSpPr>
        <p:spPr>
          <a:xfrm>
            <a:off x="4148346" y="1126289"/>
            <a:ext cx="1328115" cy="535862"/>
          </a:xfrm>
          <a:prstGeom prst="rect">
            <a:avLst/>
          </a:prstGeom>
          <a:noFill/>
        </p:spPr>
        <p:txBody>
          <a:bodyPr wrap="square">
            <a:spAutoFit/>
          </a:bodyPr>
          <a:lstStyle/>
          <a:p>
            <a:r>
              <a:rPr lang="zh-CN" altLang="en-US" sz="1400" dirty="0">
                <a:latin typeface="微软雅黑" panose="020B0503020204020204" pitchFamily="34" charset="-122"/>
                <a:ea typeface="微软雅黑" panose="020B0503020204020204" pitchFamily="34" charset="-122"/>
              </a:rPr>
              <a:t>生成缪子中心位置对齐束线</a:t>
            </a:r>
          </a:p>
        </p:txBody>
      </p:sp>
      <p:sp>
        <p:nvSpPr>
          <p:cNvPr id="47" name="AutoShape 11">
            <a:extLst>
              <a:ext uri="{FF2B5EF4-FFF2-40B4-BE49-F238E27FC236}">
                <a16:creationId xmlns:a16="http://schemas.microsoft.com/office/drawing/2014/main" id="{4C0F327A-0F3E-CADE-2CB2-37086D44FB87}"/>
              </a:ext>
            </a:extLst>
          </p:cNvPr>
          <p:cNvSpPr>
            <a:spLocks noChangeArrowheads="1"/>
          </p:cNvSpPr>
          <p:nvPr/>
        </p:nvSpPr>
        <p:spPr bwMode="gray">
          <a:xfrm>
            <a:off x="240500" y="6109612"/>
            <a:ext cx="7305869" cy="590764"/>
          </a:xfrm>
          <a:prstGeom prst="roundRect">
            <a:avLst>
              <a:gd name="adj" fmla="val 16835"/>
            </a:avLst>
          </a:prstGeom>
          <a:solidFill>
            <a:schemeClr val="bg1"/>
          </a:solidFill>
          <a:ln w="19050">
            <a:solidFill>
              <a:srgbClr val="C0C0C0"/>
            </a:solidFill>
            <a:round/>
          </a:ln>
          <a:effectLst>
            <a:outerShdw dist="53882" dir="2700000" algn="ctr" rotWithShape="0">
              <a:srgbClr val="292929">
                <a:alpha val="50000"/>
              </a:srgbClr>
            </a:outerShdw>
          </a:effectLst>
        </p:spPr>
        <p:txBody>
          <a:bodyPr wrap="square" anchor="ctr"/>
          <a:lstStyle/>
          <a:p>
            <a:pPr algn="ctr"/>
            <a:r>
              <a:rPr lang="zh-CN" altLang="en-US" sz="2000" b="1" dirty="0">
                <a:solidFill>
                  <a:srgbClr val="0033CC"/>
                </a:solidFill>
                <a:latin typeface="微软雅黑" panose="020B0503020204020204" pitchFamily="34" charset="-122"/>
                <a:ea typeface="微软雅黑" panose="020B0503020204020204" pitchFamily="34" charset="-122"/>
              </a:rPr>
              <a:t>明确</a:t>
            </a:r>
            <a:r>
              <a:rPr lang="zh-CN" altLang="en-US" sz="2000" b="1" dirty="0">
                <a:latin typeface="微软雅黑" panose="020B0503020204020204" pitchFamily="34" charset="-122"/>
                <a:ea typeface="微软雅黑" panose="020B0503020204020204" pitchFamily="34" charset="-122"/>
              </a:rPr>
              <a:t>散裂二期缪子靶设计方案，缪子靶产额提升</a:t>
            </a:r>
            <a:r>
              <a:rPr lang="en-US" altLang="zh-CN" sz="2000" b="1" dirty="0">
                <a:solidFill>
                  <a:srgbClr val="0033CC"/>
                </a:solidFill>
                <a:latin typeface="微软雅黑" panose="020B0503020204020204" pitchFamily="34" charset="-122"/>
                <a:ea typeface="微软雅黑" panose="020B0503020204020204" pitchFamily="34" charset="-122"/>
              </a:rPr>
              <a:t>30%</a:t>
            </a:r>
          </a:p>
        </p:txBody>
      </p:sp>
      <p:sp>
        <p:nvSpPr>
          <p:cNvPr id="49" name="文本框 48">
            <a:extLst>
              <a:ext uri="{FF2B5EF4-FFF2-40B4-BE49-F238E27FC236}">
                <a16:creationId xmlns:a16="http://schemas.microsoft.com/office/drawing/2014/main" id="{2227BAF3-910C-A27A-3351-6BFF0BE849D3}"/>
              </a:ext>
            </a:extLst>
          </p:cNvPr>
          <p:cNvSpPr txBox="1"/>
          <p:nvPr/>
        </p:nvSpPr>
        <p:spPr>
          <a:xfrm>
            <a:off x="224552" y="4225464"/>
            <a:ext cx="6146514" cy="1754326"/>
          </a:xfrm>
          <a:prstGeom prst="rect">
            <a:avLst/>
          </a:prstGeom>
          <a:noFill/>
        </p:spPr>
        <p:txBody>
          <a:bodyPr wrap="square">
            <a:spAutoFit/>
          </a:bodyPr>
          <a:lstStyle/>
          <a:p>
            <a:pPr marL="285750" indent="-285750">
              <a:buFont typeface="Wingdings" panose="05000000000000000000" pitchFamily="2" charset="2"/>
              <a:buChar char="q"/>
            </a:pPr>
            <a:r>
              <a:rPr lang="zh-CN" altLang="en-US" sz="1800" dirty="0">
                <a:solidFill>
                  <a:srgbClr val="0033CC"/>
                </a:solidFill>
                <a:latin typeface="微软雅黑" panose="020B0503020204020204" pitchFamily="34" charset="-122"/>
                <a:ea typeface="微软雅黑" panose="020B0503020204020204" pitchFamily="34" charset="-122"/>
              </a:rPr>
              <a:t>靶中心点优化</a:t>
            </a:r>
            <a:endParaRPr lang="en-US" altLang="zh-CN" sz="1800"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sz="1800" dirty="0">
                <a:latin typeface="微软雅黑" panose="020B0503020204020204" pitchFamily="34" charset="-122"/>
                <a:ea typeface="微软雅黑" panose="020B0503020204020204" pitchFamily="34" charset="-122"/>
              </a:rPr>
              <a:t>考虑范围从</a:t>
            </a:r>
            <a:r>
              <a:rPr lang="en-US" altLang="zh-CN" sz="1800" dirty="0">
                <a:solidFill>
                  <a:srgbClr val="0033CC"/>
                </a:solidFill>
                <a:latin typeface="微软雅黑" panose="020B0503020204020204" pitchFamily="34" charset="-122"/>
                <a:ea typeface="微软雅黑" panose="020B0503020204020204" pitchFamily="34" charset="-122"/>
              </a:rPr>
              <a:t>3</a:t>
            </a:r>
            <a:r>
              <a:rPr lang="zh-CN" altLang="en-US" sz="1800" dirty="0">
                <a:solidFill>
                  <a:srgbClr val="0033CC"/>
                </a:solidFill>
                <a:latin typeface="微软雅黑" panose="020B0503020204020204" pitchFamily="34" charset="-122"/>
                <a:ea typeface="微软雅黑" panose="020B0503020204020204" pitchFamily="34" charset="-122"/>
              </a:rPr>
              <a:t>维</a:t>
            </a:r>
            <a:r>
              <a:rPr lang="zh-CN" altLang="en-US" sz="1800" dirty="0">
                <a:latin typeface="微软雅黑" panose="020B0503020204020204" pitchFamily="34" charset="-122"/>
                <a:ea typeface="微软雅黑" panose="020B0503020204020204" pitchFamily="34" charset="-122"/>
              </a:rPr>
              <a:t>变成</a:t>
            </a:r>
            <a:r>
              <a:rPr lang="en-US" altLang="zh-CN" sz="1800" dirty="0">
                <a:solidFill>
                  <a:srgbClr val="0033CC"/>
                </a:solidFill>
                <a:latin typeface="微软雅黑" panose="020B0503020204020204" pitchFamily="34" charset="-122"/>
                <a:ea typeface="微软雅黑" panose="020B0503020204020204" pitchFamily="34" charset="-122"/>
              </a:rPr>
              <a:t>4</a:t>
            </a:r>
            <a:r>
              <a:rPr lang="zh-CN" altLang="en-US" sz="1800" dirty="0">
                <a:solidFill>
                  <a:srgbClr val="0033CC"/>
                </a:solidFill>
                <a:latin typeface="微软雅黑" panose="020B0503020204020204" pitchFamily="34" charset="-122"/>
                <a:ea typeface="微软雅黑" panose="020B0503020204020204" pitchFamily="34" charset="-122"/>
              </a:rPr>
              <a:t>维</a:t>
            </a:r>
            <a:r>
              <a:rPr lang="zh-CN" altLang="en-US" sz="1800" dirty="0">
                <a:latin typeface="微软雅黑" panose="020B0503020204020204" pitchFamily="34" charset="-122"/>
                <a:ea typeface="微软雅黑" panose="020B0503020204020204" pitchFamily="34" charset="-122"/>
              </a:rPr>
              <a:t>，并需要考虑</a:t>
            </a:r>
            <a:r>
              <a:rPr lang="zh-CN" altLang="en-US" sz="1800" dirty="0">
                <a:solidFill>
                  <a:srgbClr val="0033CC"/>
                </a:solidFill>
                <a:latin typeface="微软雅黑" panose="020B0503020204020204" pitchFamily="34" charset="-122"/>
                <a:ea typeface="微软雅黑" panose="020B0503020204020204" pitchFamily="34" charset="-122"/>
              </a:rPr>
              <a:t>束线发射度</a:t>
            </a:r>
            <a:r>
              <a:rPr lang="zh-CN" altLang="en-US" sz="1800" dirty="0">
                <a:latin typeface="微软雅黑" panose="020B0503020204020204" pitchFamily="34" charset="-122"/>
                <a:ea typeface="微软雅黑" panose="020B0503020204020204" pitchFamily="34" charset="-122"/>
              </a:rPr>
              <a:t>和同时兼顾</a:t>
            </a:r>
            <a:r>
              <a:rPr lang="en-US" altLang="zh-CN" sz="1800" dirty="0">
                <a:solidFill>
                  <a:srgbClr val="0033CC"/>
                </a:solidFill>
                <a:latin typeface="微软雅黑" panose="020B0503020204020204" pitchFamily="34" charset="-122"/>
                <a:ea typeface="微软雅黑" panose="020B0503020204020204" pitchFamily="34" charset="-122"/>
              </a:rPr>
              <a:t>Phi100</a:t>
            </a:r>
            <a:r>
              <a:rPr lang="zh-CN" altLang="en-US" sz="1800" dirty="0">
                <a:solidFill>
                  <a:srgbClr val="0033CC"/>
                </a:solidFill>
                <a:latin typeface="微软雅黑" panose="020B0503020204020204" pitchFamily="34" charset="-122"/>
                <a:ea typeface="微软雅黑" panose="020B0503020204020204" pitchFamily="34" charset="-122"/>
              </a:rPr>
              <a:t>和</a:t>
            </a:r>
            <a:r>
              <a:rPr lang="en-US" altLang="zh-CN" sz="1800" dirty="0">
                <a:solidFill>
                  <a:srgbClr val="0033CC"/>
                </a:solidFill>
                <a:latin typeface="微软雅黑" panose="020B0503020204020204" pitchFamily="34" charset="-122"/>
                <a:ea typeface="微软雅黑" panose="020B0503020204020204" pitchFamily="34" charset="-122"/>
              </a:rPr>
              <a:t>Phi20</a:t>
            </a:r>
            <a:r>
              <a:rPr lang="zh-CN" altLang="en-US" sz="1800" dirty="0">
                <a:solidFill>
                  <a:srgbClr val="0033CC"/>
                </a:solidFill>
                <a:latin typeface="微软雅黑" panose="020B0503020204020204" pitchFamily="34" charset="-122"/>
                <a:ea typeface="微软雅黑" panose="020B0503020204020204" pitchFamily="34" charset="-122"/>
              </a:rPr>
              <a:t>束斑</a:t>
            </a:r>
            <a:endParaRPr lang="en-US" altLang="zh-CN" sz="1800" dirty="0">
              <a:solidFill>
                <a:srgbClr val="0033CC"/>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q"/>
            </a:pPr>
            <a:r>
              <a:rPr lang="zh-CN" altLang="en-US" sz="1800" dirty="0">
                <a:latin typeface="微软雅黑" panose="020B0503020204020204" pitchFamily="34" charset="-122"/>
                <a:ea typeface="微软雅黑" panose="020B0503020204020204" pitchFamily="34" charset="-122"/>
              </a:rPr>
              <a:t>反应距离</a:t>
            </a:r>
            <a:r>
              <a:rPr lang="en-US" altLang="zh-CN" sz="1800" dirty="0">
                <a:latin typeface="微软雅黑" panose="020B0503020204020204" pitchFamily="34" charset="-122"/>
                <a:ea typeface="微软雅黑" panose="020B0503020204020204" pitchFamily="34" charset="-122"/>
              </a:rPr>
              <a:t>100mm</a:t>
            </a:r>
            <a:r>
              <a:rPr lang="zh-CN" altLang="en-US" sz="1800" dirty="0">
                <a:latin typeface="微软雅黑" panose="020B0503020204020204" pitchFamily="34" charset="-122"/>
                <a:ea typeface="微软雅黑" panose="020B0503020204020204" pitchFamily="34" charset="-122"/>
              </a:rPr>
              <a:t>，倾斜</a:t>
            </a:r>
            <a:r>
              <a:rPr lang="en-US" altLang="zh-CN" sz="1800" dirty="0">
                <a:latin typeface="微软雅黑" panose="020B0503020204020204" pitchFamily="34" charset="-122"/>
                <a:ea typeface="微软雅黑" panose="020B0503020204020204" pitchFamily="34" charset="-122"/>
              </a:rPr>
              <a:t>7</a:t>
            </a:r>
            <a:r>
              <a:rPr lang="zh-CN" altLang="en-US" sz="1800" dirty="0">
                <a:latin typeface="微软雅黑" panose="020B0503020204020204" pitchFamily="34" charset="-122"/>
                <a:ea typeface="微软雅黑" panose="020B0503020204020204" pitchFamily="34" charset="-122"/>
              </a:rPr>
              <a:t>度，偏移</a:t>
            </a:r>
            <a:r>
              <a:rPr lang="en-US" altLang="zh-CN" sz="1800" dirty="0">
                <a:latin typeface="微软雅黑" panose="020B0503020204020204" pitchFamily="34" charset="-122"/>
                <a:ea typeface="微软雅黑" panose="020B0503020204020204" pitchFamily="34" charset="-122"/>
              </a:rPr>
              <a:t>25mm</a:t>
            </a:r>
            <a:r>
              <a:rPr lang="zh-CN" altLang="en-US" sz="1800" dirty="0">
                <a:latin typeface="微软雅黑" panose="020B0503020204020204" pitchFamily="34" charset="-122"/>
                <a:ea typeface="微软雅黑" panose="020B0503020204020204" pitchFamily="34" charset="-122"/>
              </a:rPr>
              <a:t>的倾斜缪子靶子能</a:t>
            </a:r>
            <a:r>
              <a:rPr lang="zh-CN" altLang="en-US" sz="1800" dirty="0">
                <a:solidFill>
                  <a:srgbClr val="0033CC"/>
                </a:solidFill>
                <a:latin typeface="微软雅黑" panose="020B0503020204020204" pitchFamily="34" charset="-122"/>
                <a:ea typeface="微软雅黑" panose="020B0503020204020204" pitchFamily="34" charset="-122"/>
              </a:rPr>
              <a:t>同时兼顾大小束斑流强</a:t>
            </a:r>
            <a:endParaRPr lang="en-US" altLang="zh-CN" sz="1800" dirty="0">
              <a:solidFill>
                <a:srgbClr val="0033CC"/>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zh-CN" altLang="en-US" sz="1800" dirty="0">
              <a:latin typeface="微软雅黑" panose="020B0503020204020204" pitchFamily="34" charset="-122"/>
              <a:ea typeface="微软雅黑" panose="020B0503020204020204" pitchFamily="34" charset="-122"/>
            </a:endParaRPr>
          </a:p>
        </p:txBody>
      </p:sp>
      <p:sp>
        <p:nvSpPr>
          <p:cNvPr id="50" name="文本框 49">
            <a:extLst>
              <a:ext uri="{FF2B5EF4-FFF2-40B4-BE49-F238E27FC236}">
                <a16:creationId xmlns:a16="http://schemas.microsoft.com/office/drawing/2014/main" id="{98D45F78-4EFC-C42D-A556-7BC7A9DA866C}"/>
              </a:ext>
            </a:extLst>
          </p:cNvPr>
          <p:cNvSpPr txBox="1"/>
          <p:nvPr/>
        </p:nvSpPr>
        <p:spPr>
          <a:xfrm>
            <a:off x="6884537" y="4492073"/>
            <a:ext cx="4467438" cy="307777"/>
          </a:xfrm>
          <a:prstGeom prst="rect">
            <a:avLst/>
          </a:prstGeom>
          <a:noFill/>
        </p:spPr>
        <p:txBody>
          <a:bodyPr wrap="square" rtlCol="0">
            <a:spAutoFit/>
          </a:bodyPr>
          <a:lstStyle/>
          <a:p>
            <a:pPr algn="l"/>
            <a:r>
              <a:rPr lang="en-US" sz="1400" dirty="0">
                <a:latin typeface="微软雅黑" panose="020B0503020204020204" pitchFamily="34" charset="-122"/>
                <a:ea typeface="微软雅黑" panose="020B0503020204020204" pitchFamily="34" charset="-122"/>
              </a:rPr>
              <a:t>X</a:t>
            </a:r>
            <a:r>
              <a:rPr lang="zh-CN" altLang="en-US" sz="1400" dirty="0">
                <a:latin typeface="微软雅黑" panose="020B0503020204020204" pitchFamily="34" charset="-122"/>
                <a:ea typeface="微软雅黑" panose="020B0503020204020204" pitchFamily="34" charset="-122"/>
              </a:rPr>
              <a:t>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角度，</a:t>
            </a:r>
            <a:r>
              <a:rPr lang="en-US" altLang="zh-CN" sz="1400" dirty="0">
                <a:latin typeface="微软雅黑" panose="020B0503020204020204" pitchFamily="34" charset="-122"/>
                <a:ea typeface="微软雅黑" panose="020B0503020204020204" pitchFamily="34" charset="-122"/>
              </a:rPr>
              <a:t>y</a:t>
            </a:r>
            <a:r>
              <a:rPr lang="zh-CN" altLang="en-US" sz="1400" dirty="0">
                <a:latin typeface="微软雅黑" panose="020B0503020204020204" pitchFamily="34" charset="-122"/>
                <a:ea typeface="微软雅黑" panose="020B0503020204020204" pitchFamily="34" charset="-122"/>
              </a:rPr>
              <a:t>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反应距离，</a:t>
            </a:r>
            <a:r>
              <a:rPr lang="en-US" altLang="zh-CN" sz="1400" dirty="0">
                <a:latin typeface="微软雅黑" panose="020B0503020204020204" pitchFamily="34" charset="-122"/>
                <a:ea typeface="微软雅黑" panose="020B0503020204020204" pitchFamily="34" charset="-122"/>
              </a:rPr>
              <a:t>z</a:t>
            </a:r>
            <a:r>
              <a:rPr lang="zh-CN" altLang="en-US" sz="1400" dirty="0">
                <a:latin typeface="微软雅黑" panose="020B0503020204020204" pitchFamily="34" charset="-122"/>
                <a:ea typeface="微软雅黑" panose="020B0503020204020204" pitchFamily="34" charset="-122"/>
              </a:rPr>
              <a:t>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缪子产额，颜色</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靶中心</a:t>
            </a:r>
            <a:endParaRPr lang="en-US"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62711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8C6FB-BF87-42FE-8DDF-5689466F7634}"/>
            </a:ext>
          </a:extLst>
        </p:cNvPr>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61F6D604-2AA0-B420-6953-7E63C5EDD5BB}"/>
              </a:ext>
            </a:extLst>
          </p:cNvPr>
          <p:cNvCxnSpPr/>
          <p:nvPr/>
        </p:nvCxnSpPr>
        <p:spPr>
          <a:xfrm>
            <a:off x="2207568" y="332656"/>
            <a:ext cx="0" cy="367188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DA275EEE-B559-5BA5-7B6A-85AAFDE41C9E}"/>
              </a:ext>
            </a:extLst>
          </p:cNvPr>
          <p:cNvSpPr/>
          <p:nvPr/>
        </p:nvSpPr>
        <p:spPr>
          <a:xfrm>
            <a:off x="267460" y="622717"/>
            <a:ext cx="1948420" cy="3139321"/>
          </a:xfrm>
          <a:prstGeom prst="rect">
            <a:avLst/>
          </a:prstGeom>
          <a:noFill/>
        </p:spPr>
        <p:txBody>
          <a:bodyPr wrap="square" lIns="91440" tIns="45720" rIns="91440" bIns="45720">
            <a:spAutoFit/>
          </a:bodyPr>
          <a:lstStyle/>
          <a:p>
            <a:pPr algn="ctr"/>
            <a:r>
              <a:rPr lang="zh-CN" altLang="en-US" sz="66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目</a:t>
            </a:r>
            <a:endParaRPr lang="en-US" altLang="zh-CN" sz="66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endParaRPr lang="en-US" altLang="zh-CN" sz="6600" dirty="0">
              <a:ln w="0"/>
              <a:effectLst>
                <a:outerShdw blurRad="38100" dist="19050" dir="2700000" algn="tl" rotWithShape="0">
                  <a:schemeClr val="dk1">
                    <a:alpha val="40000"/>
                  </a:schemeClr>
                </a:outerShdw>
              </a:effectLst>
            </a:endParaRPr>
          </a:p>
          <a:p>
            <a:pPr algn="ctr"/>
            <a:r>
              <a:rPr lang="zh-CN" altLang="en-US" sz="6600" dirty="0">
                <a:ln w="0"/>
                <a:effectLst>
                  <a:outerShdw blurRad="38100" dist="19050" dir="2700000" algn="tl" rotWithShape="0">
                    <a:schemeClr val="dk1">
                      <a:alpha val="40000"/>
                    </a:schemeClr>
                  </a:outerShdw>
                </a:effectLst>
              </a:rPr>
              <a:t>    </a:t>
            </a:r>
            <a:r>
              <a:rPr lang="zh-CN" altLang="en-US" sz="66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录</a:t>
            </a:r>
          </a:p>
        </p:txBody>
      </p:sp>
      <p:sp>
        <p:nvSpPr>
          <p:cNvPr id="3" name="文本框 4">
            <a:extLst>
              <a:ext uri="{FF2B5EF4-FFF2-40B4-BE49-F238E27FC236}">
                <a16:creationId xmlns:a16="http://schemas.microsoft.com/office/drawing/2014/main" id="{398564E7-2ABD-BC62-48A7-E4D7A7646ED5}"/>
              </a:ext>
            </a:extLst>
          </p:cNvPr>
          <p:cNvSpPr txBox="1"/>
          <p:nvPr/>
        </p:nvSpPr>
        <p:spPr>
          <a:xfrm>
            <a:off x="3053981" y="332656"/>
            <a:ext cx="8072875" cy="5219506"/>
          </a:xfrm>
          <a:prstGeom prst="rect">
            <a:avLst/>
          </a:prstGeom>
          <a:noFill/>
        </p:spPr>
        <p:txBody>
          <a:bodyPr wrap="square" rtlCol="0">
            <a:spAutoFit/>
          </a:bodyPr>
          <a:lstStyle/>
          <a:p>
            <a:pPr marL="457200" indent="-457200">
              <a:lnSpc>
                <a:spcPct val="150000"/>
              </a:lnSpc>
              <a:buAutoNum type="arabicPeriod"/>
            </a:pPr>
            <a:r>
              <a:rPr lang="zh-CN" altLang="en-US" sz="3600" b="1" dirty="0">
                <a:solidFill>
                  <a:srgbClr val="0033CC"/>
                </a:solidFill>
                <a:latin typeface="微软雅黑" panose="020B0503020204020204" pitchFamily="34" charset="-122"/>
                <a:ea typeface="微软雅黑" panose="020B0503020204020204" pitchFamily="34" charset="-122"/>
              </a:rPr>
              <a:t>机器学习在表面缪子束线的应用</a:t>
            </a:r>
            <a:endParaRPr lang="en-US" altLang="zh-CN" sz="3600" b="1" dirty="0">
              <a:solidFill>
                <a:srgbClr val="0033CC"/>
              </a:solidFill>
              <a:latin typeface="微软雅黑" panose="020B0503020204020204" pitchFamily="34" charset="-122"/>
              <a:ea typeface="微软雅黑" panose="020B0503020204020204" pitchFamily="34" charset="-122"/>
            </a:endParaRPr>
          </a:p>
          <a:p>
            <a:pPr marL="914400" lvl="1" indent="-457200">
              <a:lnSpc>
                <a:spcPct val="150000"/>
              </a:lnSpc>
              <a:buAutoNum type="arabicPeriod"/>
            </a:pPr>
            <a:r>
              <a:rPr lang="zh-CN" altLang="en-US" sz="2800" dirty="0">
                <a:latin typeface="微软雅黑" panose="020B0503020204020204" pitchFamily="34" charset="-122"/>
                <a:ea typeface="微软雅黑" panose="020B0503020204020204" pitchFamily="34" charset="-122"/>
              </a:rPr>
              <a:t>旋转缪子靶结构优化</a:t>
            </a:r>
          </a:p>
          <a:p>
            <a:pPr marL="914400" lvl="1" indent="-457200">
              <a:lnSpc>
                <a:spcPct val="150000"/>
              </a:lnSpc>
              <a:buAutoNum type="arabicPeriod"/>
            </a:pPr>
            <a:r>
              <a:rPr lang="zh-CN" altLang="en-US" sz="2800" b="1" dirty="0">
                <a:solidFill>
                  <a:srgbClr val="0033CC"/>
                </a:solidFill>
                <a:latin typeface="微软雅黑" panose="020B0503020204020204" pitchFamily="34" charset="-122"/>
                <a:ea typeface="微软雅黑" panose="020B0503020204020204" pitchFamily="34" charset="-122"/>
              </a:rPr>
              <a:t>表面缪子束线优化设计</a:t>
            </a:r>
            <a:endParaRPr lang="en-US" altLang="zh-CN" sz="2800" b="1" dirty="0">
              <a:solidFill>
                <a:srgbClr val="0033CC"/>
              </a:solidFill>
              <a:latin typeface="微软雅黑" panose="020B0503020204020204" pitchFamily="34" charset="-122"/>
              <a:ea typeface="微软雅黑" panose="020B0503020204020204" pitchFamily="34" charset="-122"/>
            </a:endParaRPr>
          </a:p>
          <a:p>
            <a:pPr marL="457200" indent="-457200">
              <a:lnSpc>
                <a:spcPct val="150000"/>
              </a:lnSpc>
              <a:buFontTx/>
              <a:buAutoNum type="arabicPeriod"/>
            </a:pPr>
            <a:r>
              <a:rPr lang="zh-CN" altLang="en-US" sz="3600" dirty="0">
                <a:latin typeface="微软雅黑" panose="020B0503020204020204" pitchFamily="34" charset="-122"/>
                <a:ea typeface="微软雅黑" panose="020B0503020204020204" pitchFamily="34" charset="-122"/>
              </a:rPr>
              <a:t>目前组内开展的其他工作和展望</a:t>
            </a:r>
            <a:endParaRPr lang="en-US" altLang="zh-CN" sz="3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瞬态</a:t>
            </a:r>
            <a:r>
              <a:rPr lang="el-GR" altLang="zh-CN" sz="1600" dirty="0">
                <a:latin typeface="微软雅黑" panose="020B0503020204020204" pitchFamily="34" charset="-122"/>
                <a:ea typeface="微软雅黑" panose="020B0503020204020204" pitchFamily="34" charset="-122"/>
              </a:rPr>
              <a:t>μ</a:t>
            </a:r>
            <a:r>
              <a:rPr lang="en-CA" altLang="zh-CN" sz="1600" dirty="0">
                <a:latin typeface="微软雅黑" panose="020B0503020204020204" pitchFamily="34" charset="-122"/>
                <a:ea typeface="微软雅黑" panose="020B0503020204020204" pitchFamily="34" charset="-122"/>
              </a:rPr>
              <a:t>SR</a:t>
            </a:r>
            <a:r>
              <a:rPr lang="zh-CN" altLang="en-US" sz="1600" dirty="0">
                <a:latin typeface="微软雅黑" panose="020B0503020204020204" pitchFamily="34" charset="-122"/>
                <a:ea typeface="微软雅黑" panose="020B0503020204020204" pitchFamily="34" charset="-122"/>
              </a:rPr>
              <a:t>实验</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负缪衰变缪束线优化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en-US" altLang="zh-CN" sz="1600" dirty="0">
                <a:latin typeface="微软雅黑" panose="020B0503020204020204" pitchFamily="34" charset="-122"/>
                <a:ea typeface="微软雅黑" panose="020B0503020204020204" pitchFamily="34" charset="-122"/>
              </a:rPr>
              <a:t>PSI </a:t>
            </a:r>
            <a:r>
              <a:rPr lang="zh-CN" altLang="zh-CN" sz="1600" dirty="0">
                <a:latin typeface="微软雅黑" panose="020B0503020204020204" pitchFamily="34" charset="-122"/>
                <a:ea typeface="微软雅黑" panose="020B0503020204020204" pitchFamily="34" charset="-122"/>
              </a:rPr>
              <a:t>μ</a:t>
            </a:r>
            <a:r>
              <a:rPr lang="en-US" altLang="zh-CN" sz="1600" dirty="0">
                <a:latin typeface="微软雅黑" panose="020B0503020204020204" pitchFamily="34" charset="-122"/>
                <a:ea typeface="微软雅黑" panose="020B0503020204020204" pitchFamily="34" charset="-122"/>
              </a:rPr>
              <a:t>E4</a:t>
            </a:r>
            <a:r>
              <a:rPr lang="zh-CN" altLang="en-US" sz="1600" dirty="0">
                <a:latin typeface="微软雅黑" panose="020B0503020204020204" pitchFamily="34" charset="-122"/>
                <a:ea typeface="微软雅黑" panose="020B0503020204020204" pitchFamily="34" charset="-122"/>
              </a:rPr>
              <a:t>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同位素束线优化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en-US" altLang="zh-CN" sz="1600" dirty="0">
                <a:latin typeface="微软雅黑" panose="020B0503020204020204" pitchFamily="34" charset="-122"/>
                <a:ea typeface="微软雅黑" panose="020B0503020204020204" pitchFamily="34" charset="-122"/>
              </a:rPr>
              <a:t>FFAG</a:t>
            </a:r>
            <a:r>
              <a:rPr lang="zh-CN" altLang="en-US" sz="1600" dirty="0">
                <a:latin typeface="微软雅黑" panose="020B0503020204020204" pitchFamily="34" charset="-122"/>
                <a:ea typeface="微软雅黑" panose="020B0503020204020204" pitchFamily="34" charset="-122"/>
              </a:rPr>
              <a:t>束线优化</a:t>
            </a:r>
            <a:endParaRPr lang="en-US" altLang="zh-CN" sz="1600" dirty="0">
              <a:latin typeface="微软雅黑" panose="020B0503020204020204" pitchFamily="34" charset="-122"/>
              <a:ea typeface="微软雅黑" panose="020B0503020204020204" pitchFamily="34" charset="-122"/>
            </a:endParaRPr>
          </a:p>
          <a:p>
            <a:pPr marL="914400" lvl="1" indent="-457200">
              <a:lnSpc>
                <a:spcPct val="150000"/>
              </a:lnSpc>
              <a:buFontTx/>
              <a:buAutoNum type="arabicPeriod"/>
            </a:pPr>
            <a:r>
              <a:rPr lang="zh-CN" altLang="en-US" sz="1600" dirty="0">
                <a:latin typeface="微软雅黑" panose="020B0503020204020204" pitchFamily="34" charset="-122"/>
                <a:ea typeface="微软雅黑" panose="020B0503020204020204" pitchFamily="34" charset="-122"/>
              </a:rPr>
              <a:t>芯片翻转截面反演</a:t>
            </a:r>
          </a:p>
        </p:txBody>
      </p:sp>
    </p:spTree>
    <p:custDataLst>
      <p:tags r:id="rId1"/>
    </p:custDataLst>
    <p:extLst>
      <p:ext uri="{BB962C8B-B14F-4D97-AF65-F5344CB8AC3E}">
        <p14:creationId xmlns:p14="http://schemas.microsoft.com/office/powerpoint/2010/main" val="19058277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12095</TotalTime>
  <Words>2998</Words>
  <Application>Microsoft Office PowerPoint</Application>
  <PresentationFormat>Widescreen</PresentationFormat>
  <Paragraphs>580</Paragraphs>
  <Slides>30</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Liberation Sans</vt:lpstr>
      <vt:lpstr>等线</vt:lpstr>
      <vt:lpstr>等线 Light</vt:lpstr>
      <vt:lpstr>华文楷体</vt:lpstr>
      <vt:lpstr>微软雅黑</vt:lpstr>
      <vt:lpstr>Arial</vt:lpstr>
      <vt:lpstr>Cambria Math</vt:lpstr>
      <vt:lpstr>Consolas</vt:lpstr>
      <vt:lpstr>Merriweather</vt:lpstr>
      <vt:lpstr>Times New Roman</vt:lpstr>
      <vt:lpstr>Wingdings</vt:lpstr>
      <vt:lpstr>Office 主题​​</vt:lpstr>
      <vt:lpstr>AI在加速器设计优化中的应用</vt:lpstr>
      <vt:lpstr>PowerPoint Presentation</vt:lpstr>
      <vt:lpstr>    </vt:lpstr>
      <vt:lpstr>PowerPoint Presentation</vt:lpstr>
      <vt:lpstr>PowerPoint Presentation</vt:lpstr>
      <vt:lpstr>    </vt:lpstr>
      <vt:lpstr>    </vt:lpstr>
      <vt:lpstr>    </vt:lpstr>
      <vt:lpstr>PowerPoint Presentation</vt:lpstr>
      <vt:lpstr>PowerPoint Presentation</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维恩滤镜设计报告</dc:title>
  <dc:creator>hp</dc:creator>
  <cp:lastModifiedBy>Guangdong Liu</cp:lastModifiedBy>
  <cp:revision>186</cp:revision>
  <dcterms:created xsi:type="dcterms:W3CDTF">2024-10-28T01:37:46Z</dcterms:created>
  <dcterms:modified xsi:type="dcterms:W3CDTF">2025-03-05T07:43:57Z</dcterms:modified>
</cp:coreProperties>
</file>