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96" r:id="rId1"/>
  </p:sldMasterIdLst>
  <p:notesMasterIdLst>
    <p:notesMasterId r:id="rId32"/>
  </p:notesMasterIdLst>
  <p:sldIdLst>
    <p:sldId id="333" r:id="rId2"/>
    <p:sldId id="342" r:id="rId3"/>
    <p:sldId id="373" r:id="rId4"/>
    <p:sldId id="374" r:id="rId5"/>
    <p:sldId id="375" r:id="rId6"/>
    <p:sldId id="376" r:id="rId7"/>
    <p:sldId id="377" r:id="rId8"/>
    <p:sldId id="378" r:id="rId9"/>
    <p:sldId id="379" r:id="rId10"/>
    <p:sldId id="262" r:id="rId11"/>
    <p:sldId id="380" r:id="rId12"/>
    <p:sldId id="381" r:id="rId13"/>
    <p:sldId id="383" r:id="rId14"/>
    <p:sldId id="382" r:id="rId15"/>
    <p:sldId id="384" r:id="rId16"/>
    <p:sldId id="392" r:id="rId17"/>
    <p:sldId id="390" r:id="rId18"/>
    <p:sldId id="394" r:id="rId19"/>
    <p:sldId id="395" r:id="rId20"/>
    <p:sldId id="385" r:id="rId21"/>
    <p:sldId id="397" r:id="rId22"/>
    <p:sldId id="398" r:id="rId23"/>
    <p:sldId id="399" r:id="rId24"/>
    <p:sldId id="401" r:id="rId25"/>
    <p:sldId id="405" r:id="rId26"/>
    <p:sldId id="387" r:id="rId27"/>
    <p:sldId id="388" r:id="rId28"/>
    <p:sldId id="389" r:id="rId29"/>
    <p:sldId id="396" r:id="rId30"/>
    <p:sldId id="31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79A0"/>
    <a:srgbClr val="0000FF"/>
    <a:srgbClr val="26F616"/>
    <a:srgbClr val="FFFFFF"/>
    <a:srgbClr val="1C92AC"/>
    <a:srgbClr val="B1C8E1"/>
    <a:srgbClr val="616161"/>
    <a:srgbClr val="89ABD1"/>
    <a:srgbClr val="6592C3"/>
    <a:srgbClr val="DAE5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43" autoAdjust="0"/>
    <p:restoredTop sz="88682" autoAdjust="0"/>
  </p:normalViewPr>
  <p:slideViewPr>
    <p:cSldViewPr snapToGrid="0">
      <p:cViewPr>
        <p:scale>
          <a:sx n="56" d="100"/>
          <a:sy n="56" d="100"/>
        </p:scale>
        <p:origin x="1328" y="1272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57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89E78-4562-41F2-A632-D06D0708B128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FAEBA-8288-4F68-902A-E69AB60BDE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64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FAEBA-8288-4F68-902A-E69AB60BDEB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616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FAEBA-8288-4F68-902A-E69AB60BDEB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50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E4D4E-6456-E692-D8F8-316A3A08B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33D811-D7DD-4A1F-0A57-E57E7063B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F037A50-304E-3EF2-D0EA-9ED041FDD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5BF6521-ED6A-C4FE-B351-0BFFC3C2F8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FAEBA-8288-4F68-902A-E69AB60BDEB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950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FAEBA-8288-4F68-902A-E69AB60BDEB1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230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FAEBA-8288-4F68-902A-E69AB60BDEB1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326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FAEBA-8288-4F68-902A-E69AB60BDEB1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68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我的报告结束了，再次感谢各位老师。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FAEBA-8288-4F68-902A-E69AB60BDEB1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007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AFBC4-0768-4567-BD55-C380DF8AB104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170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44FF-99DE-4685-9F23-0B18B9E344E8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226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CA6BE-24C3-443D-84EA-2B8BE05E201D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746019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29BD-010D-45FE-B668-D6B0EBED2C43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 flipV="1">
            <a:off x="603317" y="1159493"/>
            <a:ext cx="10909955" cy="39600"/>
          </a:xfrm>
          <a:prstGeom prst="rect">
            <a:avLst/>
          </a:prstGeom>
          <a:solidFill>
            <a:srgbClr val="6B7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35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479397"/>
            <a:ext cx="10515600" cy="680099"/>
          </a:xfrm>
        </p:spPr>
        <p:txBody>
          <a:bodyPr>
            <a:normAutofit/>
          </a:bodyPr>
          <a:lstStyle>
            <a:lvl1pPr algn="ctr">
              <a:defRPr sz="2800" b="1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882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929BD-010D-45FE-B668-D6B0EBED2C43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D94F3B2-A3E9-B58E-5922-E976A6565BA3}"/>
              </a:ext>
            </a:extLst>
          </p:cNvPr>
          <p:cNvSpPr/>
          <p:nvPr userDrawn="1"/>
        </p:nvSpPr>
        <p:spPr>
          <a:xfrm flipV="1">
            <a:off x="603317" y="1159493"/>
            <a:ext cx="10909955" cy="39600"/>
          </a:xfrm>
          <a:prstGeom prst="rect">
            <a:avLst/>
          </a:prstGeom>
          <a:solidFill>
            <a:srgbClr val="6B79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40796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11848-CAED-47B3-9D19-F4E62BF26EFA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453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AEC41-7A14-4B97-8C11-3543DF3EB11D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008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8248-FE44-423D-BA3A-819D0230F26A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81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C7B96-3E81-4033-9239-AFE4B11F7918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098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92C3-250A-4E1C-B0BC-C5368D6607B1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070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18233-C7D2-4C43-B026-9EDC77D3FE09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153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0CE15-AC89-4B7B-BDD6-C4C38F28F212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37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CA6BE-24C3-443D-84EA-2B8BE05E201D}" type="datetime1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E2756-AE4A-4368-822C-3A81854B687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73C61A6-D83A-D0D3-EDA9-AD8B3EF0D22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6" y="122507"/>
            <a:ext cx="2743200" cy="4697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4F9D610-8255-BF66-5296-590F548C6F8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391" y="33707"/>
            <a:ext cx="2413507" cy="6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34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68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if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10.png"/><Relationship Id="rId18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image" Target="../media/image66.tiff"/><Relationship Id="rId12" Type="http://schemas.openxmlformats.org/officeDocument/2006/relationships/image" Target="../media/image105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tiff"/><Relationship Id="rId11" Type="http://schemas.openxmlformats.org/officeDocument/2006/relationships/image" Target="../media/image90.png"/><Relationship Id="rId5" Type="http://schemas.openxmlformats.org/officeDocument/2006/relationships/image" Target="../media/image64.png"/><Relationship Id="rId15" Type="http://schemas.openxmlformats.org/officeDocument/2006/relationships/image" Target="../media/image13.png"/><Relationship Id="rId10" Type="http://schemas.openxmlformats.org/officeDocument/2006/relationships/image" Target="../media/image69.png"/><Relationship Id="rId19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68.png"/><Relationship Id="rId14" Type="http://schemas.openxmlformats.org/officeDocument/2006/relationships/image" Target="../media/image1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tiff"/><Relationship Id="rId5" Type="http://schemas.openxmlformats.org/officeDocument/2006/relationships/image" Target="../media/image83.tiff"/><Relationship Id="rId4" Type="http://schemas.openxmlformats.org/officeDocument/2006/relationships/image" Target="../media/image82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8.png"/><Relationship Id="rId12" Type="http://schemas.openxmlformats.org/officeDocument/2006/relationships/image" Target="../media/image9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87.png"/><Relationship Id="rId11" Type="http://schemas.openxmlformats.org/officeDocument/2006/relationships/image" Target="../media/image93.png"/><Relationship Id="rId5" Type="http://schemas.openxmlformats.org/officeDocument/2006/relationships/image" Target="../media/image86.jpe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5.png"/><Relationship Id="rId9" Type="http://schemas.openxmlformats.org/officeDocument/2006/relationships/image" Target="../media/image91.png"/><Relationship Id="rId1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6DECE9D-9C39-5555-99D4-73A5CD236940}"/>
              </a:ext>
            </a:extLst>
          </p:cNvPr>
          <p:cNvSpPr/>
          <p:nvPr/>
        </p:nvSpPr>
        <p:spPr>
          <a:xfrm>
            <a:off x="1524000" y="1095886"/>
            <a:ext cx="9144000" cy="2863608"/>
          </a:xfrm>
          <a:prstGeom prst="rect">
            <a:avLst/>
          </a:prstGeom>
          <a:solidFill>
            <a:srgbClr val="DAE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991539" y="1842873"/>
            <a:ext cx="6208922" cy="1369633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altLang="zh-CN" sz="40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AI</a:t>
            </a:r>
            <a:r>
              <a:rPr lang="zh-CN" altLang="en-US" sz="40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在中子谱仪数据分析的应用现状、挑战与展望</a:t>
            </a:r>
            <a:endParaRPr lang="zh-CN" altLang="en-US" sz="4000" b="1" dirty="0">
              <a:latin typeface="隶书" panose="02010509060101010101" pitchFamily="49" charset="-122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969782" y="4198206"/>
            <a:ext cx="4084917" cy="1655762"/>
          </a:xfrm>
        </p:spPr>
        <p:txBody>
          <a:bodyPr>
            <a:normAutofit lnSpcReduction="10000"/>
          </a:bodyPr>
          <a:lstStyle/>
          <a:p>
            <a:r>
              <a:rPr lang="zh-CN" altLang="en-US" b="1" dirty="0">
                <a:latin typeface="隶书" panose="02010509060101010101" pitchFamily="49" charset="-122"/>
                <a:ea typeface="隶书" panose="02010509060101010101" pitchFamily="49" charset="-122"/>
              </a:rPr>
              <a:t>杜  蓉</a:t>
            </a:r>
            <a:endParaRPr lang="en-US" altLang="zh-CN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b="1" dirty="0">
                <a:latin typeface="隶书" panose="02010509060101010101" pitchFamily="49" charset="-122"/>
                <a:ea typeface="隶书" panose="02010509060101010101" pitchFamily="49" charset="-122"/>
              </a:rPr>
              <a:t>中国科学院高能物理研究所</a:t>
            </a:r>
            <a:endParaRPr lang="en-US" altLang="zh-CN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b="1" dirty="0">
                <a:latin typeface="隶书" panose="02010509060101010101" pitchFamily="49" charset="-122"/>
                <a:ea typeface="隶书" panose="02010509060101010101" pitchFamily="49" charset="-122"/>
              </a:rPr>
              <a:t>散裂中子源科学中心</a:t>
            </a:r>
            <a:endParaRPr lang="en-US" altLang="zh-CN" b="1" dirty="0">
              <a:latin typeface="隶书" panose="02010509060101010101" pitchFamily="49" charset="-122"/>
              <a:ea typeface="隶书" panose="02010509060101010101" pitchFamily="49" charset="-122"/>
            </a:endParaRPr>
          </a:p>
          <a:p>
            <a:r>
              <a:rPr lang="zh-CN" altLang="en-US" b="1" dirty="0">
                <a:latin typeface="隶书" panose="02010509060101010101" pitchFamily="49" charset="-122"/>
                <a:ea typeface="隶书" panose="02010509060101010101" pitchFamily="49" charset="-122"/>
              </a:rPr>
              <a:t>数据分析组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395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0"/>
    </mc:Choice>
    <mc:Fallback xmlns="">
      <p:transition spd="slow" advTm="21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ADE0798-41CF-4478-A6C3-9F5840BBB928}"/>
              </a:ext>
            </a:extLst>
          </p:cNvPr>
          <p:cNvSpPr txBox="1"/>
          <p:nvPr/>
        </p:nvSpPr>
        <p:spPr>
          <a:xfrm>
            <a:off x="5631526" y="1006199"/>
            <a:ext cx="4528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Ⅱ.</a:t>
            </a:r>
            <a:r>
              <a:rPr lang="zh-CN" altLang="en-US" dirty="0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solidFill>
                  <a:srgbClr val="000000"/>
                </a:solidFill>
                <a:highlight>
                  <a:srgbClr val="FFFFFF"/>
                </a:highligh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Crystalyze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生成式机器学习晶体结构预测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57940E4-1A8B-4ED1-B363-9825C0DBB2DF}"/>
              </a:ext>
            </a:extLst>
          </p:cNvPr>
          <p:cNvSpPr txBox="1"/>
          <p:nvPr/>
        </p:nvSpPr>
        <p:spPr>
          <a:xfrm>
            <a:off x="406849" y="4261140"/>
            <a:ext cx="3304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Ⅲ.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phAI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算法进行相位预测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0D73555-F683-455C-8BC2-4E7ED1F95674}"/>
              </a:ext>
            </a:extLst>
          </p:cNvPr>
          <p:cNvSpPr txBox="1"/>
          <p:nvPr/>
        </p:nvSpPr>
        <p:spPr>
          <a:xfrm>
            <a:off x="6382634" y="6581001"/>
            <a:ext cx="3454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altLang="zh-CN" dirty="0"/>
              <a:t>Anders S. Larsen et al. Science. 2024</a:t>
            </a:r>
            <a:endParaRPr lang="zh-CN" altLang="en-US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91DAAAF-74C5-42E1-8DF9-0C162313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65" y="4685037"/>
            <a:ext cx="8560305" cy="1895964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1DC8EC8-0291-46C9-B033-29B49D84E0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82" y="1375531"/>
            <a:ext cx="3686794" cy="2624998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C9D86000-99CE-4DB3-9628-959034129A40}"/>
              </a:ext>
            </a:extLst>
          </p:cNvPr>
          <p:cNvSpPr txBox="1"/>
          <p:nvPr/>
        </p:nvSpPr>
        <p:spPr>
          <a:xfrm>
            <a:off x="428171" y="1014138"/>
            <a:ext cx="3961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Ⅰ .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AlphaCrystal</a:t>
            </a:r>
            <a:r>
              <a:rPr lang="zh-CN" altLang="en-US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模型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算法进行结构预测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79A095A9-0F8A-42C1-AA36-9277AE8992B7}"/>
              </a:ext>
            </a:extLst>
          </p:cNvPr>
          <p:cNvSpPr txBox="1"/>
          <p:nvPr/>
        </p:nvSpPr>
        <p:spPr>
          <a:xfrm>
            <a:off x="2125626" y="3984141"/>
            <a:ext cx="2167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J, Hu. et al. </a:t>
            </a:r>
            <a:r>
              <a:rPr lang="sv-SE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ACS Omega</a:t>
            </a:r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sv-SE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 2023</a:t>
            </a:r>
            <a:endParaRPr lang="zh-CN" altLang="en-US" sz="1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4C87288-1C63-492D-A873-3E54DC28A9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151"/>
          <a:stretch/>
        </p:blipFill>
        <p:spPr>
          <a:xfrm>
            <a:off x="5797551" y="1393039"/>
            <a:ext cx="4528476" cy="2918267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A0463AE8-A73E-4BF1-B4FA-53AA80C0E7F8}"/>
              </a:ext>
            </a:extLst>
          </p:cNvPr>
          <p:cNvSpPr txBox="1"/>
          <p:nvPr/>
        </p:nvSpPr>
        <p:spPr>
          <a:xfrm>
            <a:off x="7093373" y="4306177"/>
            <a:ext cx="3117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Eric A. Riesel. et al. J. Am. Chem. Soc. 2024</a:t>
            </a:r>
            <a:endParaRPr lang="zh-CN" altLang="en-US" sz="1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19DDD94-01B2-E941-0E6E-3011DE3DA2E3}"/>
              </a:ext>
            </a:extLst>
          </p:cNvPr>
          <p:cNvSpPr txBox="1"/>
          <p:nvPr/>
        </p:nvSpPr>
        <p:spPr>
          <a:xfrm flipH="1">
            <a:off x="5009784" y="90129"/>
            <a:ext cx="21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粉末中子衍射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217C837-78D1-B860-BD15-3DD32E2989CC}"/>
              </a:ext>
            </a:extLst>
          </p:cNvPr>
          <p:cNvSpPr txBox="1"/>
          <p:nvPr/>
        </p:nvSpPr>
        <p:spPr>
          <a:xfrm>
            <a:off x="428171" y="624114"/>
            <a:ext cx="1887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晶体结构预测</a:t>
            </a:r>
          </a:p>
        </p:txBody>
      </p:sp>
    </p:spTree>
    <p:extLst>
      <p:ext uri="{BB962C8B-B14F-4D97-AF65-F5344CB8AC3E}">
        <p14:creationId xmlns:p14="http://schemas.microsoft.com/office/powerpoint/2010/main" val="3688688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119626A-B450-8360-5F89-715A99047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DAA4E25-9718-54C9-9DE1-DB0C153548EC}"/>
              </a:ext>
            </a:extLst>
          </p:cNvPr>
          <p:cNvSpPr txBox="1"/>
          <p:nvPr/>
        </p:nvSpPr>
        <p:spPr>
          <a:xfrm flipH="1">
            <a:off x="5009784" y="129379"/>
            <a:ext cx="21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小角中子散射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81C11E6A-A702-C692-F2DC-28041D419A06}"/>
              </a:ext>
            </a:extLst>
          </p:cNvPr>
          <p:cNvSpPr txBox="1"/>
          <p:nvPr/>
        </p:nvSpPr>
        <p:spPr>
          <a:xfrm>
            <a:off x="513651" y="856034"/>
            <a:ext cx="3420000" cy="5500316"/>
          </a:xfrm>
          <a:prstGeom prst="roundRect">
            <a:avLst>
              <a:gd name="adj" fmla="val 596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125DD0C-457A-5603-DB7A-ADF66BD62B4E}"/>
              </a:ext>
            </a:extLst>
          </p:cNvPr>
          <p:cNvSpPr txBox="1"/>
          <p:nvPr/>
        </p:nvSpPr>
        <p:spPr>
          <a:xfrm>
            <a:off x="666658" y="1346933"/>
            <a:ext cx="3113986" cy="1032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defRPr>
            </a:lvl1pPr>
          </a:lstStyle>
          <a:p>
            <a:pPr algn="l"/>
            <a:r>
              <a:rPr lang="en-US" altLang="zh-CN" dirty="0" err="1"/>
              <a:t>使用高效的子像素卷积神经网络（ESPCN）从低分辨率数据中重建高分辨率散射图案</a:t>
            </a:r>
            <a:r>
              <a:rPr lang="en-US" altLang="zh-CN" dirty="0"/>
              <a:t>，</a:t>
            </a:r>
            <a:r>
              <a:rPr lang="zh-CN" altLang="en-US" dirty="0"/>
              <a:t>缩短实验时间</a:t>
            </a:r>
            <a:r>
              <a:rPr lang="en-US" altLang="zh-CN" dirty="0"/>
              <a:t>/</a:t>
            </a:r>
            <a:r>
              <a:rPr lang="en-US" altLang="zh-CN" dirty="0" err="1"/>
              <a:t>提高数据质量</a:t>
            </a:r>
            <a:r>
              <a:rPr lang="en-US" altLang="zh-CN" dirty="0"/>
              <a:t>。</a:t>
            </a:r>
            <a:endParaRPr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9EC73986-A68A-C12C-5717-938F4699EF33}"/>
              </a:ext>
            </a:extLst>
          </p:cNvPr>
          <p:cNvSpPr txBox="1"/>
          <p:nvPr/>
        </p:nvSpPr>
        <p:spPr>
          <a:xfrm>
            <a:off x="822324" y="743082"/>
            <a:ext cx="2880000" cy="61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高分辨率重建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318E0543-2AE0-172A-CC6F-FF6277B90019}"/>
              </a:ext>
            </a:extLst>
          </p:cNvPr>
          <p:cNvSpPr txBox="1"/>
          <p:nvPr/>
        </p:nvSpPr>
        <p:spPr>
          <a:xfrm>
            <a:off x="1936631" y="6059835"/>
            <a:ext cx="574040" cy="574040"/>
          </a:xfrm>
          <a:prstGeom prst="ellipse">
            <a:avLst/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C99E5973-861C-C030-7298-5BEE2C4B41B2}"/>
              </a:ext>
            </a:extLst>
          </p:cNvPr>
          <p:cNvSpPr txBox="1"/>
          <p:nvPr/>
        </p:nvSpPr>
        <p:spPr>
          <a:xfrm>
            <a:off x="1936631" y="6192968"/>
            <a:ext cx="574040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B2AC759A-1DAF-5453-A575-8AE4EC4DFCB7}"/>
              </a:ext>
            </a:extLst>
          </p:cNvPr>
          <p:cNvSpPr txBox="1"/>
          <p:nvPr/>
        </p:nvSpPr>
        <p:spPr>
          <a:xfrm flipH="1" flipV="1">
            <a:off x="3901847" y="630530"/>
            <a:ext cx="162663" cy="162663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681BE7D8-BA8D-BAF1-25DA-58AA7AFAF68B}"/>
              </a:ext>
            </a:extLst>
          </p:cNvPr>
          <p:cNvSpPr txBox="1"/>
          <p:nvPr/>
        </p:nvSpPr>
        <p:spPr>
          <a:xfrm>
            <a:off x="4322173" y="846532"/>
            <a:ext cx="3420000" cy="5500316"/>
          </a:xfrm>
          <a:prstGeom prst="roundRect">
            <a:avLst>
              <a:gd name="adj" fmla="val 5969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51E5F54-B8F2-DC46-49C8-2ECA9716D08E}"/>
              </a:ext>
            </a:extLst>
          </p:cNvPr>
          <p:cNvSpPr txBox="1"/>
          <p:nvPr/>
        </p:nvSpPr>
        <p:spPr>
          <a:xfrm>
            <a:off x="4611379" y="1277440"/>
            <a:ext cx="2880000" cy="101248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defRPr>
            </a:lvl1pPr>
          </a:lstStyle>
          <a:p>
            <a:pPr algn="l"/>
            <a:r>
              <a:rPr lang="zh-CN" altLang="en-US" dirty="0"/>
              <a:t>使用</a:t>
            </a:r>
            <a:r>
              <a:rPr lang="en-US" altLang="zh-CN" dirty="0" err="1"/>
              <a:t>k近邻（k</a:t>
            </a:r>
            <a:r>
              <a:rPr lang="en-US" altLang="zh-CN" dirty="0"/>
              <a:t>- NN）/</a:t>
            </a:r>
            <a:r>
              <a:rPr lang="en-US" altLang="zh-CN" dirty="0" err="1"/>
              <a:t>迁移学习（如Inception</a:t>
            </a:r>
            <a:r>
              <a:rPr lang="en-US" altLang="zh-CN" dirty="0"/>
              <a:t>- v3）</a:t>
            </a:r>
            <a:r>
              <a:rPr lang="zh-CN" altLang="en-US" dirty="0"/>
              <a:t>等</a:t>
            </a:r>
            <a:r>
              <a:rPr lang="en-US" altLang="zh-CN" dirty="0" err="1"/>
              <a:t>对粒子形状进行分类</a:t>
            </a:r>
            <a:endParaRPr lang="zh-CN" altLang="en-US" dirty="0"/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CC456C99-E97C-6B09-F572-E546557DC326}"/>
              </a:ext>
            </a:extLst>
          </p:cNvPr>
          <p:cNvSpPr txBox="1"/>
          <p:nvPr/>
        </p:nvSpPr>
        <p:spPr>
          <a:xfrm>
            <a:off x="4623976" y="749497"/>
            <a:ext cx="2880000" cy="61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defRPr>
            </a:lvl1pPr>
          </a:lstStyle>
          <a:p>
            <a:r>
              <a:rPr lang="en-US" altLang="zh-CN" b="1" dirty="0" err="1"/>
              <a:t>粒子形状分类</a:t>
            </a:r>
            <a:endParaRPr lang="zh-CN" altLang="en-US" b="1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83BF68FC-08F2-3762-18B9-24BE83068915}"/>
              </a:ext>
            </a:extLst>
          </p:cNvPr>
          <p:cNvSpPr txBox="1"/>
          <p:nvPr/>
        </p:nvSpPr>
        <p:spPr>
          <a:xfrm>
            <a:off x="5776957" y="6069563"/>
            <a:ext cx="574040" cy="574040"/>
          </a:xfrm>
          <a:prstGeom prst="ellipse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E5F7855C-2C4B-33E0-A547-A2E5AEAB0AB1}"/>
              </a:ext>
            </a:extLst>
          </p:cNvPr>
          <p:cNvSpPr txBox="1"/>
          <p:nvPr/>
        </p:nvSpPr>
        <p:spPr>
          <a:xfrm>
            <a:off x="5776957" y="6202696"/>
            <a:ext cx="574040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8FB6D35B-0759-E423-463F-6DA593ACBFBF}"/>
              </a:ext>
            </a:extLst>
          </p:cNvPr>
          <p:cNvSpPr txBox="1"/>
          <p:nvPr/>
        </p:nvSpPr>
        <p:spPr>
          <a:xfrm flipH="1" flipV="1">
            <a:off x="7742173" y="630529"/>
            <a:ext cx="162663" cy="162663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F0279F1B-D99D-E572-998D-0AA1A60ED4E6}"/>
              </a:ext>
            </a:extLst>
          </p:cNvPr>
          <p:cNvSpPr txBox="1"/>
          <p:nvPr/>
        </p:nvSpPr>
        <p:spPr>
          <a:xfrm>
            <a:off x="8194302" y="856034"/>
            <a:ext cx="3420000" cy="5500316"/>
          </a:xfrm>
          <a:prstGeom prst="roundRect">
            <a:avLst>
              <a:gd name="adj" fmla="val 620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07D3E70B-391E-48F2-9CF9-8311C7767130}"/>
              </a:ext>
            </a:extLst>
          </p:cNvPr>
          <p:cNvSpPr txBox="1"/>
          <p:nvPr/>
        </p:nvSpPr>
        <p:spPr>
          <a:xfrm>
            <a:off x="8413031" y="797894"/>
            <a:ext cx="2880000" cy="193728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algn="l"/>
            <a:r>
              <a:rPr lang="en-US" altLang="zh-CN" dirty="0"/>
              <a:t>使用自编码器和遗传算法从小角散射数据中重建3D形状模型，为复杂结构的表征提供新方法。</a:t>
            </a:r>
            <a:endParaRPr lang="zh-CN" altLang="en-US" dirty="0"/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4D7B0C1D-34A0-4709-B14B-A89E5CF18FE2}"/>
              </a:ext>
            </a:extLst>
          </p:cNvPr>
          <p:cNvSpPr txBox="1"/>
          <p:nvPr/>
        </p:nvSpPr>
        <p:spPr>
          <a:xfrm>
            <a:off x="8473800" y="743082"/>
            <a:ext cx="2880000" cy="61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3D形状重建</a:t>
            </a:r>
            <a:endParaRPr kumimoji="1" lang="zh-CN" altLang="en-US" sz="1600" b="1" dirty="0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E078AC29-024A-9175-3A3B-441B6F333A7D}"/>
              </a:ext>
            </a:extLst>
          </p:cNvPr>
          <p:cNvSpPr txBox="1"/>
          <p:nvPr/>
        </p:nvSpPr>
        <p:spPr>
          <a:xfrm>
            <a:off x="9617281" y="6059828"/>
            <a:ext cx="574040" cy="574040"/>
          </a:xfrm>
          <a:prstGeom prst="ellipse">
            <a:avLst/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AC9FFB20-083E-E03C-5B8B-CF594F03AFB9}"/>
              </a:ext>
            </a:extLst>
          </p:cNvPr>
          <p:cNvSpPr txBox="1"/>
          <p:nvPr/>
        </p:nvSpPr>
        <p:spPr>
          <a:xfrm>
            <a:off x="9617281" y="6192961"/>
            <a:ext cx="574040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BED81D88-0DFD-ACF5-1C40-D484F1628D75}"/>
              </a:ext>
            </a:extLst>
          </p:cNvPr>
          <p:cNvSpPr txBox="1"/>
          <p:nvPr/>
        </p:nvSpPr>
        <p:spPr>
          <a:xfrm flipH="1" flipV="1">
            <a:off x="11582497" y="649978"/>
            <a:ext cx="162663" cy="162663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EEB25A9-B07F-F9FF-5A63-C51151643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r="11625" b="57584"/>
          <a:stretch/>
        </p:blipFill>
        <p:spPr>
          <a:xfrm>
            <a:off x="666658" y="2512676"/>
            <a:ext cx="3113987" cy="13343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22D9A6E-A7F9-741B-D316-547CEEDFF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821" y="3762305"/>
            <a:ext cx="2003521" cy="215313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22DAA902-6903-AF44-3982-95C147603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167" y="2423055"/>
            <a:ext cx="3189414" cy="1543758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AC030A-4695-B57A-A15F-D4C3F2E712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17748" y="4048445"/>
            <a:ext cx="2228850" cy="1800225"/>
          </a:xfrm>
          <a:custGeom>
            <a:avLst/>
            <a:gdLst>
              <a:gd name="connsiteX0" fmla="*/ 325461 w 2228850"/>
              <a:gd name="connsiteY0" fmla="*/ 0 h 1800225"/>
              <a:gd name="connsiteX1" fmla="*/ 2228850 w 2228850"/>
              <a:gd name="connsiteY1" fmla="*/ 0 h 1800225"/>
              <a:gd name="connsiteX2" fmla="*/ 2228850 w 2228850"/>
              <a:gd name="connsiteY2" fmla="*/ 1800225 h 1800225"/>
              <a:gd name="connsiteX3" fmla="*/ 0 w 2228850"/>
              <a:gd name="connsiteY3" fmla="*/ 1800225 h 1800225"/>
              <a:gd name="connsiteX4" fmla="*/ 0 w 2228850"/>
              <a:gd name="connsiteY4" fmla="*/ 218696 h 1800225"/>
              <a:gd name="connsiteX5" fmla="*/ 325461 w 2228850"/>
              <a:gd name="connsiteY5" fmla="*/ 218696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8850" h="1800225">
                <a:moveTo>
                  <a:pt x="325461" y="0"/>
                </a:moveTo>
                <a:lnTo>
                  <a:pt x="2228850" y="0"/>
                </a:lnTo>
                <a:lnTo>
                  <a:pt x="2228850" y="1800225"/>
                </a:lnTo>
                <a:lnTo>
                  <a:pt x="0" y="1800225"/>
                </a:lnTo>
                <a:lnTo>
                  <a:pt x="0" y="218696"/>
                </a:lnTo>
                <a:lnTo>
                  <a:pt x="325461" y="218696"/>
                </a:lnTo>
                <a:close/>
              </a:path>
            </a:pathLst>
          </a:cu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9467B8D-E656-4C44-F037-C322CD265B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242" y="2417630"/>
            <a:ext cx="3004118" cy="149607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6EC63E7-4FE9-67B9-9715-DEE178A42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007" y="4196198"/>
            <a:ext cx="3078588" cy="148447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CDF5AA06-E1FC-F4C8-8931-F53BE1D7E865}"/>
              </a:ext>
            </a:extLst>
          </p:cNvPr>
          <p:cNvSpPr txBox="1"/>
          <p:nvPr/>
        </p:nvSpPr>
        <p:spPr>
          <a:xfrm>
            <a:off x="1613989" y="5792211"/>
            <a:ext cx="2150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/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Chang, M.-C,  </a:t>
            </a:r>
            <a:r>
              <a:rPr lang="en-US" altLang="zh-CN" sz="1400" i="1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</a:t>
            </a:r>
            <a:r>
              <a:rPr lang="en-US" altLang="zh-CN" sz="14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2019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5CBED46-DCFE-52E6-BEE8-E5E44A06DB43}"/>
              </a:ext>
            </a:extLst>
          </p:cNvPr>
          <p:cNvSpPr txBox="1"/>
          <p:nvPr/>
        </p:nvSpPr>
        <p:spPr>
          <a:xfrm>
            <a:off x="4483217" y="3894737"/>
            <a:ext cx="3225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Song et al. EPJ Web of Conferences</a:t>
            </a:r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,</a:t>
            </a:r>
            <a:r>
              <a:rPr lang="zh-CN" altLang="en-US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2020</a:t>
            </a:r>
            <a:endParaRPr lang="zh-CN" altLang="en-US" sz="1400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57D93B3-088B-DD97-9915-F8ED7C08155A}"/>
              </a:ext>
            </a:extLst>
          </p:cNvPr>
          <p:cNvSpPr txBox="1"/>
          <p:nvPr/>
        </p:nvSpPr>
        <p:spPr>
          <a:xfrm>
            <a:off x="4917748" y="5813287"/>
            <a:ext cx="248784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Franke et al., 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Biophys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J, 2018</a:t>
            </a:r>
            <a:endParaRPr lang="zh-CN" altLang="en-US" sz="1400" dirty="0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CEDEDAB2-A814-99EE-D5FD-E6271CC78F3B}"/>
              </a:ext>
            </a:extLst>
          </p:cNvPr>
          <p:cNvSpPr txBox="1"/>
          <p:nvPr/>
        </p:nvSpPr>
        <p:spPr>
          <a:xfrm>
            <a:off x="9037138" y="5672568"/>
            <a:ext cx="18901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He et al. 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iScience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, 2020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347006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9749E57-43DC-C3DF-8626-A1FF253A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A45C9AF-71B2-6C64-C1BB-C0C235213EC3}"/>
              </a:ext>
            </a:extLst>
          </p:cNvPr>
          <p:cNvSpPr txBox="1"/>
          <p:nvPr/>
        </p:nvSpPr>
        <p:spPr>
          <a:xfrm flipH="1">
            <a:off x="5009784" y="129379"/>
            <a:ext cx="21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中子反射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38DD1FB0-85A1-744A-C4D6-A7C9DE38497F}"/>
              </a:ext>
            </a:extLst>
          </p:cNvPr>
          <p:cNvSpPr txBox="1"/>
          <p:nvPr/>
        </p:nvSpPr>
        <p:spPr>
          <a:xfrm>
            <a:off x="660397" y="1179854"/>
            <a:ext cx="4568033" cy="9915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使用全连接神经网络（FCN）和卷积神经网络（CNN）预测薄膜的厚度、粗糙度和散射长度密度（SLD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），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提高分析精度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。</a:t>
            </a:r>
            <a:endParaRPr kumimoji="1"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36ABECF7-1BCD-F124-F7C9-B5C3D28C9978}"/>
              </a:ext>
            </a:extLst>
          </p:cNvPr>
          <p:cNvSpPr txBox="1"/>
          <p:nvPr/>
        </p:nvSpPr>
        <p:spPr>
          <a:xfrm>
            <a:off x="660397" y="772668"/>
            <a:ext cx="4859051" cy="33256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50000"/>
              </a:lnSpc>
            </a:pPr>
            <a:r>
              <a:rPr kumimoji="1" lang="en-US" altLang="zh-CN" b="1" dirty="0" err="1">
                <a:ln w="12700">
                  <a:noFill/>
                </a:ln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薄膜结构参数预测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5B1283E-8CA9-42D2-A54A-E2F773A3F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6" r="16466" b="82544"/>
          <a:stretch/>
        </p:blipFill>
        <p:spPr>
          <a:xfrm>
            <a:off x="259156" y="2659087"/>
            <a:ext cx="5063332" cy="202747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F61C0C-8511-7E87-9B64-B4AD7EE18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4" b="36918"/>
          <a:stretch/>
        </p:blipFill>
        <p:spPr>
          <a:xfrm>
            <a:off x="5959752" y="1448103"/>
            <a:ext cx="5571851" cy="396179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4A8D792-3C9D-A1B4-4C72-1F13BF93D3B5}"/>
              </a:ext>
            </a:extLst>
          </p:cNvPr>
          <p:cNvSpPr txBox="1"/>
          <p:nvPr/>
        </p:nvSpPr>
        <p:spPr>
          <a:xfrm>
            <a:off x="576006" y="5409895"/>
            <a:ext cx="4433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FCN</a:t>
            </a:r>
            <a:r>
              <a:rPr lang="zh-CN" altLang="en-US" dirty="0"/>
              <a:t>预测单层膜厚度</a:t>
            </a:r>
            <a:r>
              <a:rPr lang="en-US" altLang="zh-CN" dirty="0"/>
              <a:t>/</a:t>
            </a:r>
            <a:r>
              <a:rPr lang="zh-CN" altLang="en-US" dirty="0"/>
              <a:t>粗糙度</a:t>
            </a:r>
            <a:r>
              <a:rPr lang="en-US" altLang="zh-CN" dirty="0"/>
              <a:t>/</a:t>
            </a:r>
            <a:r>
              <a:rPr lang="zh-CN" altLang="en-US" dirty="0"/>
              <a:t>散射长度密度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EC5301A-2B0F-E57B-1736-642BFE4ED215}"/>
              </a:ext>
            </a:extLst>
          </p:cNvPr>
          <p:cNvSpPr txBox="1"/>
          <p:nvPr/>
        </p:nvSpPr>
        <p:spPr>
          <a:xfrm>
            <a:off x="6762177" y="5698457"/>
            <a:ext cx="369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CNN</a:t>
            </a:r>
            <a:r>
              <a:rPr lang="zh-CN" altLang="en-US" dirty="0"/>
              <a:t>预测多层膜层数</a:t>
            </a:r>
            <a:r>
              <a:rPr lang="en-US" altLang="zh-CN" dirty="0"/>
              <a:t>/</a:t>
            </a:r>
            <a:r>
              <a:rPr lang="zh-CN" altLang="en-US" dirty="0"/>
              <a:t>散射长度密度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AD0D2A8-8332-B75A-5881-0F2695B0D17F}"/>
              </a:ext>
            </a:extLst>
          </p:cNvPr>
          <p:cNvSpPr txBox="1"/>
          <p:nvPr/>
        </p:nvSpPr>
        <p:spPr>
          <a:xfrm>
            <a:off x="7656954" y="5256007"/>
            <a:ext cx="369684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Mironov et al, Mach. Learn.: Sci. Technol, 2021</a:t>
            </a:r>
            <a:endParaRPr lang="zh-CN" altLang="en-US" sz="1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D09EEE51-563B-A181-2624-37BD0098ED10}"/>
              </a:ext>
            </a:extLst>
          </p:cNvPr>
          <p:cNvSpPr txBox="1"/>
          <p:nvPr/>
        </p:nvSpPr>
        <p:spPr>
          <a:xfrm>
            <a:off x="1111070" y="4686559"/>
            <a:ext cx="43736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宋体" panose="02010600030101010101" pitchFamily="2" charset="-122"/>
              </a:rPr>
              <a:t>Greco, A et al. Journal of Applied Crystallography, 2019</a:t>
            </a:r>
            <a:endParaRPr lang="zh-CN" altLang="en-US" sz="14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284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6F59-2FAB-7E78-AEE4-30C31B082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EC14DF0-895A-5E48-4B58-11B500E5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553F176-CFC7-08AA-3D60-1EEE2AA24E86}"/>
              </a:ext>
            </a:extLst>
          </p:cNvPr>
          <p:cNvSpPr txBox="1"/>
          <p:nvPr/>
        </p:nvSpPr>
        <p:spPr>
          <a:xfrm flipH="1">
            <a:off x="5009784" y="129379"/>
            <a:ext cx="21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中子成像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4D16C039-95B1-2F68-E4C7-6ADE3DADCA2A}"/>
              </a:ext>
            </a:extLst>
          </p:cNvPr>
          <p:cNvSpPr txBox="1"/>
          <p:nvPr/>
        </p:nvSpPr>
        <p:spPr>
          <a:xfrm>
            <a:off x="513651" y="856034"/>
            <a:ext cx="3420000" cy="5500316"/>
          </a:xfrm>
          <a:prstGeom prst="roundRect">
            <a:avLst>
              <a:gd name="adj" fmla="val 5969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92FFF36A-176D-B70F-F456-1C695217AB54}"/>
              </a:ext>
            </a:extLst>
          </p:cNvPr>
          <p:cNvSpPr txBox="1"/>
          <p:nvPr/>
        </p:nvSpPr>
        <p:spPr>
          <a:xfrm>
            <a:off x="666658" y="1202541"/>
            <a:ext cx="3113986" cy="10326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defRPr>
            </a:lvl1pPr>
          </a:lstStyle>
          <a:p>
            <a:pPr algn="l"/>
            <a:r>
              <a:rPr kumimoji="1" lang="en-US" altLang="zh-CN" sz="1600" dirty="0" err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cs typeface="Source Han Sans"/>
              </a:rPr>
              <a:t>使用</a:t>
            </a:r>
            <a:r>
              <a:rPr lang="zh-CN" altLang="en-US" dirty="0">
                <a:solidFill>
                  <a:srgbClr val="0D0D0D">
                    <a:alpha val="100000"/>
                  </a:srgbClr>
                </a:solidFill>
                <a:cs typeface="Source Han Sans"/>
              </a:rPr>
              <a:t>机器学习</a:t>
            </a:r>
            <a:r>
              <a:rPr kumimoji="1" lang="en-US" altLang="zh-CN" sz="1600" dirty="0" err="1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cs typeface="Source Han Sans"/>
              </a:rPr>
              <a:t>进行缺陷检测和图像分割，提高图像分析的准确性和效率</a:t>
            </a:r>
            <a:r>
              <a:rPr lang="zh-CN" altLang="en-US" dirty="0">
                <a:solidFill>
                  <a:srgbClr val="0D0D0D">
                    <a:alpha val="100000"/>
                  </a:srgbClr>
                </a:solidFill>
                <a:cs typeface="Source Han Sans"/>
              </a:rPr>
              <a:t>。</a:t>
            </a:r>
            <a:endParaRPr kumimoji="1" lang="zh-CN" altLang="en-US" dirty="0"/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0E11C021-CEF2-272B-C664-4001F9D6D4EE}"/>
              </a:ext>
            </a:extLst>
          </p:cNvPr>
          <p:cNvSpPr txBox="1"/>
          <p:nvPr/>
        </p:nvSpPr>
        <p:spPr>
          <a:xfrm>
            <a:off x="822324" y="743082"/>
            <a:ext cx="2880000" cy="61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600" b="1" dirty="0" err="1">
                <a:ln w="12700">
                  <a:noFill/>
                </a:ln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图像特征识别与分割</a:t>
            </a:r>
            <a:endParaRPr kumimoji="1" lang="zh-CN" altLang="en-US" sz="1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599AA74D-2FD7-B407-6433-5DB3060EA7A2}"/>
              </a:ext>
            </a:extLst>
          </p:cNvPr>
          <p:cNvSpPr txBox="1"/>
          <p:nvPr/>
        </p:nvSpPr>
        <p:spPr>
          <a:xfrm>
            <a:off x="1936631" y="6059835"/>
            <a:ext cx="574040" cy="574040"/>
          </a:xfrm>
          <a:prstGeom prst="ellipse">
            <a:avLst/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7CFC83CB-3D27-E7C1-8A8F-B5294069FF72}"/>
              </a:ext>
            </a:extLst>
          </p:cNvPr>
          <p:cNvSpPr txBox="1"/>
          <p:nvPr/>
        </p:nvSpPr>
        <p:spPr>
          <a:xfrm>
            <a:off x="1936631" y="6192968"/>
            <a:ext cx="574040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01</a:t>
            </a:r>
            <a:endParaRPr kumimoji="1"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F4483D7-F7D6-A14C-226E-DC444A1061E4}"/>
              </a:ext>
            </a:extLst>
          </p:cNvPr>
          <p:cNvSpPr txBox="1"/>
          <p:nvPr/>
        </p:nvSpPr>
        <p:spPr>
          <a:xfrm flipH="1" flipV="1">
            <a:off x="3901847" y="630530"/>
            <a:ext cx="162663" cy="162663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71E46258-24DB-EF08-279B-328BBC2D3D9F}"/>
              </a:ext>
            </a:extLst>
          </p:cNvPr>
          <p:cNvSpPr txBox="1"/>
          <p:nvPr/>
        </p:nvSpPr>
        <p:spPr>
          <a:xfrm>
            <a:off x="4322173" y="846532"/>
            <a:ext cx="3420000" cy="5500316"/>
          </a:xfrm>
          <a:prstGeom prst="roundRect">
            <a:avLst>
              <a:gd name="adj" fmla="val 5969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8190695F-30EE-4B39-F963-5BC5D041337E}"/>
              </a:ext>
            </a:extLst>
          </p:cNvPr>
          <p:cNvSpPr txBox="1"/>
          <p:nvPr/>
        </p:nvSpPr>
        <p:spPr>
          <a:xfrm>
            <a:off x="4592173" y="1355082"/>
            <a:ext cx="2880000" cy="9577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defRPr>
            </a:lvl1pPr>
          </a:lstStyle>
          <a:p>
            <a:pPr algn="l"/>
            <a:r>
              <a:rPr lang="en-US" altLang="zh-CN" dirty="0" err="1">
                <a:solidFill>
                  <a:srgbClr val="0D0D0D">
                    <a:alpha val="100000"/>
                  </a:srgbClr>
                </a:solidFill>
              </a:rPr>
              <a:t>使用神经网络（如GANrec）从有限投影数据中重建高质量图像，减少数据采集时间和计算资源需求</a:t>
            </a:r>
            <a:r>
              <a:rPr lang="en-US" altLang="zh-CN" dirty="0">
                <a:solidFill>
                  <a:srgbClr val="0D0D0D">
                    <a:alpha val="100000"/>
                  </a:srgbClr>
                </a:solidFill>
              </a:rPr>
              <a:t>。</a:t>
            </a:r>
            <a:endParaRPr lang="zh-CN" altLang="en-US" dirty="0">
              <a:solidFill>
                <a:srgbClr val="0D0D0D">
                  <a:alpha val="100000"/>
                </a:srgbClr>
              </a:solidFill>
            </a:endParaRPr>
          </a:p>
        </p:txBody>
      </p:sp>
      <p:sp>
        <p:nvSpPr>
          <p:cNvPr id="12" name="标题 1">
            <a:extLst>
              <a:ext uri="{FF2B5EF4-FFF2-40B4-BE49-F238E27FC236}">
                <a16:creationId xmlns:a16="http://schemas.microsoft.com/office/drawing/2014/main" id="{F64198F7-546A-B51F-7504-620891ABFB58}"/>
              </a:ext>
            </a:extLst>
          </p:cNvPr>
          <p:cNvSpPr txBox="1"/>
          <p:nvPr/>
        </p:nvSpPr>
        <p:spPr>
          <a:xfrm>
            <a:off x="4623976" y="749497"/>
            <a:ext cx="2880000" cy="61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defRPr>
            </a:lvl1pPr>
          </a:lstStyle>
          <a:p>
            <a:endParaRPr lang="zh-CN" altLang="en-US" b="1" dirty="0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7AD84CA2-B8FD-1E8B-B655-C877BA7D6323}"/>
              </a:ext>
            </a:extLst>
          </p:cNvPr>
          <p:cNvSpPr txBox="1"/>
          <p:nvPr/>
        </p:nvSpPr>
        <p:spPr>
          <a:xfrm>
            <a:off x="5776957" y="6069563"/>
            <a:ext cx="574040" cy="574040"/>
          </a:xfrm>
          <a:prstGeom prst="ellipse">
            <a:avLst/>
          </a:prstGeom>
          <a:solidFill>
            <a:schemeClr val="accent2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>
            <a:extLst>
              <a:ext uri="{FF2B5EF4-FFF2-40B4-BE49-F238E27FC236}">
                <a16:creationId xmlns:a16="http://schemas.microsoft.com/office/drawing/2014/main" id="{F7DAA69B-B312-0C2D-BDA2-F637BA6BD223}"/>
              </a:ext>
            </a:extLst>
          </p:cNvPr>
          <p:cNvSpPr txBox="1"/>
          <p:nvPr/>
        </p:nvSpPr>
        <p:spPr>
          <a:xfrm>
            <a:off x="5776957" y="6202696"/>
            <a:ext cx="574040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02</a:t>
            </a:r>
            <a:endParaRPr kumimoji="1" lang="zh-CN" altLang="en-US"/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7069F582-C8AD-B59B-7005-4ECEBB86F2C8}"/>
              </a:ext>
            </a:extLst>
          </p:cNvPr>
          <p:cNvSpPr txBox="1"/>
          <p:nvPr/>
        </p:nvSpPr>
        <p:spPr>
          <a:xfrm flipH="1" flipV="1">
            <a:off x="7742173" y="630529"/>
            <a:ext cx="162663" cy="162663"/>
          </a:xfrm>
          <a:prstGeom prst="teardrop">
            <a:avLst/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054AE2B6-CCC1-8E03-C483-4189964260DF}"/>
              </a:ext>
            </a:extLst>
          </p:cNvPr>
          <p:cNvSpPr txBox="1"/>
          <p:nvPr/>
        </p:nvSpPr>
        <p:spPr>
          <a:xfrm>
            <a:off x="8194303" y="805296"/>
            <a:ext cx="3420000" cy="5500316"/>
          </a:xfrm>
          <a:prstGeom prst="roundRect">
            <a:avLst>
              <a:gd name="adj" fmla="val 620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06D8C557-B326-56B4-1EF3-3143666277A7}"/>
              </a:ext>
            </a:extLst>
          </p:cNvPr>
          <p:cNvSpPr txBox="1"/>
          <p:nvPr/>
        </p:nvSpPr>
        <p:spPr>
          <a:xfrm>
            <a:off x="8473799" y="3439506"/>
            <a:ext cx="3108697" cy="89479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algn="l"/>
            <a:r>
              <a:rPr lang="en-US" altLang="zh-CN" sz="1400" b="0" i="0" dirty="0" err="1">
                <a:solidFill>
                  <a:srgbClr val="374151"/>
                </a:solidFill>
                <a:effectLst/>
              </a:rPr>
              <a:t>PtychoNN</a:t>
            </a:r>
            <a:r>
              <a:rPr lang="zh-CN" altLang="en-US" sz="1400" b="0" i="0" dirty="0">
                <a:solidFill>
                  <a:srgbClr val="374151"/>
                </a:solidFill>
                <a:effectLst/>
              </a:rPr>
              <a:t>：能够在较少采样约束下从远场衍射数据中预测实空间结构和相位。</a:t>
            </a:r>
          </a:p>
        </p:txBody>
      </p:sp>
      <p:sp>
        <p:nvSpPr>
          <p:cNvPr id="18" name="标题 1">
            <a:extLst>
              <a:ext uri="{FF2B5EF4-FFF2-40B4-BE49-F238E27FC236}">
                <a16:creationId xmlns:a16="http://schemas.microsoft.com/office/drawing/2014/main" id="{88566433-F2B3-E60D-0AEB-B9260D890CA6}"/>
              </a:ext>
            </a:extLst>
          </p:cNvPr>
          <p:cNvSpPr txBox="1"/>
          <p:nvPr/>
        </p:nvSpPr>
        <p:spPr>
          <a:xfrm>
            <a:off x="8473800" y="743082"/>
            <a:ext cx="2880000" cy="61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zh-CN" altLang="en-US" sz="16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相干衍射成像（</a:t>
            </a:r>
            <a:r>
              <a:rPr kumimoji="1" lang="en-US" altLang="zh-CN" sz="16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CDI</a:t>
            </a:r>
            <a:r>
              <a:rPr kumimoji="1" lang="zh-CN" altLang="en-US" sz="16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7488B674-FFD6-FAC9-B430-31817AF46111}"/>
              </a:ext>
            </a:extLst>
          </p:cNvPr>
          <p:cNvSpPr txBox="1"/>
          <p:nvPr/>
        </p:nvSpPr>
        <p:spPr>
          <a:xfrm>
            <a:off x="9617281" y="6059828"/>
            <a:ext cx="574040" cy="574040"/>
          </a:xfrm>
          <a:prstGeom prst="ellipse">
            <a:avLst/>
          </a:prstGeom>
          <a:solidFill>
            <a:schemeClr val="accent1"/>
          </a:solidFill>
          <a:ln w="254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8B7618EA-23CA-5AD1-4C00-BBC2539EAF6E}"/>
              </a:ext>
            </a:extLst>
          </p:cNvPr>
          <p:cNvSpPr txBox="1"/>
          <p:nvPr/>
        </p:nvSpPr>
        <p:spPr>
          <a:xfrm>
            <a:off x="9617281" y="6192961"/>
            <a:ext cx="574040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03</a:t>
            </a:r>
            <a:endParaRPr kumimoji="1" lang="zh-CN" altLang="en-US"/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DCC6AC10-372F-938A-A8EA-F46C35A61DE5}"/>
              </a:ext>
            </a:extLst>
          </p:cNvPr>
          <p:cNvSpPr txBox="1"/>
          <p:nvPr/>
        </p:nvSpPr>
        <p:spPr>
          <a:xfrm flipH="1" flipV="1">
            <a:off x="11582497" y="649978"/>
            <a:ext cx="162663" cy="162663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0300D33C-F380-593D-C9DD-5136CC70392A}"/>
              </a:ext>
            </a:extLst>
          </p:cNvPr>
          <p:cNvSpPr txBox="1"/>
          <p:nvPr/>
        </p:nvSpPr>
        <p:spPr>
          <a:xfrm>
            <a:off x="4711445" y="923487"/>
            <a:ext cx="2772672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zh-CN" altLang="en-US" sz="1600" b="1" dirty="0">
                <a:ln w="12700">
                  <a:noFill/>
                </a:ln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稀疏视角</a:t>
            </a:r>
            <a:r>
              <a:rPr kumimoji="1" lang="en-US" altLang="zh-CN" sz="1600" b="1" dirty="0" err="1">
                <a:ln w="12700">
                  <a:noFill/>
                </a:ln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CT重建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1C3D6A5-785B-A827-A3AA-A567BBF074BE}"/>
              </a:ext>
            </a:extLst>
          </p:cNvPr>
          <p:cNvSpPr txBox="1"/>
          <p:nvPr/>
        </p:nvSpPr>
        <p:spPr>
          <a:xfrm>
            <a:off x="8509706" y="5484556"/>
            <a:ext cx="2812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n w="12700">
                  <a:noFill/>
                </a:ln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3DCNN-ES</a:t>
            </a:r>
            <a:r>
              <a:rPr kumimoji="1" lang="zh-CN" altLang="en-US" sz="1400" dirty="0">
                <a:ln w="12700">
                  <a:noFill/>
                </a:ln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：结合</a:t>
            </a:r>
            <a:r>
              <a:rPr kumimoji="1" lang="en-US" altLang="zh-CN" sz="1400" dirty="0">
                <a:ln w="12700">
                  <a:noFill/>
                </a:ln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3DCNN</a:t>
            </a:r>
            <a:r>
              <a:rPr kumimoji="1" lang="zh-CN" altLang="en-US" sz="1400" dirty="0">
                <a:ln w="12700">
                  <a:noFill/>
                </a:ln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和极值搜索算法，从</a:t>
            </a:r>
            <a:r>
              <a:rPr kumimoji="1" lang="en-US" altLang="zh-CN" sz="1400" dirty="0">
                <a:ln w="12700">
                  <a:noFill/>
                </a:ln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CDI</a:t>
            </a:r>
            <a:r>
              <a:rPr kumimoji="1" lang="zh-CN" altLang="en-US" sz="1400" dirty="0">
                <a:ln w="12700">
                  <a:noFill/>
                </a:ln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衍射测量中有效重建</a:t>
            </a:r>
            <a:r>
              <a:rPr kumimoji="1" lang="en-US" altLang="zh-CN" sz="1400" dirty="0">
                <a:ln w="12700">
                  <a:noFill/>
                </a:ln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3D</a:t>
            </a:r>
            <a:r>
              <a:rPr kumimoji="1" lang="zh-CN" altLang="en-US" sz="1400" dirty="0">
                <a:ln w="12700">
                  <a:noFill/>
                </a:ln>
                <a:solidFill>
                  <a:srgbClr val="37415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样品结构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989245D-F279-4A30-01B4-02F5E0E5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96" y="4060666"/>
            <a:ext cx="3049308" cy="1168840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7DD3A426-FCC9-946C-ABB4-C86FDDEFFA1C}"/>
              </a:ext>
            </a:extLst>
          </p:cNvPr>
          <p:cNvSpPr txBox="1"/>
          <p:nvPr/>
        </p:nvSpPr>
        <p:spPr>
          <a:xfrm>
            <a:off x="1092773" y="5507133"/>
            <a:ext cx="2339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轴向薄壁组织淀粉含量判断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2AA49E5-BED9-C355-2A0C-BC2D2294E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26" y="2297992"/>
            <a:ext cx="998865" cy="13000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5247FF7-1A2B-2547-FDD0-462C50296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5506" y="2297992"/>
            <a:ext cx="940375" cy="1312502"/>
          </a:xfrm>
          <a:prstGeom prst="rect">
            <a:avLst/>
          </a:prstGeom>
        </p:spPr>
      </p:pic>
      <p:sp>
        <p:nvSpPr>
          <p:cNvPr id="30" name="文本框 29">
            <a:extLst>
              <a:ext uri="{FF2B5EF4-FFF2-40B4-BE49-F238E27FC236}">
                <a16:creationId xmlns:a16="http://schemas.microsoft.com/office/drawing/2014/main" id="{BAA146EB-9177-FE4B-7E3C-956A26F71BF6}"/>
              </a:ext>
            </a:extLst>
          </p:cNvPr>
          <p:cNvSpPr txBox="1"/>
          <p:nvPr/>
        </p:nvSpPr>
        <p:spPr>
          <a:xfrm>
            <a:off x="1413172" y="3708861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金属铸件缺陷检测</a:t>
            </a: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79BCFD53-0E4F-7826-98E5-CF3B49678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3423" y="2593543"/>
            <a:ext cx="3265152" cy="2710205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179DC23C-699D-48BA-E5D8-EEAF9576F00E}"/>
              </a:ext>
            </a:extLst>
          </p:cNvPr>
          <p:cNvSpPr txBox="1"/>
          <p:nvPr/>
        </p:nvSpPr>
        <p:spPr>
          <a:xfrm>
            <a:off x="4771386" y="5602894"/>
            <a:ext cx="2585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/>
              <a:t>基于神经网络的方法在重建后结构相似指数较高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301B087-0A3C-262E-CAD5-E33ED1E1DA4A}"/>
              </a:ext>
            </a:extLst>
          </p:cNvPr>
          <p:cNvSpPr/>
          <p:nvPr/>
        </p:nvSpPr>
        <p:spPr>
          <a:xfrm>
            <a:off x="4463423" y="2723745"/>
            <a:ext cx="2780050" cy="88244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DBD5DBF-5301-271D-8C50-51219D0CCB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796595" y="1737266"/>
            <a:ext cx="2040017" cy="1712554"/>
          </a:xfrm>
          <a:custGeom>
            <a:avLst/>
            <a:gdLst>
              <a:gd name="connsiteX0" fmla="*/ 0 w 2055713"/>
              <a:gd name="connsiteY0" fmla="*/ 0 h 1725730"/>
              <a:gd name="connsiteX1" fmla="*/ 2055713 w 2055713"/>
              <a:gd name="connsiteY1" fmla="*/ 0 h 1725730"/>
              <a:gd name="connsiteX2" fmla="*/ 2055713 w 2055713"/>
              <a:gd name="connsiteY2" fmla="*/ 1725730 h 1725730"/>
              <a:gd name="connsiteX3" fmla="*/ 1321255 w 2055713"/>
              <a:gd name="connsiteY3" fmla="*/ 1725730 h 1725730"/>
              <a:gd name="connsiteX4" fmla="*/ 1321255 w 2055713"/>
              <a:gd name="connsiteY4" fmla="*/ 1637293 h 1725730"/>
              <a:gd name="connsiteX5" fmla="*/ 1027857 w 2055713"/>
              <a:gd name="connsiteY5" fmla="*/ 1637293 h 1725730"/>
              <a:gd name="connsiteX6" fmla="*/ 1027857 w 2055713"/>
              <a:gd name="connsiteY6" fmla="*/ 1725730 h 1725730"/>
              <a:gd name="connsiteX7" fmla="*/ 0 w 2055713"/>
              <a:gd name="connsiteY7" fmla="*/ 1725730 h 1725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5713" h="1725730">
                <a:moveTo>
                  <a:pt x="0" y="0"/>
                </a:moveTo>
                <a:lnTo>
                  <a:pt x="2055713" y="0"/>
                </a:lnTo>
                <a:lnTo>
                  <a:pt x="2055713" y="1725730"/>
                </a:lnTo>
                <a:lnTo>
                  <a:pt x="1321255" y="1725730"/>
                </a:lnTo>
                <a:lnTo>
                  <a:pt x="1321255" y="1637293"/>
                </a:lnTo>
                <a:lnTo>
                  <a:pt x="1027857" y="1637293"/>
                </a:lnTo>
                <a:lnTo>
                  <a:pt x="1027857" y="1725730"/>
                </a:lnTo>
                <a:lnTo>
                  <a:pt x="0" y="1725730"/>
                </a:lnTo>
                <a:close/>
              </a:path>
            </a:pathLst>
          </a:custGeom>
        </p:spPr>
      </p:pic>
      <p:sp>
        <p:nvSpPr>
          <p:cNvPr id="35" name="标题 1">
            <a:extLst>
              <a:ext uri="{FF2B5EF4-FFF2-40B4-BE49-F238E27FC236}">
                <a16:creationId xmlns:a16="http://schemas.microsoft.com/office/drawing/2014/main" id="{01917CA2-892E-E524-1F9C-A88968F710AB}"/>
              </a:ext>
            </a:extLst>
          </p:cNvPr>
          <p:cNvSpPr txBox="1"/>
          <p:nvPr/>
        </p:nvSpPr>
        <p:spPr>
          <a:xfrm>
            <a:off x="8441997" y="1261871"/>
            <a:ext cx="2880000" cy="64115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>
            <a:defPPr>
              <a:defRPr lang="en-US"/>
            </a:defPPr>
            <a:lvl1pPr algn="ctr">
              <a:lnSpc>
                <a:spcPct val="120000"/>
              </a:lnSpc>
              <a:defRPr kumimoji="1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defRPr>
            </a:lvl1pPr>
          </a:lstStyle>
          <a:p>
            <a:pPr algn="l"/>
            <a:r>
              <a:rPr lang="zh-CN" altLang="en-US" dirty="0">
                <a:solidFill>
                  <a:srgbClr val="0D0D0D">
                    <a:alpha val="100000"/>
                  </a:srgbClr>
                </a:solidFill>
              </a:rPr>
              <a:t>使用深度学习方法降低</a:t>
            </a:r>
            <a:r>
              <a:rPr lang="en-US" altLang="zh-CN" dirty="0">
                <a:solidFill>
                  <a:srgbClr val="0D0D0D">
                    <a:alpha val="100000"/>
                  </a:srgbClr>
                </a:solidFill>
              </a:rPr>
              <a:t>3D</a:t>
            </a:r>
            <a:r>
              <a:rPr lang="zh-CN" altLang="en-US" dirty="0">
                <a:solidFill>
                  <a:srgbClr val="0D0D0D">
                    <a:alpha val="100000"/>
                  </a:srgbClr>
                </a:solidFill>
              </a:rPr>
              <a:t>图像重建的计算成本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07A177C-4C43-59B9-4FEE-40E8D070CF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62022" y="4286001"/>
            <a:ext cx="3163123" cy="990794"/>
          </a:xfrm>
          <a:custGeom>
            <a:avLst/>
            <a:gdLst>
              <a:gd name="connsiteX0" fmla="*/ 0 w 3163123"/>
              <a:gd name="connsiteY0" fmla="*/ 0 h 990794"/>
              <a:gd name="connsiteX1" fmla="*/ 3163123 w 3163123"/>
              <a:gd name="connsiteY1" fmla="*/ 0 h 990794"/>
              <a:gd name="connsiteX2" fmla="*/ 3163123 w 3163123"/>
              <a:gd name="connsiteY2" fmla="*/ 990794 h 990794"/>
              <a:gd name="connsiteX3" fmla="*/ 538787 w 3163123"/>
              <a:gd name="connsiteY3" fmla="*/ 990794 h 990794"/>
              <a:gd name="connsiteX4" fmla="*/ 538787 w 3163123"/>
              <a:gd name="connsiteY4" fmla="*/ 791837 h 990794"/>
              <a:gd name="connsiteX5" fmla="*/ 111778 w 3163123"/>
              <a:gd name="connsiteY5" fmla="*/ 791837 h 990794"/>
              <a:gd name="connsiteX6" fmla="*/ 111778 w 3163123"/>
              <a:gd name="connsiteY6" fmla="*/ 990794 h 990794"/>
              <a:gd name="connsiteX7" fmla="*/ 0 w 3163123"/>
              <a:gd name="connsiteY7" fmla="*/ 990794 h 990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63123" h="990794">
                <a:moveTo>
                  <a:pt x="0" y="0"/>
                </a:moveTo>
                <a:lnTo>
                  <a:pt x="3163123" y="0"/>
                </a:lnTo>
                <a:lnTo>
                  <a:pt x="3163123" y="990794"/>
                </a:lnTo>
                <a:lnTo>
                  <a:pt x="538787" y="990794"/>
                </a:lnTo>
                <a:lnTo>
                  <a:pt x="538787" y="791837"/>
                </a:lnTo>
                <a:lnTo>
                  <a:pt x="111778" y="791837"/>
                </a:lnTo>
                <a:lnTo>
                  <a:pt x="111778" y="990794"/>
                </a:lnTo>
                <a:lnTo>
                  <a:pt x="0" y="990794"/>
                </a:lnTo>
                <a:close/>
              </a:path>
            </a:pathLst>
          </a:cu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27F266BC-4F09-FD4A-490D-87009906879C}"/>
              </a:ext>
            </a:extLst>
          </p:cNvPr>
          <p:cNvSpPr txBox="1"/>
          <p:nvPr/>
        </p:nvSpPr>
        <p:spPr>
          <a:xfrm>
            <a:off x="968604" y="5252468"/>
            <a:ext cx="28795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/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Earles, J. M, </a:t>
            </a:r>
            <a:r>
              <a:rPr lang="en-US" altLang="zh-CN" sz="14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New Phytologist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2018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9A4C108-ED42-C185-277B-B716ABB544B1}"/>
              </a:ext>
            </a:extLst>
          </p:cNvPr>
          <p:cNvSpPr txBox="1"/>
          <p:nvPr/>
        </p:nvSpPr>
        <p:spPr>
          <a:xfrm>
            <a:off x="4643737" y="5295117"/>
            <a:ext cx="2870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Yang et al. J. Synchrotron Rad, 2020 </a:t>
            </a:r>
            <a:endParaRPr lang="zh-CN" altLang="en-US" sz="1400" dirty="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0F65DAD-BBD9-9D80-EC98-A1AF28436A34}"/>
              </a:ext>
            </a:extLst>
          </p:cNvPr>
          <p:cNvSpPr txBox="1"/>
          <p:nvPr/>
        </p:nvSpPr>
        <p:spPr>
          <a:xfrm>
            <a:off x="8772082" y="3346669"/>
            <a:ext cx="26496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/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Cervantes, </a:t>
            </a:r>
            <a:r>
              <a:rPr lang="en-US" altLang="zh-CN" sz="14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Neurocomputing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2020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F001E489-FB64-A9A6-2D13-FAC2B1505752}"/>
              </a:ext>
            </a:extLst>
          </p:cNvPr>
          <p:cNvSpPr txBox="1"/>
          <p:nvPr/>
        </p:nvSpPr>
        <p:spPr>
          <a:xfrm>
            <a:off x="8704125" y="5229845"/>
            <a:ext cx="27855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Scheinker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et al. J. Appl. Phys, 2020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214594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017D16C-E2AF-6732-32E9-DEBCAA954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8C22444-ACC0-586F-9DF4-C321B6694A78}"/>
              </a:ext>
            </a:extLst>
          </p:cNvPr>
          <p:cNvSpPr txBox="1"/>
          <p:nvPr/>
        </p:nvSpPr>
        <p:spPr>
          <a:xfrm flipH="1">
            <a:off x="5009784" y="129379"/>
            <a:ext cx="21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当前挑战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96D52B9E-9AF3-1533-90C7-8397CCA95033}"/>
              </a:ext>
            </a:extLst>
          </p:cNvPr>
          <p:cNvSpPr txBox="1"/>
          <p:nvPr/>
        </p:nvSpPr>
        <p:spPr>
          <a:xfrm>
            <a:off x="417046" y="1296294"/>
            <a:ext cx="4883504" cy="74747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缺乏标注好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的中子散射数据，难以训练高质量的AI模型，限制了AI技术的应用范围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。</a:t>
            </a:r>
            <a:endParaRPr kumimoji="1"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1911D8C-4A89-9E8E-E5D8-425C4495AA26}"/>
              </a:ext>
            </a:extLst>
          </p:cNvPr>
          <p:cNvSpPr txBox="1"/>
          <p:nvPr/>
        </p:nvSpPr>
        <p:spPr>
          <a:xfrm>
            <a:off x="417046" y="963491"/>
            <a:ext cx="3512928" cy="2746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zh-CN" altLang="en-US" sz="16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训练数据短缺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A0958DF3-5E31-485C-4E62-A9AD2B7A8F70}"/>
              </a:ext>
            </a:extLst>
          </p:cNvPr>
          <p:cNvSpPr txBox="1"/>
          <p:nvPr/>
        </p:nvSpPr>
        <p:spPr>
          <a:xfrm>
            <a:off x="305919" y="4172424"/>
            <a:ext cx="5559859" cy="4651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若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模拟数据与真实数据存在差异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，</a:t>
            </a:r>
            <a:r>
              <a:rPr kumimoji="1" lang="zh-CN" altLang="en-US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会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影响模型的泛化能力和预测精度</a:t>
            </a:r>
            <a:r>
              <a:rPr kumimoji="1" lang="en-US" altLang="zh-CN" sz="1400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。</a:t>
            </a:r>
            <a:endParaRPr kumimoji="1"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CD35787-8E17-BE6A-5AD3-11CA794421C8}"/>
              </a:ext>
            </a:extLst>
          </p:cNvPr>
          <p:cNvSpPr txBox="1"/>
          <p:nvPr/>
        </p:nvSpPr>
        <p:spPr>
          <a:xfrm>
            <a:off x="318798" y="3810790"/>
            <a:ext cx="3436080" cy="27469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zh-CN" sz="1600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模拟数据</a:t>
            </a:r>
            <a:r>
              <a:rPr kumimoji="1" lang="zh-CN" altLang="en-US" sz="1600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和真实数据的差异需被重视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20252CD2-1D71-A83B-5B33-A3187D531F30}"/>
              </a:ext>
            </a:extLst>
          </p:cNvPr>
          <p:cNvSpPr txBox="1"/>
          <p:nvPr/>
        </p:nvSpPr>
        <p:spPr>
          <a:xfrm>
            <a:off x="5633128" y="895653"/>
            <a:ext cx="2628900" cy="350193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zh-CN" altLang="en-US" sz="1600" b="1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可解释性差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555914E0-8FE7-E709-9941-FB4C80389637}"/>
              </a:ext>
            </a:extLst>
          </p:cNvPr>
          <p:cNvSpPr txBox="1"/>
          <p:nvPr/>
        </p:nvSpPr>
        <p:spPr>
          <a:xfrm>
            <a:off x="6470297" y="1336282"/>
            <a:ext cx="4883503" cy="66740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>
              <a:lnSpc>
                <a:spcPct val="130000"/>
              </a:lnSpc>
            </a:pP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难以解释</a:t>
            </a:r>
            <a:r>
              <a:rPr kumimoji="1" lang="zh-CN" altLang="en-US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深度神经网络的</a:t>
            </a:r>
            <a:r>
              <a:rPr kumimoji="1" lang="en-US" altLang="zh-CN" sz="1400" dirty="0" err="1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决策过程，使科研人员对其结果存疑，限制了其在科学数据分析中的应用</a:t>
            </a:r>
            <a:r>
              <a:rPr kumimoji="1" lang="en-US" altLang="zh-CN" sz="1400" dirty="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"/>
              </a:rPr>
              <a:t>。</a:t>
            </a:r>
            <a:endParaRPr kumimoji="1"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B5E67400-AB7C-6B7F-95CD-9B071E1879B4}"/>
              </a:ext>
            </a:extLst>
          </p:cNvPr>
          <p:cNvCxnSpPr>
            <a:cxnSpLocks/>
            <a:endCxn id="24" idx="1"/>
          </p:cNvCxnSpPr>
          <p:nvPr/>
        </p:nvCxnSpPr>
        <p:spPr>
          <a:xfrm>
            <a:off x="8505579" y="3089002"/>
            <a:ext cx="0" cy="3240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8577BA90-1B9D-A588-5336-F3E8CCC5CD0B}"/>
              </a:ext>
            </a:extLst>
          </p:cNvPr>
          <p:cNvCxnSpPr>
            <a:cxnSpLocks/>
            <a:stCxn id="24" idx="3"/>
          </p:cNvCxnSpPr>
          <p:nvPr/>
        </p:nvCxnSpPr>
        <p:spPr>
          <a:xfrm>
            <a:off x="8505579" y="4912002"/>
            <a:ext cx="0" cy="554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9D2D146F-2183-3B3B-C27B-AC0C750B9382}"/>
              </a:ext>
            </a:extLst>
          </p:cNvPr>
          <p:cNvSpPr txBox="1"/>
          <p:nvPr/>
        </p:nvSpPr>
        <p:spPr>
          <a:xfrm>
            <a:off x="9110107" y="4085481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模型内部发生了什么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?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32AC783-70E2-05B8-2BC4-BE463511E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78" y="1972909"/>
            <a:ext cx="5892477" cy="118284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8311A53-A57C-705A-A0F2-511C7DB4639E}"/>
              </a:ext>
            </a:extLst>
          </p:cNvPr>
          <p:cNvSpPr txBox="1"/>
          <p:nvPr/>
        </p:nvSpPr>
        <p:spPr>
          <a:xfrm>
            <a:off x="1133041" y="3090499"/>
            <a:ext cx="3570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唯一的真实数据集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RRUFF: 3002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条样本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CD3B6C64-AAF4-7BA0-C022-CB3545991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710" l="238" r="99525">
                        <a14:foregroundMark x1="28741" y1="90323" x2="28741" y2="90323"/>
                        <a14:foregroundMark x1="35485" y1="6789" x2="37055" y2="3548"/>
                        <a14:foregroundMark x1="41062" y1="38214" x2="41247" y2="39813"/>
                        <a14:foregroundMark x1="38684" y1="17644" x2="39826" y2="27522"/>
                        <a14:foregroundMark x1="38120" y1="12768" x2="38179" y2="13276"/>
                        <a14:foregroundMark x1="37055" y1="3548" x2="37466" y2="7104"/>
                        <a14:foregroundMark x1="93244" y1="95601" x2="99762" y2="99032"/>
                        <a14:foregroundMark x1="11639" y1="80645" x2="12114" y2="81935"/>
                        <a14:foregroundMark x1="5701" y1="82581" x2="5938" y2="80645"/>
                        <a14:foregroundMark x1="713" y1="88387" x2="238" y2="86774"/>
                        <a14:backgroundMark x1="72922" y1="80645" x2="92874" y2="96129"/>
                        <a14:backgroundMark x1="92874" y1="96129" x2="73872" y2="77419"/>
                        <a14:backgroundMark x1="73872" y1="77419" x2="68409" y2="77097"/>
                        <a14:backgroundMark x1="35867" y1="11290" x2="3325" y2="71613"/>
                        <a14:backgroundMark x1="42043" y1="39032" x2="70546" y2="82903"/>
                        <a14:backgroundMark x1="41805" y1="50968" x2="60808" y2="78387"/>
                        <a14:backgroundMark x1="59145" y1="77742" x2="73634" y2="85806"/>
                        <a14:backgroundMark x1="42755" y1="50000" x2="42755" y2="50000"/>
                        <a14:backgroundMark x1="41568" y1="48387" x2="42280" y2="51290"/>
                        <a14:backgroundMark x1="4513" y1="73548" x2="2850" y2="74516"/>
                        <a14:backgroundMark x1="5463" y1="70323" x2="3088" y2="73548"/>
                        <a14:backgroundMark x1="35392" y1="6774" x2="34917" y2="12258"/>
                        <a14:backgroundMark x1="41568" y1="27097" x2="42993" y2="37742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10214" y="4785293"/>
            <a:ext cx="2215514" cy="1453756"/>
          </a:xfrm>
          <a:custGeom>
            <a:avLst/>
            <a:gdLst>
              <a:gd name="connsiteX0" fmla="*/ 432131 w 2771372"/>
              <a:gd name="connsiteY0" fmla="*/ 0 h 1818495"/>
              <a:gd name="connsiteX1" fmla="*/ 1406293 w 2771372"/>
              <a:gd name="connsiteY1" fmla="*/ 0 h 1818495"/>
              <a:gd name="connsiteX2" fmla="*/ 1406293 w 2771372"/>
              <a:gd name="connsiteY2" fmla="*/ 485888 h 1818495"/>
              <a:gd name="connsiteX3" fmla="*/ 2771372 w 2771372"/>
              <a:gd name="connsiteY3" fmla="*/ 485888 h 1818495"/>
              <a:gd name="connsiteX4" fmla="*/ 2771372 w 2771372"/>
              <a:gd name="connsiteY4" fmla="*/ 1818495 h 1818495"/>
              <a:gd name="connsiteX5" fmla="*/ 0 w 2771372"/>
              <a:gd name="connsiteY5" fmla="*/ 1818495 h 1818495"/>
              <a:gd name="connsiteX6" fmla="*/ 0 w 2771372"/>
              <a:gd name="connsiteY6" fmla="*/ 589549 h 1818495"/>
              <a:gd name="connsiteX7" fmla="*/ 432131 w 2771372"/>
              <a:gd name="connsiteY7" fmla="*/ 589549 h 1818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71372" h="1818495">
                <a:moveTo>
                  <a:pt x="432131" y="0"/>
                </a:moveTo>
                <a:lnTo>
                  <a:pt x="1406293" y="0"/>
                </a:lnTo>
                <a:lnTo>
                  <a:pt x="1406293" y="485888"/>
                </a:lnTo>
                <a:lnTo>
                  <a:pt x="2771372" y="485888"/>
                </a:lnTo>
                <a:lnTo>
                  <a:pt x="2771372" y="1818495"/>
                </a:lnTo>
                <a:lnTo>
                  <a:pt x="0" y="1818495"/>
                </a:lnTo>
                <a:lnTo>
                  <a:pt x="0" y="589549"/>
                </a:lnTo>
                <a:lnTo>
                  <a:pt x="432131" y="589549"/>
                </a:lnTo>
                <a:close/>
              </a:path>
            </a:pathLst>
          </a:custGeom>
          <a:ln w="12700">
            <a:noFill/>
            <a:headEnd type="none" w="med" len="med"/>
            <a:tailEnd type="arrow" w="med" len="med"/>
          </a:ln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F1AB7C9-4D44-FF91-D51B-84A2BE7B9B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2" b="99023" l="5516" r="99281">
                        <a14:foregroundMark x1="37172" y1="4790" x2="37062" y2="4606"/>
                        <a14:foregroundMark x1="29333" y1="37898" x2="28342" y2="39338"/>
                        <a14:foregroundMark x1="4918" y1="81861" x2="1199" y2="98697"/>
                        <a14:foregroundMark x1="1199" y1="98697" x2="17791" y2="98981"/>
                        <a14:foregroundMark x1="99202" y1="95478" x2="99049" y2="88627"/>
                        <a14:backgroundMark x1="21823" y1="43974" x2="19664" y2="48534"/>
                        <a14:backgroundMark x1="5755" y1="68730" x2="7194" y2="68078"/>
                        <a14:backgroundMark x1="9113" y1="68730" x2="8633" y2="70033"/>
                        <a14:backgroundMark x1="60671" y1="78502" x2="84892" y2="84365"/>
                        <a14:backgroundMark x1="84892" y1="84365" x2="68585" y2="77850"/>
                        <a14:backgroundMark x1="68585" y1="77850" x2="66906" y2="77850"/>
                        <a14:backgroundMark x1="18225" y1="98046" x2="89928" y2="96743"/>
                        <a14:backgroundMark x1="89928" y1="96743" x2="93765" y2="96743"/>
                        <a14:backgroundMark x1="46523" y1="17590" x2="42446" y2="42997"/>
                        <a14:backgroundMark x1="42446" y1="42997" x2="48201" y2="54072"/>
                        <a14:backgroundMark x1="5755" y1="65472" x2="10072" y2="80782"/>
                        <a14:backgroundMark x1="82974" y1="84365" x2="99281" y2="83388"/>
                        <a14:backgroundMark x1="99281" y1="83388" x2="99281" y2="83388"/>
                        <a14:backgroundMark x1="97122" y1="97394" x2="94724" y2="99674"/>
                        <a14:backgroundMark x1="93765" y1="97068" x2="93765" y2="98046"/>
                        <a14:backgroundMark x1="98321" y1="98046" x2="99760" y2="98371"/>
                        <a14:backgroundMark x1="92086" y1="98371" x2="92326" y2="99349"/>
                        <a14:backgroundMark x1="94005" y1="97720" x2="94484" y2="99674"/>
                        <a14:backgroundMark x1="36930" y1="13681" x2="37170" y2="29642"/>
                        <a14:backgroundMark x1="36930" y1="6189" x2="37650" y2="12052"/>
                        <a14:backgroundMark x1="20624" y1="50163" x2="10312" y2="61238"/>
                        <a14:backgroundMark x1="20624" y1="50163" x2="21343" y2="50163"/>
                        <a14:backgroundMark x1="45803" y1="55375" x2="51319" y2="66450"/>
                        <a14:backgroundMark x1="58034" y1="72313" x2="60911" y2="79479"/>
                        <a14:backgroundMark x1="42926" y1="10098" x2="43645" y2="20847"/>
                        <a14:backgroundMark x1="34532" y1="28013" x2="34772" y2="35179"/>
                        <a14:backgroundMark x1="25180" y1="38436" x2="23981" y2="43322"/>
                        <a14:backgroundMark x1="36211" y1="5537" x2="34053" y2="14984"/>
                        <a14:backgroundMark x1="51319" y1="64169" x2="54436" y2="66450"/>
                        <a14:backgroundMark x1="56355" y1="76221" x2="57554" y2="68730"/>
                        <a14:backgroundMark x1="52278" y1="67427" x2="54676" y2="68730"/>
                        <a14:backgroundMark x1="55635" y1="70358" x2="56355" y2="72638"/>
                        <a14:backgroundMark x1="96882" y1="87622" x2="99520" y2="87622"/>
                        <a14:backgroundMark x1="98321" y1="96417" x2="98801" y2="97068"/>
                        <a14:backgroundMark x1="36211" y1="6840" x2="37410" y2="6840"/>
                        <a14:backgroundMark x1="35731" y1="4886" x2="36451" y2="5212"/>
                        <a14:backgroundMark x1="34772" y1="4886" x2="36930" y2="4886"/>
                        <a14:backgroundMark x1="31415" y1="34528" x2="31415" y2="36156"/>
                        <a14:backgroundMark x1="11031" y1="60586" x2="10312" y2="64169"/>
                        <a14:backgroundMark x1="11031" y1="62866" x2="10312" y2="64495"/>
                        <a14:backgroundMark x1="22062" y1="44300" x2="23981" y2="45277"/>
                        <a14:backgroundMark x1="23741" y1="45928" x2="25899" y2="45277"/>
                        <a14:backgroundMark x1="31894" y1="35831" x2="29496" y2="38111"/>
                        <a14:backgroundMark x1="25659" y1="40065" x2="26619" y2="40065"/>
                        <a14:backgroundMark x1="57794" y1="72313" x2="57074" y2="74267"/>
                        <a14:backgroundMark x1="56355" y1="73290" x2="55396" y2="73941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085848" y="4785293"/>
            <a:ext cx="2405625" cy="1453756"/>
          </a:xfrm>
          <a:custGeom>
            <a:avLst/>
            <a:gdLst>
              <a:gd name="connsiteX0" fmla="*/ 468049 w 3012234"/>
              <a:gd name="connsiteY0" fmla="*/ 0 h 2217640"/>
              <a:gd name="connsiteX1" fmla="*/ 1801658 w 3012234"/>
              <a:gd name="connsiteY1" fmla="*/ 0 h 2217640"/>
              <a:gd name="connsiteX2" fmla="*/ 1801658 w 3012234"/>
              <a:gd name="connsiteY2" fmla="*/ 534581 h 2217640"/>
              <a:gd name="connsiteX3" fmla="*/ 3012234 w 3012234"/>
              <a:gd name="connsiteY3" fmla="*/ 534581 h 2217640"/>
              <a:gd name="connsiteX4" fmla="*/ 3012234 w 3012234"/>
              <a:gd name="connsiteY4" fmla="*/ 2217640 h 2217640"/>
              <a:gd name="connsiteX5" fmla="*/ 0 w 3012234"/>
              <a:gd name="connsiteY5" fmla="*/ 2217640 h 2217640"/>
              <a:gd name="connsiteX6" fmla="*/ 0 w 3012234"/>
              <a:gd name="connsiteY6" fmla="*/ 665209 h 2217640"/>
              <a:gd name="connsiteX7" fmla="*/ 468049 w 3012234"/>
              <a:gd name="connsiteY7" fmla="*/ 665209 h 2217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12234" h="2217640">
                <a:moveTo>
                  <a:pt x="468049" y="0"/>
                </a:moveTo>
                <a:lnTo>
                  <a:pt x="1801658" y="0"/>
                </a:lnTo>
                <a:lnTo>
                  <a:pt x="1801658" y="534581"/>
                </a:lnTo>
                <a:lnTo>
                  <a:pt x="3012234" y="534581"/>
                </a:lnTo>
                <a:lnTo>
                  <a:pt x="3012234" y="2217640"/>
                </a:lnTo>
                <a:lnTo>
                  <a:pt x="0" y="2217640"/>
                </a:lnTo>
                <a:lnTo>
                  <a:pt x="0" y="665209"/>
                </a:lnTo>
                <a:lnTo>
                  <a:pt x="468049" y="665209"/>
                </a:lnTo>
                <a:close/>
              </a:path>
            </a:pathLst>
          </a:custGeom>
          <a:ln w="12700">
            <a:noFill/>
            <a:headEnd type="none" w="med" len="med"/>
            <a:tailEnd type="arrow" w="med" len="med"/>
          </a:ln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0A4939F0-547A-C315-36F6-15743D129586}"/>
              </a:ext>
            </a:extLst>
          </p:cNvPr>
          <p:cNvSpPr txBox="1"/>
          <p:nvPr/>
        </p:nvSpPr>
        <p:spPr>
          <a:xfrm>
            <a:off x="1064167" y="635635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模拟谱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CE385DF-8056-FA78-B09D-444DA8F3F3FE}"/>
              </a:ext>
            </a:extLst>
          </p:cNvPr>
          <p:cNvSpPr txBox="1"/>
          <p:nvPr/>
        </p:nvSpPr>
        <p:spPr>
          <a:xfrm>
            <a:off x="3843666" y="6356350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真实谱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9B59A25D-F0DD-6D46-25C1-AE217C9BF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756101" y="3451440"/>
            <a:ext cx="1498957" cy="1422167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4C95CCA-DA21-7748-9652-FF71AFD22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4984" y="2153394"/>
            <a:ext cx="1761174" cy="821881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DE5CD3FF-EE20-1235-9E74-60A3C91C4B67}"/>
              </a:ext>
            </a:extLst>
          </p:cNvPr>
          <p:cNvSpPr txBox="1"/>
          <p:nvPr/>
        </p:nvSpPr>
        <p:spPr>
          <a:xfrm>
            <a:off x="7504984" y="550297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准确率为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90%(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假设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)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CED2951-98FA-1316-6594-07375469BD55}"/>
              </a:ext>
            </a:extLst>
          </p:cNvPr>
          <p:cNvSpPr txBox="1"/>
          <p:nvPr/>
        </p:nvSpPr>
        <p:spPr>
          <a:xfrm>
            <a:off x="9786375" y="5346592"/>
            <a:ext cx="2405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有</a:t>
            </a:r>
            <a:r>
              <a:rPr lang="en-US" altLang="zh-CN" dirty="0">
                <a:latin typeface="宋体" panose="02010600030101010101" pitchFamily="2" charset="-122"/>
                <a:ea typeface="宋体" panose="02010600030101010101" pitchFamily="2" charset="-122"/>
              </a:rPr>
              <a:t>10%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的概率结果是错的，是否接受风险？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C0ACA3B0-236D-855D-9ABC-DDC77686BCA9}"/>
              </a:ext>
            </a:extLst>
          </p:cNvPr>
          <p:cNvCxnSpPr/>
          <p:nvPr/>
        </p:nvCxnSpPr>
        <p:spPr>
          <a:xfrm>
            <a:off x="6095999" y="809934"/>
            <a:ext cx="0" cy="5741244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819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BED7AAC-BB9B-1DBE-F8DA-4BC21E72A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15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5D77A85-89FC-4327-511B-5D5CE44930A9}"/>
              </a:ext>
            </a:extLst>
          </p:cNvPr>
          <p:cNvGrpSpPr/>
          <p:nvPr/>
        </p:nvGrpSpPr>
        <p:grpSpPr>
          <a:xfrm>
            <a:off x="1151924" y="2086461"/>
            <a:ext cx="8876496" cy="713005"/>
            <a:chOff x="2260652" y="2945879"/>
            <a:chExt cx="8876496" cy="71300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598C2BE-854B-2A59-E633-E881B71ADCC6}"/>
                </a:ext>
              </a:extLst>
            </p:cNvPr>
            <p:cNvSpPr/>
            <p:nvPr/>
          </p:nvSpPr>
          <p:spPr>
            <a:xfrm>
              <a:off x="2260652" y="2945879"/>
              <a:ext cx="8876496" cy="713005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0ED801FB-9FA5-9E08-8E74-5398694DE3AE}"/>
                </a:ext>
              </a:extLst>
            </p:cNvPr>
            <p:cNvSpPr/>
            <p:nvPr/>
          </p:nvSpPr>
          <p:spPr>
            <a:xfrm>
              <a:off x="2458630" y="3059246"/>
              <a:ext cx="518475" cy="518475"/>
            </a:xfrm>
            <a:prstGeom prst="ellipse">
              <a:avLst/>
            </a:prstGeom>
            <a:solidFill>
              <a:srgbClr val="90A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3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F5080E6A-36CC-4B47-56BF-F8488148A415}"/>
                </a:ext>
              </a:extLst>
            </p:cNvPr>
            <p:cNvSpPr txBox="1"/>
            <p:nvPr/>
          </p:nvSpPr>
          <p:spPr>
            <a:xfrm>
              <a:off x="2977103" y="3040771"/>
              <a:ext cx="81600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进展介绍：数据分析组在</a:t>
              </a:r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AI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应用中的研究进展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AA5AA8E0-6093-386A-C069-433722E5ABEA}"/>
              </a:ext>
            </a:extLst>
          </p:cNvPr>
          <p:cNvSpPr txBox="1"/>
          <p:nvPr/>
        </p:nvSpPr>
        <p:spPr>
          <a:xfrm>
            <a:off x="2400873" y="4033420"/>
            <a:ext cx="242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E473959-C26A-E19D-4262-C797285B906A}"/>
              </a:ext>
            </a:extLst>
          </p:cNvPr>
          <p:cNvSpPr txBox="1"/>
          <p:nvPr/>
        </p:nvSpPr>
        <p:spPr>
          <a:xfrm>
            <a:off x="7212943" y="3664752"/>
            <a:ext cx="2705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结构因子相位预测</a:t>
            </a:r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CE28B548-2A79-D179-3E64-7AB9A2048F00}"/>
              </a:ext>
            </a:extLst>
          </p:cNvPr>
          <p:cNvSpPr/>
          <p:nvPr/>
        </p:nvSpPr>
        <p:spPr>
          <a:xfrm>
            <a:off x="4699636" y="3461719"/>
            <a:ext cx="240990" cy="2253281"/>
          </a:xfrm>
          <a:prstGeom prst="leftBrace">
            <a:avLst>
              <a:gd name="adj1" fmla="val 35162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A47A51C-665E-FE32-84BA-4CEBDEFBA320}"/>
              </a:ext>
            </a:extLst>
          </p:cNvPr>
          <p:cNvSpPr txBox="1"/>
          <p:nvPr/>
        </p:nvSpPr>
        <p:spPr>
          <a:xfrm>
            <a:off x="7212943" y="3108194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空间群预测</a:t>
            </a:r>
            <a:endParaRPr lang="zh-CN" altLang="en-US" sz="24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664C476-AB7A-EB79-4090-86682451C210}"/>
              </a:ext>
            </a:extLst>
          </p:cNvPr>
          <p:cNvSpPr txBox="1"/>
          <p:nvPr/>
        </p:nvSpPr>
        <p:spPr>
          <a:xfrm>
            <a:off x="4940627" y="342900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中子粉末衍射</a:t>
            </a:r>
          </a:p>
        </p:txBody>
      </p:sp>
      <p:sp>
        <p:nvSpPr>
          <p:cNvPr id="14" name="左大括号 13">
            <a:extLst>
              <a:ext uri="{FF2B5EF4-FFF2-40B4-BE49-F238E27FC236}">
                <a16:creationId xmlns:a16="http://schemas.microsoft.com/office/drawing/2014/main" id="{9924EBFA-0D28-FAD0-E487-7DD5C41EEAE7}"/>
              </a:ext>
            </a:extLst>
          </p:cNvPr>
          <p:cNvSpPr/>
          <p:nvPr/>
        </p:nvSpPr>
        <p:spPr>
          <a:xfrm>
            <a:off x="6901966" y="3128153"/>
            <a:ext cx="295200" cy="1063357"/>
          </a:xfrm>
          <a:prstGeom prst="leftBrace">
            <a:avLst>
              <a:gd name="adj1" fmla="val 35162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32356CD-3657-1DA4-BCAE-018E59DEF7E5}"/>
              </a:ext>
            </a:extLst>
          </p:cNvPr>
          <p:cNvSpPr txBox="1"/>
          <p:nvPr/>
        </p:nvSpPr>
        <p:spPr>
          <a:xfrm>
            <a:off x="4940626" y="534800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单晶衍射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8D945D79-1A6F-F3B0-B676-4642305023AF}"/>
              </a:ext>
            </a:extLst>
          </p:cNvPr>
          <p:cNvSpPr txBox="1"/>
          <p:nvPr/>
        </p:nvSpPr>
        <p:spPr>
          <a:xfrm>
            <a:off x="7197166" y="5317542"/>
            <a:ext cx="2339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400"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r>
              <a:rPr lang="zh-CN" altLang="en-US" dirty="0"/>
              <a:t>衍射点自动提取</a:t>
            </a:r>
          </a:p>
        </p:txBody>
      </p:sp>
    </p:spTree>
    <p:extLst>
      <p:ext uri="{BB962C8B-B14F-4D97-AF65-F5344CB8AC3E}">
        <p14:creationId xmlns:p14="http://schemas.microsoft.com/office/powerpoint/2010/main" val="57998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494F0B7C-6850-EDCB-65C7-EB85D7BE5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0" r="52050"/>
          <a:stretch/>
        </p:blipFill>
        <p:spPr>
          <a:xfrm>
            <a:off x="4417574" y="4193346"/>
            <a:ext cx="2743201" cy="2313839"/>
          </a:xfrm>
          <a:custGeom>
            <a:avLst/>
            <a:gdLst>
              <a:gd name="connsiteX0" fmla="*/ 467695 w 3179240"/>
              <a:gd name="connsiteY0" fmla="*/ 167029 h 2681629"/>
              <a:gd name="connsiteX1" fmla="*/ 467695 w 3179240"/>
              <a:gd name="connsiteY1" fmla="*/ 487397 h 2681629"/>
              <a:gd name="connsiteX2" fmla="*/ 788707 w 3179240"/>
              <a:gd name="connsiteY2" fmla="*/ 487397 h 2681629"/>
              <a:gd name="connsiteX3" fmla="*/ 788707 w 3179240"/>
              <a:gd name="connsiteY3" fmla="*/ 167029 h 2681629"/>
              <a:gd name="connsiteX4" fmla="*/ 0 w 3179240"/>
              <a:gd name="connsiteY4" fmla="*/ 0 h 2681629"/>
              <a:gd name="connsiteX5" fmla="*/ 3179240 w 3179240"/>
              <a:gd name="connsiteY5" fmla="*/ 0 h 2681629"/>
              <a:gd name="connsiteX6" fmla="*/ 3179240 w 3179240"/>
              <a:gd name="connsiteY6" fmla="*/ 2681629 h 2681629"/>
              <a:gd name="connsiteX7" fmla="*/ 0 w 3179240"/>
              <a:gd name="connsiteY7" fmla="*/ 2681629 h 268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9240" h="2681629">
                <a:moveTo>
                  <a:pt x="467695" y="167029"/>
                </a:moveTo>
                <a:lnTo>
                  <a:pt x="467695" y="487397"/>
                </a:lnTo>
                <a:lnTo>
                  <a:pt x="788707" y="487397"/>
                </a:lnTo>
                <a:lnTo>
                  <a:pt x="788707" y="167029"/>
                </a:lnTo>
                <a:close/>
                <a:moveTo>
                  <a:pt x="0" y="0"/>
                </a:moveTo>
                <a:lnTo>
                  <a:pt x="3179240" y="0"/>
                </a:lnTo>
                <a:lnTo>
                  <a:pt x="3179240" y="2681629"/>
                </a:lnTo>
                <a:lnTo>
                  <a:pt x="0" y="2681629"/>
                </a:lnTo>
                <a:close/>
              </a:path>
            </a:pathLst>
          </a:cu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F707769-6B18-7C84-8594-E466453BF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ABE61ED-B422-C7B6-B1C3-0264344D9D2C}"/>
              </a:ext>
            </a:extLst>
          </p:cNvPr>
          <p:cNvSpPr txBox="1"/>
          <p:nvPr/>
        </p:nvSpPr>
        <p:spPr>
          <a:xfrm>
            <a:off x="3765356" y="79920"/>
            <a:ext cx="513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基于深度学习的空间群预测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D5BB81-5AD1-EAFC-F10C-02D99B4E7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769" y="1135747"/>
            <a:ext cx="2313208" cy="911760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4CA9E8A7-1F2B-B925-86E4-29DF350E182C}"/>
              </a:ext>
            </a:extLst>
          </p:cNvPr>
          <p:cNvSpPr/>
          <p:nvPr/>
        </p:nvSpPr>
        <p:spPr bwMode="auto">
          <a:xfrm>
            <a:off x="713081" y="4352216"/>
            <a:ext cx="2514210" cy="383450"/>
          </a:xfrm>
          <a:prstGeom prst="roundRect">
            <a:avLst/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晶胞参数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</a:t>
            </a:r>
            <a:r>
              <a:rPr lang="en-US" altLang="zh-CN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a,b,c</a:t>
            </a:r>
            <a:r>
              <a:rPr lang="en-US" altLang="zh-CN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</a:t>
            </a:r>
            <a:r>
              <a:rPr lang="el-GR" altLang="zh-CN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α</a:t>
            </a:r>
            <a:r>
              <a:rPr lang="en-US" altLang="zh-CN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</a:t>
            </a:r>
            <a:r>
              <a:rPr lang="el-GR" altLang="zh-CN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β</a:t>
            </a:r>
            <a:r>
              <a:rPr lang="en-US" altLang="zh-CN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</a:t>
            </a:r>
            <a:r>
              <a:rPr lang="el-GR" altLang="zh-CN" b="1" i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γ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)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8F1A27B9-FCC1-EFB8-D263-0C238D16BF37}"/>
              </a:ext>
            </a:extLst>
          </p:cNvPr>
          <p:cNvSpPr/>
          <p:nvPr/>
        </p:nvSpPr>
        <p:spPr bwMode="auto">
          <a:xfrm>
            <a:off x="946172" y="4804949"/>
            <a:ext cx="2048033" cy="375127"/>
          </a:xfrm>
          <a:prstGeom prst="roundRect">
            <a:avLst/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密勒指数 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(</a:t>
            </a:r>
            <a:r>
              <a:rPr lang="en-US" altLang="zh-CN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h,k,l</a:t>
            </a:r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)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37A0E1F-F3AC-C266-7AA7-FAC45095DC9F}"/>
              </a:ext>
            </a:extLst>
          </p:cNvPr>
          <p:cNvSpPr/>
          <p:nvPr/>
        </p:nvSpPr>
        <p:spPr bwMode="auto">
          <a:xfrm>
            <a:off x="604252" y="4269737"/>
            <a:ext cx="2734675" cy="965114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3603" tIns="46801" rIns="93603" bIns="46801" numCol="1" rtlCol="0" anchor="ctr" anchorCtr="0" compatLnSpc="1">
            <a:prstTxWarp prst="textNoShape">
              <a:avLst/>
            </a:prstTxWarp>
          </a:bodyPr>
          <a:lstStyle/>
          <a:p>
            <a:pPr algn="ctr" defTabSz="936071"/>
            <a:endParaRPr lang="zh-CN" altLang="en-US" sz="1433">
              <a:latin typeface="Arial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C7B97D9-55E6-F6EC-4C77-9FBC92DAA7A3}"/>
              </a:ext>
            </a:extLst>
          </p:cNvPr>
          <p:cNvSpPr txBox="1"/>
          <p:nvPr/>
        </p:nvSpPr>
        <p:spPr>
          <a:xfrm>
            <a:off x="2119295" y="528119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消光规律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298B47-4137-2C87-1C9C-CF0EF0F52E7D}"/>
              </a:ext>
            </a:extLst>
          </p:cNvPr>
          <p:cNvSpPr txBox="1"/>
          <p:nvPr/>
        </p:nvSpPr>
        <p:spPr>
          <a:xfrm>
            <a:off x="1485271" y="5935893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空间群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254FA0B0-A8AA-ECBE-0653-0D6A4097F213}"/>
              </a:ext>
            </a:extLst>
          </p:cNvPr>
          <p:cNvSpPr/>
          <p:nvPr/>
        </p:nvSpPr>
        <p:spPr>
          <a:xfrm>
            <a:off x="1485271" y="2476412"/>
            <a:ext cx="993897" cy="412920"/>
          </a:xfrm>
          <a:prstGeom prst="roundRect">
            <a:avLst/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寻峰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11" name="箭头: 左 10">
            <a:extLst>
              <a:ext uri="{FF2B5EF4-FFF2-40B4-BE49-F238E27FC236}">
                <a16:creationId xmlns:a16="http://schemas.microsoft.com/office/drawing/2014/main" id="{7E025EC0-E7E7-1596-A9E6-36BA42C2132C}"/>
              </a:ext>
            </a:extLst>
          </p:cNvPr>
          <p:cNvSpPr/>
          <p:nvPr/>
        </p:nvSpPr>
        <p:spPr>
          <a:xfrm rot="16200000">
            <a:off x="1827307" y="2037172"/>
            <a:ext cx="309827" cy="460383"/>
          </a:xfrm>
          <a:prstGeom prst="leftArrow">
            <a:avLst>
              <a:gd name="adj1" fmla="val 46605"/>
              <a:gd name="adj2" fmla="val 48966"/>
            </a:avLst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4CA19948-49BB-DAC4-C8AF-2755C157E12A}"/>
              </a:ext>
            </a:extLst>
          </p:cNvPr>
          <p:cNvSpPr/>
          <p:nvPr/>
        </p:nvSpPr>
        <p:spPr>
          <a:xfrm>
            <a:off x="1485271" y="3373522"/>
            <a:ext cx="993897" cy="390351"/>
          </a:xfrm>
          <a:prstGeom prst="roundRect">
            <a:avLst/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指标化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13" name="箭头: 左 12">
            <a:extLst>
              <a:ext uri="{FF2B5EF4-FFF2-40B4-BE49-F238E27FC236}">
                <a16:creationId xmlns:a16="http://schemas.microsoft.com/office/drawing/2014/main" id="{30D4486B-CF24-28F5-F970-A2A08D71BAE0}"/>
              </a:ext>
            </a:extLst>
          </p:cNvPr>
          <p:cNvSpPr/>
          <p:nvPr/>
        </p:nvSpPr>
        <p:spPr>
          <a:xfrm rot="16200000">
            <a:off x="1819021" y="3775992"/>
            <a:ext cx="319664" cy="460383"/>
          </a:xfrm>
          <a:prstGeom prst="leftArrow">
            <a:avLst>
              <a:gd name="adj1" fmla="val 50000"/>
              <a:gd name="adj2" fmla="val 54059"/>
            </a:avLst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14" name="箭头: 左 13">
            <a:extLst>
              <a:ext uri="{FF2B5EF4-FFF2-40B4-BE49-F238E27FC236}">
                <a16:creationId xmlns:a16="http://schemas.microsoft.com/office/drawing/2014/main" id="{BF186CB7-302F-2A8E-1C29-449B4047B831}"/>
              </a:ext>
            </a:extLst>
          </p:cNvPr>
          <p:cNvSpPr/>
          <p:nvPr/>
        </p:nvSpPr>
        <p:spPr>
          <a:xfrm rot="16200000">
            <a:off x="1821058" y="2895703"/>
            <a:ext cx="322327" cy="460383"/>
          </a:xfrm>
          <a:prstGeom prst="leftArrow">
            <a:avLst>
              <a:gd name="adj1" fmla="val 46605"/>
              <a:gd name="adj2" fmla="val 48966"/>
            </a:avLst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BB0C36B8-CC91-63D1-12E9-310180BC0B27}"/>
              </a:ext>
            </a:extLst>
          </p:cNvPr>
          <p:cNvCxnSpPr>
            <a:cxnSpLocks/>
          </p:cNvCxnSpPr>
          <p:nvPr/>
        </p:nvCxnSpPr>
        <p:spPr bwMode="auto">
          <a:xfrm>
            <a:off x="2772804" y="3568694"/>
            <a:ext cx="900573" cy="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6" name="箭头: 左 15">
            <a:extLst>
              <a:ext uri="{FF2B5EF4-FFF2-40B4-BE49-F238E27FC236}">
                <a16:creationId xmlns:a16="http://schemas.microsoft.com/office/drawing/2014/main" id="{180677B4-19C4-FB4B-D554-236E54B5F882}"/>
              </a:ext>
            </a:extLst>
          </p:cNvPr>
          <p:cNvSpPr/>
          <p:nvPr/>
        </p:nvSpPr>
        <p:spPr>
          <a:xfrm rot="16200000">
            <a:off x="9588913" y="2241898"/>
            <a:ext cx="776883" cy="460384"/>
          </a:xfrm>
          <a:prstGeom prst="leftArrow">
            <a:avLst>
              <a:gd name="adj1" fmla="val 49613"/>
              <a:gd name="adj2" fmla="val 48966"/>
            </a:avLst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C09F4AA-1349-6CD8-5617-68D95B5F3221}"/>
              </a:ext>
            </a:extLst>
          </p:cNvPr>
          <p:cNvSpPr txBox="1"/>
          <p:nvPr/>
        </p:nvSpPr>
        <p:spPr>
          <a:xfrm>
            <a:off x="10207547" y="222280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全谱导入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060DE89-A4A0-F9AE-9D59-BCBFDFD8D8C6}"/>
              </a:ext>
            </a:extLst>
          </p:cNvPr>
          <p:cNvSpPr txBox="1"/>
          <p:nvPr/>
        </p:nvSpPr>
        <p:spPr>
          <a:xfrm>
            <a:off x="9500300" y="564335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空间群</a:t>
            </a: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3B3F9D4E-C443-8498-BAD4-163E343B48EE}"/>
              </a:ext>
            </a:extLst>
          </p:cNvPr>
          <p:cNvCxnSpPr>
            <a:cxnSpLocks/>
          </p:cNvCxnSpPr>
          <p:nvPr/>
        </p:nvCxnSpPr>
        <p:spPr bwMode="auto">
          <a:xfrm flipH="1">
            <a:off x="7889509" y="3613173"/>
            <a:ext cx="953468" cy="0"/>
          </a:xfrm>
          <a:prstGeom prst="straightConnector1">
            <a:avLst/>
          </a:prstGeom>
          <a:solidFill>
            <a:srgbClr val="FFFF0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E73E8B1-BA57-502B-0B33-12045C6AAC67}"/>
              </a:ext>
            </a:extLst>
          </p:cNvPr>
          <p:cNvSpPr/>
          <p:nvPr/>
        </p:nvSpPr>
        <p:spPr>
          <a:xfrm>
            <a:off x="5929049" y="1583556"/>
            <a:ext cx="1718317" cy="2609790"/>
          </a:xfrm>
          <a:prstGeom prst="roundRect">
            <a:avLst/>
          </a:prstGeom>
          <a:solidFill>
            <a:srgbClr val="00B050">
              <a:alpha val="61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单解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全谱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,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衍射峰完备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计算时间短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搜索空间转化为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训练时间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门槛低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不要求学习指标化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357C0DC-D5D3-B52F-8ED9-46FAD672E0BE}"/>
              </a:ext>
            </a:extLst>
          </p:cNvPr>
          <p:cNvSpPr/>
          <p:nvPr/>
        </p:nvSpPr>
        <p:spPr>
          <a:xfrm>
            <a:off x="4098206" y="1583556"/>
            <a:ext cx="1718317" cy="2609792"/>
          </a:xfrm>
          <a:prstGeom prst="roundRect">
            <a:avLst/>
          </a:prstGeom>
          <a:solidFill>
            <a:srgbClr val="FF0000">
              <a:alpha val="61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多解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寻峰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,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衍射峰不完备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计算时间长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低对称性结构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搜索空间大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门槛高</a:t>
            </a:r>
            <a:endParaRPr lang="en-US" altLang="zh-CN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要求学习指标化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FCB61EF3-71AC-FAEF-A8C8-CD8413629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6933" y="977082"/>
            <a:ext cx="2431652" cy="95844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A628DB8A-F137-FD9F-148E-3C9A8AD4F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105856" y="2980860"/>
            <a:ext cx="1742994" cy="1653702"/>
          </a:xfrm>
          <a:prstGeom prst="rect">
            <a:avLst/>
          </a:prstGeom>
        </p:spPr>
      </p:pic>
      <p:sp>
        <p:nvSpPr>
          <p:cNvPr id="24" name="箭头: 左 23">
            <a:extLst>
              <a:ext uri="{FF2B5EF4-FFF2-40B4-BE49-F238E27FC236}">
                <a16:creationId xmlns:a16="http://schemas.microsoft.com/office/drawing/2014/main" id="{9982949D-427A-B98B-6867-A7A66B3D22AB}"/>
              </a:ext>
            </a:extLst>
          </p:cNvPr>
          <p:cNvSpPr/>
          <p:nvPr/>
        </p:nvSpPr>
        <p:spPr>
          <a:xfrm rot="16200000">
            <a:off x="9567055" y="4903601"/>
            <a:ext cx="820600" cy="460385"/>
          </a:xfrm>
          <a:prstGeom prst="leftArrow">
            <a:avLst>
              <a:gd name="adj1" fmla="val 49006"/>
              <a:gd name="adj2" fmla="val 48966"/>
            </a:avLst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A6B1D074-F130-6614-31BF-625283F2DF2C}"/>
              </a:ext>
            </a:extLst>
          </p:cNvPr>
          <p:cNvSpPr txBox="1"/>
          <p:nvPr/>
        </p:nvSpPr>
        <p:spPr>
          <a:xfrm>
            <a:off x="10340785" y="417807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神经网络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C38AB813-8BE1-C94D-2F0D-9BEAF68554D9}"/>
              </a:ext>
            </a:extLst>
          </p:cNvPr>
          <p:cNvSpPr txBox="1"/>
          <p:nvPr/>
        </p:nvSpPr>
        <p:spPr>
          <a:xfrm>
            <a:off x="3765356" y="1123630"/>
            <a:ext cx="52854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传统空间群预测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vs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深度学习驱动的空间群预测</a:t>
            </a:r>
          </a:p>
        </p:txBody>
      </p:sp>
      <p:sp>
        <p:nvSpPr>
          <p:cNvPr id="27" name="箭头: 左 26">
            <a:extLst>
              <a:ext uri="{FF2B5EF4-FFF2-40B4-BE49-F238E27FC236}">
                <a16:creationId xmlns:a16="http://schemas.microsoft.com/office/drawing/2014/main" id="{23B284BE-D840-510D-E241-9E0AB12FA972}"/>
              </a:ext>
            </a:extLst>
          </p:cNvPr>
          <p:cNvSpPr/>
          <p:nvPr/>
        </p:nvSpPr>
        <p:spPr>
          <a:xfrm rot="16200000">
            <a:off x="1671526" y="5407040"/>
            <a:ext cx="597321" cy="460383"/>
          </a:xfrm>
          <a:prstGeom prst="leftArrow">
            <a:avLst>
              <a:gd name="adj1" fmla="val 50000"/>
              <a:gd name="adj2" fmla="val 54059"/>
            </a:avLst>
          </a:prstGeom>
          <a:solidFill>
            <a:srgbClr val="82BBDA">
              <a:alpha val="80000"/>
            </a:srgbClr>
          </a:solidFill>
          <a:ln>
            <a:headEnd type="none" w="med" len="med"/>
            <a:tailEnd type="none" w="med" len="med"/>
          </a:ln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zh-CN" altLang="en-US" b="1">
              <a:solidFill>
                <a:schemeClr val="bg1"/>
              </a:solidFill>
              <a:latin typeface="Arial" panose="020B0604020202020204" pitchFamily="34" charset="0"/>
              <a:ea typeface="宋体" pitchFamily="2" charset="-122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A5D8AE1-FEA8-8FD3-6320-6CCCF3B0DFF0}"/>
              </a:ext>
            </a:extLst>
          </p:cNvPr>
          <p:cNvSpPr txBox="1"/>
          <p:nvPr/>
        </p:nvSpPr>
        <p:spPr>
          <a:xfrm>
            <a:off x="3765812" y="6478321"/>
            <a:ext cx="4471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24</a:t>
            </a:r>
            <a:r>
              <a:rPr lang="zh-CN" altLang="en-US" dirty="0"/>
              <a:t>年记录：</a:t>
            </a:r>
            <a:r>
              <a:rPr lang="en-US" altLang="zh-CN" dirty="0"/>
              <a:t>CNN</a:t>
            </a:r>
            <a:r>
              <a:rPr lang="zh-CN" altLang="en-US" dirty="0"/>
              <a:t>在空间群预测中</a:t>
            </a:r>
            <a:r>
              <a:rPr lang="en-US" altLang="zh-CN" dirty="0"/>
              <a:t>80%</a:t>
            </a:r>
            <a:r>
              <a:rPr lang="zh-CN" altLang="en-US" dirty="0"/>
              <a:t>准确率</a:t>
            </a:r>
          </a:p>
        </p:txBody>
      </p:sp>
    </p:spTree>
    <p:extLst>
      <p:ext uri="{BB962C8B-B14F-4D97-AF65-F5344CB8AC3E}">
        <p14:creationId xmlns:p14="http://schemas.microsoft.com/office/powerpoint/2010/main" val="3422683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E65FD84-8ED8-616E-F360-5E4B65023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CD8A8E4-D52E-3860-E081-0D6C283ADFA2}"/>
              </a:ext>
            </a:extLst>
          </p:cNvPr>
          <p:cNvSpPr txBox="1"/>
          <p:nvPr/>
        </p:nvSpPr>
        <p:spPr>
          <a:xfrm>
            <a:off x="3765356" y="79920"/>
            <a:ext cx="513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基于深度学习的空间群预测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4BA8207-7B05-0E89-E4B1-FCE3FC8D1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16" y="1662598"/>
            <a:ext cx="625386" cy="49803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168C80B-27AC-FFFE-DF3A-74A2E067839E}"/>
              </a:ext>
            </a:extLst>
          </p:cNvPr>
          <p:cNvSpPr txBox="1"/>
          <p:nvPr/>
        </p:nvSpPr>
        <p:spPr>
          <a:xfrm>
            <a:off x="906386" y="888458"/>
            <a:ext cx="1834156" cy="374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流行的实现方案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92A93D8-E6F6-4DDA-FA6D-F2D2EC168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058" y="1711263"/>
            <a:ext cx="1523499" cy="493846"/>
          </a:xfrm>
          <a:prstGeom prst="rect">
            <a:avLst/>
          </a:prstGeom>
        </p:spPr>
      </p:pic>
      <p:sp>
        <p:nvSpPr>
          <p:cNvPr id="13" name="箭头: 下 12">
            <a:extLst>
              <a:ext uri="{FF2B5EF4-FFF2-40B4-BE49-F238E27FC236}">
                <a16:creationId xmlns:a16="http://schemas.microsoft.com/office/drawing/2014/main" id="{1FE6CA68-0948-528B-DF30-123592443AA9}"/>
              </a:ext>
            </a:extLst>
          </p:cNvPr>
          <p:cNvSpPr/>
          <p:nvPr/>
        </p:nvSpPr>
        <p:spPr bwMode="auto">
          <a:xfrm>
            <a:off x="2193882" y="2354216"/>
            <a:ext cx="360040" cy="349830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0B92FCFF-FD6F-CA9C-A71F-DCE6A819270D}"/>
              </a:ext>
            </a:extLst>
          </p:cNvPr>
          <p:cNvSpPr/>
          <p:nvPr/>
        </p:nvSpPr>
        <p:spPr bwMode="auto">
          <a:xfrm>
            <a:off x="1781305" y="3101539"/>
            <a:ext cx="1168394" cy="538611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28DD17-8FCC-4997-6E57-BE1CDDA94CE8}"/>
              </a:ext>
            </a:extLst>
          </p:cNvPr>
          <p:cNvSpPr txBox="1"/>
          <p:nvPr/>
        </p:nvSpPr>
        <p:spPr>
          <a:xfrm>
            <a:off x="2003864" y="277174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数据集</a:t>
            </a: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C73B4904-9A8D-53FE-0506-389E558F956C}"/>
              </a:ext>
            </a:extLst>
          </p:cNvPr>
          <p:cNvCxnSpPr/>
          <p:nvPr/>
        </p:nvCxnSpPr>
        <p:spPr bwMode="auto">
          <a:xfrm>
            <a:off x="2659886" y="3101539"/>
            <a:ext cx="0" cy="538611"/>
          </a:xfrm>
          <a:prstGeom prst="line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F7D0CD7C-EFE4-05D0-9AD3-8A715A7E8661}"/>
              </a:ext>
            </a:extLst>
          </p:cNvPr>
          <p:cNvCxnSpPr>
            <a:cxnSpLocks/>
          </p:cNvCxnSpPr>
          <p:nvPr/>
        </p:nvCxnSpPr>
        <p:spPr bwMode="auto">
          <a:xfrm flipH="1">
            <a:off x="2121874" y="3677997"/>
            <a:ext cx="72008" cy="383535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B664642-1C72-BC6F-C868-98DAC68E99E4}"/>
              </a:ext>
            </a:extLst>
          </p:cNvPr>
          <p:cNvCxnSpPr>
            <a:cxnSpLocks/>
          </p:cNvCxnSpPr>
          <p:nvPr/>
        </p:nvCxnSpPr>
        <p:spPr bwMode="auto">
          <a:xfrm>
            <a:off x="2803616" y="3678651"/>
            <a:ext cx="72008" cy="382881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7B667269-6892-FC29-F248-FF6520B7518C}"/>
              </a:ext>
            </a:extLst>
          </p:cNvPr>
          <p:cNvSpPr/>
          <p:nvPr/>
        </p:nvSpPr>
        <p:spPr bwMode="auto">
          <a:xfrm>
            <a:off x="1675352" y="4161192"/>
            <a:ext cx="878570" cy="538611"/>
          </a:xfrm>
          <a:prstGeom prst="roundRect">
            <a:avLst/>
          </a:prstGeom>
          <a:solidFill>
            <a:srgbClr val="439A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4CAC6D4-449A-DFB3-54F1-6822959220C8}"/>
              </a:ext>
            </a:extLst>
          </p:cNvPr>
          <p:cNvSpPr/>
          <p:nvPr/>
        </p:nvSpPr>
        <p:spPr bwMode="auto">
          <a:xfrm>
            <a:off x="2769946" y="4160826"/>
            <a:ext cx="289812" cy="538611"/>
          </a:xfrm>
          <a:prstGeom prst="roundRect">
            <a:avLst/>
          </a:prstGeom>
          <a:solidFill>
            <a:srgbClr val="439AC8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2007527-2B87-9D54-AA5B-8F0514757D33}"/>
              </a:ext>
            </a:extLst>
          </p:cNvPr>
          <p:cNvSpPr txBox="1"/>
          <p:nvPr/>
        </p:nvSpPr>
        <p:spPr>
          <a:xfrm>
            <a:off x="936748" y="427624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训练集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1FE5C9C-9681-1513-0371-955A4675FE5E}"/>
              </a:ext>
            </a:extLst>
          </p:cNvPr>
          <p:cNvSpPr txBox="1"/>
          <p:nvPr/>
        </p:nvSpPr>
        <p:spPr>
          <a:xfrm>
            <a:off x="3184325" y="4250569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测试集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C284E30-F772-4BEF-D400-FEEBC54BB9F9}"/>
              </a:ext>
            </a:extLst>
          </p:cNvPr>
          <p:cNvCxnSpPr>
            <a:cxnSpLocks/>
          </p:cNvCxnSpPr>
          <p:nvPr/>
        </p:nvCxnSpPr>
        <p:spPr bwMode="auto">
          <a:xfrm>
            <a:off x="2108893" y="4827772"/>
            <a:ext cx="256608" cy="702335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B45F1DE0-0833-4680-4556-2FA91A16C462}"/>
              </a:ext>
            </a:extLst>
          </p:cNvPr>
          <p:cNvSpPr txBox="1"/>
          <p:nvPr/>
        </p:nvSpPr>
        <p:spPr>
          <a:xfrm>
            <a:off x="1134077" y="5062718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1 </a:t>
            </a:r>
            <a:r>
              <a:rPr lang="zh-CN" altLang="en-US" sz="1400" b="1" dirty="0"/>
              <a:t>模型训练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3360BD4F-5DB6-E764-6C1D-A3D4EC03B5E0}"/>
              </a:ext>
            </a:extLst>
          </p:cNvPr>
          <p:cNvCxnSpPr>
            <a:cxnSpLocks/>
          </p:cNvCxnSpPr>
          <p:nvPr/>
        </p:nvCxnSpPr>
        <p:spPr bwMode="auto">
          <a:xfrm flipH="1">
            <a:off x="2553922" y="4810023"/>
            <a:ext cx="362690" cy="720084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5D1646A5-9410-5E60-4FEB-AF58C4291157}"/>
              </a:ext>
            </a:extLst>
          </p:cNvPr>
          <p:cNvSpPr txBox="1"/>
          <p:nvPr/>
        </p:nvSpPr>
        <p:spPr>
          <a:xfrm>
            <a:off x="2769946" y="5055043"/>
            <a:ext cx="10518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/>
              <a:t>2 </a:t>
            </a:r>
            <a:r>
              <a:rPr lang="zh-CN" altLang="en-US" sz="1400" b="1" dirty="0"/>
              <a:t>性能测试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6767F0B-3C71-F7CF-9F52-2F61481CAD5F}"/>
              </a:ext>
            </a:extLst>
          </p:cNvPr>
          <p:cNvSpPr/>
          <p:nvPr/>
        </p:nvSpPr>
        <p:spPr bwMode="auto">
          <a:xfrm>
            <a:off x="1954765" y="5530107"/>
            <a:ext cx="994931" cy="420041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宋体" pitchFamily="2" charset="-122"/>
              </a:rPr>
              <a:t>神经网络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2CB21694-5818-442E-B13A-96176F2595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12163" y="1597775"/>
            <a:ext cx="757745" cy="720821"/>
          </a:xfrm>
          <a:custGeom>
            <a:avLst/>
            <a:gdLst>
              <a:gd name="connsiteX0" fmla="*/ 0 w 2952750"/>
              <a:gd name="connsiteY0" fmla="*/ 0 h 2543175"/>
              <a:gd name="connsiteX1" fmla="*/ 2952750 w 2952750"/>
              <a:gd name="connsiteY1" fmla="*/ 0 h 2543175"/>
              <a:gd name="connsiteX2" fmla="*/ 2952750 w 2952750"/>
              <a:gd name="connsiteY2" fmla="*/ 2543175 h 2543175"/>
              <a:gd name="connsiteX3" fmla="*/ 499197 w 2952750"/>
              <a:gd name="connsiteY3" fmla="*/ 2543175 h 2543175"/>
              <a:gd name="connsiteX4" fmla="*/ 499197 w 2952750"/>
              <a:gd name="connsiteY4" fmla="*/ 2215232 h 2543175"/>
              <a:gd name="connsiteX5" fmla="*/ 0 w 2952750"/>
              <a:gd name="connsiteY5" fmla="*/ 2215232 h 254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52750" h="2543175">
                <a:moveTo>
                  <a:pt x="0" y="0"/>
                </a:moveTo>
                <a:lnTo>
                  <a:pt x="2952750" y="0"/>
                </a:lnTo>
                <a:lnTo>
                  <a:pt x="2952750" y="2543175"/>
                </a:lnTo>
                <a:lnTo>
                  <a:pt x="499197" y="2543175"/>
                </a:lnTo>
                <a:lnTo>
                  <a:pt x="499197" y="2215232"/>
                </a:lnTo>
                <a:lnTo>
                  <a:pt x="0" y="2215232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8CB71CF-D7A0-D7B5-A441-31BB9796F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474876" y="2981007"/>
            <a:ext cx="1632317" cy="659143"/>
          </a:xfrm>
          <a:prstGeom prst="rect">
            <a:avLst/>
          </a:prstGeom>
        </p:spPr>
      </p:pic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1622FE00-313F-02BE-5888-FDA60164040C}"/>
              </a:ext>
            </a:extLst>
          </p:cNvPr>
          <p:cNvCxnSpPr>
            <a:cxnSpLocks/>
            <a:endCxn id="29" idx="0"/>
          </p:cNvCxnSpPr>
          <p:nvPr/>
        </p:nvCxnSpPr>
        <p:spPr bwMode="auto">
          <a:xfrm>
            <a:off x="4291034" y="2354216"/>
            <a:ext cx="0" cy="626791"/>
          </a:xfrm>
          <a:prstGeom prst="straightConnector1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B2C10D98-5E75-F8E8-B525-E507925916CA}"/>
              </a:ext>
            </a:extLst>
          </p:cNvPr>
          <p:cNvSpPr txBox="1"/>
          <p:nvPr/>
        </p:nvSpPr>
        <p:spPr>
          <a:xfrm>
            <a:off x="4410980" y="222135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晶体结构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CB240B7-342D-1B48-AE46-4FE2964ED273}"/>
              </a:ext>
            </a:extLst>
          </p:cNvPr>
          <p:cNvSpPr txBox="1"/>
          <p:nvPr/>
        </p:nvSpPr>
        <p:spPr>
          <a:xfrm>
            <a:off x="4426130" y="3152710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/>
              <a:t>衍射谱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7EE1F1F-95DB-27AA-B7B8-37D2EF0A9DF8}"/>
              </a:ext>
            </a:extLst>
          </p:cNvPr>
          <p:cNvGrpSpPr/>
          <p:nvPr/>
        </p:nvGrpSpPr>
        <p:grpSpPr>
          <a:xfrm>
            <a:off x="7132031" y="1062563"/>
            <a:ext cx="2715463" cy="2700414"/>
            <a:chOff x="333731" y="1079550"/>
            <a:chExt cx="2817992" cy="279115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C839D1DE-D1F7-8051-17DD-4D526576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33731" y="1079550"/>
              <a:ext cx="2817992" cy="2791155"/>
            </a:xfrm>
            <a:custGeom>
              <a:avLst/>
              <a:gdLst>
                <a:gd name="connsiteX0" fmla="*/ 432048 w 3528392"/>
                <a:gd name="connsiteY0" fmla="*/ 0 h 3494789"/>
                <a:gd name="connsiteX1" fmla="*/ 3528392 w 3528392"/>
                <a:gd name="connsiteY1" fmla="*/ 0 h 3494789"/>
                <a:gd name="connsiteX2" fmla="*/ 3528392 w 3528392"/>
                <a:gd name="connsiteY2" fmla="*/ 3494789 h 3494789"/>
                <a:gd name="connsiteX3" fmla="*/ 0 w 3528392"/>
                <a:gd name="connsiteY3" fmla="*/ 3494789 h 3494789"/>
                <a:gd name="connsiteX4" fmla="*/ 0 w 3528392"/>
                <a:gd name="connsiteY4" fmla="*/ 504056 h 3494789"/>
                <a:gd name="connsiteX5" fmla="*/ 432048 w 3528392"/>
                <a:gd name="connsiteY5" fmla="*/ 504056 h 3494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28392" h="3494789">
                  <a:moveTo>
                    <a:pt x="432048" y="0"/>
                  </a:moveTo>
                  <a:lnTo>
                    <a:pt x="3528392" y="0"/>
                  </a:lnTo>
                  <a:lnTo>
                    <a:pt x="3528392" y="3494789"/>
                  </a:lnTo>
                  <a:lnTo>
                    <a:pt x="0" y="3494789"/>
                  </a:lnTo>
                  <a:lnTo>
                    <a:pt x="0" y="504056"/>
                  </a:lnTo>
                  <a:lnTo>
                    <a:pt x="432048" y="504056"/>
                  </a:lnTo>
                  <a:close/>
                </a:path>
              </a:pathLst>
            </a:cu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0070411-1F2D-375F-3274-04B82F79E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831" r="3370"/>
            <a:stretch/>
          </p:blipFill>
          <p:spPr>
            <a:xfrm>
              <a:off x="1971731" y="2931512"/>
              <a:ext cx="903293" cy="522959"/>
            </a:xfrm>
            <a:prstGeom prst="rect">
              <a:avLst/>
            </a:prstGeom>
          </p:spPr>
        </p:pic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352419C8-576E-7274-70D1-941A61E6784B}"/>
              </a:ext>
            </a:extLst>
          </p:cNvPr>
          <p:cNvSpPr txBox="1"/>
          <p:nvPr/>
        </p:nvSpPr>
        <p:spPr>
          <a:xfrm>
            <a:off x="5602663" y="715988"/>
            <a:ext cx="57741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zh-CN" altLang="en-US" kern="100" dirty="0">
                <a:effectLst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代表性成果：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Lee, B. D et al. (2022). Adv</a:t>
            </a: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en-US" altLang="zh-CN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Int. Sys.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8648418-916C-5515-55DE-CE989A92DEB1}"/>
              </a:ext>
            </a:extLst>
          </p:cNvPr>
          <p:cNvSpPr txBox="1"/>
          <p:nvPr/>
        </p:nvSpPr>
        <p:spPr>
          <a:xfrm>
            <a:off x="5738713" y="3716931"/>
            <a:ext cx="5941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相同模型架构在不同数据集的表现：</a:t>
            </a:r>
            <a:r>
              <a:rPr lang="en-US" altLang="zh-CN" dirty="0"/>
              <a:t>ICSD: ~80%, MP:~63%</a:t>
            </a:r>
            <a:endParaRPr lang="zh-CN" altLang="en-US" dirty="0"/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3D83D7A2-78BB-504F-31E5-6FDA7FB5A0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6"/>
          <a:stretch/>
        </p:blipFill>
        <p:spPr>
          <a:xfrm>
            <a:off x="7034383" y="4155058"/>
            <a:ext cx="2723566" cy="2612406"/>
          </a:xfrm>
          <a:custGeom>
            <a:avLst/>
            <a:gdLst>
              <a:gd name="connsiteX0" fmla="*/ 2313898 w 2723566"/>
              <a:gd name="connsiteY0" fmla="*/ 95510 h 2612406"/>
              <a:gd name="connsiteX1" fmla="*/ 2313898 w 2723566"/>
              <a:gd name="connsiteY1" fmla="*/ 341551 h 2612406"/>
              <a:gd name="connsiteX2" fmla="*/ 2615455 w 2723566"/>
              <a:gd name="connsiteY2" fmla="*/ 341551 h 2612406"/>
              <a:gd name="connsiteX3" fmla="*/ 2615455 w 2723566"/>
              <a:gd name="connsiteY3" fmla="*/ 95510 h 2612406"/>
              <a:gd name="connsiteX4" fmla="*/ 0 w 2723566"/>
              <a:gd name="connsiteY4" fmla="*/ 0 h 2612406"/>
              <a:gd name="connsiteX5" fmla="*/ 2723566 w 2723566"/>
              <a:gd name="connsiteY5" fmla="*/ 0 h 2612406"/>
              <a:gd name="connsiteX6" fmla="*/ 2723566 w 2723566"/>
              <a:gd name="connsiteY6" fmla="*/ 2612406 h 2612406"/>
              <a:gd name="connsiteX7" fmla="*/ 0 w 2723566"/>
              <a:gd name="connsiteY7" fmla="*/ 2612406 h 2612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23566" h="2612406">
                <a:moveTo>
                  <a:pt x="2313898" y="95510"/>
                </a:moveTo>
                <a:lnTo>
                  <a:pt x="2313898" y="341551"/>
                </a:lnTo>
                <a:lnTo>
                  <a:pt x="2615455" y="341551"/>
                </a:lnTo>
                <a:lnTo>
                  <a:pt x="2615455" y="95510"/>
                </a:lnTo>
                <a:close/>
                <a:moveTo>
                  <a:pt x="0" y="0"/>
                </a:moveTo>
                <a:lnTo>
                  <a:pt x="2723566" y="0"/>
                </a:lnTo>
                <a:lnTo>
                  <a:pt x="2723566" y="2612406"/>
                </a:lnTo>
                <a:lnTo>
                  <a:pt x="0" y="2612406"/>
                </a:lnTo>
                <a:close/>
              </a:path>
            </a:pathLst>
          </a:cu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F8D0CBC6-0F74-0A01-5432-95A65BE54B3C}"/>
              </a:ext>
            </a:extLst>
          </p:cNvPr>
          <p:cNvSpPr txBox="1"/>
          <p:nvPr/>
        </p:nvSpPr>
        <p:spPr>
          <a:xfrm>
            <a:off x="3499539" y="6174140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在更庞大的数据集上泛化能力非常差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7CBAAE8-D491-6877-7910-688DF941A56C}"/>
              </a:ext>
            </a:extLst>
          </p:cNvPr>
          <p:cNvSpPr txBox="1"/>
          <p:nvPr/>
        </p:nvSpPr>
        <p:spPr>
          <a:xfrm>
            <a:off x="9782048" y="4427815"/>
            <a:ext cx="222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/>
              <a:t>成功复现其在</a:t>
            </a:r>
            <a:r>
              <a:rPr lang="en-US" altLang="zh-CN" sz="1600" b="1" dirty="0"/>
              <a:t>MP</a:t>
            </a:r>
            <a:r>
              <a:rPr lang="zh-CN" altLang="en-US" sz="1600" b="1" dirty="0"/>
              <a:t>上的训练结果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41A6C4A9-D468-E268-CB2D-8ACF1F2BED40}"/>
              </a:ext>
            </a:extLst>
          </p:cNvPr>
          <p:cNvSpPr txBox="1"/>
          <p:nvPr/>
        </p:nvSpPr>
        <p:spPr>
          <a:xfrm>
            <a:off x="9757949" y="5029972"/>
            <a:ext cx="2221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FF0000"/>
                </a:solidFill>
              </a:rPr>
              <a:t>没有使用</a:t>
            </a:r>
            <a:r>
              <a:rPr lang="en-US" altLang="zh-CN" sz="1600" dirty="0">
                <a:solidFill>
                  <a:srgbClr val="FF0000"/>
                </a:solidFill>
              </a:rPr>
              <a:t>ICSD</a:t>
            </a:r>
            <a:r>
              <a:rPr lang="zh-CN" altLang="en-US" sz="1600" dirty="0">
                <a:solidFill>
                  <a:srgbClr val="FF0000"/>
                </a:solidFill>
              </a:rPr>
              <a:t>原因：</a:t>
            </a:r>
            <a:r>
              <a:rPr lang="en-US" altLang="zh-CN" sz="1600" dirty="0">
                <a:solidFill>
                  <a:srgbClr val="FF0000"/>
                </a:solidFill>
              </a:rPr>
              <a:t>ICSD</a:t>
            </a:r>
            <a:r>
              <a:rPr lang="zh-CN" altLang="en-US" sz="1600" dirty="0">
                <a:solidFill>
                  <a:srgbClr val="FF0000"/>
                </a:solidFill>
              </a:rPr>
              <a:t>数据不开放</a:t>
            </a:r>
          </a:p>
        </p:txBody>
      </p:sp>
    </p:spTree>
    <p:extLst>
      <p:ext uri="{BB962C8B-B14F-4D97-AF65-F5344CB8AC3E}">
        <p14:creationId xmlns:p14="http://schemas.microsoft.com/office/powerpoint/2010/main" val="119902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28691-3272-2AB3-6B0F-92CD5CB13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E60FCE4-B94A-C6FC-5545-49535B26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2372B0B-46AA-635E-07AA-D54E16CD0287}"/>
              </a:ext>
            </a:extLst>
          </p:cNvPr>
          <p:cNvSpPr txBox="1"/>
          <p:nvPr/>
        </p:nvSpPr>
        <p:spPr>
          <a:xfrm>
            <a:off x="3765356" y="79920"/>
            <a:ext cx="513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基于深度学习的空间群预测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33F8B5-1BE6-BFB8-0721-03EB3097EF19}"/>
              </a:ext>
            </a:extLst>
          </p:cNvPr>
          <p:cNvSpPr txBox="1"/>
          <p:nvPr/>
        </p:nvSpPr>
        <p:spPr>
          <a:xfrm>
            <a:off x="1301927" y="4728193"/>
            <a:ext cx="42513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/>
              <a:t>晶胞参数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a,b,c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,α,β,γ</a:t>
            </a:r>
            <a:r>
              <a:rPr lang="zh-CN" altLang="en-US" sz="2000" b="1" dirty="0"/>
              <a:t>决定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zh-CN" altLang="en-US" sz="2000" b="1" dirty="0"/>
              <a:t>峰的位置</a:t>
            </a:r>
            <a:endParaRPr lang="en-US" altLang="zh-CN" sz="2000" b="1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946F113-12B2-AA7F-4202-0C0554AB4750}"/>
              </a:ext>
            </a:extLst>
          </p:cNvPr>
          <p:cNvSpPr txBox="1"/>
          <p:nvPr/>
        </p:nvSpPr>
        <p:spPr>
          <a:xfrm>
            <a:off x="1083012" y="5540873"/>
            <a:ext cx="579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718128"/>
            <a:r>
              <a:rPr lang="en-US" altLang="zh-CN" sz="2000" b="1" dirty="0"/>
              <a:t>1.</a:t>
            </a:r>
            <a:r>
              <a:rPr lang="zh-CN" altLang="en-US" sz="2000" b="1" dirty="0"/>
              <a:t> 晶胞参数相似，意味着</a:t>
            </a:r>
            <a:r>
              <a:rPr lang="en-US" altLang="zh-CN" sz="2000" b="1" dirty="0" err="1"/>
              <a:t>hkl</a:t>
            </a:r>
            <a:r>
              <a:rPr lang="zh-CN" altLang="en-US" sz="2000" b="1" dirty="0"/>
              <a:t>峰位置相近。</a:t>
            </a:r>
            <a:endParaRPr lang="en-US" altLang="zh-CN" sz="2000" b="1" dirty="0"/>
          </a:p>
          <a:p>
            <a:pPr indent="-718128"/>
            <a:endParaRPr lang="en-US" altLang="zh-CN" sz="2000" b="1" dirty="0"/>
          </a:p>
          <a:p>
            <a:pPr indent="-718128"/>
            <a:r>
              <a:rPr lang="en-US" altLang="zh-CN" sz="2000" b="1" dirty="0"/>
              <a:t>2.</a:t>
            </a:r>
            <a:r>
              <a:rPr lang="zh-CN" altLang="en-US" sz="2000" b="1" dirty="0"/>
              <a:t>相同空间群，遵循相同消光规律，谱形将相似。</a:t>
            </a:r>
            <a:endParaRPr lang="en-US" altLang="zh-CN" sz="2000" b="1" dirty="0"/>
          </a:p>
        </p:txBody>
      </p:sp>
      <p:sp>
        <p:nvSpPr>
          <p:cNvPr id="10" name="箭头: 下 9">
            <a:extLst>
              <a:ext uri="{FF2B5EF4-FFF2-40B4-BE49-F238E27FC236}">
                <a16:creationId xmlns:a16="http://schemas.microsoft.com/office/drawing/2014/main" id="{2F0DFE48-F3E3-704C-D453-5C12E97BD145}"/>
              </a:ext>
            </a:extLst>
          </p:cNvPr>
          <p:cNvSpPr/>
          <p:nvPr/>
        </p:nvSpPr>
        <p:spPr bwMode="auto">
          <a:xfrm>
            <a:off x="3307367" y="5171541"/>
            <a:ext cx="396118" cy="369332"/>
          </a:xfrm>
          <a:prstGeom prst="down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202" tIns="45601" rIns="91202" bIns="45601" numCol="1" rtlCol="0" anchor="ctr" anchorCtr="0" compatLnSpc="1">
            <a:prstTxWarp prst="textNoShape">
              <a:avLst/>
            </a:prstTxWarp>
          </a:bodyPr>
          <a:lstStyle/>
          <a:p>
            <a:pPr algn="ctr" defTabSz="912023" eaLnBrk="1" hangingPunct="1"/>
            <a:endParaRPr lang="zh-CN" altLang="en-US" sz="1396" dirty="0">
              <a:latin typeface="Arial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3598EC6-9256-8F4A-568A-345757A64C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38" y="3428999"/>
            <a:ext cx="3828911" cy="33805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F756E46-F367-00AB-F109-E2D76454E47C}"/>
                  </a:ext>
                </a:extLst>
              </p:cNvPr>
              <p:cNvSpPr txBox="1"/>
              <p:nvPr/>
            </p:nvSpPr>
            <p:spPr>
              <a:xfrm>
                <a:off x="521032" y="3451669"/>
                <a:ext cx="6357702" cy="1132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𝒉𝒌𝒍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  <m:e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  <m:e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𝒂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1" smtClean="0"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1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1">
                                        <a:latin typeface="Cambria Math" panose="02040503050406030204" pitchFamily="18" charset="0"/>
                                      </a:rPr>
                                      <m:t>𝜸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𝒃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1"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𝒂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1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𝒃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𝒄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𝒄𝒐𝒔</m:t>
                                </m:r>
                                <m:sSup>
                                  <m:sSupPr>
                                    <m:ctrlP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zh-CN" altLang="en-US" b="1" i="1">
                                        <a:latin typeface="Cambria Math" panose="02040503050406030204" pitchFamily="18" charset="0"/>
                                      </a:rPr>
                                      <m:t>𝜶</m:t>
                                    </m:r>
                                  </m:e>
                                  <m:sup>
                                    <m:r>
                                      <a:rPr lang="en-US" altLang="zh-CN" b="1" i="1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</m:e>
                              <m:e>
                                <m:sSup>
                                  <m:sSupPr>
                                    <m:ctrlP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p>
                                      <m:sSupPr>
                                        <m:ctrlP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𝒄</m:t>
                                        </m:r>
                                      </m:e>
                                      <m:sup>
                                        <m:r>
                                          <a:rPr lang="en-US" altLang="zh-CN" b="1" i="1" smtClean="0">
                                            <a:latin typeface="Cambria Math" panose="02040503050406030204" pitchFamily="18" charset="0"/>
                                          </a:rPr>
                                          <m:t>∗</m:t>
                                        </m:r>
                                      </m:sup>
                                    </m:sSup>
                                  </m:e>
                                  <m:sup>
                                    <m:r>
                                      <a:rPr lang="en-US" altLang="zh-CN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𝒌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𝒍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AF756E46-F367-00AB-F109-E2D76454E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32" y="3451669"/>
                <a:ext cx="6357702" cy="11321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图片 12">
            <a:extLst>
              <a:ext uri="{FF2B5EF4-FFF2-40B4-BE49-F238E27FC236}">
                <a16:creationId xmlns:a16="http://schemas.microsoft.com/office/drawing/2014/main" id="{4E5BFF6C-7ED0-D10A-6464-39A9162E8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10"/>
          <a:stretch/>
        </p:blipFill>
        <p:spPr>
          <a:xfrm>
            <a:off x="2710951" y="1281629"/>
            <a:ext cx="6770097" cy="202977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65673D5-C055-A4D0-B6E1-3F808CA2FD00}"/>
              </a:ext>
            </a:extLst>
          </p:cNvPr>
          <p:cNvSpPr txBox="1"/>
          <p:nvPr/>
        </p:nvSpPr>
        <p:spPr>
          <a:xfrm>
            <a:off x="1638572" y="1927955"/>
            <a:ext cx="970417" cy="368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en-US" altLang="zh-CN" sz="1795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P 2 2 2</a:t>
            </a:r>
            <a:endParaRPr lang="en-US" altLang="zh-CN" sz="1795" b="1" kern="100" dirty="0"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A0F126B-C965-B60D-28F6-5545FBF6DCF8}"/>
              </a:ext>
            </a:extLst>
          </p:cNvPr>
          <p:cNvSpPr txBox="1"/>
          <p:nvPr/>
        </p:nvSpPr>
        <p:spPr>
          <a:xfrm>
            <a:off x="3182381" y="754100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400" b="1"/>
            </a:lvl1pPr>
          </a:lstStyle>
          <a:p>
            <a:r>
              <a:rPr lang="zh-CN" altLang="en-US" sz="2000" dirty="0"/>
              <a:t>原因：同一空间群下晶胞参数存在明显的特征偏置</a:t>
            </a:r>
          </a:p>
        </p:txBody>
      </p:sp>
    </p:spTree>
    <p:extLst>
      <p:ext uri="{BB962C8B-B14F-4D97-AF65-F5344CB8AC3E}">
        <p14:creationId xmlns:p14="http://schemas.microsoft.com/office/powerpoint/2010/main" val="38229243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3B458-CF47-6A47-9FDE-FE416075A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E6A886-5BBC-F8A5-755F-D38EFE11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E37CEC8-A498-5FF7-A2D1-99BA601EC936}"/>
              </a:ext>
            </a:extLst>
          </p:cNvPr>
          <p:cNvSpPr txBox="1"/>
          <p:nvPr/>
        </p:nvSpPr>
        <p:spPr>
          <a:xfrm>
            <a:off x="3765356" y="79920"/>
            <a:ext cx="513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基于深度学习的空间群预测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814F7EE-C9B4-EE92-2AF8-84D6F1671AD2}"/>
              </a:ext>
            </a:extLst>
          </p:cNvPr>
          <p:cNvSpPr txBox="1"/>
          <p:nvPr/>
        </p:nvSpPr>
        <p:spPr>
          <a:xfrm>
            <a:off x="998021" y="4640682"/>
            <a:ext cx="5243743" cy="939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b="1" dirty="0"/>
              <a:t>保证每个空间群的数据在晶胞参数上均匀分布</a:t>
            </a:r>
            <a:endParaRPr lang="en-US" altLang="zh-CN" b="1" dirty="0"/>
          </a:p>
          <a:p>
            <a:endParaRPr lang="en-US" altLang="zh-CN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b="1" dirty="0"/>
              <a:t>完全不需要晶体学数据库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3660A9AB-8DA8-9FB3-C89D-3D2737997A35}"/>
              </a:ext>
            </a:extLst>
          </p:cNvPr>
          <p:cNvSpPr/>
          <p:nvPr/>
        </p:nvSpPr>
        <p:spPr>
          <a:xfrm>
            <a:off x="7016229" y="2217713"/>
            <a:ext cx="3447059" cy="954262"/>
          </a:xfrm>
          <a:prstGeom prst="roundRect">
            <a:avLst/>
          </a:prstGeom>
          <a:solidFill>
            <a:srgbClr val="76A2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AD28D411-7FB8-E15D-7FA6-DA0D26129D2C}"/>
              </a:ext>
            </a:extLst>
          </p:cNvPr>
          <p:cNvSpPr/>
          <p:nvPr/>
        </p:nvSpPr>
        <p:spPr>
          <a:xfrm>
            <a:off x="8911457" y="2733663"/>
            <a:ext cx="1458607" cy="321820"/>
          </a:xfrm>
          <a:prstGeom prst="roundRect">
            <a:avLst/>
          </a:prstGeom>
          <a:solidFill>
            <a:srgbClr val="1436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峰位置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31307873-E3AC-2D13-CE39-F57D71CCBC34}"/>
              </a:ext>
            </a:extLst>
          </p:cNvPr>
          <p:cNvSpPr/>
          <p:nvPr/>
        </p:nvSpPr>
        <p:spPr>
          <a:xfrm>
            <a:off x="7110609" y="2325999"/>
            <a:ext cx="1754135" cy="737689"/>
          </a:xfrm>
          <a:prstGeom prst="roundRect">
            <a:avLst/>
          </a:prstGeom>
          <a:solidFill>
            <a:srgbClr val="1436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随机结构因子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62C39C5B-A202-FBAD-AA7A-14EF37FFE389}"/>
              </a:ext>
            </a:extLst>
          </p:cNvPr>
          <p:cNvSpPr/>
          <p:nvPr/>
        </p:nvSpPr>
        <p:spPr>
          <a:xfrm>
            <a:off x="8914245" y="2314778"/>
            <a:ext cx="1458607" cy="321820"/>
          </a:xfrm>
          <a:prstGeom prst="roundRect">
            <a:avLst/>
          </a:prstGeom>
          <a:solidFill>
            <a:srgbClr val="F8F2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空间群</a:t>
            </a: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B3D11B35-4011-E824-2472-EB50A5C3DC09}"/>
              </a:ext>
            </a:extLst>
          </p:cNvPr>
          <p:cNvSpPr/>
          <p:nvPr/>
        </p:nvSpPr>
        <p:spPr>
          <a:xfrm>
            <a:off x="7938752" y="3020401"/>
            <a:ext cx="162948" cy="507024"/>
          </a:xfrm>
          <a:prstGeom prst="downArrow">
            <a:avLst/>
          </a:prstGeom>
          <a:solidFill>
            <a:srgbClr val="BFD9E5"/>
          </a:solidFill>
          <a:ln>
            <a:solidFill>
              <a:srgbClr val="BFD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6070F7E-E735-90A5-DE8F-E67A2EFE58A2}"/>
              </a:ext>
            </a:extLst>
          </p:cNvPr>
          <p:cNvSpPr txBox="1"/>
          <p:nvPr/>
        </p:nvSpPr>
        <p:spPr>
          <a:xfrm>
            <a:off x="8016625" y="314570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洛伦兹修正</a:t>
            </a: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10EDD50B-AD12-A9A5-AF94-00E4459CDA20}"/>
              </a:ext>
            </a:extLst>
          </p:cNvPr>
          <p:cNvSpPr/>
          <p:nvPr/>
        </p:nvSpPr>
        <p:spPr>
          <a:xfrm>
            <a:off x="7265015" y="3545527"/>
            <a:ext cx="1461655" cy="321820"/>
          </a:xfrm>
          <a:prstGeom prst="roundRect">
            <a:avLst/>
          </a:prstGeom>
          <a:solidFill>
            <a:srgbClr val="1436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峰强度</a:t>
            </a:r>
          </a:p>
        </p:txBody>
      </p:sp>
      <p:sp>
        <p:nvSpPr>
          <p:cNvPr id="21" name="矩形: 圆角 22">
            <a:extLst>
              <a:ext uri="{FF2B5EF4-FFF2-40B4-BE49-F238E27FC236}">
                <a16:creationId xmlns:a16="http://schemas.microsoft.com/office/drawing/2014/main" id="{197EBE3B-41A1-C713-DC70-93F4AEB4CF9B}"/>
              </a:ext>
            </a:extLst>
          </p:cNvPr>
          <p:cNvSpPr/>
          <p:nvPr/>
        </p:nvSpPr>
        <p:spPr>
          <a:xfrm>
            <a:off x="8010702" y="3074005"/>
            <a:ext cx="1681447" cy="1160675"/>
          </a:xfrm>
          <a:custGeom>
            <a:avLst/>
            <a:gdLst>
              <a:gd name="connsiteX0" fmla="*/ 0 w 1763237"/>
              <a:gd name="connsiteY0" fmla="*/ 280560 h 1683327"/>
              <a:gd name="connsiteX1" fmla="*/ 280560 w 1763237"/>
              <a:gd name="connsiteY1" fmla="*/ 0 h 1683327"/>
              <a:gd name="connsiteX2" fmla="*/ 1482677 w 1763237"/>
              <a:gd name="connsiteY2" fmla="*/ 0 h 1683327"/>
              <a:gd name="connsiteX3" fmla="*/ 1763237 w 1763237"/>
              <a:gd name="connsiteY3" fmla="*/ 280560 h 1683327"/>
              <a:gd name="connsiteX4" fmla="*/ 1763237 w 1763237"/>
              <a:gd name="connsiteY4" fmla="*/ 1402767 h 1683327"/>
              <a:gd name="connsiteX5" fmla="*/ 1482677 w 1763237"/>
              <a:gd name="connsiteY5" fmla="*/ 1683327 h 1683327"/>
              <a:gd name="connsiteX6" fmla="*/ 280560 w 1763237"/>
              <a:gd name="connsiteY6" fmla="*/ 1683327 h 1683327"/>
              <a:gd name="connsiteX7" fmla="*/ 0 w 1763237"/>
              <a:gd name="connsiteY7" fmla="*/ 1402767 h 1683327"/>
              <a:gd name="connsiteX8" fmla="*/ 0 w 1763237"/>
              <a:gd name="connsiteY8" fmla="*/ 280560 h 1683327"/>
              <a:gd name="connsiteX0" fmla="*/ 0 w 1763237"/>
              <a:gd name="connsiteY0" fmla="*/ 280560 h 1683327"/>
              <a:gd name="connsiteX1" fmla="*/ 280560 w 1763237"/>
              <a:gd name="connsiteY1" fmla="*/ 0 h 1683327"/>
              <a:gd name="connsiteX2" fmla="*/ 1763237 w 1763237"/>
              <a:gd name="connsiteY2" fmla="*/ 280560 h 1683327"/>
              <a:gd name="connsiteX3" fmla="*/ 1763237 w 1763237"/>
              <a:gd name="connsiteY3" fmla="*/ 1402767 h 1683327"/>
              <a:gd name="connsiteX4" fmla="*/ 1482677 w 1763237"/>
              <a:gd name="connsiteY4" fmla="*/ 1683327 h 1683327"/>
              <a:gd name="connsiteX5" fmla="*/ 280560 w 1763237"/>
              <a:gd name="connsiteY5" fmla="*/ 1683327 h 1683327"/>
              <a:gd name="connsiteX6" fmla="*/ 0 w 1763237"/>
              <a:gd name="connsiteY6" fmla="*/ 1402767 h 1683327"/>
              <a:gd name="connsiteX7" fmla="*/ 0 w 1763237"/>
              <a:gd name="connsiteY7" fmla="*/ 280560 h 1683327"/>
              <a:gd name="connsiteX0" fmla="*/ 0 w 1763237"/>
              <a:gd name="connsiteY0" fmla="*/ 140276 h 1543043"/>
              <a:gd name="connsiteX1" fmla="*/ 1763237 w 1763237"/>
              <a:gd name="connsiteY1" fmla="*/ 140276 h 1543043"/>
              <a:gd name="connsiteX2" fmla="*/ 1763237 w 1763237"/>
              <a:gd name="connsiteY2" fmla="*/ 1262483 h 1543043"/>
              <a:gd name="connsiteX3" fmla="*/ 1482677 w 1763237"/>
              <a:gd name="connsiteY3" fmla="*/ 1543043 h 1543043"/>
              <a:gd name="connsiteX4" fmla="*/ 280560 w 1763237"/>
              <a:gd name="connsiteY4" fmla="*/ 1543043 h 1543043"/>
              <a:gd name="connsiteX5" fmla="*/ 0 w 1763237"/>
              <a:gd name="connsiteY5" fmla="*/ 1262483 h 1543043"/>
              <a:gd name="connsiteX6" fmla="*/ 0 w 1763237"/>
              <a:gd name="connsiteY6" fmla="*/ 140276 h 1543043"/>
              <a:gd name="connsiteX0" fmla="*/ 0 w 1763237"/>
              <a:gd name="connsiteY0" fmla="*/ 804723 h 1431635"/>
              <a:gd name="connsiteX1" fmla="*/ 1763237 w 1763237"/>
              <a:gd name="connsiteY1" fmla="*/ 28868 h 1431635"/>
              <a:gd name="connsiteX2" fmla="*/ 1763237 w 1763237"/>
              <a:gd name="connsiteY2" fmla="*/ 1151075 h 1431635"/>
              <a:gd name="connsiteX3" fmla="*/ 1482677 w 1763237"/>
              <a:gd name="connsiteY3" fmla="*/ 1431635 h 1431635"/>
              <a:gd name="connsiteX4" fmla="*/ 280560 w 1763237"/>
              <a:gd name="connsiteY4" fmla="*/ 1431635 h 1431635"/>
              <a:gd name="connsiteX5" fmla="*/ 0 w 1763237"/>
              <a:gd name="connsiteY5" fmla="*/ 1151075 h 1431635"/>
              <a:gd name="connsiteX6" fmla="*/ 0 w 1763237"/>
              <a:gd name="connsiteY6" fmla="*/ 804723 h 1431635"/>
              <a:gd name="connsiteX0" fmla="*/ 1763237 w 1854677"/>
              <a:gd name="connsiteY0" fmla="*/ 0 h 1402767"/>
              <a:gd name="connsiteX1" fmla="*/ 1763237 w 1854677"/>
              <a:gd name="connsiteY1" fmla="*/ 1122207 h 1402767"/>
              <a:gd name="connsiteX2" fmla="*/ 1482677 w 1854677"/>
              <a:gd name="connsiteY2" fmla="*/ 1402767 h 1402767"/>
              <a:gd name="connsiteX3" fmla="*/ 280560 w 1854677"/>
              <a:gd name="connsiteY3" fmla="*/ 1402767 h 1402767"/>
              <a:gd name="connsiteX4" fmla="*/ 0 w 1854677"/>
              <a:gd name="connsiteY4" fmla="*/ 1122207 h 1402767"/>
              <a:gd name="connsiteX5" fmla="*/ 0 w 1854677"/>
              <a:gd name="connsiteY5" fmla="*/ 775855 h 1402767"/>
              <a:gd name="connsiteX6" fmla="*/ 1854677 w 1854677"/>
              <a:gd name="connsiteY6" fmla="*/ 91440 h 1402767"/>
              <a:gd name="connsiteX0" fmla="*/ 1763237 w 1854677"/>
              <a:gd name="connsiteY0" fmla="*/ 0 h 1402767"/>
              <a:gd name="connsiteX1" fmla="*/ 1763237 w 1854677"/>
              <a:gd name="connsiteY1" fmla="*/ 1122207 h 1402767"/>
              <a:gd name="connsiteX2" fmla="*/ 1482677 w 1854677"/>
              <a:gd name="connsiteY2" fmla="*/ 1402767 h 1402767"/>
              <a:gd name="connsiteX3" fmla="*/ 280560 w 1854677"/>
              <a:gd name="connsiteY3" fmla="*/ 1402767 h 1402767"/>
              <a:gd name="connsiteX4" fmla="*/ 0 w 1854677"/>
              <a:gd name="connsiteY4" fmla="*/ 1122207 h 1402767"/>
              <a:gd name="connsiteX5" fmla="*/ 0 w 1854677"/>
              <a:gd name="connsiteY5" fmla="*/ 775855 h 1402767"/>
              <a:gd name="connsiteX6" fmla="*/ 1854677 w 1854677"/>
              <a:gd name="connsiteY6" fmla="*/ 91440 h 1402767"/>
              <a:gd name="connsiteX7" fmla="*/ 1763237 w 1854677"/>
              <a:gd name="connsiteY7" fmla="*/ 0 h 1402767"/>
              <a:gd name="connsiteX0" fmla="*/ 1763237 w 1854677"/>
              <a:gd name="connsiteY0" fmla="*/ 0 h 1402767"/>
              <a:gd name="connsiteX1" fmla="*/ 1763237 w 1854677"/>
              <a:gd name="connsiteY1" fmla="*/ 1122207 h 1402767"/>
              <a:gd name="connsiteX2" fmla="*/ 1482677 w 1854677"/>
              <a:gd name="connsiteY2" fmla="*/ 1402767 h 1402767"/>
              <a:gd name="connsiteX3" fmla="*/ 280560 w 1854677"/>
              <a:gd name="connsiteY3" fmla="*/ 1402767 h 1402767"/>
              <a:gd name="connsiteX4" fmla="*/ 0 w 1854677"/>
              <a:gd name="connsiteY4" fmla="*/ 1122207 h 1402767"/>
              <a:gd name="connsiteX5" fmla="*/ 0 w 1854677"/>
              <a:gd name="connsiteY5" fmla="*/ 775855 h 1402767"/>
              <a:gd name="connsiteX6" fmla="*/ 1854677 w 1854677"/>
              <a:gd name="connsiteY6" fmla="*/ 91440 h 1402767"/>
              <a:gd name="connsiteX7" fmla="*/ 1854677 w 1854677"/>
              <a:gd name="connsiteY7" fmla="*/ 91440 h 1402767"/>
              <a:gd name="connsiteX0" fmla="*/ 1763237 w 1854677"/>
              <a:gd name="connsiteY0" fmla="*/ 0 h 1402767"/>
              <a:gd name="connsiteX1" fmla="*/ 1763237 w 1854677"/>
              <a:gd name="connsiteY1" fmla="*/ 1122207 h 1402767"/>
              <a:gd name="connsiteX2" fmla="*/ 1482677 w 1854677"/>
              <a:gd name="connsiteY2" fmla="*/ 1402767 h 1402767"/>
              <a:gd name="connsiteX3" fmla="*/ 280560 w 1854677"/>
              <a:gd name="connsiteY3" fmla="*/ 1402767 h 1402767"/>
              <a:gd name="connsiteX4" fmla="*/ 0 w 1854677"/>
              <a:gd name="connsiteY4" fmla="*/ 1122207 h 1402767"/>
              <a:gd name="connsiteX5" fmla="*/ 0 w 1854677"/>
              <a:gd name="connsiteY5" fmla="*/ 775855 h 1402767"/>
              <a:gd name="connsiteX6" fmla="*/ 1854677 w 1854677"/>
              <a:gd name="connsiteY6" fmla="*/ 91440 h 1402767"/>
              <a:gd name="connsiteX0" fmla="*/ 1763237 w 1763237"/>
              <a:gd name="connsiteY0" fmla="*/ 0 h 1402767"/>
              <a:gd name="connsiteX1" fmla="*/ 1763237 w 1763237"/>
              <a:gd name="connsiteY1" fmla="*/ 1122207 h 1402767"/>
              <a:gd name="connsiteX2" fmla="*/ 1482677 w 1763237"/>
              <a:gd name="connsiteY2" fmla="*/ 1402767 h 1402767"/>
              <a:gd name="connsiteX3" fmla="*/ 280560 w 1763237"/>
              <a:gd name="connsiteY3" fmla="*/ 1402767 h 1402767"/>
              <a:gd name="connsiteX4" fmla="*/ 0 w 1763237"/>
              <a:gd name="connsiteY4" fmla="*/ 1122207 h 1402767"/>
              <a:gd name="connsiteX5" fmla="*/ 0 w 1763237"/>
              <a:gd name="connsiteY5" fmla="*/ 775855 h 1402767"/>
              <a:gd name="connsiteX6" fmla="*/ 663186 w 1763237"/>
              <a:gd name="connsiteY6" fmla="*/ 84513 h 1402767"/>
              <a:gd name="connsiteX0" fmla="*/ 1763237 w 1763237"/>
              <a:gd name="connsiteY0" fmla="*/ 0 h 1402767"/>
              <a:gd name="connsiteX1" fmla="*/ 1763237 w 1763237"/>
              <a:gd name="connsiteY1" fmla="*/ 1122207 h 1402767"/>
              <a:gd name="connsiteX2" fmla="*/ 1482677 w 1763237"/>
              <a:gd name="connsiteY2" fmla="*/ 1402767 h 1402767"/>
              <a:gd name="connsiteX3" fmla="*/ 280560 w 1763237"/>
              <a:gd name="connsiteY3" fmla="*/ 1402767 h 1402767"/>
              <a:gd name="connsiteX4" fmla="*/ 0 w 1763237"/>
              <a:gd name="connsiteY4" fmla="*/ 1122207 h 1402767"/>
              <a:gd name="connsiteX5" fmla="*/ 0 w 1763237"/>
              <a:gd name="connsiteY5" fmla="*/ 775855 h 1402767"/>
              <a:gd name="connsiteX0" fmla="*/ 1756310 w 1763237"/>
              <a:gd name="connsiteY0" fmla="*/ 0 h 1361203"/>
              <a:gd name="connsiteX1" fmla="*/ 1763237 w 1763237"/>
              <a:gd name="connsiteY1" fmla="*/ 1080643 h 1361203"/>
              <a:gd name="connsiteX2" fmla="*/ 1482677 w 1763237"/>
              <a:gd name="connsiteY2" fmla="*/ 1361203 h 1361203"/>
              <a:gd name="connsiteX3" fmla="*/ 280560 w 1763237"/>
              <a:gd name="connsiteY3" fmla="*/ 1361203 h 1361203"/>
              <a:gd name="connsiteX4" fmla="*/ 0 w 1763237"/>
              <a:gd name="connsiteY4" fmla="*/ 1080643 h 1361203"/>
              <a:gd name="connsiteX5" fmla="*/ 0 w 1763237"/>
              <a:gd name="connsiteY5" fmla="*/ 734291 h 1361203"/>
              <a:gd name="connsiteX0" fmla="*/ 1756310 w 1763237"/>
              <a:gd name="connsiteY0" fmla="*/ 0 h 1361203"/>
              <a:gd name="connsiteX1" fmla="*/ 1763237 w 1763237"/>
              <a:gd name="connsiteY1" fmla="*/ 1080643 h 1361203"/>
              <a:gd name="connsiteX2" fmla="*/ 1482677 w 1763237"/>
              <a:gd name="connsiteY2" fmla="*/ 1361203 h 1361203"/>
              <a:gd name="connsiteX3" fmla="*/ 280560 w 1763237"/>
              <a:gd name="connsiteY3" fmla="*/ 1361203 h 1361203"/>
              <a:gd name="connsiteX4" fmla="*/ 0 w 1763237"/>
              <a:gd name="connsiteY4" fmla="*/ 1080643 h 1361203"/>
              <a:gd name="connsiteX5" fmla="*/ 0 w 1763237"/>
              <a:gd name="connsiteY5" fmla="*/ 769809 h 1361203"/>
              <a:gd name="connsiteX0" fmla="*/ 1763634 w 1770561"/>
              <a:gd name="connsiteY0" fmla="*/ 0 h 1361203"/>
              <a:gd name="connsiteX1" fmla="*/ 1770561 w 1770561"/>
              <a:gd name="connsiteY1" fmla="*/ 1080643 h 1361203"/>
              <a:gd name="connsiteX2" fmla="*/ 1490001 w 1770561"/>
              <a:gd name="connsiteY2" fmla="*/ 1361203 h 1361203"/>
              <a:gd name="connsiteX3" fmla="*/ 287884 w 1770561"/>
              <a:gd name="connsiteY3" fmla="*/ 1361203 h 1361203"/>
              <a:gd name="connsiteX4" fmla="*/ 7324 w 1770561"/>
              <a:gd name="connsiteY4" fmla="*/ 1080643 h 1361203"/>
              <a:gd name="connsiteX5" fmla="*/ 0 w 1770561"/>
              <a:gd name="connsiteY5" fmla="*/ 752051 h 1361203"/>
              <a:gd name="connsiteX0" fmla="*/ 1763634 w 1770561"/>
              <a:gd name="connsiteY0" fmla="*/ 0 h 1361203"/>
              <a:gd name="connsiteX1" fmla="*/ 1770561 w 1770561"/>
              <a:gd name="connsiteY1" fmla="*/ 1080643 h 1361203"/>
              <a:gd name="connsiteX2" fmla="*/ 1490001 w 1770561"/>
              <a:gd name="connsiteY2" fmla="*/ 1361203 h 1361203"/>
              <a:gd name="connsiteX3" fmla="*/ 287884 w 1770561"/>
              <a:gd name="connsiteY3" fmla="*/ 1361203 h 1361203"/>
              <a:gd name="connsiteX4" fmla="*/ 7324 w 1770561"/>
              <a:gd name="connsiteY4" fmla="*/ 1080643 h 1361203"/>
              <a:gd name="connsiteX5" fmla="*/ 0 w 1770561"/>
              <a:gd name="connsiteY5" fmla="*/ 1014575 h 1361203"/>
              <a:gd name="connsiteX0" fmla="*/ 1756310 w 1763237"/>
              <a:gd name="connsiteY0" fmla="*/ 0 h 1361203"/>
              <a:gd name="connsiteX1" fmla="*/ 1763237 w 1763237"/>
              <a:gd name="connsiteY1" fmla="*/ 1080643 h 1361203"/>
              <a:gd name="connsiteX2" fmla="*/ 1482677 w 1763237"/>
              <a:gd name="connsiteY2" fmla="*/ 1361203 h 1361203"/>
              <a:gd name="connsiteX3" fmla="*/ 280560 w 1763237"/>
              <a:gd name="connsiteY3" fmla="*/ 1361203 h 1361203"/>
              <a:gd name="connsiteX4" fmla="*/ 0 w 1763237"/>
              <a:gd name="connsiteY4" fmla="*/ 1080643 h 1361203"/>
              <a:gd name="connsiteX5" fmla="*/ 7326 w 1763237"/>
              <a:gd name="connsiteY5" fmla="*/ 970821 h 1361203"/>
              <a:gd name="connsiteX0" fmla="*/ 1756310 w 1763237"/>
              <a:gd name="connsiteY0" fmla="*/ 0 h 1466212"/>
              <a:gd name="connsiteX1" fmla="*/ 1763237 w 1763237"/>
              <a:gd name="connsiteY1" fmla="*/ 1185652 h 1466212"/>
              <a:gd name="connsiteX2" fmla="*/ 1482677 w 1763237"/>
              <a:gd name="connsiteY2" fmla="*/ 1466212 h 1466212"/>
              <a:gd name="connsiteX3" fmla="*/ 280560 w 1763237"/>
              <a:gd name="connsiteY3" fmla="*/ 1466212 h 1466212"/>
              <a:gd name="connsiteX4" fmla="*/ 0 w 1763237"/>
              <a:gd name="connsiteY4" fmla="*/ 1185652 h 1466212"/>
              <a:gd name="connsiteX5" fmla="*/ 7326 w 1763237"/>
              <a:gd name="connsiteY5" fmla="*/ 1075830 h 1466212"/>
              <a:gd name="connsiteX0" fmla="*/ 1770958 w 1777885"/>
              <a:gd name="connsiteY0" fmla="*/ 0 h 1466212"/>
              <a:gd name="connsiteX1" fmla="*/ 1777885 w 1777885"/>
              <a:gd name="connsiteY1" fmla="*/ 1185652 h 1466212"/>
              <a:gd name="connsiteX2" fmla="*/ 1497325 w 1777885"/>
              <a:gd name="connsiteY2" fmla="*/ 1466212 h 1466212"/>
              <a:gd name="connsiteX3" fmla="*/ 295208 w 1777885"/>
              <a:gd name="connsiteY3" fmla="*/ 1466212 h 1466212"/>
              <a:gd name="connsiteX4" fmla="*/ 14648 w 1777885"/>
              <a:gd name="connsiteY4" fmla="*/ 1185652 h 1466212"/>
              <a:gd name="connsiteX5" fmla="*/ 0 w 1777885"/>
              <a:gd name="connsiteY5" fmla="*/ 1058328 h 146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77885" h="1466212">
                <a:moveTo>
                  <a:pt x="1770958" y="0"/>
                </a:moveTo>
                <a:lnTo>
                  <a:pt x="1777885" y="1185652"/>
                </a:lnTo>
                <a:cubicBezTo>
                  <a:pt x="1777885" y="1340601"/>
                  <a:pt x="1652274" y="1466212"/>
                  <a:pt x="1497325" y="1466212"/>
                </a:cubicBezTo>
                <a:lnTo>
                  <a:pt x="295208" y="1466212"/>
                </a:lnTo>
                <a:cubicBezTo>
                  <a:pt x="140259" y="1466212"/>
                  <a:pt x="14648" y="1340601"/>
                  <a:pt x="14648" y="1185652"/>
                </a:cubicBezTo>
                <a:lnTo>
                  <a:pt x="0" y="1058328"/>
                </a:lnTo>
              </a:path>
            </a:pathLst>
          </a:custGeom>
          <a:noFill/>
          <a:ln w="57150">
            <a:solidFill>
              <a:srgbClr val="BFD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箭头: 下 21">
            <a:extLst>
              <a:ext uri="{FF2B5EF4-FFF2-40B4-BE49-F238E27FC236}">
                <a16:creationId xmlns:a16="http://schemas.microsoft.com/office/drawing/2014/main" id="{A2F1A950-497B-C540-62EE-4624C86297A9}"/>
              </a:ext>
            </a:extLst>
          </p:cNvPr>
          <p:cNvSpPr/>
          <p:nvPr/>
        </p:nvSpPr>
        <p:spPr>
          <a:xfrm>
            <a:off x="8133355" y="4225276"/>
            <a:ext cx="130276" cy="190799"/>
          </a:xfrm>
          <a:prstGeom prst="downArrow">
            <a:avLst/>
          </a:prstGeom>
          <a:solidFill>
            <a:srgbClr val="BFD9E5"/>
          </a:solidFill>
          <a:ln>
            <a:solidFill>
              <a:srgbClr val="BFD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BCD5A2-24B5-2CBE-FCE4-3690C4F1CC98}"/>
              </a:ext>
            </a:extLst>
          </p:cNvPr>
          <p:cNvSpPr txBox="1"/>
          <p:nvPr/>
        </p:nvSpPr>
        <p:spPr>
          <a:xfrm>
            <a:off x="7924226" y="5077507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线谱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A9CD6CF9-BF4C-ECBE-F914-954BCDF9F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0368" y="4460357"/>
            <a:ext cx="1068137" cy="60930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4A8CE84A-5E5B-FCD4-A1EE-223B9C9A0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9525" y="4407426"/>
            <a:ext cx="1256724" cy="6995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0AE90FD7-1550-76FE-69B0-B5F5CA872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023" y="4430406"/>
            <a:ext cx="214469" cy="682401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B68F2AF9-392D-2BA7-9EB7-001DF6DD0930}"/>
              </a:ext>
            </a:extLst>
          </p:cNvPr>
          <p:cNvSpPr txBox="1"/>
          <p:nvPr/>
        </p:nvSpPr>
        <p:spPr>
          <a:xfrm>
            <a:off x="8700356" y="4583742"/>
            <a:ext cx="36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7FD5095-EB09-8CC9-5C7A-05DB5C4E136F}"/>
              </a:ext>
            </a:extLst>
          </p:cNvPr>
          <p:cNvSpPr txBox="1"/>
          <p:nvPr/>
        </p:nvSpPr>
        <p:spPr>
          <a:xfrm>
            <a:off x="9736295" y="4557512"/>
            <a:ext cx="361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C288457-1A27-BF9F-6ACA-8F9BA9C97FD6}"/>
              </a:ext>
            </a:extLst>
          </p:cNvPr>
          <p:cNvSpPr txBox="1"/>
          <p:nvPr/>
        </p:nvSpPr>
        <p:spPr>
          <a:xfrm>
            <a:off x="8898226" y="508646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峰形函数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B54C67B-880A-9F87-FCFF-293899278B7F}"/>
              </a:ext>
            </a:extLst>
          </p:cNvPr>
          <p:cNvSpPr txBox="1"/>
          <p:nvPr/>
        </p:nvSpPr>
        <p:spPr>
          <a:xfrm>
            <a:off x="10708223" y="5086468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衍射谱</a:t>
            </a:r>
          </a:p>
        </p:txBody>
      </p:sp>
      <p:sp>
        <p:nvSpPr>
          <p:cNvPr id="31" name="箭头: 圆角右 30">
            <a:extLst>
              <a:ext uri="{FF2B5EF4-FFF2-40B4-BE49-F238E27FC236}">
                <a16:creationId xmlns:a16="http://schemas.microsoft.com/office/drawing/2014/main" id="{67C66C20-169C-574C-C15D-4CCB2A27B6BD}"/>
              </a:ext>
            </a:extLst>
          </p:cNvPr>
          <p:cNvSpPr/>
          <p:nvPr/>
        </p:nvSpPr>
        <p:spPr>
          <a:xfrm rot="5400000">
            <a:off x="10356482" y="2454938"/>
            <a:ext cx="919605" cy="913520"/>
          </a:xfrm>
          <a:prstGeom prst="bentArrow">
            <a:avLst>
              <a:gd name="adj1" fmla="val 8553"/>
              <a:gd name="adj2" fmla="val 13546"/>
              <a:gd name="adj3" fmla="val 13839"/>
              <a:gd name="adj4" fmla="val 31485"/>
            </a:avLst>
          </a:prstGeom>
          <a:solidFill>
            <a:srgbClr val="BFD9E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2" name="箭头: 下 31">
            <a:extLst>
              <a:ext uri="{FF2B5EF4-FFF2-40B4-BE49-F238E27FC236}">
                <a16:creationId xmlns:a16="http://schemas.microsoft.com/office/drawing/2014/main" id="{B379CF70-5434-5EA6-6BBD-CE0D3D0FFA44}"/>
              </a:ext>
            </a:extLst>
          </p:cNvPr>
          <p:cNvSpPr/>
          <p:nvPr/>
        </p:nvSpPr>
        <p:spPr>
          <a:xfrm rot="10800000">
            <a:off x="11030265" y="3929126"/>
            <a:ext cx="220260" cy="553770"/>
          </a:xfrm>
          <a:prstGeom prst="downArrow">
            <a:avLst>
              <a:gd name="adj1" fmla="val 25093"/>
              <a:gd name="adj2" fmla="val 51018"/>
            </a:avLst>
          </a:prstGeom>
          <a:solidFill>
            <a:srgbClr val="BFD9E5"/>
          </a:solidFill>
          <a:ln>
            <a:solidFill>
              <a:srgbClr val="BFD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8A89218D-14D5-9796-B6CA-AF4EB781B385}"/>
              </a:ext>
            </a:extLst>
          </p:cNvPr>
          <p:cNvSpPr/>
          <p:nvPr/>
        </p:nvSpPr>
        <p:spPr>
          <a:xfrm>
            <a:off x="10512033" y="3468977"/>
            <a:ext cx="1256724" cy="403363"/>
          </a:xfrm>
          <a:prstGeom prst="roundRect">
            <a:avLst/>
          </a:prstGeom>
          <a:solidFill>
            <a:srgbClr val="D64F3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数据集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F904C539-3518-B20F-EBA5-6169AA57DDAC}"/>
              </a:ext>
            </a:extLst>
          </p:cNvPr>
          <p:cNvSpPr/>
          <p:nvPr/>
        </p:nvSpPr>
        <p:spPr bwMode="auto">
          <a:xfrm>
            <a:off x="315940" y="2201673"/>
            <a:ext cx="1728192" cy="939103"/>
          </a:xfrm>
          <a:prstGeom prst="roundRect">
            <a:avLst/>
          </a:prstGeom>
          <a:solidFill>
            <a:srgbClr val="76A2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设置晶胞参数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的范围和步长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BED15BA2-3385-E6C7-1B93-1513777F4FF1}"/>
              </a:ext>
            </a:extLst>
          </p:cNvPr>
          <p:cNvSpPr txBox="1"/>
          <p:nvPr/>
        </p:nvSpPr>
        <p:spPr>
          <a:xfrm>
            <a:off x="171925" y="3197267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例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对于立方晶系，</a:t>
            </a:r>
            <a:r>
              <a:rPr lang="en-US" altLang="zh-C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的范围设为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[5,15]Å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，步长设为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0.05 Å </a:t>
            </a:r>
            <a:endParaRPr lang="zh-CN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箭头: 下 35">
            <a:extLst>
              <a:ext uri="{FF2B5EF4-FFF2-40B4-BE49-F238E27FC236}">
                <a16:creationId xmlns:a16="http://schemas.microsoft.com/office/drawing/2014/main" id="{006BC788-58DF-5318-C30B-03D76AFBAFB7}"/>
              </a:ext>
            </a:extLst>
          </p:cNvPr>
          <p:cNvSpPr/>
          <p:nvPr/>
        </p:nvSpPr>
        <p:spPr>
          <a:xfrm rot="16200000">
            <a:off x="2162707" y="2523982"/>
            <a:ext cx="266912" cy="360042"/>
          </a:xfrm>
          <a:prstGeom prst="downArrow">
            <a:avLst/>
          </a:prstGeom>
          <a:solidFill>
            <a:srgbClr val="BFD9E5"/>
          </a:solidFill>
          <a:ln>
            <a:solidFill>
              <a:srgbClr val="BFD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2DD9459F-408C-19C8-8422-3BAF22EAB396}"/>
              </a:ext>
            </a:extLst>
          </p:cNvPr>
          <p:cNvSpPr/>
          <p:nvPr/>
        </p:nvSpPr>
        <p:spPr bwMode="auto">
          <a:xfrm>
            <a:off x="2551733" y="2201673"/>
            <a:ext cx="1405400" cy="939103"/>
          </a:xfrm>
          <a:prstGeom prst="roundRect">
            <a:avLst/>
          </a:prstGeom>
          <a:solidFill>
            <a:srgbClr val="76A2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各</a:t>
            </a:r>
            <a:r>
              <a:rPr lang="en-US" altLang="zh-CN" b="1" i="1" dirty="0" err="1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hkl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的峰位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箭头: 下 37">
            <a:extLst>
              <a:ext uri="{FF2B5EF4-FFF2-40B4-BE49-F238E27FC236}">
                <a16:creationId xmlns:a16="http://schemas.microsoft.com/office/drawing/2014/main" id="{4719A8BA-6295-7380-9F2F-FAA12797C9BD}"/>
              </a:ext>
            </a:extLst>
          </p:cNvPr>
          <p:cNvSpPr/>
          <p:nvPr/>
        </p:nvSpPr>
        <p:spPr>
          <a:xfrm rot="16200000">
            <a:off x="4456567" y="2150005"/>
            <a:ext cx="266912" cy="1107996"/>
          </a:xfrm>
          <a:prstGeom prst="downArrow">
            <a:avLst/>
          </a:prstGeom>
          <a:solidFill>
            <a:srgbClr val="BFD9E5"/>
          </a:solidFill>
          <a:ln>
            <a:solidFill>
              <a:srgbClr val="BFD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6008FA7-F733-DBA6-DD1C-4D0170AAE161}"/>
              </a:ext>
            </a:extLst>
          </p:cNvPr>
          <p:cNvSpPr txBox="1"/>
          <p:nvPr/>
        </p:nvSpPr>
        <p:spPr>
          <a:xfrm>
            <a:off x="3991893" y="223461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消光规律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1FE3A894-9408-57DE-0204-D306406F9375}"/>
              </a:ext>
            </a:extLst>
          </p:cNvPr>
          <p:cNvSpPr/>
          <p:nvPr/>
        </p:nvSpPr>
        <p:spPr bwMode="auto">
          <a:xfrm>
            <a:off x="5169753" y="2124125"/>
            <a:ext cx="1270412" cy="1094197"/>
          </a:xfrm>
          <a:prstGeom prst="roundRect">
            <a:avLst/>
          </a:prstGeom>
          <a:solidFill>
            <a:srgbClr val="76A2B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峰位置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空间群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箭头: 下 40">
            <a:extLst>
              <a:ext uri="{FF2B5EF4-FFF2-40B4-BE49-F238E27FC236}">
                <a16:creationId xmlns:a16="http://schemas.microsoft.com/office/drawing/2014/main" id="{08077CDA-7F8E-1FBB-9CBF-F1D9AA7BA2F2}"/>
              </a:ext>
            </a:extLst>
          </p:cNvPr>
          <p:cNvSpPr/>
          <p:nvPr/>
        </p:nvSpPr>
        <p:spPr>
          <a:xfrm rot="16200000">
            <a:off x="6595439" y="2485282"/>
            <a:ext cx="266912" cy="430657"/>
          </a:xfrm>
          <a:prstGeom prst="downArrow">
            <a:avLst/>
          </a:prstGeom>
          <a:solidFill>
            <a:srgbClr val="BFD9E5"/>
          </a:solidFill>
          <a:ln>
            <a:solidFill>
              <a:srgbClr val="BFD9E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CAF4540-6EB2-8056-A865-E482A8C54700}"/>
              </a:ext>
            </a:extLst>
          </p:cNvPr>
          <p:cNvSpPr txBox="1"/>
          <p:nvPr/>
        </p:nvSpPr>
        <p:spPr>
          <a:xfrm>
            <a:off x="11194434" y="4048070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样本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45ABC9D-0A46-4B37-4080-E0CBCC4A7B37}"/>
              </a:ext>
            </a:extLst>
          </p:cNvPr>
          <p:cNvSpPr txBox="1"/>
          <p:nvPr/>
        </p:nvSpPr>
        <p:spPr>
          <a:xfrm>
            <a:off x="11194434" y="270018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标签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B240C22-059A-F10D-2444-2FEC3D98CF24}"/>
              </a:ext>
            </a:extLst>
          </p:cNvPr>
          <p:cNvSpPr txBox="1"/>
          <p:nvPr/>
        </p:nvSpPr>
        <p:spPr>
          <a:xfrm>
            <a:off x="2943425" y="799464"/>
            <a:ext cx="6596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解决方案：一种新的数据集设计策略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晶胞遍历数据集</a:t>
            </a:r>
          </a:p>
        </p:txBody>
      </p:sp>
    </p:spTree>
    <p:extLst>
      <p:ext uri="{BB962C8B-B14F-4D97-AF65-F5344CB8AC3E}">
        <p14:creationId xmlns:p14="http://schemas.microsoft.com/office/powerpoint/2010/main" val="232002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EE6250FA-897F-CEEE-B4C2-6BAF79519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4475"/>
          </a:xfrm>
        </p:spPr>
        <p:txBody>
          <a:bodyPr/>
          <a:lstStyle/>
          <a:p>
            <a:pPr algn="ctr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大纲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B51952C-E696-AC57-5339-E5698970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440CE6D4-9997-89A1-8244-3F8165ABB823}"/>
              </a:ext>
            </a:extLst>
          </p:cNvPr>
          <p:cNvGrpSpPr/>
          <p:nvPr/>
        </p:nvGrpSpPr>
        <p:grpSpPr>
          <a:xfrm>
            <a:off x="1151924" y="1970660"/>
            <a:ext cx="10201876" cy="713005"/>
            <a:chOff x="2260652" y="2945879"/>
            <a:chExt cx="10201876" cy="71300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9B860EF-1870-6815-67DE-21510C20DE7B}"/>
                </a:ext>
              </a:extLst>
            </p:cNvPr>
            <p:cNvSpPr/>
            <p:nvPr/>
          </p:nvSpPr>
          <p:spPr>
            <a:xfrm>
              <a:off x="2260652" y="2945879"/>
              <a:ext cx="10201876" cy="713005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88AB50A5-384B-16B8-916C-E29BFF1ABF19}"/>
                </a:ext>
              </a:extLst>
            </p:cNvPr>
            <p:cNvSpPr/>
            <p:nvPr/>
          </p:nvSpPr>
          <p:spPr>
            <a:xfrm>
              <a:off x="2458630" y="3059246"/>
              <a:ext cx="518475" cy="518475"/>
            </a:xfrm>
            <a:prstGeom prst="ellipse">
              <a:avLst/>
            </a:prstGeom>
            <a:solidFill>
              <a:srgbClr val="90A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1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127E8D35-7441-6E31-DF08-9B442C4B980E}"/>
                </a:ext>
              </a:extLst>
            </p:cNvPr>
            <p:cNvSpPr txBox="1"/>
            <p:nvPr/>
          </p:nvSpPr>
          <p:spPr>
            <a:xfrm>
              <a:off x="2977103" y="3040771"/>
              <a:ext cx="7524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引言：中子谱仪数据分析与</a:t>
              </a:r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AI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技术融合的背景</a:t>
              </a: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8DDFC433-7438-ECA8-F18C-B20ADA282DF1}"/>
              </a:ext>
            </a:extLst>
          </p:cNvPr>
          <p:cNvGrpSpPr/>
          <p:nvPr/>
        </p:nvGrpSpPr>
        <p:grpSpPr>
          <a:xfrm>
            <a:off x="1151923" y="2938652"/>
            <a:ext cx="10201875" cy="713005"/>
            <a:chOff x="2260651" y="2945879"/>
            <a:chExt cx="10107619" cy="713005"/>
          </a:xfrm>
        </p:grpSpPr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E27CABA3-8DFC-1CB5-BD3C-DFC182FF8789}"/>
                </a:ext>
              </a:extLst>
            </p:cNvPr>
            <p:cNvSpPr/>
            <p:nvPr/>
          </p:nvSpPr>
          <p:spPr>
            <a:xfrm>
              <a:off x="2260651" y="2945879"/>
              <a:ext cx="10107619" cy="713005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1CB9885C-AEBB-6943-D5AF-736241876290}"/>
                </a:ext>
              </a:extLst>
            </p:cNvPr>
            <p:cNvSpPr/>
            <p:nvPr/>
          </p:nvSpPr>
          <p:spPr>
            <a:xfrm>
              <a:off x="2458630" y="3059246"/>
              <a:ext cx="518475" cy="518475"/>
            </a:xfrm>
            <a:prstGeom prst="ellipse">
              <a:avLst/>
            </a:prstGeom>
            <a:solidFill>
              <a:srgbClr val="90A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2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0450C4A3-05BE-3712-16C7-A3C99A118F74}"/>
                </a:ext>
              </a:extLst>
            </p:cNvPr>
            <p:cNvSpPr txBox="1"/>
            <p:nvPr/>
          </p:nvSpPr>
          <p:spPr>
            <a:xfrm>
              <a:off x="2977103" y="3040771"/>
              <a:ext cx="84826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研究现状：</a:t>
              </a:r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AI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在中子谱仪数据分析中的尝试与挑战</a:t>
              </a: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83488116-4892-C555-D096-004C61A05536}"/>
              </a:ext>
            </a:extLst>
          </p:cNvPr>
          <p:cNvGrpSpPr/>
          <p:nvPr/>
        </p:nvGrpSpPr>
        <p:grpSpPr>
          <a:xfrm>
            <a:off x="1151924" y="3915262"/>
            <a:ext cx="10399854" cy="713005"/>
            <a:chOff x="2260652" y="2945879"/>
            <a:chExt cx="10399854" cy="713005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08EA90FA-EFFE-C1C1-2C69-1F02AB0911AD}"/>
                </a:ext>
              </a:extLst>
            </p:cNvPr>
            <p:cNvSpPr/>
            <p:nvPr/>
          </p:nvSpPr>
          <p:spPr>
            <a:xfrm>
              <a:off x="2260652" y="2945879"/>
              <a:ext cx="10201876" cy="713005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CC55596-8045-6621-CCFA-75770952C5E5}"/>
                </a:ext>
              </a:extLst>
            </p:cNvPr>
            <p:cNvSpPr/>
            <p:nvPr/>
          </p:nvSpPr>
          <p:spPr>
            <a:xfrm>
              <a:off x="2458630" y="3059246"/>
              <a:ext cx="518475" cy="518475"/>
            </a:xfrm>
            <a:prstGeom prst="ellipse">
              <a:avLst/>
            </a:prstGeom>
            <a:solidFill>
              <a:srgbClr val="90A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3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07F36A3-44A7-D2C7-A2AC-10404A4AF108}"/>
                </a:ext>
              </a:extLst>
            </p:cNvPr>
            <p:cNvSpPr txBox="1"/>
            <p:nvPr/>
          </p:nvSpPr>
          <p:spPr>
            <a:xfrm>
              <a:off x="2977103" y="3040771"/>
              <a:ext cx="96834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进展介绍：数据分析组在</a:t>
              </a:r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AI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技术应用上的研究进展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520FD1B-B03E-C197-D051-FCC62EE86DB4}"/>
              </a:ext>
            </a:extLst>
          </p:cNvPr>
          <p:cNvGrpSpPr/>
          <p:nvPr/>
        </p:nvGrpSpPr>
        <p:grpSpPr>
          <a:xfrm>
            <a:off x="1151924" y="4882285"/>
            <a:ext cx="10201874" cy="713005"/>
            <a:chOff x="2260652" y="2945879"/>
            <a:chExt cx="10201874" cy="713005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0873E61-1309-53EB-78F1-5124209AEFBE}"/>
                </a:ext>
              </a:extLst>
            </p:cNvPr>
            <p:cNvSpPr/>
            <p:nvPr/>
          </p:nvSpPr>
          <p:spPr>
            <a:xfrm>
              <a:off x="2260652" y="2945879"/>
              <a:ext cx="10201874" cy="713005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4619A1AC-1C37-4BA1-2A0B-BC041B27CFA8}"/>
                </a:ext>
              </a:extLst>
            </p:cNvPr>
            <p:cNvSpPr/>
            <p:nvPr/>
          </p:nvSpPr>
          <p:spPr>
            <a:xfrm>
              <a:off x="2458630" y="3059246"/>
              <a:ext cx="518475" cy="518475"/>
            </a:xfrm>
            <a:prstGeom prst="ellipse">
              <a:avLst/>
            </a:prstGeom>
            <a:solidFill>
              <a:srgbClr val="90A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4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FFD6CCFB-E7E6-1633-EA1E-4477E8C65625}"/>
                </a:ext>
              </a:extLst>
            </p:cNvPr>
            <p:cNvSpPr txBox="1"/>
            <p:nvPr/>
          </p:nvSpPr>
          <p:spPr>
            <a:xfrm>
              <a:off x="2977103" y="3040771"/>
              <a:ext cx="8262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未来展望：数据分析组在</a:t>
              </a:r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AI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技术应用上的规划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72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15"/>
    </mc:Choice>
    <mc:Fallback xmlns="">
      <p:transition spd="slow" advTm="2571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2ED0AF3-3AC7-0DF1-EDBC-6F67DCC0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7E181B8-7DEF-1983-479B-B44F410F5C32}"/>
              </a:ext>
            </a:extLst>
          </p:cNvPr>
          <p:cNvSpPr txBox="1"/>
          <p:nvPr/>
        </p:nvSpPr>
        <p:spPr>
          <a:xfrm>
            <a:off x="3765356" y="79920"/>
            <a:ext cx="513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基于深度学习的空间群预测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D7AAABF-8E4E-B6FB-EE81-044C0C48B8B8}"/>
              </a:ext>
            </a:extLst>
          </p:cNvPr>
          <p:cNvSpPr txBox="1"/>
          <p:nvPr/>
        </p:nvSpPr>
        <p:spPr>
          <a:xfrm>
            <a:off x="5504062" y="1279318"/>
            <a:ext cx="41298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传统方案（</a:t>
            </a:r>
            <a:r>
              <a:rPr lang="en-US" altLang="zh-CN" sz="2000" b="1" dirty="0" err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FullProf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）（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~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分钟）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5765F17-A898-FCF8-C722-12594E4C7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653" y="1861410"/>
            <a:ext cx="1031385" cy="153106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C0F653E-DCA5-4EA6-459E-094E397BD1E6}"/>
              </a:ext>
            </a:extLst>
          </p:cNvPr>
          <p:cNvSpPr txBox="1"/>
          <p:nvPr/>
        </p:nvSpPr>
        <p:spPr>
          <a:xfrm>
            <a:off x="5687639" y="342550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寻峰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CF666FD7-4789-FCC6-8975-F85CFE80B027}"/>
              </a:ext>
            </a:extLst>
          </p:cNvPr>
          <p:cNvCxnSpPr>
            <a:cxnSpLocks/>
          </p:cNvCxnSpPr>
          <p:nvPr/>
        </p:nvCxnSpPr>
        <p:spPr>
          <a:xfrm>
            <a:off x="6333970" y="2485524"/>
            <a:ext cx="49884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520D3D1A-C25A-9C39-11CD-42EFB6F2C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696" y="1795917"/>
            <a:ext cx="914861" cy="163558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23CEE8C-7EDA-526C-C33E-C87CB55A73F1}"/>
              </a:ext>
            </a:extLst>
          </p:cNvPr>
          <p:cNvSpPr txBox="1"/>
          <p:nvPr/>
        </p:nvSpPr>
        <p:spPr>
          <a:xfrm>
            <a:off x="6979861" y="342550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指标化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339287-53C5-BB8B-8C34-FB92B0CB9E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55" t="40571" r="43854"/>
          <a:stretch/>
        </p:blipFill>
        <p:spPr>
          <a:xfrm>
            <a:off x="8464090" y="1940885"/>
            <a:ext cx="1137371" cy="1365472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13D20968-0B39-FF43-3C5A-4546FDA0138E}"/>
              </a:ext>
            </a:extLst>
          </p:cNvPr>
          <p:cNvCxnSpPr>
            <a:cxnSpLocks/>
          </p:cNvCxnSpPr>
          <p:nvPr/>
        </p:nvCxnSpPr>
        <p:spPr>
          <a:xfrm>
            <a:off x="7945071" y="2521524"/>
            <a:ext cx="53371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635C5D28-140C-806E-B2F9-CAFA53FE82C1}"/>
              </a:ext>
            </a:extLst>
          </p:cNvPr>
          <p:cNvSpPr txBox="1"/>
          <p:nvPr/>
        </p:nvSpPr>
        <p:spPr>
          <a:xfrm>
            <a:off x="8353743" y="3420365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Le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Bail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拟合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FC6A1B9-50E4-0076-AF37-89436922E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0746" y="1810700"/>
            <a:ext cx="2287929" cy="1506323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CAAA168-3898-9CCD-579D-65D6B8138821}"/>
              </a:ext>
            </a:extLst>
          </p:cNvPr>
          <p:cNvSpPr txBox="1"/>
          <p:nvPr/>
        </p:nvSpPr>
        <p:spPr>
          <a:xfrm>
            <a:off x="10344272" y="3408899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Check group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6C69F1C5-1729-9FB9-A6BB-992C6E3A83C8}"/>
              </a:ext>
            </a:extLst>
          </p:cNvPr>
          <p:cNvSpPr txBox="1"/>
          <p:nvPr/>
        </p:nvSpPr>
        <p:spPr>
          <a:xfrm>
            <a:off x="5472306" y="767238"/>
            <a:ext cx="5537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应用测试：预测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Y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的空间群（</a:t>
            </a:r>
            <a:r>
              <a:rPr lang="en-US" altLang="zh-CN" sz="24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a -3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63E49A29-5E34-9C02-3C6C-32D7E5C1F665}"/>
              </a:ext>
            </a:extLst>
          </p:cNvPr>
          <p:cNvCxnSpPr>
            <a:cxnSpLocks/>
          </p:cNvCxnSpPr>
          <p:nvPr/>
        </p:nvCxnSpPr>
        <p:spPr>
          <a:xfrm>
            <a:off x="9373293" y="2529807"/>
            <a:ext cx="571500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5DC77676-437E-12EB-684A-AD17616F77FE}"/>
              </a:ext>
            </a:extLst>
          </p:cNvPr>
          <p:cNvSpPr txBox="1"/>
          <p:nvPr/>
        </p:nvSpPr>
        <p:spPr>
          <a:xfrm>
            <a:off x="5471274" y="4179480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深度学习方案（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~</a:t>
            </a:r>
            <a:r>
              <a:rPr lang="en-US" altLang="zh-CN" sz="20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秒）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6DB6165-26D8-8DDB-3687-A6908B96B9B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" r="14597" b="5526"/>
          <a:stretch/>
        </p:blipFill>
        <p:spPr>
          <a:xfrm>
            <a:off x="9693468" y="4739901"/>
            <a:ext cx="2098335" cy="18948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5115503-D248-3EEA-8BC8-47000E2939CC}"/>
              </a:ext>
            </a:extLst>
          </p:cNvPr>
          <p:cNvSpPr txBox="1"/>
          <p:nvPr/>
        </p:nvSpPr>
        <p:spPr>
          <a:xfrm>
            <a:off x="9475076" y="4956444"/>
            <a:ext cx="2486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晶系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Cubic </a:t>
            </a:r>
            <a:r>
              <a:rPr lang="zh-CN" altLang="en-US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置信度</a:t>
            </a:r>
            <a:r>
              <a:rPr lang="en-US" altLang="zh-CN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100%</a:t>
            </a:r>
            <a:endParaRPr lang="zh-CN" altLang="en-US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1F914BC-CA77-9435-3372-F34B31E999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4597" b="-6815"/>
          <a:stretch/>
        </p:blipFill>
        <p:spPr>
          <a:xfrm>
            <a:off x="9693467" y="5351722"/>
            <a:ext cx="2058577" cy="19856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8C6ADAD-917B-E19C-F555-8AB76D0C3C1C}"/>
              </a:ext>
            </a:extLst>
          </p:cNvPr>
          <p:cNvSpPr txBox="1"/>
          <p:nvPr/>
        </p:nvSpPr>
        <p:spPr>
          <a:xfrm>
            <a:off x="5679369" y="5643728"/>
            <a:ext cx="1980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全谱导入</a:t>
            </a:r>
            <a:endParaRPr lang="en-US" altLang="zh-CN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（目前仍需寻峰辅助）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1DC949BB-F7B2-7A1A-CC16-DD0ACB6D8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7196" y="4906579"/>
            <a:ext cx="2208816" cy="720727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31C8757-D6A2-7856-F7D2-3834A5D98DD2}"/>
              </a:ext>
            </a:extLst>
          </p:cNvPr>
          <p:cNvCxnSpPr>
            <a:cxnSpLocks/>
          </p:cNvCxnSpPr>
          <p:nvPr/>
        </p:nvCxnSpPr>
        <p:spPr>
          <a:xfrm>
            <a:off x="7036187" y="5394554"/>
            <a:ext cx="741542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>
            <a:extLst>
              <a:ext uri="{FF2B5EF4-FFF2-40B4-BE49-F238E27FC236}">
                <a16:creationId xmlns:a16="http://schemas.microsoft.com/office/drawing/2014/main" id="{FEE7EAF3-2640-3BD5-3D71-519C3C4F3F65}"/>
              </a:ext>
            </a:extLst>
          </p:cNvPr>
          <p:cNvSpPr/>
          <p:nvPr/>
        </p:nvSpPr>
        <p:spPr>
          <a:xfrm>
            <a:off x="7792243" y="5182686"/>
            <a:ext cx="1358064" cy="400110"/>
          </a:xfrm>
          <a:prstGeom prst="rect">
            <a:avLst/>
          </a:prstGeom>
          <a:solidFill>
            <a:srgbClr val="6B79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神经网络</a:t>
            </a:r>
          </a:p>
        </p:txBody>
      </p:sp>
      <p:cxnSp>
        <p:nvCxnSpPr>
          <p:cNvPr id="25" name="直接箭头连接符 24">
            <a:extLst>
              <a:ext uri="{FF2B5EF4-FFF2-40B4-BE49-F238E27FC236}">
                <a16:creationId xmlns:a16="http://schemas.microsoft.com/office/drawing/2014/main" id="{EBB6D084-0565-151F-140F-92510A30096A}"/>
              </a:ext>
            </a:extLst>
          </p:cNvPr>
          <p:cNvCxnSpPr>
            <a:cxnSpLocks/>
          </p:cNvCxnSpPr>
          <p:nvPr/>
        </p:nvCxnSpPr>
        <p:spPr>
          <a:xfrm flipV="1">
            <a:off x="9190358" y="5382741"/>
            <a:ext cx="430355" cy="61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7D7BA70-42D7-7F02-DE98-A0963647F2CA}"/>
              </a:ext>
            </a:extLst>
          </p:cNvPr>
          <p:cNvCxnSpPr/>
          <p:nvPr/>
        </p:nvCxnSpPr>
        <p:spPr>
          <a:xfrm>
            <a:off x="5358915" y="964525"/>
            <a:ext cx="0" cy="512196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773CC8D2-1EEA-3256-A2F5-302DDA24FE0C}"/>
              </a:ext>
            </a:extLst>
          </p:cNvPr>
          <p:cNvSpPr txBox="1"/>
          <p:nvPr/>
        </p:nvSpPr>
        <p:spPr>
          <a:xfrm>
            <a:off x="6848414" y="3781018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给出</a:t>
            </a:r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个解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527CE13-2F64-223C-065C-1B9987C51D96}"/>
              </a:ext>
            </a:extLst>
          </p:cNvPr>
          <p:cNvSpPr txBox="1"/>
          <p:nvPr/>
        </p:nvSpPr>
        <p:spPr>
          <a:xfrm>
            <a:off x="10290091" y="3778231"/>
            <a:ext cx="15648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Ia-3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可能性最高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858AB3B-508B-E978-2774-CCD751958CCB}"/>
              </a:ext>
            </a:extLst>
          </p:cNvPr>
          <p:cNvSpPr txBox="1"/>
          <p:nvPr/>
        </p:nvSpPr>
        <p:spPr>
          <a:xfrm>
            <a:off x="486346" y="921992"/>
            <a:ext cx="464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成果：基于消光规律的空间群预测模型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FF8E1553-E74E-8B79-4084-4DC0360334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440" y="1534983"/>
            <a:ext cx="4913692" cy="2183673"/>
          </a:xfrm>
          <a:custGeom>
            <a:avLst/>
            <a:gdLst>
              <a:gd name="connsiteX0" fmla="*/ 3068115 w 4332059"/>
              <a:gd name="connsiteY0" fmla="*/ 63356 h 1925193"/>
              <a:gd name="connsiteX1" fmla="*/ 3068115 w 4332059"/>
              <a:gd name="connsiteY1" fmla="*/ 247654 h 1925193"/>
              <a:gd name="connsiteX2" fmla="*/ 3261716 w 4332059"/>
              <a:gd name="connsiteY2" fmla="*/ 247654 h 1925193"/>
              <a:gd name="connsiteX3" fmla="*/ 3261716 w 4332059"/>
              <a:gd name="connsiteY3" fmla="*/ 63356 h 1925193"/>
              <a:gd name="connsiteX4" fmla="*/ 367445 w 4332059"/>
              <a:gd name="connsiteY4" fmla="*/ 63356 h 1925193"/>
              <a:gd name="connsiteX5" fmla="*/ 367445 w 4332059"/>
              <a:gd name="connsiteY5" fmla="*/ 247654 h 1925193"/>
              <a:gd name="connsiteX6" fmla="*/ 561046 w 4332059"/>
              <a:gd name="connsiteY6" fmla="*/ 247654 h 1925193"/>
              <a:gd name="connsiteX7" fmla="*/ 561046 w 4332059"/>
              <a:gd name="connsiteY7" fmla="*/ 63356 h 1925193"/>
              <a:gd name="connsiteX8" fmla="*/ 1717780 w 4332059"/>
              <a:gd name="connsiteY8" fmla="*/ 46069 h 1925193"/>
              <a:gd name="connsiteX9" fmla="*/ 1717780 w 4332059"/>
              <a:gd name="connsiteY9" fmla="*/ 230367 h 1925193"/>
              <a:gd name="connsiteX10" fmla="*/ 1911381 w 4332059"/>
              <a:gd name="connsiteY10" fmla="*/ 230367 h 1925193"/>
              <a:gd name="connsiteX11" fmla="*/ 1911381 w 4332059"/>
              <a:gd name="connsiteY11" fmla="*/ 46069 h 1925193"/>
              <a:gd name="connsiteX12" fmla="*/ 0 w 4332059"/>
              <a:gd name="connsiteY12" fmla="*/ 0 h 1925193"/>
              <a:gd name="connsiteX13" fmla="*/ 4332059 w 4332059"/>
              <a:gd name="connsiteY13" fmla="*/ 0 h 1925193"/>
              <a:gd name="connsiteX14" fmla="*/ 4332059 w 4332059"/>
              <a:gd name="connsiteY14" fmla="*/ 1925193 h 1925193"/>
              <a:gd name="connsiteX15" fmla="*/ 0 w 4332059"/>
              <a:gd name="connsiteY15" fmla="*/ 1925193 h 1925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332059" h="1925193">
                <a:moveTo>
                  <a:pt x="3068115" y="63356"/>
                </a:moveTo>
                <a:lnTo>
                  <a:pt x="3068115" y="247654"/>
                </a:lnTo>
                <a:lnTo>
                  <a:pt x="3261716" y="247654"/>
                </a:lnTo>
                <a:lnTo>
                  <a:pt x="3261716" y="63356"/>
                </a:lnTo>
                <a:close/>
                <a:moveTo>
                  <a:pt x="367445" y="63356"/>
                </a:moveTo>
                <a:lnTo>
                  <a:pt x="367445" y="247654"/>
                </a:lnTo>
                <a:lnTo>
                  <a:pt x="561046" y="247654"/>
                </a:lnTo>
                <a:lnTo>
                  <a:pt x="561046" y="63356"/>
                </a:lnTo>
                <a:close/>
                <a:moveTo>
                  <a:pt x="1717780" y="46069"/>
                </a:moveTo>
                <a:lnTo>
                  <a:pt x="1717780" y="230367"/>
                </a:lnTo>
                <a:lnTo>
                  <a:pt x="1911381" y="230367"/>
                </a:lnTo>
                <a:lnTo>
                  <a:pt x="1911381" y="46069"/>
                </a:lnTo>
                <a:close/>
                <a:moveTo>
                  <a:pt x="0" y="0"/>
                </a:moveTo>
                <a:lnTo>
                  <a:pt x="4332059" y="0"/>
                </a:lnTo>
                <a:lnTo>
                  <a:pt x="4332059" y="1925193"/>
                </a:lnTo>
                <a:lnTo>
                  <a:pt x="0" y="192519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40D88E86-0722-4A60-A88C-4D371575827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8478" y="4242948"/>
            <a:ext cx="4996144" cy="1985555"/>
          </a:xfrm>
          <a:custGeom>
            <a:avLst/>
            <a:gdLst>
              <a:gd name="connsiteX0" fmla="*/ 3355202 w 4676310"/>
              <a:gd name="connsiteY0" fmla="*/ 83197 h 1858447"/>
              <a:gd name="connsiteX1" fmla="*/ 3355202 w 4676310"/>
              <a:gd name="connsiteY1" fmla="*/ 260407 h 1858447"/>
              <a:gd name="connsiteX2" fmla="*/ 3607946 w 4676310"/>
              <a:gd name="connsiteY2" fmla="*/ 260407 h 1858447"/>
              <a:gd name="connsiteX3" fmla="*/ 3607946 w 4676310"/>
              <a:gd name="connsiteY3" fmla="*/ 83197 h 1858447"/>
              <a:gd name="connsiteX4" fmla="*/ 468019 w 4676310"/>
              <a:gd name="connsiteY4" fmla="*/ 83197 h 1858447"/>
              <a:gd name="connsiteX5" fmla="*/ 468019 w 4676310"/>
              <a:gd name="connsiteY5" fmla="*/ 267495 h 1858447"/>
              <a:gd name="connsiteX6" fmla="*/ 661620 w 4676310"/>
              <a:gd name="connsiteY6" fmla="*/ 267495 h 1858447"/>
              <a:gd name="connsiteX7" fmla="*/ 661620 w 4676310"/>
              <a:gd name="connsiteY7" fmla="*/ 83197 h 1858447"/>
              <a:gd name="connsiteX8" fmla="*/ 1908067 w 4676310"/>
              <a:gd name="connsiteY8" fmla="*/ 76109 h 1858447"/>
              <a:gd name="connsiteX9" fmla="*/ 1908067 w 4676310"/>
              <a:gd name="connsiteY9" fmla="*/ 260407 h 1858447"/>
              <a:gd name="connsiteX10" fmla="*/ 2101668 w 4676310"/>
              <a:gd name="connsiteY10" fmla="*/ 260407 h 1858447"/>
              <a:gd name="connsiteX11" fmla="*/ 2101668 w 4676310"/>
              <a:gd name="connsiteY11" fmla="*/ 76109 h 1858447"/>
              <a:gd name="connsiteX12" fmla="*/ 0 w 4676310"/>
              <a:gd name="connsiteY12" fmla="*/ 0 h 1858447"/>
              <a:gd name="connsiteX13" fmla="*/ 4676310 w 4676310"/>
              <a:gd name="connsiteY13" fmla="*/ 0 h 1858447"/>
              <a:gd name="connsiteX14" fmla="*/ 4676310 w 4676310"/>
              <a:gd name="connsiteY14" fmla="*/ 1858447 h 1858447"/>
              <a:gd name="connsiteX15" fmla="*/ 0 w 4676310"/>
              <a:gd name="connsiteY15" fmla="*/ 1858447 h 1858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676310" h="1858447">
                <a:moveTo>
                  <a:pt x="3355202" y="83197"/>
                </a:moveTo>
                <a:lnTo>
                  <a:pt x="3355202" y="260407"/>
                </a:lnTo>
                <a:lnTo>
                  <a:pt x="3607946" y="260407"/>
                </a:lnTo>
                <a:lnTo>
                  <a:pt x="3607946" y="83197"/>
                </a:lnTo>
                <a:close/>
                <a:moveTo>
                  <a:pt x="468019" y="83197"/>
                </a:moveTo>
                <a:lnTo>
                  <a:pt x="468019" y="267495"/>
                </a:lnTo>
                <a:lnTo>
                  <a:pt x="661620" y="267495"/>
                </a:lnTo>
                <a:lnTo>
                  <a:pt x="661620" y="83197"/>
                </a:lnTo>
                <a:close/>
                <a:moveTo>
                  <a:pt x="1908067" y="76109"/>
                </a:moveTo>
                <a:lnTo>
                  <a:pt x="1908067" y="260407"/>
                </a:lnTo>
                <a:lnTo>
                  <a:pt x="2101668" y="260407"/>
                </a:lnTo>
                <a:lnTo>
                  <a:pt x="2101668" y="76109"/>
                </a:lnTo>
                <a:close/>
                <a:moveTo>
                  <a:pt x="0" y="0"/>
                </a:moveTo>
                <a:lnTo>
                  <a:pt x="4676310" y="0"/>
                </a:lnTo>
                <a:lnTo>
                  <a:pt x="4676310" y="1858447"/>
                </a:lnTo>
                <a:lnTo>
                  <a:pt x="0" y="1858447"/>
                </a:lnTo>
                <a:close/>
              </a:path>
            </a:pathLst>
          </a:cu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CBFDA5AF-EB70-48AF-77B1-1C23E44D8B31}"/>
              </a:ext>
            </a:extLst>
          </p:cNvPr>
          <p:cNvSpPr txBox="1"/>
          <p:nvPr/>
        </p:nvSpPr>
        <p:spPr>
          <a:xfrm>
            <a:off x="2225531" y="3744308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可靠性测试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4C032BDB-9CA7-2FB7-3DED-285F147C10F0}"/>
              </a:ext>
            </a:extLst>
          </p:cNvPr>
          <p:cNvSpPr txBox="1"/>
          <p:nvPr/>
        </p:nvSpPr>
        <p:spPr>
          <a:xfrm>
            <a:off x="2130215" y="6211239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泛化能力测试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92156E78-725D-2CE4-C4AE-AEA149F150BC}"/>
              </a:ext>
            </a:extLst>
          </p:cNvPr>
          <p:cNvSpPr/>
          <p:nvPr/>
        </p:nvSpPr>
        <p:spPr>
          <a:xfrm>
            <a:off x="583615" y="4529391"/>
            <a:ext cx="696355" cy="150319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3FBCC6B6-290E-02C8-5ED5-7906499AAD80}"/>
              </a:ext>
            </a:extLst>
          </p:cNvPr>
          <p:cNvSpPr/>
          <p:nvPr/>
        </p:nvSpPr>
        <p:spPr>
          <a:xfrm>
            <a:off x="2130215" y="4442164"/>
            <a:ext cx="678925" cy="159042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033303B-8F23-E6D3-FEE6-595635F46F75}"/>
              </a:ext>
            </a:extLst>
          </p:cNvPr>
          <p:cNvSpPr/>
          <p:nvPr/>
        </p:nvSpPr>
        <p:spPr>
          <a:xfrm>
            <a:off x="3675007" y="4442163"/>
            <a:ext cx="678926" cy="159042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9847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箭头: 右 11">
            <a:extLst>
              <a:ext uri="{FF2B5EF4-FFF2-40B4-BE49-F238E27FC236}">
                <a16:creationId xmlns:a16="http://schemas.microsoft.com/office/drawing/2014/main" id="{F5FC6C1C-A3AA-9129-F05B-6C2D71C60890}"/>
              </a:ext>
            </a:extLst>
          </p:cNvPr>
          <p:cNvSpPr/>
          <p:nvPr/>
        </p:nvSpPr>
        <p:spPr>
          <a:xfrm>
            <a:off x="5058334" y="1493051"/>
            <a:ext cx="640454" cy="38097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300F4F3-4337-71DE-3797-18940AC3B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21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9F4DDAC-2E65-CE77-1167-1B8B10BCD197}"/>
              </a:ext>
            </a:extLst>
          </p:cNvPr>
          <p:cNvSpPr txBox="1"/>
          <p:nvPr/>
        </p:nvSpPr>
        <p:spPr>
          <a:xfrm>
            <a:off x="3207544" y="72776"/>
            <a:ext cx="603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基于深度学习的结构因子相位预测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F5A1CC7-33F8-2CCD-5543-6E7A25498A41}"/>
              </a:ext>
            </a:extLst>
          </p:cNvPr>
          <p:cNvSpPr txBox="1"/>
          <p:nvPr/>
        </p:nvSpPr>
        <p:spPr>
          <a:xfrm>
            <a:off x="154743" y="691847"/>
            <a:ext cx="60364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结构因子与电子密度的关系：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两者互为傅里叶变换（</a:t>
            </a:r>
            <a:r>
              <a:rPr lang="en-US" altLang="zh-CN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FT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80E44C5C-D38D-814E-271D-CEF63562898B}"/>
              </a:ext>
            </a:extLst>
          </p:cNvPr>
          <p:cNvGrpSpPr/>
          <p:nvPr/>
        </p:nvGrpSpPr>
        <p:grpSpPr>
          <a:xfrm>
            <a:off x="5746790" y="1218585"/>
            <a:ext cx="5843022" cy="847604"/>
            <a:chOff x="404391" y="2233233"/>
            <a:chExt cx="5843022" cy="8476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>
                  <a:extLst>
                    <a:ext uri="{FF2B5EF4-FFF2-40B4-BE49-F238E27FC236}">
                      <a16:creationId xmlns:a16="http://schemas.microsoft.com/office/drawing/2014/main" id="{A48E263E-ADB5-4B3D-2952-A0970367BB6F}"/>
                    </a:ext>
                  </a:extLst>
                </p:cNvPr>
                <p:cNvSpPr txBox="1"/>
                <p:nvPr/>
              </p:nvSpPr>
              <p:spPr>
                <a:xfrm>
                  <a:off x="1471041" y="2233233"/>
                  <a:ext cx="4776372" cy="8476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0" i="1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𝑥𝑦𝑧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=−∞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=−∞</m:t>
                                </m:r>
                              </m:sub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p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=−∞</m:t>
                                    </m:r>
                                  </m:sub>
                                  <m:sup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h𝑘𝑙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nary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h𝑥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𝑘𝑦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𝑙𝑧</m:t>
                                    </m:r>
                                  </m:e>
                                </m:d>
                              </m:sup>
                            </m:sSup>
                          </m:e>
                        </m:nary>
                      </m:oMath>
                    </m:oMathPara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文本框 4">
                  <a:extLst>
                    <a:ext uri="{FF2B5EF4-FFF2-40B4-BE49-F238E27FC236}">
                      <a16:creationId xmlns:a16="http://schemas.microsoft.com/office/drawing/2014/main" id="{92563C24-41A3-4394-941C-2207F18442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71041" y="2233233"/>
                  <a:ext cx="4776372" cy="84760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695F002-B8F3-BD35-8935-AA2A81DBD9EB}"/>
                </a:ext>
              </a:extLst>
            </p:cNvPr>
            <p:cNvSpPr txBox="1"/>
            <p:nvPr/>
          </p:nvSpPr>
          <p:spPr>
            <a:xfrm>
              <a:off x="404391" y="2514449"/>
              <a:ext cx="13388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电子密度：</a:t>
              </a: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365A153-8446-4459-900B-7DD765DF4516}"/>
              </a:ext>
            </a:extLst>
          </p:cNvPr>
          <p:cNvGrpSpPr/>
          <p:nvPr/>
        </p:nvGrpSpPr>
        <p:grpSpPr>
          <a:xfrm>
            <a:off x="706330" y="1285608"/>
            <a:ext cx="4222434" cy="795859"/>
            <a:chOff x="404392" y="1570935"/>
            <a:chExt cx="4222434" cy="7958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本框 8">
                  <a:extLst>
                    <a:ext uri="{FF2B5EF4-FFF2-40B4-BE49-F238E27FC236}">
                      <a16:creationId xmlns:a16="http://schemas.microsoft.com/office/drawing/2014/main" id="{30C36180-230C-DA8C-1F4A-A0A7E144F2CF}"/>
                    </a:ext>
                  </a:extLst>
                </p:cNvPr>
                <p:cNvSpPr txBox="1"/>
                <p:nvPr/>
              </p:nvSpPr>
              <p:spPr>
                <a:xfrm>
                  <a:off x="1556242" y="1570935"/>
                  <a:ext cx="3070584" cy="79585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h𝑘𝑙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supHide m:val="on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zh-CN" alt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altLang="zh-CN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d>
                                  <m:dPr>
                                    <m:ctrlP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b="0" i="1" smtClean="0">
                                        <a:latin typeface="Cambria Math" panose="02040503050406030204" pitchFamily="18" charset="0"/>
                                      </a:rPr>
                                      <m:t>𝑙</m:t>
                                    </m:r>
                                    <m:sSub>
                                      <m:sSubPr>
                                        <m:ctrlP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altLang="zh-CN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</m:sub>
                                    </m:sSub>
                                  </m:e>
                                </m:d>
                              </m:sup>
                            </m:sSup>
                          </m:e>
                        </m:nary>
                      </m:oMath>
                    </m:oMathPara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7">
                  <a:extLst>
                    <a:ext uri="{FF2B5EF4-FFF2-40B4-BE49-F238E27FC236}">
                      <a16:creationId xmlns:a16="http://schemas.microsoft.com/office/drawing/2014/main" id="{025416C6-1821-4208-90E7-CC627ADDA7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6242" y="1570935"/>
                  <a:ext cx="3070584" cy="79585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29E5F99-75CF-F5B4-FA83-3640E2BBB1A2}"/>
                </a:ext>
              </a:extLst>
            </p:cNvPr>
            <p:cNvSpPr txBox="1"/>
            <p:nvPr/>
          </p:nvSpPr>
          <p:spPr>
            <a:xfrm>
              <a:off x="404392" y="1743048"/>
              <a:ext cx="13388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pitchFamily="18" charset="0"/>
                </a:rPr>
                <a:t>结构因子：</a:t>
              </a:r>
            </a:p>
          </p:txBody>
        </p:sp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B8A37661-764E-1273-B03A-8EE54BC990EF}"/>
              </a:ext>
            </a:extLst>
          </p:cNvPr>
          <p:cNvSpPr txBox="1"/>
          <p:nvPr/>
        </p:nvSpPr>
        <p:spPr>
          <a:xfrm>
            <a:off x="5084444" y="148816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FT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8366760-5B04-4C48-8E45-096C2CB50117}"/>
              </a:ext>
            </a:extLst>
          </p:cNvPr>
          <p:cNvGrpSpPr/>
          <p:nvPr/>
        </p:nvGrpSpPr>
        <p:grpSpPr>
          <a:xfrm>
            <a:off x="666656" y="2747497"/>
            <a:ext cx="6094503" cy="3119198"/>
            <a:chOff x="450443" y="2595977"/>
            <a:chExt cx="6094503" cy="3119198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733EF255-88D1-EA64-64D1-AE4676E6C49D}"/>
                </a:ext>
              </a:extLst>
            </p:cNvPr>
            <p:cNvGrpSpPr/>
            <p:nvPr/>
          </p:nvGrpSpPr>
          <p:grpSpPr>
            <a:xfrm>
              <a:off x="450443" y="2595977"/>
              <a:ext cx="6094503" cy="3119198"/>
              <a:chOff x="459452" y="2485091"/>
              <a:chExt cx="6094503" cy="3119198"/>
            </a:xfrm>
          </p:grpSpPr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C59E1377-C81A-44D2-E654-217E682E3FC9}"/>
                  </a:ext>
                </a:extLst>
              </p:cNvPr>
              <p:cNvGrpSpPr/>
              <p:nvPr/>
            </p:nvGrpSpPr>
            <p:grpSpPr>
              <a:xfrm>
                <a:off x="715370" y="2485091"/>
                <a:ext cx="5390651" cy="3032022"/>
                <a:chOff x="945096" y="2322158"/>
                <a:chExt cx="5390651" cy="3032022"/>
              </a:xfrm>
            </p:grpSpPr>
            <p:pic>
              <p:nvPicPr>
                <p:cNvPr id="20" name="图片 19">
                  <a:extLst>
                    <a:ext uri="{FF2B5EF4-FFF2-40B4-BE49-F238E27FC236}">
                      <a16:creationId xmlns:a16="http://schemas.microsoft.com/office/drawing/2014/main" id="{55DC2726-83DA-071D-C490-63F89AD537B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74316" y="3009131"/>
                  <a:ext cx="226807" cy="233108"/>
                </a:xfrm>
                <a:prstGeom prst="rect">
                  <a:avLst/>
                </a:prstGeom>
              </p:spPr>
            </p:pic>
            <p:pic>
              <p:nvPicPr>
                <p:cNvPr id="21" name="图片 20">
                  <a:extLst>
                    <a:ext uri="{FF2B5EF4-FFF2-40B4-BE49-F238E27FC236}">
                      <a16:creationId xmlns:a16="http://schemas.microsoft.com/office/drawing/2014/main" id="{B1C14E3F-C2BE-A7CD-DEF6-191CB668175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644" t="6509" r="41579" b="6189"/>
                <a:stretch/>
              </p:blipFill>
              <p:spPr>
                <a:xfrm>
                  <a:off x="1837907" y="2534872"/>
                  <a:ext cx="962108" cy="2071362"/>
                </a:xfrm>
                <a:prstGeom prst="rect">
                  <a:avLst/>
                </a:prstGeom>
              </p:spPr>
            </p:pic>
            <p:pic>
              <p:nvPicPr>
                <p:cNvPr id="22" name="图片 21">
                  <a:extLst>
                    <a:ext uri="{FF2B5EF4-FFF2-40B4-BE49-F238E27FC236}">
                      <a16:creationId xmlns:a16="http://schemas.microsoft.com/office/drawing/2014/main" id="{6986CB21-C1C2-EC52-848A-1AD7BF39AB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1711" t="6826" r="41645" b="6191"/>
                <a:stretch/>
              </p:blipFill>
              <p:spPr>
                <a:xfrm>
                  <a:off x="5377694" y="2538907"/>
                  <a:ext cx="958053" cy="2071363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50D65DA9-E0CA-0216-A04D-4235C80BDD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45096" y="2612293"/>
                  <a:ext cx="285249" cy="281812"/>
                </a:xfrm>
                <a:prstGeom prst="rect">
                  <a:avLst/>
                </a:prstGeom>
              </p:spPr>
            </p:pic>
            <p:pic>
              <p:nvPicPr>
                <p:cNvPr id="24" name="图片 23">
                  <a:extLst>
                    <a:ext uri="{FF2B5EF4-FFF2-40B4-BE49-F238E27FC236}">
                      <a16:creationId xmlns:a16="http://schemas.microsoft.com/office/drawing/2014/main" id="{DB5B7444-CC00-2C5F-AAD7-572B33A517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5782" y="3341227"/>
                  <a:ext cx="233362" cy="233362"/>
                </a:xfrm>
                <a:prstGeom prst="rect">
                  <a:avLst/>
                </a:prstGeom>
              </p:spPr>
            </p:pic>
            <p:sp>
              <p:nvSpPr>
                <p:cNvPr id="25" name="文本框 24">
                  <a:extLst>
                    <a:ext uri="{FF2B5EF4-FFF2-40B4-BE49-F238E27FC236}">
                      <a16:creationId xmlns:a16="http://schemas.microsoft.com/office/drawing/2014/main" id="{7FD9B9BA-253E-4B00-729D-3C35DD113A3A}"/>
                    </a:ext>
                  </a:extLst>
                </p:cNvPr>
                <p:cNvSpPr txBox="1"/>
                <p:nvPr/>
              </p:nvSpPr>
              <p:spPr>
                <a:xfrm>
                  <a:off x="1275175" y="2534872"/>
                  <a:ext cx="4796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Nb</a:t>
                  </a:r>
                  <a:endPara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文本框 25">
                  <a:extLst>
                    <a:ext uri="{FF2B5EF4-FFF2-40B4-BE49-F238E27FC236}">
                      <a16:creationId xmlns:a16="http://schemas.microsoft.com/office/drawing/2014/main" id="{0A65E997-304B-A5AE-BA2E-4681BEC81778}"/>
                    </a:ext>
                  </a:extLst>
                </p:cNvPr>
                <p:cNvSpPr txBox="1"/>
                <p:nvPr/>
              </p:nvSpPr>
              <p:spPr>
                <a:xfrm>
                  <a:off x="1275175" y="2941019"/>
                  <a:ext cx="44114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As</a:t>
                  </a:r>
                  <a:endPara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7" name="文本框 26">
                  <a:extLst>
                    <a:ext uri="{FF2B5EF4-FFF2-40B4-BE49-F238E27FC236}">
                      <a16:creationId xmlns:a16="http://schemas.microsoft.com/office/drawing/2014/main" id="{2402043F-11DE-3C07-60AD-F092AB29EE21}"/>
                    </a:ext>
                  </a:extLst>
                </p:cNvPr>
                <p:cNvSpPr txBox="1"/>
                <p:nvPr/>
              </p:nvSpPr>
              <p:spPr>
                <a:xfrm>
                  <a:off x="1270769" y="3273242"/>
                  <a:ext cx="46519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Ag</a:t>
                  </a:r>
                  <a:endPara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28" name="图片 27">
                  <a:extLst>
                    <a:ext uri="{FF2B5EF4-FFF2-40B4-BE49-F238E27FC236}">
                      <a16:creationId xmlns:a16="http://schemas.microsoft.com/office/drawing/2014/main" id="{353AF521-5851-B062-0F0F-4F205768E7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 flipH="1">
                  <a:off x="3997125" y="2693993"/>
                  <a:ext cx="216000" cy="1753117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9" name="文本框 28">
                      <a:extLst>
                        <a:ext uri="{FF2B5EF4-FFF2-40B4-BE49-F238E27FC236}">
                          <a16:creationId xmlns:a16="http://schemas.microsoft.com/office/drawing/2014/main" id="{F4738A32-92AE-C6B9-0D36-54CE84A4B1B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26098" y="2322158"/>
                      <a:ext cx="958053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altLang="zh-CN" b="1" i="1" smtClean="0">
                                    <a:latin typeface="Cambria Math" panose="02040503050406030204" pitchFamily="18" charset="0"/>
                                  </a:rPr>
                                  <m:t>𝒉𝒌𝒍</m:t>
                                </m:r>
                              </m:sub>
                            </m:sSub>
                          </m:oMath>
                        </m:oMathPara>
                      </a14:m>
                      <a:endParaRPr lang="zh-CN" alt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文本框 32">
                      <a:extLst>
                        <a:ext uri="{FF2B5EF4-FFF2-40B4-BE49-F238E27FC236}">
                          <a16:creationId xmlns:a16="http://schemas.microsoft.com/office/drawing/2014/main" id="{4A8FE68B-1A00-4334-89AF-EA3F91524D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26098" y="2322158"/>
                      <a:ext cx="958053" cy="3693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 b="-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30" name="连接符: 肘形 29">
                  <a:extLst>
                    <a:ext uri="{FF2B5EF4-FFF2-40B4-BE49-F238E27FC236}">
                      <a16:creationId xmlns:a16="http://schemas.microsoft.com/office/drawing/2014/main" id="{3046BD6F-938A-652C-E666-B13DC2E39FE4}"/>
                    </a:ext>
                  </a:extLst>
                </p:cNvPr>
                <p:cNvCxnSpPr>
                  <a:stCxn id="22" idx="2"/>
                  <a:endCxn id="21" idx="2"/>
                </p:cNvCxnSpPr>
                <p:nvPr/>
              </p:nvCxnSpPr>
              <p:spPr>
                <a:xfrm rot="5400000" flipH="1">
                  <a:off x="4085823" y="2839372"/>
                  <a:ext cx="4036" cy="3537760"/>
                </a:xfrm>
                <a:prstGeom prst="bentConnector3">
                  <a:avLst>
                    <a:gd name="adj1" fmla="val -7561323"/>
                  </a:avLst>
                </a:prstGeom>
                <a:ln w="85725">
                  <a:solidFill>
                    <a:srgbClr val="ED7D3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1" name="文本框 30">
                      <a:extLst>
                        <a:ext uri="{FF2B5EF4-FFF2-40B4-BE49-F238E27FC236}">
                          <a16:creationId xmlns:a16="http://schemas.microsoft.com/office/drawing/2014/main" id="{C9B70BC5-7011-5907-9A04-4FA2553E811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484876" y="4984848"/>
                      <a:ext cx="113845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altLang="zh-CN" b="1" i="1" dirty="0" smtClean="0">
                                <a:latin typeface="Cambria Math" panose="02040503050406030204" pitchFamily="18" charset="0"/>
                              </a:rPr>
                              <m:t>𝒉𝒌𝒍</m:t>
                            </m:r>
                            <m:r>
                              <a:rPr lang="en-US" altLang="zh-CN" b="1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→∞</m:t>
                            </m:r>
                          </m:oMath>
                        </m:oMathPara>
                      </a14:m>
                      <a:endParaRPr lang="zh-CN" altLang="en-US" b="1" dirty="0"/>
                    </a:p>
                  </p:txBody>
                </p:sp>
              </mc:Choice>
              <mc:Fallback xmlns="">
                <p:sp>
                  <p:nvSpPr>
                    <p:cNvPr id="41" name="文本框 40">
                      <a:extLst>
                        <a:ext uri="{FF2B5EF4-FFF2-40B4-BE49-F238E27FC236}">
                          <a16:creationId xmlns:a16="http://schemas.microsoft.com/office/drawing/2014/main" id="{A76A59CE-5CC8-497C-9FEE-96D2BBBAAA3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484876" y="4984848"/>
                      <a:ext cx="1138452" cy="36933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2" name="箭头: 右 31">
                  <a:extLst>
                    <a:ext uri="{FF2B5EF4-FFF2-40B4-BE49-F238E27FC236}">
                      <a16:creationId xmlns:a16="http://schemas.microsoft.com/office/drawing/2014/main" id="{1ADF009E-BEB3-B20C-3A28-3C4B7BD0FD4E}"/>
                    </a:ext>
                  </a:extLst>
                </p:cNvPr>
                <p:cNvSpPr/>
                <p:nvPr/>
              </p:nvSpPr>
              <p:spPr>
                <a:xfrm>
                  <a:off x="4476128" y="3263977"/>
                  <a:ext cx="640454" cy="380972"/>
                </a:xfrm>
                <a:prstGeom prst="rightArrow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90F8453C-D717-24D4-A672-065D4C2D8FBD}"/>
                    </a:ext>
                  </a:extLst>
                </p:cNvPr>
                <p:cNvSpPr txBox="1"/>
                <p:nvPr/>
              </p:nvSpPr>
              <p:spPr>
                <a:xfrm>
                  <a:off x="4521394" y="3266609"/>
                  <a:ext cx="4796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FT</a:t>
                  </a:r>
                  <a:endPara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4" name="箭头: 右 33">
                  <a:extLst>
                    <a:ext uri="{FF2B5EF4-FFF2-40B4-BE49-F238E27FC236}">
                      <a16:creationId xmlns:a16="http://schemas.microsoft.com/office/drawing/2014/main" id="{12C8ED9B-010D-971B-BC6A-B1F93F8B279E}"/>
                    </a:ext>
                  </a:extLst>
                </p:cNvPr>
                <p:cNvSpPr/>
                <p:nvPr/>
              </p:nvSpPr>
              <p:spPr>
                <a:xfrm>
                  <a:off x="3093668" y="3267422"/>
                  <a:ext cx="640454" cy="380972"/>
                </a:xfrm>
                <a:prstGeom prst="rightArrow">
                  <a:avLst/>
                </a:prstGeom>
                <a:solidFill>
                  <a:schemeClr val="accent2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9" name="矩形: 圆角 18">
                <a:extLst>
                  <a:ext uri="{FF2B5EF4-FFF2-40B4-BE49-F238E27FC236}">
                    <a16:creationId xmlns:a16="http://schemas.microsoft.com/office/drawing/2014/main" id="{267A3E40-BE80-A279-A8CB-824B30DD9362}"/>
                  </a:ext>
                </a:extLst>
              </p:cNvPr>
              <p:cNvSpPr/>
              <p:nvPr/>
            </p:nvSpPr>
            <p:spPr>
              <a:xfrm>
                <a:off x="459452" y="2514449"/>
                <a:ext cx="6094503" cy="3089840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A11271D6-9334-F2A5-7BA1-199FA59F0CA9}"/>
                    </a:ext>
                  </a:extLst>
                </p:cNvPr>
                <p:cNvSpPr txBox="1"/>
                <p:nvPr/>
              </p:nvSpPr>
              <p:spPr>
                <a:xfrm>
                  <a:off x="5660793" y="4770228"/>
                  <a:ext cx="570603" cy="39126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zh-CN" altLang="en-US" b="1" i="1" smtClean="0">
                                <a:latin typeface="Cambria Math" panose="02040503050406030204" pitchFamily="18" charset="0"/>
                              </a:rPr>
                              <m:t>𝝆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𝒙𝒚𝒛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6F24097C-708A-46B4-B8BA-0EB01B1399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0793" y="4770228"/>
                  <a:ext cx="570603" cy="391261"/>
                </a:xfrm>
                <a:prstGeom prst="rect">
                  <a:avLst/>
                </a:prstGeom>
                <a:blipFill>
                  <a:blip r:embed="rId13"/>
                  <a:stretch>
                    <a:fillRect r="-2128" b="-4615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文本框 15">
                  <a:extLst>
                    <a:ext uri="{FF2B5EF4-FFF2-40B4-BE49-F238E27FC236}">
                      <a16:creationId xmlns:a16="http://schemas.microsoft.com/office/drawing/2014/main" id="{2CA1DB2F-DAFC-2D52-519D-5C04EEF045FD}"/>
                    </a:ext>
                  </a:extLst>
                </p:cNvPr>
                <p:cNvSpPr txBox="1"/>
                <p:nvPr/>
              </p:nvSpPr>
              <p:spPr>
                <a:xfrm>
                  <a:off x="782951" y="4809103"/>
                  <a:ext cx="1255761" cy="39562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𝒛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latin typeface="Cambria Math" panose="02040503050406030204" pitchFamily="18" charset="0"/>
                                  </a:rPr>
                                  <m:t>𝒋</m:t>
                                </m:r>
                              </m:sub>
                            </m:s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𝒇</m:t>
                            </m:r>
                          </m:e>
                          <m:sub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sub>
                        </m:sSub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6CF98293-E144-4F95-B99C-748E8250F5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951" y="4809103"/>
                  <a:ext cx="1255761" cy="395621"/>
                </a:xfrm>
                <a:prstGeom prst="rect">
                  <a:avLst/>
                </a:prstGeom>
                <a:blipFill>
                  <a:blip r:embed="rId14"/>
                  <a:stretch>
                    <a:fillRect b="-769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16">
                  <a:extLst>
                    <a:ext uri="{FF2B5EF4-FFF2-40B4-BE49-F238E27FC236}">
                      <a16:creationId xmlns:a16="http://schemas.microsoft.com/office/drawing/2014/main" id="{8E88EFC9-E76D-B1D2-ADFB-C8CCA462EDBA}"/>
                    </a:ext>
                  </a:extLst>
                </p:cNvPr>
                <p:cNvSpPr txBox="1"/>
                <p:nvPr/>
              </p:nvSpPr>
              <p:spPr>
                <a:xfrm>
                  <a:off x="3582199" y="4652582"/>
                  <a:ext cx="568379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b="1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zh-CN" altLang="en-US" b="1" dirty="0"/>
                </a:p>
              </p:txBody>
            </p:sp>
          </mc:Choice>
          <mc:Fallback xmlns=""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E78D259E-3B98-4EA3-9B86-E2D9CD43C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2199" y="4652582"/>
                  <a:ext cx="56837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80BC418-3EF1-4C9F-0178-F71759CA01EF}"/>
                  </a:ext>
                </a:extLst>
              </p:cNvPr>
              <p:cNvSpPr txBox="1"/>
              <p:nvPr/>
            </p:nvSpPr>
            <p:spPr>
              <a:xfrm>
                <a:off x="620605" y="6192704"/>
                <a:ext cx="4156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结构解析的</a:t>
                </a:r>
                <a:r>
                  <a:rPr lang="zh-CN" altLang="en-US" b="1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重要因素</a:t>
                </a:r>
                <a:r>
                  <a:rPr lang="zh-CN" altLang="en-US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：</a:t>
                </a:r>
                <a:r>
                  <a:rPr lang="en-US" altLang="zh-CN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𝒉𝒌𝒍</m:t>
                        </m:r>
                      </m:sub>
                    </m:sSub>
                  </m:oMath>
                </a14:m>
                <a:r>
                  <a:rPr lang="zh-CN" altLang="en-US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和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latin typeface="Cambria Math" panose="02040503050406030204" pitchFamily="18" charset="0"/>
                      </a:rPr>
                      <m:t>𝒉𝒌𝒍</m:t>
                    </m:r>
                    <m:r>
                      <a:rPr lang="en-US" altLang="zh-CN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endParaRPr lang="zh-CN" altLang="en-US" b="1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80BC418-3EF1-4C9F-0178-F71759CA0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605" y="6192704"/>
                <a:ext cx="4156844" cy="369332"/>
              </a:xfrm>
              <a:prstGeom prst="rect">
                <a:avLst/>
              </a:prstGeom>
              <a:blipFill>
                <a:blip r:embed="rId16"/>
                <a:stretch>
                  <a:fillRect l="-1320" t="-13333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CCC25AE9-98EF-7CFF-367C-B250213D46C9}"/>
                  </a:ext>
                </a:extLst>
              </p:cNvPr>
              <p:cNvSpPr txBox="1"/>
              <p:nvPr/>
            </p:nvSpPr>
            <p:spPr>
              <a:xfrm>
                <a:off x="7420370" y="2478465"/>
                <a:ext cx="3594317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衍射方法：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𝑰</m:t>
                    </m:r>
                    <m:r>
                      <a:rPr lang="en-US" altLang="zh-CN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altLang="zh-CN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altLang="zh-CN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𝑭</m:t>
                                </m:r>
                              </m:e>
                              <m:sub>
                                <m:r>
                                  <a:rPr lang="en-US" altLang="zh-CN" b="1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𝒉𝒌𝒍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altLang="zh-CN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，</a:t>
                </a:r>
                <a:r>
                  <a:rPr lang="en-US" altLang="zh-CN" b="1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𝒉𝒌</m:t>
                    </m:r>
                    <m:r>
                      <a:rPr lang="en-US" altLang="zh-CN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𝒍</m:t>
                    </m:r>
                  </m:oMath>
                </a14:m>
                <a:r>
                  <a:rPr lang="zh-CN" altLang="en-US" b="1" dirty="0"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有限</a:t>
                </a:r>
                <a:endParaRPr lang="zh-CN" altLang="en-US" b="1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CCC25AE9-98EF-7CFF-367C-B250213D46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370" y="2478465"/>
                <a:ext cx="3594317" cy="375552"/>
              </a:xfrm>
              <a:prstGeom prst="rect">
                <a:avLst/>
              </a:prstGeom>
              <a:blipFill>
                <a:blip r:embed="rId17"/>
                <a:stretch>
                  <a:fillRect l="-1356" t="-11475" r="-678" b="-229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9F0BFCE-6FF4-F13B-633A-8D91F93A6D8F}"/>
                  </a:ext>
                </a:extLst>
              </p:cNvPr>
              <p:cNvSpPr txBox="1"/>
              <p:nvPr/>
            </p:nvSpPr>
            <p:spPr>
              <a:xfrm>
                <a:off x="7849606" y="3546230"/>
                <a:ext cx="32592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𝒉𝒌𝒍</m:t>
                        </m:r>
                      </m:sub>
                    </m:sSub>
                  </m:oMath>
                </a14:m>
                <a:r>
                  <a:rPr lang="en-US" altLang="zh-CN" b="1" dirty="0"/>
                  <a:t> </a:t>
                </a:r>
                <a14:m>
                  <m:oMath xmlns:m="http://schemas.openxmlformats.org/officeDocument/2006/math">
                    <m:r>
                      <a:rPr lang="en-US" altLang="zh-CN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𝒓𝒆𝒂𝒍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𝒊𝒎𝒂𝒈𝒆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∗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𝒊</m:t>
                    </m:r>
                  </m:oMath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D9F0BFCE-6FF4-F13B-633A-8D91F93A6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606" y="3546230"/>
                <a:ext cx="3259228" cy="369332"/>
              </a:xfrm>
              <a:prstGeom prst="rect">
                <a:avLst/>
              </a:prstGeom>
              <a:blipFill>
                <a:blip r:embed="rId18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6C44646-DD4D-E485-3612-B49806A9527F}"/>
                  </a:ext>
                </a:extLst>
              </p:cNvPr>
              <p:cNvSpPr txBox="1"/>
              <p:nvPr/>
            </p:nvSpPr>
            <p:spPr>
              <a:xfrm>
                <a:off x="7577629" y="2993909"/>
                <a:ext cx="3498208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𝑭</m:t>
                                  </m:r>
                                </m:e>
                                <m:sub>
                                  <m:r>
                                    <a:rPr lang="en-US" altLang="zh-CN" b="1" i="1">
                                      <a:latin typeface="Cambria Math" panose="02040503050406030204" pitchFamily="18" charset="0"/>
                                    </a:rPr>
                                    <m:t>𝒉𝒌𝒍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altLang="zh-CN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𝒓𝒆𝒂𝒍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</a:rPr>
                            <m:t>𝒊𝒎𝒂𝒈𝒆</m:t>
                          </m:r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𝑹</m:t>
                      </m:r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46C44646-DD4D-E485-3612-B49806A95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7629" y="2993909"/>
                <a:ext cx="3498208" cy="375552"/>
              </a:xfrm>
              <a:prstGeom prst="rect">
                <a:avLst/>
              </a:prstGeom>
              <a:blipFill>
                <a:blip r:embed="rId19"/>
                <a:stretch>
                  <a:fillRect b="-11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箭头: 右弧形 38">
            <a:extLst>
              <a:ext uri="{FF2B5EF4-FFF2-40B4-BE49-F238E27FC236}">
                <a16:creationId xmlns:a16="http://schemas.microsoft.com/office/drawing/2014/main" id="{855B6D0B-AACD-C4C9-5EFF-6E4D542DD464}"/>
              </a:ext>
            </a:extLst>
          </p:cNvPr>
          <p:cNvSpPr/>
          <p:nvPr/>
        </p:nvSpPr>
        <p:spPr>
          <a:xfrm>
            <a:off x="10983376" y="3097326"/>
            <a:ext cx="292789" cy="69492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禁止符 39">
            <a:extLst>
              <a:ext uri="{FF2B5EF4-FFF2-40B4-BE49-F238E27FC236}">
                <a16:creationId xmlns:a16="http://schemas.microsoft.com/office/drawing/2014/main" id="{582A6BE5-18B3-73F5-A832-26D19B1D296E}"/>
              </a:ext>
            </a:extLst>
          </p:cNvPr>
          <p:cNvSpPr/>
          <p:nvPr/>
        </p:nvSpPr>
        <p:spPr>
          <a:xfrm>
            <a:off x="11075837" y="3272319"/>
            <a:ext cx="357983" cy="279275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9BC0869-A862-BFBE-0130-DBA94BA5CBD2}"/>
              </a:ext>
            </a:extLst>
          </p:cNvPr>
          <p:cNvSpPr txBox="1"/>
          <p:nvPr/>
        </p:nvSpPr>
        <p:spPr>
          <a:xfrm>
            <a:off x="7496544" y="4145295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相位问题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一个高维的问题，求解很难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5EB6076-C5C7-5C40-E103-4F21E5CDD27D}"/>
                  </a:ext>
                </a:extLst>
              </p:cNvPr>
              <p:cNvSpPr txBox="1"/>
              <p:nvPr/>
            </p:nvSpPr>
            <p:spPr>
              <a:xfrm>
                <a:off x="7499846" y="4652716"/>
                <a:ext cx="3656899" cy="17007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>
                                          <a:latin typeface="Cambria Math" panose="02040503050406030204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CN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b="1" i="1"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CN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𝒋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d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nary>
                                <m:naryPr>
                                  <m:chr m:val="∑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zh-CN" altLang="en-US" i="1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CN" b="1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altLang="zh-CN" b="1" i="1">
                                                  <a:latin typeface="Cambria Math" panose="02040503050406030204" pitchFamily="18" charset="0"/>
                                                </a:rPr>
                                                <m:t>𝒉</m:t>
                                              </m:r>
                                            </m:e>
                                          </m:acc>
                                          <m:r>
                                            <a:rPr lang="en-US" altLang="zh-CN" b="1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altLang="zh-CN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𝒓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b="1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𝒋</m:t>
                                                  </m:r>
                                                </m:sub>
                                              </m:sSub>
                                            </m:e>
                                          </m:acc>
                                        </m:e>
                                      </m:d>
                                    </m:e>
                                  </m:func>
                                </m:e>
                              </m:nary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85EB6076-C5C7-5C40-E103-4F21E5CDD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846" y="4652716"/>
                <a:ext cx="3656899" cy="1700787"/>
              </a:xfrm>
              <a:prstGeom prst="rect">
                <a:avLst/>
              </a:prstGeom>
              <a:blipFill>
                <a:blip r:embed="rId20"/>
                <a:stretch>
                  <a:fillRect b="-3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1570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A5F527B-EDF7-44E6-63F1-9635706BF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0437BA2-A49A-1BDC-9930-D142A48FF1A2}"/>
              </a:ext>
            </a:extLst>
          </p:cNvPr>
          <p:cNvSpPr txBox="1"/>
          <p:nvPr/>
        </p:nvSpPr>
        <p:spPr>
          <a:xfrm>
            <a:off x="549551" y="1715133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机器学习的表现与神经元的数量强相关：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C4A20B-3129-FD50-A91B-43B9DDF30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68" y="2364962"/>
            <a:ext cx="1498957" cy="14221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1D43A9E-9300-8AE7-AF1D-036A48C01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3"/>
          <a:stretch/>
        </p:blipFill>
        <p:spPr>
          <a:xfrm>
            <a:off x="985188" y="3967789"/>
            <a:ext cx="639114" cy="14221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3CAE3FC-663F-FDD3-206F-91E59DC263E6}"/>
                  </a:ext>
                </a:extLst>
              </p:cNvPr>
              <p:cNvSpPr txBox="1"/>
              <p:nvPr/>
            </p:nvSpPr>
            <p:spPr>
              <a:xfrm>
                <a:off x="1781955" y="4540372"/>
                <a:ext cx="49532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⋯⋯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E3CAE3FC-663F-FDD3-206F-91E59DC263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955" y="4540372"/>
                <a:ext cx="495328" cy="276999"/>
              </a:xfrm>
              <a:prstGeom prst="rect">
                <a:avLst/>
              </a:prstGeom>
              <a:blipFill>
                <a:blip r:embed="rId3"/>
                <a:stretch>
                  <a:fillRect l="-2439" r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32BB6617-A9C5-7F92-7884-E8DFB1CC3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77"/>
          <a:stretch/>
        </p:blipFill>
        <p:spPr>
          <a:xfrm>
            <a:off x="2420251" y="3967789"/>
            <a:ext cx="1003147" cy="14221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6CE169B-594C-1E2F-0D14-721CB5B82F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26"/>
          <a:stretch/>
        </p:blipFill>
        <p:spPr>
          <a:xfrm>
            <a:off x="3904920" y="4069458"/>
            <a:ext cx="1114909" cy="121882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5FBF8BD-B84C-A64A-1AEB-AC779781C5E2}"/>
              </a:ext>
            </a:extLst>
          </p:cNvPr>
          <p:cNvSpPr txBox="1"/>
          <p:nvPr/>
        </p:nvSpPr>
        <p:spPr>
          <a:xfrm>
            <a:off x="3566366" y="4494205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=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8F97809-8E1C-70B9-C974-DA33F3682606}"/>
              </a:ext>
            </a:extLst>
          </p:cNvPr>
          <p:cNvSpPr txBox="1"/>
          <p:nvPr/>
        </p:nvSpPr>
        <p:spPr>
          <a:xfrm>
            <a:off x="2956953" y="2873079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=</a:t>
            </a:r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6411EB2-4DE9-B9BC-E379-18E5C2B32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635" y="2617318"/>
            <a:ext cx="1328269" cy="880852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1658CB8-1ACD-E0A5-44A4-16FD07EE32EE}"/>
              </a:ext>
            </a:extLst>
          </p:cNvPr>
          <p:cNvSpPr/>
          <p:nvPr/>
        </p:nvSpPr>
        <p:spPr>
          <a:xfrm>
            <a:off x="615826" y="2316328"/>
            <a:ext cx="4779204" cy="3170005"/>
          </a:xfrm>
          <a:prstGeom prst="roundRect">
            <a:avLst>
              <a:gd name="adj" fmla="val 105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D723488-34A2-42FD-347E-90CF3C8CAC36}"/>
              </a:ext>
            </a:extLst>
          </p:cNvPr>
          <p:cNvSpPr txBox="1"/>
          <p:nvPr/>
        </p:nvSpPr>
        <p:spPr>
          <a:xfrm>
            <a:off x="615826" y="5780237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相位问题难解，并非不可解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2E0ECDE2-C724-E1F1-0461-B0EBDE9741D2}"/>
              </a:ext>
            </a:extLst>
          </p:cNvPr>
          <p:cNvSpPr txBox="1"/>
          <p:nvPr/>
        </p:nvSpPr>
        <p:spPr>
          <a:xfrm>
            <a:off x="231410" y="1106466"/>
            <a:ext cx="74876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足够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庞大的神经网络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可以</a:t>
            </a:r>
            <a:r>
              <a:rPr lang="zh-CN" altLang="en-US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逼近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任何数学问题的真实解</a:t>
            </a:r>
            <a:endParaRPr lang="zh-CN" altLang="en-US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6C1B20D-762E-027C-792A-65CF32E18ED1}"/>
              </a:ext>
            </a:extLst>
          </p:cNvPr>
          <p:cNvSpPr txBox="1"/>
          <p:nvPr/>
        </p:nvSpPr>
        <p:spPr>
          <a:xfrm>
            <a:off x="6200975" y="1106466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利用分类算法进行相位预测的成功案例</a:t>
            </a:r>
            <a:endParaRPr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F57995B-70A5-DA56-E5B9-77641E414BEE}"/>
              </a:ext>
            </a:extLst>
          </p:cNvPr>
          <p:cNvSpPr txBox="1"/>
          <p:nvPr/>
        </p:nvSpPr>
        <p:spPr>
          <a:xfrm>
            <a:off x="7543135" y="5872570"/>
            <a:ext cx="45617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Anders S. Larsen et al. Science (2024).</a:t>
            </a:r>
            <a:r>
              <a:rPr lang="zh-CN" altLang="en-US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1200" b="1" dirty="0">
                <a:latin typeface="宋体" panose="02010600030101010101" pitchFamily="2" charset="-122"/>
                <a:ea typeface="宋体" panose="02010600030101010101" pitchFamily="2" charset="-122"/>
              </a:rPr>
              <a:t>385, 522-528</a:t>
            </a:r>
            <a:endParaRPr lang="zh-CN" altLang="en-US" sz="1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42EE77C-7E34-B19A-000E-34239C473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7371" y="1654127"/>
            <a:ext cx="5402937" cy="1196660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55A5ACA4-89BE-B0EF-FD1F-1BC21E348E0B}"/>
              </a:ext>
            </a:extLst>
          </p:cNvPr>
          <p:cNvSpPr txBox="1"/>
          <p:nvPr/>
        </p:nvSpPr>
        <p:spPr>
          <a:xfrm>
            <a:off x="6651330" y="3491938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具备特殊性质的空间群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P2</a:t>
            </a:r>
            <a:r>
              <a:rPr lang="en-US" altLang="zh-CN" sz="1600" baseline="-250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/c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08A3B8D-59B6-436C-1EF3-C4240CDD45B2}"/>
              </a:ext>
            </a:extLst>
          </p:cNvPr>
          <p:cNvSpPr txBox="1"/>
          <p:nvPr/>
        </p:nvSpPr>
        <p:spPr>
          <a:xfrm>
            <a:off x="9462445" y="3491938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相位二分：</a:t>
            </a:r>
            <a:r>
              <a:rPr lang="en-US" altLang="zh-CN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0</a:t>
            </a:r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或</a:t>
            </a:r>
            <a:r>
              <a:rPr lang="en-US" altLang="zh-CN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π</a:t>
            </a:r>
            <a:endParaRPr lang="zh-CN" altLang="en-US" sz="1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AFC738D-915D-FFB7-9975-4ADC3FEBD278}"/>
              </a:ext>
            </a:extLst>
          </p:cNvPr>
          <p:cNvGrpSpPr/>
          <p:nvPr/>
        </p:nvGrpSpPr>
        <p:grpSpPr>
          <a:xfrm>
            <a:off x="6251580" y="4016433"/>
            <a:ext cx="5012063" cy="1728192"/>
            <a:chOff x="6833222" y="1845223"/>
            <a:chExt cx="5012063" cy="1728192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1D5A452A-D814-7218-B6B9-BDBC937CAAE6}"/>
                </a:ext>
              </a:extLst>
            </p:cNvPr>
            <p:cNvGrpSpPr/>
            <p:nvPr/>
          </p:nvGrpSpPr>
          <p:grpSpPr>
            <a:xfrm>
              <a:off x="6833222" y="1845223"/>
              <a:ext cx="2163383" cy="1621689"/>
              <a:chOff x="7163767" y="4428381"/>
              <a:chExt cx="2163383" cy="1621689"/>
            </a:xfrm>
          </p:grpSpPr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24D58610-AF33-4C99-3FDC-0655416A6D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2092" b="45789"/>
              <a:stretch/>
            </p:blipFill>
            <p:spPr>
              <a:xfrm>
                <a:off x="7163767" y="4428381"/>
                <a:ext cx="2163383" cy="1621689"/>
              </a:xfrm>
              <a:prstGeom prst="rect">
                <a:avLst/>
              </a:prstGeom>
            </p:spPr>
          </p:pic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7446882-2D85-4C7C-185E-154A41F77B25}"/>
                  </a:ext>
                </a:extLst>
              </p:cNvPr>
              <p:cNvSpPr txBox="1"/>
              <p:nvPr/>
            </p:nvSpPr>
            <p:spPr>
              <a:xfrm>
                <a:off x="7163767" y="4428381"/>
                <a:ext cx="144016" cy="4320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zh-CN" altLang="en-US" dirty="0"/>
              </a:p>
            </p:txBody>
          </p:sp>
        </p:grpSp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0B588C2-C2DF-D4C6-95BC-CE0B9B4ED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6850" t="51133"/>
            <a:stretch/>
          </p:blipFill>
          <p:spPr>
            <a:xfrm>
              <a:off x="8993253" y="1845223"/>
              <a:ext cx="2852032" cy="1728192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8CA6EF88-5279-526D-6E0D-3C2C730FC30E}"/>
              </a:ext>
            </a:extLst>
          </p:cNvPr>
          <p:cNvSpPr txBox="1"/>
          <p:nvPr/>
        </p:nvSpPr>
        <p:spPr>
          <a:xfrm>
            <a:off x="6323588" y="3035282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dirty="0">
                <a:latin typeface="宋体" panose="02010600030101010101" pitchFamily="2" charset="-122"/>
                <a:ea typeface="宋体" panose="02010600030101010101" pitchFamily="2" charset="-122"/>
              </a:rPr>
              <a:t>较为准确的预测了部分空间群的相位：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5AB74E6F-ECBE-E863-5104-C785B6D8CBAE}"/>
              </a:ext>
            </a:extLst>
          </p:cNvPr>
          <p:cNvSpPr txBox="1"/>
          <p:nvPr/>
        </p:nvSpPr>
        <p:spPr>
          <a:xfrm>
            <a:off x="5706735" y="5825727"/>
            <a:ext cx="1652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本质：</a:t>
            </a:r>
            <a:r>
              <a:rPr lang="zh-CN" altLang="en-US" sz="1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分类问题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F2765B02-CBF1-D4DD-181E-E11295377A42}"/>
              </a:ext>
            </a:extLst>
          </p:cNvPr>
          <p:cNvSpPr txBox="1"/>
          <p:nvPr/>
        </p:nvSpPr>
        <p:spPr>
          <a:xfrm>
            <a:off x="3207544" y="72776"/>
            <a:ext cx="603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基于深度学习的结构因子相位预测</a:t>
            </a:r>
          </a:p>
        </p:txBody>
      </p:sp>
    </p:spTree>
    <p:extLst>
      <p:ext uri="{BB962C8B-B14F-4D97-AF65-F5344CB8AC3E}">
        <p14:creationId xmlns:p14="http://schemas.microsoft.com/office/powerpoint/2010/main" val="6176932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8C00779-6F69-3CD7-74D9-1CC321F5B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119AF7-5BAD-564D-DC47-B2938593EFEE}"/>
              </a:ext>
            </a:extLst>
          </p:cNvPr>
          <p:cNvSpPr txBox="1"/>
          <p:nvPr/>
        </p:nvSpPr>
        <p:spPr>
          <a:xfrm>
            <a:off x="8467022" y="4619186"/>
            <a:ext cx="2907156" cy="338554"/>
          </a:xfrm>
          <a:prstGeom prst="rect">
            <a:avLst/>
          </a:prstGeom>
          <a:noFill/>
          <a:ln w="28575">
            <a:solidFill>
              <a:srgbClr val="3B96C5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晶胞结构可视化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xplor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文件）    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B5C6EF2-80C1-C404-52D6-779A697B51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300" y="5069392"/>
            <a:ext cx="2235163" cy="173118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9EF3DBF-E459-0C6B-EA9E-99990162BEB4}"/>
              </a:ext>
            </a:extLst>
          </p:cNvPr>
          <p:cNvSpPr txBox="1"/>
          <p:nvPr/>
        </p:nvSpPr>
        <p:spPr>
          <a:xfrm>
            <a:off x="4620876" y="1653685"/>
            <a:ext cx="2853692" cy="338554"/>
          </a:xfrm>
          <a:prstGeom prst="rect">
            <a:avLst/>
          </a:prstGeom>
          <a:noFill/>
          <a:ln w="28575">
            <a:solidFill>
              <a:srgbClr val="3B96C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训练数据生成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：晶体结构文件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BB951B-AC69-460C-0F1B-E4DFC400E2FC}"/>
              </a:ext>
            </a:extLst>
          </p:cNvPr>
          <p:cNvSpPr txBox="1"/>
          <p:nvPr/>
        </p:nvSpPr>
        <p:spPr>
          <a:xfrm>
            <a:off x="4588158" y="2126595"/>
            <a:ext cx="2877711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空间群号，晶胞中原素种类，数量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78B2841-6900-2EBF-FDDD-36A505441339}"/>
              </a:ext>
            </a:extLst>
          </p:cNvPr>
          <p:cNvSpPr txBox="1"/>
          <p:nvPr/>
        </p:nvSpPr>
        <p:spPr>
          <a:xfrm>
            <a:off x="5618311" y="2678256"/>
            <a:ext cx="816249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pyxtal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库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9B62FD6-0B9D-255F-F56F-EA437F782754}"/>
              </a:ext>
            </a:extLst>
          </p:cNvPr>
          <p:cNvSpPr txBox="1"/>
          <p:nvPr/>
        </p:nvSpPr>
        <p:spPr>
          <a:xfrm>
            <a:off x="5124740" y="3221477"/>
            <a:ext cx="1800493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检测空间群是否改变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ED39353D-72F5-5F89-2450-48D82352961E}"/>
              </a:ext>
            </a:extLst>
          </p:cNvPr>
          <p:cNvCxnSpPr>
            <a:cxnSpLocks/>
            <a:stCxn id="6" idx="2"/>
            <a:endCxn id="7" idx="0"/>
          </p:cNvCxnSpPr>
          <p:nvPr/>
        </p:nvCxnSpPr>
        <p:spPr bwMode="auto">
          <a:xfrm flipH="1">
            <a:off x="6026436" y="2434372"/>
            <a:ext cx="578" cy="243884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2888324-60BE-DF97-4358-4FB439BB3642}"/>
              </a:ext>
            </a:extLst>
          </p:cNvPr>
          <p:cNvSpPr txBox="1"/>
          <p:nvPr/>
        </p:nvSpPr>
        <p:spPr>
          <a:xfrm>
            <a:off x="6159401" y="4361418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6A974A-D7AB-40A1-74CE-4205B8C55D18}"/>
              </a:ext>
            </a:extLst>
          </p:cNvPr>
          <p:cNvSpPr txBox="1"/>
          <p:nvPr/>
        </p:nvSpPr>
        <p:spPr>
          <a:xfrm>
            <a:off x="5656665" y="4583637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否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2C37995-3759-18E2-F3D2-A541224D4D07}"/>
              </a:ext>
            </a:extLst>
          </p:cNvPr>
          <p:cNvSpPr txBox="1"/>
          <p:nvPr/>
        </p:nvSpPr>
        <p:spPr>
          <a:xfrm>
            <a:off x="6632103" y="4508224"/>
            <a:ext cx="902811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跳过生成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D4CB66E0-578A-B066-7CF9-717FE87A194D}"/>
              </a:ext>
            </a:extLst>
          </p:cNvPr>
          <p:cNvCxnSpPr>
            <a:cxnSpLocks/>
            <a:stCxn id="62" idx="2"/>
            <a:endCxn id="14" idx="0"/>
          </p:cNvCxnSpPr>
          <p:nvPr/>
        </p:nvCxnSpPr>
        <p:spPr bwMode="auto">
          <a:xfrm flipH="1">
            <a:off x="6024005" y="4380697"/>
            <a:ext cx="1180" cy="494361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789CF898-8EC7-12BC-6B2A-B50663AB8E36}"/>
              </a:ext>
            </a:extLst>
          </p:cNvPr>
          <p:cNvSpPr/>
          <p:nvPr/>
        </p:nvSpPr>
        <p:spPr>
          <a:xfrm>
            <a:off x="5569166" y="4875058"/>
            <a:ext cx="909678" cy="307777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结构文件</a:t>
            </a: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1767C184-00EB-FB2A-8A85-41ED4BB4FCD4}"/>
              </a:ext>
            </a:extLst>
          </p:cNvPr>
          <p:cNvCxnSpPr>
            <a:cxnSpLocks/>
          </p:cNvCxnSpPr>
          <p:nvPr/>
        </p:nvCxnSpPr>
        <p:spPr bwMode="auto">
          <a:xfrm>
            <a:off x="6030650" y="4665525"/>
            <a:ext cx="587805" cy="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258530BD-00E2-8A78-0DFB-D1701B1B5C16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 bwMode="auto">
          <a:xfrm flipH="1">
            <a:off x="6024987" y="2986033"/>
            <a:ext cx="1449" cy="235444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A326D775-5F66-3031-4372-653D4A29B7D4}"/>
              </a:ext>
            </a:extLst>
          </p:cNvPr>
          <p:cNvSpPr/>
          <p:nvPr/>
        </p:nvSpPr>
        <p:spPr bwMode="auto">
          <a:xfrm>
            <a:off x="4415525" y="1577239"/>
            <a:ext cx="3212791" cy="4902036"/>
          </a:xfrm>
          <a:prstGeom prst="roundRect">
            <a:avLst>
              <a:gd name="adj" fmla="val 10195"/>
            </a:avLst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FC26E95-157D-0C38-B747-965E684DE3C6}"/>
              </a:ext>
            </a:extLst>
          </p:cNvPr>
          <p:cNvSpPr txBox="1"/>
          <p:nvPr/>
        </p:nvSpPr>
        <p:spPr>
          <a:xfrm>
            <a:off x="9095640" y="2962062"/>
            <a:ext cx="1651414" cy="584775"/>
          </a:xfrm>
          <a:prstGeom prst="rect">
            <a:avLst/>
          </a:prstGeom>
          <a:noFill/>
          <a:ln w="28575">
            <a:solidFill>
              <a:srgbClr val="3B96C5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神经网络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卷积层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线性层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B8EB07-1E79-69CB-1F91-AB09D6BC002C}"/>
              </a:ext>
            </a:extLst>
          </p:cNvPr>
          <p:cNvSpPr txBox="1"/>
          <p:nvPr/>
        </p:nvSpPr>
        <p:spPr>
          <a:xfrm>
            <a:off x="8027488" y="3102208"/>
            <a:ext cx="902811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结构因子</a:t>
            </a:r>
          </a:p>
        </p:txBody>
      </p:sp>
      <p:cxnSp>
        <p:nvCxnSpPr>
          <p:cNvPr id="20" name="连接符: 肘形 19">
            <a:extLst>
              <a:ext uri="{FF2B5EF4-FFF2-40B4-BE49-F238E27FC236}">
                <a16:creationId xmlns:a16="http://schemas.microsoft.com/office/drawing/2014/main" id="{8E04261C-A26F-4C76-E381-9139B1CD32CA}"/>
              </a:ext>
            </a:extLst>
          </p:cNvPr>
          <p:cNvCxnSpPr>
            <a:cxnSpLocks/>
            <a:stCxn id="19" idx="0"/>
            <a:endCxn id="21" idx="1"/>
          </p:cNvCxnSpPr>
          <p:nvPr/>
        </p:nvCxnSpPr>
        <p:spPr bwMode="auto">
          <a:xfrm rot="5400000" flipH="1" flipV="1">
            <a:off x="8796516" y="2247062"/>
            <a:ext cx="537525" cy="1172768"/>
          </a:xfrm>
          <a:prstGeom prst="bentConnector2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36145A4F-9C58-923D-2C93-54B6DF467D8D}"/>
              </a:ext>
            </a:extLst>
          </p:cNvPr>
          <p:cNvSpPr txBox="1"/>
          <p:nvPr/>
        </p:nvSpPr>
        <p:spPr>
          <a:xfrm>
            <a:off x="9651662" y="2410794"/>
            <a:ext cx="543739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振幅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2610ACD-3E95-ADD4-850E-20F3A6F32052}"/>
              </a:ext>
            </a:extLst>
          </p:cNvPr>
          <p:cNvSpPr txBox="1"/>
          <p:nvPr/>
        </p:nvSpPr>
        <p:spPr>
          <a:xfrm>
            <a:off x="9648731" y="3787684"/>
            <a:ext cx="543739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计算相位</a:t>
            </a: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83939EC6-0381-0350-FBDA-7FC260EFD34C}"/>
              </a:ext>
            </a:extLst>
          </p:cNvPr>
          <p:cNvCxnSpPr>
            <a:cxnSpLocks/>
            <a:stCxn id="21" idx="2"/>
            <a:endCxn id="18" idx="0"/>
          </p:cNvCxnSpPr>
          <p:nvPr/>
        </p:nvCxnSpPr>
        <p:spPr bwMode="auto">
          <a:xfrm flipH="1">
            <a:off x="9921347" y="2718571"/>
            <a:ext cx="2185" cy="243491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294858B4-9536-58C2-02A6-9B82260153F2}"/>
              </a:ext>
            </a:extLst>
          </p:cNvPr>
          <p:cNvCxnSpPr>
            <a:cxnSpLocks/>
            <a:stCxn id="18" idx="2"/>
            <a:endCxn id="22" idx="0"/>
          </p:cNvCxnSpPr>
          <p:nvPr/>
        </p:nvCxnSpPr>
        <p:spPr bwMode="auto">
          <a:xfrm flipH="1">
            <a:off x="9920601" y="3546837"/>
            <a:ext cx="746" cy="240847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A6AE3380-9A5F-27BC-F56C-E02F9F473AB4}"/>
              </a:ext>
            </a:extLst>
          </p:cNvPr>
          <p:cNvSpPr txBox="1"/>
          <p:nvPr/>
        </p:nvSpPr>
        <p:spPr>
          <a:xfrm>
            <a:off x="8722031" y="3793474"/>
            <a:ext cx="543739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实际相位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F5B834F-E5E7-67C9-30CE-043444FD335C}"/>
              </a:ext>
            </a:extLst>
          </p:cNvPr>
          <p:cNvGrpSpPr/>
          <p:nvPr/>
        </p:nvGrpSpPr>
        <p:grpSpPr>
          <a:xfrm>
            <a:off x="9347229" y="3899067"/>
            <a:ext cx="230832" cy="276999"/>
            <a:chOff x="6023050" y="5722141"/>
            <a:chExt cx="230832" cy="276999"/>
          </a:xfrm>
        </p:grpSpPr>
        <p:sp>
          <p:nvSpPr>
            <p:cNvPr id="27" name="流程图: 接点 26">
              <a:extLst>
                <a:ext uri="{FF2B5EF4-FFF2-40B4-BE49-F238E27FC236}">
                  <a16:creationId xmlns:a16="http://schemas.microsoft.com/office/drawing/2014/main" id="{3159152B-6E55-0D1D-8314-D4275346605F}"/>
                </a:ext>
              </a:extLst>
            </p:cNvPr>
            <p:cNvSpPr/>
            <p:nvPr/>
          </p:nvSpPr>
          <p:spPr bwMode="auto">
            <a:xfrm>
              <a:off x="6045036" y="5792156"/>
              <a:ext cx="180000" cy="178878"/>
            </a:xfrm>
            <a:prstGeom prst="flowChartConnector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文本框 27">
                  <a:extLst>
                    <a:ext uri="{FF2B5EF4-FFF2-40B4-BE49-F238E27FC236}">
                      <a16:creationId xmlns:a16="http://schemas.microsoft.com/office/drawing/2014/main" id="{8DA75A47-C837-17C5-549A-52ED90DF07E3}"/>
                    </a:ext>
                  </a:extLst>
                </p:cNvPr>
                <p:cNvSpPr txBox="1"/>
                <p:nvPr/>
              </p:nvSpPr>
              <p:spPr>
                <a:xfrm>
                  <a:off x="6023050" y="5722141"/>
                  <a:ext cx="23083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oMath>
                    </m:oMathPara>
                  </a14:m>
                  <a:endParaRPr lang="zh-CN" alt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文本框 32">
                  <a:extLst>
                    <a:ext uri="{FF2B5EF4-FFF2-40B4-BE49-F238E27FC236}">
                      <a16:creationId xmlns:a16="http://schemas.microsoft.com/office/drawing/2014/main" id="{4366EF5A-6819-4846-998F-E5167FA51E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23050" y="5722141"/>
                  <a:ext cx="230832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2632" r="-5263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9" name="连接符: 肘形 28">
            <a:extLst>
              <a:ext uri="{FF2B5EF4-FFF2-40B4-BE49-F238E27FC236}">
                <a16:creationId xmlns:a16="http://schemas.microsoft.com/office/drawing/2014/main" id="{BF010C72-CA13-E06D-1489-F6E9E20BBA57}"/>
              </a:ext>
            </a:extLst>
          </p:cNvPr>
          <p:cNvCxnSpPr>
            <a:cxnSpLocks/>
            <a:stCxn id="73" idx="3"/>
            <a:endCxn id="18" idx="3"/>
          </p:cNvCxnSpPr>
          <p:nvPr/>
        </p:nvCxnSpPr>
        <p:spPr bwMode="auto">
          <a:xfrm flipH="1" flipV="1">
            <a:off x="10747054" y="3254450"/>
            <a:ext cx="201830" cy="796748"/>
          </a:xfrm>
          <a:prstGeom prst="bentConnector3">
            <a:avLst>
              <a:gd name="adj1" fmla="val -82835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A159CC0-D28B-CF16-8108-B909469EEAA0}"/>
              </a:ext>
            </a:extLst>
          </p:cNvPr>
          <p:cNvSpPr/>
          <p:nvPr/>
        </p:nvSpPr>
        <p:spPr bwMode="auto">
          <a:xfrm>
            <a:off x="7872545" y="2227598"/>
            <a:ext cx="4034752" cy="2187453"/>
          </a:xfrm>
          <a:prstGeom prst="roundRect">
            <a:avLst>
              <a:gd name="adj" fmla="val 3454"/>
            </a:avLst>
          </a:prstGeom>
          <a:noFill/>
          <a:ln w="127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507C5430-0E7C-1FF6-AEC8-6BED30DE57EE}"/>
              </a:ext>
            </a:extLst>
          </p:cNvPr>
          <p:cNvCxnSpPr>
            <a:cxnSpLocks/>
            <a:stCxn id="22" idx="2"/>
            <a:endCxn id="3" idx="0"/>
          </p:cNvCxnSpPr>
          <p:nvPr/>
        </p:nvCxnSpPr>
        <p:spPr bwMode="auto">
          <a:xfrm flipH="1">
            <a:off x="9920600" y="4310904"/>
            <a:ext cx="1" cy="308282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FFF8F72C-C744-2DCA-985D-3879CC0B9940}"/>
              </a:ext>
            </a:extLst>
          </p:cNvPr>
          <p:cNvSpPr txBox="1"/>
          <p:nvPr/>
        </p:nvSpPr>
        <p:spPr>
          <a:xfrm>
            <a:off x="8005652" y="1033920"/>
            <a:ext cx="3829895" cy="338554"/>
          </a:xfrm>
          <a:prstGeom prst="rect">
            <a:avLst/>
          </a:prstGeom>
          <a:noFill/>
          <a:ln w="28575">
            <a:solidFill>
              <a:srgbClr val="3B96C5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真实数据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CSNS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谱仪采集的粉末衍射谱</a:t>
            </a:r>
          </a:p>
        </p:txBody>
      </p:sp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2F512841-73B0-E52B-756B-7E61D6ABB792}"/>
              </a:ext>
            </a:extLst>
          </p:cNvPr>
          <p:cNvCxnSpPr>
            <a:cxnSpLocks/>
            <a:stCxn id="35" idx="2"/>
            <a:endCxn id="21" idx="0"/>
          </p:cNvCxnSpPr>
          <p:nvPr/>
        </p:nvCxnSpPr>
        <p:spPr bwMode="auto">
          <a:xfrm>
            <a:off x="9920600" y="2002050"/>
            <a:ext cx="2932" cy="408744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6270A40C-7A65-FBAE-F662-48EAF413557B}"/>
              </a:ext>
            </a:extLst>
          </p:cNvPr>
          <p:cNvCxnSpPr>
            <a:cxnSpLocks/>
            <a:stCxn id="32" idx="2"/>
            <a:endCxn id="35" idx="0"/>
          </p:cNvCxnSpPr>
          <p:nvPr/>
        </p:nvCxnSpPr>
        <p:spPr bwMode="auto">
          <a:xfrm>
            <a:off x="9920600" y="1372474"/>
            <a:ext cx="0" cy="291022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223B1E58-E225-8D3F-F1EB-93A611705A5C}"/>
              </a:ext>
            </a:extLst>
          </p:cNvPr>
          <p:cNvSpPr txBox="1"/>
          <p:nvPr/>
        </p:nvSpPr>
        <p:spPr>
          <a:xfrm>
            <a:off x="8186792" y="1663496"/>
            <a:ext cx="3467616" cy="338554"/>
          </a:xfrm>
          <a:prstGeom prst="rect">
            <a:avLst/>
          </a:prstGeom>
          <a:noFill/>
          <a:ln w="28575">
            <a:solidFill>
              <a:srgbClr val="3B96C5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600"/>
            </a:lvl1pPr>
          </a:lstStyle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结构振幅获取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：从散射强度计算获得</a:t>
            </a:r>
          </a:p>
        </p:txBody>
      </p:sp>
      <p:cxnSp>
        <p:nvCxnSpPr>
          <p:cNvPr id="36" name="连接符: 肘形 35">
            <a:extLst>
              <a:ext uri="{FF2B5EF4-FFF2-40B4-BE49-F238E27FC236}">
                <a16:creationId xmlns:a16="http://schemas.microsoft.com/office/drawing/2014/main" id="{47DE58BA-7209-C563-2840-9AFD34D336EB}"/>
              </a:ext>
            </a:extLst>
          </p:cNvPr>
          <p:cNvCxnSpPr>
            <a:cxnSpLocks/>
            <a:stCxn id="68" idx="2"/>
            <a:endCxn id="19" idx="1"/>
          </p:cNvCxnSpPr>
          <p:nvPr/>
        </p:nvCxnSpPr>
        <p:spPr>
          <a:xfrm rot="5400000" flipH="1" flipV="1">
            <a:off x="5481041" y="3799060"/>
            <a:ext cx="3089409" cy="2003483"/>
          </a:xfrm>
          <a:prstGeom prst="bentConnector4">
            <a:avLst>
              <a:gd name="adj1" fmla="val -7399"/>
              <a:gd name="adj2" fmla="val 87013"/>
            </a:avLst>
          </a:prstGeom>
          <a:ln w="95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连接符: 肘形 36">
            <a:extLst>
              <a:ext uri="{FF2B5EF4-FFF2-40B4-BE49-F238E27FC236}">
                <a16:creationId xmlns:a16="http://schemas.microsoft.com/office/drawing/2014/main" id="{9254FEAD-8531-505D-F355-80E8CE87709F}"/>
              </a:ext>
            </a:extLst>
          </p:cNvPr>
          <p:cNvCxnSpPr>
            <a:stCxn id="19" idx="2"/>
            <a:endCxn id="25" idx="1"/>
          </p:cNvCxnSpPr>
          <p:nvPr/>
        </p:nvCxnSpPr>
        <p:spPr>
          <a:xfrm rot="16200000" flipH="1">
            <a:off x="8277913" y="3610965"/>
            <a:ext cx="645099" cy="243137"/>
          </a:xfrm>
          <a:prstGeom prst="bentConnector2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>
            <a:extLst>
              <a:ext uri="{FF2B5EF4-FFF2-40B4-BE49-F238E27FC236}">
                <a16:creationId xmlns:a16="http://schemas.microsoft.com/office/drawing/2014/main" id="{4277448E-AF5E-B59B-21B7-7F2C40F35A17}"/>
              </a:ext>
            </a:extLst>
          </p:cNvPr>
          <p:cNvSpPr txBox="1"/>
          <p:nvPr/>
        </p:nvSpPr>
        <p:spPr>
          <a:xfrm>
            <a:off x="11288024" y="2873064"/>
            <a:ext cx="430887" cy="913070"/>
          </a:xfrm>
          <a:prstGeom prst="rect">
            <a:avLst/>
          </a:prstGeom>
          <a:noFill/>
          <a:ln w="28575">
            <a:solidFill>
              <a:srgbClr val="3B96C5"/>
            </a:solidFill>
          </a:ln>
        </p:spPr>
        <p:txBody>
          <a:bodyPr vert="eaVert" wrap="none" rtlCol="0">
            <a:spAutoFit/>
          </a:bodyPr>
          <a:lstStyle/>
          <a:p>
            <a:pPr algn="ctr"/>
            <a:r>
              <a:rPr lang="zh-CN" altLang="en-US" sz="1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模型训练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C1E2588-CFA1-07F4-D1F6-40BA67E2C61D}"/>
              </a:ext>
            </a:extLst>
          </p:cNvPr>
          <p:cNvSpPr txBox="1"/>
          <p:nvPr/>
        </p:nvSpPr>
        <p:spPr>
          <a:xfrm>
            <a:off x="4433799" y="1013658"/>
            <a:ext cx="22707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预测系统的代码框架：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99C2DB82-6D77-2441-20F3-2C5F2C6A73BA}"/>
              </a:ext>
            </a:extLst>
          </p:cNvPr>
          <p:cNvGrpSpPr/>
          <p:nvPr/>
        </p:nvGrpSpPr>
        <p:grpSpPr>
          <a:xfrm>
            <a:off x="216240" y="909023"/>
            <a:ext cx="4104456" cy="5574426"/>
            <a:chOff x="208204" y="939154"/>
            <a:chExt cx="4104456" cy="5574426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28E4DD2C-766D-94DB-67EE-55F2A4D9CD4D}"/>
                </a:ext>
              </a:extLst>
            </p:cNvPr>
            <p:cNvGrpSpPr/>
            <p:nvPr/>
          </p:nvGrpSpPr>
          <p:grpSpPr>
            <a:xfrm>
              <a:off x="208204" y="939154"/>
              <a:ext cx="4104456" cy="5574426"/>
              <a:chOff x="7237866" y="641787"/>
              <a:chExt cx="4104456" cy="5574426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F72E42B9-D262-007F-08C4-656CEFD4F417}"/>
                  </a:ext>
                </a:extLst>
              </p:cNvPr>
              <p:cNvGrpSpPr/>
              <p:nvPr/>
            </p:nvGrpSpPr>
            <p:grpSpPr>
              <a:xfrm>
                <a:off x="7237866" y="641787"/>
                <a:ext cx="4104456" cy="5574426"/>
                <a:chOff x="106983" y="870179"/>
                <a:chExt cx="4104456" cy="5574426"/>
              </a:xfrm>
            </p:grpSpPr>
            <p:sp>
              <p:nvSpPr>
                <p:cNvPr id="45" name="矩形: 圆角 44">
                  <a:extLst>
                    <a:ext uri="{FF2B5EF4-FFF2-40B4-BE49-F238E27FC236}">
                      <a16:creationId xmlns:a16="http://schemas.microsoft.com/office/drawing/2014/main" id="{FCCFF5B8-213F-9C22-F290-3112A60733E3}"/>
                    </a:ext>
                  </a:extLst>
                </p:cNvPr>
                <p:cNvSpPr/>
                <p:nvPr/>
              </p:nvSpPr>
              <p:spPr bwMode="auto">
                <a:xfrm>
                  <a:off x="106983" y="870179"/>
                  <a:ext cx="4104456" cy="5574426"/>
                </a:xfrm>
                <a:prstGeom prst="roundRect">
                  <a:avLst>
                    <a:gd name="adj" fmla="val 8306"/>
                  </a:avLst>
                </a:prstGeom>
                <a:noFill/>
                <a:ln>
                  <a:solidFill>
                    <a:schemeClr val="accent1">
                      <a:alpha val="94000"/>
                    </a:schemeClr>
                  </a:solidFill>
                  <a:headEnd type="none" w="med" len="med"/>
                  <a:tailEnd type="none" w="med" len="med"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6" name="文本框 45">
                  <a:extLst>
                    <a:ext uri="{FF2B5EF4-FFF2-40B4-BE49-F238E27FC236}">
                      <a16:creationId xmlns:a16="http://schemas.microsoft.com/office/drawing/2014/main" id="{DD352DFE-C75A-01A8-CA33-27685212B2B5}"/>
                    </a:ext>
                  </a:extLst>
                </p:cNvPr>
                <p:cNvSpPr txBox="1"/>
                <p:nvPr/>
              </p:nvSpPr>
              <p:spPr>
                <a:xfrm>
                  <a:off x="1063305" y="933587"/>
                  <a:ext cx="22621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b="1" dirty="0"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预测系统的基本框架</a:t>
                  </a:r>
                </a:p>
              </p:txBody>
            </p:sp>
            <p:sp>
              <p:nvSpPr>
                <p:cNvPr id="47" name="矩形: 圆角 46">
                  <a:extLst>
                    <a:ext uri="{FF2B5EF4-FFF2-40B4-BE49-F238E27FC236}">
                      <a16:creationId xmlns:a16="http://schemas.microsoft.com/office/drawing/2014/main" id="{A7FEA3D5-340B-943B-3D6D-9923426E1CD2}"/>
                    </a:ext>
                  </a:extLst>
                </p:cNvPr>
                <p:cNvSpPr/>
                <p:nvPr/>
              </p:nvSpPr>
              <p:spPr bwMode="auto">
                <a:xfrm>
                  <a:off x="1302422" y="3269474"/>
                  <a:ext cx="1681332" cy="455611"/>
                </a:xfrm>
                <a:prstGeom prst="roundRect">
                  <a:avLst/>
                </a:prstGeom>
                <a:solidFill>
                  <a:srgbClr val="6AB3D6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zh-CN" altLang="en-US" sz="1600" b="1" i="0" u="none" strike="noStrike" normalizeH="0" baseline="0" dirty="0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结构因子振幅</a:t>
                  </a:r>
                </a:p>
              </p:txBody>
            </p:sp>
            <p:sp>
              <p:nvSpPr>
                <p:cNvPr id="48" name="矩形: 圆角 47">
                  <a:extLst>
                    <a:ext uri="{FF2B5EF4-FFF2-40B4-BE49-F238E27FC236}">
                      <a16:creationId xmlns:a16="http://schemas.microsoft.com/office/drawing/2014/main" id="{2B81EEA3-C956-0A60-0FCD-4EC08A0FC58D}"/>
                    </a:ext>
                  </a:extLst>
                </p:cNvPr>
                <p:cNvSpPr/>
                <p:nvPr/>
              </p:nvSpPr>
              <p:spPr bwMode="auto">
                <a:xfrm>
                  <a:off x="2237371" y="4632396"/>
                  <a:ext cx="1707827" cy="455611"/>
                </a:xfrm>
                <a:prstGeom prst="roundRect">
                  <a:avLst/>
                </a:prstGeom>
                <a:solidFill>
                  <a:srgbClr val="92D05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zh-CN" altLang="en-US" sz="1400" b="1" dirty="0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任意相位</a:t>
                  </a:r>
                  <a:r>
                    <a:rPr lang="en-US" altLang="zh-CN" sz="1400" b="1" dirty="0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(138)</a:t>
                  </a:r>
                  <a:endParaRPr kumimoji="0" lang="zh-CN" altLang="en-US" sz="1400" b="1" i="0" u="none" strike="noStrike" normalizeH="0" baseline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9" name="箭头: 下 13">
                  <a:extLst>
                    <a:ext uri="{FF2B5EF4-FFF2-40B4-BE49-F238E27FC236}">
                      <a16:creationId xmlns:a16="http://schemas.microsoft.com/office/drawing/2014/main" id="{D4A35AE8-8B92-90C6-B769-F20265440136}"/>
                    </a:ext>
                  </a:extLst>
                </p:cNvPr>
                <p:cNvSpPr/>
                <p:nvPr/>
              </p:nvSpPr>
              <p:spPr bwMode="auto">
                <a:xfrm>
                  <a:off x="297380" y="2484165"/>
                  <a:ext cx="3709442" cy="684420"/>
                </a:xfrm>
                <a:custGeom>
                  <a:avLst/>
                  <a:gdLst>
                    <a:gd name="connsiteX0" fmla="*/ 0 w 2160241"/>
                    <a:gd name="connsiteY0" fmla="*/ 396044 h 792088"/>
                    <a:gd name="connsiteX1" fmla="*/ 540060 w 2160241"/>
                    <a:gd name="connsiteY1" fmla="*/ 396044 h 792088"/>
                    <a:gd name="connsiteX2" fmla="*/ 540060 w 2160241"/>
                    <a:gd name="connsiteY2" fmla="*/ 0 h 792088"/>
                    <a:gd name="connsiteX3" fmla="*/ 1620181 w 2160241"/>
                    <a:gd name="connsiteY3" fmla="*/ 0 h 792088"/>
                    <a:gd name="connsiteX4" fmla="*/ 1620181 w 2160241"/>
                    <a:gd name="connsiteY4" fmla="*/ 396044 h 792088"/>
                    <a:gd name="connsiteX5" fmla="*/ 2160241 w 2160241"/>
                    <a:gd name="connsiteY5" fmla="*/ 396044 h 792088"/>
                    <a:gd name="connsiteX6" fmla="*/ 1080121 w 2160241"/>
                    <a:gd name="connsiteY6" fmla="*/ 792088 h 792088"/>
                    <a:gd name="connsiteX7" fmla="*/ 0 w 2160241"/>
                    <a:gd name="connsiteY7" fmla="*/ 396044 h 792088"/>
                    <a:gd name="connsiteX0" fmla="*/ 0 w 2160241"/>
                    <a:gd name="connsiteY0" fmla="*/ 396044 h 792088"/>
                    <a:gd name="connsiteX1" fmla="*/ 540060 w 2160241"/>
                    <a:gd name="connsiteY1" fmla="*/ 396044 h 792088"/>
                    <a:gd name="connsiteX2" fmla="*/ 540060 w 2160241"/>
                    <a:gd name="connsiteY2" fmla="*/ 0 h 792088"/>
                    <a:gd name="connsiteX3" fmla="*/ 2154873 w 2160241"/>
                    <a:gd name="connsiteY3" fmla="*/ 30997 h 792088"/>
                    <a:gd name="connsiteX4" fmla="*/ 1620181 w 2160241"/>
                    <a:gd name="connsiteY4" fmla="*/ 396044 h 792088"/>
                    <a:gd name="connsiteX5" fmla="*/ 2160241 w 2160241"/>
                    <a:gd name="connsiteY5" fmla="*/ 396044 h 792088"/>
                    <a:gd name="connsiteX6" fmla="*/ 1080121 w 2160241"/>
                    <a:gd name="connsiteY6" fmla="*/ 792088 h 792088"/>
                    <a:gd name="connsiteX7" fmla="*/ 0 w 2160241"/>
                    <a:gd name="connsiteY7" fmla="*/ 396044 h 792088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0241" h="768841">
                      <a:moveTo>
                        <a:pt x="0" y="372797"/>
                      </a:moveTo>
                      <a:lnTo>
                        <a:pt x="540060" y="372797"/>
                      </a:lnTo>
                      <a:cubicBezTo>
                        <a:pt x="410723" y="217790"/>
                        <a:pt x="275850" y="104704"/>
                        <a:pt x="44114" y="0"/>
                      </a:cubicBezTo>
                      <a:lnTo>
                        <a:pt x="2154873" y="7750"/>
                      </a:lnTo>
                      <a:cubicBezTo>
                        <a:pt x="1929593" y="112665"/>
                        <a:pt x="1779039" y="217579"/>
                        <a:pt x="1620181" y="372797"/>
                      </a:cubicBezTo>
                      <a:lnTo>
                        <a:pt x="2160241" y="372797"/>
                      </a:lnTo>
                      <a:lnTo>
                        <a:pt x="1080121" y="768841"/>
                      </a:lnTo>
                      <a:lnTo>
                        <a:pt x="0" y="372797"/>
                      </a:lnTo>
                      <a:close/>
                    </a:path>
                  </a:pathLst>
                </a:custGeom>
                <a:gradFill flip="none" rotWithShape="1">
                  <a:gsLst>
                    <a:gs pos="9000">
                      <a:srgbClr val="6AB3D6">
                        <a:alpha val="0"/>
                      </a:srgbClr>
                    </a:gs>
                    <a:gs pos="89000">
                      <a:srgbClr val="6AB3D6"/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zh-CN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0" name="文本框 49">
                  <a:extLst>
                    <a:ext uri="{FF2B5EF4-FFF2-40B4-BE49-F238E27FC236}">
                      <a16:creationId xmlns:a16="http://schemas.microsoft.com/office/drawing/2014/main" id="{22DCA2D3-D967-36EE-7EEF-D078FC10F431}"/>
                    </a:ext>
                  </a:extLst>
                </p:cNvPr>
                <p:cNvSpPr txBox="1"/>
                <p:nvPr/>
              </p:nvSpPr>
              <p:spPr>
                <a:xfrm>
                  <a:off x="844745" y="2213159"/>
                  <a:ext cx="250741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粉末中子衍射谱 </a:t>
                  </a:r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(</a:t>
                  </a:r>
                  <a:r>
                    <a:rPr lang="zh-CN" alt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已知空间群</a:t>
                  </a:r>
                  <a:r>
                    <a:rPr lang="en-US" altLang="zh-CN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:endParaRPr lang="zh-CN" alt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1" name="矩形: 圆角 50">
                  <a:extLst>
                    <a:ext uri="{FF2B5EF4-FFF2-40B4-BE49-F238E27FC236}">
                      <a16:creationId xmlns:a16="http://schemas.microsoft.com/office/drawing/2014/main" id="{6FEF5BA3-C93A-7916-D8B8-5D1CEB771EC1}"/>
                    </a:ext>
                  </a:extLst>
                </p:cNvPr>
                <p:cNvSpPr/>
                <p:nvPr/>
              </p:nvSpPr>
              <p:spPr bwMode="auto">
                <a:xfrm>
                  <a:off x="391258" y="4632397"/>
                  <a:ext cx="1554916" cy="455611"/>
                </a:xfrm>
                <a:prstGeom prst="roundRect">
                  <a:avLst/>
                </a:prstGeom>
                <a:solidFill>
                  <a:srgbClr val="FFC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lang="zh-CN" altLang="en-US" sz="1400" b="1" dirty="0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特殊相位</a:t>
                  </a:r>
                  <a:r>
                    <a:rPr lang="en-US" altLang="zh-CN" sz="1400" b="1" dirty="0">
                      <a:ln w="10160">
                        <a:solidFill>
                          <a:schemeClr val="accent5"/>
                        </a:solidFill>
                        <a:prstDash val="solid"/>
                      </a:ln>
                      <a:solidFill>
                        <a:srgbClr val="FFFFFF"/>
                      </a:solidFill>
                      <a:effectLst>
                        <a:outerShdw blurRad="38100" dist="22860" dir="5400000" algn="tl" rotWithShape="0">
                          <a:srgbClr val="000000">
                            <a:alpha val="30000"/>
                          </a:srgbClr>
                        </a:outerShdw>
                      </a:effectLst>
                      <a:latin typeface="Times New Roman" panose="02020603050405020304" pitchFamily="18" charset="0"/>
                      <a:ea typeface="微软雅黑" panose="020B0503020204020204" pitchFamily="34" charset="-122"/>
                      <a:cs typeface="Times New Roman" panose="02020603050405020304" pitchFamily="18" charset="0"/>
                    </a:rPr>
                    <a:t>(92)</a:t>
                  </a:r>
                  <a:endParaRPr kumimoji="0" lang="zh-CN" altLang="en-US" sz="1400" b="1" i="0" u="none" strike="noStrike" normalizeH="0" baseline="0" dirty="0">
                    <a:ln w="10160">
                      <a:solidFill>
                        <a:schemeClr val="accent5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38100" dist="22860" dir="5400000" algn="tl" rotWithShape="0">
                        <a:srgbClr val="000000">
                          <a:alpha val="30000"/>
                        </a:srgbClr>
                      </a:outerShdw>
                    </a:effectLst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52" name="图片 51">
                  <a:extLst>
                    <a:ext uri="{FF2B5EF4-FFF2-40B4-BE49-F238E27FC236}">
                      <a16:creationId xmlns:a16="http://schemas.microsoft.com/office/drawing/2014/main" id="{66F200CF-4F48-BF53-5C35-4990519576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14049" y="1320505"/>
                  <a:ext cx="1968809" cy="923531"/>
                </a:xfrm>
                <a:prstGeom prst="rect">
                  <a:avLst/>
                </a:prstGeom>
              </p:spPr>
            </p:pic>
            <p:cxnSp>
              <p:nvCxnSpPr>
                <p:cNvPr id="53" name="直接箭头连接符 52">
                  <a:extLst>
                    <a:ext uri="{FF2B5EF4-FFF2-40B4-BE49-F238E27FC236}">
                      <a16:creationId xmlns:a16="http://schemas.microsoft.com/office/drawing/2014/main" id="{3E6A85A8-007B-02B7-193E-72B25C84F942}"/>
                    </a:ext>
                  </a:extLst>
                </p:cNvPr>
                <p:cNvCxnSpPr/>
                <p:nvPr/>
              </p:nvCxnSpPr>
              <p:spPr bwMode="auto">
                <a:xfrm flipH="1">
                  <a:off x="1130975" y="3780945"/>
                  <a:ext cx="604761" cy="792088"/>
                </a:xfrm>
                <a:prstGeom prst="straightConnector1">
                  <a:avLst/>
                </a:prstGeom>
                <a:solidFill>
                  <a:srgbClr val="FFFF00"/>
                </a:solidFill>
                <a:ln w="38100" cap="flat" cmpd="sng" algn="ctr">
                  <a:solidFill>
                    <a:srgbClr val="6AB3D6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cxnSp>
              <p:nvCxnSpPr>
                <p:cNvPr id="54" name="直接箭头连接符 53">
                  <a:extLst>
                    <a:ext uri="{FF2B5EF4-FFF2-40B4-BE49-F238E27FC236}">
                      <a16:creationId xmlns:a16="http://schemas.microsoft.com/office/drawing/2014/main" id="{A8E24C93-4ABF-315B-057E-6FC9899B9B6A}"/>
                    </a:ext>
                  </a:extLst>
                </p:cNvPr>
                <p:cNvCxnSpPr>
                  <a:cxnSpLocks/>
                </p:cNvCxnSpPr>
                <p:nvPr/>
              </p:nvCxnSpPr>
              <p:spPr bwMode="auto">
                <a:xfrm>
                  <a:off x="2495692" y="3780309"/>
                  <a:ext cx="480537" cy="792088"/>
                </a:xfrm>
                <a:prstGeom prst="straightConnector1">
                  <a:avLst/>
                </a:prstGeom>
                <a:solidFill>
                  <a:srgbClr val="FFFF00"/>
                </a:solidFill>
                <a:ln w="38100" cap="flat" cmpd="sng" algn="ctr">
                  <a:solidFill>
                    <a:srgbClr val="6AB3D6"/>
                  </a:solidFill>
                  <a:prstDash val="solid"/>
                  <a:round/>
                  <a:headEnd type="none" w="med" len="med"/>
                  <a:tailEnd type="arrow"/>
                </a:ln>
                <a:effectLst/>
              </p:spPr>
            </p:cxnSp>
            <p:sp>
              <p:nvSpPr>
                <p:cNvPr id="55" name="箭头: 下 13">
                  <a:extLst>
                    <a:ext uri="{FF2B5EF4-FFF2-40B4-BE49-F238E27FC236}">
                      <a16:creationId xmlns:a16="http://schemas.microsoft.com/office/drawing/2014/main" id="{F3565592-F146-94FD-70DF-1E64E4ACB458}"/>
                    </a:ext>
                  </a:extLst>
                </p:cNvPr>
                <p:cNvSpPr/>
                <p:nvPr/>
              </p:nvSpPr>
              <p:spPr bwMode="auto">
                <a:xfrm>
                  <a:off x="936093" y="5251982"/>
                  <a:ext cx="2317257" cy="684420"/>
                </a:xfrm>
                <a:custGeom>
                  <a:avLst/>
                  <a:gdLst>
                    <a:gd name="connsiteX0" fmla="*/ 0 w 2160241"/>
                    <a:gd name="connsiteY0" fmla="*/ 396044 h 792088"/>
                    <a:gd name="connsiteX1" fmla="*/ 540060 w 2160241"/>
                    <a:gd name="connsiteY1" fmla="*/ 396044 h 792088"/>
                    <a:gd name="connsiteX2" fmla="*/ 540060 w 2160241"/>
                    <a:gd name="connsiteY2" fmla="*/ 0 h 792088"/>
                    <a:gd name="connsiteX3" fmla="*/ 1620181 w 2160241"/>
                    <a:gd name="connsiteY3" fmla="*/ 0 h 792088"/>
                    <a:gd name="connsiteX4" fmla="*/ 1620181 w 2160241"/>
                    <a:gd name="connsiteY4" fmla="*/ 396044 h 792088"/>
                    <a:gd name="connsiteX5" fmla="*/ 2160241 w 2160241"/>
                    <a:gd name="connsiteY5" fmla="*/ 396044 h 792088"/>
                    <a:gd name="connsiteX6" fmla="*/ 1080121 w 2160241"/>
                    <a:gd name="connsiteY6" fmla="*/ 792088 h 792088"/>
                    <a:gd name="connsiteX7" fmla="*/ 0 w 2160241"/>
                    <a:gd name="connsiteY7" fmla="*/ 396044 h 792088"/>
                    <a:gd name="connsiteX0" fmla="*/ 0 w 2160241"/>
                    <a:gd name="connsiteY0" fmla="*/ 396044 h 792088"/>
                    <a:gd name="connsiteX1" fmla="*/ 540060 w 2160241"/>
                    <a:gd name="connsiteY1" fmla="*/ 396044 h 792088"/>
                    <a:gd name="connsiteX2" fmla="*/ 540060 w 2160241"/>
                    <a:gd name="connsiteY2" fmla="*/ 0 h 792088"/>
                    <a:gd name="connsiteX3" fmla="*/ 2154873 w 2160241"/>
                    <a:gd name="connsiteY3" fmla="*/ 30997 h 792088"/>
                    <a:gd name="connsiteX4" fmla="*/ 1620181 w 2160241"/>
                    <a:gd name="connsiteY4" fmla="*/ 396044 h 792088"/>
                    <a:gd name="connsiteX5" fmla="*/ 2160241 w 2160241"/>
                    <a:gd name="connsiteY5" fmla="*/ 396044 h 792088"/>
                    <a:gd name="connsiteX6" fmla="*/ 1080121 w 2160241"/>
                    <a:gd name="connsiteY6" fmla="*/ 792088 h 792088"/>
                    <a:gd name="connsiteX7" fmla="*/ 0 w 2160241"/>
                    <a:gd name="connsiteY7" fmla="*/ 396044 h 792088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  <a:gd name="connsiteX0" fmla="*/ 0 w 2160241"/>
                    <a:gd name="connsiteY0" fmla="*/ 372797 h 768841"/>
                    <a:gd name="connsiteX1" fmla="*/ 540060 w 2160241"/>
                    <a:gd name="connsiteY1" fmla="*/ 372797 h 768841"/>
                    <a:gd name="connsiteX2" fmla="*/ 44114 w 2160241"/>
                    <a:gd name="connsiteY2" fmla="*/ 0 h 768841"/>
                    <a:gd name="connsiteX3" fmla="*/ 2154873 w 2160241"/>
                    <a:gd name="connsiteY3" fmla="*/ 7750 h 768841"/>
                    <a:gd name="connsiteX4" fmla="*/ 1620181 w 2160241"/>
                    <a:gd name="connsiteY4" fmla="*/ 372797 h 768841"/>
                    <a:gd name="connsiteX5" fmla="*/ 2160241 w 2160241"/>
                    <a:gd name="connsiteY5" fmla="*/ 372797 h 768841"/>
                    <a:gd name="connsiteX6" fmla="*/ 1080121 w 2160241"/>
                    <a:gd name="connsiteY6" fmla="*/ 768841 h 768841"/>
                    <a:gd name="connsiteX7" fmla="*/ 0 w 2160241"/>
                    <a:gd name="connsiteY7" fmla="*/ 372797 h 768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0241" h="768841">
                      <a:moveTo>
                        <a:pt x="0" y="372797"/>
                      </a:moveTo>
                      <a:lnTo>
                        <a:pt x="540060" y="372797"/>
                      </a:lnTo>
                      <a:cubicBezTo>
                        <a:pt x="410723" y="217790"/>
                        <a:pt x="275850" y="104704"/>
                        <a:pt x="44114" y="0"/>
                      </a:cubicBezTo>
                      <a:lnTo>
                        <a:pt x="2154873" y="7750"/>
                      </a:lnTo>
                      <a:cubicBezTo>
                        <a:pt x="1929593" y="112665"/>
                        <a:pt x="1779039" y="217579"/>
                        <a:pt x="1620181" y="372797"/>
                      </a:cubicBezTo>
                      <a:lnTo>
                        <a:pt x="2160241" y="372797"/>
                      </a:lnTo>
                      <a:lnTo>
                        <a:pt x="1080121" y="768841"/>
                      </a:lnTo>
                      <a:lnTo>
                        <a:pt x="0" y="372797"/>
                      </a:lnTo>
                      <a:close/>
                    </a:path>
                  </a:pathLst>
                </a:custGeom>
                <a:gradFill flip="none" rotWithShape="1">
                  <a:gsLst>
                    <a:gs pos="9000">
                      <a:srgbClr val="6AB3D6">
                        <a:alpha val="0"/>
                      </a:srgbClr>
                    </a:gs>
                    <a:gs pos="89000">
                      <a:srgbClr val="6AB3D6"/>
                    </a:gs>
                  </a:gsLst>
                  <a:lin ang="54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altLang="zh-CN" sz="1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43760429-D3BF-DD7A-CEEF-A6501AA7B9E3}"/>
                    </a:ext>
                  </a:extLst>
                </p:cNvPr>
                <p:cNvSpPr txBox="1"/>
                <p:nvPr/>
              </p:nvSpPr>
              <p:spPr>
                <a:xfrm>
                  <a:off x="827063" y="6041422"/>
                  <a:ext cx="251863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zh-CN" alt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晶体结构中电子密度分布情况</a:t>
                  </a:r>
                </a:p>
              </p:txBody>
            </p:sp>
            <p:sp>
              <p:nvSpPr>
                <p:cNvPr id="57" name="矩形 56">
                  <a:extLst>
                    <a:ext uri="{FF2B5EF4-FFF2-40B4-BE49-F238E27FC236}">
                      <a16:creationId xmlns:a16="http://schemas.microsoft.com/office/drawing/2014/main" id="{1E37BCEB-99A2-75C6-FA49-28EEDA1249B6}"/>
                    </a:ext>
                  </a:extLst>
                </p:cNvPr>
                <p:cNvSpPr/>
                <p:nvPr/>
              </p:nvSpPr>
              <p:spPr bwMode="auto">
                <a:xfrm>
                  <a:off x="323007" y="3227987"/>
                  <a:ext cx="3709442" cy="191897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6AB3D6"/>
                  </a:solidFill>
                  <a:prstDash val="dash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CN" alt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宋体" pitchFamily="2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8" name="文本框 57">
                  <a:extLst>
                    <a:ext uri="{FF2B5EF4-FFF2-40B4-BE49-F238E27FC236}">
                      <a16:creationId xmlns:a16="http://schemas.microsoft.com/office/drawing/2014/main" id="{1246274C-8D2E-5E35-1E4A-27FBE946874B}"/>
                    </a:ext>
                  </a:extLst>
                </p:cNvPr>
                <p:cNvSpPr txBox="1"/>
                <p:nvPr/>
              </p:nvSpPr>
              <p:spPr>
                <a:xfrm flipH="1">
                  <a:off x="539031" y="3796820"/>
                  <a:ext cx="11340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选择多分类器</a:t>
                  </a:r>
                </a:p>
              </p:txBody>
            </p:sp>
            <p:sp>
              <p:nvSpPr>
                <p:cNvPr id="59" name="文本框 58">
                  <a:extLst>
                    <a:ext uri="{FF2B5EF4-FFF2-40B4-BE49-F238E27FC236}">
                      <a16:creationId xmlns:a16="http://schemas.microsoft.com/office/drawing/2014/main" id="{4C334558-AB44-419D-17D3-F0561074F70F}"/>
                    </a:ext>
                  </a:extLst>
                </p:cNvPr>
                <p:cNvSpPr txBox="1"/>
                <p:nvPr/>
              </p:nvSpPr>
              <p:spPr>
                <a:xfrm flipH="1">
                  <a:off x="364842" y="4046426"/>
                  <a:ext cx="11340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相位多分情况</a:t>
                  </a:r>
                </a:p>
              </p:txBody>
            </p:sp>
            <p:sp>
              <p:nvSpPr>
                <p:cNvPr id="60" name="文本框 59">
                  <a:extLst>
                    <a:ext uri="{FF2B5EF4-FFF2-40B4-BE49-F238E27FC236}">
                      <a16:creationId xmlns:a16="http://schemas.microsoft.com/office/drawing/2014/main" id="{797EBB44-165C-03EC-DC39-AC4C3EA39E87}"/>
                    </a:ext>
                  </a:extLst>
                </p:cNvPr>
                <p:cNvSpPr txBox="1"/>
                <p:nvPr/>
              </p:nvSpPr>
              <p:spPr>
                <a:xfrm flipH="1">
                  <a:off x="2684583" y="3791232"/>
                  <a:ext cx="134494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选择回归器</a:t>
                  </a:r>
                </a:p>
              </p:txBody>
            </p:sp>
            <p:sp>
              <p:nvSpPr>
                <p:cNvPr id="61" name="文本框 60">
                  <a:extLst>
                    <a:ext uri="{FF2B5EF4-FFF2-40B4-BE49-F238E27FC236}">
                      <a16:creationId xmlns:a16="http://schemas.microsoft.com/office/drawing/2014/main" id="{3000D461-5DD2-13DA-9E5C-9B0E8108F886}"/>
                    </a:ext>
                  </a:extLst>
                </p:cNvPr>
                <p:cNvSpPr txBox="1"/>
                <p:nvPr/>
              </p:nvSpPr>
              <p:spPr>
                <a:xfrm flipH="1">
                  <a:off x="2877261" y="4046666"/>
                  <a:ext cx="1134040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相位为任意值</a:t>
                  </a:r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0DCA8696-D9AC-49AF-86E3-1F38548977A0}"/>
                      </a:ext>
                    </a:extLst>
                  </p:cNvPr>
                  <p:cNvSpPr txBox="1"/>
                  <p:nvPr/>
                </p:nvSpPr>
                <p:spPr>
                  <a:xfrm>
                    <a:off x="8033210" y="2356448"/>
                    <a:ext cx="2384788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h𝑘𝑙</m:t>
                              </m:r>
                            </m:sub>
                          </m:sSub>
                          <m:r>
                            <a:rPr lang="zh-CN" altLang="en-US" sz="1600" b="0" i="1" smtClean="0">
                              <a:latin typeface="Cambria Math" panose="02040503050406030204" pitchFamily="18" charset="0"/>
                            </a:rPr>
                            <m:t>∝</m:t>
                          </m:r>
                          <m:sSup>
                            <m:sSupPr>
                              <m:ctrlPr>
                                <a:rPr lang="zh-CN" altLang="en-US" sz="16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zh-CN" alt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  <m:d>
                                    <m:dPr>
                                      <m:ctrlPr>
                                        <a:rPr lang="zh-CN" alt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zh-CN" altLang="en-US" sz="16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h𝑘𝑙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zh-CN" altLang="en-US" sz="1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zh-CN" altLang="en-US" sz="16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oMath>
                      </m:oMathPara>
                    </a14:m>
                    <a:endParaRPr lang="zh-CN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7" name="文本框 76">
                    <a:extLst>
                      <a:ext uri="{FF2B5EF4-FFF2-40B4-BE49-F238E27FC236}">
                        <a16:creationId xmlns:a16="http://schemas.microsoft.com/office/drawing/2014/main" id="{BF92EF11-CAC5-4447-B045-275C553D2F0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033210" y="2356448"/>
                    <a:ext cx="2384788" cy="338554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1071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E9E26FDC-D5DB-1F6A-6750-2F16C6BD3F06}"/>
                </a:ext>
              </a:extLst>
            </p:cNvPr>
            <p:cNvSpPr txBox="1"/>
            <p:nvPr/>
          </p:nvSpPr>
          <p:spPr>
            <a:xfrm flipH="1">
              <a:off x="1938170" y="3871945"/>
              <a:ext cx="578870" cy="738664"/>
            </a:xfrm>
            <a:prstGeom prst="rect">
              <a:avLst/>
            </a:prstGeom>
            <a:noFill/>
            <a:ln w="19050">
              <a:solidFill>
                <a:srgbClr val="6AB3D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机器学习算法</a:t>
              </a: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9E3A517F-D005-1E17-364E-36DEBA2248E4}"/>
              </a:ext>
            </a:extLst>
          </p:cNvPr>
          <p:cNvSpPr txBox="1"/>
          <p:nvPr/>
        </p:nvSpPr>
        <p:spPr>
          <a:xfrm>
            <a:off x="5022346" y="4072920"/>
            <a:ext cx="2005677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元素种类数量是否一致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96ECA8F2-6FE5-8F5E-E41B-83F199418244}"/>
              </a:ext>
            </a:extLst>
          </p:cNvPr>
          <p:cNvSpPr txBox="1"/>
          <p:nvPr/>
        </p:nvSpPr>
        <p:spPr>
          <a:xfrm>
            <a:off x="6150283" y="3549430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E7CD4E50-6A33-A848-EACF-0E158DDB26FC}"/>
              </a:ext>
            </a:extLst>
          </p:cNvPr>
          <p:cNvSpPr txBox="1"/>
          <p:nvPr/>
        </p:nvSpPr>
        <p:spPr>
          <a:xfrm>
            <a:off x="5647547" y="3771649"/>
            <a:ext cx="364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否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4D08EAC6-5AB3-15AC-1D56-40AAD4C6BF7F}"/>
              </a:ext>
            </a:extLst>
          </p:cNvPr>
          <p:cNvSpPr txBox="1"/>
          <p:nvPr/>
        </p:nvSpPr>
        <p:spPr>
          <a:xfrm>
            <a:off x="6622985" y="3696236"/>
            <a:ext cx="902811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跳过生成</a:t>
            </a:r>
          </a:p>
        </p:txBody>
      </p:sp>
      <p:cxnSp>
        <p:nvCxnSpPr>
          <p:cNvPr id="66" name="直接箭头连接符 65">
            <a:extLst>
              <a:ext uri="{FF2B5EF4-FFF2-40B4-BE49-F238E27FC236}">
                <a16:creationId xmlns:a16="http://schemas.microsoft.com/office/drawing/2014/main" id="{1E8FB27E-5B6D-5D5C-2E19-4148982C0D6D}"/>
              </a:ext>
            </a:extLst>
          </p:cNvPr>
          <p:cNvCxnSpPr>
            <a:cxnSpLocks/>
            <a:stCxn id="8" idx="2"/>
            <a:endCxn id="62" idx="0"/>
          </p:cNvCxnSpPr>
          <p:nvPr/>
        </p:nvCxnSpPr>
        <p:spPr bwMode="auto">
          <a:xfrm>
            <a:off x="6024987" y="3529254"/>
            <a:ext cx="198" cy="543666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7" name="直接箭头连接符 66">
            <a:extLst>
              <a:ext uri="{FF2B5EF4-FFF2-40B4-BE49-F238E27FC236}">
                <a16:creationId xmlns:a16="http://schemas.microsoft.com/office/drawing/2014/main" id="{936DF799-1524-68DF-6F8B-FBEFA0A26C90}"/>
              </a:ext>
            </a:extLst>
          </p:cNvPr>
          <p:cNvCxnSpPr>
            <a:cxnSpLocks/>
          </p:cNvCxnSpPr>
          <p:nvPr/>
        </p:nvCxnSpPr>
        <p:spPr bwMode="auto">
          <a:xfrm>
            <a:off x="6021532" y="3853537"/>
            <a:ext cx="587805" cy="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AC80901E-4D2A-22E8-8B63-0B7E92EF18CD}"/>
              </a:ext>
            </a:extLst>
          </p:cNvPr>
          <p:cNvSpPr/>
          <p:nvPr/>
        </p:nvSpPr>
        <p:spPr>
          <a:xfrm>
            <a:off x="5550810" y="6037729"/>
            <a:ext cx="946390" cy="307777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结构因子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852387B-C150-FB62-CD41-6F610E57BDC7}"/>
              </a:ext>
            </a:extLst>
          </p:cNvPr>
          <p:cNvSpPr txBox="1"/>
          <p:nvPr/>
        </p:nvSpPr>
        <p:spPr>
          <a:xfrm>
            <a:off x="5487914" y="5499042"/>
            <a:ext cx="1072730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pymatgen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库</a:t>
            </a:r>
          </a:p>
        </p:txBody>
      </p:sp>
      <p:cxnSp>
        <p:nvCxnSpPr>
          <p:cNvPr id="70" name="直接箭头连接符 69">
            <a:extLst>
              <a:ext uri="{FF2B5EF4-FFF2-40B4-BE49-F238E27FC236}">
                <a16:creationId xmlns:a16="http://schemas.microsoft.com/office/drawing/2014/main" id="{B9BA6457-1B7F-CC92-CABA-30905B75D1C6}"/>
              </a:ext>
            </a:extLst>
          </p:cNvPr>
          <p:cNvCxnSpPr>
            <a:cxnSpLocks/>
            <a:stCxn id="14" idx="2"/>
            <a:endCxn id="69" idx="0"/>
          </p:cNvCxnSpPr>
          <p:nvPr/>
        </p:nvCxnSpPr>
        <p:spPr bwMode="auto">
          <a:xfrm>
            <a:off x="6024005" y="5182835"/>
            <a:ext cx="274" cy="316207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1" name="直接箭头连接符 70">
            <a:extLst>
              <a:ext uri="{FF2B5EF4-FFF2-40B4-BE49-F238E27FC236}">
                <a16:creationId xmlns:a16="http://schemas.microsoft.com/office/drawing/2014/main" id="{6A37ECD7-5C3F-E9E3-A6E1-3A366307D370}"/>
              </a:ext>
            </a:extLst>
          </p:cNvPr>
          <p:cNvCxnSpPr>
            <a:cxnSpLocks/>
            <a:stCxn id="69" idx="2"/>
            <a:endCxn id="68" idx="0"/>
          </p:cNvCxnSpPr>
          <p:nvPr/>
        </p:nvCxnSpPr>
        <p:spPr bwMode="auto">
          <a:xfrm flipH="1">
            <a:off x="6024005" y="5806819"/>
            <a:ext cx="274" cy="230910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72" name="直接箭头连接符 71">
            <a:extLst>
              <a:ext uri="{FF2B5EF4-FFF2-40B4-BE49-F238E27FC236}">
                <a16:creationId xmlns:a16="http://schemas.microsoft.com/office/drawing/2014/main" id="{AE48B79D-FB92-C631-98A6-92BBF7CE8E9F}"/>
              </a:ext>
            </a:extLst>
          </p:cNvPr>
          <p:cNvCxnSpPr>
            <a:cxnSpLocks/>
            <a:stCxn id="22" idx="3"/>
            <a:endCxn id="73" idx="1"/>
          </p:cNvCxnSpPr>
          <p:nvPr/>
        </p:nvCxnSpPr>
        <p:spPr bwMode="auto">
          <a:xfrm>
            <a:off x="10192470" y="4049294"/>
            <a:ext cx="212675" cy="1904"/>
          </a:xfrm>
          <a:prstGeom prst="straightConnector1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3" name="文本框 72">
            <a:extLst>
              <a:ext uri="{FF2B5EF4-FFF2-40B4-BE49-F238E27FC236}">
                <a16:creationId xmlns:a16="http://schemas.microsoft.com/office/drawing/2014/main" id="{58B3312D-CE47-2A06-6565-A7CDAD204519}"/>
              </a:ext>
            </a:extLst>
          </p:cNvPr>
          <p:cNvSpPr txBox="1"/>
          <p:nvPr/>
        </p:nvSpPr>
        <p:spPr>
          <a:xfrm>
            <a:off x="10405145" y="3789588"/>
            <a:ext cx="543739" cy="5232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损失值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A1ECEE08-1E31-8D20-EFD5-2922A53525B5}"/>
              </a:ext>
            </a:extLst>
          </p:cNvPr>
          <p:cNvSpPr txBox="1"/>
          <p:nvPr/>
        </p:nvSpPr>
        <p:spPr>
          <a:xfrm>
            <a:off x="3207544" y="72776"/>
            <a:ext cx="6036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基于深度学习的结构因子相位预测</a:t>
            </a:r>
          </a:p>
        </p:txBody>
      </p:sp>
    </p:spTree>
    <p:extLst>
      <p:ext uri="{BB962C8B-B14F-4D97-AF65-F5344CB8AC3E}">
        <p14:creationId xmlns:p14="http://schemas.microsoft.com/office/powerpoint/2010/main" val="3345347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A4E9D89-93DD-4FC8-E914-1D10E01E9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A1A2BCA-12EE-D80B-2695-467EEB1B4E73}"/>
              </a:ext>
            </a:extLst>
          </p:cNvPr>
          <p:cNvSpPr txBox="1"/>
          <p:nvPr/>
        </p:nvSpPr>
        <p:spPr>
          <a:xfrm>
            <a:off x="678600" y="1453343"/>
            <a:ext cx="31273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号空间群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P2/m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的表现：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7BBF7FB-ADEA-7447-0A71-2D02B9EF59E3}"/>
              </a:ext>
            </a:extLst>
          </p:cNvPr>
          <p:cNvSpPr txBox="1"/>
          <p:nvPr/>
        </p:nvSpPr>
        <p:spPr>
          <a:xfrm>
            <a:off x="684010" y="2016060"/>
            <a:ext cx="1834156" cy="374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模型训练结果：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FAEA7A7-7DE3-9F17-D6D4-5C3D9D1D0801}"/>
              </a:ext>
            </a:extLst>
          </p:cNvPr>
          <p:cNvSpPr txBox="1"/>
          <p:nvPr/>
        </p:nvSpPr>
        <p:spPr>
          <a:xfrm>
            <a:off x="1457995" y="3576183"/>
            <a:ext cx="70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3CFDB61-0456-9C1A-DEAB-43B19BD74820}"/>
              </a:ext>
            </a:extLst>
          </p:cNvPr>
          <p:cNvSpPr txBox="1"/>
          <p:nvPr/>
        </p:nvSpPr>
        <p:spPr>
          <a:xfrm>
            <a:off x="3861734" y="6156134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FE28A36-82FB-A965-145B-5F00E50C24C6}"/>
                  </a:ext>
                </a:extLst>
              </p:cNvPr>
              <p:cNvSpPr txBox="1"/>
              <p:nvPr/>
            </p:nvSpPr>
            <p:spPr>
              <a:xfrm>
                <a:off x="2297914" y="2016060"/>
                <a:ext cx="2589235" cy="374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𝑉𝑎𝑙𝑖𝑑𝑎𝑡𝑖𝑜𝑛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0.09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FE28A36-82FB-A965-145B-5F00E50C2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914" y="2016060"/>
                <a:ext cx="2589235" cy="3745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B2431BDC-8F60-4195-013B-A4649EB312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t="17664" r="35468" b="17766"/>
          <a:stretch/>
        </p:blipFill>
        <p:spPr>
          <a:xfrm>
            <a:off x="3370508" y="2617464"/>
            <a:ext cx="1049780" cy="9556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F15EEB-EBD4-8FC7-16E3-5A4AD9CD0A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4" t="17664" r="35452" b="17766"/>
          <a:stretch/>
        </p:blipFill>
        <p:spPr>
          <a:xfrm>
            <a:off x="1327605" y="2617464"/>
            <a:ext cx="1049780" cy="9556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5DAB218-7D37-1366-1E7D-2715085069EA}"/>
              </a:ext>
            </a:extLst>
          </p:cNvPr>
          <p:cNvSpPr txBox="1"/>
          <p:nvPr/>
        </p:nvSpPr>
        <p:spPr>
          <a:xfrm>
            <a:off x="692112" y="4129643"/>
            <a:ext cx="34696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对</a:t>
            </a: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号空间群</a:t>
            </a:r>
            <a:r>
              <a:rPr lang="en-US" altLang="zh-CN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Pmmn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的表现：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7620677-4DA0-B14C-0A55-BA6D9EF6D3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t="27971" r="32012" b="28184"/>
          <a:stretch/>
        </p:blipFill>
        <p:spPr>
          <a:xfrm>
            <a:off x="754542" y="5279018"/>
            <a:ext cx="1766121" cy="88391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EABFFDD-8D9E-B9F8-47B9-D82B566885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4" t="27971" r="32012" b="28184"/>
          <a:stretch/>
        </p:blipFill>
        <p:spPr>
          <a:xfrm>
            <a:off x="3431442" y="5290042"/>
            <a:ext cx="1753779" cy="877734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F8627E1-CDF7-2EAF-4E84-3DF01EC56ADB}"/>
              </a:ext>
            </a:extLst>
          </p:cNvPr>
          <p:cNvSpPr txBox="1"/>
          <p:nvPr/>
        </p:nvSpPr>
        <p:spPr>
          <a:xfrm>
            <a:off x="1243102" y="6156134"/>
            <a:ext cx="706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912F1F0-CBDC-3679-CC59-798BD0318391}"/>
              </a:ext>
            </a:extLst>
          </p:cNvPr>
          <p:cNvSpPr txBox="1"/>
          <p:nvPr/>
        </p:nvSpPr>
        <p:spPr>
          <a:xfrm>
            <a:off x="3448801" y="357015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1AD80E9-F805-9944-FC74-4DE6A341A9B0}"/>
              </a:ext>
            </a:extLst>
          </p:cNvPr>
          <p:cNvSpPr txBox="1"/>
          <p:nvPr/>
        </p:nvSpPr>
        <p:spPr>
          <a:xfrm>
            <a:off x="684010" y="4704873"/>
            <a:ext cx="1834156" cy="374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模型训练结果：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BF4D438-2788-E8C5-8FC6-F8BCAB18EA8C}"/>
                  </a:ext>
                </a:extLst>
              </p:cNvPr>
              <p:cNvSpPr txBox="1"/>
              <p:nvPr/>
            </p:nvSpPr>
            <p:spPr>
              <a:xfrm>
                <a:off x="2297914" y="4704873"/>
                <a:ext cx="2589235" cy="3745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𝑉𝑎𝑙𝑖𝑑𝑎𝑡𝑖𝑜𝑛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zh-CN" altLang="en-US" i="1" dirty="0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altLang="zh-CN" i="1" dirty="0" smtClean="0">
                          <a:latin typeface="Cambria Math" panose="02040503050406030204" pitchFamily="18" charset="0"/>
                        </a:rPr>
                        <m:t>0.09</m:t>
                      </m:r>
                    </m:oMath>
                  </m:oMathPara>
                </a14:m>
                <a:endPara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2BF4D438-2788-E8C5-8FC6-F8BCAB18EA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914" y="4704873"/>
                <a:ext cx="2589235" cy="37459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B9483B3B-40EF-02C0-6995-E85B81E45564}"/>
              </a:ext>
            </a:extLst>
          </p:cNvPr>
          <p:cNvSpPr txBox="1"/>
          <p:nvPr/>
        </p:nvSpPr>
        <p:spPr>
          <a:xfrm>
            <a:off x="5058171" y="29692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较好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B307FF8-9015-49C1-E1F1-1C319F349F64}"/>
              </a:ext>
            </a:extLst>
          </p:cNvPr>
          <p:cNvSpPr txBox="1"/>
          <p:nvPr/>
        </p:nvSpPr>
        <p:spPr>
          <a:xfrm>
            <a:off x="5449669" y="55442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较差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CDE5E22-2E25-C7EC-8DDA-6294E7521114}"/>
              </a:ext>
            </a:extLst>
          </p:cNvPr>
          <p:cNvSpPr txBox="1"/>
          <p:nvPr/>
        </p:nvSpPr>
        <p:spPr>
          <a:xfrm>
            <a:off x="520946" y="978722"/>
            <a:ext cx="4108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相位预测算法的表现：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高对称性表现差</a:t>
            </a:r>
          </a:p>
        </p:txBody>
      </p:sp>
      <p:sp>
        <p:nvSpPr>
          <p:cNvPr id="20" name="箭头: 左右 19">
            <a:extLst>
              <a:ext uri="{FF2B5EF4-FFF2-40B4-BE49-F238E27FC236}">
                <a16:creationId xmlns:a16="http://schemas.microsoft.com/office/drawing/2014/main" id="{C3B9AE8B-B637-AD31-CFAC-EDCC30A2A350}"/>
              </a:ext>
            </a:extLst>
          </p:cNvPr>
          <p:cNvSpPr/>
          <p:nvPr/>
        </p:nvSpPr>
        <p:spPr>
          <a:xfrm>
            <a:off x="2566316" y="2983760"/>
            <a:ext cx="615260" cy="223092"/>
          </a:xfrm>
          <a:prstGeom prst="leftRight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箭头: 左右 20">
            <a:extLst>
              <a:ext uri="{FF2B5EF4-FFF2-40B4-BE49-F238E27FC236}">
                <a16:creationId xmlns:a16="http://schemas.microsoft.com/office/drawing/2014/main" id="{E559EF41-3F6D-B84E-0D9A-B843DDEFF52A}"/>
              </a:ext>
            </a:extLst>
          </p:cNvPr>
          <p:cNvSpPr/>
          <p:nvPr/>
        </p:nvSpPr>
        <p:spPr>
          <a:xfrm>
            <a:off x="2668422" y="5621762"/>
            <a:ext cx="615260" cy="223092"/>
          </a:xfrm>
          <a:prstGeom prst="leftRight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238AE8A-6E1D-9B0C-6D6F-8351FE2E9447}"/>
              </a:ext>
            </a:extLst>
          </p:cNvPr>
          <p:cNvSpPr txBox="1"/>
          <p:nvPr/>
        </p:nvSpPr>
        <p:spPr>
          <a:xfrm>
            <a:off x="6945837" y="1505740"/>
            <a:ext cx="341632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模型学习整个倒空间的结构因子</a:t>
            </a:r>
          </a:p>
        </p:txBody>
      </p:sp>
      <p:sp>
        <p:nvSpPr>
          <p:cNvPr id="23" name="箭头: 下 22">
            <a:extLst>
              <a:ext uri="{FF2B5EF4-FFF2-40B4-BE49-F238E27FC236}">
                <a16:creationId xmlns:a16="http://schemas.microsoft.com/office/drawing/2014/main" id="{8D75E6ED-1808-642F-2C8B-BD544081C23E}"/>
              </a:ext>
            </a:extLst>
          </p:cNvPr>
          <p:cNvSpPr/>
          <p:nvPr/>
        </p:nvSpPr>
        <p:spPr>
          <a:xfrm>
            <a:off x="8125998" y="1980360"/>
            <a:ext cx="265761" cy="562717"/>
          </a:xfrm>
          <a:prstGeom prst="downArrow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EEE4E17F-B7AE-7605-3398-11FFD30F4BFD}"/>
              </a:ext>
            </a:extLst>
          </p:cNvPr>
          <p:cNvSpPr txBox="1"/>
          <p:nvPr/>
        </p:nvSpPr>
        <p:spPr>
          <a:xfrm>
            <a:off x="6945837" y="2648365"/>
            <a:ext cx="1800493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缩减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倒空间数据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2172B88-A679-EC6F-1426-2F67ECC6FC05}"/>
              </a:ext>
            </a:extLst>
          </p:cNvPr>
          <p:cNvSpPr txBox="1"/>
          <p:nvPr/>
        </p:nvSpPr>
        <p:spPr>
          <a:xfrm>
            <a:off x="7448293" y="2041723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考虑       对称性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9200D312-ADF9-3402-6038-932128205FD5}"/>
              </a:ext>
            </a:extLst>
          </p:cNvPr>
          <p:cNvSpPr txBox="1"/>
          <p:nvPr/>
        </p:nvSpPr>
        <p:spPr>
          <a:xfrm>
            <a:off x="6344495" y="976071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解决方法：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9BDD618F-080C-C31D-01B9-3251844F6A74}"/>
              </a:ext>
            </a:extLst>
          </p:cNvPr>
          <p:cNvSpPr txBox="1"/>
          <p:nvPr/>
        </p:nvSpPr>
        <p:spPr>
          <a:xfrm>
            <a:off x="6342385" y="32677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难点：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BD60F2F-DA79-A725-2AEA-08C95341FAB2}"/>
              </a:ext>
            </a:extLst>
          </p:cNvPr>
          <p:cNvSpPr txBox="1"/>
          <p:nvPr/>
        </p:nvSpPr>
        <p:spPr>
          <a:xfrm>
            <a:off x="6945837" y="3849172"/>
            <a:ext cx="3472425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倒空间对称性与</a:t>
            </a:r>
            <a:r>
              <a:rPr lang="en-US" altLang="zh-CN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hkl</a:t>
            </a:r>
            <a:r>
              <a:rPr lang="zh-CN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奇偶强相关</a:t>
            </a: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4962F441-5FBB-1DC4-FA3F-6E63A60AA415}"/>
              </a:ext>
            </a:extLst>
          </p:cNvPr>
          <p:cNvGrpSpPr/>
          <p:nvPr/>
        </p:nvGrpSpPr>
        <p:grpSpPr>
          <a:xfrm>
            <a:off x="6410155" y="4385155"/>
            <a:ext cx="5673096" cy="2072969"/>
            <a:chOff x="6493838" y="4684488"/>
            <a:chExt cx="5673096" cy="2072969"/>
          </a:xfrm>
        </p:grpSpPr>
        <p:sp>
          <p:nvSpPr>
            <p:cNvPr id="30" name="立方体 29">
              <a:extLst>
                <a:ext uri="{FF2B5EF4-FFF2-40B4-BE49-F238E27FC236}">
                  <a16:creationId xmlns:a16="http://schemas.microsoft.com/office/drawing/2014/main" id="{3AC0097E-991D-0515-69C4-324F5A38F51A}"/>
                </a:ext>
              </a:extLst>
            </p:cNvPr>
            <p:cNvSpPr/>
            <p:nvPr/>
          </p:nvSpPr>
          <p:spPr>
            <a:xfrm>
              <a:off x="8099076" y="6101128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立方体 30">
              <a:extLst>
                <a:ext uri="{FF2B5EF4-FFF2-40B4-BE49-F238E27FC236}">
                  <a16:creationId xmlns:a16="http://schemas.microsoft.com/office/drawing/2014/main" id="{C0BE4F6C-2BAA-01E0-1D9C-F6F6F15E825F}"/>
                </a:ext>
              </a:extLst>
            </p:cNvPr>
            <p:cNvSpPr/>
            <p:nvPr/>
          </p:nvSpPr>
          <p:spPr>
            <a:xfrm>
              <a:off x="8366990" y="6101128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立方体 31">
              <a:extLst>
                <a:ext uri="{FF2B5EF4-FFF2-40B4-BE49-F238E27FC236}">
                  <a16:creationId xmlns:a16="http://schemas.microsoft.com/office/drawing/2014/main" id="{558DE481-CED7-3C8F-D2EC-B3B1A0B97387}"/>
                </a:ext>
              </a:extLst>
            </p:cNvPr>
            <p:cNvSpPr/>
            <p:nvPr/>
          </p:nvSpPr>
          <p:spPr>
            <a:xfrm>
              <a:off x="8107592" y="5822205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立方体 32">
              <a:extLst>
                <a:ext uri="{FF2B5EF4-FFF2-40B4-BE49-F238E27FC236}">
                  <a16:creationId xmlns:a16="http://schemas.microsoft.com/office/drawing/2014/main" id="{647DF1C3-F2D1-B61F-29C1-CD2821D9AE93}"/>
                </a:ext>
              </a:extLst>
            </p:cNvPr>
            <p:cNvSpPr/>
            <p:nvPr/>
          </p:nvSpPr>
          <p:spPr>
            <a:xfrm>
              <a:off x="8366498" y="5824996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立方体 33">
              <a:extLst>
                <a:ext uri="{FF2B5EF4-FFF2-40B4-BE49-F238E27FC236}">
                  <a16:creationId xmlns:a16="http://schemas.microsoft.com/office/drawing/2014/main" id="{11A31B01-537A-B88C-6EA8-FA31258107ED}"/>
                </a:ext>
              </a:extLst>
            </p:cNvPr>
            <p:cNvSpPr/>
            <p:nvPr/>
          </p:nvSpPr>
          <p:spPr>
            <a:xfrm>
              <a:off x="8011409" y="6192212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立方体 34">
              <a:extLst>
                <a:ext uri="{FF2B5EF4-FFF2-40B4-BE49-F238E27FC236}">
                  <a16:creationId xmlns:a16="http://schemas.microsoft.com/office/drawing/2014/main" id="{C5DD5F96-4D3A-8274-5D34-C642174045D5}"/>
                </a:ext>
              </a:extLst>
            </p:cNvPr>
            <p:cNvSpPr/>
            <p:nvPr/>
          </p:nvSpPr>
          <p:spPr>
            <a:xfrm>
              <a:off x="8279323" y="6192212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立方体 35">
              <a:extLst>
                <a:ext uri="{FF2B5EF4-FFF2-40B4-BE49-F238E27FC236}">
                  <a16:creationId xmlns:a16="http://schemas.microsoft.com/office/drawing/2014/main" id="{D1624B47-6932-730A-9106-37B5D4995FAC}"/>
                </a:ext>
              </a:extLst>
            </p:cNvPr>
            <p:cNvSpPr/>
            <p:nvPr/>
          </p:nvSpPr>
          <p:spPr>
            <a:xfrm>
              <a:off x="8015421" y="5913289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立方体 36">
              <a:extLst>
                <a:ext uri="{FF2B5EF4-FFF2-40B4-BE49-F238E27FC236}">
                  <a16:creationId xmlns:a16="http://schemas.microsoft.com/office/drawing/2014/main" id="{917C7069-82E4-2F96-1698-E2CBD66A81E3}"/>
                </a:ext>
              </a:extLst>
            </p:cNvPr>
            <p:cNvSpPr/>
            <p:nvPr/>
          </p:nvSpPr>
          <p:spPr>
            <a:xfrm>
              <a:off x="8278831" y="5911576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立方体 37">
              <a:extLst>
                <a:ext uri="{FF2B5EF4-FFF2-40B4-BE49-F238E27FC236}">
                  <a16:creationId xmlns:a16="http://schemas.microsoft.com/office/drawing/2014/main" id="{8C1B4F1E-73DA-E34D-757F-EF948E4F727A}"/>
                </a:ext>
              </a:extLst>
            </p:cNvPr>
            <p:cNvSpPr/>
            <p:nvPr/>
          </p:nvSpPr>
          <p:spPr>
            <a:xfrm>
              <a:off x="9286032" y="6101128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立方体 38">
              <a:extLst>
                <a:ext uri="{FF2B5EF4-FFF2-40B4-BE49-F238E27FC236}">
                  <a16:creationId xmlns:a16="http://schemas.microsoft.com/office/drawing/2014/main" id="{DA7A7834-3DE1-3B27-778F-3EB414607CC6}"/>
                </a:ext>
              </a:extLst>
            </p:cNvPr>
            <p:cNvSpPr/>
            <p:nvPr/>
          </p:nvSpPr>
          <p:spPr>
            <a:xfrm>
              <a:off x="9553946" y="6101128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立方体 39">
              <a:extLst>
                <a:ext uri="{FF2B5EF4-FFF2-40B4-BE49-F238E27FC236}">
                  <a16:creationId xmlns:a16="http://schemas.microsoft.com/office/drawing/2014/main" id="{19A315B6-9B79-9B4B-CA49-B808AC53FE1E}"/>
                </a:ext>
              </a:extLst>
            </p:cNvPr>
            <p:cNvSpPr/>
            <p:nvPr/>
          </p:nvSpPr>
          <p:spPr>
            <a:xfrm>
              <a:off x="9290044" y="5817701"/>
              <a:ext cx="360000" cy="360000"/>
            </a:xfrm>
            <a:prstGeom prst="cube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立方体 40">
              <a:extLst>
                <a:ext uri="{FF2B5EF4-FFF2-40B4-BE49-F238E27FC236}">
                  <a16:creationId xmlns:a16="http://schemas.microsoft.com/office/drawing/2014/main" id="{FA00998A-3CA1-9090-B5F3-41A22B4E3E04}"/>
                </a:ext>
              </a:extLst>
            </p:cNvPr>
            <p:cNvSpPr/>
            <p:nvPr/>
          </p:nvSpPr>
          <p:spPr>
            <a:xfrm>
              <a:off x="9553454" y="5820492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立方体 41">
              <a:extLst>
                <a:ext uri="{FF2B5EF4-FFF2-40B4-BE49-F238E27FC236}">
                  <a16:creationId xmlns:a16="http://schemas.microsoft.com/office/drawing/2014/main" id="{8FA8786B-D1FD-9A9D-F789-7A5E47DED69F}"/>
                </a:ext>
              </a:extLst>
            </p:cNvPr>
            <p:cNvSpPr/>
            <p:nvPr/>
          </p:nvSpPr>
          <p:spPr>
            <a:xfrm>
              <a:off x="9202869" y="6192212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立方体 42">
              <a:extLst>
                <a:ext uri="{FF2B5EF4-FFF2-40B4-BE49-F238E27FC236}">
                  <a16:creationId xmlns:a16="http://schemas.microsoft.com/office/drawing/2014/main" id="{BD424425-E6E8-CB53-9916-14C04AF4B634}"/>
                </a:ext>
              </a:extLst>
            </p:cNvPr>
            <p:cNvSpPr/>
            <p:nvPr/>
          </p:nvSpPr>
          <p:spPr>
            <a:xfrm>
              <a:off x="9466279" y="6192212"/>
              <a:ext cx="360000" cy="360000"/>
            </a:xfrm>
            <a:prstGeom prst="cube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立方体 43">
              <a:extLst>
                <a:ext uri="{FF2B5EF4-FFF2-40B4-BE49-F238E27FC236}">
                  <a16:creationId xmlns:a16="http://schemas.microsoft.com/office/drawing/2014/main" id="{593F7BEB-8885-5993-C56B-467AC0B9AEF2}"/>
                </a:ext>
              </a:extLst>
            </p:cNvPr>
            <p:cNvSpPr/>
            <p:nvPr/>
          </p:nvSpPr>
          <p:spPr>
            <a:xfrm>
              <a:off x="9202377" y="5913289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立方体 44">
              <a:extLst>
                <a:ext uri="{FF2B5EF4-FFF2-40B4-BE49-F238E27FC236}">
                  <a16:creationId xmlns:a16="http://schemas.microsoft.com/office/drawing/2014/main" id="{92E958E2-33B5-51A4-039C-941FE771D051}"/>
                </a:ext>
              </a:extLst>
            </p:cNvPr>
            <p:cNvSpPr/>
            <p:nvPr/>
          </p:nvSpPr>
          <p:spPr>
            <a:xfrm>
              <a:off x="9465787" y="5911576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FD42EBD3-7428-8D4D-1937-C3EFF19B4984}"/>
                </a:ext>
              </a:extLst>
            </p:cNvPr>
            <p:cNvSpPr txBox="1"/>
            <p:nvPr/>
          </p:nvSpPr>
          <p:spPr>
            <a:xfrm>
              <a:off x="7760900" y="5392311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奇，</a:t>
              </a:r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偶</a:t>
              </a: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1607BAC-9B46-31F9-DCB8-D0A9D406589E}"/>
                </a:ext>
              </a:extLst>
            </p:cNvPr>
            <p:cNvSpPr txBox="1"/>
            <p:nvPr/>
          </p:nvSpPr>
          <p:spPr>
            <a:xfrm>
              <a:off x="8980220" y="5398595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偶，</a:t>
              </a:r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奇</a:t>
              </a:r>
            </a:p>
          </p:txBody>
        </p:sp>
        <p:sp>
          <p:nvSpPr>
            <p:cNvPr id="48" name="立方体 47">
              <a:extLst>
                <a:ext uri="{FF2B5EF4-FFF2-40B4-BE49-F238E27FC236}">
                  <a16:creationId xmlns:a16="http://schemas.microsoft.com/office/drawing/2014/main" id="{0525CA4E-FAAC-687E-8FE1-89A74AE13023}"/>
                </a:ext>
              </a:extLst>
            </p:cNvPr>
            <p:cNvSpPr/>
            <p:nvPr/>
          </p:nvSpPr>
          <p:spPr>
            <a:xfrm>
              <a:off x="10472988" y="6100583"/>
              <a:ext cx="360000" cy="360000"/>
            </a:xfrm>
            <a:prstGeom prst="cube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立方体 48">
              <a:extLst>
                <a:ext uri="{FF2B5EF4-FFF2-40B4-BE49-F238E27FC236}">
                  <a16:creationId xmlns:a16="http://schemas.microsoft.com/office/drawing/2014/main" id="{0822168B-BB73-8F54-607F-4806AF5660F0}"/>
                </a:ext>
              </a:extLst>
            </p:cNvPr>
            <p:cNvSpPr/>
            <p:nvPr/>
          </p:nvSpPr>
          <p:spPr>
            <a:xfrm>
              <a:off x="10740902" y="6100583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立方体 49">
              <a:extLst>
                <a:ext uri="{FF2B5EF4-FFF2-40B4-BE49-F238E27FC236}">
                  <a16:creationId xmlns:a16="http://schemas.microsoft.com/office/drawing/2014/main" id="{E613E54B-8591-1999-F938-585DADDAB872}"/>
                </a:ext>
              </a:extLst>
            </p:cNvPr>
            <p:cNvSpPr/>
            <p:nvPr/>
          </p:nvSpPr>
          <p:spPr>
            <a:xfrm>
              <a:off x="10481504" y="5821660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立方体 50">
              <a:extLst>
                <a:ext uri="{FF2B5EF4-FFF2-40B4-BE49-F238E27FC236}">
                  <a16:creationId xmlns:a16="http://schemas.microsoft.com/office/drawing/2014/main" id="{9CFB606E-F08F-8ADB-F365-C3012B9B9FE9}"/>
                </a:ext>
              </a:extLst>
            </p:cNvPr>
            <p:cNvSpPr/>
            <p:nvPr/>
          </p:nvSpPr>
          <p:spPr>
            <a:xfrm>
              <a:off x="10740410" y="5824451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立方体 51">
              <a:extLst>
                <a:ext uri="{FF2B5EF4-FFF2-40B4-BE49-F238E27FC236}">
                  <a16:creationId xmlns:a16="http://schemas.microsoft.com/office/drawing/2014/main" id="{20C1BCCE-B285-2872-F32C-06F26494F454}"/>
                </a:ext>
              </a:extLst>
            </p:cNvPr>
            <p:cNvSpPr/>
            <p:nvPr/>
          </p:nvSpPr>
          <p:spPr>
            <a:xfrm>
              <a:off x="10389825" y="6191667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立方体 52">
              <a:extLst>
                <a:ext uri="{FF2B5EF4-FFF2-40B4-BE49-F238E27FC236}">
                  <a16:creationId xmlns:a16="http://schemas.microsoft.com/office/drawing/2014/main" id="{645BA37F-33AC-C653-7DDB-C99CD7ADC4C7}"/>
                </a:ext>
              </a:extLst>
            </p:cNvPr>
            <p:cNvSpPr/>
            <p:nvPr/>
          </p:nvSpPr>
          <p:spPr>
            <a:xfrm>
              <a:off x="10653235" y="6191667"/>
              <a:ext cx="360000" cy="360000"/>
            </a:xfrm>
            <a:prstGeom prst="cube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立方体 53">
              <a:extLst>
                <a:ext uri="{FF2B5EF4-FFF2-40B4-BE49-F238E27FC236}">
                  <a16:creationId xmlns:a16="http://schemas.microsoft.com/office/drawing/2014/main" id="{E09BB3D8-417D-69A0-7E33-B9FC9A98CB73}"/>
                </a:ext>
              </a:extLst>
            </p:cNvPr>
            <p:cNvSpPr/>
            <p:nvPr/>
          </p:nvSpPr>
          <p:spPr>
            <a:xfrm>
              <a:off x="10389333" y="5912744"/>
              <a:ext cx="360000" cy="360000"/>
            </a:xfrm>
            <a:prstGeom prst="cube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立方体 54">
              <a:extLst>
                <a:ext uri="{FF2B5EF4-FFF2-40B4-BE49-F238E27FC236}">
                  <a16:creationId xmlns:a16="http://schemas.microsoft.com/office/drawing/2014/main" id="{3B092BBD-3F3F-D043-78BB-3DF8EE636A61}"/>
                </a:ext>
              </a:extLst>
            </p:cNvPr>
            <p:cNvSpPr/>
            <p:nvPr/>
          </p:nvSpPr>
          <p:spPr>
            <a:xfrm>
              <a:off x="10652743" y="5911031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EC272EAD-3AEE-EACD-40B3-06ED57C11CE8}"/>
                </a:ext>
              </a:extLst>
            </p:cNvPr>
            <p:cNvSpPr txBox="1"/>
            <p:nvPr/>
          </p:nvSpPr>
          <p:spPr>
            <a:xfrm>
              <a:off x="10199540" y="5406267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奇，</a:t>
              </a:r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奇</a:t>
              </a:r>
            </a:p>
          </p:txBody>
        </p:sp>
        <p:sp>
          <p:nvSpPr>
            <p:cNvPr id="57" name="立方体 56">
              <a:extLst>
                <a:ext uri="{FF2B5EF4-FFF2-40B4-BE49-F238E27FC236}">
                  <a16:creationId xmlns:a16="http://schemas.microsoft.com/office/drawing/2014/main" id="{295D10D4-A831-1CEC-3237-787830F7B1A5}"/>
                </a:ext>
              </a:extLst>
            </p:cNvPr>
            <p:cNvSpPr/>
            <p:nvPr/>
          </p:nvSpPr>
          <p:spPr>
            <a:xfrm>
              <a:off x="6886159" y="6100583"/>
              <a:ext cx="360000" cy="360000"/>
            </a:xfrm>
            <a:prstGeom prst="cub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立方体 57">
              <a:extLst>
                <a:ext uri="{FF2B5EF4-FFF2-40B4-BE49-F238E27FC236}">
                  <a16:creationId xmlns:a16="http://schemas.microsoft.com/office/drawing/2014/main" id="{C19B8FCC-1BEC-48C6-3717-64D863111895}"/>
                </a:ext>
              </a:extLst>
            </p:cNvPr>
            <p:cNvSpPr/>
            <p:nvPr/>
          </p:nvSpPr>
          <p:spPr>
            <a:xfrm>
              <a:off x="7154073" y="6100583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立方体 58">
              <a:extLst>
                <a:ext uri="{FF2B5EF4-FFF2-40B4-BE49-F238E27FC236}">
                  <a16:creationId xmlns:a16="http://schemas.microsoft.com/office/drawing/2014/main" id="{5BD6F0B7-B0FE-778E-6515-F72C87333F93}"/>
                </a:ext>
              </a:extLst>
            </p:cNvPr>
            <p:cNvSpPr/>
            <p:nvPr/>
          </p:nvSpPr>
          <p:spPr>
            <a:xfrm>
              <a:off x="6894675" y="5821660"/>
              <a:ext cx="360000" cy="360000"/>
            </a:xfrm>
            <a:prstGeom prst="cube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立方体 59">
              <a:extLst>
                <a:ext uri="{FF2B5EF4-FFF2-40B4-BE49-F238E27FC236}">
                  <a16:creationId xmlns:a16="http://schemas.microsoft.com/office/drawing/2014/main" id="{0FD1314A-4B6F-220B-18D0-2C4E73048070}"/>
                </a:ext>
              </a:extLst>
            </p:cNvPr>
            <p:cNvSpPr/>
            <p:nvPr/>
          </p:nvSpPr>
          <p:spPr>
            <a:xfrm>
              <a:off x="7153581" y="5824451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立方体 60">
              <a:extLst>
                <a:ext uri="{FF2B5EF4-FFF2-40B4-BE49-F238E27FC236}">
                  <a16:creationId xmlns:a16="http://schemas.microsoft.com/office/drawing/2014/main" id="{B6250487-5C5C-BC71-B128-19CCE6B33AA2}"/>
                </a:ext>
              </a:extLst>
            </p:cNvPr>
            <p:cNvSpPr/>
            <p:nvPr/>
          </p:nvSpPr>
          <p:spPr>
            <a:xfrm>
              <a:off x="6802996" y="6191667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立方体 61">
              <a:extLst>
                <a:ext uri="{FF2B5EF4-FFF2-40B4-BE49-F238E27FC236}">
                  <a16:creationId xmlns:a16="http://schemas.microsoft.com/office/drawing/2014/main" id="{EBDE34F0-A3D9-6A81-5DE1-3A51434E3C41}"/>
                </a:ext>
              </a:extLst>
            </p:cNvPr>
            <p:cNvSpPr/>
            <p:nvPr/>
          </p:nvSpPr>
          <p:spPr>
            <a:xfrm>
              <a:off x="7066406" y="6191667"/>
              <a:ext cx="360000" cy="360000"/>
            </a:xfrm>
            <a:prstGeom prst="cube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立方体 62">
              <a:extLst>
                <a:ext uri="{FF2B5EF4-FFF2-40B4-BE49-F238E27FC236}">
                  <a16:creationId xmlns:a16="http://schemas.microsoft.com/office/drawing/2014/main" id="{DD5E0A7D-BD44-8D8F-947D-0A5DA06459AF}"/>
                </a:ext>
              </a:extLst>
            </p:cNvPr>
            <p:cNvSpPr/>
            <p:nvPr/>
          </p:nvSpPr>
          <p:spPr>
            <a:xfrm>
              <a:off x="6802504" y="5912744"/>
              <a:ext cx="360000" cy="360000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立方体 63">
              <a:extLst>
                <a:ext uri="{FF2B5EF4-FFF2-40B4-BE49-F238E27FC236}">
                  <a16:creationId xmlns:a16="http://schemas.microsoft.com/office/drawing/2014/main" id="{240D1212-D441-B428-B16B-AE81A19DE293}"/>
                </a:ext>
              </a:extLst>
            </p:cNvPr>
            <p:cNvSpPr/>
            <p:nvPr/>
          </p:nvSpPr>
          <p:spPr>
            <a:xfrm>
              <a:off x="7065914" y="5911031"/>
              <a:ext cx="360000" cy="360000"/>
            </a:xfrm>
            <a:prstGeom prst="cube">
              <a:avLst/>
            </a:prstGeom>
            <a:solidFill>
              <a:srgbClr val="4472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B0CDF157-C815-958F-7044-F8191982FC30}"/>
                </a:ext>
              </a:extLst>
            </p:cNvPr>
            <p:cNvSpPr txBox="1"/>
            <p:nvPr/>
          </p:nvSpPr>
          <p:spPr>
            <a:xfrm>
              <a:off x="6594699" y="5392311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偶，</a:t>
              </a:r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zh-CN" alt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偶</a:t>
              </a:r>
            </a:p>
          </p:txBody>
        </p:sp>
        <p:cxnSp>
          <p:nvCxnSpPr>
            <p:cNvPr id="66" name="直接箭头连接符 65">
              <a:extLst>
                <a:ext uri="{FF2B5EF4-FFF2-40B4-BE49-F238E27FC236}">
                  <a16:creationId xmlns:a16="http://schemas.microsoft.com/office/drawing/2014/main" id="{E56532CB-3417-0A18-5D6F-BFF70240BF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21011" y="5933202"/>
              <a:ext cx="0" cy="3625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>
              <a:extLst>
                <a:ext uri="{FF2B5EF4-FFF2-40B4-BE49-F238E27FC236}">
                  <a16:creationId xmlns:a16="http://schemas.microsoft.com/office/drawing/2014/main" id="{CA6F6B30-4983-C32E-FB5F-BE2AEAF8AFD9}"/>
                </a:ext>
              </a:extLst>
            </p:cNvPr>
            <p:cNvCxnSpPr>
              <a:cxnSpLocks/>
            </p:cNvCxnSpPr>
            <p:nvPr/>
          </p:nvCxnSpPr>
          <p:spPr>
            <a:xfrm>
              <a:off x="11621011" y="6295739"/>
              <a:ext cx="430365" cy="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262F0C92-F430-DDB4-16BD-CEAA1F3D76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38290" y="6303411"/>
              <a:ext cx="186733" cy="18016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E2430141-5DB8-BC8F-EDB7-24E36896E1AB}"/>
                </a:ext>
              </a:extLst>
            </p:cNvPr>
            <p:cNvSpPr txBox="1"/>
            <p:nvPr/>
          </p:nvSpPr>
          <p:spPr>
            <a:xfrm>
              <a:off x="11844801" y="6256140"/>
              <a:ext cx="3221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0D8A3DA0-525A-AF0A-4986-D1549CE54C1A}"/>
                </a:ext>
              </a:extLst>
            </p:cNvPr>
            <p:cNvSpPr txBox="1"/>
            <p:nvPr/>
          </p:nvSpPr>
          <p:spPr>
            <a:xfrm>
              <a:off x="11249662" y="6111073"/>
              <a:ext cx="3221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文本框 70">
              <a:extLst>
                <a:ext uri="{FF2B5EF4-FFF2-40B4-BE49-F238E27FC236}">
                  <a16:creationId xmlns:a16="http://schemas.microsoft.com/office/drawing/2014/main" id="{DE1DE0C5-431B-7E04-885E-34BC5564CF0D}"/>
                </a:ext>
              </a:extLst>
            </p:cNvPr>
            <p:cNvSpPr txBox="1"/>
            <p:nvPr/>
          </p:nvSpPr>
          <p:spPr>
            <a:xfrm>
              <a:off x="11616861" y="5775599"/>
              <a:ext cx="3221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endParaRPr lang="zh-CN" altLang="en-US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F621C832-938C-9616-CCC8-0C2CC29EB6AA}"/>
                </a:ext>
              </a:extLst>
            </p:cNvPr>
            <p:cNvSpPr txBox="1"/>
            <p:nvPr/>
          </p:nvSpPr>
          <p:spPr>
            <a:xfrm>
              <a:off x="6553645" y="4710131"/>
              <a:ext cx="3685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59</a:t>
              </a:r>
              <a:r>
                <a: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号空间群</a:t>
              </a:r>
              <a:r>
                <a:rPr lang="en-US" altLang="zh-CN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Pmmn</a:t>
              </a:r>
              <a:r>
                <a: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的倒空间对称性</a:t>
              </a:r>
              <a:r>
                <a:rPr lang="en-US" altLang="zh-CN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zh-CN" altLang="en-US" dirty="0"/>
            </a:p>
          </p:txBody>
        </p:sp>
        <p:sp>
          <p:nvSpPr>
            <p:cNvPr id="73" name="矩形: 圆角 72">
              <a:extLst>
                <a:ext uri="{FF2B5EF4-FFF2-40B4-BE49-F238E27FC236}">
                  <a16:creationId xmlns:a16="http://schemas.microsoft.com/office/drawing/2014/main" id="{EF4F84E9-0D21-C852-BAA5-2F38E49C353D}"/>
                </a:ext>
              </a:extLst>
            </p:cNvPr>
            <p:cNvSpPr/>
            <p:nvPr/>
          </p:nvSpPr>
          <p:spPr bwMode="auto">
            <a:xfrm>
              <a:off x="6493838" y="4684488"/>
              <a:ext cx="5673096" cy="2072969"/>
            </a:xfrm>
            <a:prstGeom prst="roundRect">
              <a:avLst>
                <a:gd name="adj" fmla="val 10195"/>
              </a:avLst>
            </a:prstGeom>
            <a:noFill/>
            <a:ln w="127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3C6175FC-9DD4-B558-1149-B47173157D36}"/>
              </a:ext>
            </a:extLst>
          </p:cNvPr>
          <p:cNvSpPr txBox="1"/>
          <p:nvPr/>
        </p:nvSpPr>
        <p:spPr>
          <a:xfrm>
            <a:off x="3527372" y="78167"/>
            <a:ext cx="513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基于深度学习的结构因子相位预测</a:t>
            </a:r>
          </a:p>
        </p:txBody>
      </p:sp>
    </p:spTree>
    <p:extLst>
      <p:ext uri="{BB962C8B-B14F-4D97-AF65-F5344CB8AC3E}">
        <p14:creationId xmlns:p14="http://schemas.microsoft.com/office/powerpoint/2010/main" val="31517865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0687C86-D2F8-1BD7-F71B-E785DA3B2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25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51D800A-5B33-CF00-4B22-3FE161284B04}"/>
              </a:ext>
            </a:extLst>
          </p:cNvPr>
          <p:cNvGrpSpPr/>
          <p:nvPr/>
        </p:nvGrpSpPr>
        <p:grpSpPr>
          <a:xfrm>
            <a:off x="1197986" y="1717391"/>
            <a:ext cx="3861243" cy="2156853"/>
            <a:chOff x="775458" y="1603996"/>
            <a:chExt cx="4079994" cy="241496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360B2AA-FD33-4886-0AE5-A0BFAB66902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788" y="1622344"/>
              <a:ext cx="1770007" cy="959173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4964CA2-1089-5A21-E96C-910A6B1A21CC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3118" y="1603996"/>
              <a:ext cx="1852333" cy="995867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2C77310-4149-C5B8-837B-FBED033F1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75458" y="2730608"/>
              <a:ext cx="1970665" cy="1288357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A567949-5C47-11D3-C0AB-5E6B3A438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9120" y="2632652"/>
              <a:ext cx="2026332" cy="1385088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6134D47D-3C8F-0CFA-FC6A-947A40510804}"/>
              </a:ext>
            </a:extLst>
          </p:cNvPr>
          <p:cNvSpPr txBox="1"/>
          <p:nvPr/>
        </p:nvSpPr>
        <p:spPr>
          <a:xfrm>
            <a:off x="1040204" y="3909924"/>
            <a:ext cx="4046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GPPD</a:t>
            </a:r>
            <a:r>
              <a:rPr kumimoji="1" lang="zh-CN" altLang="en-US" sz="1600" dirty="0"/>
              <a:t>不同模块上的衍射数据选取</a:t>
            </a:r>
            <a:endParaRPr kumimoji="1" lang="en-US" altLang="zh-CN" sz="1600" dirty="0"/>
          </a:p>
          <a:p>
            <a:r>
              <a:rPr kumimoji="1" lang="zh-CN" altLang="en-US" sz="1600" dirty="0">
                <a:solidFill>
                  <a:srgbClr val="FF0000"/>
                </a:solidFill>
              </a:rPr>
              <a:t>一组数据（</a:t>
            </a:r>
            <a:r>
              <a:rPr kumimoji="1" lang="en-US" altLang="zh-CN" sz="1600" dirty="0">
                <a:solidFill>
                  <a:srgbClr val="FF0000"/>
                </a:solidFill>
              </a:rPr>
              <a:t>10</a:t>
            </a:r>
            <a:r>
              <a:rPr kumimoji="1" lang="zh-CN" altLang="en-US" sz="1600" dirty="0">
                <a:solidFill>
                  <a:srgbClr val="FF0000"/>
                </a:solidFill>
              </a:rPr>
              <a:t>个</a:t>
            </a:r>
            <a:r>
              <a:rPr kumimoji="1" lang="en-US" altLang="zh-CN" sz="1600" dirty="0">
                <a:solidFill>
                  <a:srgbClr val="FF0000"/>
                </a:solidFill>
              </a:rPr>
              <a:t>RUN</a:t>
            </a:r>
            <a:r>
              <a:rPr kumimoji="1" lang="zh-CN" altLang="en-US" sz="1600" dirty="0">
                <a:solidFill>
                  <a:srgbClr val="FF0000"/>
                </a:solidFill>
              </a:rPr>
              <a:t>）手动处理</a:t>
            </a:r>
            <a:r>
              <a:rPr kumimoji="1" lang="en-US" altLang="zh-CN" sz="1600" dirty="0">
                <a:solidFill>
                  <a:srgbClr val="FF0000"/>
                </a:solidFill>
              </a:rPr>
              <a:t>1</a:t>
            </a:r>
            <a:r>
              <a:rPr kumimoji="1" lang="zh-CN" altLang="en-US" sz="1600" dirty="0">
                <a:solidFill>
                  <a:srgbClr val="FF0000"/>
                </a:solidFill>
              </a:rPr>
              <a:t>周时间！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5C6FE02-EEF0-B13F-85C2-C7DB7836930C}"/>
              </a:ext>
            </a:extLst>
          </p:cNvPr>
          <p:cNvSpPr txBox="1"/>
          <p:nvPr/>
        </p:nvSpPr>
        <p:spPr>
          <a:xfrm>
            <a:off x="767302" y="1026244"/>
            <a:ext cx="48895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zh-CN" altLang="en-US" dirty="0"/>
              <a:t>单晶衍射图像中，准确提取单晶点是基础需求。传统方法依赖人工识别，效率低。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CFC256E-3B4E-94EC-12EF-21154AE88DE2}"/>
              </a:ext>
            </a:extLst>
          </p:cNvPr>
          <p:cNvGrpSpPr/>
          <p:nvPr/>
        </p:nvGrpSpPr>
        <p:grpSpPr>
          <a:xfrm>
            <a:off x="6974318" y="1549253"/>
            <a:ext cx="3626765" cy="1601778"/>
            <a:chOff x="512481" y="5013425"/>
            <a:chExt cx="3626765" cy="160177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B585D2FC-3772-0E70-A062-E7D812971B15}"/>
                </a:ext>
              </a:extLst>
            </p:cNvPr>
            <p:cNvGrpSpPr/>
            <p:nvPr/>
          </p:nvGrpSpPr>
          <p:grpSpPr>
            <a:xfrm>
              <a:off x="512481" y="5013425"/>
              <a:ext cx="1870337" cy="1601778"/>
              <a:chOff x="7129145" y="1007110"/>
              <a:chExt cx="3356610" cy="2716530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C47E746D-6124-D31C-A3D2-BDC561C1B69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>
                <a:off x="7400290" y="2372360"/>
                <a:ext cx="2814955" cy="1216660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1E3E38-EB03-AA5C-CD79-390BA9F09DD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9"/>
              <a:stretch>
                <a:fillRect/>
              </a:stretch>
            </p:blipFill>
            <p:spPr>
              <a:xfrm>
                <a:off x="7405370" y="1130935"/>
                <a:ext cx="2804160" cy="1209675"/>
              </a:xfrm>
              <a:prstGeom prst="rect">
                <a:avLst/>
              </a:prstGeom>
            </p:spPr>
          </p:pic>
          <p:sp>
            <p:nvSpPr>
              <p:cNvPr id="20" name="矩形: 圆角 68">
                <a:extLst>
                  <a:ext uri="{FF2B5EF4-FFF2-40B4-BE49-F238E27FC236}">
                    <a16:creationId xmlns:a16="http://schemas.microsoft.com/office/drawing/2014/main" id="{0DD41985-6870-5F05-E595-51419533E64B}"/>
                  </a:ext>
                </a:extLst>
              </p:cNvPr>
              <p:cNvSpPr/>
              <p:nvPr/>
            </p:nvSpPr>
            <p:spPr>
              <a:xfrm>
                <a:off x="7129145" y="1007110"/>
                <a:ext cx="3356610" cy="2716530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EF186A31-5ECA-428A-8ACE-C5CBF8D32E54}"/>
                </a:ext>
              </a:extLst>
            </p:cNvPr>
            <p:cNvGrpSpPr/>
            <p:nvPr/>
          </p:nvGrpSpPr>
          <p:grpSpPr>
            <a:xfrm>
              <a:off x="2519939" y="5013425"/>
              <a:ext cx="1619307" cy="1601778"/>
              <a:chOff x="7049770" y="503555"/>
              <a:chExt cx="4326890" cy="4581525"/>
            </a:xfrm>
          </p:grpSpPr>
          <p:sp>
            <p:nvSpPr>
              <p:cNvPr id="13" name="矩形: 圆角 68">
                <a:extLst>
                  <a:ext uri="{FF2B5EF4-FFF2-40B4-BE49-F238E27FC236}">
                    <a16:creationId xmlns:a16="http://schemas.microsoft.com/office/drawing/2014/main" id="{651A3708-4800-4494-DF74-207FCE4D3E7C}"/>
                  </a:ext>
                </a:extLst>
              </p:cNvPr>
              <p:cNvSpPr/>
              <p:nvPr/>
            </p:nvSpPr>
            <p:spPr>
              <a:xfrm>
                <a:off x="7049770" y="503555"/>
                <a:ext cx="4326890" cy="4581525"/>
              </a:xfrm>
              <a:prstGeom prst="round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162CF569-630A-FB35-4FEE-0FA17AF200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20305" y="659130"/>
                <a:ext cx="560070" cy="4279900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1755A410-1871-E159-C887-266B1AB4E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46770" y="659130"/>
                <a:ext cx="573405" cy="4279900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4338300-B0A6-4028-1175-94007DFF10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86570" y="659765"/>
                <a:ext cx="568960" cy="427990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FE5A7620-C9D9-AEB1-3FDE-0C54B6D7AB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417175" y="659765"/>
                <a:ext cx="568325" cy="4280535"/>
              </a:xfrm>
              <a:prstGeom prst="rect">
                <a:avLst/>
              </a:prstGeom>
            </p:spPr>
          </p:pic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23F178C7-48B1-FAA1-F37B-65B5D33237CE}"/>
              </a:ext>
            </a:extLst>
          </p:cNvPr>
          <p:cNvSpPr txBox="1"/>
          <p:nvPr/>
        </p:nvSpPr>
        <p:spPr>
          <a:xfrm>
            <a:off x="6326106" y="3284128"/>
            <a:ext cx="5565249" cy="34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600" dirty="0" err="1"/>
              <a:t>Yolov</a:t>
            </a:r>
            <a:r>
              <a:rPr kumimoji="1" lang="en-US" altLang="zh-CN" sz="1600" dirty="0"/>
              <a:t>:</a:t>
            </a:r>
            <a:r>
              <a:rPr kumimoji="1" lang="zh-CN" altLang="en-US" sz="1600" dirty="0"/>
              <a:t> 对规则形状物体检测效果显著，可快速定位单晶点。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BAB3726-7534-13A7-3002-C3D965C27DF7}"/>
              </a:ext>
            </a:extLst>
          </p:cNvPr>
          <p:cNvSpPr txBox="1"/>
          <p:nvPr/>
        </p:nvSpPr>
        <p:spPr>
          <a:xfrm>
            <a:off x="6255276" y="5901527"/>
            <a:ext cx="57832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" altLang="zh-CN" sz="1600" dirty="0"/>
              <a:t>SAM 2.0</a:t>
            </a:r>
            <a:r>
              <a:rPr kumimoji="1" lang="en-US" altLang="zh-CN" sz="1600" dirty="0"/>
              <a:t>:</a:t>
            </a:r>
            <a:r>
              <a:rPr kumimoji="1" lang="zh-CN" altLang="en-US" sz="1600" dirty="0"/>
              <a:t>采用先进的分割技术，可精准分割不规则形状的图像。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A12BAA6-2E4C-1682-1A42-CB5BA1E0B902}"/>
              </a:ext>
            </a:extLst>
          </p:cNvPr>
          <p:cNvSpPr txBox="1"/>
          <p:nvPr/>
        </p:nvSpPr>
        <p:spPr>
          <a:xfrm>
            <a:off x="6129585" y="1078111"/>
            <a:ext cx="5908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针对不同谱仪的数据特点采用不同的模型进行自动识别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F784AEE-1196-E5CB-5BB2-2868DBFD1887}"/>
              </a:ext>
            </a:extLst>
          </p:cNvPr>
          <p:cNvGrpSpPr/>
          <p:nvPr/>
        </p:nvGrpSpPr>
        <p:grpSpPr>
          <a:xfrm>
            <a:off x="6965977" y="3814978"/>
            <a:ext cx="3861243" cy="1897560"/>
            <a:chOff x="7039180" y="3798589"/>
            <a:chExt cx="3861243" cy="1897560"/>
          </a:xfrm>
        </p:grpSpPr>
        <p:pic>
          <p:nvPicPr>
            <p:cNvPr id="25" name="图片 24" descr="image_RUN0000046_bank03">
              <a:extLst>
                <a:ext uri="{FF2B5EF4-FFF2-40B4-BE49-F238E27FC236}">
                  <a16:creationId xmlns:a16="http://schemas.microsoft.com/office/drawing/2014/main" id="{04E9E87D-BD2D-5739-43CA-DE1923B38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 rot="10800000">
              <a:off x="7319083" y="3955238"/>
              <a:ext cx="1024487" cy="1601778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C78FE389-6D5F-73BE-6BA4-2F5C8A10B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033720" y="3856216"/>
              <a:ext cx="1793879" cy="1833197"/>
            </a:xfrm>
            <a:prstGeom prst="rect">
              <a:avLst/>
            </a:prstGeom>
          </p:spPr>
        </p:pic>
        <p:sp>
          <p:nvSpPr>
            <p:cNvPr id="27" name="矩形: 圆角 68">
              <a:extLst>
                <a:ext uri="{FF2B5EF4-FFF2-40B4-BE49-F238E27FC236}">
                  <a16:creationId xmlns:a16="http://schemas.microsoft.com/office/drawing/2014/main" id="{26D61326-D40E-40EB-0E8F-3E32693A45C8}"/>
                </a:ext>
              </a:extLst>
            </p:cNvPr>
            <p:cNvSpPr/>
            <p:nvPr/>
          </p:nvSpPr>
          <p:spPr>
            <a:xfrm>
              <a:off x="7039180" y="3798589"/>
              <a:ext cx="3861243" cy="1897560"/>
            </a:xfrm>
            <a:prstGeom prst="roundRect">
              <a:avLst/>
            </a:pr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8" name="右箭头 27">
              <a:extLst>
                <a:ext uri="{FF2B5EF4-FFF2-40B4-BE49-F238E27FC236}">
                  <a16:creationId xmlns:a16="http://schemas.microsoft.com/office/drawing/2014/main" id="{94FCB227-AB9F-525B-F3A2-188BBA73E36D}"/>
                </a:ext>
              </a:extLst>
            </p:cNvPr>
            <p:cNvSpPr/>
            <p:nvPr/>
          </p:nvSpPr>
          <p:spPr>
            <a:xfrm>
              <a:off x="8610600" y="4272410"/>
              <a:ext cx="350296" cy="129109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9B2B3996-7EC9-D483-C4FB-4F7B973CFD0F}"/>
              </a:ext>
            </a:extLst>
          </p:cNvPr>
          <p:cNvGrpSpPr/>
          <p:nvPr/>
        </p:nvGrpSpPr>
        <p:grpSpPr>
          <a:xfrm>
            <a:off x="838200" y="4747369"/>
            <a:ext cx="4700775" cy="1597519"/>
            <a:chOff x="798372" y="4839089"/>
            <a:chExt cx="4700775" cy="1597519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20ECB319-C51C-6254-8E2D-5C9F1F22F8CC}"/>
                </a:ext>
              </a:extLst>
            </p:cNvPr>
            <p:cNvSpPr txBox="1"/>
            <p:nvPr/>
          </p:nvSpPr>
          <p:spPr>
            <a:xfrm>
              <a:off x="798372" y="4839089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/>
                <a:t>优势：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1673DFD-8964-793B-5765-A64EA62728A1}"/>
                </a:ext>
              </a:extLst>
            </p:cNvPr>
            <p:cNvSpPr txBox="1"/>
            <p:nvPr/>
          </p:nvSpPr>
          <p:spPr>
            <a:xfrm>
              <a:off x="1298422" y="5113169"/>
              <a:ext cx="420072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kumimoji="1" lang="zh-CN" altLang="en-US" sz="1600" dirty="0"/>
                <a:t>少量训练数据，数据标注成本降低</a:t>
              </a:r>
              <a:endParaRPr kumimoji="1" lang="en-US" altLang="zh-CN" sz="1600" dirty="0"/>
            </a:p>
            <a:p>
              <a:pPr marL="285750" indent="-285750">
                <a:buFont typeface="Wingdings" pitchFamily="2" charset="2"/>
                <a:buChar char="Ø"/>
              </a:pPr>
              <a:r>
                <a:rPr kumimoji="1" lang="zh-CN" altLang="en-US" sz="1600" dirty="0"/>
                <a:t>模型泛化能力强，能适应不同场景</a:t>
              </a:r>
              <a:endParaRPr kumimoji="1" lang="en-US" altLang="zh-CN" sz="1600" dirty="0"/>
            </a:p>
            <a:p>
              <a:pPr marL="285750" indent="-285750">
                <a:buFont typeface="Wingdings" pitchFamily="2" charset="2"/>
                <a:buChar char="Ø"/>
              </a:pPr>
              <a:r>
                <a:rPr kumimoji="1" lang="zh-CN" altLang="en-US" sz="1600" dirty="0"/>
                <a:t>数据增强技术扩充训练集，提高鲁棒性</a:t>
              </a:r>
              <a:endParaRPr kumimoji="1" lang="en-US" altLang="zh-CN" sz="1600" dirty="0"/>
            </a:p>
            <a:p>
              <a:pPr marL="285750" indent="-285750">
                <a:buFont typeface="Wingdings" pitchFamily="2" charset="2"/>
                <a:buChar char="Ø"/>
              </a:pPr>
              <a:r>
                <a:rPr kumimoji="1" lang="zh-CN" altLang="en-US" sz="1600" dirty="0"/>
                <a:t>更高效，减少了从零开始训练的时间，</a:t>
              </a:r>
              <a:endParaRPr kumimoji="1" lang="en-US" altLang="zh-CN" sz="1600" dirty="0"/>
            </a:p>
            <a:p>
              <a:pPr marL="285750" indent="-285750">
                <a:buFont typeface="Wingdings" pitchFamily="2" charset="2"/>
                <a:buChar char="Ø"/>
              </a:pPr>
              <a:r>
                <a:rPr kumimoji="1" lang="zh-CN" altLang="en-US" sz="1600" dirty="0"/>
                <a:t>可快读部署到不同平台，实现及时应用</a:t>
              </a:r>
              <a:endParaRPr lang="zh-CN" altLang="en-US" sz="1600" dirty="0"/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3658286F-7CEF-7037-C9E8-EB923C01992A}"/>
              </a:ext>
            </a:extLst>
          </p:cNvPr>
          <p:cNvSpPr txBox="1"/>
          <p:nvPr/>
        </p:nvSpPr>
        <p:spPr>
          <a:xfrm>
            <a:off x="3527372" y="78167"/>
            <a:ext cx="513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单晶衍射的图像识别</a:t>
            </a:r>
          </a:p>
        </p:txBody>
      </p:sp>
    </p:spTree>
    <p:extLst>
      <p:ext uri="{BB962C8B-B14F-4D97-AF65-F5344CB8AC3E}">
        <p14:creationId xmlns:p14="http://schemas.microsoft.com/office/powerpoint/2010/main" val="73672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D1AF09C-279A-5E45-BDB2-FE378C02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26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B973EA8E-0832-0C46-F743-F7744D316A3F}"/>
              </a:ext>
            </a:extLst>
          </p:cNvPr>
          <p:cNvGrpSpPr/>
          <p:nvPr/>
        </p:nvGrpSpPr>
        <p:grpSpPr>
          <a:xfrm>
            <a:off x="1606476" y="2210157"/>
            <a:ext cx="8979048" cy="713005"/>
            <a:chOff x="2260652" y="2945879"/>
            <a:chExt cx="8979048" cy="71300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5571A985-8D3E-598A-C18F-CDCFBDAD6337}"/>
                </a:ext>
              </a:extLst>
            </p:cNvPr>
            <p:cNvSpPr/>
            <p:nvPr/>
          </p:nvSpPr>
          <p:spPr>
            <a:xfrm>
              <a:off x="2260652" y="2945879"/>
              <a:ext cx="8774235" cy="713005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9B85AB97-13C8-8C2D-EAA5-747AD41721FA}"/>
                </a:ext>
              </a:extLst>
            </p:cNvPr>
            <p:cNvSpPr/>
            <p:nvPr/>
          </p:nvSpPr>
          <p:spPr>
            <a:xfrm>
              <a:off x="2458630" y="3059246"/>
              <a:ext cx="518475" cy="518475"/>
            </a:xfrm>
            <a:prstGeom prst="ellipse">
              <a:avLst/>
            </a:prstGeom>
            <a:solidFill>
              <a:srgbClr val="90A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4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D04EB881-61AC-C4E0-B630-F55706291F12}"/>
                </a:ext>
              </a:extLst>
            </p:cNvPr>
            <p:cNvSpPr txBox="1"/>
            <p:nvPr/>
          </p:nvSpPr>
          <p:spPr>
            <a:xfrm>
              <a:off x="2977103" y="3040771"/>
              <a:ext cx="82625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未来展望：数据分析组在</a:t>
              </a:r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AI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技术应用上的规划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8F493395-CB2A-110A-4DBA-842AD008329C}"/>
              </a:ext>
            </a:extLst>
          </p:cNvPr>
          <p:cNvSpPr txBox="1"/>
          <p:nvPr/>
        </p:nvSpPr>
        <p:spPr>
          <a:xfrm>
            <a:off x="3784482" y="3166672"/>
            <a:ext cx="60131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Step1: 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基于深度学习的智能在线反馈系统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B14354B-4399-FAE7-520D-CCFC036FA2C4}"/>
              </a:ext>
            </a:extLst>
          </p:cNvPr>
          <p:cNvSpPr txBox="1"/>
          <p:nvPr/>
        </p:nvSpPr>
        <p:spPr>
          <a:xfrm>
            <a:off x="3784482" y="3825503"/>
            <a:ext cx="4448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Step2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晶体学数据分析平台</a:t>
            </a:r>
          </a:p>
        </p:txBody>
      </p:sp>
    </p:spTree>
    <p:extLst>
      <p:ext uri="{BB962C8B-B14F-4D97-AF65-F5344CB8AC3E}">
        <p14:creationId xmlns:p14="http://schemas.microsoft.com/office/powerpoint/2010/main" val="1132340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E6118BE-F7D7-D163-ED0C-D6B47E9B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27</a:t>
            </a:fld>
            <a:endParaRPr lang="zh-CN" altLang="en-US" dirty="0"/>
          </a:p>
        </p:txBody>
      </p:sp>
      <p:pic>
        <p:nvPicPr>
          <p:cNvPr id="3" name="图片 2" descr="图片3">
            <a:extLst>
              <a:ext uri="{FF2B5EF4-FFF2-40B4-BE49-F238E27FC236}">
                <a16:creationId xmlns:a16="http://schemas.microsoft.com/office/drawing/2014/main" id="{AA9F0A30-8CB2-DCF5-60E2-AAE414ABE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10" y="1973913"/>
            <a:ext cx="5872836" cy="317770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FA0D785-570A-88BA-51A8-7286B26AD716}"/>
              </a:ext>
            </a:extLst>
          </p:cNvPr>
          <p:cNvSpPr txBox="1"/>
          <p:nvPr/>
        </p:nvSpPr>
        <p:spPr>
          <a:xfrm>
            <a:off x="3344557" y="166955"/>
            <a:ext cx="4910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基于深度学习的智能在线反馈系统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E2C7FF7-E3FE-1119-4D0B-C50A77E03278}"/>
              </a:ext>
            </a:extLst>
          </p:cNvPr>
          <p:cNvSpPr txBox="1"/>
          <p:nvPr/>
        </p:nvSpPr>
        <p:spPr>
          <a:xfrm>
            <a:off x="1741973" y="5756005"/>
            <a:ext cx="898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整合到谱仪的在线数据流控末端，实现实验数据的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即时信息反馈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B5A1D8AB-1D02-FFFC-4BC9-5FF56B46320F}"/>
              </a:ext>
            </a:extLst>
          </p:cNvPr>
          <p:cNvGrpSpPr/>
          <p:nvPr/>
        </p:nvGrpSpPr>
        <p:grpSpPr>
          <a:xfrm>
            <a:off x="6515157" y="1902256"/>
            <a:ext cx="5437756" cy="3249364"/>
            <a:chOff x="6628130" y="1890595"/>
            <a:chExt cx="5437756" cy="3249364"/>
          </a:xfrm>
        </p:grpSpPr>
        <p:pic>
          <p:nvPicPr>
            <p:cNvPr id="11" name="图片 10" descr="cylinder_smear">
              <a:extLst>
                <a:ext uri="{FF2B5EF4-FFF2-40B4-BE49-F238E27FC236}">
                  <a16:creationId xmlns:a16="http://schemas.microsoft.com/office/drawing/2014/main" id="{CF9EE039-1DD7-0288-0916-6E01F64AE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28130" y="2063448"/>
              <a:ext cx="1536517" cy="1153253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F0121494-1997-746D-E732-0958DEA37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8749055" y="1928990"/>
              <a:ext cx="1498957" cy="1422167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4495F44-4DF8-C2C9-B367-70F9A73C3455}"/>
                </a:ext>
              </a:extLst>
            </p:cNvPr>
            <p:cNvSpPr txBox="1"/>
            <p:nvPr/>
          </p:nvSpPr>
          <p:spPr>
            <a:xfrm>
              <a:off x="6715578" y="3768767"/>
              <a:ext cx="137286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zh-CN" altLang="en-US" dirty="0"/>
                <a:t>数据预处理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2E4231C-1182-6C77-B4D1-D4C45BA4D957}"/>
                </a:ext>
              </a:extLst>
            </p:cNvPr>
            <p:cNvSpPr txBox="1"/>
            <p:nvPr/>
          </p:nvSpPr>
          <p:spPr>
            <a:xfrm>
              <a:off x="6715578" y="4770627"/>
              <a:ext cx="137286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/>
                <a:t>特征提取</a:t>
              </a:r>
            </a:p>
          </p:txBody>
        </p:sp>
        <p:cxnSp>
          <p:nvCxnSpPr>
            <p:cNvPr id="17" name="直线箭头连接符 16">
              <a:extLst>
                <a:ext uri="{FF2B5EF4-FFF2-40B4-BE49-F238E27FC236}">
                  <a16:creationId xmlns:a16="http://schemas.microsoft.com/office/drawing/2014/main" id="{D44DD4C4-BAFB-F663-CEA2-9AD219B0E259}"/>
                </a:ext>
              </a:extLst>
            </p:cNvPr>
            <p:cNvCxnSpPr>
              <a:stCxn id="11" idx="2"/>
              <a:endCxn id="14" idx="0"/>
            </p:cNvCxnSpPr>
            <p:nvPr/>
          </p:nvCxnSpPr>
          <p:spPr>
            <a:xfrm>
              <a:off x="7396389" y="3216701"/>
              <a:ext cx="5624" cy="5520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箭头连接符 18">
              <a:extLst>
                <a:ext uri="{FF2B5EF4-FFF2-40B4-BE49-F238E27FC236}">
                  <a16:creationId xmlns:a16="http://schemas.microsoft.com/office/drawing/2014/main" id="{5999F49A-8FC3-9031-F0C5-EDCDD9902C94}"/>
                </a:ext>
              </a:extLst>
            </p:cNvPr>
            <p:cNvCxnSpPr>
              <a:stCxn id="14" idx="2"/>
              <a:endCxn id="15" idx="0"/>
            </p:cNvCxnSpPr>
            <p:nvPr/>
          </p:nvCxnSpPr>
          <p:spPr>
            <a:xfrm>
              <a:off x="7402013" y="4138099"/>
              <a:ext cx="0" cy="6325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线箭头连接符 20">
              <a:extLst>
                <a:ext uri="{FF2B5EF4-FFF2-40B4-BE49-F238E27FC236}">
                  <a16:creationId xmlns:a16="http://schemas.microsoft.com/office/drawing/2014/main" id="{589EFD4C-32B7-A127-0A38-C784C397EFCF}"/>
                </a:ext>
              </a:extLst>
            </p:cNvPr>
            <p:cNvCxnSpPr>
              <a:stCxn id="11" idx="3"/>
              <a:endCxn id="13" idx="2"/>
            </p:cNvCxnSpPr>
            <p:nvPr/>
          </p:nvCxnSpPr>
          <p:spPr>
            <a:xfrm flipV="1">
              <a:off x="8164647" y="2640074"/>
              <a:ext cx="622803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7564918-6DB5-3433-DA8D-1DEA6B434AAD}"/>
                </a:ext>
              </a:extLst>
            </p:cNvPr>
            <p:cNvSpPr txBox="1"/>
            <p:nvPr/>
          </p:nvSpPr>
          <p:spPr>
            <a:xfrm>
              <a:off x="8818606" y="3768767"/>
              <a:ext cx="137286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/>
                <a:t>分类模型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3C273A9-41A9-5A24-C6DA-ADB8D38993CE}"/>
                </a:ext>
              </a:extLst>
            </p:cNvPr>
            <p:cNvSpPr txBox="1"/>
            <p:nvPr/>
          </p:nvSpPr>
          <p:spPr>
            <a:xfrm>
              <a:off x="8818606" y="4770627"/>
              <a:ext cx="137286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/>
                <a:t>回归模型</a:t>
              </a:r>
            </a:p>
          </p:txBody>
        </p:sp>
        <p:cxnSp>
          <p:nvCxnSpPr>
            <p:cNvPr id="24" name="直线箭头连接符 23">
              <a:extLst>
                <a:ext uri="{FF2B5EF4-FFF2-40B4-BE49-F238E27FC236}">
                  <a16:creationId xmlns:a16="http://schemas.microsoft.com/office/drawing/2014/main" id="{DDB11A1F-BB7C-ABA7-F0CC-2E8C22A4D323}"/>
                </a:ext>
              </a:extLst>
            </p:cNvPr>
            <p:cNvCxnSpPr>
              <a:cxnSpLocks/>
              <a:stCxn id="13" idx="3"/>
              <a:endCxn id="22" idx="0"/>
            </p:cNvCxnSpPr>
            <p:nvPr/>
          </p:nvCxnSpPr>
          <p:spPr>
            <a:xfrm>
              <a:off x="9498533" y="3389552"/>
              <a:ext cx="6508" cy="3792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箭头连接符 26">
              <a:extLst>
                <a:ext uri="{FF2B5EF4-FFF2-40B4-BE49-F238E27FC236}">
                  <a16:creationId xmlns:a16="http://schemas.microsoft.com/office/drawing/2014/main" id="{6995D7F4-836C-CB9A-518C-F464B5E593D3}"/>
                </a:ext>
              </a:extLst>
            </p:cNvPr>
            <p:cNvCxnSpPr/>
            <p:nvPr/>
          </p:nvCxnSpPr>
          <p:spPr>
            <a:xfrm>
              <a:off x="9498533" y="4138099"/>
              <a:ext cx="0" cy="63252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4698E312-B9D6-AE78-69F2-FBA7D48A0EF6}"/>
                </a:ext>
              </a:extLst>
            </p:cNvPr>
            <p:cNvSpPr/>
            <p:nvPr/>
          </p:nvSpPr>
          <p:spPr>
            <a:xfrm>
              <a:off x="10643719" y="2420452"/>
              <a:ext cx="1422167" cy="43924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 dirty="0">
                  <a:solidFill>
                    <a:schemeClr val="tx1"/>
                  </a:solidFill>
                </a:rPr>
                <a:t>置信度判断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17D9AEB-FEF5-AE0D-5712-41F2127F469C}"/>
                </a:ext>
              </a:extLst>
            </p:cNvPr>
            <p:cNvSpPr txBox="1"/>
            <p:nvPr/>
          </p:nvSpPr>
          <p:spPr>
            <a:xfrm>
              <a:off x="10661978" y="3742131"/>
              <a:ext cx="137286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/>
                <a:t>分类结果</a:t>
              </a: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1756CDC1-7B66-1088-18B7-C7F3B448A00D}"/>
                </a:ext>
              </a:extLst>
            </p:cNvPr>
            <p:cNvSpPr txBox="1"/>
            <p:nvPr/>
          </p:nvSpPr>
          <p:spPr>
            <a:xfrm>
              <a:off x="10661977" y="4770627"/>
              <a:ext cx="137286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dirty="0"/>
                <a:t>参数预测</a:t>
              </a:r>
            </a:p>
          </p:txBody>
        </p:sp>
        <p:cxnSp>
          <p:nvCxnSpPr>
            <p:cNvPr id="33" name="直线箭头连接符 32">
              <a:extLst>
                <a:ext uri="{FF2B5EF4-FFF2-40B4-BE49-F238E27FC236}">
                  <a16:creationId xmlns:a16="http://schemas.microsoft.com/office/drawing/2014/main" id="{48C1FC4E-C13C-445A-5117-5DD5415ECBD9}"/>
                </a:ext>
              </a:extLst>
            </p:cNvPr>
            <p:cNvCxnSpPr>
              <a:stCxn id="13" idx="0"/>
              <a:endCxn id="28" idx="1"/>
            </p:cNvCxnSpPr>
            <p:nvPr/>
          </p:nvCxnSpPr>
          <p:spPr>
            <a:xfrm flipV="1">
              <a:off x="10209617" y="2640073"/>
              <a:ext cx="434102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线箭头连接符 34">
              <a:extLst>
                <a:ext uri="{FF2B5EF4-FFF2-40B4-BE49-F238E27FC236}">
                  <a16:creationId xmlns:a16="http://schemas.microsoft.com/office/drawing/2014/main" id="{2E2258EE-E488-A9CE-2910-29900FE4D580}"/>
                </a:ext>
              </a:extLst>
            </p:cNvPr>
            <p:cNvCxnSpPr>
              <a:stCxn id="28" idx="2"/>
              <a:endCxn id="30" idx="0"/>
            </p:cNvCxnSpPr>
            <p:nvPr/>
          </p:nvCxnSpPr>
          <p:spPr>
            <a:xfrm flipH="1">
              <a:off x="11348413" y="2859693"/>
              <a:ext cx="6390" cy="8824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线箭头连接符 36">
              <a:extLst>
                <a:ext uri="{FF2B5EF4-FFF2-40B4-BE49-F238E27FC236}">
                  <a16:creationId xmlns:a16="http://schemas.microsoft.com/office/drawing/2014/main" id="{EF28C8EA-528B-2CC5-256A-864C9B28046F}"/>
                </a:ext>
              </a:extLst>
            </p:cNvPr>
            <p:cNvCxnSpPr>
              <a:stCxn id="30" idx="2"/>
              <a:endCxn id="31" idx="0"/>
            </p:cNvCxnSpPr>
            <p:nvPr/>
          </p:nvCxnSpPr>
          <p:spPr>
            <a:xfrm flipH="1">
              <a:off x="11348412" y="4111463"/>
              <a:ext cx="1" cy="65916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123BD8D9-33D3-D05F-45DC-2C8E7978369F}"/>
              </a:ext>
            </a:extLst>
          </p:cNvPr>
          <p:cNvSpPr txBox="1"/>
          <p:nvPr/>
        </p:nvSpPr>
        <p:spPr>
          <a:xfrm>
            <a:off x="2188532" y="109412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粉末衍射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EB05FFB9-5D65-C1D2-DB96-F43E87D3BE23}"/>
              </a:ext>
            </a:extLst>
          </p:cNvPr>
          <p:cNvSpPr txBox="1"/>
          <p:nvPr/>
        </p:nvSpPr>
        <p:spPr>
          <a:xfrm>
            <a:off x="8710539" y="109814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/>
              <a:t>小角散射</a:t>
            </a:r>
          </a:p>
        </p:txBody>
      </p:sp>
      <p:cxnSp>
        <p:nvCxnSpPr>
          <p:cNvPr id="7" name="直线连接符 6">
            <a:extLst>
              <a:ext uri="{FF2B5EF4-FFF2-40B4-BE49-F238E27FC236}">
                <a16:creationId xmlns:a16="http://schemas.microsoft.com/office/drawing/2014/main" id="{01FC84A9-9866-20AF-B04C-932810DB97C8}"/>
              </a:ext>
            </a:extLst>
          </p:cNvPr>
          <p:cNvCxnSpPr/>
          <p:nvPr/>
        </p:nvCxnSpPr>
        <p:spPr>
          <a:xfrm>
            <a:off x="6412675" y="1094128"/>
            <a:ext cx="0" cy="4558527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442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CC820BB-DCCD-7AB9-232E-6FFE30524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8F0AD76-1AA0-BD03-9D74-23315B4C584E}"/>
              </a:ext>
            </a:extLst>
          </p:cNvPr>
          <p:cNvSpPr txBox="1"/>
          <p:nvPr/>
        </p:nvSpPr>
        <p:spPr>
          <a:xfrm>
            <a:off x="4455166" y="80948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晶体学数据分析平台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25EBDE9-CD33-00B0-544B-89C9C3F0E7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33" y="1385192"/>
            <a:ext cx="10466962" cy="4386485"/>
          </a:xfrm>
          <a:prstGeom prst="rect">
            <a:avLst/>
          </a:prstGeom>
          <a:noFill/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49DBF11-F732-39A9-DEEC-44BFC79C399C}"/>
              </a:ext>
            </a:extLst>
          </p:cNvPr>
          <p:cNvSpPr txBox="1"/>
          <p:nvPr/>
        </p:nvSpPr>
        <p:spPr>
          <a:xfrm>
            <a:off x="3611184" y="763847"/>
            <a:ext cx="4969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模块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1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：未知晶体结构端到端自动解析管线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814B0A1-1439-08C4-9334-EE1E12FD45FD}"/>
              </a:ext>
            </a:extLst>
          </p:cNvPr>
          <p:cNvSpPr txBox="1"/>
          <p:nvPr/>
        </p:nvSpPr>
        <p:spPr>
          <a:xfrm>
            <a:off x="4734088" y="600510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用途：未知晶体结构解析</a:t>
            </a:r>
          </a:p>
        </p:txBody>
      </p:sp>
    </p:spTree>
    <p:extLst>
      <p:ext uri="{BB962C8B-B14F-4D97-AF65-F5344CB8AC3E}">
        <p14:creationId xmlns:p14="http://schemas.microsoft.com/office/powerpoint/2010/main" val="2052813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5B85E-6365-D75E-7E77-2B1C24B13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72DEC25-F8F8-EA9D-6903-3EB5F7C59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BF94BF1-EE7A-7FCD-2A5F-752CD5C587E3}"/>
              </a:ext>
            </a:extLst>
          </p:cNvPr>
          <p:cNvSpPr txBox="1"/>
          <p:nvPr/>
        </p:nvSpPr>
        <p:spPr>
          <a:xfrm>
            <a:off x="4455166" y="80948"/>
            <a:ext cx="3281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晶体学数据分析平台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6FC746D-849F-E4F1-CD8C-477ABF02D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284" y="1209228"/>
            <a:ext cx="9283429" cy="502227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89F14C8-44BD-0DB5-BD1C-454796BF5012}"/>
              </a:ext>
            </a:extLst>
          </p:cNvPr>
          <p:cNvSpPr txBox="1"/>
          <p:nvPr/>
        </p:nvSpPr>
        <p:spPr>
          <a:xfrm>
            <a:off x="3077243" y="684268"/>
            <a:ext cx="60375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模块</a:t>
            </a:r>
            <a:r>
              <a:rPr lang="en-US" altLang="zh-CN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：基于晶体结构的训练</a:t>
            </a:r>
            <a:r>
              <a:rPr lang="en-US" altLang="zh-CN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2000" b="1" kern="100" dirty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预测一体化框架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278DCCC-FFB9-866D-710B-2328731C776A}"/>
              </a:ext>
            </a:extLst>
          </p:cNvPr>
          <p:cNvSpPr txBox="1"/>
          <p:nvPr/>
        </p:nvSpPr>
        <p:spPr>
          <a:xfrm>
            <a:off x="3926174" y="6281261"/>
            <a:ext cx="4339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用途：相匹配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结构精修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</a:rPr>
              <a:t>/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高通量数据分析</a:t>
            </a:r>
          </a:p>
        </p:txBody>
      </p:sp>
    </p:spTree>
    <p:extLst>
      <p:ext uri="{BB962C8B-B14F-4D97-AF65-F5344CB8AC3E}">
        <p14:creationId xmlns:p14="http://schemas.microsoft.com/office/powerpoint/2010/main" val="3669084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EE192-A1EF-04D0-F73F-4CEE44342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53BDA7-2DC6-75B8-242B-A63914AE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3</a:t>
            </a:fld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62CAD3F-FB3A-5DAB-2E99-12A821769366}"/>
              </a:ext>
            </a:extLst>
          </p:cNvPr>
          <p:cNvGrpSpPr/>
          <p:nvPr/>
        </p:nvGrpSpPr>
        <p:grpSpPr>
          <a:xfrm>
            <a:off x="1975591" y="2715995"/>
            <a:ext cx="8240816" cy="713005"/>
            <a:chOff x="2260651" y="2945879"/>
            <a:chExt cx="8240816" cy="713005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80F5E5FC-F11E-F56C-3ABC-CC69568F45BA}"/>
                </a:ext>
              </a:extLst>
            </p:cNvPr>
            <p:cNvSpPr/>
            <p:nvPr/>
          </p:nvSpPr>
          <p:spPr>
            <a:xfrm>
              <a:off x="2260651" y="2945879"/>
              <a:ext cx="8240815" cy="713005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799939BF-EFA1-3248-724C-D776342E73F0}"/>
                </a:ext>
              </a:extLst>
            </p:cNvPr>
            <p:cNvSpPr/>
            <p:nvPr/>
          </p:nvSpPr>
          <p:spPr>
            <a:xfrm>
              <a:off x="2458630" y="3059246"/>
              <a:ext cx="518475" cy="518475"/>
            </a:xfrm>
            <a:prstGeom prst="ellipse">
              <a:avLst/>
            </a:prstGeom>
            <a:solidFill>
              <a:srgbClr val="90A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1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C52BF93-BBBD-E747-2E62-A917C1032F81}"/>
                </a:ext>
              </a:extLst>
            </p:cNvPr>
            <p:cNvSpPr txBox="1"/>
            <p:nvPr/>
          </p:nvSpPr>
          <p:spPr>
            <a:xfrm>
              <a:off x="2977103" y="3040771"/>
              <a:ext cx="75243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引言：中子谱仪数据分析与</a:t>
              </a:r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AI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技术融合的背景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940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3"/>
    </mc:Choice>
    <mc:Fallback xmlns="">
      <p:transition spd="slow" advTm="128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7409139-1774-43C9-8B84-9E25C50755DA}"/>
              </a:ext>
            </a:extLst>
          </p:cNvPr>
          <p:cNvSpPr txBox="1"/>
          <p:nvPr/>
        </p:nvSpPr>
        <p:spPr>
          <a:xfrm>
            <a:off x="4306087" y="2880705"/>
            <a:ext cx="357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黑体" panose="02010609060101010101" pitchFamily="49" charset="-122"/>
                <a:ea typeface="黑体" panose="02010609060101010101" pitchFamily="49" charset="-122"/>
              </a:rPr>
              <a:t>感谢各位聆听</a:t>
            </a:r>
          </a:p>
        </p:txBody>
      </p:sp>
    </p:spTree>
    <p:extLst>
      <p:ext uri="{BB962C8B-B14F-4D97-AF65-F5344CB8AC3E}">
        <p14:creationId xmlns:p14="http://schemas.microsoft.com/office/powerpoint/2010/main" val="250543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"/>
    </mc:Choice>
    <mc:Fallback xmlns="">
      <p:transition spd="slow" advTm="52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030A2B01-0EE3-9EF7-B949-4E732C0D68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3531" y="3583134"/>
            <a:ext cx="3414302" cy="2526810"/>
          </a:xfrm>
          <a:custGeom>
            <a:avLst/>
            <a:gdLst>
              <a:gd name="connsiteX0" fmla="*/ 462642 w 4243614"/>
              <a:gd name="connsiteY0" fmla="*/ 0 h 3140555"/>
              <a:gd name="connsiteX1" fmla="*/ 4243614 w 4243614"/>
              <a:gd name="connsiteY1" fmla="*/ 0 h 3140555"/>
              <a:gd name="connsiteX2" fmla="*/ 4243614 w 4243614"/>
              <a:gd name="connsiteY2" fmla="*/ 3140555 h 3140555"/>
              <a:gd name="connsiteX3" fmla="*/ 0 w 4243614"/>
              <a:gd name="connsiteY3" fmla="*/ 3140555 h 3140555"/>
              <a:gd name="connsiteX4" fmla="*/ 0 w 4243614"/>
              <a:gd name="connsiteY4" fmla="*/ 311618 h 3140555"/>
              <a:gd name="connsiteX5" fmla="*/ 462642 w 4243614"/>
              <a:gd name="connsiteY5" fmla="*/ 311618 h 314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43614" h="3140555">
                <a:moveTo>
                  <a:pt x="462642" y="0"/>
                </a:moveTo>
                <a:lnTo>
                  <a:pt x="4243614" y="0"/>
                </a:lnTo>
                <a:lnTo>
                  <a:pt x="4243614" y="3140555"/>
                </a:lnTo>
                <a:lnTo>
                  <a:pt x="0" y="3140555"/>
                </a:lnTo>
                <a:lnTo>
                  <a:pt x="0" y="311618"/>
                </a:lnTo>
                <a:lnTo>
                  <a:pt x="462642" y="311618"/>
                </a:lnTo>
                <a:close/>
              </a:path>
            </a:pathLst>
          </a:cu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CEF82FE-F07B-6045-85A0-C8BA61F42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4F39A8E-8860-EACD-5890-6653829CE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81" y="759468"/>
            <a:ext cx="4964195" cy="200156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8C69316-45D4-A9B6-3A84-E6E6B337A586}"/>
              </a:ext>
            </a:extLst>
          </p:cNvPr>
          <p:cNvSpPr txBox="1"/>
          <p:nvPr/>
        </p:nvSpPr>
        <p:spPr>
          <a:xfrm>
            <a:off x="2489352" y="2731015"/>
            <a:ext cx="1042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Forward</a:t>
            </a:r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A75F349-888A-DC07-08C7-87106C47E335}"/>
              </a:ext>
            </a:extLst>
          </p:cNvPr>
          <p:cNvSpPr txBox="1"/>
          <p:nvPr/>
        </p:nvSpPr>
        <p:spPr>
          <a:xfrm>
            <a:off x="9234965" y="2731015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Reverse</a:t>
            </a:r>
            <a:endParaRPr lang="zh-CN" altLang="en-US" b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DF027F2-1387-ECEC-FD41-C44743098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11"/>
          <a:stretch/>
        </p:blipFill>
        <p:spPr>
          <a:xfrm>
            <a:off x="6605073" y="3862801"/>
            <a:ext cx="2714787" cy="2282302"/>
          </a:xfrm>
          <a:custGeom>
            <a:avLst/>
            <a:gdLst>
              <a:gd name="connsiteX0" fmla="*/ 871303 w 5513301"/>
              <a:gd name="connsiteY0" fmla="*/ 100059 h 4634991"/>
              <a:gd name="connsiteX1" fmla="*/ 871303 w 5513301"/>
              <a:gd name="connsiteY1" fmla="*/ 469391 h 4634991"/>
              <a:gd name="connsiteX2" fmla="*/ 1284960 w 5513301"/>
              <a:gd name="connsiteY2" fmla="*/ 469391 h 4634991"/>
              <a:gd name="connsiteX3" fmla="*/ 1284960 w 5513301"/>
              <a:gd name="connsiteY3" fmla="*/ 100059 h 4634991"/>
              <a:gd name="connsiteX4" fmla="*/ 0 w 5513301"/>
              <a:gd name="connsiteY4" fmla="*/ 0 h 4634991"/>
              <a:gd name="connsiteX5" fmla="*/ 5513301 w 5513301"/>
              <a:gd name="connsiteY5" fmla="*/ 0 h 4634991"/>
              <a:gd name="connsiteX6" fmla="*/ 5513301 w 5513301"/>
              <a:gd name="connsiteY6" fmla="*/ 4634991 h 4634991"/>
              <a:gd name="connsiteX7" fmla="*/ 0 w 5513301"/>
              <a:gd name="connsiteY7" fmla="*/ 4634991 h 463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01" h="4634991">
                <a:moveTo>
                  <a:pt x="871303" y="100059"/>
                </a:moveTo>
                <a:lnTo>
                  <a:pt x="871303" y="469391"/>
                </a:lnTo>
                <a:lnTo>
                  <a:pt x="1284960" y="469391"/>
                </a:lnTo>
                <a:lnTo>
                  <a:pt x="1284960" y="100059"/>
                </a:lnTo>
                <a:close/>
                <a:moveTo>
                  <a:pt x="0" y="0"/>
                </a:moveTo>
                <a:lnTo>
                  <a:pt x="5513301" y="0"/>
                </a:lnTo>
                <a:lnTo>
                  <a:pt x="5513301" y="4634991"/>
                </a:lnTo>
                <a:lnTo>
                  <a:pt x="0" y="4634991"/>
                </a:lnTo>
                <a:close/>
              </a:path>
            </a:pathLst>
          </a:cu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0FAD49F-1273-DB2D-385F-668A8E5A9CBF}"/>
              </a:ext>
            </a:extLst>
          </p:cNvPr>
          <p:cNvSpPr txBox="1"/>
          <p:nvPr/>
        </p:nvSpPr>
        <p:spPr>
          <a:xfrm>
            <a:off x="1488438" y="3479377"/>
            <a:ext cx="96727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从实验数据中提取隐藏特征并关联材料结构和性能</a:t>
            </a:r>
            <a:r>
              <a:rPr lang="en-US" altLang="zh-CN" b="0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: </a:t>
            </a:r>
            <a:r>
              <a:rPr lang="zh-CN" altLang="en-US" b="0" i="0" dirty="0">
                <a:solidFill>
                  <a:srgbClr val="404040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逆过程</a:t>
            </a:r>
            <a:r>
              <a:rPr lang="zh-CN" altLang="en-US" dirty="0">
                <a:solidFill>
                  <a:srgbClr val="40404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，需结合谱学知识，分析门槛较高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AFB4E5D-0855-DA9F-CF6D-5B2CCBAA3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7589" y="649376"/>
            <a:ext cx="1275438" cy="79638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285C7AB-1292-1329-AD85-07A1501DF24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7607" y="1699460"/>
            <a:ext cx="1174932" cy="1350623"/>
          </a:xfrm>
          <a:custGeom>
            <a:avLst/>
            <a:gdLst>
              <a:gd name="connsiteX0" fmla="*/ 131223 w 1255926"/>
              <a:gd name="connsiteY0" fmla="*/ 0 h 1443728"/>
              <a:gd name="connsiteX1" fmla="*/ 1255926 w 1255926"/>
              <a:gd name="connsiteY1" fmla="*/ 0 h 1443728"/>
              <a:gd name="connsiteX2" fmla="*/ 1255926 w 1255926"/>
              <a:gd name="connsiteY2" fmla="*/ 1443728 h 1443728"/>
              <a:gd name="connsiteX3" fmla="*/ 0 w 1255926"/>
              <a:gd name="connsiteY3" fmla="*/ 1443728 h 1443728"/>
              <a:gd name="connsiteX4" fmla="*/ 0 w 1255926"/>
              <a:gd name="connsiteY4" fmla="*/ 203273 h 1443728"/>
              <a:gd name="connsiteX5" fmla="*/ 131223 w 1255926"/>
              <a:gd name="connsiteY5" fmla="*/ 203273 h 144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5926" h="1443728">
                <a:moveTo>
                  <a:pt x="131223" y="0"/>
                </a:moveTo>
                <a:lnTo>
                  <a:pt x="1255926" y="0"/>
                </a:lnTo>
                <a:lnTo>
                  <a:pt x="1255926" y="1443728"/>
                </a:lnTo>
                <a:lnTo>
                  <a:pt x="0" y="1443728"/>
                </a:lnTo>
                <a:lnTo>
                  <a:pt x="0" y="203273"/>
                </a:lnTo>
                <a:lnTo>
                  <a:pt x="131223" y="203273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BCA78-BF66-3D37-2119-B89B2E72F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1061" y="1808333"/>
            <a:ext cx="989539" cy="9753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D27226D-99AF-A5C4-342D-D499947EB3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3027" y="682900"/>
            <a:ext cx="1761174" cy="82188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EC79E8D-9671-1915-DFFC-EB1C00502C41}"/>
              </a:ext>
            </a:extLst>
          </p:cNvPr>
          <p:cNvSpPr txBox="1"/>
          <p:nvPr/>
        </p:nvSpPr>
        <p:spPr>
          <a:xfrm>
            <a:off x="6342069" y="141872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衍射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D8E0E0FA-6E43-147F-F9B8-48B366A664CC}"/>
              </a:ext>
            </a:extLst>
          </p:cNvPr>
          <p:cNvSpPr txBox="1"/>
          <p:nvPr/>
        </p:nvSpPr>
        <p:spPr>
          <a:xfrm>
            <a:off x="7797788" y="143803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反射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A5F611C-C49A-988A-C6FF-E1F021C1DB66}"/>
              </a:ext>
            </a:extLst>
          </p:cNvPr>
          <p:cNvSpPr txBox="1"/>
          <p:nvPr/>
        </p:nvSpPr>
        <p:spPr>
          <a:xfrm>
            <a:off x="6342069" y="301085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小角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0D44E46-A682-AE15-4D63-8BB79486181B}"/>
              </a:ext>
            </a:extLst>
          </p:cNvPr>
          <p:cNvSpPr txBox="1"/>
          <p:nvPr/>
        </p:nvSpPr>
        <p:spPr>
          <a:xfrm>
            <a:off x="7877256" y="3005696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成像</a:t>
            </a: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82191027-3BB0-8573-69E4-7C9ADB7D7CCD}"/>
              </a:ext>
            </a:extLst>
          </p:cNvPr>
          <p:cNvSpPr/>
          <p:nvPr/>
        </p:nvSpPr>
        <p:spPr>
          <a:xfrm>
            <a:off x="9089825" y="1808333"/>
            <a:ext cx="1332689" cy="1971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27642D6-C70B-DE92-1841-E2795F02A101}"/>
              </a:ext>
            </a:extLst>
          </p:cNvPr>
          <p:cNvSpPr txBox="1"/>
          <p:nvPr/>
        </p:nvSpPr>
        <p:spPr>
          <a:xfrm>
            <a:off x="9207366" y="14514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数据分析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72B5D7-369D-9206-86FF-3CE5B0482E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81255" y="1808333"/>
            <a:ext cx="1174932" cy="1059365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4385069-BD00-30E3-7159-9E948C1832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4923" y="735861"/>
            <a:ext cx="607596" cy="849666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59AD441-E71E-F397-3B04-AB15E692306A}"/>
              </a:ext>
            </a:extLst>
          </p:cNvPr>
          <p:cNvSpPr txBox="1"/>
          <p:nvPr/>
        </p:nvSpPr>
        <p:spPr>
          <a:xfrm>
            <a:off x="10483891" y="2905838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各类样品信息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A89EBF74-0F39-DDDB-F88E-11C956009092}"/>
              </a:ext>
            </a:extLst>
          </p:cNvPr>
          <p:cNvCxnSpPr/>
          <p:nvPr/>
        </p:nvCxnSpPr>
        <p:spPr>
          <a:xfrm>
            <a:off x="437745" y="3399634"/>
            <a:ext cx="11615806" cy="38303"/>
          </a:xfrm>
          <a:prstGeom prst="straightConnector1">
            <a:avLst/>
          </a:prstGeom>
          <a:ln w="28575"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9000000" scaled="0"/>
              <a:tileRect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05883301-8968-CC2C-B0AC-B9E2DCD7667B}"/>
              </a:ext>
            </a:extLst>
          </p:cNvPr>
          <p:cNvSpPr txBox="1"/>
          <p:nvPr/>
        </p:nvSpPr>
        <p:spPr>
          <a:xfrm>
            <a:off x="2770400" y="6461657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中子束流通量持续提升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65282040-E432-D063-B4CB-8D1E5B59DC4F}"/>
              </a:ext>
            </a:extLst>
          </p:cNvPr>
          <p:cNvSpPr txBox="1"/>
          <p:nvPr/>
        </p:nvSpPr>
        <p:spPr>
          <a:xfrm>
            <a:off x="7210123" y="6461657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谱仪数量持续增长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C05B7BE-3977-ACFF-47C0-849AF4EC8536}"/>
              </a:ext>
            </a:extLst>
          </p:cNvPr>
          <p:cNvSpPr txBox="1"/>
          <p:nvPr/>
        </p:nvSpPr>
        <p:spPr>
          <a:xfrm>
            <a:off x="2714262" y="6139204"/>
            <a:ext cx="3149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Chen et al. Chem. Phys. Rev.</a:t>
            </a:r>
            <a:r>
              <a:rPr lang="en-US" altLang="zh-CN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CDACFB5-140D-A33D-2047-AFF416C1F0F7}"/>
              </a:ext>
            </a:extLst>
          </p:cNvPr>
          <p:cNvSpPr txBox="1"/>
          <p:nvPr/>
        </p:nvSpPr>
        <p:spPr>
          <a:xfrm>
            <a:off x="6458943" y="6136035"/>
            <a:ext cx="4193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Wang et al. Jr.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Rad. Res. and App. Sci., 2024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83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50EBE21-AD71-DB6A-764C-F1128A8D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9B6D721-FBB4-0921-2CD5-8A63962F4509}"/>
              </a:ext>
            </a:extLst>
          </p:cNvPr>
          <p:cNvSpPr txBox="1"/>
          <p:nvPr/>
        </p:nvSpPr>
        <p:spPr>
          <a:xfrm>
            <a:off x="142142" y="3085314"/>
            <a:ext cx="933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宋体" panose="02010600030101010101" pitchFamily="2" charset="-122"/>
                <a:ea typeface="宋体" panose="02010600030101010101" pitchFamily="2" charset="-122"/>
              </a:rPr>
              <a:t>AI</a:t>
            </a:r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常见</a:t>
            </a:r>
            <a:endParaRPr lang="en-US" altLang="zh-CN" sz="1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1400" dirty="0">
                <a:latin typeface="宋体" panose="02010600030101010101" pitchFamily="2" charset="-122"/>
                <a:ea typeface="宋体" panose="02010600030101010101" pitchFamily="2" charset="-122"/>
              </a:rPr>
              <a:t>应用领域</a:t>
            </a:r>
          </a:p>
        </p:txBody>
      </p:sp>
      <p:sp>
        <p:nvSpPr>
          <p:cNvPr id="5" name="左大括号 4">
            <a:extLst>
              <a:ext uri="{FF2B5EF4-FFF2-40B4-BE49-F238E27FC236}">
                <a16:creationId xmlns:a16="http://schemas.microsoft.com/office/drawing/2014/main" id="{A41824A9-BBC1-C554-B1EA-D3DA170C6A65}"/>
              </a:ext>
            </a:extLst>
          </p:cNvPr>
          <p:cNvSpPr/>
          <p:nvPr/>
        </p:nvSpPr>
        <p:spPr bwMode="auto">
          <a:xfrm>
            <a:off x="1075811" y="1499676"/>
            <a:ext cx="362475" cy="3843631"/>
          </a:xfrm>
          <a:prstGeom prst="leftBrace">
            <a:avLst>
              <a:gd name="adj1" fmla="val 51198"/>
              <a:gd name="adj2" fmla="val 50000"/>
            </a:avLst>
          </a:prstGeom>
          <a:ln w="1905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1DDD4D8B-369E-16A9-4995-776B6362C6AA}"/>
              </a:ext>
            </a:extLst>
          </p:cNvPr>
          <p:cNvSpPr txBox="1"/>
          <p:nvPr/>
        </p:nvSpPr>
        <p:spPr>
          <a:xfrm>
            <a:off x="1462786" y="1278974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图像和语音识别</a:t>
            </a:r>
          </a:p>
        </p:txBody>
      </p:sp>
      <p:pic>
        <p:nvPicPr>
          <p:cNvPr id="7" name="Picture 2" descr="深度学习论文《Deep Learning》_远方与你的博客-CSDN博客_deep learning论文">
            <a:extLst>
              <a:ext uri="{FF2B5EF4-FFF2-40B4-BE49-F238E27FC236}">
                <a16:creationId xmlns:a16="http://schemas.microsoft.com/office/drawing/2014/main" id="{5D5CA48F-BBFC-CFAE-4547-578A00505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18" y="1197062"/>
            <a:ext cx="1920892" cy="816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FC82D39-5B84-693E-5747-A7C4FD329F1C}"/>
              </a:ext>
            </a:extLst>
          </p:cNvPr>
          <p:cNvSpPr txBox="1"/>
          <p:nvPr/>
        </p:nvSpPr>
        <p:spPr>
          <a:xfrm>
            <a:off x="1461987" y="1551202"/>
            <a:ext cx="15854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i="0" dirty="0">
                <a:solidFill>
                  <a:srgbClr val="24292F"/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通过训练模型来识别和分类图像、语音等非结构化数据。</a:t>
            </a:r>
            <a:endParaRPr lang="zh-CN" altLang="en-US" sz="1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C71D4E0-5401-17DB-DD7B-1F366572E0E1}"/>
              </a:ext>
            </a:extLst>
          </p:cNvPr>
          <p:cNvSpPr txBox="1"/>
          <p:nvPr/>
        </p:nvSpPr>
        <p:spPr>
          <a:xfrm>
            <a:off x="1476172" y="2354888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latin typeface="宋体" panose="02010600030101010101" pitchFamily="2" charset="-122"/>
                <a:ea typeface="宋体" panose="02010600030101010101" pitchFamily="2" charset="-122"/>
              </a:rPr>
              <a:t>预测和回归分析</a:t>
            </a:r>
          </a:p>
        </p:txBody>
      </p:sp>
      <p:pic>
        <p:nvPicPr>
          <p:cNvPr id="10" name="Picture 4" descr="线性回归（模型的评估) - 知乎">
            <a:extLst>
              <a:ext uri="{FF2B5EF4-FFF2-40B4-BE49-F238E27FC236}">
                <a16:creationId xmlns:a16="http://schemas.microsoft.com/office/drawing/2014/main" id="{98CEBB7B-8E4B-222A-DC95-4E9DFF92B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18" y="2229058"/>
            <a:ext cx="1439304" cy="1079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E97E182-81D1-D5D6-37F3-1E03FE7707F1}"/>
              </a:ext>
            </a:extLst>
          </p:cNvPr>
          <p:cNvSpPr txBox="1"/>
          <p:nvPr/>
        </p:nvSpPr>
        <p:spPr>
          <a:xfrm>
            <a:off x="1469475" y="2612754"/>
            <a:ext cx="15854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000" i="0" dirty="0">
                <a:solidFill>
                  <a:srgbClr val="24292F"/>
                </a:solidFill>
                <a:effectLst/>
                <a:latin typeface="Noto Sans SC"/>
              </a:rPr>
              <a:t>通过训练模型来预测未来事件的发生概率或数值结果，如股票价格预测、销售预测等。</a:t>
            </a:r>
            <a:endParaRPr lang="zh-CN" altLang="en-US" sz="1000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908D60F3-416B-3A11-E66E-A674FE73A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18" y="3442660"/>
            <a:ext cx="1935830" cy="106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95E56E9-C698-E912-B9CF-39EB11D207CE}"/>
              </a:ext>
            </a:extLst>
          </p:cNvPr>
          <p:cNvSpPr txBox="1"/>
          <p:nvPr/>
        </p:nvSpPr>
        <p:spPr>
          <a:xfrm>
            <a:off x="1469475" y="342361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强化学习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BF9BFB5-4C42-F72F-D272-813FDC8DCD0E}"/>
              </a:ext>
            </a:extLst>
          </p:cNvPr>
          <p:cNvSpPr txBox="1"/>
          <p:nvPr/>
        </p:nvSpPr>
        <p:spPr>
          <a:xfrm>
            <a:off x="1461987" y="3747056"/>
            <a:ext cx="158543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00" b="1" i="0">
                <a:solidFill>
                  <a:srgbClr val="24292F"/>
                </a:solidFill>
                <a:effectLst/>
                <a:latin typeface="Noto Sans SC"/>
              </a:defRPr>
            </a:lvl1pPr>
          </a:lstStyle>
          <a:p>
            <a:r>
              <a:rPr lang="zh-CN" altLang="en-US" b="0" dirty="0"/>
              <a:t>用于开发智能体（</a:t>
            </a:r>
            <a:r>
              <a:rPr lang="en-US" altLang="zh-CN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agent</a:t>
            </a:r>
            <a:r>
              <a:rPr lang="zh-CN" altLang="en-US" b="0" dirty="0"/>
              <a:t>）在与环境交互的过程中学习如何做出最优决策的算法，如机器人控制、游戏策略等。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F0A2F83-1F1A-3B96-1093-3EA7D8FD4AC5}"/>
              </a:ext>
            </a:extLst>
          </p:cNvPr>
          <p:cNvSpPr txBox="1"/>
          <p:nvPr/>
        </p:nvSpPr>
        <p:spPr>
          <a:xfrm>
            <a:off x="1438286" y="4737839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b="0" dirty="0"/>
              <a:t>自然语言处理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D2BAC81-3EE1-A2E7-45BD-5BE46CD25872}"/>
              </a:ext>
            </a:extLst>
          </p:cNvPr>
          <p:cNvSpPr txBox="1"/>
          <p:nvPr/>
        </p:nvSpPr>
        <p:spPr>
          <a:xfrm>
            <a:off x="1461987" y="4995857"/>
            <a:ext cx="166683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000" b="1" i="0">
                <a:solidFill>
                  <a:srgbClr val="24292F"/>
                </a:solidFill>
                <a:effectLst/>
                <a:latin typeface="Noto Sans SC"/>
              </a:defRPr>
            </a:lvl1pPr>
          </a:lstStyle>
          <a:p>
            <a:r>
              <a:rPr lang="zh-CN" altLang="en-US" b="0" dirty="0"/>
              <a:t>用于处理和理解文本数据，包括文本分类、情感分析、机器翻译等任务。</a:t>
            </a:r>
          </a:p>
        </p:txBody>
      </p:sp>
      <p:pic>
        <p:nvPicPr>
          <p:cNvPr id="17" name="Picture 8" descr="自然语言处理(NLP)的历史及其发展方向-千家网">
            <a:extLst>
              <a:ext uri="{FF2B5EF4-FFF2-40B4-BE49-F238E27FC236}">
                <a16:creationId xmlns:a16="http://schemas.microsoft.com/office/drawing/2014/main" id="{0D3D3F9D-D256-367E-E4F3-46652A2B4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818" y="4672706"/>
            <a:ext cx="1610146" cy="1070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0D343A6C-50CE-9DEB-9A79-31642CFC08B9}"/>
              </a:ext>
            </a:extLst>
          </p:cNvPr>
          <p:cNvSpPr txBox="1"/>
          <p:nvPr/>
        </p:nvSpPr>
        <p:spPr>
          <a:xfrm>
            <a:off x="5164419" y="1140419"/>
            <a:ext cx="2031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分类、聚类</a:t>
            </a:r>
            <a:r>
              <a:rPr lang="zh-CN" altLang="en-US" sz="1600" dirty="0"/>
              <a:t>：从大量数据中学习规律后实现对数据进行分类</a:t>
            </a: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46CEBDE7-C979-7687-C17E-48C16B2F4043}"/>
              </a:ext>
            </a:extLst>
          </p:cNvPr>
          <p:cNvSpPr/>
          <p:nvPr/>
        </p:nvSpPr>
        <p:spPr bwMode="auto">
          <a:xfrm>
            <a:off x="7297596" y="1534281"/>
            <a:ext cx="793563" cy="289494"/>
          </a:xfrm>
          <a:prstGeom prst="rightArrow">
            <a:avLst/>
          </a:prstGeom>
          <a:solidFill>
            <a:srgbClr val="6AB3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66715B3-CAD9-9FD1-327E-8E59453D0A1F}"/>
              </a:ext>
            </a:extLst>
          </p:cNvPr>
          <p:cNvSpPr txBox="1"/>
          <p:nvPr/>
        </p:nvSpPr>
        <p:spPr>
          <a:xfrm>
            <a:off x="8280105" y="1201085"/>
            <a:ext cx="192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从中子散射数据中学习规律后对样品进行分类</a:t>
            </a:r>
            <a:endParaRPr lang="zh-CN" altLang="en-US" sz="16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606F7F7-C517-3234-D6FF-27794F5FBAD5}"/>
              </a:ext>
            </a:extLst>
          </p:cNvPr>
          <p:cNvSpPr txBox="1"/>
          <p:nvPr/>
        </p:nvSpPr>
        <p:spPr>
          <a:xfrm>
            <a:off x="5162216" y="2402689"/>
            <a:ext cx="2014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回归</a:t>
            </a:r>
            <a:r>
              <a:rPr lang="zh-CN" altLang="en-US" sz="1600" dirty="0"/>
              <a:t>：从大量数据中学习规律后实现对某个连续数值的预测</a:t>
            </a:r>
          </a:p>
        </p:txBody>
      </p:sp>
      <p:sp>
        <p:nvSpPr>
          <p:cNvPr id="22" name="箭头: 右 21">
            <a:extLst>
              <a:ext uri="{FF2B5EF4-FFF2-40B4-BE49-F238E27FC236}">
                <a16:creationId xmlns:a16="http://schemas.microsoft.com/office/drawing/2014/main" id="{5B2D146A-E2F8-219A-D788-11A41AC248A3}"/>
              </a:ext>
            </a:extLst>
          </p:cNvPr>
          <p:cNvSpPr/>
          <p:nvPr/>
        </p:nvSpPr>
        <p:spPr bwMode="auto">
          <a:xfrm>
            <a:off x="7297596" y="2711808"/>
            <a:ext cx="793563" cy="289494"/>
          </a:xfrm>
          <a:prstGeom prst="rightArrow">
            <a:avLst/>
          </a:prstGeom>
          <a:solidFill>
            <a:srgbClr val="6AB3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79F0E7E-55EA-7A74-345B-6C8CCFDEF8CF}"/>
              </a:ext>
            </a:extLst>
          </p:cNvPr>
          <p:cNvSpPr txBox="1"/>
          <p:nvPr/>
        </p:nvSpPr>
        <p:spPr>
          <a:xfrm>
            <a:off x="8280040" y="2477083"/>
            <a:ext cx="192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从中子散射数据中学习规律后对某个参数进行预测</a:t>
            </a:r>
            <a:endParaRPr lang="zh-CN" altLang="en-US" sz="1600" b="1" dirty="0"/>
          </a:p>
        </p:txBody>
      </p:sp>
      <p:sp>
        <p:nvSpPr>
          <p:cNvPr id="24" name="左大括号 23">
            <a:extLst>
              <a:ext uri="{FF2B5EF4-FFF2-40B4-BE49-F238E27FC236}">
                <a16:creationId xmlns:a16="http://schemas.microsoft.com/office/drawing/2014/main" id="{2DA27488-20F3-FCF3-4D34-4720CFDC9D71}"/>
              </a:ext>
            </a:extLst>
          </p:cNvPr>
          <p:cNvSpPr/>
          <p:nvPr/>
        </p:nvSpPr>
        <p:spPr bwMode="auto">
          <a:xfrm flipH="1">
            <a:off x="10010836" y="1293606"/>
            <a:ext cx="362475" cy="1921954"/>
          </a:xfrm>
          <a:prstGeom prst="leftBrace">
            <a:avLst>
              <a:gd name="adj1" fmla="val 51198"/>
              <a:gd name="adj2" fmla="val 50000"/>
            </a:avLst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pitchFamily="2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0C3C8610-85EC-494B-9018-0C6897CDA4EA}"/>
              </a:ext>
            </a:extLst>
          </p:cNvPr>
          <p:cNvSpPr txBox="1"/>
          <p:nvPr/>
        </p:nvSpPr>
        <p:spPr>
          <a:xfrm flipH="1">
            <a:off x="10394296" y="2044999"/>
            <a:ext cx="1142205" cy="3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数据分析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74282A86-F112-66C0-406E-2848B61515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8" t="-823" r="-7095" b="823"/>
          <a:stretch/>
        </p:blipFill>
        <p:spPr>
          <a:xfrm>
            <a:off x="6363088" y="3489703"/>
            <a:ext cx="3837844" cy="2698003"/>
          </a:xfrm>
          <a:custGeom>
            <a:avLst/>
            <a:gdLst>
              <a:gd name="connsiteX0" fmla="*/ 871303 w 5513301"/>
              <a:gd name="connsiteY0" fmla="*/ 100059 h 4634991"/>
              <a:gd name="connsiteX1" fmla="*/ 871303 w 5513301"/>
              <a:gd name="connsiteY1" fmla="*/ 469391 h 4634991"/>
              <a:gd name="connsiteX2" fmla="*/ 1284960 w 5513301"/>
              <a:gd name="connsiteY2" fmla="*/ 469391 h 4634991"/>
              <a:gd name="connsiteX3" fmla="*/ 1284960 w 5513301"/>
              <a:gd name="connsiteY3" fmla="*/ 100059 h 4634991"/>
              <a:gd name="connsiteX4" fmla="*/ 0 w 5513301"/>
              <a:gd name="connsiteY4" fmla="*/ 0 h 4634991"/>
              <a:gd name="connsiteX5" fmla="*/ 5513301 w 5513301"/>
              <a:gd name="connsiteY5" fmla="*/ 0 h 4634991"/>
              <a:gd name="connsiteX6" fmla="*/ 5513301 w 5513301"/>
              <a:gd name="connsiteY6" fmla="*/ 4634991 h 4634991"/>
              <a:gd name="connsiteX7" fmla="*/ 0 w 5513301"/>
              <a:gd name="connsiteY7" fmla="*/ 4634991 h 4634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13301" h="4634991">
                <a:moveTo>
                  <a:pt x="871303" y="100059"/>
                </a:moveTo>
                <a:lnTo>
                  <a:pt x="871303" y="469391"/>
                </a:lnTo>
                <a:lnTo>
                  <a:pt x="1284960" y="469391"/>
                </a:lnTo>
                <a:lnTo>
                  <a:pt x="1284960" y="100059"/>
                </a:lnTo>
                <a:close/>
                <a:moveTo>
                  <a:pt x="0" y="0"/>
                </a:moveTo>
                <a:lnTo>
                  <a:pt x="5513301" y="0"/>
                </a:lnTo>
                <a:lnTo>
                  <a:pt x="5513301" y="4634991"/>
                </a:lnTo>
                <a:lnTo>
                  <a:pt x="0" y="4634991"/>
                </a:lnTo>
                <a:close/>
              </a:path>
            </a:pathLst>
          </a:cu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E41B8F9F-4185-D1C6-3E46-976F874D3495}"/>
              </a:ext>
            </a:extLst>
          </p:cNvPr>
          <p:cNvSpPr txBox="1"/>
          <p:nvPr/>
        </p:nvSpPr>
        <p:spPr>
          <a:xfrm>
            <a:off x="6565132" y="6369635"/>
            <a:ext cx="37753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“机器学习”</a:t>
            </a:r>
            <a:r>
              <a:rPr lang="en-US" altLang="zh-CN" sz="1600" dirty="0"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1600" dirty="0">
                <a:latin typeface="宋体" panose="02010600030101010101" pitchFamily="2" charset="-122"/>
                <a:ea typeface="宋体" panose="02010600030101010101" pitchFamily="2" charset="-122"/>
              </a:rPr>
              <a:t>“中子散射”的论文数量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EDE20E3-1E23-5AF4-418A-F085735EA61A}"/>
              </a:ext>
            </a:extLst>
          </p:cNvPr>
          <p:cNvSpPr txBox="1"/>
          <p:nvPr/>
        </p:nvSpPr>
        <p:spPr>
          <a:xfrm>
            <a:off x="6422657" y="6136035"/>
            <a:ext cx="4193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Wang et al. Jr.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Rad. Res. and App. Sci., 2024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909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C68B52B-9284-2258-60B6-667F88758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6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A112C49-C1AA-AF84-BC49-7CCE92E5CB28}"/>
              </a:ext>
            </a:extLst>
          </p:cNvPr>
          <p:cNvGrpSpPr/>
          <p:nvPr/>
        </p:nvGrpSpPr>
        <p:grpSpPr>
          <a:xfrm>
            <a:off x="1686568" y="1519493"/>
            <a:ext cx="9018688" cy="713005"/>
            <a:chOff x="2260652" y="2945879"/>
            <a:chExt cx="8935364" cy="71300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D8FD367-CB7B-D9A3-4AF7-BD387761D563}"/>
                </a:ext>
              </a:extLst>
            </p:cNvPr>
            <p:cNvSpPr/>
            <p:nvPr/>
          </p:nvSpPr>
          <p:spPr>
            <a:xfrm>
              <a:off x="2260652" y="2945879"/>
              <a:ext cx="8935364" cy="713005"/>
            </a:xfrm>
            <a:prstGeom prst="rect">
              <a:avLst/>
            </a:prstGeom>
            <a:solidFill>
              <a:srgbClr val="DAE5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827F03B-1806-E059-2A46-2E094EA37A84}"/>
                </a:ext>
              </a:extLst>
            </p:cNvPr>
            <p:cNvSpPr/>
            <p:nvPr/>
          </p:nvSpPr>
          <p:spPr>
            <a:xfrm>
              <a:off x="2458630" y="3059246"/>
              <a:ext cx="518475" cy="518475"/>
            </a:xfrm>
            <a:prstGeom prst="ellipse">
              <a:avLst/>
            </a:prstGeom>
            <a:solidFill>
              <a:srgbClr val="90A5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tx1"/>
                  </a:solidFill>
                </a:rPr>
                <a:t>2</a:t>
              </a:r>
              <a:endParaRPr lang="zh-CN" alt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939929E-76DF-E2F1-D9F5-0ECA41E56B4D}"/>
                </a:ext>
              </a:extLst>
            </p:cNvPr>
            <p:cNvSpPr txBox="1"/>
            <p:nvPr/>
          </p:nvSpPr>
          <p:spPr>
            <a:xfrm>
              <a:off x="2977103" y="3040771"/>
              <a:ext cx="82189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研究现状：</a:t>
              </a:r>
              <a:r>
                <a:rPr lang="en-US" altLang="zh-CN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AI</a:t>
              </a:r>
              <a:r>
                <a:rPr lang="zh-CN" altLang="en-US" sz="28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在中子谱仪数据分析中的尝试与挑战</a:t>
              </a: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A11C136-99C2-4FD3-4D7F-06A19980E7C8}"/>
              </a:ext>
            </a:extLst>
          </p:cNvPr>
          <p:cNvSpPr txBox="1"/>
          <p:nvPr/>
        </p:nvSpPr>
        <p:spPr>
          <a:xfrm flipH="1">
            <a:off x="5192015" y="3255415"/>
            <a:ext cx="29640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单晶中子衍射</a:t>
            </a:r>
            <a:endParaRPr lang="en-US" altLang="zh-CN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粉末中子衍射</a:t>
            </a:r>
            <a:endParaRPr lang="en-US" altLang="zh-CN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小角中子散射</a:t>
            </a:r>
            <a:endParaRPr lang="en-US" altLang="zh-CN" sz="2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中子反射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SimSun" panose="02010600030101010101" pitchFamily="2" charset="-122"/>
                <a:ea typeface="SimSun" panose="02010600030101010101" pitchFamily="2" charset="-122"/>
              </a:rPr>
              <a:t>中子成像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3C0B096-F55A-B4CA-D007-A3EBBB1AC7F9}"/>
              </a:ext>
            </a:extLst>
          </p:cNvPr>
          <p:cNvSpPr txBox="1"/>
          <p:nvPr/>
        </p:nvSpPr>
        <p:spPr>
          <a:xfrm flipH="1">
            <a:off x="4343428" y="5012782"/>
            <a:ext cx="1852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/>
              <a:t>当前挑战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D3B282B-634E-9A1B-F340-E38C6B291980}"/>
              </a:ext>
            </a:extLst>
          </p:cNvPr>
          <p:cNvSpPr txBox="1"/>
          <p:nvPr/>
        </p:nvSpPr>
        <p:spPr>
          <a:xfrm flipH="1">
            <a:off x="4361451" y="2788854"/>
            <a:ext cx="1943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宋体" panose="02010600030101010101" pitchFamily="2" charset="-122"/>
                <a:ea typeface="宋体" panose="02010600030101010101" pitchFamily="2" charset="-122"/>
              </a:defRPr>
            </a:lvl1pPr>
          </a:lstStyle>
          <a:p>
            <a:pPr marL="342900" indent="-342900">
              <a:buFont typeface="Wingdings" pitchFamily="2" charset="2"/>
              <a:buChar char="Ø"/>
            </a:pPr>
            <a:r>
              <a:rPr lang="zh-CN" altLang="en-US" sz="2400" dirty="0"/>
              <a:t>研究介绍</a:t>
            </a:r>
          </a:p>
        </p:txBody>
      </p:sp>
    </p:spTree>
    <p:extLst>
      <p:ext uri="{BB962C8B-B14F-4D97-AF65-F5344CB8AC3E}">
        <p14:creationId xmlns:p14="http://schemas.microsoft.com/office/powerpoint/2010/main" val="2157087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88A24C99-68D6-F927-2308-161AE8D77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686" y="4708904"/>
            <a:ext cx="3655534" cy="1689169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7F0CB82-96B4-6DA1-1AF5-B5A8692A8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2206F07-11B7-AFD3-72D3-5E376F6107B4}"/>
              </a:ext>
            </a:extLst>
          </p:cNvPr>
          <p:cNvSpPr txBox="1"/>
          <p:nvPr/>
        </p:nvSpPr>
        <p:spPr>
          <a:xfrm flipH="1">
            <a:off x="5009784" y="129379"/>
            <a:ext cx="21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单晶中子衍射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4DF4CF2-F851-DEA5-72EF-92DBCEA67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" r="18928" b="33859"/>
          <a:stretch/>
        </p:blipFill>
        <p:spPr>
          <a:xfrm>
            <a:off x="194553" y="764510"/>
            <a:ext cx="7373565" cy="3660461"/>
          </a:xfrm>
          <a:custGeom>
            <a:avLst/>
            <a:gdLst>
              <a:gd name="connsiteX0" fmla="*/ 496111 w 7266562"/>
              <a:gd name="connsiteY0" fmla="*/ 0 h 3607341"/>
              <a:gd name="connsiteX1" fmla="*/ 7266562 w 7266562"/>
              <a:gd name="connsiteY1" fmla="*/ 0 h 3607341"/>
              <a:gd name="connsiteX2" fmla="*/ 7266562 w 7266562"/>
              <a:gd name="connsiteY2" fmla="*/ 3607341 h 3607341"/>
              <a:gd name="connsiteX3" fmla="*/ 0 w 7266562"/>
              <a:gd name="connsiteY3" fmla="*/ 3607341 h 3607341"/>
              <a:gd name="connsiteX4" fmla="*/ 0 w 7266562"/>
              <a:gd name="connsiteY4" fmla="*/ 422676 h 3607341"/>
              <a:gd name="connsiteX5" fmla="*/ 496111 w 7266562"/>
              <a:gd name="connsiteY5" fmla="*/ 422676 h 3607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66562" h="3607341">
                <a:moveTo>
                  <a:pt x="496111" y="0"/>
                </a:moveTo>
                <a:lnTo>
                  <a:pt x="7266562" y="0"/>
                </a:lnTo>
                <a:lnTo>
                  <a:pt x="7266562" y="3607341"/>
                </a:lnTo>
                <a:lnTo>
                  <a:pt x="0" y="3607341"/>
                </a:lnTo>
                <a:lnTo>
                  <a:pt x="0" y="422676"/>
                </a:lnTo>
                <a:lnTo>
                  <a:pt x="496111" y="422676"/>
                </a:lnTo>
                <a:close/>
              </a:path>
            </a:pathLst>
          </a:cu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E2EDD5C-C43C-0F1F-8298-438498E0636A}"/>
              </a:ext>
            </a:extLst>
          </p:cNvPr>
          <p:cNvSpPr txBox="1"/>
          <p:nvPr/>
        </p:nvSpPr>
        <p:spPr>
          <a:xfrm>
            <a:off x="2335913" y="4394040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单晶中子衍射数据分析流程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2248F76-C5CB-7E9F-10D3-44C82951B194}"/>
              </a:ext>
            </a:extLst>
          </p:cNvPr>
          <p:cNvSpPr/>
          <p:nvPr/>
        </p:nvSpPr>
        <p:spPr>
          <a:xfrm>
            <a:off x="1702340" y="865762"/>
            <a:ext cx="2762656" cy="11575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3685E3F-B7FE-DA22-4F6D-EE751379DD17}"/>
              </a:ext>
            </a:extLst>
          </p:cNvPr>
          <p:cNvSpPr/>
          <p:nvPr/>
        </p:nvSpPr>
        <p:spPr>
          <a:xfrm>
            <a:off x="6021421" y="1134894"/>
            <a:ext cx="1459150" cy="318144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E857CD8-8CF3-2C59-D74D-0111F6E0F9EE}"/>
              </a:ext>
            </a:extLst>
          </p:cNvPr>
          <p:cNvCxnSpPr>
            <a:cxnSpLocks/>
          </p:cNvCxnSpPr>
          <p:nvPr/>
        </p:nvCxnSpPr>
        <p:spPr>
          <a:xfrm>
            <a:off x="4484452" y="982494"/>
            <a:ext cx="38229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86A80317-E491-A1C6-9B7A-ED271E8AB438}"/>
              </a:ext>
            </a:extLst>
          </p:cNvPr>
          <p:cNvCxnSpPr>
            <a:cxnSpLocks/>
          </p:cNvCxnSpPr>
          <p:nvPr/>
        </p:nvCxnSpPr>
        <p:spPr>
          <a:xfrm>
            <a:off x="7587574" y="1222442"/>
            <a:ext cx="7198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1ECA60A9-2198-FDE0-DA58-C3371C13F64D}"/>
              </a:ext>
            </a:extLst>
          </p:cNvPr>
          <p:cNvSpPr txBox="1"/>
          <p:nvPr/>
        </p:nvSpPr>
        <p:spPr>
          <a:xfrm>
            <a:off x="8389456" y="912881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</a:rPr>
              <a:t>布拉格峰位置与形状自动识别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ACEABABD-5BF0-025B-AB35-88AD448DEB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0760"/>
          <a:stretch/>
        </p:blipFill>
        <p:spPr>
          <a:xfrm>
            <a:off x="8215385" y="1432749"/>
            <a:ext cx="3210470" cy="2734406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52B2402-3BDD-13FD-4EFB-46723C1191A4}"/>
              </a:ext>
            </a:extLst>
          </p:cNvPr>
          <p:cNvSpPr txBox="1"/>
          <p:nvPr/>
        </p:nvSpPr>
        <p:spPr>
          <a:xfrm>
            <a:off x="8215385" y="4397540"/>
            <a:ext cx="3647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可实现高置信度的位置和轮廓识别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37E1FA9-AE5B-B559-D2D2-F3FA60FC9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" t="68642" r="46788" b="4"/>
          <a:stretch/>
        </p:blipFill>
        <p:spPr>
          <a:xfrm>
            <a:off x="6025851" y="4733046"/>
            <a:ext cx="4379067" cy="1682316"/>
          </a:xfrm>
          <a:custGeom>
            <a:avLst/>
            <a:gdLst>
              <a:gd name="connsiteX0" fmla="*/ 0 w 4516875"/>
              <a:gd name="connsiteY0" fmla="*/ 0 h 1735258"/>
              <a:gd name="connsiteX1" fmla="*/ 4516875 w 4516875"/>
              <a:gd name="connsiteY1" fmla="*/ 0 h 1735258"/>
              <a:gd name="connsiteX2" fmla="*/ 4516875 w 4516875"/>
              <a:gd name="connsiteY2" fmla="*/ 1735258 h 1735258"/>
              <a:gd name="connsiteX3" fmla="*/ 0 w 4516875"/>
              <a:gd name="connsiteY3" fmla="*/ 1735258 h 173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16875" h="1735258">
                <a:moveTo>
                  <a:pt x="0" y="0"/>
                </a:moveTo>
                <a:lnTo>
                  <a:pt x="4516875" y="0"/>
                </a:lnTo>
                <a:lnTo>
                  <a:pt x="4516875" y="1735258"/>
                </a:lnTo>
                <a:lnTo>
                  <a:pt x="0" y="1735258"/>
                </a:lnTo>
                <a:close/>
              </a:path>
            </a:pathLst>
          </a:cu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72CFDE2-DF28-CB76-9917-EEE565D5043D}"/>
              </a:ext>
            </a:extLst>
          </p:cNvPr>
          <p:cNvSpPr txBox="1"/>
          <p:nvPr/>
        </p:nvSpPr>
        <p:spPr>
          <a:xfrm>
            <a:off x="2456778" y="6479292"/>
            <a:ext cx="135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Mask R-CNN</a:t>
            </a:r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DEEFE4E-5EC0-AE40-B2A1-E446671301B3}"/>
              </a:ext>
            </a:extLst>
          </p:cNvPr>
          <p:cNvSpPr txBox="1"/>
          <p:nvPr/>
        </p:nvSpPr>
        <p:spPr>
          <a:xfrm>
            <a:off x="7959206" y="6530245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U-Net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E445FC6-6A38-9192-6CF3-39626136FD54}"/>
              </a:ext>
            </a:extLst>
          </p:cNvPr>
          <p:cNvSpPr txBox="1"/>
          <p:nvPr/>
        </p:nvSpPr>
        <p:spPr>
          <a:xfrm>
            <a:off x="8368593" y="4117194"/>
            <a:ext cx="37802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Hao, Y. </a:t>
            </a:r>
            <a:r>
              <a:rPr lang="en-US" altLang="zh-CN" sz="1400" i="1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Journal of Applied Crystallography, 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2023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BE095EF-A642-0212-A820-9317CD6E9204}"/>
              </a:ext>
            </a:extLst>
          </p:cNvPr>
          <p:cNvSpPr txBox="1"/>
          <p:nvPr/>
        </p:nvSpPr>
        <p:spPr>
          <a:xfrm>
            <a:off x="2951942" y="6244185"/>
            <a:ext cx="25786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/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He, K. </a:t>
            </a:r>
            <a:r>
              <a:rPr lang="en-US" altLang="zh-CN" sz="14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Mask r-</a:t>
            </a:r>
            <a:r>
              <a:rPr lang="en-US" altLang="zh-CN" sz="1400" i="1" kern="1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cnn</a:t>
            </a:r>
            <a:r>
              <a:rPr lang="en-US" altLang="zh-CN" sz="14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2017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12117A8-583C-8FB3-281E-FAF32A0FE4FA}"/>
              </a:ext>
            </a:extLst>
          </p:cNvPr>
          <p:cNvSpPr txBox="1"/>
          <p:nvPr/>
        </p:nvSpPr>
        <p:spPr>
          <a:xfrm>
            <a:off x="6607476" y="6260641"/>
            <a:ext cx="41650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2400" indent="-152400" algn="just"/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Sullivan, B., </a:t>
            </a:r>
            <a:r>
              <a:rPr lang="en-US" altLang="zh-CN" sz="1400" i="1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Journal of Applied Crystallography, </a:t>
            </a:r>
            <a:r>
              <a:rPr lang="en-US" altLang="zh-CN" sz="14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2019</a:t>
            </a:r>
            <a:endParaRPr lang="zh-CN" altLang="zh-CN" sz="14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578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F3DADE8-4AB2-9AF5-02D5-0858E934E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455A96B-4353-65E0-B842-98FDC1F91972}"/>
              </a:ext>
            </a:extLst>
          </p:cNvPr>
          <p:cNvSpPr txBox="1"/>
          <p:nvPr/>
        </p:nvSpPr>
        <p:spPr>
          <a:xfrm flipH="1">
            <a:off x="5009784" y="129379"/>
            <a:ext cx="21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粉末中子衍射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01319DD1-4E95-A249-8F7C-502F55B5253B}"/>
              </a:ext>
            </a:extLst>
          </p:cNvPr>
          <p:cNvSpPr txBox="1"/>
          <p:nvPr/>
        </p:nvSpPr>
        <p:spPr>
          <a:xfrm>
            <a:off x="603349" y="791360"/>
            <a:ext cx="1573794" cy="31163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285750" indent="-285750" algn="l">
              <a:lnSpc>
                <a:spcPct val="130000"/>
              </a:lnSpc>
              <a:buFont typeface="Wingdings" pitchFamily="2" charset="2"/>
              <a:buChar char="Ø"/>
            </a:pPr>
            <a:r>
              <a:rPr kumimoji="1" lang="en-US" altLang="zh-CN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imSun" panose="02010600030101010101" pitchFamily="2" charset="-122"/>
                <a:ea typeface="SimSun" panose="02010600030101010101" pitchFamily="2" charset="-122"/>
                <a:cs typeface="Yuppy SC" panose="020F0603040207020204" pitchFamily="34" charset="-122"/>
              </a:rPr>
              <a:t>自动</a:t>
            </a:r>
            <a:r>
              <a:rPr kumimoji="1" lang="zh-CN" altLang="en-US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imSun" panose="02010600030101010101" pitchFamily="2" charset="-122"/>
                <a:ea typeface="SimSun" panose="02010600030101010101" pitchFamily="2" charset="-122"/>
                <a:cs typeface="Yuppy SC" panose="020F0603040207020204" pitchFamily="34" charset="-122"/>
              </a:rPr>
              <a:t>指标化</a:t>
            </a:r>
            <a:endParaRPr kumimoji="1" lang="zh-CN" altLang="en-US" b="1" dirty="0">
              <a:latin typeface="SimSun" panose="02010600030101010101" pitchFamily="2" charset="-122"/>
              <a:ea typeface="SimSun" panose="02010600030101010101" pitchFamily="2" charset="-122"/>
              <a:cs typeface="Yuppy SC" panose="020F0603040207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81C2D64-4EDC-64C8-C6C7-2457A9BF4C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2" b="44334"/>
          <a:stretch/>
        </p:blipFill>
        <p:spPr>
          <a:xfrm>
            <a:off x="660576" y="1234768"/>
            <a:ext cx="5272192" cy="4388464"/>
          </a:xfrm>
          <a:custGeom>
            <a:avLst/>
            <a:gdLst>
              <a:gd name="connsiteX0" fmla="*/ 0 w 5272192"/>
              <a:gd name="connsiteY0" fmla="*/ 0 h 4388464"/>
              <a:gd name="connsiteX1" fmla="*/ 96908 w 5272192"/>
              <a:gd name="connsiteY1" fmla="*/ 0 h 4388464"/>
              <a:gd name="connsiteX2" fmla="*/ 96908 w 5272192"/>
              <a:gd name="connsiteY2" fmla="*/ 398421 h 4388464"/>
              <a:gd name="connsiteX3" fmla="*/ 680568 w 5272192"/>
              <a:gd name="connsiteY3" fmla="*/ 398421 h 4388464"/>
              <a:gd name="connsiteX4" fmla="*/ 680568 w 5272192"/>
              <a:gd name="connsiteY4" fmla="*/ 0 h 4388464"/>
              <a:gd name="connsiteX5" fmla="*/ 5272192 w 5272192"/>
              <a:gd name="connsiteY5" fmla="*/ 0 h 4388464"/>
              <a:gd name="connsiteX6" fmla="*/ 5272192 w 5272192"/>
              <a:gd name="connsiteY6" fmla="*/ 4388464 h 4388464"/>
              <a:gd name="connsiteX7" fmla="*/ 0 w 5272192"/>
              <a:gd name="connsiteY7" fmla="*/ 4388464 h 4388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72192" h="4388464">
                <a:moveTo>
                  <a:pt x="0" y="0"/>
                </a:moveTo>
                <a:lnTo>
                  <a:pt x="96908" y="0"/>
                </a:lnTo>
                <a:lnTo>
                  <a:pt x="96908" y="398421"/>
                </a:lnTo>
                <a:lnTo>
                  <a:pt x="680568" y="398421"/>
                </a:lnTo>
                <a:lnTo>
                  <a:pt x="680568" y="0"/>
                </a:lnTo>
                <a:lnTo>
                  <a:pt x="5272192" y="0"/>
                </a:lnTo>
                <a:lnTo>
                  <a:pt x="5272192" y="4388464"/>
                </a:lnTo>
                <a:lnTo>
                  <a:pt x="0" y="4388464"/>
                </a:lnTo>
                <a:close/>
              </a:path>
            </a:pathLst>
          </a:cu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9B99491-62B1-934C-1D74-8F363ECC1C79}"/>
              </a:ext>
            </a:extLst>
          </p:cNvPr>
          <p:cNvSpPr txBox="1"/>
          <p:nvPr/>
        </p:nvSpPr>
        <p:spPr>
          <a:xfrm>
            <a:off x="738779" y="5834565"/>
            <a:ext cx="575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基于一维卷积神经网络的晶系、空间群、晶胞参数预测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E2A1133-BC6B-3CF7-FE51-80FF5EF36E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310" r="52050"/>
          <a:stretch/>
        </p:blipFill>
        <p:spPr>
          <a:xfrm>
            <a:off x="7441748" y="688847"/>
            <a:ext cx="2963072" cy="2499295"/>
          </a:xfrm>
          <a:custGeom>
            <a:avLst/>
            <a:gdLst>
              <a:gd name="connsiteX0" fmla="*/ 467695 w 3179240"/>
              <a:gd name="connsiteY0" fmla="*/ 167029 h 2681629"/>
              <a:gd name="connsiteX1" fmla="*/ 467695 w 3179240"/>
              <a:gd name="connsiteY1" fmla="*/ 487397 h 2681629"/>
              <a:gd name="connsiteX2" fmla="*/ 788707 w 3179240"/>
              <a:gd name="connsiteY2" fmla="*/ 487397 h 2681629"/>
              <a:gd name="connsiteX3" fmla="*/ 788707 w 3179240"/>
              <a:gd name="connsiteY3" fmla="*/ 167029 h 2681629"/>
              <a:gd name="connsiteX4" fmla="*/ 0 w 3179240"/>
              <a:gd name="connsiteY4" fmla="*/ 0 h 2681629"/>
              <a:gd name="connsiteX5" fmla="*/ 3179240 w 3179240"/>
              <a:gd name="connsiteY5" fmla="*/ 0 h 2681629"/>
              <a:gd name="connsiteX6" fmla="*/ 3179240 w 3179240"/>
              <a:gd name="connsiteY6" fmla="*/ 2681629 h 2681629"/>
              <a:gd name="connsiteX7" fmla="*/ 0 w 3179240"/>
              <a:gd name="connsiteY7" fmla="*/ 2681629 h 268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9240" h="2681629">
                <a:moveTo>
                  <a:pt x="467695" y="167029"/>
                </a:moveTo>
                <a:lnTo>
                  <a:pt x="467695" y="487397"/>
                </a:lnTo>
                <a:lnTo>
                  <a:pt x="788707" y="487397"/>
                </a:lnTo>
                <a:lnTo>
                  <a:pt x="788707" y="167029"/>
                </a:lnTo>
                <a:close/>
                <a:moveTo>
                  <a:pt x="0" y="0"/>
                </a:moveTo>
                <a:lnTo>
                  <a:pt x="3179240" y="0"/>
                </a:lnTo>
                <a:lnTo>
                  <a:pt x="3179240" y="2681629"/>
                </a:lnTo>
                <a:lnTo>
                  <a:pt x="0" y="2681629"/>
                </a:ln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BCA2323-560D-AD16-8B08-0CD2E0A79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1" t="55582" r="3104" b="-1123"/>
          <a:stretch/>
        </p:blipFill>
        <p:spPr>
          <a:xfrm>
            <a:off x="7441749" y="3697757"/>
            <a:ext cx="2963071" cy="2647975"/>
          </a:xfrm>
          <a:custGeom>
            <a:avLst/>
            <a:gdLst>
              <a:gd name="connsiteX0" fmla="*/ 641857 w 4017523"/>
              <a:gd name="connsiteY0" fmla="*/ 258182 h 3590295"/>
              <a:gd name="connsiteX1" fmla="*/ 641857 w 4017523"/>
              <a:gd name="connsiteY1" fmla="*/ 569468 h 3590295"/>
              <a:gd name="connsiteX2" fmla="*/ 694777 w 4017523"/>
              <a:gd name="connsiteY2" fmla="*/ 569468 h 3590295"/>
              <a:gd name="connsiteX3" fmla="*/ 694777 w 4017523"/>
              <a:gd name="connsiteY3" fmla="*/ 686580 h 3590295"/>
              <a:gd name="connsiteX4" fmla="*/ 970354 w 4017523"/>
              <a:gd name="connsiteY4" fmla="*/ 686580 h 3590295"/>
              <a:gd name="connsiteX5" fmla="*/ 970354 w 4017523"/>
              <a:gd name="connsiteY5" fmla="*/ 569468 h 3590295"/>
              <a:gd name="connsiteX6" fmla="*/ 1030963 w 4017523"/>
              <a:gd name="connsiteY6" fmla="*/ 569468 h 3590295"/>
              <a:gd name="connsiteX7" fmla="*/ 1030963 w 4017523"/>
              <a:gd name="connsiteY7" fmla="*/ 258182 h 3590295"/>
              <a:gd name="connsiteX8" fmla="*/ 0 w 4017523"/>
              <a:gd name="connsiteY8" fmla="*/ 0 h 3590295"/>
              <a:gd name="connsiteX9" fmla="*/ 73846 w 4017523"/>
              <a:gd name="connsiteY9" fmla="*/ 0 h 3590295"/>
              <a:gd name="connsiteX10" fmla="*/ 73846 w 4017523"/>
              <a:gd name="connsiteY10" fmla="*/ 23697 h 3590295"/>
              <a:gd name="connsiteX11" fmla="*/ 518608 w 4017523"/>
              <a:gd name="connsiteY11" fmla="*/ 23697 h 3590295"/>
              <a:gd name="connsiteX12" fmla="*/ 518608 w 4017523"/>
              <a:gd name="connsiteY12" fmla="*/ 0 h 3590295"/>
              <a:gd name="connsiteX13" fmla="*/ 4017523 w 4017523"/>
              <a:gd name="connsiteY13" fmla="*/ 0 h 3590295"/>
              <a:gd name="connsiteX14" fmla="*/ 4017523 w 4017523"/>
              <a:gd name="connsiteY14" fmla="*/ 3590295 h 3590295"/>
              <a:gd name="connsiteX15" fmla="*/ 0 w 4017523"/>
              <a:gd name="connsiteY15" fmla="*/ 3590295 h 359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017523" h="3590295">
                <a:moveTo>
                  <a:pt x="641857" y="258182"/>
                </a:moveTo>
                <a:lnTo>
                  <a:pt x="641857" y="569468"/>
                </a:lnTo>
                <a:lnTo>
                  <a:pt x="694777" y="569468"/>
                </a:lnTo>
                <a:lnTo>
                  <a:pt x="694777" y="686580"/>
                </a:lnTo>
                <a:lnTo>
                  <a:pt x="970354" y="686580"/>
                </a:lnTo>
                <a:lnTo>
                  <a:pt x="970354" y="569468"/>
                </a:lnTo>
                <a:lnTo>
                  <a:pt x="1030963" y="569468"/>
                </a:lnTo>
                <a:lnTo>
                  <a:pt x="1030963" y="258182"/>
                </a:lnTo>
                <a:close/>
                <a:moveTo>
                  <a:pt x="0" y="0"/>
                </a:moveTo>
                <a:lnTo>
                  <a:pt x="73846" y="0"/>
                </a:lnTo>
                <a:lnTo>
                  <a:pt x="73846" y="23697"/>
                </a:lnTo>
                <a:lnTo>
                  <a:pt x="518608" y="23697"/>
                </a:lnTo>
                <a:lnTo>
                  <a:pt x="518608" y="0"/>
                </a:lnTo>
                <a:lnTo>
                  <a:pt x="4017523" y="0"/>
                </a:lnTo>
                <a:lnTo>
                  <a:pt x="4017523" y="3590295"/>
                </a:lnTo>
                <a:lnTo>
                  <a:pt x="0" y="3590295"/>
                </a:lnTo>
                <a:close/>
              </a:path>
            </a:pathLst>
          </a:cu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F06BCB59-CA2A-949F-069B-937059D91DB3}"/>
              </a:ext>
            </a:extLst>
          </p:cNvPr>
          <p:cNvSpPr txBox="1"/>
          <p:nvPr/>
        </p:nvSpPr>
        <p:spPr>
          <a:xfrm>
            <a:off x="7286623" y="3345917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/>
              <a:t>各模型在晶系、空间群预测中的准确率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1DCBA54-2A5E-88E6-A23D-A6FD43BACB44}"/>
              </a:ext>
            </a:extLst>
          </p:cNvPr>
          <p:cNvSpPr txBox="1"/>
          <p:nvPr/>
        </p:nvSpPr>
        <p:spPr>
          <a:xfrm>
            <a:off x="7572178" y="6439344"/>
            <a:ext cx="3110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1D-CNN</a:t>
            </a:r>
            <a:r>
              <a:rPr lang="zh-CN" altLang="en-US" sz="1600" dirty="0"/>
              <a:t>在晶胞参数预测中的误差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B188C3A-036E-FC27-024D-9BEBDB2E1B4B}"/>
              </a:ext>
            </a:extLst>
          </p:cNvPr>
          <p:cNvSpPr txBox="1"/>
          <p:nvPr/>
        </p:nvSpPr>
        <p:spPr>
          <a:xfrm>
            <a:off x="7026426" y="3047659"/>
            <a:ext cx="4193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Wang et al. Jr.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Rad. Res. and App. Sci., 2024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6B3734C-9B9A-D871-C652-C021B7A39176}"/>
              </a:ext>
            </a:extLst>
          </p:cNvPr>
          <p:cNvSpPr txBox="1"/>
          <p:nvPr/>
        </p:nvSpPr>
        <p:spPr>
          <a:xfrm>
            <a:off x="6848906" y="6136035"/>
            <a:ext cx="4193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Wang et al. Jr.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Rad. Res. and App. Sci., 2024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168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54A22A07-C888-A83F-0D86-7F48CCF726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9" t="56853" r="8194" b="1693"/>
          <a:stretch/>
        </p:blipFill>
        <p:spPr>
          <a:xfrm>
            <a:off x="861614" y="4004753"/>
            <a:ext cx="4975032" cy="2168010"/>
          </a:xfrm>
          <a:custGeom>
            <a:avLst/>
            <a:gdLst>
              <a:gd name="connsiteX0" fmla="*/ 183205 w 4531469"/>
              <a:gd name="connsiteY0" fmla="*/ 0 h 1974715"/>
              <a:gd name="connsiteX1" fmla="*/ 4531469 w 4531469"/>
              <a:gd name="connsiteY1" fmla="*/ 0 h 1974715"/>
              <a:gd name="connsiteX2" fmla="*/ 4531469 w 4531469"/>
              <a:gd name="connsiteY2" fmla="*/ 1974715 h 1974715"/>
              <a:gd name="connsiteX3" fmla="*/ 0 w 4531469"/>
              <a:gd name="connsiteY3" fmla="*/ 1974715 h 1974715"/>
              <a:gd name="connsiteX4" fmla="*/ 0 w 4531469"/>
              <a:gd name="connsiteY4" fmla="*/ 437745 h 1974715"/>
              <a:gd name="connsiteX5" fmla="*/ 183205 w 4531469"/>
              <a:gd name="connsiteY5" fmla="*/ 437745 h 1974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31469" h="1974715">
                <a:moveTo>
                  <a:pt x="183205" y="0"/>
                </a:moveTo>
                <a:lnTo>
                  <a:pt x="4531469" y="0"/>
                </a:lnTo>
                <a:lnTo>
                  <a:pt x="4531469" y="1974715"/>
                </a:lnTo>
                <a:lnTo>
                  <a:pt x="0" y="1974715"/>
                </a:lnTo>
                <a:lnTo>
                  <a:pt x="0" y="437745"/>
                </a:lnTo>
                <a:lnTo>
                  <a:pt x="183205" y="437745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217E2F2-FA20-2A75-87E8-AA4C30A6CD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18"/>
          <a:stretch/>
        </p:blipFill>
        <p:spPr>
          <a:xfrm>
            <a:off x="7112602" y="840677"/>
            <a:ext cx="4356524" cy="3044181"/>
          </a:xfrm>
          <a:custGeom>
            <a:avLst/>
            <a:gdLst>
              <a:gd name="connsiteX0" fmla="*/ 0 w 3665041"/>
              <a:gd name="connsiteY0" fmla="*/ 0 h 2560998"/>
              <a:gd name="connsiteX1" fmla="*/ 3665041 w 3665041"/>
              <a:gd name="connsiteY1" fmla="*/ 0 h 2560998"/>
              <a:gd name="connsiteX2" fmla="*/ 3665041 w 3665041"/>
              <a:gd name="connsiteY2" fmla="*/ 2560998 h 2560998"/>
              <a:gd name="connsiteX3" fmla="*/ 0 w 3665041"/>
              <a:gd name="connsiteY3" fmla="*/ 2560998 h 2560998"/>
              <a:gd name="connsiteX4" fmla="*/ 0 w 3665041"/>
              <a:gd name="connsiteY4" fmla="*/ 344914 h 2560998"/>
              <a:gd name="connsiteX5" fmla="*/ 396071 w 3665041"/>
              <a:gd name="connsiteY5" fmla="*/ 344914 h 2560998"/>
              <a:gd name="connsiteX6" fmla="*/ 396071 w 3665041"/>
              <a:gd name="connsiteY6" fmla="*/ 33274 h 2560998"/>
              <a:gd name="connsiteX7" fmla="*/ 0 w 3665041"/>
              <a:gd name="connsiteY7" fmla="*/ 33274 h 2560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041" h="2560998">
                <a:moveTo>
                  <a:pt x="0" y="0"/>
                </a:moveTo>
                <a:lnTo>
                  <a:pt x="3665041" y="0"/>
                </a:lnTo>
                <a:lnTo>
                  <a:pt x="3665041" y="2560998"/>
                </a:lnTo>
                <a:lnTo>
                  <a:pt x="0" y="2560998"/>
                </a:lnTo>
                <a:lnTo>
                  <a:pt x="0" y="344914"/>
                </a:lnTo>
                <a:lnTo>
                  <a:pt x="396071" y="344914"/>
                </a:lnTo>
                <a:lnTo>
                  <a:pt x="396071" y="33274"/>
                </a:lnTo>
                <a:lnTo>
                  <a:pt x="0" y="33274"/>
                </a:lnTo>
                <a:close/>
              </a:path>
            </a:pathLst>
          </a:cu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9254AAC-D6BB-99AE-F49A-E8C222439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E2756-AE4A-4368-822C-3A81854B687A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46A929D-815E-F04B-A2DD-DC2964D30FB3}"/>
              </a:ext>
            </a:extLst>
          </p:cNvPr>
          <p:cNvSpPr txBox="1"/>
          <p:nvPr/>
        </p:nvSpPr>
        <p:spPr>
          <a:xfrm flipH="1">
            <a:off x="5009784" y="90129"/>
            <a:ext cx="2172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粉末中子衍射</a:t>
            </a:r>
          </a:p>
        </p:txBody>
      </p:sp>
      <p:sp>
        <p:nvSpPr>
          <p:cNvPr id="4" name="标题 1">
            <a:extLst>
              <a:ext uri="{FF2B5EF4-FFF2-40B4-BE49-F238E27FC236}">
                <a16:creationId xmlns:a16="http://schemas.microsoft.com/office/drawing/2014/main" id="{5C3B94C9-45D7-CFF5-A02A-424A54DC6A52}"/>
              </a:ext>
            </a:extLst>
          </p:cNvPr>
          <p:cNvSpPr txBox="1"/>
          <p:nvPr/>
        </p:nvSpPr>
        <p:spPr>
          <a:xfrm>
            <a:off x="365453" y="623027"/>
            <a:ext cx="3565572" cy="36726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285750" indent="-285750" algn="l">
              <a:lnSpc>
                <a:spcPct val="130000"/>
              </a:lnSpc>
              <a:buFont typeface="Wingdings" pitchFamily="2" charset="2"/>
              <a:buChar char="Ø"/>
            </a:pPr>
            <a:r>
              <a:rPr kumimoji="1" lang="en-US" altLang="zh-CN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多相识别与</a:t>
            </a:r>
            <a:r>
              <a:rPr kumimoji="1" lang="zh-CN" altLang="en-US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相比例</a:t>
            </a:r>
            <a:r>
              <a:rPr kumimoji="1" lang="en-US" altLang="zh-CN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Source Han Sans CN Bold"/>
              </a:rPr>
              <a:t>分析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48F941E-334E-0B52-2FE1-AFA06722A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6" b="46223"/>
          <a:stretch/>
        </p:blipFill>
        <p:spPr>
          <a:xfrm>
            <a:off x="657573" y="1103661"/>
            <a:ext cx="5383115" cy="247346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454EC82-616E-07B6-9715-9A87A953B72E}"/>
              </a:ext>
            </a:extLst>
          </p:cNvPr>
          <p:cNvSpPr txBox="1"/>
          <p:nvPr/>
        </p:nvSpPr>
        <p:spPr>
          <a:xfrm>
            <a:off x="2823029" y="38196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矩阵分解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AC317833-70AD-2A64-C544-C49D4A60EBE2}"/>
              </a:ext>
            </a:extLst>
          </p:cNvPr>
          <p:cNvSpPr txBox="1"/>
          <p:nvPr/>
        </p:nvSpPr>
        <p:spPr>
          <a:xfrm>
            <a:off x="6934289" y="658578"/>
            <a:ext cx="2222105" cy="3116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marL="285750" indent="-285750" algn="l">
              <a:lnSpc>
                <a:spcPct val="130000"/>
              </a:lnSpc>
              <a:buFont typeface="Wingdings" pitchFamily="2" charset="2"/>
              <a:buChar char="Ø"/>
            </a:pPr>
            <a:r>
              <a:rPr kumimoji="1" lang="zh-CN" altLang="en-US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自动</a:t>
            </a:r>
            <a:r>
              <a:rPr kumimoji="1" lang="en-US" altLang="zh-CN" b="1" dirty="0" err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Retiveld</a:t>
            </a:r>
            <a:r>
              <a:rPr kumimoji="1" lang="zh-CN" altLang="en-US" b="1" dirty="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精修</a:t>
            </a:r>
            <a:endParaRPr kumimoji="1" lang="zh-CN" altLang="en-US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DE7E37F-E48C-9A2B-CC9D-BC1ECFC6561B}"/>
              </a:ext>
            </a:extLst>
          </p:cNvPr>
          <p:cNvSpPr txBox="1"/>
          <p:nvPr/>
        </p:nvSpPr>
        <p:spPr>
          <a:xfrm>
            <a:off x="4227624" y="635317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真实相图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7E92EA9-8E6D-E267-086A-017AC7987A6B}"/>
              </a:ext>
            </a:extLst>
          </p:cNvPr>
          <p:cNvSpPr txBox="1"/>
          <p:nvPr/>
        </p:nvSpPr>
        <p:spPr>
          <a:xfrm>
            <a:off x="1140449" y="63476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矩阵分解相图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54F523B-1B5F-5724-5DF2-85FE2566E1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79" t="2423" r="1025" b="48859"/>
          <a:stretch/>
        </p:blipFill>
        <p:spPr>
          <a:xfrm>
            <a:off x="6770834" y="4198923"/>
            <a:ext cx="2234111" cy="180142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5D0B76E-F2EB-7BE3-863F-21CFDB7BF1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5" t="52617" r="1025" b="2596"/>
          <a:stretch/>
        </p:blipFill>
        <p:spPr>
          <a:xfrm>
            <a:off x="9156394" y="4198923"/>
            <a:ext cx="2505843" cy="1821012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D8C665FF-0891-B8E0-BD28-3D3A02B25457}"/>
              </a:ext>
            </a:extLst>
          </p:cNvPr>
          <p:cNvSpPr txBox="1"/>
          <p:nvPr/>
        </p:nvSpPr>
        <p:spPr>
          <a:xfrm>
            <a:off x="8222498" y="3826387"/>
            <a:ext cx="2186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</a:t>
            </a:r>
            <a:r>
              <a:rPr lang="zh-CN" altLang="en-US" dirty="0"/>
              <a:t>学习（强化学习）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9B584F6-34F7-A2EE-119D-B2D8452C9B73}"/>
              </a:ext>
            </a:extLst>
          </p:cNvPr>
          <p:cNvSpPr txBox="1"/>
          <p:nvPr/>
        </p:nvSpPr>
        <p:spPr>
          <a:xfrm>
            <a:off x="8271578" y="6320793"/>
            <a:ext cx="1955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Q</a:t>
            </a:r>
            <a:r>
              <a:rPr lang="zh-CN" altLang="en-US" dirty="0"/>
              <a:t>学习的精修结果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553B76C-E435-93CF-7747-F069CD0B3F7B}"/>
              </a:ext>
            </a:extLst>
          </p:cNvPr>
          <p:cNvSpPr txBox="1"/>
          <p:nvPr/>
        </p:nvSpPr>
        <p:spPr>
          <a:xfrm>
            <a:off x="2876972" y="6048264"/>
            <a:ext cx="3108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Stanev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et al., 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npj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Comput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Mater. 2018</a:t>
            </a:r>
            <a:endParaRPr lang="zh-CN" altLang="en-US" sz="1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D97CE08-2082-F2F9-F2ED-D2B756D9A8BF}"/>
              </a:ext>
            </a:extLst>
          </p:cNvPr>
          <p:cNvSpPr txBox="1"/>
          <p:nvPr/>
        </p:nvSpPr>
        <p:spPr>
          <a:xfrm>
            <a:off x="8896849" y="6026343"/>
            <a:ext cx="2892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Feng et al., </a:t>
            </a:r>
            <a:r>
              <a:rPr lang="en-US" altLang="zh-CN" sz="1400" dirty="0" err="1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Comput</a:t>
            </a:r>
            <a:r>
              <a:rPr lang="en-US" altLang="zh-CN" sz="1400" dirty="0">
                <a:effectLst/>
                <a:latin typeface="Times New Roman" panose="02020603050405020304" pitchFamily="18" charset="0"/>
                <a:ea typeface="宋体" panose="02010600030101010101" pitchFamily="2" charset="-122"/>
              </a:rPr>
              <a:t>. Mater. Sci, 2019</a:t>
            </a:r>
            <a:endParaRPr lang="zh-CN" altLang="en-US" sz="14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12D9CF9-DB27-B7E4-D470-8848734649FB}"/>
              </a:ext>
            </a:extLst>
          </p:cNvPr>
          <p:cNvSpPr txBox="1"/>
          <p:nvPr/>
        </p:nvSpPr>
        <p:spPr>
          <a:xfrm>
            <a:off x="2823029" y="3421810"/>
            <a:ext cx="41931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Wang et al. Jr. </a:t>
            </a:r>
            <a:r>
              <a:rPr lang="en-US" altLang="zh-CN" sz="16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altLang="zh-CN" sz="16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Rad. Res. and App. Sci., 2024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7746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14788</TotalTime>
  <Words>2408</Words>
  <Application>Microsoft Macintosh PowerPoint</Application>
  <PresentationFormat>宽屏</PresentationFormat>
  <Paragraphs>422</Paragraphs>
  <Slides>30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5" baseType="lpstr">
      <vt:lpstr>等线</vt:lpstr>
      <vt:lpstr>黑体</vt:lpstr>
      <vt:lpstr>隶书</vt:lpstr>
      <vt:lpstr>宋体</vt:lpstr>
      <vt:lpstr>宋体</vt:lpstr>
      <vt:lpstr>微软雅黑</vt:lpstr>
      <vt:lpstr>Noto Sans SC</vt:lpstr>
      <vt:lpstr>Source Han Sans</vt:lpstr>
      <vt:lpstr>Arial</vt:lpstr>
      <vt:lpstr>Calibri</vt:lpstr>
      <vt:lpstr>Calibri Light</vt:lpstr>
      <vt:lpstr>Cambria Math</vt:lpstr>
      <vt:lpstr>Times New Roman</vt:lpstr>
      <vt:lpstr>Wingdings</vt:lpstr>
      <vt:lpstr>Office 主题​​</vt:lpstr>
      <vt:lpstr>AI在中子谱仪数据分析的应用现状、挑战与展望</vt:lpstr>
      <vt:lpstr>大纲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unknown</dc:creator>
  <cp:lastModifiedBy>Microsoft Office User</cp:lastModifiedBy>
  <cp:revision>274</cp:revision>
  <dcterms:created xsi:type="dcterms:W3CDTF">2022-04-07T08:29:20Z</dcterms:created>
  <dcterms:modified xsi:type="dcterms:W3CDTF">2025-03-05T14:57:55Z</dcterms:modified>
</cp:coreProperties>
</file>